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480" r:id="rId2"/>
    <p:sldId id="592" r:id="rId3"/>
    <p:sldId id="593" r:id="rId4"/>
    <p:sldId id="594" r:id="rId5"/>
    <p:sldId id="595" r:id="rId6"/>
    <p:sldId id="596" r:id="rId7"/>
    <p:sldId id="597" r:id="rId8"/>
    <p:sldId id="598" r:id="rId9"/>
    <p:sldId id="599" r:id="rId10"/>
    <p:sldId id="600" r:id="rId11"/>
    <p:sldId id="601" r:id="rId12"/>
    <p:sldId id="602" r:id="rId13"/>
    <p:sldId id="603" r:id="rId14"/>
    <p:sldId id="604" r:id="rId15"/>
    <p:sldId id="605" r:id="rId16"/>
    <p:sldId id="606" r:id="rId17"/>
    <p:sldId id="607" r:id="rId18"/>
    <p:sldId id="608" r:id="rId19"/>
    <p:sldId id="609" r:id="rId20"/>
    <p:sldId id="610" r:id="rId21"/>
    <p:sldId id="611" r:id="rId22"/>
    <p:sldId id="612" r:id="rId23"/>
    <p:sldId id="613" r:id="rId24"/>
    <p:sldId id="614" r:id="rId25"/>
    <p:sldId id="615" r:id="rId26"/>
    <p:sldId id="616" r:id="rId27"/>
    <p:sldId id="617" r:id="rId28"/>
    <p:sldId id="618" r:id="rId29"/>
    <p:sldId id="619" r:id="rId30"/>
    <p:sldId id="620" r:id="rId31"/>
    <p:sldId id="621" r:id="rId32"/>
    <p:sldId id="622" r:id="rId33"/>
    <p:sldId id="349"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2"/>
            <p14:sldId id="593"/>
            <p14:sldId id="594"/>
            <p14:sldId id="595"/>
            <p14:sldId id="596"/>
            <p14:sldId id="597"/>
            <p14:sldId id="598"/>
            <p14:sldId id="599"/>
            <p14:sldId id="600"/>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7" d="100"/>
          <a:sy n="77" d="100"/>
        </p:scale>
        <p:origin x="883"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18603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8.svg"/><Relationship Id="rId2" Type="http://schemas.openxmlformats.org/officeDocument/2006/relationships/image" Target="../media/image4.jpeg"/><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3.png"/><Relationship Id="rId4" Type="http://schemas.openxmlformats.org/officeDocument/2006/relationships/image" Target="../media/image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Merna Emad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675038" y="2337115"/>
            <a:ext cx="5153398" cy="769441"/>
          </a:xfrm>
          <a:prstGeom prst="rect">
            <a:avLst/>
          </a:prstGeom>
          <a:noFill/>
        </p:spPr>
        <p:txBody>
          <a:bodyPr wrap="none" rtlCol="0">
            <a:spAutoFit/>
          </a:bodyPr>
          <a:lstStyle/>
          <a:p>
            <a:r>
              <a:rPr lang="en-US" sz="4400" b="1" dirty="0"/>
              <a:t>Communication skills</a:t>
            </a:r>
            <a:endParaRPr lang="ar-EG" sz="4400" b="1" dirty="0"/>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034" y="59147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329699" y="3163454"/>
            <a:ext cx="1159292" cy="400110"/>
          </a:xfrm>
          <a:prstGeom prst="rect">
            <a:avLst/>
          </a:prstGeom>
          <a:noFill/>
        </p:spPr>
        <p:txBody>
          <a:bodyPr wrap="none" rtlCol="0">
            <a:spAutoFit/>
          </a:bodyPr>
          <a:lstStyle/>
          <a:p>
            <a:r>
              <a:rPr lang="en-US" sz="2000" b="1" dirty="0"/>
              <a:t>CMM201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Rectangle 1"/>
          <p:cNvSpPr/>
          <p:nvPr/>
        </p:nvSpPr>
        <p:spPr>
          <a:xfrm>
            <a:off x="981691" y="5310872"/>
            <a:ext cx="1380506" cy="461665"/>
          </a:xfrm>
          <a:prstGeom prst="rect">
            <a:avLst/>
          </a:prstGeom>
        </p:spPr>
        <p:txBody>
          <a:bodyPr wrap="none">
            <a:spAutoFit/>
          </a:bodyPr>
          <a:lstStyle/>
          <a:p>
            <a:r>
              <a:rPr lang="en-US" sz="2400" b="1" dirty="0">
                <a:latin typeface="Times New Roman" panose="02020603050405020304" pitchFamily="18" charset="0"/>
                <a:cs typeface="Times New Roman" panose="02020603050405020304" pitchFamily="18" charset="0"/>
              </a:rPr>
              <a:t>Meetings</a:t>
            </a:r>
            <a:endParaRPr lang="en-US" sz="2400" b="1" dirty="0"/>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9" y="1976863"/>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02036" y="2298632"/>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447541" y="2684977"/>
            <a:ext cx="1041475" cy="791041"/>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424313" y="3648856"/>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1756044"/>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1193255"/>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2 </a:t>
            </a:r>
          </a:p>
        </p:txBody>
      </p:sp>
      <p:sp>
        <p:nvSpPr>
          <p:cNvPr id="12" name="Right Bracket 11"/>
          <p:cNvSpPr/>
          <p:nvPr/>
        </p:nvSpPr>
        <p:spPr>
          <a:xfrm>
            <a:off x="5901998" y="5051006"/>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3063037" y="5056898"/>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3405758" y="5355441"/>
            <a:ext cx="2729822"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Groups vs teams</a:t>
            </a:r>
          </a:p>
        </p:txBody>
      </p:sp>
      <p:sp>
        <p:nvSpPr>
          <p:cNvPr id="19" name="Right Bracket 18"/>
          <p:cNvSpPr/>
          <p:nvPr/>
        </p:nvSpPr>
        <p:spPr>
          <a:xfrm>
            <a:off x="11451634" y="1193255"/>
            <a:ext cx="329418" cy="1895970"/>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366275" y="1193255"/>
            <a:ext cx="328128" cy="177342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1" name="Rectangle 20"/>
          <p:cNvSpPr/>
          <p:nvPr/>
        </p:nvSpPr>
        <p:spPr>
          <a:xfrm>
            <a:off x="7973976" y="1420417"/>
            <a:ext cx="3477658"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Conflict in Team Meetings</a:t>
            </a:r>
          </a:p>
        </p:txBody>
      </p:sp>
      <p:sp>
        <p:nvSpPr>
          <p:cNvPr id="4" name="Rectangle 3"/>
          <p:cNvSpPr/>
          <p:nvPr/>
        </p:nvSpPr>
        <p:spPr>
          <a:xfrm>
            <a:off x="8108714" y="2209878"/>
            <a:ext cx="2391968"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Handling Conflict</a:t>
            </a:r>
          </a:p>
        </p:txBody>
      </p:sp>
      <p:sp>
        <p:nvSpPr>
          <p:cNvPr id="16" name="Rectangle 15"/>
          <p:cNvSpPr/>
          <p:nvPr/>
        </p:nvSpPr>
        <p:spPr>
          <a:xfrm>
            <a:off x="3369484" y="5919791"/>
            <a:ext cx="3424408"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Conducting meetings</a:t>
            </a:r>
          </a:p>
        </p:txBody>
      </p:sp>
      <p:sp>
        <p:nvSpPr>
          <p:cNvPr id="10" name="Rectangle 9">
            <a:extLst>
              <a:ext uri="{FF2B5EF4-FFF2-40B4-BE49-F238E27FC236}">
                <a16:creationId xmlns:a16="http://schemas.microsoft.com/office/drawing/2014/main" id="{EB752521-33D7-0CBD-A340-5BAD73B06C61}"/>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EB40107F-E340-00A4-64DC-F78A5A0D1569}"/>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17" name="Graphic 21">
            <a:extLst>
              <a:ext uri="{FF2B5EF4-FFF2-40B4-BE49-F238E27FC236}">
                <a16:creationId xmlns:a16="http://schemas.microsoft.com/office/drawing/2014/main" id="{DF73AF06-9880-5BC8-5CD4-9088A044DE1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32686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 calcmode="lin" valueType="num">
                                      <p:cBhvr>
                                        <p:cTn id="66" dur="500" fill="hold"/>
                                        <p:tgtEl>
                                          <p:spTgt spid="21"/>
                                        </p:tgtEl>
                                        <p:attrNameLst>
                                          <p:attrName>ppt_w</p:attrName>
                                        </p:attrNameLst>
                                      </p:cBhvr>
                                      <p:tavLst>
                                        <p:tav tm="0">
                                          <p:val>
                                            <p:fltVal val="0"/>
                                          </p:val>
                                        </p:tav>
                                        <p:tav tm="100000">
                                          <p:val>
                                            <p:strVal val="#ppt_w"/>
                                          </p:val>
                                        </p:tav>
                                      </p:tavLst>
                                    </p:anim>
                                    <p:anim calcmode="lin" valueType="num">
                                      <p:cBhvr>
                                        <p:cTn id="67" dur="500" fill="hold"/>
                                        <p:tgtEl>
                                          <p:spTgt spid="21"/>
                                        </p:tgtEl>
                                        <p:attrNameLst>
                                          <p:attrName>ppt_h</p:attrName>
                                        </p:attrNameLst>
                                      </p:cBhvr>
                                      <p:tavLst>
                                        <p:tav tm="0">
                                          <p:val>
                                            <p:fltVal val="0"/>
                                          </p:val>
                                        </p:tav>
                                        <p:tav tm="100000">
                                          <p:val>
                                            <p:strVal val="#ppt_h"/>
                                          </p:val>
                                        </p:tav>
                                      </p:tavLst>
                                    </p:anim>
                                    <p:animEffect transition="in" filter="fade">
                                      <p:cBhvr>
                                        <p:cTn id="68" dur="500"/>
                                        <p:tgtEl>
                                          <p:spTgt spid="21"/>
                                        </p:tgtEl>
                                      </p:cBhvr>
                                    </p:animEffect>
                                  </p:childTnLst>
                                </p:cTn>
                              </p:par>
                            </p:childTnLst>
                          </p:cTn>
                        </p:par>
                      </p:childTnLst>
                    </p:cTn>
                  </p:par>
                  <p:par>
                    <p:cTn id="69" fill="hold">
                      <p:stCondLst>
                        <p:cond delay="indefinite"/>
                      </p:stCondLst>
                      <p:childTnLst>
                        <p:par>
                          <p:cTn id="70" fill="hold">
                            <p:stCondLst>
                              <p:cond delay="0"/>
                            </p:stCondLst>
                            <p:childTnLst>
                              <p:par>
                                <p:cTn id="71" presetID="53" presetClass="entr" presetSubtype="16" fill="hold" grpId="0" nodeType="clickEffect">
                                  <p:stCondLst>
                                    <p:cond delay="0"/>
                                  </p:stCondLst>
                                  <p:childTnLst>
                                    <p:set>
                                      <p:cBhvr>
                                        <p:cTn id="72" dur="1" fill="hold">
                                          <p:stCondLst>
                                            <p:cond delay="0"/>
                                          </p:stCondLst>
                                        </p:cTn>
                                        <p:tgtEl>
                                          <p:spTgt spid="4"/>
                                        </p:tgtEl>
                                        <p:attrNameLst>
                                          <p:attrName>style.visibility</p:attrName>
                                        </p:attrNameLst>
                                      </p:cBhvr>
                                      <p:to>
                                        <p:strVal val="visible"/>
                                      </p:to>
                                    </p:set>
                                    <p:anim calcmode="lin" valueType="num">
                                      <p:cBhvr>
                                        <p:cTn id="73" dur="500" fill="hold"/>
                                        <p:tgtEl>
                                          <p:spTgt spid="4"/>
                                        </p:tgtEl>
                                        <p:attrNameLst>
                                          <p:attrName>ppt_w</p:attrName>
                                        </p:attrNameLst>
                                      </p:cBhvr>
                                      <p:tavLst>
                                        <p:tav tm="0">
                                          <p:val>
                                            <p:fltVal val="0"/>
                                          </p:val>
                                        </p:tav>
                                        <p:tav tm="100000">
                                          <p:val>
                                            <p:strVal val="#ppt_w"/>
                                          </p:val>
                                        </p:tav>
                                      </p:tavLst>
                                    </p:anim>
                                    <p:anim calcmode="lin" valueType="num">
                                      <p:cBhvr>
                                        <p:cTn id="74" dur="500" fill="hold"/>
                                        <p:tgtEl>
                                          <p:spTgt spid="4"/>
                                        </p:tgtEl>
                                        <p:attrNameLst>
                                          <p:attrName>ppt_h</p:attrName>
                                        </p:attrNameLst>
                                      </p:cBhvr>
                                      <p:tavLst>
                                        <p:tav tm="0">
                                          <p:val>
                                            <p:fltVal val="0"/>
                                          </p:val>
                                        </p:tav>
                                        <p:tav tm="100000">
                                          <p:val>
                                            <p:strVal val="#ppt_h"/>
                                          </p:val>
                                        </p:tav>
                                      </p:tavLst>
                                    </p:anim>
                                    <p:animEffect transition="in" filter="fade">
                                      <p:cBhvr>
                                        <p:cTn id="75" dur="500"/>
                                        <p:tgtEl>
                                          <p:spTgt spid="4"/>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p:cTn id="78" dur="500" fill="hold"/>
                                        <p:tgtEl>
                                          <p:spTgt spid="16"/>
                                        </p:tgtEl>
                                        <p:attrNameLst>
                                          <p:attrName>ppt_w</p:attrName>
                                        </p:attrNameLst>
                                      </p:cBhvr>
                                      <p:tavLst>
                                        <p:tav tm="0">
                                          <p:val>
                                            <p:fltVal val="0"/>
                                          </p:val>
                                        </p:tav>
                                        <p:tav tm="100000">
                                          <p:val>
                                            <p:strVal val="#ppt_w"/>
                                          </p:val>
                                        </p:tav>
                                      </p:tavLst>
                                    </p:anim>
                                    <p:anim calcmode="lin" valueType="num">
                                      <p:cBhvr>
                                        <p:cTn id="79" dur="500" fill="hold"/>
                                        <p:tgtEl>
                                          <p:spTgt spid="16"/>
                                        </p:tgtEl>
                                        <p:attrNameLst>
                                          <p:attrName>ppt_h</p:attrName>
                                        </p:attrNameLst>
                                      </p:cBhvr>
                                      <p:tavLst>
                                        <p:tav tm="0">
                                          <p:val>
                                            <p:fltVal val="0"/>
                                          </p:val>
                                        </p:tav>
                                        <p:tav tm="100000">
                                          <p:val>
                                            <p:strVal val="#ppt_h"/>
                                          </p:val>
                                        </p:tav>
                                      </p:tavLst>
                                    </p:anim>
                                    <p:animEffect transition="in" filter="fade">
                                      <p:cBhvr>
                                        <p:cTn id="8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p:bldP spid="19" grpId="0" animBg="1"/>
      <p:bldP spid="20" grpId="0" animBg="1"/>
      <p:bldP spid="21" grpId="0"/>
      <p:bldP spid="4" grpId="0"/>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5456943"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a:latin typeface="Times New Roman" panose="02020603050405020304" pitchFamily="18" charset="0"/>
                <a:ea typeface="Calibri" panose="020F0502020204030204" pitchFamily="34" charset="0"/>
                <a:cs typeface="Arial" panose="020B0604020202020204" pitchFamily="34" charset="0"/>
              </a:rPr>
              <a:t>Section One</a:t>
            </a:r>
            <a:endParaRPr lang="en-US" sz="48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13CDF762-E7E4-39BC-B4A2-FA96C68C67B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FC19702D-084E-ADB8-E686-8CBD35802F82}"/>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0627C229-1D52-3C38-5911-80DDE2D3A4E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95445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359387" y="1820631"/>
            <a:ext cx="7461402" cy="1409617"/>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Groups vs teams</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5E48F383-0A11-CD01-23F8-1DE4CD544EEF}"/>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C632208-88BE-9240-3C39-062B13D43BAE}"/>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64A50285-2CD2-10B9-E427-8CAF6060182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11004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11907" y="0"/>
            <a:ext cx="3827010"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Groups vs teams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659876" y="1120405"/>
            <a:ext cx="9191134"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Is there a difference between groups and teams? Although executives and managers often use these terms interchangeably, their definitions do differ. For those seeking professional excellence, understanding this difference is essential.</a:t>
            </a:r>
          </a:p>
        </p:txBody>
      </p:sp>
      <p:cxnSp>
        <p:nvCxnSpPr>
          <p:cNvPr id="3" name="Straight Arrow Connector 2"/>
          <p:cNvCxnSpPr/>
          <p:nvPr/>
        </p:nvCxnSpPr>
        <p:spPr>
          <a:xfrm flipH="1">
            <a:off x="2752627" y="2119051"/>
            <a:ext cx="2092751" cy="394284"/>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9" name="Rounded Rectangle 8"/>
          <p:cNvSpPr/>
          <p:nvPr/>
        </p:nvSpPr>
        <p:spPr>
          <a:xfrm>
            <a:off x="160257" y="2513335"/>
            <a:ext cx="2488676"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latin typeface="Times New Roman" panose="02020603050405020304" pitchFamily="18" charset="0"/>
                <a:cs typeface="Times New Roman" panose="02020603050405020304" pitchFamily="18" charset="0"/>
              </a:rPr>
              <a:t>Definition of group</a:t>
            </a:r>
          </a:p>
        </p:txBody>
      </p:sp>
      <p:cxnSp>
        <p:nvCxnSpPr>
          <p:cNvPr id="10" name="Straight Arrow Connector 9"/>
          <p:cNvCxnSpPr/>
          <p:nvPr/>
        </p:nvCxnSpPr>
        <p:spPr>
          <a:xfrm flipH="1">
            <a:off x="4732256" y="2141594"/>
            <a:ext cx="113122" cy="479125"/>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sp>
        <p:nvSpPr>
          <p:cNvPr id="11" name="Rounded Rectangle 10"/>
          <p:cNvSpPr/>
          <p:nvPr/>
        </p:nvSpPr>
        <p:spPr>
          <a:xfrm>
            <a:off x="3601040" y="2735857"/>
            <a:ext cx="2488676" cy="1121789"/>
          </a:xfrm>
          <a:prstGeom prst="roundRect">
            <a:avLst/>
          </a:prstGeom>
          <a:solidFill>
            <a:srgbClr val="7030A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b="1" dirty="0">
                <a:latin typeface="Times New Roman" panose="02020603050405020304" pitchFamily="18" charset="0"/>
                <a:cs typeface="Times New Roman" panose="02020603050405020304" pitchFamily="18" charset="0"/>
              </a:rPr>
              <a:t>Definition of a team</a:t>
            </a:r>
          </a:p>
        </p:txBody>
      </p:sp>
      <p:sp>
        <p:nvSpPr>
          <p:cNvPr id="12" name="Rectangle 11"/>
          <p:cNvSpPr/>
          <p:nvPr/>
        </p:nvSpPr>
        <p:spPr>
          <a:xfrm>
            <a:off x="160257" y="3772393"/>
            <a:ext cx="2592370" cy="224676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Two or more persons who are interacting with one another in such a manner that each person influences and is influenced by each other person.</a:t>
            </a:r>
          </a:p>
        </p:txBody>
      </p:sp>
      <p:sp>
        <p:nvSpPr>
          <p:cNvPr id="13" name="Rectangle 12"/>
          <p:cNvSpPr/>
          <p:nvPr/>
        </p:nvSpPr>
        <p:spPr>
          <a:xfrm>
            <a:off x="3495773" y="4078531"/>
            <a:ext cx="3267958" cy="224676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 team is defined as a group in which members share leadership responsibility for creating a team identity, achieving mutually defined goals, and fostering innovative thinking.</a:t>
            </a:r>
          </a:p>
        </p:txBody>
      </p:sp>
      <p:pic>
        <p:nvPicPr>
          <p:cNvPr id="8" name="Graphic 21">
            <a:extLst>
              <a:ext uri="{FF2B5EF4-FFF2-40B4-BE49-F238E27FC236}">
                <a16:creationId xmlns:a16="http://schemas.microsoft.com/office/drawing/2014/main" id="{3C176E80-EA1F-C03D-1CF1-2C9F47530E3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44062"/>
            <a:ext cx="2305141" cy="1076343"/>
          </a:xfrm>
          <a:prstGeom prst="rect">
            <a:avLst/>
          </a:prstGeom>
        </p:spPr>
      </p:pic>
    </p:spTree>
    <p:extLst>
      <p:ext uri="{BB962C8B-B14F-4D97-AF65-F5344CB8AC3E}">
        <p14:creationId xmlns:p14="http://schemas.microsoft.com/office/powerpoint/2010/main" val="2126994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nodeType="click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p:cTn id="18" dur="1000" fill="hold"/>
                                        <p:tgtEl>
                                          <p:spTgt spid="3"/>
                                        </p:tgtEl>
                                        <p:attrNameLst>
                                          <p:attrName>ppt_w</p:attrName>
                                        </p:attrNameLst>
                                      </p:cBhvr>
                                      <p:tavLst>
                                        <p:tav tm="0">
                                          <p:val>
                                            <p:fltVal val="0"/>
                                          </p:val>
                                        </p:tav>
                                        <p:tav tm="100000">
                                          <p:val>
                                            <p:strVal val="#ppt_w"/>
                                          </p:val>
                                        </p:tav>
                                      </p:tavLst>
                                    </p:anim>
                                    <p:anim calcmode="lin" valueType="num">
                                      <p:cBhvr>
                                        <p:cTn id="19" dur="1000" fill="hold"/>
                                        <p:tgtEl>
                                          <p:spTgt spid="3"/>
                                        </p:tgtEl>
                                        <p:attrNameLst>
                                          <p:attrName>ppt_h</p:attrName>
                                        </p:attrNameLst>
                                      </p:cBhvr>
                                      <p:tavLst>
                                        <p:tav tm="0">
                                          <p:val>
                                            <p:fltVal val="0"/>
                                          </p:val>
                                        </p:tav>
                                        <p:tav tm="100000">
                                          <p:val>
                                            <p:strVal val="#ppt_h"/>
                                          </p:val>
                                        </p:tav>
                                      </p:tavLst>
                                    </p:anim>
                                    <p:anim calcmode="lin" valueType="num">
                                      <p:cBhvr>
                                        <p:cTn id="20" dur="1000" fill="hold"/>
                                        <p:tgtEl>
                                          <p:spTgt spid="3"/>
                                        </p:tgtEl>
                                        <p:attrNameLst>
                                          <p:attrName>style.rotation</p:attrName>
                                        </p:attrNameLst>
                                      </p:cBhvr>
                                      <p:tavLst>
                                        <p:tav tm="0">
                                          <p:val>
                                            <p:fltVal val="90"/>
                                          </p:val>
                                        </p:tav>
                                        <p:tav tm="100000">
                                          <p:val>
                                            <p:fltVal val="0"/>
                                          </p:val>
                                        </p:tav>
                                      </p:tavLst>
                                    </p:anim>
                                    <p:animEffect transition="in" filter="fade">
                                      <p:cBhvr>
                                        <p:cTn id="21" dur="1000"/>
                                        <p:tgtEl>
                                          <p:spTgt spid="3"/>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1000" fill="hold"/>
                                        <p:tgtEl>
                                          <p:spTgt spid="9"/>
                                        </p:tgtEl>
                                        <p:attrNameLst>
                                          <p:attrName>ppt_w</p:attrName>
                                        </p:attrNameLst>
                                      </p:cBhvr>
                                      <p:tavLst>
                                        <p:tav tm="0">
                                          <p:val>
                                            <p:fltVal val="0"/>
                                          </p:val>
                                        </p:tav>
                                        <p:tav tm="100000">
                                          <p:val>
                                            <p:strVal val="#ppt_w"/>
                                          </p:val>
                                        </p:tav>
                                      </p:tavLst>
                                    </p:anim>
                                    <p:anim calcmode="lin" valueType="num">
                                      <p:cBhvr>
                                        <p:cTn id="25" dur="1000" fill="hold"/>
                                        <p:tgtEl>
                                          <p:spTgt spid="9"/>
                                        </p:tgtEl>
                                        <p:attrNameLst>
                                          <p:attrName>ppt_h</p:attrName>
                                        </p:attrNameLst>
                                      </p:cBhvr>
                                      <p:tavLst>
                                        <p:tav tm="0">
                                          <p:val>
                                            <p:fltVal val="0"/>
                                          </p:val>
                                        </p:tav>
                                        <p:tav tm="100000">
                                          <p:val>
                                            <p:strVal val="#ppt_h"/>
                                          </p:val>
                                        </p:tav>
                                      </p:tavLst>
                                    </p:anim>
                                    <p:anim calcmode="lin" valueType="num">
                                      <p:cBhvr>
                                        <p:cTn id="26" dur="1000" fill="hold"/>
                                        <p:tgtEl>
                                          <p:spTgt spid="9"/>
                                        </p:tgtEl>
                                        <p:attrNameLst>
                                          <p:attrName>style.rotation</p:attrName>
                                        </p:attrNameLst>
                                      </p:cBhvr>
                                      <p:tavLst>
                                        <p:tav tm="0">
                                          <p:val>
                                            <p:fltVal val="90"/>
                                          </p:val>
                                        </p:tav>
                                        <p:tav tm="100000">
                                          <p:val>
                                            <p:fltVal val="0"/>
                                          </p:val>
                                        </p:tav>
                                      </p:tavLst>
                                    </p:anim>
                                    <p:animEffect transition="in" filter="fade">
                                      <p:cBhvr>
                                        <p:cTn id="27" dur="10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par>
                                <p:cTn id="36" presetID="31" presetClass="entr" presetSubtype="0"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childTnLst>
                          </p:cTn>
                        </p:par>
                      </p:childTnLst>
                    </p:cTn>
                  </p:par>
                  <p:par>
                    <p:cTn id="42" fill="hold">
                      <p:stCondLst>
                        <p:cond delay="indefinite"/>
                      </p:stCondLst>
                      <p:childTnLst>
                        <p:par>
                          <p:cTn id="43" fill="hold">
                            <p:stCondLst>
                              <p:cond delay="0"/>
                            </p:stCondLst>
                            <p:childTnLst>
                              <p:par>
                                <p:cTn id="44" presetID="16" presetClass="entr" presetSubtype="21" fill="hold" grpId="0" nodeType="click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barn(inVertical)">
                                      <p:cBhvr>
                                        <p:cTn id="46" dur="500"/>
                                        <p:tgtEl>
                                          <p:spTgt spid="12"/>
                                        </p:tgtEl>
                                      </p:cBhvr>
                                    </p:animEffect>
                                  </p:childTnLst>
                                </p:cTn>
                              </p:par>
                            </p:childTnLst>
                          </p:cTn>
                        </p:par>
                      </p:childTnLst>
                    </p:cTn>
                  </p:par>
                  <p:par>
                    <p:cTn id="47" fill="hold">
                      <p:stCondLst>
                        <p:cond delay="indefinite"/>
                      </p:stCondLst>
                      <p:childTnLst>
                        <p:par>
                          <p:cTn id="48" fill="hold">
                            <p:stCondLst>
                              <p:cond delay="0"/>
                            </p:stCondLst>
                            <p:childTnLst>
                              <p:par>
                                <p:cTn id="49" presetID="16" presetClass="entr" presetSubtype="21" fill="hold" grpId="0" nodeType="clickEffect">
                                  <p:stCondLst>
                                    <p:cond delay="0"/>
                                  </p:stCondLst>
                                  <p:childTnLst>
                                    <p:set>
                                      <p:cBhvr>
                                        <p:cTn id="50" dur="1" fill="hold">
                                          <p:stCondLst>
                                            <p:cond delay="0"/>
                                          </p:stCondLst>
                                        </p:cTn>
                                        <p:tgtEl>
                                          <p:spTgt spid="13"/>
                                        </p:tgtEl>
                                        <p:attrNameLst>
                                          <p:attrName>style.visibility</p:attrName>
                                        </p:attrNameLst>
                                      </p:cBhvr>
                                      <p:to>
                                        <p:strVal val="visible"/>
                                      </p:to>
                                    </p:set>
                                    <p:animEffect transition="in" filter="barn(inVertical)">
                                      <p:cBhvr>
                                        <p:cTn id="5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9" grpId="0" animBg="1"/>
      <p:bldP spid="11" grpId="0" animBg="1"/>
      <p:bldP spid="12"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522502" y="1909678"/>
            <a:ext cx="9281373"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First, unlike group members, team members share leadership responsibilities. There may be one team member who has a leadership title such as manager, vice president, or coach, but all team members demonstrate leadership when it comes to defining goals, making decisions, and implementing ideas. </a:t>
            </a:r>
          </a:p>
        </p:txBody>
      </p:sp>
      <p:sp>
        <p:nvSpPr>
          <p:cNvPr id="12" name="Rectangle 11"/>
          <p:cNvSpPr/>
          <p:nvPr/>
        </p:nvSpPr>
        <p:spPr>
          <a:xfrm>
            <a:off x="687117" y="1109752"/>
            <a:ext cx="9872511"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This definition highlights four key differences between groups and teams. </a:t>
            </a:r>
          </a:p>
        </p:txBody>
      </p:sp>
      <p:sp>
        <p:nvSpPr>
          <p:cNvPr id="15" name="Rectangle 14"/>
          <p:cNvSpPr/>
          <p:nvPr/>
        </p:nvSpPr>
        <p:spPr>
          <a:xfrm>
            <a:off x="522503" y="3424909"/>
            <a:ext cx="7833997"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Second, team members share an identity. They refer to their team as “us” and “we,” as opposed to “the group” or “them.” </a:t>
            </a:r>
          </a:p>
        </p:txBody>
      </p:sp>
      <p:sp>
        <p:nvSpPr>
          <p:cNvPr id="16" name="Rectangle 15"/>
          <p:cNvSpPr/>
          <p:nvPr/>
        </p:nvSpPr>
        <p:spPr>
          <a:xfrm>
            <a:off x="522503" y="4386142"/>
            <a:ext cx="7480854"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Third, group members work toward common goals, while team members not only work toward common goals but also help define what those goals will be. </a:t>
            </a:r>
          </a:p>
        </p:txBody>
      </p:sp>
      <p:sp>
        <p:nvSpPr>
          <p:cNvPr id="17" name="Rectangle 16"/>
          <p:cNvSpPr/>
          <p:nvPr/>
        </p:nvSpPr>
        <p:spPr>
          <a:xfrm>
            <a:off x="522502" y="5655152"/>
            <a:ext cx="3182227"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Finally, teams strive for innovation.</a:t>
            </a:r>
          </a:p>
        </p:txBody>
      </p:sp>
      <p:sp>
        <p:nvSpPr>
          <p:cNvPr id="13" name="Rectangle 12"/>
          <p:cNvSpPr/>
          <p:nvPr/>
        </p:nvSpPr>
        <p:spPr>
          <a:xfrm>
            <a:off x="3343545" y="25118"/>
            <a:ext cx="3827010"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Groups vs teams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4" name="Graphic 21">
            <a:extLst>
              <a:ext uri="{FF2B5EF4-FFF2-40B4-BE49-F238E27FC236}">
                <a16:creationId xmlns:a16="http://schemas.microsoft.com/office/drawing/2014/main" id="{499B19F5-DB61-7860-3C5A-13172D157FB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33409"/>
            <a:ext cx="2305141" cy="1076343"/>
          </a:xfrm>
          <a:prstGeom prst="rect">
            <a:avLst/>
          </a:prstGeom>
        </p:spPr>
      </p:pic>
    </p:spTree>
    <p:extLst>
      <p:ext uri="{BB962C8B-B14F-4D97-AF65-F5344CB8AC3E}">
        <p14:creationId xmlns:p14="http://schemas.microsoft.com/office/powerpoint/2010/main" val="941697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arn(inVertic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arn(inVertical)">
                                      <p:cBhvr>
                                        <p:cTn id="22" dur="500"/>
                                        <p:tgtEl>
                                          <p:spTgt spid="16"/>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barn(inVertical)">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 calcmode="lin" valueType="num">
                                      <p:cBhvr additive="base">
                                        <p:cTn id="32" dur="500" fill="hold"/>
                                        <p:tgtEl>
                                          <p:spTgt spid="13"/>
                                        </p:tgtEl>
                                        <p:attrNameLst>
                                          <p:attrName>ppt_x</p:attrName>
                                        </p:attrNameLst>
                                      </p:cBhvr>
                                      <p:tavLst>
                                        <p:tav tm="0">
                                          <p:val>
                                            <p:strVal val="#ppt_x"/>
                                          </p:val>
                                        </p:tav>
                                        <p:tav tm="100000">
                                          <p:val>
                                            <p:strVal val="#ppt_x"/>
                                          </p:val>
                                        </p:tav>
                                      </p:tavLst>
                                    </p:anim>
                                    <p:anim calcmode="lin" valueType="num">
                                      <p:cBhvr additive="base">
                                        <p:cTn id="33"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5" grpId="0" animBg="1"/>
      <p:bldP spid="16" grpId="0" animBg="1"/>
      <p:bldP spid="17"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01926" y="1782924"/>
            <a:ext cx="9560631"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Conducting Meetings</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E80F7282-BA4F-14E3-1B67-BC9222E43505}"/>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52C00955-79ED-BDBC-EE73-109095475909}"/>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B0F76797-675D-4037-70BB-474DFB8E34C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05748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4875053"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Rectangle 6"/>
          <p:cNvSpPr/>
          <p:nvPr/>
        </p:nvSpPr>
        <p:spPr>
          <a:xfrm>
            <a:off x="255801" y="1191526"/>
            <a:ext cx="10075976" cy="400110"/>
          </a:xfrm>
          <a:prstGeom prst="rect">
            <a:avLst/>
          </a:prstGeom>
          <a:solidFill>
            <a:schemeClr val="accent4">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According to an old adage, groups outperform individuals, and teams outperform groups.</a:t>
            </a:r>
          </a:p>
        </p:txBody>
      </p:sp>
      <p:sp>
        <p:nvSpPr>
          <p:cNvPr id="15" name="Rectangle 14"/>
          <p:cNvSpPr/>
          <p:nvPr/>
        </p:nvSpPr>
        <p:spPr>
          <a:xfrm>
            <a:off x="823819" y="1737136"/>
            <a:ext cx="8049212" cy="1015663"/>
          </a:xfrm>
          <a:prstGeom prst="rect">
            <a:avLst/>
          </a:prstGeom>
          <a:solidFill>
            <a:schemeClr val="accent6">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If you wish to achieve professional excellence in the workplace, you must learn to transform your groups into teams. Effective communication is essential for this transformation.</a:t>
            </a:r>
          </a:p>
        </p:txBody>
      </p:sp>
      <p:sp>
        <p:nvSpPr>
          <p:cNvPr id="2" name="Rectangle 1"/>
          <p:cNvSpPr/>
          <p:nvPr/>
        </p:nvSpPr>
        <p:spPr>
          <a:xfrm>
            <a:off x="700724" y="3581310"/>
            <a:ext cx="7321486"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For meetings to run effectively, a few basics must always be considered. These basics include </a:t>
            </a:r>
          </a:p>
        </p:txBody>
      </p:sp>
      <p:sp>
        <p:nvSpPr>
          <p:cNvPr id="10" name="Rectangle 9"/>
          <p:cNvSpPr/>
          <p:nvPr/>
        </p:nvSpPr>
        <p:spPr>
          <a:xfrm>
            <a:off x="2843563" y="2850450"/>
            <a:ext cx="4277133"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What makes meeting effective?</a:t>
            </a:r>
          </a:p>
        </p:txBody>
      </p:sp>
      <p:cxnSp>
        <p:nvCxnSpPr>
          <p:cNvPr id="5" name="Straight Arrow Connector 4"/>
          <p:cNvCxnSpPr/>
          <p:nvPr/>
        </p:nvCxnSpPr>
        <p:spPr>
          <a:xfrm flipH="1">
            <a:off x="1536569" y="4289196"/>
            <a:ext cx="1121790" cy="49019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p:cNvCxnSpPr/>
          <p:nvPr/>
        </p:nvCxnSpPr>
        <p:spPr>
          <a:xfrm>
            <a:off x="3243556" y="4317477"/>
            <a:ext cx="52890" cy="98431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7" name="Straight Arrow Connector 16"/>
          <p:cNvCxnSpPr/>
          <p:nvPr/>
        </p:nvCxnSpPr>
        <p:spPr>
          <a:xfrm>
            <a:off x="3715605" y="4289196"/>
            <a:ext cx="1266524" cy="52043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8" name="Rectangle 17"/>
          <p:cNvSpPr/>
          <p:nvPr/>
        </p:nvSpPr>
        <p:spPr>
          <a:xfrm>
            <a:off x="152162" y="4855198"/>
            <a:ext cx="2996391"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meeting environment </a:t>
            </a:r>
          </a:p>
        </p:txBody>
      </p:sp>
      <p:sp>
        <p:nvSpPr>
          <p:cNvPr id="21" name="Rectangle 20"/>
          <p:cNvSpPr/>
          <p:nvPr/>
        </p:nvSpPr>
        <p:spPr>
          <a:xfrm>
            <a:off x="1988650" y="5402984"/>
            <a:ext cx="2865367"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meeting topics </a:t>
            </a:r>
          </a:p>
        </p:txBody>
      </p:sp>
      <p:sp>
        <p:nvSpPr>
          <p:cNvPr id="22" name="Rectangle 21"/>
          <p:cNvSpPr/>
          <p:nvPr/>
        </p:nvSpPr>
        <p:spPr>
          <a:xfrm>
            <a:off x="3733750" y="4855198"/>
            <a:ext cx="2865367"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meeting participants </a:t>
            </a:r>
          </a:p>
        </p:txBody>
      </p:sp>
      <p:pic>
        <p:nvPicPr>
          <p:cNvPr id="9" name="Graphic 21">
            <a:extLst>
              <a:ext uri="{FF2B5EF4-FFF2-40B4-BE49-F238E27FC236}">
                <a16:creationId xmlns:a16="http://schemas.microsoft.com/office/drawing/2014/main" id="{DAF7A36A-9C91-EC95-A409-8F756209BE8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01509" y="49872"/>
            <a:ext cx="2305141" cy="1076343"/>
          </a:xfrm>
          <a:prstGeom prst="rect">
            <a:avLst/>
          </a:prstGeom>
        </p:spPr>
      </p:pic>
    </p:spTree>
    <p:extLst>
      <p:ext uri="{BB962C8B-B14F-4D97-AF65-F5344CB8AC3E}">
        <p14:creationId xmlns:p14="http://schemas.microsoft.com/office/powerpoint/2010/main" val="3382350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arn(inVertic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barn(inVertic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barn(inVertical)">
                                      <p:cBhvr>
                                        <p:cTn id="32" dur="500"/>
                                        <p:tgtEl>
                                          <p:spTgt spid="18"/>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barn(inVertical)">
                                      <p:cBhvr>
                                        <p:cTn id="37" dur="500"/>
                                        <p:tgtEl>
                                          <p:spTgt spid="16"/>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barn(inVertical)">
                                      <p:cBhvr>
                                        <p:cTn id="42" dur="500"/>
                                        <p:tgtEl>
                                          <p:spTgt spid="21"/>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barn(inVertical)">
                                      <p:cBhvr>
                                        <p:cTn id="47" dur="500"/>
                                        <p:tgtEl>
                                          <p:spTgt spid="17"/>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barn(inVertical)">
                                      <p:cBhvr>
                                        <p:cTn id="5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5" grpId="0" animBg="1"/>
      <p:bldP spid="2" grpId="0" animBg="1"/>
      <p:bldP spid="10" grpId="0" animBg="1"/>
      <p:bldP spid="18" grpId="0" animBg="1"/>
      <p:bldP spid="21" grpId="0" animBg="1"/>
      <p:bldP spid="2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55388" y="98800"/>
            <a:ext cx="4875053"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3364662" y="1592265"/>
            <a:ext cx="5256504"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a:solidFill>
                  <a:schemeClr val="bg1"/>
                </a:solidFill>
                <a:latin typeface="Times New Roman" panose="02020603050405020304" pitchFamily="18" charset="0"/>
                <a:cs typeface="Times New Roman" panose="02020603050405020304" pitchFamily="18" charset="0"/>
              </a:rPr>
              <a:t>What is a meeting environment? </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Wave 13"/>
          <p:cNvSpPr/>
          <p:nvPr/>
        </p:nvSpPr>
        <p:spPr>
          <a:xfrm>
            <a:off x="131291" y="466626"/>
            <a:ext cx="3290043"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400" b="1" dirty="0">
                <a:latin typeface="Times New Roman" panose="02020603050405020304" pitchFamily="18" charset="0"/>
                <a:cs typeface="Times New Roman" panose="02020603050405020304" pitchFamily="18" charset="0"/>
              </a:rPr>
              <a:t>Meeting Environment</a:t>
            </a:r>
          </a:p>
        </p:txBody>
      </p:sp>
      <p:sp>
        <p:nvSpPr>
          <p:cNvPr id="15" name="Rectangle 14"/>
          <p:cNvSpPr/>
          <p:nvPr/>
        </p:nvSpPr>
        <p:spPr>
          <a:xfrm>
            <a:off x="886120" y="2248838"/>
            <a:ext cx="9098308"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meeting environment is as much a part of the communication that occurs as the words that are said. Unfortunately, despite the importance of the meeting environment, most people spend little time thinking about it when they plan their meetings.</a:t>
            </a:r>
          </a:p>
        </p:txBody>
      </p:sp>
      <p:sp>
        <p:nvSpPr>
          <p:cNvPr id="13" name="Rectangle 12"/>
          <p:cNvSpPr/>
          <p:nvPr/>
        </p:nvSpPr>
        <p:spPr>
          <a:xfrm>
            <a:off x="4003515" y="4121950"/>
            <a:ext cx="3622769" cy="461665"/>
          </a:xfrm>
          <a:prstGeom prst="rect">
            <a:avLst/>
          </a:prstGeom>
          <a:solidFill>
            <a:schemeClr val="accent2">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location of the meeting</a:t>
            </a:r>
          </a:p>
        </p:txBody>
      </p:sp>
      <p:sp>
        <p:nvSpPr>
          <p:cNvPr id="20" name="Rectangle 19"/>
          <p:cNvSpPr/>
          <p:nvPr/>
        </p:nvSpPr>
        <p:spPr>
          <a:xfrm>
            <a:off x="2384296" y="3392632"/>
            <a:ext cx="2677898" cy="461665"/>
          </a:xfrm>
          <a:prstGeom prst="rect">
            <a:avLst/>
          </a:prstGeom>
          <a:solidFill>
            <a:schemeClr val="accent4">
              <a:lumMod val="60000"/>
              <a:lumOff val="40000"/>
            </a:schemeClr>
          </a:solidFill>
          <a:ln>
            <a:solidFill>
              <a:schemeClr val="bg1"/>
            </a:solidFill>
          </a:ln>
        </p:spPr>
        <p:txBody>
          <a:bodyPr wrap="square">
            <a:spAutoFit/>
          </a:bodyPr>
          <a:lstStyle/>
          <a:p>
            <a:r>
              <a:rPr lang="en-US" sz="2400" b="1" dirty="0">
                <a:latin typeface="Times New Roman" panose="02020603050405020304" pitchFamily="18" charset="0"/>
                <a:cs typeface="Times New Roman" panose="02020603050405020304" pitchFamily="18" charset="0"/>
              </a:rPr>
              <a:t>It includes both</a:t>
            </a:r>
          </a:p>
        </p:txBody>
      </p:sp>
      <p:sp>
        <p:nvSpPr>
          <p:cNvPr id="21" name="Rectangle 20"/>
          <p:cNvSpPr/>
          <p:nvPr/>
        </p:nvSpPr>
        <p:spPr>
          <a:xfrm>
            <a:off x="83471" y="4121951"/>
            <a:ext cx="3111530" cy="461665"/>
          </a:xfrm>
          <a:prstGeom prst="rect">
            <a:avLst/>
          </a:prstGeom>
          <a:solidFill>
            <a:schemeClr val="accent2">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The time of the meeting</a:t>
            </a:r>
          </a:p>
        </p:txBody>
      </p:sp>
      <p:pic>
        <p:nvPicPr>
          <p:cNvPr id="5" name="Graphic 21">
            <a:extLst>
              <a:ext uri="{FF2B5EF4-FFF2-40B4-BE49-F238E27FC236}">
                <a16:creationId xmlns:a16="http://schemas.microsoft.com/office/drawing/2014/main" id="{EC7C387F-2D3B-38AA-D754-151382C508D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55568" y="48419"/>
            <a:ext cx="2305141" cy="1076343"/>
          </a:xfrm>
          <a:prstGeom prst="rect">
            <a:avLst/>
          </a:prstGeom>
        </p:spPr>
      </p:pic>
    </p:spTree>
    <p:extLst>
      <p:ext uri="{BB962C8B-B14F-4D97-AF65-F5344CB8AC3E}">
        <p14:creationId xmlns:p14="http://schemas.microsoft.com/office/powerpoint/2010/main" val="1032543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arn(inVertical)">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arn(inVertical)">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arn(inVertical)">
                                      <p:cBhvr>
                                        <p:cTn id="2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animBg="1"/>
      <p:bldP spid="13" grpId="0" animBg="1"/>
      <p:bldP spid="20" grpId="0" animBg="1"/>
      <p:bldP spid="21"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23521" y="2008093"/>
            <a:ext cx="10257047"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First, you must consider the time. Time of day, Time of week, And time of year can all influence communication. </a:t>
            </a:r>
          </a:p>
        </p:txBody>
      </p:sp>
      <p:sp>
        <p:nvSpPr>
          <p:cNvPr id="12" name="Rectangle 11"/>
          <p:cNvSpPr/>
          <p:nvPr/>
        </p:nvSpPr>
        <p:spPr>
          <a:xfrm>
            <a:off x="0" y="1472934"/>
            <a:ext cx="12049389"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If you wish to create an effective meeting environment, what factors should be considered?</a:t>
            </a:r>
          </a:p>
        </p:txBody>
      </p:sp>
      <p:sp>
        <p:nvSpPr>
          <p:cNvPr id="13" name="Rectangle 12"/>
          <p:cNvSpPr/>
          <p:nvPr/>
        </p:nvSpPr>
        <p:spPr>
          <a:xfrm>
            <a:off x="574350" y="4824829"/>
            <a:ext cx="7782508" cy="1938992"/>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    if half the team works from 7:00 a.m. to 3:00 p.m. and the other half from 3:00 p.m. to 11:00 p.m., holding every meeting at 9:00 a.m. would repeatedly inconvenience the same half of the team. When team members work varied schedules, there is no ideal time to meet. Yet alternating the meetings between shifts shows that all team members are valued and respected, which positively impacts communication interactions.</a:t>
            </a:r>
          </a:p>
        </p:txBody>
      </p:sp>
      <p:sp>
        <p:nvSpPr>
          <p:cNvPr id="21" name="Rectangle 20"/>
          <p:cNvSpPr/>
          <p:nvPr/>
        </p:nvSpPr>
        <p:spPr>
          <a:xfrm>
            <a:off x="754144" y="2789473"/>
            <a:ext cx="8890160" cy="1015663"/>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When selecting meeting times, be aware of differences in team members’ schedules. If team members work different shifts with different days off, meeting times should be varied.</a:t>
            </a:r>
          </a:p>
        </p:txBody>
      </p:sp>
      <p:sp>
        <p:nvSpPr>
          <p:cNvPr id="11" name="Wave 10"/>
          <p:cNvSpPr/>
          <p:nvPr/>
        </p:nvSpPr>
        <p:spPr>
          <a:xfrm>
            <a:off x="0" y="146259"/>
            <a:ext cx="3498029"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400" b="1" dirty="0">
                <a:latin typeface="Times New Roman" panose="02020603050405020304" pitchFamily="18" charset="0"/>
                <a:cs typeface="Times New Roman" panose="02020603050405020304" pitchFamily="18" charset="0"/>
              </a:rPr>
              <a:t>The time of the Meeting</a:t>
            </a:r>
          </a:p>
        </p:txBody>
      </p:sp>
      <p:sp>
        <p:nvSpPr>
          <p:cNvPr id="15" name="Rectangle 14"/>
          <p:cNvSpPr/>
          <p:nvPr/>
        </p:nvSpPr>
        <p:spPr>
          <a:xfrm>
            <a:off x="4034077" y="0"/>
            <a:ext cx="440377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Cloud 1"/>
          <p:cNvSpPr/>
          <p:nvPr/>
        </p:nvSpPr>
        <p:spPr>
          <a:xfrm>
            <a:off x="-122548" y="3688811"/>
            <a:ext cx="1696824" cy="1329179"/>
          </a:xfrm>
          <a:prstGeom prst="clou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For example</a:t>
            </a:r>
          </a:p>
        </p:txBody>
      </p:sp>
      <p:pic>
        <p:nvPicPr>
          <p:cNvPr id="3" name="Graphic 21">
            <a:extLst>
              <a:ext uri="{FF2B5EF4-FFF2-40B4-BE49-F238E27FC236}">
                <a16:creationId xmlns:a16="http://schemas.microsoft.com/office/drawing/2014/main" id="{1BDE13C8-582C-83F9-710D-19146BD2E3F1}"/>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44062"/>
            <a:ext cx="2305141" cy="1076343"/>
          </a:xfrm>
          <a:prstGeom prst="rect">
            <a:avLst/>
          </a:prstGeom>
        </p:spPr>
      </p:pic>
    </p:spTree>
    <p:extLst>
      <p:ext uri="{BB962C8B-B14F-4D97-AF65-F5344CB8AC3E}">
        <p14:creationId xmlns:p14="http://schemas.microsoft.com/office/powerpoint/2010/main" val="3789844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p:cTn id="22" dur="500" fill="hold"/>
                                        <p:tgtEl>
                                          <p:spTgt spid="2"/>
                                        </p:tgtEl>
                                        <p:attrNameLst>
                                          <p:attrName>ppt_w</p:attrName>
                                        </p:attrNameLst>
                                      </p:cBhvr>
                                      <p:tavLst>
                                        <p:tav tm="0">
                                          <p:val>
                                            <p:fltVal val="0"/>
                                          </p:val>
                                        </p:tav>
                                        <p:tav tm="100000">
                                          <p:val>
                                            <p:strVal val="#ppt_w"/>
                                          </p:val>
                                        </p:tav>
                                      </p:tavLst>
                                    </p:anim>
                                    <p:anim calcmode="lin" valueType="num">
                                      <p:cBhvr>
                                        <p:cTn id="23" dur="500" fill="hold"/>
                                        <p:tgtEl>
                                          <p:spTgt spid="2"/>
                                        </p:tgtEl>
                                        <p:attrNameLst>
                                          <p:attrName>ppt_h</p:attrName>
                                        </p:attrNameLst>
                                      </p:cBhvr>
                                      <p:tavLst>
                                        <p:tav tm="0">
                                          <p:val>
                                            <p:fltVal val="0"/>
                                          </p:val>
                                        </p:tav>
                                        <p:tav tm="100000">
                                          <p:val>
                                            <p:strVal val="#ppt_h"/>
                                          </p:val>
                                        </p:tav>
                                      </p:tavLst>
                                    </p:anim>
                                    <p:animEffect transition="in" filter="fade">
                                      <p:cBhvr>
                                        <p:cTn id="24" dur="500"/>
                                        <p:tgtEl>
                                          <p:spTgt spid="2"/>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barn(inVertical)">
                                      <p:cBhvr>
                                        <p:cTn id="2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13" grpId="0" animBg="1"/>
      <p:bldP spid="21" grpId="0" animBg="1"/>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04667" y="1808415"/>
            <a:ext cx="10257047"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Location is also an important component in creating a positive meeting environment. In fact, you should consider the convenience, aesthetics, and comfort of the location.</a:t>
            </a:r>
          </a:p>
        </p:txBody>
      </p:sp>
      <p:sp>
        <p:nvSpPr>
          <p:cNvPr id="13" name="Rectangle 12"/>
          <p:cNvSpPr/>
          <p:nvPr/>
        </p:nvSpPr>
        <p:spPr>
          <a:xfrm>
            <a:off x="517789" y="4714128"/>
            <a:ext cx="7782508" cy="2031325"/>
          </a:xfrm>
          <a:prstGeom prst="rect">
            <a:avLst/>
          </a:prstGeom>
          <a:solidFill>
            <a:schemeClr val="accent4">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there is only one conference room in our building, so a lot of meetings are held there. The problem is that the conference room has an extremely long and narrow table. When sitting at the table, team members can’t see one another, making it very difficult to hold discussions or brainstorming sessions. Further, the room is very dull and uninspired, with no windows and poor lighting. Fortunately, there is another room two floors down that has movable tables, excellent lighting, and a great view outside the window. </a:t>
            </a:r>
            <a:endParaRPr lang="en-US" sz="2000" dirty="0">
              <a:latin typeface="Times New Roman" panose="02020603050405020304" pitchFamily="18" charset="0"/>
              <a:cs typeface="Times New Roman" panose="02020603050405020304" pitchFamily="18" charset="0"/>
            </a:endParaRPr>
          </a:p>
        </p:txBody>
      </p:sp>
      <p:sp>
        <p:nvSpPr>
          <p:cNvPr id="21" name="Rectangle 20"/>
          <p:cNvSpPr/>
          <p:nvPr/>
        </p:nvSpPr>
        <p:spPr>
          <a:xfrm>
            <a:off x="754144" y="2789473"/>
            <a:ext cx="8890160" cy="707886"/>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When selecting a meeting location, you should also consider aesthetics and comfort. Many leaders get in the habit of holding all their meetings in the same room. </a:t>
            </a:r>
          </a:p>
        </p:txBody>
      </p:sp>
      <p:sp>
        <p:nvSpPr>
          <p:cNvPr id="11" name="Wave 10"/>
          <p:cNvSpPr/>
          <p:nvPr/>
        </p:nvSpPr>
        <p:spPr>
          <a:xfrm>
            <a:off x="164968" y="175902"/>
            <a:ext cx="2875176"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400" b="1" dirty="0">
                <a:latin typeface="Times New Roman" panose="02020603050405020304" pitchFamily="18" charset="0"/>
                <a:cs typeface="Times New Roman" panose="02020603050405020304" pitchFamily="18" charset="0"/>
              </a:rPr>
              <a:t>The Location of the Meeting</a:t>
            </a:r>
          </a:p>
        </p:txBody>
      </p:sp>
      <p:sp>
        <p:nvSpPr>
          <p:cNvPr id="15" name="Rectangle 14"/>
          <p:cNvSpPr/>
          <p:nvPr/>
        </p:nvSpPr>
        <p:spPr>
          <a:xfrm>
            <a:off x="3477895" y="0"/>
            <a:ext cx="440377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Cloud 1"/>
          <p:cNvSpPr/>
          <p:nvPr/>
        </p:nvSpPr>
        <p:spPr>
          <a:xfrm>
            <a:off x="-94268" y="3495650"/>
            <a:ext cx="1696824" cy="1329179"/>
          </a:xfrm>
          <a:prstGeom prst="clou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For example</a:t>
            </a:r>
          </a:p>
        </p:txBody>
      </p:sp>
      <p:pic>
        <p:nvPicPr>
          <p:cNvPr id="3" name="Graphic 21">
            <a:extLst>
              <a:ext uri="{FF2B5EF4-FFF2-40B4-BE49-F238E27FC236}">
                <a16:creationId xmlns:a16="http://schemas.microsoft.com/office/drawing/2014/main" id="{CE1B1720-77BC-AE30-2EF1-FD6CE883CC2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44062"/>
            <a:ext cx="2305141" cy="1076343"/>
          </a:xfrm>
          <a:prstGeom prst="rect">
            <a:avLst/>
          </a:prstGeom>
        </p:spPr>
      </p:pic>
    </p:spTree>
    <p:extLst>
      <p:ext uri="{BB962C8B-B14F-4D97-AF65-F5344CB8AC3E}">
        <p14:creationId xmlns:p14="http://schemas.microsoft.com/office/powerpoint/2010/main" val="1935093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inVertical)">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barn(inVertical)">
                                      <p:cBhvr>
                                        <p:cTn id="18" dur="500"/>
                                        <p:tgtEl>
                                          <p:spTgt spid="21"/>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p:cTn id="23" dur="1000" fill="hold"/>
                                        <p:tgtEl>
                                          <p:spTgt spid="2"/>
                                        </p:tgtEl>
                                        <p:attrNameLst>
                                          <p:attrName>ppt_w</p:attrName>
                                        </p:attrNameLst>
                                      </p:cBhvr>
                                      <p:tavLst>
                                        <p:tav tm="0">
                                          <p:val>
                                            <p:fltVal val="0"/>
                                          </p:val>
                                        </p:tav>
                                        <p:tav tm="100000">
                                          <p:val>
                                            <p:strVal val="#ppt_w"/>
                                          </p:val>
                                        </p:tav>
                                      </p:tavLst>
                                    </p:anim>
                                    <p:anim calcmode="lin" valueType="num">
                                      <p:cBhvr>
                                        <p:cTn id="24" dur="1000" fill="hold"/>
                                        <p:tgtEl>
                                          <p:spTgt spid="2"/>
                                        </p:tgtEl>
                                        <p:attrNameLst>
                                          <p:attrName>ppt_h</p:attrName>
                                        </p:attrNameLst>
                                      </p:cBhvr>
                                      <p:tavLst>
                                        <p:tav tm="0">
                                          <p:val>
                                            <p:fltVal val="0"/>
                                          </p:val>
                                        </p:tav>
                                        <p:tav tm="100000">
                                          <p:val>
                                            <p:strVal val="#ppt_h"/>
                                          </p:val>
                                        </p:tav>
                                      </p:tavLst>
                                    </p:anim>
                                    <p:anim calcmode="lin" valueType="num">
                                      <p:cBhvr>
                                        <p:cTn id="25" dur="1000" fill="hold"/>
                                        <p:tgtEl>
                                          <p:spTgt spid="2"/>
                                        </p:tgtEl>
                                        <p:attrNameLst>
                                          <p:attrName>style.rotation</p:attrName>
                                        </p:attrNameLst>
                                      </p:cBhvr>
                                      <p:tavLst>
                                        <p:tav tm="0">
                                          <p:val>
                                            <p:fltVal val="90"/>
                                          </p:val>
                                        </p:tav>
                                        <p:tav tm="100000">
                                          <p:val>
                                            <p:fltVal val="0"/>
                                          </p:val>
                                        </p:tav>
                                      </p:tavLst>
                                    </p:anim>
                                    <p:animEffect transition="in" filter="fade">
                                      <p:cBhvr>
                                        <p:cTn id="26" dur="1000"/>
                                        <p:tgtEl>
                                          <p:spTgt spid="2"/>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barn(inVertical)">
                                      <p:cBhvr>
                                        <p:cTn id="31"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21" grpId="0" animBg="1"/>
      <p:bldP spid="11" grpId="0" animBg="1"/>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55388" y="98800"/>
            <a:ext cx="4875053"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3364662" y="1592265"/>
            <a:ext cx="4465710"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What is a meeting Agenda? </a:t>
            </a:r>
          </a:p>
        </p:txBody>
      </p:sp>
      <p:sp>
        <p:nvSpPr>
          <p:cNvPr id="14" name="Wave 13"/>
          <p:cNvSpPr/>
          <p:nvPr/>
        </p:nvSpPr>
        <p:spPr>
          <a:xfrm>
            <a:off x="131291" y="466626"/>
            <a:ext cx="3290043"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400" b="1" dirty="0">
                <a:latin typeface="Times New Roman" panose="02020603050405020304" pitchFamily="18" charset="0"/>
                <a:cs typeface="Times New Roman" panose="02020603050405020304" pitchFamily="18" charset="0"/>
              </a:rPr>
              <a:t>Meeting Topics (Agenda)</a:t>
            </a:r>
          </a:p>
        </p:txBody>
      </p:sp>
      <p:sp>
        <p:nvSpPr>
          <p:cNvPr id="15" name="Rectangle 14"/>
          <p:cNvSpPr/>
          <p:nvPr/>
        </p:nvSpPr>
        <p:spPr>
          <a:xfrm>
            <a:off x="257233" y="2200652"/>
            <a:ext cx="10680568" cy="707886"/>
          </a:xfrm>
          <a:prstGeom prst="rect">
            <a:avLst/>
          </a:prstGeom>
          <a:solidFill>
            <a:schemeClr val="accent1">
              <a:lumMod val="20000"/>
              <a:lumOff val="80000"/>
            </a:schemeClr>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An agenda is a guide or an overview of the topics that will be covered during the meeting. An agenda can be simple or complex. </a:t>
            </a:r>
          </a:p>
        </p:txBody>
      </p:sp>
      <p:sp>
        <p:nvSpPr>
          <p:cNvPr id="13" name="Rectangle 12"/>
          <p:cNvSpPr/>
          <p:nvPr/>
        </p:nvSpPr>
        <p:spPr>
          <a:xfrm>
            <a:off x="95418" y="4366562"/>
            <a:ext cx="7816191" cy="1015663"/>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It will also give team members time to think about issues in advance of the meeting. If you’d like the participants to brainstorm ideas or share information, the agenda is a valuable preparation tool for team members.</a:t>
            </a:r>
          </a:p>
        </p:txBody>
      </p:sp>
      <p:sp>
        <p:nvSpPr>
          <p:cNvPr id="20" name="Rectangle 19"/>
          <p:cNvSpPr/>
          <p:nvPr/>
        </p:nvSpPr>
        <p:spPr>
          <a:xfrm>
            <a:off x="622169" y="3028522"/>
            <a:ext cx="8229600" cy="400110"/>
          </a:xfrm>
          <a:prstGeom prst="rect">
            <a:avLst/>
          </a:prstGeom>
          <a:solidFill>
            <a:schemeClr val="accent4">
              <a:lumMod val="60000"/>
              <a:lumOff val="40000"/>
            </a:schemeClr>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Why should Agendas be distributed several days in advance of the meeting? </a:t>
            </a:r>
          </a:p>
        </p:txBody>
      </p:sp>
      <p:sp>
        <p:nvSpPr>
          <p:cNvPr id="21" name="Rectangle 20"/>
          <p:cNvSpPr/>
          <p:nvPr/>
        </p:nvSpPr>
        <p:spPr>
          <a:xfrm>
            <a:off x="95419" y="3537523"/>
            <a:ext cx="7816191" cy="707886"/>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This will allow team members to comment on the agenda items and give the leader time to revise the agenda if necessary.</a:t>
            </a:r>
          </a:p>
        </p:txBody>
      </p:sp>
      <p:sp>
        <p:nvSpPr>
          <p:cNvPr id="10" name="Rectangle 9"/>
          <p:cNvSpPr/>
          <p:nvPr/>
        </p:nvSpPr>
        <p:spPr>
          <a:xfrm>
            <a:off x="95418" y="5600548"/>
            <a:ext cx="7911609" cy="1015663"/>
          </a:xfrm>
          <a:prstGeom prst="rect">
            <a:avLst/>
          </a:prstGeom>
          <a:solidFill>
            <a:schemeClr val="accent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Noting the allotted time for each topic also helps the leader determine which topics and how many can be covered in any given meeting. Leaders with professional excellence prioritize agenda items.</a:t>
            </a:r>
          </a:p>
        </p:txBody>
      </p:sp>
      <p:pic>
        <p:nvPicPr>
          <p:cNvPr id="2" name="Graphic 21">
            <a:extLst>
              <a:ext uri="{FF2B5EF4-FFF2-40B4-BE49-F238E27FC236}">
                <a16:creationId xmlns:a16="http://schemas.microsoft.com/office/drawing/2014/main" id="{4BE62EED-D920-104D-621B-1BFC7687CA9E}"/>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44062"/>
            <a:ext cx="2305141" cy="1076343"/>
          </a:xfrm>
          <a:prstGeom prst="rect">
            <a:avLst/>
          </a:prstGeom>
        </p:spPr>
      </p:pic>
    </p:spTree>
    <p:extLst>
      <p:ext uri="{BB962C8B-B14F-4D97-AF65-F5344CB8AC3E}">
        <p14:creationId xmlns:p14="http://schemas.microsoft.com/office/powerpoint/2010/main" val="1495540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arn(inVertical)">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arn(inVertical)">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arn(inVertic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arn(inVertical)">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animBg="1"/>
      <p:bldP spid="13" grpId="0" animBg="1"/>
      <p:bldP spid="20" grpId="0" animBg="1"/>
      <p:bldP spid="21"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55388" y="98800"/>
            <a:ext cx="4875053"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3364662" y="1592265"/>
            <a:ext cx="4005648"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Meeting Agenda content </a:t>
            </a:r>
          </a:p>
        </p:txBody>
      </p:sp>
      <p:sp>
        <p:nvSpPr>
          <p:cNvPr id="14" name="Wave 13"/>
          <p:cNvSpPr/>
          <p:nvPr/>
        </p:nvSpPr>
        <p:spPr>
          <a:xfrm>
            <a:off x="131291" y="466626"/>
            <a:ext cx="3290043"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400" b="1" dirty="0">
                <a:latin typeface="Times New Roman" panose="02020603050405020304" pitchFamily="18" charset="0"/>
                <a:cs typeface="Times New Roman" panose="02020603050405020304" pitchFamily="18" charset="0"/>
              </a:rPr>
              <a:t>Meeting Topics (Agenda)</a:t>
            </a:r>
          </a:p>
        </p:txBody>
      </p:sp>
      <p:sp>
        <p:nvSpPr>
          <p:cNvPr id="15" name="Rectangle 14"/>
          <p:cNvSpPr/>
          <p:nvPr/>
        </p:nvSpPr>
        <p:spPr>
          <a:xfrm>
            <a:off x="257233" y="2200652"/>
            <a:ext cx="10680568" cy="400110"/>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Heading: Should include date, time, and location. May include a list of participants.</a:t>
            </a:r>
          </a:p>
        </p:txBody>
      </p:sp>
      <p:sp>
        <p:nvSpPr>
          <p:cNvPr id="20" name="Rectangle 19"/>
          <p:cNvSpPr/>
          <p:nvPr/>
        </p:nvSpPr>
        <p:spPr>
          <a:xfrm>
            <a:off x="211582" y="2773345"/>
            <a:ext cx="2479249" cy="400110"/>
          </a:xfrm>
          <a:prstGeom prst="rect">
            <a:avLst/>
          </a:prstGeom>
          <a:solidFill>
            <a:schemeClr val="accent4">
              <a:lumMod val="60000"/>
              <a:lumOff val="4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 Welcome/opening</a:t>
            </a:r>
          </a:p>
        </p:txBody>
      </p:sp>
      <p:sp>
        <p:nvSpPr>
          <p:cNvPr id="19" name="Rectangle 18"/>
          <p:cNvSpPr/>
          <p:nvPr/>
        </p:nvSpPr>
        <p:spPr>
          <a:xfrm>
            <a:off x="211581" y="3209056"/>
            <a:ext cx="7816191" cy="707886"/>
          </a:xfrm>
          <a:prstGeom prst="rect">
            <a:avLst/>
          </a:prstGeom>
          <a:solidFill>
            <a:schemeClr val="tx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leader should always orient the team and focus the meeting during the opening.</a:t>
            </a:r>
          </a:p>
        </p:txBody>
      </p:sp>
      <p:sp>
        <p:nvSpPr>
          <p:cNvPr id="22" name="Rectangle 21"/>
          <p:cNvSpPr/>
          <p:nvPr/>
        </p:nvSpPr>
        <p:spPr>
          <a:xfrm>
            <a:off x="211581" y="4078637"/>
            <a:ext cx="5015059" cy="400110"/>
          </a:xfrm>
          <a:prstGeom prst="rect">
            <a:avLst/>
          </a:prstGeom>
          <a:solidFill>
            <a:schemeClr val="accent4">
              <a:lumMod val="60000"/>
              <a:lumOff val="4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II. Approve minutes from the previous meeting</a:t>
            </a:r>
          </a:p>
        </p:txBody>
      </p:sp>
      <p:sp>
        <p:nvSpPr>
          <p:cNvPr id="23" name="Rectangle 22"/>
          <p:cNvSpPr/>
          <p:nvPr/>
        </p:nvSpPr>
        <p:spPr>
          <a:xfrm>
            <a:off x="211582" y="4491885"/>
            <a:ext cx="7816191" cy="400110"/>
          </a:xfrm>
          <a:prstGeom prst="rect">
            <a:avLst/>
          </a:prstGeom>
          <a:solidFill>
            <a:schemeClr val="tx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Minutes are a written record of the meeting.</a:t>
            </a:r>
          </a:p>
        </p:txBody>
      </p:sp>
      <p:sp>
        <p:nvSpPr>
          <p:cNvPr id="24" name="Rectangle 23"/>
          <p:cNvSpPr/>
          <p:nvPr/>
        </p:nvSpPr>
        <p:spPr>
          <a:xfrm>
            <a:off x="211581" y="5028585"/>
            <a:ext cx="3780148" cy="400110"/>
          </a:xfrm>
          <a:prstGeom prst="rect">
            <a:avLst/>
          </a:prstGeom>
          <a:solidFill>
            <a:schemeClr val="accent4">
              <a:lumMod val="60000"/>
              <a:lumOff val="4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III. Specific points to be discussed</a:t>
            </a:r>
          </a:p>
        </p:txBody>
      </p:sp>
      <p:sp>
        <p:nvSpPr>
          <p:cNvPr id="25" name="Rectangle 24"/>
          <p:cNvSpPr/>
          <p:nvPr/>
        </p:nvSpPr>
        <p:spPr>
          <a:xfrm>
            <a:off x="200836" y="5466938"/>
            <a:ext cx="7816191" cy="1323439"/>
          </a:xfrm>
          <a:prstGeom prst="rect">
            <a:avLst/>
          </a:prstGeom>
          <a:solidFill>
            <a:schemeClr val="tx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majority of the agenda will be a list of the specific items that will be covered during the meeting. Beside each item, state who will lead the discussion and/or report on this item. It is also wise to include the estimated time it should take to cover each item.</a:t>
            </a:r>
          </a:p>
        </p:txBody>
      </p:sp>
      <p:pic>
        <p:nvPicPr>
          <p:cNvPr id="2" name="Graphic 21">
            <a:extLst>
              <a:ext uri="{FF2B5EF4-FFF2-40B4-BE49-F238E27FC236}">
                <a16:creationId xmlns:a16="http://schemas.microsoft.com/office/drawing/2014/main" id="{EB4DD376-3F49-121E-62AE-2D4599513F72}"/>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44062"/>
            <a:ext cx="2305141" cy="1076343"/>
          </a:xfrm>
          <a:prstGeom prst="rect">
            <a:avLst/>
          </a:prstGeom>
        </p:spPr>
      </p:pic>
    </p:spTree>
    <p:extLst>
      <p:ext uri="{BB962C8B-B14F-4D97-AF65-F5344CB8AC3E}">
        <p14:creationId xmlns:p14="http://schemas.microsoft.com/office/powerpoint/2010/main" val="3782346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arn(inVertical)">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barn(inVertical)">
                                      <p:cBhvr>
                                        <p:cTn id="22" dur="500"/>
                                        <p:tgtEl>
                                          <p:spTgt spid="1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barn(inVertical)">
                                      <p:cBhvr>
                                        <p:cTn id="27" dur="500"/>
                                        <p:tgtEl>
                                          <p:spTgt spid="22"/>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barn(inVertical)">
                                      <p:cBhvr>
                                        <p:cTn id="32" dur="500"/>
                                        <p:tgtEl>
                                          <p:spTgt spid="23"/>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barn(inVertical)">
                                      <p:cBhvr>
                                        <p:cTn id="37" dur="500"/>
                                        <p:tgtEl>
                                          <p:spTgt spid="24"/>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25"/>
                                        </p:tgtEl>
                                        <p:attrNameLst>
                                          <p:attrName>style.visibility</p:attrName>
                                        </p:attrNameLst>
                                      </p:cBhvr>
                                      <p:to>
                                        <p:strVal val="visible"/>
                                      </p:to>
                                    </p:set>
                                    <p:animEffect transition="in" filter="barn(inVertical)">
                                      <p:cBhvr>
                                        <p:cTn id="42"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5" grpId="0" animBg="1"/>
      <p:bldP spid="20" grpId="0" animBg="1"/>
      <p:bldP spid="19" grpId="0" animBg="1"/>
      <p:bldP spid="22" grpId="0" animBg="1"/>
      <p:bldP spid="23" grpId="0" animBg="1"/>
      <p:bldP spid="24" grpId="0" animBg="1"/>
      <p:bldP spid="2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555388" y="98800"/>
            <a:ext cx="4875053" cy="718466"/>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3364662" y="1592265"/>
            <a:ext cx="4005648" cy="523220"/>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800" b="1" dirty="0">
                <a:solidFill>
                  <a:schemeClr val="bg1"/>
                </a:solidFill>
                <a:latin typeface="Times New Roman" panose="02020603050405020304" pitchFamily="18" charset="0"/>
                <a:cs typeface="Times New Roman" panose="02020603050405020304" pitchFamily="18" charset="0"/>
              </a:rPr>
              <a:t>Meeting Agenda content </a:t>
            </a:r>
          </a:p>
        </p:txBody>
      </p:sp>
      <p:sp>
        <p:nvSpPr>
          <p:cNvPr id="14" name="Wave 13"/>
          <p:cNvSpPr/>
          <p:nvPr/>
        </p:nvSpPr>
        <p:spPr>
          <a:xfrm>
            <a:off x="131291" y="466626"/>
            <a:ext cx="3290043"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400" b="1" dirty="0">
                <a:latin typeface="Times New Roman" panose="02020603050405020304" pitchFamily="18" charset="0"/>
                <a:cs typeface="Times New Roman" panose="02020603050405020304" pitchFamily="18" charset="0"/>
              </a:rPr>
              <a:t>Meeting Topics (Agenda)</a:t>
            </a:r>
          </a:p>
        </p:txBody>
      </p:sp>
      <p:sp>
        <p:nvSpPr>
          <p:cNvPr id="20" name="Rectangle 19"/>
          <p:cNvSpPr/>
          <p:nvPr/>
        </p:nvSpPr>
        <p:spPr>
          <a:xfrm>
            <a:off x="211580" y="2100744"/>
            <a:ext cx="2479249" cy="369332"/>
          </a:xfrm>
          <a:prstGeom prst="rect">
            <a:avLst/>
          </a:prstGeom>
          <a:solidFill>
            <a:schemeClr val="accent4">
              <a:lumMod val="60000"/>
              <a:lumOff val="4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IV. Old business</a:t>
            </a:r>
          </a:p>
        </p:txBody>
      </p:sp>
      <p:sp>
        <p:nvSpPr>
          <p:cNvPr id="19" name="Rectangle 18"/>
          <p:cNvSpPr/>
          <p:nvPr/>
        </p:nvSpPr>
        <p:spPr>
          <a:xfrm>
            <a:off x="200836" y="2505097"/>
            <a:ext cx="7816191" cy="646331"/>
          </a:xfrm>
          <a:prstGeom prst="rect">
            <a:avLst/>
          </a:prstGeom>
          <a:solidFill>
            <a:schemeClr val="tx2">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Allow time for the team to discuss items from previous meetings that may still be unresolved.</a:t>
            </a:r>
          </a:p>
        </p:txBody>
      </p:sp>
      <p:sp>
        <p:nvSpPr>
          <p:cNvPr id="22" name="Rectangle 21"/>
          <p:cNvSpPr/>
          <p:nvPr/>
        </p:nvSpPr>
        <p:spPr>
          <a:xfrm>
            <a:off x="183300" y="3285309"/>
            <a:ext cx="5015059" cy="369332"/>
          </a:xfrm>
          <a:prstGeom prst="rect">
            <a:avLst/>
          </a:prstGeom>
          <a:solidFill>
            <a:schemeClr val="accent4">
              <a:lumMod val="60000"/>
              <a:lumOff val="4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V. New business </a:t>
            </a:r>
          </a:p>
        </p:txBody>
      </p:sp>
      <p:sp>
        <p:nvSpPr>
          <p:cNvPr id="23" name="Rectangle 22"/>
          <p:cNvSpPr/>
          <p:nvPr/>
        </p:nvSpPr>
        <p:spPr>
          <a:xfrm>
            <a:off x="172033" y="3716160"/>
            <a:ext cx="7816191" cy="923330"/>
          </a:xfrm>
          <a:prstGeom prst="rect">
            <a:avLst/>
          </a:prstGeom>
          <a:solidFill>
            <a:schemeClr val="tx2">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Minutes are Allow time for the team to discuss any new items that may have come up after the agenda was finalized or during the meeting itself.</a:t>
            </a:r>
          </a:p>
          <a:p>
            <a:r>
              <a:rPr lang="en-US" dirty="0">
                <a:latin typeface="Times New Roman" panose="02020603050405020304" pitchFamily="18" charset="0"/>
                <a:cs typeface="Times New Roman" panose="02020603050405020304" pitchFamily="18" charset="0"/>
              </a:rPr>
              <a:t> written record of the meeting.</a:t>
            </a:r>
          </a:p>
        </p:txBody>
      </p:sp>
      <p:sp>
        <p:nvSpPr>
          <p:cNvPr id="24" name="Rectangle 23"/>
          <p:cNvSpPr/>
          <p:nvPr/>
        </p:nvSpPr>
        <p:spPr>
          <a:xfrm>
            <a:off x="200836" y="4824084"/>
            <a:ext cx="3780148" cy="369332"/>
          </a:xfrm>
          <a:prstGeom prst="rect">
            <a:avLst/>
          </a:prstGeom>
          <a:solidFill>
            <a:schemeClr val="accent4">
              <a:lumMod val="60000"/>
              <a:lumOff val="4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VI. Arrangement of the next meeting</a:t>
            </a:r>
          </a:p>
        </p:txBody>
      </p:sp>
      <p:sp>
        <p:nvSpPr>
          <p:cNvPr id="25" name="Rectangle 24"/>
          <p:cNvSpPr/>
          <p:nvPr/>
        </p:nvSpPr>
        <p:spPr>
          <a:xfrm>
            <a:off x="183300" y="5203556"/>
            <a:ext cx="7816191" cy="646331"/>
          </a:xfrm>
          <a:prstGeom prst="rect">
            <a:avLst/>
          </a:prstGeom>
          <a:solidFill>
            <a:schemeClr val="tx2">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Summarize any assignments that must be completed by the next meeting. Also make certain to discuss the time and location of the next meeting.</a:t>
            </a:r>
          </a:p>
        </p:txBody>
      </p:sp>
      <p:sp>
        <p:nvSpPr>
          <p:cNvPr id="13" name="Rectangle 12"/>
          <p:cNvSpPr/>
          <p:nvPr/>
        </p:nvSpPr>
        <p:spPr>
          <a:xfrm>
            <a:off x="131291" y="5983066"/>
            <a:ext cx="3780148" cy="369332"/>
          </a:xfrm>
          <a:prstGeom prst="rect">
            <a:avLst/>
          </a:prstGeom>
          <a:solidFill>
            <a:schemeClr val="accent4">
              <a:lumMod val="60000"/>
              <a:lumOff val="4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VII. Closing</a:t>
            </a:r>
          </a:p>
        </p:txBody>
      </p:sp>
      <p:sp>
        <p:nvSpPr>
          <p:cNvPr id="16" name="Rectangle 15"/>
          <p:cNvSpPr/>
          <p:nvPr/>
        </p:nvSpPr>
        <p:spPr>
          <a:xfrm>
            <a:off x="131291" y="6449640"/>
            <a:ext cx="7816191" cy="369332"/>
          </a:xfrm>
          <a:prstGeom prst="rect">
            <a:avLst/>
          </a:prstGeom>
          <a:solidFill>
            <a:schemeClr val="tx2">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Always provide some sort of closing statement.</a:t>
            </a:r>
          </a:p>
        </p:txBody>
      </p:sp>
      <p:pic>
        <p:nvPicPr>
          <p:cNvPr id="2" name="Graphic 21">
            <a:extLst>
              <a:ext uri="{FF2B5EF4-FFF2-40B4-BE49-F238E27FC236}">
                <a16:creationId xmlns:a16="http://schemas.microsoft.com/office/drawing/2014/main" id="{4A89A9C6-A21D-52B3-D72A-BD10E80058F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44062"/>
            <a:ext cx="2305141" cy="1076343"/>
          </a:xfrm>
          <a:prstGeom prst="rect">
            <a:avLst/>
          </a:prstGeom>
        </p:spPr>
      </p:pic>
    </p:spTree>
    <p:extLst>
      <p:ext uri="{BB962C8B-B14F-4D97-AF65-F5344CB8AC3E}">
        <p14:creationId xmlns:p14="http://schemas.microsoft.com/office/powerpoint/2010/main" val="3369053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barn(inVertical)">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arn(inVertical)">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barn(inVertical)">
                                      <p:cBhvr>
                                        <p:cTn id="22" dur="5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barn(inVertical)">
                                      <p:cBhvr>
                                        <p:cTn id="27" dur="500"/>
                                        <p:tgtEl>
                                          <p:spTgt spid="2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barn(inVertical)">
                                      <p:cBhvr>
                                        <p:cTn id="32" dur="500"/>
                                        <p:tgtEl>
                                          <p:spTgt spid="24"/>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barn(inVertical)">
                                      <p:cBhvr>
                                        <p:cTn id="37" dur="500"/>
                                        <p:tgtEl>
                                          <p:spTgt spid="25"/>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arn(inVertical)">
                                      <p:cBhvr>
                                        <p:cTn id="42" dur="500"/>
                                        <p:tgtEl>
                                          <p:spTgt spid="13"/>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barn(inVertical)">
                                      <p:cBhvr>
                                        <p:cTn id="4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0" grpId="0" animBg="1"/>
      <p:bldP spid="19" grpId="0" animBg="1"/>
      <p:bldP spid="22" grpId="0" animBg="1"/>
      <p:bldP spid="23" grpId="0" animBg="1"/>
      <p:bldP spid="24" grpId="0" animBg="1"/>
      <p:bldP spid="25" grpId="0" animBg="1"/>
      <p:bldP spid="13" grpId="0" animBg="1"/>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23522" y="2008093"/>
            <a:ext cx="7136776" cy="3046988"/>
          </a:xfrm>
          <a:prstGeom prst="rect">
            <a:avLst/>
          </a:prstGeom>
          <a:solidFill>
            <a:schemeClr val="accent6">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First, who should be at this meeting? Determining the participants in a meeting should not be based on office politics. Leaders with professional excellence avoid the trap of inviting a representative of each department in order to be politically correct. Invite people who can contribute to the purpose of the meeting. Take time to assess the meeting’s purpose, and then determine who can best serve that purpose. </a:t>
            </a:r>
          </a:p>
        </p:txBody>
      </p:sp>
      <p:sp>
        <p:nvSpPr>
          <p:cNvPr id="12" name="Rectangle 11"/>
          <p:cNvSpPr/>
          <p:nvPr/>
        </p:nvSpPr>
        <p:spPr>
          <a:xfrm>
            <a:off x="301658" y="1350427"/>
            <a:ext cx="11525912" cy="461665"/>
          </a:xfrm>
          <a:prstGeom prst="rect">
            <a:avLst/>
          </a:prstGeom>
          <a:solidFill>
            <a:srgbClr val="7030A0"/>
          </a:solidFill>
          <a:ln>
            <a:solidFill>
              <a:schemeClr val="bg1"/>
            </a:solidFill>
          </a:ln>
          <a:effectLst>
            <a:reflection blurRad="6350" stA="50000" endA="300" endPos="55000" dir="5400000" sy="-100000" algn="bl" rotWithShape="0"/>
          </a:effectLst>
        </p:spPr>
        <p:txBody>
          <a:bodyPr wrap="none">
            <a:spAutoFit/>
          </a:bodyPr>
          <a:lstStyle/>
          <a:p>
            <a:r>
              <a:rPr lang="en-US" sz="2400" b="1" dirty="0">
                <a:solidFill>
                  <a:schemeClr val="bg1"/>
                </a:solidFill>
                <a:latin typeface="Times New Roman" panose="02020603050405020304" pitchFamily="18" charset="0"/>
                <a:cs typeface="Times New Roman" panose="02020603050405020304" pitchFamily="18" charset="0"/>
              </a:rPr>
              <a:t>When it comes to planning meetings, you should ask yourself two important questions.</a:t>
            </a:r>
          </a:p>
        </p:txBody>
      </p:sp>
      <p:sp>
        <p:nvSpPr>
          <p:cNvPr id="21" name="Rectangle 20"/>
          <p:cNvSpPr/>
          <p:nvPr/>
        </p:nvSpPr>
        <p:spPr>
          <a:xfrm>
            <a:off x="423522" y="5427034"/>
            <a:ext cx="6165814" cy="1200329"/>
          </a:xfrm>
          <a:prstGeom prst="rect">
            <a:avLst/>
          </a:prstGeom>
          <a:solidFill>
            <a:schemeClr val="accent1">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Second, can all key members attend this meeting at this time?  If key team members can’t be present, the meeting should be rescheduled.</a:t>
            </a:r>
          </a:p>
        </p:txBody>
      </p:sp>
      <p:sp>
        <p:nvSpPr>
          <p:cNvPr id="11" name="Wave 10"/>
          <p:cNvSpPr/>
          <p:nvPr/>
        </p:nvSpPr>
        <p:spPr>
          <a:xfrm>
            <a:off x="0" y="146259"/>
            <a:ext cx="3498029" cy="1316273"/>
          </a:xfrm>
          <a:prstGeom prst="wave">
            <a:avLst>
              <a:gd name="adj1" fmla="val 12500"/>
              <a:gd name="adj2" fmla="val -1264"/>
            </a:avLst>
          </a:prstGeom>
        </p:spPr>
        <p:style>
          <a:lnRef idx="1">
            <a:schemeClr val="accent2"/>
          </a:lnRef>
          <a:fillRef idx="2">
            <a:schemeClr val="accent2"/>
          </a:fillRef>
          <a:effectRef idx="1">
            <a:schemeClr val="accent2"/>
          </a:effectRef>
          <a:fontRef idx="minor">
            <a:schemeClr val="dk1"/>
          </a:fontRef>
        </p:style>
        <p:txBody>
          <a:bodyPr rtlCol="0" anchor="ctr"/>
          <a:lstStyle/>
          <a:p>
            <a:r>
              <a:rPr lang="en-US" sz="2400" b="1" dirty="0">
                <a:latin typeface="Times New Roman" panose="02020603050405020304" pitchFamily="18" charset="0"/>
                <a:cs typeface="Times New Roman" panose="02020603050405020304" pitchFamily="18" charset="0"/>
              </a:rPr>
              <a:t>Meeting Participants</a:t>
            </a:r>
          </a:p>
        </p:txBody>
      </p:sp>
      <p:sp>
        <p:nvSpPr>
          <p:cNvPr id="15" name="Rectangle 14"/>
          <p:cNvSpPr/>
          <p:nvPr/>
        </p:nvSpPr>
        <p:spPr>
          <a:xfrm>
            <a:off x="4034077" y="0"/>
            <a:ext cx="4403770" cy="65588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3600" b="1" dirty="0">
                <a:latin typeface="Times New Roman" panose="02020603050405020304" pitchFamily="18" charset="0"/>
                <a:ea typeface="Calibri" panose="020F0502020204030204" pitchFamily="34" charset="0"/>
                <a:cs typeface="Arial" panose="020B0604020202020204" pitchFamily="34" charset="0"/>
              </a:rPr>
              <a:t>Conducting Meetings</a:t>
            </a:r>
            <a:endParaRPr lang="en-US" b="1"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Graphic 21">
            <a:extLst>
              <a:ext uri="{FF2B5EF4-FFF2-40B4-BE49-F238E27FC236}">
                <a16:creationId xmlns:a16="http://schemas.microsoft.com/office/drawing/2014/main" id="{3456EB24-0549-5D69-3C55-2CCF2B8EDFC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44062"/>
            <a:ext cx="2305141" cy="1076343"/>
          </a:xfrm>
          <a:prstGeom prst="rect">
            <a:avLst/>
          </a:prstGeom>
        </p:spPr>
      </p:pic>
    </p:spTree>
    <p:extLst>
      <p:ext uri="{BB962C8B-B14F-4D97-AF65-F5344CB8AC3E}">
        <p14:creationId xmlns:p14="http://schemas.microsoft.com/office/powerpoint/2010/main" val="3745014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959421" y="2235411"/>
            <a:ext cx="5227713" cy="1344599"/>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a:latin typeface="Times New Roman" panose="02020603050405020304" pitchFamily="18" charset="0"/>
                <a:ea typeface="Calibri" panose="020F0502020204030204" pitchFamily="34" charset="0"/>
                <a:cs typeface="Arial" panose="020B0604020202020204" pitchFamily="34" charset="0"/>
              </a:rPr>
              <a:t>Section two</a:t>
            </a:r>
            <a:endParaRPr lang="en-US" sz="48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855AE180-3F4E-CD88-10FF-04B76B1B0029}"/>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B6813824-4A84-3FCA-220B-2861BA4FCA1D}"/>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A06D8196-EE62-F343-CB30-56080FE1A44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4053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0" y="1830058"/>
            <a:ext cx="12124922" cy="1409617"/>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80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 name="Rectangle 1">
            <a:extLst>
              <a:ext uri="{FF2B5EF4-FFF2-40B4-BE49-F238E27FC236}">
                <a16:creationId xmlns:a16="http://schemas.microsoft.com/office/drawing/2014/main" id="{C3EFDC9D-E0E2-0BD5-A96A-4198FD8FD2F3}"/>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D729B1D-50D5-81B6-3118-AD80C4B6EA06}"/>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2C161C21-D2DB-2715-A5E3-A53372A9C01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82747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465649" y="2290602"/>
            <a:ext cx="7716817" cy="1200329"/>
          </a:xfrm>
          <a:prstGeom prst="rect">
            <a:avLst/>
          </a:prstGeom>
          <a:solidFill>
            <a:schemeClr val="accent4">
              <a:lumMod val="20000"/>
              <a:lumOff val="80000"/>
            </a:schemeClr>
          </a:solidFill>
          <a:ln>
            <a:solidFill>
              <a:schemeClr val="bg1"/>
            </a:solidFill>
          </a:ln>
        </p:spPr>
        <p:txBody>
          <a:bodyPr wrap="square">
            <a:spAutoFit/>
          </a:bodyPr>
          <a:lstStyle/>
          <a:p>
            <a:r>
              <a:rPr lang="en-US" sz="2400" dirty="0">
                <a:latin typeface="Times New Roman" panose="02020603050405020304" pitchFamily="18" charset="0"/>
                <a:cs typeface="Times New Roman" panose="02020603050405020304" pitchFamily="18" charset="0"/>
              </a:rPr>
              <a:t>Chances are you’ve never had those thoughts. In fact, you may have thought the exact opposite on occasion: “I hope my meeting today has no conflict.” </a:t>
            </a:r>
          </a:p>
        </p:txBody>
      </p:sp>
      <p:sp>
        <p:nvSpPr>
          <p:cNvPr id="17" name="Rectangle 16"/>
          <p:cNvSpPr/>
          <p:nvPr/>
        </p:nvSpPr>
        <p:spPr>
          <a:xfrm>
            <a:off x="-65726" y="1196429"/>
            <a:ext cx="12257726" cy="830997"/>
          </a:xfrm>
          <a:prstGeom prst="rect">
            <a:avLst/>
          </a:prstGeom>
          <a:solidFill>
            <a:schemeClr val="accent2">
              <a:lumMod val="75000"/>
            </a:schemeClr>
          </a:solidFill>
          <a:ln>
            <a:solidFill>
              <a:schemeClr val="bg1"/>
            </a:solidFill>
          </a:ln>
          <a:effectLst>
            <a:reflection blurRad="6350" stA="50000" endA="300" endPos="55000" dir="5400000" sy="-100000" algn="bl" rotWithShape="0"/>
          </a:effectLst>
        </p:spPr>
        <p:txBody>
          <a:bodyPr wrap="square">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When was the last time you thought to yourself, “I have a meeting today. </a:t>
            </a:r>
          </a:p>
          <a:p>
            <a:pPr algn="ctr"/>
            <a:r>
              <a:rPr lang="en-US" sz="2400" b="1" dirty="0">
                <a:solidFill>
                  <a:schemeClr val="bg1"/>
                </a:solidFill>
                <a:latin typeface="Times New Roman" panose="02020603050405020304" pitchFamily="18" charset="0"/>
                <a:cs typeface="Times New Roman" panose="02020603050405020304" pitchFamily="18" charset="0"/>
              </a:rPr>
              <a:t>I hope it’s full of conflict”? </a:t>
            </a:r>
          </a:p>
        </p:txBody>
      </p:sp>
      <p:sp>
        <p:nvSpPr>
          <p:cNvPr id="2" name="Cloud 1"/>
          <p:cNvSpPr/>
          <p:nvPr/>
        </p:nvSpPr>
        <p:spPr>
          <a:xfrm>
            <a:off x="1148034" y="3851762"/>
            <a:ext cx="4546600" cy="2935537"/>
          </a:xfrm>
          <a:prstGeom prst="cloud">
            <a:avLst/>
          </a:prstGeom>
        </p:spPr>
        <p:style>
          <a:lnRef idx="3">
            <a:schemeClr val="lt1"/>
          </a:lnRef>
          <a:fillRef idx="1">
            <a:schemeClr val="accent2"/>
          </a:fillRef>
          <a:effectRef idx="1">
            <a:schemeClr val="accent2"/>
          </a:effectRef>
          <a:fontRef idx="minor">
            <a:schemeClr val="lt1"/>
          </a:fontRef>
        </p:style>
        <p:txBody>
          <a:bodyPr rtlCol="0" anchor="ctr"/>
          <a:lstStyle/>
          <a:p>
            <a:r>
              <a:rPr lang="en-US" sz="2400" dirty="0">
                <a:latin typeface="Times New Roman" panose="02020603050405020304" pitchFamily="18" charset="0"/>
                <a:cs typeface="Times New Roman" panose="02020603050405020304" pitchFamily="18" charset="0"/>
              </a:rPr>
              <a:t>Believe it or not, lack of conflict isn’t a good thing.</a:t>
            </a:r>
          </a:p>
        </p:txBody>
      </p:sp>
      <p:pic>
        <p:nvPicPr>
          <p:cNvPr id="3" name="Graphic 21">
            <a:extLst>
              <a:ext uri="{FF2B5EF4-FFF2-40B4-BE49-F238E27FC236}">
                <a16:creationId xmlns:a16="http://schemas.microsoft.com/office/drawing/2014/main" id="{D420856B-5FC2-9A8E-380C-DB41E1A56ED8}"/>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44062"/>
            <a:ext cx="2305141" cy="1076343"/>
          </a:xfrm>
          <a:prstGeom prst="rect">
            <a:avLst/>
          </a:prstGeom>
        </p:spPr>
      </p:pic>
    </p:spTree>
    <p:extLst>
      <p:ext uri="{BB962C8B-B14F-4D97-AF65-F5344CB8AC3E}">
        <p14:creationId xmlns:p14="http://schemas.microsoft.com/office/powerpoint/2010/main" val="3202287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324247" y="1857984"/>
            <a:ext cx="7716817"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Not develop innovative ideas, and never reach “team” status. </a:t>
            </a:r>
          </a:p>
        </p:txBody>
      </p:sp>
      <p:sp>
        <p:nvSpPr>
          <p:cNvPr id="17" name="Rectangle 16"/>
          <p:cNvSpPr/>
          <p:nvPr/>
        </p:nvSpPr>
        <p:spPr>
          <a:xfrm>
            <a:off x="75676" y="1116312"/>
            <a:ext cx="12000060" cy="461665"/>
          </a:xfrm>
          <a:prstGeom prst="rect">
            <a:avLst/>
          </a:prstGeom>
          <a:solidFill>
            <a:schemeClr val="accent2">
              <a:lumMod val="75000"/>
            </a:schemeClr>
          </a:solidFill>
          <a:ln>
            <a:solidFill>
              <a:schemeClr val="bg1"/>
            </a:solidFill>
          </a:ln>
          <a:effectLst>
            <a:reflection blurRad="6350" stA="50000" endA="300" endPos="55000" dir="5400000" sy="-100000" algn="bl" rotWithShape="0"/>
          </a:effectLst>
        </p:spPr>
        <p:txBody>
          <a:bodyPr wrap="square">
            <a:spAutoFit/>
          </a:bodyPr>
          <a:lstStyle/>
          <a:p>
            <a:pPr algn="ctr"/>
            <a:r>
              <a:rPr lang="en-US" sz="2400" b="1" dirty="0">
                <a:solidFill>
                  <a:schemeClr val="bg1"/>
                </a:solidFill>
                <a:latin typeface="Times New Roman" panose="02020603050405020304" pitchFamily="18" charset="0"/>
                <a:cs typeface="Times New Roman" panose="02020603050405020304" pitchFamily="18" charset="0"/>
              </a:rPr>
              <a:t>Lack of conflict is a strong sign that your group has some serious problems, such as:</a:t>
            </a:r>
          </a:p>
        </p:txBody>
      </p:sp>
      <p:sp>
        <p:nvSpPr>
          <p:cNvPr id="7" name="Rectangle 6"/>
          <p:cNvSpPr/>
          <p:nvPr/>
        </p:nvSpPr>
        <p:spPr>
          <a:xfrm>
            <a:off x="324246" y="2560957"/>
            <a:ext cx="7716817"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whole purpose for having meetings is to get different people together to share a variety of ideas and develop innovative solutions to problems. If this is to occur, then conflict must occur, too.</a:t>
            </a:r>
          </a:p>
        </p:txBody>
      </p:sp>
      <p:sp>
        <p:nvSpPr>
          <p:cNvPr id="8" name="Rectangle 7"/>
          <p:cNvSpPr/>
          <p:nvPr/>
        </p:nvSpPr>
        <p:spPr>
          <a:xfrm>
            <a:off x="550491" y="3878933"/>
            <a:ext cx="7716817" cy="1200329"/>
          </a:xfrm>
          <a:prstGeom prst="rect">
            <a:avLst/>
          </a:prstGeom>
          <a:solidFill>
            <a:srgbClr val="7030A0"/>
          </a:solidFill>
          <a:ln>
            <a:solidFill>
              <a:schemeClr val="bg1"/>
            </a:solidFill>
          </a:ln>
        </p:spPr>
        <p:txBody>
          <a:bodyPr wrap="square">
            <a:spAutoFit/>
          </a:bodyPr>
          <a:lstStyle/>
          <a:p>
            <a:pPr algn="ctr"/>
            <a:r>
              <a:rPr lang="en-US" sz="2400" dirty="0">
                <a:solidFill>
                  <a:schemeClr val="bg1"/>
                </a:solidFill>
                <a:latin typeface="Times New Roman" panose="02020603050405020304" pitchFamily="18" charset="0"/>
                <a:cs typeface="Times New Roman" panose="02020603050405020304" pitchFamily="18" charset="0"/>
              </a:rPr>
              <a:t>If you replace the word conflict with something such as discussion or sharing of ideas, then the phrase sounds more appealing: </a:t>
            </a:r>
          </a:p>
        </p:txBody>
      </p:sp>
      <p:sp>
        <p:nvSpPr>
          <p:cNvPr id="9" name="Rectangle 8"/>
          <p:cNvSpPr/>
          <p:nvPr/>
        </p:nvSpPr>
        <p:spPr>
          <a:xfrm>
            <a:off x="324246" y="5386252"/>
            <a:ext cx="7716817" cy="1015663"/>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“I hope my meeting today is full of discussion and sharing of ideas.” To better understand the need for conflict in meetings and strategies for facilitating productive conflict, let’s explore each area in more detail.</a:t>
            </a:r>
          </a:p>
        </p:txBody>
      </p:sp>
      <p:pic>
        <p:nvPicPr>
          <p:cNvPr id="2" name="Graphic 21">
            <a:extLst>
              <a:ext uri="{FF2B5EF4-FFF2-40B4-BE49-F238E27FC236}">
                <a16:creationId xmlns:a16="http://schemas.microsoft.com/office/drawing/2014/main" id="{B4AB4A45-B699-0BBD-C870-E34A6BFC5A7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44062"/>
            <a:ext cx="2305141" cy="1076343"/>
          </a:xfrm>
          <a:prstGeom prst="rect">
            <a:avLst/>
          </a:prstGeom>
        </p:spPr>
      </p:pic>
    </p:spTree>
    <p:extLst>
      <p:ext uri="{BB962C8B-B14F-4D97-AF65-F5344CB8AC3E}">
        <p14:creationId xmlns:p14="http://schemas.microsoft.com/office/powerpoint/2010/main" val="8315425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animBg="1"/>
      <p:bldP spid="7" grpId="0" animBg="1"/>
      <p:bldP spid="8" grpId="0" animBg="1"/>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3" name="Rectangle 12"/>
          <p:cNvSpPr/>
          <p:nvPr/>
        </p:nvSpPr>
        <p:spPr>
          <a:xfrm>
            <a:off x="324247" y="1857984"/>
            <a:ext cx="10648553" cy="1323439"/>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As groups develop into teams, some naïve leaders think that a positive byproduct of this transformation will be a lack of conflict. Nothing could be further from the truth. If you’re part of a group that is not experiencing conflict, chances are you’re part of either a groupthink or a meeting think situation.</a:t>
            </a:r>
          </a:p>
        </p:txBody>
      </p:sp>
      <p:sp>
        <p:nvSpPr>
          <p:cNvPr id="17" name="Rectangle 16"/>
          <p:cNvSpPr/>
          <p:nvPr/>
        </p:nvSpPr>
        <p:spPr>
          <a:xfrm>
            <a:off x="13846" y="1058158"/>
            <a:ext cx="11632676" cy="646331"/>
          </a:xfrm>
          <a:prstGeom prst="rect">
            <a:avLst/>
          </a:prstGeom>
          <a:solidFill>
            <a:schemeClr val="accent2">
              <a:lumMod val="75000"/>
            </a:schemeClr>
          </a:solidFill>
          <a:ln>
            <a:solidFill>
              <a:schemeClr val="bg1"/>
            </a:solidFill>
          </a:ln>
          <a:effectLst>
            <a:reflection blurRad="6350" stA="50000" endA="300" endPos="55000" dir="5400000" sy="-100000" algn="bl" rotWithShape="0"/>
          </a:effectLst>
        </p:spPr>
        <p:txBody>
          <a:bodyPr wrap="square">
            <a:spAutoFit/>
          </a:bodyPr>
          <a:lstStyle/>
          <a:p>
            <a:pPr algn="ctr"/>
            <a:r>
              <a:rPr lang="en-US" sz="3600" dirty="0">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Need for Conflict</a:t>
            </a:r>
          </a:p>
        </p:txBody>
      </p:sp>
      <p:sp>
        <p:nvSpPr>
          <p:cNvPr id="8" name="Rectangle 7"/>
          <p:cNvSpPr/>
          <p:nvPr/>
        </p:nvSpPr>
        <p:spPr>
          <a:xfrm>
            <a:off x="550491" y="3360704"/>
            <a:ext cx="2870843" cy="400110"/>
          </a:xfrm>
          <a:prstGeom prst="rect">
            <a:avLst/>
          </a:prstGeom>
          <a:solidFill>
            <a:srgbClr val="7030A0"/>
          </a:solidFill>
          <a:ln>
            <a:solidFill>
              <a:schemeClr val="bg1"/>
            </a:solidFill>
          </a:ln>
        </p:spPr>
        <p:txBody>
          <a:bodyPr wrap="square">
            <a:spAutoFit/>
          </a:bodyPr>
          <a:lstStyle/>
          <a:p>
            <a:r>
              <a:rPr lang="en-US" sz="2000" b="1" dirty="0">
                <a:solidFill>
                  <a:schemeClr val="bg1"/>
                </a:solidFill>
                <a:latin typeface="Times New Roman" panose="02020603050405020304" pitchFamily="18" charset="0"/>
                <a:cs typeface="Times New Roman" panose="02020603050405020304" pitchFamily="18" charset="0"/>
              </a:rPr>
              <a:t>Groupthink</a:t>
            </a:r>
          </a:p>
        </p:txBody>
      </p:sp>
      <p:sp>
        <p:nvSpPr>
          <p:cNvPr id="9" name="Rectangle 8"/>
          <p:cNvSpPr/>
          <p:nvPr/>
        </p:nvSpPr>
        <p:spPr>
          <a:xfrm>
            <a:off x="107430" y="3802549"/>
            <a:ext cx="7716817" cy="707886"/>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Groupthink is the tendency of highly cohesive groups to suspend critical thinking and make faulty decisions. </a:t>
            </a:r>
          </a:p>
        </p:txBody>
      </p:sp>
      <p:sp>
        <p:nvSpPr>
          <p:cNvPr id="10" name="Rectangle 9"/>
          <p:cNvSpPr/>
          <p:nvPr/>
        </p:nvSpPr>
        <p:spPr>
          <a:xfrm>
            <a:off x="550491" y="4776296"/>
            <a:ext cx="2870843" cy="400110"/>
          </a:xfrm>
          <a:prstGeom prst="rect">
            <a:avLst/>
          </a:prstGeom>
          <a:solidFill>
            <a:srgbClr val="7030A0"/>
          </a:solidFill>
          <a:ln>
            <a:solidFill>
              <a:schemeClr val="bg1"/>
            </a:solidFill>
          </a:ln>
        </p:spPr>
        <p:txBody>
          <a:bodyPr wrap="square">
            <a:spAutoFit/>
          </a:bodyPr>
          <a:lstStyle/>
          <a:p>
            <a:r>
              <a:rPr lang="en-US" sz="2000" b="1" dirty="0">
                <a:solidFill>
                  <a:schemeClr val="bg1"/>
                </a:solidFill>
                <a:latin typeface="Times New Roman" panose="02020603050405020304" pitchFamily="18" charset="0"/>
                <a:cs typeface="Times New Roman" panose="02020603050405020304" pitchFamily="18" charset="0"/>
              </a:rPr>
              <a:t>Causes of Groupthink.</a:t>
            </a:r>
          </a:p>
        </p:txBody>
      </p:sp>
      <p:sp>
        <p:nvSpPr>
          <p:cNvPr id="11" name="Rectangle 10"/>
          <p:cNvSpPr/>
          <p:nvPr/>
        </p:nvSpPr>
        <p:spPr>
          <a:xfrm>
            <a:off x="107430" y="5279483"/>
            <a:ext cx="7716817" cy="707886"/>
          </a:xfrm>
          <a:prstGeom prst="rect">
            <a:avLst/>
          </a:prstGeom>
          <a:solidFill>
            <a:srgbClr val="E3D9F5"/>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For groupthink to occur, several conditions must exist. First, the group must be highly cohesive. </a:t>
            </a:r>
          </a:p>
        </p:txBody>
      </p:sp>
      <p:pic>
        <p:nvPicPr>
          <p:cNvPr id="2" name="Graphic 21">
            <a:extLst>
              <a:ext uri="{FF2B5EF4-FFF2-40B4-BE49-F238E27FC236}">
                <a16:creationId xmlns:a16="http://schemas.microsoft.com/office/drawing/2014/main" id="{4664F63A-0CEC-9F6B-2068-9CF5326883E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44062"/>
            <a:ext cx="2305141" cy="1076343"/>
          </a:xfrm>
          <a:prstGeom prst="rect">
            <a:avLst/>
          </a:prstGeom>
        </p:spPr>
      </p:pic>
    </p:spTree>
    <p:extLst>
      <p:ext uri="{BB962C8B-B14F-4D97-AF65-F5344CB8AC3E}">
        <p14:creationId xmlns:p14="http://schemas.microsoft.com/office/powerpoint/2010/main" val="644334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barn(inVertical)">
                                      <p:cBhvr>
                                        <p:cTn id="7" dur="5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arn(inVertic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7" grpId="0" animBg="1"/>
      <p:bldP spid="8" grpId="0" animBg="1"/>
      <p:bldP spid="9" grpId="0" animBg="1"/>
      <p:bldP spid="10"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2312852" y="1078220"/>
            <a:ext cx="4291743" cy="523220"/>
          </a:xfrm>
          <a:prstGeom prst="rect">
            <a:avLst/>
          </a:prstGeom>
          <a:solidFill>
            <a:srgbClr val="7030A0"/>
          </a:solidFill>
          <a:ln>
            <a:solidFill>
              <a:schemeClr val="bg1"/>
            </a:solidFill>
          </a:ln>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Causes of Groupthink.</a:t>
            </a:r>
          </a:p>
        </p:txBody>
      </p:sp>
      <p:sp>
        <p:nvSpPr>
          <p:cNvPr id="12" name="Rectangle 11"/>
          <p:cNvSpPr/>
          <p:nvPr/>
        </p:nvSpPr>
        <p:spPr>
          <a:xfrm>
            <a:off x="567469" y="1748384"/>
            <a:ext cx="10226221" cy="1015663"/>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groupthink is more likely to occur if the group functions in isolation, is very homogeneous, lacks norms for critically analyzing information, and/or is dealing with high stress threats. In addition, these groups are often headed by a charismatic, directive leader.</a:t>
            </a:r>
            <a:endParaRPr lang="en-US" sz="2400" dirty="0">
              <a:latin typeface="Times New Roman" panose="02020603050405020304" pitchFamily="18" charset="0"/>
              <a:cs typeface="Times New Roman" panose="02020603050405020304" pitchFamily="18" charset="0"/>
            </a:endParaRPr>
          </a:p>
        </p:txBody>
      </p:sp>
      <p:sp>
        <p:nvSpPr>
          <p:cNvPr id="14" name="Cloud 13"/>
          <p:cNvSpPr/>
          <p:nvPr/>
        </p:nvSpPr>
        <p:spPr>
          <a:xfrm>
            <a:off x="-44587" y="529906"/>
            <a:ext cx="1696824" cy="1329179"/>
          </a:xfrm>
          <a:prstGeom prst="cloud">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2000" dirty="0">
                <a:latin typeface="Times New Roman" panose="02020603050405020304" pitchFamily="18" charset="0"/>
                <a:cs typeface="Times New Roman" panose="02020603050405020304" pitchFamily="18" charset="0"/>
              </a:rPr>
              <a:t>For example</a:t>
            </a:r>
          </a:p>
        </p:txBody>
      </p:sp>
      <p:sp>
        <p:nvSpPr>
          <p:cNvPr id="15" name="Rectangle 14"/>
          <p:cNvSpPr/>
          <p:nvPr/>
        </p:nvSpPr>
        <p:spPr>
          <a:xfrm>
            <a:off x="107429" y="2896852"/>
            <a:ext cx="7716817" cy="646331"/>
          </a:xfrm>
          <a:prstGeom prst="rect">
            <a:avLst/>
          </a:prstGeom>
          <a:solidFill>
            <a:srgbClr val="E3D9F5"/>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Because of the strong desire to maintain the cohesiveness with leader and group, group members begin to self-censor. </a:t>
            </a:r>
          </a:p>
        </p:txBody>
      </p:sp>
      <p:sp>
        <p:nvSpPr>
          <p:cNvPr id="16" name="Rectangle 15"/>
          <p:cNvSpPr/>
          <p:nvPr/>
        </p:nvSpPr>
        <p:spPr>
          <a:xfrm>
            <a:off x="107429" y="3776265"/>
            <a:ext cx="7716817" cy="646331"/>
          </a:xfrm>
          <a:prstGeom prst="rect">
            <a:avLst/>
          </a:prstGeom>
          <a:solidFill>
            <a:srgbClr val="E3D9F5"/>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No one in the group wants to be the voice of dissent, so members remain silent even though they have doubts or concerns. </a:t>
            </a:r>
          </a:p>
        </p:txBody>
      </p:sp>
      <p:sp>
        <p:nvSpPr>
          <p:cNvPr id="18" name="Rectangle 17"/>
          <p:cNvSpPr/>
          <p:nvPr/>
        </p:nvSpPr>
        <p:spPr>
          <a:xfrm>
            <a:off x="107429" y="4580950"/>
            <a:ext cx="7716817" cy="1200329"/>
          </a:xfrm>
          <a:prstGeom prst="rect">
            <a:avLst/>
          </a:prstGeom>
          <a:solidFill>
            <a:srgbClr val="E3D9F5"/>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If a group member does voice disagreement, “mind guards” jump in and silence the dissent until the dissenting member begins self-censoring. (Just as bodyguards protect the group from physical harm, mind guards protect the group from conflict and dissention.) </a:t>
            </a:r>
          </a:p>
        </p:txBody>
      </p:sp>
      <p:sp>
        <p:nvSpPr>
          <p:cNvPr id="19" name="Rectangle 18"/>
          <p:cNvSpPr/>
          <p:nvPr/>
        </p:nvSpPr>
        <p:spPr>
          <a:xfrm>
            <a:off x="107429" y="5873612"/>
            <a:ext cx="7716817" cy="923330"/>
          </a:xfrm>
          <a:prstGeom prst="rect">
            <a:avLst/>
          </a:prstGeom>
          <a:solidFill>
            <a:srgbClr val="E3D9F5"/>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Since these groups often function in isolation, they do not receive feedback from the outside. In the end, it appears as if everyone agrees, assumptions go unchallenged, and faulty decisions are made.</a:t>
            </a:r>
          </a:p>
        </p:txBody>
      </p:sp>
      <p:pic>
        <p:nvPicPr>
          <p:cNvPr id="2" name="Graphic 21">
            <a:extLst>
              <a:ext uri="{FF2B5EF4-FFF2-40B4-BE49-F238E27FC236}">
                <a16:creationId xmlns:a16="http://schemas.microsoft.com/office/drawing/2014/main" id="{C2B0D4A8-FC41-3972-ADE1-0C1A9DDE4370}"/>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44062"/>
            <a:ext cx="2305141" cy="1076343"/>
          </a:xfrm>
          <a:prstGeom prst="rect">
            <a:avLst/>
          </a:prstGeom>
        </p:spPr>
      </p:pic>
    </p:spTree>
    <p:extLst>
      <p:ext uri="{BB962C8B-B14F-4D97-AF65-F5344CB8AC3E}">
        <p14:creationId xmlns:p14="http://schemas.microsoft.com/office/powerpoint/2010/main" val="3237506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1000" fill="hold"/>
                                        <p:tgtEl>
                                          <p:spTgt spid="14"/>
                                        </p:tgtEl>
                                        <p:attrNameLst>
                                          <p:attrName>ppt_w</p:attrName>
                                        </p:attrNameLst>
                                      </p:cBhvr>
                                      <p:tavLst>
                                        <p:tav tm="0">
                                          <p:val>
                                            <p:fltVal val="0"/>
                                          </p:val>
                                        </p:tav>
                                        <p:tav tm="100000">
                                          <p:val>
                                            <p:strVal val="#ppt_w"/>
                                          </p:val>
                                        </p:tav>
                                      </p:tavLst>
                                    </p:anim>
                                    <p:anim calcmode="lin" valueType="num">
                                      <p:cBhvr>
                                        <p:cTn id="13" dur="1000" fill="hold"/>
                                        <p:tgtEl>
                                          <p:spTgt spid="14"/>
                                        </p:tgtEl>
                                        <p:attrNameLst>
                                          <p:attrName>ppt_h</p:attrName>
                                        </p:attrNameLst>
                                      </p:cBhvr>
                                      <p:tavLst>
                                        <p:tav tm="0">
                                          <p:val>
                                            <p:fltVal val="0"/>
                                          </p:val>
                                        </p:tav>
                                        <p:tav tm="100000">
                                          <p:val>
                                            <p:strVal val="#ppt_h"/>
                                          </p:val>
                                        </p:tav>
                                      </p:tavLst>
                                    </p:anim>
                                    <p:anim calcmode="lin" valueType="num">
                                      <p:cBhvr>
                                        <p:cTn id="14" dur="1000" fill="hold"/>
                                        <p:tgtEl>
                                          <p:spTgt spid="14"/>
                                        </p:tgtEl>
                                        <p:attrNameLst>
                                          <p:attrName>style.rotation</p:attrName>
                                        </p:attrNameLst>
                                      </p:cBhvr>
                                      <p:tavLst>
                                        <p:tav tm="0">
                                          <p:val>
                                            <p:fltVal val="90"/>
                                          </p:val>
                                        </p:tav>
                                        <p:tav tm="100000">
                                          <p:val>
                                            <p:fltVal val="0"/>
                                          </p:val>
                                        </p:tav>
                                      </p:tavLst>
                                    </p:anim>
                                    <p:animEffect transition="in" filter="fade">
                                      <p:cBhvr>
                                        <p:cTn id="15" dur="1000"/>
                                        <p:tgtEl>
                                          <p:spTgt spid="14"/>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barn(inVertical)">
                                      <p:cBhvr>
                                        <p:cTn id="20" dur="500"/>
                                        <p:tgtEl>
                                          <p:spTgt spid="12"/>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barn(inVertical)">
                                      <p:cBhvr>
                                        <p:cTn id="25" dur="500"/>
                                        <p:tgtEl>
                                          <p:spTgt spid="15"/>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barn(inVertical)">
                                      <p:cBhvr>
                                        <p:cTn id="30" dur="500"/>
                                        <p:tgtEl>
                                          <p:spTgt spid="16"/>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barn(inVertical)">
                                      <p:cBhvr>
                                        <p:cTn id="35" dur="500"/>
                                        <p:tgtEl>
                                          <p:spTgt spid="18"/>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barn(inVertical)">
                                      <p:cBhvr>
                                        <p:cTn id="40"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4" grpId="0" animBg="1"/>
      <p:bldP spid="15" grpId="0" animBg="1"/>
      <p:bldP spid="16" grpId="0" animBg="1"/>
      <p:bldP spid="18" grpId="0" animBg="1"/>
      <p:bldP spid="19"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2312852" y="1078220"/>
            <a:ext cx="4291743" cy="523220"/>
          </a:xfrm>
          <a:prstGeom prst="rect">
            <a:avLst/>
          </a:prstGeom>
          <a:solidFill>
            <a:srgbClr val="7030A0"/>
          </a:solidFill>
          <a:ln>
            <a:solidFill>
              <a:schemeClr val="bg1"/>
            </a:solidFill>
          </a:ln>
        </p:spPr>
        <p:txBody>
          <a:bodyPr wrap="square">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Avoid Groupthink.</a:t>
            </a:r>
          </a:p>
        </p:txBody>
      </p:sp>
      <p:sp>
        <p:nvSpPr>
          <p:cNvPr id="15" name="Rectangle 14"/>
          <p:cNvSpPr/>
          <p:nvPr/>
        </p:nvSpPr>
        <p:spPr>
          <a:xfrm>
            <a:off x="493928" y="1759794"/>
            <a:ext cx="10224348" cy="1323439"/>
          </a:xfrm>
          <a:prstGeom prst="rect">
            <a:avLst/>
          </a:prstGeom>
          <a:solidFill>
            <a:schemeClr val="accent4">
              <a:lumMod val="20000"/>
              <a:lumOff val="80000"/>
            </a:schemeClr>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The way to avoid groupthink is to  introduce conflict systematically.  Norms should be developed for seeking additional information, testing assumptions.  Having the larger group divide into subgroups when brainstorming and/or having the leader withhold his or her thoughts are additional strategies used to reduce groupthink.</a:t>
            </a:r>
          </a:p>
        </p:txBody>
      </p:sp>
      <p:sp>
        <p:nvSpPr>
          <p:cNvPr id="16" name="Rectangle 15"/>
          <p:cNvSpPr/>
          <p:nvPr/>
        </p:nvSpPr>
        <p:spPr>
          <a:xfrm>
            <a:off x="107429" y="3308871"/>
            <a:ext cx="7716817" cy="461665"/>
          </a:xfrm>
          <a:prstGeom prst="rect">
            <a:avLst/>
          </a:prstGeom>
          <a:solidFill>
            <a:schemeClr val="accent2">
              <a:lumMod val="50000"/>
            </a:schemeClr>
          </a:solidFill>
          <a:ln>
            <a:solidFill>
              <a:schemeClr val="bg1"/>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False Empowerment.</a:t>
            </a:r>
          </a:p>
        </p:txBody>
      </p:sp>
      <p:sp>
        <p:nvSpPr>
          <p:cNvPr id="18" name="Rectangle 17"/>
          <p:cNvSpPr/>
          <p:nvPr/>
        </p:nvSpPr>
        <p:spPr>
          <a:xfrm>
            <a:off x="107429" y="4109380"/>
            <a:ext cx="7716817" cy="2246769"/>
          </a:xfrm>
          <a:prstGeom prst="rect">
            <a:avLst/>
          </a:prstGeom>
          <a:solidFill>
            <a:schemeClr val="tx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False empowerment occurs when a leader acts as if he or she plans to involve the group in the decision-making process when, in reality, the leader is going to make the decision regardless of the input received from the group. At first, group members believe they are empowered to make a decision, but in the end this proves to be false. Over time, group members learn that their opinions, ideas, and thoughts are not valued, so they remain silent during meetings. As a result, critical thinking is suspended.</a:t>
            </a:r>
          </a:p>
        </p:txBody>
      </p:sp>
      <p:pic>
        <p:nvPicPr>
          <p:cNvPr id="2" name="Graphic 21">
            <a:extLst>
              <a:ext uri="{FF2B5EF4-FFF2-40B4-BE49-F238E27FC236}">
                <a16:creationId xmlns:a16="http://schemas.microsoft.com/office/drawing/2014/main" id="{9412AF89-5B48-1E39-A810-41098274A5E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44062"/>
            <a:ext cx="2305141" cy="1076343"/>
          </a:xfrm>
          <a:prstGeom prst="rect">
            <a:avLst/>
          </a:prstGeom>
        </p:spPr>
      </p:pic>
    </p:spTree>
    <p:extLst>
      <p:ext uri="{BB962C8B-B14F-4D97-AF65-F5344CB8AC3E}">
        <p14:creationId xmlns:p14="http://schemas.microsoft.com/office/powerpoint/2010/main" val="2679027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barn(inVertical)">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5" grpId="0" animBg="1"/>
      <p:bldP spid="16" grpId="0" animBg="1"/>
      <p:bldP spid="1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2312852" y="1078220"/>
            <a:ext cx="4291743" cy="523220"/>
          </a:xfrm>
          <a:prstGeom prst="rect">
            <a:avLst/>
          </a:prstGeom>
          <a:solidFill>
            <a:srgbClr val="7030A0"/>
          </a:solidFill>
          <a:ln>
            <a:solidFill>
              <a:schemeClr val="bg1"/>
            </a:solidFill>
          </a:ln>
        </p:spPr>
        <p:txBody>
          <a:bodyPr wrap="square">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Avoid Groupthink.</a:t>
            </a:r>
          </a:p>
        </p:txBody>
      </p:sp>
      <p:sp>
        <p:nvSpPr>
          <p:cNvPr id="16" name="Rectangle 15"/>
          <p:cNvSpPr/>
          <p:nvPr/>
        </p:nvSpPr>
        <p:spPr>
          <a:xfrm>
            <a:off x="173417" y="1814306"/>
            <a:ext cx="7716817" cy="461665"/>
          </a:xfrm>
          <a:prstGeom prst="rect">
            <a:avLst/>
          </a:prstGeom>
          <a:solidFill>
            <a:schemeClr val="accent2">
              <a:lumMod val="50000"/>
            </a:schemeClr>
          </a:solidFill>
          <a:ln>
            <a:solidFill>
              <a:schemeClr val="bg1"/>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Overload</a:t>
            </a:r>
          </a:p>
        </p:txBody>
      </p:sp>
      <p:sp>
        <p:nvSpPr>
          <p:cNvPr id="18" name="Rectangle 17"/>
          <p:cNvSpPr/>
          <p:nvPr/>
        </p:nvSpPr>
        <p:spPr>
          <a:xfrm>
            <a:off x="173416" y="2578592"/>
            <a:ext cx="7716817" cy="707886"/>
          </a:xfrm>
          <a:prstGeom prst="rect">
            <a:avLst/>
          </a:prstGeom>
          <a:solidFill>
            <a:schemeClr val="tx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Overload occurs when group members have so much on their plates that they cannot truly concentrate on and engage in the meeting at hand. </a:t>
            </a:r>
          </a:p>
        </p:txBody>
      </p:sp>
      <p:sp>
        <p:nvSpPr>
          <p:cNvPr id="8" name="Rectangle 7"/>
          <p:cNvSpPr/>
          <p:nvPr/>
        </p:nvSpPr>
        <p:spPr>
          <a:xfrm>
            <a:off x="173416" y="3942324"/>
            <a:ext cx="6613883" cy="1631216"/>
          </a:xfrm>
          <a:prstGeom prst="rect">
            <a:avLst/>
          </a:prstGeom>
          <a:solidFill>
            <a:schemeClr val="tx2">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While the meeting is occurring, group members are thinking about the 10 other items they have to do that day at work, as well as the list of things they must take care of when they leave work. Being overloaded may also cause members to come to meetings without preparing. </a:t>
            </a:r>
          </a:p>
        </p:txBody>
      </p:sp>
      <p:pic>
        <p:nvPicPr>
          <p:cNvPr id="2" name="Graphic 21">
            <a:extLst>
              <a:ext uri="{FF2B5EF4-FFF2-40B4-BE49-F238E27FC236}">
                <a16:creationId xmlns:a16="http://schemas.microsoft.com/office/drawing/2014/main" id="{CCC6EA6F-0130-E3E3-960B-38BD948319D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44062"/>
            <a:ext cx="2305141" cy="1076343"/>
          </a:xfrm>
          <a:prstGeom prst="rect">
            <a:avLst/>
          </a:prstGeom>
        </p:spPr>
      </p:pic>
    </p:spTree>
    <p:extLst>
      <p:ext uri="{BB962C8B-B14F-4D97-AF65-F5344CB8AC3E}">
        <p14:creationId xmlns:p14="http://schemas.microsoft.com/office/powerpoint/2010/main" val="1164555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arn(inVertic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arn(inVertical)">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6" grpId="0" animBg="1"/>
      <p:bldP spid="18"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2312852" y="1078220"/>
            <a:ext cx="4291743" cy="523220"/>
          </a:xfrm>
          <a:prstGeom prst="rect">
            <a:avLst/>
          </a:prstGeom>
          <a:solidFill>
            <a:srgbClr val="7030A0"/>
          </a:solidFill>
          <a:ln>
            <a:solidFill>
              <a:schemeClr val="bg1"/>
            </a:solidFill>
          </a:ln>
        </p:spPr>
        <p:txBody>
          <a:bodyPr wrap="square">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Avoid Groupthink.</a:t>
            </a:r>
          </a:p>
        </p:txBody>
      </p:sp>
      <p:sp>
        <p:nvSpPr>
          <p:cNvPr id="16" name="Rectangle 15"/>
          <p:cNvSpPr/>
          <p:nvPr/>
        </p:nvSpPr>
        <p:spPr>
          <a:xfrm>
            <a:off x="173417" y="1814306"/>
            <a:ext cx="7716817" cy="461665"/>
          </a:xfrm>
          <a:prstGeom prst="rect">
            <a:avLst/>
          </a:prstGeom>
          <a:solidFill>
            <a:schemeClr val="accent2">
              <a:lumMod val="50000"/>
            </a:schemeClr>
          </a:solidFill>
          <a:ln>
            <a:solidFill>
              <a:schemeClr val="bg1"/>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Poorly Run Meetings</a:t>
            </a:r>
          </a:p>
        </p:txBody>
      </p:sp>
      <p:sp>
        <p:nvSpPr>
          <p:cNvPr id="18" name="Rectangle 17"/>
          <p:cNvSpPr/>
          <p:nvPr/>
        </p:nvSpPr>
        <p:spPr>
          <a:xfrm>
            <a:off x="173416" y="2578592"/>
            <a:ext cx="7716817" cy="1015663"/>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Poorly run meetings are a third contributor to the </a:t>
            </a:r>
            <a:r>
              <a:rPr lang="en-US" sz="2000" dirty="0" err="1">
                <a:latin typeface="Times New Roman" panose="02020603050405020304" pitchFamily="18" charset="0"/>
                <a:cs typeface="Times New Roman" panose="02020603050405020304" pitchFamily="18" charset="0"/>
              </a:rPr>
              <a:t>meetingthink</a:t>
            </a:r>
            <a:r>
              <a:rPr lang="en-US" sz="2000" dirty="0">
                <a:latin typeface="Times New Roman" panose="02020603050405020304" pitchFamily="18" charset="0"/>
                <a:cs typeface="Times New Roman" panose="02020603050405020304" pitchFamily="18" charset="0"/>
              </a:rPr>
              <a:t> problem.  Poorly run meetings can be the result of some or all of the factors we discussed earlier:</a:t>
            </a:r>
          </a:p>
        </p:txBody>
      </p:sp>
      <p:sp>
        <p:nvSpPr>
          <p:cNvPr id="8" name="Rectangle 7"/>
          <p:cNvSpPr/>
          <p:nvPr/>
        </p:nvSpPr>
        <p:spPr>
          <a:xfrm>
            <a:off x="173415" y="3743770"/>
            <a:ext cx="6613883" cy="707886"/>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meeting may be disorganized due to a lack of an agenda. It may be too long and/or include too many topics. </a:t>
            </a:r>
          </a:p>
        </p:txBody>
      </p:sp>
      <p:sp>
        <p:nvSpPr>
          <p:cNvPr id="9" name="Rectangle 8"/>
          <p:cNvSpPr/>
          <p:nvPr/>
        </p:nvSpPr>
        <p:spPr>
          <a:xfrm>
            <a:off x="173415" y="4683271"/>
            <a:ext cx="6613883"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err="1">
                <a:latin typeface="Times New Roman" panose="02020603050405020304" pitchFamily="18" charset="0"/>
                <a:cs typeface="Times New Roman" panose="02020603050405020304" pitchFamily="18" charset="0"/>
              </a:rPr>
              <a:t>Overtalkers</a:t>
            </a:r>
            <a:r>
              <a:rPr lang="en-US" sz="2000" dirty="0">
                <a:latin typeface="Times New Roman" panose="02020603050405020304" pitchFamily="18" charset="0"/>
                <a:cs typeface="Times New Roman" panose="02020603050405020304" pitchFamily="18" charset="0"/>
              </a:rPr>
              <a:t> may be dominating the meeting. </a:t>
            </a:r>
          </a:p>
        </p:txBody>
      </p:sp>
      <p:sp>
        <p:nvSpPr>
          <p:cNvPr id="11" name="Rectangle 10"/>
          <p:cNvSpPr/>
          <p:nvPr/>
        </p:nvSpPr>
        <p:spPr>
          <a:xfrm>
            <a:off x="173415" y="5309057"/>
            <a:ext cx="6613883" cy="707886"/>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leader may be doing all the talking and failing to do any facilitating. </a:t>
            </a:r>
          </a:p>
        </p:txBody>
      </p:sp>
      <p:sp>
        <p:nvSpPr>
          <p:cNvPr id="12" name="Rectangle 11"/>
          <p:cNvSpPr/>
          <p:nvPr/>
        </p:nvSpPr>
        <p:spPr>
          <a:xfrm>
            <a:off x="173415" y="6111906"/>
            <a:ext cx="6613883" cy="707886"/>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Regardless of the reason, poorly run meetings result in group members disengaging, which results in poor decision making.</a:t>
            </a:r>
          </a:p>
        </p:txBody>
      </p:sp>
      <p:pic>
        <p:nvPicPr>
          <p:cNvPr id="2" name="Graphic 21">
            <a:extLst>
              <a:ext uri="{FF2B5EF4-FFF2-40B4-BE49-F238E27FC236}">
                <a16:creationId xmlns:a16="http://schemas.microsoft.com/office/drawing/2014/main" id="{E7E783B0-9666-F7B0-6625-B09A2B7FC72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44062"/>
            <a:ext cx="2305141" cy="1076343"/>
          </a:xfrm>
          <a:prstGeom prst="rect">
            <a:avLst/>
          </a:prstGeom>
        </p:spPr>
      </p:pic>
    </p:spTree>
    <p:extLst>
      <p:ext uri="{BB962C8B-B14F-4D97-AF65-F5344CB8AC3E}">
        <p14:creationId xmlns:p14="http://schemas.microsoft.com/office/powerpoint/2010/main" val="3289108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arn(inVertic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barn(inVertical)">
                                      <p:cBhvr>
                                        <p:cTn id="17" dur="500"/>
                                        <p:tgtEl>
                                          <p:spTgt spid="1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arn(inVertic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barn(inVertical)">
                                      <p:cBhvr>
                                        <p:cTn id="32" dur="500"/>
                                        <p:tgtEl>
                                          <p:spTgt spid="11"/>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arn(inVertical)">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6" grpId="0" animBg="1"/>
      <p:bldP spid="18" grpId="0" animBg="1"/>
      <p:bldP spid="8" grpId="0" animBg="1"/>
      <p:bldP spid="9" grpId="0" animBg="1"/>
      <p:bldP spid="11" grpId="0" animBg="1"/>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2312852" y="1078220"/>
            <a:ext cx="4291743" cy="523220"/>
          </a:xfrm>
          <a:prstGeom prst="rect">
            <a:avLst/>
          </a:prstGeom>
          <a:solidFill>
            <a:srgbClr val="7030A0"/>
          </a:solidFill>
          <a:ln>
            <a:solidFill>
              <a:schemeClr val="bg1"/>
            </a:solidFill>
          </a:ln>
        </p:spPr>
        <p:txBody>
          <a:bodyPr wrap="square">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Productive Conflict</a:t>
            </a:r>
          </a:p>
        </p:txBody>
      </p:sp>
      <p:sp>
        <p:nvSpPr>
          <p:cNvPr id="18" name="Rectangle 17"/>
          <p:cNvSpPr/>
          <p:nvPr/>
        </p:nvSpPr>
        <p:spPr>
          <a:xfrm>
            <a:off x="173415" y="1710904"/>
            <a:ext cx="10064094" cy="1323439"/>
          </a:xfrm>
          <a:prstGeom prst="rect">
            <a:avLst/>
          </a:prstGeom>
          <a:solidFill>
            <a:schemeClr val="accent4">
              <a:lumMod val="20000"/>
              <a:lumOff val="80000"/>
            </a:schemeClr>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By now, you may be convinced that conflict is a necessary part of teams, but you still may not be excited about the idea of engaging in conflict, especially if you’ve experienced negative, counterproductive conflict in the past. Achieving professional excellence in teams involves the utilization of positive, productive conflict as a valuable resource.</a:t>
            </a:r>
          </a:p>
        </p:txBody>
      </p:sp>
      <p:sp>
        <p:nvSpPr>
          <p:cNvPr id="8" name="Rectangle 7"/>
          <p:cNvSpPr/>
          <p:nvPr/>
        </p:nvSpPr>
        <p:spPr>
          <a:xfrm>
            <a:off x="2094461" y="3158298"/>
            <a:ext cx="4728523" cy="461665"/>
          </a:xfrm>
          <a:prstGeom prst="rect">
            <a:avLst/>
          </a:prstGeom>
          <a:solidFill>
            <a:schemeClr val="accent2">
              <a:lumMod val="50000"/>
            </a:schemeClr>
          </a:solidFill>
          <a:ln>
            <a:solidFill>
              <a:schemeClr val="bg1"/>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Stages of Team Development</a:t>
            </a:r>
          </a:p>
        </p:txBody>
      </p:sp>
      <p:sp>
        <p:nvSpPr>
          <p:cNvPr id="9" name="Rectangle 8"/>
          <p:cNvSpPr/>
          <p:nvPr/>
        </p:nvSpPr>
        <p:spPr>
          <a:xfrm>
            <a:off x="395926" y="3694222"/>
            <a:ext cx="7369737" cy="707886"/>
          </a:xfrm>
          <a:prstGeom prst="rect">
            <a:avLst/>
          </a:prstGeom>
          <a:solidFill>
            <a:srgbClr val="F1D6F8"/>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Conflict is present in three of the five stages that make up team development. </a:t>
            </a:r>
          </a:p>
        </p:txBody>
      </p:sp>
      <p:sp>
        <p:nvSpPr>
          <p:cNvPr id="19" name="Rectangle 18"/>
          <p:cNvSpPr/>
          <p:nvPr/>
        </p:nvSpPr>
        <p:spPr>
          <a:xfrm>
            <a:off x="729643" y="4679483"/>
            <a:ext cx="1372581"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Forming</a:t>
            </a:r>
          </a:p>
        </p:txBody>
      </p:sp>
      <p:sp>
        <p:nvSpPr>
          <p:cNvPr id="20" name="Rectangle 19"/>
          <p:cNvSpPr/>
          <p:nvPr/>
        </p:nvSpPr>
        <p:spPr>
          <a:xfrm>
            <a:off x="2245444" y="4679643"/>
            <a:ext cx="1372581"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Storming </a:t>
            </a:r>
          </a:p>
        </p:txBody>
      </p:sp>
      <p:sp>
        <p:nvSpPr>
          <p:cNvPr id="21" name="Rectangle 20"/>
          <p:cNvSpPr/>
          <p:nvPr/>
        </p:nvSpPr>
        <p:spPr>
          <a:xfrm>
            <a:off x="3783241" y="4679483"/>
            <a:ext cx="1372581" cy="400110"/>
          </a:xfrm>
          <a:prstGeom prst="rect">
            <a:avLst/>
          </a:prstGeom>
          <a:solidFill>
            <a:schemeClr val="accent6">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Norming </a:t>
            </a:r>
          </a:p>
        </p:txBody>
      </p:sp>
      <p:sp>
        <p:nvSpPr>
          <p:cNvPr id="22" name="Rectangle 21"/>
          <p:cNvSpPr/>
          <p:nvPr/>
        </p:nvSpPr>
        <p:spPr>
          <a:xfrm>
            <a:off x="5321038" y="4679483"/>
            <a:ext cx="1372581" cy="400110"/>
          </a:xfrm>
          <a:prstGeom prst="rect">
            <a:avLst/>
          </a:prstGeom>
          <a:solidFill>
            <a:schemeClr val="tx2">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Performing </a:t>
            </a:r>
          </a:p>
        </p:txBody>
      </p:sp>
      <p:sp>
        <p:nvSpPr>
          <p:cNvPr id="23" name="Rectangle 22"/>
          <p:cNvSpPr/>
          <p:nvPr/>
        </p:nvSpPr>
        <p:spPr>
          <a:xfrm>
            <a:off x="6836839" y="4679483"/>
            <a:ext cx="1372581" cy="400110"/>
          </a:xfrm>
          <a:prstGeom prst="rect">
            <a:avLst/>
          </a:prstGeom>
          <a:solidFill>
            <a:schemeClr val="bg1"/>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Adjourning </a:t>
            </a:r>
          </a:p>
        </p:txBody>
      </p:sp>
      <p:pic>
        <p:nvPicPr>
          <p:cNvPr id="2" name="Graphic 21">
            <a:extLst>
              <a:ext uri="{FF2B5EF4-FFF2-40B4-BE49-F238E27FC236}">
                <a16:creationId xmlns:a16="http://schemas.microsoft.com/office/drawing/2014/main" id="{41FBE867-EB30-5DF0-CB69-55243D717759}"/>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44062"/>
            <a:ext cx="2305141" cy="1076343"/>
          </a:xfrm>
          <a:prstGeom prst="rect">
            <a:avLst/>
          </a:prstGeom>
        </p:spPr>
      </p:pic>
    </p:spTree>
    <p:extLst>
      <p:ext uri="{BB962C8B-B14F-4D97-AF65-F5344CB8AC3E}">
        <p14:creationId xmlns:p14="http://schemas.microsoft.com/office/powerpoint/2010/main" val="3297576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arn(inVertical)">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barn(inVertical)">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barn(inVertical)">
                                      <p:cBhvr>
                                        <p:cTn id="32" dur="500"/>
                                        <p:tgtEl>
                                          <p:spTgt spid="20"/>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barn(inVertical)">
                                      <p:cBhvr>
                                        <p:cTn id="37" dur="500"/>
                                        <p:tgtEl>
                                          <p:spTgt spid="21"/>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22"/>
                                        </p:tgtEl>
                                        <p:attrNameLst>
                                          <p:attrName>style.visibility</p:attrName>
                                        </p:attrNameLst>
                                      </p:cBhvr>
                                      <p:to>
                                        <p:strVal val="visible"/>
                                      </p:to>
                                    </p:set>
                                    <p:animEffect transition="in" filter="barn(inVertical)">
                                      <p:cBhvr>
                                        <p:cTn id="42" dur="500"/>
                                        <p:tgtEl>
                                          <p:spTgt spid="22"/>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barn(inVertical)">
                                      <p:cBhvr>
                                        <p:cTn id="4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8" grpId="0" animBg="1"/>
      <p:bldP spid="8" grpId="0" animBg="1"/>
      <p:bldP spid="9" grpId="0" animBg="1"/>
      <p:bldP spid="19" grpId="0" animBg="1"/>
      <p:bldP spid="20" grpId="0" animBg="1"/>
      <p:bldP spid="21" grpId="0" animBg="1"/>
      <p:bldP spid="22" grpId="0" animBg="1"/>
      <p:bldP spid="23"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0" y="895214"/>
            <a:ext cx="4291743" cy="523220"/>
          </a:xfrm>
          <a:prstGeom prst="rect">
            <a:avLst/>
          </a:prstGeom>
          <a:solidFill>
            <a:srgbClr val="7030A0"/>
          </a:solidFill>
          <a:ln>
            <a:solidFill>
              <a:schemeClr val="bg1"/>
            </a:solidFill>
          </a:ln>
        </p:spPr>
        <p:txBody>
          <a:bodyPr wrap="square">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Productive Conflict</a:t>
            </a:r>
          </a:p>
        </p:txBody>
      </p:sp>
      <p:sp>
        <p:nvSpPr>
          <p:cNvPr id="8" name="Rectangle 7"/>
          <p:cNvSpPr/>
          <p:nvPr/>
        </p:nvSpPr>
        <p:spPr>
          <a:xfrm>
            <a:off x="2513669" y="1541582"/>
            <a:ext cx="4728523" cy="461665"/>
          </a:xfrm>
          <a:prstGeom prst="rect">
            <a:avLst/>
          </a:prstGeom>
          <a:solidFill>
            <a:schemeClr val="accent2">
              <a:lumMod val="50000"/>
            </a:schemeClr>
          </a:solidFill>
          <a:ln>
            <a:solidFill>
              <a:schemeClr val="bg1"/>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Stages of Team Development</a:t>
            </a:r>
          </a:p>
        </p:txBody>
      </p:sp>
      <p:sp>
        <p:nvSpPr>
          <p:cNvPr id="9" name="Rectangle 8"/>
          <p:cNvSpPr/>
          <p:nvPr/>
        </p:nvSpPr>
        <p:spPr>
          <a:xfrm>
            <a:off x="79147" y="2094662"/>
            <a:ext cx="10340879" cy="400110"/>
          </a:xfrm>
          <a:prstGeom prst="rect">
            <a:avLst/>
          </a:prstGeom>
          <a:solidFill>
            <a:srgbClr val="F1D6F8"/>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Conflict is present in three of the five stages that make up team development. </a:t>
            </a:r>
          </a:p>
        </p:txBody>
      </p:sp>
      <p:sp>
        <p:nvSpPr>
          <p:cNvPr id="11" name="Rectangle 10"/>
          <p:cNvSpPr/>
          <p:nvPr/>
        </p:nvSpPr>
        <p:spPr>
          <a:xfrm>
            <a:off x="1134996" y="2647742"/>
            <a:ext cx="1372581"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Forming</a:t>
            </a:r>
          </a:p>
        </p:txBody>
      </p:sp>
      <p:sp>
        <p:nvSpPr>
          <p:cNvPr id="13" name="Rectangle 12"/>
          <p:cNvSpPr/>
          <p:nvPr/>
        </p:nvSpPr>
        <p:spPr>
          <a:xfrm>
            <a:off x="2650797" y="2647902"/>
            <a:ext cx="1372581"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Storming </a:t>
            </a:r>
          </a:p>
        </p:txBody>
      </p:sp>
      <p:sp>
        <p:nvSpPr>
          <p:cNvPr id="14" name="Rectangle 13"/>
          <p:cNvSpPr/>
          <p:nvPr/>
        </p:nvSpPr>
        <p:spPr>
          <a:xfrm>
            <a:off x="4188594" y="2647742"/>
            <a:ext cx="1372581" cy="400110"/>
          </a:xfrm>
          <a:prstGeom prst="rect">
            <a:avLst/>
          </a:prstGeom>
          <a:solidFill>
            <a:schemeClr val="accent6">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Norming </a:t>
            </a:r>
          </a:p>
        </p:txBody>
      </p:sp>
      <p:sp>
        <p:nvSpPr>
          <p:cNvPr id="15" name="Rectangle 14"/>
          <p:cNvSpPr/>
          <p:nvPr/>
        </p:nvSpPr>
        <p:spPr>
          <a:xfrm>
            <a:off x="5726391" y="2647742"/>
            <a:ext cx="1372581" cy="400110"/>
          </a:xfrm>
          <a:prstGeom prst="rect">
            <a:avLst/>
          </a:prstGeom>
          <a:solidFill>
            <a:schemeClr val="tx2">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Performing </a:t>
            </a:r>
          </a:p>
        </p:txBody>
      </p:sp>
      <p:sp>
        <p:nvSpPr>
          <p:cNvPr id="17" name="Rectangle 16"/>
          <p:cNvSpPr/>
          <p:nvPr/>
        </p:nvSpPr>
        <p:spPr>
          <a:xfrm>
            <a:off x="7242192" y="2647742"/>
            <a:ext cx="1372581" cy="400110"/>
          </a:xfrm>
          <a:prstGeom prst="rect">
            <a:avLst/>
          </a:prstGeom>
          <a:solidFill>
            <a:schemeClr val="bg1"/>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Adjourning </a:t>
            </a:r>
          </a:p>
        </p:txBody>
      </p:sp>
      <p:sp>
        <p:nvSpPr>
          <p:cNvPr id="16" name="Rectangle 15"/>
          <p:cNvSpPr/>
          <p:nvPr/>
        </p:nvSpPr>
        <p:spPr>
          <a:xfrm>
            <a:off x="173415" y="3179326"/>
            <a:ext cx="7716817" cy="646331"/>
          </a:xfrm>
          <a:prstGeom prst="rect">
            <a:avLst/>
          </a:prstGeom>
          <a:solidFill>
            <a:schemeClr val="accent2">
              <a:lumMod val="40000"/>
              <a:lumOff val="6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During the forming stage, group members tend to be polite and impersonal as they test the waters. </a:t>
            </a:r>
          </a:p>
        </p:txBody>
      </p:sp>
      <p:sp>
        <p:nvSpPr>
          <p:cNvPr id="19" name="Rectangle 18"/>
          <p:cNvSpPr/>
          <p:nvPr/>
        </p:nvSpPr>
        <p:spPr>
          <a:xfrm>
            <a:off x="173415" y="3918599"/>
            <a:ext cx="7160639" cy="646331"/>
          </a:xfrm>
          <a:prstGeom prst="rect">
            <a:avLst/>
          </a:prstGeom>
          <a:solidFill>
            <a:schemeClr val="accent4">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Conflict appears in the second stage, storming. During the storming stage, members engage in infighting and often clash with the leader. </a:t>
            </a:r>
          </a:p>
        </p:txBody>
      </p:sp>
      <p:sp>
        <p:nvSpPr>
          <p:cNvPr id="20" name="Rectangle 19"/>
          <p:cNvSpPr/>
          <p:nvPr/>
        </p:nvSpPr>
        <p:spPr>
          <a:xfrm>
            <a:off x="173414" y="4692086"/>
            <a:ext cx="6830701" cy="646331"/>
          </a:xfrm>
          <a:prstGeom prst="rect">
            <a:avLst/>
          </a:prstGeom>
          <a:solidFill>
            <a:schemeClr val="accent6">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In the norming stage, the group develops procedures for organizing, giving feedback, and confronting issues.</a:t>
            </a:r>
          </a:p>
        </p:txBody>
      </p:sp>
      <p:sp>
        <p:nvSpPr>
          <p:cNvPr id="21" name="Rectangle 20"/>
          <p:cNvSpPr/>
          <p:nvPr/>
        </p:nvSpPr>
        <p:spPr>
          <a:xfrm>
            <a:off x="173415" y="5397588"/>
            <a:ext cx="6727006" cy="369332"/>
          </a:xfrm>
          <a:prstGeom prst="rect">
            <a:avLst/>
          </a:prstGeom>
          <a:solidFill>
            <a:schemeClr val="tx2">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In the performing stage, the members carry out the duties of the group. </a:t>
            </a:r>
          </a:p>
        </p:txBody>
      </p:sp>
      <p:sp>
        <p:nvSpPr>
          <p:cNvPr id="22" name="Rectangle 21"/>
          <p:cNvSpPr/>
          <p:nvPr/>
        </p:nvSpPr>
        <p:spPr>
          <a:xfrm>
            <a:off x="173415" y="6022971"/>
            <a:ext cx="6727006" cy="646331"/>
          </a:xfrm>
          <a:prstGeom prst="rect">
            <a:avLst/>
          </a:prstGeom>
          <a:solidFill>
            <a:schemeClr val="bg1"/>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In the final stage, adjourning, the group completes its work, resolves issues, and comes to a close. </a:t>
            </a:r>
          </a:p>
        </p:txBody>
      </p:sp>
      <p:pic>
        <p:nvPicPr>
          <p:cNvPr id="2" name="Graphic 21">
            <a:extLst>
              <a:ext uri="{FF2B5EF4-FFF2-40B4-BE49-F238E27FC236}">
                <a16:creationId xmlns:a16="http://schemas.microsoft.com/office/drawing/2014/main" id="{E85E2F56-42F4-59B0-D6F5-B297363E446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44062"/>
            <a:ext cx="2305141" cy="1076343"/>
          </a:xfrm>
          <a:prstGeom prst="rect">
            <a:avLst/>
          </a:prstGeom>
        </p:spPr>
      </p:pic>
    </p:spTree>
    <p:extLst>
      <p:ext uri="{BB962C8B-B14F-4D97-AF65-F5344CB8AC3E}">
        <p14:creationId xmlns:p14="http://schemas.microsoft.com/office/powerpoint/2010/main" val="33790801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arn(inVertic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barn(inVertical)">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arn(inVertical)">
                                      <p:cBhvr>
                                        <p:cTn id="27" dur="500"/>
                                        <p:tgtEl>
                                          <p:spTgt spid="13"/>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barn(inVertical)">
                                      <p:cBhvr>
                                        <p:cTn id="32" dur="500"/>
                                        <p:tgtEl>
                                          <p:spTgt spid="14"/>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arn(inVertical)">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barn(inVertical)">
                                      <p:cBhvr>
                                        <p:cTn id="42" dur="500"/>
                                        <p:tgtEl>
                                          <p:spTgt spid="17"/>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barn(inVertical)">
                                      <p:cBhvr>
                                        <p:cTn id="47" dur="500"/>
                                        <p:tgtEl>
                                          <p:spTgt spid="16"/>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barn(inVertical)">
                                      <p:cBhvr>
                                        <p:cTn id="52" dur="500"/>
                                        <p:tgtEl>
                                          <p:spTgt spid="19"/>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grpId="0" nodeType="click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barn(inVertical)">
                                      <p:cBhvr>
                                        <p:cTn id="57" dur="500"/>
                                        <p:tgtEl>
                                          <p:spTgt spid="20"/>
                                        </p:tgtEl>
                                      </p:cBhvr>
                                    </p:animEffect>
                                  </p:childTnLst>
                                </p:cTn>
                              </p:par>
                            </p:childTnLst>
                          </p:cTn>
                        </p:par>
                      </p:childTnLst>
                    </p:cTn>
                  </p:par>
                  <p:par>
                    <p:cTn id="58" fill="hold">
                      <p:stCondLst>
                        <p:cond delay="indefinite"/>
                      </p:stCondLst>
                      <p:childTnLst>
                        <p:par>
                          <p:cTn id="59" fill="hold">
                            <p:stCondLst>
                              <p:cond delay="0"/>
                            </p:stCondLst>
                            <p:childTnLst>
                              <p:par>
                                <p:cTn id="60" presetID="16" presetClass="entr" presetSubtype="21" fill="hold" grpId="0" nodeType="click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barn(inVertical)">
                                      <p:cBhvr>
                                        <p:cTn id="62" dur="500"/>
                                        <p:tgtEl>
                                          <p:spTgt spid="21"/>
                                        </p:tgtEl>
                                      </p:cBhvr>
                                    </p:animEffect>
                                  </p:childTnLst>
                                </p:cTn>
                              </p:par>
                            </p:childTnLst>
                          </p:cTn>
                        </p:par>
                      </p:childTnLst>
                    </p:cTn>
                  </p:par>
                  <p:par>
                    <p:cTn id="63" fill="hold">
                      <p:stCondLst>
                        <p:cond delay="indefinite"/>
                      </p:stCondLst>
                      <p:childTnLst>
                        <p:par>
                          <p:cTn id="64" fill="hold">
                            <p:stCondLst>
                              <p:cond delay="0"/>
                            </p:stCondLst>
                            <p:childTnLst>
                              <p:par>
                                <p:cTn id="65" presetID="16" presetClass="entr" presetSubtype="21"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animEffect transition="in" filter="barn(inVertical)">
                                      <p:cBhvr>
                                        <p:cTn id="67"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8" grpId="0" animBg="1"/>
      <p:bldP spid="9" grpId="0" animBg="1"/>
      <p:bldP spid="11" grpId="0" animBg="1"/>
      <p:bldP spid="13" grpId="0" animBg="1"/>
      <p:bldP spid="14" grpId="0" animBg="1"/>
      <p:bldP spid="15" grpId="0" animBg="1"/>
      <p:bldP spid="17" grpId="0" animBg="1"/>
      <p:bldP spid="16" grpId="0" animBg="1"/>
      <p:bldP spid="19" grpId="0" animBg="1"/>
      <p:bldP spid="20" grpId="0" animBg="1"/>
      <p:bldP spid="21" grpId="0" animBg="1"/>
      <p:bldP spid="2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21334" y="114379"/>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0" y="895214"/>
            <a:ext cx="4291743" cy="523220"/>
          </a:xfrm>
          <a:prstGeom prst="rect">
            <a:avLst/>
          </a:prstGeom>
          <a:solidFill>
            <a:srgbClr val="7030A0"/>
          </a:solidFill>
          <a:ln>
            <a:solidFill>
              <a:schemeClr val="bg1"/>
            </a:solidFill>
          </a:ln>
        </p:spPr>
        <p:txBody>
          <a:bodyPr wrap="square">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Productive Conflict</a:t>
            </a:r>
          </a:p>
        </p:txBody>
      </p:sp>
      <p:sp>
        <p:nvSpPr>
          <p:cNvPr id="8" name="Rectangle 7"/>
          <p:cNvSpPr/>
          <p:nvPr/>
        </p:nvSpPr>
        <p:spPr>
          <a:xfrm>
            <a:off x="2513669" y="1541582"/>
            <a:ext cx="4728523" cy="461665"/>
          </a:xfrm>
          <a:prstGeom prst="rect">
            <a:avLst/>
          </a:prstGeom>
          <a:solidFill>
            <a:schemeClr val="accent2">
              <a:lumMod val="50000"/>
            </a:schemeClr>
          </a:solidFill>
          <a:ln>
            <a:solidFill>
              <a:schemeClr val="bg1"/>
            </a:solidFill>
          </a:ln>
        </p:spPr>
        <p:txBody>
          <a:bodyPr wrap="square">
            <a:spAutoFit/>
          </a:bodyPr>
          <a:lstStyle/>
          <a:p>
            <a:r>
              <a:rPr lang="en-US" sz="2400" b="1" dirty="0">
                <a:solidFill>
                  <a:schemeClr val="bg1"/>
                </a:solidFill>
                <a:latin typeface="Times New Roman" panose="02020603050405020304" pitchFamily="18" charset="0"/>
                <a:cs typeface="Times New Roman" panose="02020603050405020304" pitchFamily="18" charset="0"/>
              </a:rPr>
              <a:t>Stages of Team Development</a:t>
            </a:r>
          </a:p>
        </p:txBody>
      </p:sp>
      <p:sp>
        <p:nvSpPr>
          <p:cNvPr id="9" name="Rectangle 8"/>
          <p:cNvSpPr/>
          <p:nvPr/>
        </p:nvSpPr>
        <p:spPr>
          <a:xfrm>
            <a:off x="79147" y="2094662"/>
            <a:ext cx="10340879" cy="400110"/>
          </a:xfrm>
          <a:prstGeom prst="rect">
            <a:avLst/>
          </a:prstGeom>
          <a:solidFill>
            <a:srgbClr val="F1D6F8"/>
          </a:solidFill>
          <a:ln>
            <a:solidFill>
              <a:schemeClr val="bg1"/>
            </a:solidFill>
          </a:ln>
        </p:spPr>
        <p:txBody>
          <a:bodyPr wrap="square">
            <a:spAutoFit/>
          </a:bodyPr>
          <a:lstStyle/>
          <a:p>
            <a:pPr algn="ctr"/>
            <a:r>
              <a:rPr lang="en-US" sz="2000" dirty="0">
                <a:latin typeface="Times New Roman" panose="02020603050405020304" pitchFamily="18" charset="0"/>
                <a:cs typeface="Times New Roman" panose="02020603050405020304" pitchFamily="18" charset="0"/>
              </a:rPr>
              <a:t>Conflict is present in three of the five stages that make up team development. </a:t>
            </a:r>
          </a:p>
        </p:txBody>
      </p:sp>
      <p:sp>
        <p:nvSpPr>
          <p:cNvPr id="11" name="Rectangle 10"/>
          <p:cNvSpPr/>
          <p:nvPr/>
        </p:nvSpPr>
        <p:spPr>
          <a:xfrm>
            <a:off x="1134996" y="2647742"/>
            <a:ext cx="1372581"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Forming</a:t>
            </a:r>
          </a:p>
        </p:txBody>
      </p:sp>
      <p:sp>
        <p:nvSpPr>
          <p:cNvPr id="13" name="Rectangle 12"/>
          <p:cNvSpPr/>
          <p:nvPr/>
        </p:nvSpPr>
        <p:spPr>
          <a:xfrm>
            <a:off x="2650797" y="2647902"/>
            <a:ext cx="1372581"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Storming </a:t>
            </a:r>
          </a:p>
        </p:txBody>
      </p:sp>
      <p:sp>
        <p:nvSpPr>
          <p:cNvPr id="14" name="Rectangle 13"/>
          <p:cNvSpPr/>
          <p:nvPr/>
        </p:nvSpPr>
        <p:spPr>
          <a:xfrm>
            <a:off x="4188594" y="2647742"/>
            <a:ext cx="1372581" cy="400110"/>
          </a:xfrm>
          <a:prstGeom prst="rect">
            <a:avLst/>
          </a:prstGeom>
          <a:solidFill>
            <a:schemeClr val="accent6">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Norming </a:t>
            </a:r>
          </a:p>
        </p:txBody>
      </p:sp>
      <p:sp>
        <p:nvSpPr>
          <p:cNvPr id="15" name="Rectangle 14"/>
          <p:cNvSpPr/>
          <p:nvPr/>
        </p:nvSpPr>
        <p:spPr>
          <a:xfrm>
            <a:off x="5726391" y="2647742"/>
            <a:ext cx="1372581" cy="400110"/>
          </a:xfrm>
          <a:prstGeom prst="rect">
            <a:avLst/>
          </a:prstGeom>
          <a:solidFill>
            <a:schemeClr val="tx2">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Performing </a:t>
            </a:r>
          </a:p>
        </p:txBody>
      </p:sp>
      <p:sp>
        <p:nvSpPr>
          <p:cNvPr id="17" name="Rectangle 16"/>
          <p:cNvSpPr/>
          <p:nvPr/>
        </p:nvSpPr>
        <p:spPr>
          <a:xfrm>
            <a:off x="7242192" y="2647742"/>
            <a:ext cx="1372581" cy="400110"/>
          </a:xfrm>
          <a:prstGeom prst="rect">
            <a:avLst/>
          </a:prstGeom>
          <a:solidFill>
            <a:schemeClr val="bg1"/>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Adjourning </a:t>
            </a:r>
          </a:p>
        </p:txBody>
      </p:sp>
      <p:sp>
        <p:nvSpPr>
          <p:cNvPr id="18" name="Rectangle 17"/>
          <p:cNvSpPr/>
          <p:nvPr/>
        </p:nvSpPr>
        <p:spPr>
          <a:xfrm>
            <a:off x="114393" y="3558980"/>
            <a:ext cx="7716817" cy="1323439"/>
          </a:xfrm>
          <a:prstGeom prst="rect">
            <a:avLst/>
          </a:prstGeom>
          <a:solidFill>
            <a:schemeClr val="accent5">
              <a:lumMod val="75000"/>
            </a:schemeClr>
          </a:solidFill>
          <a:ln>
            <a:solidFill>
              <a:schemeClr val="bg1"/>
            </a:solidFill>
          </a:ln>
        </p:spPr>
        <p:txBody>
          <a:bodyPr wrap="square">
            <a:spAutoFit/>
          </a:bodyPr>
          <a:lstStyle/>
          <a:p>
            <a:r>
              <a:rPr lang="en-US" sz="2000" i="1" dirty="0">
                <a:solidFill>
                  <a:schemeClr val="bg1"/>
                </a:solidFill>
                <a:latin typeface="Times New Roman" panose="02020603050405020304" pitchFamily="18" charset="0"/>
                <a:cs typeface="Times New Roman" panose="02020603050405020304" pitchFamily="18" charset="0"/>
              </a:rPr>
              <a:t>This is not a linear process. Group members don’t march neatly from stage to stage. It’s normal for groups to revisit stages and circle through the process repeatedly. The point here is that groups encounter conflict in the storming, norming, and performing stages of development.</a:t>
            </a:r>
          </a:p>
        </p:txBody>
      </p:sp>
      <p:sp>
        <p:nvSpPr>
          <p:cNvPr id="23" name="Rectangle 22"/>
          <p:cNvSpPr/>
          <p:nvPr/>
        </p:nvSpPr>
        <p:spPr>
          <a:xfrm>
            <a:off x="114393" y="5084853"/>
            <a:ext cx="6613883" cy="1631216"/>
          </a:xfrm>
          <a:prstGeom prst="rect">
            <a:avLst/>
          </a:prstGeom>
          <a:solidFill>
            <a:schemeClr val="accent5">
              <a:lumMod val="75000"/>
            </a:schemeClr>
          </a:solidFill>
          <a:ln>
            <a:solidFill>
              <a:schemeClr val="bg1"/>
            </a:solidFill>
          </a:ln>
        </p:spPr>
        <p:txBody>
          <a:bodyPr wrap="square">
            <a:spAutoFit/>
          </a:bodyPr>
          <a:lstStyle/>
          <a:p>
            <a:r>
              <a:rPr lang="en-US" sz="2000" i="1" dirty="0">
                <a:solidFill>
                  <a:schemeClr val="bg1"/>
                </a:solidFill>
                <a:latin typeface="Times New Roman" panose="02020603050405020304" pitchFamily="18" charset="0"/>
                <a:cs typeface="Times New Roman" panose="02020603050405020304" pitchFamily="18" charset="0"/>
              </a:rPr>
              <a:t>If a group is going to become a team, it will encounter conflict in the storming stage, develop productive ways to handle conflict in the norming stage, and utilize the kind of innovative thinking in the performing stage that can come only through productive discussion or conflict.</a:t>
            </a:r>
            <a:endParaRPr lang="en-US" sz="2400" i="1" dirty="0">
              <a:solidFill>
                <a:schemeClr val="bg1"/>
              </a:solidFill>
              <a:latin typeface="Times New Roman" panose="02020603050405020304" pitchFamily="18" charset="0"/>
              <a:cs typeface="Times New Roman" panose="02020603050405020304" pitchFamily="18" charset="0"/>
            </a:endParaRPr>
          </a:p>
        </p:txBody>
      </p:sp>
      <p:pic>
        <p:nvPicPr>
          <p:cNvPr id="2" name="Graphic 21">
            <a:extLst>
              <a:ext uri="{FF2B5EF4-FFF2-40B4-BE49-F238E27FC236}">
                <a16:creationId xmlns:a16="http://schemas.microsoft.com/office/drawing/2014/main" id="{3C386706-7D84-D614-0F65-30A1A8F0AC1D}"/>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44062"/>
            <a:ext cx="2305141" cy="1076343"/>
          </a:xfrm>
          <a:prstGeom prst="rect">
            <a:avLst/>
          </a:prstGeom>
        </p:spPr>
      </p:pic>
    </p:spTree>
    <p:extLst>
      <p:ext uri="{BB962C8B-B14F-4D97-AF65-F5344CB8AC3E}">
        <p14:creationId xmlns:p14="http://schemas.microsoft.com/office/powerpoint/2010/main" val="1690383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barn(inVertical)">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barn(inVertical)">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barn(inVertical)">
                                      <p:cBhvr>
                                        <p:cTn id="27" dur="500"/>
                                        <p:tgtEl>
                                          <p:spTgt spid="17"/>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barn(inVertical)">
                                      <p:cBhvr>
                                        <p:cTn id="32" dur="500"/>
                                        <p:tgtEl>
                                          <p:spTgt spid="18"/>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barn(inVertical)">
                                      <p:cBhvr>
                                        <p:cTn id="3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4" grpId="0" animBg="1"/>
      <p:bldP spid="15" grpId="0" animBg="1"/>
      <p:bldP spid="17" grpId="0" animBg="1"/>
      <p:bldP spid="18" grpId="0" animBg="1"/>
      <p:bldP spid="23"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0760" y="47443"/>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99572" y="933253"/>
            <a:ext cx="4291743" cy="523220"/>
          </a:xfrm>
          <a:prstGeom prst="rect">
            <a:avLst/>
          </a:prstGeom>
          <a:solidFill>
            <a:srgbClr val="7030A0"/>
          </a:solidFill>
          <a:ln>
            <a:solidFill>
              <a:schemeClr val="bg1"/>
            </a:solidFill>
          </a:ln>
        </p:spPr>
        <p:txBody>
          <a:bodyPr wrap="square">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Handling Conflict</a:t>
            </a:r>
          </a:p>
        </p:txBody>
      </p:sp>
      <p:sp>
        <p:nvSpPr>
          <p:cNvPr id="18" name="Rectangle 17"/>
          <p:cNvSpPr/>
          <p:nvPr/>
        </p:nvSpPr>
        <p:spPr>
          <a:xfrm>
            <a:off x="192269" y="1538621"/>
            <a:ext cx="11280152" cy="1200329"/>
          </a:xfrm>
          <a:prstGeom prst="rect">
            <a:avLst/>
          </a:prstGeom>
          <a:solidFill>
            <a:srgbClr val="F1D6F8"/>
          </a:solidFill>
          <a:ln>
            <a:solidFill>
              <a:schemeClr val="bg1"/>
            </a:solidFill>
          </a:ln>
        </p:spPr>
        <p:txBody>
          <a:bodyPr wrap="square">
            <a:spAutoFit/>
          </a:bodyPr>
          <a:lstStyle/>
          <a:p>
            <a:pPr algn="ctr"/>
            <a:r>
              <a:rPr lang="en-US" sz="24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achieve professional excellence, you must determine the best way to handle conflict so that it’s both positive and productive. Every time you are faced with a conflict, you must select one of three modes of conflict resolution:</a:t>
            </a:r>
          </a:p>
        </p:txBody>
      </p:sp>
      <p:sp>
        <p:nvSpPr>
          <p:cNvPr id="19" name="Rectangle 18"/>
          <p:cNvSpPr/>
          <p:nvPr/>
        </p:nvSpPr>
        <p:spPr>
          <a:xfrm>
            <a:off x="1304678" y="2821098"/>
            <a:ext cx="1372581" cy="400110"/>
          </a:xfrm>
          <a:prstGeom prst="rect">
            <a:avLst/>
          </a:prstGeom>
          <a:solidFill>
            <a:schemeClr val="accent2">
              <a:lumMod val="40000"/>
              <a:lumOff val="6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Flight</a:t>
            </a:r>
          </a:p>
        </p:txBody>
      </p:sp>
      <p:sp>
        <p:nvSpPr>
          <p:cNvPr id="20" name="Rectangle 19"/>
          <p:cNvSpPr/>
          <p:nvPr/>
        </p:nvSpPr>
        <p:spPr>
          <a:xfrm>
            <a:off x="3998830" y="2853167"/>
            <a:ext cx="1372581"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Fight </a:t>
            </a:r>
          </a:p>
        </p:txBody>
      </p:sp>
      <p:sp>
        <p:nvSpPr>
          <p:cNvPr id="21" name="Rectangle 20"/>
          <p:cNvSpPr/>
          <p:nvPr/>
        </p:nvSpPr>
        <p:spPr>
          <a:xfrm>
            <a:off x="6545294" y="2853167"/>
            <a:ext cx="1372581" cy="400110"/>
          </a:xfrm>
          <a:prstGeom prst="rect">
            <a:avLst/>
          </a:prstGeom>
          <a:solidFill>
            <a:schemeClr val="accent6">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Unite </a:t>
            </a:r>
          </a:p>
        </p:txBody>
      </p:sp>
      <p:sp>
        <p:nvSpPr>
          <p:cNvPr id="13" name="Rectangle 12"/>
          <p:cNvSpPr/>
          <p:nvPr/>
        </p:nvSpPr>
        <p:spPr>
          <a:xfrm>
            <a:off x="0" y="3367494"/>
            <a:ext cx="6768445" cy="1938992"/>
          </a:xfrm>
          <a:prstGeom prst="rect">
            <a:avLst/>
          </a:prstGeom>
          <a:solidFill>
            <a:schemeClr val="accent2">
              <a:lumMod val="40000"/>
              <a:lumOff val="6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Flight occurs when you choose not to engage or deal with a conflict. There are times when this is the appropriate strategy. Some issues are not worth the time or the energy. However, if there is a problem that must be solved or a behavior that must be changed, flight is not the appropriate response and avoidance only makes the problem worse.</a:t>
            </a:r>
          </a:p>
        </p:txBody>
      </p:sp>
      <p:sp>
        <p:nvSpPr>
          <p:cNvPr id="14" name="Rectangle 13"/>
          <p:cNvSpPr/>
          <p:nvPr/>
        </p:nvSpPr>
        <p:spPr>
          <a:xfrm>
            <a:off x="-1" y="5518343"/>
            <a:ext cx="6768445" cy="1323439"/>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Fight is another alternative for handling conflict. Using the fight approach will require you to engage in some type of confrontation. This approach is also known as a win-lose approach to problem solving.</a:t>
            </a:r>
          </a:p>
        </p:txBody>
      </p:sp>
      <p:pic>
        <p:nvPicPr>
          <p:cNvPr id="2" name="Graphic 21">
            <a:extLst>
              <a:ext uri="{FF2B5EF4-FFF2-40B4-BE49-F238E27FC236}">
                <a16:creationId xmlns:a16="http://schemas.microsoft.com/office/drawing/2014/main" id="{3A854FDC-D4FA-A91C-3CC7-17DB5F3D375A}"/>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44062"/>
            <a:ext cx="2305141" cy="1076343"/>
          </a:xfrm>
          <a:prstGeom prst="rect">
            <a:avLst/>
          </a:prstGeom>
        </p:spPr>
      </p:pic>
    </p:spTree>
    <p:extLst>
      <p:ext uri="{BB962C8B-B14F-4D97-AF65-F5344CB8AC3E}">
        <p14:creationId xmlns:p14="http://schemas.microsoft.com/office/powerpoint/2010/main" val="1398101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arn(inVertical)">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arn(inVertical)">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barn(inVertical)">
                                      <p:cBhvr>
                                        <p:cTn id="27" dur="500"/>
                                        <p:tgtEl>
                                          <p:spTgt spid="21"/>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arn(inVertic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barn(inVertical)">
                                      <p:cBhvr>
                                        <p:cTn id="3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8" grpId="0" animBg="1"/>
      <p:bldP spid="19" grpId="0" animBg="1"/>
      <p:bldP spid="20" grpId="0" animBg="1"/>
      <p:bldP spid="21" grpId="0" animBg="1"/>
      <p:bldP spid="13" grpId="0" animBg="1"/>
      <p:bldP spid="1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0760" y="47443"/>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99572" y="933253"/>
            <a:ext cx="4291743" cy="523220"/>
          </a:xfrm>
          <a:prstGeom prst="rect">
            <a:avLst/>
          </a:prstGeom>
          <a:solidFill>
            <a:srgbClr val="7030A0"/>
          </a:solidFill>
          <a:ln>
            <a:solidFill>
              <a:schemeClr val="bg1"/>
            </a:solidFill>
          </a:ln>
        </p:spPr>
        <p:txBody>
          <a:bodyPr wrap="square">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Handling Conflict</a:t>
            </a:r>
          </a:p>
        </p:txBody>
      </p:sp>
      <p:sp>
        <p:nvSpPr>
          <p:cNvPr id="18" name="Rectangle 17"/>
          <p:cNvSpPr/>
          <p:nvPr/>
        </p:nvSpPr>
        <p:spPr>
          <a:xfrm>
            <a:off x="192269" y="1538621"/>
            <a:ext cx="11280152" cy="1200329"/>
          </a:xfrm>
          <a:prstGeom prst="rect">
            <a:avLst/>
          </a:prstGeom>
          <a:solidFill>
            <a:srgbClr val="F1D6F8"/>
          </a:solidFill>
          <a:ln>
            <a:solidFill>
              <a:schemeClr val="bg1"/>
            </a:solidFill>
          </a:ln>
        </p:spPr>
        <p:txBody>
          <a:bodyPr wrap="square">
            <a:spAutoFit/>
          </a:bodyPr>
          <a:lstStyle/>
          <a:p>
            <a:pPr algn="ctr"/>
            <a:r>
              <a:rPr lang="en-US" sz="24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achieve professional excellence, you must determine the best way to handle conflict so that it’s both positive and productive. Every time you are faced with a conflict, you must select one of three modes of conflict resolution:</a:t>
            </a:r>
          </a:p>
        </p:txBody>
      </p:sp>
      <p:sp>
        <p:nvSpPr>
          <p:cNvPr id="20" name="Rectangle 19"/>
          <p:cNvSpPr/>
          <p:nvPr/>
        </p:nvSpPr>
        <p:spPr>
          <a:xfrm>
            <a:off x="192269" y="2964091"/>
            <a:ext cx="1372581" cy="400110"/>
          </a:xfrm>
          <a:prstGeom prst="rect">
            <a:avLst/>
          </a:prstGeom>
          <a:solidFill>
            <a:schemeClr val="accent4">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Fight </a:t>
            </a:r>
          </a:p>
        </p:txBody>
      </p:sp>
      <p:sp>
        <p:nvSpPr>
          <p:cNvPr id="21" name="Rectangle 20"/>
          <p:cNvSpPr/>
          <p:nvPr/>
        </p:nvSpPr>
        <p:spPr>
          <a:xfrm>
            <a:off x="6545294" y="2853167"/>
            <a:ext cx="1372581" cy="400110"/>
          </a:xfrm>
          <a:prstGeom prst="rect">
            <a:avLst/>
          </a:prstGeom>
          <a:solidFill>
            <a:schemeClr val="accent6">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Unite </a:t>
            </a:r>
          </a:p>
        </p:txBody>
      </p:sp>
      <p:sp>
        <p:nvSpPr>
          <p:cNvPr id="14" name="Rectangle 13"/>
          <p:cNvSpPr/>
          <p:nvPr/>
        </p:nvSpPr>
        <p:spPr>
          <a:xfrm>
            <a:off x="0" y="3589342"/>
            <a:ext cx="6768445" cy="2554545"/>
          </a:xfrm>
          <a:prstGeom prst="rect">
            <a:avLst/>
          </a:prstGeom>
          <a:solidFill>
            <a:schemeClr val="accent4">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Both parties face off as opponents, and one party will come out the winner, while the other party will come out the loser. Clearly, this approach can have some negative consequences. In fact, the losing party often holds a grudge, which can damage relationships in the long run. However, there are times when an issue is important enough to warrant the fight approach. If handled properly, even conflicts that are solved using the fight approach can be positive.</a:t>
            </a:r>
          </a:p>
        </p:txBody>
      </p:sp>
      <p:pic>
        <p:nvPicPr>
          <p:cNvPr id="2" name="Graphic 21">
            <a:extLst>
              <a:ext uri="{FF2B5EF4-FFF2-40B4-BE49-F238E27FC236}">
                <a16:creationId xmlns:a16="http://schemas.microsoft.com/office/drawing/2014/main" id="{524C7A3D-BCA6-21A1-DC4E-8C7918BCF68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44062"/>
            <a:ext cx="2305141" cy="1076343"/>
          </a:xfrm>
          <a:prstGeom prst="rect">
            <a:avLst/>
          </a:prstGeom>
        </p:spPr>
      </p:pic>
    </p:spTree>
    <p:extLst>
      <p:ext uri="{BB962C8B-B14F-4D97-AF65-F5344CB8AC3E}">
        <p14:creationId xmlns:p14="http://schemas.microsoft.com/office/powerpoint/2010/main" val="1250498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barn(inVertical)">
                                      <p:cBhvr>
                                        <p:cTn id="17" dur="5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barn(inVertical)">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arn(inVertical)">
                                      <p:cBhvr>
                                        <p:cTn id="2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8" grpId="0" animBg="1"/>
      <p:bldP spid="20" grpId="0" animBg="1"/>
      <p:bldP spid="21" grpId="0" animBg="1"/>
      <p:bldP spid="1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0760" y="47443"/>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99572" y="933253"/>
            <a:ext cx="4291743" cy="523220"/>
          </a:xfrm>
          <a:prstGeom prst="rect">
            <a:avLst/>
          </a:prstGeom>
          <a:solidFill>
            <a:srgbClr val="7030A0"/>
          </a:solidFill>
          <a:ln>
            <a:solidFill>
              <a:schemeClr val="bg1"/>
            </a:solidFill>
          </a:ln>
        </p:spPr>
        <p:txBody>
          <a:bodyPr wrap="square">
            <a:spAutoFit/>
          </a:bodyPr>
          <a:lstStyle/>
          <a:p>
            <a:pPr algn="ctr"/>
            <a:r>
              <a:rPr lang="en-US" sz="2800" b="1" dirty="0">
                <a:solidFill>
                  <a:schemeClr val="bg1"/>
                </a:solidFill>
                <a:latin typeface="Times New Roman" panose="02020603050405020304" pitchFamily="18" charset="0"/>
                <a:cs typeface="Times New Roman" panose="02020603050405020304" pitchFamily="18" charset="0"/>
              </a:rPr>
              <a:t>Handling Conflict</a:t>
            </a:r>
          </a:p>
        </p:txBody>
      </p:sp>
      <p:sp>
        <p:nvSpPr>
          <p:cNvPr id="18" name="Rectangle 17"/>
          <p:cNvSpPr/>
          <p:nvPr/>
        </p:nvSpPr>
        <p:spPr>
          <a:xfrm>
            <a:off x="192269" y="1538621"/>
            <a:ext cx="11280152" cy="1200329"/>
          </a:xfrm>
          <a:prstGeom prst="rect">
            <a:avLst/>
          </a:prstGeom>
          <a:solidFill>
            <a:srgbClr val="F1D6F8"/>
          </a:solidFill>
          <a:ln>
            <a:solidFill>
              <a:schemeClr val="bg1"/>
            </a:solidFill>
          </a:ln>
        </p:spPr>
        <p:txBody>
          <a:bodyPr wrap="square">
            <a:spAutoFit/>
          </a:bodyPr>
          <a:lstStyle/>
          <a:p>
            <a:pPr algn="ctr"/>
            <a:r>
              <a:rPr lang="en-US" sz="2400" i="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To achieve professional excellence, you must determine the best way to handle conflict so that it’s both positive and productive. Every time you are faced with a conflict, you must select one of three modes of conflict resolution:</a:t>
            </a:r>
          </a:p>
        </p:txBody>
      </p:sp>
      <p:sp>
        <p:nvSpPr>
          <p:cNvPr id="21" name="Rectangle 20"/>
          <p:cNvSpPr/>
          <p:nvPr/>
        </p:nvSpPr>
        <p:spPr>
          <a:xfrm>
            <a:off x="192269" y="2944208"/>
            <a:ext cx="1372581" cy="400110"/>
          </a:xfrm>
          <a:prstGeom prst="rect">
            <a:avLst/>
          </a:prstGeom>
          <a:solidFill>
            <a:schemeClr val="accent6">
              <a:lumMod val="20000"/>
              <a:lumOff val="80000"/>
            </a:schemeClr>
          </a:solidFill>
          <a:ln>
            <a:solidFill>
              <a:schemeClr val="bg1"/>
            </a:solidFill>
          </a:ln>
        </p:spPr>
        <p:txBody>
          <a:bodyPr wrap="square">
            <a:spAutoFit/>
          </a:bodyPr>
          <a:lstStyle/>
          <a:p>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Unite </a:t>
            </a:r>
          </a:p>
        </p:txBody>
      </p:sp>
      <p:sp>
        <p:nvSpPr>
          <p:cNvPr id="9" name="Rectangle 8"/>
          <p:cNvSpPr/>
          <p:nvPr/>
        </p:nvSpPr>
        <p:spPr>
          <a:xfrm>
            <a:off x="99572" y="3479153"/>
            <a:ext cx="6998812" cy="3170099"/>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third mode for conflict resolution is the unite approach, which requires team members to move away from stating positions to exploring interests. The unite approach defines team members as joint problem solvers rather than as adversaries. Instead of approaching the conflict as team member against team member, it becomes the team united against the problem. A position is a demand that includes each person’s solution to the problem. Under the unite approach, team members look beneath the surface of each position to see all the interests. Interests are the needs and concerns underlying each position.</a:t>
            </a:r>
          </a:p>
        </p:txBody>
      </p:sp>
      <p:pic>
        <p:nvPicPr>
          <p:cNvPr id="2" name="Graphic 21">
            <a:extLst>
              <a:ext uri="{FF2B5EF4-FFF2-40B4-BE49-F238E27FC236}">
                <a16:creationId xmlns:a16="http://schemas.microsoft.com/office/drawing/2014/main" id="{BBCE1D2B-156B-A232-E5C7-2B5389850CB5}"/>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44062"/>
            <a:ext cx="2305141" cy="1076343"/>
          </a:xfrm>
          <a:prstGeom prst="rect">
            <a:avLst/>
          </a:prstGeom>
        </p:spPr>
      </p:pic>
    </p:spTree>
    <p:extLst>
      <p:ext uri="{BB962C8B-B14F-4D97-AF65-F5344CB8AC3E}">
        <p14:creationId xmlns:p14="http://schemas.microsoft.com/office/powerpoint/2010/main" val="3852806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8" grpId="0" animBg="1"/>
      <p:bldP spid="21"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0760" y="47443"/>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99572" y="933253"/>
            <a:ext cx="3218663" cy="523220"/>
          </a:xfrm>
          <a:prstGeom prst="rect">
            <a:avLst/>
          </a:prstGeom>
          <a:solidFill>
            <a:srgbClr val="7030A0"/>
          </a:solidFill>
          <a:ln>
            <a:solidFill>
              <a:schemeClr val="bg1"/>
            </a:solidFill>
          </a:ln>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Invite Cooperation</a:t>
            </a:r>
          </a:p>
        </p:txBody>
      </p:sp>
      <p:sp>
        <p:nvSpPr>
          <p:cNvPr id="18" name="Rectangle 17"/>
          <p:cNvSpPr/>
          <p:nvPr/>
        </p:nvSpPr>
        <p:spPr>
          <a:xfrm>
            <a:off x="192269" y="1538621"/>
            <a:ext cx="11280152" cy="523220"/>
          </a:xfrm>
          <a:prstGeom prst="rect">
            <a:avLst/>
          </a:prstGeom>
          <a:solidFill>
            <a:srgbClr val="F1D6F8"/>
          </a:solidFill>
          <a:ln>
            <a:solidFill>
              <a:schemeClr val="bg1"/>
            </a:solidFill>
          </a:ln>
        </p:spPr>
        <p:txBody>
          <a:bodyPr wrap="square">
            <a:spAutoFit/>
          </a:bodyPr>
          <a:lstStyle/>
          <a:p>
            <a:pPr algn="ctr"/>
            <a:r>
              <a:rPr lang="en-US" sz="2800" b="1" i="1" dirty="0">
                <a:latin typeface="Times New Roman" panose="02020603050405020304" pitchFamily="18" charset="0"/>
                <a:cs typeface="Times New Roman" panose="02020603050405020304" pitchFamily="18" charset="0"/>
              </a:rPr>
              <a:t>Once the problem is stated, invite cooperation.</a:t>
            </a:r>
          </a:p>
        </p:txBody>
      </p:sp>
      <p:sp>
        <p:nvSpPr>
          <p:cNvPr id="21" name="Rectangle 20"/>
          <p:cNvSpPr/>
          <p:nvPr/>
        </p:nvSpPr>
        <p:spPr>
          <a:xfrm>
            <a:off x="3822" y="2277285"/>
            <a:ext cx="9385364" cy="646331"/>
          </a:xfrm>
          <a:prstGeom prst="rect">
            <a:avLst/>
          </a:prstGeom>
          <a:solidFill>
            <a:schemeClr val="accent6">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For example, you might say, “How can we solve this problem together?” By listening, you and the other team members will gain a better understanding of everyone’s perceptions of the issue.</a:t>
            </a:r>
          </a:p>
        </p:txBody>
      </p:sp>
      <p:sp>
        <p:nvSpPr>
          <p:cNvPr id="9" name="Rectangle 8"/>
          <p:cNvSpPr/>
          <p:nvPr/>
        </p:nvSpPr>
        <p:spPr>
          <a:xfrm>
            <a:off x="39663" y="3272212"/>
            <a:ext cx="7690316" cy="646331"/>
          </a:xfrm>
          <a:prstGeom prst="rect">
            <a:avLst/>
          </a:prstGeom>
          <a:solidFill>
            <a:schemeClr val="accent1">
              <a:lumMod val="20000"/>
              <a:lumOff val="80000"/>
            </a:schemeClr>
          </a:solidFill>
          <a:ln>
            <a:solidFill>
              <a:schemeClr val="bg1"/>
            </a:solidFill>
          </a:ln>
        </p:spPr>
        <p:txBody>
          <a:bodyPr wrap="square">
            <a:spAutoFit/>
          </a:bodyPr>
          <a:lstStyle/>
          <a:p>
            <a:r>
              <a:rPr lang="en-US" dirty="0">
                <a:latin typeface="Times New Roman" panose="02020603050405020304" pitchFamily="18" charset="0"/>
                <a:cs typeface="Times New Roman" panose="02020603050405020304" pitchFamily="18" charset="0"/>
              </a:rPr>
              <a:t>If your team is not familiar with this approach, you may need to guide team members through the process.</a:t>
            </a:r>
          </a:p>
        </p:txBody>
      </p:sp>
      <p:sp>
        <p:nvSpPr>
          <p:cNvPr id="2" name="Rectangle 1"/>
          <p:cNvSpPr/>
          <p:nvPr/>
        </p:nvSpPr>
        <p:spPr>
          <a:xfrm>
            <a:off x="39662" y="4125484"/>
            <a:ext cx="6832477" cy="1574149"/>
          </a:xfrm>
          <a:prstGeom prst="rect">
            <a:avLst/>
          </a:prstGeom>
          <a:solidFill>
            <a:schemeClr val="accent3">
              <a:lumMod val="20000"/>
              <a:lumOff val="80000"/>
            </a:schemeClr>
          </a:solidFill>
        </p:spPr>
        <p:txBody>
          <a:bodyPr wrap="square">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Prior to addressing any issues, talk to the team about the benefits of using the unite approach. Have the team imagine themselves on one side of the table, united against whatever issue or problem arises. Emphasize that the unite approach requires effective listening and participation from all team members. </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Rectangle 2"/>
          <p:cNvSpPr/>
          <p:nvPr/>
        </p:nvSpPr>
        <p:spPr>
          <a:xfrm>
            <a:off x="99572" y="5906574"/>
            <a:ext cx="6096000" cy="685059"/>
          </a:xfrm>
          <a:prstGeom prst="rect">
            <a:avLst/>
          </a:prstGeom>
          <a:solidFill>
            <a:schemeClr val="accent4">
              <a:lumMod val="20000"/>
              <a:lumOff val="80000"/>
            </a:schemeClr>
          </a:solidFill>
        </p:spPr>
        <p:txBody>
          <a:bodyPr>
            <a:spAutoFit/>
          </a:bodyPr>
          <a:lstStyle/>
          <a:p>
            <a:pPr>
              <a:lnSpc>
                <a:spcPct val="107000"/>
              </a:lnSpc>
              <a:spcAft>
                <a:spcPts val="800"/>
              </a:spcAft>
            </a:pPr>
            <a:r>
              <a:rPr lang="en-US" dirty="0">
                <a:latin typeface="Times New Roman" panose="02020603050405020304" pitchFamily="18" charset="0"/>
                <a:ea typeface="Calibri" panose="020F0502020204030204" pitchFamily="34" charset="0"/>
                <a:cs typeface="Times New Roman" panose="02020603050405020304" pitchFamily="18" charset="0"/>
              </a:rPr>
              <a:t>To develop listening and participating as a norm, incorporate the round robin technique. </a:t>
            </a:r>
            <a:endParaRPr lang="en-US"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5" name="Graphic 21">
            <a:extLst>
              <a:ext uri="{FF2B5EF4-FFF2-40B4-BE49-F238E27FC236}">
                <a16:creationId xmlns:a16="http://schemas.microsoft.com/office/drawing/2014/main" id="{E03C8DC4-A1A8-4CFE-F08C-AA96042C03D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44062"/>
            <a:ext cx="2305141" cy="1076343"/>
          </a:xfrm>
          <a:prstGeom prst="rect">
            <a:avLst/>
          </a:prstGeom>
        </p:spPr>
      </p:pic>
    </p:spTree>
    <p:extLst>
      <p:ext uri="{BB962C8B-B14F-4D97-AF65-F5344CB8AC3E}">
        <p14:creationId xmlns:p14="http://schemas.microsoft.com/office/powerpoint/2010/main" val="1760821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inVertical)">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barn(inVertical)">
                                      <p:cBhvr>
                                        <p:cTn id="3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8" grpId="0" animBg="1"/>
      <p:bldP spid="21" grpId="0" animBg="1"/>
      <p:bldP spid="9" grpId="0" animBg="1"/>
      <p:bldP spid="2" grpId="0" animBg="1"/>
      <p:bldP spid="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430760" y="47443"/>
            <a:ext cx="5958426" cy="750975"/>
          </a:xfrm>
          <a:prstGeom prst="rect">
            <a:avLst/>
          </a:prstGeom>
          <a:solidFill>
            <a:schemeClr val="bg1"/>
          </a:solidFill>
          <a:ln>
            <a:solidFill>
              <a:schemeClr val="bg2">
                <a:lumMod val="10000"/>
              </a:schemeClr>
            </a:solidFill>
          </a:ln>
          <a:effectLst>
            <a:outerShdw blurRad="50800" dist="38100" dir="5400000" algn="t" rotWithShape="0">
              <a:prstClr val="black">
                <a:alpha val="40000"/>
              </a:prstClr>
            </a:outerShdw>
            <a:reflection blurRad="6350" stA="50000" endA="300" endPos="55000" dir="5400000" sy="-100000" algn="bl" rotWithShape="0"/>
          </a:effectLst>
        </p:spPr>
        <p:txBody>
          <a:bodyPr wrap="none">
            <a:spAutoFit/>
          </a:bodyPr>
          <a:lstStyle/>
          <a:p>
            <a:pPr>
              <a:lnSpc>
                <a:spcPct val="107000"/>
              </a:lnSpc>
            </a:pPr>
            <a:r>
              <a:rPr lang="en-US" sz="4000" b="1" dirty="0">
                <a:latin typeface="Times New Roman" panose="02020603050405020304" pitchFamily="18" charset="0"/>
                <a:ea typeface="Calibri" panose="020F0502020204030204" pitchFamily="34" charset="0"/>
                <a:cs typeface="Arial" panose="020B0604020202020204" pitchFamily="34" charset="0"/>
              </a:rPr>
              <a:t>Conflict in Team Meetings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99572" y="933253"/>
            <a:ext cx="3218663" cy="523220"/>
          </a:xfrm>
          <a:prstGeom prst="rect">
            <a:avLst/>
          </a:prstGeom>
          <a:solidFill>
            <a:srgbClr val="7030A0"/>
          </a:solidFill>
          <a:ln>
            <a:solidFill>
              <a:schemeClr val="bg1"/>
            </a:solidFill>
          </a:ln>
        </p:spPr>
        <p:txBody>
          <a:bodyPr wrap="square">
            <a:spAutoFit/>
          </a:bodyPr>
          <a:lstStyle/>
          <a:p>
            <a:r>
              <a:rPr lang="en-US" sz="2800" b="1" dirty="0">
                <a:solidFill>
                  <a:schemeClr val="bg1"/>
                </a:solidFill>
                <a:latin typeface="Times New Roman" panose="02020603050405020304" pitchFamily="18" charset="0"/>
                <a:cs typeface="Times New Roman" panose="02020603050405020304" pitchFamily="18" charset="0"/>
              </a:rPr>
              <a:t>Invite Cooperation</a:t>
            </a:r>
          </a:p>
        </p:txBody>
      </p:sp>
      <p:sp>
        <p:nvSpPr>
          <p:cNvPr id="18" name="Rectangle 17"/>
          <p:cNvSpPr/>
          <p:nvPr/>
        </p:nvSpPr>
        <p:spPr>
          <a:xfrm>
            <a:off x="192269" y="1538621"/>
            <a:ext cx="11280152" cy="523220"/>
          </a:xfrm>
          <a:prstGeom prst="rect">
            <a:avLst/>
          </a:prstGeom>
          <a:solidFill>
            <a:srgbClr val="F1D6F8"/>
          </a:solidFill>
          <a:ln>
            <a:solidFill>
              <a:schemeClr val="bg1"/>
            </a:solidFill>
          </a:ln>
        </p:spPr>
        <p:txBody>
          <a:bodyPr wrap="square">
            <a:spAutoFit/>
          </a:bodyPr>
          <a:lstStyle/>
          <a:p>
            <a:pPr algn="ctr"/>
            <a:r>
              <a:rPr lang="en-US" sz="2800" b="1" i="1" dirty="0">
                <a:latin typeface="Times New Roman" panose="02020603050405020304" pitchFamily="18" charset="0"/>
                <a:cs typeface="Times New Roman" panose="02020603050405020304" pitchFamily="18" charset="0"/>
              </a:rPr>
              <a:t>Once the problem is stated, invite cooperation.</a:t>
            </a:r>
          </a:p>
        </p:txBody>
      </p:sp>
      <p:sp>
        <p:nvSpPr>
          <p:cNvPr id="21" name="Rectangle 20"/>
          <p:cNvSpPr/>
          <p:nvPr/>
        </p:nvSpPr>
        <p:spPr>
          <a:xfrm>
            <a:off x="3822" y="2277285"/>
            <a:ext cx="9385364" cy="707886"/>
          </a:xfrm>
          <a:prstGeom prst="rect">
            <a:avLst/>
          </a:prstGeom>
          <a:solidFill>
            <a:schemeClr val="accent6">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After you’ve raised the issue and invited cooperation, go around the circle and allow everyone to share his or her perceptions of the issue. </a:t>
            </a:r>
          </a:p>
        </p:txBody>
      </p:sp>
      <p:sp>
        <p:nvSpPr>
          <p:cNvPr id="9" name="Rectangle 8"/>
          <p:cNvSpPr/>
          <p:nvPr/>
        </p:nvSpPr>
        <p:spPr>
          <a:xfrm>
            <a:off x="39663" y="3272212"/>
            <a:ext cx="7690316" cy="1323439"/>
          </a:xfrm>
          <a:prstGeom prst="rect">
            <a:avLst/>
          </a:prstGeom>
          <a:solidFill>
            <a:schemeClr val="accent1">
              <a:lumMod val="20000"/>
              <a:lumOff val="80000"/>
            </a:schemeClr>
          </a:solidFill>
          <a:ln>
            <a:solidFill>
              <a:schemeClr val="bg1"/>
            </a:solidFill>
          </a:ln>
        </p:spPr>
        <p:txBody>
          <a:bodyPr wrap="square">
            <a:spAutoFit/>
          </a:bodyPr>
          <a:lstStyle/>
          <a:p>
            <a:r>
              <a:rPr lang="en-US" sz="2000" dirty="0">
                <a:latin typeface="Times New Roman" panose="02020603050405020304" pitchFamily="18" charset="0"/>
                <a:cs typeface="Times New Roman" panose="02020603050405020304" pitchFamily="18" charset="0"/>
              </a:rPr>
              <a:t>The round robin technique requires members to listen and not interrupt while other team members are speaking. Team members may ask one another clarification questions to improve understanding, but they can’t argue for or against positions. </a:t>
            </a:r>
          </a:p>
        </p:txBody>
      </p:sp>
      <p:sp>
        <p:nvSpPr>
          <p:cNvPr id="2" name="Rectangle 1"/>
          <p:cNvSpPr/>
          <p:nvPr/>
        </p:nvSpPr>
        <p:spPr>
          <a:xfrm>
            <a:off x="39663" y="4727892"/>
            <a:ext cx="6832477" cy="1015663"/>
          </a:xfrm>
          <a:prstGeom prst="rect">
            <a:avLst/>
          </a:prstGeom>
          <a:solidFill>
            <a:schemeClr val="accent3">
              <a:lumMod val="20000"/>
              <a:lumOff val="80000"/>
            </a:schemeClr>
          </a:solidFill>
        </p:spPr>
        <p:txBody>
          <a:bodyPr wrap="square">
            <a:spAutoFit/>
          </a:bodyPr>
          <a:lstStyle/>
          <a:p>
            <a:r>
              <a:rPr lang="en-US" sz="2000" dirty="0">
                <a:latin typeface="Times New Roman" panose="02020603050405020304" pitchFamily="18" charset="0"/>
                <a:cs typeface="Times New Roman" panose="02020603050405020304" pitchFamily="18" charset="0"/>
              </a:rPr>
              <a:t>As the team discusses their perceptions of the issue, the underlying interests will become clearer. Only then can the team begin generating options and select the best solution(s).</a:t>
            </a:r>
          </a:p>
        </p:txBody>
      </p:sp>
      <p:pic>
        <p:nvPicPr>
          <p:cNvPr id="3" name="Graphic 21">
            <a:extLst>
              <a:ext uri="{FF2B5EF4-FFF2-40B4-BE49-F238E27FC236}">
                <a16:creationId xmlns:a16="http://schemas.microsoft.com/office/drawing/2014/main" id="{A847F90D-6B14-552C-437F-65D07496B9A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886859" y="44062"/>
            <a:ext cx="2305141" cy="1076343"/>
          </a:xfrm>
          <a:prstGeom prst="rect">
            <a:avLst/>
          </a:prstGeom>
        </p:spPr>
      </p:pic>
    </p:spTree>
    <p:extLst>
      <p:ext uri="{BB962C8B-B14F-4D97-AF65-F5344CB8AC3E}">
        <p14:creationId xmlns:p14="http://schemas.microsoft.com/office/powerpoint/2010/main" val="2457503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barn(inVertical)">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barn(inVertical)">
                                      <p:cBhvr>
                                        <p:cTn id="2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8" grpId="0" animBg="1"/>
      <p:bldP spid="21" grpId="0" animBg="1"/>
      <p:bldP spid="9" grpId="0" animBg="1"/>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569</TotalTime>
  <Words>3221</Words>
  <Application>Microsoft Office PowerPoint</Application>
  <PresentationFormat>Widescreen</PresentationFormat>
  <Paragraphs>211</Paragraphs>
  <Slides>33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Dream</cp:lastModifiedBy>
  <cp:revision>20</cp:revision>
  <dcterms:created xsi:type="dcterms:W3CDTF">2023-04-29T09:08:23Z</dcterms:created>
  <dcterms:modified xsi:type="dcterms:W3CDTF">2023-11-27T18:09:59Z</dcterms:modified>
</cp:coreProperties>
</file>