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15.xml" ContentType="application/vnd.openxmlformats-officedocument.presentationml.slideLayout+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diagrams/drawing2.xml" ContentType="application/vnd.ms-office.drawingml.diagramDrawing+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574" r:id="rId2"/>
    <p:sldId id="575" r:id="rId3"/>
    <p:sldId id="579" r:id="rId4"/>
    <p:sldId id="580" r:id="rId5"/>
    <p:sldId id="271" r:id="rId6"/>
    <p:sldId id="576" r:id="rId7"/>
    <p:sldId id="666" r:id="rId8"/>
    <p:sldId id="670" r:id="rId9"/>
    <p:sldId id="671" r:id="rId10"/>
    <p:sldId id="668" r:id="rId11"/>
    <p:sldId id="667" r:id="rId12"/>
    <p:sldId id="672" r:id="rId13"/>
    <p:sldId id="665" r:id="rId14"/>
    <p:sldId id="652" r:id="rId15"/>
    <p:sldId id="683" r:id="rId16"/>
    <p:sldId id="695" r:id="rId17"/>
    <p:sldId id="674" r:id="rId18"/>
    <p:sldId id="636" r:id="rId19"/>
    <p:sldId id="685" r:id="rId20"/>
    <p:sldId id="687" r:id="rId21"/>
    <p:sldId id="688" r:id="rId22"/>
    <p:sldId id="608" r:id="rId23"/>
    <p:sldId id="689" r:id="rId24"/>
    <p:sldId id="690" r:id="rId25"/>
    <p:sldId id="691" r:id="rId26"/>
    <p:sldId id="686" r:id="rId27"/>
    <p:sldId id="696" r:id="rId28"/>
    <p:sldId id="698" r:id="rId29"/>
    <p:sldId id="697" r:id="rId30"/>
    <p:sldId id="693" r:id="rId31"/>
    <p:sldId id="694" r:id="rId32"/>
    <p:sldId id="653" r:id="rId33"/>
    <p:sldId id="673" r:id="rId34"/>
    <p:sldId id="679" r:id="rId35"/>
    <p:sldId id="680" r:id="rId36"/>
    <p:sldId id="681" r:id="rId37"/>
    <p:sldId id="692" r:id="rId38"/>
    <p:sldId id="682" r:id="rId39"/>
    <p:sldId id="598" r:id="rId40"/>
    <p:sldId id="657" r:id="rId41"/>
    <p:sldId id="638" r:id="rId42"/>
    <p:sldId id="642" r:id="rId43"/>
    <p:sldId id="647" r:id="rId44"/>
    <p:sldId id="605" r:id="rId45"/>
    <p:sldId id="50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4"/>
            <p14:sldId id="575"/>
            <p14:sldId id="579"/>
            <p14:sldId id="580"/>
            <p14:sldId id="271"/>
            <p14:sldId id="576"/>
            <p14:sldId id="666"/>
            <p14:sldId id="670"/>
            <p14:sldId id="671"/>
            <p14:sldId id="668"/>
            <p14:sldId id="667"/>
            <p14:sldId id="672"/>
            <p14:sldId id="665"/>
            <p14:sldId id="652"/>
            <p14:sldId id="683"/>
            <p14:sldId id="695"/>
            <p14:sldId id="674"/>
            <p14:sldId id="636"/>
            <p14:sldId id="685"/>
            <p14:sldId id="687"/>
            <p14:sldId id="688"/>
            <p14:sldId id="608"/>
            <p14:sldId id="689"/>
            <p14:sldId id="690"/>
            <p14:sldId id="691"/>
            <p14:sldId id="686"/>
            <p14:sldId id="696"/>
            <p14:sldId id="698"/>
            <p14:sldId id="697"/>
            <p14:sldId id="693"/>
            <p14:sldId id="694"/>
            <p14:sldId id="653"/>
            <p14:sldId id="673"/>
            <p14:sldId id="679"/>
            <p14:sldId id="680"/>
            <p14:sldId id="681"/>
            <p14:sldId id="692"/>
            <p14:sldId id="682"/>
            <p14:sldId id="598"/>
            <p14:sldId id="657"/>
            <p14:sldId id="638"/>
            <p14:sldId id="642"/>
            <p14:sldId id="647"/>
            <p14:sldId id="605"/>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R. Ghena Moussa" initials="DGM" lastIdx="1" clrIdx="0">
    <p:extLst>
      <p:ext uri="{19B8F6BF-5375-455C-9EA6-DF929625EA0E}">
        <p15:presenceInfo xmlns:p15="http://schemas.microsoft.com/office/powerpoint/2012/main" userId="DR. Ghena Mouss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FFFFFF"/>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02" autoAdjust="0"/>
    <p:restoredTop sz="93738" autoAdjust="0"/>
  </p:normalViewPr>
  <p:slideViewPr>
    <p:cSldViewPr snapToGrid="0">
      <p:cViewPr varScale="1">
        <p:scale>
          <a:sx n="67" d="100"/>
          <a:sy n="67" d="100"/>
        </p:scale>
        <p:origin x="1411" y="67"/>
      </p:cViewPr>
      <p:guideLst/>
    </p:cSldViewPr>
  </p:slideViewPr>
  <p:notesTextViewPr>
    <p:cViewPr>
      <p:scale>
        <a:sx n="1" d="1"/>
        <a:sy n="1" d="1"/>
      </p:scale>
      <p:origin x="0" y="0"/>
    </p:cViewPr>
  </p:notesTextViewPr>
  <p:sorterViewPr>
    <p:cViewPr>
      <p:scale>
        <a:sx n="100" d="100"/>
        <a:sy n="100" d="100"/>
      </p:scale>
      <p:origin x="0" y="-113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2" csCatId="accent5" phldr="1"/>
      <dgm:spPr/>
      <dgm:t>
        <a:bodyPr/>
        <a:lstStyle/>
        <a:p>
          <a:pPr rtl="1"/>
          <a:endParaRPr lang="ar-SA"/>
        </a:p>
      </dgm:t>
    </dgm:pt>
    <dgm:pt modelId="{CBDB180D-79AC-4933-9151-5D983FA92440}">
      <dgm:prSet phldrT="[نص]" custT="1"/>
      <dgm:spPr>
        <a:solidFill>
          <a:srgbClr val="00B0F0"/>
        </a:solidFill>
      </dgm:spPr>
      <dgm:t>
        <a:bodyPr/>
        <a:lstStyle/>
        <a:p>
          <a:pPr algn="ctr" rtl="1"/>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الاعتمادية</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gm:t>
    </dgm:pt>
    <dgm:pt modelId="{89F3E03F-CCFA-4E89-8102-78B3612EDB24}" type="par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E33C81EE-B857-4898-9607-7FEBDFE6FA9F}" type="sib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A3560186-D370-4F8F-90E4-EC4CE6BA21CD}">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المرونة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solidFill>
      </dgm:spPr>
      <dgm:t>
        <a:bodyPr/>
        <a:lstStyle/>
        <a:p>
          <a:pPr algn="ctr" rtl="1"/>
          <a:r>
            <a:rPr kumimoji="0" lang="ar-SA" sz="2000" b="0" i="0" u="none" strike="noStrike" kern="1200" cap="none" spc="0" normalizeH="0" baseline="0" dirty="0" err="1">
              <a:ln/>
              <a:effectLst/>
              <a:uLnTx/>
              <a:uFillTx/>
              <a:latin typeface="Alexandria Medium" pitchFamily="2" charset="-78"/>
              <a:ea typeface="+mn-ea"/>
              <a:cs typeface="Alexandria Medium" pitchFamily="2" charset="-78"/>
            </a:rPr>
            <a:t>الإتاحية</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تحكم المتعلم</a:t>
          </a:r>
        </a:p>
      </dgm:t>
    </dgm:pt>
    <dgm:pt modelId="{E2562197-C1AD-4D9A-8057-5BDB0EA920B8}" type="par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9AF330D-97F3-4893-A6F5-6993BFD85506}">
      <dgm:prSet phldrT="[نص]" custT="1"/>
      <dgm:spPr>
        <a:solidFill>
          <a:srgbClr val="00B0F0"/>
        </a:solidFill>
      </dgm:spPr>
      <dgm:t>
        <a:bodyPr/>
        <a:lstStyle/>
        <a:p>
          <a:pPr rtl="1">
            <a:lnSpc>
              <a:spcPts val="2600"/>
            </a:lnSpc>
          </a:pPr>
          <a:r>
            <a:rPr kumimoji="0" lang="ar-SA" sz="2000" b="0" i="0" u="none" strike="noStrike" cap="none" spc="0" normalizeH="0" baseline="0" noProof="0" dirty="0">
              <a:ln/>
              <a:effectLst/>
              <a:uLnTx/>
              <a:uFillTx/>
              <a:latin typeface="Alexandria Medium" pitchFamily="2" charset="-78"/>
              <a:ea typeface="+mn-ea"/>
              <a:cs typeface="Alexandria Medium" pitchFamily="2" charset="-78"/>
            </a:rPr>
            <a:t>اختبار أنظمة التوصيل</a:t>
          </a:r>
          <a:endParaRPr kumimoji="0" lang="ar-SA" sz="2000" b="0" i="0" u="none" strike="noStrike" cap="none" spc="0" normalizeH="0" baseline="0" dirty="0">
            <a:ln/>
            <a:effectLst/>
            <a:uLnTx/>
            <a:uFillTx/>
            <a:latin typeface="Alexandria Medium" pitchFamily="2" charset="-78"/>
            <a:ea typeface="+mn-ea"/>
            <a:cs typeface="Alexandria Medium" pitchFamily="2" charset="-78"/>
          </a:endParaRPr>
        </a:p>
      </dgm:t>
    </dgm:pt>
    <dgm:pt modelId="{F6319A19-31EE-4E8E-93B5-72FA1831720A}" type="parTrans" cxnId="{DCB006CF-68EC-4137-A5AF-7779C7A47900}">
      <dgm:prSet/>
      <dgm:spPr/>
      <dgm:t>
        <a:bodyPr/>
        <a:lstStyle/>
        <a:p>
          <a:pPr rtl="1"/>
          <a:endParaRPr lang="ar-SA"/>
        </a:p>
      </dgm:t>
    </dgm:pt>
    <dgm:pt modelId="{1644D1CD-02AE-42FB-9C44-E251B7FDB86E}" type="sibTrans" cxnId="{DCB006CF-68EC-4137-A5AF-7779C7A4790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92590878-D695-427A-BD4E-CEA8664B3E86}" type="pres">
      <dgm:prSet presAssocID="{CBDB180D-79AC-4933-9151-5D983FA92440}" presName="node" presStyleLbl="node1" presStyleIdx="0" presStyleCnt="5">
        <dgm:presLayoutVars>
          <dgm:bulletEnabled val="1"/>
        </dgm:presLayoutVars>
      </dgm:prSet>
      <dgm:spPr/>
    </dgm:pt>
    <dgm:pt modelId="{E0B1C560-3789-4C18-AB25-33A4CCA19FE8}" type="pres">
      <dgm:prSet presAssocID="{E33C81EE-B857-4898-9607-7FEBDFE6FA9F}" presName="sibTrans" presStyleCnt="0"/>
      <dgm:spPr/>
    </dgm:pt>
    <dgm:pt modelId="{042473C5-2FAB-4836-AD2D-E4EB80E8076F}" type="pres">
      <dgm:prSet presAssocID="{34D95924-5A67-4FA3-AB01-EA94543B8176}" presName="node" presStyleLbl="node1" presStyleIdx="1" presStyleCnt="5" custLinFactNeighborX="1225">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2" presStyleCnt="5">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3" presStyleCnt="5" custLinFactNeighborX="126" custLinFactNeighborY="-240">
        <dgm:presLayoutVars>
          <dgm:bulletEnabled val="1"/>
        </dgm:presLayoutVars>
      </dgm:prSet>
      <dgm:spPr/>
    </dgm:pt>
    <dgm:pt modelId="{A36A5377-6760-41BB-BDD7-04527D33B822}" type="pres">
      <dgm:prSet presAssocID="{D5B6645B-0C59-4A11-807A-AD7A184B3CA3}" presName="sibTrans" presStyleCnt="0"/>
      <dgm:spPr/>
    </dgm:pt>
    <dgm:pt modelId="{25486F52-9DE4-4239-8A62-7E3C7F004D8C}" type="pres">
      <dgm:prSet presAssocID="{79AF330D-97F3-4893-A6F5-6993BFD85506}" presName="node" presStyleLbl="node1" presStyleIdx="4" presStyleCnt="5" custLinFactNeighborX="126" custLinFactNeighborY="4943">
        <dgm:presLayoutVars>
          <dgm:bulletEnabled val="1"/>
        </dgm:presLayoutVars>
      </dgm:prSet>
      <dgm:spPr/>
    </dgm:pt>
  </dgm:ptLst>
  <dgm:cxnLst>
    <dgm:cxn modelId="{30843725-1258-4A39-A1DC-AA14815EE8FD}" type="presOf" srcId="{79AF330D-97F3-4893-A6F5-6993BFD85506}" destId="{25486F52-9DE4-4239-8A62-7E3C7F004D8C}" srcOrd="0" destOrd="0" presId="urn:microsoft.com/office/officeart/2005/8/layout/default"/>
    <dgm:cxn modelId="{86482037-4E6D-4A8E-A219-02450C7115F2}" srcId="{775E222A-5CB0-4D83-9082-AD20C3100211}" destId="{A3560186-D370-4F8F-90E4-EC4CE6BA21CD}" srcOrd="2"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025F6887-CD96-4204-A0A6-B07C9C805223}" type="presOf" srcId="{CBDB180D-79AC-4933-9151-5D983FA92440}" destId="{92590878-D695-427A-BD4E-CEA8664B3E86}" srcOrd="0" destOrd="0" presId="urn:microsoft.com/office/officeart/2005/8/layout/default"/>
    <dgm:cxn modelId="{9FF26CA2-6348-4B13-A94B-5929FCAB61D5}" srcId="{775E222A-5CB0-4D83-9082-AD20C3100211}" destId="{CBDB180D-79AC-4933-9151-5D983FA92440}" srcOrd="0" destOrd="0" parTransId="{89F3E03F-CCFA-4E89-8102-78B3612EDB24}" sibTransId="{E33C81EE-B857-4898-9607-7FEBDFE6FA9F}"/>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1" destOrd="0" parTransId="{E2562197-C1AD-4D9A-8057-5BDB0EA920B8}" sibTransId="{C558F5F8-9603-4988-95CA-7772A559A48D}"/>
    <dgm:cxn modelId="{DCB006CF-68EC-4137-A5AF-7779C7A47900}" srcId="{775E222A-5CB0-4D83-9082-AD20C3100211}" destId="{79AF330D-97F3-4893-A6F5-6993BFD85506}" srcOrd="4" destOrd="0" parTransId="{F6319A19-31EE-4E8E-93B5-72FA1831720A}" sibTransId="{1644D1CD-02AE-42FB-9C44-E251B7FDB86E}"/>
    <dgm:cxn modelId="{28B757F2-8701-4EE3-8776-60D4C18A2B21}" srcId="{775E222A-5CB0-4D83-9082-AD20C3100211}" destId="{7D8EE7C7-A1F2-4710-8084-9F57E5D7DCCC}" srcOrd="3" destOrd="0" parTransId="{17924703-6059-40A3-B197-4C756E34238A}" sibTransId="{D5B6645B-0C59-4A11-807A-AD7A184B3CA3}"/>
    <dgm:cxn modelId="{EB3EC863-61EA-439F-9BB2-ED59C18E8108}" type="presParOf" srcId="{77CDCE55-57A4-4709-8A45-A852C9E57E8B}" destId="{92590878-D695-427A-BD4E-CEA8664B3E86}" srcOrd="0" destOrd="0" presId="urn:microsoft.com/office/officeart/2005/8/layout/default"/>
    <dgm:cxn modelId="{93659620-398B-48C4-A44D-68D99BFAB05B}" type="presParOf" srcId="{77CDCE55-57A4-4709-8A45-A852C9E57E8B}" destId="{E0B1C560-3789-4C18-AB25-33A4CCA19FE8}" srcOrd="1" destOrd="0" presId="urn:microsoft.com/office/officeart/2005/8/layout/default"/>
    <dgm:cxn modelId="{8D06D575-70B1-4B17-942C-D0AD184F968D}" type="presParOf" srcId="{77CDCE55-57A4-4709-8A45-A852C9E57E8B}" destId="{042473C5-2FAB-4836-AD2D-E4EB80E8076F}" srcOrd="2" destOrd="0" presId="urn:microsoft.com/office/officeart/2005/8/layout/default"/>
    <dgm:cxn modelId="{7185552F-5054-49C1-BF44-917123F5EB7F}" type="presParOf" srcId="{77CDCE55-57A4-4709-8A45-A852C9E57E8B}" destId="{8AAC53E7-4266-4DE0-B41A-C5505883D4A2}" srcOrd="3" destOrd="0" presId="urn:microsoft.com/office/officeart/2005/8/layout/default"/>
    <dgm:cxn modelId="{0E5AFD3F-A6E4-47C5-9481-0D0E99A4F089}" type="presParOf" srcId="{77CDCE55-57A4-4709-8A45-A852C9E57E8B}" destId="{15BDEB04-706A-4BB5-9189-18D0A74BB248}" srcOrd="4" destOrd="0" presId="urn:microsoft.com/office/officeart/2005/8/layout/default"/>
    <dgm:cxn modelId="{DC2EF8DB-21F6-478B-B690-F1C950CAFDA8}" type="presParOf" srcId="{77CDCE55-57A4-4709-8A45-A852C9E57E8B}" destId="{917DB95E-DBA6-46B3-BA81-C0D625C634FE}" srcOrd="5" destOrd="0" presId="urn:microsoft.com/office/officeart/2005/8/layout/default"/>
    <dgm:cxn modelId="{C430B353-5F73-4FAB-A417-0138C90F84A4}" type="presParOf" srcId="{77CDCE55-57A4-4709-8A45-A852C9E57E8B}" destId="{BDA771ED-E88C-4AFD-AEC5-967503F6FBD2}" srcOrd="6" destOrd="0" presId="urn:microsoft.com/office/officeart/2005/8/layout/default"/>
    <dgm:cxn modelId="{BCEAC209-A0F9-4154-9D01-91A79AEFAE70}" type="presParOf" srcId="{77CDCE55-57A4-4709-8A45-A852C9E57E8B}" destId="{A36A5377-6760-41BB-BDD7-04527D33B822}" srcOrd="7" destOrd="0" presId="urn:microsoft.com/office/officeart/2005/8/layout/default"/>
    <dgm:cxn modelId="{10B53DCC-4C26-46C5-A3E4-697069E480A6}" type="presParOf" srcId="{77CDCE55-57A4-4709-8A45-A852C9E57E8B}" destId="{25486F52-9DE4-4239-8A62-7E3C7F004D8C}" srcOrd="8"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04D969-A166-4CCB-AEFC-26B96E63DDF6}" type="doc">
      <dgm:prSet loTypeId="urn:microsoft.com/office/officeart/2005/8/layout/radial3" loCatId="cycle" qsTypeId="urn:microsoft.com/office/officeart/2005/8/quickstyle/simple1" qsCatId="simple" csTypeId="urn:microsoft.com/office/officeart/2005/8/colors/accent5_5" csCatId="accent5" phldr="1"/>
      <dgm:spPr/>
      <dgm:t>
        <a:bodyPr/>
        <a:lstStyle/>
        <a:p>
          <a:pPr rtl="1"/>
          <a:endParaRPr lang="ar-SA"/>
        </a:p>
      </dgm:t>
    </dgm:pt>
    <dgm:pt modelId="{2E3534B1-7C21-42A6-A98E-A7C3059AFADD}">
      <dgm:prSet phldrT="[Text]" custT="1">
        <dgm:style>
          <a:lnRef idx="1">
            <a:schemeClr val="accent1"/>
          </a:lnRef>
          <a:fillRef idx="2">
            <a:schemeClr val="accent1"/>
          </a:fillRef>
          <a:effectRef idx="1">
            <a:schemeClr val="accent1"/>
          </a:effectRef>
          <a:fontRef idx="minor">
            <a:schemeClr val="dk1"/>
          </a:fontRef>
        </dgm:style>
      </dgm:prSet>
      <dgm:spPr>
        <a:solidFill>
          <a:srgbClr val="00B0F0"/>
        </a:solidFill>
      </dgm:spPr>
      <dgm:t>
        <a:bodyPr/>
        <a:lstStyle/>
        <a:p>
          <a:pPr rtl="1"/>
          <a:r>
            <a:rPr lang="ar-SA" sz="20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الفيديو</a:t>
          </a:r>
          <a:r>
            <a:rPr lang="ar-SA" sz="24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r>
            <a:rPr lang="ar-SA" sz="20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التعليميّ</a:t>
          </a:r>
          <a:r>
            <a:rPr lang="ar-SA" sz="24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p>
      </dgm:t>
    </dgm:pt>
    <dgm:pt modelId="{A3659BF9-5253-4419-AC23-77B49E297DAC}" type="parTrans" cxnId="{4DF9F2C4-D260-4731-8CD9-6E871CE18CB0}">
      <dgm:prSet/>
      <dgm:spPr/>
      <dgm:t>
        <a:bodyPr/>
        <a:lstStyle/>
        <a:p>
          <a:pPr rtl="1"/>
          <a:endParaRPr lang="ar-SA"/>
        </a:p>
      </dgm:t>
    </dgm:pt>
    <dgm:pt modelId="{80359059-00F2-4246-B4F3-C93E3E3E2DBF}" type="sibTrans" cxnId="{4DF9F2C4-D260-4731-8CD9-6E871CE18CB0}">
      <dgm:prSet/>
      <dgm:spPr/>
      <dgm:t>
        <a:bodyPr/>
        <a:lstStyle/>
        <a:p>
          <a:pPr rtl="1"/>
          <a:endParaRPr lang="ar-SA"/>
        </a:p>
      </dgm:t>
    </dgm:pt>
    <dgm:pt modelId="{26D7F356-2C5D-4977-8353-616A9B129E58}">
      <dgm:prSet phldrT="[Text]" custT="1"/>
      <dgm:spPr/>
      <dgm:t>
        <a:bodyPr/>
        <a:lstStyle/>
        <a:p>
          <a:pPr rtl="1"/>
          <a:r>
            <a:rPr lang="ar-SA" sz="1400" b="1" dirty="0">
              <a:latin typeface="Alexandria Medium" pitchFamily="2" charset="-78"/>
              <a:cs typeface="Alexandria Medium" pitchFamily="2" charset="-78"/>
            </a:rPr>
            <a:t>المحفّز</a:t>
          </a:r>
          <a:endParaRPr lang="ar-SA" sz="900" b="1" dirty="0">
            <a:latin typeface="Alexandria Medium" pitchFamily="2" charset="-78"/>
            <a:cs typeface="Alexandria Medium" pitchFamily="2" charset="-78"/>
          </a:endParaRPr>
        </a:p>
      </dgm:t>
    </dgm:pt>
    <dgm:pt modelId="{8AD94397-B8AB-4F3C-BFF9-A65968AB509C}" type="parTrans" cxnId="{E436730A-429F-40FE-9D9F-9C7E4C970A7B}">
      <dgm:prSet/>
      <dgm:spPr/>
      <dgm:t>
        <a:bodyPr/>
        <a:lstStyle/>
        <a:p>
          <a:pPr rtl="1"/>
          <a:endParaRPr lang="ar-SA"/>
        </a:p>
      </dgm:t>
    </dgm:pt>
    <dgm:pt modelId="{9777D931-DC92-45CE-881F-1179E4787054}" type="sibTrans" cxnId="{E436730A-429F-40FE-9D9F-9C7E4C970A7B}">
      <dgm:prSet/>
      <dgm:spPr/>
      <dgm:t>
        <a:bodyPr/>
        <a:lstStyle/>
        <a:p>
          <a:pPr rtl="1"/>
          <a:endParaRPr lang="ar-SA"/>
        </a:p>
      </dgm:t>
    </dgm:pt>
    <dgm:pt modelId="{42C865B6-EA07-4F94-AEA1-A84297353820}">
      <dgm:prSet phldrT="[Text]" custT="1"/>
      <dgm:spPr/>
      <dgm:t>
        <a:bodyPr/>
        <a:lstStyle/>
        <a:p>
          <a:pPr rtl="1"/>
          <a:r>
            <a:rPr lang="ar-SA" sz="1100" b="1">
              <a:latin typeface="Alexandria Medium" pitchFamily="2" charset="-78"/>
              <a:cs typeface="Alexandria Medium" pitchFamily="2" charset="-78"/>
            </a:rPr>
            <a:t>المتمركز</a:t>
          </a:r>
          <a:r>
            <a:rPr lang="ar-SA" sz="700" b="1">
              <a:latin typeface="Alexandria Medium" pitchFamily="2" charset="-78"/>
              <a:cs typeface="Alexandria Medium" pitchFamily="2" charset="-78"/>
            </a:rPr>
            <a:t> </a:t>
          </a:r>
          <a:r>
            <a:rPr lang="ar-SA" sz="1100" b="1">
              <a:latin typeface="Alexandria Medium" pitchFamily="2" charset="-78"/>
              <a:cs typeface="Alexandria Medium" pitchFamily="2" charset="-78"/>
            </a:rPr>
            <a:t>حول</a:t>
          </a:r>
          <a:r>
            <a:rPr lang="ar-SA" sz="700" b="1">
              <a:latin typeface="Alexandria Medium" pitchFamily="2" charset="-78"/>
              <a:cs typeface="Alexandria Medium" pitchFamily="2" charset="-78"/>
            </a:rPr>
            <a:t> </a:t>
          </a:r>
          <a:r>
            <a:rPr lang="ar-SA" sz="1100" b="1">
              <a:latin typeface="Alexandria Medium" pitchFamily="2" charset="-78"/>
              <a:cs typeface="Alexandria Medium" pitchFamily="2" charset="-78"/>
            </a:rPr>
            <a:t>المنهاج</a:t>
          </a:r>
          <a:endParaRPr lang="ar-SA" sz="700" dirty="0">
            <a:latin typeface="Alexandria Medium" pitchFamily="2" charset="-78"/>
            <a:cs typeface="Alexandria Medium" pitchFamily="2" charset="-78"/>
          </a:endParaRPr>
        </a:p>
      </dgm:t>
    </dgm:pt>
    <dgm:pt modelId="{74E5E81D-4F6B-43C8-8F47-03043A410A97}" type="parTrans" cxnId="{496CBB70-4682-4609-8055-6924CCC42C3B}">
      <dgm:prSet/>
      <dgm:spPr/>
      <dgm:t>
        <a:bodyPr/>
        <a:lstStyle/>
        <a:p>
          <a:pPr rtl="1"/>
          <a:endParaRPr lang="ar-SA"/>
        </a:p>
      </dgm:t>
    </dgm:pt>
    <dgm:pt modelId="{AF0AEC9D-1F97-4AD5-8DA2-5197F538EEE3}" type="sibTrans" cxnId="{496CBB70-4682-4609-8055-6924CCC42C3B}">
      <dgm:prSet/>
      <dgm:spPr/>
      <dgm:t>
        <a:bodyPr/>
        <a:lstStyle/>
        <a:p>
          <a:pPr rtl="1"/>
          <a:endParaRPr lang="ar-SA"/>
        </a:p>
      </dgm:t>
    </dgm:pt>
    <dgm:pt modelId="{92CEE6B6-907C-4311-A4F0-4AADB5027831}">
      <dgm:prSet phldrT="[Text]" custT="1"/>
      <dgm:spPr/>
      <dgm:t>
        <a:bodyPr/>
        <a:lstStyle/>
        <a:p>
          <a:pPr rtl="1"/>
          <a:r>
            <a:rPr lang="ar-SA" sz="1400" b="1" dirty="0" err="1">
              <a:latin typeface="Alexandria Medium" pitchFamily="2" charset="-78"/>
              <a:cs typeface="Alexandria Medium" pitchFamily="2" charset="-78"/>
            </a:rPr>
            <a:t>الإثرائي</a:t>
          </a:r>
          <a:endParaRPr lang="ar-SA" sz="1000" dirty="0">
            <a:latin typeface="Alexandria Medium" pitchFamily="2" charset="-78"/>
            <a:cs typeface="Alexandria Medium" pitchFamily="2" charset="-78"/>
          </a:endParaRPr>
        </a:p>
      </dgm:t>
    </dgm:pt>
    <dgm:pt modelId="{1328AF38-5054-4B39-8EB1-238F04C36662}" type="parTrans" cxnId="{A63D2886-FE47-4C35-8744-508824750274}">
      <dgm:prSet/>
      <dgm:spPr/>
      <dgm:t>
        <a:bodyPr/>
        <a:lstStyle/>
        <a:p>
          <a:pPr rtl="1"/>
          <a:endParaRPr lang="ar-SA"/>
        </a:p>
      </dgm:t>
    </dgm:pt>
    <dgm:pt modelId="{8B56BD5C-EE6D-45E5-A98A-1624BB212100}" type="sibTrans" cxnId="{A63D2886-FE47-4C35-8744-508824750274}">
      <dgm:prSet/>
      <dgm:spPr/>
      <dgm:t>
        <a:bodyPr/>
        <a:lstStyle/>
        <a:p>
          <a:pPr rtl="1"/>
          <a:endParaRPr lang="ar-SA"/>
        </a:p>
      </dgm:t>
    </dgm:pt>
    <dgm:pt modelId="{E62D3600-E69F-4307-80A8-64B2CB7BA8B0}">
      <dgm:prSet phldrT="[Text]" custT="1"/>
      <dgm:spPr/>
      <dgm:t>
        <a:bodyPr/>
        <a:lstStyle/>
        <a:p>
          <a:pPr rtl="1"/>
          <a:r>
            <a:rPr lang="ar-SA" sz="1400" b="1" dirty="0">
              <a:latin typeface="Alexandria Medium" pitchFamily="2" charset="-78"/>
              <a:cs typeface="Alexandria Medium" pitchFamily="2" charset="-78"/>
            </a:rPr>
            <a:t>التثقيفيّ</a:t>
          </a:r>
          <a:endParaRPr lang="ar-SA" sz="1050" dirty="0">
            <a:latin typeface="Alexandria Medium" pitchFamily="2" charset="-78"/>
            <a:cs typeface="Alexandria Medium" pitchFamily="2" charset="-78"/>
          </a:endParaRPr>
        </a:p>
      </dgm:t>
    </dgm:pt>
    <dgm:pt modelId="{3B86F86A-D841-4A0A-85D4-A9C189315132}" type="parTrans" cxnId="{519DAAC9-DB8E-44F3-B270-111A6ACC81F7}">
      <dgm:prSet/>
      <dgm:spPr/>
      <dgm:t>
        <a:bodyPr/>
        <a:lstStyle/>
        <a:p>
          <a:pPr rtl="1"/>
          <a:endParaRPr lang="ar-SA"/>
        </a:p>
      </dgm:t>
    </dgm:pt>
    <dgm:pt modelId="{5111CFDD-655A-4905-BBF4-9E59747D47D8}" type="sibTrans" cxnId="{519DAAC9-DB8E-44F3-B270-111A6ACC81F7}">
      <dgm:prSet/>
      <dgm:spPr/>
      <dgm:t>
        <a:bodyPr/>
        <a:lstStyle/>
        <a:p>
          <a:pPr rtl="1"/>
          <a:endParaRPr lang="ar-SA"/>
        </a:p>
      </dgm:t>
    </dgm:pt>
    <dgm:pt modelId="{A9DF66A9-5A95-453F-9C98-D4064A15879A}">
      <dgm:prSet/>
      <dgm:spPr/>
      <dgm:t>
        <a:bodyPr/>
        <a:lstStyle/>
        <a:p>
          <a:pPr rtl="1"/>
          <a:endParaRPr lang="ar-SA"/>
        </a:p>
      </dgm:t>
    </dgm:pt>
    <dgm:pt modelId="{81C274B8-2566-4CED-A5C5-C7AF628E1BBD}" type="parTrans" cxnId="{1483FFCF-CC9B-4306-B36A-5BC5FC6A0C3A}">
      <dgm:prSet/>
      <dgm:spPr/>
      <dgm:t>
        <a:bodyPr/>
        <a:lstStyle/>
        <a:p>
          <a:pPr rtl="1"/>
          <a:endParaRPr lang="ar-SA"/>
        </a:p>
      </dgm:t>
    </dgm:pt>
    <dgm:pt modelId="{20A8C56A-94B2-479F-80C6-FFF766DAFC0A}" type="sibTrans" cxnId="{1483FFCF-CC9B-4306-B36A-5BC5FC6A0C3A}">
      <dgm:prSet/>
      <dgm:spPr/>
      <dgm:t>
        <a:bodyPr/>
        <a:lstStyle/>
        <a:p>
          <a:pPr rtl="1"/>
          <a:endParaRPr lang="ar-SA"/>
        </a:p>
      </dgm:t>
    </dgm:pt>
    <dgm:pt modelId="{6DCF99D2-01AC-4920-935A-A6125C4B7134}" type="pres">
      <dgm:prSet presAssocID="{9D04D969-A166-4CCB-AEFC-26B96E63DDF6}" presName="composite" presStyleCnt="0">
        <dgm:presLayoutVars>
          <dgm:chMax val="1"/>
          <dgm:dir/>
          <dgm:resizeHandles val="exact"/>
        </dgm:presLayoutVars>
      </dgm:prSet>
      <dgm:spPr/>
    </dgm:pt>
    <dgm:pt modelId="{A1E596AF-5803-4F23-B9F2-C943804EF883}" type="pres">
      <dgm:prSet presAssocID="{9D04D969-A166-4CCB-AEFC-26B96E63DDF6}" presName="radial" presStyleCnt="0">
        <dgm:presLayoutVars>
          <dgm:animLvl val="ctr"/>
        </dgm:presLayoutVars>
      </dgm:prSet>
      <dgm:spPr/>
    </dgm:pt>
    <dgm:pt modelId="{2F0E35CA-8B56-48D0-8C94-2947393B5657}" type="pres">
      <dgm:prSet presAssocID="{2E3534B1-7C21-42A6-A98E-A7C3059AFADD}" presName="centerShape" presStyleLbl="vennNode1" presStyleIdx="0" presStyleCnt="5"/>
      <dgm:spPr/>
    </dgm:pt>
    <dgm:pt modelId="{059BD4B1-CB36-4F8D-A1CF-FCACEFF1353E}" type="pres">
      <dgm:prSet presAssocID="{26D7F356-2C5D-4977-8353-616A9B129E58}" presName="node" presStyleLbl="vennNode1" presStyleIdx="1" presStyleCnt="5" custScaleX="136464" custScaleY="118106">
        <dgm:presLayoutVars>
          <dgm:bulletEnabled val="1"/>
        </dgm:presLayoutVars>
      </dgm:prSet>
      <dgm:spPr/>
    </dgm:pt>
    <dgm:pt modelId="{485D891D-4A25-4487-A330-087E4E550EEA}" type="pres">
      <dgm:prSet presAssocID="{42C865B6-EA07-4F94-AEA1-A84297353820}" presName="node" presStyleLbl="vennNode1" presStyleIdx="2" presStyleCnt="5" custScaleX="117276" custScaleY="118153">
        <dgm:presLayoutVars>
          <dgm:bulletEnabled val="1"/>
        </dgm:presLayoutVars>
      </dgm:prSet>
      <dgm:spPr/>
    </dgm:pt>
    <dgm:pt modelId="{D570C0E2-27A5-4747-B49F-D73EDD4CFEA9}" type="pres">
      <dgm:prSet presAssocID="{92CEE6B6-907C-4311-A4F0-4AADB5027831}" presName="node" presStyleLbl="vennNode1" presStyleIdx="3" presStyleCnt="5" custScaleX="126107" custScaleY="123893">
        <dgm:presLayoutVars>
          <dgm:bulletEnabled val="1"/>
        </dgm:presLayoutVars>
      </dgm:prSet>
      <dgm:spPr/>
    </dgm:pt>
    <dgm:pt modelId="{30CF04C7-BBEE-44D5-85A2-8E49B81468E3}" type="pres">
      <dgm:prSet presAssocID="{E62D3600-E69F-4307-80A8-64B2CB7BA8B0}" presName="node" presStyleLbl="vennNode1" presStyleIdx="4" presStyleCnt="5" custScaleX="128139" custScaleY="125636" custRadScaleRad="98415" custRadScaleInc="-1618">
        <dgm:presLayoutVars>
          <dgm:bulletEnabled val="1"/>
        </dgm:presLayoutVars>
      </dgm:prSet>
      <dgm:spPr/>
    </dgm:pt>
  </dgm:ptLst>
  <dgm:cxnLst>
    <dgm:cxn modelId="{E436730A-429F-40FE-9D9F-9C7E4C970A7B}" srcId="{2E3534B1-7C21-42A6-A98E-A7C3059AFADD}" destId="{26D7F356-2C5D-4977-8353-616A9B129E58}" srcOrd="0" destOrd="0" parTransId="{8AD94397-B8AB-4F3C-BFF9-A65968AB509C}" sibTransId="{9777D931-DC92-45CE-881F-1179E4787054}"/>
    <dgm:cxn modelId="{76924C33-60F1-4ABD-B452-BBC48DB4E66F}" type="presOf" srcId="{42C865B6-EA07-4F94-AEA1-A84297353820}" destId="{485D891D-4A25-4487-A330-087E4E550EEA}" srcOrd="0" destOrd="0" presId="urn:microsoft.com/office/officeart/2005/8/layout/radial3"/>
    <dgm:cxn modelId="{1D946F49-92E3-4AF3-B684-5EA38336F140}" type="presOf" srcId="{92CEE6B6-907C-4311-A4F0-4AADB5027831}" destId="{D570C0E2-27A5-4747-B49F-D73EDD4CFEA9}" srcOrd="0" destOrd="0" presId="urn:microsoft.com/office/officeart/2005/8/layout/radial3"/>
    <dgm:cxn modelId="{496CBB70-4682-4609-8055-6924CCC42C3B}" srcId="{2E3534B1-7C21-42A6-A98E-A7C3059AFADD}" destId="{42C865B6-EA07-4F94-AEA1-A84297353820}" srcOrd="1" destOrd="0" parTransId="{74E5E81D-4F6B-43C8-8F47-03043A410A97}" sibTransId="{AF0AEC9D-1F97-4AD5-8DA2-5197F538EEE3}"/>
    <dgm:cxn modelId="{A63D2886-FE47-4C35-8744-508824750274}" srcId="{2E3534B1-7C21-42A6-A98E-A7C3059AFADD}" destId="{92CEE6B6-907C-4311-A4F0-4AADB5027831}" srcOrd="2" destOrd="0" parTransId="{1328AF38-5054-4B39-8EB1-238F04C36662}" sibTransId="{8B56BD5C-EE6D-45E5-A98A-1624BB212100}"/>
    <dgm:cxn modelId="{923EA0BA-5A3D-4C69-AE0B-A256643424BE}" type="presOf" srcId="{9D04D969-A166-4CCB-AEFC-26B96E63DDF6}" destId="{6DCF99D2-01AC-4920-935A-A6125C4B7134}" srcOrd="0" destOrd="0" presId="urn:microsoft.com/office/officeart/2005/8/layout/radial3"/>
    <dgm:cxn modelId="{4DF9F2C4-D260-4731-8CD9-6E871CE18CB0}" srcId="{9D04D969-A166-4CCB-AEFC-26B96E63DDF6}" destId="{2E3534B1-7C21-42A6-A98E-A7C3059AFADD}" srcOrd="0" destOrd="0" parTransId="{A3659BF9-5253-4419-AC23-77B49E297DAC}" sibTransId="{80359059-00F2-4246-B4F3-C93E3E3E2DBF}"/>
    <dgm:cxn modelId="{519DAAC9-DB8E-44F3-B270-111A6ACC81F7}" srcId="{2E3534B1-7C21-42A6-A98E-A7C3059AFADD}" destId="{E62D3600-E69F-4307-80A8-64B2CB7BA8B0}" srcOrd="3" destOrd="0" parTransId="{3B86F86A-D841-4A0A-85D4-A9C189315132}" sibTransId="{5111CFDD-655A-4905-BBF4-9E59747D47D8}"/>
    <dgm:cxn modelId="{1483FFCF-CC9B-4306-B36A-5BC5FC6A0C3A}" srcId="{9D04D969-A166-4CCB-AEFC-26B96E63DDF6}" destId="{A9DF66A9-5A95-453F-9C98-D4064A15879A}" srcOrd="1" destOrd="0" parTransId="{81C274B8-2566-4CED-A5C5-C7AF628E1BBD}" sibTransId="{20A8C56A-94B2-479F-80C6-FFF766DAFC0A}"/>
    <dgm:cxn modelId="{45E21BD4-C510-4989-B529-6AC0FC7D1F1E}" type="presOf" srcId="{2E3534B1-7C21-42A6-A98E-A7C3059AFADD}" destId="{2F0E35CA-8B56-48D0-8C94-2947393B5657}" srcOrd="0" destOrd="0" presId="urn:microsoft.com/office/officeart/2005/8/layout/radial3"/>
    <dgm:cxn modelId="{C7BD98DF-1238-4A62-9CB0-8AA416558C21}" type="presOf" srcId="{26D7F356-2C5D-4977-8353-616A9B129E58}" destId="{059BD4B1-CB36-4F8D-A1CF-FCACEFF1353E}" srcOrd="0" destOrd="0" presId="urn:microsoft.com/office/officeart/2005/8/layout/radial3"/>
    <dgm:cxn modelId="{FA870CED-2B1C-4798-A291-F5A87A0A7190}" type="presOf" srcId="{E62D3600-E69F-4307-80A8-64B2CB7BA8B0}" destId="{30CF04C7-BBEE-44D5-85A2-8E49B81468E3}" srcOrd="0" destOrd="0" presId="urn:microsoft.com/office/officeart/2005/8/layout/radial3"/>
    <dgm:cxn modelId="{0D39B59C-F7A8-480C-826B-356EF6F66DC6}" type="presParOf" srcId="{6DCF99D2-01AC-4920-935A-A6125C4B7134}" destId="{A1E596AF-5803-4F23-B9F2-C943804EF883}" srcOrd="0" destOrd="0" presId="urn:microsoft.com/office/officeart/2005/8/layout/radial3"/>
    <dgm:cxn modelId="{C1701C48-CB1A-46E4-AD5C-9DDFB0F341BC}" type="presParOf" srcId="{A1E596AF-5803-4F23-B9F2-C943804EF883}" destId="{2F0E35CA-8B56-48D0-8C94-2947393B5657}" srcOrd="0" destOrd="0" presId="urn:microsoft.com/office/officeart/2005/8/layout/radial3"/>
    <dgm:cxn modelId="{17495B59-408D-4350-BAD4-664FA46A4DA1}" type="presParOf" srcId="{A1E596AF-5803-4F23-B9F2-C943804EF883}" destId="{059BD4B1-CB36-4F8D-A1CF-FCACEFF1353E}" srcOrd="1" destOrd="0" presId="urn:microsoft.com/office/officeart/2005/8/layout/radial3"/>
    <dgm:cxn modelId="{513823E6-1D6C-43B6-B667-CC6DCD6FD4F7}" type="presParOf" srcId="{A1E596AF-5803-4F23-B9F2-C943804EF883}" destId="{485D891D-4A25-4487-A330-087E4E550EEA}" srcOrd="2" destOrd="0" presId="urn:microsoft.com/office/officeart/2005/8/layout/radial3"/>
    <dgm:cxn modelId="{FDC43F81-2C76-4832-9330-7BF704BF2130}" type="presParOf" srcId="{A1E596AF-5803-4F23-B9F2-C943804EF883}" destId="{D570C0E2-27A5-4747-B49F-D73EDD4CFEA9}" srcOrd="3" destOrd="0" presId="urn:microsoft.com/office/officeart/2005/8/layout/radial3"/>
    <dgm:cxn modelId="{C4750A6C-4D8E-46EF-8339-511826AF4934}" type="presParOf" srcId="{A1E596AF-5803-4F23-B9F2-C943804EF883}" destId="{30CF04C7-BBEE-44D5-85A2-8E49B81468E3}" srcOrd="4" destOrd="0" presId="urn:microsoft.com/office/officeart/2005/8/layout/radial3"/>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90878-D695-427A-BD4E-CEA8664B3E86}">
      <dsp:nvSpPr>
        <dsp:cNvPr id="0" name=""/>
        <dsp:cNvSpPr/>
      </dsp:nvSpPr>
      <dsp:spPr>
        <a:xfrm>
          <a:off x="654517" y="5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الاعتمادية</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sp:txBody>
      <dsp:txXfrm>
        <a:off x="654517" y="54"/>
        <a:ext cx="1866795" cy="1120077"/>
      </dsp:txXfrm>
    </dsp:sp>
    <dsp:sp modelId="{042473C5-2FAB-4836-AD2D-E4EB80E8076F}">
      <dsp:nvSpPr>
        <dsp:cNvPr id="0" name=""/>
        <dsp:cNvSpPr/>
      </dsp:nvSpPr>
      <dsp:spPr>
        <a:xfrm>
          <a:off x="2730860" y="5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تحكم المتعلم</a:t>
          </a:r>
        </a:p>
      </dsp:txBody>
      <dsp:txXfrm>
        <a:off x="2730860" y="54"/>
        <a:ext cx="1866795" cy="1120077"/>
      </dsp:txXfrm>
    </dsp:sp>
    <dsp:sp modelId="{15BDEB04-706A-4BB5-9189-18D0A74BB248}">
      <dsp:nvSpPr>
        <dsp:cNvPr id="0" name=""/>
        <dsp:cNvSpPr/>
      </dsp:nvSpPr>
      <dsp:spPr>
        <a:xfrm>
          <a:off x="4761467" y="5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المرونة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sp:txBody>
      <dsp:txXfrm>
        <a:off x="4761467" y="54"/>
        <a:ext cx="1866795" cy="1120077"/>
      </dsp:txXfrm>
    </dsp:sp>
    <dsp:sp modelId="{BDA771ED-E88C-4AFD-AEC5-967503F6FBD2}">
      <dsp:nvSpPr>
        <dsp:cNvPr id="0" name=""/>
        <dsp:cNvSpPr/>
      </dsp:nvSpPr>
      <dsp:spPr>
        <a:xfrm>
          <a:off x="6817294" y="0"/>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err="1">
              <a:ln/>
              <a:effectLst/>
              <a:uLnTx/>
              <a:uFillTx/>
              <a:latin typeface="Alexandria Medium" pitchFamily="2" charset="-78"/>
              <a:ea typeface="+mn-ea"/>
              <a:cs typeface="Alexandria Medium" pitchFamily="2" charset="-78"/>
            </a:rPr>
            <a:t>الإتاحية</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sp:txBody>
      <dsp:txXfrm>
        <a:off x="6817294" y="0"/>
        <a:ext cx="1866795" cy="1120077"/>
      </dsp:txXfrm>
    </dsp:sp>
    <dsp:sp modelId="{25486F52-9DE4-4239-8A62-7E3C7F004D8C}">
      <dsp:nvSpPr>
        <dsp:cNvPr id="0" name=""/>
        <dsp:cNvSpPr/>
      </dsp:nvSpPr>
      <dsp:spPr>
        <a:xfrm>
          <a:off x="3737082" y="130686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600"/>
            </a:lnSpc>
            <a:spcBef>
              <a:spcPct val="0"/>
            </a:spcBef>
            <a:spcAft>
              <a:spcPct val="35000"/>
            </a:spcAft>
            <a:buNone/>
          </a:pPr>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اختبار أنظمة التوصيل</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sp:txBody>
      <dsp:txXfrm>
        <a:off x="3737082" y="1306864"/>
        <a:ext cx="1866795" cy="11200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0E35CA-8B56-48D0-8C94-2947393B5657}">
      <dsp:nvSpPr>
        <dsp:cNvPr id="0" name=""/>
        <dsp:cNvSpPr/>
      </dsp:nvSpPr>
      <dsp:spPr>
        <a:xfrm>
          <a:off x="2380891" y="724299"/>
          <a:ext cx="1837508" cy="1837508"/>
        </a:xfrm>
        <a:prstGeom prst="ellipse">
          <a:avLst/>
        </a:prstGeom>
        <a:solidFill>
          <a:srgbClr val="00B0F0"/>
        </a:soli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SA" sz="20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الفيديو</a:t>
          </a:r>
          <a:r>
            <a:rPr lang="ar-SA" sz="24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r>
            <a:rPr lang="ar-SA" sz="20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التعليميّ</a:t>
          </a:r>
          <a:r>
            <a:rPr lang="ar-SA" sz="24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p>
      </dsp:txBody>
      <dsp:txXfrm>
        <a:off x="2649988" y="993396"/>
        <a:ext cx="1299314" cy="1299314"/>
      </dsp:txXfrm>
    </dsp:sp>
    <dsp:sp modelId="{059BD4B1-CB36-4F8D-A1CF-FCACEFF1353E}">
      <dsp:nvSpPr>
        <dsp:cNvPr id="0" name=""/>
        <dsp:cNvSpPr/>
      </dsp:nvSpPr>
      <dsp:spPr>
        <a:xfrm>
          <a:off x="2672761" y="-96138"/>
          <a:ext cx="1253768" cy="1085103"/>
        </a:xfrm>
        <a:prstGeom prst="ellipse">
          <a:avLst/>
        </a:prstGeom>
        <a:solidFill>
          <a:schemeClr val="accent5">
            <a:shade val="80000"/>
            <a:alpha val="50000"/>
            <a:hueOff val="-14"/>
            <a:satOff val="3004"/>
            <a:lumOff val="1445"/>
            <a:alphaOff val="-75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Medium" pitchFamily="2" charset="-78"/>
              <a:cs typeface="Alexandria Medium" pitchFamily="2" charset="-78"/>
            </a:rPr>
            <a:t>المحفّز</a:t>
          </a:r>
          <a:endParaRPr lang="ar-SA" sz="900" b="1" kern="1200" dirty="0">
            <a:latin typeface="Alexandria Medium" pitchFamily="2" charset="-78"/>
            <a:cs typeface="Alexandria Medium" pitchFamily="2" charset="-78"/>
          </a:endParaRPr>
        </a:p>
      </dsp:txBody>
      <dsp:txXfrm>
        <a:off x="2856371" y="62772"/>
        <a:ext cx="886548" cy="767283"/>
      </dsp:txXfrm>
    </dsp:sp>
    <dsp:sp modelId="{485D891D-4A25-4487-A330-087E4E550EEA}">
      <dsp:nvSpPr>
        <dsp:cNvPr id="0" name=""/>
        <dsp:cNvSpPr/>
      </dsp:nvSpPr>
      <dsp:spPr>
        <a:xfrm>
          <a:off x="3957547" y="1100285"/>
          <a:ext cx="1077478" cy="1085535"/>
        </a:xfrm>
        <a:prstGeom prst="ellipse">
          <a:avLst/>
        </a:prstGeom>
        <a:solidFill>
          <a:schemeClr val="accent5">
            <a:shade val="80000"/>
            <a:alpha val="50000"/>
            <a:hueOff val="-28"/>
            <a:satOff val="6008"/>
            <a:lumOff val="2890"/>
            <a:alpha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a:latin typeface="Alexandria Medium" pitchFamily="2" charset="-78"/>
              <a:cs typeface="Alexandria Medium" pitchFamily="2" charset="-78"/>
            </a:rPr>
            <a:t>المتمركز</a:t>
          </a:r>
          <a:r>
            <a:rPr lang="ar-SA" sz="700" b="1" kern="1200">
              <a:latin typeface="Alexandria Medium" pitchFamily="2" charset="-78"/>
              <a:cs typeface="Alexandria Medium" pitchFamily="2" charset="-78"/>
            </a:rPr>
            <a:t> </a:t>
          </a:r>
          <a:r>
            <a:rPr lang="ar-SA" sz="1100" b="1" kern="1200">
              <a:latin typeface="Alexandria Medium" pitchFamily="2" charset="-78"/>
              <a:cs typeface="Alexandria Medium" pitchFamily="2" charset="-78"/>
            </a:rPr>
            <a:t>حول</a:t>
          </a:r>
          <a:r>
            <a:rPr lang="ar-SA" sz="700" b="1" kern="1200">
              <a:latin typeface="Alexandria Medium" pitchFamily="2" charset="-78"/>
              <a:cs typeface="Alexandria Medium" pitchFamily="2" charset="-78"/>
            </a:rPr>
            <a:t> </a:t>
          </a:r>
          <a:r>
            <a:rPr lang="ar-SA" sz="1100" b="1" kern="1200">
              <a:latin typeface="Alexandria Medium" pitchFamily="2" charset="-78"/>
              <a:cs typeface="Alexandria Medium" pitchFamily="2" charset="-78"/>
            </a:rPr>
            <a:t>المنهاج</a:t>
          </a:r>
          <a:endParaRPr lang="ar-SA" sz="700" kern="1200" dirty="0">
            <a:latin typeface="Alexandria Medium" pitchFamily="2" charset="-78"/>
            <a:cs typeface="Alexandria Medium" pitchFamily="2" charset="-78"/>
          </a:endParaRPr>
        </a:p>
      </dsp:txBody>
      <dsp:txXfrm>
        <a:off x="4115340" y="1259258"/>
        <a:ext cx="761892" cy="767589"/>
      </dsp:txXfrm>
    </dsp:sp>
    <dsp:sp modelId="{D570C0E2-27A5-4747-B49F-D73EDD4CFEA9}">
      <dsp:nvSpPr>
        <dsp:cNvPr id="0" name=""/>
        <dsp:cNvSpPr/>
      </dsp:nvSpPr>
      <dsp:spPr>
        <a:xfrm>
          <a:off x="2720339" y="2270557"/>
          <a:ext cx="1158613" cy="1138272"/>
        </a:xfrm>
        <a:prstGeom prst="ellipse">
          <a:avLst/>
        </a:prstGeom>
        <a:solidFill>
          <a:schemeClr val="accent5">
            <a:shade val="80000"/>
            <a:alpha val="50000"/>
            <a:hueOff val="-43"/>
            <a:satOff val="9011"/>
            <a:lumOff val="4335"/>
            <a:alphaOff val="-225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err="1">
              <a:latin typeface="Alexandria Medium" pitchFamily="2" charset="-78"/>
              <a:cs typeface="Alexandria Medium" pitchFamily="2" charset="-78"/>
            </a:rPr>
            <a:t>الإثرائي</a:t>
          </a:r>
          <a:endParaRPr lang="ar-SA" sz="1000" kern="1200" dirty="0">
            <a:latin typeface="Alexandria Medium" pitchFamily="2" charset="-78"/>
            <a:cs typeface="Alexandria Medium" pitchFamily="2" charset="-78"/>
          </a:endParaRPr>
        </a:p>
      </dsp:txBody>
      <dsp:txXfrm>
        <a:off x="2890014" y="2437253"/>
        <a:ext cx="819263" cy="804880"/>
      </dsp:txXfrm>
    </dsp:sp>
    <dsp:sp modelId="{30CF04C7-BBEE-44D5-85A2-8E49B81468E3}">
      <dsp:nvSpPr>
        <dsp:cNvPr id="0" name=""/>
        <dsp:cNvSpPr/>
      </dsp:nvSpPr>
      <dsp:spPr>
        <a:xfrm>
          <a:off x="1533711" y="1095838"/>
          <a:ext cx="1177282" cy="1154285"/>
        </a:xfrm>
        <a:prstGeom prst="ellipse">
          <a:avLst/>
        </a:prstGeom>
        <a:solidFill>
          <a:schemeClr val="accent5">
            <a:shade val="80000"/>
            <a:alpha val="50000"/>
            <a:hueOff val="-57"/>
            <a:satOff val="12015"/>
            <a:lumOff val="578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Medium" pitchFamily="2" charset="-78"/>
              <a:cs typeface="Alexandria Medium" pitchFamily="2" charset="-78"/>
            </a:rPr>
            <a:t>التثقيفيّ</a:t>
          </a:r>
          <a:endParaRPr lang="ar-SA" sz="1050" kern="1200" dirty="0">
            <a:latin typeface="Alexandria Medium" pitchFamily="2" charset="-78"/>
            <a:cs typeface="Alexandria Medium" pitchFamily="2" charset="-78"/>
          </a:endParaRPr>
        </a:p>
      </dsp:txBody>
      <dsp:txXfrm>
        <a:off x="1706120" y="1264879"/>
        <a:ext cx="832464" cy="81620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5288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1.png"/><Relationship Id="rId7" Type="http://schemas.openxmlformats.org/officeDocument/2006/relationships/diagramColors" Target="../diagrams/colors1.xml"/><Relationship Id="rId2" Type="http://schemas.openxmlformats.org/officeDocument/2006/relationships/slideLayout" Target="../slideLayouts/slideLayout16.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p:cNvSpPr txBox="1"/>
          <p:nvPr/>
        </p:nvSpPr>
        <p:spPr>
          <a:xfrm>
            <a:off x="363558" y="5026255"/>
            <a:ext cx="6105821"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solidFill>
                  <a:srgbClr val="000000"/>
                </a:solidFill>
                <a:latin typeface="Alexandria Medium" pitchFamily="2" charset="-78"/>
                <a:cs typeface="Alexandria Medium" pitchFamily="2" charset="-78"/>
              </a:rPr>
              <a:t> مدخلات تكنولوجيا المعلومات في تعليم المعلمين</a:t>
            </a:r>
            <a:endParaRPr lang="en-US" sz="2000" dirty="0">
              <a:solidFill>
                <a:srgbClr val="000000"/>
              </a:solidFill>
              <a:latin typeface="Alexandria Medium" pitchFamily="2" charset="-78"/>
              <a:cs typeface="Alexandria Medium" pitchFamily="2" charset="-78"/>
            </a:endParaRPr>
          </a:p>
          <a:p>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051"/>
    </mc:Choice>
    <mc:Fallback xmlns="">
      <p:transition spd="slow" advTm="330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p:cNvSpPr txBox="1"/>
          <p:nvPr/>
        </p:nvSpPr>
        <p:spPr>
          <a:xfrm>
            <a:off x="4379099" y="4807197"/>
            <a:ext cx="6830716"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مدخلات تكنولوجيا المعلومات في تعليم المعلمين </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48"/>
    </mc:Choice>
    <mc:Fallback xmlns="">
      <p:transition spd="slow" advTm="244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4141311" y="1329617"/>
            <a:ext cx="7575436" cy="5811847"/>
          </a:xfrm>
          <a:prstGeom prst="rect">
            <a:avLst/>
          </a:prstGeom>
          <a:noFill/>
        </p:spPr>
        <p:txBody>
          <a:bodyPr wrap="square" rtlCol="0">
            <a:spAutoFit/>
          </a:bodyPr>
          <a:lstStyle/>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مفهوم تكنولوجيا المعلومات. </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وظائف تكنولوجيا المعلومات </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تطور</a:t>
            </a:r>
            <a:r>
              <a:rPr lang="ar-SA" sz="1400" dirty="0">
                <a:effectLst/>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مدخلات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r"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a:t>
            </a:r>
            <a:r>
              <a:rPr lang="ar-SA" sz="1400" dirty="0">
                <a:effectLst/>
                <a:latin typeface="Alexandria Light" pitchFamily="2" charset="-78"/>
                <a:ea typeface="Calibri" panose="020F0502020204030204" pitchFamily="34" charset="0"/>
                <a:cs typeface="Alexandria Light" pitchFamily="2" charset="-78"/>
              </a:rPr>
              <a:t> </a:t>
            </a:r>
            <a:r>
              <a:rPr lang="ar-SA" sz="1400" i="0" u="none" strike="noStrike" baseline="0" dirty="0">
                <a:latin typeface="Alexandria Light" pitchFamily="2" charset="-78"/>
                <a:cs typeface="Alexandria Light" pitchFamily="2" charset="-78"/>
              </a:rPr>
              <a:t>تدريب المعلمين</a:t>
            </a:r>
            <a:r>
              <a:rPr lang="ar-SA" sz="1400" dirty="0">
                <a:effectLst/>
                <a:latin typeface="Alexandria Light" pitchFamily="2" charset="-78"/>
                <a:ea typeface="Calibri" panose="020F0502020204030204" pitchFamily="34" charset="0"/>
                <a:cs typeface="Alexandria Light" pitchFamily="2" charset="-78"/>
              </a:rPr>
              <a:t> وأعضاء هيئة التدريس.</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مفهوم التعليم الإلكتروني.</a:t>
            </a:r>
          </a:p>
          <a:p>
            <a:pPr marL="285750" indent="-285750" algn="r" rtl="1">
              <a:lnSpc>
                <a:spcPts val="1280"/>
              </a:lnSpc>
              <a:spcAft>
                <a:spcPts val="600"/>
              </a:spcAft>
              <a:buFont typeface="Arial" panose="020B0604020202020204" pitchFamily="34" charset="0"/>
              <a:buChar cha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أهمية التعليم الإلكتروني </a:t>
            </a:r>
          </a:p>
          <a:p>
            <a:pPr marL="285750" indent="-285750" algn="r" rtl="1">
              <a:lnSpc>
                <a:spcPts val="1280"/>
              </a:lnSpc>
              <a:spcAft>
                <a:spcPts val="600"/>
              </a:spcAft>
              <a:buFont typeface="Arial" panose="020B0604020202020204" pitchFamily="34" charset="0"/>
              <a:buChar cha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التعليم الإلكتروني</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تعريف البرامج التعليمية الحاسوبية</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Y" sz="1400" dirty="0">
                <a:solidFill>
                  <a:prstClr val="black"/>
                </a:solidFill>
                <a:latin typeface="Alexandria Light" pitchFamily="2" charset="-78"/>
                <a:ea typeface="Calibri" panose="020F0502020204030204" pitchFamily="34" charset="0"/>
                <a:cs typeface="Alexandria Light" pitchFamily="2" charset="-78"/>
              </a:rPr>
              <a:t>مسوغات </a:t>
            </a:r>
            <a:r>
              <a:rPr lang="ar-SA" sz="1400" dirty="0">
                <a:latin typeface="Alexandria Light" pitchFamily="2" charset="-78"/>
                <a:ea typeface="Calibri" panose="020F0502020204030204" pitchFamily="34" charset="0"/>
                <a:cs typeface="Alexandria Light" pitchFamily="2" charset="-78"/>
              </a:rPr>
              <a:t>البرامج التعليمية الحاسوبية</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التعليم من بعد. </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أهداف التعليم من بعد.</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بعض المبادئ الأساسية التي يقوم عليها التعليم من بعد</a:t>
            </a:r>
            <a:endParaRPr lang="en-US" sz="1400" dirty="0">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مزايا التعليم من بعد.</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دور التعليم من بعد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الفيديو التعليمي التفاعلي.</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أنواع الفيديو التعليمي التفاعلي.</a:t>
            </a:r>
            <a:endParaRPr lang="ar-SA" sz="1400" dirty="0">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 المنصات التعليمية الإلكترونية.</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مميزات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فوائد المنصات التعليمية الإلكترونية في تعليم المعلمين..</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أهمية المنصات التعليمية الإلكترونية في تعليم المعلمين.</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a:t>
            </a: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1767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76728"/>
    </mc:Choice>
    <mc:Fallback xmlns="">
      <p:transition spd="slow" advTm="7672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29871" y="1151299"/>
            <a:ext cx="8417320" cy="5622180"/>
          </a:xfrm>
          <a:prstGeom prst="rect">
            <a:avLst/>
          </a:prstGeom>
          <a:noFill/>
        </p:spPr>
        <p:txBody>
          <a:bodyPr wrap="square" rtlCol="0">
            <a:spAutoFit/>
          </a:bodyPr>
          <a:lstStyle/>
          <a:p>
            <a:pPr marL="0" marR="0" lvl="0" indent="0" algn="just" defTabSz="914400" rtl="1" eaLnBrk="1" fontAlgn="auto" latinLnBrk="0" hangingPunct="1">
              <a:lnSpc>
                <a:spcPts val="1280"/>
              </a:lnSpc>
              <a:spcAft>
                <a:spcPts val="6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مفهوم تكنولوجيا المعلومات.</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وظائف تكنولوجيا المعلومات </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تطور</a:t>
            </a:r>
            <a:r>
              <a:rPr lang="ar-SA" sz="1400" dirty="0">
                <a:effectLst/>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r>
              <a:rPr lang="ar-SA" sz="1400" dirty="0">
                <a:effectLst/>
                <a:latin typeface="Alexandria Light" pitchFamily="2" charset="-78"/>
                <a:ea typeface="Calibri" panose="020F0502020204030204" pitchFamily="34" charset="0"/>
                <a:cs typeface="Alexandria Light" pitchFamily="2" charset="-78"/>
              </a:rPr>
              <a:t>. </a:t>
            </a:r>
          </a:p>
          <a:p>
            <a:pPr marL="285750" indent="-285750" algn="just" rtl="1">
              <a:lnSpc>
                <a:spcPts val="1280"/>
              </a:lnSpc>
              <a:spcAft>
                <a:spcPts val="6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يبين </a:t>
            </a:r>
            <a:r>
              <a:rPr lang="ar-SA" sz="1400" dirty="0">
                <a:effectLst/>
                <a:latin typeface="Alexandria Light" pitchFamily="2" charset="-78"/>
                <a:ea typeface="Calibri" panose="020F0502020204030204" pitchFamily="34" charset="0"/>
                <a:cs typeface="Alexandria Light" pitchFamily="2" charset="-78"/>
              </a:rPr>
              <a:t>مدخلات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endParaRPr lang="ar-SA"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يبين مفهوم</a:t>
            </a:r>
            <a:r>
              <a:rPr lang="ar-SA" sz="1400" dirty="0">
                <a:effectLst/>
                <a:latin typeface="Alexandria Light" pitchFamily="2" charset="-78"/>
                <a:ea typeface="Calibri" panose="020F0502020204030204" pitchFamily="34" charset="0"/>
                <a:cs typeface="Alexandria Light" pitchFamily="2" charset="-78"/>
              </a:rPr>
              <a:t> </a:t>
            </a:r>
            <a:r>
              <a:rPr lang="ar-SA" sz="1400" i="0" u="none" strike="noStrike" baseline="0" dirty="0">
                <a:latin typeface="Alexandria Light" pitchFamily="2" charset="-78"/>
                <a:cs typeface="Alexandria Light" pitchFamily="2" charset="-78"/>
              </a:rPr>
              <a:t>تدريب المعلمين</a:t>
            </a:r>
            <a:r>
              <a:rPr lang="ar-SA" sz="1400" dirty="0">
                <a:effectLst/>
                <a:latin typeface="Alexandria Light" pitchFamily="2" charset="-78"/>
                <a:ea typeface="Calibri" panose="020F0502020204030204" pitchFamily="34" charset="0"/>
                <a:cs typeface="Alexandria Light" pitchFamily="2" charset="-78"/>
              </a:rPr>
              <a:t> وأعضاء هيئة التدريس</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280"/>
              </a:lnSpc>
              <a:spcAft>
                <a:spcPts val="6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يبين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مفهوم التعليم الإلكتروني</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أهمية التعليم الإلكتروني. </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التعليم الإلكتروني</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يعرف البرامج التعليمية الحاسوبية.</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Y" sz="1400" dirty="0">
                <a:solidFill>
                  <a:prstClr val="black"/>
                </a:solidFill>
                <a:latin typeface="Alexandria Light" pitchFamily="2" charset="-78"/>
                <a:ea typeface="Calibri" panose="020F0502020204030204" pitchFamily="34" charset="0"/>
                <a:cs typeface="Alexandria Light" pitchFamily="2" charset="-78"/>
              </a:rPr>
              <a:t>يشرح مسوغات </a:t>
            </a:r>
            <a:r>
              <a:rPr lang="ar-SA" sz="1400" dirty="0">
                <a:latin typeface="Alexandria Light" pitchFamily="2" charset="-78"/>
                <a:ea typeface="Calibri" panose="020F0502020204030204" pitchFamily="34" charset="0"/>
                <a:cs typeface="Alexandria Light" pitchFamily="2" charset="-78"/>
              </a:rPr>
              <a:t>البرامج التعليمية الحاسوبية</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التعليم من بعد. </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يوضح أهداف التعليم من بعد.</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بعض المبادئ الأساسية التي يقوم عليها التعليم من بعد.</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يشرح مزايا التعليم من بعد.</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دور التعليم من بعد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يعرف الفيديو التعليمي التفاعلي.</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أنواع الفيديو التعليمي التفاعلي.</a:t>
            </a:r>
            <a:endParaRPr lang="ar-SA" sz="1400" dirty="0">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يشرح مفهوم المنصات التعليمية الإلكترونية.</a:t>
            </a:r>
          </a:p>
          <a:p>
            <a:pPr marL="285750" indent="-285750" algn="just" rtl="1">
              <a:lnSpc>
                <a:spcPts val="1280"/>
              </a:lnSpc>
              <a:spcAft>
                <a:spcPts val="600"/>
              </a:spcAft>
              <a:buFont typeface="Arial" panose="020B0604020202020204" pitchFamily="34" charset="0"/>
              <a:buChar char="•"/>
            </a:pPr>
            <a:r>
              <a:rPr lang="ar-SA" sz="1400" dirty="0" err="1">
                <a:latin typeface="Alexandria Light" pitchFamily="2" charset="-78"/>
                <a:ea typeface="Calibri" panose="020F0502020204030204" pitchFamily="34" charset="0"/>
                <a:cs typeface="Alexandria Light" pitchFamily="2" charset="-78"/>
              </a:rPr>
              <a:t>بيبن</a:t>
            </a:r>
            <a:r>
              <a:rPr lang="ar-SA" sz="1400" dirty="0">
                <a:latin typeface="Alexandria Light" pitchFamily="2" charset="-78"/>
                <a:ea typeface="Calibri" panose="020F0502020204030204" pitchFamily="34" charset="0"/>
                <a:cs typeface="Alexandria Light" pitchFamily="2" charset="-78"/>
              </a:rPr>
              <a:t> مميزات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فوائد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أهمية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endParaRPr lang="en-US" sz="1400" dirty="0">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8952396"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94839"/>
    </mc:Choice>
    <mc:Fallback xmlns="">
      <p:transition spd="slow" advTm="9483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5537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37259" y="4971660"/>
            <a:ext cx="5180235" cy="1912703"/>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تطبيقات الفصول الذكية تلك الفصول التي </a:t>
            </a:r>
            <a:r>
              <a:rPr lang="ar-SA" sz="1600" dirty="0">
                <a:solidFill>
                  <a:srgbClr val="000000"/>
                </a:solidFill>
                <a:latin typeface="Alexandria Light" pitchFamily="2" charset="-78"/>
                <a:cs typeface="Alexandria Light" pitchFamily="2" charset="-78"/>
              </a:rPr>
              <a:t>يتم توظيف تكنولوجيـا شبكات الكمبيوتر مدموجة مع تكنولوجيـا الوسائط المتعددة البصرية والسمعية بغـرض حدوث عملية التعلم وإثراءها بفاعلية. </a:t>
            </a:r>
            <a:r>
              <a:rPr lang="ar-SA" sz="1600" dirty="0">
                <a:effectLst/>
                <a:latin typeface="Alexandria Light" pitchFamily="2" charset="-78"/>
                <a:ea typeface="Calibri" panose="020F0502020204030204" pitchFamily="34" charset="0"/>
                <a:cs typeface="Alexandria Light" pitchFamily="2" charset="-78"/>
              </a:rPr>
              <a:t>وفي محاضرتنا هذه سنتحدث عن </a:t>
            </a:r>
            <a:r>
              <a:rPr lang="ar-SA" sz="1600" dirty="0">
                <a:solidFill>
                  <a:srgbClr val="000000"/>
                </a:solidFill>
                <a:latin typeface="Alexandria Light" pitchFamily="2" charset="-78"/>
                <a:cs typeface="Alexandria Light" pitchFamily="2" charset="-78"/>
              </a:rPr>
              <a:t>مدخلات تكنولوجيا المعلومات في تعليم المعلمين وأعضاء الهيئة التدريسية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280"/>
    </mc:Choice>
    <mc:Fallback xmlns="">
      <p:transition spd="slow" advTm="35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2323527"/>
            <a:ext cx="8178381" cy="4477636"/>
          </a:xfrm>
          <a:prstGeom prst="rect">
            <a:avLst/>
          </a:prstGeom>
          <a:noFill/>
        </p:spPr>
        <p:txBody>
          <a:bodyPr wrap="square" rtlCol="0">
            <a:spAutoFit/>
          </a:bodyPr>
          <a:lstStyle/>
          <a:p>
            <a:pPr algn="just" rtl="1">
              <a:lnSpc>
                <a:spcPts val="222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r>
              <a:rPr lang="ar-SA" sz="1600" dirty="0">
                <a:latin typeface="Alexandria Light" pitchFamily="2" charset="-78"/>
                <a:cs typeface="Alexandria Light" pitchFamily="2" charset="-78"/>
              </a:rPr>
              <a:t>العلم في تطور مستمر، والوسائل التكنولوجية المستخدمة في التعليم تتطور بسرعة وما لم يتم تأهيل المعلمين وتدريبيهم على المهارات التكنولوجية الحديثة فإن أفضل البرامج والخطط لتطوير التعليم وأسهلها استخداماً ستفشل في تحقيق أهدافها. وت</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ع</a:t>
            </a:r>
            <a:r>
              <a:rPr lang="ar-SA" sz="1600" dirty="0">
                <a:latin typeface="Alexandria Light" pitchFamily="2" charset="-78"/>
                <a:cs typeface="Alexandria Light" pitchFamily="2" charset="-78"/>
              </a:rPr>
              <a:t>د تكنولوجيا المعلومات بأدواتها المتطورة ذات أهمية بالغة فلم يؤثر شيء في الحياة الإنسانية منذ الثورة الصناعية مثلما أثرت فيها تكنولوجيـا المعلومـات والتـي أصبحت لا غنى عنها في حياة الشعوب والمؤسسات والدول. وقدمت الكثير إلى البشرية، فلم يعد هناك مكان بعيد أو منعزل على الكرة الأرضية عن شبكات المعلومات والاتصالات. فأصبح العالم أشبه بقرية صغيرة. وأُطلق على  العصر الذي نعيشه مسميات عدة منها عصر المعلومات، وعصر الانفجار المعرفي، وعصر المعلوماتية..</a:t>
            </a:r>
          </a:p>
          <a:p>
            <a:pPr algn="just" rtl="1">
              <a:lnSpc>
                <a:spcPts val="2220"/>
              </a:lnSpc>
              <a:spcAft>
                <a:spcPts val="1800"/>
              </a:spcAft>
            </a:pPr>
            <a:r>
              <a:rPr lang="ar-SA" sz="1600" dirty="0">
                <a:latin typeface="Alexandria Light" pitchFamily="2" charset="-78"/>
                <a:cs typeface="Alexandria Light" pitchFamily="2" charset="-78"/>
              </a:rPr>
              <a:t>     وتوجد عدة أشكال لتكنولوجيا المعلومات تتمثل في الاتصال بالأقمار الصناعية، وشبكات التلفون الرقمية، وأجهزة الحاسوب متعددة الوسائط، ومؤتمرات الفيديو التفاعلية، والأقراص المدمجة، والأقراص المدمجة، وشبكات الحاسوب المحلية والعالمية، والواقع الافتراضي، والمؤتمرات الحاسوبية.. وغيرها.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a:p>
            <a:pPr algn="justLow" rtl="1">
              <a:lnSpc>
                <a:spcPts val="2220"/>
              </a:lnSpc>
              <a:spcAft>
                <a:spcPts val="1800"/>
              </a:spcAft>
            </a:pPr>
            <a:r>
              <a:rPr lang="ar-SA" sz="1400" dirty="0">
                <a:solidFill>
                  <a:srgbClr val="212529"/>
                </a:solidFill>
                <a:latin typeface="Alexandria Light" pitchFamily="2" charset="-78"/>
                <a:ea typeface="Times New Roman" panose="02020603050405020304" pitchFamily="18" charset="0"/>
                <a:cs typeface="Alexandria Light" pitchFamily="2" charset="-78"/>
              </a:rPr>
              <a:t> </a:t>
            </a:r>
            <a:endParaRPr lang="ar-SA" sz="1600" b="0" i="0" u="none" strike="noStrike" baseline="0" dirty="0">
              <a:latin typeface="Alexandria Light" pitchFamily="2" charset="-78"/>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386154"/>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178268"/>
    </mc:Choice>
    <mc:Fallback xmlns="">
      <p:transition spd="slow" advTm="17826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01395" y="2040273"/>
            <a:ext cx="9669779" cy="4833374"/>
          </a:xfrm>
          <a:prstGeom prst="rect">
            <a:avLst/>
          </a:prstGeom>
          <a:noFill/>
        </p:spPr>
        <p:txBody>
          <a:bodyPr wrap="square" rtlCol="1">
            <a:spAutoFit/>
          </a:bodyPr>
          <a:lstStyle/>
          <a:p>
            <a:pPr algn="just" rtl="1">
              <a:lnSpc>
                <a:spcPts val="2520"/>
              </a:lnSpc>
              <a:spcAft>
                <a:spcPts val="1800"/>
              </a:spcAft>
            </a:pPr>
            <a:r>
              <a:rPr lang="ar-SA" sz="1600" dirty="0">
                <a:latin typeface="Alexandria Light" pitchFamily="2" charset="-78"/>
                <a:cs typeface="Alexandria Light" pitchFamily="2" charset="-78"/>
              </a:rPr>
              <a:t>     عرفت منظمة اليونسكو (1992) تكنولوجيا المعلومات بأنها تطبيق التكنولوجيا الإلكترونية مثل الحواسيب والاقمار الصناعية .. الخ للمساعدة في إنتاج وتخزين واستعادة المعلومات الرقمية والتناظرية وتوزيعها" منقول (صيام وآخرون، 2014).وتكنولوجيا المعلومات تعني الحصول على المعلومات بصورها المختلفة؛ النصية، والمصورة والرقمية ومعالجتها وتخزينها، واستعادتها، وتوظيفها عند اتخاذ القرارات، وتوزيعها بأجهزة تعمل إلكترونياً.</a:t>
            </a:r>
          </a:p>
          <a:p>
            <a:pPr algn="just" rtl="1">
              <a:lnSpc>
                <a:spcPts val="2520"/>
              </a:lnSpc>
              <a:spcAft>
                <a:spcPts val="1800"/>
              </a:spcAft>
            </a:pPr>
            <a:r>
              <a:rPr lang="ar-SA" sz="1600" dirty="0">
                <a:latin typeface="Alexandria Light" pitchFamily="2" charset="-78"/>
                <a:cs typeface="Alexandria Light" pitchFamily="2" charset="-78"/>
              </a:rPr>
              <a:t>     كما عرفت بأنها كل التقنيات المستخدمة في جمع وتخزين ومعالجة وتناقل نتائج عمليات التحليل والتصنيف والاستخلاص للمعلومات وتوجيه الإفادة منها من قبل المستفيدين بأيسر الطرائق مع ضمان الإنجاز بالدقة والسرعة والوقت المناسب (</a:t>
            </a:r>
            <a:r>
              <a:rPr lang="ar-SA" sz="1600" dirty="0" err="1">
                <a:latin typeface="Alexandria Light" pitchFamily="2" charset="-78"/>
                <a:cs typeface="Alexandria Light" pitchFamily="2" charset="-78"/>
              </a:rPr>
              <a:t>الهواسي</a:t>
            </a:r>
            <a:r>
              <a:rPr lang="ar-SA" sz="1600" dirty="0">
                <a:latin typeface="Alexandria Light" pitchFamily="2" charset="-78"/>
                <a:cs typeface="Alexandria Light" pitchFamily="2" charset="-78"/>
              </a:rPr>
              <a:t> والبرزنجي، 2014). وعرفت بأنها مجموعة التقنيات المتمثلة بالكيان المادي والمكونات البرمجية والموارد البشرية، بالإضافة الى الإجراءات المستخدمة في إطار تنظيم عمل هذه الأجزاء مع بعضها من أجل إدارة البيانات والمعلومات بكفاءة (شريف وعودة، 2016).</a:t>
            </a:r>
          </a:p>
          <a:p>
            <a:pPr algn="just" rtl="1">
              <a:lnSpc>
                <a:spcPts val="2520"/>
              </a:lnSpc>
              <a:spcAft>
                <a:spcPts val="1800"/>
              </a:spcAft>
            </a:pPr>
            <a:r>
              <a:rPr lang="ar-SA" sz="1600" dirty="0">
                <a:solidFill>
                  <a:srgbClr val="00B0F0"/>
                </a:solidFill>
                <a:latin typeface="Alexandria Medium" pitchFamily="2" charset="-78"/>
                <a:cs typeface="Alexandria Medium" pitchFamily="2" charset="-78"/>
              </a:rPr>
              <a:t>      والسؤال هو ما وظائف تكنولوجيا المعلومات ؟</a:t>
            </a:r>
          </a:p>
          <a:p>
            <a:pPr algn="just" rtl="1">
              <a:lnSpc>
                <a:spcPts val="2520"/>
              </a:lnSpc>
              <a:spcAft>
                <a:spcPts val="1800"/>
              </a:spcAft>
            </a:pPr>
            <a:r>
              <a:rPr lang="ar-SA" sz="1600" dirty="0">
                <a:latin typeface="Alexandria Light" pitchFamily="2" charset="-78"/>
                <a:cs typeface="Alexandria Light" pitchFamily="2" charset="-78"/>
              </a:rPr>
              <a:t>      </a:t>
            </a:r>
          </a:p>
          <a:p>
            <a:pPr algn="just" rtl="1">
              <a:lnSpc>
                <a:spcPts val="2520"/>
              </a:lnSpc>
              <a:spcAft>
                <a:spcPts val="1800"/>
              </a:spcAft>
            </a:pPr>
            <a:r>
              <a:rPr lang="ar-SA" sz="1600" dirty="0">
                <a:latin typeface="Alexandria Light" pitchFamily="2" charset="-78"/>
                <a:cs typeface="Alexandria Light" pitchFamily="2" charset="-78"/>
              </a:rPr>
              <a:t>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تعريف تكنولوجيا المعلومات </a:t>
            </a:r>
          </a:p>
        </p:txBody>
      </p:sp>
    </p:spTree>
    <p:extLst>
      <p:ext uri="{BB962C8B-B14F-4D97-AF65-F5344CB8AC3E}">
        <p14:creationId xmlns:p14="http://schemas.microsoft.com/office/powerpoint/2010/main" val="3179291525"/>
      </p:ext>
    </p:extLst>
  </p:cSld>
  <p:clrMapOvr>
    <a:masterClrMapping/>
  </p:clrMapOvr>
  <mc:AlternateContent xmlns:mc="http://schemas.openxmlformats.org/markup-compatibility/2006" xmlns:p14="http://schemas.microsoft.com/office/powerpoint/2010/main">
    <mc:Choice Requires="p14">
      <p:transition p14:dur="10" advTm="231210"/>
    </mc:Choice>
    <mc:Fallback xmlns="">
      <p:transition advTm="23121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97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498" y="258325"/>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00250" y="2040273"/>
            <a:ext cx="8770924" cy="3724225"/>
          </a:xfrm>
          <a:prstGeom prst="rect">
            <a:avLst/>
          </a:prstGeom>
          <a:noFill/>
        </p:spPr>
        <p:txBody>
          <a:bodyPr wrap="square" rtlCol="1">
            <a:spAutoFit/>
          </a:bodyPr>
          <a:lstStyle/>
          <a:p>
            <a:pPr algn="just" rtl="1">
              <a:lnSpc>
                <a:spcPts val="2320"/>
              </a:lnSpc>
              <a:spcAft>
                <a:spcPts val="1800"/>
              </a:spcAft>
            </a:pPr>
            <a:r>
              <a:rPr lang="ar-SA" sz="1600" dirty="0">
                <a:latin typeface="Alexandria Light" pitchFamily="2" charset="-78"/>
                <a:cs typeface="Alexandria Light" pitchFamily="2" charset="-78"/>
              </a:rPr>
              <a:t>     تختص تكنولوجيا المعلومات بجملة من الوظائف؛ من أهمها:</a:t>
            </a:r>
          </a:p>
          <a:p>
            <a:pPr algn="just" rtl="1">
              <a:lnSpc>
                <a:spcPts val="2320"/>
              </a:lnSpc>
              <a:spcAft>
                <a:spcPts val="1800"/>
              </a:spcAft>
            </a:pPr>
            <a:r>
              <a:rPr lang="ar-SA" sz="1600" dirty="0">
                <a:latin typeface="Alexandria Light" pitchFamily="2" charset="-78"/>
                <a:cs typeface="Alexandria Light" pitchFamily="2" charset="-78"/>
              </a:rPr>
              <a:t>1- </a:t>
            </a:r>
            <a:r>
              <a:rPr lang="ar-SA" sz="1600" b="1" dirty="0">
                <a:latin typeface="Alexandria Light" pitchFamily="2" charset="-78"/>
                <a:cs typeface="Alexandria Light" pitchFamily="2" charset="-78"/>
              </a:rPr>
              <a:t>الحصول على البيانات</a:t>
            </a:r>
            <a:r>
              <a:rPr lang="ar-SA" sz="1600" dirty="0">
                <a:latin typeface="Alexandria Light" pitchFamily="2" charset="-78"/>
                <a:cs typeface="Alexandria Light" pitchFamily="2" charset="-78"/>
              </a:rPr>
              <a:t>: تعد هذه الوظيفة هي الأولى التي يمكن أن توفرها تكنولوجيا المعلومات من خلال تكديس البيانات وتجميعها، وأن جمع البيانات هي عبارة عن استحصال البيانات وإعدادها للمعالجة من خلال إدخال البيانات وتسجيلها وتحريرها ويقوم الافراد بتسجيل هذه البيانات على أوساط مادية أو إدخالها مباشرة إلى الحاسوب بوساطة الأفراد العاملين في النظام، وتعد الدقة والجودة من الأمور المهمة في عملية إدخال البيانات بصورة صحيحة ويتوقف عليهما دقة وجودة مخرجات النظام.</a:t>
            </a:r>
          </a:p>
          <a:p>
            <a:pPr algn="just" rtl="1">
              <a:lnSpc>
                <a:spcPts val="2320"/>
              </a:lnSpc>
              <a:spcAft>
                <a:spcPts val="1800"/>
              </a:spcAft>
            </a:pPr>
            <a:r>
              <a:rPr lang="ar-SA" sz="1600" dirty="0"/>
              <a:t> </a:t>
            </a:r>
            <a:r>
              <a:rPr lang="ar-SA" sz="1600" dirty="0">
                <a:latin typeface="Alexandria Light" pitchFamily="2" charset="-78"/>
                <a:cs typeface="Alexandria Light" pitchFamily="2" charset="-78"/>
              </a:rPr>
              <a:t>2</a:t>
            </a:r>
            <a:r>
              <a:rPr lang="ar-SA" sz="1600" dirty="0"/>
              <a:t>- </a:t>
            </a:r>
            <a:r>
              <a:rPr lang="ar-SA" sz="1600" b="1" dirty="0">
                <a:latin typeface="Alexandria Light" pitchFamily="2" charset="-78"/>
                <a:cs typeface="Alexandria Light" pitchFamily="2" charset="-78"/>
              </a:rPr>
              <a:t>المعالجة</a:t>
            </a:r>
            <a:r>
              <a:rPr lang="ar-SA" sz="1600" dirty="0">
                <a:latin typeface="Alexandria Light" pitchFamily="2" charset="-78"/>
                <a:cs typeface="Alexandria Light" pitchFamily="2" charset="-78"/>
              </a:rPr>
              <a:t>: ويقصد بها إجراء العمليات الحسابية والمنطقية المختلفة على البيانات وتحويلها إلى معلومات إذ تتضمن تحويل جميع أشكال البيانات أو المعلومات وتحليلها وتركيبها وتشمل المعالجة على عمليات متعددة كمعالجة المعلومات، و معالجة الكلمات، و معالجة الصور و </a:t>
            </a:r>
            <a:r>
              <a:rPr lang="ar-SA" sz="1600" dirty="0" err="1">
                <a:latin typeface="Alexandria Light" pitchFamily="2" charset="-78"/>
                <a:cs typeface="Alexandria Light" pitchFamily="2" charset="-78"/>
              </a:rPr>
              <a:t>الأصو</a:t>
            </a:r>
            <a:r>
              <a:rPr lang="ar-SA" sz="1600" dirty="0">
                <a:latin typeface="Alexandria Light" pitchFamily="2" charset="-78"/>
                <a:cs typeface="Alexandria Light" pitchFamily="2" charset="-78"/>
              </a:rPr>
              <a:t> ات.</a:t>
            </a:r>
          </a:p>
          <a:p>
            <a:pPr algn="just" rtl="1">
              <a:lnSpc>
                <a:spcPts val="2520"/>
              </a:lnSpc>
              <a:spcAft>
                <a:spcPts val="1800"/>
              </a:spcAft>
            </a:pP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dirty="0">
                <a:latin typeface="Alexandria Medium" pitchFamily="2" charset="-78"/>
                <a:cs typeface="Alexandria Medium" pitchFamily="2" charset="-78"/>
              </a:rPr>
              <a:t>وظائف تكنولوجيا المعلومات</a:t>
            </a:r>
          </a:p>
        </p:txBody>
      </p:sp>
      <p:sp>
        <p:nvSpPr>
          <p:cNvPr id="10" name="Google Shape;8472;p58">
            <a:extLst>
              <a:ext uri="{FF2B5EF4-FFF2-40B4-BE49-F238E27FC236}">
                <a16:creationId xmlns:a16="http://schemas.microsoft.com/office/drawing/2014/main" id="{2D17C4C5-1FBF-4FF0-9C7B-578CDE0A858E}"/>
              </a:ext>
            </a:extLst>
          </p:cNvPr>
          <p:cNvSpPr/>
          <p:nvPr/>
        </p:nvSpPr>
        <p:spPr>
          <a:xfrm>
            <a:off x="1202241" y="3517461"/>
            <a:ext cx="512259" cy="540189"/>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886993411"/>
      </p:ext>
    </p:extLst>
  </p:cSld>
  <p:clrMapOvr>
    <a:masterClrMapping/>
  </p:clrMapOvr>
  <mc:AlternateContent xmlns:mc="http://schemas.openxmlformats.org/markup-compatibility/2006" xmlns:p14="http://schemas.microsoft.com/office/powerpoint/2010/main">
    <mc:Choice Requires="p14">
      <p:transition p14:dur="10" advTm="116369"/>
    </mc:Choice>
    <mc:Fallback xmlns="">
      <p:transition advTm="1163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97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00250" y="2040273"/>
            <a:ext cx="8770924" cy="5333511"/>
          </a:xfrm>
          <a:prstGeom prst="rect">
            <a:avLst/>
          </a:prstGeom>
          <a:noFill/>
        </p:spPr>
        <p:txBody>
          <a:bodyPr wrap="square" rtlCol="1">
            <a:spAutoFit/>
          </a:bodyPr>
          <a:lstStyle/>
          <a:p>
            <a:pPr algn="just" rtl="1">
              <a:lnSpc>
                <a:spcPts val="2320"/>
              </a:lnSpc>
              <a:spcAft>
                <a:spcPts val="1800"/>
              </a:spcAft>
            </a:pPr>
            <a:r>
              <a:rPr lang="ar-SA" sz="1600" b="1" dirty="0">
                <a:latin typeface="Alexandria Light" pitchFamily="2" charset="-78"/>
                <a:cs typeface="Alexandria Light" pitchFamily="2" charset="-78"/>
              </a:rPr>
              <a:t>3- الخــــزن</a:t>
            </a:r>
            <a:r>
              <a:rPr lang="ar-SA" sz="1600" dirty="0">
                <a:latin typeface="Alexandria Light" pitchFamily="2" charset="-78"/>
                <a:cs typeface="Alexandria Light" pitchFamily="2" charset="-78"/>
              </a:rPr>
              <a:t>: إن خزن المعلومات هو مكون أساسي لنظم المعلومات، فالخزن عبارة عن نشاط نظام المعلومات تحفـظ فيه البيانات والمعلومات بشكل منظم لاستخدامها كمخرجات حين يحتاجها المستفيد، وإن الخزن أو الحفظ يساعد الحواسيب على المحافظة على البيانات والمعلومات لاستعمالها في وقت الحاجة. </a:t>
            </a:r>
          </a:p>
          <a:p>
            <a:pPr algn="just" rtl="1">
              <a:lnSpc>
                <a:spcPts val="2320"/>
              </a:lnSpc>
              <a:spcAft>
                <a:spcPts val="1800"/>
              </a:spcAft>
            </a:pPr>
            <a:r>
              <a:rPr lang="ar-SA" sz="1600" dirty="0">
                <a:latin typeface="Alexandria Light" pitchFamily="2" charset="-78"/>
                <a:cs typeface="Alexandria Light" pitchFamily="2" charset="-78"/>
              </a:rPr>
              <a:t>4 - </a:t>
            </a:r>
            <a:r>
              <a:rPr lang="ar-SA" sz="1600" b="1" dirty="0">
                <a:latin typeface="Alexandria Light" pitchFamily="2" charset="-78"/>
                <a:cs typeface="Alexandria Light" pitchFamily="2" charset="-78"/>
              </a:rPr>
              <a:t>الإرسال</a:t>
            </a:r>
            <a:r>
              <a:rPr lang="ar-SA" sz="1600" dirty="0">
                <a:latin typeface="Alexandria Light" pitchFamily="2" charset="-78"/>
                <a:cs typeface="Alexandria Light" pitchFamily="2" charset="-78"/>
              </a:rPr>
              <a:t>: ويقصد به إرسال المعلومات من موقع الى آخر وذلك باستخدام واعتماد أوساط مختلفة كالأقمار الصناعية والألياف الضوئية أو غير ذلك.</a:t>
            </a:r>
          </a:p>
          <a:p>
            <a:pPr algn="just" rtl="1">
              <a:lnSpc>
                <a:spcPts val="2320"/>
              </a:lnSpc>
              <a:spcAft>
                <a:spcPts val="1800"/>
              </a:spcAft>
            </a:pPr>
            <a:r>
              <a:rPr lang="ar-SA" sz="1600" dirty="0">
                <a:latin typeface="Alexandria Light" pitchFamily="2" charset="-78"/>
                <a:cs typeface="Alexandria Light" pitchFamily="2" charset="-78"/>
              </a:rPr>
              <a:t> ولقد شهد القرن الحادي والعشرين مرحلة جديدة من التغييرات في كثير من ميادين الحياة ومن أبرزها تكنولوجيا المعلومات والاتصالات التي تولد عنها ما يطلق عليه الموجة الثالثة التي أدت إلى تغييرات جذرية في المعلومات والحاسبات والذكاء الاصطناعي. </a:t>
            </a:r>
          </a:p>
          <a:p>
            <a:pPr algn="just" rtl="1">
              <a:lnSpc>
                <a:spcPts val="2320"/>
              </a:lnSpc>
              <a:spcAft>
                <a:spcPts val="1800"/>
              </a:spcAft>
            </a:pPr>
            <a:r>
              <a:rPr lang="ar-SA" sz="1600" dirty="0">
                <a:solidFill>
                  <a:srgbClr val="00B0F0"/>
                </a:solidFill>
                <a:latin typeface="Alexandria Light" pitchFamily="2" charset="-78"/>
                <a:cs typeface="Alexandria Light" pitchFamily="2" charset="-78"/>
              </a:rPr>
              <a:t>     فما دور المتعلم في عصر المعلومات والشابكة ؟</a:t>
            </a:r>
          </a:p>
          <a:p>
            <a:pPr algn="just" rtl="1">
              <a:lnSpc>
                <a:spcPts val="2320"/>
              </a:lnSpc>
              <a:spcAft>
                <a:spcPts val="1800"/>
              </a:spcAft>
            </a:pPr>
            <a:endParaRPr lang="ar-SA" sz="1600" dirty="0">
              <a:latin typeface="Alexandria Light" pitchFamily="2" charset="-78"/>
              <a:cs typeface="Alexandria Light" pitchFamily="2" charset="-78"/>
            </a:endParaRPr>
          </a:p>
          <a:p>
            <a:pPr algn="just" rtl="1">
              <a:lnSpc>
                <a:spcPts val="2320"/>
              </a:lnSpc>
              <a:spcAft>
                <a:spcPts val="1800"/>
              </a:spcAft>
            </a:pPr>
            <a:endParaRPr lang="ar-SA" sz="1600" dirty="0">
              <a:latin typeface="Alexandria Light" pitchFamily="2" charset="-78"/>
              <a:cs typeface="Alexandria Light" pitchFamily="2" charset="-78"/>
            </a:endParaRPr>
          </a:p>
          <a:p>
            <a:pPr algn="just" rtl="1">
              <a:lnSpc>
                <a:spcPts val="2520"/>
              </a:lnSpc>
              <a:spcAft>
                <a:spcPts val="1800"/>
              </a:spcAft>
            </a:pPr>
            <a:r>
              <a:rPr lang="ar-SA" sz="1600" dirty="0">
                <a:latin typeface="Alexandria Light" pitchFamily="2" charset="-78"/>
                <a:cs typeface="Alexandria Light" pitchFamily="2" charset="-78"/>
              </a:rPr>
              <a:t>     </a:t>
            </a:r>
            <a:r>
              <a:rPr lang="ar-SA" sz="14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dirty="0">
                <a:latin typeface="Alexandria Medium" pitchFamily="2" charset="-78"/>
                <a:cs typeface="Alexandria Medium" pitchFamily="2" charset="-78"/>
              </a:rPr>
              <a:t>وظائف تكنولوجيا المعلومات</a:t>
            </a:r>
          </a:p>
        </p:txBody>
      </p:sp>
      <p:sp>
        <p:nvSpPr>
          <p:cNvPr id="10" name="Google Shape;8472;p58">
            <a:extLst>
              <a:ext uri="{FF2B5EF4-FFF2-40B4-BE49-F238E27FC236}">
                <a16:creationId xmlns:a16="http://schemas.microsoft.com/office/drawing/2014/main" id="{794EB6B4-4B7B-45E5-A315-22BEEB8CAA2C}"/>
              </a:ext>
            </a:extLst>
          </p:cNvPr>
          <p:cNvSpPr/>
          <p:nvPr/>
        </p:nvSpPr>
        <p:spPr>
          <a:xfrm>
            <a:off x="1132395" y="3391343"/>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8414264"/>
      </p:ext>
    </p:extLst>
  </p:cSld>
  <p:clrMapOvr>
    <a:masterClrMapping/>
  </p:clrMapOvr>
  <mc:AlternateContent xmlns:mc="http://schemas.openxmlformats.org/markup-compatibility/2006" xmlns:p14="http://schemas.microsoft.com/office/powerpoint/2010/main">
    <mc:Choice Requires="p14">
      <p:transition p14:dur="10" advTm="186628"/>
    </mc:Choice>
    <mc:Fallback xmlns="">
      <p:transition advTm="18662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92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01395" y="2263253"/>
            <a:ext cx="9669779" cy="704039"/>
          </a:xfrm>
          <a:prstGeom prst="rect">
            <a:avLst/>
          </a:prstGeom>
          <a:noFill/>
        </p:spPr>
        <p:txBody>
          <a:bodyPr wrap="square" rtlCol="1">
            <a:spAutoFit/>
          </a:bodyPr>
          <a:lstStyle/>
          <a:p>
            <a:pPr algn="just" rtl="1">
              <a:lnSpc>
                <a:spcPts val="2520"/>
              </a:lnSpc>
              <a:spcAft>
                <a:spcPts val="1800"/>
              </a:spcAft>
            </a:pPr>
            <a:r>
              <a:rPr lang="ar-SA" sz="1600" dirty="0">
                <a:latin typeface="Alexandria Light" pitchFamily="2" charset="-78"/>
                <a:cs typeface="Alexandria Light" pitchFamily="2" charset="-78"/>
              </a:rPr>
              <a:t>أصبح المتعلم في عصر المعلومات والشابكة مسؤولاً عن تعلمه، وأن يتعلم كيف يتعلم، وأن يعمل على اكتساب بعض المهارات منها؛</a:t>
            </a:r>
          </a:p>
        </p:txBody>
      </p:sp>
      <p:sp>
        <p:nvSpPr>
          <p:cNvPr id="3" name="مستطيل: زوايا مستديرة 2">
            <a:extLst>
              <a:ext uri="{FF2B5EF4-FFF2-40B4-BE49-F238E27FC236}">
                <a16:creationId xmlns:a16="http://schemas.microsoft.com/office/drawing/2014/main" id="{A4824698-E14E-4482-9A7A-FD5BEC860EC6}"/>
              </a:ext>
            </a:extLst>
          </p:cNvPr>
          <p:cNvSpPr/>
          <p:nvPr/>
        </p:nvSpPr>
        <p:spPr>
          <a:xfrm rot="10800000" flipV="1">
            <a:off x="9573973" y="3470963"/>
            <a:ext cx="1543050" cy="1531619"/>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dirty="0">
                <a:latin typeface="Alexandria Medium" pitchFamily="2" charset="-78"/>
                <a:cs typeface="Alexandria Medium" pitchFamily="2" charset="-78"/>
              </a:rPr>
              <a:t>تحديد متى يكون هناك حاجة للمعلومات</a:t>
            </a:r>
          </a:p>
        </p:txBody>
      </p:sp>
      <p:sp>
        <p:nvSpPr>
          <p:cNvPr id="10" name="مستطيل: زوايا مستديرة 9">
            <a:extLst>
              <a:ext uri="{FF2B5EF4-FFF2-40B4-BE49-F238E27FC236}">
                <a16:creationId xmlns:a16="http://schemas.microsoft.com/office/drawing/2014/main" id="{D5466126-DF50-444A-B096-C6B3C25B0616}"/>
              </a:ext>
            </a:extLst>
          </p:cNvPr>
          <p:cNvSpPr/>
          <p:nvPr/>
        </p:nvSpPr>
        <p:spPr>
          <a:xfrm rot="10800000" flipV="1">
            <a:off x="7883102" y="3501496"/>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400" dirty="0">
                <a:latin typeface="Alexandria Medium" pitchFamily="2" charset="-78"/>
                <a:cs typeface="Alexandria Medium" pitchFamily="2" charset="-78"/>
              </a:rPr>
              <a:t>تحديد المعلومات المطلوبة في موضوعات </a:t>
            </a:r>
            <a:r>
              <a:rPr lang="ar-SA" sz="1600" dirty="0">
                <a:latin typeface="Alexandria Medium" pitchFamily="2" charset="-78"/>
                <a:cs typeface="Alexandria Medium" pitchFamily="2" charset="-78"/>
              </a:rPr>
              <a:t>معينة</a:t>
            </a:r>
            <a:r>
              <a:rPr lang="ar-SA" sz="1800" dirty="0">
                <a:latin typeface="Alexandria Light" pitchFamily="2" charset="-78"/>
                <a:cs typeface="Alexandria Light" pitchFamily="2" charset="-78"/>
              </a:rPr>
              <a:t>.</a:t>
            </a:r>
          </a:p>
        </p:txBody>
      </p:sp>
      <p:sp>
        <p:nvSpPr>
          <p:cNvPr id="11" name="مستطيل: زوايا مستديرة 10">
            <a:extLst>
              <a:ext uri="{FF2B5EF4-FFF2-40B4-BE49-F238E27FC236}">
                <a16:creationId xmlns:a16="http://schemas.microsoft.com/office/drawing/2014/main" id="{0E0E4FB1-AF2D-4304-B1B4-618888C3156E}"/>
              </a:ext>
            </a:extLst>
          </p:cNvPr>
          <p:cNvSpPr/>
          <p:nvPr/>
        </p:nvSpPr>
        <p:spPr>
          <a:xfrm rot="10800000" flipV="1">
            <a:off x="6158271" y="3543913"/>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dirty="0">
                <a:latin typeface="Alexandria Medium" pitchFamily="2" charset="-78"/>
                <a:cs typeface="Alexandria Medium" pitchFamily="2" charset="-78"/>
              </a:rPr>
              <a:t>البحث والوصول إلى المعلومات المطلوبة</a:t>
            </a:r>
            <a:r>
              <a:rPr lang="ar-SA" sz="1800" dirty="0">
                <a:latin typeface="Alexandria Light" pitchFamily="2" charset="-78"/>
                <a:cs typeface="Alexandria Light" pitchFamily="2" charset="-78"/>
              </a:rPr>
              <a:t>.</a:t>
            </a:r>
          </a:p>
        </p:txBody>
      </p:sp>
      <p:sp>
        <p:nvSpPr>
          <p:cNvPr id="12" name="مستطيل: زوايا مستديرة 11">
            <a:extLst>
              <a:ext uri="{FF2B5EF4-FFF2-40B4-BE49-F238E27FC236}">
                <a16:creationId xmlns:a16="http://schemas.microsoft.com/office/drawing/2014/main" id="{124A41F1-4E39-47A2-AEBE-738AAB780E81}"/>
              </a:ext>
            </a:extLst>
          </p:cNvPr>
          <p:cNvSpPr/>
          <p:nvPr/>
        </p:nvSpPr>
        <p:spPr>
          <a:xfrm rot="10800000" flipV="1">
            <a:off x="4433439" y="3589633"/>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dirty="0">
                <a:latin typeface="Alexandria Medium" pitchFamily="2" charset="-78"/>
                <a:cs typeface="Alexandria Medium" pitchFamily="2" charset="-78"/>
              </a:rPr>
              <a:t>تقييم المعلومات واختيار المناسب منها.</a:t>
            </a:r>
          </a:p>
        </p:txBody>
      </p:sp>
      <p:sp>
        <p:nvSpPr>
          <p:cNvPr id="13" name="مستطيل: زوايا مستديرة 12">
            <a:extLst>
              <a:ext uri="{FF2B5EF4-FFF2-40B4-BE49-F238E27FC236}">
                <a16:creationId xmlns:a16="http://schemas.microsoft.com/office/drawing/2014/main" id="{F687E385-284B-4642-AD91-DD9C94866B5B}"/>
              </a:ext>
            </a:extLst>
          </p:cNvPr>
          <p:cNvSpPr/>
          <p:nvPr/>
        </p:nvSpPr>
        <p:spPr>
          <a:xfrm rot="10800000" flipV="1">
            <a:off x="2684899" y="3567503"/>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920"/>
              </a:lnSpc>
              <a:spcAft>
                <a:spcPts val="1800"/>
              </a:spcAft>
            </a:pPr>
            <a:r>
              <a:rPr lang="ar-SA" sz="1600" dirty="0">
                <a:latin typeface="Alexandria Medium" pitchFamily="2" charset="-78"/>
                <a:cs typeface="Alexandria Medium" pitchFamily="2" charset="-78"/>
              </a:rPr>
              <a:t>ترتيب المعلومات وتنظيمها</a:t>
            </a:r>
            <a:r>
              <a:rPr lang="ar-SA" sz="1400" dirty="0">
                <a:latin typeface="Alexandria Medium" pitchFamily="2" charset="-78"/>
                <a:cs typeface="Alexandria Medium" pitchFamily="2" charset="-78"/>
              </a:rPr>
              <a:t>.</a:t>
            </a:r>
          </a:p>
        </p:txBody>
      </p:sp>
      <p:sp>
        <p:nvSpPr>
          <p:cNvPr id="15" name="مستطيل: زوايا مستديرة 14">
            <a:extLst>
              <a:ext uri="{FF2B5EF4-FFF2-40B4-BE49-F238E27FC236}">
                <a16:creationId xmlns:a16="http://schemas.microsoft.com/office/drawing/2014/main" id="{933774FA-6B6D-46AB-9BDA-553B5B56784B}"/>
              </a:ext>
            </a:extLst>
          </p:cNvPr>
          <p:cNvSpPr/>
          <p:nvPr/>
        </p:nvSpPr>
        <p:spPr>
          <a:xfrm rot="10800000" flipV="1">
            <a:off x="973897" y="3567503"/>
            <a:ext cx="1543050" cy="1531619"/>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020"/>
              </a:lnSpc>
            </a:pPr>
            <a:r>
              <a:rPr lang="ar-SA" sz="1400" dirty="0">
                <a:latin typeface="Alexandria Medium" pitchFamily="2" charset="-78"/>
                <a:cs typeface="Alexandria Medium" pitchFamily="2" charset="-78"/>
              </a:rPr>
              <a:t>استخدام المعلومات بصورة فعالة ومحققة للأهداف المرجوة.</a:t>
            </a:r>
          </a:p>
        </p:txBody>
      </p:sp>
    </p:spTree>
    <p:extLst>
      <p:ext uri="{BB962C8B-B14F-4D97-AF65-F5344CB8AC3E}">
        <p14:creationId xmlns:p14="http://schemas.microsoft.com/office/powerpoint/2010/main" val="690972398"/>
      </p:ext>
    </p:extLst>
  </p:cSld>
  <p:clrMapOvr>
    <a:masterClrMapping/>
  </p:clrMapOvr>
  <mc:AlternateContent xmlns:mc="http://schemas.openxmlformats.org/markup-compatibility/2006" xmlns:p14="http://schemas.microsoft.com/office/powerpoint/2010/main">
    <mc:Choice Requires="p14">
      <p:transition p14:dur="10" advTm="268501"/>
    </mc:Choice>
    <mc:Fallback xmlns="">
      <p:transition advTm="26850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761999" y="2040273"/>
            <a:ext cx="10009175" cy="4465325"/>
          </a:xfrm>
          <a:prstGeom prst="rect">
            <a:avLst/>
          </a:prstGeom>
          <a:noFill/>
        </p:spPr>
        <p:txBody>
          <a:bodyPr wrap="square" rtlCol="1">
            <a:spAutoFit/>
          </a:bodyPr>
          <a:lstStyle/>
          <a:p>
            <a:pPr algn="just" rtl="1">
              <a:lnSpc>
                <a:spcPts val="2920"/>
              </a:lnSpc>
              <a:spcAft>
                <a:spcPts val="1800"/>
              </a:spcAft>
            </a:pPr>
            <a:r>
              <a:rPr lang="ar-SA" sz="1600" dirty="0">
                <a:latin typeface="Alexandria Light" pitchFamily="2" charset="-78"/>
                <a:cs typeface="Alexandria Light" pitchFamily="2" charset="-78"/>
              </a:rPr>
              <a:t>     ولا تعني تكنولوجيا المعلومات التقليل من أهمية دور المعلم، فوظيفة المعلم في ظل تكنولوجيا المعلومات موجهاً، ومرشداً، ومديراً، ومستشاراً، وناقداًـ وميسراً، ومصمماً للمواقف التعليمية.</a:t>
            </a:r>
          </a:p>
          <a:p>
            <a:pPr algn="just" rtl="1">
              <a:lnSpc>
                <a:spcPts val="2920"/>
              </a:lnSpc>
              <a:spcAft>
                <a:spcPts val="1800"/>
              </a:spcAft>
            </a:pPr>
            <a:r>
              <a:rPr lang="ar-SA" sz="1600" dirty="0">
                <a:latin typeface="Alexandria Light" pitchFamily="2" charset="-78"/>
                <a:cs typeface="Alexandria Light" pitchFamily="2" charset="-78"/>
              </a:rPr>
              <a:t>وهناك مؤشرات كثيرة على التطورات الحديثة للتكنولوجيا المعلومات منها:</a:t>
            </a:r>
          </a:p>
          <a:p>
            <a:pPr marL="285750" indent="-285750" algn="just" rtl="1">
              <a:lnSpc>
                <a:spcPts val="29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الزيادة في (كم) و (كيف) الحاسبات الأولية.</a:t>
            </a:r>
          </a:p>
          <a:p>
            <a:pPr marL="285750" indent="-285750" algn="just" rtl="1">
              <a:lnSpc>
                <a:spcPts val="2920"/>
              </a:lnSpc>
              <a:spcAft>
                <a:spcPts val="1800"/>
              </a:spcAft>
              <a:buFont typeface="Arial" panose="020B0604020202020204" pitchFamily="34" charset="0"/>
              <a:buChar char="•"/>
            </a:pPr>
            <a:r>
              <a:rPr lang="ar-SA" sz="1600" dirty="0">
                <a:latin typeface="Alexandria Light" pitchFamily="2" charset="-78"/>
                <a:cs typeface="Alexandria Light" pitchFamily="2" charset="-78"/>
              </a:rPr>
              <a:t>ظهور التكنولوجيا الرقمية التي أتاحت إمكانية تخزين (كم) كبير من المعلومات في أشكال متعددة من مثل النص المكتوب، ولقطات الفيديو، والرسومات التوضيحية والبيانية، وظهور تكنولوجيا الوسائط المتعددة التفاعلية التي تعرض العناصر السابقة بطريقة تفاعلية.</a:t>
            </a:r>
          </a:p>
          <a:p>
            <a:pPr marL="285750" indent="-285750" algn="just" rtl="1">
              <a:lnSpc>
                <a:spcPts val="2920"/>
              </a:lnSpc>
              <a:spcAft>
                <a:spcPts val="1800"/>
              </a:spcAft>
              <a:buFont typeface="Arial" panose="020B0604020202020204" pitchFamily="34" charset="0"/>
              <a:buChar char="•"/>
            </a:pPr>
            <a:r>
              <a:rPr lang="ar-SA" sz="1600" dirty="0">
                <a:latin typeface="Alexandria Light" pitchFamily="2" charset="-78"/>
                <a:cs typeface="Alexandria Light" pitchFamily="2" charset="-78"/>
              </a:rPr>
              <a:t>تطور الشبكة العالمية للمعلومات (الإنترنت) وظهور الشبكة العنكبوتية الدولية (</a:t>
            </a:r>
            <a:r>
              <a:rPr lang="en-US" sz="1600" dirty="0">
                <a:latin typeface="Alexandria Light" pitchFamily="2" charset="-78"/>
                <a:cs typeface="Alexandria Light" pitchFamily="2" charset="-78"/>
              </a:rPr>
              <a:t>World Wide Web  (WWW</a:t>
            </a:r>
            <a:r>
              <a:rPr lang="ar-SA" sz="1600" dirty="0">
                <a:latin typeface="Alexandria Light" pitchFamily="2" charset="-78"/>
                <a:cs typeface="Alexandria Light" pitchFamily="2" charset="-78"/>
              </a:rPr>
              <a:t>.</a:t>
            </a:r>
          </a:p>
          <a:p>
            <a:pPr algn="just" rtl="1">
              <a:lnSpc>
                <a:spcPts val="1920"/>
              </a:lnSpc>
              <a:spcAft>
                <a:spcPts val="1800"/>
              </a:spcAft>
            </a:pPr>
            <a:r>
              <a:rPr lang="ar-SA" sz="1600" dirty="0">
                <a:latin typeface="Alexandria Light" pitchFamily="2" charset="-78"/>
                <a:cs typeface="Alexandria Light" pitchFamily="2" charset="-78"/>
              </a:rPr>
              <a:t>     </a:t>
            </a:r>
            <a:r>
              <a:rPr lang="ar-SA" sz="14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تكنولوجيا المعلومات </a:t>
            </a:r>
          </a:p>
        </p:txBody>
      </p:sp>
    </p:spTree>
    <p:extLst>
      <p:ext uri="{BB962C8B-B14F-4D97-AF65-F5344CB8AC3E}">
        <p14:creationId xmlns:p14="http://schemas.microsoft.com/office/powerpoint/2010/main" val="1898582018"/>
      </p:ext>
    </p:extLst>
  </p:cSld>
  <p:clrMapOvr>
    <a:masterClrMapping/>
  </p:clrMapOvr>
  <mc:AlternateContent xmlns:mc="http://schemas.openxmlformats.org/markup-compatibility/2006" xmlns:p14="http://schemas.microsoft.com/office/powerpoint/2010/main">
    <mc:Choice Requires="p14">
      <p:transition p14:dur="10" advTm="191063"/>
    </mc:Choice>
    <mc:Fallback xmlns="">
      <p:transition advTm="1910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01395" y="2040273"/>
            <a:ext cx="9669779" cy="4403898"/>
          </a:xfrm>
          <a:prstGeom prst="rect">
            <a:avLst/>
          </a:prstGeom>
          <a:noFill/>
        </p:spPr>
        <p:txBody>
          <a:bodyPr wrap="square" rtlCol="1">
            <a:spAutoFit/>
          </a:bodyPr>
          <a:lstStyle/>
          <a:p>
            <a:pPr algn="just" rtl="1">
              <a:lnSpc>
                <a:spcPts val="2520"/>
              </a:lnSpc>
              <a:spcAft>
                <a:spcPts val="1800"/>
              </a:spcAft>
            </a:pPr>
            <a:r>
              <a:rPr lang="ar-SA" sz="1600" dirty="0">
                <a:latin typeface="Alexandria Light" pitchFamily="2" charset="-78"/>
                <a:cs typeface="Alexandria Light" pitchFamily="2" charset="-78"/>
              </a:rPr>
              <a:t>      إذاً ف</a:t>
            </a:r>
            <a:r>
              <a:rPr lang="ar-SA" sz="1600" dirty="0">
                <a:solidFill>
                  <a:srgbClr val="212121"/>
                </a:solidFill>
                <a:effectLst/>
                <a:latin typeface="Alexandria Light" pitchFamily="2" charset="-78"/>
                <a:ea typeface="Times New Roman" panose="02020603050405020304" pitchFamily="18" charset="0"/>
                <a:cs typeface="Alexandria Light" pitchFamily="2" charset="-78"/>
              </a:rPr>
              <a:t>تكنولوجيا المعلومات والاتصالات:</a:t>
            </a:r>
            <a:r>
              <a:rPr lang="ar-SA" sz="1600" dirty="0">
                <a:solidFill>
                  <a:srgbClr val="414141"/>
                </a:solidFill>
                <a:effectLst/>
                <a:latin typeface="Alexandria Light" pitchFamily="2" charset="-78"/>
                <a:ea typeface="Times New Roman" panose="02020603050405020304" pitchFamily="18" charset="0"/>
                <a:cs typeface="Alexandria Light" pitchFamily="2" charset="-78"/>
              </a:rPr>
              <a:t> </a:t>
            </a:r>
            <a:r>
              <a:rPr lang="ar-SA" sz="1600" dirty="0">
                <a:solidFill>
                  <a:srgbClr val="212121"/>
                </a:solidFill>
                <a:effectLst/>
                <a:latin typeface="Alexandria Light" pitchFamily="2" charset="-78"/>
                <a:ea typeface="Times New Roman" panose="02020603050405020304" pitchFamily="18" charset="0"/>
                <a:cs typeface="Alexandria Light" pitchFamily="2" charset="-78"/>
              </a:rPr>
              <a:t>هي كافة الطرائق والخطوات المتبعة عند الاتصال، ونشر المعلومات، باستخدام كافة الأجهزة الإلكترونية المعدة لذلك مثل الحاسوب، ووسائل الاتصال المختلفة ضمن ثوابت وقوانين علمية وضعت لذلك. </a:t>
            </a:r>
          </a:p>
          <a:p>
            <a:pPr algn="just" rtl="1">
              <a:lnSpc>
                <a:spcPts val="2520"/>
              </a:lnSpc>
              <a:spcAft>
                <a:spcPts val="1800"/>
              </a:spcAft>
            </a:pPr>
            <a:r>
              <a:rPr lang="ar-SA" sz="1600" dirty="0">
                <a:solidFill>
                  <a:srgbClr val="212121"/>
                </a:solidFill>
                <a:latin typeface="Alexandria Light" pitchFamily="2" charset="-78"/>
                <a:ea typeface="Times New Roman" panose="02020603050405020304" pitchFamily="18" charset="0"/>
                <a:cs typeface="Alexandria Light" pitchFamily="2" charset="-78"/>
              </a:rPr>
              <a:t>     </a:t>
            </a:r>
            <a:r>
              <a:rPr lang="ar-SA" sz="1600" b="0" i="0" dirty="0">
                <a:solidFill>
                  <a:srgbClr val="312B39"/>
                </a:solidFill>
                <a:effectLst/>
                <a:latin typeface="Alexandria Light" pitchFamily="2" charset="-78"/>
                <a:cs typeface="Alexandria Light" pitchFamily="2" charset="-78"/>
              </a:rPr>
              <a:t>وأصبحت هذه الأجهزة الإلكترونية والوسائل تستخدم في التدريب الأولي للمعلمين، توفر هذه الوسائل  إمكانيات عدة قيمة للتطوير المهني المستمر عن بعد. حيث يمكن للمعلمين الممارسين تطوير مهاراتهم المهنية ومعارفهم من خلال الدورات الإلكترونية الحصرية، أو الوصول إليها عبر الاتصال، أو من غير الحاجة للاتصال بشبكة الإنترنت-، أو دورات تعليمية مدمجة أو مختلطة تجمع بين التدريب القائم على الحضور والدراسة المستقلة باستخدام المواد التكنولوجية. وفضلاً عن أن شبكة الإنترنت تسهل توزيع مواد تعليم المعلمين، تدعم شبكة الإنترنت التطوير المهني المستمر الذي يمكن الانتفاع به ذاتياً من خلال السماح للمعلمين وأعضاء الهيئات التدريسية في الجامعات  باختيار المواد التعليمية والمهارات التدريبية وفقاً لاحتياجاتهم، وأهدافهم، وتفضيلاتهم، وتلبية احتياجات أساليب التعلم المختلفة</a:t>
            </a:r>
            <a:r>
              <a:rPr lang="ar-SA" sz="1600" dirty="0">
                <a:solidFill>
                  <a:srgbClr val="312B39"/>
                </a:solidFill>
                <a:latin typeface="Alexandria Light" pitchFamily="2" charset="-78"/>
                <a:cs typeface="Alexandria Light" pitchFamily="2" charset="-78"/>
              </a:rPr>
              <a:t>. </a:t>
            </a:r>
            <a:r>
              <a:rPr lang="ar-SA" sz="1600" dirty="0">
                <a:solidFill>
                  <a:srgbClr val="00B0F0"/>
                </a:solidFill>
                <a:latin typeface="Alexandria Light" pitchFamily="2" charset="-78"/>
                <a:ea typeface="Times New Roman" panose="02020603050405020304" pitchFamily="18" charset="0"/>
                <a:cs typeface="Alexandria Light" pitchFamily="2" charset="-78"/>
              </a:rPr>
              <a:t>والسؤال هو كيف نشأت وتطورت </a:t>
            </a:r>
            <a:r>
              <a:rPr lang="ar-SA" sz="1600" dirty="0">
                <a:solidFill>
                  <a:srgbClr val="00B0F0"/>
                </a:solidFill>
                <a:latin typeface="Alexandria Light" pitchFamily="2" charset="-78"/>
                <a:ea typeface="Calibri" panose="020F0502020204030204" pitchFamily="34" charset="0"/>
                <a:cs typeface="Alexandria Light" pitchFamily="2" charset="-78"/>
              </a:rPr>
              <a:t>تكنولوجيا المعلومات؟</a:t>
            </a:r>
            <a:endParaRPr lang="ar-SA" sz="1600" dirty="0">
              <a:solidFill>
                <a:srgbClr val="00B0F0"/>
              </a:solidFill>
              <a:effectLst/>
              <a:latin typeface="Alexandria Light" pitchFamily="2" charset="-78"/>
              <a:ea typeface="Times New Roman" panose="02020603050405020304" pitchFamily="18" charset="0"/>
              <a:cs typeface="Alexandria Light" pitchFamily="2" charset="-78"/>
            </a:endParaRPr>
          </a:p>
          <a:p>
            <a:pPr algn="just" rtl="1">
              <a:lnSpc>
                <a:spcPts val="2920"/>
              </a:lnSpc>
              <a:spcAft>
                <a:spcPts val="1800"/>
              </a:spcAft>
            </a:pPr>
            <a:r>
              <a:rPr lang="ar-SA" sz="14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تكنولوجيا المعلومات </a:t>
            </a:r>
          </a:p>
        </p:txBody>
      </p:sp>
    </p:spTree>
    <p:extLst>
      <p:ext uri="{BB962C8B-B14F-4D97-AF65-F5344CB8AC3E}">
        <p14:creationId xmlns:p14="http://schemas.microsoft.com/office/powerpoint/2010/main" val="3641843813"/>
      </p:ext>
    </p:extLst>
  </p:cSld>
  <p:clrMapOvr>
    <a:masterClrMapping/>
  </p:clrMapOvr>
  <mc:AlternateContent xmlns:mc="http://schemas.openxmlformats.org/markup-compatibility/2006" xmlns:p14="http://schemas.microsoft.com/office/powerpoint/2010/main">
    <mc:Choice Requires="p14">
      <p:transition p14:dur="10" advTm="228679"/>
    </mc:Choice>
    <mc:Fallback xmlns="">
      <p:transition advTm="22867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346765" y="1707563"/>
            <a:ext cx="8500304" cy="4281941"/>
          </a:xfrm>
          <a:prstGeom prst="rect">
            <a:avLst/>
          </a:prstGeom>
          <a:noFill/>
        </p:spPr>
        <p:txBody>
          <a:bodyPr wrap="square" rtlCol="1">
            <a:spAutoFit/>
          </a:bodyPr>
          <a:lstStyle/>
          <a:p>
            <a:pPr algn="just" rtl="1">
              <a:lnSpc>
                <a:spcPts val="2520"/>
              </a:lnSpc>
              <a:spcAft>
                <a:spcPts val="1800"/>
              </a:spcAft>
            </a:pPr>
            <a:r>
              <a:rPr lang="ar-SA" sz="1600" dirty="0">
                <a:solidFill>
                  <a:srgbClr val="212121"/>
                </a:solidFill>
                <a:latin typeface="Alexandria Light" pitchFamily="2" charset="-78"/>
                <a:ea typeface="Calibri" panose="020F0502020204030204" pitchFamily="34" charset="0"/>
                <a:cs typeface="Alexandria Light" pitchFamily="2" charset="-78"/>
              </a:rPr>
              <a:t>     وترجع تكنولوجيا المعلومات في الأساس إلى الثورة الصناعية الثانية التي اعتمدت التكنولوجيا الكهرومغناطيسية المرتبطة بالتصوير والدوائر المتكاملة </a:t>
            </a:r>
            <a:r>
              <a:rPr lang="en-US" sz="1600" dirty="0">
                <a:solidFill>
                  <a:srgbClr val="212121"/>
                </a:solidFill>
                <a:latin typeface="Alexandria Light" pitchFamily="2" charset="-78"/>
                <a:ea typeface="Calibri" panose="020F0502020204030204" pitchFamily="34" charset="0"/>
                <a:cs typeface="Alexandria Light" pitchFamily="2" charset="-78"/>
              </a:rPr>
              <a:t>integrated Circuits</a:t>
            </a:r>
            <a:r>
              <a:rPr lang="ar-SA" sz="1600" dirty="0">
                <a:solidFill>
                  <a:srgbClr val="212121"/>
                </a:solidFill>
                <a:latin typeface="Alexandria Light" pitchFamily="2" charset="-78"/>
                <a:ea typeface="Calibri" panose="020F0502020204030204" pitchFamily="34" charset="0"/>
                <a:cs typeface="Alexandria Light" pitchFamily="2" charset="-78"/>
              </a:rPr>
              <a:t> ، والرقائق الدقيقة </a:t>
            </a:r>
            <a:r>
              <a:rPr lang="en-US" sz="1600" dirty="0">
                <a:solidFill>
                  <a:srgbClr val="212121"/>
                </a:solidFill>
                <a:latin typeface="Alexandria Light" pitchFamily="2" charset="-78"/>
                <a:ea typeface="Calibri" panose="020F0502020204030204" pitchFamily="34" charset="0"/>
                <a:cs typeface="Alexandria Light" pitchFamily="2" charset="-78"/>
              </a:rPr>
              <a:t>Micro-chips</a:t>
            </a:r>
            <a:r>
              <a:rPr lang="ar-SA" sz="1600" dirty="0">
                <a:solidFill>
                  <a:srgbClr val="212121"/>
                </a:solidFill>
                <a:latin typeface="Alexandria Light" pitchFamily="2" charset="-78"/>
                <a:ea typeface="Calibri" panose="020F0502020204030204" pitchFamily="34" charset="0"/>
                <a:cs typeface="Alexandria Light" pitchFamily="2" charset="-78"/>
              </a:rPr>
              <a:t> التي تدخل في صناعة الحاسبات، والألياف الضوئية </a:t>
            </a:r>
            <a:r>
              <a:rPr lang="en-US" sz="1600" dirty="0">
                <a:solidFill>
                  <a:srgbClr val="212121"/>
                </a:solidFill>
                <a:latin typeface="Alexandria Light" pitchFamily="2" charset="-78"/>
                <a:ea typeface="Calibri" panose="020F0502020204030204" pitchFamily="34" charset="0"/>
                <a:cs typeface="Alexandria Light" pitchFamily="2" charset="-78"/>
              </a:rPr>
              <a:t>Optical fiber</a:t>
            </a:r>
            <a:r>
              <a:rPr lang="ar-SA" sz="1600" dirty="0">
                <a:solidFill>
                  <a:srgbClr val="212121"/>
                </a:solidFill>
                <a:latin typeface="Alexandria Light" pitchFamily="2" charset="-78"/>
                <a:ea typeface="Calibri" panose="020F0502020204030204" pitchFamily="34" charset="0"/>
                <a:cs typeface="Alexandria Light" pitchFamily="2" charset="-78"/>
              </a:rPr>
              <a:t>، والأقمار الصناعية </a:t>
            </a:r>
            <a:r>
              <a:rPr lang="en-US" sz="1600" dirty="0">
                <a:solidFill>
                  <a:srgbClr val="212121"/>
                </a:solidFill>
                <a:latin typeface="Alexandria Light" pitchFamily="2" charset="-78"/>
                <a:ea typeface="Calibri" panose="020F0502020204030204" pitchFamily="34" charset="0"/>
                <a:cs typeface="Alexandria Light" pitchFamily="2" charset="-78"/>
              </a:rPr>
              <a:t>Satellites</a:t>
            </a:r>
            <a:r>
              <a:rPr lang="ar-SA" sz="1600" dirty="0">
                <a:solidFill>
                  <a:srgbClr val="212121"/>
                </a:solidFill>
                <a:latin typeface="Alexandria Light" pitchFamily="2" charset="-78"/>
                <a:ea typeface="Calibri" panose="020F0502020204030204" pitchFamily="34" charset="0"/>
                <a:cs typeface="Alexandria Light" pitchFamily="2" charset="-78"/>
              </a:rPr>
              <a:t>، وقد شكلت هذه التكنولوجيات مجتمعة ما يطلق عليه تكنولوجيا المعلومات التي تتمثل في عدة صناعات متقدمة منها :</a:t>
            </a:r>
          </a:p>
          <a:p>
            <a:pPr marL="285750" indent="-285750" algn="just" rtl="1">
              <a:lnSpc>
                <a:spcPts val="2520"/>
              </a:lnSpc>
              <a:spcAft>
                <a:spcPts val="1800"/>
              </a:spcAft>
              <a:buFont typeface="Arial" panose="020B0604020202020204" pitchFamily="34" charset="0"/>
              <a:buChar char="•"/>
            </a:pPr>
            <a:r>
              <a:rPr lang="ar-SA" sz="1600" dirty="0">
                <a:solidFill>
                  <a:srgbClr val="212121"/>
                </a:solidFill>
                <a:effectLst/>
                <a:latin typeface="Alexandria Light" pitchFamily="2" charset="-78"/>
                <a:ea typeface="Calibri" panose="020F0502020204030204" pitchFamily="34" charset="0"/>
                <a:cs typeface="Alexandria Light" pitchFamily="2" charset="-78"/>
              </a:rPr>
              <a:t>صناعة الحاسبات: أجهزة، وبرمجيات. </a:t>
            </a:r>
          </a:p>
          <a:p>
            <a:pPr marL="285750" indent="-285750" algn="just" rtl="1">
              <a:lnSpc>
                <a:spcPts val="2520"/>
              </a:lnSpc>
              <a:spcAft>
                <a:spcPts val="1800"/>
              </a:spcAft>
              <a:buFont typeface="Arial" panose="020B0604020202020204" pitchFamily="34" charset="0"/>
              <a:buChar char="•"/>
            </a:pPr>
            <a:r>
              <a:rPr lang="ar-SA" sz="1600" dirty="0">
                <a:solidFill>
                  <a:srgbClr val="212121"/>
                </a:solidFill>
                <a:latin typeface="Alexandria Light" pitchFamily="2" charset="-78"/>
                <a:ea typeface="Calibri" panose="020F0502020204030204" pitchFamily="34" charset="0"/>
                <a:cs typeface="Alexandria Light" pitchFamily="2" charset="-78"/>
              </a:rPr>
              <a:t>صناعة الاتصال: كابلات، وأقمار صناعية، وأجهزة، وبرامج انبثق منها البث الإذاعي والتلفزيوني.. الخ.</a:t>
            </a:r>
          </a:p>
          <a:p>
            <a:pPr marL="285750" indent="-285750" algn="just" rtl="1">
              <a:lnSpc>
                <a:spcPts val="2520"/>
              </a:lnSpc>
              <a:spcAft>
                <a:spcPts val="1800"/>
              </a:spcAft>
              <a:buFont typeface="Arial" panose="020B0604020202020204" pitchFamily="34" charset="0"/>
              <a:buChar char="•"/>
            </a:pPr>
            <a:r>
              <a:rPr lang="ar-SA" sz="1600" dirty="0">
                <a:solidFill>
                  <a:srgbClr val="212121"/>
                </a:solidFill>
                <a:effectLst/>
                <a:latin typeface="Alexandria Light" pitchFamily="2" charset="-78"/>
                <a:ea typeface="Calibri" panose="020F0502020204030204" pitchFamily="34" charset="0"/>
                <a:cs typeface="Alexandria Light" pitchFamily="2" charset="-78"/>
              </a:rPr>
              <a:t>صناعة الطباعة والنشر الخاص بالمطبوعات، والدوريات، والأقراص الضوئية المدمجة </a:t>
            </a:r>
            <a:r>
              <a:rPr lang="en-US" sz="1600" dirty="0">
                <a:solidFill>
                  <a:srgbClr val="212121"/>
                </a:solidFill>
                <a:effectLst/>
                <a:latin typeface="Alexandria Light" pitchFamily="2" charset="-78"/>
                <a:ea typeface="Calibri" panose="020F0502020204030204" pitchFamily="34" charset="0"/>
                <a:cs typeface="Alexandria Light" pitchFamily="2" charset="-78"/>
              </a:rPr>
              <a:t> CD-ROMs</a:t>
            </a:r>
            <a:r>
              <a:rPr lang="ar-SY" sz="1600" dirty="0">
                <a:solidFill>
                  <a:srgbClr val="212121"/>
                </a:solidFill>
                <a:effectLst/>
                <a:latin typeface="Alexandria Light" pitchFamily="2" charset="-78"/>
                <a:ea typeface="Calibri" panose="020F0502020204030204" pitchFamily="34" charset="0"/>
                <a:cs typeface="Alexandria Light" pitchFamily="2" charset="-78"/>
              </a:rPr>
              <a:t>وتشابكت تكنولوجيا المعلومات والاتصالات مسهلة عملية نقل كميات ضخمة من كل أنواع المعلومات، إلى أن أصبحت متاحة لكل من المعلم والمتعلم في أي مكان وفي أي وقت، ما نتج عنه بيئة التعلم المرن </a:t>
            </a:r>
            <a:r>
              <a:rPr lang="en-US" sz="1600" dirty="0">
                <a:solidFill>
                  <a:srgbClr val="212121"/>
                </a:solidFill>
                <a:effectLst/>
                <a:latin typeface="Alexandria Light" pitchFamily="2" charset="-78"/>
                <a:ea typeface="Calibri" panose="020F0502020204030204" pitchFamily="34" charset="0"/>
                <a:cs typeface="Alexandria Light" pitchFamily="2" charset="-78"/>
              </a:rPr>
              <a:t>Flexible learning</a:t>
            </a:r>
            <a:r>
              <a:rPr lang="ar-SY" sz="1600" dirty="0">
                <a:solidFill>
                  <a:srgbClr val="212121"/>
                </a:solidFill>
                <a:effectLst/>
                <a:latin typeface="Alexandria Light" pitchFamily="2" charset="-78"/>
                <a:ea typeface="Calibri" panose="020F0502020204030204" pitchFamily="34" charset="0"/>
                <a:cs typeface="Alexandria Light" pitchFamily="2" charset="-78"/>
              </a:rPr>
              <a:t> (الهادي، 1998).</a:t>
            </a: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تطور تكنولوجيا المعلومات </a:t>
            </a:r>
          </a:p>
        </p:txBody>
      </p:sp>
      <p:grpSp>
        <p:nvGrpSpPr>
          <p:cNvPr id="11" name="Google Shape;8438;p58">
            <a:extLst>
              <a:ext uri="{FF2B5EF4-FFF2-40B4-BE49-F238E27FC236}">
                <a16:creationId xmlns:a16="http://schemas.microsoft.com/office/drawing/2014/main" id="{29BEACED-F279-446C-B52F-E38A966B5025}"/>
              </a:ext>
            </a:extLst>
          </p:cNvPr>
          <p:cNvGrpSpPr/>
          <p:nvPr/>
        </p:nvGrpSpPr>
        <p:grpSpPr>
          <a:xfrm>
            <a:off x="1331876" y="3587772"/>
            <a:ext cx="554074" cy="561318"/>
            <a:chOff x="1412450" y="1954475"/>
            <a:chExt cx="297750" cy="296175"/>
          </a:xfrm>
        </p:grpSpPr>
        <p:sp>
          <p:nvSpPr>
            <p:cNvPr id="12" name="Google Shape;8439;p58">
              <a:extLst>
                <a:ext uri="{FF2B5EF4-FFF2-40B4-BE49-F238E27FC236}">
                  <a16:creationId xmlns:a16="http://schemas.microsoft.com/office/drawing/2014/main" id="{6FA17CDD-15E5-4769-98B6-C4CDAA5C81F8}"/>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1D090915-79D1-49C3-87AF-5DA8710168C7}"/>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34575459"/>
      </p:ext>
    </p:extLst>
  </p:cSld>
  <p:clrMapOvr>
    <a:masterClrMapping/>
  </p:clrMapOvr>
  <mc:AlternateContent xmlns:mc="http://schemas.openxmlformats.org/markup-compatibility/2006" xmlns:p14="http://schemas.microsoft.com/office/powerpoint/2010/main">
    <mc:Choice Requires="p14">
      <p:transition p14:dur="10" advTm="141047"/>
    </mc:Choice>
    <mc:Fallback xmlns="">
      <p:transition advTm="14104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129491" y="2241610"/>
            <a:ext cx="8701929" cy="2884123"/>
          </a:xfrm>
          <a:prstGeom prst="rect">
            <a:avLst/>
          </a:prstGeom>
          <a:noFill/>
        </p:spPr>
        <p:txBody>
          <a:bodyPr wrap="square" rtlCol="1">
            <a:spAutoFit/>
          </a:bodyPr>
          <a:lstStyle/>
          <a:p>
            <a:pPr algn="just" rtl="1">
              <a:lnSpc>
                <a:spcPts val="2920"/>
              </a:lnSpc>
              <a:spcAft>
                <a:spcPts val="1800"/>
              </a:spcAft>
            </a:pPr>
            <a:r>
              <a:rPr lang="ar-SA" sz="1600" dirty="0">
                <a:latin typeface="Alexandria Light" pitchFamily="2" charset="-78"/>
                <a:cs typeface="Alexandria Light" pitchFamily="2" charset="-78"/>
              </a:rPr>
              <a:t>     و تشير مدخلات تكنولوجيا المعلومات إلى الأدوات والتقنيات التي يتم استخدامها في مجال التعليم والتدريس لتعزيز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والمنصات التعليمية وغيرها من الأدوات التقنية التي يمكن استخدامها لتعزيز عملية التعليم وتحقيق أهداف التعلم </a:t>
            </a:r>
            <a:r>
              <a:rPr lang="en-US" sz="1600" dirty="0">
                <a:latin typeface="Alexandria Light" pitchFamily="2" charset="-78"/>
                <a:ea typeface="Calibri" panose="020F0502020204030204" pitchFamily="34" charset="0"/>
                <a:cs typeface="Alexandria Light" pitchFamily="2" charset="-78"/>
              </a:rPr>
              <a:t>(</a:t>
            </a:r>
            <a:r>
              <a:rPr lang="en-US" sz="1800" dirty="0" err="1">
                <a:effectLst/>
                <a:latin typeface="Calibri" panose="020F0502020204030204" pitchFamily="34" charset="0"/>
                <a:ea typeface="Calibri" panose="020F0502020204030204" pitchFamily="34" charset="0"/>
                <a:cs typeface="Arial" panose="020B0604020202020204" pitchFamily="34" charset="0"/>
              </a:rPr>
              <a:t>Yazov</a:t>
            </a:r>
            <a:r>
              <a:rPr lang="en-US" sz="1800" dirty="0">
                <a:effectLst/>
                <a:latin typeface="Calibri" panose="020F0502020204030204" pitchFamily="34" charset="0"/>
                <a:ea typeface="Calibri" panose="020F0502020204030204" pitchFamily="34" charset="0"/>
                <a:cs typeface="Arial" panose="020B0604020202020204" pitchFamily="34" charset="0"/>
              </a:rPr>
              <a:t>&amp; Sang Song, 2020) </a:t>
            </a:r>
            <a:r>
              <a:rPr lang="ar-SA" sz="1800" dirty="0">
                <a:effectLst/>
                <a:latin typeface="Calibri" panose="020F0502020204030204" pitchFamily="34" charset="0"/>
                <a:ea typeface="Calibri" panose="020F0502020204030204" pitchFamily="34" charset="0"/>
                <a:cs typeface="Arial" panose="020B0604020202020204" pitchFamily="34" charset="0"/>
              </a:rPr>
              <a:t>. </a:t>
            </a:r>
            <a:endParaRPr lang="ar-SA" sz="1600" dirty="0">
              <a:latin typeface="Alexandria Light" pitchFamily="2" charset="-78"/>
              <a:cs typeface="Alexandria Light" pitchFamily="2" charset="-78"/>
            </a:endParaRPr>
          </a:p>
          <a:p>
            <a:pPr algn="r" rtl="1">
              <a:lnSpc>
                <a:spcPts val="2920"/>
              </a:lnSpc>
              <a:spcAft>
                <a:spcPts val="1800"/>
              </a:spcAft>
            </a:pPr>
            <a:endParaRPr lang="ar-SA" sz="1600"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مدخلات تكنولوجيا المعلومات </a:t>
            </a:r>
          </a:p>
        </p:txBody>
      </p:sp>
      <p:grpSp>
        <p:nvGrpSpPr>
          <p:cNvPr id="10" name="Google Shape;5434;p51">
            <a:extLst>
              <a:ext uri="{FF2B5EF4-FFF2-40B4-BE49-F238E27FC236}">
                <a16:creationId xmlns:a16="http://schemas.microsoft.com/office/drawing/2014/main" id="{7FEE0C96-A8EA-4278-A251-311A34F77CBB}"/>
              </a:ext>
            </a:extLst>
          </p:cNvPr>
          <p:cNvGrpSpPr/>
          <p:nvPr/>
        </p:nvGrpSpPr>
        <p:grpSpPr>
          <a:xfrm>
            <a:off x="2284473" y="4437967"/>
            <a:ext cx="774640" cy="755878"/>
            <a:chOff x="-47529700" y="2342000"/>
            <a:chExt cx="302450" cy="299900"/>
          </a:xfrm>
        </p:grpSpPr>
        <p:sp>
          <p:nvSpPr>
            <p:cNvPr id="11" name="Google Shape;5435;p51">
              <a:extLst>
                <a:ext uri="{FF2B5EF4-FFF2-40B4-BE49-F238E27FC236}">
                  <a16:creationId xmlns:a16="http://schemas.microsoft.com/office/drawing/2014/main" id="{42B3A34C-B050-4303-BFF3-A19FC67BFA32}"/>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36;p51">
              <a:extLst>
                <a:ext uri="{FF2B5EF4-FFF2-40B4-BE49-F238E27FC236}">
                  <a16:creationId xmlns:a16="http://schemas.microsoft.com/office/drawing/2014/main" id="{AB97F940-6B8C-49E6-91F2-9BB3F9979CF2}"/>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00924397"/>
      </p:ext>
    </p:extLst>
  </p:cSld>
  <p:clrMapOvr>
    <a:masterClrMapping/>
  </p:clrMapOvr>
  <mc:AlternateContent xmlns:mc="http://schemas.openxmlformats.org/markup-compatibility/2006" xmlns:p14="http://schemas.microsoft.com/office/powerpoint/2010/main">
    <mc:Choice Requires="p14">
      <p:transition p14:dur="10" advTm="109584"/>
    </mc:Choice>
    <mc:Fallback xmlns="">
      <p:transition advTm="1095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975791" y="2095405"/>
            <a:ext cx="9162744" cy="3024354"/>
          </a:xfrm>
          <a:prstGeom prst="rect">
            <a:avLst/>
          </a:prstGeom>
          <a:noFill/>
        </p:spPr>
        <p:txBody>
          <a:bodyPr wrap="square" rtlCol="1">
            <a:spAutoFit/>
          </a:bodyPr>
          <a:lstStyle/>
          <a:p>
            <a:pPr algn="just" rtl="1">
              <a:lnSpc>
                <a:spcPts val="2920"/>
              </a:lnSpc>
              <a:spcAft>
                <a:spcPts val="1800"/>
              </a:spcAft>
            </a:pPr>
            <a:r>
              <a:rPr lang="ar-SA" sz="1600" dirty="0">
                <a:solidFill>
                  <a:srgbClr val="212121"/>
                </a:solidFill>
                <a:effectLst/>
                <a:latin typeface="Alexandria Light" pitchFamily="2" charset="-78"/>
                <a:ea typeface="Times New Roman" panose="02020603050405020304" pitchFamily="18" charset="0"/>
                <a:cs typeface="Alexandria Light" pitchFamily="2" charset="-78"/>
              </a:rPr>
              <a:t>     تسمح هذه المدخلات </a:t>
            </a:r>
            <a:r>
              <a:rPr lang="ar-SA" sz="1600" b="0" i="0" dirty="0">
                <a:solidFill>
                  <a:srgbClr val="312B39"/>
                </a:solidFill>
                <a:effectLst/>
                <a:latin typeface="Alexandria Light" pitchFamily="2" charset="-78"/>
                <a:cs typeface="Alexandria Light" pitchFamily="2" charset="-78"/>
              </a:rPr>
              <a:t>بتدريب المعلمين وأعضاء هيئة التدريس في الجامعة  والتطوير المهني المستمر لهم من ناحية تطوير معارفهم ومهاراتهم المهنية والتكنولوجية من خلال التدريب من بعد، من خلال الدورات المفتوحة عبر الإنترنت الموجودة في المواقع الإلكترونية والمنصات التدريبية، أو التدريب وجهاً لوجه باستخدام الأدوات والوسائط الإلكترونية. ومن ناحية أخرى يحتاج المعلمون والأساتذة أعضاء هيئة التدريس في الجامعات في القرن الحادي والعشرين إلى إدراك إمكانات التدريس القائم على تكنولوجيا المعلومات والاتصالات في الفصول الدراسية، وإلى الدراية باستخدام مختلف الأدوات التعليمية. </a:t>
            </a:r>
            <a:r>
              <a:rPr lang="ar-SA" sz="1600" b="0" i="0" dirty="0">
                <a:solidFill>
                  <a:srgbClr val="000000"/>
                </a:solidFill>
                <a:effectLst/>
                <a:latin typeface="Alexandria Light" pitchFamily="2" charset="-78"/>
                <a:cs typeface="Alexandria Light" pitchFamily="2" charset="-78"/>
              </a:rPr>
              <a:t>كما أنّ تطبيقها في المنظومة التعليمية يُساعد على تحسين جودة التعليم وتحقيق مبداً التعليم التفاعلي وإمكانية التعلّم من بعد.</a:t>
            </a:r>
            <a:r>
              <a:rPr lang="ar-SA" sz="1600" b="0" i="0" dirty="0">
                <a:solidFill>
                  <a:srgbClr val="312B39"/>
                </a:solidFill>
                <a:effectLst/>
                <a:latin typeface="Alexandria Light" pitchFamily="2" charset="-78"/>
                <a:cs typeface="Alexandria Light" pitchFamily="2" charset="-78"/>
              </a:rPr>
              <a:t> فضلاً عن استخدام تكنولوجيا المعلومات والاتصالات في التدريب الأولي للمعلمين، </a:t>
            </a:r>
            <a:endParaRPr lang="ar-SA" dirty="0"/>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مدخلات تكنولوجيا المعلومات </a:t>
            </a:r>
          </a:p>
        </p:txBody>
      </p:sp>
      <p:sp>
        <p:nvSpPr>
          <p:cNvPr id="10" name="Google Shape;5347;p51">
            <a:extLst>
              <a:ext uri="{FF2B5EF4-FFF2-40B4-BE49-F238E27FC236}">
                <a16:creationId xmlns:a16="http://schemas.microsoft.com/office/drawing/2014/main" id="{0CD0B8F0-44A4-49F7-993A-DB0B1A064AC4}"/>
              </a:ext>
            </a:extLst>
          </p:cNvPr>
          <p:cNvSpPr/>
          <p:nvPr/>
        </p:nvSpPr>
        <p:spPr>
          <a:xfrm>
            <a:off x="1255880" y="3242465"/>
            <a:ext cx="595779" cy="575155"/>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88416095"/>
      </p:ext>
    </p:extLst>
  </p:cSld>
  <p:clrMapOvr>
    <a:masterClrMapping/>
  </p:clrMapOvr>
  <mc:AlternateContent xmlns:mc="http://schemas.openxmlformats.org/markup-compatibility/2006" xmlns:p14="http://schemas.microsoft.com/office/powerpoint/2010/main">
    <mc:Choice Requires="p14">
      <p:transition p14:dur="10" advTm="273238"/>
    </mc:Choice>
    <mc:Fallback xmlns="">
      <p:transition advTm="27323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975791" y="2095405"/>
            <a:ext cx="9162744" cy="3434273"/>
          </a:xfrm>
          <a:prstGeom prst="rect">
            <a:avLst/>
          </a:prstGeom>
          <a:noFill/>
        </p:spPr>
        <p:txBody>
          <a:bodyPr wrap="square" rtlCol="1">
            <a:spAutoFit/>
          </a:bodyPr>
          <a:lstStyle/>
          <a:p>
            <a:pPr algn="just" rtl="1">
              <a:lnSpc>
                <a:spcPts val="2920"/>
              </a:lnSpc>
              <a:spcAft>
                <a:spcPts val="1800"/>
              </a:spcAft>
            </a:pPr>
            <a:r>
              <a:rPr lang="ar-SA" sz="1600" b="0" i="0" dirty="0">
                <a:solidFill>
                  <a:srgbClr val="312B39"/>
                </a:solidFill>
                <a:effectLst/>
                <a:latin typeface="Alexandria Light" pitchFamily="2" charset="-78"/>
                <a:cs typeface="Alexandria Light" pitchFamily="2" charset="-78"/>
              </a:rPr>
              <a:t>     حيث يمكن للمعلمين في أثناء الخدمة تطوير مهاراتهم المهنية ومعارفهم من خلال الدورات الإلكترونية الحصرية، أو الوصول إليها عبر الاتصال - أو من غير الحاجة للاتصال بشبكة الإنترنت-، أو دورات تعليمية مدمجة أو مختلطة تجمع بين التدريب القائم على الحضور والدراسة المستقلة باستخدام المواد التكنولوجية. وفضلاً عن أن شبكة الإنترنت تسهل توزيع مواد تعليم المعلمين، تدعم شبكة الإنترنت التطوير المهني المستمر الذي يمكن الانتفاع به ذاتياً من خلال السماح للمعلمين باختيار المواد وفقاً لاحتياجاتهم وأهدافهم وتفضيلاتهم، وتلبية احتياجات أساليب التعلم المختلفة. </a:t>
            </a:r>
            <a:endParaRPr lang="ar-SA" sz="1600" b="0" i="0" dirty="0">
              <a:solidFill>
                <a:srgbClr val="000000"/>
              </a:solidFill>
              <a:effectLst/>
              <a:latin typeface="Alexandria Light" pitchFamily="2" charset="-78"/>
              <a:cs typeface="Alexandria Light" pitchFamily="2" charset="-78"/>
            </a:endParaRPr>
          </a:p>
          <a:p>
            <a:pPr algn="just" rtl="1">
              <a:lnSpc>
                <a:spcPts val="2920"/>
              </a:lnSpc>
              <a:spcAft>
                <a:spcPts val="1800"/>
              </a:spcAft>
            </a:pPr>
            <a:r>
              <a:rPr lang="ar-SA" sz="1600" dirty="0">
                <a:solidFill>
                  <a:srgbClr val="00B0F0"/>
                </a:solidFill>
                <a:latin typeface="Alexandria Light" pitchFamily="2" charset="-78"/>
                <a:ea typeface="Times New Roman" panose="02020603050405020304" pitchFamily="18" charset="0"/>
                <a:cs typeface="Alexandria Light" pitchFamily="2" charset="-78"/>
              </a:rPr>
              <a:t>     وسؤالنا هو ما معنى تدريب المعلمين وأعضاء هيئة التدريس على استخدام التكنولوجيا؟</a:t>
            </a:r>
            <a:endParaRPr lang="ar-SA" sz="1600" dirty="0">
              <a:latin typeface="Alexandria Light" pitchFamily="2" charset="-78"/>
              <a:cs typeface="Alexandria Light" pitchFamily="2" charset="-78"/>
            </a:endParaRPr>
          </a:p>
          <a:p>
            <a:endParaRPr lang="ar-SA" dirty="0"/>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مدخلات تكنولوجيا المعلومات </a:t>
            </a:r>
          </a:p>
        </p:txBody>
      </p:sp>
      <p:grpSp>
        <p:nvGrpSpPr>
          <p:cNvPr id="10" name="Google Shape;8438;p58">
            <a:extLst>
              <a:ext uri="{FF2B5EF4-FFF2-40B4-BE49-F238E27FC236}">
                <a16:creationId xmlns:a16="http://schemas.microsoft.com/office/drawing/2014/main" id="{DF7DECCE-E405-49AF-B268-202D67166793}"/>
              </a:ext>
            </a:extLst>
          </p:cNvPr>
          <p:cNvGrpSpPr/>
          <p:nvPr/>
        </p:nvGrpSpPr>
        <p:grpSpPr>
          <a:xfrm>
            <a:off x="1254859" y="2983107"/>
            <a:ext cx="516791" cy="560193"/>
            <a:chOff x="1412450" y="1954475"/>
            <a:chExt cx="297750" cy="296175"/>
          </a:xfrm>
        </p:grpSpPr>
        <p:sp>
          <p:nvSpPr>
            <p:cNvPr id="11" name="Google Shape;8439;p58">
              <a:extLst>
                <a:ext uri="{FF2B5EF4-FFF2-40B4-BE49-F238E27FC236}">
                  <a16:creationId xmlns:a16="http://schemas.microsoft.com/office/drawing/2014/main" id="{E702F43E-6730-424E-B333-79108820F7CC}"/>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440;p58">
              <a:extLst>
                <a:ext uri="{FF2B5EF4-FFF2-40B4-BE49-F238E27FC236}">
                  <a16:creationId xmlns:a16="http://schemas.microsoft.com/office/drawing/2014/main" id="{E1D49705-535C-45A1-82BC-811A2625E684}"/>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26155660"/>
      </p:ext>
    </p:extLst>
  </p:cSld>
  <p:clrMapOvr>
    <a:masterClrMapping/>
  </p:clrMapOvr>
  <mc:AlternateContent xmlns:mc="http://schemas.openxmlformats.org/markup-compatibility/2006" xmlns:p14="http://schemas.microsoft.com/office/powerpoint/2010/main">
    <mc:Choice Requires="p14">
      <p:transition p14:dur="10" advTm="71852"/>
    </mc:Choice>
    <mc:Fallback xmlns="">
      <p:transition advTm="7185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125980" y="2119679"/>
            <a:ext cx="9123712" cy="3083023"/>
          </a:xfrm>
          <a:prstGeom prst="rect">
            <a:avLst/>
          </a:prstGeom>
          <a:noFill/>
        </p:spPr>
        <p:txBody>
          <a:bodyPr wrap="square" rtlCol="0">
            <a:spAutoFit/>
          </a:bodyPr>
          <a:lstStyle/>
          <a:p>
            <a:pPr algn="r" rtl="1">
              <a:lnSpc>
                <a:spcPts val="2520"/>
              </a:lnSpc>
              <a:spcAft>
                <a:spcPts val="1800"/>
              </a:spcAft>
            </a:pPr>
            <a:r>
              <a:rPr lang="ar-SA" sz="1600" b="1" i="0" u="none" strike="noStrike" baseline="0" dirty="0">
                <a:latin typeface="Alexandria Light" pitchFamily="2" charset="-78"/>
                <a:cs typeface="Alexandria Light" pitchFamily="2" charset="-78"/>
              </a:rPr>
              <a:t>     إن </a:t>
            </a:r>
            <a:r>
              <a:rPr lang="ar-SA" sz="1600" i="0" u="none" strike="noStrike" baseline="0" dirty="0">
                <a:latin typeface="Alexandria Light" pitchFamily="2" charset="-78"/>
                <a:cs typeface="Alexandria Light" pitchFamily="2" charset="-78"/>
              </a:rPr>
              <a:t>مفهوم تدريب المعلمين يعني مجموعة النشاطات والبرامج التي يتلقاها المعلمون أثناء الخدمة الفعلية بهدف إكسابهم معلومات ومهارات واتجاهات جديدة تساعدهم في أداء عملهم بكفاءة. (المطيري</a:t>
            </a:r>
            <a:r>
              <a:rPr lang="ar-SA" sz="1600" dirty="0">
                <a:latin typeface="Alexandria Light" pitchFamily="2" charset="-78"/>
                <a:cs typeface="Alexandria Light" pitchFamily="2" charset="-78"/>
              </a:rPr>
              <a:t> ، 2009).</a:t>
            </a:r>
            <a:endParaRPr lang="ar-SA" sz="1600" i="0" u="none" strike="noStrike" baseline="0" dirty="0">
              <a:latin typeface="Alexandria Light" pitchFamily="2" charset="-78"/>
              <a:cs typeface="Alexandria Light" pitchFamily="2" charset="-78"/>
            </a:endParaRPr>
          </a:p>
          <a:p>
            <a:pPr algn="just" rtl="1">
              <a:lnSpc>
                <a:spcPts val="2520"/>
              </a:lnSpc>
              <a:spcAft>
                <a:spcPts val="1800"/>
              </a:spcAft>
            </a:pPr>
            <a:r>
              <a:rPr lang="en-US" sz="1600" dirty="0">
                <a:latin typeface="Alexandria Light" pitchFamily="2" charset="-78"/>
                <a:cs typeface="Alexandria Light" pitchFamily="2" charset="-78"/>
              </a:rPr>
              <a:t>   </a:t>
            </a:r>
            <a:r>
              <a:rPr lang="en-US" sz="1600" i="0" u="none" strike="noStrike" baseline="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 وبما أن التدريب من القضايا المحورية لإحداث نقلة نوعية داخل المؤسسة التعليمية، فإن هذا يستدعي أن ينطلق التدريب من الاحتياجات التدريبية اللازمة ويكون ذلك برصد وتقييم الوضع القائم، والوضع المرغوب به، ثم تحديد الفجوة بينهما وبناء برنامج تدريبي</a:t>
            </a:r>
            <a:r>
              <a:rPr lang="en-US" sz="1600" i="0" u="none" strike="noStrike" baseline="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يرتكز على أهداف واضحة ومحددة تسعى إلى تحقيق الوضع المرغوب فيه (حمدان، 2006).</a:t>
            </a:r>
          </a:p>
          <a:p>
            <a:pPr algn="just" rtl="1">
              <a:lnSpc>
                <a:spcPts val="2520"/>
              </a:lnSpc>
              <a:spcAft>
                <a:spcPts val="1800"/>
              </a:spcAft>
            </a:pPr>
            <a:endParaRPr lang="en-US" sz="14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472344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i="0" u="none" strike="noStrike" baseline="0" dirty="0">
                <a:latin typeface="Alexandria Medium" pitchFamily="2" charset="-78"/>
                <a:cs typeface="Alexandria Medium" pitchFamily="2" charset="-78"/>
              </a:rPr>
              <a:t>تدريب المعلمين وأعضاء الهيئة التدريسية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8" name="Google Shape;5466;p51">
            <a:extLst>
              <a:ext uri="{FF2B5EF4-FFF2-40B4-BE49-F238E27FC236}">
                <a16:creationId xmlns:a16="http://schemas.microsoft.com/office/drawing/2014/main" id="{E58E1C4C-3483-4D0D-A32B-4B74F3B694CB}"/>
              </a:ext>
            </a:extLst>
          </p:cNvPr>
          <p:cNvSpPr/>
          <p:nvPr/>
        </p:nvSpPr>
        <p:spPr>
          <a:xfrm>
            <a:off x="1423322" y="3207786"/>
            <a:ext cx="599788" cy="552684"/>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699844248"/>
      </p:ext>
    </p:extLst>
  </p:cSld>
  <p:clrMapOvr>
    <a:masterClrMapping/>
  </p:clrMapOvr>
  <mc:AlternateContent xmlns:mc="http://schemas.openxmlformats.org/markup-compatibility/2006" xmlns:p14="http://schemas.microsoft.com/office/powerpoint/2010/main">
    <mc:Choice Requires="p14">
      <p:transition p14:dur="10" advTm="171326"/>
    </mc:Choice>
    <mc:Fallback xmlns="">
      <p:transition advTm="17132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44536" y="2198870"/>
            <a:ext cx="9381967" cy="3704860"/>
          </a:xfrm>
          <a:prstGeom prst="rect">
            <a:avLst/>
          </a:prstGeom>
          <a:noFill/>
        </p:spPr>
        <p:txBody>
          <a:bodyPr wrap="square" rtlCol="0">
            <a:spAutoFit/>
          </a:bodyPr>
          <a:lstStyle/>
          <a:p>
            <a:pPr algn="just" rtl="1">
              <a:lnSpc>
                <a:spcPts val="2920"/>
              </a:lnSpc>
              <a:spcBef>
                <a:spcPts val="600"/>
              </a:spcBef>
              <a:spcAft>
                <a:spcPts val="1800"/>
              </a:spcAft>
            </a:pPr>
            <a:r>
              <a:rPr lang="ar-SA" sz="1600" b="0" i="0" u="none" strike="noStrike" baseline="0" dirty="0">
                <a:latin typeface="Alexandria Light" pitchFamily="2" charset="-78"/>
                <a:cs typeface="Alexandria Light" pitchFamily="2" charset="-78"/>
              </a:rPr>
              <a:t>     ومن أهم مدخلات التكنولوجيا في تعليم المعلمين وأعضاء هيئة التدريس </a:t>
            </a:r>
            <a:r>
              <a:rPr lang="ar-SA" sz="1600" dirty="0">
                <a:latin typeface="Alexandria Light" pitchFamily="2" charset="-78"/>
                <a:cs typeface="Alexandria Light" pitchFamily="2" charset="-78"/>
              </a:rPr>
              <a:t>التعليم الإلكتروني وهـو طريقـة التعلـيم والتعلم باستخدام الوسائط الإلكترونيـة فـي عملية نقل وإيصال المعلومات بـين المعلـم والمتعلم مثل الحواسيب والشبكات، والوسائط مثـل الـصوت والـصورة، والرسـومات، والمكتبات الإلكترونية، والإنترنت، وغيرها. </a:t>
            </a:r>
          </a:p>
          <a:p>
            <a:pPr algn="just" rtl="1">
              <a:lnSpc>
                <a:spcPts val="2920"/>
              </a:lnSpc>
              <a:spcBef>
                <a:spcPts val="600"/>
              </a:spcBef>
              <a:spcAft>
                <a:spcPts val="1800"/>
              </a:spcAft>
            </a:pPr>
            <a:r>
              <a:rPr lang="ar-SA" sz="1600" dirty="0">
                <a:latin typeface="Alexandria Light" pitchFamily="2" charset="-78"/>
                <a:cs typeface="Alexandria Light" pitchFamily="2" charset="-78"/>
              </a:rPr>
              <a:t>     وقد يكون هذا الاستخدام بسيطاً كاستخدام هذه الوسائل الإلكترونيّة فـي عـرض ومناقـشة المعلومات داخل القاعات، وقد يتعداه إلى مـا يسمى بالفصول الافتراضية والتعلم من بعد التي تتم فيها العمليـة التعليمية من خلال تقنيات الشبكات والفيـديو وغيرها. وهو من مدخلات تكنولوجيا المعلومات التي ساهمت في تدريب المعلم وتطوير مهاراته التكنولوجية كما ساهمت في تطوير مهارات عضو هيئة التدريس وخبراته لاستخدامها في التدريس في الجامعات. ومن أدوات التعليم الإلكتروني: الحاسوب وبرمجياته الذي يعد مدخلاً مهماً للتعليم والتدريب ولاسيما للمعلمين وأعضاء هيئة التدريس.    </a:t>
            </a:r>
            <a:r>
              <a:rPr lang="ar-SA" sz="1600" dirty="0">
                <a:solidFill>
                  <a:srgbClr val="00B0F0"/>
                </a:solidFill>
                <a:latin typeface="Alexandria Light" pitchFamily="2" charset="-78"/>
                <a:cs typeface="Alexandria Light" pitchFamily="2" charset="-78"/>
              </a:rPr>
              <a:t>السؤال ما أهمية التعليم الإلكتروني؟</a:t>
            </a:r>
            <a:endParaRPr lang="ar-SA" sz="1600" dirty="0">
              <a:solidFill>
                <a:srgbClr val="00B0F0"/>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9" name="Google Shape;5347;p51">
            <a:extLst>
              <a:ext uri="{FF2B5EF4-FFF2-40B4-BE49-F238E27FC236}">
                <a16:creationId xmlns:a16="http://schemas.microsoft.com/office/drawing/2014/main" id="{12EA1072-1B46-49E8-8E7F-2DDA2255A42C}"/>
              </a:ext>
            </a:extLst>
          </p:cNvPr>
          <p:cNvSpPr/>
          <p:nvPr/>
        </p:nvSpPr>
        <p:spPr>
          <a:xfrm>
            <a:off x="942308" y="3413241"/>
            <a:ext cx="480092" cy="508519"/>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advTm="181241"/>
    </mc:Choice>
    <mc:Fallback xmlns="">
      <p:transition advTm="1812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73199" y="2046255"/>
            <a:ext cx="9610547" cy="3961341"/>
          </a:xfrm>
          <a:prstGeom prst="rect">
            <a:avLst/>
          </a:prstGeom>
          <a:noFill/>
        </p:spPr>
        <p:txBody>
          <a:bodyPr wrap="square" rtlCol="0">
            <a:spAutoFit/>
          </a:bodyPr>
          <a:lstStyle/>
          <a:p>
            <a:pPr algn="just" rtl="1">
              <a:lnSpc>
                <a:spcPts val="2520"/>
              </a:lnSpc>
              <a:spcAft>
                <a:spcPts val="1800"/>
              </a:spcAft>
            </a:pPr>
            <a:r>
              <a:rPr lang="ar-SA" sz="1600" b="0" i="0" u="none" strike="noStrike" baseline="0" dirty="0">
                <a:latin typeface="Alexandria Light" pitchFamily="2" charset="-78"/>
                <a:cs typeface="Alexandria Light" pitchFamily="2" charset="-78"/>
              </a:rPr>
              <a:t>     تتضح أهمية </a:t>
            </a:r>
            <a:r>
              <a:rPr lang="ar-SA" sz="1600" dirty="0">
                <a:latin typeface="Alexandria Light" pitchFamily="2" charset="-78"/>
                <a:cs typeface="Alexandria Light" pitchFamily="2" charset="-78"/>
              </a:rPr>
              <a:t>التعليم الإلكتروني بإكساب المعلمين وأعضاء هيئة التدريس مهارات التعامل مع تكنولوجيا المعلومات والاتصال ويظهر ذلك من خلال:</a:t>
            </a:r>
          </a:p>
          <a:p>
            <a:pPr marL="342900" indent="-342900" algn="just" rtl="1">
              <a:lnSpc>
                <a:spcPts val="2520"/>
              </a:lnSpc>
              <a:spcAft>
                <a:spcPts val="1800"/>
              </a:spcAft>
              <a:buFont typeface="+mj-lt"/>
              <a:buAutoNum type="arabicPeriod"/>
            </a:pPr>
            <a:r>
              <a:rPr lang="ar-SA" sz="1600" dirty="0">
                <a:latin typeface="Alexandria Light" pitchFamily="2" charset="-78"/>
                <a:cs typeface="Alexandria Light" pitchFamily="2" charset="-78"/>
              </a:rPr>
              <a:t>عمليات المحاكاة والمعامل الافتراضية، التي ينفذها المتعلم، والتي تعد أحد أهم أساليب التعليم </a:t>
            </a:r>
            <a:r>
              <a:rPr lang="ar-SA" sz="1600" dirty="0" err="1">
                <a:latin typeface="Alexandria Light" pitchFamily="2" charset="-78"/>
                <a:cs typeface="Alexandria Light" pitchFamily="2" charset="-78"/>
              </a:rPr>
              <a:t>الإلكترونى</a:t>
            </a:r>
            <a:r>
              <a:rPr lang="ar-SA" sz="1600" dirty="0">
                <a:latin typeface="Alexandria Light" pitchFamily="2" charset="-78"/>
                <a:cs typeface="Alexandria Light" pitchFamily="2" charset="-78"/>
              </a:rPr>
              <a:t>. </a:t>
            </a:r>
          </a:p>
          <a:p>
            <a:pPr marL="342900" indent="-342900" algn="just" rtl="1">
              <a:lnSpc>
                <a:spcPts val="2520"/>
              </a:lnSpc>
              <a:spcAft>
                <a:spcPts val="1800"/>
              </a:spcAft>
              <a:buFont typeface="+mj-lt"/>
              <a:buAutoNum type="arabicPeriod"/>
            </a:pPr>
            <a:r>
              <a:rPr lang="ar-SA" sz="1600" b="0" i="0" dirty="0">
                <a:effectLst/>
                <a:latin typeface="Alexandria Light" pitchFamily="2" charset="-78"/>
                <a:cs typeface="Alexandria Light" pitchFamily="2" charset="-78"/>
              </a:rPr>
              <a:t>تقليل الأعباء الإدارية على المعلم التي كانت تأخذ منه وقت كبير في كل درس </a:t>
            </a:r>
            <a:r>
              <a:rPr lang="ar-SA" sz="1600" dirty="0">
                <a:latin typeface="Alexandria Light" pitchFamily="2" charset="-78"/>
                <a:cs typeface="Alexandria Light" pitchFamily="2" charset="-78"/>
              </a:rPr>
              <a:t>من مثل استلام الواجبات والتمارين والأنشطة والامتحانات وتقييمها لإصدار النتائج في الحال، </a:t>
            </a:r>
            <a:r>
              <a:rPr lang="ar-SA" sz="1600" b="0" i="0" dirty="0">
                <a:solidFill>
                  <a:srgbClr val="BDC1C6"/>
                </a:solidFill>
                <a:effectLst/>
                <a:latin typeface="Helvetica Neue"/>
              </a:rPr>
              <a:t> </a:t>
            </a:r>
            <a:r>
              <a:rPr lang="ar-SA" sz="1600" dirty="0">
                <a:latin typeface="Alexandria Light" pitchFamily="2" charset="-78"/>
                <a:cs typeface="Alexandria Light" pitchFamily="2" charset="-78"/>
              </a:rPr>
              <a:t>أصبح من الممكن إرسال واستلام كل هذه الأشياء عن طريق الأدوات الإلكترونية مع إمكانية معرفة استلام الطالب لهذه المستندات . إضافة إلى القدرة على تصميم خطط الدروس الإلكترونية، وتنفيذ طرائق تدريسية مبتكرة، والوصول إلى مصادر المعلومات المختلفة، مما يحقق النمو المهني للمعلم وعضو هيئة التدريس </a:t>
            </a:r>
          </a:p>
          <a:p>
            <a:pPr marL="342900" indent="-342900" algn="just" rtl="1">
              <a:lnSpc>
                <a:spcPts val="2520"/>
              </a:lnSpc>
              <a:spcAft>
                <a:spcPts val="1800"/>
              </a:spcAft>
              <a:buFont typeface="+mj-lt"/>
              <a:buAutoNum type="arabicPeriod"/>
            </a:pPr>
            <a:r>
              <a:rPr lang="ar-SA" sz="1600" dirty="0">
                <a:effectLst/>
                <a:latin typeface="Alexandria Light" pitchFamily="2" charset="-78"/>
                <a:ea typeface="Calibri" panose="020F0502020204030204" pitchFamily="34" charset="0"/>
                <a:cs typeface="Alexandria Light" pitchFamily="2" charset="-78"/>
              </a:rPr>
              <a:t> توفير نظم الإدارة والتواصل: وذلك بتوفير نظم لإدارة المحتوى التفاعلي الإلكترونيّ، ويسمح للمدربين </a:t>
            </a:r>
            <a:r>
              <a:rPr lang="ar-SA" sz="1600" dirty="0">
                <a:latin typeface="Alexandria Light" pitchFamily="2" charset="-78"/>
                <a:ea typeface="Calibri" panose="020F0502020204030204" pitchFamily="34" charset="0"/>
                <a:cs typeface="Alexandria Light" pitchFamily="2" charset="-78"/>
              </a:rPr>
              <a:t>بالاحتفاظ بسجلات المتدربين والعودة إليها عند الحاجة في أي وقت وفي أي مكان،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أهمية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121940" y="3127240"/>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spTree>
    <p:extLst>
      <p:ext uri="{BB962C8B-B14F-4D97-AF65-F5344CB8AC3E}">
        <p14:creationId xmlns:p14="http://schemas.microsoft.com/office/powerpoint/2010/main" val="273842853"/>
      </p:ext>
    </p:extLst>
  </p:cSld>
  <p:clrMapOvr>
    <a:masterClrMapping/>
  </p:clrMapOvr>
  <mc:AlternateContent xmlns:mc="http://schemas.openxmlformats.org/markup-compatibility/2006" xmlns:p14="http://schemas.microsoft.com/office/powerpoint/2010/main">
    <mc:Choice Requires="p14">
      <p:transition p14:dur="10" advTm="230606"/>
    </mc:Choice>
    <mc:Fallback xmlns="">
      <p:transition advTm="23060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44536" y="2070957"/>
            <a:ext cx="9205626" cy="3647152"/>
          </a:xfrm>
          <a:prstGeom prst="rect">
            <a:avLst/>
          </a:prstGeom>
          <a:noFill/>
        </p:spPr>
        <p:txBody>
          <a:bodyPr wrap="square" rtlCol="0">
            <a:spAutoFit/>
          </a:bodyPr>
          <a:lstStyle/>
          <a:p>
            <a:pPr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4-</a:t>
            </a:r>
            <a:r>
              <a:rPr lang="ar-SA" dirty="0">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توفير مصادر التعليم والتعلم أي توفير الكتب الإلكترونية والمناهج التفاعلية، إضافة إلى توفر المكتبة الإلكترونية توفراً فعالاً؛ بتضمينها مواقع تعليمية دائمة التحديث، تستخدم في صلب العملية التعليمية التعلمية .  </a:t>
            </a:r>
          </a:p>
          <a:p>
            <a:pPr algn="just" rtl="1">
              <a:lnSpc>
                <a:spcPts val="2920"/>
              </a:lnSpc>
              <a:spcBef>
                <a:spcPts val="600"/>
              </a:spcBef>
              <a:spcAft>
                <a:spcPts val="1800"/>
              </a:spcAft>
            </a:pPr>
            <a:r>
              <a:rPr lang="ar-SA" sz="1600" b="0" i="0" u="none" strike="noStrike" baseline="0" dirty="0">
                <a:latin typeface="Alexandria Light" pitchFamily="2" charset="-78"/>
                <a:ea typeface="Calibri" panose="020F0502020204030204" pitchFamily="34" charset="0"/>
                <a:cs typeface="Alexandria Light" pitchFamily="2" charset="-78"/>
              </a:rPr>
              <a:t>5- تنمية مهارات التخط</a:t>
            </a:r>
            <a:r>
              <a:rPr lang="ar-SA" sz="1600" dirty="0">
                <a:latin typeface="Alexandria Light" pitchFamily="2" charset="-78"/>
                <a:ea typeface="Calibri" panose="020F0502020204030204" pitchFamily="34" charset="0"/>
                <a:cs typeface="Alexandria Light" pitchFamily="2" charset="-78"/>
              </a:rPr>
              <a:t>يط للتعليم الإلكتروني: وذلك من خلال العمل مع القيادات المدرسية لدمج تكنولوجيا المعلومات والاتصالات كأداة تغيير أساسية في مجال التعليم والتدريب؛ لأن التخطيط للتعليم الإلكتروني يساعد على اتخاذ القرارات السليمة، ورصد مؤشرات التقدم، وتحقيق الأهداف التربوية.</a:t>
            </a:r>
          </a:p>
          <a:p>
            <a:pPr algn="just" rtl="1">
              <a:lnSpc>
                <a:spcPts val="2920"/>
              </a:lnSpc>
              <a:spcBef>
                <a:spcPts val="600"/>
              </a:spcBef>
              <a:spcAft>
                <a:spcPts val="1800"/>
              </a:spcAft>
            </a:pPr>
            <a:r>
              <a:rPr lang="ar-SA" sz="1600" b="0" i="0" u="none" strike="noStrike" baseline="0" dirty="0">
                <a:latin typeface="Alexandria Light" pitchFamily="2" charset="-78"/>
                <a:ea typeface="Calibri" panose="020F0502020204030204" pitchFamily="34" charset="0"/>
                <a:cs typeface="Alexandria Light" pitchFamily="2" charset="-78"/>
              </a:rPr>
              <a:t>6- الاستجابة لعدد من مبا</a:t>
            </a:r>
            <a:r>
              <a:rPr lang="ar-SA" sz="1600" dirty="0">
                <a:latin typeface="Alexandria Light" pitchFamily="2" charset="-78"/>
                <a:ea typeface="Calibri" panose="020F0502020204030204" pitchFamily="34" charset="0"/>
                <a:cs typeface="Alexandria Light" pitchFamily="2" charset="-78"/>
              </a:rPr>
              <a:t>دئ التعليم الإنساني الحديثة: توفير الدافعية للتعليم، وارتباط التعليم بحاجات الأفراد الشخصية والمهنية والاجتماعية.</a:t>
            </a:r>
            <a:endParaRPr lang="ar-SA" sz="1600" b="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أهمية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9" name="Google Shape;5384;p51">
            <a:extLst>
              <a:ext uri="{FF2B5EF4-FFF2-40B4-BE49-F238E27FC236}">
                <a16:creationId xmlns:a16="http://schemas.microsoft.com/office/drawing/2014/main" id="{075829CD-661F-4AA3-9B6D-7EC1E8173B5A}"/>
              </a:ext>
            </a:extLst>
          </p:cNvPr>
          <p:cNvGrpSpPr/>
          <p:nvPr/>
        </p:nvGrpSpPr>
        <p:grpSpPr>
          <a:xfrm>
            <a:off x="1121940" y="3127240"/>
            <a:ext cx="443607" cy="441469"/>
            <a:chOff x="-49786250" y="2316650"/>
            <a:chExt cx="300900" cy="299450"/>
          </a:xfrm>
          <a:solidFill>
            <a:schemeClr val="accent4"/>
          </a:solidFill>
        </p:grpSpPr>
        <p:sp>
          <p:nvSpPr>
            <p:cNvPr id="10" name="Google Shape;5385;p51">
              <a:extLst>
                <a:ext uri="{FF2B5EF4-FFF2-40B4-BE49-F238E27FC236}">
                  <a16:creationId xmlns:a16="http://schemas.microsoft.com/office/drawing/2014/main" id="{8BE37051-2738-4A65-9521-3BA5EB21426F}"/>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1" name="Google Shape;5386;p51">
              <a:extLst>
                <a:ext uri="{FF2B5EF4-FFF2-40B4-BE49-F238E27FC236}">
                  <a16:creationId xmlns:a16="http://schemas.microsoft.com/office/drawing/2014/main" id="{C2AE5D20-636B-44D6-B024-4428D7414D23}"/>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7;p51">
              <a:extLst>
                <a:ext uri="{FF2B5EF4-FFF2-40B4-BE49-F238E27FC236}">
                  <a16:creationId xmlns:a16="http://schemas.microsoft.com/office/drawing/2014/main" id="{3D965C1A-9FC1-472E-9838-FD52B47C2007}"/>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8;p51">
              <a:extLst>
                <a:ext uri="{FF2B5EF4-FFF2-40B4-BE49-F238E27FC236}">
                  <a16:creationId xmlns:a16="http://schemas.microsoft.com/office/drawing/2014/main" id="{708CCEF1-5FD9-467F-A84A-47C2104BEDB8}"/>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9;p51">
              <a:extLst>
                <a:ext uri="{FF2B5EF4-FFF2-40B4-BE49-F238E27FC236}">
                  <a16:creationId xmlns:a16="http://schemas.microsoft.com/office/drawing/2014/main" id="{E89A897C-7BFF-4E1D-A2B7-2F16EF82127C}"/>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90;p51">
              <a:extLst>
                <a:ext uri="{FF2B5EF4-FFF2-40B4-BE49-F238E27FC236}">
                  <a16:creationId xmlns:a16="http://schemas.microsoft.com/office/drawing/2014/main" id="{24F983B2-BF99-423E-B2AA-3809D84BD6DF}"/>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1;p51">
              <a:extLst>
                <a:ext uri="{FF2B5EF4-FFF2-40B4-BE49-F238E27FC236}">
                  <a16:creationId xmlns:a16="http://schemas.microsoft.com/office/drawing/2014/main" id="{93680A19-E45A-4AE3-B797-BF7827F8E388}"/>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spTree>
    <p:extLst>
      <p:ext uri="{BB962C8B-B14F-4D97-AF65-F5344CB8AC3E}">
        <p14:creationId xmlns:p14="http://schemas.microsoft.com/office/powerpoint/2010/main" val="2915714466"/>
      </p:ext>
    </p:extLst>
  </p:cSld>
  <p:clrMapOvr>
    <a:masterClrMapping/>
  </p:clrMapOvr>
  <mc:AlternateContent xmlns:mc="http://schemas.openxmlformats.org/markup-compatibility/2006" xmlns:p14="http://schemas.microsoft.com/office/powerpoint/2010/main">
    <mc:Choice Requires="p14">
      <p:transition p14:dur="10" advTm="203671"/>
    </mc:Choice>
    <mc:Fallback xmlns="">
      <p:transition advTm="20367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65417" y="2101396"/>
            <a:ext cx="8694782" cy="3910045"/>
          </a:xfrm>
          <a:prstGeom prst="rect">
            <a:avLst/>
          </a:prstGeom>
          <a:noFill/>
        </p:spPr>
        <p:txBody>
          <a:bodyPr wrap="square" rtlCol="0">
            <a:spAutoFit/>
          </a:bodyPr>
          <a:lstStyle/>
          <a:p>
            <a:pPr algn="just" rtl="1">
              <a:lnSpc>
                <a:spcPts val="2020"/>
              </a:lnSpc>
              <a:spcAft>
                <a:spcPts val="1800"/>
              </a:spcAft>
            </a:pPr>
            <a:r>
              <a:rPr lang="ar-SA" sz="1600" b="0" i="0" u="none" strike="noStrike" baseline="0" dirty="0">
                <a:latin typeface="Alexandria Light" pitchFamily="2" charset="-78"/>
                <a:cs typeface="Alexandria Light" pitchFamily="2" charset="-78"/>
              </a:rPr>
              <a:t>     فضلاً عن توفير أدوات إلكترونية متباينة في وظائفها، منها:</a:t>
            </a:r>
          </a:p>
          <a:p>
            <a:pPr algn="just" rtl="1">
              <a:lnSpc>
                <a:spcPts val="2020"/>
              </a:lnSpc>
              <a:spcAft>
                <a:spcPts val="1800"/>
              </a:spcAft>
            </a:pPr>
            <a:r>
              <a:rPr lang="ar-SA" sz="1600" b="0" i="0" u="none" strike="noStrike" baseline="0" dirty="0">
                <a:latin typeface="Alexandria Light" pitchFamily="2" charset="-78"/>
                <a:cs typeface="Alexandria Light" pitchFamily="2" charset="-78"/>
              </a:rPr>
              <a:t>ما ينظم المعرفة؛ من مثل الملفات الإلكترونية، </a:t>
            </a:r>
          </a:p>
          <a:p>
            <a:pPr algn="just" rtl="1">
              <a:lnSpc>
                <a:spcPts val="2020"/>
              </a:lnSpc>
              <a:spcAft>
                <a:spcPts val="1800"/>
              </a:spcAft>
            </a:pPr>
            <a:r>
              <a:rPr lang="ar-SA" sz="1600" b="0" i="0" u="none" strike="noStrike" baseline="0" dirty="0">
                <a:latin typeface="Alexandria Light" pitchFamily="2" charset="-78"/>
                <a:cs typeface="Alexandria Light" pitchFamily="2" charset="-78"/>
              </a:rPr>
              <a:t>ومنها ما يبني المعرفة من مثل تصميم المواقع الإلكترونية، </a:t>
            </a:r>
          </a:p>
          <a:p>
            <a:pPr algn="just" rtl="1">
              <a:lnSpc>
                <a:spcPts val="2020"/>
              </a:lnSpc>
              <a:spcAft>
                <a:spcPts val="1800"/>
              </a:spcAft>
            </a:pPr>
            <a:r>
              <a:rPr lang="ar-SA" sz="1600" b="0" i="0" u="none" strike="noStrike" baseline="0" dirty="0">
                <a:latin typeface="Alexandria Light" pitchFamily="2" charset="-78"/>
                <a:cs typeface="Alexandria Light" pitchFamily="2" charset="-78"/>
              </a:rPr>
              <a:t>ومنها ما يحاكي الواقع من مثل المعامل الافتراضية،</a:t>
            </a:r>
          </a:p>
          <a:p>
            <a:pPr algn="just" rtl="1">
              <a:lnSpc>
                <a:spcPts val="2020"/>
              </a:lnSpc>
              <a:spcAft>
                <a:spcPts val="1800"/>
              </a:spcAft>
            </a:pPr>
            <a:r>
              <a:rPr lang="ar-SA" sz="1600" b="0" i="0" u="none" strike="noStrike" baseline="0" dirty="0">
                <a:latin typeface="Alexandria Light" pitchFamily="2" charset="-78"/>
                <a:cs typeface="Alexandria Light" pitchFamily="2" charset="-78"/>
              </a:rPr>
              <a:t> ومنها ما يدعم المعرفة بالموارد والمصادر العلمية من مثل محركات البحث، </a:t>
            </a:r>
          </a:p>
          <a:p>
            <a:pPr algn="just" rtl="1">
              <a:lnSpc>
                <a:spcPts val="2020"/>
              </a:lnSpc>
              <a:spcAft>
                <a:spcPts val="1800"/>
              </a:spcAft>
            </a:pPr>
            <a:r>
              <a:rPr lang="ar-SA" sz="1600" b="0" i="0" u="none" strike="noStrike" baseline="0" dirty="0">
                <a:latin typeface="Alexandria Light" pitchFamily="2" charset="-78"/>
                <a:cs typeface="Alexandria Light" pitchFamily="2" charset="-78"/>
              </a:rPr>
              <a:t>ومنها ما يحقق التواصل؛ من مثل أدوات التواصل المتزامنة وغير المتزامنة.</a:t>
            </a:r>
          </a:p>
          <a:p>
            <a:pPr algn="just" rtl="1">
              <a:lnSpc>
                <a:spcPts val="2020"/>
              </a:lnSpc>
              <a:spcAft>
                <a:spcPts val="1800"/>
              </a:spcAft>
            </a:pPr>
            <a:endParaRPr lang="ar-SA" sz="1600" b="0" i="0" u="none" strike="noStrike" baseline="0" dirty="0">
              <a:latin typeface="Alexandria Light" pitchFamily="2" charset="-78"/>
              <a:cs typeface="Alexandria Light" pitchFamily="2" charset="-78"/>
            </a:endParaRPr>
          </a:p>
          <a:p>
            <a:pPr algn="just" rtl="1">
              <a:lnSpc>
                <a:spcPts val="2920"/>
              </a:lnSpc>
              <a:spcBef>
                <a:spcPts val="600"/>
              </a:spcBef>
              <a:spcAft>
                <a:spcPts val="1800"/>
              </a:spcAft>
            </a:pPr>
            <a:r>
              <a:rPr lang="ar-SA" sz="1600" dirty="0">
                <a:solidFill>
                  <a:srgbClr val="00B0F0"/>
                </a:solidFill>
                <a:latin typeface="Alexandria Medium" pitchFamily="2" charset="-78"/>
                <a:cs typeface="Alexandria Medium" pitchFamily="2" charset="-78"/>
              </a:rPr>
              <a:t>    والسؤال هو ما أنماط التعليم الإلكتروني في التعليم والتدريب؟  </a:t>
            </a:r>
            <a:endParaRPr lang="ar-SA" sz="1800" b="0" i="0" u="none" strike="noStrike" baseline="0" dirty="0">
              <a:solidFill>
                <a:srgbClr val="00B0F0"/>
              </a:solidFill>
              <a:latin typeface="Alexandria Medium" pitchFamily="2" charset="-78"/>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أهمية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9" name="Google Shape;6376;p53">
            <a:extLst>
              <a:ext uri="{FF2B5EF4-FFF2-40B4-BE49-F238E27FC236}">
                <a16:creationId xmlns:a16="http://schemas.microsoft.com/office/drawing/2014/main" id="{92BB6901-ED54-49AF-9447-A7F59E1C7BEF}"/>
              </a:ext>
            </a:extLst>
          </p:cNvPr>
          <p:cNvGrpSpPr/>
          <p:nvPr/>
        </p:nvGrpSpPr>
        <p:grpSpPr>
          <a:xfrm>
            <a:off x="3525520" y="5429653"/>
            <a:ext cx="643396" cy="468148"/>
            <a:chOff x="-33646250" y="3586425"/>
            <a:chExt cx="293000" cy="292225"/>
          </a:xfrm>
        </p:grpSpPr>
        <p:sp>
          <p:nvSpPr>
            <p:cNvPr id="10" name="Google Shape;6377;p53">
              <a:extLst>
                <a:ext uri="{FF2B5EF4-FFF2-40B4-BE49-F238E27FC236}">
                  <a16:creationId xmlns:a16="http://schemas.microsoft.com/office/drawing/2014/main" id="{466896D3-E687-4591-AF23-CF45066156BC}"/>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EAF5142E-4F9F-4BD4-9B47-C039035CA2AC}"/>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91324673"/>
      </p:ext>
    </p:extLst>
  </p:cSld>
  <p:clrMapOvr>
    <a:masterClrMapping/>
  </p:clrMapOvr>
  <mc:AlternateContent xmlns:mc="http://schemas.openxmlformats.org/markup-compatibility/2006" xmlns:p14="http://schemas.microsoft.com/office/powerpoint/2010/main">
    <mc:Choice Requires="p14">
      <p:transition p14:dur="10" advTm="121774"/>
    </mc:Choice>
    <mc:Fallback xmlns="">
      <p:transition advTm="12177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أنماط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1923546"/>
            <a:ext cx="9878625" cy="4230645"/>
          </a:xfrm>
          <a:prstGeom prst="rect">
            <a:avLst/>
          </a:prstGeom>
          <a:noFill/>
        </p:spPr>
        <p:txBody>
          <a:bodyPr wrap="square" rtlCol="0">
            <a:spAutoFit/>
          </a:bodyPr>
          <a:lstStyle/>
          <a:p>
            <a:pPr marL="0" marR="0" algn="justLow"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يقدم التعليم الإلكترونيّ نوعين أو نمطين من التعليم:</a:t>
            </a:r>
          </a:p>
          <a:p>
            <a:pPr algn="justLow" rtl="1">
              <a:lnSpc>
                <a:spcPts val="2920"/>
              </a:lnSpc>
              <a:spcBef>
                <a:spcPts val="600"/>
              </a:spcBef>
              <a:spcAft>
                <a:spcPts val="1200"/>
              </a:spcAft>
            </a:pPr>
            <a:r>
              <a:rPr lang="ar-SA" sz="1600" dirty="0">
                <a:latin typeface="Alexandria Medium" pitchFamily="2" charset="-78"/>
                <a:ea typeface="Calibri" panose="020F0502020204030204" pitchFamily="34" charset="0"/>
                <a:cs typeface="Alexandria Medium" pitchFamily="2" charset="-78"/>
              </a:rPr>
              <a:t>النمط الأول</a:t>
            </a:r>
            <a:r>
              <a:rPr lang="ar-SA" sz="1600" dirty="0">
                <a:latin typeface="Alexandria Light" pitchFamily="2" charset="-78"/>
                <a:ea typeface="Calibri" panose="020F0502020204030204" pitchFamily="34" charset="0"/>
                <a:cs typeface="Alexandria Light" pitchFamily="2" charset="-78"/>
              </a:rPr>
              <a:t>- التعليم الإلكترونيّ المتزامن </a:t>
            </a:r>
            <a:r>
              <a:rPr lang="en-US" sz="1600" b="0" i="0" dirty="0">
                <a:solidFill>
                  <a:srgbClr val="333333"/>
                </a:solidFill>
                <a:effectLst/>
                <a:latin typeface="droid arabic kufi"/>
              </a:rPr>
              <a:t> (</a:t>
            </a:r>
            <a:r>
              <a:rPr lang="en-US" sz="1600" dirty="0" err="1">
                <a:latin typeface="Alexandria Light" pitchFamily="2" charset="-78"/>
                <a:ea typeface="Calibri" panose="020F0502020204030204" pitchFamily="34" charset="0"/>
                <a:cs typeface="Alexandria Light" pitchFamily="2" charset="-78"/>
              </a:rPr>
              <a:t>Synchrones</a:t>
            </a:r>
            <a:r>
              <a:rPr lang="en-US" sz="1600" dirty="0">
                <a:latin typeface="Alexandria Light" pitchFamily="2" charset="-78"/>
                <a:ea typeface="Calibri" panose="020F0502020204030204" pitchFamily="34" charset="0"/>
                <a:cs typeface="Alexandria Light" pitchFamily="2" charset="-78"/>
              </a:rPr>
              <a:t> e-Learning)</a:t>
            </a:r>
            <a:r>
              <a:rPr lang="ar-SA" sz="1600" dirty="0">
                <a:latin typeface="Alexandria Light" pitchFamily="2" charset="-78"/>
                <a:ea typeface="Calibri" panose="020F0502020204030204" pitchFamily="34" charset="0"/>
                <a:cs typeface="Alexandria Light" pitchFamily="2" charset="-78"/>
              </a:rPr>
              <a:t>: وهو التعليم على الهواء أو البث المباشر،  ويطلق عليه الآني أو التفاعليّ، وهو يحتاج إلى وجود المتعلّمين في نفس الوقت أمام أجهزة الكمبيوتر لإجراء النقاش والمحادثة بين الطلاب أنفسهم وبينهم وبين المعلّم عبر غرف المحادثة أو تلقي الدروس من خلال الفصول الافتراضية.</a:t>
            </a:r>
          </a:p>
          <a:p>
            <a:pPr algn="justLow" rtl="1">
              <a:lnSpc>
                <a:spcPts val="2920"/>
              </a:lnSpc>
              <a:spcBef>
                <a:spcPts val="600"/>
              </a:spcBef>
              <a:spcAft>
                <a:spcPts val="1200"/>
              </a:spcAft>
            </a:pPr>
            <a:r>
              <a:rPr lang="ar-SA" sz="1600" dirty="0">
                <a:latin typeface="Alexandria Medium" pitchFamily="2" charset="-78"/>
                <a:ea typeface="Calibri" panose="020F0502020204030204" pitchFamily="34" charset="0"/>
                <a:cs typeface="Alexandria Medium" pitchFamily="2" charset="-78"/>
              </a:rPr>
              <a:t>النمط الثاني</a:t>
            </a:r>
            <a:r>
              <a:rPr lang="ar-SA" sz="1600" dirty="0">
                <a:latin typeface="Alexandria Light" pitchFamily="2" charset="-78"/>
                <a:ea typeface="Calibri" panose="020F0502020204030204" pitchFamily="34" charset="0"/>
                <a:cs typeface="Alexandria Light" pitchFamily="2" charset="-78"/>
              </a:rPr>
              <a:t>- التعليم الإلكترونيّ غير المتزامن (</a:t>
            </a:r>
            <a:r>
              <a:rPr lang="en-US" sz="1600" b="0" i="0" dirty="0">
                <a:solidFill>
                  <a:srgbClr val="333333"/>
                </a:solidFill>
                <a:effectLst/>
                <a:latin typeface="Alexandria Light" pitchFamily="2" charset="-78"/>
                <a:cs typeface="Alexandria Light" pitchFamily="2" charset="-78"/>
              </a:rPr>
              <a:t>Asynchronous e-learning</a:t>
            </a:r>
            <a:r>
              <a:rPr lang="ar-SA" sz="1600" b="0" i="0" dirty="0">
                <a:solidFill>
                  <a:srgbClr val="333333"/>
                </a:solidFill>
                <a:effectLst/>
                <a:latin typeface="Alexandria Light" pitchFamily="2" charset="-78"/>
                <a:cs typeface="Alexandria Light" pitchFamily="2" charset="-78"/>
              </a:rPr>
              <a:t>)</a:t>
            </a:r>
            <a:r>
              <a:rPr lang="ar-SA" sz="1600" dirty="0">
                <a:latin typeface="Alexandria Light" pitchFamily="2" charset="-78"/>
                <a:ea typeface="Calibri" panose="020F0502020204030204" pitchFamily="34" charset="0"/>
                <a:cs typeface="Alexandria Light" pitchFamily="2" charset="-78"/>
              </a:rPr>
              <a:t>: وهو التعليم غير المباشر الذي لا يحتاج المتعلّمين في نفس الوقت أو في نفس المكان، ويتم من خلال بعض تقنيات التعليم الإلكترونيّ من مثل البريد الإلكترونيّ حيث يتم تبادل المعلومات بين الطلاب أنفسهم وبينهم وبين المعلّم في أوقات متتالية حيث يحصل المتعلم على دروس مكثفة أو حصص وفق برنامج دراسي مخطط، وينتقي فيه المتعلّم الأوقات والأماكن التي تتناسب مع ظروفه.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advTm="121101"/>
    </mc:Choice>
    <mc:Fallback xmlns="">
      <p:transition advTm="12110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411730" y="2273776"/>
            <a:ext cx="8960415" cy="5064207"/>
          </a:xfrm>
          <a:prstGeom prst="rect">
            <a:avLst/>
          </a:prstGeom>
          <a:noFill/>
        </p:spPr>
        <p:txBody>
          <a:bodyPr wrap="square" rtlCol="0">
            <a:spAutoFit/>
          </a:bodyPr>
          <a:lstStyle/>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ومن مدخلات تكنولوجيا المعلومات الحاسوب، والبرامج التعليمية الحاسوبية التي </a:t>
            </a:r>
            <a:r>
              <a:rPr lang="ar-SA" sz="1600" dirty="0">
                <a:effectLst/>
                <a:latin typeface="Alexandria Light" pitchFamily="2" charset="-78"/>
                <a:ea typeface="Calibri" panose="020F0502020204030204" pitchFamily="34" charset="0"/>
                <a:cs typeface="Alexandria Light" pitchFamily="2" charset="-78"/>
              </a:rPr>
              <a:t>زخر الأدب التربويّ بتعريفات لها. وهذه التعريفات تختلف باختلاف وجهة نظر الباحث في مجالها؛ إذ عرّفت بأنها "مجموعة المكوّنات المنطقيّة التي تقدّم في صورة مواد تعليميّة مختلفة الأنماط لتحقيق أهداف محدّدة عن طريق الحاسب الآليّ، ويتفاعل معها المتعلّم وتقدّم له تغذية راجعة فوريّة حسب استجابته" (الجبان </a:t>
            </a:r>
            <a:r>
              <a:rPr lang="ar-SA" sz="1600" dirty="0" err="1">
                <a:effectLst/>
                <a:latin typeface="Alexandria Light" pitchFamily="2" charset="-78"/>
                <a:ea typeface="Calibri" panose="020F0502020204030204" pitchFamily="34" charset="0"/>
                <a:cs typeface="Alexandria Light" pitchFamily="2" charset="-78"/>
              </a:rPr>
              <a:t>والمطيعي</a:t>
            </a:r>
            <a:r>
              <a:rPr lang="ar-SA" sz="1600" dirty="0">
                <a:effectLst/>
                <a:latin typeface="Alexandria Light" pitchFamily="2" charset="-78"/>
                <a:ea typeface="Calibri" panose="020F0502020204030204" pitchFamily="34" charset="0"/>
                <a:cs typeface="Alexandria Light" pitchFamily="2" charset="-78"/>
              </a:rPr>
              <a:t>، (2004)، </a:t>
            </a:r>
            <a:r>
              <a:rPr lang="ar-SA" sz="1600" dirty="0">
                <a:latin typeface="Alexandria Light" pitchFamily="2" charset="-78"/>
                <a:ea typeface="Calibri" panose="020F0502020204030204" pitchFamily="34" charset="0"/>
                <a:cs typeface="Alexandria Light" pitchFamily="2" charset="-78"/>
              </a:rPr>
              <a:t>كما </a:t>
            </a:r>
            <a:r>
              <a:rPr lang="ar-SA" sz="1600" dirty="0">
                <a:effectLst/>
                <a:latin typeface="Alexandria Light" pitchFamily="2" charset="-78"/>
                <a:ea typeface="Calibri" panose="020F0502020204030204" pitchFamily="34" charset="0"/>
                <a:cs typeface="Alexandria Light" pitchFamily="2" charset="-78"/>
              </a:rPr>
              <a:t>عرّفت بأنها مجموعة البرامج التي تسيطر على الفعّاليات التي تقوم </a:t>
            </a:r>
            <a:r>
              <a:rPr lang="ar-SA" sz="1600" dirty="0">
                <a:solidFill>
                  <a:srgbClr val="000000"/>
                </a:solidFill>
                <a:effectLst/>
                <a:latin typeface="Alexandria Light" pitchFamily="2" charset="-78"/>
                <a:ea typeface="Calibri" panose="020F0502020204030204" pitchFamily="34" charset="0"/>
                <a:cs typeface="Alexandria Light" pitchFamily="2" charset="-78"/>
              </a:rPr>
              <a:t>بها الحواسيب </a:t>
            </a:r>
            <a:r>
              <a:rPr lang="ar-SA" sz="1600" dirty="0">
                <a:effectLst/>
                <a:latin typeface="Alexandria Light" pitchFamily="2" charset="-78"/>
                <a:ea typeface="Calibri" panose="020F0502020204030204" pitchFamily="34" charset="0"/>
                <a:cs typeface="Alexandria Light" pitchFamily="2" charset="-78"/>
              </a:rPr>
              <a:t>وتسيطر على الأجهزة الملحقة بالحاسوب" (الهاشميّ</a:t>
            </a:r>
            <a:r>
              <a:rPr lang="ar-SA" sz="1600" dirty="0">
                <a:solidFill>
                  <a:srgbClr val="00206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(2004)). كما عرّفت بأنها "نسيج من النص والرسوم الثابتة والمتحرّكة والصور والصوت والفيديو، ويُنَظّم هذا النسيج وفق تعليمات محدّدة لإحدى أدوات البرمجة الحاسوبيّة، ويتضمّن طرائق مختلفة للتجوّل داخله" (ابراهيم وجزائري (2014). </a:t>
            </a:r>
          </a:p>
          <a:p>
            <a:pPr marL="0" marR="0" algn="just" rtl="1">
              <a:lnSpc>
                <a:spcPts val="2920"/>
              </a:lnSpc>
              <a:spcBef>
                <a:spcPts val="600"/>
              </a:spcBef>
              <a:spcAft>
                <a:spcPts val="1800"/>
              </a:spcAft>
            </a:pPr>
            <a:r>
              <a:rPr lang="ar-SA" sz="1600" dirty="0">
                <a:solidFill>
                  <a:srgbClr val="00B0F0"/>
                </a:solidFill>
                <a:effectLst/>
                <a:latin typeface="Alexandria Medium" pitchFamily="2" charset="-78"/>
                <a:ea typeface="Calibri" panose="020F0502020204030204" pitchFamily="34" charset="0"/>
                <a:cs typeface="Alexandria Medium" pitchFamily="2" charset="-78"/>
              </a:rPr>
              <a:t>فما مسوغات استخدام البرامج التعليمية الحاسوبية في التعليم والتدريب؟</a:t>
            </a:r>
            <a:endParaRPr lang="ar-SA" sz="1600" b="0" i="0" dirty="0">
              <a:solidFill>
                <a:srgbClr val="00B0F0"/>
              </a:solidFill>
              <a:effectLst/>
              <a:latin typeface="Alexandria Medium" pitchFamily="2" charset="-78"/>
              <a:cs typeface="Alexandria Medium" pitchFamily="2" charset="-78"/>
            </a:endParaRPr>
          </a:p>
          <a:p>
            <a:pPr marL="0" marR="0" algn="justLow" rtl="1">
              <a:lnSpc>
                <a:spcPts val="2920"/>
              </a:lnSpc>
              <a:spcBef>
                <a:spcPts val="600"/>
              </a:spcBef>
              <a:spcAft>
                <a:spcPts val="1800"/>
              </a:spcAft>
            </a:pPr>
            <a:endParaRPr lang="ar-SA" sz="1600" dirty="0">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210A1912-46F0-4679-B618-B2F58C7230D9}"/>
              </a:ext>
            </a:extLst>
          </p:cNvPr>
          <p:cNvSpPr/>
          <p:nvPr/>
        </p:nvSpPr>
        <p:spPr>
          <a:xfrm>
            <a:off x="1488903" y="3417570"/>
            <a:ext cx="769425" cy="798910"/>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chemeClr val="accent1"/>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3425998100"/>
      </p:ext>
    </p:extLst>
  </p:cSld>
  <p:clrMapOvr>
    <a:masterClrMapping/>
  </p:clrMapOvr>
  <mc:AlternateContent xmlns:mc="http://schemas.openxmlformats.org/markup-compatibility/2006" xmlns:p14="http://schemas.microsoft.com/office/powerpoint/2010/main">
    <mc:Choice Requires="p14">
      <p:transition p14:dur="10" advTm="216349"/>
    </mc:Choice>
    <mc:Fallback xmlns="">
      <p:transition advTm="21634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82497" y="1033678"/>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مسوغات 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513151" y="2308915"/>
            <a:ext cx="8889448" cy="2999539"/>
          </a:xfrm>
          <a:prstGeom prst="rect">
            <a:avLst/>
          </a:prstGeom>
          <a:noFill/>
        </p:spPr>
        <p:txBody>
          <a:bodyPr wrap="square" rtlCol="0">
            <a:spAutoFit/>
          </a:bodyPr>
          <a:lstStyle/>
          <a:p>
            <a:pPr marL="342900" marR="0" indent="-342900" algn="just" rtl="1">
              <a:lnSpc>
                <a:spcPts val="2520"/>
              </a:lnSpc>
              <a:spcAft>
                <a:spcPts val="1800"/>
              </a:spcAft>
              <a:buFont typeface="+mj-lt"/>
              <a:buAutoNum type="arabicPeriod"/>
            </a:pPr>
            <a:r>
              <a:rPr lang="ar-SA" sz="1600" dirty="0">
                <a:latin typeface="Alexandria Light" pitchFamily="2" charset="-78"/>
                <a:ea typeface="Calibri" panose="020F0502020204030204" pitchFamily="34" charset="0"/>
                <a:cs typeface="Alexandria Light" pitchFamily="2" charset="-78"/>
              </a:rPr>
              <a:t> يسمح للمتعلم أو المتدرب بمشاهدة المحاضرة أو التدريب في أوقات الفراغ على شاشة الحاسوب وبحسب سرعته الذاتية من خلال الفرص المدمج.</a:t>
            </a:r>
          </a:p>
          <a:p>
            <a:pPr marL="342900" marR="0" indent="-342900" algn="just" rtl="1">
              <a:lnSpc>
                <a:spcPts val="2520"/>
              </a:lnSpc>
              <a:spcAft>
                <a:spcPts val="1800"/>
              </a:spcAft>
              <a:buFont typeface="+mj-lt"/>
              <a:buAutoNum type="arabicPeriod"/>
            </a:pPr>
            <a:r>
              <a:rPr lang="ar-SA" sz="1600" dirty="0">
                <a:effectLst/>
                <a:latin typeface="Alexandria Light" pitchFamily="2" charset="-78"/>
                <a:ea typeface="Calibri" panose="020F0502020204030204" pitchFamily="34" charset="0"/>
                <a:cs typeface="Alexandria Light" pitchFamily="2" charset="-78"/>
              </a:rPr>
              <a:t>يقدم مادة علمية موثقة مخزنة على الأقراص المدمجة ويمكن </a:t>
            </a:r>
            <a:r>
              <a:rPr lang="ar-SA" sz="1600" dirty="0">
                <a:latin typeface="Alexandria Light" pitchFamily="2" charset="-78"/>
                <a:ea typeface="Calibri" panose="020F0502020204030204" pitchFamily="34" charset="0"/>
                <a:cs typeface="Alexandria Light" pitchFamily="2" charset="-78"/>
              </a:rPr>
              <a:t>للمتعلم امتلاك هذه الأقراص المدمجة والرخيصة الثمن..</a:t>
            </a:r>
          </a:p>
          <a:p>
            <a:pPr marL="342900" marR="0" indent="-342900" algn="just" rtl="1">
              <a:lnSpc>
                <a:spcPts val="2520"/>
              </a:lnSpc>
              <a:spcAft>
                <a:spcPts val="1800"/>
              </a:spcAft>
              <a:buFont typeface="+mj-lt"/>
              <a:buAutoNum type="arabicPeriod"/>
            </a:pPr>
            <a:r>
              <a:rPr lang="ar-SA" sz="1600" dirty="0">
                <a:latin typeface="Alexandria Light" pitchFamily="2" charset="-78"/>
                <a:ea typeface="Calibri" panose="020F0502020204030204" pitchFamily="34" charset="0"/>
                <a:cs typeface="Alexandria Light" pitchFamily="2" charset="-78"/>
              </a:rPr>
              <a:t>يسمح البرنامج الحاسوبي بإشراك عدة معلمين أو أساتذة جامعيين في عرض المحاضرة أو التدريب.</a:t>
            </a:r>
          </a:p>
          <a:p>
            <a:pPr marL="342900" marR="0" indent="-342900" algn="just" rtl="1">
              <a:lnSpc>
                <a:spcPts val="2520"/>
              </a:lnSpc>
              <a:spcAft>
                <a:spcPts val="1800"/>
              </a:spcAft>
              <a:buFont typeface="+mj-lt"/>
              <a:buAutoNum type="arabicPeriod"/>
            </a:pPr>
            <a:r>
              <a:rPr lang="ar-SA" sz="1600" dirty="0">
                <a:latin typeface="Alexandria Light" pitchFamily="2" charset="-78"/>
                <a:ea typeface="Calibri" panose="020F0502020204030204" pitchFamily="34" charset="0"/>
                <a:cs typeface="Alexandria Light" pitchFamily="2" charset="-78"/>
              </a:rPr>
              <a:t>يخفف البرنامج الحاسوبي من عبء التحضير على المعلم وتقدم معلومات موثوقة عالية النوعية تغطي مفردات المنهاج.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0908BA53-C2DC-4A06-BA23-7D1CB90E8A5E}"/>
              </a:ext>
            </a:extLst>
          </p:cNvPr>
          <p:cNvSpPr/>
          <p:nvPr/>
        </p:nvSpPr>
        <p:spPr>
          <a:xfrm>
            <a:off x="1591169" y="3429000"/>
            <a:ext cx="722459" cy="706120"/>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00053158"/>
      </p:ext>
    </p:extLst>
  </p:cSld>
  <p:clrMapOvr>
    <a:masterClrMapping/>
  </p:clrMapOvr>
  <mc:AlternateContent xmlns:mc="http://schemas.openxmlformats.org/markup-compatibility/2006" xmlns:p14="http://schemas.microsoft.com/office/powerpoint/2010/main">
    <mc:Choice Requires="p14">
      <p:transition p14:dur="10" advTm="113810"/>
    </mc:Choice>
    <mc:Fallback xmlns="">
      <p:transition advTm="11381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920240" y="2590395"/>
            <a:ext cx="8994705" cy="1909497"/>
          </a:xfrm>
          <a:prstGeom prst="rect">
            <a:avLst/>
          </a:prstGeom>
          <a:noFill/>
        </p:spPr>
        <p:txBody>
          <a:bodyPr wrap="square" rtlCol="0">
            <a:spAutoFit/>
          </a:bodyPr>
          <a:lstStyle/>
          <a:p>
            <a:pPr marR="0" algn="just" rtl="1">
              <a:lnSpc>
                <a:spcPts val="292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     بالإضافة إلى أنه يسمح الحاسوب والبرامج التدريبية الحاسوبية بتدريب المعلمين وأعضاء هيئة التدريس على ما يستجد من مهارات في مجال عملهم من نظريات جديدة وأدوات تعليمية وتقنيات حديثة، حيث ت</a:t>
            </a:r>
            <a:r>
              <a:rPr lang="ar-SA" sz="1600" dirty="0">
                <a:solidFill>
                  <a:srgbClr val="000000"/>
                </a:solidFill>
                <a:latin typeface="Alexandria Light" pitchFamily="2" charset="-78"/>
                <a:ea typeface="Calibri" panose="020F0502020204030204" pitchFamily="34" charset="0"/>
                <a:cs typeface="Alexandria Light" pitchFamily="2" charset="-78"/>
              </a:rPr>
              <a:t>قدم البرامج التدريبية للمعلمين وأعضاء الهيئة التدريسية وهم على رأس عملهم في مواقعهم باستخدام البرامج المتطورة للتدريب، وإكساب المهارات، وبرامج المحاكاة، كما أن تكنولوجيا الحاسوب تدعم التعليم المستمر لمن يريد تنمية مهاراته وخبراته،.  </a:t>
            </a:r>
            <a:endParaRPr lang="ar-SA" sz="1600" b="0" i="0" dirty="0">
              <a:solidFill>
                <a:srgbClr val="000000"/>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B4B48F46-E8A8-4DB2-89FA-4B786EFCF1CE}"/>
              </a:ext>
            </a:extLst>
          </p:cNvPr>
          <p:cNvSpPr/>
          <p:nvPr/>
        </p:nvSpPr>
        <p:spPr>
          <a:xfrm>
            <a:off x="3645947" y="4647191"/>
            <a:ext cx="590773" cy="663071"/>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chemeClr val="accent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51755028"/>
      </p:ext>
    </p:extLst>
  </p:cSld>
  <p:clrMapOvr>
    <a:masterClrMapping/>
  </p:clrMapOvr>
  <mc:AlternateContent xmlns:mc="http://schemas.openxmlformats.org/markup-compatibility/2006" xmlns:p14="http://schemas.microsoft.com/office/powerpoint/2010/main">
    <mc:Choice Requires="p14">
      <p:transition p14:dur="10" advTm="94700"/>
    </mc:Choice>
    <mc:Fallback xmlns="">
      <p:transition advTm="947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13969" y="2097772"/>
            <a:ext cx="9564061" cy="3522118"/>
          </a:xfrm>
          <a:prstGeom prst="rect">
            <a:avLst/>
          </a:prstGeom>
          <a:noFill/>
        </p:spPr>
        <p:txBody>
          <a:bodyPr wrap="square" rtlCol="0">
            <a:spAutoFit/>
          </a:bodyPr>
          <a:lstStyle/>
          <a:p>
            <a:pPr algn="just" rtl="1">
              <a:lnSpc>
                <a:spcPts val="2620"/>
              </a:lnSpc>
              <a:spcAft>
                <a:spcPts val="1800"/>
              </a:spcAft>
            </a:pPr>
            <a:r>
              <a:rPr lang="ar-SA" sz="1600" dirty="0">
                <a:effectLst/>
                <a:latin typeface="Alexandria Light" pitchFamily="2" charset="-78"/>
                <a:ea typeface="Calibri" panose="020F0502020204030204" pitchFamily="34" charset="0"/>
                <a:cs typeface="Alexandria Light" pitchFamily="2" charset="-78"/>
              </a:rPr>
              <a:t>      ويشكل التعليم من بعد أحد نماذج التعليم التي يمكنها أن تسهم في تلبية متطلبات كل من الأفراد والمجتمع، ويرى التربويون أن هذا النمط من التعليم يمثل استجابة معاصرة للحالات التي يوجد فيها حاجز (زماني أو مكاني) بين المعلّم والمتعلّم؛ إذ تقوم التقنيّة الحديثة بمهمة جسر الوصل بين المعلّم والمتعلّم وأطراف أخرى لابد منها لاكتمال العمليّة التعليميّة" (صيام وآخرون، 2012، ص231). </a:t>
            </a:r>
            <a:endParaRPr lang="ar-SY" sz="1600" dirty="0">
              <a:effectLst/>
              <a:latin typeface="Alexandria Light" pitchFamily="2" charset="-78"/>
              <a:ea typeface="Calibri" panose="020F0502020204030204" pitchFamily="34" charset="0"/>
              <a:cs typeface="Alexandria Light" pitchFamily="2" charset="-78"/>
            </a:endParaRPr>
          </a:p>
          <a:p>
            <a:pPr algn="just" rtl="1">
              <a:lnSpc>
                <a:spcPts val="2620"/>
              </a:lnSpc>
              <a:spcAft>
                <a:spcPts val="1800"/>
              </a:spcAf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effectLst/>
                <a:latin typeface="Alexandria Light" pitchFamily="2" charset="-78"/>
                <a:ea typeface="Calibri" panose="020F0502020204030204" pitchFamily="34" charset="0"/>
                <a:cs typeface="Alexandria Light" pitchFamily="2" charset="-78"/>
              </a:rPr>
              <a:t>وعرف بأنه "</a:t>
            </a:r>
            <a:r>
              <a:rPr lang="ar-SA" sz="1600" dirty="0" err="1">
                <a:effectLst/>
                <a:latin typeface="Alexandria Light" pitchFamily="2" charset="-78"/>
                <a:ea typeface="Calibri" panose="020F0502020204030204" pitchFamily="34" charset="0"/>
                <a:cs typeface="Alexandria Light" pitchFamily="2" charset="-78"/>
              </a:rPr>
              <a:t>عملیّة</a:t>
            </a:r>
            <a:r>
              <a:rPr lang="ar-SA" sz="1600" dirty="0">
                <a:effectLst/>
                <a:latin typeface="Alexandria Light" pitchFamily="2" charset="-78"/>
                <a:ea typeface="Calibri" panose="020F0502020204030204" pitchFamily="34" charset="0"/>
                <a:cs typeface="Alexandria Light" pitchFamily="2" charset="-78"/>
              </a:rPr>
              <a:t> نقل المعرفة إلى المتعلم في موقع إقامته بدلاً من  انتقال المتعلم إلى المؤسسة التعليمية. </a:t>
            </a:r>
            <a:r>
              <a:rPr lang="ar-SA" sz="1600" dirty="0" err="1">
                <a:effectLst/>
                <a:latin typeface="Alexandria Light" pitchFamily="2" charset="-78"/>
                <a:ea typeface="Calibri" panose="020F0502020204030204" pitchFamily="34" charset="0"/>
                <a:cs typeface="Alexandria Light" pitchFamily="2" charset="-78"/>
              </a:rPr>
              <a:t>وھو</a:t>
            </a:r>
            <a:r>
              <a:rPr lang="ar-SA" sz="1600" dirty="0">
                <a:effectLst/>
                <a:latin typeface="Alexandria Light" pitchFamily="2" charset="-78"/>
                <a:ea typeface="Calibri" panose="020F0502020204030204" pitchFamily="34" charset="0"/>
                <a:cs typeface="Alexandria Light" pitchFamily="2" charset="-78"/>
              </a:rPr>
              <a:t> مبنيٌ على أساس </a:t>
            </a:r>
            <a:r>
              <a:rPr lang="ar-SA" sz="1600" dirty="0">
                <a:latin typeface="Alexandria Light" pitchFamily="2" charset="-78"/>
                <a:ea typeface="Calibri" panose="020F0502020204030204" pitchFamily="34" charset="0"/>
                <a:cs typeface="Alexandria Light" pitchFamily="2" charset="-78"/>
              </a:rPr>
              <a:t>إيصال</a:t>
            </a:r>
            <a:r>
              <a:rPr lang="ar-SA" sz="1600" dirty="0">
                <a:effectLst/>
                <a:latin typeface="Alexandria Light" pitchFamily="2" charset="-78"/>
                <a:ea typeface="Calibri" panose="020F0502020204030204" pitchFamily="34" charset="0"/>
                <a:cs typeface="Alexandria Light" pitchFamily="2" charset="-78"/>
              </a:rPr>
              <a:t> المعرفة، </a:t>
            </a:r>
            <a:r>
              <a:rPr lang="ar-SA" sz="1600" dirty="0" err="1">
                <a:effectLst/>
                <a:latin typeface="Alexandria Light" pitchFamily="2" charset="-78"/>
                <a:ea typeface="Calibri" panose="020F0502020204030204" pitchFamily="34" charset="0"/>
                <a:cs typeface="Alexandria Light" pitchFamily="2" charset="-78"/>
              </a:rPr>
              <a:t>والمھارات</a:t>
            </a:r>
            <a:r>
              <a:rPr lang="ar-SA" sz="1600" dirty="0">
                <a:effectLst/>
                <a:latin typeface="Alexandria Light" pitchFamily="2" charset="-78"/>
                <a:ea typeface="Calibri" panose="020F0502020204030204" pitchFamily="34" charset="0"/>
                <a:cs typeface="Alexandria Light" pitchFamily="2" charset="-78"/>
              </a:rPr>
              <a:t>، والمواد </a:t>
            </a:r>
            <a:r>
              <a:rPr lang="ar-SA" sz="1600" dirty="0" err="1">
                <a:effectLst/>
                <a:latin typeface="Alexandria Light" pitchFamily="2" charset="-78"/>
                <a:ea typeface="Calibri" panose="020F0502020204030204" pitchFamily="34" charset="0"/>
                <a:cs typeface="Alexandria Light" pitchFamily="2" charset="-78"/>
              </a:rPr>
              <a:t>التعلیمیة</a:t>
            </a:r>
            <a:r>
              <a:rPr lang="ar-SA" sz="1600" dirty="0">
                <a:effectLst/>
                <a:latin typeface="Alexandria Light" pitchFamily="2" charset="-78"/>
                <a:ea typeface="Calibri" panose="020F0502020204030204" pitchFamily="34" charset="0"/>
                <a:cs typeface="Alexandria Light" pitchFamily="2" charset="-78"/>
              </a:rPr>
              <a:t> إلى المتعلم عبر وسائط وأساليب </a:t>
            </a:r>
            <a:r>
              <a:rPr lang="ar-SA" sz="1600" dirty="0" err="1">
                <a:effectLst/>
                <a:latin typeface="Alexandria Light" pitchFamily="2" charset="-78"/>
                <a:ea typeface="Calibri" panose="020F0502020204030204" pitchFamily="34" charset="0"/>
                <a:cs typeface="Alexandria Light" pitchFamily="2" charset="-78"/>
              </a:rPr>
              <a:t>تقنیّة</a:t>
            </a:r>
            <a:r>
              <a:rPr lang="ar-SA" sz="1600" dirty="0">
                <a:effectLst/>
                <a:latin typeface="Alexandria Light" pitchFamily="2" charset="-78"/>
                <a:ea typeface="Calibri" panose="020F0502020204030204" pitchFamily="34" charset="0"/>
                <a:cs typeface="Alexandria Light" pitchFamily="2" charset="-78"/>
              </a:rPr>
              <a:t> مختلفة، إذ يكون المتعلم </a:t>
            </a:r>
            <a:r>
              <a:rPr lang="ar-SA" sz="1600" dirty="0" err="1">
                <a:effectLst/>
                <a:latin typeface="Alexandria Light" pitchFamily="2" charset="-78"/>
                <a:ea typeface="Calibri" panose="020F0502020204030204" pitchFamily="34" charset="0"/>
                <a:cs typeface="Alexandria Light" pitchFamily="2" charset="-78"/>
              </a:rPr>
              <a:t>بعیداً</a:t>
            </a:r>
            <a:r>
              <a:rPr lang="ar-SA" sz="1600" dirty="0">
                <a:effectLst/>
                <a:latin typeface="Alexandria Light" pitchFamily="2" charset="-78"/>
                <a:ea typeface="Calibri" panose="020F0502020204030204" pitchFamily="34" charset="0"/>
                <a:cs typeface="Alexandria Light" pitchFamily="2" charset="-78"/>
              </a:rPr>
              <a:t> أو منفصلاً عن المعلّم، أو القائم على </a:t>
            </a:r>
            <a:r>
              <a:rPr lang="ar-SA" sz="1600" dirty="0" err="1">
                <a:effectLst/>
                <a:latin typeface="Alexandria Light" pitchFamily="2" charset="-78"/>
                <a:ea typeface="Calibri" panose="020F0502020204030204" pitchFamily="34" charset="0"/>
                <a:cs typeface="Alexandria Light" pitchFamily="2" charset="-78"/>
              </a:rPr>
              <a:t>العملیّة</a:t>
            </a:r>
            <a:r>
              <a:rPr lang="ar-SA" sz="1600" dirty="0">
                <a:effectLst/>
                <a:latin typeface="Alexandria Light" pitchFamily="2" charset="-78"/>
                <a:ea typeface="Calibri" panose="020F0502020204030204" pitchFamily="34" charset="0"/>
                <a:cs typeface="Alexandria Light" pitchFamily="2" charset="-78"/>
              </a:rPr>
              <a:t> </a:t>
            </a:r>
            <a:r>
              <a:rPr lang="ar-SA" sz="1600" dirty="0" err="1">
                <a:effectLst/>
                <a:latin typeface="Alexandria Light" pitchFamily="2" charset="-78"/>
                <a:ea typeface="Calibri" panose="020F0502020204030204" pitchFamily="34" charset="0"/>
                <a:cs typeface="Alexandria Light" pitchFamily="2" charset="-78"/>
              </a:rPr>
              <a:t>التعلیمیّة</a:t>
            </a:r>
            <a:r>
              <a:rPr lang="ar-SA" sz="1600" dirty="0">
                <a:effectLst/>
                <a:latin typeface="Alexandria Light" pitchFamily="2" charset="-78"/>
                <a:ea typeface="Calibri" panose="020F0502020204030204" pitchFamily="34" charset="0"/>
                <a:cs typeface="Alexandria Light" pitchFamily="2" charset="-78"/>
              </a:rPr>
              <a:t>، وتستخدم  </a:t>
            </a:r>
            <a:r>
              <a:rPr lang="ar-SA" sz="1600" dirty="0" err="1">
                <a:effectLst/>
                <a:latin typeface="Alexandria Light" pitchFamily="2" charset="-78"/>
                <a:ea typeface="Calibri" panose="020F0502020204030204" pitchFamily="34" charset="0"/>
                <a:cs typeface="Alexandria Light" pitchFamily="2" charset="-78"/>
              </a:rPr>
              <a:t>التكنولوجیا</a:t>
            </a:r>
            <a:r>
              <a:rPr lang="ar-SA" sz="1600" dirty="0">
                <a:effectLst/>
                <a:latin typeface="Alexandria Light" pitchFamily="2" charset="-78"/>
                <a:ea typeface="Calibri" panose="020F0502020204030204" pitchFamily="34" charset="0"/>
                <a:cs typeface="Alexandria Light" pitchFamily="2" charset="-78"/>
              </a:rPr>
              <a:t> من أجل ملء الفجوة </a:t>
            </a:r>
            <a:r>
              <a:rPr lang="ar-SA" sz="1600" dirty="0" err="1">
                <a:effectLst/>
                <a:latin typeface="Alexandria Light" pitchFamily="2" charset="-78"/>
                <a:ea typeface="Calibri" panose="020F0502020204030204" pitchFamily="34" charset="0"/>
                <a:cs typeface="Alexandria Light" pitchFamily="2" charset="-78"/>
              </a:rPr>
              <a:t>بین</a:t>
            </a:r>
            <a:r>
              <a:rPr lang="ar-SA" sz="1600" dirty="0">
                <a:effectLst/>
                <a:latin typeface="Alexandria Light" pitchFamily="2" charset="-78"/>
                <a:ea typeface="Calibri" panose="020F0502020204030204" pitchFamily="34" charset="0"/>
                <a:cs typeface="Alexandria Light" pitchFamily="2" charset="-78"/>
              </a:rPr>
              <a:t> </a:t>
            </a:r>
            <a:r>
              <a:rPr lang="ar-SA" sz="1600" dirty="0" err="1">
                <a:effectLst/>
                <a:latin typeface="Alexandria Light" pitchFamily="2" charset="-78"/>
                <a:ea typeface="Calibri" panose="020F0502020204030204" pitchFamily="34" charset="0"/>
                <a:cs typeface="Alexandria Light" pitchFamily="2" charset="-78"/>
              </a:rPr>
              <a:t>الطرفین</a:t>
            </a:r>
            <a:r>
              <a:rPr lang="ar-SA" sz="1600" dirty="0">
                <a:effectLst/>
                <a:latin typeface="Alexandria Light" pitchFamily="2" charset="-78"/>
                <a:ea typeface="Calibri" panose="020F0502020204030204" pitchFamily="34" charset="0"/>
                <a:cs typeface="Alexandria Light" pitchFamily="2" charset="-78"/>
              </a:rPr>
              <a:t> بما </a:t>
            </a:r>
            <a:r>
              <a:rPr lang="ar-SA" sz="1600" dirty="0" err="1">
                <a:effectLst/>
                <a:latin typeface="Alexandria Light" pitchFamily="2" charset="-78"/>
                <a:ea typeface="Calibri" panose="020F0502020204030204" pitchFamily="34" charset="0"/>
                <a:cs typeface="Alexandria Light" pitchFamily="2" charset="-78"/>
              </a:rPr>
              <a:t>یحاكي</a:t>
            </a:r>
            <a:r>
              <a:rPr lang="ar-SA" sz="1600" dirty="0">
                <a:effectLst/>
                <a:latin typeface="Alexandria Light" pitchFamily="2" charset="-78"/>
                <a:ea typeface="Calibri" panose="020F0502020204030204" pitchFamily="34" charset="0"/>
                <a:cs typeface="Alexandria Light" pitchFamily="2" charset="-78"/>
              </a:rPr>
              <a:t> الاتصال الذي </a:t>
            </a:r>
            <a:r>
              <a:rPr lang="ar-SA" sz="1600" dirty="0" err="1">
                <a:effectLst/>
                <a:latin typeface="Alexandria Light" pitchFamily="2" charset="-78"/>
                <a:ea typeface="Calibri" panose="020F0502020204030204" pitchFamily="34" charset="0"/>
                <a:cs typeface="Alexandria Light" pitchFamily="2" charset="-78"/>
              </a:rPr>
              <a:t>یحدث</a:t>
            </a:r>
            <a:r>
              <a:rPr lang="ar-SA" sz="1600" dirty="0">
                <a:effectLst/>
                <a:latin typeface="Alexandria Light" pitchFamily="2" charset="-78"/>
                <a:ea typeface="Calibri" panose="020F0502020204030204" pitchFamily="34" charset="0"/>
                <a:cs typeface="Alexandria Light" pitchFamily="2" charset="-78"/>
              </a:rPr>
              <a:t> وجهاً لوجه" </a:t>
            </a:r>
            <a:r>
              <a:rPr lang="ar-SY" sz="1600" dirty="0">
                <a:effectLst/>
                <a:latin typeface="Alexandria Light" pitchFamily="2" charset="-78"/>
                <a:ea typeface="Calibri" panose="020F0502020204030204" pitchFamily="34" charset="0"/>
                <a:cs typeface="Alexandria Light" pitchFamily="2" charset="-78"/>
              </a:rPr>
              <a:t>(اليونسكو، 2020 ، ص14).   </a:t>
            </a:r>
          </a:p>
          <a:p>
            <a:pPr algn="just" rtl="1">
              <a:lnSpc>
                <a:spcPts val="2620"/>
              </a:lnSpc>
              <a:spcAft>
                <a:spcPts val="1800"/>
              </a:spcAft>
            </a:pPr>
            <a:r>
              <a:rPr lang="ar-SY" sz="1600" dirty="0">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 </a:t>
            </a:r>
            <a:r>
              <a:rPr lang="ar-SY" sz="1600" dirty="0">
                <a:solidFill>
                  <a:srgbClr val="00B0F0"/>
                </a:solidFill>
                <a:effectLst/>
                <a:latin typeface="Alexandria Medium" pitchFamily="2" charset="-78"/>
                <a:ea typeface="Calibri" panose="020F0502020204030204" pitchFamily="34" charset="0"/>
                <a:cs typeface="Alexandria Medium" pitchFamily="2" charset="-78"/>
              </a:rPr>
              <a:t>والسؤال: ما أهداف التعليم من بعد؟ </a:t>
            </a:r>
            <a:endParaRPr lang="en-US" sz="1800" dirty="0">
              <a:solidFill>
                <a:srgbClr val="00B0F0"/>
              </a:solidFill>
              <a:effectLst/>
              <a:latin typeface="Alexandria Medium" pitchFamily="2" charset="-78"/>
              <a:ea typeface="Calibri" panose="020F0502020204030204" pitchFamily="34" charset="0"/>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 التعليم من بعد</a:t>
            </a:r>
            <a:endParaRPr lang="en-US" sz="18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250929784"/>
      </p:ext>
    </p:extLst>
  </p:cSld>
  <p:clrMapOvr>
    <a:masterClrMapping/>
  </p:clrMapOvr>
  <mc:AlternateContent xmlns:mc="http://schemas.openxmlformats.org/markup-compatibility/2006" xmlns:p14="http://schemas.microsoft.com/office/powerpoint/2010/main">
    <mc:Choice Requires="p14">
      <p:transition p14:dur="10" advTm="156024"/>
    </mc:Choice>
    <mc:Fallback xmlns="">
      <p:transition advTm="1560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أهداف التعليم من بعد</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3" name="مربع نص 2">
            <a:extLst>
              <a:ext uri="{FF2B5EF4-FFF2-40B4-BE49-F238E27FC236}">
                <a16:creationId xmlns:a16="http://schemas.microsoft.com/office/drawing/2014/main" id="{A0A04EC7-BB3F-49F7-A1E7-22D938B66EFE}"/>
              </a:ext>
            </a:extLst>
          </p:cNvPr>
          <p:cNvSpPr txBox="1"/>
          <p:nvPr/>
        </p:nvSpPr>
        <p:spPr>
          <a:xfrm flipH="1">
            <a:off x="2137410" y="1855178"/>
            <a:ext cx="9018270" cy="3915944"/>
          </a:xfrm>
          <a:prstGeom prst="rect">
            <a:avLst/>
          </a:prstGeom>
          <a:noFill/>
        </p:spPr>
        <p:txBody>
          <a:bodyPr wrap="square" rtlCol="1">
            <a:spAutoFit/>
          </a:bodyPr>
          <a:lstStyle/>
          <a:p>
            <a:pPr algn="just" rtl="1">
              <a:lnSpc>
                <a:spcPts val="2420"/>
              </a:lnSpc>
              <a:spcAft>
                <a:spcPts val="1200"/>
              </a:spcAft>
            </a:pPr>
            <a:r>
              <a:rPr lang="ar-SA" sz="1600" dirty="0">
                <a:latin typeface="Alexandria Light" pitchFamily="2" charset="-78"/>
                <a:cs typeface="Alexandria Light" pitchFamily="2" charset="-78"/>
              </a:rPr>
              <a:t>     تتجلى أهداف التعليم من بعد في الآتي:</a:t>
            </a:r>
          </a:p>
          <a:p>
            <a:pPr marL="342900" indent="-342900" algn="just" rtl="1">
              <a:lnSpc>
                <a:spcPts val="2420"/>
              </a:lnSpc>
              <a:spcAft>
                <a:spcPts val="1200"/>
              </a:spcAft>
              <a:buFont typeface="+mj-lt"/>
              <a:buAutoNum type="arabicPeriod"/>
            </a:pPr>
            <a:r>
              <a:rPr lang="ar-SA" sz="1600" dirty="0">
                <a:latin typeface="Alexandria Light" pitchFamily="2" charset="-78"/>
                <a:cs typeface="Alexandria Light" pitchFamily="2" charset="-78"/>
              </a:rPr>
              <a:t>تحسين جودة التعليم وتسهيله عن طريق استخدام تقنيات الوسائط المتعددة (صوت، وصورة، ومقطع فيديو، ورسوم توضيحية </a:t>
            </a:r>
            <a:r>
              <a:rPr lang="ar-SA" sz="1600" dirty="0" err="1">
                <a:latin typeface="Alexandria Light" pitchFamily="2" charset="-78"/>
                <a:cs typeface="Alexandria Light" pitchFamily="2" charset="-78"/>
              </a:rPr>
              <a:t>وو</a:t>
            </a:r>
            <a:r>
              <a:rPr lang="ar-SA" sz="1600" dirty="0">
                <a:latin typeface="Alexandria Light" pitchFamily="2" charset="-78"/>
                <a:cs typeface="Alexandria Light" pitchFamily="2" charset="-78"/>
              </a:rPr>
              <a:t>..)وشبكة الإنترنت وتقديم المواد التدريبية المختلفة بشكل اسهل.</a:t>
            </a:r>
            <a:endParaRPr lang="en-US" sz="1600" dirty="0">
              <a:latin typeface="Alexandria Light" pitchFamily="2" charset="-78"/>
              <a:cs typeface="Alexandria Light" pitchFamily="2" charset="-78"/>
            </a:endParaRPr>
          </a:p>
          <a:p>
            <a:pPr marL="342900" indent="-342900" algn="just" rtl="1">
              <a:lnSpc>
                <a:spcPts val="2420"/>
              </a:lnSpc>
              <a:spcAft>
                <a:spcPts val="1200"/>
              </a:spcAft>
              <a:buFont typeface="+mj-lt"/>
              <a:buAutoNum type="arabicPeriod"/>
            </a:pPr>
            <a:r>
              <a:rPr lang="ar-SY" sz="1600" dirty="0">
                <a:latin typeface="Alexandria Light" pitchFamily="2" charset="-78"/>
                <a:cs typeface="Alexandria Light" pitchFamily="2" charset="-78"/>
              </a:rPr>
              <a:t>الدخول إلى مصادر المعلومات الإلكترونية وهي الأضخم على الإطلاق.</a:t>
            </a:r>
          </a:p>
          <a:p>
            <a:pPr marL="342900" indent="-342900" algn="just" rtl="1">
              <a:lnSpc>
                <a:spcPts val="2420"/>
              </a:lnSpc>
              <a:spcAft>
                <a:spcPts val="1200"/>
              </a:spcAft>
              <a:buFont typeface="+mj-lt"/>
              <a:buAutoNum type="arabicPeriod"/>
            </a:pPr>
            <a:r>
              <a:rPr lang="ar-SY" sz="1600" dirty="0">
                <a:latin typeface="Alexandria Light" pitchFamily="2" charset="-78"/>
                <a:cs typeface="Alexandria Light" pitchFamily="2" charset="-78"/>
              </a:rPr>
              <a:t>التغلب على صعوبة الفهم بوسائل إيضاحية متطورة وإمكانية الإعادة أكثر من مرة.</a:t>
            </a:r>
          </a:p>
          <a:p>
            <a:pPr marL="342900" indent="-342900" algn="just" rtl="1">
              <a:lnSpc>
                <a:spcPts val="2420"/>
              </a:lnSpc>
              <a:spcAft>
                <a:spcPts val="1200"/>
              </a:spcAft>
              <a:buFont typeface="+mj-lt"/>
              <a:buAutoNum type="arabicPeriod"/>
            </a:pPr>
            <a:r>
              <a:rPr lang="ar-SY" sz="1600" dirty="0">
                <a:latin typeface="Alexandria Light" pitchFamily="2" charset="-78"/>
                <a:cs typeface="Alexandria Light" pitchFamily="2" charset="-78"/>
              </a:rPr>
              <a:t>طرح مفهوم التعلم مدى الحياة حيث لم يعد السن وأو المكان معوقاً أمام التعلم.</a:t>
            </a:r>
          </a:p>
          <a:p>
            <a:pPr marL="342900" indent="-342900" algn="just" rtl="1">
              <a:lnSpc>
                <a:spcPts val="2420"/>
              </a:lnSpc>
              <a:spcAft>
                <a:spcPts val="1200"/>
              </a:spcAft>
              <a:buFont typeface="+mj-lt"/>
              <a:buAutoNum type="arabicPeriod"/>
            </a:pPr>
            <a:r>
              <a:rPr lang="ar-SY" sz="1600" dirty="0">
                <a:latin typeface="Alexandria Light" pitchFamily="2" charset="-78"/>
                <a:cs typeface="Alexandria Light" pitchFamily="2" charset="-78"/>
              </a:rPr>
              <a:t>رفع مستوى العمل بالتأهيل المتواصل للمعلمين.</a:t>
            </a:r>
          </a:p>
          <a:p>
            <a:pPr marL="342900" indent="-342900" algn="just" rtl="1">
              <a:lnSpc>
                <a:spcPts val="2420"/>
              </a:lnSpc>
              <a:spcAft>
                <a:spcPts val="1200"/>
              </a:spcAft>
              <a:buFont typeface="+mj-lt"/>
              <a:buAutoNum type="arabicPeriod"/>
            </a:pPr>
            <a:r>
              <a:rPr lang="ar-SY" sz="1600" dirty="0">
                <a:latin typeface="Alexandria Light" pitchFamily="2" charset="-78"/>
                <a:cs typeface="Alexandria Light" pitchFamily="2" charset="-78"/>
              </a:rPr>
              <a:t>توسيع الفرص التعليمية ومن ثم رفع سوية المجتمع وإنتاجيته.</a:t>
            </a:r>
          </a:p>
          <a:p>
            <a:pPr algn="just" rtl="1">
              <a:lnSpc>
                <a:spcPts val="2420"/>
              </a:lnSpc>
              <a:spcAft>
                <a:spcPts val="1200"/>
              </a:spcAft>
            </a:pPr>
            <a:r>
              <a:rPr lang="ar-SY" sz="1600" dirty="0">
                <a:latin typeface="Alexandria Light" pitchFamily="2" charset="-78"/>
                <a:cs typeface="Alexandria Light" pitchFamily="2" charset="-78"/>
              </a:rPr>
              <a:t>   والسؤال هو </a:t>
            </a:r>
            <a:r>
              <a:rPr lang="ar-SY" sz="1600" dirty="0">
                <a:solidFill>
                  <a:srgbClr val="00B0F0"/>
                </a:solidFill>
                <a:latin typeface="Alexandria Medium" pitchFamily="2" charset="-78"/>
                <a:cs typeface="Alexandria Medium" pitchFamily="2" charset="-78"/>
              </a:rPr>
              <a:t>ما المبادئ التي يقوم عليها التعليم من بعد؟ </a:t>
            </a:r>
            <a:endParaRPr lang="en-US" dirty="0"/>
          </a:p>
        </p:txBody>
      </p:sp>
      <p:grpSp>
        <p:nvGrpSpPr>
          <p:cNvPr id="8" name="Google Shape;6133;p53">
            <a:extLst>
              <a:ext uri="{FF2B5EF4-FFF2-40B4-BE49-F238E27FC236}">
                <a16:creationId xmlns:a16="http://schemas.microsoft.com/office/drawing/2014/main" id="{BA08B12F-A5EC-404C-970D-350F2E207179}"/>
              </a:ext>
            </a:extLst>
          </p:cNvPr>
          <p:cNvGrpSpPr/>
          <p:nvPr/>
        </p:nvGrpSpPr>
        <p:grpSpPr>
          <a:xfrm>
            <a:off x="4034790" y="5331180"/>
            <a:ext cx="478687" cy="420917"/>
            <a:chOff x="-35854750" y="2272675"/>
            <a:chExt cx="293000" cy="291450"/>
          </a:xfrm>
        </p:grpSpPr>
        <p:sp>
          <p:nvSpPr>
            <p:cNvPr id="10" name="Google Shape;6134;p53">
              <a:extLst>
                <a:ext uri="{FF2B5EF4-FFF2-40B4-BE49-F238E27FC236}">
                  <a16:creationId xmlns:a16="http://schemas.microsoft.com/office/drawing/2014/main" id="{F4302524-F383-4E78-A4FF-5CFA8EBF3749}"/>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135;p53">
              <a:extLst>
                <a:ext uri="{FF2B5EF4-FFF2-40B4-BE49-F238E27FC236}">
                  <a16:creationId xmlns:a16="http://schemas.microsoft.com/office/drawing/2014/main" id="{7B3791BD-63D2-4DDD-9515-83D2740C6AC5}"/>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36;p53">
              <a:extLst>
                <a:ext uri="{FF2B5EF4-FFF2-40B4-BE49-F238E27FC236}">
                  <a16:creationId xmlns:a16="http://schemas.microsoft.com/office/drawing/2014/main" id="{560098A0-A125-45D6-B414-E3038D4C15C4}"/>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60195328"/>
      </p:ext>
    </p:extLst>
  </p:cSld>
  <p:clrMapOvr>
    <a:masterClrMapping/>
  </p:clrMapOvr>
  <mc:AlternateContent xmlns:mc="http://schemas.openxmlformats.org/markup-compatibility/2006" xmlns:p14="http://schemas.microsoft.com/office/powerpoint/2010/main">
    <mc:Choice Requires="p14">
      <p:transition p14:dur="10" advTm="146806"/>
    </mc:Choice>
    <mc:Fallback xmlns="">
      <p:transition advTm="14680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50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 algn="justLow" rtl="1">
              <a:lnSpc>
                <a:spcPct val="125000"/>
              </a:lnSpc>
              <a:spcBef>
                <a:spcPts val="1200"/>
              </a:spcBef>
              <a:spcAft>
                <a:spcPts val="600"/>
              </a:spcAft>
              <a:tabLst>
                <a:tab pos="78105" algn="l"/>
              </a:tabLst>
            </a:pPr>
            <a:r>
              <a:rPr lang="ar-SA" sz="1800">
                <a:effectLst/>
                <a:latin typeface="Alexandria Light" pitchFamily="2" charset="-78"/>
                <a:ea typeface="Calibri" panose="020F0502020204030204" pitchFamily="34" charset="0"/>
                <a:cs typeface="Alexandria Light" pitchFamily="2" charset="-78"/>
              </a:rPr>
              <a:t>للفيديو التعليمي أنواع عدة يتم استخدام كل منها حسب الحاجة، يوضحها الشكل (2) الآتي:</a:t>
            </a:r>
            <a:endParaRPr lang="en-US" sz="1800" dirty="0">
              <a:effectLst/>
              <a:latin typeface="Alexandria Light" pitchFamily="2" charset="-78"/>
              <a:ea typeface="Calibri" panose="020F0502020204030204" pitchFamily="34" charset="0"/>
              <a:cs typeface="Alexandria Light"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6117907" cy="388311"/>
          </a:xfrm>
          <a:prstGeom prst="rect">
            <a:avLst/>
          </a:prstGeom>
          <a:noFill/>
        </p:spPr>
        <p:txBody>
          <a:bodyPr wrap="square">
            <a:spAutoFit/>
          </a:bodyPr>
          <a:lstStyle/>
          <a:p>
            <a:pPr algn="justLow" rtl="1">
              <a:lnSpc>
                <a:spcPct val="115000"/>
              </a:lnSpc>
              <a:spcAft>
                <a:spcPts val="1000"/>
              </a:spcAft>
            </a:pPr>
            <a:r>
              <a:rPr lang="ar-SA" b="1" dirty="0">
                <a:latin typeface="Alexandria Medium" pitchFamily="2" charset="-78"/>
                <a:ea typeface="Calibri" panose="020F0502020204030204" pitchFamily="34" charset="0"/>
                <a:cs typeface="Alexandria Medium" pitchFamily="2" charset="-78"/>
              </a:rPr>
              <a:t>بعض المبادئ الأساسية التي يقوم عليها التعليم من بعد</a:t>
            </a:r>
            <a:endParaRPr lang="en-US" b="1" dirty="0">
              <a:latin typeface="Alexandria Medium" pitchFamily="2" charset="-78"/>
              <a:ea typeface="Calibri" panose="020F0502020204030204" pitchFamily="34" charset="0"/>
              <a:cs typeface="Alexandria Medium" pitchFamily="2" charset="-78"/>
            </a:endParaRPr>
          </a:p>
        </p:txBody>
      </p:sp>
      <p:graphicFrame>
        <p:nvGraphicFramePr>
          <p:cNvPr id="11" name="رسم تخطيطي 10">
            <a:extLst>
              <a:ext uri="{FF2B5EF4-FFF2-40B4-BE49-F238E27FC236}">
                <a16:creationId xmlns:a16="http://schemas.microsoft.com/office/drawing/2014/main" id="{52EA4F26-9129-4566-96A5-10DEDE375F0D}"/>
              </a:ext>
            </a:extLst>
          </p:cNvPr>
          <p:cNvGraphicFramePr/>
          <p:nvPr>
            <p:extLst>
              <p:ext uri="{D42A27DB-BD31-4B8C-83A1-F6EECF244321}">
                <p14:modId xmlns:p14="http://schemas.microsoft.com/office/powerpoint/2010/main" val="1755486211"/>
              </p:ext>
            </p:extLst>
          </p:nvPr>
        </p:nvGraphicFramePr>
        <p:xfrm>
          <a:off x="1427872" y="2478545"/>
          <a:ext cx="9336255" cy="24269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مربع نص 2">
            <a:extLst>
              <a:ext uri="{FF2B5EF4-FFF2-40B4-BE49-F238E27FC236}">
                <a16:creationId xmlns:a16="http://schemas.microsoft.com/office/drawing/2014/main" id="{B72C679D-CD5C-4AF9-8A30-0D9D3CB8894F}"/>
              </a:ext>
            </a:extLst>
          </p:cNvPr>
          <p:cNvSpPr txBox="1"/>
          <p:nvPr/>
        </p:nvSpPr>
        <p:spPr>
          <a:xfrm>
            <a:off x="3320608" y="1802255"/>
            <a:ext cx="7510812" cy="409086"/>
          </a:xfrm>
          <a:prstGeom prst="rect">
            <a:avLst/>
          </a:prstGeom>
          <a:noFill/>
        </p:spPr>
        <p:txBody>
          <a:bodyPr wrap="square" rtlCol="1">
            <a:spAutoFit/>
          </a:bodyPr>
          <a:lstStyle/>
          <a:p>
            <a:pPr marL="53340" algn="justLow" rtl="1">
              <a:lnSpc>
                <a:spcPct val="125000"/>
              </a:lnSpc>
              <a:spcBef>
                <a:spcPts val="1200"/>
              </a:spcBef>
              <a:spcAft>
                <a:spcPts val="600"/>
              </a:spcAft>
              <a:tabLst>
                <a:tab pos="78105" algn="l"/>
              </a:tabLst>
            </a:pPr>
            <a:r>
              <a:rPr lang="ar-SA" sz="1600" dirty="0">
                <a:latin typeface="Alexandria Light" pitchFamily="2" charset="-78"/>
                <a:ea typeface="Calibri" panose="020F0502020204030204" pitchFamily="34" charset="0"/>
                <a:cs typeface="Alexandria Light" pitchFamily="2" charset="-78"/>
              </a:rPr>
              <a:t>بعض المبادئ الأساسية التي يقوم عليها التعليم من بعد، </a:t>
            </a:r>
            <a:r>
              <a:rPr lang="ar-SA" sz="18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يوضحها الشكل (1) الآتي</a:t>
            </a:r>
            <a:r>
              <a:rPr lang="ar-SA" sz="1800" dirty="0">
                <a:effectLst/>
                <a:latin typeface="Alexandria Light" pitchFamily="2" charset="-78"/>
                <a:ea typeface="Calibri" panose="020F0502020204030204" pitchFamily="34" charset="0"/>
                <a:cs typeface="Alexandria Light" pitchFamily="2" charset="-78"/>
              </a:rPr>
              <a:t>:</a:t>
            </a:r>
            <a:endParaRPr lang="en-US" sz="1800" dirty="0">
              <a:effectLst/>
              <a:latin typeface="Alexandria Light" pitchFamily="2" charset="-78"/>
              <a:ea typeface="Calibri" panose="020F0502020204030204" pitchFamily="34" charset="0"/>
              <a:cs typeface="Alexandria Light" pitchFamily="2" charset="-78"/>
            </a:endParaRPr>
          </a:p>
        </p:txBody>
      </p:sp>
      <p:sp>
        <p:nvSpPr>
          <p:cNvPr id="6" name="مربع نص 5">
            <a:extLst>
              <a:ext uri="{FF2B5EF4-FFF2-40B4-BE49-F238E27FC236}">
                <a16:creationId xmlns:a16="http://schemas.microsoft.com/office/drawing/2014/main" id="{2E406FB3-2AF2-43C6-9C41-78B044045AFA}"/>
              </a:ext>
            </a:extLst>
          </p:cNvPr>
          <p:cNvSpPr txBox="1"/>
          <p:nvPr/>
        </p:nvSpPr>
        <p:spPr>
          <a:xfrm>
            <a:off x="3278534" y="5172691"/>
            <a:ext cx="5986091" cy="307777"/>
          </a:xfrm>
          <a:prstGeom prst="rect">
            <a:avLst/>
          </a:prstGeom>
          <a:noFill/>
        </p:spPr>
        <p:txBody>
          <a:bodyPr wrap="square" rtlCol="1">
            <a:spAutoFit/>
          </a:bodyPr>
          <a:lstStyle/>
          <a:p>
            <a:r>
              <a:rPr lang="ar-SA" sz="1400" dirty="0">
                <a:latin typeface="Alexandria Light" pitchFamily="2" charset="-78"/>
                <a:cs typeface="Alexandria Light" pitchFamily="2" charset="-78"/>
              </a:rPr>
              <a:t>الشكل (1) يبين المبادئ الأساسية التي يقوم عليها التعليم من بعد</a:t>
            </a:r>
          </a:p>
        </p:txBody>
      </p:sp>
    </p:spTree>
    <p:custDataLst>
      <p:tags r:id="rId1"/>
    </p:custDataLst>
    <p:extLst>
      <p:ext uri="{BB962C8B-B14F-4D97-AF65-F5344CB8AC3E}">
        <p14:creationId xmlns:p14="http://schemas.microsoft.com/office/powerpoint/2010/main" val="621966013"/>
      </p:ext>
    </p:extLst>
  </p:cSld>
  <p:clrMapOvr>
    <a:masterClrMapping/>
  </p:clrMapOvr>
  <mc:AlternateContent xmlns:mc="http://schemas.openxmlformats.org/markup-compatibility/2006" xmlns:p14="http://schemas.microsoft.com/office/powerpoint/2010/main">
    <mc:Choice Requires="p14">
      <p:transition p14:dur="10" advTm="18260"/>
    </mc:Choice>
    <mc:Fallback xmlns="">
      <p:transition advTm="182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6117907" cy="388311"/>
          </a:xfrm>
          <a:prstGeom prst="rect">
            <a:avLst/>
          </a:prstGeom>
          <a:noFill/>
        </p:spPr>
        <p:txBody>
          <a:bodyPr wrap="square">
            <a:spAutoFit/>
          </a:bodyPr>
          <a:lstStyle/>
          <a:p>
            <a:pPr algn="justLow" rtl="1">
              <a:lnSpc>
                <a:spcPct val="115000"/>
              </a:lnSpc>
              <a:spcAft>
                <a:spcPts val="1000"/>
              </a:spcAft>
            </a:pPr>
            <a:r>
              <a:rPr lang="ar-SA" b="1" dirty="0">
                <a:latin typeface="Alexandria Medium" pitchFamily="2" charset="-78"/>
                <a:ea typeface="Calibri" panose="020F0502020204030204" pitchFamily="34" charset="0"/>
                <a:cs typeface="Alexandria Medium" pitchFamily="2" charset="-78"/>
              </a:rPr>
              <a:t>بعض المبادئ الأساسية التي يقوم عليها التعليم من بعد</a:t>
            </a:r>
            <a:endParaRPr lang="en-US" b="1" dirty="0">
              <a:latin typeface="Alexandria Medium" pitchFamily="2" charset="-78"/>
              <a:ea typeface="Calibri" panose="020F0502020204030204" pitchFamily="34" charset="0"/>
              <a:cs typeface="Alexandria Medium" pitchFamily="2" charset="-78"/>
            </a:endParaRPr>
          </a:p>
        </p:txBody>
      </p:sp>
      <p:sp>
        <p:nvSpPr>
          <p:cNvPr id="2" name="مربع نص 1">
            <a:extLst>
              <a:ext uri="{FF2B5EF4-FFF2-40B4-BE49-F238E27FC236}">
                <a16:creationId xmlns:a16="http://schemas.microsoft.com/office/drawing/2014/main" id="{4EF69BA6-8D1F-4F4B-BDC4-1C7F236C2AC6}"/>
              </a:ext>
            </a:extLst>
          </p:cNvPr>
          <p:cNvSpPr txBox="1"/>
          <p:nvPr/>
        </p:nvSpPr>
        <p:spPr>
          <a:xfrm>
            <a:off x="2320264" y="1750731"/>
            <a:ext cx="8929427" cy="4192173"/>
          </a:xfrm>
          <a:prstGeom prst="rect">
            <a:avLst/>
          </a:prstGeom>
          <a:noFill/>
        </p:spPr>
        <p:txBody>
          <a:bodyPr wrap="square" rtlCol="1">
            <a:spAutoFit/>
          </a:bodyPr>
          <a:lstStyle/>
          <a:p>
            <a:pPr marL="342900" indent="-342900" algn="just" rtl="1">
              <a:lnSpc>
                <a:spcPts val="2520"/>
              </a:lnSpc>
              <a:spcAft>
                <a:spcPts val="1800"/>
              </a:spcAft>
              <a:buFont typeface="+mj-lt"/>
              <a:buAutoNum type="arabicPeriod"/>
            </a:pPr>
            <a:r>
              <a:rPr lang="ar-SA" dirty="0"/>
              <a:t> </a:t>
            </a:r>
            <a:r>
              <a:rPr lang="ar-SA" sz="1600" dirty="0">
                <a:latin typeface="Alexandria Light" pitchFamily="2" charset="-78"/>
                <a:cs typeface="Alexandria Light" pitchFamily="2" charset="-78"/>
              </a:rPr>
              <a:t> </a:t>
            </a:r>
            <a:r>
              <a:rPr lang="ar-SA" sz="1600" b="1" dirty="0" err="1">
                <a:latin typeface="Alexandria Light" pitchFamily="2" charset="-78"/>
                <a:cs typeface="Alexandria Light" pitchFamily="2" charset="-78"/>
              </a:rPr>
              <a:t>الإتاحية</a:t>
            </a:r>
            <a:r>
              <a:rPr lang="ar-SA" sz="1600" dirty="0">
                <a:latin typeface="Alexandria Light" pitchFamily="2" charset="-78"/>
                <a:cs typeface="Alexandria Light" pitchFamily="2" charset="-78"/>
              </a:rPr>
              <a:t>: أي أن الفرص التعليمية متاحة للجميع بغض النظر عن كافة أشكال المعوقات الزمانية والمكانية.</a:t>
            </a:r>
          </a:p>
          <a:p>
            <a:pPr marL="342900" indent="-342900" algn="just" rtl="1">
              <a:lnSpc>
                <a:spcPts val="2520"/>
              </a:lnSpc>
              <a:spcAft>
                <a:spcPts val="1800"/>
              </a:spcAft>
              <a:buFont typeface="+mj-lt"/>
              <a:buAutoNum type="arabicPeriod"/>
            </a:pPr>
            <a:r>
              <a:rPr lang="ar-SA" sz="1600" b="1" dirty="0">
                <a:latin typeface="Alexandria Light" pitchFamily="2" charset="-78"/>
                <a:cs typeface="Alexandria Light" pitchFamily="2" charset="-78"/>
              </a:rPr>
              <a:t>المرونة</a:t>
            </a:r>
            <a:r>
              <a:rPr lang="ar-SA" sz="1600" dirty="0">
                <a:latin typeface="Alexandria Light" pitchFamily="2" charset="-78"/>
                <a:cs typeface="Alexandria Light" pitchFamily="2" charset="-78"/>
              </a:rPr>
              <a:t> : وهو إمكانية الدراسة بأي وقت وأي مكان.</a:t>
            </a:r>
          </a:p>
          <a:p>
            <a:pPr marL="342900" indent="-342900" algn="just" rtl="1">
              <a:lnSpc>
                <a:spcPts val="2520"/>
              </a:lnSpc>
              <a:spcAft>
                <a:spcPts val="1800"/>
              </a:spcAft>
              <a:buFont typeface="+mj-lt"/>
              <a:buAutoNum type="arabicPeriod"/>
            </a:pPr>
            <a:r>
              <a:rPr lang="ar-SA" sz="1600" b="1" dirty="0">
                <a:latin typeface="Alexandria Light" pitchFamily="2" charset="-78"/>
                <a:cs typeface="Alexandria Light" pitchFamily="2" charset="-78"/>
              </a:rPr>
              <a:t>تحكم المتعلم</a:t>
            </a:r>
            <a:r>
              <a:rPr lang="ar-SA" sz="1600" dirty="0">
                <a:latin typeface="Alexandria Light" pitchFamily="2" charset="-78"/>
                <a:cs typeface="Alexandria Light" pitchFamily="2" charset="-78"/>
              </a:rPr>
              <a:t>: وتعني أن المتعلم يمكنه ترتيب موضوعات المنهج المختلفة بحسب ظروفه وقدراته، واختيار أساليب تقويمه أيضاً.</a:t>
            </a:r>
          </a:p>
          <a:p>
            <a:pPr marL="342900" indent="-342900" algn="just" rtl="1">
              <a:lnSpc>
                <a:spcPts val="2520"/>
              </a:lnSpc>
              <a:spcAft>
                <a:spcPts val="1800"/>
              </a:spcAft>
              <a:buFont typeface="+mj-lt"/>
              <a:buAutoNum type="arabicPeriod"/>
            </a:pPr>
            <a:r>
              <a:rPr lang="ar-SA" sz="1600" b="1" dirty="0">
                <a:latin typeface="Alexandria Light" pitchFamily="2" charset="-78"/>
                <a:cs typeface="Alexandria Light" pitchFamily="2" charset="-78"/>
              </a:rPr>
              <a:t>اختيار أنظمة التوصيل</a:t>
            </a:r>
            <a:r>
              <a:rPr lang="ar-SA" sz="1600" dirty="0">
                <a:latin typeface="Alexandria Light" pitchFamily="2" charset="-78"/>
                <a:cs typeface="Alexandria Light" pitchFamily="2" charset="-78"/>
              </a:rPr>
              <a:t>: نظراً لاختلاف أساليب تعلم المتعلمين فإن اختيارهم الفردي لأنظمة التوصيل العلمي (بالبرمجيات، أو بالحاسوب، والمراسلة، واللقاءات..) يعد سمة أساسية لهذا النمط من التعليم.</a:t>
            </a:r>
          </a:p>
          <a:p>
            <a:pPr marL="342900" indent="-342900" algn="just" rtl="1">
              <a:lnSpc>
                <a:spcPts val="2520"/>
              </a:lnSpc>
              <a:spcAft>
                <a:spcPts val="1800"/>
              </a:spcAft>
              <a:buFont typeface="+mj-lt"/>
              <a:buAutoNum type="arabicPeriod"/>
            </a:pPr>
            <a:r>
              <a:rPr lang="ar-SA" sz="1600" b="1" dirty="0">
                <a:latin typeface="Alexandria Light" pitchFamily="2" charset="-78"/>
                <a:cs typeface="Alexandria Light" pitchFamily="2" charset="-78"/>
              </a:rPr>
              <a:t>الاعتمادية</a:t>
            </a:r>
            <a:r>
              <a:rPr lang="ar-SA" sz="1600" dirty="0">
                <a:latin typeface="Alexandria Light" pitchFamily="2" charset="-78"/>
                <a:cs typeface="Alexandria Light" pitchFamily="2" charset="-78"/>
              </a:rPr>
              <a:t>: وتعني مدى مناسبة البرامج الدراسية ودرجاتها العلمية للأعراض المتوخاة منها مقارنة بغيرها، ومن زاوية أخرى فهي تعني الاعتراف بهذه البرامج وآلياتها وقابلية محتواها للاحتساب في مؤسسات مختلفة (صيام، 2001). </a:t>
            </a:r>
          </a:p>
        </p:txBody>
      </p:sp>
      <p:sp>
        <p:nvSpPr>
          <p:cNvPr id="8" name="Google Shape;8472;p58">
            <a:extLst>
              <a:ext uri="{FF2B5EF4-FFF2-40B4-BE49-F238E27FC236}">
                <a16:creationId xmlns:a16="http://schemas.microsoft.com/office/drawing/2014/main" id="{537A55C1-119A-4C30-A1F1-8973F118F1ED}"/>
              </a:ext>
            </a:extLst>
          </p:cNvPr>
          <p:cNvSpPr/>
          <p:nvPr/>
        </p:nvSpPr>
        <p:spPr>
          <a:xfrm>
            <a:off x="1410139" y="3579892"/>
            <a:ext cx="442295" cy="442257"/>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5357901"/>
      </p:ext>
    </p:extLst>
  </p:cSld>
  <p:clrMapOvr>
    <a:masterClrMapping/>
  </p:clrMapOvr>
  <mc:AlternateContent xmlns:mc="http://schemas.openxmlformats.org/markup-compatibility/2006" xmlns:p14="http://schemas.microsoft.com/office/powerpoint/2010/main">
    <mc:Choice Requires="p14">
      <p:transition p14:dur="10" advTm="172069"/>
    </mc:Choice>
    <mc:Fallback xmlns="">
      <p:transition advTm="17206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1780013"/>
            <a:ext cx="10088162" cy="4285147"/>
          </a:xfrm>
          <a:prstGeom prst="rect">
            <a:avLst/>
          </a:prstGeom>
          <a:noFill/>
        </p:spPr>
        <p:txBody>
          <a:bodyPr wrap="square" rtlCol="0">
            <a:spAutoFit/>
          </a:bodyPr>
          <a:lstStyle/>
          <a:p>
            <a:pPr algn="justLow" rtl="1">
              <a:lnSpc>
                <a:spcPts val="2020"/>
              </a:lnSpc>
              <a:spcAft>
                <a:spcPts val="1200"/>
              </a:spcAft>
            </a:pPr>
            <a:r>
              <a:rPr lang="ar-SA" b="1" dirty="0">
                <a:latin typeface="Calibri" panose="020F0502020204030204" pitchFamily="34" charset="0"/>
                <a:ea typeface="Calibri" panose="020F0502020204030204" pitchFamily="34" charset="0"/>
                <a:cs typeface="Simplified Arabic" panose="02020603050405020304" pitchFamily="18" charset="-78"/>
              </a:rPr>
              <a:t>     </a:t>
            </a:r>
            <a:r>
              <a:rPr lang="ar-SA" sz="1600" dirty="0">
                <a:effectLst/>
                <a:latin typeface="Alexandria Light" pitchFamily="2" charset="-78"/>
                <a:ea typeface="Calibri" panose="020F0502020204030204" pitchFamily="34" charset="0"/>
                <a:cs typeface="Alexandria Light" pitchFamily="2" charset="-78"/>
              </a:rPr>
              <a:t>يجمع الباحثون والمتخصصون في الحقل التربوي على أهمية التعليم من بعد، ومن أهم مزاياه:</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sz="1600" dirty="0">
                <a:effectLst/>
                <a:latin typeface="Alexandria Light" pitchFamily="2" charset="-78"/>
                <a:ea typeface="Calibri" panose="020F0502020204030204" pitchFamily="34" charset="0"/>
                <a:cs typeface="Alexandria Light" pitchFamily="2" charset="-78"/>
              </a:rPr>
              <a:t>إتاحة الفرصة التعليميّة لكل المتعلمين .إذ يهيئ قبول الاعداد الكبيرة من الطلاب </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sz="1600" dirty="0">
                <a:effectLst/>
                <a:latin typeface="Alexandria Light" pitchFamily="2" charset="-78"/>
                <a:ea typeface="Calibri" panose="020F0502020204030204" pitchFamily="34" charset="0"/>
                <a:cs typeface="Alexandria Light" pitchFamily="2" charset="-78"/>
              </a:rPr>
              <a:t>أصبح تحدياً في ظل التقدم السريع، والانفجار التقني المتلاحق.</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sz="1600" dirty="0">
                <a:effectLst/>
                <a:latin typeface="Alexandria Light" pitchFamily="2" charset="-78"/>
                <a:ea typeface="Calibri" panose="020F0502020204030204" pitchFamily="34" charset="0"/>
                <a:cs typeface="Alexandria Light" pitchFamily="2" charset="-78"/>
              </a:rPr>
              <a:t>تعزيز المهارات الحياتية، والتركيز على مهارات القرن الحادي والعشرين.</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sz="1600" dirty="0">
                <a:effectLst/>
                <a:latin typeface="Alexandria Light" pitchFamily="2" charset="-78"/>
                <a:ea typeface="Calibri" panose="020F0502020204030204" pitchFamily="34" charset="0"/>
                <a:cs typeface="Alexandria Light" pitchFamily="2" charset="-78"/>
              </a:rPr>
              <a:t>إتاحة التعلم وفق الظروف التعليميّة الملائمة لظروف وأوقات المتعلمين، وتحقيق استمرارية عملية التعلم.</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sz="1600" dirty="0">
                <a:effectLst/>
                <a:latin typeface="Alexandria Light" pitchFamily="2" charset="-78"/>
                <a:ea typeface="Calibri" panose="020F0502020204030204" pitchFamily="34" charset="0"/>
                <a:cs typeface="Alexandria Light" pitchFamily="2" charset="-78"/>
              </a:rPr>
              <a:t>تأثير التعليم عن بعد يوازي أو يفوق نظام التعليم التقليدي، خاصة عند استخدام تقنياته، بكفاءة.</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sz="1600" dirty="0">
                <a:effectLst/>
                <a:latin typeface="Alexandria Light" pitchFamily="2" charset="-78"/>
                <a:ea typeface="Calibri" panose="020F0502020204030204" pitchFamily="34" charset="0"/>
                <a:cs typeface="Alexandria Light" pitchFamily="2" charset="-78"/>
              </a:rPr>
              <a:t>تقديم المناهج للمتعلمين بطرائق مبتكرة وتفاعلية.</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sz="1600" dirty="0">
                <a:effectLst/>
                <a:latin typeface="Alexandria Light" pitchFamily="2" charset="-78"/>
                <a:ea typeface="Calibri" panose="020F0502020204030204" pitchFamily="34" charset="0"/>
                <a:cs typeface="Alexandria Light" pitchFamily="2" charset="-78"/>
              </a:rPr>
              <a:t>تنظيم موضوعات المنهج، وأساليب التقويم بحسب قدرات المتعلمين. </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sz="1600" dirty="0">
                <a:effectLst/>
                <a:latin typeface="Alexandria Light" pitchFamily="2" charset="-78"/>
                <a:ea typeface="Calibri" panose="020F0502020204030204" pitchFamily="34" charset="0"/>
                <a:cs typeface="Alexandria Light" pitchFamily="2" charset="-78"/>
              </a:rPr>
              <a:t>لا يكلف مبالغ كبيرة من المال (اليونسكو، 2020،).</a:t>
            </a:r>
          </a:p>
          <a:p>
            <a:pPr marL="285750" lvl="0" indent="-285750" algn="justLow" rtl="1">
              <a:lnSpc>
                <a:spcPts val="2020"/>
              </a:lnSpc>
              <a:spcAft>
                <a:spcPts val="1200"/>
              </a:spcAft>
              <a:buFont typeface="Arial" panose="020B0604020202020204" pitchFamily="34" charset="0"/>
              <a:buChar char="•"/>
              <a:tabLst>
                <a:tab pos="233680" algn="l"/>
              </a:tabLst>
            </a:pPr>
            <a:r>
              <a:rPr lang="ar-SA" sz="1600" dirty="0">
                <a:latin typeface="Alexandria Light" pitchFamily="2" charset="-78"/>
                <a:ea typeface="Calibri" panose="020F0502020204030204" pitchFamily="34" charset="0"/>
                <a:cs typeface="Alexandria Light" pitchFamily="2" charset="-78"/>
              </a:rPr>
              <a:t>يستخدم وسائل الاتصال الحديثة في بث البرامج التعليمية والتدريبية لخدمة أعداد كبيرة من الدارسين ومن ثم يؤدي إلى انخفاض التكلفة التعليمية للفرد.</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21269"/>
          </a:xfrm>
          <a:prstGeom prst="rect">
            <a:avLst/>
          </a:prstGeom>
          <a:noFill/>
        </p:spPr>
        <p:txBody>
          <a:bodyPr wrap="square">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مزايا</a:t>
            </a:r>
            <a:r>
              <a:rPr lang="ar-SA" sz="1800" b="1" dirty="0">
                <a:effectLst/>
                <a:latin typeface="Calibri" panose="020F0502020204030204" pitchFamily="34" charset="0"/>
                <a:ea typeface="Calibri" panose="020F0502020204030204" pitchFamily="34" charset="0"/>
                <a:cs typeface="Simplified Arabic" panose="02020603050405020304" pitchFamily="18" charset="-78"/>
              </a:rPr>
              <a:t> </a:t>
            </a:r>
            <a:r>
              <a:rPr lang="ar-SA" sz="1800" b="1" dirty="0">
                <a:effectLst/>
                <a:latin typeface="Alexandria Medium" pitchFamily="2" charset="-78"/>
                <a:ea typeface="Calibri" panose="020F0502020204030204" pitchFamily="34" charset="0"/>
                <a:cs typeface="Alexandria Medium" pitchFamily="2" charset="-78"/>
              </a:rPr>
              <a:t>التعليم من بعد</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8" name="Google Shape;6277;p53">
            <a:extLst>
              <a:ext uri="{FF2B5EF4-FFF2-40B4-BE49-F238E27FC236}">
                <a16:creationId xmlns:a16="http://schemas.microsoft.com/office/drawing/2014/main" id="{37F779A7-CE19-48F6-B355-FD6A5FE4007C}"/>
              </a:ext>
            </a:extLst>
          </p:cNvPr>
          <p:cNvGrpSpPr/>
          <p:nvPr/>
        </p:nvGrpSpPr>
        <p:grpSpPr>
          <a:xfrm>
            <a:off x="1644536" y="4311230"/>
            <a:ext cx="451372" cy="445375"/>
            <a:chOff x="-34421275" y="2631050"/>
            <a:chExt cx="295375" cy="291450"/>
          </a:xfrm>
        </p:grpSpPr>
        <p:sp>
          <p:nvSpPr>
            <p:cNvPr id="10" name="Google Shape;6278;p53">
              <a:extLst>
                <a:ext uri="{FF2B5EF4-FFF2-40B4-BE49-F238E27FC236}">
                  <a16:creationId xmlns:a16="http://schemas.microsoft.com/office/drawing/2014/main" id="{5E9FFF9C-57DF-46BC-8193-7FD8489CF93B}"/>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279;p53">
              <a:extLst>
                <a:ext uri="{FF2B5EF4-FFF2-40B4-BE49-F238E27FC236}">
                  <a16:creationId xmlns:a16="http://schemas.microsoft.com/office/drawing/2014/main" id="{7D5D2007-D623-4914-B3A8-5D0E30DA80A2}"/>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280;p53">
              <a:extLst>
                <a:ext uri="{FF2B5EF4-FFF2-40B4-BE49-F238E27FC236}">
                  <a16:creationId xmlns:a16="http://schemas.microsoft.com/office/drawing/2014/main" id="{67B90ABF-A59B-4505-AE44-7744B9527E39}"/>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281;p53">
              <a:extLst>
                <a:ext uri="{FF2B5EF4-FFF2-40B4-BE49-F238E27FC236}">
                  <a16:creationId xmlns:a16="http://schemas.microsoft.com/office/drawing/2014/main" id="{030607BD-3D33-4B05-947F-B62D084F0469}"/>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62675119"/>
      </p:ext>
    </p:extLst>
  </p:cSld>
  <p:clrMapOvr>
    <a:masterClrMapping/>
  </p:clrMapOvr>
  <mc:AlternateContent xmlns:mc="http://schemas.openxmlformats.org/markup-compatibility/2006" xmlns:p14="http://schemas.microsoft.com/office/powerpoint/2010/main">
    <mc:Choice Requires="p14">
      <p:transition p14:dur="10" advTm="119104"/>
    </mc:Choice>
    <mc:Fallback xmlns="">
      <p:transition advTm="1191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346765" y="1832392"/>
            <a:ext cx="8729072" cy="4049635"/>
          </a:xfrm>
          <a:prstGeom prst="rect">
            <a:avLst/>
          </a:prstGeom>
          <a:noFill/>
        </p:spPr>
        <p:txBody>
          <a:bodyPr wrap="square" rtlCol="0">
            <a:spAutoFit/>
          </a:bodyPr>
          <a:lstStyle/>
          <a:p>
            <a:pPr algn="just" rtl="1">
              <a:lnSpc>
                <a:spcPts val="2920"/>
              </a:lnSpc>
              <a:spcAft>
                <a:spcPts val="2000"/>
              </a:spcAft>
            </a:pPr>
            <a:r>
              <a:rPr lang="ar-SA" sz="1600" b="0" i="0" u="none" strike="noStrike" baseline="0" dirty="0">
                <a:latin typeface="Alexandria Light" pitchFamily="2" charset="-78"/>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ومما سيق نجد أن التعليم من بعد ما هو إلا تفاعلات تعليمية يكون فيها المعلم، والمتعلم منفصلين عن بعضهما زمانياً، أو مكانياً، أو كلاهما معاً،</a:t>
            </a:r>
          </a:p>
          <a:p>
            <a:pPr algn="just" rtl="1">
              <a:lnSpc>
                <a:spcPts val="2920"/>
              </a:lnSpc>
              <a:spcAft>
                <a:spcPts val="20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ول</a:t>
            </a:r>
            <a:r>
              <a:rPr lang="ar-SA" sz="1600" b="0" i="0" dirty="0">
                <a:solidFill>
                  <a:srgbClr val="333333"/>
                </a:solidFill>
                <a:effectLst/>
                <a:latin typeface="Alexandria Light" pitchFamily="2" charset="-78"/>
                <a:cs typeface="Alexandria Light" pitchFamily="2" charset="-78"/>
              </a:rPr>
              <a:t>لتعليم من بعد دور مهم في تدريب المعلمين وأعضاء هيئة التدريس في الجامعات. يومكن أن يوفر التعليم من بعد وسائل فعالة لتوسيع مهارات ومعرفة المعلمين من خلال الدروس المباشرة عبر الإنترنت والمشاركة في المنتديات والنقاشات التفاعلية والعمل الجماعي عبر الإنترنت. ويمكن للمعلمين أيضًا الوصول إلى موارد تعليمية عبر الإنترنت والتدريب المستمر لتحسين ممارسهم التعليمية.</a:t>
            </a:r>
            <a:br>
              <a:rPr lang="ar-SA" sz="1600" dirty="0">
                <a:latin typeface="Alexandria Light" pitchFamily="2" charset="-78"/>
                <a:cs typeface="Alexandria Light" pitchFamily="2" charset="-78"/>
              </a:rPr>
            </a:br>
            <a:r>
              <a:rPr lang="ar-SA" sz="1600" b="0" i="0" dirty="0">
                <a:solidFill>
                  <a:srgbClr val="333333"/>
                </a:solidFill>
                <a:effectLst/>
                <a:latin typeface="Alexandria Light" pitchFamily="2" charset="-78"/>
                <a:cs typeface="Alexandria Light" pitchFamily="2" charset="-78"/>
              </a:rPr>
              <a:t>بالإضافة إلى ذلك، يمكن للتعليم من بعد أن يتيح للمعلمين التدرب على التقنيات الحديثة للتعليم واستخدامها في الفصل الدراسي. يمكنهم تعلم كيفية استخدام الأدوات التعليمية الرقمية ومنصات التعليم من بعد والوسائط المتعددة لتحسين تجربة التعلم للطلاب. يمكن أن يساعد التعلم من بعد المعلمين أيضًا على الحصول على شهادات وتحقيق المؤهلات اللازمة للتدريس عبر الإنترنت. </a:t>
            </a:r>
            <a:endParaRPr lang="en-US" sz="1600" dirty="0">
              <a:solidFill>
                <a:srgbClr val="FF000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932778"/>
            <a:ext cx="5969317" cy="373820"/>
          </a:xfrm>
          <a:prstGeom prst="rect">
            <a:avLst/>
          </a:prstGeom>
          <a:noFill/>
        </p:spPr>
        <p:txBody>
          <a:bodyPr wrap="square">
            <a:spAutoFit/>
          </a:bodyPr>
          <a:lstStyle/>
          <a:p>
            <a:pPr marR="0" lvl="0" algn="ctr" rtl="1">
              <a:lnSpc>
                <a:spcPct val="125000"/>
              </a:lnSpc>
              <a:spcBef>
                <a:spcPts val="600"/>
              </a:spcBef>
              <a:spcAft>
                <a:spcPts val="600"/>
              </a:spcAft>
            </a:pPr>
            <a:r>
              <a:rPr lang="ar-SA" sz="1600" b="1" dirty="0">
                <a:effectLst/>
                <a:latin typeface="Alexandria Medium" pitchFamily="2" charset="-78"/>
                <a:ea typeface="Calibri" panose="020F0502020204030204" pitchFamily="34" charset="0"/>
                <a:cs typeface="Alexandria Medium" pitchFamily="2" charset="-78"/>
              </a:rPr>
              <a:t>دور التعليم من بعد في تعليم المعلمين وأعضاء هيئة </a:t>
            </a:r>
            <a:r>
              <a:rPr lang="ar-SA" sz="1600" b="1" dirty="0" err="1">
                <a:effectLst/>
                <a:latin typeface="Alexandria Medium" pitchFamily="2" charset="-78"/>
                <a:ea typeface="Calibri" panose="020F0502020204030204" pitchFamily="34" charset="0"/>
                <a:cs typeface="Alexandria Medium" pitchFamily="2" charset="-78"/>
              </a:rPr>
              <a:t>التدررس</a:t>
            </a:r>
            <a:endParaRPr lang="en-US" sz="1600" b="1" dirty="0">
              <a:effectLst/>
              <a:latin typeface="Alexandria Medium" pitchFamily="2" charset="-78"/>
              <a:ea typeface="Times New Roman" panose="02020603050405020304" pitchFamily="18" charset="0"/>
              <a:cs typeface="Alexandria Medium" pitchFamily="2" charset="-78"/>
            </a:endParaRPr>
          </a:p>
        </p:txBody>
      </p:sp>
      <p:sp>
        <p:nvSpPr>
          <p:cNvPr id="8" name="Google Shape;5347;p51">
            <a:extLst>
              <a:ext uri="{FF2B5EF4-FFF2-40B4-BE49-F238E27FC236}">
                <a16:creationId xmlns:a16="http://schemas.microsoft.com/office/drawing/2014/main" id="{BA627DFE-4905-429E-B103-792C7706266F}"/>
              </a:ext>
            </a:extLst>
          </p:cNvPr>
          <p:cNvSpPr/>
          <p:nvPr/>
        </p:nvSpPr>
        <p:spPr>
          <a:xfrm>
            <a:off x="1223048" y="3608375"/>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806601512"/>
      </p:ext>
    </p:extLst>
  </p:cSld>
  <p:clrMapOvr>
    <a:masterClrMapping/>
  </p:clrMapOvr>
  <mc:AlternateContent xmlns:mc="http://schemas.openxmlformats.org/markup-compatibility/2006" xmlns:p14="http://schemas.microsoft.com/office/powerpoint/2010/main">
    <mc:Choice Requires="p14">
      <p:transition p14:dur="10" advTm="122819"/>
    </mc:Choice>
    <mc:Fallback xmlns="">
      <p:transition advTm="12281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180063"/>
            <a:ext cx="9205626" cy="2709460"/>
          </a:xfrm>
          <a:prstGeom prst="rect">
            <a:avLst/>
          </a:prstGeom>
          <a:noFill/>
        </p:spPr>
        <p:txBody>
          <a:bodyPr wrap="square" rtlCol="0">
            <a:spAutoFit/>
          </a:bodyPr>
          <a:lstStyle/>
          <a:p>
            <a:pPr algn="justLow" rtl="1">
              <a:lnSpc>
                <a:spcPts val="2920"/>
              </a:lnSpc>
              <a:spcAft>
                <a:spcPts val="1800"/>
              </a:spcAft>
            </a:pPr>
            <a:r>
              <a:rPr lang="ar-SA" sz="1800" b="1"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إذاً </a:t>
            </a:r>
            <a:r>
              <a:rPr lang="ar-SA" sz="1600" dirty="0" err="1">
                <a:effectLst/>
                <a:latin typeface="Alexandria Light" pitchFamily="2" charset="-78"/>
                <a:ea typeface="Calibri" panose="020F0502020204030204" pitchFamily="34" charset="0"/>
                <a:cs typeface="Alexandria Light" pitchFamily="2" charset="-78"/>
              </a:rPr>
              <a:t>یعتمد</a:t>
            </a:r>
            <a:r>
              <a:rPr lang="ar-SA" sz="1600" dirty="0">
                <a:effectLst/>
                <a:latin typeface="Alexandria Light" pitchFamily="2" charset="-78"/>
                <a:ea typeface="Calibri" panose="020F0502020204030204" pitchFamily="34" charset="0"/>
                <a:cs typeface="Alexandria Light" pitchFamily="2" charset="-78"/>
              </a:rPr>
              <a:t> التعليم من بعد على استخدام آليات الاتصال الحديثة، وآليات البحث، ومكتبات إلكترونية، وكذلك وآليات الإنترنت في الاتصال، واستقبال المعلومات، واكتساب المهارات، والتفاعل بين المعلّم والمتعلم، </a:t>
            </a:r>
            <a:r>
              <a:rPr lang="ar-SA" sz="1600" dirty="0" err="1">
                <a:effectLst/>
                <a:latin typeface="Alexandria Light" pitchFamily="2" charset="-78"/>
                <a:ea typeface="Calibri" panose="020F0502020204030204" pitchFamily="34" charset="0"/>
                <a:cs typeface="Alexandria Light" pitchFamily="2" charset="-78"/>
              </a:rPr>
              <a:t>وبین</a:t>
            </a:r>
            <a:r>
              <a:rPr lang="ar-SA" sz="1600" dirty="0">
                <a:effectLst/>
                <a:latin typeface="Alexandria Light" pitchFamily="2" charset="-78"/>
                <a:ea typeface="Calibri" panose="020F0502020204030204" pitchFamily="34" charset="0"/>
                <a:cs typeface="Alexandria Light" pitchFamily="2" charset="-78"/>
              </a:rPr>
              <a:t> المتعلم والمدرسة، وأحياناً </a:t>
            </a:r>
            <a:r>
              <a:rPr lang="ar-SA" sz="1600" dirty="0" err="1">
                <a:effectLst/>
                <a:latin typeface="Alexandria Light" pitchFamily="2" charset="-78"/>
                <a:ea typeface="Calibri" panose="020F0502020204030204" pitchFamily="34" charset="0"/>
                <a:cs typeface="Alexandria Light" pitchFamily="2" charset="-78"/>
              </a:rPr>
              <a:t>بین</a:t>
            </a:r>
            <a:r>
              <a:rPr lang="ar-SA" sz="1600" dirty="0">
                <a:effectLst/>
                <a:latin typeface="Alexandria Light" pitchFamily="2" charset="-78"/>
                <a:ea typeface="Calibri" panose="020F0502020204030204" pitchFamily="34" charset="0"/>
                <a:cs typeface="Alexandria Light" pitchFamily="2" charset="-78"/>
              </a:rPr>
              <a:t> المدرسة والمعلّم، ولا </a:t>
            </a:r>
            <a:r>
              <a:rPr lang="ar-SA" sz="1600" dirty="0" err="1">
                <a:effectLst/>
                <a:latin typeface="Alexandria Light" pitchFamily="2" charset="-78"/>
                <a:ea typeface="Calibri" panose="020F0502020204030204" pitchFamily="34" charset="0"/>
                <a:cs typeface="Alexandria Light" pitchFamily="2" charset="-78"/>
              </a:rPr>
              <a:t>یتطلب</a:t>
            </a:r>
            <a:r>
              <a:rPr lang="ar-SA" sz="1600" dirty="0">
                <a:effectLst/>
                <a:latin typeface="Alexandria Light" pitchFamily="2" charset="-78"/>
                <a:ea typeface="Calibri" panose="020F0502020204030204" pitchFamily="34" charset="0"/>
                <a:cs typeface="Alexandria Light" pitchFamily="2" charset="-78"/>
              </a:rPr>
              <a:t> </a:t>
            </a:r>
            <a:r>
              <a:rPr lang="ar-SA" sz="1600" dirty="0" err="1">
                <a:effectLst/>
                <a:latin typeface="Alexandria Light" pitchFamily="2" charset="-78"/>
                <a:ea typeface="Calibri" panose="020F0502020204030204" pitchFamily="34" charset="0"/>
                <a:cs typeface="Alexandria Light" pitchFamily="2" charset="-78"/>
              </a:rPr>
              <a:t>ھذا</a:t>
            </a:r>
            <a:r>
              <a:rPr lang="ar-SA" sz="1600" dirty="0">
                <a:effectLst/>
                <a:latin typeface="Alexandria Light" pitchFamily="2" charset="-78"/>
                <a:ea typeface="Calibri" panose="020F0502020204030204" pitchFamily="34" charset="0"/>
                <a:cs typeface="Alexandria Light" pitchFamily="2" charset="-78"/>
              </a:rPr>
              <a:t> النوع من التعليم وجود منشآت مدرسية، أو صفوف </a:t>
            </a:r>
            <a:r>
              <a:rPr lang="ar-SA" sz="1600" dirty="0" err="1">
                <a:effectLst/>
                <a:latin typeface="Alexandria Light" pitchFamily="2" charset="-78"/>
                <a:ea typeface="Calibri" panose="020F0502020204030204" pitchFamily="34" charset="0"/>
                <a:cs typeface="Alexandria Light" pitchFamily="2" charset="-78"/>
              </a:rPr>
              <a:t>دراسیّة</a:t>
            </a:r>
            <a:r>
              <a:rPr lang="ar-SA" sz="1600" dirty="0">
                <a:effectLst/>
                <a:latin typeface="Alexandria Light" pitchFamily="2" charset="-78"/>
                <a:ea typeface="Calibri" panose="020F0502020204030204" pitchFamily="34" charset="0"/>
                <a:cs typeface="Alexandria Light" pitchFamily="2" charset="-78"/>
              </a:rPr>
              <a:t>.</a:t>
            </a:r>
          </a:p>
          <a:p>
            <a:pPr algn="justLow"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a:p>
            <a:pPr algn="justLow" rtl="1">
              <a:lnSpc>
                <a:spcPct val="115000"/>
              </a:lnSpc>
              <a:spcAft>
                <a:spcPts val="1000"/>
              </a:spcAft>
            </a:pPr>
            <a:r>
              <a:rPr lang="ar-SA" sz="1800" dirty="0">
                <a:solidFill>
                  <a:srgbClr val="00B0F0"/>
                </a:solidFill>
                <a:effectLst/>
                <a:latin typeface="Alexandria Medium" pitchFamily="2" charset="-78"/>
                <a:ea typeface="Calibri" panose="020F0502020204030204" pitchFamily="34" charset="0"/>
                <a:cs typeface="Alexandria Medium" pitchFamily="2" charset="-78"/>
              </a:rPr>
              <a:t>وسؤالنا هو ما هي الفيديو التعليمي التفاعلي؟  </a:t>
            </a:r>
            <a:endParaRPr lang="en-US" sz="1800" dirty="0">
              <a:solidFill>
                <a:srgbClr val="00B0F0"/>
              </a:solidFill>
              <a:effectLst/>
              <a:latin typeface="Alexandria Medium" pitchFamily="2" charset="-78"/>
              <a:ea typeface="Calibri" panose="020F0502020204030204" pitchFamily="34" charset="0"/>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6237;p53">
            <a:extLst>
              <a:ext uri="{FF2B5EF4-FFF2-40B4-BE49-F238E27FC236}">
                <a16:creationId xmlns:a16="http://schemas.microsoft.com/office/drawing/2014/main" id="{C348D1B2-27BA-4A00-878A-CB88617C7C4F}"/>
              </a:ext>
            </a:extLst>
          </p:cNvPr>
          <p:cNvGrpSpPr/>
          <p:nvPr/>
        </p:nvGrpSpPr>
        <p:grpSpPr>
          <a:xfrm>
            <a:off x="4452425" y="4562510"/>
            <a:ext cx="445375" cy="445375"/>
            <a:chOff x="-34776500" y="2631825"/>
            <a:chExt cx="291450" cy="291450"/>
          </a:xfrm>
        </p:grpSpPr>
        <p:sp>
          <p:nvSpPr>
            <p:cNvPr id="10" name="Google Shape;6238;p53">
              <a:extLst>
                <a:ext uri="{FF2B5EF4-FFF2-40B4-BE49-F238E27FC236}">
                  <a16:creationId xmlns:a16="http://schemas.microsoft.com/office/drawing/2014/main" id="{0FCFF892-E7CA-4FF8-AF04-708C41F932E4}"/>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239;p53">
              <a:extLst>
                <a:ext uri="{FF2B5EF4-FFF2-40B4-BE49-F238E27FC236}">
                  <a16:creationId xmlns:a16="http://schemas.microsoft.com/office/drawing/2014/main" id="{B03934F9-F5D1-4145-A5EB-150E097381BA}"/>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240;p53">
              <a:extLst>
                <a:ext uri="{FF2B5EF4-FFF2-40B4-BE49-F238E27FC236}">
                  <a16:creationId xmlns:a16="http://schemas.microsoft.com/office/drawing/2014/main" id="{2C4A1BDF-C012-4147-B9DB-81DCC73BB9A1}"/>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19372580"/>
      </p:ext>
    </p:extLst>
  </p:cSld>
  <p:clrMapOvr>
    <a:masterClrMapping/>
  </p:clrMapOvr>
  <mc:AlternateContent xmlns:mc="http://schemas.openxmlformats.org/markup-compatibility/2006" xmlns:p14="http://schemas.microsoft.com/office/powerpoint/2010/main">
    <mc:Choice Requires="p14">
      <p:transition p14:dur="10" advTm="32541"/>
    </mc:Choice>
    <mc:Fallback xmlns="">
      <p:transition advTm="325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534602" y="2119679"/>
            <a:ext cx="8715089" cy="2671885"/>
          </a:xfrm>
          <a:prstGeom prst="rect">
            <a:avLst/>
          </a:prstGeom>
          <a:noFill/>
        </p:spPr>
        <p:txBody>
          <a:bodyPr wrap="square" rtlCol="0">
            <a:spAutoFit/>
          </a:bodyPr>
          <a:lstStyle/>
          <a:p>
            <a:pPr algn="justLow" rtl="1">
              <a:lnSpc>
                <a:spcPts val="2920"/>
              </a:lnSpc>
              <a:spcBef>
                <a:spcPts val="600"/>
              </a:spcBef>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     نظرًا للتطورات الكبيرة التي شهدها العالم خاصة بعد </a:t>
            </a:r>
            <a:r>
              <a:rPr lang="ar-SY" sz="1600" dirty="0">
                <a:effectLst/>
                <a:latin typeface="Alexandria Light" pitchFamily="2" charset="-78"/>
                <a:ea typeface="Calibri" panose="020F0502020204030204" pitchFamily="34" charset="0"/>
                <a:cs typeface="Alexandria Light" pitchFamily="2" charset="-78"/>
              </a:rPr>
              <a:t>أزمة كورونا ولجوء الدول </a:t>
            </a:r>
            <a:r>
              <a:rPr lang="ar-SA" sz="1600" dirty="0">
                <a:solidFill>
                  <a:srgbClr val="000000"/>
                </a:solidFill>
                <a:effectLst/>
                <a:latin typeface="Alexandria Light" pitchFamily="2" charset="-78"/>
                <a:ea typeface="Calibri" panose="020F0502020204030204" pitchFamily="34" charset="0"/>
                <a:cs typeface="Alexandria Light" pitchFamily="2" charset="-78"/>
              </a:rPr>
              <a:t>إلى التعليم الإلكترونيّ، والتعليم من بعد أصبح الفيديو التفاعليّ أحد الأدوات المهمّة في عصرنا الحاليّ؛ فهو وسيلة فعالة لتوصيل المعلومات بطريقة سهلة وممتعة، </a:t>
            </a:r>
            <a:r>
              <a:rPr lang="ar-SY" sz="1600" dirty="0">
                <a:effectLst/>
                <a:latin typeface="Alexandria Light" pitchFamily="2" charset="-78"/>
                <a:ea typeface="Calibri" panose="020F0502020204030204" pitchFamily="34" charset="0"/>
                <a:cs typeface="Alexandria Light" pitchFamily="2" charset="-78"/>
              </a:rPr>
              <a:t>و</a:t>
            </a:r>
            <a:r>
              <a:rPr lang="ar-SA" sz="1600" dirty="0">
                <a:solidFill>
                  <a:srgbClr val="000000"/>
                </a:solidFill>
                <a:effectLst/>
                <a:latin typeface="Alexandria Light" pitchFamily="2" charset="-78"/>
                <a:ea typeface="Calibri" panose="020F0502020204030204" pitchFamily="34" charset="0"/>
                <a:cs typeface="Alexandria Light" pitchFamily="2" charset="-78"/>
              </a:rPr>
              <a:t>يوظف الفيديو في التعليم، والتدريب، والتثقيف، والتوعية. فالتعلّم  بواسطة الفيديو يجعل المتعلّم  متفاعلاً أكثر، والصور المتحركة تجعله منتبهاً وفضولياً، وتعد مقاطع الفيديو أداة تعليميّة مهمّة ومحفزة للتعلم، ولا يعدّ استخدامه غاية بل وسيلة لتحقيق الأهداف التعليميّة  (</a:t>
            </a:r>
            <a:r>
              <a:rPr lang="en-US" sz="1600" dirty="0">
                <a:solidFill>
                  <a:srgbClr val="000000"/>
                </a:solidFill>
                <a:effectLst/>
                <a:latin typeface="Alexandria Light" pitchFamily="2" charset="-78"/>
                <a:ea typeface="Calibri" panose="020F0502020204030204" pitchFamily="34" charset="0"/>
                <a:cs typeface="Alexandria Light" pitchFamily="2" charset="-78"/>
              </a:rPr>
              <a:t>(Duffy, 2008</a:t>
            </a:r>
            <a:r>
              <a:rPr lang="ar-SA" sz="1600" dirty="0">
                <a:solidFill>
                  <a:srgbClr val="000000"/>
                </a:solidFill>
                <a:effectLst/>
                <a:latin typeface="Alexandria Light" pitchFamily="2" charset="-78"/>
                <a:ea typeface="Calibri" panose="020F0502020204030204" pitchFamily="34" charset="0"/>
                <a:cs typeface="Alexandria Light" pitchFamily="2" charset="-78"/>
              </a:rPr>
              <a:t>؛ إذ يؤدي دوراً مهماً بوصفه عنصراً من عناصر الوسائط المتعددة (</a:t>
            </a:r>
            <a:r>
              <a:rPr lang="en-US" sz="1600" dirty="0">
                <a:solidFill>
                  <a:srgbClr val="000000"/>
                </a:solidFill>
                <a:effectLst/>
                <a:latin typeface="Alexandria Light" pitchFamily="2" charset="-78"/>
                <a:ea typeface="Calibri" panose="020F0502020204030204" pitchFamily="34" charset="0"/>
                <a:cs typeface="Alexandria Light" pitchFamily="2" charset="-78"/>
              </a:rPr>
              <a:t>Multimedia</a:t>
            </a:r>
            <a:r>
              <a:rPr lang="ar-SA" sz="1600" dirty="0">
                <a:solidFill>
                  <a:srgbClr val="000000"/>
                </a:solidFill>
                <a:effectLst/>
                <a:latin typeface="Alexandria Light" pitchFamily="2" charset="-78"/>
                <a:ea typeface="Calibri" panose="020F0502020204030204" pitchFamily="34" charset="0"/>
                <a:cs typeface="Alexandria Light" pitchFamily="2" charset="-78"/>
              </a:rPr>
              <a:t>).</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endParaRPr lang="en-US" sz="14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dirty="0">
                <a:solidFill>
                  <a:srgbClr val="000000"/>
                </a:solidFill>
                <a:effectLst/>
                <a:latin typeface="Alexandria Medium" pitchFamily="2" charset="-78"/>
                <a:ea typeface="Calibri" panose="020F0502020204030204" pitchFamily="34" charset="0"/>
                <a:cs typeface="Alexandria Medium" pitchFamily="2" charset="-78"/>
              </a:rPr>
              <a:t>الفيديو التعليميّ التفاعليّ</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8" name="Google Shape;5467;p51">
            <a:extLst>
              <a:ext uri="{FF2B5EF4-FFF2-40B4-BE49-F238E27FC236}">
                <a16:creationId xmlns:a16="http://schemas.microsoft.com/office/drawing/2014/main" id="{4482ACBD-37FF-4A59-B10A-F40D21ED2B28}"/>
              </a:ext>
            </a:extLst>
          </p:cNvPr>
          <p:cNvGrpSpPr/>
          <p:nvPr/>
        </p:nvGrpSpPr>
        <p:grpSpPr>
          <a:xfrm>
            <a:off x="1423321" y="3234388"/>
            <a:ext cx="923443" cy="948992"/>
            <a:chOff x="-49048250" y="2316775"/>
            <a:chExt cx="300100" cy="300125"/>
          </a:xfrm>
          <a:solidFill>
            <a:schemeClr val="accent4"/>
          </a:solidFill>
        </p:grpSpPr>
        <p:sp>
          <p:nvSpPr>
            <p:cNvPr id="10" name="Google Shape;5468;p51">
              <a:extLst>
                <a:ext uri="{FF2B5EF4-FFF2-40B4-BE49-F238E27FC236}">
                  <a16:creationId xmlns:a16="http://schemas.microsoft.com/office/drawing/2014/main" id="{93B37CB4-7AFE-4B29-9730-B41D9C2AC121}"/>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469;p51">
              <a:extLst>
                <a:ext uri="{FF2B5EF4-FFF2-40B4-BE49-F238E27FC236}">
                  <a16:creationId xmlns:a16="http://schemas.microsoft.com/office/drawing/2014/main" id="{68AA3A37-C0DF-48B7-BF55-B8D8EBC9A9C9}"/>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470;p51">
              <a:extLst>
                <a:ext uri="{FF2B5EF4-FFF2-40B4-BE49-F238E27FC236}">
                  <a16:creationId xmlns:a16="http://schemas.microsoft.com/office/drawing/2014/main" id="{F80CEAD6-D99A-4071-9D21-9ADCEC93F0A7}"/>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471;p51">
              <a:extLst>
                <a:ext uri="{FF2B5EF4-FFF2-40B4-BE49-F238E27FC236}">
                  <a16:creationId xmlns:a16="http://schemas.microsoft.com/office/drawing/2014/main" id="{D0885907-3F54-4C85-8BFF-50D17896DE0F}"/>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93476861"/>
      </p:ext>
    </p:extLst>
  </p:cSld>
  <p:clrMapOvr>
    <a:masterClrMapping/>
  </p:clrMapOvr>
  <mc:AlternateContent xmlns:mc="http://schemas.openxmlformats.org/markup-compatibility/2006" xmlns:p14="http://schemas.microsoft.com/office/powerpoint/2010/main">
    <mc:Choice Requires="p14">
      <p:transition p14:dur="10" advTm="114182"/>
    </mc:Choice>
    <mc:Fallback xmlns="">
      <p:transition advTm="11418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534603" y="2030518"/>
            <a:ext cx="8715089" cy="4217950"/>
          </a:xfrm>
          <a:prstGeom prst="rect">
            <a:avLst/>
          </a:prstGeom>
          <a:noFill/>
        </p:spPr>
        <p:txBody>
          <a:bodyPr wrap="square" rtlCol="0">
            <a:spAutoFit/>
          </a:bodyPr>
          <a:lstStyle/>
          <a:p>
            <a:pPr algn="justLow" rtl="1">
              <a:lnSpc>
                <a:spcPts val="2920"/>
              </a:lnSpc>
              <a:spcBef>
                <a:spcPts val="600"/>
              </a:spcBef>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     كما أن الفيديو ببرامجه المتعدّدة يعدُّ من أهم أوجه التعلّم الإلكتروني؛ إذ يقدّم المعرفة للمتعلمين في صورة متكاملة من وسائل عرض المعلومات المقروءة، والمسموعة، والمرئية، وقد تطور استخدام الفيديو في التعليم تطوراً كبيراً؛ إذ استخدم لتوجيه التعلّم بالتفاعل بين البرنامج والمتعلّمين فيما يسمى بالفيديو التفاعليّ (</a:t>
            </a:r>
            <a:r>
              <a:rPr lang="en-US" sz="1600" dirty="0">
                <a:solidFill>
                  <a:srgbClr val="000000"/>
                </a:solidFill>
                <a:effectLst/>
                <a:latin typeface="Alexandria Light" pitchFamily="2" charset="-78"/>
                <a:ea typeface="Calibri" panose="020F0502020204030204" pitchFamily="34" charset="0"/>
                <a:cs typeface="Alexandria Light" pitchFamily="2" charset="-78"/>
              </a:rPr>
              <a:t>Interactive video</a:t>
            </a:r>
            <a:r>
              <a:rPr lang="ar-SA" sz="1600" dirty="0">
                <a:solidFill>
                  <a:srgbClr val="000000"/>
                </a:solidFill>
                <a:effectLst/>
                <a:latin typeface="Alexandria Light" pitchFamily="2" charset="-78"/>
                <a:ea typeface="Calibri" panose="020F0502020204030204" pitchFamily="34" charset="0"/>
                <a:cs typeface="Alexandria Light" pitchFamily="2" charset="-78"/>
              </a:rPr>
              <a:t>) (السعيد، والمنوفي، 2009).</a:t>
            </a:r>
          </a:p>
          <a:p>
            <a:pPr algn="justLow" rtl="1">
              <a:lnSpc>
                <a:spcPts val="2920"/>
              </a:lnSpc>
              <a:spcBef>
                <a:spcPts val="600"/>
              </a:spcBef>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     و</a:t>
            </a:r>
            <a:r>
              <a:rPr lang="ar-SA" sz="1600" dirty="0">
                <a:solidFill>
                  <a:srgbClr val="000000"/>
                </a:solidFill>
                <a:effectLst/>
                <a:latin typeface="Alexandria Light" pitchFamily="2" charset="-78"/>
                <a:ea typeface="Calibri" panose="020F0502020204030204" pitchFamily="34" charset="0"/>
                <a:cs typeface="Alexandria Light" pitchFamily="2" charset="-78"/>
              </a:rPr>
              <a:t>ي</a:t>
            </a:r>
            <a:r>
              <a:rPr lang="ar-SA" sz="1600" dirty="0">
                <a:effectLst/>
                <a:latin typeface="Alexandria Light" pitchFamily="2" charset="-78"/>
                <a:ea typeface="Calibri" panose="020F0502020204030204" pitchFamily="34" charset="0"/>
                <a:cs typeface="Alexandria Light" pitchFamily="2" charset="-78"/>
              </a:rPr>
              <a:t>عرف الفيديو بأنه</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شكل من أشكال الوسائط المتعددة التي تنقل المعلومات من خلال القنوات الحسية السمعية والبصرية" (</a:t>
            </a:r>
            <a:r>
              <a:rPr lang="en-US" sz="1600" dirty="0">
                <a:effectLst/>
                <a:latin typeface="Alexandria Light" pitchFamily="2" charset="-78"/>
                <a:ea typeface="Calibri" panose="020F0502020204030204" pitchFamily="34" charset="0"/>
                <a:cs typeface="Alexandria Light" pitchFamily="2" charset="-78"/>
              </a:rPr>
              <a:t>(Course, 2006</a:t>
            </a:r>
            <a:r>
              <a:rPr lang="ar-SA" sz="1600"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ولا يكاد يخلوا برنامج تعليمي أو تدريبي  إلكترونيّ من وجود فيديو تعليمي يشرح مفاهيم معرفية أو مهارات تكنولوجية مراد تعلمها.</a:t>
            </a:r>
          </a:p>
          <a:p>
            <a:pPr algn="justLow" rtl="1">
              <a:lnSpc>
                <a:spcPts val="29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a:p>
            <a:pPr algn="justLow" rtl="1">
              <a:lnSpc>
                <a:spcPts val="2720"/>
              </a:lnSpc>
              <a:spcAft>
                <a:spcPts val="1800"/>
              </a:spcAft>
            </a:pPr>
            <a:endParaRPr lang="en-US" sz="14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dirty="0">
                <a:solidFill>
                  <a:srgbClr val="000000"/>
                </a:solidFill>
                <a:effectLst/>
                <a:latin typeface="Alexandria Medium" pitchFamily="2" charset="-78"/>
                <a:ea typeface="Calibri" panose="020F0502020204030204" pitchFamily="34" charset="0"/>
                <a:cs typeface="Alexandria Medium" pitchFamily="2" charset="-78"/>
              </a:rPr>
              <a:t>الفيديو التعليميّ التفاعليّ</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8" name="Google Shape;5467;p51">
            <a:extLst>
              <a:ext uri="{FF2B5EF4-FFF2-40B4-BE49-F238E27FC236}">
                <a16:creationId xmlns:a16="http://schemas.microsoft.com/office/drawing/2014/main" id="{D96EC649-26F4-4479-A9A3-C0561E45DBF5}"/>
              </a:ext>
            </a:extLst>
          </p:cNvPr>
          <p:cNvGrpSpPr/>
          <p:nvPr/>
        </p:nvGrpSpPr>
        <p:grpSpPr>
          <a:xfrm>
            <a:off x="1423321" y="3234388"/>
            <a:ext cx="923443" cy="948992"/>
            <a:chOff x="-49048250" y="2316775"/>
            <a:chExt cx="300100" cy="300125"/>
          </a:xfrm>
          <a:solidFill>
            <a:schemeClr val="accent4"/>
          </a:solidFill>
        </p:grpSpPr>
        <p:sp>
          <p:nvSpPr>
            <p:cNvPr id="10" name="Google Shape;5468;p51">
              <a:extLst>
                <a:ext uri="{FF2B5EF4-FFF2-40B4-BE49-F238E27FC236}">
                  <a16:creationId xmlns:a16="http://schemas.microsoft.com/office/drawing/2014/main" id="{89245B4F-B384-4802-8BB0-89023EBA541E}"/>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469;p51">
              <a:extLst>
                <a:ext uri="{FF2B5EF4-FFF2-40B4-BE49-F238E27FC236}">
                  <a16:creationId xmlns:a16="http://schemas.microsoft.com/office/drawing/2014/main" id="{0C419D7B-1683-4CCA-BC57-1169959B7288}"/>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470;p51">
              <a:extLst>
                <a:ext uri="{FF2B5EF4-FFF2-40B4-BE49-F238E27FC236}">
                  <a16:creationId xmlns:a16="http://schemas.microsoft.com/office/drawing/2014/main" id="{6200B585-21E1-4537-8299-35773D05D9E9}"/>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471;p51">
              <a:extLst>
                <a:ext uri="{FF2B5EF4-FFF2-40B4-BE49-F238E27FC236}">
                  <a16:creationId xmlns:a16="http://schemas.microsoft.com/office/drawing/2014/main" id="{3CCB4894-9F89-4E99-BECE-EF1BC0D21374}"/>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07716381"/>
      </p:ext>
    </p:extLst>
  </p:cSld>
  <p:clrMapOvr>
    <a:masterClrMapping/>
  </p:clrMapOvr>
  <mc:AlternateContent xmlns:mc="http://schemas.openxmlformats.org/markup-compatibility/2006" xmlns:p14="http://schemas.microsoft.com/office/powerpoint/2010/main">
    <mc:Choice Requires="p14">
      <p:transition p14:dur="10" advTm="126883"/>
    </mc:Choice>
    <mc:Fallback xmlns="">
      <p:transition advTm="1268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846068" y="2412216"/>
            <a:ext cx="8353017" cy="2217274"/>
          </a:xfrm>
          <a:prstGeom prst="rect">
            <a:avLst/>
          </a:prstGeom>
          <a:noFill/>
        </p:spPr>
        <p:txBody>
          <a:bodyPr wrap="square" rtlCol="0">
            <a:spAutoFit/>
          </a:bodyPr>
          <a:lstStyle/>
          <a:p>
            <a:pPr algn="justLow" rtl="1">
              <a:lnSpc>
                <a:spcPts val="2520"/>
              </a:lnSpc>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ويعرف الفيديو التعليميّ بأنه "نوع من أفلام المعرفة والثقافة العامة، يقدم المعلومات والبيانات والحقائق العلمية بشيء من التفصيل والإسهاب مع كثير من التبسيط بطريقة دراسية بحتة، يتخصص في تعليم المفاهيم والمعارف والمهارات (حبيب، 2012). </a:t>
            </a:r>
            <a:endParaRPr lang="en-US" sz="1600" dirty="0">
              <a:effectLst/>
              <a:latin typeface="Alexandria Light" pitchFamily="2" charset="-78"/>
              <a:ea typeface="Calibri" panose="020F0502020204030204" pitchFamily="34" charset="0"/>
              <a:cs typeface="Alexandria Light" pitchFamily="2" charset="-78"/>
            </a:endParaRPr>
          </a:p>
          <a:p>
            <a:pPr marL="53340" algn="justLow" rtl="1">
              <a:lnSpc>
                <a:spcPts val="2520"/>
              </a:lnSpc>
              <a:spcAft>
                <a:spcPts val="1800"/>
              </a:spcAft>
              <a:tabLst>
                <a:tab pos="78105" algn="l"/>
              </a:tabLst>
            </a:pPr>
            <a:r>
              <a:rPr lang="ar-SA" sz="1600" dirty="0">
                <a:effectLst/>
                <a:latin typeface="Alexandria Light" pitchFamily="2" charset="-78"/>
                <a:ea typeface="Calibri" panose="020F0502020204030204" pitchFamily="34" charset="0"/>
                <a:cs typeface="Alexandria Light" pitchFamily="2" charset="-78"/>
              </a:rPr>
              <a:t>    ويعرف </a:t>
            </a:r>
            <a:r>
              <a:rPr lang="ar-SA" sz="1600" dirty="0">
                <a:solidFill>
                  <a:srgbClr val="000000"/>
                </a:solidFill>
                <a:effectLst/>
                <a:latin typeface="Alexandria Light" pitchFamily="2" charset="-78"/>
                <a:ea typeface="Calibri" panose="020F0502020204030204" pitchFamily="34" charset="0"/>
                <a:cs typeface="Alexandria Light" pitchFamily="2" charset="-78"/>
              </a:rPr>
              <a:t>الفيديو التعليميّ</a:t>
            </a:r>
            <a:r>
              <a:rPr lang="ar-SA" sz="1600" dirty="0">
                <a:effectLst/>
                <a:latin typeface="Alexandria Light" pitchFamily="2" charset="-78"/>
                <a:ea typeface="Calibri" panose="020F0502020204030204" pitchFamily="34" charset="0"/>
                <a:cs typeface="Alexandria Light" pitchFamily="2" charset="-78"/>
              </a:rPr>
              <a:t> الرقمي: تكنولوجيا تحميل مقاطع الفيديو ونشرها من خلال الإنترنت  التي يمكن مشاهدتها من أي مكان وفي أي وقت دون الحاجة إلى تحميلها مباشرة من الحواسيب (مظهر، 2019).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159453"/>
            <a:ext cx="3863340" cy="371705"/>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تعريف الفيديو التعليمي الرقمي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4" name="Google Shape;5467;p51">
            <a:extLst>
              <a:ext uri="{FF2B5EF4-FFF2-40B4-BE49-F238E27FC236}">
                <a16:creationId xmlns:a16="http://schemas.microsoft.com/office/drawing/2014/main" id="{EF099E1C-B67B-4393-90C8-943A73AB9A8F}"/>
              </a:ext>
            </a:extLst>
          </p:cNvPr>
          <p:cNvGrpSpPr/>
          <p:nvPr/>
        </p:nvGrpSpPr>
        <p:grpSpPr>
          <a:xfrm>
            <a:off x="1423321" y="3234388"/>
            <a:ext cx="923443" cy="948992"/>
            <a:chOff x="-49048250" y="2316775"/>
            <a:chExt cx="300100" cy="300125"/>
          </a:xfrm>
          <a:solidFill>
            <a:schemeClr val="accent4"/>
          </a:solidFill>
        </p:grpSpPr>
        <p:sp>
          <p:nvSpPr>
            <p:cNvPr id="15" name="Google Shape;5468;p51">
              <a:extLst>
                <a:ext uri="{FF2B5EF4-FFF2-40B4-BE49-F238E27FC236}">
                  <a16:creationId xmlns:a16="http://schemas.microsoft.com/office/drawing/2014/main" id="{791AAFA2-6564-409A-BCEC-845BF5276419}"/>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5469;p51">
              <a:extLst>
                <a:ext uri="{FF2B5EF4-FFF2-40B4-BE49-F238E27FC236}">
                  <a16:creationId xmlns:a16="http://schemas.microsoft.com/office/drawing/2014/main" id="{6CF93265-3924-4C32-A09D-9CF2BF818FE6}"/>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5470;p51">
              <a:extLst>
                <a:ext uri="{FF2B5EF4-FFF2-40B4-BE49-F238E27FC236}">
                  <a16:creationId xmlns:a16="http://schemas.microsoft.com/office/drawing/2014/main" id="{FCC4D758-965C-4065-BB2A-9FDFDC9BA94F}"/>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5471;p51">
              <a:extLst>
                <a:ext uri="{FF2B5EF4-FFF2-40B4-BE49-F238E27FC236}">
                  <a16:creationId xmlns:a16="http://schemas.microsoft.com/office/drawing/2014/main" id="{88DF405D-50F9-4D89-94BA-BFC1D0365067}"/>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13" name="TextBox 10">
            <a:extLst>
              <a:ext uri="{FF2B5EF4-FFF2-40B4-BE49-F238E27FC236}">
                <a16:creationId xmlns:a16="http://schemas.microsoft.com/office/drawing/2014/main" id="{3AD75B2E-B40E-4562-90E9-8F57ECE2D8BA}"/>
              </a:ext>
            </a:extLst>
          </p:cNvPr>
          <p:cNvSpPr txBox="1"/>
          <p:nvPr/>
        </p:nvSpPr>
        <p:spPr>
          <a:xfrm>
            <a:off x="4697751" y="4957682"/>
            <a:ext cx="464965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a:t>
            </a:r>
            <a:r>
              <a:rPr lang="ar-SA" sz="1600" dirty="0">
                <a:effectLst/>
                <a:latin typeface="Alexandria Light" pitchFamily="2" charset="-78"/>
                <a:ea typeface="Calibri" panose="020F0502020204030204" pitchFamily="34" charset="0"/>
                <a:cs typeface="Alexandria Light" pitchFamily="2" charset="-78"/>
              </a:rPr>
              <a:t>أنواع الفيديو التعليمي</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spTree>
    <p:extLst>
      <p:ext uri="{BB962C8B-B14F-4D97-AF65-F5344CB8AC3E}">
        <p14:creationId xmlns:p14="http://schemas.microsoft.com/office/powerpoint/2010/main" val="3931369198"/>
      </p:ext>
    </p:extLst>
  </p:cSld>
  <p:clrMapOvr>
    <a:masterClrMapping/>
  </p:clrMapOvr>
  <mc:AlternateContent xmlns:mc="http://schemas.openxmlformats.org/markup-compatibility/2006" xmlns:p14="http://schemas.microsoft.com/office/powerpoint/2010/main">
    <mc:Choice Requires="p14">
      <p:transition p14:dur="10" advTm="38438"/>
    </mc:Choice>
    <mc:Fallback xmlns="">
      <p:transition advTm="3843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904712" y="1932745"/>
            <a:ext cx="8353017" cy="816249"/>
          </a:xfrm>
          <a:prstGeom prst="rect">
            <a:avLst/>
          </a:prstGeom>
          <a:noFill/>
        </p:spPr>
        <p:txBody>
          <a:bodyPr wrap="square" rtlCol="0">
            <a:spAutoFit/>
          </a:bodyPr>
          <a:lstStyle/>
          <a:p>
            <a:pPr marL="53340" algn="justLow" rtl="1">
              <a:lnSpc>
                <a:spcPct val="125000"/>
              </a:lnSpc>
              <a:spcBef>
                <a:spcPts val="1200"/>
              </a:spcBef>
              <a:spcAft>
                <a:spcPts val="600"/>
              </a:spcAft>
              <a:tabLst>
                <a:tab pos="78105" algn="l"/>
              </a:tabLs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effectLst/>
                <a:latin typeface="Alexandria Light" pitchFamily="2" charset="-78"/>
                <a:ea typeface="Calibri" panose="020F0502020204030204" pitchFamily="34" charset="0"/>
                <a:cs typeface="Alexandria Light" pitchFamily="2" charset="-78"/>
              </a:rPr>
              <a:t>للفيديو التعليمي أنواع عدة يتم استخدام كل منها حسب الحاجة، يوضحها الشكل (2) الآتي:</a:t>
            </a:r>
            <a:endParaRPr lang="en-US" sz="1600" dirty="0">
              <a:effectLst/>
              <a:latin typeface="Alexandria Light" pitchFamily="2" charset="-78"/>
              <a:ea typeface="Calibri" panose="020F0502020204030204" pitchFamily="34" charset="0"/>
              <a:cs typeface="Alexandria Light" pitchFamily="2" charset="-78"/>
            </a:endParaRPr>
          </a:p>
          <a:p>
            <a:pPr algn="r" rtl="1">
              <a:lnSpc>
                <a:spcPts val="256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3120391" cy="371705"/>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أنواع الفيديو التعليمي</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1" name="Diagram 257">
            <a:extLst>
              <a:ext uri="{FF2B5EF4-FFF2-40B4-BE49-F238E27FC236}">
                <a16:creationId xmlns:a16="http://schemas.microsoft.com/office/drawing/2014/main" id="{641BA516-A199-4352-9BBF-9D00790B3E8B}"/>
              </a:ext>
            </a:extLst>
          </p:cNvPr>
          <p:cNvGraphicFramePr/>
          <p:nvPr/>
        </p:nvGraphicFramePr>
        <p:xfrm>
          <a:off x="2308860" y="2422742"/>
          <a:ext cx="6549390" cy="3312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3BF64CAB-122D-43E9-95FE-8AE1FCA9EA8A}"/>
              </a:ext>
            </a:extLst>
          </p:cNvPr>
          <p:cNvSpPr txBox="1"/>
          <p:nvPr/>
        </p:nvSpPr>
        <p:spPr>
          <a:xfrm>
            <a:off x="3972560" y="5760146"/>
            <a:ext cx="3820160" cy="307777"/>
          </a:xfrm>
          <a:prstGeom prst="rect">
            <a:avLst/>
          </a:prstGeom>
          <a:noFill/>
        </p:spPr>
        <p:txBody>
          <a:bodyPr wrap="square" rtlCol="1">
            <a:spAutoFit/>
          </a:bodyPr>
          <a:lstStyle/>
          <a:p>
            <a:r>
              <a:rPr lang="ar-SA" sz="1400" dirty="0">
                <a:latin typeface="Alexandria Light" pitchFamily="2" charset="-78"/>
                <a:cs typeface="Alexandria Light" pitchFamily="2" charset="-78"/>
              </a:rPr>
              <a:t>الشكل (2) </a:t>
            </a:r>
            <a:r>
              <a:rPr lang="ar-SA" sz="1400" dirty="0" err="1">
                <a:latin typeface="Alexandria Light" pitchFamily="2" charset="-78"/>
                <a:cs typeface="Alexandria Light" pitchFamily="2" charset="-78"/>
              </a:rPr>
              <a:t>بيبن</a:t>
            </a:r>
            <a:r>
              <a:rPr lang="ar-SA" sz="1400" dirty="0">
                <a:latin typeface="Alexandria Light" pitchFamily="2" charset="-78"/>
                <a:cs typeface="Alexandria Light" pitchFamily="2" charset="-78"/>
              </a:rPr>
              <a:t> أنواع الفيديو التعليمي </a:t>
            </a:r>
          </a:p>
        </p:txBody>
      </p:sp>
    </p:spTree>
    <p:extLst>
      <p:ext uri="{BB962C8B-B14F-4D97-AF65-F5344CB8AC3E}">
        <p14:creationId xmlns:p14="http://schemas.microsoft.com/office/powerpoint/2010/main" val="1499616726"/>
      </p:ext>
    </p:extLst>
  </p:cSld>
  <p:clrMapOvr>
    <a:masterClrMapping/>
  </p:clrMapOvr>
  <mc:AlternateContent xmlns:mc="http://schemas.openxmlformats.org/markup-compatibility/2006" xmlns:p14="http://schemas.microsoft.com/office/powerpoint/2010/main">
    <mc:Choice Requires="p14">
      <p:transition p14:dur="10" advTm="24367"/>
    </mc:Choice>
    <mc:Fallback xmlns="">
      <p:transition advTm="2436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2067868"/>
            <a:ext cx="8353017" cy="3374642"/>
          </a:xfrm>
          <a:prstGeom prst="rect">
            <a:avLst/>
          </a:prstGeom>
          <a:noFill/>
        </p:spPr>
        <p:txBody>
          <a:bodyPr wrap="square" rtlCol="0">
            <a:spAutoFit/>
          </a:bodyPr>
          <a:lstStyle/>
          <a:p>
            <a:pPr marL="342900" lvl="0" indent="-342900" algn="justLow" rtl="1">
              <a:lnSpc>
                <a:spcPts val="2520"/>
              </a:lnSpc>
              <a:spcAft>
                <a:spcPts val="1800"/>
              </a:spcAft>
              <a:buFont typeface="+mj-lt"/>
              <a:buAutoNum type="arabicPeriod"/>
              <a:tabLst>
                <a:tab pos="78105" algn="l"/>
              </a:tabLst>
            </a:pPr>
            <a:r>
              <a:rPr lang="ar-SA" sz="1600" b="1" dirty="0">
                <a:effectLst/>
                <a:latin typeface="Alexandria Light" pitchFamily="2" charset="-78"/>
                <a:ea typeface="Calibri" panose="020F0502020204030204" pitchFamily="34" charset="0"/>
                <a:cs typeface="Alexandria Light" pitchFamily="2" charset="-78"/>
              </a:rPr>
              <a:t>الفيديو التعليميّ المتمركز حول المنهاج</a:t>
            </a:r>
            <a:r>
              <a:rPr lang="ar-SA" sz="1600" dirty="0">
                <a:effectLst/>
                <a:latin typeface="Alexandria Light" pitchFamily="2" charset="-78"/>
                <a:ea typeface="Calibri" panose="020F0502020204030204" pitchFamily="34" charset="0"/>
                <a:cs typeface="Alexandria Light" pitchFamily="2" charset="-78"/>
              </a:rPr>
              <a:t>: يتناول مفاهيم وأفكاراً معينة من منهاج الكتاب المدرسي بهدف تسهيل الفهم والتذوق، وتعزيز التعلّم.</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Low" rtl="1">
              <a:lnSpc>
                <a:spcPts val="2520"/>
              </a:lnSpc>
              <a:spcAft>
                <a:spcPts val="1800"/>
              </a:spcAft>
              <a:buFont typeface="+mj-lt"/>
              <a:buAutoNum type="arabicPeriod"/>
              <a:tabLst>
                <a:tab pos="78105" algn="l"/>
              </a:tabLst>
            </a:pPr>
            <a:r>
              <a:rPr lang="ar-SA" sz="1600" b="1" dirty="0">
                <a:effectLst/>
                <a:latin typeface="Alexandria Light" pitchFamily="2" charset="-78"/>
                <a:ea typeface="Calibri" panose="020F0502020204030204" pitchFamily="34" charset="0"/>
                <a:cs typeface="Alexandria Light" pitchFamily="2" charset="-78"/>
              </a:rPr>
              <a:t>الفيديو </a:t>
            </a:r>
            <a:r>
              <a:rPr lang="ar-SA" sz="1600" b="1" dirty="0" err="1">
                <a:effectLst/>
                <a:latin typeface="Alexandria Light" pitchFamily="2" charset="-78"/>
                <a:ea typeface="Calibri" panose="020F0502020204030204" pitchFamily="34" charset="0"/>
                <a:cs typeface="Alexandria Light" pitchFamily="2" charset="-78"/>
              </a:rPr>
              <a:t>الإثرائي</a:t>
            </a:r>
            <a:r>
              <a:rPr lang="ar-SA" sz="1600" dirty="0">
                <a:effectLst/>
                <a:latin typeface="Alexandria Light" pitchFamily="2" charset="-78"/>
                <a:ea typeface="Calibri" panose="020F0502020204030204" pitchFamily="34" charset="0"/>
                <a:cs typeface="Alexandria Light" pitchFamily="2" charset="-78"/>
              </a:rPr>
              <a:t>: يقدّم خبرات تكميليّة بهدف توسيع الآفاق، وإثارة الدافعية وتنشيطها، وإكساب الاتجاهات.</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Low" rtl="1">
              <a:lnSpc>
                <a:spcPts val="2520"/>
              </a:lnSpc>
              <a:spcAft>
                <a:spcPts val="1800"/>
              </a:spcAft>
              <a:buFont typeface="+mj-lt"/>
              <a:buAutoNum type="arabicPeriod"/>
              <a:tabLst>
                <a:tab pos="78105" algn="l"/>
              </a:tabLst>
            </a:pPr>
            <a:r>
              <a:rPr lang="ar-SA" sz="1600" b="1" dirty="0">
                <a:effectLst/>
                <a:latin typeface="Alexandria Light" pitchFamily="2" charset="-78"/>
                <a:ea typeface="Calibri" panose="020F0502020204030204" pitchFamily="34" charset="0"/>
                <a:cs typeface="Alexandria Light" pitchFamily="2" charset="-78"/>
              </a:rPr>
              <a:t>الفيديو التثقيفيّ:</a:t>
            </a:r>
            <a:r>
              <a:rPr lang="ar-SA" sz="1600" dirty="0">
                <a:effectLst/>
                <a:latin typeface="Alexandria Light" pitchFamily="2" charset="-78"/>
                <a:ea typeface="Calibri" panose="020F0502020204030204" pitchFamily="34" charset="0"/>
                <a:cs typeface="Alexandria Light" pitchFamily="2" charset="-78"/>
              </a:rPr>
              <a:t> يقدم المعلومات للمشاهد وهذه الفيديوهات تصنف بالوثائقية.</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Low" rtl="1">
              <a:lnSpc>
                <a:spcPts val="2520"/>
              </a:lnSpc>
              <a:spcAft>
                <a:spcPts val="1800"/>
              </a:spcAft>
              <a:buFont typeface="+mj-lt"/>
              <a:buAutoNum type="arabicPeriod"/>
              <a:tabLst>
                <a:tab pos="78105" algn="l"/>
              </a:tabLst>
            </a:pPr>
            <a:r>
              <a:rPr lang="ar-SA" sz="1600" b="1" dirty="0">
                <a:effectLst/>
                <a:latin typeface="Alexandria Light" pitchFamily="2" charset="-78"/>
                <a:ea typeface="Calibri" panose="020F0502020204030204" pitchFamily="34" charset="0"/>
                <a:cs typeface="Alexandria Light" pitchFamily="2" charset="-78"/>
              </a:rPr>
              <a:t>الفيديو المحفّز</a:t>
            </a:r>
            <a:r>
              <a:rPr lang="ar-SA" sz="1600" dirty="0">
                <a:effectLst/>
                <a:latin typeface="Alexandria Light" pitchFamily="2" charset="-78"/>
                <a:ea typeface="Calibri" panose="020F0502020204030204" pitchFamily="34" charset="0"/>
                <a:cs typeface="Alexandria Light" pitchFamily="2" charset="-78"/>
              </a:rPr>
              <a:t>: فيه يتعلّم المشاهد بطريقة مسلّية وجذابة.</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107776"/>
            <a:ext cx="5878263" cy="409086"/>
          </a:xfrm>
          <a:prstGeom prst="rect">
            <a:avLst/>
          </a:prstGeom>
          <a:noFill/>
        </p:spPr>
        <p:txBody>
          <a:bodyPr wrap="square">
            <a:spAutoFit/>
          </a:bodyPr>
          <a:lstStyle/>
          <a:p>
            <a:pPr lvl="0" algn="ctr" rtl="1">
              <a:lnSpc>
                <a:spcPct val="125000"/>
              </a:lnSpc>
              <a:spcBef>
                <a:spcPts val="1200"/>
              </a:spcBef>
              <a:spcAft>
                <a:spcPts val="600"/>
              </a:spcAft>
              <a:tabLst>
                <a:tab pos="78105" algn="l"/>
              </a:tabLst>
            </a:pPr>
            <a:r>
              <a:rPr lang="ar-SA" b="1" dirty="0">
                <a:effectLst/>
                <a:latin typeface="Alexandria Medium" pitchFamily="2" charset="-78"/>
                <a:ea typeface="Calibri" panose="020F0502020204030204" pitchFamily="34" charset="0"/>
                <a:cs typeface="Alexandria Medium" pitchFamily="2" charset="-78"/>
              </a:rPr>
              <a:t>أنواع الفيديو التعليميّ</a:t>
            </a:r>
            <a:endParaRPr lang="en-US" dirty="0">
              <a:effectLst/>
              <a:latin typeface="Alexandria Medium" pitchFamily="2" charset="-78"/>
              <a:ea typeface="Calibri" panose="020F0502020204030204" pitchFamily="34" charset="0"/>
              <a:cs typeface="Alexandria Medium" pitchFamily="2" charset="-78"/>
            </a:endParaRPr>
          </a:p>
        </p:txBody>
      </p:sp>
      <p:sp>
        <p:nvSpPr>
          <p:cNvPr id="10" name="Google Shape;5347;p51">
            <a:extLst>
              <a:ext uri="{FF2B5EF4-FFF2-40B4-BE49-F238E27FC236}">
                <a16:creationId xmlns:a16="http://schemas.microsoft.com/office/drawing/2014/main" id="{AAE30A47-0CD0-44AE-A8DD-B8F97391DEF5}"/>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65182199"/>
      </p:ext>
    </p:extLst>
  </p:cSld>
  <p:clrMapOvr>
    <a:masterClrMapping/>
  </p:clrMapOvr>
  <mc:AlternateContent xmlns:mc="http://schemas.openxmlformats.org/markup-compatibility/2006" xmlns:p14="http://schemas.microsoft.com/office/powerpoint/2010/main">
    <mc:Choice Requires="p14">
      <p:transition p14:dur="10" advTm="106473"/>
    </mc:Choice>
    <mc:Fallback xmlns="">
      <p:transition advTm="106473"/>
    </mc:Fallback>
  </mc:AlternateContent>
  <p:extLst>
    <p:ext uri="{3A86A75C-4F4B-4683-9AE1-C65F6400EC91}">
      <p14:laserTraceLst xmlns:p14="http://schemas.microsoft.com/office/powerpoint/2010/main">
        <p14:tracePtLst>
          <p14:tracePt t="16430" x="8477250" y="6273800"/>
          <p14:tracePt t="16565" x="9383713" y="6789738"/>
          <p14:tracePt t="16571" x="9409113" y="6721475"/>
          <p14:tracePt t="16580" x="9426575" y="6653213"/>
          <p14:tracePt t="16591" x="9451975" y="6557963"/>
          <p14:tracePt t="16595" x="9461500" y="6472238"/>
          <p14:tracePt t="16603" x="9469438" y="6386513"/>
          <p14:tracePt t="16611" x="9494838" y="6284913"/>
          <p14:tracePt t="16620" x="9504363" y="6173788"/>
          <p14:tracePt t="16628" x="9520238" y="6070600"/>
          <p14:tracePt t="16638" x="9529763" y="5949950"/>
          <p14:tracePt t="16643" x="9537700" y="5821363"/>
          <p14:tracePt t="16654" x="9555163" y="5710238"/>
          <p14:tracePt t="16658" x="9563100" y="5608638"/>
          <p14:tracePt t="16671" x="9572625" y="5505450"/>
          <p14:tracePt t="16678" x="9588500" y="5394325"/>
          <p14:tracePt t="16684" x="9598025" y="5273675"/>
          <p14:tracePt t="16691" x="9598025" y="5162550"/>
          <p14:tracePt t="16700" x="9605963" y="5051425"/>
          <p14:tracePt t="16708" x="9623425" y="4932363"/>
          <p14:tracePt t="16716" x="9631363" y="4819650"/>
          <p14:tracePt t="16724" x="9640888" y="4718050"/>
          <p14:tracePt t="16734" x="9658350" y="4614863"/>
          <p14:tracePt t="16739" x="9666288" y="4511675"/>
          <p14:tracePt t="16752" x="9666288" y="4443413"/>
          <p14:tracePt t="16757" x="9674225" y="4383088"/>
          <p14:tracePt t="16768" x="9691688" y="4332288"/>
          <p14:tracePt t="16774" x="9717088" y="4289425"/>
          <p14:tracePt t="16780" x="9734550" y="4211638"/>
          <p14:tracePt t="16786" x="9759950" y="4135438"/>
          <p14:tracePt t="16795" x="9769475" y="4057650"/>
          <p14:tracePt t="16805" x="9777413" y="3989388"/>
          <p14:tracePt t="16811" x="9794875" y="3930650"/>
          <p14:tracePt t="16821" x="9820275" y="3878263"/>
          <p14:tracePt t="16827" x="9828213" y="3844925"/>
          <p14:tracePt t="16835" x="9837738" y="3810000"/>
          <p14:tracePt t="16844" x="9845675" y="3792538"/>
          <p14:tracePt t="16851" x="9845675" y="3767138"/>
          <p14:tracePt t="16859" x="9855200" y="3741738"/>
          <p14:tracePt t="16868" x="9855200" y="3732213"/>
          <p14:tracePt t="16978" x="9837738" y="3732213"/>
          <p14:tracePt t="16986" x="9794875" y="3732213"/>
          <p14:tracePt t="17005" x="9648825" y="3759200"/>
          <p14:tracePt t="17011" x="9572625" y="3784600"/>
          <p14:tracePt t="17020" x="9512300" y="3792538"/>
          <p14:tracePt t="17026" x="9477375" y="3802063"/>
          <p14:tracePt t="17035" x="9461500" y="3810000"/>
          <p14:tracePt t="17042" x="9451975" y="3810000"/>
          <p14:tracePt t="17188" x="9461500" y="3792538"/>
          <p14:tracePt t="17195" x="9494838" y="3767138"/>
          <p14:tracePt t="17205" x="9545638" y="3716338"/>
          <p14:tracePt t="17212" x="9588500" y="3656013"/>
          <p14:tracePt t="17220" x="9631363" y="3587750"/>
          <p14:tracePt t="17227" x="9666288" y="3527425"/>
          <p14:tracePt t="17236" x="9701213" y="3476625"/>
          <p14:tracePt t="17243" x="9726613" y="3424238"/>
          <p14:tracePt t="17254" x="9759950" y="3348038"/>
          <p14:tracePt t="17259" x="9794875" y="3262313"/>
          <p14:tracePt t="17269" x="9812338" y="3168650"/>
          <p14:tracePt t="17275" x="9845675" y="3082925"/>
          <p14:tracePt t="17284" x="9880600" y="3005138"/>
          <p14:tracePt t="17291" x="9913938" y="2936875"/>
          <p14:tracePt t="17299" x="9956800" y="2886075"/>
          <p14:tracePt t="17307" x="9991725" y="2851150"/>
          <p14:tracePt t="17315" x="10009188" y="2816225"/>
          <p14:tracePt t="17324" x="10026650" y="2782888"/>
          <p14:tracePt t="17333" x="10042525" y="2757488"/>
          <p14:tracePt t="17339" x="10059988" y="2730500"/>
          <p14:tracePt t="17349" x="10077450" y="2714625"/>
          <p14:tracePt t="17356" x="10085388" y="2714625"/>
          <p14:tracePt t="17363" x="10085388" y="2697163"/>
          <p14:tracePt t="17371" x="10094913" y="2687638"/>
          <p14:tracePt t="17379" x="10102850" y="2687638"/>
          <p14:tracePt t="17395" x="10110788" y="2687638"/>
          <p14:tracePt t="17443" x="10120313" y="2687638"/>
          <p14:tracePt t="17450" x="10128250" y="2687638"/>
          <p14:tracePt t="17466" x="10145713" y="2679700"/>
          <p14:tracePt t="17475" x="10163175" y="2679700"/>
          <p14:tracePt t="17486" x="10171113" y="2679700"/>
          <p14:tracePt t="17490" x="10180638" y="2679700"/>
          <p14:tracePt t="17540" x="10188575" y="2679700"/>
          <p14:tracePt t="17547" x="10188575" y="2671763"/>
          <p14:tracePt t="17555" x="10188575" y="2662238"/>
          <p14:tracePt t="17675" x="10163175" y="2662238"/>
          <p14:tracePt t="17683" x="10110788" y="2662238"/>
          <p14:tracePt t="17694" x="10052050" y="2662238"/>
          <p14:tracePt t="17701" x="9983788" y="2662238"/>
          <p14:tracePt t="17708" x="9898063" y="2662238"/>
          <p14:tracePt t="17716" x="9812338" y="2662238"/>
          <p14:tracePt t="17723" x="9734550" y="2654300"/>
          <p14:tracePt t="17736" x="9674225" y="2646363"/>
          <p14:tracePt t="17739" x="9615488" y="2646363"/>
          <p14:tracePt t="17749" x="9563100" y="2646363"/>
          <p14:tracePt t="17756" x="9512300" y="2646363"/>
          <p14:tracePt t="17766" x="9494838" y="2646363"/>
          <p14:tracePt t="17772" x="9469438" y="2646363"/>
          <p14:tracePt t="17783" x="9444038" y="2646363"/>
          <p14:tracePt t="17786" x="9426575" y="2646363"/>
          <p14:tracePt t="17798" x="9401175" y="2646363"/>
          <p14:tracePt t="17804" x="9383713" y="2646363"/>
          <p14:tracePt t="17814" x="9366250" y="2646363"/>
          <p14:tracePt t="17819" x="9340850" y="2646363"/>
          <p14:tracePt t="17827" x="9332913" y="2646363"/>
          <p14:tracePt t="17835" x="9323388" y="2646363"/>
          <p14:tracePt t="17843" x="9305925" y="2646363"/>
          <p14:tracePt t="17859" x="9290050" y="2646363"/>
          <p14:tracePt t="17867" x="9280525" y="2646363"/>
          <p14:tracePt t="17875" x="9264650" y="2646363"/>
          <p14:tracePt t="17883" x="9247188" y="2646363"/>
          <p14:tracePt t="17909" x="9186863" y="2654300"/>
          <p14:tracePt t="17915" x="9178925" y="2654300"/>
          <p14:tracePt t="17924" x="9144000" y="2654300"/>
          <p14:tracePt t="17933" x="9101138" y="2654300"/>
          <p14:tracePt t="17939" x="9058275" y="2654300"/>
          <p14:tracePt t="17949" x="9015413" y="2654300"/>
          <p14:tracePt t="17955" x="8982075" y="2654300"/>
          <p14:tracePt t="17965" x="8955088" y="2654300"/>
          <p14:tracePt t="17971" x="8929688" y="2654300"/>
          <p14:tracePt t="17979" x="8904288" y="2654300"/>
          <p14:tracePt t="17987" x="8878888" y="2654300"/>
          <p14:tracePt t="17995" x="8853488" y="2654300"/>
          <p14:tracePt t="18003" x="8836025" y="2654300"/>
          <p14:tracePt t="18016" x="8810625" y="2654300"/>
          <p14:tracePt t="18020" x="8783638" y="2654300"/>
          <p14:tracePt t="18027" x="8767763" y="2654300"/>
          <p14:tracePt t="18035" x="8742363" y="2654300"/>
          <p14:tracePt t="18047" x="8724900" y="2654300"/>
          <p14:tracePt t="18051" x="8715375" y="2654300"/>
          <p14:tracePt t="18064" x="8699500" y="2654300"/>
          <p14:tracePt t="18068" x="8689975" y="2654300"/>
          <p14:tracePt t="18074" x="8682038" y="2654300"/>
          <p14:tracePt t="18084" x="8664575" y="2654300"/>
          <p14:tracePt t="18092" x="8639175" y="2654300"/>
          <p14:tracePt t="18098" x="8604250" y="2654300"/>
          <p14:tracePt t="18106" x="8578850" y="2654300"/>
          <p14:tracePt t="18115" x="8553450" y="2654300"/>
          <p14:tracePt t="18123" x="8518525" y="2654300"/>
          <p14:tracePt t="18132" x="8493125" y="2654300"/>
          <p14:tracePt t="18139" x="8459788" y="2654300"/>
          <p14:tracePt t="18148" x="8442325" y="2654300"/>
          <p14:tracePt t="18155" x="8424863" y="2654300"/>
          <p14:tracePt t="18163" x="8416925" y="2654300"/>
          <p14:tracePt t="18171" x="8399463" y="2654300"/>
          <p14:tracePt t="18179" x="8382000" y="2654300"/>
          <p14:tracePt t="18192" x="8374063" y="2654300"/>
          <p14:tracePt t="18195" x="8364538" y="2654300"/>
          <p14:tracePt t="18203" x="8356600" y="2654300"/>
          <p14:tracePt t="18219" x="8347075" y="2654300"/>
          <p14:tracePt t="18227" x="8339138" y="2654300"/>
          <p14:tracePt t="18235" x="8331200" y="2654300"/>
          <p14:tracePt t="18259" x="8321675" y="2654300"/>
          <p14:tracePt t="18268" x="8313738" y="2654300"/>
          <p14:tracePt t="18339" x="8296275" y="2654300"/>
          <p14:tracePt t="18346" x="8278813" y="2654300"/>
          <p14:tracePt t="18358" x="8261350" y="2646363"/>
          <p14:tracePt t="18363" x="8235950" y="2646363"/>
          <p14:tracePt t="18371" x="8210550" y="2646363"/>
          <p14:tracePt t="18379" x="8185150" y="2646363"/>
          <p14:tracePt t="18391" x="8159750" y="2646363"/>
          <p14:tracePt t="18395" x="8134350" y="2646363"/>
          <p14:tracePt t="18403" x="8107363" y="2646363"/>
          <p14:tracePt t="18411" x="8081963" y="2646363"/>
          <p14:tracePt t="18419" x="8064500" y="2646363"/>
          <p14:tracePt t="18430" x="8056563" y="2646363"/>
          <p14:tracePt t="18435" x="8048625" y="2646363"/>
          <p14:tracePt t="18443" x="8031163" y="2646363"/>
          <p14:tracePt t="18451" x="8021638" y="2646363"/>
          <p14:tracePt t="18459" x="8013700" y="2646363"/>
          <p14:tracePt t="18471" x="8005763" y="2646363"/>
          <p14:tracePt t="18474" x="7988300" y="2636838"/>
          <p14:tracePt t="18483" x="7970838" y="2628900"/>
          <p14:tracePt t="18491" x="7962900" y="2628900"/>
          <p14:tracePt t="18504" x="7945438" y="2628900"/>
          <p14:tracePt t="18506" x="7920038" y="2628900"/>
          <p14:tracePt t="18517" x="7902575" y="2628900"/>
          <p14:tracePt t="18524" x="7885113" y="2628900"/>
          <p14:tracePt t="18535" x="7859713" y="2628900"/>
          <p14:tracePt t="18539" x="7842250" y="2628900"/>
          <p14:tracePt t="18551" x="7816850" y="2628900"/>
          <p14:tracePt t="18555" x="7791450" y="2628900"/>
          <p14:tracePt t="18571" x="7773988" y="2628900"/>
          <p14:tracePt t="18579" x="7766050" y="2628900"/>
          <p14:tracePt t="18587" x="7766050" y="2619375"/>
          <p14:tracePt t="18603" x="7756525" y="2619375"/>
          <p14:tracePt t="18612" x="7740650" y="2619375"/>
          <p14:tracePt t="18619" x="7731125" y="2619375"/>
          <p14:tracePt t="18629" x="7723188" y="2619375"/>
          <p14:tracePt t="18635" x="7713663" y="2619375"/>
          <p14:tracePt t="18643" x="7697788" y="2619375"/>
          <p14:tracePt t="18652" x="7680325" y="2619375"/>
          <p14:tracePt t="18659" x="7662863" y="2619375"/>
          <p14:tracePt t="18668" x="7645400" y="2619375"/>
          <p14:tracePt t="18675" x="7637463" y="2619375"/>
          <p14:tracePt t="18691" x="7627938" y="2619375"/>
          <p14:tracePt t="18699" x="7620000" y="2619375"/>
          <p14:tracePt t="18716" x="7612063" y="2619375"/>
          <p14:tracePt t="18724" x="7602538" y="2619375"/>
          <p14:tracePt t="18867" x="7594600" y="2619375"/>
          <p14:tracePt t="18875" x="7585075" y="2619375"/>
          <p14:tracePt t="18883" x="7577138" y="2619375"/>
          <p14:tracePt t="18891" x="7569200" y="2619375"/>
          <p14:tracePt t="18899" x="7559675" y="2619375"/>
          <p14:tracePt t="18906" x="7542213" y="2619375"/>
          <p14:tracePt t="18915" x="7534275" y="2619375"/>
          <p14:tracePt t="18925" x="7516813" y="2619375"/>
          <p14:tracePt t="18932" x="7508875" y="2619375"/>
          <p14:tracePt t="18939" x="7499350" y="2619375"/>
          <p14:tracePt t="18949" x="7491413" y="2619375"/>
          <p14:tracePt t="18955" x="7483475" y="2619375"/>
          <p14:tracePt t="19060" x="7473950" y="2619375"/>
          <p14:tracePt t="19740" x="7466013" y="2619375"/>
          <p14:tracePt t="19748" x="7458075" y="2619375"/>
          <p14:tracePt t="19754" x="7431088" y="2619375"/>
          <p14:tracePt t="19762" x="7405688" y="2619375"/>
          <p14:tracePt t="19770" x="7397750" y="2619375"/>
          <p14:tracePt t="19778" x="7372350" y="2619375"/>
          <p14:tracePt t="19786" x="7345363" y="2628900"/>
          <p14:tracePt t="19795" x="7329488" y="2628900"/>
          <p14:tracePt t="19802" x="7302500" y="2628900"/>
          <p14:tracePt t="19810" x="7277100" y="2628900"/>
          <p14:tracePt t="19819" x="7259638" y="2636838"/>
          <p14:tracePt t="19826" x="7226300" y="2636838"/>
          <p14:tracePt t="19835" x="7183438" y="2636838"/>
          <p14:tracePt t="19843" x="7132638" y="2646363"/>
          <p14:tracePt t="19853" x="7089775" y="2662238"/>
          <p14:tracePt t="19859" x="7046913" y="2662238"/>
          <p14:tracePt t="19867" x="6986588" y="2662238"/>
          <p14:tracePt t="19875" x="6926263" y="2662238"/>
          <p14:tracePt t="19883" x="6883400" y="2662238"/>
          <p14:tracePt t="19890" x="6840538" y="2662238"/>
          <p14:tracePt t="19902" x="6797675" y="2662238"/>
          <p14:tracePt t="19907" x="6754813" y="2662238"/>
          <p14:tracePt t="19917" x="6721475" y="2662238"/>
          <p14:tracePt t="19924" x="6704013" y="2662238"/>
          <p14:tracePt t="19933" x="6696075" y="2662238"/>
          <p14:tracePt t="19939" x="6678613" y="2662238"/>
          <p14:tracePt t="19949" x="6661150" y="2662238"/>
          <p14:tracePt t="19972" x="6653213" y="2662238"/>
          <p14:tracePt t="19979" x="6643688" y="2662238"/>
          <p14:tracePt t="19995" x="6626225" y="2662238"/>
          <p14:tracePt t="20003" x="6618288" y="2662238"/>
          <p14:tracePt t="20010" x="6600825" y="2662238"/>
          <p14:tracePt t="20019" x="6575425" y="2662238"/>
          <p14:tracePt t="20026" x="6557963" y="2662238"/>
          <p14:tracePt t="20035" x="6540500" y="2662238"/>
          <p14:tracePt t="20043" x="6532563" y="2662238"/>
          <p14:tracePt t="20058" x="6515100" y="2662238"/>
          <p14:tracePt t="20066" x="6497638" y="2662238"/>
          <p14:tracePt t="20075" x="6489700" y="2662238"/>
          <p14:tracePt t="20085" x="6481763" y="2662238"/>
          <p14:tracePt t="20091" x="6472238" y="2662238"/>
          <p14:tracePt t="20099" x="6464300" y="2662238"/>
          <p14:tracePt t="20106" x="6456363" y="2662238"/>
          <p14:tracePt t="20117" x="6446838" y="2662238"/>
          <p14:tracePt t="20123" x="6429375" y="2662238"/>
          <p14:tracePt t="20132" x="6421438" y="2662238"/>
          <p14:tracePt t="20139" x="6396038" y="2662238"/>
          <p14:tracePt t="20149" x="6378575" y="2662238"/>
          <p14:tracePt t="20156" x="6370638" y="2662238"/>
          <p14:tracePt t="20163" x="6353175" y="2662238"/>
          <p14:tracePt t="20171" x="6335713" y="2662238"/>
          <p14:tracePt t="20179" x="6327775" y="2662238"/>
          <p14:tracePt t="20189" x="6310313" y="2662238"/>
          <p14:tracePt t="20195" x="6292850" y="2662238"/>
          <p14:tracePt t="20203" x="6257925" y="2662238"/>
          <p14:tracePt t="20212" x="6224588" y="2662238"/>
          <p14:tracePt t="20220" x="6181725" y="2662238"/>
          <p14:tracePt t="20227" x="6138863" y="2662238"/>
          <p14:tracePt t="20235" x="6103938" y="2662238"/>
          <p14:tracePt t="20243" x="6070600" y="2662238"/>
          <p14:tracePt t="20251" x="6045200" y="2662238"/>
          <p14:tracePt t="20258" x="6010275" y="2662238"/>
          <p14:tracePt t="20267" x="5984875" y="2662238"/>
          <p14:tracePt t="20276" x="5975350" y="2662238"/>
          <p14:tracePt t="20284" x="5959475" y="2662238"/>
          <p14:tracePt t="20291" x="5949950" y="2662238"/>
          <p14:tracePt t="20301" x="5942013" y="2662238"/>
          <p14:tracePt t="20371" x="5934075" y="2662238"/>
          <p14:tracePt t="20380" x="5924550" y="2662238"/>
          <p14:tracePt t="20390" x="5907088" y="2662238"/>
          <p14:tracePt t="20394" x="5891213" y="2662238"/>
          <p14:tracePt t="20403" x="5881688" y="2662238"/>
          <p14:tracePt t="20411" x="5873750" y="2662238"/>
          <p14:tracePt t="20418" x="5864225" y="2662238"/>
          <p14:tracePt t="20428" x="5856288" y="2662238"/>
          <p14:tracePt t="20437" x="5848350" y="2662238"/>
          <p14:tracePt t="20442" x="5838825" y="2662238"/>
          <p14:tracePt t="20454" x="5830888" y="2662238"/>
          <p14:tracePt t="20459" x="5813425" y="2662238"/>
          <p14:tracePt t="20469" x="5805488" y="2662238"/>
          <p14:tracePt t="20475" x="5788025" y="2662238"/>
          <p14:tracePt t="20486" x="5778500" y="2662238"/>
          <p14:tracePt t="20491" x="5770563" y="2662238"/>
          <p14:tracePt t="20508" x="5753100" y="2662238"/>
          <p14:tracePt t="20515" x="5719763" y="2662238"/>
          <p14:tracePt t="20524" x="5667375" y="2662238"/>
          <p14:tracePt t="20536" x="5616575" y="2662238"/>
          <p14:tracePt t="20539" x="5573713" y="2662238"/>
          <p14:tracePt t="20552" x="5538788" y="2662238"/>
          <p14:tracePt t="20555" x="5530850" y="2662238"/>
          <p14:tracePt t="20567" x="5513388" y="2662238"/>
          <p14:tracePt t="20581" x="5505450" y="2662238"/>
          <p14:tracePt t="20587" x="5495925" y="2662238"/>
          <p14:tracePt t="20843" x="5487988" y="2662238"/>
          <p14:tracePt t="20851" x="5462588" y="2662238"/>
          <p14:tracePt t="20859" x="5419725" y="2662238"/>
          <p14:tracePt t="20867" x="5376863" y="2662238"/>
          <p14:tracePt t="20875" x="5316538" y="2662238"/>
          <p14:tracePt t="20883" x="5256213" y="2662238"/>
          <p14:tracePt t="20907" x="5129213" y="2662238"/>
          <p14:tracePt t="20915" x="5102225" y="2662238"/>
          <p14:tracePt t="20923" x="5094288" y="2662238"/>
          <p14:tracePt t="22334" x="5111750" y="2662238"/>
          <p14:tracePt t="22341" x="5172075" y="2662238"/>
          <p14:tracePt t="22349" x="5240338" y="2662238"/>
          <p14:tracePt t="22359" x="5326063" y="2662238"/>
          <p14:tracePt t="22365" x="5427663" y="2671763"/>
          <p14:tracePt t="22371" x="5513388" y="2679700"/>
          <p14:tracePt t="22380" x="5616575" y="2679700"/>
          <p14:tracePt t="22387" x="5719763" y="2679700"/>
          <p14:tracePt t="22395" x="5788025" y="2687638"/>
          <p14:tracePt t="22403" x="5864225" y="2705100"/>
          <p14:tracePt t="22411" x="5924550" y="2705100"/>
          <p14:tracePt t="22421" x="5975350" y="2705100"/>
          <p14:tracePt t="22427" x="6035675" y="2705100"/>
          <p14:tracePt t="22435" x="6078538" y="2705100"/>
          <p14:tracePt t="22442" x="6138863" y="2697163"/>
          <p14:tracePt t="22451" x="6216650" y="2687638"/>
          <p14:tracePt t="22459" x="6284913" y="2687638"/>
          <p14:tracePt t="22467" x="6361113" y="2687638"/>
          <p14:tracePt t="22475" x="6446838" y="2687638"/>
          <p14:tracePt t="22484" x="6532563" y="2687638"/>
          <p14:tracePt t="22491" x="6618288" y="2679700"/>
          <p14:tracePt t="22500" x="6704013" y="2671763"/>
          <p14:tracePt t="22507" x="6780213" y="2671763"/>
          <p14:tracePt t="22516" x="6850063" y="2671763"/>
          <p14:tracePt t="22523" x="6918325" y="2671763"/>
          <p14:tracePt t="22534" x="6978650" y="2671763"/>
          <p14:tracePt t="22538" x="7019925" y="2671763"/>
          <p14:tracePt t="22550" x="7062788" y="2671763"/>
          <p14:tracePt t="22555" x="7115175" y="2671763"/>
          <p14:tracePt t="22567" x="7140575" y="2671763"/>
          <p14:tracePt t="22571" x="7175500" y="2671763"/>
          <p14:tracePt t="22579" x="7218363" y="2671763"/>
          <p14:tracePt t="22587" x="7277100" y="2671763"/>
          <p14:tracePt t="22595" x="7337425" y="2671763"/>
          <p14:tracePt t="22603" x="7405688" y="2671763"/>
          <p14:tracePt t="22611" x="7516813" y="2671763"/>
          <p14:tracePt t="22619" x="7645400" y="2671763"/>
          <p14:tracePt t="22627" x="7791450" y="2671763"/>
          <p14:tracePt t="22635" x="7927975" y="2671763"/>
          <p14:tracePt t="22643" x="8056563" y="2671763"/>
          <p14:tracePt t="22651" x="8185150" y="2671763"/>
          <p14:tracePt t="22659" x="8296275" y="2671763"/>
          <p14:tracePt t="22667" x="8399463" y="2671763"/>
          <p14:tracePt t="22675" x="8475663" y="2671763"/>
          <p14:tracePt t="22683" x="8535988" y="2679700"/>
          <p14:tracePt t="22691" x="8578850" y="2679700"/>
          <p14:tracePt t="22700" x="8613775" y="2679700"/>
          <p14:tracePt t="22707" x="8629650" y="2679700"/>
          <p14:tracePt t="22716" x="8647113" y="2679700"/>
          <p14:tracePt t="22726" x="8656638" y="2679700"/>
          <p14:tracePt t="22730" x="8672513" y="2679700"/>
          <p14:tracePt t="22739" x="8689975" y="2679700"/>
          <p14:tracePt t="22750" x="8699500" y="2687638"/>
          <p14:tracePt t="22756" x="8715375" y="2697163"/>
          <p14:tracePt t="22766" x="8742363" y="2705100"/>
          <p14:tracePt t="22772" x="8767763" y="2722563"/>
          <p14:tracePt t="22781" x="8783638" y="2722563"/>
          <p14:tracePt t="22789" x="8836025" y="2730500"/>
          <p14:tracePt t="22795" x="8878888" y="2747963"/>
          <p14:tracePt t="22803" x="8939213" y="2757488"/>
          <p14:tracePt t="22811" x="9015413" y="2765425"/>
          <p14:tracePt t="22821" x="9083675" y="2773363"/>
          <p14:tracePt t="22827" x="9161463" y="2782888"/>
          <p14:tracePt t="22835" x="9204325" y="2800350"/>
          <p14:tracePt t="22843" x="9255125" y="2808288"/>
          <p14:tracePt t="22852" x="9315450" y="2816225"/>
          <p14:tracePt t="22862" x="9358313" y="2825750"/>
          <p14:tracePt t="22871" x="9391650" y="2833688"/>
          <p14:tracePt t="22880" x="9426575" y="2851150"/>
          <p14:tracePt t="22883" x="9461500" y="2859088"/>
          <p14:tracePt t="22903" x="9512300" y="2859088"/>
          <p14:tracePt t="22910" x="9537700" y="2859088"/>
          <p14:tracePt t="22915" x="9563100" y="2859088"/>
          <p14:tracePt t="22924" x="9572625" y="2868613"/>
          <p14:tracePt t="22933" x="9588500" y="2876550"/>
          <p14:tracePt t="22939" x="9605963" y="2876550"/>
          <p14:tracePt t="22948" x="9615488" y="2876550"/>
          <p14:tracePt t="22956" x="9640888" y="2876550"/>
          <p14:tracePt t="22964" x="9666288" y="2876550"/>
          <p14:tracePt t="22971" x="9683750" y="2876550"/>
          <p14:tracePt t="22980" x="9709150" y="2886075"/>
          <p14:tracePt t="22987" x="9744075" y="2886075"/>
          <p14:tracePt t="22995" x="9777413" y="2886075"/>
          <p14:tracePt t="23002" x="9794875" y="2886075"/>
          <p14:tracePt t="23011" x="9820275" y="2886075"/>
          <p14:tracePt t="23019" x="9828213" y="2886075"/>
          <p14:tracePt t="23035" x="9837738" y="2886075"/>
          <p14:tracePt t="23043" x="9845675" y="2886075"/>
          <p14:tracePt t="23050" x="9855200" y="2886075"/>
          <p14:tracePt t="23059" x="9863138" y="2886075"/>
          <p14:tracePt t="30051" x="9871075" y="2886075"/>
          <p14:tracePt t="30060" x="9888538" y="2886075"/>
          <p14:tracePt t="30069" x="9931400" y="2886075"/>
          <p14:tracePt t="30076" x="10017125" y="2886075"/>
          <p14:tracePt t="30083" x="10102850" y="2886075"/>
          <p14:tracePt t="30091" x="10163175" y="2886075"/>
          <p14:tracePt t="30098" x="10206038" y="2886075"/>
          <p14:tracePt t="30106" x="10231438" y="2886075"/>
          <p14:tracePt t="30171" x="10239375" y="2886075"/>
          <p14:tracePt t="30178" x="10248900" y="2886075"/>
          <p14:tracePt t="30188" x="10256838" y="2886075"/>
          <p14:tracePt t="30195" x="10266363" y="2894013"/>
          <p14:tracePt t="30205" x="10282238" y="2911475"/>
          <p14:tracePt t="30210" x="10299700" y="2919413"/>
          <p14:tracePt t="30218" x="10307638" y="2927350"/>
          <p14:tracePt t="30227" x="10325100" y="2936875"/>
          <p14:tracePt t="30238" x="10334625" y="2936875"/>
          <p14:tracePt t="30242" x="10334625" y="2944813"/>
          <p14:tracePt t="30253" x="10350500" y="2954338"/>
          <p14:tracePt t="30259" x="10360025" y="2954338"/>
          <p14:tracePt t="30268" x="10360025" y="2962275"/>
          <p14:tracePt t="30275" x="10367963" y="2979738"/>
          <p14:tracePt t="30284" x="10377488" y="2979738"/>
          <p14:tracePt t="30291" x="10385425" y="2979738"/>
          <p14:tracePt t="30298" x="10385425" y="2987675"/>
          <p14:tracePt t="30307" x="10385425" y="2997200"/>
          <p14:tracePt t="30315" x="10385425" y="3005138"/>
          <p14:tracePt t="30323" x="10385425" y="3013075"/>
          <p14:tracePt t="30331" x="10385425" y="3030538"/>
          <p14:tracePt t="30339" x="10385425" y="3040063"/>
          <p14:tracePt t="30349" x="10385425" y="3065463"/>
          <p14:tracePt t="30354" x="10385425" y="3098800"/>
          <p14:tracePt t="30364" x="10385425" y="3125788"/>
          <p14:tracePt t="30371" x="10385425" y="3159125"/>
          <p14:tracePt t="30380" x="10385425" y="3184525"/>
          <p14:tracePt t="30387" x="10377488" y="3201988"/>
          <p14:tracePt t="30396" x="10367963" y="3209925"/>
          <p14:tracePt t="30403" x="10360025" y="3227388"/>
          <p14:tracePt t="30411" x="10350500" y="3236913"/>
          <p14:tracePt t="30419" x="10342563" y="3244850"/>
          <p14:tracePt t="30426" x="10325100" y="3244850"/>
          <p14:tracePt t="30435" x="10317163" y="3244850"/>
          <p14:tracePt t="30443" x="10299700" y="3252788"/>
          <p14:tracePt t="30453" x="10282238" y="3262313"/>
          <p14:tracePt t="30458" x="10266363" y="3270250"/>
          <p14:tracePt t="30472" x="10248900" y="3279775"/>
          <p14:tracePt t="30474" x="10213975" y="3287713"/>
          <p14:tracePt t="30491" x="10137775" y="3305175"/>
          <p14:tracePt t="30504" x="10085388" y="3313113"/>
          <p14:tracePt t="30506" x="10042525" y="3313113"/>
          <p14:tracePt t="30518" x="9983788" y="3322638"/>
          <p14:tracePt t="30523" x="9923463" y="3330575"/>
          <p14:tracePt t="30532" x="9880600" y="3330575"/>
          <p14:tracePt t="30539" x="9828213" y="3338513"/>
          <p14:tracePt t="30549" x="9785350" y="3348038"/>
          <p14:tracePt t="30555" x="9744075" y="3348038"/>
          <p14:tracePt t="30565" x="9701213" y="3348038"/>
          <p14:tracePt t="30571" x="9666288" y="3355975"/>
          <p14:tracePt t="30580" x="9631363" y="3365500"/>
          <p14:tracePt t="30587" x="9598025" y="3365500"/>
          <p14:tracePt t="30595" x="9563100" y="3365500"/>
          <p14:tracePt t="30604" x="9537700" y="3365500"/>
          <p14:tracePt t="30612" x="9512300" y="3365500"/>
          <p14:tracePt t="30619" x="9494838" y="3365500"/>
          <p14:tracePt t="30627" x="9486900" y="3365500"/>
          <p14:tracePt t="30634" x="9477375" y="3365500"/>
          <p14:tracePt t="30699" x="9486900" y="3365500"/>
          <p14:tracePt t="30706" x="9512300" y="3365500"/>
          <p14:tracePt t="30717" x="9545638" y="3365500"/>
          <p14:tracePt t="30722" x="9588500" y="3365500"/>
          <p14:tracePt t="30732" x="9648825" y="3365500"/>
          <p14:tracePt t="30738" x="9717088" y="3365500"/>
          <p14:tracePt t="30749" x="9794875" y="3365500"/>
          <p14:tracePt t="30755" x="9863138" y="3365500"/>
          <p14:tracePt t="30766" x="9956800" y="3355975"/>
          <p14:tracePt t="30771" x="10042525" y="3355975"/>
          <p14:tracePt t="30779" x="10128250" y="3355975"/>
          <p14:tracePt t="30787" x="10213975" y="3355975"/>
          <p14:tracePt t="30795" x="10282238" y="3355975"/>
          <p14:tracePt t="30803" x="10325100" y="3355975"/>
          <p14:tracePt t="30811" x="10350500" y="3355975"/>
          <p14:tracePt t="30818" x="10360025" y="3355975"/>
          <p14:tracePt t="30827" x="10367963" y="3355975"/>
          <p14:tracePt t="30964" x="10334625" y="3355975"/>
          <p14:tracePt t="30971" x="10291763" y="3355975"/>
          <p14:tracePt t="30982" x="10223500" y="3355975"/>
          <p14:tracePt t="30987" x="10120313" y="3355975"/>
          <p14:tracePt t="30998" x="10009188" y="3355975"/>
          <p14:tracePt t="31003" x="9888538" y="3355975"/>
          <p14:tracePt t="31011" x="9794875" y="3355975"/>
          <p14:tracePt t="31020" x="9709150" y="3355975"/>
          <p14:tracePt t="31027" x="9623425" y="3355975"/>
          <p14:tracePt t="31036" x="9545638" y="3355975"/>
          <p14:tracePt t="31043" x="9504363" y="3355975"/>
          <p14:tracePt t="31051" x="9477375" y="3355975"/>
          <p14:tracePt t="31168" x="9494838" y="3355975"/>
          <p14:tracePt t="31175" x="9537700" y="3355975"/>
          <p14:tracePt t="31183" x="9598025" y="3365500"/>
          <p14:tracePt t="31193" x="9666288" y="3365500"/>
          <p14:tracePt t="31196" x="9726613" y="3373438"/>
          <p14:tracePt t="31206" x="9777413" y="3381375"/>
          <p14:tracePt t="31211" x="9837738" y="3381375"/>
          <p14:tracePt t="31221" x="9880600" y="3390900"/>
          <p14:tracePt t="31229" x="9913938" y="3398838"/>
          <p14:tracePt t="31241" x="9948863" y="3398838"/>
          <p14:tracePt t="31245" x="9966325" y="3398838"/>
          <p14:tracePt t="31253" x="9974263" y="3408363"/>
          <p14:tracePt t="31261" x="9974263" y="3416300"/>
          <p14:tracePt t="31363" x="9956800" y="3416300"/>
          <p14:tracePt t="31372" x="9931400" y="3416300"/>
          <p14:tracePt t="31380" x="9913938" y="3416300"/>
          <p14:tracePt t="31389" x="9880600" y="3424238"/>
          <p14:tracePt t="31395" x="9855200" y="3433763"/>
          <p14:tracePt t="31403" x="9828213" y="3433763"/>
          <p14:tracePt t="31411" x="9812338" y="3433763"/>
          <p14:tracePt t="31420" x="9794875" y="3433763"/>
          <p14:tracePt t="31429" x="9777413" y="3433763"/>
          <p14:tracePt t="31443" x="9769475" y="3433763"/>
          <p14:tracePt t="31451" x="9759950" y="3433763"/>
          <p14:tracePt t="34499" x="9752013" y="3433763"/>
          <p14:tracePt t="35555" x="9752013" y="3441700"/>
          <p14:tracePt t="35562" x="9752013" y="3449638"/>
          <p14:tracePt t="35570" x="9752013" y="3459163"/>
          <p14:tracePt t="35578" x="9759950" y="3476625"/>
          <p14:tracePt t="35586" x="9777413" y="3492500"/>
          <p14:tracePt t="35595" x="9794875" y="3509963"/>
          <p14:tracePt t="35604" x="9812338" y="3519488"/>
          <p14:tracePt t="35610" x="9820275" y="3527425"/>
          <p14:tracePt t="35619" x="9828213" y="3535363"/>
          <p14:tracePt t="35627" x="9837738" y="3552825"/>
          <p14:tracePt t="35635" x="9855200" y="3552825"/>
          <p14:tracePt t="35642" x="9855200" y="3562350"/>
          <p14:tracePt t="35652" x="9855200" y="3570288"/>
          <p14:tracePt t="36170" x="9845675" y="3570288"/>
          <p14:tracePt t="36181" x="9812338" y="3570288"/>
          <p14:tracePt t="36186" x="9769475" y="3570288"/>
          <p14:tracePt t="36194" x="9726613" y="3570288"/>
          <p14:tracePt t="36203" x="9658350" y="3570288"/>
          <p14:tracePt t="36211" x="9580563" y="3570288"/>
          <p14:tracePt t="36220" x="9529763" y="3570288"/>
          <p14:tracePt t="36227" x="9469438" y="3578225"/>
          <p14:tracePt t="36235" x="9409113" y="3587750"/>
          <p14:tracePt t="36243" x="9348788" y="3587750"/>
          <p14:tracePt t="36253" x="9305925" y="3587750"/>
          <p14:tracePt t="36258" x="9272588" y="3587750"/>
          <p14:tracePt t="36267" x="9237663" y="3587750"/>
          <p14:tracePt t="36275" x="9194800" y="3587750"/>
          <p14:tracePt t="36283" x="9136063" y="3587750"/>
          <p14:tracePt t="36291" x="9093200" y="3595688"/>
          <p14:tracePt t="36298" x="9050338" y="3605213"/>
          <p14:tracePt t="36307" x="8997950" y="3605213"/>
          <p14:tracePt t="36316" x="8955088" y="3605213"/>
          <p14:tracePt t="36323" x="8912225" y="3605213"/>
          <p14:tracePt t="36336" x="8869363" y="3605213"/>
          <p14:tracePt t="36339" x="8810625" y="3605213"/>
          <p14:tracePt t="36349" x="8742363" y="3605213"/>
          <p14:tracePt t="36356" x="8664575" y="3605213"/>
          <p14:tracePt t="36364" x="8596313" y="3605213"/>
          <p14:tracePt t="36371" x="8493125" y="3605213"/>
          <p14:tracePt t="36379" x="8407400" y="3605213"/>
          <p14:tracePt t="36387" x="8339138" y="3605213"/>
          <p14:tracePt t="36396" x="8278813" y="3605213"/>
          <p14:tracePt t="36407" x="8235950" y="3605213"/>
          <p14:tracePt t="36411" x="8193088" y="3605213"/>
          <p14:tracePt t="36419" x="8159750" y="3605213"/>
          <p14:tracePt t="36427" x="8116888" y="3613150"/>
          <p14:tracePt t="36435" x="8074025" y="3630613"/>
          <p14:tracePt t="36443" x="8039100" y="3630613"/>
          <p14:tracePt t="36453" x="7996238" y="3630613"/>
          <p14:tracePt t="36459" x="7937500" y="3630613"/>
          <p14:tracePt t="36471" x="7894638" y="3638550"/>
          <p14:tracePt t="36474" x="7842250" y="3648075"/>
          <p14:tracePt t="36491" x="7756525" y="3648075"/>
          <p14:tracePt t="36499" x="7697788" y="3648075"/>
          <p14:tracePt t="36507" x="7654925" y="3648075"/>
          <p14:tracePt t="36515" x="7602538" y="3656013"/>
          <p14:tracePt t="36524" x="7542213" y="3663950"/>
          <p14:tracePt t="36535" x="7491413" y="3663950"/>
          <p14:tracePt t="36539" x="7431088" y="3663950"/>
          <p14:tracePt t="36550" x="7372350" y="3663950"/>
          <p14:tracePt t="36555" x="7312025" y="3673475"/>
          <p14:tracePt t="36568" x="7251700" y="3681413"/>
          <p14:tracePt t="36571" x="7183438" y="3681413"/>
          <p14:tracePt t="36580" x="7097713" y="3681413"/>
          <p14:tracePt t="36589" x="7011988" y="3681413"/>
          <p14:tracePt t="36595" x="6918325" y="3698875"/>
          <p14:tracePt t="36604" x="6832600" y="3706813"/>
          <p14:tracePt t="36611" x="6746875" y="3706813"/>
          <p14:tracePt t="36619" x="6678613" y="3706813"/>
          <p14:tracePt t="36627" x="6600825" y="3706813"/>
          <p14:tracePt t="36635" x="6550025" y="3706813"/>
          <p14:tracePt t="36643" x="6497638" y="3706813"/>
          <p14:tracePt t="36651" x="6446838" y="3706813"/>
          <p14:tracePt t="36659" x="6396038" y="3706813"/>
          <p14:tracePt t="36667" x="6353175" y="3706813"/>
          <p14:tracePt t="36675" x="6300788" y="3706813"/>
          <p14:tracePt t="36683" x="6249988" y="3706813"/>
          <p14:tracePt t="36691" x="6224588" y="3706813"/>
          <p14:tracePt t="36701" x="6181725" y="3706813"/>
          <p14:tracePt t="36707" x="6138863" y="3706813"/>
          <p14:tracePt t="36715" x="6088063" y="3706813"/>
          <p14:tracePt t="36725" x="6045200" y="3706813"/>
          <p14:tracePt t="36734" x="6002338" y="3706813"/>
          <p14:tracePt t="36739" x="5942013" y="3706813"/>
          <p14:tracePt t="36751" x="5881688" y="3706813"/>
          <p14:tracePt t="36755" x="5830888" y="3706813"/>
          <p14:tracePt t="36766" x="5788025" y="3706813"/>
          <p14:tracePt t="36772" x="5735638" y="3706813"/>
          <p14:tracePt t="36779" x="5694363" y="3706813"/>
          <p14:tracePt t="36787" x="5634038" y="3698875"/>
          <p14:tracePt t="36798" x="5573713" y="3698875"/>
          <p14:tracePt t="36806" x="5513388" y="3698875"/>
          <p14:tracePt t="36811" x="5454650" y="3681413"/>
          <p14:tracePt t="36820" x="5411788" y="3673475"/>
          <p14:tracePt t="36827" x="5351463" y="3663950"/>
          <p14:tracePt t="36836" x="5291138" y="3656013"/>
          <p14:tracePt t="36843" x="5230813" y="3656013"/>
          <p14:tracePt t="36851" x="5172075" y="3656013"/>
          <p14:tracePt t="36863" x="5111750" y="3648075"/>
          <p14:tracePt t="36869" x="5051425" y="3638550"/>
          <p14:tracePt t="36875" x="4983163" y="3638550"/>
          <p14:tracePt t="36883" x="4914900" y="3638550"/>
          <p14:tracePt t="36894" x="4854575" y="3621088"/>
          <p14:tracePt t="36910" x="4733925" y="3605213"/>
          <p14:tracePt t="36919" x="4675188" y="3595688"/>
          <p14:tracePt t="36923" x="4614863" y="3595688"/>
          <p14:tracePt t="36932" x="4537075" y="3587750"/>
          <p14:tracePt t="36941" x="4468813" y="3578225"/>
          <p14:tracePt t="36948" x="4410075" y="3562350"/>
          <p14:tracePt t="36955" x="4340225" y="3544888"/>
          <p14:tracePt t="36965" x="4281488" y="3535363"/>
          <p14:tracePt t="36974" x="4221163" y="3527425"/>
          <p14:tracePt t="36979" x="4186238" y="3519488"/>
          <p14:tracePt t="36989" x="4170363" y="3519488"/>
          <p14:tracePt t="36995" x="4143375" y="3519488"/>
          <p14:tracePt t="37004" x="4135438" y="3519488"/>
          <p14:tracePt t="37075" x="4117975" y="3519488"/>
          <p14:tracePt t="37083" x="4110038" y="3519488"/>
          <p14:tracePt t="37091" x="4092575" y="3519488"/>
          <p14:tracePt t="37101" x="4084638" y="3519488"/>
          <p14:tracePt t="37124" x="4075113" y="3519488"/>
          <p14:tracePt t="37923" x="4084638" y="3519488"/>
          <p14:tracePt t="37930" x="4143375" y="3519488"/>
          <p14:tracePt t="37939" x="4211638" y="3519488"/>
          <p14:tracePt t="37950" x="4314825" y="3544888"/>
          <p14:tracePt t="37955" x="4418013" y="3562350"/>
          <p14:tracePt t="37967" x="4521200" y="3570288"/>
          <p14:tracePt t="37973" x="4632325" y="3587750"/>
          <p14:tracePt t="37981" x="4733925" y="3595688"/>
          <p14:tracePt t="37987" x="4837113" y="3595688"/>
          <p14:tracePt t="37995" x="4948238" y="3595688"/>
          <p14:tracePt t="38003" x="5059363" y="3595688"/>
          <p14:tracePt t="38011" x="5162550" y="3595688"/>
          <p14:tracePt t="38019" x="5248275" y="3595688"/>
          <p14:tracePt t="38027" x="5334000" y="3595688"/>
          <p14:tracePt t="38035" x="5394325" y="3595688"/>
          <p14:tracePt t="38042" x="5454650" y="3595688"/>
          <p14:tracePt t="38051" x="5522913" y="3595688"/>
          <p14:tracePt t="38059" x="5581650" y="3595688"/>
          <p14:tracePt t="38067" x="5641975" y="3595688"/>
          <p14:tracePt t="38079" x="5694363" y="3595688"/>
          <p14:tracePt t="38085" x="5770563" y="3595688"/>
          <p14:tracePt t="38094" x="5856288" y="3595688"/>
          <p14:tracePt t="38098" x="5942013" y="3595688"/>
          <p14:tracePt t="38106" x="6027738" y="3595688"/>
          <p14:tracePt t="38116" x="6096000" y="3595688"/>
          <p14:tracePt t="38127" x="6181725" y="3595688"/>
          <p14:tracePt t="38133" x="6300788" y="3605213"/>
          <p14:tracePt t="38139" x="6403975" y="3621088"/>
          <p14:tracePt t="38150" x="6515100" y="3621088"/>
          <p14:tracePt t="38156" x="6643688" y="3621088"/>
          <p14:tracePt t="38165" x="6772275" y="3621088"/>
          <p14:tracePt t="38185" x="7019925" y="3621088"/>
          <p14:tracePt t="38191" x="7148513" y="3621088"/>
          <p14:tracePt t="38195" x="7269163" y="3621088"/>
          <p14:tracePt t="38204" x="7397750" y="3621088"/>
          <p14:tracePt t="38211" x="7516813" y="3621088"/>
          <p14:tracePt t="38219" x="7637463" y="3621088"/>
          <p14:tracePt t="38227" x="7766050" y="3621088"/>
          <p14:tracePt t="38236" x="7877175" y="3621088"/>
          <p14:tracePt t="38243" x="7980363" y="3621088"/>
          <p14:tracePt t="38252" x="8074025" y="3630613"/>
          <p14:tracePt t="38258" x="8167688" y="3638550"/>
          <p14:tracePt t="38267" x="8235950" y="3638550"/>
          <p14:tracePt t="38274" x="8296275" y="3656013"/>
          <p14:tracePt t="38283" x="8356600" y="3663950"/>
          <p14:tracePt t="38291" x="8416925" y="3663950"/>
          <p14:tracePt t="38299" x="8475663" y="3663950"/>
          <p14:tracePt t="38307" x="8543925" y="3663950"/>
          <p14:tracePt t="38314" x="8613775" y="3663950"/>
          <p14:tracePt t="38324" x="8689975" y="3663950"/>
          <p14:tracePt t="38332" x="8775700" y="3663950"/>
          <p14:tracePt t="38338" x="8861425" y="3673475"/>
          <p14:tracePt t="38348" x="8947150" y="3681413"/>
          <p14:tracePt t="38356" x="9032875" y="3681413"/>
          <p14:tracePt t="38364" x="9109075" y="3698875"/>
          <p14:tracePt t="38371" x="9178925" y="3706813"/>
          <p14:tracePt t="38379" x="9264650" y="3706813"/>
          <p14:tracePt t="38390" x="9340850" y="3706813"/>
          <p14:tracePt t="38395" x="9418638" y="3716338"/>
          <p14:tracePt t="38405" x="9486900" y="3724275"/>
          <p14:tracePt t="38410" x="9545638" y="3724275"/>
          <p14:tracePt t="38422" x="9605963" y="3724275"/>
          <p14:tracePt t="38426" x="9658350" y="3724275"/>
          <p14:tracePt t="38440" x="9734550" y="3724275"/>
          <p14:tracePt t="38442" x="9802813" y="3724275"/>
          <p14:tracePt t="38451" x="9880600" y="3724275"/>
          <p14:tracePt t="38458" x="9948863" y="3724275"/>
          <p14:tracePt t="38471" x="10017125" y="3724275"/>
          <p14:tracePt t="38475" x="10094913" y="3724275"/>
          <p14:tracePt t="38483" x="10137775" y="3724275"/>
          <p14:tracePt t="38491" x="10180638" y="3724275"/>
          <p14:tracePt t="38502" x="10231438" y="3716338"/>
          <p14:tracePt t="38507" x="10266363" y="3716338"/>
          <p14:tracePt t="38517" x="10291763" y="3716338"/>
          <p14:tracePt t="38523" x="10317163" y="3716338"/>
          <p14:tracePt t="38532" x="10342563" y="3716338"/>
          <p14:tracePt t="38538" x="10350500" y="3716338"/>
          <p14:tracePt t="38550" x="10367963" y="3716338"/>
          <p14:tracePt t="38556" x="10393363" y="3716338"/>
          <p14:tracePt t="38566" x="10402888" y="3706813"/>
          <p14:tracePt t="38571" x="10428288" y="3698875"/>
          <p14:tracePt t="38579" x="10453688" y="3698875"/>
          <p14:tracePt t="38593" x="10471150" y="3698875"/>
          <p14:tracePt t="38600" x="10506075" y="3698875"/>
          <p14:tracePt t="38608" x="10539413" y="3698875"/>
          <p14:tracePt t="38612" x="10574338" y="3698875"/>
          <p14:tracePt t="38620" x="10599738" y="3698875"/>
          <p14:tracePt t="38629" x="10625138" y="3698875"/>
          <p14:tracePt t="38635" x="10642600" y="3698875"/>
          <p14:tracePt t="38645" x="10650538" y="3698875"/>
          <p14:tracePt t="38659" x="10668000" y="3698875"/>
          <p14:tracePt t="38662" x="10675938" y="3698875"/>
          <p14:tracePt t="38677" x="10685463" y="3698875"/>
          <p14:tracePt t="38691" x="10693400" y="3698875"/>
          <p14:tracePt t="38796" x="10702925" y="3698875"/>
          <p14:tracePt t="38804" x="10718800" y="3698875"/>
          <p14:tracePt t="38812" x="10728325" y="3698875"/>
          <p14:tracePt t="38819" x="10745788" y="3698875"/>
          <p14:tracePt t="38826" x="10771188" y="3706813"/>
          <p14:tracePt t="38835" x="10788650" y="3706813"/>
          <p14:tracePt t="38843" x="10804525" y="3706813"/>
          <p14:tracePt t="38852" x="10814050" y="3706813"/>
          <p14:tracePt t="38859" x="10814050" y="3716338"/>
          <p14:tracePt t="38867" x="10821988" y="3716338"/>
          <p14:tracePt t="38931" x="10821988" y="3724275"/>
          <p14:tracePt t="38939" x="10829925" y="3732213"/>
          <p14:tracePt t="38947" x="10829925" y="3741738"/>
          <p14:tracePt t="38964" x="10829925" y="3749675"/>
          <p14:tracePt t="38971" x="10829925" y="3767138"/>
          <p14:tracePt t="38995" x="10839450" y="3767138"/>
          <p14:tracePt t="39005" x="10847388" y="3775075"/>
          <p14:tracePt t="39013" x="10847388" y="3784600"/>
          <p14:tracePt t="39047" x="10847388" y="3792538"/>
          <p14:tracePt t="39755" x="10847388" y="3802063"/>
          <p14:tracePt t="39767" x="10847388" y="3810000"/>
          <p14:tracePt t="39770" x="10847388" y="3817938"/>
          <p14:tracePt t="39780" x="10847388" y="3835400"/>
          <p14:tracePt t="39787" x="10847388" y="3844925"/>
          <p14:tracePt t="39803" x="10847388" y="3860800"/>
          <p14:tracePt t="39807" x="10847388" y="3878263"/>
          <p14:tracePt t="39814" x="10847388" y="3895725"/>
          <p14:tracePt t="39819" x="10847388" y="3921125"/>
          <p14:tracePt t="39827" x="10847388" y="3938588"/>
          <p14:tracePt t="39835" x="10847388" y="3956050"/>
          <p14:tracePt t="39843" x="10847388" y="3971925"/>
          <p14:tracePt t="39851" x="10847388" y="3981450"/>
          <p14:tracePt t="39858" x="10847388" y="3998913"/>
          <p14:tracePt t="39868" x="10847388" y="4006850"/>
          <p14:tracePt t="39875" x="10847388" y="4014788"/>
          <p14:tracePt t="39883" x="10847388" y="4024313"/>
          <p14:tracePt t="39932" x="10847388" y="4032250"/>
          <p14:tracePt t="39940" x="10847388" y="4041775"/>
          <p14:tracePt t="39955" x="10839450" y="4041775"/>
          <p14:tracePt t="39971" x="10829925" y="4049713"/>
          <p14:tracePt t="39979" x="10821988" y="4049713"/>
          <p14:tracePt t="39986" x="10821988" y="4057650"/>
          <p14:tracePt t="39995" x="10814050" y="4075113"/>
          <p14:tracePt t="40003" x="10804525" y="4075113"/>
          <p14:tracePt t="40010" x="10804525" y="4084638"/>
          <p14:tracePt t="40019" x="10796588" y="4100513"/>
          <p14:tracePt t="40026" x="10788650" y="4110038"/>
          <p14:tracePt t="40035" x="10788650" y="4117975"/>
          <p14:tracePt t="40044" x="10788650" y="4127500"/>
          <p14:tracePt t="40059" x="10788650" y="4135438"/>
          <p14:tracePt t="40067" x="10788650" y="4143375"/>
          <p14:tracePt t="40093" x="10788650" y="4152900"/>
          <p14:tracePt t="40139" x="10771188" y="4152900"/>
          <p14:tracePt t="40147" x="10753725" y="4152900"/>
          <p14:tracePt t="40156" x="10702925" y="4160838"/>
          <p14:tracePt t="40166" x="10642600" y="4170363"/>
          <p14:tracePt t="40170" x="10574338" y="4186238"/>
          <p14:tracePt t="40179" x="10496550" y="4195763"/>
          <p14:tracePt t="40190" x="10428288" y="4203700"/>
          <p14:tracePt t="40195" x="10334625" y="4211638"/>
          <p14:tracePt t="40203" x="10266363" y="4229100"/>
          <p14:tracePt t="40211" x="10206038" y="4238625"/>
          <p14:tracePt t="40221" x="10145713" y="4246563"/>
          <p14:tracePt t="40226" x="10094913" y="4264025"/>
          <p14:tracePt t="40237" x="10052050" y="4271963"/>
          <p14:tracePt t="40243" x="9999663" y="4281488"/>
          <p14:tracePt t="40253" x="9983788" y="4289425"/>
          <p14:tracePt t="40258" x="9956800" y="4297363"/>
          <p14:tracePt t="40270" x="9931400" y="4306888"/>
          <p14:tracePt t="40275" x="9913938" y="4306888"/>
          <p14:tracePt t="40291" x="9906000" y="4314825"/>
          <p14:tracePt t="40301" x="9888538" y="4324350"/>
          <p14:tracePt t="40307" x="9880600" y="4324350"/>
          <p14:tracePt t="40315" x="9855200" y="4324350"/>
          <p14:tracePt t="40323" x="9820275" y="4324350"/>
          <p14:tracePt t="40332" x="9794875" y="4324350"/>
          <p14:tracePt t="40339" x="9759950" y="4324350"/>
          <p14:tracePt t="40349" x="9726613" y="4324350"/>
          <p14:tracePt t="40355" x="9683750" y="4324350"/>
          <p14:tracePt t="40365" x="9640888" y="4324350"/>
          <p14:tracePt t="40371" x="9605963" y="4324350"/>
          <p14:tracePt t="40379" x="9580563" y="4324350"/>
          <p14:tracePt t="40387" x="9555163" y="4324350"/>
          <p14:tracePt t="40395" x="9537700" y="4324350"/>
          <p14:tracePt t="41667" x="9529763" y="4324350"/>
          <p14:tracePt t="41675" x="9512300" y="4324350"/>
          <p14:tracePt t="41684" x="9477375" y="4340225"/>
          <p14:tracePt t="41690" x="9418638" y="4357688"/>
          <p14:tracePt t="41699" x="9348788" y="4367213"/>
          <p14:tracePt t="41706" x="9272588" y="4375150"/>
          <p14:tracePt t="41716" x="9212263" y="4375150"/>
          <p14:tracePt t="41722" x="9169400" y="4375150"/>
          <p14:tracePt t="41732" x="9144000" y="4383088"/>
          <p14:tracePt t="41739" x="9136063" y="4392613"/>
          <p14:tracePt t="41750" x="9126538" y="4392613"/>
          <p14:tracePt t="41755" x="9118600" y="4392613"/>
          <p14:tracePt t="42013" x="9109075" y="4392613"/>
          <p14:tracePt t="42020" x="9093200" y="4392613"/>
          <p14:tracePt t="42029" x="9058275" y="4392613"/>
          <p14:tracePt t="42034" x="9015413" y="4392613"/>
          <p14:tracePt t="42046" x="8955088" y="4392613"/>
          <p14:tracePt t="42051" x="8886825" y="4392613"/>
          <p14:tracePt t="42061" x="8801100" y="4392613"/>
          <p14:tracePt t="42067" x="8715375" y="4392613"/>
          <p14:tracePt t="42079" x="8629650" y="4392613"/>
          <p14:tracePt t="42085" x="8528050" y="4392613"/>
          <p14:tracePt t="42092" x="8424863" y="4392613"/>
          <p14:tracePt t="42101" x="8347075" y="4375150"/>
          <p14:tracePt t="42107" x="8296275" y="4375150"/>
          <p14:tracePt t="42116" x="8235950" y="4375150"/>
          <p14:tracePt t="42124" x="8193088" y="4375150"/>
          <p14:tracePt t="42131" x="8167688" y="4375150"/>
          <p14:tracePt t="42139" x="8150225" y="4375150"/>
          <p14:tracePt t="42211" x="8142288" y="4375150"/>
          <p14:tracePt t="42218" x="8134350" y="4375150"/>
          <p14:tracePt t="42243" x="8124825" y="4375150"/>
          <p14:tracePt t="42996" x="8193088" y="4375150"/>
          <p14:tracePt t="43004" x="8321675" y="4375150"/>
          <p14:tracePt t="43019" x="8699500" y="4383088"/>
          <p14:tracePt t="43027" x="8964613" y="4383088"/>
          <p14:tracePt t="43035" x="9255125" y="4383088"/>
          <p14:tracePt t="43043" x="9545638" y="4400550"/>
          <p14:tracePt t="43051" x="9785350" y="4400550"/>
          <p14:tracePt t="43058" x="9956800" y="4400550"/>
          <p14:tracePt t="43067" x="10102850" y="4410075"/>
          <p14:tracePt t="43075" x="10213975" y="4410075"/>
          <p14:tracePt t="43082" x="10299700" y="4410075"/>
          <p14:tracePt t="43091" x="10360025" y="4418013"/>
          <p14:tracePt t="43098" x="10385425" y="4425950"/>
          <p14:tracePt t="43107" x="10402888" y="4425950"/>
          <p14:tracePt t="43115" x="10410825" y="4425950"/>
          <p14:tracePt t="43123" x="10420350" y="4425950"/>
          <p14:tracePt t="44691" x="10428288" y="4425950"/>
          <p14:tracePt t="44698" x="10436225" y="4425950"/>
          <p14:tracePt t="44706" x="10453688" y="4425950"/>
          <p14:tracePt t="44716" x="10479088" y="4425950"/>
          <p14:tracePt t="44724" x="10488613" y="4425950"/>
          <p14:tracePt t="44732" x="10496550" y="4418013"/>
          <p14:tracePt t="44738" x="10506075" y="4410075"/>
          <p14:tracePt t="44749" x="10521950" y="4410075"/>
          <p14:tracePt t="44755" x="10531475" y="4400550"/>
          <p14:tracePt t="44765" x="10539413" y="4400550"/>
          <p14:tracePt t="46875" x="10539413" y="4392613"/>
          <p14:tracePt t="46882" x="10539413" y="4383088"/>
          <p14:tracePt t="46900" x="10539413" y="4375150"/>
          <p14:tracePt t="46916" x="10539413" y="4367213"/>
          <p14:tracePt t="46923" x="10539413" y="4357688"/>
          <p14:tracePt t="48284" x="10539413" y="4375150"/>
          <p14:tracePt t="48292" x="10547350" y="4392613"/>
          <p14:tracePt t="48298" x="10564813" y="4418013"/>
          <p14:tracePt t="48307" x="10574338" y="4425950"/>
          <p14:tracePt t="48315" x="10574338" y="4435475"/>
          <p14:tracePt t="48334" x="10582275" y="4435475"/>
          <p14:tracePt t="48341" x="10582275" y="4443413"/>
          <p14:tracePt t="48347" x="10582275" y="4451350"/>
          <p14:tracePt t="48586" x="10582275" y="4443413"/>
          <p14:tracePt t="48595" x="10582275" y="4418013"/>
          <p14:tracePt t="48603" x="10582275" y="4410075"/>
          <p14:tracePt t="48611" x="10582275" y="4392613"/>
          <p14:tracePt t="48619" x="10574338" y="4375150"/>
          <p14:tracePt t="48627" x="10564813" y="4367213"/>
          <p14:tracePt t="48634" x="10564813" y="4349750"/>
          <p14:tracePt t="48643" x="10556875" y="4340225"/>
          <p14:tracePt t="48651" x="10547350" y="4340225"/>
          <p14:tracePt t="48659" x="10547350" y="4332288"/>
          <p14:tracePt t="50131" x="10531475" y="4332288"/>
          <p14:tracePt t="50141" x="10506075" y="4332288"/>
          <p14:tracePt t="50147" x="10463213" y="4332288"/>
          <p14:tracePt t="50155" x="10420350" y="4332288"/>
          <p14:tracePt t="50166" x="10377488" y="4332288"/>
          <p14:tracePt t="50172" x="10317163" y="4332288"/>
          <p14:tracePt t="50180" x="10256838" y="4332288"/>
          <p14:tracePt t="50189" x="10206038" y="4332288"/>
          <p14:tracePt t="50195" x="10128250" y="4332288"/>
          <p14:tracePt t="50203" x="10077450" y="4332288"/>
          <p14:tracePt t="50211" x="10026650" y="4332288"/>
          <p14:tracePt t="50219" x="9983788" y="4332288"/>
          <p14:tracePt t="50226" x="9940925" y="4332288"/>
          <p14:tracePt t="50235" x="9898063" y="4332288"/>
          <p14:tracePt t="50243" x="9863138" y="4332288"/>
          <p14:tracePt t="50251" x="9828213" y="4332288"/>
          <p14:tracePt t="50259" x="9802813" y="4332288"/>
          <p14:tracePt t="50269" x="9777413" y="4332288"/>
          <p14:tracePt t="50274" x="9752013" y="4332288"/>
          <p14:tracePt t="50284" x="9734550" y="4332288"/>
          <p14:tracePt t="50291" x="9717088" y="4332288"/>
          <p14:tracePt t="50300" x="9701213" y="4332288"/>
          <p14:tracePt t="50307" x="9691688" y="4332288"/>
          <p14:tracePt t="50315" x="9666288" y="4332288"/>
          <p14:tracePt t="50323" x="9631363" y="4332288"/>
          <p14:tracePt t="50333" x="9605963" y="4332288"/>
          <p14:tracePt t="50339" x="9572625" y="4332288"/>
          <p14:tracePt t="50348" x="9537700" y="4332288"/>
          <p14:tracePt t="50355" x="9512300" y="4332288"/>
          <p14:tracePt t="50365" x="9486900" y="4332288"/>
          <p14:tracePt t="50371" x="9461500" y="4332288"/>
          <p14:tracePt t="50379" x="9426575" y="4340225"/>
          <p14:tracePt t="50387" x="9409113" y="4340225"/>
          <p14:tracePt t="50395" x="9383713" y="4340225"/>
          <p14:tracePt t="50403" x="9358313" y="4349750"/>
          <p14:tracePt t="50410" x="9340850" y="4357688"/>
          <p14:tracePt t="50419" x="9323388" y="4357688"/>
          <p14:tracePt t="50429" x="9297988" y="4357688"/>
          <p14:tracePt t="50438" x="9290050" y="4357688"/>
          <p14:tracePt t="50454" x="9280525" y="4357688"/>
          <p14:tracePt t="50764" x="9297988" y="4357688"/>
          <p14:tracePt t="50773" x="9340850" y="4357688"/>
          <p14:tracePt t="50784" x="9383713" y="4357688"/>
          <p14:tracePt t="50787" x="9426575" y="4357688"/>
          <p14:tracePt t="50798" x="9486900" y="4357688"/>
          <p14:tracePt t="50803" x="9545638" y="4357688"/>
          <p14:tracePt t="50810" x="9588500" y="4357688"/>
          <p14:tracePt t="50819" x="9631363" y="4357688"/>
          <p14:tracePt t="50826" x="9674225" y="4357688"/>
          <p14:tracePt t="50834" x="9709150" y="4357688"/>
          <p14:tracePt t="50843" x="9744075" y="4357688"/>
          <p14:tracePt t="50851" x="9777413" y="4357688"/>
          <p14:tracePt t="50859" x="9802813" y="4357688"/>
          <p14:tracePt t="50867" x="9837738" y="4357688"/>
          <p14:tracePt t="50875" x="9871075" y="4357688"/>
          <p14:tracePt t="50884" x="9906000" y="4357688"/>
          <p14:tracePt t="50890" x="9931400" y="4357688"/>
          <p14:tracePt t="50901" x="9974263" y="4357688"/>
          <p14:tracePt t="50907" x="10034588" y="4357688"/>
          <p14:tracePt t="50915" x="10077450" y="4357688"/>
          <p14:tracePt t="50923" x="10120313" y="4357688"/>
          <p14:tracePt t="50933" x="10180638" y="4357688"/>
          <p14:tracePt t="50938" x="10239375" y="4357688"/>
          <p14:tracePt t="50948" x="10299700" y="4357688"/>
          <p14:tracePt t="50955" x="10360025" y="4357688"/>
          <p14:tracePt t="50966" x="10410825" y="4357688"/>
          <p14:tracePt t="50970" x="10471150" y="4357688"/>
          <p14:tracePt t="50979" x="10531475" y="4357688"/>
          <p14:tracePt t="50988" x="10590213" y="4357688"/>
          <p14:tracePt t="50994" x="10633075" y="4357688"/>
          <p14:tracePt t="51004" x="10675938" y="4357688"/>
          <p14:tracePt t="51011" x="10728325" y="4340225"/>
          <p14:tracePt t="51019" x="10771188" y="4340225"/>
          <p14:tracePt t="51027" x="10814050" y="4332288"/>
          <p14:tracePt t="51035" x="10847388" y="4324350"/>
          <p14:tracePt t="51043" x="10872788" y="4314825"/>
          <p14:tracePt t="51051" x="10899775" y="4314825"/>
          <p14:tracePt t="51058" x="10925175" y="4306888"/>
          <p14:tracePt t="51066" x="10950575" y="4297363"/>
          <p14:tracePt t="51075" x="10975975" y="4297363"/>
          <p14:tracePt t="51082" x="11001375" y="4297363"/>
          <p14:tracePt t="51091" x="11010900" y="4297363"/>
          <p14:tracePt t="51099" x="11018838" y="4297363"/>
          <p14:tracePt t="51268" x="11018838" y="4289425"/>
          <p14:tracePt t="51274" x="10993438" y="4281488"/>
          <p14:tracePt t="51285" x="10958513" y="4281488"/>
          <p14:tracePt t="51290" x="10925175" y="4281488"/>
          <p14:tracePt t="51301" x="10882313" y="4281488"/>
          <p14:tracePt t="51307" x="10839450" y="4281488"/>
          <p14:tracePt t="51316" x="10779125" y="4281488"/>
          <p14:tracePt t="51323" x="10710863" y="4281488"/>
          <p14:tracePt t="51332" x="10642600" y="4281488"/>
          <p14:tracePt t="51339" x="10564813" y="4281488"/>
          <p14:tracePt t="51350" x="10479088" y="4281488"/>
          <p14:tracePt t="51355" x="10393363" y="4281488"/>
          <p14:tracePt t="51365" x="10325100" y="4281488"/>
          <p14:tracePt t="51371" x="10248900" y="4281488"/>
          <p14:tracePt t="51379" x="10180638" y="4281488"/>
          <p14:tracePt t="51387" x="10102850" y="4281488"/>
          <p14:tracePt t="51396" x="10034588" y="4281488"/>
          <p14:tracePt t="51405" x="9991725" y="4281488"/>
          <p14:tracePt t="51411" x="9948863" y="4281488"/>
          <p14:tracePt t="51421" x="9906000" y="4281488"/>
          <p14:tracePt t="51426" x="9871075" y="4271963"/>
          <p14:tracePt t="51436" x="9837738" y="4264025"/>
          <p14:tracePt t="51443" x="9802813" y="4264025"/>
          <p14:tracePt t="51455" x="9777413" y="4264025"/>
          <p14:tracePt t="51458" x="9759950" y="4254500"/>
          <p14:tracePt t="51470" x="9726613" y="4246563"/>
          <p14:tracePt t="51474" x="9691688" y="4238625"/>
          <p14:tracePt t="51487" x="9648825" y="4229100"/>
          <p14:tracePt t="51491" x="9598025" y="4229100"/>
          <p14:tracePt t="51499" x="9572625" y="4229100"/>
          <p14:tracePt t="51507" x="9537700" y="4229100"/>
          <p14:tracePt t="51523" x="9504363" y="4211638"/>
          <p14:tracePt t="51532" x="9486900" y="4211638"/>
          <p14:tracePt t="51539" x="9477375" y="4211638"/>
          <p14:tracePt t="51603" x="9469438" y="4211638"/>
          <p14:tracePt t="51619" x="9451975" y="4211638"/>
          <p14:tracePt t="51627" x="9444038" y="4211638"/>
          <p14:tracePt t="51634" x="9426575" y="4211638"/>
          <p14:tracePt t="51643" x="9409113" y="4211638"/>
          <p14:tracePt t="51659" x="9391650" y="4211638"/>
          <p14:tracePt t="51675" x="9383713" y="4211638"/>
          <p14:tracePt t="51686" x="9375775" y="4211638"/>
          <p14:tracePt t="51691" x="9366250" y="4211638"/>
          <p14:tracePt t="51707" x="9358313" y="4211638"/>
          <p14:tracePt t="51716" x="9340850" y="4211638"/>
          <p14:tracePt t="51724" x="9332913" y="4211638"/>
          <p14:tracePt t="51732" x="9305925" y="4211638"/>
          <p14:tracePt t="51739" x="9272588" y="4211638"/>
          <p14:tracePt t="51751" x="9255125" y="4211638"/>
          <p14:tracePt t="51755" x="9229725" y="4211638"/>
          <p14:tracePt t="51767" x="9204325" y="4211638"/>
          <p14:tracePt t="51771" x="9194800" y="4211638"/>
          <p14:tracePt t="51781" x="9186863" y="4211638"/>
          <p14:tracePt t="52356" x="9194800" y="4211638"/>
          <p14:tracePt t="52363" x="9221788" y="4211638"/>
          <p14:tracePt t="52371" x="9264650" y="4211638"/>
          <p14:tracePt t="52379" x="9323388" y="4211638"/>
          <p14:tracePt t="52387" x="9383713" y="4211638"/>
          <p14:tracePt t="52395" x="9434513" y="4211638"/>
          <p14:tracePt t="52405" x="9494838" y="4211638"/>
          <p14:tracePt t="52411" x="9555163" y="4211638"/>
          <p14:tracePt t="52421" x="9615488" y="4211638"/>
          <p14:tracePt t="52426" x="9658350" y="4211638"/>
          <p14:tracePt t="52435" x="9683750" y="4211638"/>
          <p14:tracePt t="52443" x="9701213" y="4211638"/>
          <p14:tracePt t="52451" x="9717088" y="4211638"/>
          <p14:tracePt t="52459" x="9726613" y="4211638"/>
          <p14:tracePt t="52506" x="9734550" y="4211638"/>
          <p14:tracePt t="52518" x="9744075" y="4211638"/>
          <p14:tracePt t="52522" x="9769475" y="4211638"/>
          <p14:tracePt t="52533" x="9802813" y="4211638"/>
          <p14:tracePt t="52538" x="9845675" y="4211638"/>
          <p14:tracePt t="52548" x="9888538" y="4211638"/>
          <p14:tracePt t="52554" x="9923463" y="4211638"/>
          <p14:tracePt t="52566" x="9956800" y="4211638"/>
          <p14:tracePt t="52570" x="9999663" y="4229100"/>
          <p14:tracePt t="52580" x="10042525" y="4229100"/>
          <p14:tracePt t="52586" x="10077450" y="4238625"/>
          <p14:tracePt t="52596" x="10120313" y="4246563"/>
          <p14:tracePt t="52605" x="10171113" y="4246563"/>
          <p14:tracePt t="52611" x="10196513" y="4246563"/>
          <p14:tracePt t="52619" x="10239375" y="4254500"/>
          <p14:tracePt t="52626" x="10299700" y="4264025"/>
          <p14:tracePt t="52634" x="10360025" y="4264025"/>
          <p14:tracePt t="52642" x="10420350" y="4271963"/>
          <p14:tracePt t="52651" x="10479088" y="4281488"/>
          <p14:tracePt t="52658" x="10556875" y="4281488"/>
          <p14:tracePt t="52667" x="10625138" y="4289425"/>
          <p14:tracePt t="52675" x="10702925" y="4306888"/>
          <p14:tracePt t="52684" x="10771188" y="4306888"/>
          <p14:tracePt t="52691" x="10829925" y="4314825"/>
          <p14:tracePt t="52701" x="10890250" y="4324350"/>
          <p14:tracePt t="52707" x="10968038" y="4324350"/>
          <p14:tracePt t="52719" x="11028363" y="4324350"/>
          <p14:tracePt t="52722" x="11069638" y="4324350"/>
          <p14:tracePt t="52732" x="11112500" y="4332288"/>
          <p14:tracePt t="52740" x="11147425" y="4340225"/>
          <p14:tracePt t="52747" x="11172825" y="4340225"/>
          <p14:tracePt t="52767" x="11172825" y="4349750"/>
          <p14:tracePt t="52772" x="11182350" y="4349750"/>
          <p14:tracePt t="52781" x="11190288" y="4349750"/>
          <p14:tracePt t="52787" x="11190288" y="4357688"/>
          <p14:tracePt t="52795" x="11190288" y="4367213"/>
          <p14:tracePt t="52803" x="11198225" y="4375150"/>
          <p14:tracePt t="52811" x="11198225" y="4383088"/>
          <p14:tracePt t="52819" x="11198225" y="4400550"/>
          <p14:tracePt t="52826" x="11198225" y="4410075"/>
          <p14:tracePt t="52835" x="11207750" y="4425950"/>
          <p14:tracePt t="52846" x="11215688" y="4451350"/>
          <p14:tracePt t="52852" x="11215688" y="4468813"/>
          <p14:tracePt t="52859" x="11225213" y="4486275"/>
          <p14:tracePt t="52867" x="11233150" y="4503738"/>
          <p14:tracePt t="52878" x="11233150" y="4511675"/>
          <p14:tracePt t="52885" x="11233150" y="4529138"/>
          <p14:tracePt t="52891" x="11241088" y="4546600"/>
          <p14:tracePt t="52902" x="11241088" y="4554538"/>
          <p14:tracePt t="52908" x="11241088" y="4572000"/>
          <p14:tracePt t="52915" x="11241088" y="4579938"/>
          <p14:tracePt t="52932" x="11241088" y="4597400"/>
          <p14:tracePt t="52939" x="11241088" y="4614863"/>
          <p14:tracePt t="52956" x="11241088" y="4622800"/>
          <p14:tracePt t="52964" x="11241088" y="4632325"/>
          <p14:tracePt t="53020" x="11241088" y="4640263"/>
          <p14:tracePt t="53027" x="11241088" y="4649788"/>
          <p14:tracePt t="53035" x="11241088" y="4657725"/>
          <p14:tracePt t="53043" x="11198225" y="4657725"/>
          <p14:tracePt t="53055" x="11139488" y="4665663"/>
          <p14:tracePt t="53058" x="11061700" y="4675188"/>
          <p14:tracePt t="53068" x="10993438" y="4683125"/>
          <p14:tracePt t="53074" x="10915650" y="4692650"/>
          <p14:tracePt t="53084" x="10847388" y="4692650"/>
          <p14:tracePt t="53090" x="10788650" y="4708525"/>
          <p14:tracePt t="53100" x="10710863" y="4718050"/>
          <p14:tracePt t="53107" x="10642600" y="4718050"/>
          <p14:tracePt t="53116" x="10582275" y="4725988"/>
          <p14:tracePt t="53130" x="10521950" y="4733925"/>
          <p14:tracePt t="53135" x="10471150" y="4743450"/>
          <p14:tracePt t="53143" x="10428288" y="4751388"/>
          <p14:tracePt t="53148" x="10385425" y="4751388"/>
          <p14:tracePt t="53158" x="10350500" y="4760913"/>
          <p14:tracePt t="53164" x="10317163" y="4768850"/>
          <p14:tracePt t="53175" x="10282238" y="4768850"/>
          <p14:tracePt t="53179" x="10239375" y="4776788"/>
          <p14:tracePt t="53187" x="10180638" y="4786313"/>
          <p14:tracePt t="53196" x="10137775" y="4786313"/>
          <p14:tracePt t="53204" x="10085388" y="4803775"/>
          <p14:tracePt t="53211" x="10042525" y="4811713"/>
          <p14:tracePt t="53220" x="9999663" y="4811713"/>
          <p14:tracePt t="53226" x="9948863" y="4819650"/>
          <p14:tracePt t="53236" x="9913938" y="4829175"/>
          <p14:tracePt t="53242" x="9871075" y="4829175"/>
          <p14:tracePt t="53253" x="9828213" y="4829175"/>
          <p14:tracePt t="53258" x="9794875" y="4829175"/>
          <p14:tracePt t="53267" x="9769475" y="4837113"/>
          <p14:tracePt t="53275" x="9734550" y="4846638"/>
          <p14:tracePt t="53284" x="9709150" y="4846638"/>
          <p14:tracePt t="53292" x="9683750" y="4846638"/>
          <p14:tracePt t="53301" x="9666288" y="4846638"/>
          <p14:tracePt t="53307" x="9648825" y="4846638"/>
          <p14:tracePt t="53315" x="9631363" y="4846638"/>
          <p14:tracePt t="53324" x="9623425" y="4854575"/>
          <p14:tracePt t="53333" x="9615488" y="4854575"/>
          <p14:tracePt t="53339" x="9605963" y="4854575"/>
          <p14:tracePt t="53507" x="9598025" y="4854575"/>
          <p14:tracePt t="53516" x="9580563" y="4854575"/>
          <p14:tracePt t="53523" x="9572625" y="4854575"/>
          <p14:tracePt t="53532" x="9545638" y="4862513"/>
          <p14:tracePt t="53539" x="9512300" y="4872038"/>
          <p14:tracePt t="53549" x="9477375" y="4872038"/>
          <p14:tracePt t="53556" x="9451975" y="4872038"/>
          <p14:tracePt t="53565" x="9418638" y="4872038"/>
          <p14:tracePt t="53571" x="9401175" y="4872038"/>
          <p14:tracePt t="53587" x="9391650" y="4872038"/>
          <p14:tracePt t="54403" x="9401175" y="4879975"/>
          <p14:tracePt t="54411" x="9418638" y="4897438"/>
          <p14:tracePt t="54421" x="9434513" y="4914900"/>
          <p14:tracePt t="54428" x="9444038" y="4914900"/>
          <p14:tracePt t="54436" x="9461500" y="4922838"/>
          <p14:tracePt t="54444" x="9469438" y="4932363"/>
          <p14:tracePt t="54456" x="9477375" y="4932363"/>
          <p14:tracePt t="54459" x="9477375" y="4940300"/>
          <p14:tracePt t="55476" x="9461500" y="4940300"/>
          <p14:tracePt t="55483" x="9426575" y="4940300"/>
          <p14:tracePt t="55491" x="9383713" y="4940300"/>
          <p14:tracePt t="55499" x="9315450" y="4940300"/>
          <p14:tracePt t="55507" x="9247188" y="4940300"/>
          <p14:tracePt t="55515" x="9151938" y="4957763"/>
          <p14:tracePt t="55523" x="9058275" y="4965700"/>
          <p14:tracePt t="55533" x="8982075" y="4965700"/>
          <p14:tracePt t="55539" x="8921750" y="4965700"/>
          <p14:tracePt t="55550" x="8869363" y="4965700"/>
          <p14:tracePt t="55554" x="8826500" y="4965700"/>
          <p14:tracePt t="55570" x="8758238" y="4965700"/>
          <p14:tracePt t="55579" x="8724900" y="4965700"/>
          <p14:tracePt t="55587" x="8707438" y="4965700"/>
          <p14:tracePt t="55600" x="8682038" y="4973638"/>
          <p14:tracePt t="55604" x="8647113" y="4983163"/>
          <p14:tracePt t="55611" x="8613775" y="4983163"/>
          <p14:tracePt t="55620" x="8586788" y="4983163"/>
          <p14:tracePt t="55626" x="8561388" y="4983163"/>
          <p14:tracePt t="55635" x="8535988" y="4983163"/>
          <p14:tracePt t="55644" x="8510588" y="4983163"/>
          <p14:tracePt t="55651" x="8485188" y="4983163"/>
          <p14:tracePt t="55659" x="8459788" y="4983163"/>
          <p14:tracePt t="55667" x="8424863" y="4983163"/>
          <p14:tracePt t="55675" x="8407400" y="4983163"/>
          <p14:tracePt t="55683" x="8382000" y="4983163"/>
          <p14:tracePt t="55690" x="8347075" y="4983163"/>
          <p14:tracePt t="55698" x="8313738" y="4973638"/>
          <p14:tracePt t="55707" x="8288338" y="4973638"/>
          <p14:tracePt t="55716" x="8261350" y="4973638"/>
          <p14:tracePt t="55723" x="8235950" y="4973638"/>
          <p14:tracePt t="55735" x="8228013" y="4973638"/>
          <p14:tracePt t="55739" x="8220075" y="4973638"/>
          <p14:tracePt t="55750" x="8202613" y="4973638"/>
          <p14:tracePt t="55754" x="8185150" y="4973638"/>
          <p14:tracePt t="55771" x="8134350" y="4973638"/>
          <p14:tracePt t="55781" x="8116888" y="4973638"/>
          <p14:tracePt t="55787" x="8081963" y="4973638"/>
          <p14:tracePt t="55798" x="8039100" y="4973638"/>
          <p14:tracePt t="55804" x="8005763" y="4973638"/>
          <p14:tracePt t="55811" x="7980363" y="4973638"/>
          <p14:tracePt t="55819" x="7953375" y="4973638"/>
          <p14:tracePt t="55827" x="7927975" y="4973638"/>
          <p14:tracePt t="55835" x="7902575" y="4973638"/>
          <p14:tracePt t="55843" x="7877175" y="4973638"/>
          <p14:tracePt t="55851" x="7851775" y="4973638"/>
          <p14:tracePt t="55859" x="7834313" y="4973638"/>
          <p14:tracePt t="55868" x="7808913" y="4973638"/>
          <p14:tracePt t="55880" x="7781925" y="4973638"/>
          <p14:tracePt t="55885" x="7766050" y="4973638"/>
          <p14:tracePt t="55903" x="7740650" y="4983163"/>
          <p14:tracePt t="55910" x="7731125" y="4983163"/>
          <p14:tracePt t="60636" x="7748588" y="4983163"/>
          <p14:tracePt t="60643" x="7756525" y="4983163"/>
          <p14:tracePt t="60651" x="7773988" y="4983163"/>
          <p14:tracePt t="60658" x="7781925" y="4983163"/>
          <p14:tracePt t="60675" x="7791450" y="4983163"/>
          <p14:tracePt t="60682" x="7799388" y="4983163"/>
          <p14:tracePt t="60706" x="7808913" y="4983163"/>
          <p14:tracePt t="60716" x="7816850" y="4983163"/>
          <p14:tracePt t="60731" x="7816850" y="4991100"/>
          <p14:tracePt t="60755" x="7816850" y="5000625"/>
          <p14:tracePt t="62651" x="7799388" y="4973638"/>
          <p14:tracePt t="62659" x="7773988" y="4948238"/>
          <p14:tracePt t="62670" x="7748588" y="4914900"/>
          <p14:tracePt t="62677" x="7723188" y="4879975"/>
          <p14:tracePt t="62683" x="7680325" y="4829175"/>
          <p14:tracePt t="62691" x="7645400" y="4751388"/>
          <p14:tracePt t="62699" x="7612063" y="4657725"/>
          <p14:tracePt t="62706" x="7577138" y="4572000"/>
          <p14:tracePt t="62716" x="7542213" y="4451350"/>
          <p14:tracePt t="62722" x="7508875" y="4324350"/>
          <p14:tracePt t="62731" x="7483475" y="4195763"/>
          <p14:tracePt t="62738" x="7466013" y="4049713"/>
          <p14:tracePt t="62750" x="7440613" y="3903663"/>
          <p14:tracePt t="62755" x="7415213" y="3759200"/>
          <p14:tracePt t="62766" x="7388225" y="3613150"/>
          <p14:tracePt t="62774" x="7354888" y="3476625"/>
          <p14:tracePt t="62779" x="7319963" y="3338513"/>
          <p14:tracePt t="62788" x="7302500" y="3227388"/>
          <p14:tracePt t="62797" x="7286625" y="3108325"/>
          <p14:tracePt t="62803" x="7259638" y="2997200"/>
          <p14:tracePt t="62810" x="7234238" y="2876550"/>
          <p14:tracePt t="62819" x="7218363" y="2773363"/>
          <p14:tracePt t="62826" x="7200900" y="2705100"/>
          <p14:tracePt t="62834" x="7191375" y="2628900"/>
          <p14:tracePt t="62842" x="7183438" y="2568575"/>
          <p14:tracePt t="62850" x="7175500" y="2525713"/>
          <p14:tracePt t="62859" x="7165975" y="2474913"/>
          <p14:tracePt t="62868" x="7148513" y="2439988"/>
          <p14:tracePt t="62874" x="7140575" y="2397125"/>
          <p14:tracePt t="62885" x="7132638" y="2336800"/>
          <p14:tracePt t="62890" x="7115175" y="2278063"/>
          <p14:tracePt t="62901" x="7105650" y="2217738"/>
          <p14:tracePt t="62907" x="7097713" y="2157413"/>
          <p14:tracePt t="62917" x="7089775" y="2081213"/>
          <p14:tracePt t="62923" x="7080250" y="2003425"/>
          <p14:tracePt t="62930" x="7062788" y="1935163"/>
          <p14:tracePt t="62938" x="7046913" y="1841500"/>
          <p14:tracePt t="62948" x="7019925" y="1755775"/>
          <p14:tracePt t="62955" x="6986588" y="1677988"/>
          <p14:tracePt t="62963" x="6951663" y="1601788"/>
          <p14:tracePt t="62971" x="6926263" y="1524000"/>
          <p14:tracePt t="62978" x="6892925" y="1481138"/>
          <p14:tracePt t="62986" x="6875463" y="1438275"/>
          <p14:tracePt t="62996" x="6858000" y="1420813"/>
          <p14:tracePt t="63004" x="6850063" y="1403350"/>
          <p14:tracePt t="63010" x="6850063" y="1395413"/>
          <p14:tracePt t="63122" x="6832600" y="1395413"/>
          <p14:tracePt t="63131" x="6807200" y="1395413"/>
          <p14:tracePt t="63141" x="6780213" y="1395413"/>
          <p14:tracePt t="63148" x="6737350" y="1395413"/>
          <p14:tracePt t="63158" x="6678613" y="1395413"/>
          <p14:tracePt t="63164" x="6600825" y="1395413"/>
          <p14:tracePt t="63175" x="6515100" y="1420813"/>
          <p14:tracePt t="63183" x="6429375" y="1430338"/>
          <p14:tracePt t="63188" x="6343650" y="1446213"/>
          <p14:tracePt t="63195" x="6249988" y="1463675"/>
          <p14:tracePt t="63207" x="6146800" y="1473200"/>
          <p14:tracePt t="63211" x="6053138" y="1489075"/>
          <p14:tracePt t="63227" x="5848350" y="1506538"/>
          <p14:tracePt t="63237" x="5762625" y="1524000"/>
          <p14:tracePt t="63243" x="5676900" y="1531938"/>
          <p14:tracePt t="63253" x="5581650" y="1541463"/>
          <p14:tracePt t="63259" x="5495925" y="1541463"/>
          <p14:tracePt t="63268" x="5445125" y="1541463"/>
          <p14:tracePt t="63274" x="5384800" y="1549400"/>
          <p14:tracePt t="63285" x="5308600" y="1566863"/>
          <p14:tracePt t="63290" x="5240338" y="1566863"/>
          <p14:tracePt t="63299" x="5145088" y="1574800"/>
          <p14:tracePt t="63307" x="5051425" y="1584325"/>
          <p14:tracePt t="63317" x="4948238" y="1584325"/>
          <p14:tracePt t="63323" x="4846638" y="1584325"/>
          <p14:tracePt t="63333" x="4751388" y="1584325"/>
          <p14:tracePt t="63339" x="4665663" y="1584325"/>
          <p14:tracePt t="63348" x="4572000" y="1584325"/>
          <p14:tracePt t="63355" x="4503738" y="1584325"/>
          <p14:tracePt t="63365" x="4443413" y="1584325"/>
          <p14:tracePt t="63371" x="4400550" y="1584325"/>
          <p14:tracePt t="63379" x="4357688" y="1584325"/>
          <p14:tracePt t="63387" x="4324350" y="1584325"/>
          <p14:tracePt t="63396" x="4306888" y="1584325"/>
          <p14:tracePt t="63403" x="4289425" y="1584325"/>
          <p14:tracePt t="63411" x="4281488" y="1584325"/>
          <p14:tracePt t="63507" x="4289425" y="1584325"/>
          <p14:tracePt t="63515" x="4324350" y="1584325"/>
          <p14:tracePt t="63523" x="4383088" y="1584325"/>
          <p14:tracePt t="63533" x="4486275" y="1584325"/>
          <p14:tracePt t="63538" x="4614863" y="1584325"/>
          <p14:tracePt t="63550" x="4768850" y="1584325"/>
          <p14:tracePt t="63556" x="4940300" y="1584325"/>
          <p14:tracePt t="63565" x="5119688" y="1584325"/>
          <p14:tracePt t="63571" x="5273675" y="1584325"/>
          <p14:tracePt t="63579" x="5411788" y="1584325"/>
          <p14:tracePt t="63587" x="5530850" y="1584325"/>
          <p14:tracePt t="63599" x="5616575" y="1584325"/>
          <p14:tracePt t="63604" x="5676900" y="1584325"/>
          <p14:tracePt t="63611" x="5702300" y="1584325"/>
          <p14:tracePt t="63619" x="5719763" y="1584325"/>
          <p14:tracePt t="63694" x="5710238" y="1584325"/>
          <p14:tracePt t="63703" x="5667375" y="1584325"/>
          <p14:tracePt t="63711" x="5581650" y="1584325"/>
          <p14:tracePt t="63716" x="5454650" y="1584325"/>
          <p14:tracePt t="63723" x="5326063" y="1584325"/>
          <p14:tracePt t="63732" x="5213350" y="1584325"/>
          <p14:tracePt t="63739" x="5119688" y="1584325"/>
          <p14:tracePt t="63748" x="5026025" y="1584325"/>
          <p14:tracePt t="63755" x="4957763" y="1584325"/>
          <p14:tracePt t="63772" x="4889500" y="1584325"/>
          <p14:tracePt t="63858" x="4905375" y="1584325"/>
          <p14:tracePt t="63866" x="4932363" y="1584325"/>
          <p14:tracePt t="63876" x="4991100" y="1592263"/>
          <p14:tracePt t="63883" x="5059363" y="1601788"/>
          <p14:tracePt t="63891" x="5137150" y="1601788"/>
          <p14:tracePt t="63903" x="5205413" y="1617663"/>
          <p14:tracePt t="63908" x="5265738" y="1627188"/>
          <p14:tracePt t="63915" x="5326063" y="1627188"/>
          <p14:tracePt t="63923" x="5384800" y="1627188"/>
          <p14:tracePt t="63931" x="5427663" y="1627188"/>
          <p14:tracePt t="63939" x="5462588" y="1635125"/>
          <p14:tracePt t="63948" x="5505450" y="1635125"/>
          <p14:tracePt t="63956" x="5565775" y="1635125"/>
          <p14:tracePt t="63965" x="5651500" y="1635125"/>
          <p14:tracePt t="63971" x="5778500" y="1635125"/>
          <p14:tracePt t="63980" x="5934075" y="1635125"/>
          <p14:tracePt t="63987" x="6146800" y="1635125"/>
          <p14:tracePt t="63995" x="6438900" y="1635125"/>
          <p14:tracePt t="64002" x="6764338" y="1635125"/>
          <p14:tracePt t="64010" x="7140575" y="1635125"/>
          <p14:tracePt t="64019" x="7491413" y="1635125"/>
          <p14:tracePt t="64029" x="7808913" y="1635125"/>
          <p14:tracePt t="64036" x="8099425" y="1635125"/>
          <p14:tracePt t="64042" x="8304213" y="1635125"/>
          <p14:tracePt t="64051" x="8459788" y="1635125"/>
          <p14:tracePt t="64059" x="8604250" y="1635125"/>
          <p14:tracePt t="64067" x="8732838" y="1635125"/>
          <p14:tracePt t="64075" x="8843963" y="1635125"/>
          <p14:tracePt t="64082" x="8955088" y="1644650"/>
          <p14:tracePt t="64091" x="9050338" y="1670050"/>
          <p14:tracePt t="64101" x="9118600" y="1677988"/>
          <p14:tracePt t="64106" x="9194800" y="1685925"/>
          <p14:tracePt t="64114" x="9272588" y="1712913"/>
          <p14:tracePt t="64123" x="9358313" y="1746250"/>
          <p14:tracePt t="64132" x="9451975" y="1781175"/>
          <p14:tracePt t="64139" x="9555163" y="1814513"/>
          <p14:tracePt t="64147" x="9658350" y="1849438"/>
          <p14:tracePt t="64157" x="9759950" y="1884363"/>
          <p14:tracePt t="64164" x="9880600" y="1917700"/>
          <p14:tracePt t="64173" x="9991725" y="1943100"/>
          <p14:tracePt t="64180" x="10094913" y="1960563"/>
          <p14:tracePt t="64187" x="10196513" y="1995488"/>
          <p14:tracePt t="64197" x="10299700" y="2028825"/>
          <p14:tracePt t="64203" x="10377488" y="2063750"/>
          <p14:tracePt t="64211" x="10453688" y="2097088"/>
          <p14:tracePt t="64220" x="10531475" y="2132013"/>
          <p14:tracePt t="64226" x="10599738" y="2157413"/>
          <p14:tracePt t="64236" x="10660063" y="2182813"/>
          <p14:tracePt t="64243" x="10718800" y="2200275"/>
          <p14:tracePt t="64252" x="10761663" y="2208213"/>
          <p14:tracePt t="64258" x="10796588" y="2217738"/>
          <p14:tracePt t="64266" x="10821988" y="2235200"/>
          <p14:tracePt t="64275" x="10839450" y="2243138"/>
          <p14:tracePt t="64286" x="10847388" y="2243138"/>
          <p14:tracePt t="64291" x="10856913" y="2251075"/>
          <p14:tracePt t="64316" x="10856913" y="2260600"/>
          <p14:tracePt t="64323" x="10856913" y="2268538"/>
          <p14:tracePt t="64333" x="10856913" y="2278063"/>
          <p14:tracePt t="64356" x="10856913" y="2286000"/>
          <p14:tracePt t="64365" x="10856913" y="2293938"/>
          <p14:tracePt t="64380" x="10856913" y="2311400"/>
          <p14:tracePt t="64393" x="10856913" y="2320925"/>
          <p14:tracePt t="64405" x="10856913" y="2328863"/>
          <p14:tracePt t="64411" x="10856913" y="2336800"/>
          <p14:tracePt t="64419" x="10847388" y="2346325"/>
          <p14:tracePt t="64427" x="10829925" y="2354263"/>
          <p14:tracePt t="64437" x="10814050" y="2363788"/>
          <p14:tracePt t="64442" x="10796588" y="2371725"/>
          <p14:tracePt t="64453" x="10761663" y="2379663"/>
          <p14:tracePt t="64459" x="10728325" y="2389188"/>
          <p14:tracePt t="64469" x="10693400" y="2389188"/>
          <p14:tracePt t="64474" x="10650538" y="2397125"/>
          <p14:tracePt t="64488" x="10590213" y="2406650"/>
          <p14:tracePt t="64491" x="10547350" y="2406650"/>
          <p14:tracePt t="64500" x="10496550" y="2414588"/>
          <p14:tracePt t="64507" x="10436225" y="2422525"/>
          <p14:tracePt t="64518" x="10393363" y="2422525"/>
          <p14:tracePt t="64523" x="10350500" y="2422525"/>
          <p14:tracePt t="64531" x="10307638" y="2422525"/>
          <p14:tracePt t="64539" x="10274300" y="2432050"/>
          <p14:tracePt t="64548" x="10248900" y="2439988"/>
          <p14:tracePt t="64556" x="10231438" y="2439988"/>
          <p14:tracePt t="64565" x="10188575" y="2439988"/>
          <p14:tracePt t="64571" x="10153650" y="2439988"/>
          <p14:tracePt t="64581" x="10120313" y="2439988"/>
          <p14:tracePt t="64586" x="10077450" y="2439988"/>
          <p14:tracePt t="64595" x="10042525" y="2439988"/>
          <p14:tracePt t="64603" x="10017125" y="2439988"/>
          <p14:tracePt t="64611" x="9991725" y="2439988"/>
          <p14:tracePt t="64619" x="9966325" y="2439988"/>
          <p14:tracePt t="64627" x="9956800" y="2439988"/>
          <p14:tracePt t="64635" x="9940925" y="2439988"/>
          <p14:tracePt t="64643" x="9931400" y="2439988"/>
          <p14:tracePt t="64651" x="9923463" y="2439988"/>
          <p14:tracePt t="64659" x="9913938" y="2439988"/>
          <p14:tracePt t="64667" x="9906000" y="2439988"/>
          <p14:tracePt t="64675" x="9898063" y="2439988"/>
          <p14:tracePt t="64684" x="9880600" y="2439988"/>
          <p14:tracePt t="64691" x="9871075" y="2439988"/>
          <p14:tracePt t="64704" x="9855200" y="2439988"/>
          <p14:tracePt t="64707" x="9845675" y="2439988"/>
          <p14:tracePt t="64719" x="9828213" y="2439988"/>
          <p14:tracePt t="64722" x="9812338" y="2439988"/>
          <p14:tracePt t="64732" x="9802813" y="2439988"/>
          <p14:tracePt t="64739" x="9777413" y="2439988"/>
          <p14:tracePt t="64748" x="9752013" y="2439988"/>
          <p14:tracePt t="64756" x="9744075" y="2439988"/>
          <p14:tracePt t="64765" x="9726613" y="2439988"/>
          <p14:tracePt t="64771" x="9709150" y="2439988"/>
          <p14:tracePt t="64782" x="9683750" y="2439988"/>
          <p14:tracePt t="64787" x="9658350" y="2439988"/>
          <p14:tracePt t="64796" x="9640888" y="2439988"/>
          <p14:tracePt t="64804" x="9615488" y="2439988"/>
          <p14:tracePt t="64811" x="9580563" y="2439988"/>
          <p14:tracePt t="64819" x="9545638" y="2439988"/>
          <p14:tracePt t="64829" x="9504363" y="2439988"/>
          <p14:tracePt t="64835" x="9461500" y="2439988"/>
          <p14:tracePt t="64842" x="9426575" y="2439988"/>
          <p14:tracePt t="64851" x="9401175" y="2439988"/>
          <p14:tracePt t="64858" x="9366250" y="2439988"/>
          <p14:tracePt t="64867" x="9332913" y="2439988"/>
          <p14:tracePt t="64874" x="9305925" y="2439988"/>
          <p14:tracePt t="64883" x="9280525" y="2447925"/>
          <p14:tracePt t="64891" x="9264650" y="2457450"/>
          <p14:tracePt t="64899" x="9247188" y="2457450"/>
          <p14:tracePt t="64906" x="9237663" y="2457450"/>
          <p14:tracePt t="64920" x="9221788" y="2457450"/>
          <p14:tracePt t="64924" x="9212263" y="2457450"/>
          <p14:tracePt t="64933" x="9204325" y="2457450"/>
          <p14:tracePt t="64938" x="9194800" y="2465388"/>
          <p14:tracePt t="64955" x="9186863" y="2465388"/>
          <p14:tracePt t="64966" x="9169400" y="2465388"/>
          <p14:tracePt t="64971" x="9161463" y="2465388"/>
          <p14:tracePt t="64981" x="9144000" y="2465388"/>
          <p14:tracePt t="64987" x="9118600" y="2465388"/>
          <p14:tracePt t="65003" x="9058275" y="2465388"/>
          <p14:tracePt t="65014" x="9015413" y="2465388"/>
          <p14:tracePt t="65021" x="8982075" y="2465388"/>
          <p14:tracePt t="65031" x="8964613" y="2465388"/>
          <p14:tracePt t="65038" x="8929688" y="2474913"/>
          <p14:tracePt t="65047" x="8896350" y="2482850"/>
          <p14:tracePt t="65051" x="8869363" y="2482850"/>
          <p14:tracePt t="65060" x="8853488" y="2482850"/>
          <p14:tracePt t="65067" x="8826500" y="2482850"/>
          <p14:tracePt t="65080" x="8801100" y="2482850"/>
          <p14:tracePt t="65085" x="8783638" y="2482850"/>
          <p14:tracePt t="65092" x="8758238" y="2482850"/>
          <p14:tracePt t="65100" x="8732838" y="2482850"/>
          <p14:tracePt t="65107" x="8715375" y="2482850"/>
          <p14:tracePt t="65115" x="8682038" y="2482850"/>
          <p14:tracePt t="65123" x="8656638" y="2482850"/>
          <p14:tracePt t="65132" x="8629650" y="2482850"/>
          <p14:tracePt t="65141" x="8613775" y="2482850"/>
          <p14:tracePt t="65148" x="8586788" y="2482850"/>
          <p14:tracePt t="65154" x="8561388" y="2482850"/>
          <p14:tracePt t="65165" x="8553450" y="2482850"/>
          <p14:tracePt t="65171" x="8535988" y="2482850"/>
          <p14:tracePt t="65179" x="8528050" y="2482850"/>
          <p14:tracePt t="65190" x="8510588" y="2482850"/>
          <p14:tracePt t="65195" x="8493125" y="2482850"/>
          <p14:tracePt t="65205" x="8485188" y="2482850"/>
          <p14:tracePt t="65222" x="8459788" y="2482850"/>
          <p14:tracePt t="65226" x="8442325" y="2482850"/>
          <p14:tracePt t="65238" x="8424863" y="2482850"/>
          <p14:tracePt t="65242" x="8416925" y="2490788"/>
          <p14:tracePt t="65252" x="8407400" y="2500313"/>
          <p14:tracePt t="65258" x="8399463" y="2500313"/>
          <p14:tracePt t="65275" x="8389938" y="2500313"/>
          <p14:tracePt t="65283" x="8382000" y="2500313"/>
          <p14:tracePt t="65291" x="8374063" y="2500313"/>
          <p14:tracePt t="65307" x="8364538" y="2500313"/>
          <p14:tracePt t="65315" x="8356600" y="2500313"/>
          <p14:tracePt t="65330" x="8347075" y="2500313"/>
          <p14:tracePt t="65338" x="8339138" y="2500313"/>
          <p14:tracePt t="65348" x="8331200" y="2500313"/>
          <p14:tracePt t="65359" x="8313738" y="2500313"/>
          <p14:tracePt t="65363" x="8296275" y="2500313"/>
          <p14:tracePt t="65373" x="8288338" y="2500313"/>
          <p14:tracePt t="65381" x="8270875" y="2500313"/>
          <p14:tracePt t="65386" x="8261350" y="2500313"/>
          <p14:tracePt t="65395" x="8245475" y="2500313"/>
          <p14:tracePt t="65405" x="8228013" y="2500313"/>
          <p14:tracePt t="65411" x="8220075" y="2500313"/>
          <p14:tracePt t="65420" x="8202613" y="2500313"/>
          <p14:tracePt t="65427" x="8185150" y="2500313"/>
          <p14:tracePt t="65436" x="8159750" y="2500313"/>
          <p14:tracePt t="65443" x="8134350" y="2500313"/>
          <p14:tracePt t="65453" x="8116888" y="2500313"/>
          <p14:tracePt t="65459" x="8091488" y="2500313"/>
          <p14:tracePt t="65467" x="8064500" y="2500313"/>
          <p14:tracePt t="65475" x="8048625" y="2500313"/>
          <p14:tracePt t="65484" x="8013700" y="2500313"/>
          <p14:tracePt t="65492" x="7970838" y="2500313"/>
          <p14:tracePt t="65500" x="7927975" y="2500313"/>
          <p14:tracePt t="65507" x="7885113" y="2500313"/>
          <p14:tracePt t="65515" x="7834313" y="2500313"/>
          <p14:tracePt t="65522" x="7808913" y="2500313"/>
          <p14:tracePt t="65532" x="7781925" y="2500313"/>
          <p14:tracePt t="65539" x="7766050" y="2500313"/>
          <p14:tracePt t="65548" x="7756525" y="2500313"/>
          <p14:tracePt t="65555" x="7740650" y="2500313"/>
          <p14:tracePt t="65565" x="7731125" y="2500313"/>
          <p14:tracePt t="65603" x="7723188" y="2500313"/>
          <p14:tracePt t="65619" x="7713663" y="2500313"/>
          <p14:tracePt t="65642" x="7705725" y="2500313"/>
          <p14:tracePt t="65646" x="7697788" y="2500313"/>
          <p14:tracePt t="65658" x="7688263" y="2500313"/>
          <p14:tracePt t="65675" x="7680325" y="2508250"/>
          <p14:tracePt t="65686" x="7670800" y="2508250"/>
          <p14:tracePt t="65835" x="7654925" y="2508250"/>
          <p14:tracePt t="65842" x="7645400" y="2508250"/>
          <p14:tracePt t="65851" x="7627938" y="2508250"/>
          <p14:tracePt t="65858" x="7612063" y="2508250"/>
          <p14:tracePt t="65868" x="7594600" y="2508250"/>
          <p14:tracePt t="65874" x="7569200" y="2508250"/>
          <p14:tracePt t="65883" x="7551738" y="2508250"/>
          <p14:tracePt t="65906" x="7542213" y="2508250"/>
          <p14:tracePt t="65914" x="7534275" y="2508250"/>
          <p14:tracePt t="65978" x="7526338" y="2508250"/>
          <p14:tracePt t="65997" x="7516813" y="2508250"/>
          <p14:tracePt t="66007" x="7508875" y="2508250"/>
          <p14:tracePt t="66346" x="7526338" y="2517775"/>
          <p14:tracePt t="66357" x="7542213" y="2525713"/>
          <p14:tracePt t="66364" x="7577138" y="2533650"/>
          <p14:tracePt t="66373" x="7612063" y="2543175"/>
          <p14:tracePt t="66381" x="7645400" y="2551113"/>
          <p14:tracePt t="66386" x="7688263" y="2560638"/>
          <p14:tracePt t="66395" x="7740650" y="2560638"/>
          <p14:tracePt t="66403" x="7781925" y="2568575"/>
          <p14:tracePt t="66411" x="7824788" y="2576513"/>
          <p14:tracePt t="66418" x="7859713" y="2576513"/>
          <p14:tracePt t="66427" x="7894638" y="2586038"/>
          <p14:tracePt t="66435" x="7927975" y="2593975"/>
          <p14:tracePt t="66442" x="7962900" y="2603500"/>
          <p14:tracePt t="66455" x="7996238" y="2611438"/>
          <p14:tracePt t="66458" x="8021638" y="2619375"/>
          <p14:tracePt t="66469" x="8048625" y="2636838"/>
          <p14:tracePt t="66474" x="8074025" y="2654300"/>
          <p14:tracePt t="66486" x="8099425" y="2662238"/>
          <p14:tracePt t="66490" x="8116888" y="2662238"/>
          <p14:tracePt t="66503" x="8124825" y="2679700"/>
          <p14:tracePt t="66506" x="8142288" y="2697163"/>
          <p14:tracePt t="66518" x="8150225" y="2714625"/>
          <p14:tracePt t="66522" x="8159750" y="2722563"/>
          <p14:tracePt t="66534" x="8177213" y="2730500"/>
          <p14:tracePt t="66539" x="8185150" y="2740025"/>
          <p14:tracePt t="66549" x="8193088" y="2747963"/>
          <p14:tracePt t="66555" x="8202613" y="2757488"/>
          <p14:tracePt t="66571" x="8202613" y="2765425"/>
          <p14:tracePt t="66580" x="8202613" y="2773363"/>
          <p14:tracePt t="67565" x="8202613" y="2782888"/>
          <p14:tracePt t="67573" x="8202613" y="2790825"/>
          <p14:tracePt t="67582" x="8202613" y="2800350"/>
          <p14:tracePt t="67587" x="8202613" y="2816225"/>
          <p14:tracePt t="67596" x="8202613" y="2825750"/>
          <p14:tracePt t="67627" x="8202613" y="2833688"/>
          <p14:tracePt t="67731" x="8202613" y="2843213"/>
          <p14:tracePt t="67739" x="8210550" y="2851150"/>
          <p14:tracePt t="67751" x="8220075" y="2851150"/>
          <p14:tracePt t="67770" x="8228013" y="2859088"/>
          <p14:tracePt t="67989" x="8228013" y="2868613"/>
          <p14:tracePt t="68003" x="8228013" y="2876550"/>
          <p14:tracePt t="68011" x="8228013" y="2886075"/>
          <p14:tracePt t="68747" x="8210550" y="2886075"/>
          <p14:tracePt t="68755" x="8177213" y="2886075"/>
          <p14:tracePt t="68765" x="8134350" y="2886075"/>
          <p14:tracePt t="68771" x="8091488" y="2886075"/>
          <p14:tracePt t="68780" x="8056563" y="2894013"/>
          <p14:tracePt t="68787" x="8021638" y="2901950"/>
          <p14:tracePt t="68803" x="7970838" y="2901950"/>
          <p14:tracePt t="68810" x="7962900" y="2901950"/>
          <p14:tracePt t="69316" x="7980363" y="2901950"/>
          <p14:tracePt t="69323" x="7996238" y="2901950"/>
          <p14:tracePt t="69336" x="8031163" y="2901950"/>
          <p14:tracePt t="69342" x="8056563" y="2901950"/>
          <p14:tracePt t="69347" x="8074025" y="2901950"/>
          <p14:tracePt t="69355" x="8099425" y="2894013"/>
          <p14:tracePt t="69364" x="8124825" y="2894013"/>
          <p14:tracePt t="69370" x="8142288" y="2894013"/>
          <p14:tracePt t="69380" x="8167688" y="2894013"/>
          <p14:tracePt t="69386" x="8202613" y="2894013"/>
          <p14:tracePt t="69396" x="8235950" y="2894013"/>
          <p14:tracePt t="69406" x="8261350" y="2894013"/>
          <p14:tracePt t="69411" x="8296275" y="2894013"/>
          <p14:tracePt t="69421" x="8331200" y="2894013"/>
          <p14:tracePt t="69426" x="8364538" y="2894013"/>
          <p14:tracePt t="69436" x="8389938" y="2894013"/>
          <p14:tracePt t="69442" x="8424863" y="2894013"/>
          <p14:tracePt t="69451" x="8467725" y="2894013"/>
          <p14:tracePt t="69458" x="8502650" y="2894013"/>
          <p14:tracePt t="69467" x="8518525" y="2894013"/>
          <p14:tracePt t="69475" x="8543925" y="2894013"/>
          <p14:tracePt t="69484" x="8561388" y="2894013"/>
          <p14:tracePt t="69491" x="8570913" y="2894013"/>
          <p14:tracePt t="69499" x="8578850" y="2894013"/>
          <p14:tracePt t="70058" x="8578850" y="2901950"/>
          <p14:tracePt t="70066" x="8578850" y="2911475"/>
          <p14:tracePt t="70796" x="8586788" y="2927350"/>
          <p14:tracePt t="70805" x="8604250" y="2944813"/>
          <p14:tracePt t="70816" x="8621713" y="2962275"/>
          <p14:tracePt t="70820" x="8647113" y="2979738"/>
          <p14:tracePt t="70829" x="8672513" y="2987675"/>
          <p14:tracePt t="70835" x="8699500" y="3005138"/>
          <p14:tracePt t="70845" x="8724900" y="3013075"/>
          <p14:tracePt t="70854" x="8742363" y="3022600"/>
          <p14:tracePt t="70861" x="8758238" y="3030538"/>
          <p14:tracePt t="70867" x="8775700" y="3030538"/>
          <p14:tracePt t="71813" x="8767763" y="3030538"/>
          <p14:tracePt t="71820" x="8742363" y="3022600"/>
          <p14:tracePt t="71827" x="8724900" y="3022600"/>
          <p14:tracePt t="71835" x="8699500" y="3022600"/>
          <p14:tracePt t="71844" x="8682038" y="3022600"/>
          <p14:tracePt t="71861" x="8672513" y="3022600"/>
          <p14:tracePt t="71869" x="8664575" y="3022600"/>
          <p14:tracePt t="72098" x="8699500" y="3022600"/>
          <p14:tracePt t="72106" x="8742363" y="3022600"/>
          <p14:tracePt t="72114" x="8801100" y="3022600"/>
          <p14:tracePt t="72127" x="8853488" y="3022600"/>
          <p14:tracePt t="72135" x="8912225" y="3022600"/>
          <p14:tracePt t="72139" x="8972550" y="3022600"/>
          <p14:tracePt t="72147" x="9032875" y="3022600"/>
          <p14:tracePt t="72155" x="9083675" y="3022600"/>
          <p14:tracePt t="72164" x="9136063" y="3022600"/>
          <p14:tracePt t="72173" x="9178925" y="3022600"/>
          <p14:tracePt t="72182" x="9221788" y="3013075"/>
          <p14:tracePt t="72187" x="9255125" y="3005138"/>
          <p14:tracePt t="72196" x="9280525" y="3005138"/>
          <p14:tracePt t="72204" x="9297988" y="3005138"/>
          <p14:tracePt t="72211" x="9323388" y="3005138"/>
          <p14:tracePt t="72220" x="9340850" y="3005138"/>
          <p14:tracePt t="72226" x="9348788" y="2997200"/>
          <p14:tracePt t="72235" x="9383713" y="2987675"/>
          <p14:tracePt t="72243" x="9426575" y="2987675"/>
          <p14:tracePt t="72251" x="9477375" y="2987675"/>
          <p14:tracePt t="72258" x="9520238" y="2987675"/>
          <p14:tracePt t="72268" x="9563100" y="2987675"/>
          <p14:tracePt t="72276" x="9605963" y="2987675"/>
          <p14:tracePt t="72283" x="9648825" y="2987675"/>
          <p14:tracePt t="72291" x="9691688" y="2987675"/>
          <p14:tracePt t="72299" x="9734550" y="2987675"/>
          <p14:tracePt t="72306" x="9785350" y="2987675"/>
          <p14:tracePt t="72316" x="9812338" y="2987675"/>
          <p14:tracePt t="72323" x="9845675" y="2987675"/>
          <p14:tracePt t="72331" x="9880600" y="2987675"/>
          <p14:tracePt t="72339" x="9906000" y="2987675"/>
          <p14:tracePt t="72347" x="9923463" y="2987675"/>
          <p14:tracePt t="72355" x="9948863" y="2987675"/>
          <p14:tracePt t="72363" x="9956800" y="2987675"/>
          <p14:tracePt t="72372" x="9974263" y="2987675"/>
          <p14:tracePt t="72380" x="9983788" y="2987675"/>
          <p14:tracePt t="72395" x="9991725" y="2987675"/>
          <p14:tracePt t="72420" x="9999663" y="2987675"/>
          <p14:tracePt t="72427" x="10009188" y="2987675"/>
          <p14:tracePt t="72456" x="10026650" y="2987675"/>
          <p14:tracePt t="72462" x="10034588" y="2987675"/>
          <p14:tracePt t="72475" x="10052050" y="2987675"/>
          <p14:tracePt t="72486" x="10059988" y="2987675"/>
          <p14:tracePt t="72491" x="10067925" y="2987675"/>
          <p14:tracePt t="72501" x="10077450" y="2987675"/>
          <p14:tracePt t="73155" x="10067925" y="2987675"/>
          <p14:tracePt t="73162" x="10059988" y="2997200"/>
          <p14:tracePt t="73172" x="10042525" y="2997200"/>
          <p14:tracePt t="73181" x="10026650" y="3005138"/>
          <p14:tracePt t="73203" x="9983788" y="3013075"/>
          <p14:tracePt t="73208" x="9956800" y="3013075"/>
          <p14:tracePt t="73210" x="9931400" y="3013075"/>
          <p14:tracePt t="73222" x="9913938" y="3013075"/>
          <p14:tracePt t="73226" x="9888538" y="3022600"/>
          <p14:tracePt t="73234" x="9871075" y="3030538"/>
          <p14:tracePt t="73253" x="9863138" y="3030538"/>
          <p14:tracePt t="73258" x="9845675" y="3030538"/>
          <p14:tracePt t="73267" x="9837738" y="3030538"/>
          <p14:tracePt t="73274" x="9820275" y="3030538"/>
          <p14:tracePt t="73282" x="9802813" y="3030538"/>
          <p14:tracePt t="73290" x="9759950" y="3030538"/>
          <p14:tracePt t="73299" x="9709150" y="3030538"/>
          <p14:tracePt t="73306" x="9683750" y="3030538"/>
          <p14:tracePt t="73315" x="9648825" y="3030538"/>
          <p14:tracePt t="73322" x="9615488" y="3030538"/>
          <p14:tracePt t="73331" x="9580563" y="3030538"/>
          <p14:tracePt t="73339" x="9563100" y="3030538"/>
          <p14:tracePt t="73347" x="9537700" y="3030538"/>
          <p14:tracePt t="73355" x="9512300" y="3030538"/>
          <p14:tracePt t="73363" x="9504363" y="3030538"/>
          <p14:tracePt t="73370" x="9486900" y="3030538"/>
          <p14:tracePt t="73381" x="9469438" y="3030538"/>
          <p14:tracePt t="73386" x="9444038" y="3030538"/>
          <p14:tracePt t="73395" x="9418638" y="3030538"/>
          <p14:tracePt t="73403" x="9401175" y="3030538"/>
          <p14:tracePt t="73411" x="9375775" y="3030538"/>
          <p14:tracePt t="73418" x="9348788" y="3030538"/>
          <p14:tracePt t="73427" x="9340850" y="3030538"/>
          <p14:tracePt t="73438" x="9323388" y="3030538"/>
          <p14:tracePt t="73443" x="9297988" y="3030538"/>
          <p14:tracePt t="73451" x="9280525" y="3030538"/>
          <p14:tracePt t="73458" x="9255125" y="3030538"/>
          <p14:tracePt t="73467" x="9221788" y="3030538"/>
          <p14:tracePt t="73476" x="9194800" y="3030538"/>
          <p14:tracePt t="73484" x="9161463" y="3030538"/>
          <p14:tracePt t="73491" x="9126538" y="3030538"/>
          <p14:tracePt t="73501" x="9093200" y="3030538"/>
          <p14:tracePt t="73507" x="9050338" y="3030538"/>
          <p14:tracePt t="73518" x="9023350" y="3030538"/>
          <p14:tracePt t="73523" x="8997950" y="3030538"/>
          <p14:tracePt t="73534" x="8972550" y="3030538"/>
          <p14:tracePt t="73538" x="8964613" y="3030538"/>
          <p14:tracePt t="73548" x="8955088" y="3030538"/>
          <p14:tracePt t="74115" x="8939213" y="3030538"/>
          <p14:tracePt t="74124" x="8912225" y="3030538"/>
          <p14:tracePt t="74131" x="8878888" y="3030538"/>
          <p14:tracePt t="74139" x="8836025" y="3030538"/>
          <p14:tracePt t="74147" x="8767763" y="3030538"/>
          <p14:tracePt t="74155" x="8689975" y="3030538"/>
          <p14:tracePt t="74165" x="8629650" y="3030538"/>
          <p14:tracePt t="74171" x="8578850" y="3030538"/>
          <p14:tracePt t="74181" x="8518525" y="3030538"/>
          <p14:tracePt t="74187" x="8475663" y="3030538"/>
          <p14:tracePt t="74195" x="8442325" y="3030538"/>
          <p14:tracePt t="74206" x="8407400" y="3030538"/>
          <p14:tracePt t="74210" x="8382000" y="3030538"/>
          <p14:tracePt t="74220" x="8374063" y="3030538"/>
          <p14:tracePt t="74227" x="8356600" y="3030538"/>
          <p14:tracePt t="74234" x="8347075" y="3030538"/>
          <p14:tracePt t="74243" x="8331200" y="3030538"/>
          <p14:tracePt t="74251" x="8313738" y="3030538"/>
          <p14:tracePt t="74259" x="8304213" y="3030538"/>
          <p14:tracePt t="74269" x="8296275" y="3030538"/>
          <p14:tracePt t="74419" x="8288338" y="3030538"/>
          <p14:tracePt t="74427" x="8270875" y="3030538"/>
          <p14:tracePt t="74435" x="8220075" y="3030538"/>
          <p14:tracePt t="74442" x="8142288" y="3030538"/>
          <p14:tracePt t="74454" x="8091488" y="3030538"/>
          <p14:tracePt t="74458" x="8039100" y="3030538"/>
          <p14:tracePt t="74469" x="8013700" y="3030538"/>
          <p14:tracePt t="74475" x="7988300" y="3030538"/>
          <p14:tracePt t="74487" x="7970838" y="3030538"/>
          <p14:tracePt t="74500" x="7962900" y="3030538"/>
          <p14:tracePt t="74506" x="7953375" y="3030538"/>
          <p14:tracePt t="75156" x="7970838" y="3030538"/>
          <p14:tracePt t="75163" x="8013700" y="3030538"/>
          <p14:tracePt t="75171" x="8091488" y="3030538"/>
          <p14:tracePt t="75186" x="8304213" y="3030538"/>
          <p14:tracePt t="75195" x="8432800" y="3030538"/>
          <p14:tracePt t="75204" x="8586788" y="3030538"/>
          <p14:tracePt t="75211" x="8742363" y="3030538"/>
          <p14:tracePt t="75219" x="8869363" y="3030538"/>
          <p14:tracePt t="75226" x="8997950" y="3030538"/>
          <p14:tracePt t="75234" x="9109075" y="3030538"/>
          <p14:tracePt t="75242" x="9194800" y="3030538"/>
          <p14:tracePt t="75251" x="9264650" y="3030538"/>
          <p14:tracePt t="75258" x="9297988" y="3030538"/>
          <p14:tracePt t="75266" x="9305925" y="3030538"/>
          <p14:tracePt t="75724" x="9315450" y="3030538"/>
          <p14:tracePt t="75734" x="9323388" y="3030538"/>
          <p14:tracePt t="75739" x="9348788" y="3030538"/>
          <p14:tracePt t="75750" x="9383713" y="3040063"/>
          <p14:tracePt t="75755" x="9418638" y="3048000"/>
          <p14:tracePt t="75771" x="9504363" y="3055938"/>
          <p14:tracePt t="75781" x="9537700" y="3055938"/>
          <p14:tracePt t="75787" x="9563100" y="3065463"/>
          <p14:tracePt t="75799" x="9572625" y="3073400"/>
          <p14:tracePt t="75803" x="9588500" y="3073400"/>
          <p14:tracePt t="75816" x="9598025" y="3073400"/>
          <p14:tracePt t="75851" x="9605963" y="3073400"/>
          <p14:tracePt t="75862" x="9615488" y="3073400"/>
          <p14:tracePt t="75866" x="9631363" y="3073400"/>
          <p14:tracePt t="75875" x="9658350" y="3073400"/>
          <p14:tracePt t="75883" x="9683750" y="3082925"/>
          <p14:tracePt t="75891" x="9701213" y="3090863"/>
          <p14:tracePt t="75901" x="9726613" y="3098800"/>
          <p14:tracePt t="75918" x="9777413" y="3116263"/>
          <p14:tracePt t="75926" x="9794875" y="3125788"/>
          <p14:tracePt t="75931" x="9820275" y="3133725"/>
          <p14:tracePt t="75938" x="9845675" y="3151188"/>
          <p14:tracePt t="75948" x="9863138" y="3168650"/>
          <p14:tracePt t="75955" x="9888538" y="3201988"/>
          <p14:tracePt t="75965" x="9923463" y="3236913"/>
          <p14:tracePt t="75971" x="9948863" y="3262313"/>
          <p14:tracePt t="75982" x="9974263" y="3270250"/>
          <p14:tracePt t="75989" x="10009188" y="3279775"/>
          <p14:tracePt t="75996" x="10026650" y="3287713"/>
          <p14:tracePt t="76006" x="10052050" y="3287713"/>
          <p14:tracePt t="76010" x="10077450" y="3295650"/>
          <p14:tracePt t="76019" x="10094913" y="3305175"/>
          <p14:tracePt t="76031" x="10102850" y="3313113"/>
          <p14:tracePt t="76035" x="10110788" y="3322638"/>
          <p14:tracePt t="76047" x="10120313" y="3322638"/>
          <p14:tracePt t="76053" x="10128250" y="3322638"/>
          <p14:tracePt t="76062" x="10145713" y="3330575"/>
          <p14:tracePt t="76068" x="10163175" y="3330575"/>
          <p14:tracePt t="76078" x="10163175" y="3338513"/>
          <p14:tracePt t="76084" x="10171113" y="3348038"/>
          <p14:tracePt t="76091" x="10180638" y="3348038"/>
          <p14:tracePt t="76111" x="10188575" y="3348038"/>
          <p14:tracePt t="76194" x="10188575" y="3355975"/>
          <p14:tracePt t="76202" x="10196513" y="3355975"/>
          <p14:tracePt t="76211" x="10206038" y="3365500"/>
          <p14:tracePt t="76219" x="10206038" y="3373438"/>
          <p14:tracePt t="76235" x="10206038" y="3381375"/>
          <p14:tracePt t="76242" x="10213975" y="3390900"/>
          <p14:tracePt t="76259" x="10213975" y="3398838"/>
          <p14:tracePt t="76268" x="10223500" y="3408363"/>
          <p14:tracePt t="76275" x="10223500" y="3416300"/>
          <p14:tracePt t="76307" x="10223500" y="3424238"/>
          <p14:tracePt t="76315" x="10223500" y="3433763"/>
          <p14:tracePt t="76328" x="10231438" y="3433763"/>
          <p14:tracePt t="76333" x="10239375" y="3441700"/>
          <p14:tracePt t="76343" x="10239375" y="3449638"/>
          <p14:tracePt t="76351" x="10239375" y="3459163"/>
          <p14:tracePt t="76363" x="10239375" y="3467100"/>
          <p14:tracePt t="76372" x="10239375" y="3476625"/>
          <p14:tracePt t="76388" x="10239375" y="3484563"/>
          <p14:tracePt t="76397" x="10239375" y="3502025"/>
          <p14:tracePt t="76403" x="10248900" y="3502025"/>
          <p14:tracePt t="76415" x="10248900" y="3509963"/>
          <p14:tracePt t="76425" x="10248900" y="3527425"/>
          <p14:tracePt t="76442" x="10256838" y="3535363"/>
          <p14:tracePt t="76454" x="10266363" y="3544888"/>
          <p14:tracePt t="76475" x="10274300" y="3552825"/>
          <p14:tracePt t="76501" x="10282238" y="3552825"/>
          <p14:tracePt t="76518" x="10291763" y="3552825"/>
          <p14:tracePt t="76523" x="10299700" y="3552825"/>
          <p14:tracePt t="76571" x="10307638" y="3552825"/>
          <p14:tracePt t="76587" x="10317163" y="3562350"/>
          <p14:tracePt t="76597" x="10334625" y="3570288"/>
          <p14:tracePt t="76608" x="10342563" y="3570288"/>
          <p14:tracePt t="76619" x="10367963" y="3570288"/>
          <p14:tracePt t="76627" x="10385425" y="3570288"/>
          <p14:tracePt t="76636" x="10393363" y="3578225"/>
          <p14:tracePt t="77723" x="10377488" y="3578225"/>
          <p14:tracePt t="77731" x="10334625" y="3578225"/>
          <p14:tracePt t="77740" x="10256838" y="3578225"/>
          <p14:tracePt t="77748" x="10188575" y="3578225"/>
          <p14:tracePt t="77754" x="10120313" y="3578225"/>
          <p14:tracePt t="77769" x="10059988" y="3578225"/>
          <p14:tracePt t="77772" x="10017125" y="3578225"/>
          <p14:tracePt t="77783" x="9966325" y="3578225"/>
          <p14:tracePt t="77786" x="9940925" y="3578225"/>
          <p14:tracePt t="77806" x="9898063" y="3578225"/>
          <p14:tracePt t="77820" x="9888538" y="3578225"/>
          <p14:tracePt t="77835" x="9845675" y="3578225"/>
          <p14:tracePt t="77845" x="9785350" y="3578225"/>
          <p14:tracePt t="77852" x="9717088" y="3578225"/>
          <p14:tracePt t="77860" x="9631363" y="3578225"/>
          <p14:tracePt t="77868" x="9563100" y="3578225"/>
          <p14:tracePt t="77878" x="9486900" y="3578225"/>
          <p14:tracePt t="77883" x="9426575" y="3578225"/>
          <p14:tracePt t="77892" x="9383713" y="3578225"/>
          <p14:tracePt t="77898" x="9348788" y="3578225"/>
          <p14:tracePt t="77905" x="9340850" y="3578225"/>
          <p14:tracePt t="77915" x="9332913" y="3578225"/>
          <p14:tracePt t="78717" x="9323388" y="3578225"/>
          <p14:tracePt t="78724" x="9315450" y="3578225"/>
          <p14:tracePt t="78734" x="9272588" y="3578225"/>
          <p14:tracePt t="78741" x="9212263" y="3578225"/>
          <p14:tracePt t="78752" x="9151938" y="3578225"/>
          <p14:tracePt t="78755" x="9101138" y="3578225"/>
          <p14:tracePt t="78769" x="9050338" y="3578225"/>
          <p14:tracePt t="78772" x="9007475" y="3578225"/>
          <p14:tracePt t="78782" x="8982075" y="3578225"/>
          <p14:tracePt t="78787" x="8947150" y="3578225"/>
          <p14:tracePt t="78797" x="8912225" y="3578225"/>
          <p14:tracePt t="78804" x="8886825" y="3578225"/>
          <p14:tracePt t="78815" x="8869363" y="3578225"/>
          <p14:tracePt t="78823" x="8853488" y="3578225"/>
          <p14:tracePt t="78836" x="8843963" y="3578225"/>
          <p14:tracePt t="78893" x="8836025" y="3578225"/>
          <p14:tracePt t="78899" x="8818563" y="3578225"/>
          <p14:tracePt t="78906" x="8793163" y="3578225"/>
          <p14:tracePt t="78916" x="8767763" y="3578225"/>
          <p14:tracePt t="78923" x="8742363" y="3578225"/>
          <p14:tracePt t="78933" x="8715375" y="3578225"/>
          <p14:tracePt t="78938" x="8699500" y="3578225"/>
          <p14:tracePt t="78950" x="8689975" y="3578225"/>
          <p14:tracePt t="78958" x="8682038" y="3578225"/>
          <p14:tracePt t="80946" x="8672513" y="3578225"/>
          <p14:tracePt t="80954" x="8647113" y="3578225"/>
          <p14:tracePt t="80973" x="8485188" y="3578225"/>
          <p14:tracePt t="80983" x="8364538" y="3578225"/>
          <p14:tracePt t="80986" x="8253413" y="3578225"/>
          <p14:tracePt t="80997" x="8142288" y="3578225"/>
          <p14:tracePt t="81004" x="8056563" y="3578225"/>
          <p14:tracePt t="81012" x="7980363" y="3578225"/>
          <p14:tracePt t="81021" x="7920038" y="3578225"/>
          <p14:tracePt t="81027" x="7885113" y="3570288"/>
          <p14:tracePt t="81034" x="7867650" y="3570288"/>
          <p14:tracePt t="81046" x="7859713" y="3570288"/>
          <p14:tracePt t="81186" x="7851775" y="3570288"/>
          <p14:tracePt t="81195" x="7842250" y="3570288"/>
          <p14:tracePt t="81205" x="7816850" y="3570288"/>
          <p14:tracePt t="81214" x="7799388" y="3570288"/>
          <p14:tracePt t="81218" x="7781925" y="3570288"/>
          <p14:tracePt t="81227" x="7766050" y="3570288"/>
          <p14:tracePt t="81237" x="7756525" y="3570288"/>
          <p14:tracePt t="81242" x="7740650" y="3570288"/>
          <p14:tracePt t="81253" x="7713663" y="3570288"/>
          <p14:tracePt t="81258" x="7688263" y="3570288"/>
          <p14:tracePt t="81268" x="7645400" y="3570288"/>
          <p14:tracePt t="81275" x="7585075" y="3570288"/>
          <p14:tracePt t="81285" x="7526338" y="3570288"/>
          <p14:tracePt t="81290" x="7483475" y="3570288"/>
          <p14:tracePt t="81300" x="7448550" y="3570288"/>
          <p14:tracePt t="81307" x="7423150" y="3570288"/>
          <p14:tracePt t="81316" x="7405688" y="3570288"/>
          <p14:tracePt t="81322" x="7397750" y="3570288"/>
          <p14:tracePt t="82044" x="7405688" y="3570288"/>
          <p14:tracePt t="82052" x="7415213" y="3570288"/>
          <p14:tracePt t="82058" x="7440613" y="3570288"/>
          <p14:tracePt t="82068" x="7466013" y="3570288"/>
          <p14:tracePt t="82074" x="7483475" y="3570288"/>
          <p14:tracePt t="82084" x="7508875" y="3570288"/>
          <p14:tracePt t="82089" x="7526338" y="3570288"/>
          <p14:tracePt t="82098" x="7534275" y="3562350"/>
          <p14:tracePt t="82106" x="7551738" y="3552825"/>
          <p14:tracePt t="82115" x="7569200" y="3552825"/>
          <p14:tracePt t="82122" x="7577138" y="3552825"/>
          <p14:tracePt t="82132" x="7594600" y="3552825"/>
          <p14:tracePt t="82138" x="7602538" y="3552825"/>
          <p14:tracePt t="82150" x="7612063" y="3552825"/>
          <p14:tracePt t="82156" x="7620000" y="3552825"/>
          <p14:tracePt t="82165" x="7627938" y="3552825"/>
          <p14:tracePt t="82226" x="7645400" y="3552825"/>
          <p14:tracePt t="82235" x="7654925" y="3552825"/>
          <p14:tracePt t="82242" x="7670800" y="3552825"/>
          <p14:tracePt t="82251" x="7688263" y="3552825"/>
          <p14:tracePt t="82258" x="7697788" y="3552825"/>
          <p14:tracePt t="82266" x="7713663" y="3552825"/>
          <p14:tracePt t="82274" x="7723188" y="3552825"/>
          <p14:tracePt t="82349" x="7731125" y="3552825"/>
          <p14:tracePt t="82358" x="7740650" y="3552825"/>
          <p14:tracePt t="82365" x="7756525" y="3552825"/>
          <p14:tracePt t="82369" x="7781925" y="3552825"/>
          <p14:tracePt t="82381" x="7791450" y="3552825"/>
          <p14:tracePt t="82385" x="7808913" y="3552825"/>
          <p14:tracePt t="82396" x="7824788" y="3552825"/>
          <p14:tracePt t="87051" x="7791450" y="3552825"/>
          <p14:tracePt t="87058" x="7756525" y="3552825"/>
          <p14:tracePt t="87069" x="7713663" y="3552825"/>
          <p14:tracePt t="87075" x="7654925" y="3552825"/>
          <p14:tracePt t="87086" x="7612063" y="3552825"/>
          <p14:tracePt t="87091" x="7569200" y="3552825"/>
          <p14:tracePt t="87099" x="7499350" y="3552825"/>
          <p14:tracePt t="87107" x="7423150" y="3552825"/>
          <p14:tracePt t="87116" x="7354888" y="3552825"/>
          <p14:tracePt t="87128" x="7286625" y="3552825"/>
          <p14:tracePt t="87131" x="7234238" y="3552825"/>
          <p14:tracePt t="87138" x="7208838" y="3552825"/>
          <p14:tracePt t="87147" x="7175500" y="3552825"/>
          <p14:tracePt t="87156" x="7148513" y="3552825"/>
          <p14:tracePt t="87163" x="7132638" y="3552825"/>
          <p14:tracePt t="87175" x="7097713" y="3552825"/>
          <p14:tracePt t="87181" x="7062788" y="3552825"/>
          <p14:tracePt t="87187" x="7019925" y="3552825"/>
          <p14:tracePt t="87195" x="6978650" y="3552825"/>
          <p14:tracePt t="87203" x="6943725" y="3552825"/>
          <p14:tracePt t="87210" x="6908800" y="3552825"/>
          <p14:tracePt t="87220" x="6892925" y="3552825"/>
          <p14:tracePt t="87226" x="6875463" y="3552825"/>
          <p14:tracePt t="87234" x="6865938" y="3552825"/>
          <p14:tracePt t="87251" x="6858000" y="3562350"/>
          <p14:tracePt t="87258" x="6850063" y="3562350"/>
          <p14:tracePt t="87275" x="6840538" y="3562350"/>
          <p14:tracePt t="87284" x="6832600" y="3562350"/>
          <p14:tracePt t="87291" x="6823075" y="3562350"/>
          <p14:tracePt t="87300" x="6815138" y="3562350"/>
          <p14:tracePt t="87306" x="6789738" y="3562350"/>
          <p14:tracePt t="87316" x="6772275" y="3562350"/>
          <p14:tracePt t="87322" x="6737350" y="3562350"/>
          <p14:tracePt t="87332" x="6696075" y="3562350"/>
          <p14:tracePt t="87339" x="6653213" y="3562350"/>
          <p14:tracePt t="87348" x="6610350" y="3562350"/>
          <p14:tracePt t="87355" x="6575425" y="3562350"/>
          <p14:tracePt t="87363" x="6540500" y="3562350"/>
          <p14:tracePt t="87371" x="6507163" y="3562350"/>
          <p14:tracePt t="87381" x="6489700" y="3562350"/>
          <p14:tracePt t="87387" x="6464300" y="3562350"/>
          <p14:tracePt t="87395" x="6421438" y="3562350"/>
          <p14:tracePt t="87403" x="6361113" y="3562350"/>
          <p14:tracePt t="87412" x="6318250" y="3562350"/>
          <p14:tracePt t="87420" x="6275388" y="3562350"/>
          <p14:tracePt t="87426" x="6216650" y="3562350"/>
          <p14:tracePt t="87439" x="6173788" y="3562350"/>
          <p14:tracePt t="87442" x="6130925" y="3562350"/>
          <p14:tracePt t="87455" x="6078538" y="3552825"/>
          <p14:tracePt t="87458" x="6045200" y="3552825"/>
          <p14:tracePt t="87468" x="6018213" y="3544888"/>
          <p14:tracePt t="87475" x="5984875" y="3535363"/>
          <p14:tracePt t="87486" x="5959475" y="3535363"/>
          <p14:tracePt t="87490" x="5924550" y="3535363"/>
          <p14:tracePt t="87503" x="5881688" y="3535363"/>
          <p14:tracePt t="87506" x="5856288" y="3535363"/>
          <p14:tracePt t="87515" x="5830888" y="3535363"/>
          <p14:tracePt t="87523" x="5821363" y="3535363"/>
          <p14:tracePt t="88195" x="5795963" y="3535363"/>
          <p14:tracePt t="88204" x="5753100" y="3535363"/>
          <p14:tracePt t="88211" x="5710238" y="3535363"/>
          <p14:tracePt t="88219" x="5667375" y="3535363"/>
          <p14:tracePt t="88227" x="5608638" y="3535363"/>
          <p14:tracePt t="88235" x="5565775" y="3535363"/>
          <p14:tracePt t="88242" x="5530850" y="3535363"/>
          <p14:tracePt t="88252" x="5495925" y="3535363"/>
          <p14:tracePt t="88258" x="5470525" y="3527425"/>
          <p14:tracePt t="88265" x="5437188" y="3519488"/>
          <p14:tracePt t="88276" x="5411788" y="3519488"/>
          <p14:tracePt t="88285" x="5402263" y="3519488"/>
          <p14:tracePt t="88300" x="5394325" y="3519488"/>
          <p14:tracePt t="88347" x="5384800" y="3519488"/>
          <p14:tracePt t="88354" x="5376863" y="3519488"/>
          <p14:tracePt t="88363" x="5351463" y="3519488"/>
          <p14:tracePt t="88371" x="5326063" y="3519488"/>
          <p14:tracePt t="88381" x="5316538" y="3519488"/>
          <p14:tracePt t="88387" x="5299075" y="3519488"/>
          <p14:tracePt t="88395" x="5291138" y="3519488"/>
          <p14:tracePt t="88415" x="5283200" y="3519488"/>
          <p14:tracePt t="88459" x="5273675" y="3519488"/>
          <p14:tracePt t="88469" x="5265738" y="3519488"/>
          <p14:tracePt t="88475" x="5248275" y="3519488"/>
          <p14:tracePt t="88486" x="5230813" y="3519488"/>
          <p14:tracePt t="88490" x="5197475" y="3509963"/>
          <p14:tracePt t="88504" x="5172075" y="3502025"/>
          <p14:tracePt t="88507" x="5154613" y="3502025"/>
          <p14:tracePt t="88516" x="5145088" y="3502025"/>
          <p14:tracePt t="88522" x="5137150" y="3502025"/>
          <p14:tracePt t="88533" x="5129213" y="3502025"/>
          <p14:tracePt t="88555" x="5119688" y="3502025"/>
          <p14:tracePt t="88567" x="5111750" y="3502025"/>
          <p14:tracePt t="90124" x="5119688" y="3502025"/>
          <p14:tracePt t="90133" x="5137150" y="3502025"/>
          <p14:tracePt t="90139" x="5162550" y="3502025"/>
          <p14:tracePt t="90149" x="5197475" y="3509963"/>
          <p14:tracePt t="90155" x="5230813" y="3509963"/>
          <p14:tracePt t="90164" x="5256213" y="3509963"/>
          <p14:tracePt t="90172" x="5291138" y="3519488"/>
          <p14:tracePt t="90181" x="5326063" y="3527425"/>
          <p14:tracePt t="90187" x="5359400" y="3527425"/>
          <p14:tracePt t="90195" x="5394325" y="3527425"/>
          <p14:tracePt t="90207" x="5411788" y="3535363"/>
          <p14:tracePt t="90210" x="5437188" y="3535363"/>
          <p14:tracePt t="90222" x="5480050" y="3535363"/>
          <p14:tracePt t="90226" x="5522913" y="3535363"/>
          <p14:tracePt t="90237" x="5556250" y="3544888"/>
          <p14:tracePt t="90242" x="5591175" y="3552825"/>
          <p14:tracePt t="90252" x="5634038" y="3562350"/>
          <p14:tracePt t="90258" x="5684838" y="3578225"/>
          <p14:tracePt t="90268" x="5727700" y="3578225"/>
          <p14:tracePt t="90274" x="5770563" y="3587750"/>
          <p14:tracePt t="90286" x="5821363" y="3595688"/>
          <p14:tracePt t="90290" x="5856288" y="3595688"/>
          <p14:tracePt t="90301" x="5873750" y="3595688"/>
          <p14:tracePt t="90307" x="5907088" y="3605213"/>
          <p14:tracePt t="90316" x="5934075" y="3613150"/>
          <p14:tracePt t="90323" x="5949950" y="3613150"/>
          <p14:tracePt t="90331" x="5975350" y="3613150"/>
          <p14:tracePt t="90338" x="5992813" y="3613150"/>
          <p14:tracePt t="90349" x="6010275" y="3621088"/>
          <p14:tracePt t="90355" x="6018213" y="3621088"/>
          <p14:tracePt t="90364" x="6035675" y="3621088"/>
          <p14:tracePt t="90387" x="6045200" y="3621088"/>
          <p14:tracePt t="90396" x="6053138" y="3621088"/>
          <p14:tracePt t="91116" x="6061075" y="3621088"/>
          <p14:tracePt t="91126" x="6070600" y="3621088"/>
          <p14:tracePt t="91133" x="6096000" y="3621088"/>
          <p14:tracePt t="91139" x="6138863" y="3621088"/>
          <p14:tracePt t="91148" x="6207125" y="3621088"/>
          <p14:tracePt t="91155" x="6310313" y="3621088"/>
          <p14:tracePt t="91165" x="6446838" y="3621088"/>
          <p14:tracePt t="91171" x="6610350" y="3621088"/>
          <p14:tracePt t="91182" x="6764338" y="3621088"/>
          <p14:tracePt t="91189" x="6951663" y="3621088"/>
          <p14:tracePt t="91195" x="7158038" y="3621088"/>
          <p14:tracePt t="91202" x="7337425" y="3621088"/>
          <p14:tracePt t="91211" x="7483475" y="3621088"/>
          <p14:tracePt t="91218" x="7602538" y="3621088"/>
          <p14:tracePt t="91227" x="7723188" y="3621088"/>
          <p14:tracePt t="91234" x="7808913" y="3621088"/>
          <p14:tracePt t="91242" x="7867650" y="3621088"/>
          <p14:tracePt t="91250" x="7910513" y="3621088"/>
          <p14:tracePt t="91258" x="7953375" y="3621088"/>
          <p14:tracePt t="91267" x="7988300" y="3621088"/>
          <p14:tracePt t="91274" x="8031163" y="3621088"/>
          <p14:tracePt t="91284" x="8074025" y="3621088"/>
          <p14:tracePt t="91290" x="8134350" y="3621088"/>
          <p14:tracePt t="91299" x="8202613" y="3621088"/>
          <p14:tracePt t="91307" x="8288338" y="3638550"/>
          <p14:tracePt t="91316" x="8389938" y="3648075"/>
          <p14:tracePt t="91323" x="8493125" y="3656013"/>
          <p14:tracePt t="91332" x="8596313" y="3681413"/>
          <p14:tracePt t="91339" x="8699500" y="3689350"/>
          <p14:tracePt t="91348" x="8810625" y="3706813"/>
          <p14:tracePt t="91356" x="8939213" y="3724275"/>
          <p14:tracePt t="91364" x="9083675" y="3749675"/>
          <p14:tracePt t="91372" x="9221788" y="3759200"/>
          <p14:tracePt t="91381" x="9366250" y="3759200"/>
          <p14:tracePt t="91386" x="9494838" y="3759200"/>
          <p14:tracePt t="91395" x="9623425" y="3759200"/>
          <p14:tracePt t="91403" x="9752013" y="3759200"/>
          <p14:tracePt t="91411" x="9845675" y="3759200"/>
          <p14:tracePt t="91418" x="9931400" y="3759200"/>
          <p14:tracePt t="91426" x="10017125" y="3759200"/>
          <p14:tracePt t="91437" x="10077450" y="3759200"/>
          <p14:tracePt t="91443" x="10120313" y="3759200"/>
          <p14:tracePt t="91450" x="10153650" y="3759200"/>
          <p14:tracePt t="91459" x="10171113" y="3759200"/>
          <p14:tracePt t="91539" x="10180638" y="3759200"/>
          <p14:tracePt t="91547" x="10188575" y="3759200"/>
          <p14:tracePt t="91555" x="10196513" y="3759200"/>
          <p14:tracePt t="91565" x="10206038" y="3759200"/>
          <p14:tracePt t="91571" x="10231438" y="3759200"/>
          <p14:tracePt t="91581" x="10248900" y="3759200"/>
          <p14:tracePt t="91588" x="10266363" y="3759200"/>
          <p14:tracePt t="91597" x="10282238" y="3759200"/>
          <p14:tracePt t="91603" x="10291763" y="3759200"/>
          <p14:tracePt t="91610" x="10307638" y="3759200"/>
          <p14:tracePt t="91619" x="10317163" y="3759200"/>
          <p14:tracePt t="91811" x="10334625" y="3759200"/>
          <p14:tracePt t="91820" x="10360025" y="3759200"/>
          <p14:tracePt t="91827" x="10385425" y="3749675"/>
          <p14:tracePt t="91837" x="10420350" y="3741738"/>
          <p14:tracePt t="91842" x="10453688" y="3741738"/>
          <p14:tracePt t="91850" x="10496550" y="3732213"/>
          <p14:tracePt t="91858" x="10547350" y="3724275"/>
          <p14:tracePt t="91868" x="10590213" y="3724275"/>
          <p14:tracePt t="91875" x="10633075" y="3716338"/>
          <p14:tracePt t="91884" x="10685463" y="3706813"/>
          <p14:tracePt t="91890" x="10728325" y="3706813"/>
          <p14:tracePt t="91899" x="10761663" y="3706813"/>
          <p14:tracePt t="91906" x="10779125" y="3706813"/>
          <p14:tracePt t="91918" x="10788650" y="3706813"/>
          <p14:tracePt t="91922" x="10796588" y="3706813"/>
          <p14:tracePt t="91931" x="10804525" y="3706813"/>
          <p14:tracePt t="91938" x="10814050" y="3706813"/>
          <p14:tracePt t="91947" x="10821988" y="3706813"/>
          <p14:tracePt t="91955" x="10829925" y="3706813"/>
          <p14:tracePt t="91964" x="10847388" y="3706813"/>
          <p14:tracePt t="91971" x="10856913" y="3706813"/>
          <p14:tracePt t="91981" x="10872788" y="3706813"/>
          <p14:tracePt t="91987" x="10890250" y="3724275"/>
          <p14:tracePt t="91995" x="10907713" y="3749675"/>
          <p14:tracePt t="92003" x="10925175" y="3775075"/>
          <p14:tracePt t="92011" x="10942638" y="3810000"/>
          <p14:tracePt t="92018" x="10958513" y="3844925"/>
          <p14:tracePt t="92027" x="10968038" y="3870325"/>
          <p14:tracePt t="92034" x="10968038" y="3887788"/>
          <p14:tracePt t="92042" x="10968038" y="3913188"/>
          <p14:tracePt t="92050" x="10968038" y="3938588"/>
          <p14:tracePt t="92058" x="10968038" y="3956050"/>
          <p14:tracePt t="92067" x="10975975" y="3971925"/>
          <p14:tracePt t="92074" x="10975975" y="3989388"/>
          <p14:tracePt t="92082" x="10975975" y="4006850"/>
          <p14:tracePt t="92091" x="10975975" y="4032250"/>
          <p14:tracePt t="92099" x="10975975" y="4057650"/>
          <p14:tracePt t="92106" x="10975975" y="4084638"/>
          <p14:tracePt t="92114" x="10975975" y="4110038"/>
          <p14:tracePt t="92123" x="10975975" y="4135438"/>
          <p14:tracePt t="92130" x="10975975" y="4160838"/>
          <p14:tracePt t="92141" x="10975975" y="4170363"/>
          <p14:tracePt t="92148" x="10975975" y="4186238"/>
          <p14:tracePt t="92155" x="10975975" y="4195763"/>
          <p14:tracePt t="92171" x="10975975" y="4203700"/>
          <p14:tracePt t="92196" x="10968038" y="4203700"/>
          <p14:tracePt t="92203" x="10958513" y="4203700"/>
          <p14:tracePt t="92211" x="10958513" y="4211638"/>
          <p14:tracePt t="92629" x="10958513" y="4221163"/>
          <p14:tracePt t="92636" x="10950575" y="4229100"/>
          <p14:tracePt t="92643" x="10933113" y="4229100"/>
          <p14:tracePt t="92651" x="10899775" y="4229100"/>
          <p14:tracePt t="92663" x="10872788" y="4238625"/>
          <p14:tracePt t="92667" x="10839450" y="4246563"/>
          <p14:tracePt t="92675" x="10804525" y="4246563"/>
          <p14:tracePt t="92685" x="10771188" y="4246563"/>
          <p14:tracePt t="92690" x="10728325" y="4246563"/>
          <p14:tracePt t="92702" x="10693400" y="4246563"/>
          <p14:tracePt t="92706" x="10675938" y="4246563"/>
          <p14:tracePt t="92715" x="10650538" y="4246563"/>
          <p14:tracePt t="92722" x="10642600" y="4246563"/>
          <p14:tracePt t="92738" x="10633075" y="4246563"/>
          <p14:tracePt t="93212" x="10625138" y="4246563"/>
          <p14:tracePt t="93227" x="10617200" y="4246563"/>
          <p14:tracePt t="93235" x="10599738" y="4246563"/>
          <p14:tracePt t="93243" x="10590213" y="4246563"/>
          <p14:tracePt t="93254" x="10564813" y="4246563"/>
          <p14:tracePt t="93259" x="10539413" y="4246563"/>
          <p14:tracePt t="93268" x="10521950" y="4246563"/>
          <p14:tracePt t="93275" x="10488613" y="4246563"/>
          <p14:tracePt t="93284" x="10453688" y="4246563"/>
          <p14:tracePt t="93290" x="10436225" y="4246563"/>
          <p14:tracePt t="93300" x="10410825" y="4246563"/>
          <p14:tracePt t="93306" x="10385425" y="4246563"/>
          <p14:tracePt t="93316" x="10367963" y="4246563"/>
          <p14:tracePt t="93322" x="10342563" y="4246563"/>
          <p14:tracePt t="93330" x="10317163" y="4246563"/>
          <p14:tracePt t="93339" x="10299700" y="4246563"/>
          <p14:tracePt t="93348" x="10266363" y="4246563"/>
          <p14:tracePt t="93355" x="10223500" y="4246563"/>
          <p14:tracePt t="93365" x="10188575" y="4246563"/>
          <p14:tracePt t="93370" x="10153650" y="4246563"/>
          <p14:tracePt t="93382" x="10137775" y="4246563"/>
          <p14:tracePt t="93386" x="10120313" y="4246563"/>
          <p14:tracePt t="93395" x="10110788" y="4246563"/>
          <p14:tracePt t="93405" x="10094913" y="4246563"/>
          <p14:tracePt t="93410" x="10077450" y="4246563"/>
          <p14:tracePt t="93418" x="10067925" y="4246563"/>
          <p14:tracePt t="93425" x="10052050" y="4246563"/>
          <p14:tracePt t="93434" x="10042525" y="4246563"/>
          <p14:tracePt t="93441" x="10026650" y="4246563"/>
          <p14:tracePt t="93450" x="10009188" y="4246563"/>
          <p14:tracePt t="93467" x="9999663" y="4246563"/>
          <p14:tracePt t="93474" x="9991725" y="4246563"/>
          <p14:tracePt t="93866" x="9983788" y="4246563"/>
          <p14:tracePt t="93875" x="9974263" y="4246563"/>
          <p14:tracePt t="93883" x="9948863" y="4246563"/>
          <p14:tracePt t="93890" x="9931400" y="4246563"/>
          <p14:tracePt t="93901" x="9913938" y="4246563"/>
          <p14:tracePt t="93907" x="9898063" y="4246563"/>
          <p14:tracePt t="93917" x="9888538" y="4246563"/>
          <p14:tracePt t="93936" x="9871075" y="4246563"/>
          <p14:tracePt t="93949" x="9863138" y="4246563"/>
          <p14:tracePt t="93955" x="9855200" y="4246563"/>
          <p14:tracePt t="93971" x="9845675" y="4246563"/>
          <p14:tracePt t="93982" x="9837738" y="4246563"/>
          <p14:tracePt t="93987" x="9828213" y="4246563"/>
          <p14:tracePt t="93995" x="9812338" y="4246563"/>
          <p14:tracePt t="94002" x="9802813" y="4246563"/>
          <p14:tracePt t="94018" x="9785350" y="4246563"/>
          <p14:tracePt t="94026" x="9769475" y="4246563"/>
          <p14:tracePt t="94035" x="9759950" y="4246563"/>
          <p14:tracePt t="94043" x="9744075" y="4246563"/>
          <p14:tracePt t="94050" x="9734550" y="4246563"/>
          <p14:tracePt t="94058" x="9717088" y="4246563"/>
          <p14:tracePt t="94066" x="9709150" y="4246563"/>
          <p14:tracePt t="94074" x="9701213" y="4246563"/>
          <p14:tracePt t="94083" x="9683750" y="4246563"/>
          <p14:tracePt t="94099" x="9666288" y="4246563"/>
          <p14:tracePt t="94107" x="9648825" y="4246563"/>
          <p14:tracePt t="94123" x="9640888" y="4246563"/>
          <p14:tracePt t="94130" x="9631363" y="4246563"/>
          <p14:tracePt t="94148" x="9615488" y="4246563"/>
          <p14:tracePt t="94160" x="9588500" y="4246563"/>
          <p14:tracePt t="94164" x="9572625" y="4246563"/>
          <p14:tracePt t="94173" x="9545638" y="4246563"/>
          <p14:tracePt t="94180" x="9512300" y="4246563"/>
          <p14:tracePt t="94188" x="9486900" y="4246563"/>
          <p14:tracePt t="94197" x="9451975" y="4246563"/>
          <p14:tracePt t="94202" x="9418638" y="4246563"/>
          <p14:tracePt t="94211" x="9383713" y="4246563"/>
          <p14:tracePt t="94219" x="9358313" y="4246563"/>
          <p14:tracePt t="94227" x="9332913" y="4246563"/>
          <p14:tracePt t="94235" x="9305925" y="4246563"/>
          <p14:tracePt t="94244" x="9290050" y="4246563"/>
          <p14:tracePt t="94251" x="9272588" y="4246563"/>
          <p14:tracePt t="94258" x="9255125" y="4246563"/>
          <p14:tracePt t="94267" x="9237663" y="4246563"/>
          <p14:tracePt t="94274" x="9212263" y="4246563"/>
          <p14:tracePt t="94284" x="9194800" y="4246563"/>
          <p14:tracePt t="94291" x="9178925" y="4246563"/>
          <p14:tracePt t="94299" x="9151938" y="4238625"/>
          <p14:tracePt t="94306" x="9136063" y="4238625"/>
          <p14:tracePt t="95284" x="9144000" y="4238625"/>
          <p14:tracePt t="95291" x="9161463" y="4238625"/>
          <p14:tracePt t="95300" x="9169400" y="4238625"/>
          <p14:tracePt t="95311" x="9186863" y="4238625"/>
          <p14:tracePt t="95322" x="9194800" y="4238625"/>
          <p14:tracePt t="95332" x="9204325" y="4238625"/>
          <p14:tracePt t="95338" x="9212263" y="4238625"/>
          <p14:tracePt t="95348" x="9221788" y="4238625"/>
          <p14:tracePt t="95356" x="9229725" y="4238625"/>
          <p14:tracePt t="95371" x="9247188" y="4238625"/>
          <p14:tracePt t="95381" x="9264650" y="4238625"/>
          <p14:tracePt t="95395" x="9272588" y="4238625"/>
          <p14:tracePt t="95403" x="9280525" y="4238625"/>
          <p14:tracePt t="95419" x="9290050" y="4238625"/>
          <p14:tracePt t="95426" x="9297988" y="4238625"/>
          <p14:tracePt t="95436" x="9305925" y="4238625"/>
          <p14:tracePt t="95443" x="9315450" y="4238625"/>
          <p14:tracePt t="95455" x="9323388" y="4238625"/>
          <p14:tracePt t="95458" x="9332913" y="4238625"/>
          <p14:tracePt t="95467" x="9348788" y="4238625"/>
          <p14:tracePt t="95475" x="9366250" y="4246563"/>
          <p14:tracePt t="95487" x="9383713" y="4246563"/>
          <p14:tracePt t="95490" x="9409113" y="4246563"/>
          <p14:tracePt t="95501" x="9426575" y="4246563"/>
          <p14:tracePt t="95507" x="9434513" y="4246563"/>
          <p14:tracePt t="95519" x="9451975" y="4246563"/>
          <p14:tracePt t="95523" x="9477375" y="4246563"/>
          <p14:tracePt t="95532" x="9494838" y="4246563"/>
          <p14:tracePt t="95539" x="9512300" y="4246563"/>
          <p14:tracePt t="95550" x="9520238" y="4246563"/>
          <p14:tracePt t="95554" x="9537700" y="4246563"/>
          <p14:tracePt t="95566" x="9563100" y="4246563"/>
          <p14:tracePt t="95570" x="9580563" y="4254500"/>
          <p14:tracePt t="95581" x="9598025" y="4254500"/>
          <p14:tracePt t="95587" x="9615488" y="4254500"/>
          <p14:tracePt t="95601" x="9623425" y="4254500"/>
          <p14:tracePt t="95606" x="9640888" y="4254500"/>
          <p14:tracePt t="95614" x="9658350" y="4254500"/>
          <p14:tracePt t="95619" x="9666288" y="4254500"/>
          <p14:tracePt t="95627" x="9691688" y="4254500"/>
          <p14:tracePt t="95635" x="9701213" y="4254500"/>
          <p14:tracePt t="95643" x="9717088" y="4254500"/>
          <p14:tracePt t="95650" x="9744075" y="4254500"/>
          <p14:tracePt t="95666" x="9752013" y="4254500"/>
          <p14:tracePt t="95675" x="9769475" y="4254500"/>
          <p14:tracePt t="95682" x="9777413" y="4254500"/>
          <p14:tracePt t="95691" x="9794875" y="4254500"/>
          <p14:tracePt t="95699" x="9802813" y="4254500"/>
          <p14:tracePt t="95707" x="9820275" y="4254500"/>
          <p14:tracePt t="95722" x="9837738" y="4254500"/>
          <p14:tracePt t="95724" x="9845675" y="4254500"/>
          <p14:tracePt t="95738" x="9863138" y="4254500"/>
          <p14:tracePt t="95749" x="9888538" y="4271963"/>
          <p14:tracePt t="95755" x="9906000" y="4271963"/>
          <p14:tracePt t="95766" x="9913938" y="4271963"/>
          <p14:tracePt t="95771" x="9931400" y="4271963"/>
          <p14:tracePt t="95782" x="9948863" y="4271963"/>
          <p14:tracePt t="95798" x="9956800" y="4271963"/>
          <p14:tracePt t="95803" x="9974263" y="4271963"/>
          <p14:tracePt t="95866" x="9983788" y="4271963"/>
          <p14:tracePt t="95876" x="9991725" y="4271963"/>
          <p14:tracePt t="95908" x="9999663" y="4271963"/>
          <p14:tracePt t="95923" x="10009188" y="4271963"/>
          <p14:tracePt t="95931" x="10017125" y="4271963"/>
          <p14:tracePt t="95947" x="10026650" y="4271963"/>
          <p14:tracePt t="97866" x="10009188" y="4271963"/>
          <p14:tracePt t="97875" x="9974263" y="4264025"/>
          <p14:tracePt t="97883" x="9940925" y="4246563"/>
          <p14:tracePt t="97890" x="9906000" y="4238625"/>
          <p14:tracePt t="97901" x="9880600" y="4229100"/>
          <p14:tracePt t="97907" x="9871075" y="4203700"/>
          <p14:tracePt t="97917" x="9855200" y="4186238"/>
          <p14:tracePt t="97923" x="9845675" y="4178300"/>
          <p14:tracePt t="97930" x="9837738" y="4152900"/>
          <p14:tracePt t="97939" x="9828213" y="4143375"/>
          <p14:tracePt t="97948" x="9828213" y="4135438"/>
          <p14:tracePt t="97958" x="9820275" y="4127500"/>
          <p14:tracePt t="97964" x="9812338" y="4117975"/>
          <p14:tracePt t="97971" x="9794875" y="4110038"/>
          <p14:tracePt t="97982" x="9777413" y="4100513"/>
          <p14:tracePt t="97986" x="9769475" y="4084638"/>
          <p14:tracePt t="97995" x="9752013" y="4067175"/>
          <p14:tracePt t="98005" x="9744075" y="4049713"/>
          <p14:tracePt t="98010" x="9744075" y="4041775"/>
          <p14:tracePt t="98020" x="9744075" y="4014788"/>
          <p14:tracePt t="98035" x="9744075" y="3930650"/>
          <p14:tracePt t="98042" x="9744075" y="3887788"/>
          <p14:tracePt t="98051" x="9734550" y="3827463"/>
          <p14:tracePt t="98058" x="9717088" y="3749675"/>
          <p14:tracePt t="98068" x="9691688" y="3673475"/>
          <p14:tracePt t="98074" x="9674225" y="3630613"/>
          <p14:tracePt t="98084" x="9658350" y="3587750"/>
          <p14:tracePt t="98091" x="9648825" y="3578225"/>
          <p14:tracePt t="98279" x="9666288" y="3562350"/>
          <p14:tracePt t="98284" x="9759950" y="3502025"/>
          <p14:tracePt t="98290" x="9940925" y="3373438"/>
          <p14:tracePt t="98299" x="10266363" y="3141663"/>
          <p14:tracePt t="98307" x="10642600" y="2859088"/>
          <p14:tracePt t="98317" x="10942638" y="2619375"/>
          <p14:tracePt t="98323" x="11164888" y="2414588"/>
          <p14:tracePt t="98332" x="11336338" y="2225675"/>
          <p14:tracePt t="98339" x="11472863" y="2046288"/>
          <p14:tracePt t="98348" x="11583988" y="1892300"/>
          <p14:tracePt t="98355" x="11669713" y="1771650"/>
          <p14:tracePt t="98363" x="11737975" y="1670050"/>
          <p14:tracePt t="98371" x="11815763" y="1592263"/>
          <p14:tracePt t="98381" x="11926888" y="1516063"/>
          <p14:tracePt t="98394" x="12030075" y="1473200"/>
          <p14:tracePt t="98399" x="12131675" y="1446213"/>
          <p14:tracePt t="98660" x="12166600" y="1728788"/>
          <p14:tracePt t="98668" x="12141200" y="1789113"/>
          <p14:tracePt t="98675" x="12123738" y="1866900"/>
          <p14:tracePt t="98683" x="12098338" y="1925638"/>
          <p14:tracePt t="98691" x="12080875" y="1978025"/>
          <p14:tracePt t="98701" x="12063413" y="2038350"/>
          <p14:tracePt t="98706" x="12038013" y="2097088"/>
          <p14:tracePt t="98723" x="11995150" y="2217738"/>
          <p14:tracePt t="98731" x="11977688" y="2286000"/>
          <p14:tracePt t="98738" x="11944350" y="2346325"/>
          <p14:tracePt t="98747" x="11901488" y="2397125"/>
          <p14:tracePt t="98756" x="11866563" y="2432050"/>
          <p14:tracePt t="98765" x="11815763" y="2465388"/>
          <p14:tracePt t="98770" x="11763375" y="2490788"/>
          <p14:tracePt t="98781" x="11737975" y="2533650"/>
          <p14:tracePt t="98787" x="11720513" y="2568575"/>
          <p14:tracePt t="98797" x="11712575" y="2603500"/>
          <p14:tracePt t="98803" x="11704638" y="2636838"/>
          <p14:tracePt t="98813" x="11695113" y="2671763"/>
          <p14:tracePt t="98819" x="11687175" y="2697163"/>
          <p14:tracePt t="98831" x="11677650" y="2722563"/>
          <p14:tracePt t="98835" x="11669713" y="2740025"/>
          <p14:tracePt t="98842" x="11661775" y="2765425"/>
          <p14:tracePt t="98850" x="11652250" y="2782888"/>
          <p14:tracePt t="98858" x="11652250" y="2808288"/>
          <p14:tracePt t="98866" x="11644313" y="2833688"/>
          <p14:tracePt t="98873" x="11634788" y="2859088"/>
          <p14:tracePt t="98881" x="11626850" y="2876550"/>
          <p14:tracePt t="98890" x="11609388" y="2901950"/>
          <p14:tracePt t="98903" x="11591925" y="2927350"/>
          <p14:tracePt t="98906" x="11583988" y="2954338"/>
          <p14:tracePt t="98915" x="11576050" y="2987675"/>
          <p14:tracePt t="98923" x="11558588" y="3022600"/>
          <p14:tracePt t="98932" x="11550650" y="3048000"/>
          <p14:tracePt t="98939" x="11541125" y="3098800"/>
          <p14:tracePt t="98948" x="11523663" y="3151188"/>
          <p14:tracePt t="98955" x="11507788" y="3194050"/>
          <p14:tracePt t="98964" x="11480800" y="3244850"/>
          <p14:tracePt t="98972" x="11464925" y="3279775"/>
          <p14:tracePt t="98984" x="11455400" y="3313113"/>
          <p14:tracePt t="98991" x="11447463" y="3355975"/>
          <p14:tracePt t="98997" x="11422063" y="3408363"/>
          <p14:tracePt t="99003" x="11387138" y="3459163"/>
          <p14:tracePt t="99014" x="11361738" y="3509963"/>
          <p14:tracePt t="99018" x="11318875" y="3562350"/>
          <p14:tracePt t="99026" x="11283950" y="3621088"/>
          <p14:tracePt t="99037" x="11268075" y="3681413"/>
          <p14:tracePt t="99042" x="11241088" y="3759200"/>
          <p14:tracePt t="99052" x="11233150" y="3835400"/>
          <p14:tracePt t="99058" x="11225213" y="3895725"/>
          <p14:tracePt t="99067" x="11215688" y="3938588"/>
          <p14:tracePt t="99075" x="11207750" y="3971925"/>
          <p14:tracePt t="99084" x="11198225" y="4006850"/>
          <p14:tracePt t="99091" x="11190288" y="4041775"/>
          <p14:tracePt t="99102" x="11182350" y="4067175"/>
          <p14:tracePt t="99106" x="11172825" y="4084638"/>
          <p14:tracePt t="99118" x="11155363" y="4117975"/>
          <p14:tracePt t="99122" x="11139488" y="4143375"/>
          <p14:tracePt t="99131" x="11122025" y="4170363"/>
          <p14:tracePt t="99140" x="11104563" y="4195763"/>
          <p14:tracePt t="99149" x="11087100" y="4211638"/>
          <p14:tracePt t="99155" x="11061700" y="4221163"/>
          <p14:tracePt t="99165" x="11044238" y="4238625"/>
          <p14:tracePt t="99171" x="11028363" y="4254500"/>
          <p14:tracePt t="99181" x="11018838" y="4271963"/>
          <p14:tracePt t="99204" x="11010900" y="4306888"/>
          <p14:tracePt t="99213" x="11010900" y="4314825"/>
          <p14:tracePt t="99219" x="11010900" y="4340225"/>
          <p14:tracePt t="99227" x="11010900" y="4357688"/>
          <p14:tracePt t="99235" x="11010900" y="4367213"/>
          <p14:tracePt t="99242" x="11010900" y="4375150"/>
          <p14:tracePt t="99251" x="11010900" y="4383088"/>
          <p14:tracePt t="99258" x="11001375" y="4392613"/>
          <p14:tracePt t="99266" x="10993438" y="4410075"/>
          <p14:tracePt t="99275" x="10975975" y="4425950"/>
          <p14:tracePt t="99282" x="10968038" y="4435475"/>
          <p14:tracePt t="99291" x="10958513" y="4443413"/>
          <p14:tracePt t="99298" x="10950575" y="4451350"/>
          <p14:tracePt t="99307" x="10942638" y="4460875"/>
          <p14:tracePt t="99323" x="10942638" y="4486275"/>
          <p14:tracePt t="99330" x="10942638" y="4511675"/>
          <p14:tracePt t="99338" x="10942638" y="4546600"/>
          <p14:tracePt t="99348" x="10942638" y="4572000"/>
          <p14:tracePt t="99355" x="10942638" y="4579938"/>
          <p14:tracePt t="99363" x="10942638" y="4597400"/>
          <p14:tracePt t="99370" x="10942638" y="4606925"/>
          <p14:tracePt t="99427" x="10942638" y="4614863"/>
          <p14:tracePt t="99437" x="10942638" y="4649788"/>
          <p14:tracePt t="99443" x="10942638" y="4718050"/>
          <p14:tracePt t="99450" x="10942638" y="4811713"/>
          <p14:tracePt t="99458" x="10950575" y="4905375"/>
          <p14:tracePt t="99467" x="10950575" y="4973638"/>
          <p14:tracePt t="99475" x="10950575" y="5016500"/>
          <p14:tracePt t="99486" x="10950575" y="5051425"/>
          <p14:tracePt t="99490" x="10950575" y="5076825"/>
          <p14:tracePt t="99763" x="10925175" y="5086350"/>
          <p14:tracePt t="99771" x="10899775" y="5094288"/>
          <p14:tracePt t="99781" x="10856913" y="5094288"/>
          <p14:tracePt t="99787" x="10804525" y="5094288"/>
          <p14:tracePt t="99797" x="10728325" y="5094288"/>
          <p14:tracePt t="99803" x="10668000" y="5094288"/>
          <p14:tracePt t="99814" x="10617200" y="5094288"/>
          <p14:tracePt t="99819" x="10539413" y="5094288"/>
          <p14:tracePt t="99826" x="10479088" y="5094288"/>
          <p14:tracePt t="99834" x="10420350" y="5094288"/>
          <p14:tracePt t="99842" x="10360025" y="5086350"/>
          <p14:tracePt t="99851" x="10317163" y="5076825"/>
          <p14:tracePt t="99858" x="10282238" y="5068888"/>
          <p14:tracePt t="99868" x="10239375" y="5059363"/>
          <p14:tracePt t="99875" x="10188575" y="5051425"/>
          <p14:tracePt t="99884" x="10153650" y="5043488"/>
          <p14:tracePt t="99890" x="10128250" y="5033963"/>
          <p14:tracePt t="99917" x="10059988" y="5016500"/>
          <p14:tracePt t="99932" x="10052050" y="5016500"/>
          <p14:tracePt t="99991" x="10042525" y="5016500"/>
          <p14:tracePt t="100003" x="10034588" y="5016500"/>
          <p14:tracePt t="100011" x="10017125" y="5016500"/>
          <p14:tracePt t="100019" x="10009188" y="5016500"/>
          <p14:tracePt t="100026" x="9991725" y="5016500"/>
          <p14:tracePt t="100034" x="9974263" y="5016500"/>
          <p14:tracePt t="100043" x="9956800" y="5026025"/>
          <p14:tracePt t="100052" x="9923463" y="5033963"/>
          <p14:tracePt t="100059" x="9871075" y="5043488"/>
          <p14:tracePt t="100067" x="9820275" y="5043488"/>
          <p14:tracePt t="100074" x="9769475" y="5043488"/>
          <p14:tracePt t="100084" x="9744075" y="5043488"/>
          <p14:tracePt t="100090" x="9717088" y="5043488"/>
          <p14:tracePt t="100100" x="9691688" y="5043488"/>
          <p14:tracePt t="100106" x="9683750" y="5043488"/>
          <p14:tracePt t="100116" x="9674225" y="5043488"/>
          <p14:tracePt t="100122" x="9666288" y="5043488"/>
          <p14:tracePt t="103595" x="9666288" y="5051425"/>
          <p14:tracePt t="103651" x="9666288" y="5059363"/>
          <p14:tracePt t="103658" x="9666288" y="5068888"/>
          <p14:tracePt t="103731" x="9666288" y="5076825"/>
          <p14:tracePt t="103924" x="9631363" y="5076825"/>
          <p14:tracePt t="103932" x="9580563" y="5086350"/>
          <p14:tracePt t="103939" x="9504363" y="5094288"/>
          <p14:tracePt t="103950" x="9418638" y="5094288"/>
          <p14:tracePt t="103956" x="9323388" y="5094288"/>
          <p14:tracePt t="103965" x="9204325" y="5094288"/>
          <p14:tracePt t="103970" x="9075738" y="5094288"/>
          <p14:tracePt t="103981" x="8955088" y="5094288"/>
          <p14:tracePt t="103986" x="8826500" y="5094288"/>
          <p14:tracePt t="103997" x="8699500" y="5094288"/>
          <p14:tracePt t="104002" x="8596313" y="5094288"/>
          <p14:tracePt t="104015" x="8493125" y="5094288"/>
          <p14:tracePt t="104020" x="8399463" y="5094288"/>
          <p14:tracePt t="104027" x="8313738" y="5094288"/>
          <p14:tracePt t="104035" x="8220075" y="5086350"/>
          <p14:tracePt t="104042" x="8134350" y="5086350"/>
          <p14:tracePt t="104055" x="8048625" y="5086350"/>
          <p14:tracePt t="104062" x="7962900" y="5086350"/>
          <p14:tracePt t="104067" x="7877175" y="5086350"/>
          <p14:tracePt t="104075" x="7781925" y="5086350"/>
          <p14:tracePt t="104083" x="7680325" y="5068888"/>
          <p14:tracePt t="104090" x="7602538" y="5059363"/>
          <p14:tracePt t="104100" x="7542213" y="5059363"/>
          <p14:tracePt t="104106" x="7499350" y="5059363"/>
          <p14:tracePt t="104117" x="7466013" y="5059363"/>
          <p14:tracePt t="104123" x="7448550" y="5059363"/>
          <p14:tracePt t="104131" x="7423150" y="5059363"/>
          <p14:tracePt t="104138" x="7388225" y="5059363"/>
          <p14:tracePt t="104147" x="7362825" y="5059363"/>
          <p14:tracePt t="104155" x="7329488" y="5051425"/>
          <p14:tracePt t="104163" x="7294563" y="5043488"/>
          <p14:tracePt t="104171" x="7269163" y="5043488"/>
          <p14:tracePt t="104185" x="7251700" y="5043488"/>
          <p14:tracePt t="104191" x="7218363" y="5033963"/>
          <p14:tracePt t="104197" x="7165975" y="5026025"/>
          <p14:tracePt t="104202" x="7097713" y="5026025"/>
          <p14:tracePt t="104211" x="7011988" y="5026025"/>
          <p14:tracePt t="104222" x="6935788" y="5016500"/>
          <p14:tracePt t="104226" x="6850063" y="5008563"/>
          <p14:tracePt t="104234" x="6764338" y="5008563"/>
          <p14:tracePt t="104243" x="6678613" y="5008563"/>
          <p14:tracePt t="104251" x="6610350" y="5008563"/>
          <p14:tracePt t="104258" x="6567488" y="5008563"/>
          <p14:tracePt t="104266" x="6532563" y="5008563"/>
          <p14:tracePt t="104274" x="6515100" y="5008563"/>
          <p14:tracePt t="104282" x="6507163" y="5008563"/>
          <p14:tracePt t="104291" x="6497638" y="5008563"/>
          <p14:tracePt t="104399" x="6515100" y="5008563"/>
          <p14:tracePt t="104405" x="6557963" y="5008563"/>
          <p14:tracePt t="104412" x="6643688" y="5008563"/>
          <p14:tracePt t="104419" x="6754813" y="5008563"/>
          <p14:tracePt t="104426" x="6900863" y="5008563"/>
          <p14:tracePt t="104434" x="7080250" y="5008563"/>
          <p14:tracePt t="104442" x="7286625" y="5026025"/>
          <p14:tracePt t="104451" x="7559675" y="5043488"/>
          <p14:tracePt t="104458" x="7867650" y="5094288"/>
          <p14:tracePt t="104468" x="8177213" y="5145088"/>
          <p14:tracePt t="104474" x="8475663" y="5162550"/>
          <p14:tracePt t="104484" x="8775700" y="5180013"/>
          <p14:tracePt t="104491" x="9040813" y="5187950"/>
          <p14:tracePt t="104504" x="9272588" y="5187950"/>
          <p14:tracePt t="104507" x="9512300" y="5205413"/>
          <p14:tracePt t="104517" x="9691688" y="5205413"/>
          <p14:tracePt t="104522" x="9845675" y="5205413"/>
          <p14:tracePt t="104531" x="9999663" y="5205413"/>
          <p14:tracePt t="104539" x="10128250" y="5205413"/>
          <p14:tracePt t="104548" x="10248900" y="5205413"/>
          <p14:tracePt t="104554" x="10360025" y="5205413"/>
          <p14:tracePt t="104566" x="10471150" y="5205413"/>
          <p14:tracePt t="104571" x="10582275" y="5205413"/>
          <p14:tracePt t="104582" x="10702925" y="5205413"/>
          <p14:tracePt t="104586" x="10796588" y="5205413"/>
          <p14:tracePt t="104599" x="10872788" y="5205413"/>
          <p14:tracePt t="104603" x="10915650" y="5213350"/>
          <p14:tracePt t="104614" x="10950575" y="5222875"/>
          <p14:tracePt t="104619" x="10975975" y="5222875"/>
          <p14:tracePt t="104626" x="10985500" y="5222875"/>
          <p14:tracePt t="104635" x="10993438" y="5222875"/>
          <p14:tracePt t="104811" x="11001375" y="5222875"/>
          <p14:tracePt t="104819" x="11010900" y="5222875"/>
          <p14:tracePt t="104827" x="11036300" y="5222875"/>
          <p14:tracePt t="104834" x="11079163" y="5222875"/>
          <p14:tracePt t="104843" x="11139488" y="5222875"/>
          <p14:tracePt t="104851" x="11207750" y="5222875"/>
          <p14:tracePt t="104858" x="11309350" y="5222875"/>
          <p14:tracePt t="104867" x="11422063" y="5222875"/>
          <p14:tracePt t="104874" x="11550650" y="5222875"/>
          <p14:tracePt t="104883" x="11695113" y="5222875"/>
          <p14:tracePt t="104891" x="11849100" y="5222875"/>
          <p14:tracePt t="104901" x="12020550" y="5222875"/>
          <p14:tracePt t="104907" x="12174538" y="522287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2067868"/>
            <a:ext cx="8353017" cy="3143809"/>
          </a:xfrm>
          <a:prstGeom prst="rect">
            <a:avLst/>
          </a:prstGeom>
          <a:noFill/>
        </p:spPr>
        <p:txBody>
          <a:bodyPr wrap="square" rtlCol="0">
            <a:spAutoFit/>
          </a:bodyPr>
          <a:lstStyle/>
          <a:p>
            <a:pPr marL="342900" lvl="0" indent="-342900" algn="just" rtl="1">
              <a:lnSpc>
                <a:spcPct val="125000"/>
              </a:lnSpc>
              <a:spcBef>
                <a:spcPts val="1200"/>
              </a:spcBef>
              <a:spcAft>
                <a:spcPts val="600"/>
              </a:spcAft>
              <a:buFont typeface="+mj-lt"/>
              <a:buAutoNum type="arabicPeriod"/>
              <a:tabLst>
                <a:tab pos="78105" algn="l"/>
              </a:tabLst>
            </a:pPr>
            <a:r>
              <a:rPr lang="ar-SA" sz="1600" dirty="0">
                <a:effectLst/>
                <a:latin typeface="Alexandria Light" pitchFamily="2" charset="-78"/>
                <a:ea typeface="Calibri" panose="020F0502020204030204" pitchFamily="34" charset="0"/>
                <a:cs typeface="Alexandria Light" pitchFamily="2" charset="-78"/>
              </a:rPr>
              <a:t>لاستخدام الفيديو التعليمي الرقمي التفاعلي فوائد عدة منها:</a:t>
            </a:r>
          </a:p>
          <a:p>
            <a:pPr marL="342900" lvl="0" indent="-342900" algn="just" rtl="1">
              <a:lnSpc>
                <a:spcPct val="125000"/>
              </a:lnSpc>
              <a:spcBef>
                <a:spcPts val="1200"/>
              </a:spcBef>
              <a:spcAft>
                <a:spcPts val="600"/>
              </a:spcAft>
              <a:buFont typeface="+mj-lt"/>
              <a:buAutoNum type="arabicPeriod"/>
              <a:tabLst>
                <a:tab pos="78105" algn="l"/>
              </a:tabLst>
            </a:pPr>
            <a:r>
              <a:rPr lang="ar-SA" sz="1600" dirty="0">
                <a:effectLst/>
                <a:latin typeface="Alexandria Light" pitchFamily="2" charset="-78"/>
                <a:ea typeface="Calibri" panose="020F0502020204030204" pitchFamily="34" charset="0"/>
                <a:cs typeface="Alexandria Light" pitchFamily="2" charset="-78"/>
              </a:rPr>
              <a:t>تلقي المتعلّم الموضوعات والمفاهيم العلمية من خلال مخاطبة حاستي السمع والبصر، وبذلك تتم مخاطبة المتعلّم و المتدرب بأكثر من حاسة ما يساعد على عمق التعلّم لدى الطالب، وبقاء أثر التعلّم مدة أطول.</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r>
              <a:rPr lang="ar-SA" sz="1600" dirty="0">
                <a:effectLst/>
                <a:latin typeface="Alexandria Light" pitchFamily="2" charset="-78"/>
                <a:ea typeface="Calibri" panose="020F0502020204030204" pitchFamily="34" charset="0"/>
                <a:cs typeface="Alexandria Light" pitchFamily="2" charset="-78"/>
              </a:rPr>
              <a:t>تعليم مفاهيم وأفكار يصعب شرحها نظرياً؛ مثل: نمو النبات، وانقسام الخلية.</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r>
              <a:rPr lang="ar-SA" sz="1600" dirty="0">
                <a:effectLst/>
                <a:latin typeface="Alexandria Light" pitchFamily="2" charset="-78"/>
                <a:ea typeface="Calibri" panose="020F0502020204030204" pitchFamily="34" charset="0"/>
                <a:cs typeface="Alexandria Light" pitchFamily="2" charset="-78"/>
              </a:rPr>
              <a:t>تعليم مهارات يصعب تعلّمها بالطريقة النظرية؛ مثل مهارات رياضية.</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r>
              <a:rPr lang="ar-SA" sz="1600" dirty="0">
                <a:effectLst/>
                <a:latin typeface="Alexandria Light" pitchFamily="2" charset="-78"/>
                <a:ea typeface="Calibri" panose="020F0502020204030204" pitchFamily="34" charset="0"/>
                <a:cs typeface="Alexandria Light" pitchFamily="2" charset="-78"/>
              </a:rPr>
              <a:t>فهم العلاقات والمفاهيم المجردة؛ مثل الدراسات التاريخية.</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107776"/>
            <a:ext cx="5878263" cy="409086"/>
          </a:xfrm>
          <a:prstGeom prst="rect">
            <a:avLst/>
          </a:prstGeom>
          <a:noFill/>
        </p:spPr>
        <p:txBody>
          <a:bodyPr wrap="square">
            <a:spAutoFit/>
          </a:bodyPr>
          <a:lstStyle/>
          <a:p>
            <a:pPr lvl="0" algn="ctr" rtl="1">
              <a:lnSpc>
                <a:spcPct val="125000"/>
              </a:lnSpc>
              <a:spcBef>
                <a:spcPts val="1200"/>
              </a:spcBef>
              <a:spcAft>
                <a:spcPts val="600"/>
              </a:spcAft>
              <a:tabLst>
                <a:tab pos="78105" algn="l"/>
              </a:tabLst>
            </a:pPr>
            <a:r>
              <a:rPr lang="ar-SA" b="1" dirty="0">
                <a:effectLst/>
                <a:latin typeface="Alexandria Medium" pitchFamily="2" charset="-78"/>
                <a:ea typeface="Calibri" panose="020F0502020204030204" pitchFamily="34" charset="0"/>
                <a:cs typeface="Alexandria Medium" pitchFamily="2" charset="-78"/>
              </a:rPr>
              <a:t>فوائد استخدام الفيديو التعليميّ التفاعليّ</a:t>
            </a:r>
            <a:endParaRPr lang="en-US" dirty="0">
              <a:effectLst/>
              <a:latin typeface="Alexandria Medium" pitchFamily="2" charset="-78"/>
              <a:ea typeface="Calibri" panose="020F0502020204030204" pitchFamily="34" charset="0"/>
              <a:cs typeface="Alexandria Medium" pitchFamily="2" charset="-78"/>
            </a:endParaRPr>
          </a:p>
        </p:txBody>
      </p:sp>
      <p:grpSp>
        <p:nvGrpSpPr>
          <p:cNvPr id="11" name="Google Shape;6542;p53">
            <a:extLst>
              <a:ext uri="{FF2B5EF4-FFF2-40B4-BE49-F238E27FC236}">
                <a16:creationId xmlns:a16="http://schemas.microsoft.com/office/drawing/2014/main" id="{7F1E4B5B-99AD-4318-944D-EEE3290AD30F}"/>
              </a:ext>
            </a:extLst>
          </p:cNvPr>
          <p:cNvGrpSpPr/>
          <p:nvPr/>
        </p:nvGrpSpPr>
        <p:grpSpPr>
          <a:xfrm>
            <a:off x="1806794" y="3968985"/>
            <a:ext cx="636237" cy="683627"/>
            <a:chOff x="-32569575" y="3586425"/>
            <a:chExt cx="292225" cy="291450"/>
          </a:xfrm>
        </p:grpSpPr>
        <p:sp>
          <p:nvSpPr>
            <p:cNvPr id="12" name="Google Shape;6543;p53">
              <a:extLst>
                <a:ext uri="{FF2B5EF4-FFF2-40B4-BE49-F238E27FC236}">
                  <a16:creationId xmlns:a16="http://schemas.microsoft.com/office/drawing/2014/main" id="{17AAE1BF-3DE7-4B51-860C-E1632C040108}"/>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544;p53">
              <a:extLst>
                <a:ext uri="{FF2B5EF4-FFF2-40B4-BE49-F238E27FC236}">
                  <a16:creationId xmlns:a16="http://schemas.microsoft.com/office/drawing/2014/main" id="{2BA7DE3A-BB75-492D-BB1A-7D28E91E052E}"/>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03344863"/>
      </p:ext>
    </p:extLst>
  </p:cSld>
  <p:clrMapOvr>
    <a:masterClrMapping/>
  </p:clrMapOvr>
  <mc:AlternateContent xmlns:mc="http://schemas.openxmlformats.org/markup-compatibility/2006" xmlns:p14="http://schemas.microsoft.com/office/powerpoint/2010/main">
    <mc:Choice Requires="p14">
      <p:transition p14:dur="10" advTm="64305"/>
    </mc:Choice>
    <mc:Fallback xmlns="">
      <p:transition advTm="64305"/>
    </mc:Fallback>
  </mc:AlternateContent>
  <p:extLst>
    <p:ext uri="{3A86A75C-4F4B-4683-9AE1-C65F6400EC91}">
      <p14:laserTraceLst xmlns:p14="http://schemas.microsoft.com/office/powerpoint/2010/main">
        <p14:tracePtLst>
          <p14:tracePt t="3105" x="12038013" y="4889500"/>
          <p14:tracePt t="3111" x="11944350" y="4872038"/>
          <p14:tracePt t="3119" x="11884025" y="4862513"/>
          <p14:tracePt t="3128" x="11866563" y="4862513"/>
          <p14:tracePt t="3135" x="11849100" y="4862513"/>
          <p14:tracePt t="3159" x="11841163" y="4837113"/>
          <p14:tracePt t="3166" x="11831638" y="4794250"/>
          <p14:tracePt t="3175" x="11823700" y="4718050"/>
          <p14:tracePt t="3182" x="11798300" y="4632325"/>
          <p14:tracePt t="3190" x="11763375" y="4529138"/>
          <p14:tracePt t="3197" x="11712575" y="4425950"/>
          <p14:tracePt t="3210" x="11652250" y="4314825"/>
          <p14:tracePt t="3213" x="11591925" y="4211638"/>
          <p14:tracePt t="3225" x="11533188" y="4135438"/>
          <p14:tracePt t="3229" x="11480800" y="4057650"/>
          <p14:tracePt t="3240" x="11430000" y="3963988"/>
          <p14:tracePt t="3246" x="11404600" y="3887788"/>
          <p14:tracePt t="3256" x="11369675" y="3810000"/>
          <p14:tracePt t="3262" x="11344275" y="3749675"/>
          <p14:tracePt t="3274" x="11326813" y="3698875"/>
          <p14:tracePt t="3278" x="11318875" y="3656013"/>
          <p14:tracePt t="3290" x="11318875" y="3621088"/>
          <p14:tracePt t="3295" x="11318875" y="3605213"/>
          <p14:tracePt t="3306" x="11309350" y="3578225"/>
          <p14:tracePt t="3311" x="11301413" y="3544888"/>
          <p14:tracePt t="3318" x="11301413" y="3509963"/>
          <p14:tracePt t="3327" x="11301413" y="3476625"/>
          <p14:tracePt t="3335" x="11301413" y="3459163"/>
          <p14:tracePt t="3343" x="11293475" y="3424238"/>
          <p14:tracePt t="3350" x="11283950" y="3365500"/>
          <p14:tracePt t="3358" x="11276013" y="3322638"/>
          <p14:tracePt t="3368" x="11258550" y="3270250"/>
          <p14:tracePt t="3376" x="11233150" y="3219450"/>
          <p14:tracePt t="3382" x="11215688" y="3184525"/>
          <p14:tracePt t="3393" x="11198225" y="3151188"/>
          <p14:tracePt t="3398" x="11190288" y="3116263"/>
          <p14:tracePt t="3409" x="11190288" y="3108325"/>
          <p14:tracePt t="3414" x="11190288" y="3098800"/>
          <p14:tracePt t="3424" x="11182350" y="3090863"/>
          <p14:tracePt t="3454" x="11172825" y="3082925"/>
          <p14:tracePt t="3463" x="11164888" y="3073400"/>
          <p14:tracePt t="3473" x="11155363" y="3055938"/>
          <p14:tracePt t="3479" x="11147425" y="3040063"/>
          <p14:tracePt t="3489" x="11129963" y="3030538"/>
          <p14:tracePt t="3496" x="11112500" y="3013075"/>
          <p14:tracePt t="3511" x="11104563" y="2987675"/>
          <p14:tracePt t="3515" x="11079163" y="2962275"/>
          <p14:tracePt t="3521" x="11036300" y="2936875"/>
          <p14:tracePt t="3527" x="11001375" y="2911475"/>
          <p14:tracePt t="3534" x="10968038" y="2876550"/>
          <p14:tracePt t="3544" x="10942638" y="2851150"/>
          <p14:tracePt t="3550" x="10915650" y="2843213"/>
          <p14:tracePt t="3560" x="10890250" y="2825750"/>
          <p14:tracePt t="3567" x="10872788" y="2808288"/>
          <p14:tracePt t="3576" x="10864850" y="2790825"/>
          <p14:tracePt t="3583" x="10864850" y="2782888"/>
          <p14:tracePt t="3592" x="10847388" y="2765425"/>
          <p14:tracePt t="3603" x="10821988" y="2747963"/>
          <p14:tracePt t="3607" x="10796588" y="2740025"/>
          <p14:tracePt t="3615" x="10779125" y="2730500"/>
          <p14:tracePt t="3624" x="10753725" y="2722563"/>
          <p14:tracePt t="3630" x="10728325" y="2722563"/>
          <p14:tracePt t="3639" x="10702925" y="2714625"/>
          <p14:tracePt t="3646" x="10685463" y="2705100"/>
          <p14:tracePt t="3656" x="10650538" y="2697163"/>
          <p14:tracePt t="3663" x="10617200" y="2687638"/>
          <p14:tracePt t="3673" x="10590213" y="2687638"/>
          <p14:tracePt t="3683" x="10582275" y="2687638"/>
          <p14:tracePt t="3689" x="10564813" y="2687638"/>
          <p14:tracePt t="3695" x="10556875" y="2687638"/>
          <p14:tracePt t="3711" x="10539413" y="2687638"/>
          <p14:tracePt t="3719" x="10531475" y="2687638"/>
          <p14:tracePt t="3730" x="10521950" y="2687638"/>
          <p14:tracePt t="3735" x="10506075" y="2687638"/>
          <p14:tracePt t="3750" x="10488613" y="2687638"/>
          <p14:tracePt t="3759" x="10479088" y="2687638"/>
          <p14:tracePt t="4279" x="10463213" y="2687638"/>
          <p14:tracePt t="4288" x="10428288" y="2687638"/>
          <p14:tracePt t="4295" x="10377488" y="2687638"/>
          <p14:tracePt t="4303" x="10291763" y="2687638"/>
          <p14:tracePt t="4310" x="10180638" y="2697163"/>
          <p14:tracePt t="4319" x="10059988" y="2705100"/>
          <p14:tracePt t="4328" x="9931400" y="2705100"/>
          <p14:tracePt t="4335" x="9802813" y="2705100"/>
          <p14:tracePt t="4343" x="9691688" y="2705100"/>
          <p14:tracePt t="4350" x="9580563" y="2705100"/>
          <p14:tracePt t="4359" x="9469438" y="2705100"/>
          <p14:tracePt t="4371" x="9366250" y="2705100"/>
          <p14:tracePt t="4376" x="9280525" y="2705100"/>
          <p14:tracePt t="4383" x="9194800" y="2705100"/>
          <p14:tracePt t="4391" x="9109075" y="2705100"/>
          <p14:tracePt t="4399" x="9023350" y="2705100"/>
          <p14:tracePt t="4407" x="8947150" y="2705100"/>
          <p14:tracePt t="4415" x="8896350" y="2705100"/>
          <p14:tracePt t="4422" x="8836025" y="2705100"/>
          <p14:tracePt t="4430" x="8775700" y="2705100"/>
          <p14:tracePt t="4440" x="8715375" y="2705100"/>
          <p14:tracePt t="4446" x="8656638" y="2705100"/>
          <p14:tracePt t="4456" x="8613775" y="2705100"/>
          <p14:tracePt t="4462" x="8586788" y="2705100"/>
          <p14:tracePt t="4472" x="8561388" y="2705100"/>
          <p14:tracePt t="4478" x="8543925" y="2705100"/>
          <p14:tracePt t="4492" x="8528050" y="2705100"/>
          <p14:tracePt t="4496" x="8502650" y="2705100"/>
          <p14:tracePt t="4503" x="8485188" y="2705100"/>
          <p14:tracePt t="4512" x="8475663" y="2705100"/>
          <p14:tracePt t="4519" x="8459788" y="2705100"/>
          <p14:tracePt t="4527" x="8442325" y="2705100"/>
          <p14:tracePt t="4535" x="8416925" y="2705100"/>
          <p14:tracePt t="4543" x="8389938" y="2705100"/>
          <p14:tracePt t="4555" x="8356600" y="2705100"/>
          <p14:tracePt t="4559" x="8331200" y="2705100"/>
          <p14:tracePt t="4572" x="8296275" y="2705100"/>
          <p14:tracePt t="4577" x="8261350" y="2705100"/>
          <p14:tracePt t="4585" x="8228013" y="2705100"/>
          <p14:tracePt t="4592" x="8202613" y="2705100"/>
          <p14:tracePt t="4599" x="8177213" y="2705100"/>
          <p14:tracePt t="4606" x="8159750" y="2705100"/>
          <p14:tracePt t="4615" x="8150225" y="2705100"/>
          <p14:tracePt t="4623" x="8134350" y="2705100"/>
          <p14:tracePt t="4630" x="8124825" y="2705100"/>
          <p14:tracePt t="4640" x="8116888" y="2705100"/>
          <p14:tracePt t="4647" x="8107363" y="2705100"/>
          <p14:tracePt t="4855" x="8116888" y="2705100"/>
          <p14:tracePt t="4867" x="8150225" y="2705100"/>
          <p14:tracePt t="4873" x="8177213" y="2705100"/>
          <p14:tracePt t="4878" x="8235950" y="2705100"/>
          <p14:tracePt t="4890" x="8304213" y="2714625"/>
          <p14:tracePt t="4897" x="8382000" y="2740025"/>
          <p14:tracePt t="4903" x="8459788" y="2757488"/>
          <p14:tracePt t="4916" x="8543925" y="2773363"/>
          <p14:tracePt t="4919" x="8621713" y="2782888"/>
          <p14:tracePt t="4930" x="8689975" y="2790825"/>
          <p14:tracePt t="4944" x="8750300" y="2800350"/>
          <p14:tracePt t="4951" x="8843963" y="2833688"/>
          <p14:tracePt t="4959" x="8878888" y="2843213"/>
          <p14:tracePt t="4968" x="8912225" y="2843213"/>
          <p14:tracePt t="4975" x="8947150" y="2851150"/>
          <p14:tracePt t="4983" x="8972550" y="2859088"/>
          <p14:tracePt t="4993" x="9007475" y="2868613"/>
          <p14:tracePt t="4999" x="9050338" y="2894013"/>
          <p14:tracePt t="5009" x="9101138" y="2911475"/>
          <p14:tracePt t="5014" x="9161463" y="2927350"/>
          <p14:tracePt t="5026" x="9237663" y="2954338"/>
          <p14:tracePt t="5031" x="9297988" y="2970213"/>
          <p14:tracePt t="5040" x="9348788" y="2987675"/>
          <p14:tracePt t="5047" x="9409113" y="3013075"/>
          <p14:tracePt t="5056" x="9461500" y="3030538"/>
          <p14:tracePt t="5063" x="9494838" y="3048000"/>
          <p14:tracePt t="5074" x="9529763" y="3065463"/>
          <p14:tracePt t="5079" x="9555163" y="3082925"/>
          <p14:tracePt t="5087" x="9572625" y="3098800"/>
          <p14:tracePt t="5095" x="9615488" y="3125788"/>
          <p14:tracePt t="5102" x="9631363" y="3151188"/>
          <p14:tracePt t="5110" x="9674225" y="3176588"/>
          <p14:tracePt t="5119" x="9709150" y="3219450"/>
          <p14:tracePt t="5130" x="9734550" y="3244850"/>
          <p14:tracePt t="5134" x="9759950" y="3252788"/>
          <p14:tracePt t="5153" x="9812338" y="3287713"/>
          <p14:tracePt t="5160" x="9820275" y="3305175"/>
          <p14:tracePt t="5167" x="9837738" y="3322638"/>
          <p14:tracePt t="5183" x="9871075" y="3330575"/>
          <p14:tracePt t="5191" x="9888538" y="3338513"/>
          <p14:tracePt t="5198" x="9906000" y="3338513"/>
          <p14:tracePt t="5213" x="9923463" y="3348038"/>
          <p14:tracePt t="5216" x="9931400" y="3355975"/>
          <p14:tracePt t="6694" x="9940925" y="3355975"/>
          <p14:tracePt t="6702" x="9956800" y="3355975"/>
          <p14:tracePt t="6710" x="9991725" y="3355975"/>
          <p14:tracePt t="6718" x="10026650" y="3355975"/>
          <p14:tracePt t="6726" x="10059988" y="3355975"/>
          <p14:tracePt t="6734" x="10085388" y="3355975"/>
          <p14:tracePt t="6742" x="10120313" y="3355975"/>
          <p14:tracePt t="6750" x="10145713" y="3355975"/>
          <p14:tracePt t="6758" x="10153650" y="3355975"/>
          <p14:tracePt t="6766" x="10171113" y="3355975"/>
          <p14:tracePt t="6774" x="10180638" y="3355975"/>
          <p14:tracePt t="6791" x="10188575" y="3355975"/>
          <p14:tracePt t="6807" x="10196513" y="3355975"/>
          <p14:tracePt t="6814" x="10206038" y="3348038"/>
          <p14:tracePt t="6823" x="10206038" y="3338513"/>
          <p14:tracePt t="6840" x="10213975" y="3330575"/>
          <p14:tracePt t="6846" x="10223500" y="3330575"/>
          <p14:tracePt t="6958" x="10231438" y="3330575"/>
          <p14:tracePt t="6966" x="10239375" y="3330575"/>
          <p14:tracePt t="6975" x="10248900" y="3322638"/>
          <p14:tracePt t="6982" x="10248900" y="3313113"/>
          <p14:tracePt t="6994" x="10256838" y="3313113"/>
          <p14:tracePt t="6998" x="10266363" y="3313113"/>
          <p14:tracePt t="7198" x="10256838" y="3313113"/>
          <p14:tracePt t="7206" x="10231438" y="3313113"/>
          <p14:tracePt t="7215" x="10213975" y="3313113"/>
          <p14:tracePt t="7226" x="10180638" y="3313113"/>
          <p14:tracePt t="7230" x="10145713" y="3313113"/>
          <p14:tracePt t="7240" x="10102850" y="3313113"/>
          <p14:tracePt t="7247" x="10059988" y="3313113"/>
          <p14:tracePt t="7257" x="10017125" y="3313113"/>
          <p14:tracePt t="7263" x="9974263" y="3313113"/>
          <p14:tracePt t="7273" x="9940925" y="3313113"/>
          <p14:tracePt t="7278" x="9898063" y="3313113"/>
          <p14:tracePt t="7295" x="9845675" y="3305175"/>
          <p14:tracePt t="7308" x="9820275" y="3305175"/>
          <p14:tracePt t="7313" x="9802813" y="3305175"/>
          <p14:tracePt t="7830" x="9794875" y="3305175"/>
          <p14:tracePt t="7838" x="9777413" y="3305175"/>
          <p14:tracePt t="7847" x="9744075" y="3305175"/>
          <p14:tracePt t="7856" x="9709150" y="3305175"/>
          <p14:tracePt t="7863" x="9674225" y="3305175"/>
          <p14:tracePt t="7872" x="9640888" y="3305175"/>
          <p14:tracePt t="7882" x="9598025" y="3313113"/>
          <p14:tracePt t="7888" x="9555163" y="3313113"/>
          <p14:tracePt t="7900" x="9520238" y="3322638"/>
          <p14:tracePt t="7906" x="9477375" y="3330575"/>
          <p14:tracePt t="7914" x="9418638" y="3330575"/>
          <p14:tracePt t="7918" x="9358313" y="3330575"/>
          <p14:tracePt t="7926" x="9315450" y="3330575"/>
          <p14:tracePt t="7935" x="9272588" y="3330575"/>
          <p14:tracePt t="7945" x="9229725" y="3330575"/>
          <p14:tracePt t="7950" x="9194800" y="3330575"/>
          <p14:tracePt t="7962" x="9161463" y="3330575"/>
          <p14:tracePt t="7966" x="9126538" y="3330575"/>
          <p14:tracePt t="7978" x="9101138" y="3330575"/>
          <p14:tracePt t="7982" x="9066213" y="3330575"/>
          <p14:tracePt t="7995" x="9032875" y="3330575"/>
          <p14:tracePt t="7998" x="8997950" y="3330575"/>
          <p14:tracePt t="8010" x="8982075" y="3330575"/>
          <p14:tracePt t="8027" x="8929688" y="3348038"/>
          <p14:tracePt t="8030" x="8912225" y="3348038"/>
          <p14:tracePt t="8040" x="8886825" y="3348038"/>
          <p14:tracePt t="8046" x="8869363" y="3348038"/>
          <p14:tracePt t="8057" x="8861425" y="3348038"/>
          <p14:tracePt t="8063" x="8853488" y="3355975"/>
          <p14:tracePt t="8326" x="8843963" y="3355975"/>
          <p14:tracePt t="8335" x="8836025" y="3355975"/>
          <p14:tracePt t="8342" x="8818563" y="3355975"/>
          <p14:tracePt t="8350" x="8793163" y="3355975"/>
          <p14:tracePt t="8358" x="8767763" y="3355975"/>
          <p14:tracePt t="8367" x="8732838" y="3355975"/>
          <p14:tracePt t="8375" x="8689975" y="3355975"/>
          <p14:tracePt t="8382" x="8629650" y="3355975"/>
          <p14:tracePt t="8392" x="8586788" y="3355975"/>
          <p14:tracePt t="8399" x="8528050" y="3355975"/>
          <p14:tracePt t="8408" x="8459788" y="3355975"/>
          <p14:tracePt t="8414" x="8382000" y="3355975"/>
          <p14:tracePt t="8425" x="8313738" y="3355975"/>
          <p14:tracePt t="8430" x="8253413" y="3355975"/>
          <p14:tracePt t="8441" x="8185150" y="3355975"/>
          <p14:tracePt t="8447" x="8107363" y="3348038"/>
          <p14:tracePt t="8457" x="8039100" y="3348038"/>
          <p14:tracePt t="8462" x="7962900" y="3348038"/>
          <p14:tracePt t="8473" x="7902575" y="3330575"/>
          <p14:tracePt t="8479" x="7859713" y="3322638"/>
          <p14:tracePt t="8489" x="7816850" y="3322638"/>
          <p14:tracePt t="8495" x="7766050" y="3322638"/>
          <p14:tracePt t="8506" x="7740650" y="3322638"/>
          <p14:tracePt t="8511" x="7705725" y="3322638"/>
          <p14:tracePt t="8519" x="7680325" y="3322638"/>
          <p14:tracePt t="8526" x="7662863" y="3322638"/>
          <p14:tracePt t="8534" x="7637463" y="3322638"/>
          <p14:tracePt t="8543" x="7620000" y="3322638"/>
          <p14:tracePt t="8835" x="7612063" y="3322638"/>
          <p14:tracePt t="8839" x="7594600" y="3322638"/>
          <p14:tracePt t="8847" x="7577138" y="3322638"/>
          <p14:tracePt t="8856" x="7542213" y="3322638"/>
          <p14:tracePt t="8865" x="7499350" y="3322638"/>
          <p14:tracePt t="8873" x="7458075" y="3322638"/>
          <p14:tracePt t="8883" x="7415213" y="3322638"/>
          <p14:tracePt t="8892" x="7372350" y="3322638"/>
          <p14:tracePt t="8897" x="7319963" y="3322638"/>
          <p14:tracePt t="8903" x="7269163" y="3322638"/>
          <p14:tracePt t="8911" x="7191375" y="3313113"/>
          <p14:tracePt t="8918" x="7132638" y="3305175"/>
          <p14:tracePt t="8930" x="7089775" y="3305175"/>
          <p14:tracePt t="8939" x="7046913" y="3305175"/>
          <p14:tracePt t="8944" x="7019925" y="3305175"/>
          <p14:tracePt t="8951" x="7004050" y="3305175"/>
          <p14:tracePt t="8959" x="6994525" y="3305175"/>
          <p14:tracePt t="8966" x="6978650" y="3305175"/>
          <p14:tracePt t="8991" x="6969125" y="3305175"/>
          <p14:tracePt t="8999" x="6961188" y="3305175"/>
          <p14:tracePt t="9831" x="6969125" y="3305175"/>
          <p14:tracePt t="9838" x="6994525" y="3305175"/>
          <p14:tracePt t="9847" x="7019925" y="3305175"/>
          <p14:tracePt t="9857" x="7037388" y="3305175"/>
          <p14:tracePt t="9863" x="7072313" y="3305175"/>
          <p14:tracePt t="9873" x="7115175" y="3305175"/>
          <p14:tracePt t="9878" x="7175500" y="3305175"/>
          <p14:tracePt t="9889" x="7234238" y="3305175"/>
          <p14:tracePt t="9895" x="7302500" y="3305175"/>
          <p14:tracePt t="9906" x="7362825" y="3305175"/>
          <p14:tracePt t="9911" x="7405688" y="3305175"/>
          <p14:tracePt t="9919" x="7448550" y="3305175"/>
          <p14:tracePt t="9931" x="7473950" y="3313113"/>
          <p14:tracePt t="9934" x="7499350" y="3313113"/>
          <p14:tracePt t="9943" x="7516813" y="3313113"/>
          <p14:tracePt t="9951" x="7534275" y="3313113"/>
          <p14:tracePt t="9960" x="7551738" y="3313113"/>
          <p14:tracePt t="9967" x="7569200" y="3313113"/>
          <p14:tracePt t="9977" x="7602538" y="3313113"/>
          <p14:tracePt t="9983" x="7637463" y="3313113"/>
          <p14:tracePt t="9993" x="7680325" y="3313113"/>
          <p14:tracePt t="9998" x="7723188" y="3313113"/>
          <p14:tracePt t="10008" x="7756525" y="3313113"/>
          <p14:tracePt t="10027" x="7791450" y="3313113"/>
          <p14:tracePt t="10031" x="7799388" y="3313113"/>
          <p14:tracePt t="10046" x="7816850" y="3313113"/>
          <p14:tracePt t="10058" x="7824788" y="3313113"/>
          <p14:tracePt t="10063" x="7842250" y="3313113"/>
          <p14:tracePt t="10072" x="7867650" y="3313113"/>
          <p14:tracePt t="10079" x="7894638" y="3313113"/>
          <p14:tracePt t="10087" x="7937500" y="3313113"/>
          <p14:tracePt t="10095" x="7996238" y="3313113"/>
          <p14:tracePt t="10102" x="8074025" y="3313113"/>
          <p14:tracePt t="10110" x="8167688" y="3313113"/>
          <p14:tracePt t="10120" x="8288338" y="3313113"/>
          <p14:tracePt t="10127" x="8424863" y="3313113"/>
          <p14:tracePt t="10135" x="8578850" y="3313113"/>
          <p14:tracePt t="10142" x="8732838" y="3313113"/>
          <p14:tracePt t="10150" x="8912225" y="3322638"/>
          <p14:tracePt t="10158" x="9066213" y="3338513"/>
          <p14:tracePt t="10167" x="9212263" y="3348038"/>
          <p14:tracePt t="10175" x="9358313" y="3348038"/>
          <p14:tracePt t="10182" x="9494838" y="3348038"/>
          <p14:tracePt t="10193" x="9648825" y="3348038"/>
          <p14:tracePt t="10198" x="9794875" y="3348038"/>
          <p14:tracePt t="10206" x="9906000" y="3348038"/>
          <p14:tracePt t="10214" x="10009188" y="3348038"/>
          <p14:tracePt t="10227" x="10077450" y="3348038"/>
          <p14:tracePt t="10230" x="10128250" y="3355975"/>
          <p14:tracePt t="10239" x="10153650" y="3365500"/>
          <p14:tracePt t="10247" x="10188575" y="3365500"/>
          <p14:tracePt t="10256" x="10213975" y="3365500"/>
          <p14:tracePt t="10264" x="10223500" y="3365500"/>
          <p14:tracePt t="10273" x="10239375" y="3365500"/>
          <p14:tracePt t="10280" x="10256838" y="3365500"/>
          <p14:tracePt t="10290" x="10266363" y="3365500"/>
          <p14:tracePt t="10296" x="10291763" y="3373438"/>
          <p14:tracePt t="10307" x="10325100" y="3381375"/>
          <p14:tracePt t="10312" x="10367963" y="3381375"/>
          <p14:tracePt t="10321" x="10436225" y="3381375"/>
          <p14:tracePt t="10328" x="10514013" y="3390900"/>
          <p14:tracePt t="10335" x="10599738" y="3408363"/>
          <p14:tracePt t="10344" x="10685463" y="3416300"/>
          <p14:tracePt t="10351" x="10788650" y="3424238"/>
          <p14:tracePt t="10361" x="10890250" y="3424238"/>
          <p14:tracePt t="10366" x="10975975" y="3424238"/>
          <p14:tracePt t="10374" x="11079163" y="3424238"/>
          <p14:tracePt t="10384" x="11129963" y="3424238"/>
          <p14:tracePt t="10391" x="11190288" y="3424238"/>
          <p14:tracePt t="10398" x="11233150" y="3424238"/>
          <p14:tracePt t="10407" x="11258550" y="3424238"/>
          <p14:tracePt t="10414" x="11283950" y="3424238"/>
          <p14:tracePt t="10888" x="11276013" y="3424238"/>
          <p14:tracePt t="10893" x="11250613" y="3424238"/>
          <p14:tracePt t="10903" x="11225213" y="3424238"/>
          <p14:tracePt t="10912" x="11198225" y="3424238"/>
          <p14:tracePt t="10919" x="11172825" y="3424238"/>
          <p14:tracePt t="10927" x="11164888" y="3424238"/>
          <p14:tracePt t="10935" x="11147425" y="3424238"/>
          <p14:tracePt t="10946" x="11129963" y="3424238"/>
          <p14:tracePt t="10959" x="11122025" y="3424238"/>
          <p14:tracePt t="10967" x="11112500" y="3424238"/>
          <p14:tracePt t="10977" x="11104563" y="3424238"/>
          <p14:tracePt t="10983" x="11096625" y="3424238"/>
          <p14:tracePt t="10999" x="11087100" y="3424238"/>
          <p14:tracePt t="11310" x="11079163" y="3424238"/>
          <p14:tracePt t="11319" x="11061700" y="3424238"/>
          <p14:tracePt t="12121" x="11053763" y="3424238"/>
          <p14:tracePt t="12127" x="11044238" y="3424238"/>
          <p14:tracePt t="12134" x="11036300" y="3424238"/>
          <p14:tracePt t="12158" x="11028363" y="3424238"/>
          <p14:tracePt t="12167" x="11018838" y="3433763"/>
          <p14:tracePt t="12191" x="11010900" y="3433763"/>
          <p14:tracePt t="13623" x="11018838" y="3433763"/>
          <p14:tracePt t="13632" x="11028363" y="3433763"/>
          <p14:tracePt t="13649" x="11028363" y="3424238"/>
          <p14:tracePt t="13663" x="11028363" y="3416300"/>
          <p14:tracePt t="13671" x="11028363" y="3408363"/>
          <p14:tracePt t="13678" x="11018838" y="3408363"/>
          <p14:tracePt t="21669" x="11036300" y="3408363"/>
          <p14:tracePt t="21678" x="11044238" y="3408363"/>
          <p14:tracePt t="21689" x="11061700" y="3408363"/>
          <p14:tracePt t="21694" x="11069638" y="3408363"/>
          <p14:tracePt t="21703" x="11079163" y="3398838"/>
          <p14:tracePt t="21712" x="11087100" y="3398838"/>
          <p14:tracePt t="21718" x="11096625" y="3398838"/>
          <p14:tracePt t="21729" x="11112500" y="3398838"/>
          <p14:tracePt t="21736" x="11129963" y="3390900"/>
          <p14:tracePt t="21744" x="11139488" y="3381375"/>
          <p14:tracePt t="21751" x="11155363" y="3381375"/>
          <p14:tracePt t="21759" x="11164888" y="3381375"/>
          <p14:tracePt t="21778" x="11182350" y="3381375"/>
          <p14:tracePt t="21782" x="11190288" y="3381375"/>
          <p14:tracePt t="23975" x="11182350" y="3381375"/>
          <p14:tracePt t="24047" x="11182350" y="3390900"/>
          <p14:tracePt t="24057" x="11182350" y="3398838"/>
          <p14:tracePt t="24078" x="11172825" y="3398838"/>
          <p14:tracePt t="24095" x="11172825" y="3408363"/>
          <p14:tracePt t="24247" x="11164888" y="3408363"/>
          <p14:tracePt t="24254" x="11155363" y="3416300"/>
          <p14:tracePt t="24262" x="11155363" y="3424238"/>
          <p14:tracePt t="24279" x="11155363" y="3433763"/>
          <p14:tracePt t="24311" x="11155363" y="3441700"/>
          <p14:tracePt t="24319" x="11155363" y="3449638"/>
          <p14:tracePt t="24328" x="11147425" y="3449638"/>
          <p14:tracePt t="24351" x="11147425" y="3459163"/>
          <p14:tracePt t="24359" x="11139488" y="3459163"/>
          <p14:tracePt t="24383" x="11139488" y="3467100"/>
          <p14:tracePt t="24399" x="11129963" y="3467100"/>
          <p14:tracePt t="24407" x="11122025" y="3467100"/>
          <p14:tracePt t="24543" x="11122025" y="3476625"/>
          <p14:tracePt t="24553" x="11112500" y="3484563"/>
          <p14:tracePt t="24591" x="11112500" y="3492500"/>
          <p14:tracePt t="24606" x="11104563" y="3492500"/>
          <p14:tracePt t="24614" x="11096625" y="3492500"/>
          <p14:tracePt t="24798" x="11096625" y="3502025"/>
          <p14:tracePt t="24806" x="11096625" y="3509963"/>
          <p14:tracePt t="24830" x="11087100" y="3509963"/>
          <p14:tracePt t="24902" x="11087100" y="3519488"/>
          <p14:tracePt t="24910" x="11079163" y="3519488"/>
          <p14:tracePt t="24918" x="11069638" y="3519488"/>
          <p14:tracePt t="24934" x="11061700" y="3519488"/>
          <p14:tracePt t="24963" x="11061700" y="3527425"/>
          <p14:tracePt t="24967" x="11053763" y="3527425"/>
          <p14:tracePt t="25038" x="11044238" y="3527425"/>
          <p14:tracePt t="25048" x="11028363" y="3535363"/>
          <p14:tracePt t="25055" x="11010900" y="3544888"/>
          <p14:tracePt t="25063" x="10985500" y="3544888"/>
          <p14:tracePt t="25071" x="10958513" y="3544888"/>
          <p14:tracePt t="25079" x="10950575" y="3552825"/>
          <p14:tracePt t="25087" x="10942638" y="3562350"/>
          <p14:tracePt t="25095" x="10925175" y="3562350"/>
          <p14:tracePt t="25103" x="10915650" y="3562350"/>
          <p14:tracePt t="25111" x="10907713" y="3562350"/>
          <p14:tracePt t="25119" x="10899775" y="3562350"/>
          <p14:tracePt t="25135" x="10890250" y="3562350"/>
          <p14:tracePt t="25143" x="10872788" y="3570288"/>
          <p14:tracePt t="25150" x="10872788" y="3578225"/>
          <p14:tracePt t="25158" x="10864850" y="3587750"/>
          <p14:tracePt t="25167" x="10856913" y="3587750"/>
          <p14:tracePt t="25183" x="10847388" y="3587750"/>
          <p14:tracePt t="25192" x="10847388" y="3595688"/>
          <p14:tracePt t="27015" x="10856913" y="3605213"/>
          <p14:tracePt t="27024" x="10872788" y="3613150"/>
          <p14:tracePt t="27033" x="10882313" y="3613150"/>
          <p14:tracePt t="27042" x="10890250" y="3613150"/>
          <p14:tracePt t="27046" x="10899775" y="3613150"/>
          <p14:tracePt t="27057" x="10907713" y="3613150"/>
          <p14:tracePt t="27062" x="10915650" y="3613150"/>
          <p14:tracePt t="27105" x="10925175" y="3613150"/>
          <p14:tracePt t="27126" x="10933113" y="3613150"/>
          <p14:tracePt t="27134" x="10942638" y="3613150"/>
          <p14:tracePt t="27143" x="10950575" y="3613150"/>
          <p14:tracePt t="44183" x="10950575" y="3630613"/>
          <p14:tracePt t="44193" x="10942638" y="3656013"/>
          <p14:tracePt t="44199" x="10925175" y="3681413"/>
          <p14:tracePt t="44208" x="10915650" y="3689350"/>
          <p14:tracePt t="44215" x="10907713" y="3716338"/>
          <p14:tracePt t="44228" x="10899775" y="3741738"/>
          <p14:tracePt t="44231" x="10899775" y="3749675"/>
          <p14:tracePt t="44241" x="10890250" y="3775075"/>
          <p14:tracePt t="44247" x="10882313" y="3802063"/>
          <p14:tracePt t="44256" x="10872788" y="3817938"/>
          <p14:tracePt t="44262" x="10864850" y="3835400"/>
          <p14:tracePt t="44273" x="10864850" y="3860800"/>
          <p14:tracePt t="44279" x="10856913" y="3878263"/>
          <p14:tracePt t="44291" x="10856913" y="3887788"/>
          <p14:tracePt t="44295" x="10847388" y="3903663"/>
          <p14:tracePt t="44304" x="10839450" y="3921125"/>
          <p14:tracePt t="44310" x="10829925" y="3930650"/>
          <p14:tracePt t="44327" x="10821988" y="3938588"/>
          <p14:tracePt t="44336" x="10804525" y="3946525"/>
          <p14:tracePt t="44351" x="10796588" y="3946525"/>
          <p14:tracePt t="44359" x="10788650" y="3946525"/>
          <p14:tracePt t="44367" x="10779125" y="3956050"/>
          <p14:tracePt t="44375" x="10779125" y="3971925"/>
          <p14:tracePt t="44382" x="10771188" y="3971925"/>
          <p14:tracePt t="44390" x="10761663" y="3981450"/>
          <p14:tracePt t="44398" x="10753725" y="3989388"/>
          <p14:tracePt t="44407" x="10745788" y="3998913"/>
          <p14:tracePt t="44415" x="10736263" y="3998913"/>
          <p14:tracePt t="44447" x="10728325" y="4006850"/>
          <p14:tracePt t="44460" x="10728325" y="4014788"/>
          <p14:tracePt t="44470" x="10728325" y="4024313"/>
          <p14:tracePt t="44487" x="10718800" y="4032250"/>
          <p14:tracePt t="44495" x="10710863" y="4041775"/>
          <p14:tracePt t="44535" x="10702925" y="4041775"/>
          <p14:tracePt t="44559" x="10693400" y="4041775"/>
          <p14:tracePt t="44575" x="10693400" y="4057650"/>
          <p14:tracePt t="44583" x="10685463" y="4075113"/>
          <p14:tracePt t="44591" x="10675938" y="4084638"/>
          <p14:tracePt t="44599" x="10675938" y="4092575"/>
          <p14:tracePt t="44610" x="10675938" y="4100513"/>
          <p14:tracePt t="44798" x="10675938" y="4110038"/>
          <p14:tracePt t="44808" x="10675938" y="4117975"/>
          <p14:tracePt t="44815" x="10675938" y="4127500"/>
          <p14:tracePt t="44824" x="10675938" y="4135438"/>
          <p14:tracePt t="44831" x="10675938" y="4143375"/>
          <p14:tracePt t="44848" x="10675938" y="4160838"/>
          <p14:tracePt t="44856" x="10675938" y="4178300"/>
          <p14:tracePt t="44878" x="10675938" y="4186238"/>
          <p14:tracePt t="44889" x="10675938" y="4195763"/>
          <p14:tracePt t="44910" x="10675938" y="4203700"/>
          <p14:tracePt t="44938" x="10675938" y="4211638"/>
          <p14:tracePt t="44946" x="10675938" y="4221163"/>
          <p14:tracePt t="45038" x="10675938" y="4229100"/>
          <p14:tracePt t="45127" x="10675938" y="4238625"/>
          <p14:tracePt t="45855" x="10668000" y="4238625"/>
          <p14:tracePt t="45864" x="10642600" y="4238625"/>
          <p14:tracePt t="45871" x="10625138" y="4246563"/>
          <p14:tracePt t="45898" x="10556875" y="4254500"/>
          <p14:tracePt t="45903" x="10531475" y="4254500"/>
          <p14:tracePt t="45912" x="10514013" y="4254500"/>
          <p14:tracePt t="45919" x="10506075" y="4254500"/>
          <p14:tracePt t="45928" x="10488613" y="4254500"/>
          <p14:tracePt t="45935" x="10471150" y="4254500"/>
          <p14:tracePt t="45941" x="10453688" y="4254500"/>
          <p14:tracePt t="45950" x="10428288" y="4254500"/>
          <p14:tracePt t="45961" x="10393363" y="4264025"/>
          <p14:tracePt t="45966" x="10350500" y="4271963"/>
          <p14:tracePt t="45974" x="10317163" y="4271963"/>
          <p14:tracePt t="45982" x="10282238" y="4271963"/>
          <p14:tracePt t="45995" x="10256838" y="4271963"/>
          <p14:tracePt t="45998" x="10223500" y="4271963"/>
          <p14:tracePt t="46009" x="10188575" y="4271963"/>
          <p14:tracePt t="46014" x="10163175" y="4271963"/>
          <p14:tracePt t="46023" x="10153650" y="4271963"/>
          <p14:tracePt t="46032" x="10128250" y="4271963"/>
          <p14:tracePt t="46040" x="10120313" y="4271963"/>
          <p14:tracePt t="46047" x="10102850" y="4271963"/>
          <p14:tracePt t="46057" x="10077450" y="4271963"/>
          <p14:tracePt t="46062" x="10067925" y="4271963"/>
          <p14:tracePt t="46073" x="10042525" y="4271963"/>
          <p14:tracePt t="46078" x="10017125" y="4271963"/>
          <p14:tracePt t="46091" x="9999663" y="4271963"/>
          <p14:tracePt t="46095" x="9966325" y="4271963"/>
          <p14:tracePt t="46107" x="9940925" y="4271963"/>
          <p14:tracePt t="46110" x="9931400" y="4271963"/>
          <p14:tracePt t="46124" x="9913938" y="4271963"/>
          <p14:tracePt t="46132" x="9906000" y="4271963"/>
          <p14:tracePt t="46140" x="9888538" y="4271963"/>
          <p14:tracePt t="46143" x="9871075" y="4271963"/>
          <p14:tracePt t="46150" x="9855200" y="4271963"/>
          <p14:tracePt t="46159" x="9828213" y="4271963"/>
          <p14:tracePt t="46166" x="9812338" y="4271963"/>
          <p14:tracePt t="46182" x="9802813" y="4271963"/>
          <p14:tracePt t="46192" x="9794875" y="4271963"/>
          <p14:tracePt t="46283" x="9785350" y="4271963"/>
          <p14:tracePt t="46291" x="9777413" y="4271963"/>
          <p14:tracePt t="46294" x="9769475" y="4271963"/>
          <p14:tracePt t="46366" x="9759950" y="4271963"/>
          <p14:tracePt t="46951" x="9769475" y="4271963"/>
          <p14:tracePt t="46958" x="9794875" y="4271963"/>
          <p14:tracePt t="46968" x="9820275" y="4271963"/>
          <p14:tracePt t="46975" x="9837738" y="4281488"/>
          <p14:tracePt t="46983" x="9871075" y="4289425"/>
          <p14:tracePt t="46994" x="9898063" y="4289425"/>
          <p14:tracePt t="46999" x="9913938" y="4289425"/>
          <p14:tracePt t="47012" x="9948863" y="4289425"/>
          <p14:tracePt t="47023" x="10009188" y="4289425"/>
          <p14:tracePt t="47030" x="10026650" y="4289425"/>
          <p14:tracePt t="47042" x="10052050" y="4289425"/>
          <p14:tracePt t="47046" x="10077450" y="4289425"/>
          <p14:tracePt t="47056" x="10094913" y="4289425"/>
          <p14:tracePt t="47063" x="10120313" y="4289425"/>
          <p14:tracePt t="47072" x="10137775" y="4289425"/>
          <p14:tracePt t="47079" x="10145713" y="4289425"/>
          <p14:tracePt t="47087" x="10163175" y="4289425"/>
          <p14:tracePt t="47107" x="10171113" y="4289425"/>
          <p14:tracePt t="47110" x="10180638" y="4289425"/>
          <p14:tracePt t="47119" x="10188575" y="4289425"/>
          <p14:tracePt t="47136" x="10206038" y="4289425"/>
          <p14:tracePt t="47143" x="10213975" y="4289425"/>
          <p14:tracePt t="47150" x="10239375" y="4289425"/>
          <p14:tracePt t="47159" x="10266363" y="4289425"/>
          <p14:tracePt t="47166" x="10282238" y="4289425"/>
          <p14:tracePt t="47174" x="10307638" y="4289425"/>
          <p14:tracePt t="47182" x="10334625" y="4289425"/>
          <p14:tracePt t="47190" x="10350500" y="4289425"/>
          <p14:tracePt t="47198" x="10367963" y="4289425"/>
          <p14:tracePt t="47207" x="10377488" y="4289425"/>
          <p14:tracePt t="47222" x="10385425" y="4289425"/>
          <p14:tracePt t="47879" x="10393363" y="4289425"/>
          <p14:tracePt t="47887" x="10402888" y="4289425"/>
          <p14:tracePt t="47895" x="10410825" y="4289425"/>
          <p14:tracePt t="52830" x="10402888" y="4289425"/>
          <p14:tracePt t="52839" x="10367963" y="4289425"/>
          <p14:tracePt t="52846" x="10334625" y="4289425"/>
          <p14:tracePt t="52854" x="10317163" y="4281488"/>
          <p14:tracePt t="52862" x="10299700" y="4281488"/>
          <p14:tracePt t="52878" x="10291763" y="4281488"/>
          <p14:tracePt t="52895" x="10282238" y="4306888"/>
          <p14:tracePt t="52905" x="10256838" y="4375150"/>
          <p14:tracePt t="52910" x="10248900" y="4443413"/>
          <p14:tracePt t="52919" x="10239375" y="4503738"/>
          <p14:tracePt t="52927" x="10231438" y="4554538"/>
          <p14:tracePt t="52935" x="10231438" y="4579938"/>
          <p14:tracePt t="52945" x="10231438" y="4597400"/>
          <p14:tracePt t="52950" x="10231438" y="4614863"/>
          <p14:tracePt t="52966" x="10231438" y="4622800"/>
          <p14:tracePt t="52974" x="10231438" y="4632325"/>
          <p14:tracePt t="52992" x="10231438" y="4640263"/>
          <p14:tracePt t="53027" x="10171113" y="4665663"/>
          <p14:tracePt t="53032" x="10085388" y="4675188"/>
          <p14:tracePt t="53043" x="9999663" y="4675188"/>
          <p14:tracePt t="53046" x="9913938" y="4692650"/>
          <p14:tracePt t="53056" x="9812338" y="4700588"/>
          <p14:tracePt t="53063" x="9726613" y="4700588"/>
          <p14:tracePt t="53073" x="9666288" y="4700588"/>
          <p14:tracePt t="53079" x="9598025" y="4700588"/>
          <p14:tracePt t="53092" x="9537700" y="4708525"/>
          <p14:tracePt t="53096" x="9477375" y="4718050"/>
          <p14:tracePt t="53103" x="9418638" y="4718050"/>
          <p14:tracePt t="53110" x="9383713" y="4718050"/>
          <p14:tracePt t="53123" x="9358313" y="4718050"/>
          <p14:tracePt t="53134" x="9348788" y="4718050"/>
          <p14:tracePt t="53142" x="9340850" y="4718050"/>
          <p14:tracePt t="53639" x="9323388" y="4718050"/>
          <p14:tracePt t="53647" x="9305925" y="4718050"/>
          <p14:tracePt t="53658" x="9290050" y="4718050"/>
          <p14:tracePt t="53663" x="9255125" y="4718050"/>
          <p14:tracePt t="53671" x="9221788" y="4718050"/>
          <p14:tracePt t="53678" x="9178925" y="4718050"/>
          <p14:tracePt t="53689" x="9126538" y="4718050"/>
          <p14:tracePt t="53694" x="9075738" y="4718050"/>
          <p14:tracePt t="53705" x="9050338" y="4718050"/>
          <p14:tracePt t="53711" x="9023350" y="4718050"/>
          <p14:tracePt t="53719" x="8997950" y="4718050"/>
          <p14:tracePt t="53729" x="8982075" y="4718050"/>
          <p14:tracePt t="53734" x="8972550" y="4718050"/>
          <p14:tracePt t="53742" x="8964613" y="4718050"/>
          <p14:tracePt t="53750" x="8955088" y="4718050"/>
          <p14:tracePt t="53761" x="8939213" y="4718050"/>
          <p14:tracePt t="53766" x="8929688" y="4718050"/>
          <p14:tracePt t="53775" x="8912225" y="4718050"/>
          <p14:tracePt t="53783" x="8886825" y="4718050"/>
          <p14:tracePt t="53791" x="8869363" y="4718050"/>
          <p14:tracePt t="53799" x="8843963" y="4718050"/>
          <p14:tracePt t="53807" x="8826500" y="4718050"/>
          <p14:tracePt t="53823" x="8818563" y="4718050"/>
          <p14:tracePt t="54047" x="8826500" y="4718050"/>
          <p14:tracePt t="54055" x="8843963" y="4718050"/>
          <p14:tracePt t="54062" x="8853488" y="4718050"/>
          <p14:tracePt t="54072" x="8869363" y="4718050"/>
          <p14:tracePt t="54078" x="8886825" y="4718050"/>
          <p14:tracePt t="54089" x="8896350" y="4718050"/>
          <p14:tracePt t="54095" x="8912225" y="4718050"/>
          <p14:tracePt t="54109" x="8921750" y="4718050"/>
          <p14:tracePt t="54116" x="8929688" y="4718050"/>
          <p14:tracePt t="54119" x="8939213" y="4718050"/>
          <p14:tracePt t="54126" x="8947150" y="4718050"/>
          <p14:tracePt t="54138" x="8955088" y="4718050"/>
          <p14:tracePt t="54142" x="8964613" y="4718050"/>
          <p14:tracePt t="54150" x="8972550" y="4718050"/>
          <p14:tracePt t="54158" x="8982075" y="4718050"/>
          <p14:tracePt t="54166" x="8990013" y="4718050"/>
          <p14:tracePt t="54174" x="9015413" y="4718050"/>
          <p14:tracePt t="54182" x="9032875" y="4718050"/>
          <p14:tracePt t="54190" x="9040813" y="4718050"/>
          <p14:tracePt t="54198" x="9058275" y="4718050"/>
          <p14:tracePt t="54206" x="9083675" y="4725988"/>
          <p14:tracePt t="54215" x="9101138" y="4733925"/>
          <p14:tracePt t="54222" x="9118600" y="4733925"/>
          <p14:tracePt t="54230" x="9136063" y="4733925"/>
          <p14:tracePt t="54239" x="9144000" y="4733925"/>
          <p14:tracePt t="54246" x="9169400" y="4733925"/>
          <p14:tracePt t="54254" x="9194800" y="4733925"/>
          <p14:tracePt t="54262" x="9212263" y="4733925"/>
          <p14:tracePt t="54273" x="9247188" y="4743450"/>
          <p14:tracePt t="54278" x="9280525" y="4751388"/>
          <p14:tracePt t="54289" x="9315450" y="4751388"/>
          <p14:tracePt t="54294" x="9340850" y="4760913"/>
          <p14:tracePt t="54306" x="9366250" y="4768850"/>
          <p14:tracePt t="54312" x="9391650" y="4768850"/>
          <p14:tracePt t="54322" x="9426575" y="4776788"/>
          <p14:tracePt t="54328" x="9461500" y="4786313"/>
          <p14:tracePt t="54339" x="9486900" y="4786313"/>
          <p14:tracePt t="54344" x="9520238" y="4794250"/>
          <p14:tracePt t="54359" x="9588500" y="4803775"/>
          <p14:tracePt t="54369" x="9615488" y="4803775"/>
          <p14:tracePt t="54375" x="9640888" y="4803775"/>
          <p14:tracePt t="54382" x="9666288" y="4811713"/>
          <p14:tracePt t="54391" x="9701213" y="4819650"/>
          <p14:tracePt t="54401" x="9726613" y="4819650"/>
          <p14:tracePt t="54408" x="9759950" y="4829175"/>
          <p14:tracePt t="54414" x="9794875" y="4837113"/>
          <p14:tracePt t="54425" x="9820275" y="4837113"/>
          <p14:tracePt t="54430" x="9837738" y="4837113"/>
          <p14:tracePt t="54439" x="9871075" y="4837113"/>
          <p14:tracePt t="54446" x="9923463" y="4854575"/>
          <p14:tracePt t="54456" x="9966325" y="4854575"/>
          <p14:tracePt t="54464" x="9999663" y="4854575"/>
          <p14:tracePt t="54471" x="10026650" y="4862513"/>
          <p14:tracePt t="54479" x="10077450" y="4872038"/>
          <p14:tracePt t="54490" x="10120313" y="4872038"/>
          <p14:tracePt t="54496" x="10153650" y="4879975"/>
          <p14:tracePt t="54504" x="10196513" y="4889500"/>
          <p14:tracePt t="54510" x="10256838" y="4889500"/>
          <p14:tracePt t="54527" x="10317163" y="4897438"/>
          <p14:tracePt t="54530" x="10367963" y="4905375"/>
          <p14:tracePt t="54535" x="10420350" y="4905375"/>
          <p14:tracePt t="54544" x="10496550" y="4914900"/>
          <p14:tracePt t="54551" x="10556875" y="4922838"/>
          <p14:tracePt t="54559" x="10625138" y="4922838"/>
          <p14:tracePt t="54566" x="10702925" y="4940300"/>
          <p14:tracePt t="54576" x="10779125" y="4948238"/>
          <p14:tracePt t="54582" x="10847388" y="4948238"/>
          <p14:tracePt t="54590" x="10907713" y="4957763"/>
          <p14:tracePt t="54599" x="10950575" y="4965700"/>
          <p14:tracePt t="54608" x="11001375" y="4965700"/>
          <p14:tracePt t="54614" x="11044238" y="4965700"/>
          <p14:tracePt t="54624" x="11069638" y="4965700"/>
          <p14:tracePt t="54631" x="11104563" y="4973638"/>
          <p14:tracePt t="54639" x="11129963" y="4983163"/>
          <p14:tracePt t="54649" x="11155363" y="4983163"/>
          <p14:tracePt t="54657" x="11172825" y="4983163"/>
          <p14:tracePt t="54662" x="11190288" y="4983163"/>
          <p14:tracePt t="54672" x="11207750" y="4983163"/>
          <p14:tracePt t="54679" x="11215688" y="4983163"/>
          <p14:tracePt t="54690" x="11233150" y="4983163"/>
          <p14:tracePt t="54705" x="11241088" y="4983163"/>
          <p14:tracePt t="54711" x="11250613" y="4983163"/>
          <p14:tracePt t="54968" x="11258550" y="4983163"/>
          <p14:tracePt t="54983" x="11268075" y="4983163"/>
          <p14:tracePt t="54990" x="11276013" y="4983163"/>
          <p14:tracePt t="55024" x="11283950" y="4983163"/>
          <p14:tracePt t="55039" x="11283950" y="4973638"/>
          <p14:tracePt t="55062" x="11293475" y="4973638"/>
          <p14:tracePt t="55070" x="11301413" y="4973638"/>
          <p14:tracePt t="55088" x="11301413" y="4965700"/>
          <p14:tracePt t="55095" x="11309350" y="4965700"/>
          <p14:tracePt t="55119" x="11318875" y="4965700"/>
          <p14:tracePt t="55321" x="11326813" y="4965700"/>
          <p14:tracePt t="55327" x="11336338" y="4965700"/>
          <p14:tracePt t="55616" x="11344275" y="4965700"/>
          <p14:tracePt t="55625" x="11344275" y="4957763"/>
          <p14:tracePt t="55630" x="11352213" y="4957763"/>
          <p14:tracePt t="55638" x="11361738" y="4957763"/>
          <p14:tracePt t="55655" x="11369675" y="4957763"/>
          <p14:tracePt t="55663" x="11379200" y="4957763"/>
          <p14:tracePt t="55672" x="11387138" y="4957763"/>
          <p14:tracePt t="55678" x="11387138" y="4948238"/>
          <p14:tracePt t="55689" x="11404600" y="4940300"/>
          <p14:tracePt t="55695" x="11412538" y="4932363"/>
          <p14:tracePt t="55910" x="11422063" y="4932363"/>
          <p14:tracePt t="55918" x="11430000" y="4922838"/>
          <p14:tracePt t="55928" x="11430000" y="4914900"/>
          <p14:tracePt t="55945" x="11437938" y="4914900"/>
          <p14:tracePt t="55951" x="11447463" y="4914900"/>
          <p14:tracePt t="56150" x="11437938" y="4914900"/>
          <p14:tracePt t="56159" x="11422063" y="4914900"/>
          <p14:tracePt t="56166" x="11404600" y="4905375"/>
          <p14:tracePt t="56174" x="11379200" y="4905375"/>
          <p14:tracePt t="56182" x="11352213" y="4905375"/>
          <p14:tracePt t="56191" x="11344275" y="4905375"/>
          <p14:tracePt t="56199" x="11318875" y="4897438"/>
          <p14:tracePt t="56209" x="11293475" y="4889500"/>
          <p14:tracePt t="56215" x="11283950" y="4889500"/>
          <p14:tracePt t="56231" x="11268075" y="4872038"/>
          <p14:tracePt t="56259" x="11258550" y="4872038"/>
          <p14:tracePt t="56264" x="11250613" y="4872038"/>
          <p14:tracePt t="56727" x="11250613" y="4879975"/>
          <p14:tracePt t="56743" x="11250613" y="4889500"/>
          <p14:tracePt t="56752" x="11241088" y="4897438"/>
          <p14:tracePt t="56759" x="11241088" y="4905375"/>
          <p14:tracePt t="56766" x="11241088" y="4914900"/>
          <p14:tracePt t="56775" x="11241088" y="4922838"/>
          <p14:tracePt t="56791" x="11241088" y="4932363"/>
          <p14:tracePt t="56798" x="11241088" y="4940300"/>
          <p14:tracePt t="56807" x="11241088" y="4948238"/>
          <p14:tracePt t="56815" x="11233150" y="4948238"/>
          <p14:tracePt t="56823" x="11225213" y="4957763"/>
          <p14:tracePt t="56830" x="11225213" y="4965700"/>
          <p14:tracePt t="56847" x="11225213" y="4973638"/>
          <p14:tracePt t="56856" x="11225213" y="4983163"/>
          <p14:tracePt t="56863" x="11225213" y="4991100"/>
          <p14:tracePt t="56878" x="11225213" y="5000625"/>
          <p14:tracePt t="56908" x="11215688" y="5000625"/>
          <p14:tracePt t="56926" x="11215688" y="5008563"/>
          <p14:tracePt t="57110" x="11215688" y="5016500"/>
          <p14:tracePt t="57118" x="11215688" y="5026025"/>
          <p14:tracePt t="57126" x="11207750" y="5026025"/>
          <p14:tracePt t="57254" x="11207750" y="5033963"/>
          <p14:tracePt t="57287" x="11198225" y="5033963"/>
          <p14:tracePt t="57295" x="11190288" y="5043488"/>
          <p14:tracePt t="57304" x="11190288" y="5051425"/>
          <p14:tracePt t="57334" x="11182350" y="5059363"/>
          <p14:tracePt t="57390" x="11182350" y="5068888"/>
          <p14:tracePt t="57401" x="11172825" y="5076825"/>
          <p14:tracePt t="57409" x="11164888" y="5076825"/>
          <p14:tracePt t="57431" x="11155363" y="5076825"/>
          <p14:tracePt t="57765" x="11147425" y="5059363"/>
          <p14:tracePt t="57775" x="11129963" y="5033963"/>
          <p14:tracePt t="57783" x="11112500" y="5016500"/>
          <p14:tracePt t="57795" x="11087100" y="4991100"/>
          <p14:tracePt t="57799" x="11061700" y="4948238"/>
          <p14:tracePt t="57809" x="11036300" y="4905375"/>
          <p14:tracePt t="57814" x="11001375" y="4854575"/>
          <p14:tracePt t="57826" x="10975975" y="4803775"/>
          <p14:tracePt t="57831" x="10958513" y="4776788"/>
          <p14:tracePt t="58222" x="10968038" y="4776788"/>
          <p14:tracePt t="58235" x="10985500" y="4776788"/>
          <p14:tracePt t="58302" x="10993438" y="4776788"/>
          <p14:tracePt t="58311" x="11018838" y="4776788"/>
          <p14:tracePt t="58318" x="11036300" y="4794250"/>
          <p14:tracePt t="58326" x="11044238" y="4819650"/>
          <p14:tracePt t="58335" x="11044238" y="4846638"/>
          <p14:tracePt t="58343" x="11044238" y="4889500"/>
          <p14:tracePt t="58350" x="11018838" y="4940300"/>
          <p14:tracePt t="58358" x="10985500" y="4991100"/>
          <p14:tracePt t="58366" x="10968038" y="5068888"/>
          <p14:tracePt t="58375" x="10942638" y="5145088"/>
          <p14:tracePt t="58382" x="10933113" y="5205413"/>
          <p14:tracePt t="58391" x="10915650" y="5248275"/>
          <p14:tracePt t="58398" x="10882313" y="5291138"/>
          <p14:tracePt t="58410" x="10872788" y="5308600"/>
          <p14:tracePt t="58419" x="10856913" y="5316538"/>
          <p14:tracePt t="58423" x="10839450" y="5326063"/>
          <p14:tracePt t="58430" x="10829925" y="5334000"/>
          <p14:tracePt t="58546" x="10821988" y="5334000"/>
          <p14:tracePt t="58554" x="10814050" y="5334000"/>
          <p14:tracePt t="58567" x="10804525" y="5334000"/>
          <p14:tracePt t="58574" x="10788650" y="5334000"/>
          <p14:tracePt t="58582" x="10779125" y="5334000"/>
          <p14:tracePt t="58590" x="10771188" y="5334000"/>
          <p14:tracePt t="58609" x="10761663" y="5334000"/>
          <p14:tracePt t="58647" x="10753725" y="5334000"/>
          <p14:tracePt t="58655" x="10736263" y="5334000"/>
          <p14:tracePt t="58663" x="10728325" y="5334000"/>
          <p14:tracePt t="58670" x="10710863" y="5334000"/>
          <p14:tracePt t="58679" x="10693400" y="5334000"/>
          <p14:tracePt t="58688" x="10668000" y="5334000"/>
          <p14:tracePt t="58695" x="10633075" y="5334000"/>
          <p14:tracePt t="58704" x="10590213" y="5334000"/>
          <p14:tracePt t="58711" x="10556875" y="5334000"/>
          <p14:tracePt t="58719" x="10531475" y="5334000"/>
          <p14:tracePt t="58728" x="10496550" y="5334000"/>
          <p14:tracePt t="58735" x="10463213" y="5334000"/>
          <p14:tracePt t="58742" x="10436225" y="5334000"/>
          <p14:tracePt t="58751" x="10410825" y="5334000"/>
          <p14:tracePt t="58759" x="10385425" y="5341938"/>
          <p14:tracePt t="58766" x="10350500" y="5351463"/>
          <p14:tracePt t="58776" x="10334625" y="5351463"/>
          <p14:tracePt t="58782" x="10325100" y="5351463"/>
          <p14:tracePt t="58793" x="10317163" y="5351463"/>
          <p14:tracePt t="58798" x="10307638" y="5351463"/>
          <p14:tracePt t="58958" x="10282238" y="5359400"/>
          <p14:tracePt t="58967" x="10248900" y="5368925"/>
          <p14:tracePt t="58977" x="10223500" y="5368925"/>
          <p14:tracePt t="58984" x="10188575" y="5368925"/>
          <p14:tracePt t="58990" x="10145713" y="5376863"/>
          <p14:tracePt t="59009" x="10009188" y="5384800"/>
          <p14:tracePt t="59015" x="9913938" y="5384800"/>
          <p14:tracePt t="59028" x="9812338" y="5384800"/>
          <p14:tracePt t="59031" x="9726613" y="5384800"/>
          <p14:tracePt t="59041" x="9658350" y="5384800"/>
          <p14:tracePt t="59046" x="9598025" y="5384800"/>
          <p14:tracePt t="59056" x="9555163" y="5384800"/>
          <p14:tracePt t="59062" x="9520238" y="5384800"/>
          <p14:tracePt t="59071" x="9494838" y="5384800"/>
          <p14:tracePt t="59079" x="9477375" y="5384800"/>
          <p14:tracePt t="59087" x="9451975" y="5384800"/>
          <p14:tracePt t="59094" x="9426575" y="5384800"/>
          <p14:tracePt t="59104" x="9409113" y="5384800"/>
          <p14:tracePt t="59110" x="9383713" y="5384800"/>
          <p14:tracePt t="59119" x="9348788" y="5384800"/>
          <p14:tracePt t="59128" x="9332913" y="5384800"/>
          <p14:tracePt t="59135" x="9305925" y="5384800"/>
          <p14:tracePt t="59143" x="9272588" y="5384800"/>
          <p14:tracePt t="59150" x="9255125" y="5384800"/>
          <p14:tracePt t="59159" x="9229725" y="5384800"/>
          <p14:tracePt t="59167" x="9194800" y="5384800"/>
          <p14:tracePt t="59175" x="9161463" y="5384800"/>
          <p14:tracePt t="59182" x="9136063" y="5384800"/>
          <p14:tracePt t="59191" x="9109075" y="5384800"/>
          <p14:tracePt t="59198" x="9083675" y="5384800"/>
          <p14:tracePt t="59206" x="9058275" y="5384800"/>
          <p14:tracePt t="59215" x="9032875" y="5384800"/>
          <p14:tracePt t="59226" x="9007475" y="5384800"/>
          <p14:tracePt t="59230" x="8990013" y="5384800"/>
          <p14:tracePt t="59238" x="8964613" y="5384800"/>
          <p14:tracePt t="59246" x="8929688" y="5384800"/>
          <p14:tracePt t="59255" x="8886825" y="5384800"/>
          <p14:tracePt t="59262" x="8826500" y="5384800"/>
          <p14:tracePt t="59272" x="8775700" y="5384800"/>
          <p14:tracePt t="59279" x="8715375" y="5384800"/>
          <p14:tracePt t="59291" x="8656638" y="5384800"/>
          <p14:tracePt t="59294" x="8613775" y="5384800"/>
          <p14:tracePt t="59307" x="8578850" y="5384800"/>
          <p14:tracePt t="59310" x="8543925" y="5384800"/>
          <p14:tracePt t="59323" x="8535988" y="5384800"/>
          <p14:tracePt t="59329" x="8528050" y="5384800"/>
          <p14:tracePt t="59335" x="8518525" y="5384800"/>
          <p14:tracePt t="60695" x="8518525" y="5394325"/>
          <p14:tracePt t="60703" x="8535988" y="5402263"/>
          <p14:tracePt t="60711" x="8535988" y="5419725"/>
          <p14:tracePt t="60719" x="8543925" y="5419725"/>
          <p14:tracePt t="60728" x="8561388" y="5427663"/>
          <p14:tracePt t="60735" x="8570913" y="5437188"/>
          <p14:tracePt t="60742" x="8578850" y="5445125"/>
          <p14:tracePt t="60750" x="8586788" y="5445125"/>
          <p14:tracePt t="60759" x="8596313" y="5445125"/>
          <p14:tracePt t="60767" x="8596313" y="5454650"/>
          <p14:tracePt t="60774" x="8596313" y="5462588"/>
          <p14:tracePt t="60791" x="8604250" y="5470525"/>
          <p14:tracePt t="60798" x="8613775" y="5470525"/>
          <p14:tracePt t="60814" x="8621713" y="5470525"/>
          <p14:tracePt t="60824" x="8629650" y="5470525"/>
          <p14:tracePt t="60839" x="8639175" y="5480050"/>
          <p14:tracePt t="60853" x="8647113" y="5487988"/>
          <p14:tracePt t="60859" x="8664575" y="5495925"/>
          <p14:tracePt t="60862" x="8682038" y="5505450"/>
          <p14:tracePt t="60870" x="8699500" y="5530850"/>
          <p14:tracePt t="60883" x="8715375" y="5556250"/>
          <p14:tracePt t="60890" x="8758238" y="5581650"/>
          <p14:tracePt t="60898" x="8783638" y="5608638"/>
          <p14:tracePt t="60904" x="8810625" y="5634038"/>
          <p14:tracePt t="60914" x="8836025" y="5667375"/>
          <p14:tracePt t="60919" x="8853488" y="5710238"/>
          <p14:tracePt t="60928" x="8878888" y="5753100"/>
          <p14:tracePt t="60934" x="8921750" y="5805488"/>
          <p14:tracePt t="60945" x="8947150" y="5848350"/>
          <p14:tracePt t="60950" x="8972550" y="5891213"/>
          <p14:tracePt t="60959" x="8990013" y="5942013"/>
          <p14:tracePt t="60966" x="9007475" y="5992813"/>
          <p14:tracePt t="60976" x="9032875" y="6053138"/>
          <p14:tracePt t="60982" x="9040813" y="6096000"/>
          <p14:tracePt t="60995" x="9040813" y="6130925"/>
          <p14:tracePt t="60998" x="9040813" y="6164263"/>
          <p14:tracePt t="61009" x="9040813" y="6207125"/>
          <p14:tracePt t="61015" x="9040813" y="6242050"/>
          <p14:tracePt t="61023" x="9050338" y="6267450"/>
          <p14:tracePt t="61030" x="9058275" y="6300788"/>
          <p14:tracePt t="61041" x="9058275" y="6327775"/>
          <p14:tracePt t="61047" x="9058275" y="6361113"/>
          <p14:tracePt t="61056" x="9058275" y="6378575"/>
          <p14:tracePt t="61062" x="9058275" y="6396038"/>
          <p14:tracePt t="61072" x="9058275" y="6403975"/>
          <p14:tracePt t="61079" x="9058275" y="6421438"/>
          <p14:tracePt t="61090" x="9058275" y="6438900"/>
          <p14:tracePt t="61095" x="9058275" y="6446838"/>
          <p14:tracePt t="61104" x="9066213" y="6464300"/>
          <p14:tracePt t="61110" x="9066213" y="6472238"/>
          <p14:tracePt t="61119" x="9066213" y="6481763"/>
          <p14:tracePt t="61137" x="9066213" y="6489700"/>
          <p14:tracePt t="61143" x="9066213" y="6497638"/>
          <p14:tracePt t="61159" x="9066213" y="6507163"/>
          <p14:tracePt t="61175" x="9066213" y="6515100"/>
          <p14:tracePt t="61183" x="9066213" y="6524625"/>
          <p14:tracePt t="61198" x="9066213" y="6532563"/>
          <p14:tracePt t="61210" x="9066213" y="6540500"/>
          <p14:tracePt t="61214" x="9066213" y="6550025"/>
          <p14:tracePt t="61223" x="9066213" y="6567488"/>
          <p14:tracePt t="61230" x="9075738" y="6592888"/>
          <p14:tracePt t="61242" x="9083675" y="6610350"/>
          <p14:tracePt t="61246" x="9083675" y="6635750"/>
          <p14:tracePt t="61256" x="9093200" y="6678613"/>
          <p14:tracePt t="61265" x="9101138" y="6721475"/>
          <p14:tracePt t="61280" x="9126538" y="6789738"/>
          <p14:tracePt t="61290" x="9144000" y="6815138"/>
          <p14:tracePt t="61294" x="9161463" y="6840538"/>
          <p14:tracePt t="62234" x="0" y="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https://alrai.com/article/309989/</a:t>
            </a:r>
            <a:r>
              <a:rPr lang="ar-SA"/>
              <a:t>أبواب/ما-أهمية-تدريب-المعلمين</a:t>
            </a: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 مفهوم المنصات التعليمية الإلكترونية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31741" y="2371960"/>
            <a:ext cx="9199679" cy="1908664"/>
          </a:xfrm>
          <a:prstGeom prst="rect">
            <a:avLst/>
          </a:prstGeom>
          <a:noFill/>
        </p:spPr>
        <p:txBody>
          <a:bodyPr wrap="square" rtlCol="0">
            <a:spAutoFit/>
          </a:bodyPr>
          <a:lstStyle/>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      تعد المنصات ُالتعليمية الإلكترونية مدخل من مدخلات تكنولوجيا المعلومات وهي منطلق أبرز وسائل التقنية الحديثة التي لها دور كبير في تنمية مهارات تكنولوجية مهمة للمعلمين وأعضاء هيئة التدريس وعُرّفت  بأنها " إحدى تطبيقات الجيل الثاني للويب، وهي بيئة تعلّم عبر الإنترنت تعمل على توفير خبرات تعلّم تشاركيّة وتبادل الخبرات بطريقة تفاعليّة وتمكن مستخدميها من التجمع في كيانات اجتماعيّة تشبه الكيانات الواقعية فيما يسمى بمجموعات العمل</a:t>
            </a:r>
            <a:r>
              <a:rPr lang="ar-SA" sz="1600" dirty="0"/>
              <a:t>".</a:t>
            </a: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TextBox 10">
            <a:extLst>
              <a:ext uri="{FF2B5EF4-FFF2-40B4-BE49-F238E27FC236}">
                <a16:creationId xmlns:a16="http://schemas.microsoft.com/office/drawing/2014/main" id="{E72F674A-7C5B-464E-BA54-0639EECD92F4}"/>
              </a:ext>
            </a:extLst>
          </p:cNvPr>
          <p:cNvSpPr txBox="1"/>
          <p:nvPr/>
        </p:nvSpPr>
        <p:spPr>
          <a:xfrm>
            <a:off x="2381224" y="4495034"/>
            <a:ext cx="8191501" cy="83612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والسؤال هنا ما فوائد استخدام  المنصات التعليمية الإلكترونية في تعليم المعلمين وأعضاء هيئة التدريس لاستخدام التكنولوجيا</a:t>
            </a:r>
            <a:r>
              <a:rPr lang="ar-SA" sz="2800" dirty="0">
                <a:solidFill>
                  <a:srgbClr val="FFFFFF"/>
                </a:solidFill>
                <a:effectLst/>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16" name="Google Shape;8384;p58">
            <a:extLst>
              <a:ext uri="{FF2B5EF4-FFF2-40B4-BE49-F238E27FC236}">
                <a16:creationId xmlns:a16="http://schemas.microsoft.com/office/drawing/2014/main" id="{2EEADEC3-B300-4DD9-9755-017F962F9D77}"/>
              </a:ext>
            </a:extLst>
          </p:cNvPr>
          <p:cNvGrpSpPr/>
          <p:nvPr/>
        </p:nvGrpSpPr>
        <p:grpSpPr>
          <a:xfrm>
            <a:off x="1496396" y="4495034"/>
            <a:ext cx="629050" cy="745420"/>
            <a:chOff x="683125" y="1955275"/>
            <a:chExt cx="299325" cy="294600"/>
          </a:xfrm>
        </p:grpSpPr>
        <p:sp>
          <p:nvSpPr>
            <p:cNvPr id="17" name="Google Shape;8385;p58">
              <a:extLst>
                <a:ext uri="{FF2B5EF4-FFF2-40B4-BE49-F238E27FC236}">
                  <a16:creationId xmlns:a16="http://schemas.microsoft.com/office/drawing/2014/main" id="{8BC91FEB-8060-44CB-9671-CA7E98C772BD}"/>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386;p58">
              <a:extLst>
                <a:ext uri="{FF2B5EF4-FFF2-40B4-BE49-F238E27FC236}">
                  <a16:creationId xmlns:a16="http://schemas.microsoft.com/office/drawing/2014/main" id="{76E58E25-DD63-47E7-A973-135447039461}"/>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8387;p58">
              <a:extLst>
                <a:ext uri="{FF2B5EF4-FFF2-40B4-BE49-F238E27FC236}">
                  <a16:creationId xmlns:a16="http://schemas.microsoft.com/office/drawing/2014/main" id="{F4B669FD-B1C5-4845-ABEB-979568870EF3}"/>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0" name="Google Shape;8388;p58">
              <a:extLst>
                <a:ext uri="{FF2B5EF4-FFF2-40B4-BE49-F238E27FC236}">
                  <a16:creationId xmlns:a16="http://schemas.microsoft.com/office/drawing/2014/main" id="{D8A8D7D8-3837-483E-B650-71C9C271121F}"/>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advTm="50141"/>
    </mc:Choice>
    <mc:Fallback xmlns="">
      <p:transition advTm="5014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299380" cy="706284"/>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dirty="0">
                <a:latin typeface="Alexandria Medium" pitchFamily="2" charset="-78"/>
                <a:ea typeface="Calibri" panose="020F0502020204030204" pitchFamily="34" charset="0"/>
                <a:cs typeface="Alexandria Medium" pitchFamily="2" charset="-78"/>
              </a:rPr>
              <a:t>فوائد المنصات التعليمية الإلكترونية في تعليم وتدريب المعلمين وأعضاء هيئة التدريس</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094046"/>
            <a:ext cx="10386441" cy="3518912"/>
          </a:xfrm>
          <a:prstGeom prst="rect">
            <a:avLst/>
          </a:prstGeom>
          <a:noFill/>
        </p:spPr>
        <p:txBody>
          <a:bodyPr wrap="square" rtlCol="0">
            <a:spAutoFit/>
          </a:bodyPr>
          <a:lstStyle/>
          <a:p>
            <a:pPr algn="just" rtl="1">
              <a:lnSpc>
                <a:spcPts val="2220"/>
              </a:lnSpc>
              <a:spcAft>
                <a:spcPts val="1800"/>
              </a:spcAft>
            </a:pPr>
            <a:r>
              <a:rPr lang="ar-SA" sz="1600" b="0" i="0" u="none" strike="noStrike" baseline="0" dirty="0">
                <a:latin typeface="Alexandria Light" pitchFamily="2" charset="-78"/>
                <a:cs typeface="Alexandria Light" pitchFamily="2" charset="-78"/>
              </a:rPr>
              <a:t>     إن تنوع المنصات وأهدافها جعلها تتناسب مع الكثير من فئات المستفيدين، سواء كانوا معلمين أو</a:t>
            </a:r>
            <a:r>
              <a:rPr lang="ar-SA" sz="1600" dirty="0">
                <a:latin typeface="Alexandria Light" pitchFamily="2" charset="-78"/>
                <a:cs typeface="Alexandria Light" pitchFamily="2" charset="-78"/>
              </a:rPr>
              <a:t> أعضاء</a:t>
            </a:r>
            <a:r>
              <a:rPr lang="ar-SA" sz="1600" b="0" i="0" u="none" strike="noStrike" baseline="0" dirty="0">
                <a:latin typeface="Alexandria Light" pitchFamily="2" charset="-78"/>
                <a:cs typeface="Alexandria Light" pitchFamily="2" charset="-78"/>
              </a:rPr>
              <a:t> هيئة التدريس في الجامعات ، ومن فوائد استخدام المنصات:</a:t>
            </a:r>
          </a:p>
          <a:p>
            <a:pPr algn="just" rtl="1">
              <a:lnSpc>
                <a:spcPts val="2220"/>
              </a:lnSpc>
              <a:spcAft>
                <a:spcPts val="1800"/>
              </a:spcAft>
            </a:pPr>
            <a:r>
              <a:rPr lang="ar-SA" sz="1600" b="1" i="0" u="none" strike="noStrike" baseline="0" dirty="0">
                <a:latin typeface="Alexandria Light" pitchFamily="2" charset="-78"/>
                <a:cs typeface="Alexandria Light" pitchFamily="2" charset="-78"/>
              </a:rPr>
              <a:t>1 - </a:t>
            </a:r>
            <a:r>
              <a:rPr lang="ar-SA" sz="1600" i="0" u="none" strike="noStrike" baseline="0" dirty="0">
                <a:latin typeface="Alexandria Light" pitchFamily="2" charset="-78"/>
                <a:cs typeface="Alexandria Light" pitchFamily="2" charset="-78"/>
              </a:rPr>
              <a:t>تحقق هدف للتعلم المستمر مدى الحياة، والتعلم الذاتي؛ </a:t>
            </a:r>
            <a:r>
              <a:rPr lang="ar-SA" sz="1600" dirty="0">
                <a:latin typeface="Alexandria Light" pitchFamily="2" charset="-78"/>
                <a:cs typeface="Alexandria Light" pitchFamily="2" charset="-78"/>
              </a:rPr>
              <a:t>إذ</a:t>
            </a:r>
            <a:r>
              <a:rPr lang="ar-SA" sz="1600" i="0" u="none" strike="noStrike" baseline="0" dirty="0">
                <a:latin typeface="Alexandria Light" pitchFamily="2" charset="-78"/>
                <a:cs typeface="Alexandria Light" pitchFamily="2" charset="-78"/>
              </a:rPr>
              <a:t> يعتمد </a:t>
            </a:r>
            <a:r>
              <a:rPr lang="ar-SA" sz="1600" b="0" i="0" u="none" strike="noStrike" baseline="0" dirty="0">
                <a:latin typeface="Alexandria Light" pitchFamily="2" charset="-78"/>
                <a:cs typeface="Alexandria Light" pitchFamily="2" charset="-78"/>
              </a:rPr>
              <a:t>المستفيد على نفسه في تحصيله للمعرفة، والاستفادة من المنصات يجعلها تدعم استمرارية التعلم، وتدعم التعلم مدى الحياة، مهما كانت ظروف المتعلم  وقدراته.</a:t>
            </a:r>
          </a:p>
          <a:p>
            <a:pPr algn="just" rtl="1">
              <a:lnSpc>
                <a:spcPts val="2220"/>
              </a:lnSpc>
              <a:spcAft>
                <a:spcPts val="1800"/>
              </a:spcAft>
            </a:pPr>
            <a:r>
              <a:rPr lang="ar-SA" sz="1600" b="1" i="0" u="none" strike="noStrike" baseline="0" dirty="0">
                <a:latin typeface="Alexandria Light" pitchFamily="2" charset="-78"/>
                <a:cs typeface="Alexandria Light" pitchFamily="2" charset="-78"/>
              </a:rPr>
              <a:t>2</a:t>
            </a:r>
            <a:r>
              <a:rPr lang="ar-SA" sz="1600" i="0" u="none" strike="noStrike" baseline="0" dirty="0">
                <a:latin typeface="Alexandria Light" pitchFamily="2" charset="-78"/>
                <a:cs typeface="Alexandria Light" pitchFamily="2" charset="-78"/>
              </a:rPr>
              <a:t>– تزويد المعلّمين وأعضاء هيئة التدريس بب</a:t>
            </a:r>
            <a:r>
              <a:rPr lang="ar-SA" sz="1600" dirty="0">
                <a:latin typeface="Alexandria Light" pitchFamily="2" charset="-78"/>
                <a:cs typeface="Alexandria Light" pitchFamily="2" charset="-78"/>
              </a:rPr>
              <a:t>را</a:t>
            </a:r>
            <a:r>
              <a:rPr lang="ar-SA" sz="1600" i="0" u="none" strike="noStrike" baseline="0" dirty="0">
                <a:latin typeface="Alexandria Light" pitchFamily="2" charset="-78"/>
                <a:cs typeface="Alexandria Light" pitchFamily="2" charset="-78"/>
              </a:rPr>
              <a:t>مج متطورة في التدريب والتنمية المهنية: ما يسهم </a:t>
            </a:r>
            <a:r>
              <a:rPr lang="ar-SA" sz="1600" dirty="0">
                <a:latin typeface="Alexandria Light" pitchFamily="2" charset="-78"/>
                <a:cs typeface="Alexandria Light" pitchFamily="2" charset="-78"/>
              </a:rPr>
              <a:t>في تبادل وتشارك الأفكار التربوية عن عمليتي التدريس والتعلم مع زملائهم من المعلمين حول العالم.</a:t>
            </a:r>
          </a:p>
          <a:p>
            <a:pPr algn="just" rtl="1">
              <a:lnSpc>
                <a:spcPts val="2220"/>
              </a:lnSpc>
              <a:spcAft>
                <a:spcPts val="1800"/>
              </a:spcAft>
            </a:pPr>
            <a:r>
              <a:rPr lang="ar-SA" sz="1600" b="1" i="0" u="none" strike="noStrike" baseline="0" dirty="0">
                <a:latin typeface="Alexandria Light" pitchFamily="2" charset="-78"/>
                <a:cs typeface="Alexandria Light" pitchFamily="2" charset="-78"/>
              </a:rPr>
              <a:t>3- </a:t>
            </a:r>
            <a:r>
              <a:rPr lang="ar-SA" sz="1600" i="0" u="none" strike="noStrike" baseline="0" dirty="0">
                <a:latin typeface="Alexandria Light" pitchFamily="2" charset="-78"/>
                <a:cs typeface="Alexandria Light" pitchFamily="2" charset="-78"/>
              </a:rPr>
              <a:t>تمكين المعلمين من تكوين مجتمعات تعلم مهنية قائمة بحسب التخصصات </a:t>
            </a:r>
            <a:r>
              <a:rPr lang="ar-SA" sz="1600" dirty="0">
                <a:latin typeface="Alexandria Light" pitchFamily="2" charset="-78"/>
                <a:cs typeface="Alexandria Light" pitchFamily="2" charset="-78"/>
              </a:rPr>
              <a:t>الدراسية المختلفة مثلاً معلمي مادة الجغرافية لهم مجتمع مخصص بحسب المادة، ومعلمي اللغة العربية لهم مجتمع مخصص بحسب المادة أيضاً وهكذا</a:t>
            </a:r>
            <a:r>
              <a:rPr lang="ar-SA" sz="1600" i="0" u="none" strike="noStrike" baseline="0" dirty="0">
                <a:latin typeface="SimplifiedArabic-Bold"/>
              </a:rPr>
              <a:t>.</a:t>
            </a:r>
          </a:p>
          <a:p>
            <a:pPr algn="just" rtl="1"/>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7721084"/>
      </p:ext>
    </p:extLst>
  </p:cSld>
  <p:clrMapOvr>
    <a:masterClrMapping/>
  </p:clrMapOvr>
  <mc:AlternateContent xmlns:mc="http://schemas.openxmlformats.org/markup-compatibility/2006" xmlns:p14="http://schemas.microsoft.com/office/powerpoint/2010/main">
    <mc:Choice Requires="p14">
      <p:transition p14:dur="10" advTm="106264"/>
    </mc:Choice>
    <mc:Fallback xmlns="">
      <p:transition advTm="10626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43871"/>
            <a:ext cx="6596560" cy="70686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مميزات استخدام المنصات التعليمية الإلكترونية في تعليم  تدريب المعلمين وأعضاء هيئة التدريس</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52889" y="1997488"/>
            <a:ext cx="10094999" cy="3637534"/>
          </a:xfrm>
          <a:prstGeom prst="rect">
            <a:avLst/>
          </a:prstGeom>
          <a:noFill/>
        </p:spPr>
        <p:txBody>
          <a:bodyPr wrap="square" rtlCol="0">
            <a:spAutoFit/>
          </a:bodyPr>
          <a:lstStyle/>
          <a:p>
            <a:pPr marL="0" marR="0" algn="just" rtl="1">
              <a:lnSpc>
                <a:spcPts val="1920"/>
              </a:lnSpc>
              <a:spcAft>
                <a:spcPts val="1800"/>
              </a:spcAft>
              <a:tabLst>
                <a:tab pos="446088" algn="l"/>
              </a:tabLst>
            </a:pPr>
            <a:r>
              <a:rPr lang="ar-SA" sz="1600" dirty="0">
                <a:effectLst/>
                <a:latin typeface="Alexandria Light" pitchFamily="2" charset="-78"/>
                <a:ea typeface="Calibri" panose="020F0502020204030204" pitchFamily="34" charset="0"/>
                <a:cs typeface="Alexandria Light" pitchFamily="2" charset="-78"/>
              </a:rPr>
              <a:t>لمنصات التعليم الإلكتروني مميزات عدة بما توفره من إمكانيات متعددة سواء للمعلمين أو لأعضاء هيئة التدريس  منها:</a:t>
            </a:r>
          </a:p>
          <a:p>
            <a:pPr marL="285750" marR="0" indent="-285750" algn="just" rtl="1">
              <a:lnSpc>
                <a:spcPts val="2220"/>
              </a:lnSpc>
              <a:spcAft>
                <a:spcPts val="1800"/>
              </a:spcAft>
              <a:buFont typeface="Arial" panose="020B0604020202020204" pitchFamily="34" charset="0"/>
              <a:buChar char="•"/>
              <a:tabLst>
                <a:tab pos="446088" algn="l"/>
              </a:tabLst>
            </a:pPr>
            <a:r>
              <a:rPr lang="ar-SA" sz="1600" dirty="0">
                <a:latin typeface="Alexandria Light" pitchFamily="2" charset="-78"/>
                <a:ea typeface="Calibri" panose="020F0502020204030204" pitchFamily="34" charset="0"/>
                <a:cs typeface="Alexandria Light" pitchFamily="2" charset="-78"/>
              </a:rPr>
              <a:t>سهولة التعامل مع المنصة، وطريقة استخدامها وتوظيفها. </a:t>
            </a:r>
          </a:p>
          <a:p>
            <a:pPr marL="285750" marR="0" indent="-285750" algn="just" rtl="1">
              <a:lnSpc>
                <a:spcPts val="2220"/>
              </a:lnSpc>
              <a:spcAft>
                <a:spcPts val="1800"/>
              </a:spcAft>
              <a:buFont typeface="Arial" panose="020B0604020202020204" pitchFamily="34" charset="0"/>
              <a:buChar char="•"/>
              <a:tabLst>
                <a:tab pos="446088" algn="l"/>
              </a:tabLst>
            </a:pPr>
            <a:r>
              <a:rPr lang="ar-SA" sz="1600" dirty="0">
                <a:latin typeface="Alexandria Light" pitchFamily="2" charset="-78"/>
                <a:ea typeface="Calibri" panose="020F0502020204030204" pitchFamily="34" charset="0"/>
                <a:cs typeface="Alexandria Light" pitchFamily="2" charset="-78"/>
              </a:rPr>
              <a:t> توفير بيئة تفاعلية، ومهام مختلفة.. </a:t>
            </a:r>
          </a:p>
          <a:p>
            <a:pPr marL="285750" marR="0" indent="-285750" algn="just" rtl="1">
              <a:lnSpc>
                <a:spcPts val="2220"/>
              </a:lnSpc>
              <a:spcAft>
                <a:spcPts val="1800"/>
              </a:spcAft>
              <a:buFont typeface="Arial" panose="020B0604020202020204" pitchFamily="34" charset="0"/>
              <a:buChar char="•"/>
              <a:tabLst>
                <a:tab pos="446088" algn="l"/>
              </a:tabLst>
            </a:pPr>
            <a:r>
              <a:rPr lang="ar-SA" sz="1600" dirty="0">
                <a:latin typeface="Alexandria Light" pitchFamily="2" charset="-78"/>
                <a:ea typeface="Calibri" panose="020F0502020204030204" pitchFamily="34" charset="0"/>
                <a:cs typeface="Alexandria Light" pitchFamily="2" charset="-78"/>
              </a:rPr>
              <a:t>قدرة النظام على التعامل مم شريحة واسعة من أدوات التعلّم الإلكتروني، والوسائط المتعددة.</a:t>
            </a:r>
          </a:p>
          <a:p>
            <a:pPr marL="285750" marR="0" indent="-285750" algn="just" rtl="1">
              <a:lnSpc>
                <a:spcPts val="2220"/>
              </a:lnSpc>
              <a:spcAft>
                <a:spcPts val="1800"/>
              </a:spcAft>
              <a:buFont typeface="Arial" panose="020B0604020202020204" pitchFamily="34" charset="0"/>
              <a:buChar char="•"/>
              <a:tabLst>
                <a:tab pos="446088" algn="l"/>
              </a:tabLst>
            </a:pPr>
            <a:r>
              <a:rPr lang="ar-SA" sz="1600" dirty="0">
                <a:latin typeface="Alexandria Light" pitchFamily="2" charset="-78"/>
                <a:ea typeface="Calibri" panose="020F0502020204030204" pitchFamily="34" charset="0"/>
                <a:cs typeface="Alexandria Light" pitchFamily="2" charset="-78"/>
              </a:rPr>
              <a:t>سهولة تحميل الملفات وترابطها مع البرمجيات المساعدة التي تعمل مع شبكات الإنترنت</a:t>
            </a:r>
            <a:r>
              <a:rPr lang="ar-SA" sz="1600" dirty="0"/>
              <a:t>.</a:t>
            </a:r>
          </a:p>
          <a:p>
            <a:pPr marL="285750" indent="-285750" algn="just" rtl="1">
              <a:lnSpc>
                <a:spcPts val="22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تنويع وإثراء المصادر، وخلق فرص أكبر للتحليل المقارن والنقاش والحوار. </a:t>
            </a:r>
            <a:endParaRPr lang="ar-SA" sz="1600" dirty="0">
              <a:latin typeface="Alexandria Light" pitchFamily="2" charset="-78"/>
              <a:ea typeface="Calibri" panose="020F0502020204030204" pitchFamily="34" charset="0"/>
              <a:cs typeface="Alexandria Light" pitchFamily="2" charset="-78"/>
            </a:endParaRPr>
          </a:p>
          <a:p>
            <a:pPr marL="285750" indent="-285750" algn="just" rtl="1">
              <a:lnSpc>
                <a:spcPts val="22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وجود قوالب جاهزة معدّة مسبقاً للاستخدام بما يخدم تنوع المحتوى العلمي والمعرفي المقدّم.</a:t>
            </a:r>
            <a:endParaRPr lang="ar-SA" sz="16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688E602E-CCD0-4188-B135-2CBC82780235}"/>
              </a:ext>
            </a:extLst>
          </p:cNvPr>
          <p:cNvGrpSpPr/>
          <p:nvPr/>
        </p:nvGrpSpPr>
        <p:grpSpPr>
          <a:xfrm>
            <a:off x="1214956" y="3739149"/>
            <a:ext cx="614560" cy="679004"/>
            <a:chOff x="-47896750" y="2710600"/>
            <a:chExt cx="300125" cy="300900"/>
          </a:xfrm>
        </p:grpSpPr>
        <p:sp>
          <p:nvSpPr>
            <p:cNvPr id="9" name="Google Shape;5399;p51">
              <a:extLst>
                <a:ext uri="{FF2B5EF4-FFF2-40B4-BE49-F238E27FC236}">
                  <a16:creationId xmlns:a16="http://schemas.microsoft.com/office/drawing/2014/main" id="{8971E808-4EB2-4B5A-898D-A6A3400307A0}"/>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6D15643E-57C2-4631-9816-73B46284B745}"/>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BEC689E3-1DF7-4EB3-97BE-B3609F1F1647}"/>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12E8D90-D2F4-40DF-B019-F4A3D9E886E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13039352"/>
      </p:ext>
    </p:extLst>
  </p:cSld>
  <p:clrMapOvr>
    <a:masterClrMapping/>
  </p:clrMapOvr>
  <mc:AlternateContent xmlns:mc="http://schemas.openxmlformats.org/markup-compatibility/2006" xmlns:p14="http://schemas.microsoft.com/office/powerpoint/2010/main">
    <mc:Choice Requires="p14">
      <p:transition p14:dur="10" advTm="46519"/>
    </mc:Choice>
    <mc:Fallback xmlns="">
      <p:transition advTm="4651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2287" y="14986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26055"/>
            <a:ext cx="6276520" cy="706284"/>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مميزات المنصات التعليمية الإلكترونية في تدريب المعلمين وأعضاء هيئة التدريس</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6993" y="1978139"/>
            <a:ext cx="10196314" cy="1845377"/>
          </a:xfrm>
          <a:prstGeom prst="rect">
            <a:avLst/>
          </a:prstGeom>
          <a:noFill/>
        </p:spPr>
        <p:txBody>
          <a:bodyPr wrap="square" rtlCol="0">
            <a:spAutoFit/>
          </a:bodyPr>
          <a:lstStyle/>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السماح للمستخدمين بإنشاء محتوى أو تحميل محتوى معد مسبقاً بما يوفر الوقت والجهد المطلوب لذلك.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تعميم الوصول إلى المعرفة باستخدام مجموعة متنوعة من الأشكال الرقمية، والوسائط المتعددة.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تحديث دائم للمعلومات والمناهج لتتوافق مم التطورات العلمية والأكاديمية.</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توفير الوقت والمال نظراً لانعدام تكاليف الوصول والتطوير، لأن المواد عادة تكون جاهزة للاستخدام الفوري.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5D0D8ED2-5E8C-4E3F-B30B-21947B9D9DB0}"/>
              </a:ext>
            </a:extLst>
          </p:cNvPr>
          <p:cNvGrpSpPr/>
          <p:nvPr/>
        </p:nvGrpSpPr>
        <p:grpSpPr>
          <a:xfrm>
            <a:off x="1196361" y="3241333"/>
            <a:ext cx="614560" cy="679004"/>
            <a:chOff x="-47896750" y="2710600"/>
            <a:chExt cx="300125" cy="300900"/>
          </a:xfrm>
        </p:grpSpPr>
        <p:sp>
          <p:nvSpPr>
            <p:cNvPr id="9" name="Google Shape;5399;p51">
              <a:extLst>
                <a:ext uri="{FF2B5EF4-FFF2-40B4-BE49-F238E27FC236}">
                  <a16:creationId xmlns:a16="http://schemas.microsoft.com/office/drawing/2014/main" id="{47CACBC1-8061-4D51-BCC8-CC917AE56B65}"/>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087B11F6-8B02-4125-B256-E7132CCDC85F}"/>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6672567A-1076-41CD-B126-CD04613FE1F9}"/>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8C2805F-8DC1-4B41-A86D-88701FC2E00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3" name="TextBox 10">
            <a:extLst>
              <a:ext uri="{FF2B5EF4-FFF2-40B4-BE49-F238E27FC236}">
                <a16:creationId xmlns:a16="http://schemas.microsoft.com/office/drawing/2014/main" id="{DD3C7312-FF21-41DC-93D0-3A9D1FCE5E83}"/>
              </a:ext>
            </a:extLst>
          </p:cNvPr>
          <p:cNvSpPr txBox="1"/>
          <p:nvPr/>
        </p:nvSpPr>
        <p:spPr>
          <a:xfrm>
            <a:off x="2170430" y="4496065"/>
            <a:ext cx="8321015" cy="84452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وبعد أن عرفنا مميزات المنصات التعليمية الإلكترونية ،في تدريب المعلمين وأعضاء هيئة التدريس،  </a:t>
            </a:r>
            <a:r>
              <a:rPr kumimoji="0" lang="ar-SA" sz="1600" b="0" i="0" u="none" strike="noStrike" kern="1200" cap="none" spc="0" normalizeH="0" baseline="0" noProof="0" dirty="0">
                <a:ln>
                  <a:noFill/>
                </a:ln>
                <a:solidFill>
                  <a:srgbClr val="FFFFFF"/>
                </a:solidFill>
                <a:effectLst/>
                <a:uLnTx/>
                <a:uFillTx/>
                <a:latin typeface="Alexandria Light" pitchFamily="2" charset="-78"/>
                <a:ea typeface="+mn-ea"/>
                <a:cs typeface="Alexandria Light" pitchFamily="2" charset="-78"/>
              </a:rPr>
              <a:t>سؤالنا هنا </a:t>
            </a:r>
            <a:r>
              <a:rPr lang="ar-SA" sz="1600" dirty="0">
                <a:solidFill>
                  <a:srgbClr val="FFFFFF"/>
                </a:solidFill>
                <a:latin typeface="Alexandria Light" pitchFamily="2" charset="-78"/>
                <a:cs typeface="Alexandria Light" pitchFamily="2" charset="-78"/>
              </a:rPr>
              <a:t>أهمية المنصات التعليمية الإلكترونية</a:t>
            </a:r>
            <a:r>
              <a:rPr lang="ar-SA" sz="3200" dirty="0">
                <a:solidFill>
                  <a:srgbClr val="FFFFFF"/>
                </a:solidFill>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spTree>
    <p:extLst>
      <p:ext uri="{BB962C8B-B14F-4D97-AF65-F5344CB8AC3E}">
        <p14:creationId xmlns:p14="http://schemas.microsoft.com/office/powerpoint/2010/main" val="2279119728"/>
      </p:ext>
    </p:extLst>
  </p:cSld>
  <p:clrMapOvr>
    <a:masterClrMapping/>
  </p:clrMapOvr>
  <mc:AlternateContent xmlns:mc="http://schemas.openxmlformats.org/markup-compatibility/2006" xmlns:p14="http://schemas.microsoft.com/office/powerpoint/2010/main">
    <mc:Choice Requires="p14">
      <p:transition p14:dur="10" advTm="72177"/>
    </mc:Choice>
    <mc:Fallback xmlns="">
      <p:transition advTm="7217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69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أهمية المنصات التعليمية الإلكترونية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0FA34561-6C75-4F91-95B5-76959000618F}"/>
              </a:ext>
            </a:extLst>
          </p:cNvPr>
          <p:cNvSpPr txBox="1"/>
          <p:nvPr/>
        </p:nvSpPr>
        <p:spPr>
          <a:xfrm>
            <a:off x="2030905" y="2174795"/>
            <a:ext cx="8321016" cy="3447098"/>
          </a:xfrm>
          <a:prstGeom prst="rect">
            <a:avLst/>
          </a:prstGeom>
          <a:noFill/>
        </p:spPr>
        <p:txBody>
          <a:bodyPr wrap="square" rtlCol="1">
            <a:spAutoFit/>
          </a:bodyPr>
          <a:lstStyle/>
          <a:p>
            <a:pPr algn="r" rtl="1">
              <a:lnSpc>
                <a:spcPts val="2520"/>
              </a:lnSpc>
              <a:spcAft>
                <a:spcPts val="1800"/>
              </a:spcAft>
            </a:pPr>
            <a:r>
              <a:rPr lang="ar-SA" sz="1600" dirty="0">
                <a:latin typeface="Alexandria Light" pitchFamily="2" charset="-78"/>
                <a:cs typeface="Alexandria Light" pitchFamily="2" charset="-78"/>
              </a:rPr>
              <a:t>للمنصات التعليمية الإلكترونية أهمية كبيرة في :</a:t>
            </a:r>
          </a:p>
          <a:p>
            <a:pPr marL="285750" indent="-285750" algn="just" rtl="1">
              <a:lnSpc>
                <a:spcPts val="2520"/>
              </a:lnSpc>
              <a:spcAft>
                <a:spcPts val="1800"/>
              </a:spcAft>
              <a:buFont typeface="Arial" panose="020B0604020202020204" pitchFamily="34" charset="0"/>
              <a:buChar char="•"/>
            </a:pPr>
            <a:r>
              <a:rPr lang="ar-SA" sz="1600" dirty="0">
                <a:latin typeface="Alexandria Light" pitchFamily="2" charset="-78"/>
                <a:cs typeface="Alexandria Light" pitchFamily="2" charset="-78"/>
              </a:rPr>
              <a:t>يمكن للمتعلم أن يتعلم بشكل فردي حسب قدراته وغي الوقت المناسب بالنسبة له.</a:t>
            </a:r>
          </a:p>
          <a:p>
            <a:pPr marL="285750" indent="-285750" algn="just" rtl="1">
              <a:lnSpc>
                <a:spcPts val="25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التقييم المستمر لعمليات التدريب التعليمية باستخدام منصات التعلم الإلكتروني التي تزود المعلم بالكثير من المعلومات حول أداء طلابه.</a:t>
            </a:r>
          </a:p>
          <a:p>
            <a:pPr marL="285750" indent="-285750" algn="just" rtl="1">
              <a:lnSpc>
                <a:spcPts val="25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الاعتماد على التعلم الذاتي للمتعلم ومدى تكيفه مع مكونات المنصة الإلكترونية.</a:t>
            </a:r>
          </a:p>
          <a:p>
            <a:pPr marL="285750" indent="-285750" algn="just" rtl="1">
              <a:lnSpc>
                <a:spcPts val="2520"/>
              </a:lnSpc>
              <a:spcAft>
                <a:spcPts val="1800"/>
              </a:spcAft>
              <a:buFont typeface="Arial" panose="020B0604020202020204" pitchFamily="34" charset="0"/>
              <a:buChar char="•"/>
            </a:pPr>
            <a:r>
              <a:rPr lang="ar-SA" sz="1600" dirty="0">
                <a:latin typeface="Alexandria Light" pitchFamily="2" charset="-78"/>
                <a:cs typeface="Alexandria Light" pitchFamily="2" charset="-78"/>
              </a:rPr>
              <a:t>شجعت المتعلم أو المتدرب على إدارة تعلمه بالطريقة التي تناسيه.</a:t>
            </a:r>
            <a:endParaRPr lang="en-US" sz="1600" dirty="0">
              <a:latin typeface="Alexandria Light" pitchFamily="2" charset="-78"/>
              <a:cs typeface="Alexandria Light" pitchFamily="2" charset="-78"/>
            </a:endParaRPr>
          </a:p>
          <a:p>
            <a:pPr algn="r"/>
            <a:endParaRPr lang="ar-SA" dirty="0"/>
          </a:p>
        </p:txBody>
      </p:sp>
      <p:sp>
        <p:nvSpPr>
          <p:cNvPr id="8" name="Google Shape;6244;p53">
            <a:extLst>
              <a:ext uri="{FF2B5EF4-FFF2-40B4-BE49-F238E27FC236}">
                <a16:creationId xmlns:a16="http://schemas.microsoft.com/office/drawing/2014/main" id="{A11EFA14-50C1-41D6-B85F-C9F0CE08200A}"/>
              </a:ext>
            </a:extLst>
          </p:cNvPr>
          <p:cNvSpPr/>
          <p:nvPr/>
        </p:nvSpPr>
        <p:spPr>
          <a:xfrm>
            <a:off x="1533153" y="3373051"/>
            <a:ext cx="446559" cy="445336"/>
          </a:xfrm>
          <a:custGeom>
            <a:avLst/>
            <a:gdLst/>
            <a:ahLst/>
            <a:cxnLst/>
            <a:rect l="l" t="t" r="r" b="b"/>
            <a:pathLst>
              <a:path w="11689" h="11657" extrusionOk="0">
                <a:moveTo>
                  <a:pt x="5829" y="725"/>
                </a:moveTo>
                <a:cubicBezTo>
                  <a:pt x="6112" y="725"/>
                  <a:pt x="6333" y="882"/>
                  <a:pt x="6427" y="1134"/>
                </a:cubicBezTo>
                <a:lnTo>
                  <a:pt x="6774" y="2080"/>
                </a:lnTo>
                <a:lnTo>
                  <a:pt x="4915" y="2080"/>
                </a:lnTo>
                <a:lnTo>
                  <a:pt x="5262" y="1134"/>
                </a:lnTo>
                <a:cubicBezTo>
                  <a:pt x="5356" y="882"/>
                  <a:pt x="5577" y="725"/>
                  <a:pt x="5829" y="725"/>
                </a:cubicBezTo>
                <a:close/>
                <a:moveTo>
                  <a:pt x="7058" y="2773"/>
                </a:moveTo>
                <a:lnTo>
                  <a:pt x="7782" y="4852"/>
                </a:lnTo>
                <a:lnTo>
                  <a:pt x="3970" y="4852"/>
                </a:lnTo>
                <a:lnTo>
                  <a:pt x="4695" y="2773"/>
                </a:lnTo>
                <a:close/>
                <a:moveTo>
                  <a:pt x="8003" y="5514"/>
                </a:moveTo>
                <a:lnTo>
                  <a:pt x="8759" y="7624"/>
                </a:lnTo>
                <a:lnTo>
                  <a:pt x="2962" y="7624"/>
                </a:lnTo>
                <a:lnTo>
                  <a:pt x="3687" y="5514"/>
                </a:lnTo>
                <a:close/>
                <a:moveTo>
                  <a:pt x="8979" y="8286"/>
                </a:moveTo>
                <a:lnTo>
                  <a:pt x="9452" y="9672"/>
                </a:lnTo>
                <a:lnTo>
                  <a:pt x="2206" y="9672"/>
                </a:lnTo>
                <a:lnTo>
                  <a:pt x="2710" y="8286"/>
                </a:lnTo>
                <a:close/>
                <a:moveTo>
                  <a:pt x="10649" y="10334"/>
                </a:moveTo>
                <a:cubicBezTo>
                  <a:pt x="10838" y="10334"/>
                  <a:pt x="10996" y="10491"/>
                  <a:pt x="10996" y="10680"/>
                </a:cubicBezTo>
                <a:lnTo>
                  <a:pt x="10996" y="10995"/>
                </a:lnTo>
                <a:lnTo>
                  <a:pt x="662" y="10995"/>
                </a:lnTo>
                <a:lnTo>
                  <a:pt x="662" y="10680"/>
                </a:lnTo>
                <a:cubicBezTo>
                  <a:pt x="662" y="10491"/>
                  <a:pt x="820" y="10334"/>
                  <a:pt x="1040" y="10334"/>
                </a:cubicBezTo>
                <a:close/>
                <a:moveTo>
                  <a:pt x="5829" y="0"/>
                </a:moveTo>
                <a:cubicBezTo>
                  <a:pt x="5262" y="0"/>
                  <a:pt x="4758" y="378"/>
                  <a:pt x="4600" y="882"/>
                </a:cubicBezTo>
                <a:cubicBezTo>
                  <a:pt x="4474" y="1260"/>
                  <a:pt x="1670" y="9231"/>
                  <a:pt x="1481" y="9609"/>
                </a:cubicBezTo>
                <a:lnTo>
                  <a:pt x="1040" y="9609"/>
                </a:lnTo>
                <a:cubicBezTo>
                  <a:pt x="473" y="9609"/>
                  <a:pt x="0" y="10082"/>
                  <a:pt x="0" y="10649"/>
                </a:cubicBezTo>
                <a:lnTo>
                  <a:pt x="0" y="11310"/>
                </a:lnTo>
                <a:cubicBezTo>
                  <a:pt x="0" y="11499"/>
                  <a:pt x="158" y="11657"/>
                  <a:pt x="347" y="11657"/>
                </a:cubicBezTo>
                <a:lnTo>
                  <a:pt x="11342" y="11657"/>
                </a:lnTo>
                <a:cubicBezTo>
                  <a:pt x="11531" y="11657"/>
                  <a:pt x="11689" y="11499"/>
                  <a:pt x="11689" y="11310"/>
                </a:cubicBezTo>
                <a:lnTo>
                  <a:pt x="11689" y="10680"/>
                </a:lnTo>
                <a:cubicBezTo>
                  <a:pt x="11689" y="10082"/>
                  <a:pt x="11216" y="9609"/>
                  <a:pt x="10618" y="9609"/>
                </a:cubicBezTo>
                <a:lnTo>
                  <a:pt x="10145" y="9609"/>
                </a:lnTo>
                <a:cubicBezTo>
                  <a:pt x="9988" y="9231"/>
                  <a:pt x="7184" y="1229"/>
                  <a:pt x="7058" y="882"/>
                </a:cubicBezTo>
                <a:cubicBezTo>
                  <a:pt x="6837" y="378"/>
                  <a:pt x="6396"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9" name="Google Shape;6277;p53">
            <a:extLst>
              <a:ext uri="{FF2B5EF4-FFF2-40B4-BE49-F238E27FC236}">
                <a16:creationId xmlns:a16="http://schemas.microsoft.com/office/drawing/2014/main" id="{48A9A45C-BAB6-443C-B7EF-F3186D5F106E}"/>
              </a:ext>
            </a:extLst>
          </p:cNvPr>
          <p:cNvGrpSpPr/>
          <p:nvPr/>
        </p:nvGrpSpPr>
        <p:grpSpPr>
          <a:xfrm>
            <a:off x="1528340" y="4488295"/>
            <a:ext cx="451372" cy="445375"/>
            <a:chOff x="-34421275" y="2631050"/>
            <a:chExt cx="295375" cy="291450"/>
          </a:xfrm>
        </p:grpSpPr>
        <p:sp>
          <p:nvSpPr>
            <p:cNvPr id="10" name="Google Shape;6278;p53">
              <a:extLst>
                <a:ext uri="{FF2B5EF4-FFF2-40B4-BE49-F238E27FC236}">
                  <a16:creationId xmlns:a16="http://schemas.microsoft.com/office/drawing/2014/main" id="{576FCE9D-9611-4040-B2D4-603D8F0B28BD}"/>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279;p53">
              <a:extLst>
                <a:ext uri="{FF2B5EF4-FFF2-40B4-BE49-F238E27FC236}">
                  <a16:creationId xmlns:a16="http://schemas.microsoft.com/office/drawing/2014/main" id="{4DD4941B-CDF3-4287-8B10-CFF13A50D10F}"/>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280;p53">
              <a:extLst>
                <a:ext uri="{FF2B5EF4-FFF2-40B4-BE49-F238E27FC236}">
                  <a16:creationId xmlns:a16="http://schemas.microsoft.com/office/drawing/2014/main" id="{2D6CF139-F4BF-4076-B245-C17FA741CC0D}"/>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281;p53">
              <a:extLst>
                <a:ext uri="{FF2B5EF4-FFF2-40B4-BE49-F238E27FC236}">
                  <a16:creationId xmlns:a16="http://schemas.microsoft.com/office/drawing/2014/main" id="{672A0CE5-C9F3-41C2-8081-E8489CE34D65}"/>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94144933"/>
      </p:ext>
    </p:extLst>
  </p:cSld>
  <p:clrMapOvr>
    <a:masterClrMapping/>
  </p:clrMapOvr>
  <mc:AlternateContent xmlns:mc="http://schemas.openxmlformats.org/markup-compatibility/2006" xmlns:p14="http://schemas.microsoft.com/office/powerpoint/2010/main">
    <mc:Choice Requires="p14">
      <p:transition p14:dur="10" advTm="48911"/>
    </mc:Choice>
    <mc:Fallback xmlns="">
      <p:transition advTm="4891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798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89013" y="1899762"/>
            <a:ext cx="9213974" cy="3951723"/>
          </a:xfrm>
          <a:prstGeom prst="rect">
            <a:avLst/>
          </a:prstGeom>
          <a:noFill/>
        </p:spPr>
        <p:txBody>
          <a:bodyPr wrap="square" rtlCol="0">
            <a:spAutoFit/>
          </a:bodyPr>
          <a:lstStyle/>
          <a:p>
            <a:pPr marL="0" marR="0" algn="justLow" rtl="1">
              <a:lnSpc>
                <a:spcPts val="2160"/>
              </a:lnSpc>
              <a:spcAft>
                <a:spcPts val="18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2980"/>
              </a:lnSpc>
              <a:spcAft>
                <a:spcPts val="1200"/>
              </a:spcAft>
              <a:defRPr/>
            </a:pPr>
            <a:r>
              <a:rPr lang="ar-SA" sz="1600" dirty="0">
                <a:latin typeface="Alexandria Light" pitchFamily="2" charset="-78"/>
                <a:cs typeface="Alexandria Light" pitchFamily="2" charset="-78"/>
              </a:rPr>
              <a:t>         تناولنا في محاضرتنا هذه مفهوم تكنولوجيا المعلومات، ووظائفها، وتطورها،  والتعريف بمدخلات تكنولوجيا المعلومات، والتعريف بمصطلح تعليم المعلمين، ودور المتعلم في عصر المعلومات والشابكة، والتعريف بالتعليم الإلكتروني وأهميته وانماطه، </a:t>
            </a:r>
            <a:r>
              <a:rPr lang="ar-SA" sz="1600" dirty="0">
                <a:latin typeface="Alexandria Light" pitchFamily="2" charset="-78"/>
                <a:ea typeface="Calibri" panose="020F0502020204030204" pitchFamily="34" charset="0"/>
                <a:cs typeface="Alexandria Light" pitchFamily="2" charset="-78"/>
              </a:rPr>
              <a:t>والبرامج التعليمية الحاسوبية، ومسوغات استخدامها، و</a:t>
            </a:r>
            <a:r>
              <a:rPr lang="ar-SA" sz="1600" dirty="0">
                <a:latin typeface="Alexandria Light" pitchFamily="2" charset="-78"/>
                <a:cs typeface="Alexandria Light" pitchFamily="2" charset="-78"/>
              </a:rPr>
              <a:t>التعليم من بعد، وأهدافه، ومزاياه، وبعض المبادئ التي بقوم عليها، ودوره في تعليم المعلمين وأعضاء هيئة التدريس، و</a:t>
            </a:r>
            <a:r>
              <a:rPr lang="ar-SA" sz="1600" dirty="0">
                <a:solidFill>
                  <a:srgbClr val="000000"/>
                </a:solidFill>
                <a:effectLst/>
                <a:latin typeface="Alexandria Light" pitchFamily="2" charset="-78"/>
                <a:ea typeface="Calibri" panose="020F0502020204030204" pitchFamily="34" charset="0"/>
                <a:cs typeface="Alexandria Light" pitchFamily="2" charset="-78"/>
              </a:rPr>
              <a:t>الفيديو التعليميّ التفاعليّ، وأنواعه، وفوائد استخدامه، والمنصات التعليمية الإلكترونية، و</a:t>
            </a:r>
            <a:r>
              <a:rPr lang="ar-SA" sz="1600" dirty="0">
                <a:latin typeface="Alexandria Light" pitchFamily="2" charset="-78"/>
                <a:ea typeface="Calibri" panose="020F0502020204030204" pitchFamily="34" charset="0"/>
                <a:cs typeface="Alexandria Light" pitchFamily="2" charset="-78"/>
              </a:rPr>
              <a:t>فوائد ومميزات استخدامها في تعليم وتدريب المعلمين وأعضاء هيئة التدريس، وأهميتها.</a:t>
            </a:r>
            <a:endParaRPr lang="ar-SA" sz="1600" b="1" dirty="0">
              <a:latin typeface="Alexandria Light" pitchFamily="2" charset="-78"/>
              <a:ea typeface="Calibri" panose="020F0502020204030204" pitchFamily="34" charset="0"/>
              <a:cs typeface="Alexandria Light" pitchFamily="2" charset="-78"/>
            </a:endParaRPr>
          </a:p>
          <a:p>
            <a:pPr algn="just" rtl="1">
              <a:lnSpc>
                <a:spcPts val="2980"/>
              </a:lnSpc>
              <a:spcAft>
                <a:spcPts val="1200"/>
              </a:spcAft>
              <a:defRPr/>
            </a:pPr>
            <a:endParaRPr lang="ar-SA" sz="1600" dirty="0">
              <a:latin typeface="Alexandria Light" pitchFamily="2" charset="-78"/>
              <a:cs typeface="Alexandria Light" pitchFamily="2" charset="-78"/>
            </a:endParaRP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66976"/>
    </mc:Choice>
    <mc:Fallback xmlns="">
      <p:transition advTm="6697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3389" y="1285192"/>
            <a:ext cx="9212598" cy="5043560"/>
          </a:xfrm>
          <a:prstGeom prst="rect">
            <a:avLst/>
          </a:prstGeom>
          <a:noFill/>
        </p:spPr>
        <p:txBody>
          <a:bodyPr wrap="square" rtlCol="0">
            <a:spAutoFit/>
          </a:bodyPr>
          <a:lstStyle/>
          <a:p>
            <a:pPr algn="justLow" rtl="1">
              <a:lnSpc>
                <a:spcPts val="1560"/>
              </a:lnSpc>
              <a:spcAft>
                <a:spcPts val="600"/>
              </a:spcAft>
            </a:pPr>
            <a:r>
              <a:rPr lang="ar-SA" sz="1400" dirty="0">
                <a:latin typeface="Alexandria Medium" pitchFamily="2" charset="-78"/>
                <a:cs typeface="Alexandria Medium" pitchFamily="2" charset="-78"/>
              </a:rPr>
              <a:t>المراجع العربية والأجنبية</a:t>
            </a:r>
            <a:r>
              <a:rPr lang="ar-SA" sz="1400" dirty="0">
                <a:latin typeface="Simplified Arabic" panose="02020603050405020304" pitchFamily="18" charset="-78"/>
                <a:cs typeface="Simplified Arabic" panose="02020603050405020304" pitchFamily="18"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15000"/>
              </a:lnSpc>
            </a:pPr>
            <a:r>
              <a:rPr lang="ar-SY" sz="1600" dirty="0">
                <a:effectLst/>
                <a:latin typeface="Alexandria Light" pitchFamily="2" charset="-78"/>
                <a:ea typeface="Calibri" panose="020F0502020204030204" pitchFamily="34" charset="0"/>
                <a:cs typeface="Alexandria Light" pitchFamily="2" charset="-78"/>
              </a:rPr>
              <a:t>خميس، محمد عطية (2006). </a:t>
            </a:r>
            <a:r>
              <a:rPr lang="ar-SY" sz="1600" i="1" dirty="0">
                <a:effectLst/>
                <a:latin typeface="Alexandria Light" pitchFamily="2" charset="-78"/>
                <a:ea typeface="Calibri" panose="020F0502020204030204" pitchFamily="34" charset="0"/>
                <a:cs typeface="Alexandria Light" pitchFamily="2" charset="-78"/>
              </a:rPr>
              <a:t>تكنولوجيا إنتاج مصادر التعلّم</a:t>
            </a:r>
            <a:r>
              <a:rPr lang="ar-SY" sz="1600" dirty="0">
                <a:effectLst/>
                <a:latin typeface="Alexandria Light" pitchFamily="2" charset="-78"/>
                <a:ea typeface="Calibri" panose="020F0502020204030204" pitchFamily="34" charset="0"/>
                <a:cs typeface="Alexandria Light" pitchFamily="2" charset="-78"/>
              </a:rPr>
              <a:t>. القاهرة: مكتبة دار السحاب للنشر والتوزيع.</a:t>
            </a:r>
            <a:endParaRPr lang="en-US" sz="1600" dirty="0">
              <a:effectLst/>
              <a:latin typeface="Alexandria Light" pitchFamily="2" charset="-78"/>
              <a:ea typeface="Calibri" panose="020F0502020204030204" pitchFamily="34" charset="0"/>
              <a:cs typeface="Alexandria Light" pitchFamily="2" charset="-78"/>
            </a:endParaRPr>
          </a:p>
          <a:p>
            <a:pPr lvl="0" algn="just" rtl="1">
              <a:lnSpc>
                <a:spcPct val="115000"/>
              </a:lnSpc>
            </a:pPr>
            <a:r>
              <a:rPr lang="ar-SA" sz="1600" dirty="0">
                <a:effectLst/>
                <a:latin typeface="Alexandria Light" pitchFamily="2" charset="-78"/>
                <a:ea typeface="Calibri" panose="020F0502020204030204" pitchFamily="34" charset="0"/>
                <a:cs typeface="Alexandria Light" pitchFamily="2" charset="-78"/>
              </a:rPr>
              <a:t>صيام، محمد وحيد، والعبد الله، فواز ابراهيم، وديب، أوصاف. (2012). </a:t>
            </a:r>
            <a:r>
              <a:rPr lang="ar-SA" sz="1600" i="1" dirty="0">
                <a:effectLst/>
                <a:latin typeface="Alexandria Light" pitchFamily="2" charset="-78"/>
                <a:ea typeface="Calibri" panose="020F0502020204030204" pitchFamily="34" charset="0"/>
                <a:cs typeface="Alexandria Light" pitchFamily="2" charset="-78"/>
              </a:rPr>
              <a:t>تكنولوجيا التعليم والمعلومات</a:t>
            </a:r>
            <a:r>
              <a:rPr lang="ar-SA" sz="1600" dirty="0">
                <a:effectLst/>
                <a:latin typeface="Alexandria Light" pitchFamily="2" charset="-78"/>
                <a:ea typeface="Calibri" panose="020F0502020204030204" pitchFamily="34" charset="0"/>
                <a:cs typeface="Alexandria Light" pitchFamily="2" charset="-78"/>
              </a:rPr>
              <a:t>. جامعة دمشق.</a:t>
            </a:r>
          </a:p>
          <a:p>
            <a:pPr algn="just" rtl="1">
              <a:lnSpc>
                <a:spcPct val="115000"/>
              </a:lnSpc>
            </a:pPr>
            <a:r>
              <a:rPr lang="ar-SA" sz="1600" dirty="0">
                <a:latin typeface="Alexandria Light" pitchFamily="2" charset="-78"/>
                <a:ea typeface="Calibri" panose="020F0502020204030204" pitchFamily="34" charset="0"/>
                <a:cs typeface="Alexandria Light" pitchFamily="2" charset="-78"/>
              </a:rPr>
              <a:t>موسى، غنى. (2023). برنامج تدريبيّ قائم على استراتيجيّة الفصل المقلوب في إكساب الطلبة مهارات تصميم البرامج تعليميّة تفاعليّة، بحث منشور في المجلة الأمريكية الدولية للعلوم الإنسانية والاجتماعية، العدد16، الجزء الثاني.</a:t>
            </a:r>
            <a:endParaRPr lang="en-US" sz="1600" dirty="0">
              <a:latin typeface="Alexandria Light" pitchFamily="2" charset="-78"/>
              <a:ea typeface="Calibri" panose="020F0502020204030204" pitchFamily="34" charset="0"/>
              <a:cs typeface="Alexandria Light" pitchFamily="2" charset="-78"/>
            </a:endParaRPr>
          </a:p>
          <a:p>
            <a:pPr lvl="0" algn="just" rtl="1">
              <a:lnSpc>
                <a:spcPct val="115000"/>
              </a:lnSpc>
            </a:pPr>
            <a:r>
              <a:rPr lang="ar-SY" sz="1600" dirty="0">
                <a:latin typeface="Alexandria Light" pitchFamily="2" charset="-78"/>
                <a:ea typeface="Calibri" panose="020F0502020204030204" pitchFamily="34" charset="0"/>
                <a:cs typeface="Alexandria Light" pitchFamily="2" charset="-78"/>
              </a:rPr>
              <a:t>موسى، غنى. (2020). </a:t>
            </a:r>
            <a:r>
              <a:rPr lang="ar-SA" sz="1600" dirty="0">
                <a:latin typeface="Alexandria Light" pitchFamily="2" charset="-78"/>
                <a:ea typeface="Calibri" panose="020F0502020204030204" pitchFamily="34" charset="0"/>
                <a:cs typeface="Alexandria Light" pitchFamily="2" charset="-78"/>
              </a:rPr>
              <a:t>درجة امتلاك طلبة معلّم الصّف مهارات تصميم البرامج التعليميّة </a:t>
            </a:r>
            <a:r>
              <a:rPr lang="ar-SA" sz="1600" dirty="0">
                <a:effectLst/>
                <a:latin typeface="Alexandria Light" pitchFamily="2" charset="-78"/>
                <a:ea typeface="Calibri" panose="020F0502020204030204" pitchFamily="34" charset="0"/>
                <a:cs typeface="Alexandria Light" pitchFamily="2" charset="-78"/>
              </a:rPr>
              <a:t>الحاسوبيّة وفق نموذج تصميم التعليم العام (</a:t>
            </a:r>
            <a:r>
              <a:rPr lang="en-US" sz="1600" dirty="0">
                <a:effectLst/>
                <a:latin typeface="Alexandria Light" pitchFamily="2" charset="-78"/>
                <a:ea typeface="Calibri" panose="020F0502020204030204" pitchFamily="34" charset="0"/>
                <a:cs typeface="Alexandria Light" pitchFamily="2" charset="-78"/>
              </a:rPr>
              <a:t>ADDIE</a:t>
            </a:r>
            <a:r>
              <a:rPr lang="ar-SA" sz="1600" dirty="0">
                <a:effectLst/>
                <a:latin typeface="Alexandria Light" pitchFamily="2" charset="-78"/>
                <a:ea typeface="Calibri" panose="020F0502020204030204" pitchFamily="34" charset="0"/>
                <a:cs typeface="Alexandria Light" pitchFamily="2" charset="-78"/>
              </a:rPr>
              <a:t>) ومدى أهميتها بالنسبة إليهم. بحث علمي، دمشق: مجلة اتحاد الجامعات العربية للتربية وعلم النفس.</a:t>
            </a:r>
            <a:endParaRPr lang="en-US" sz="1600" dirty="0">
              <a:effectLst/>
              <a:latin typeface="Alexandria Light" pitchFamily="2" charset="-78"/>
              <a:ea typeface="Calibri" panose="020F0502020204030204" pitchFamily="34" charset="0"/>
              <a:cs typeface="Alexandria Light" pitchFamily="2" charset="-78"/>
            </a:endParaRPr>
          </a:p>
          <a:p>
            <a:pPr lvl="0" algn="just" rtl="1">
              <a:lnSpc>
                <a:spcPct val="115000"/>
              </a:lnSpc>
              <a:spcAft>
                <a:spcPts val="1000"/>
              </a:spcAft>
            </a:pPr>
            <a:r>
              <a:rPr lang="ar-SA" sz="1600" dirty="0" err="1">
                <a:effectLst/>
                <a:latin typeface="Alexandria Light" pitchFamily="2" charset="-78"/>
                <a:ea typeface="Calibri" panose="020F0502020204030204" pitchFamily="34" charset="0"/>
                <a:cs typeface="Alexandria Light" pitchFamily="2" charset="-78"/>
              </a:rPr>
              <a:t>الهواسي</a:t>
            </a:r>
            <a:r>
              <a:rPr lang="ar-SA" sz="1600" dirty="0">
                <a:effectLst/>
                <a:latin typeface="Alexandria Light" pitchFamily="2" charset="-78"/>
                <a:ea typeface="Calibri" panose="020F0502020204030204" pitchFamily="34" charset="0"/>
                <a:cs typeface="Alexandria Light" pitchFamily="2" charset="-78"/>
              </a:rPr>
              <a:t>، محمود حسن، والبرزنجي، حيدر شاكر، تكنولوجيا وأنظمة المعلومات في المنظمات المعاصرة، ،2017 </a:t>
            </a:r>
            <a:r>
              <a:rPr lang="ar-SA" sz="1600" dirty="0" err="1">
                <a:effectLst/>
                <a:latin typeface="Alexandria Light" pitchFamily="2" charset="-78"/>
                <a:ea typeface="Calibri" panose="020F0502020204030204" pitchFamily="34" charset="0"/>
                <a:cs typeface="Alexandria Light" pitchFamily="2" charset="-78"/>
              </a:rPr>
              <a:t>السيسبان</a:t>
            </a:r>
            <a:r>
              <a:rPr lang="ar-SA" sz="1600" dirty="0">
                <a:effectLst/>
                <a:latin typeface="Alexandria Light" pitchFamily="2" charset="-78"/>
                <a:ea typeface="Calibri" panose="020F0502020204030204" pitchFamily="34" charset="0"/>
                <a:cs typeface="Alexandria Light" pitchFamily="2" charset="-78"/>
              </a:rPr>
              <a:t> للطباعة والنشر والتوزيع، بغداد- العراق، الطبعة الثانية.</a:t>
            </a:r>
            <a:endParaRPr lang="en-US" sz="1600" dirty="0">
              <a:effectLst/>
              <a:latin typeface="Alexandria Light" pitchFamily="2" charset="-78"/>
              <a:ea typeface="Calibri" panose="020F0502020204030204" pitchFamily="34" charset="0"/>
              <a:cs typeface="Alexandria Light" pitchFamily="2" charset="-78"/>
            </a:endParaRPr>
          </a:p>
          <a:p>
            <a:pPr algn="justLow">
              <a:lnSpc>
                <a:spcPts val="1680"/>
              </a:lnSpc>
              <a:spcAft>
                <a:spcPts val="1200"/>
              </a:spcAft>
            </a:pPr>
            <a:r>
              <a:rPr lang="en-US" sz="1600" dirty="0" err="1">
                <a:effectLst/>
                <a:latin typeface="Alexandria Light" pitchFamily="2" charset="-78"/>
                <a:ea typeface="Calibri" panose="020F0502020204030204" pitchFamily="34" charset="0"/>
                <a:cs typeface="Alexandria Light" pitchFamily="2" charset="-78"/>
              </a:rPr>
              <a:t>Yazov</a:t>
            </a:r>
            <a:r>
              <a:rPr lang="en-US" sz="1600" dirty="0">
                <a:effectLst/>
                <a:latin typeface="Alexandria Light" pitchFamily="2" charset="-78"/>
                <a:ea typeface="Calibri" panose="020F0502020204030204" pitchFamily="34" charset="0"/>
                <a:cs typeface="Alexandria Light" pitchFamily="2" charset="-78"/>
              </a:rPr>
              <a:t>, B&amp; Sang Song, Ki (2020). Exploring the Status of ICT in Education in Turkmenistan for Achieving the Education 2030 Agenda. Asia-Pacific Collaborative education journal http://dx.doi.org/10.14580/apcj.2020.16.2.21 Vol.16, No.1, 2020, pp.21-34</a:t>
            </a:r>
          </a:p>
          <a:p>
            <a:pPr lvl="0" algn="justLow">
              <a:lnSpc>
                <a:spcPts val="1680"/>
              </a:lnSpc>
              <a:spcAft>
                <a:spcPts val="1200"/>
              </a:spcAft>
            </a:pP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a:p>
            <a:pPr marL="342900" indent="-342900" algn="justLow" rtl="1">
              <a:lnSpc>
                <a:spcPts val="2080"/>
              </a:lnSpc>
              <a:spcAft>
                <a:spcPts val="800"/>
              </a:spcAft>
              <a:buFont typeface="Arial" panose="020B0604020202020204" pitchFamily="34" charset="0"/>
              <a:buChar char="•"/>
              <a:tabLst>
                <a:tab pos="457200" algn="l"/>
              </a:tabLst>
            </a:pPr>
            <a:endParaRPr lang="en-US" sz="1400" dirty="0">
              <a:highlight>
                <a:srgbClr val="FFFF00"/>
              </a:highligh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940231"/>
      </p:ext>
    </p:extLst>
  </p:cSld>
  <p:clrMapOvr>
    <a:masterClrMapping/>
  </p:clrMapOvr>
  <mc:AlternateContent xmlns:mc="http://schemas.openxmlformats.org/markup-compatibility/2006" xmlns:p14="http://schemas.microsoft.com/office/powerpoint/2010/main">
    <mc:Choice Requires="p14">
      <p:transition spd="slow" p14:dur="2000" advTm="1449"/>
    </mc:Choice>
    <mc:Fallback xmlns="">
      <p:transition spd="slow" advTm="144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93"/>
    </mc:Choice>
    <mc:Fallback xmlns="">
      <p:transition spd="slow" advTm="449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6ECD5A-99DE-4EDE-A5DC-66C3040FEF60}"/>
</file>

<file path=customXml/itemProps2.xml><?xml version="1.0" encoding="utf-8"?>
<ds:datastoreItem xmlns:ds="http://schemas.openxmlformats.org/officeDocument/2006/customXml" ds:itemID="{65BD3E50-C1A0-4664-9D10-201A21768A9F}"/>
</file>

<file path=customXml/itemProps3.xml><?xml version="1.0" encoding="utf-8"?>
<ds:datastoreItem xmlns:ds="http://schemas.openxmlformats.org/officeDocument/2006/customXml" ds:itemID="{B080DB64-70E2-49D2-A22C-B70645EDF069}"/>
</file>

<file path=docProps/app.xml><?xml version="1.0" encoding="utf-8"?>
<Properties xmlns="http://schemas.openxmlformats.org/officeDocument/2006/extended-properties" xmlns:vt="http://schemas.openxmlformats.org/officeDocument/2006/docPropsVTypes">
  <TotalTime>23541</TotalTime>
  <Words>6146</Words>
  <Application>Microsoft Office PowerPoint</Application>
  <PresentationFormat>شاشة عريضة</PresentationFormat>
  <Paragraphs>372</Paragraphs>
  <Slides>46</Slides>
  <Notes>6</Notes>
  <HiddenSlides>0</HiddenSlides>
  <MMClips>0</MMClips>
  <ScaleCrop>false</ScaleCrop>
  <HeadingPairs>
    <vt:vector size="6" baseType="variant">
      <vt:variant>
        <vt:lpstr>الخطوط المستخدمة</vt:lpstr>
      </vt:variant>
      <vt:variant>
        <vt:i4>13</vt:i4>
      </vt:variant>
      <vt:variant>
        <vt:lpstr>نسق</vt:lpstr>
      </vt:variant>
      <vt:variant>
        <vt:i4>1</vt:i4>
      </vt:variant>
      <vt:variant>
        <vt:lpstr>عناوين الشرائح</vt:lpstr>
      </vt:variant>
      <vt:variant>
        <vt:i4>46</vt:i4>
      </vt:variant>
    </vt:vector>
  </HeadingPairs>
  <TitlesOfParts>
    <vt:vector size="60" baseType="lpstr">
      <vt:lpstr>Alexandria</vt:lpstr>
      <vt:lpstr>Alexandria Black</vt:lpstr>
      <vt:lpstr>Alexandria Light</vt:lpstr>
      <vt:lpstr>Alexandria Medium</vt:lpstr>
      <vt:lpstr>Arial</vt:lpstr>
      <vt:lpstr>Calibri</vt:lpstr>
      <vt:lpstr>Calibri Light</vt:lpstr>
      <vt:lpstr>droid arabic kufi</vt:lpstr>
      <vt:lpstr>Helvetica Neue</vt:lpstr>
      <vt:lpstr>inherit</vt:lpstr>
      <vt:lpstr>Simplified Arabic</vt:lpstr>
      <vt:lpstr>SimplifiedArabic-Bold</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Ghena Moussa</cp:lastModifiedBy>
  <cp:revision>1183</cp:revision>
  <dcterms:created xsi:type="dcterms:W3CDTF">2023-04-29T09:08:00Z</dcterms:created>
  <dcterms:modified xsi:type="dcterms:W3CDTF">2024-03-18T20:41:43Z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