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1" r:id="rId5"/>
    <p:sldId id="261" r:id="rId6"/>
    <p:sldId id="262" r:id="rId7"/>
    <p:sldId id="263" r:id="rId8"/>
    <p:sldId id="264" r:id="rId9"/>
    <p:sldId id="265" r:id="rId10"/>
    <p:sldId id="266" r:id="rId11"/>
    <p:sldId id="267" r:id="rId12"/>
    <p:sldId id="268" r:id="rId13"/>
    <p:sldId id="269" r:id="rId14"/>
    <p:sldId id="270" r:id="rId15"/>
    <p:sldId id="271" r:id="rId16"/>
    <p:sldId id="272" r:id="rId17"/>
    <p:sldId id="302" r:id="rId18"/>
    <p:sldId id="273" r:id="rId19"/>
    <p:sldId id="274" r:id="rId20"/>
    <p:sldId id="275" r:id="rId21"/>
    <p:sldId id="276" r:id="rId22"/>
    <p:sldId id="277" r:id="rId23"/>
    <p:sldId id="278" r:id="rId24"/>
    <p:sldId id="279" r:id="rId25"/>
    <p:sldId id="300" r:id="rId26"/>
    <p:sldId id="303" r:id="rId27"/>
    <p:sldId id="280" r:id="rId28"/>
    <p:sldId id="281" r:id="rId29"/>
    <p:sldId id="282" r:id="rId30"/>
    <p:sldId id="283" r:id="rId31"/>
    <p:sldId id="284" r:id="rId32"/>
    <p:sldId id="285" r:id="rId33"/>
    <p:sldId id="286" r:id="rId34"/>
    <p:sldId id="287" r:id="rId35"/>
    <p:sldId id="288" r:id="rId36"/>
    <p:sldId id="299" r:id="rId3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95710" y="3159395"/>
            <a:ext cx="448071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621</a:t>
            </a:r>
          </a:p>
          <a:p>
            <a:r>
              <a:rPr lang="en-US" sz="2800" dirty="0">
                <a:solidFill>
                  <a:schemeClr val="bg1"/>
                </a:solidFill>
                <a:latin typeface="Tajawal Medium" panose="00000600000000000000" pitchFamily="2" charset="-78"/>
                <a:cs typeface="Tajawal Medium" panose="00000600000000000000" pitchFamily="2" charset="-78"/>
              </a:rPr>
              <a:t>Value of Information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p:cNvSpPr txBox="1"/>
          <p:nvPr/>
        </p:nvSpPr>
        <p:spPr>
          <a:xfrm>
            <a:off x="1103312" y="2225719"/>
            <a:ext cx="9666288" cy="2677656"/>
          </a:xfrm>
          <a:prstGeom prst="rect">
            <a:avLst/>
          </a:prstGeom>
          <a:noFill/>
        </p:spPr>
        <p:txBody>
          <a:bodyPr wrap="square" rtlCol="0">
            <a:spAutoFit/>
          </a:bodyPr>
          <a:lstStyle/>
          <a:p>
            <a:pPr algn="just"/>
            <a:r>
              <a:rPr lang="en-US" sz="2800" dirty="0"/>
              <a:t>Creating good decision alternatives [I] is one of the most important project management functions. Often, there are opportunities to do additional analysis or to otherwise get more information before making a resource commitment. This chapter shows how to solve value of information problems, where there is an option to obtain more information.</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5" name="Rectangle 4"/>
          <p:cNvSpPr/>
          <p:nvPr/>
        </p:nvSpPr>
        <p:spPr>
          <a:xfrm>
            <a:off x="651740" y="1779799"/>
            <a:ext cx="11160304" cy="3970318"/>
          </a:xfrm>
          <a:prstGeom prst="rect">
            <a:avLst/>
          </a:prstGeom>
        </p:spPr>
        <p:txBody>
          <a:bodyPr wrap="square">
            <a:spAutoFit/>
          </a:bodyPr>
          <a:lstStyle/>
          <a:p>
            <a:pPr algn="just"/>
            <a:r>
              <a:rPr lang="en-US" sz="2800" dirty="0"/>
              <a:t>Revisiting the Wastewater Plant Problem In the Wastewater Plant example in Chapter 5, we evaluate the plan alter- natives with decision tree analysis. The expected value (EV) costs are remarkably similar, ranging from $1.120 to $1.136 million. Figure 6.1 shows the decision model in a "shorthand" format: Implicitly, a copy of every following node is attached to the end of each branch of the preceding node. There are two chance events affecting the cost outcome: Time Plant Operational and Time Other Mine Activities Complete. Whichever chance event is latest controls when the mine commences production.</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038BD45-0548-4DB4-ACB4-BC0515477AC4}"/>
              </a:ext>
            </a:extLst>
          </p:cNvPr>
          <p:cNvPicPr>
            <a:picLocks noChangeAspect="1"/>
          </p:cNvPicPr>
          <p:nvPr/>
        </p:nvPicPr>
        <p:blipFill rotWithShape="1">
          <a:blip r:embed="rId2"/>
          <a:srcRect l="9333" t="19284" r="29083" b="-2224"/>
          <a:stretch/>
        </p:blipFill>
        <p:spPr>
          <a:xfrm>
            <a:off x="304800" y="83961"/>
            <a:ext cx="11544300" cy="6774039"/>
          </a:xfrm>
          <a:prstGeom prst="rect">
            <a:avLst/>
          </a:prstGeom>
        </p:spPr>
      </p:pic>
    </p:spTree>
    <p:extLst>
      <p:ext uri="{BB962C8B-B14F-4D97-AF65-F5344CB8AC3E}">
        <p14:creationId xmlns:p14="http://schemas.microsoft.com/office/powerpoint/2010/main" val="2879467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979111"/>
            <a:ext cx="10515600" cy="4197851"/>
          </a:xfrm>
        </p:spPr>
        <p:txBody>
          <a:bodyPr/>
          <a:lstStyle/>
          <a:p>
            <a:pPr marL="0" indent="0" algn="just">
              <a:buNone/>
            </a:pPr>
            <a:r>
              <a:rPr lang="en-US" dirty="0"/>
              <a:t>The decision policy I recommend is to choose the alternative having the lowest EV cost. This is the expected monetary value decision rule, only we are minimizing costs. Schedule and performance criteria are incorporated explicitly into the analysis as cost equivalents, based upon their impact on mine value.</a:t>
            </a:r>
          </a:p>
        </p:txBody>
      </p:sp>
    </p:spTree>
    <p:extLst>
      <p:ext uri="{BB962C8B-B14F-4D97-AF65-F5344CB8AC3E}">
        <p14:creationId xmlns:p14="http://schemas.microsoft.com/office/powerpoint/2010/main" val="782773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838200" y="1575104"/>
            <a:ext cx="10515600" cy="4351338"/>
          </a:xfrm>
        </p:spPr>
        <p:txBody>
          <a:bodyPr/>
          <a:lstStyle/>
          <a:p>
            <a:pPr marL="0" indent="0">
              <a:buNone/>
            </a:pPr>
            <a:r>
              <a:rPr lang="en-US" dirty="0">
                <a:solidFill>
                  <a:srgbClr val="FF0000"/>
                </a:solidFill>
              </a:rPr>
              <a:t>Value of Information: </a:t>
            </a:r>
          </a:p>
          <a:p>
            <a:pPr marL="0" indent="0">
              <a:buNone/>
            </a:pPr>
            <a:r>
              <a:rPr lang="en-US" dirty="0"/>
              <a:t>More information, even  imperfect, is generally useful in revising prior assessments. Here are example sources of additional information:</a:t>
            </a:r>
          </a:p>
          <a:p>
            <a:pPr marL="0" indent="0">
              <a:buNone/>
            </a:pPr>
            <a:r>
              <a:rPr lang="en-US" dirty="0"/>
              <a:t>- Prototyping, market studies, and similar directed research </a:t>
            </a:r>
          </a:p>
          <a:p>
            <a:pPr marL="0" indent="0">
              <a:buNone/>
            </a:pPr>
            <a:r>
              <a:rPr lang="en-US" dirty="0"/>
              <a:t>Obtaining and analyzing more data </a:t>
            </a:r>
          </a:p>
          <a:p>
            <a:pPr marL="0" indent="0">
              <a:buNone/>
            </a:pPr>
            <a:r>
              <a:rPr lang="en-US" dirty="0"/>
              <a:t>Modeling in greater detail </a:t>
            </a:r>
          </a:p>
          <a:p>
            <a:pPr marL="0" indent="0">
              <a:buNone/>
            </a:pPr>
            <a:r>
              <a:rPr lang="en-US" dirty="0"/>
              <a:t>Spending additional effort in eliciting expert judgments about model </a:t>
            </a:r>
          </a:p>
          <a:p>
            <a:pPr marL="0" indent="0">
              <a:buNone/>
            </a:pPr>
            <a:r>
              <a:rPr lang="en-US" dirty="0"/>
              <a:t>input variables.</a:t>
            </a:r>
          </a:p>
        </p:txBody>
      </p:sp>
    </p:spTree>
    <p:extLst>
      <p:ext uri="{BB962C8B-B14F-4D97-AF65-F5344CB8AC3E}">
        <p14:creationId xmlns:p14="http://schemas.microsoft.com/office/powerpoint/2010/main" val="404941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Time permitting, it might always appear that additional data and analysis are always desirable. However, we should weigh the cost, any delay, and other possible impacts against the value added. </a:t>
            </a:r>
          </a:p>
          <a:p>
            <a:pPr marL="0" indent="0" algn="just">
              <a:buNone/>
            </a:pPr>
            <a:r>
              <a:rPr lang="en-US" dirty="0"/>
              <a:t>What is the value of additional information? We determine this by adding an information alternative to the decision tree. </a:t>
            </a:r>
          </a:p>
        </p:txBody>
      </p:sp>
    </p:spTree>
    <p:extLst>
      <p:ext uri="{BB962C8B-B14F-4D97-AF65-F5344CB8AC3E}">
        <p14:creationId xmlns:p14="http://schemas.microsoft.com/office/powerpoint/2010/main" val="3451269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 new chance node in the tree represents the possibilities of information-gathering results. We will use the information to revise project assessments or, more often, prior probability assessments. </a:t>
            </a:r>
          </a:p>
          <a:p>
            <a:pPr marL="0" indent="0" algn="just">
              <a:buNone/>
            </a:pPr>
            <a:r>
              <a:rPr lang="en-US" dirty="0"/>
              <a:t>The equation to determine the value of additional information is: </a:t>
            </a:r>
          </a:p>
          <a:p>
            <a:pPr marL="0" indent="0" algn="just">
              <a:buNone/>
            </a:pPr>
            <a:r>
              <a:rPr lang="en-US" dirty="0"/>
              <a:t>(value of additional information) = </a:t>
            </a:r>
          </a:p>
          <a:p>
            <a:pPr marL="0" indent="0" algn="just">
              <a:buNone/>
            </a:pPr>
            <a:r>
              <a:rPr lang="en-US" dirty="0"/>
              <a:t>(value of new decision tree) - (value of old decision tree).</a:t>
            </a:r>
          </a:p>
          <a:p>
            <a:pPr marL="0" indent="0">
              <a:buNone/>
            </a:pPr>
            <a:endParaRPr lang="en-US" dirty="0"/>
          </a:p>
        </p:txBody>
      </p:sp>
    </p:spTree>
    <p:extLst>
      <p:ext uri="{BB962C8B-B14F-4D97-AF65-F5344CB8AC3E}">
        <p14:creationId xmlns:p14="http://schemas.microsoft.com/office/powerpoint/2010/main" val="96377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this calculation, the convention is to temporarily ignore the cost of acquiring the additional information. We compare the value of information to the cost of obtaining the information. If  the cost is less than the value, then it is better to acquire the information. </a:t>
            </a:r>
          </a:p>
        </p:txBody>
      </p:sp>
    </p:spTree>
    <p:extLst>
      <p:ext uri="{BB962C8B-B14F-4D97-AF65-F5344CB8AC3E}">
        <p14:creationId xmlns:p14="http://schemas.microsoft.com/office/powerpoint/2010/main" val="4260154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Project delays, often adding to costs, can also be temporarily ignored by assuming that delay is a component of the cost of information. Be certain that the evaluation properly compares the new versus the old tree, both incorporating cost and delay of obtaining more information. </a:t>
            </a:r>
          </a:p>
          <a:p>
            <a:pPr marL="0" indent="0" algn="just">
              <a:buNone/>
            </a:pPr>
            <a:r>
              <a:rPr lang="en-US" dirty="0"/>
              <a:t>A similar concept is value of  control. In a decision analysis, "control" means controlling or influencing the outcome of chance events. Examples include:</a:t>
            </a:r>
          </a:p>
        </p:txBody>
      </p:sp>
    </p:spTree>
    <p:extLst>
      <p:ext uri="{BB962C8B-B14F-4D97-AF65-F5344CB8AC3E}">
        <p14:creationId xmlns:p14="http://schemas.microsoft.com/office/powerpoint/2010/main" val="2559383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Acquiring services or products through turnkey contracts that fix costs </a:t>
            </a:r>
          </a:p>
          <a:p>
            <a:pPr marL="0" indent="0" algn="just">
              <a:buNone/>
            </a:pPr>
            <a:r>
              <a:rPr lang="en-US" dirty="0"/>
              <a:t>Limiting losses with insurance Protecting commodity prices by forward-selling production.  </a:t>
            </a:r>
          </a:p>
          <a:p>
            <a:pPr marL="0" indent="0" algn="just">
              <a:buNone/>
            </a:pPr>
            <a:r>
              <a:rPr lang="en-US" dirty="0"/>
              <a:t>Specifying higher-grade materials to reduce chance of failure Using conservative operating practices </a:t>
            </a:r>
          </a:p>
          <a:p>
            <a:pPr marL="0" indent="0" algn="just">
              <a:buNone/>
            </a:pPr>
            <a:r>
              <a:rPr lang="en-US" dirty="0"/>
              <a:t>Investing in backups, redundancy, and flexibility.</a:t>
            </a:r>
          </a:p>
        </p:txBody>
      </p:sp>
    </p:spTree>
    <p:extLst>
      <p:ext uri="{BB962C8B-B14F-4D97-AF65-F5344CB8AC3E}">
        <p14:creationId xmlns:p14="http://schemas.microsoft.com/office/powerpoint/2010/main" val="2578528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Valuing additional control is similar to valuing additional information: </a:t>
            </a:r>
          </a:p>
          <a:p>
            <a:pPr marL="0" indent="0" algn="just">
              <a:buNone/>
            </a:pPr>
            <a:r>
              <a:rPr lang="en-US" dirty="0"/>
              <a:t>compare the new control alternative with the previous best alternative. Control, like information, is most often imperfect. </a:t>
            </a:r>
          </a:p>
          <a:p>
            <a:pPr marL="0" indent="0" algn="just">
              <a:buNone/>
            </a:pPr>
            <a:r>
              <a:rPr lang="en-US" dirty="0"/>
              <a:t>Note that the analysis does not change the risks. However, information and control concepts often lead to adopting new alternatives with more desirable risk characteristics.</a:t>
            </a:r>
          </a:p>
        </p:txBody>
      </p:sp>
    </p:spTree>
    <p:extLst>
      <p:ext uri="{BB962C8B-B14F-4D97-AF65-F5344CB8AC3E}">
        <p14:creationId xmlns:p14="http://schemas.microsoft.com/office/powerpoint/2010/main" val="425728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Plant information Alternative: </a:t>
            </a:r>
          </a:p>
          <a:p>
            <a:pPr marL="0" indent="0" algn="just">
              <a:buNone/>
            </a:pPr>
            <a:r>
              <a:rPr lang="en-US" dirty="0"/>
              <a:t>Now consider a new information alternative for the Wastewater Plant: evaluating the Used Plant first. We can spend approximately one month testing and evaluating the used plant to determine when it could be operational. The evaluation will not change the actual lead-time if we select Used Plant; the used plant would need inspection anyway. The value of the information is in providing a basis to reassess the Used Plant lead-time probabilities.</a:t>
            </a:r>
          </a:p>
        </p:txBody>
      </p:sp>
    </p:spTree>
    <p:extLst>
      <p:ext uri="{BB962C8B-B14F-4D97-AF65-F5344CB8AC3E}">
        <p14:creationId xmlns:p14="http://schemas.microsoft.com/office/powerpoint/2010/main" val="1069981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Lead-times for other alternatives would be the same from the date of commitment. For example, if  we spend one month evaluating the Used Plant and then make a decision to purchase a new one, then the New Wastewater Plant acquisition is delayed one month. </a:t>
            </a:r>
          </a:p>
        </p:txBody>
      </p:sp>
    </p:spTree>
    <p:extLst>
      <p:ext uri="{BB962C8B-B14F-4D97-AF65-F5344CB8AC3E}">
        <p14:creationId xmlns:p14="http://schemas.microsoft.com/office/powerpoint/2010/main" val="1220995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initial cost of evaluating the Used Plant alternative is $30,000 (pre- tax) and is not refundable. This includes a deposit plus the evaluation cost, and would apply to the installation expense if  we chose this alternative. Figure 6.2 shows the expanded decision model. The decision tree short-hand illustrates the structure in compact form. The nodes are numbered to match the example calculations to the figures. </a:t>
            </a:r>
          </a:p>
          <a:p>
            <a:pPr marL="0" indent="0">
              <a:buNone/>
            </a:pPr>
            <a:endParaRPr lang="en-US" dirty="0"/>
          </a:p>
        </p:txBody>
      </p:sp>
    </p:spTree>
    <p:extLst>
      <p:ext uri="{BB962C8B-B14F-4D97-AF65-F5344CB8AC3E}">
        <p14:creationId xmlns:p14="http://schemas.microsoft.com/office/powerpoint/2010/main" val="30279877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Revising Probabilities: </a:t>
            </a:r>
          </a:p>
          <a:p>
            <a:pPr marL="0" indent="0" algn="just">
              <a:buNone/>
            </a:pPr>
            <a:r>
              <a:rPr lang="en-US" dirty="0"/>
              <a:t>The used plant evaluation and testing provide information useful for revising the prior probability assessments in the Time Plant Operational nodes. Note that the evaluation node in this section of the tree is followed by the investment decision. This is necessary to represent how and whether I  the new information adds value. If we already know the plant alternative, further information gathering and analysis are pointless. </a:t>
            </a:r>
          </a:p>
          <a:p>
            <a:pPr marL="0" indent="0" algn="just">
              <a:buNone/>
            </a:pPr>
            <a:r>
              <a:rPr lang="en-US" dirty="0"/>
              <a:t>Additional information adds value to the project only if it has the potential to change what you are going to do.</a:t>
            </a:r>
          </a:p>
        </p:txBody>
      </p:sp>
    </p:spTree>
    <p:extLst>
      <p:ext uri="{BB962C8B-B14F-4D97-AF65-F5344CB8AC3E}">
        <p14:creationId xmlns:p14="http://schemas.microsoft.com/office/powerpoint/2010/main" val="2983013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CF4A9-C80A-4972-A9F3-C235EC8F569F}"/>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3AA7F08-B88B-40CD-8717-B19043746774}"/>
              </a:ext>
            </a:extLst>
          </p:cNvPr>
          <p:cNvPicPr>
            <a:picLocks noGrp="1" noChangeAspect="1"/>
          </p:cNvPicPr>
          <p:nvPr>
            <p:ph idx="1"/>
          </p:nvPr>
        </p:nvPicPr>
        <p:blipFill rotWithShape="1">
          <a:blip r:embed="rId2"/>
          <a:srcRect l="14949" t="19044" r="33496" b="3320"/>
          <a:stretch/>
        </p:blipFill>
        <p:spPr>
          <a:xfrm>
            <a:off x="279400" y="365125"/>
            <a:ext cx="11811000" cy="6327776"/>
          </a:xfrm>
        </p:spPr>
      </p:pic>
    </p:spTree>
    <p:extLst>
      <p:ext uri="{BB962C8B-B14F-4D97-AF65-F5344CB8AC3E}">
        <p14:creationId xmlns:p14="http://schemas.microsoft.com/office/powerpoint/2010/main" val="20808235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simplicity, I classified the evaluation results into just two outcomes: "Favorable" and "Unfavorable." Project engineers judge the quality of this imperfect information, as shown in Figure 6.3. These nodes are not numbered, as this tree is a side calculation intermediate step. </a:t>
            </a:r>
          </a:p>
        </p:txBody>
      </p:sp>
    </p:spTree>
    <p:extLst>
      <p:ext uri="{BB962C8B-B14F-4D97-AF65-F5344CB8AC3E}">
        <p14:creationId xmlns:p14="http://schemas.microsoft.com/office/powerpoint/2010/main" val="26398873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probabilities at the second column of nodes in Figure 6.3 are judgments about the quality of the information. The first node is the prior probability assessments about the event that matters, with today's information. Figure 6.3 has nodes in inverse sequence from the decision model. However, eliciting the judgments in this manner separates them, so that the expert(~)  need consider only one event at a time.</a:t>
            </a:r>
          </a:p>
          <a:p>
            <a:pPr marL="0" indent="0">
              <a:buNone/>
            </a:pPr>
            <a:endParaRPr lang="en-US" dirty="0"/>
          </a:p>
        </p:txBody>
      </p:sp>
    </p:spTree>
    <p:extLst>
      <p:ext uri="{BB962C8B-B14F-4D97-AF65-F5344CB8AC3E}">
        <p14:creationId xmlns:p14="http://schemas.microsoft.com/office/powerpoint/2010/main" val="1216688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838200" y="1825624"/>
            <a:ext cx="10009339" cy="4775591"/>
          </a:xfrm>
          <a:prstGeom prst="rect">
            <a:avLst/>
          </a:prstGeom>
        </p:spPr>
      </p:pic>
    </p:spTree>
    <p:extLst>
      <p:ext uri="{BB962C8B-B14F-4D97-AF65-F5344CB8AC3E}">
        <p14:creationId xmlns:p14="http://schemas.microsoft.com/office/powerpoint/2010/main" val="3626796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the decision model (see Figure 6.2 and Figure 6.4), we need to reverse the sequence of the nodes in Figure 6.3. My custom is to place </a:t>
            </a:r>
            <a:r>
              <a:rPr lang="en-US" dirty="0" err="1"/>
              <a:t>doublequotes</a:t>
            </a:r>
            <a:r>
              <a:rPr lang="en-US" dirty="0"/>
              <a:t> about the information event outcome labels to help distinguish the information event (Evaluation Outcome) from the event of interest (Time Plant Operational). The expert assessed probabilities for the evaluation outcomes conditioned upon the Time Plant Operational event outcomes. Rep resenting conditional probabilities is a convenient and powerful feature of decision trees.</a:t>
            </a:r>
          </a:p>
        </p:txBody>
      </p:sp>
    </p:spTree>
    <p:extLst>
      <p:ext uri="{BB962C8B-B14F-4D97-AF65-F5344CB8AC3E}">
        <p14:creationId xmlns:p14="http://schemas.microsoft.com/office/powerpoint/2010/main" val="41891676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order of nodes in Figure 6.3 is the logical way to express the assessments and relationships between the two events. The cause-and-effect relationship is from left to right. However, the sequence is in reverse order from what we need to solve our real-world problem. The actual sequence would be according to the project: </a:t>
            </a:r>
          </a:p>
          <a:p>
            <a:pPr marL="0" indent="0" algn="just">
              <a:buNone/>
            </a:pPr>
            <a:r>
              <a:rPr lang="en-US" dirty="0"/>
              <a:t>Get the evaluation result. </a:t>
            </a:r>
          </a:p>
          <a:p>
            <a:pPr marL="0" indent="0" algn="just">
              <a:buNone/>
            </a:pPr>
            <a:r>
              <a:rPr lang="en-US" dirty="0"/>
              <a:t>Make the plant decision. </a:t>
            </a:r>
          </a:p>
          <a:p>
            <a:pPr marL="0" indent="0" algn="just">
              <a:buNone/>
            </a:pPr>
            <a:r>
              <a:rPr lang="en-US" dirty="0"/>
              <a:t>Experience how long it takes to complete the plant.</a:t>
            </a:r>
          </a:p>
        </p:txBody>
      </p:sp>
    </p:spTree>
    <p:extLst>
      <p:ext uri="{BB962C8B-B14F-4D97-AF65-F5344CB8AC3E}">
        <p14:creationId xmlns:p14="http://schemas.microsoft.com/office/powerpoint/2010/main" val="285286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need to reverse or invert the nodes from the sequence in which the probabilities are assessed. We do this with a straightforward technique called Bayesian revision (using Bayes' theorem; see Appendix 6A, Bayesian Analysis). We revise the prior probabilities about Time Plant Operational based upon Evaluation Outcome. Table 6.1 and Figure 6.4 show the original and revised probabilities for each Time Plant Operational case, based upon the evaluation outcome.</a:t>
            </a:r>
          </a:p>
        </p:txBody>
      </p:sp>
    </p:spTree>
    <p:extLst>
      <p:ext uri="{BB962C8B-B14F-4D97-AF65-F5344CB8AC3E}">
        <p14:creationId xmlns:p14="http://schemas.microsoft.com/office/powerpoint/2010/main" val="2777582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Evaluating the New Alternative: </a:t>
            </a:r>
          </a:p>
          <a:p>
            <a:pPr marL="0" indent="0" algn="just">
              <a:buNone/>
            </a:pPr>
            <a:r>
              <a:rPr lang="en-US" dirty="0"/>
              <a:t>Figure 6.4 shows the decision model extended for the Evaluate Used Plant alternative. The terminal or end values on the right of the diagram are present value (PV) costs for the respective paths through the tree, and include any penalty for a delayed mine opening. </a:t>
            </a:r>
          </a:p>
        </p:txBody>
      </p:sp>
    </p:spTree>
    <p:extLst>
      <p:ext uri="{BB962C8B-B14F-4D97-AF65-F5344CB8AC3E}">
        <p14:creationId xmlns:p14="http://schemas.microsoft.com/office/powerpoint/2010/main" val="16826173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EA5F7328-E424-4E98-B42E-CBFFAB5AC3F1}"/>
              </a:ext>
            </a:extLst>
          </p:cNvPr>
          <p:cNvPicPr>
            <a:picLocks noGrp="1" noChangeAspect="1"/>
          </p:cNvPicPr>
          <p:nvPr>
            <p:ph idx="1"/>
          </p:nvPr>
        </p:nvPicPr>
        <p:blipFill rotWithShape="1">
          <a:blip r:embed="rId2"/>
          <a:srcRect l="14163" t="22547" r="32710" b="5071"/>
          <a:stretch/>
        </p:blipFill>
        <p:spPr>
          <a:xfrm>
            <a:off x="228600" y="279400"/>
            <a:ext cx="11849100" cy="6477000"/>
          </a:xfrm>
        </p:spPr>
      </p:pic>
    </p:spTree>
    <p:extLst>
      <p:ext uri="{BB962C8B-B14F-4D97-AF65-F5344CB8AC3E}">
        <p14:creationId xmlns:p14="http://schemas.microsoft.com/office/powerpoint/2010/main" val="1621874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1AD48-ECF4-406E-91E1-8DBB3C559DC2}"/>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45427A29-9ADA-455B-976F-B81FFCA989AD}"/>
              </a:ext>
            </a:extLst>
          </p:cNvPr>
          <p:cNvPicPr>
            <a:picLocks noGrp="1" noChangeAspect="1"/>
          </p:cNvPicPr>
          <p:nvPr>
            <p:ph idx="1"/>
          </p:nvPr>
        </p:nvPicPr>
        <p:blipFill rotWithShape="1">
          <a:blip r:embed="rId2"/>
          <a:srcRect l="8190" t="36848" r="26109" b="14119"/>
          <a:stretch/>
        </p:blipFill>
        <p:spPr>
          <a:xfrm>
            <a:off x="838199" y="1397000"/>
            <a:ext cx="10964787" cy="4406900"/>
          </a:xfrm>
        </p:spPr>
      </p:pic>
    </p:spTree>
    <p:extLst>
      <p:ext uri="{BB962C8B-B14F-4D97-AF65-F5344CB8AC3E}">
        <p14:creationId xmlns:p14="http://schemas.microsoft.com/office/powerpoint/2010/main" val="1489853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Figure 6.5 details the calculations for the EV cost of the delayed Skid alternative, given the Evaluate Used Plant choice. This value changed from $1.120 million to $1.134 million because of the added evaluation cost (about $18,000 after taxes) less the present value-timing adjustment (about $4,000) I of delayed investment.</a:t>
            </a:r>
          </a:p>
          <a:p>
            <a:pPr marL="0" indent="0">
              <a:buNone/>
            </a:pPr>
            <a:endParaRPr lang="en-US" dirty="0"/>
          </a:p>
        </p:txBody>
      </p:sp>
    </p:spTree>
    <p:extLst>
      <p:ext uri="{BB962C8B-B14F-4D97-AF65-F5344CB8AC3E}">
        <p14:creationId xmlns:p14="http://schemas.microsoft.com/office/powerpoint/2010/main" val="3864613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60B70A7B-772E-44BB-A353-0DF06FD933E8}"/>
              </a:ext>
            </a:extLst>
          </p:cNvPr>
          <p:cNvPicPr>
            <a:picLocks noGrp="1" noChangeAspect="1"/>
          </p:cNvPicPr>
          <p:nvPr>
            <p:ph idx="1"/>
          </p:nvPr>
        </p:nvPicPr>
        <p:blipFill rotWithShape="1">
          <a:blip r:embed="rId2"/>
          <a:srcRect l="14949" t="21379" r="34282" b="6530"/>
          <a:stretch/>
        </p:blipFill>
        <p:spPr>
          <a:xfrm>
            <a:off x="203200" y="365125"/>
            <a:ext cx="11633200" cy="6351494"/>
          </a:xfrm>
        </p:spPr>
      </p:pic>
    </p:spTree>
    <p:extLst>
      <p:ext uri="{BB962C8B-B14F-4D97-AF65-F5344CB8AC3E}">
        <p14:creationId xmlns:p14="http://schemas.microsoft.com/office/powerpoint/2010/main" val="62348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Again, new information adds value only if it has the potential to change a decision. In this example, the project manager should choose to install the Used Plant instead of the Skid Plant, if  the evaluation result is "Favorable." If  the evaluation result is "Unfavorable," then install the Skid Plant as planned. </a:t>
            </a:r>
          </a:p>
        </p:txBody>
      </p:sp>
    </p:spTree>
    <p:extLst>
      <p:ext uri="{BB962C8B-B14F-4D97-AF65-F5344CB8AC3E}">
        <p14:creationId xmlns:p14="http://schemas.microsoft.com/office/powerpoint/2010/main" val="16512766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Evaluate Used Plant option is the best alternative. Spending pre-tax $30,000 on inspection adds a net $62,000 (= $1.120 - $1.058 million) of after-tax value to the project. </a:t>
            </a:r>
          </a:p>
          <a:p>
            <a:pPr marL="0" indent="0">
              <a:buNone/>
            </a:pPr>
            <a:endParaRPr lang="en-US" dirty="0"/>
          </a:p>
        </p:txBody>
      </p:sp>
    </p:spTree>
    <p:extLst>
      <p:ext uri="{BB962C8B-B14F-4D97-AF65-F5344CB8AC3E}">
        <p14:creationId xmlns:p14="http://schemas.microsoft.com/office/powerpoint/2010/main" val="1521466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decision tree was back-solved to compute the EV cost for each alternative. Starting at the right, each chance node is replaced (and annotated) with its EV cost. We replace every decision node with the value of its best alternative. Here are several example calculations, starting at the upper right of Figure 6.4 and working backwards:</a:t>
            </a:r>
          </a:p>
          <a:p>
            <a:pPr marL="0" indent="0" algn="just">
              <a:buNone/>
            </a:pPr>
            <a:endParaRPr lang="en-US" dirty="0"/>
          </a:p>
        </p:txBody>
      </p:sp>
    </p:spTree>
    <p:extLst>
      <p:ext uri="{BB962C8B-B14F-4D97-AF65-F5344CB8AC3E}">
        <p14:creationId xmlns:p14="http://schemas.microsoft.com/office/powerpoint/2010/main" val="17331439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EV(23) = $870,000 = .3(780)  + .4(870)  + .3(960) </a:t>
            </a:r>
          </a:p>
          <a:p>
            <a:pPr marL="0" indent="0">
              <a:buNone/>
            </a:pPr>
            <a:r>
              <a:rPr lang="en-US" dirty="0"/>
              <a:t>EV(17) = $961,000 = .568(870)  + .318(897)  + .114(1590) </a:t>
            </a:r>
          </a:p>
          <a:p>
            <a:pPr marL="0" indent="0">
              <a:buNone/>
            </a:pPr>
            <a:r>
              <a:rPr lang="en-US" dirty="0"/>
              <a:t>EV(15) = $961,000 = minimum of (961,1134,1149) </a:t>
            </a:r>
          </a:p>
          <a:p>
            <a:pPr marL="0" indent="0">
              <a:buNone/>
            </a:pPr>
            <a:r>
              <a:rPr lang="en-US" dirty="0"/>
              <a:t>EV(14) = $1,058,000 = .44(961)  + .56(1134)</a:t>
            </a:r>
          </a:p>
        </p:txBody>
      </p:sp>
    </p:spTree>
    <p:extLst>
      <p:ext uri="{BB962C8B-B14F-4D97-AF65-F5344CB8AC3E}">
        <p14:creationId xmlns:p14="http://schemas.microsoft.com/office/powerpoint/2010/main" val="3496922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Value of Information Summary: </a:t>
            </a:r>
          </a:p>
          <a:p>
            <a:pPr marL="0" indent="0" algn="just">
              <a:buNone/>
            </a:pPr>
            <a:r>
              <a:rPr lang="en-US" dirty="0"/>
              <a:t>Many projects have a sequence of decision points. Analyzing these options is extremely important in an evaluation. Decision trees are especially useful for analyzing situations with decision points after additional information will become known. </a:t>
            </a:r>
          </a:p>
        </p:txBody>
      </p:sp>
    </p:spTree>
    <p:extLst>
      <p:ext uri="{BB962C8B-B14F-4D97-AF65-F5344CB8AC3E}">
        <p14:creationId xmlns:p14="http://schemas.microsoft.com/office/powerpoint/2010/main" val="19138065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We continually have decision opportunities. We cannot put many into a decision tree, though it is important to represent the key decisions. One option, that adds value to a project, is the ability to terminate a project that is performing poorly. Appendix 6B discusses project "kill" decisions. We extended the Wastewater Plant decision tree analysis to value a new alternative to get more information. Many projects have opportunities to improve value through such additional data gathering and analysis. </a:t>
            </a:r>
          </a:p>
        </p:txBody>
      </p:sp>
    </p:spTree>
    <p:extLst>
      <p:ext uri="{BB962C8B-B14F-4D97-AF65-F5344CB8AC3E}">
        <p14:creationId xmlns:p14="http://schemas.microsoft.com/office/powerpoint/2010/main" val="2772588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most cases, it is convenient to structure the decision model using the new information to revise prior probabilities. Alternatively, we can revise assessments for event-outcome values. This usually involves modeling the system to understand and quantify the relationship between the information event (symptom) and the chance event of interest. Occasionally, we may want to model changes in both chance-event probabilities and chance-event out-come values.</a:t>
            </a:r>
          </a:p>
          <a:p>
            <a:pPr marL="0" indent="0" algn="just">
              <a:buNone/>
            </a:pPr>
            <a:endParaRPr lang="en-US" dirty="0"/>
          </a:p>
        </p:txBody>
      </p:sp>
    </p:spTree>
    <p:extLst>
      <p:ext uri="{BB962C8B-B14F-4D97-AF65-F5344CB8AC3E}">
        <p14:creationId xmlns:p14="http://schemas.microsoft.com/office/powerpoint/2010/main" val="23088452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6</a:t>
            </a:r>
          </a:p>
          <a:p>
            <a:pPr marL="0" indent="0">
              <a:buNone/>
            </a:pPr>
            <a:endParaRPr lang="en-US" dirty="0"/>
          </a:p>
        </p:txBody>
      </p:sp>
    </p:spTree>
    <p:extLst>
      <p:ext uri="{BB962C8B-B14F-4D97-AF65-F5344CB8AC3E}">
        <p14:creationId xmlns:p14="http://schemas.microsoft.com/office/powerpoint/2010/main" val="3585422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1892</Words>
  <Application>Microsoft Office PowerPoint</Application>
  <PresentationFormat>Widescreen</PresentationFormat>
  <Paragraphs>70</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20</cp:revision>
  <cp:lastPrinted>2022-03-16T00:24:14Z</cp:lastPrinted>
  <dcterms:created xsi:type="dcterms:W3CDTF">2021-08-03T13:03:26Z</dcterms:created>
  <dcterms:modified xsi:type="dcterms:W3CDTF">2022-03-19T13:44:51Z</dcterms:modified>
</cp:coreProperties>
</file>