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2.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3.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20" r:id="rId2"/>
    <p:sldId id="322" r:id="rId3"/>
    <p:sldId id="323" r:id="rId4"/>
    <p:sldId id="324" r:id="rId5"/>
    <p:sldId id="369" r:id="rId6"/>
    <p:sldId id="370" r:id="rId7"/>
    <p:sldId id="371" r:id="rId8"/>
    <p:sldId id="372" r:id="rId9"/>
    <p:sldId id="376" r:id="rId10"/>
    <p:sldId id="294" r:id="rId11"/>
    <p:sldId id="295" r:id="rId12"/>
    <p:sldId id="296" r:id="rId13"/>
    <p:sldId id="297" r:id="rId14"/>
    <p:sldId id="298" r:id="rId15"/>
    <p:sldId id="299" r:id="rId16"/>
    <p:sldId id="300" r:id="rId17"/>
    <p:sldId id="301" r:id="rId18"/>
    <p:sldId id="302" r:id="rId19"/>
    <p:sldId id="315" r:id="rId20"/>
    <p:sldId id="265" r:id="rId21"/>
    <p:sldId id="367" r:id="rId22"/>
    <p:sldId id="309" r:id="rId23"/>
    <p:sldId id="273" r:id="rId24"/>
    <p:sldId id="274" r:id="rId25"/>
    <p:sldId id="275" r:id="rId26"/>
    <p:sldId id="276" r:id="rId27"/>
    <p:sldId id="277" r:id="rId28"/>
    <p:sldId id="278" r:id="rId29"/>
    <p:sldId id="281" r:id="rId30"/>
    <p:sldId id="282" r:id="rId31"/>
    <p:sldId id="373" r:id="rId32"/>
    <p:sldId id="374" r:id="rId33"/>
    <p:sldId id="375" r:id="rId34"/>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E81BE-2533-4B66-BECD-A8FDC23F4011}" type="doc">
      <dgm:prSet loTypeId="urn:microsoft.com/office/officeart/2005/8/layout/default" loCatId="list" qsTypeId="urn:microsoft.com/office/officeart/2005/8/quickstyle/3d1" qsCatId="3D" csTypeId="urn:microsoft.com/office/officeart/2005/8/colors/colorful1" csCatId="colorful" phldr="1"/>
      <dgm:spPr/>
      <dgm:t>
        <a:bodyPr/>
        <a:lstStyle/>
        <a:p>
          <a:pPr rtl="1"/>
          <a:endParaRPr lang="ar-EG"/>
        </a:p>
      </dgm:t>
    </dgm:pt>
    <dgm:pt modelId="{3A896FED-E477-4EB9-A604-AE539AADA3BE}">
      <dgm:prSet phldrT="[Text]" custT="1"/>
      <dgm:spPr/>
      <dgm:t>
        <a:bodyPr/>
        <a:lstStyle/>
        <a:p>
          <a:pPr rtl="1"/>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gm:t>
    </dgm:pt>
    <dgm:pt modelId="{25690290-471E-4D21-844E-CE9430352052}" type="parTrans" cxnId="{B799211E-449E-45D7-9E39-7F6698D52A94}">
      <dgm:prSet/>
      <dgm:spPr/>
      <dgm:t>
        <a:bodyPr/>
        <a:lstStyle/>
        <a:p>
          <a:pPr rtl="1"/>
          <a:endParaRPr lang="ar-EG"/>
        </a:p>
      </dgm:t>
    </dgm:pt>
    <dgm:pt modelId="{39C129CC-1F88-4958-8E35-B7A52E85FC4E}" type="sibTrans" cxnId="{B799211E-449E-45D7-9E39-7F6698D52A94}">
      <dgm:prSet/>
      <dgm:spPr/>
      <dgm:t>
        <a:bodyPr/>
        <a:lstStyle/>
        <a:p>
          <a:pPr rtl="1"/>
          <a:endParaRPr lang="ar-EG"/>
        </a:p>
      </dgm:t>
    </dgm:pt>
    <dgm:pt modelId="{A486B22E-9544-47C8-8976-C1141D082564}">
      <dgm:prSet phldrT="[Text]" custT="1"/>
      <dgm:spPr/>
      <dgm:t>
        <a:bodyPr/>
        <a:lstStyle/>
        <a:p>
          <a:pPr rtl="1"/>
          <a:r>
            <a:rPr lang="en-US" sz="2200" b="0" kern="1200" dirty="0">
              <a:latin typeface="Calibri" panose="020F0502020204030204"/>
              <a:ea typeface="+mn-ea"/>
              <a:cs typeface="+mn-cs"/>
            </a:rPr>
            <a:t>Operations</a:t>
          </a:r>
          <a:r>
            <a:rPr lang="en-US" sz="2400" b="0" kern="1200" dirty="0">
              <a:latin typeface="Muli"/>
            </a:rPr>
            <a:t> </a:t>
          </a:r>
          <a:endParaRPr lang="ar-EG" sz="2400" b="0" kern="1200" dirty="0"/>
        </a:p>
      </dgm:t>
    </dgm:pt>
    <dgm:pt modelId="{EE9AD5E4-63D2-4C76-96D7-F61494DA36A9}" type="parTrans" cxnId="{CB190D85-858D-40B5-A42E-BF77DCADA024}">
      <dgm:prSet/>
      <dgm:spPr/>
      <dgm:t>
        <a:bodyPr/>
        <a:lstStyle/>
        <a:p>
          <a:pPr rtl="1"/>
          <a:endParaRPr lang="ar-EG"/>
        </a:p>
      </dgm:t>
    </dgm:pt>
    <dgm:pt modelId="{1672974A-E242-40F8-990E-77694E21D97B}" type="sibTrans" cxnId="{CB190D85-858D-40B5-A42E-BF77DCADA024}">
      <dgm:prSet/>
      <dgm:spPr/>
      <dgm:t>
        <a:bodyPr/>
        <a:lstStyle/>
        <a:p>
          <a:pPr rtl="1"/>
          <a:endParaRPr lang="ar-EG"/>
        </a:p>
      </dgm:t>
    </dgm:pt>
    <dgm:pt modelId="{2B12612E-56CD-41EC-B916-17935A0D656B}">
      <dgm:prSet phldrT="[Text]" custT="1"/>
      <dgm:spPr/>
      <dgm:t>
        <a:bodyPr/>
        <a:lstStyle/>
        <a:p>
          <a:pPr rtl="1"/>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gm:t>
    </dgm:pt>
    <dgm:pt modelId="{F66E3368-A300-4D35-B7D5-EAE826A552C9}" type="parTrans" cxnId="{CFE548B1-55F0-4DA9-B10B-00B2B48CE2A9}">
      <dgm:prSet/>
      <dgm:spPr/>
      <dgm:t>
        <a:bodyPr/>
        <a:lstStyle/>
        <a:p>
          <a:pPr rtl="1"/>
          <a:endParaRPr lang="ar-EG"/>
        </a:p>
      </dgm:t>
    </dgm:pt>
    <dgm:pt modelId="{35ABDDD8-0C87-4A49-A194-C3DA45F1FA38}" type="sibTrans" cxnId="{CFE548B1-55F0-4DA9-B10B-00B2B48CE2A9}">
      <dgm:prSet/>
      <dgm:spPr/>
      <dgm:t>
        <a:bodyPr/>
        <a:lstStyle/>
        <a:p>
          <a:pPr rtl="1"/>
          <a:endParaRPr lang="ar-EG"/>
        </a:p>
      </dgm:t>
    </dgm:pt>
    <dgm:pt modelId="{7C2E4720-A931-4809-A5A0-02D07FA1F850}">
      <dgm:prSet/>
      <dgm:spPr/>
      <dgm:t>
        <a:bodyPr/>
        <a:lstStyle/>
        <a:p>
          <a:pPr rtl="1"/>
          <a:r>
            <a:rPr lang="en-US" b="0" dirty="0"/>
            <a:t>Supply chain</a:t>
          </a:r>
          <a:endParaRPr lang="ar-EG" b="0" dirty="0"/>
        </a:p>
      </dgm:t>
    </dgm:pt>
    <dgm:pt modelId="{205590D7-E11E-49BE-BC04-A2B5F9B85AF6}" type="parTrans" cxnId="{B4BFBB47-8E74-4299-A48B-711FDBFC214E}">
      <dgm:prSet/>
      <dgm:spPr/>
      <dgm:t>
        <a:bodyPr/>
        <a:lstStyle/>
        <a:p>
          <a:pPr rtl="1"/>
          <a:endParaRPr lang="ar-EG"/>
        </a:p>
      </dgm:t>
    </dgm:pt>
    <dgm:pt modelId="{AD2F1B13-A147-4C7A-88F7-C34F6F67D8E6}" type="sibTrans" cxnId="{B4BFBB47-8E74-4299-A48B-711FDBFC214E}">
      <dgm:prSet/>
      <dgm:spPr/>
      <dgm:t>
        <a:bodyPr/>
        <a:lstStyle/>
        <a:p>
          <a:pPr rtl="1"/>
          <a:endParaRPr lang="ar-EG"/>
        </a:p>
      </dgm:t>
    </dgm:pt>
    <dgm:pt modelId="{89B48CDE-099B-4B54-8DF7-FF89BD813223}">
      <dgm:prSet/>
      <dgm:spPr/>
      <dgm:t>
        <a:bodyPr/>
        <a:lstStyle/>
        <a:p>
          <a:pPr rtl="1"/>
          <a:r>
            <a:rPr lang="en-US" b="0" dirty="0"/>
            <a:t>Market</a:t>
          </a:r>
          <a:endParaRPr lang="ar-EG" b="0" dirty="0"/>
        </a:p>
      </dgm:t>
    </dgm:pt>
    <dgm:pt modelId="{D9397EA7-3932-4978-88CA-B845D00DBD2F}" type="parTrans" cxnId="{663EE62D-2030-4AEE-BB1E-DD993DB515D8}">
      <dgm:prSet/>
      <dgm:spPr/>
      <dgm:t>
        <a:bodyPr/>
        <a:lstStyle/>
        <a:p>
          <a:pPr rtl="1"/>
          <a:endParaRPr lang="ar-EG"/>
        </a:p>
      </dgm:t>
    </dgm:pt>
    <dgm:pt modelId="{A2A3D68F-1D26-4326-8077-A6AE2A24945E}" type="sibTrans" cxnId="{663EE62D-2030-4AEE-BB1E-DD993DB515D8}">
      <dgm:prSet/>
      <dgm:spPr/>
      <dgm:t>
        <a:bodyPr/>
        <a:lstStyle/>
        <a:p>
          <a:pPr rtl="1"/>
          <a:endParaRPr lang="ar-EG"/>
        </a:p>
      </dgm:t>
    </dgm:pt>
    <dgm:pt modelId="{F844CE5D-E8D1-4DD6-9E9D-60F7F503B768}">
      <dgm:prSet/>
      <dgm:spPr/>
      <dgm:t>
        <a:bodyPr/>
        <a:lstStyle/>
        <a:p>
          <a:pPr rtl="1"/>
          <a:r>
            <a:rPr lang="en-US" b="0"/>
            <a:t>Legal</a:t>
          </a:r>
          <a:endParaRPr lang="ar-EG" b="0" dirty="0"/>
        </a:p>
      </dgm:t>
    </dgm:pt>
    <dgm:pt modelId="{6C9444C1-FFF3-40AF-921E-DEF8BBEBBF86}" type="parTrans" cxnId="{EE8528DC-1DA6-462F-B792-1F0A8CB0AE62}">
      <dgm:prSet/>
      <dgm:spPr/>
      <dgm:t>
        <a:bodyPr/>
        <a:lstStyle/>
        <a:p>
          <a:pPr rtl="1"/>
          <a:endParaRPr lang="ar-EG"/>
        </a:p>
      </dgm:t>
    </dgm:pt>
    <dgm:pt modelId="{F4A0CBE6-A6A9-4E0F-AF87-D3CE5621412E}" type="sibTrans" cxnId="{EE8528DC-1DA6-462F-B792-1F0A8CB0AE62}">
      <dgm:prSet/>
      <dgm:spPr/>
      <dgm:t>
        <a:bodyPr/>
        <a:lstStyle/>
        <a:p>
          <a:pPr rtl="1"/>
          <a:endParaRPr lang="ar-EG"/>
        </a:p>
      </dgm:t>
    </dgm:pt>
    <dgm:pt modelId="{36E83248-C796-44CB-8710-96530B72DFC7}">
      <dgm:prSet/>
      <dgm:spPr/>
      <dgm:t>
        <a:bodyPr/>
        <a:lstStyle/>
        <a:p>
          <a:pPr rtl="1"/>
          <a:r>
            <a:rPr lang="en-US" b="0"/>
            <a:t>Political</a:t>
          </a:r>
          <a:endParaRPr lang="ar-EG" b="0" dirty="0"/>
        </a:p>
      </dgm:t>
    </dgm:pt>
    <dgm:pt modelId="{CFF6E708-C732-40F6-97C6-4B4154907B40}" type="parTrans" cxnId="{B9508ADB-DD5A-400A-8D15-050CF764F126}">
      <dgm:prSet/>
      <dgm:spPr/>
      <dgm:t>
        <a:bodyPr/>
        <a:lstStyle/>
        <a:p>
          <a:pPr rtl="1"/>
          <a:endParaRPr lang="ar-EG"/>
        </a:p>
      </dgm:t>
    </dgm:pt>
    <dgm:pt modelId="{93E5183D-28B9-43AC-A217-56F3B33E24ED}" type="sibTrans" cxnId="{B9508ADB-DD5A-400A-8D15-050CF764F126}">
      <dgm:prSet/>
      <dgm:spPr/>
      <dgm:t>
        <a:bodyPr/>
        <a:lstStyle/>
        <a:p>
          <a:pPr rtl="1"/>
          <a:endParaRPr lang="ar-EG"/>
        </a:p>
      </dgm:t>
    </dgm:pt>
    <dgm:pt modelId="{76AE89DB-209B-4BF3-B297-0FDBDCD26EA6}">
      <dgm:prSet/>
      <dgm:spPr/>
      <dgm:t>
        <a:bodyPr/>
        <a:lstStyle/>
        <a:p>
          <a:pPr rtl="1"/>
          <a:r>
            <a:rPr lang="en-US" b="0" dirty="0"/>
            <a:t>Economic</a:t>
          </a:r>
          <a:endParaRPr lang="ar-EG" b="0" dirty="0"/>
        </a:p>
      </dgm:t>
    </dgm:pt>
    <dgm:pt modelId="{102308F1-E9D6-4A9F-8CCC-FCC7396F61D7}" type="parTrans" cxnId="{BF2AEF84-1988-452A-B8BA-B0BEE48AF5AC}">
      <dgm:prSet/>
      <dgm:spPr/>
      <dgm:t>
        <a:bodyPr/>
        <a:lstStyle/>
        <a:p>
          <a:pPr rtl="1"/>
          <a:endParaRPr lang="ar-EG"/>
        </a:p>
      </dgm:t>
    </dgm:pt>
    <dgm:pt modelId="{C6DE4634-D8D9-4471-ACC4-861DF805156D}" type="sibTrans" cxnId="{BF2AEF84-1988-452A-B8BA-B0BEE48AF5AC}">
      <dgm:prSet/>
      <dgm:spPr/>
      <dgm:t>
        <a:bodyPr/>
        <a:lstStyle/>
        <a:p>
          <a:pPr rtl="1"/>
          <a:endParaRPr lang="ar-EG"/>
        </a:p>
      </dgm:t>
    </dgm:pt>
    <dgm:pt modelId="{D8E8CD08-A9A5-41DA-B11A-12D722C635CC}">
      <dgm:prSet/>
      <dgm:spPr/>
      <dgm:t>
        <a:bodyPr/>
        <a:lstStyle/>
        <a:p>
          <a:pPr rtl="1"/>
          <a:r>
            <a:rPr lang="en-US" b="0"/>
            <a:t>Technological</a:t>
          </a:r>
          <a:endParaRPr lang="ar-EG" b="0" dirty="0"/>
        </a:p>
      </dgm:t>
    </dgm:pt>
    <dgm:pt modelId="{7583846C-C199-4DED-863B-351AAE37979C}" type="parTrans" cxnId="{36B39891-E7AF-41C2-B301-1573E186CFA1}">
      <dgm:prSet/>
      <dgm:spPr/>
      <dgm:t>
        <a:bodyPr/>
        <a:lstStyle/>
        <a:p>
          <a:pPr rtl="1"/>
          <a:endParaRPr lang="ar-EG"/>
        </a:p>
      </dgm:t>
    </dgm:pt>
    <dgm:pt modelId="{E5B66C17-64D4-4CD3-9409-1997382AEB36}" type="sibTrans" cxnId="{36B39891-E7AF-41C2-B301-1573E186CFA1}">
      <dgm:prSet/>
      <dgm:spPr/>
      <dgm:t>
        <a:bodyPr/>
        <a:lstStyle/>
        <a:p>
          <a:pPr rtl="1"/>
          <a:endParaRPr lang="ar-EG"/>
        </a:p>
      </dgm:t>
    </dgm:pt>
    <dgm:pt modelId="{F8F669D0-69D7-40C5-87DC-C1574A6E970A}">
      <dgm:prSet phldrT="[Text]" custT="1"/>
      <dgm:spPr/>
      <dgm:t>
        <a:bodyPr/>
        <a:lstStyle/>
        <a:p>
          <a:pPr rtl="1"/>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gm:t>
    </dgm:pt>
    <dgm:pt modelId="{71D40423-398B-40A0-8CFB-03A1190AF690}" type="parTrans" cxnId="{20F163D1-AF8E-4C08-90F4-4F38EBF748F3}">
      <dgm:prSet/>
      <dgm:spPr/>
      <dgm:t>
        <a:bodyPr/>
        <a:lstStyle/>
        <a:p>
          <a:pPr rtl="1"/>
          <a:endParaRPr lang="ar-EG"/>
        </a:p>
      </dgm:t>
    </dgm:pt>
    <dgm:pt modelId="{78FE97C1-2E79-40A7-804C-EC5D5079CFC2}" type="sibTrans" cxnId="{20F163D1-AF8E-4C08-90F4-4F38EBF748F3}">
      <dgm:prSet/>
      <dgm:spPr/>
      <dgm:t>
        <a:bodyPr/>
        <a:lstStyle/>
        <a:p>
          <a:pPr rtl="1"/>
          <a:endParaRPr lang="ar-EG"/>
        </a:p>
      </dgm:t>
    </dgm:pt>
    <dgm:pt modelId="{28D8B8E8-3F1C-4EA9-8F7C-273DA6D5C0FA}">
      <dgm:prSet phldrT="[Text]" custT="1"/>
      <dgm:spPr/>
      <dgm:t>
        <a:bodyPr/>
        <a:lstStyle/>
        <a:p>
          <a:pPr rtl="1"/>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gm:t>
    </dgm:pt>
    <dgm:pt modelId="{6A13B3F6-551F-488C-8101-CA4DA22771E5}" type="parTrans" cxnId="{8520BE3E-4618-4187-A11E-4E082373E79A}">
      <dgm:prSet/>
      <dgm:spPr/>
      <dgm:t>
        <a:bodyPr/>
        <a:lstStyle/>
        <a:p>
          <a:pPr rtl="1"/>
          <a:endParaRPr lang="ar-EG"/>
        </a:p>
      </dgm:t>
    </dgm:pt>
    <dgm:pt modelId="{51FFBA81-5732-43A1-9CE0-B11507BE4289}" type="sibTrans" cxnId="{8520BE3E-4618-4187-A11E-4E082373E79A}">
      <dgm:prSet/>
      <dgm:spPr/>
      <dgm:t>
        <a:bodyPr/>
        <a:lstStyle/>
        <a:p>
          <a:pPr rtl="1"/>
          <a:endParaRPr lang="ar-EG"/>
        </a:p>
      </dgm:t>
    </dgm:pt>
    <dgm:pt modelId="{088DACDB-EDCA-4C24-A88C-2D9B53AA16BC}">
      <dgm:prSet phldrT="[Text]" custT="1"/>
      <dgm:spPr/>
      <dgm:t>
        <a:bodyPr/>
        <a:lstStyle/>
        <a:p>
          <a:pPr rtl="1"/>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gm:t>
    </dgm:pt>
    <dgm:pt modelId="{D87EC877-D30B-4879-873A-D8262AAF733F}" type="parTrans" cxnId="{E37A61BD-978E-4633-8AB5-5E4557318A27}">
      <dgm:prSet/>
      <dgm:spPr/>
      <dgm:t>
        <a:bodyPr/>
        <a:lstStyle/>
        <a:p>
          <a:pPr rtl="1"/>
          <a:endParaRPr lang="ar-EG"/>
        </a:p>
      </dgm:t>
    </dgm:pt>
    <dgm:pt modelId="{D270B0E0-1F08-4D9D-9578-847E629C5751}" type="sibTrans" cxnId="{E37A61BD-978E-4633-8AB5-5E4557318A27}">
      <dgm:prSet/>
      <dgm:spPr/>
      <dgm:t>
        <a:bodyPr/>
        <a:lstStyle/>
        <a:p>
          <a:pPr rtl="1"/>
          <a:endParaRPr lang="ar-EG"/>
        </a:p>
      </dgm:t>
    </dgm:pt>
    <dgm:pt modelId="{94F47E01-8821-4E94-A2B6-8CC949D329D1}" type="pres">
      <dgm:prSet presAssocID="{875E81BE-2533-4B66-BECD-A8FDC23F4011}" presName="diagram" presStyleCnt="0">
        <dgm:presLayoutVars>
          <dgm:dir/>
          <dgm:resizeHandles val="exact"/>
        </dgm:presLayoutVars>
      </dgm:prSet>
      <dgm:spPr/>
    </dgm:pt>
    <dgm:pt modelId="{F3B78F18-A5FB-4A57-9CA1-D048A9982B37}" type="pres">
      <dgm:prSet presAssocID="{F844CE5D-E8D1-4DD6-9E9D-60F7F503B768}" presName="node" presStyleLbl="node1" presStyleIdx="0" presStyleCnt="12" custLinFactX="131986" custLinFactY="100000" custLinFactNeighborX="200000" custLinFactNeighborY="128348">
        <dgm:presLayoutVars>
          <dgm:bulletEnabled val="1"/>
        </dgm:presLayoutVars>
      </dgm:prSet>
      <dgm:spPr/>
    </dgm:pt>
    <dgm:pt modelId="{07DEF5B5-F270-491D-A1F2-ED6E19D16006}" type="pres">
      <dgm:prSet presAssocID="{F4A0CBE6-A6A9-4E0F-AF87-D3CE5621412E}" presName="sibTrans" presStyleCnt="0"/>
      <dgm:spPr/>
    </dgm:pt>
    <dgm:pt modelId="{8ACA7E69-D5D8-4A9B-8CD4-AFA347F5D44B}" type="pres">
      <dgm:prSet presAssocID="{76AE89DB-209B-4BF3-B297-0FDBDCD26EA6}" presName="node" presStyleLbl="node1" presStyleIdx="1" presStyleCnt="12" custLinFactNeighborX="-3973" custLinFactNeighborY="4953">
        <dgm:presLayoutVars>
          <dgm:bulletEnabled val="1"/>
        </dgm:presLayoutVars>
      </dgm:prSet>
      <dgm:spPr/>
    </dgm:pt>
    <dgm:pt modelId="{97362EFB-B4AD-438F-8D76-2F84DA1A36C1}" type="pres">
      <dgm:prSet presAssocID="{C6DE4634-D8D9-4471-ACC4-861DF805156D}" presName="sibTrans" presStyleCnt="0"/>
      <dgm:spPr/>
    </dgm:pt>
    <dgm:pt modelId="{D4905744-D24D-485F-9FE4-6D6D69E52936}" type="pres">
      <dgm:prSet presAssocID="{D8E8CD08-A9A5-41DA-B11A-12D722C635CC}" presName="node" presStyleLbl="node1" presStyleIdx="2" presStyleCnt="12" custLinFactNeighborX="2050" custLinFactNeighborY="4953">
        <dgm:presLayoutVars>
          <dgm:bulletEnabled val="1"/>
        </dgm:presLayoutVars>
      </dgm:prSet>
      <dgm:spPr/>
    </dgm:pt>
    <dgm:pt modelId="{DB223BE3-F760-4FFD-ABA0-1766A23425C7}" type="pres">
      <dgm:prSet presAssocID="{E5B66C17-64D4-4CD3-9409-1997382AEB36}" presName="sibTrans" presStyleCnt="0"/>
      <dgm:spPr/>
    </dgm:pt>
    <dgm:pt modelId="{FACB5C52-1795-4ED9-93F4-E210FA4EEE0B}" type="pres">
      <dgm:prSet presAssocID="{36E83248-C796-44CB-8710-96530B72DFC7}" presName="node" presStyleLbl="node1" presStyleIdx="3" presStyleCnt="12" custLinFactNeighborX="5965" custLinFactNeighborY="4031">
        <dgm:presLayoutVars>
          <dgm:bulletEnabled val="1"/>
        </dgm:presLayoutVars>
      </dgm:prSet>
      <dgm:spPr/>
    </dgm:pt>
    <dgm:pt modelId="{B9E053B3-AC45-4224-AE2A-E77E574FDBB0}" type="pres">
      <dgm:prSet presAssocID="{93E5183D-28B9-43AC-A217-56F3B33E24ED}" presName="sibTrans" presStyleCnt="0"/>
      <dgm:spPr/>
    </dgm:pt>
    <dgm:pt modelId="{6A412EF4-5060-499D-9E99-F636A927623D}" type="pres">
      <dgm:prSet presAssocID="{89B48CDE-099B-4B54-8DF7-FF89BD813223}" presName="node" presStyleLbl="node1" presStyleIdx="4" presStyleCnt="12" custLinFactX="6247" custLinFactNeighborX="100000" custLinFactNeighborY="2481">
        <dgm:presLayoutVars>
          <dgm:bulletEnabled val="1"/>
        </dgm:presLayoutVars>
      </dgm:prSet>
      <dgm:spPr/>
    </dgm:pt>
    <dgm:pt modelId="{990411FC-35D6-4DA8-A9C6-E9E0B9E168DF}" type="pres">
      <dgm:prSet presAssocID="{A2A3D68F-1D26-4326-8077-A6AE2A24945E}" presName="sibTrans" presStyleCnt="0"/>
      <dgm:spPr/>
    </dgm:pt>
    <dgm:pt modelId="{D836AC40-0B37-4B22-A241-3EA7C377C798}" type="pres">
      <dgm:prSet presAssocID="{7C2E4720-A931-4809-A5A0-02D07FA1F850}" presName="node" presStyleLbl="node1" presStyleIdx="5" presStyleCnt="12" custLinFactX="12279" custLinFactNeighborX="100000" custLinFactNeighborY="-999">
        <dgm:presLayoutVars>
          <dgm:bulletEnabled val="1"/>
        </dgm:presLayoutVars>
      </dgm:prSet>
      <dgm:spPr/>
    </dgm:pt>
    <dgm:pt modelId="{23FC876A-2762-4029-A5F7-501E4C0AB171}" type="pres">
      <dgm:prSet presAssocID="{AD2F1B13-A147-4C7A-88F7-C34F6F67D8E6}" presName="sibTrans" presStyleCnt="0"/>
      <dgm:spPr/>
    </dgm:pt>
    <dgm:pt modelId="{014DA9F9-6D64-4423-9140-1C92AA85D337}" type="pres">
      <dgm:prSet presAssocID="{3A896FED-E477-4EB9-A604-AE539AADA3BE}" presName="node" presStyleLbl="node1" presStyleIdx="6" presStyleCnt="12" custLinFactX="-8053" custLinFactY="16090" custLinFactNeighborX="-100000" custLinFactNeighborY="100000">
        <dgm:presLayoutVars>
          <dgm:bulletEnabled val="1"/>
        </dgm:presLayoutVars>
      </dgm:prSet>
      <dgm:spPr/>
    </dgm:pt>
    <dgm:pt modelId="{4E16C773-3E46-4E6A-A84C-A06120E00BF5}" type="pres">
      <dgm:prSet presAssocID="{39C129CC-1F88-4958-8E35-B7A52E85FC4E}" presName="sibTrans" presStyleCnt="0"/>
      <dgm:spPr/>
    </dgm:pt>
    <dgm:pt modelId="{51AD2723-8560-4945-B347-A531543D798C}" type="pres">
      <dgm:prSet presAssocID="{A486B22E-9544-47C8-8976-C1141D082564}" presName="node" presStyleLbl="node1" presStyleIdx="7" presStyleCnt="12" custLinFactNeighborX="2902" custLinFactNeighborY="-999">
        <dgm:presLayoutVars>
          <dgm:bulletEnabled val="1"/>
        </dgm:presLayoutVars>
      </dgm:prSet>
      <dgm:spPr/>
    </dgm:pt>
    <dgm:pt modelId="{CEADB85B-9269-4ED9-86B9-8B05D35A1F1F}" type="pres">
      <dgm:prSet presAssocID="{1672974A-E242-40F8-990E-77694E21D97B}" presName="sibTrans" presStyleCnt="0"/>
      <dgm:spPr/>
    </dgm:pt>
    <dgm:pt modelId="{CB70268B-748E-431F-9B30-32B23DE740A5}" type="pres">
      <dgm:prSet presAssocID="{2B12612E-56CD-41EC-B916-17935A0D656B}" presName="node" presStyleLbl="node1" presStyleIdx="8" presStyleCnt="12" custLinFactX="100000" custLinFactNeighborX="125020" custLinFactNeighborY="-8030">
        <dgm:presLayoutVars>
          <dgm:bulletEnabled val="1"/>
        </dgm:presLayoutVars>
      </dgm:prSet>
      <dgm:spPr/>
    </dgm:pt>
    <dgm:pt modelId="{5F7CD6A2-31A4-49F6-A603-EF2FD388D421}" type="pres">
      <dgm:prSet presAssocID="{35ABDDD8-0C87-4A49-A194-C3DA45F1FA38}" presName="sibTrans" presStyleCnt="0"/>
      <dgm:spPr/>
    </dgm:pt>
    <dgm:pt modelId="{47EC5FE6-C9D2-4871-BA48-E1730141ECC1}" type="pres">
      <dgm:prSet presAssocID="{F8F669D0-69D7-40C5-87DC-C1574A6E970A}" presName="node" presStyleLbl="node1" presStyleIdx="9" presStyleCnt="12" custLinFactX="-23062" custLinFactY="-100000" custLinFactNeighborX="-100000" custLinFactNeighborY="-127607">
        <dgm:presLayoutVars>
          <dgm:bulletEnabled val="1"/>
        </dgm:presLayoutVars>
      </dgm:prSet>
      <dgm:spPr/>
    </dgm:pt>
    <dgm:pt modelId="{678B565E-46B7-4554-B1B4-1B6D3E553C70}" type="pres">
      <dgm:prSet presAssocID="{78FE97C1-2E79-40A7-804C-EC5D5079CFC2}" presName="sibTrans" presStyleCnt="0"/>
      <dgm:spPr/>
    </dgm:pt>
    <dgm:pt modelId="{A60EA6B0-0A27-4C78-A2ED-1272FFDB9097}" type="pres">
      <dgm:prSet presAssocID="{28D8B8E8-3F1C-4EA9-8F7C-273DA6D5C0FA}" presName="node" presStyleLbl="node1" presStyleIdx="10" presStyleCnt="12" custLinFactX="-100000" custLinFactY="-7750" custLinFactNeighborX="-133062" custLinFactNeighborY="-100000">
        <dgm:presLayoutVars>
          <dgm:bulletEnabled val="1"/>
        </dgm:presLayoutVars>
      </dgm:prSet>
      <dgm:spPr/>
    </dgm:pt>
    <dgm:pt modelId="{5380F971-B63E-4F43-9851-B17C0B26C29B}" type="pres">
      <dgm:prSet presAssocID="{51FFBA81-5732-43A1-9CE0-B11507BE4289}" presName="sibTrans" presStyleCnt="0"/>
      <dgm:spPr/>
    </dgm:pt>
    <dgm:pt modelId="{56DD9483-C289-4290-9EE9-BBB795F2B394}" type="pres">
      <dgm:prSet presAssocID="{088DACDB-EDCA-4C24-A88C-2D9B53AA16BC}" presName="node" presStyleLbl="node1" presStyleIdx="11" presStyleCnt="12" custLinFactX="-137617" custLinFactNeighborX="-200000" custLinFactNeighborY="-4797">
        <dgm:presLayoutVars>
          <dgm:bulletEnabled val="1"/>
        </dgm:presLayoutVars>
      </dgm:prSet>
      <dgm:spPr/>
    </dgm:pt>
  </dgm:ptLst>
  <dgm:cxnLst>
    <dgm:cxn modelId="{A8264C06-8EAA-45CD-BEE6-C2016D5EAC6A}" type="presOf" srcId="{2B12612E-56CD-41EC-B916-17935A0D656B}" destId="{CB70268B-748E-431F-9B30-32B23DE740A5}" srcOrd="0" destOrd="0" presId="urn:microsoft.com/office/officeart/2005/8/layout/default"/>
    <dgm:cxn modelId="{B799211E-449E-45D7-9E39-7F6698D52A94}" srcId="{875E81BE-2533-4B66-BECD-A8FDC23F4011}" destId="{3A896FED-E477-4EB9-A604-AE539AADA3BE}" srcOrd="6" destOrd="0" parTransId="{25690290-471E-4D21-844E-CE9430352052}" sibTransId="{39C129CC-1F88-4958-8E35-B7A52E85FC4E}"/>
    <dgm:cxn modelId="{5BA3B426-4970-4145-B747-97D4ACBC2958}" type="presOf" srcId="{28D8B8E8-3F1C-4EA9-8F7C-273DA6D5C0FA}" destId="{A60EA6B0-0A27-4C78-A2ED-1272FFDB9097}" srcOrd="0" destOrd="0" presId="urn:microsoft.com/office/officeart/2005/8/layout/default"/>
    <dgm:cxn modelId="{663EE62D-2030-4AEE-BB1E-DD993DB515D8}" srcId="{875E81BE-2533-4B66-BECD-A8FDC23F4011}" destId="{89B48CDE-099B-4B54-8DF7-FF89BD813223}" srcOrd="4" destOrd="0" parTransId="{D9397EA7-3932-4978-88CA-B845D00DBD2F}" sibTransId="{A2A3D68F-1D26-4326-8077-A6AE2A24945E}"/>
    <dgm:cxn modelId="{3412103A-C36C-4F68-999C-9BDB7FAC4E46}" type="presOf" srcId="{875E81BE-2533-4B66-BECD-A8FDC23F4011}" destId="{94F47E01-8821-4E94-A2B6-8CC949D329D1}" srcOrd="0" destOrd="0" presId="urn:microsoft.com/office/officeart/2005/8/layout/default"/>
    <dgm:cxn modelId="{8520BE3E-4618-4187-A11E-4E082373E79A}" srcId="{875E81BE-2533-4B66-BECD-A8FDC23F4011}" destId="{28D8B8E8-3F1C-4EA9-8F7C-273DA6D5C0FA}" srcOrd="10" destOrd="0" parTransId="{6A13B3F6-551F-488C-8101-CA4DA22771E5}" sibTransId="{51FFBA81-5732-43A1-9CE0-B11507BE4289}"/>
    <dgm:cxn modelId="{B4BFBB47-8E74-4299-A48B-711FDBFC214E}" srcId="{875E81BE-2533-4B66-BECD-A8FDC23F4011}" destId="{7C2E4720-A931-4809-A5A0-02D07FA1F850}" srcOrd="5" destOrd="0" parTransId="{205590D7-E11E-49BE-BC04-A2B5F9B85AF6}" sibTransId="{AD2F1B13-A147-4C7A-88F7-C34F6F67D8E6}"/>
    <dgm:cxn modelId="{26412655-DD28-42F0-850F-E26BEE419947}" type="presOf" srcId="{D8E8CD08-A9A5-41DA-B11A-12D722C635CC}" destId="{D4905744-D24D-485F-9FE4-6D6D69E52936}" srcOrd="0" destOrd="0" presId="urn:microsoft.com/office/officeart/2005/8/layout/default"/>
    <dgm:cxn modelId="{7C5E0B7E-97F9-4B61-9249-84D387AF2563}" type="presOf" srcId="{3A896FED-E477-4EB9-A604-AE539AADA3BE}" destId="{014DA9F9-6D64-4423-9140-1C92AA85D337}" srcOrd="0" destOrd="0" presId="urn:microsoft.com/office/officeart/2005/8/layout/default"/>
    <dgm:cxn modelId="{BF2AEF84-1988-452A-B8BA-B0BEE48AF5AC}" srcId="{875E81BE-2533-4B66-BECD-A8FDC23F4011}" destId="{76AE89DB-209B-4BF3-B297-0FDBDCD26EA6}" srcOrd="1" destOrd="0" parTransId="{102308F1-E9D6-4A9F-8CCC-FCC7396F61D7}" sibTransId="{C6DE4634-D8D9-4471-ACC4-861DF805156D}"/>
    <dgm:cxn modelId="{CB190D85-858D-40B5-A42E-BF77DCADA024}" srcId="{875E81BE-2533-4B66-BECD-A8FDC23F4011}" destId="{A486B22E-9544-47C8-8976-C1141D082564}" srcOrd="7" destOrd="0" parTransId="{EE9AD5E4-63D2-4C76-96D7-F61494DA36A9}" sibTransId="{1672974A-E242-40F8-990E-77694E21D97B}"/>
    <dgm:cxn modelId="{36B39891-E7AF-41C2-B301-1573E186CFA1}" srcId="{875E81BE-2533-4B66-BECD-A8FDC23F4011}" destId="{D8E8CD08-A9A5-41DA-B11A-12D722C635CC}" srcOrd="2" destOrd="0" parTransId="{7583846C-C199-4DED-863B-351AAE37979C}" sibTransId="{E5B66C17-64D4-4CD3-9409-1997382AEB36}"/>
    <dgm:cxn modelId="{482FBB98-1C6F-45B0-BEAE-F2E51F85AA30}" type="presOf" srcId="{89B48CDE-099B-4B54-8DF7-FF89BD813223}" destId="{6A412EF4-5060-499D-9E99-F636A927623D}" srcOrd="0" destOrd="0" presId="urn:microsoft.com/office/officeart/2005/8/layout/default"/>
    <dgm:cxn modelId="{C34E819D-0F80-4308-88B6-33F35F108AFA}" type="presOf" srcId="{76AE89DB-209B-4BF3-B297-0FDBDCD26EA6}" destId="{8ACA7E69-D5D8-4A9B-8CD4-AFA347F5D44B}" srcOrd="0" destOrd="0" presId="urn:microsoft.com/office/officeart/2005/8/layout/default"/>
    <dgm:cxn modelId="{9CA2B1A5-8C2A-4FDC-B454-B2C8758CE417}" type="presOf" srcId="{F844CE5D-E8D1-4DD6-9E9D-60F7F503B768}" destId="{F3B78F18-A5FB-4A57-9CA1-D048A9982B37}" srcOrd="0" destOrd="0" presId="urn:microsoft.com/office/officeart/2005/8/layout/default"/>
    <dgm:cxn modelId="{191D89A9-AA1E-48E7-8146-8DA3C702B7E6}" type="presOf" srcId="{A486B22E-9544-47C8-8976-C1141D082564}" destId="{51AD2723-8560-4945-B347-A531543D798C}" srcOrd="0" destOrd="0" presId="urn:microsoft.com/office/officeart/2005/8/layout/default"/>
    <dgm:cxn modelId="{8B1E24AA-C844-4777-930B-59805AD4353B}" type="presOf" srcId="{F8F669D0-69D7-40C5-87DC-C1574A6E970A}" destId="{47EC5FE6-C9D2-4871-BA48-E1730141ECC1}" srcOrd="0" destOrd="0" presId="urn:microsoft.com/office/officeart/2005/8/layout/default"/>
    <dgm:cxn modelId="{CFE548B1-55F0-4DA9-B10B-00B2B48CE2A9}" srcId="{875E81BE-2533-4B66-BECD-A8FDC23F4011}" destId="{2B12612E-56CD-41EC-B916-17935A0D656B}" srcOrd="8" destOrd="0" parTransId="{F66E3368-A300-4D35-B7D5-EAE826A552C9}" sibTransId="{35ABDDD8-0C87-4A49-A194-C3DA45F1FA38}"/>
    <dgm:cxn modelId="{E37A61BD-978E-4633-8AB5-5E4557318A27}" srcId="{875E81BE-2533-4B66-BECD-A8FDC23F4011}" destId="{088DACDB-EDCA-4C24-A88C-2D9B53AA16BC}" srcOrd="11" destOrd="0" parTransId="{D87EC877-D30B-4879-873A-D8262AAF733F}" sibTransId="{D270B0E0-1F08-4D9D-9578-847E629C5751}"/>
    <dgm:cxn modelId="{2FF702CD-6F5D-460F-8AD3-333A476BD951}" type="presOf" srcId="{088DACDB-EDCA-4C24-A88C-2D9B53AA16BC}" destId="{56DD9483-C289-4290-9EE9-BBB795F2B394}" srcOrd="0" destOrd="0" presId="urn:microsoft.com/office/officeart/2005/8/layout/default"/>
    <dgm:cxn modelId="{20F163D1-AF8E-4C08-90F4-4F38EBF748F3}" srcId="{875E81BE-2533-4B66-BECD-A8FDC23F4011}" destId="{F8F669D0-69D7-40C5-87DC-C1574A6E970A}" srcOrd="9" destOrd="0" parTransId="{71D40423-398B-40A0-8CFB-03A1190AF690}" sibTransId="{78FE97C1-2E79-40A7-804C-EC5D5079CFC2}"/>
    <dgm:cxn modelId="{B9508ADB-DD5A-400A-8D15-050CF764F126}" srcId="{875E81BE-2533-4B66-BECD-A8FDC23F4011}" destId="{36E83248-C796-44CB-8710-96530B72DFC7}" srcOrd="3" destOrd="0" parTransId="{CFF6E708-C732-40F6-97C6-4B4154907B40}" sibTransId="{93E5183D-28B9-43AC-A217-56F3B33E24ED}"/>
    <dgm:cxn modelId="{EE8528DC-1DA6-462F-B792-1F0A8CB0AE62}" srcId="{875E81BE-2533-4B66-BECD-A8FDC23F4011}" destId="{F844CE5D-E8D1-4DD6-9E9D-60F7F503B768}" srcOrd="0" destOrd="0" parTransId="{6C9444C1-FFF3-40AF-921E-DEF8BBEBBF86}" sibTransId="{F4A0CBE6-A6A9-4E0F-AF87-D3CE5621412E}"/>
    <dgm:cxn modelId="{34F4C8DE-592F-4D7C-AC9E-2F503945925F}" type="presOf" srcId="{36E83248-C796-44CB-8710-96530B72DFC7}" destId="{FACB5C52-1795-4ED9-93F4-E210FA4EEE0B}" srcOrd="0" destOrd="0" presId="urn:microsoft.com/office/officeart/2005/8/layout/default"/>
    <dgm:cxn modelId="{EA7020F9-4661-44FB-A13E-978F91CD9208}" type="presOf" srcId="{7C2E4720-A931-4809-A5A0-02D07FA1F850}" destId="{D836AC40-0B37-4B22-A241-3EA7C377C798}" srcOrd="0" destOrd="0" presId="urn:microsoft.com/office/officeart/2005/8/layout/default"/>
    <dgm:cxn modelId="{1FEA2FF1-51C2-4D3D-A624-28B3D49EA778}" type="presParOf" srcId="{94F47E01-8821-4E94-A2B6-8CC949D329D1}" destId="{F3B78F18-A5FB-4A57-9CA1-D048A9982B37}" srcOrd="0" destOrd="0" presId="urn:microsoft.com/office/officeart/2005/8/layout/default"/>
    <dgm:cxn modelId="{4112D249-7995-40FC-AB32-CA45F66BFC6D}" type="presParOf" srcId="{94F47E01-8821-4E94-A2B6-8CC949D329D1}" destId="{07DEF5B5-F270-491D-A1F2-ED6E19D16006}" srcOrd="1" destOrd="0" presId="urn:microsoft.com/office/officeart/2005/8/layout/default"/>
    <dgm:cxn modelId="{28E6A0FE-FC54-400E-9030-F310F733C285}" type="presParOf" srcId="{94F47E01-8821-4E94-A2B6-8CC949D329D1}" destId="{8ACA7E69-D5D8-4A9B-8CD4-AFA347F5D44B}" srcOrd="2" destOrd="0" presId="urn:microsoft.com/office/officeart/2005/8/layout/default"/>
    <dgm:cxn modelId="{74266B88-4427-4622-8DA9-2658B36DAFB6}" type="presParOf" srcId="{94F47E01-8821-4E94-A2B6-8CC949D329D1}" destId="{97362EFB-B4AD-438F-8D76-2F84DA1A36C1}" srcOrd="3" destOrd="0" presId="urn:microsoft.com/office/officeart/2005/8/layout/default"/>
    <dgm:cxn modelId="{2CE6863A-7FE5-48AA-B889-E43FCA27BDB0}" type="presParOf" srcId="{94F47E01-8821-4E94-A2B6-8CC949D329D1}" destId="{D4905744-D24D-485F-9FE4-6D6D69E52936}" srcOrd="4" destOrd="0" presId="urn:microsoft.com/office/officeart/2005/8/layout/default"/>
    <dgm:cxn modelId="{167E3AB0-8109-4321-994C-1A2FC7A3EB7D}" type="presParOf" srcId="{94F47E01-8821-4E94-A2B6-8CC949D329D1}" destId="{DB223BE3-F760-4FFD-ABA0-1766A23425C7}" srcOrd="5" destOrd="0" presId="urn:microsoft.com/office/officeart/2005/8/layout/default"/>
    <dgm:cxn modelId="{3CED134B-1303-4372-98ED-8088713B561F}" type="presParOf" srcId="{94F47E01-8821-4E94-A2B6-8CC949D329D1}" destId="{FACB5C52-1795-4ED9-93F4-E210FA4EEE0B}" srcOrd="6" destOrd="0" presId="urn:microsoft.com/office/officeart/2005/8/layout/default"/>
    <dgm:cxn modelId="{DEC9AF6C-791B-4DF9-99BB-1D50A66F4E0E}" type="presParOf" srcId="{94F47E01-8821-4E94-A2B6-8CC949D329D1}" destId="{B9E053B3-AC45-4224-AE2A-E77E574FDBB0}" srcOrd="7" destOrd="0" presId="urn:microsoft.com/office/officeart/2005/8/layout/default"/>
    <dgm:cxn modelId="{54FC5FB4-6C06-41B2-87A8-94F965464FF9}" type="presParOf" srcId="{94F47E01-8821-4E94-A2B6-8CC949D329D1}" destId="{6A412EF4-5060-499D-9E99-F636A927623D}" srcOrd="8" destOrd="0" presId="urn:microsoft.com/office/officeart/2005/8/layout/default"/>
    <dgm:cxn modelId="{C05839C2-798F-4F0F-90C0-70C8A34E783A}" type="presParOf" srcId="{94F47E01-8821-4E94-A2B6-8CC949D329D1}" destId="{990411FC-35D6-4DA8-A9C6-E9E0B9E168DF}" srcOrd="9" destOrd="0" presId="urn:microsoft.com/office/officeart/2005/8/layout/default"/>
    <dgm:cxn modelId="{63E05B68-DC2C-49A7-AEE8-20D971E0A699}" type="presParOf" srcId="{94F47E01-8821-4E94-A2B6-8CC949D329D1}" destId="{D836AC40-0B37-4B22-A241-3EA7C377C798}" srcOrd="10" destOrd="0" presId="urn:microsoft.com/office/officeart/2005/8/layout/default"/>
    <dgm:cxn modelId="{79A1F52F-21A5-4373-AA65-5D329300152B}" type="presParOf" srcId="{94F47E01-8821-4E94-A2B6-8CC949D329D1}" destId="{23FC876A-2762-4029-A5F7-501E4C0AB171}" srcOrd="11" destOrd="0" presId="urn:microsoft.com/office/officeart/2005/8/layout/default"/>
    <dgm:cxn modelId="{8C305724-AFB7-4E86-9367-651D5408BD63}" type="presParOf" srcId="{94F47E01-8821-4E94-A2B6-8CC949D329D1}" destId="{014DA9F9-6D64-4423-9140-1C92AA85D337}" srcOrd="12" destOrd="0" presId="urn:microsoft.com/office/officeart/2005/8/layout/default"/>
    <dgm:cxn modelId="{0C57960B-A332-4577-946A-72C85E88B1BD}" type="presParOf" srcId="{94F47E01-8821-4E94-A2B6-8CC949D329D1}" destId="{4E16C773-3E46-4E6A-A84C-A06120E00BF5}" srcOrd="13" destOrd="0" presId="urn:microsoft.com/office/officeart/2005/8/layout/default"/>
    <dgm:cxn modelId="{CAE9D59E-58AF-4A76-9543-4F527E3FFD88}" type="presParOf" srcId="{94F47E01-8821-4E94-A2B6-8CC949D329D1}" destId="{51AD2723-8560-4945-B347-A531543D798C}" srcOrd="14" destOrd="0" presId="urn:microsoft.com/office/officeart/2005/8/layout/default"/>
    <dgm:cxn modelId="{755C680F-3406-4B7B-BA9C-511A6C93A725}" type="presParOf" srcId="{94F47E01-8821-4E94-A2B6-8CC949D329D1}" destId="{CEADB85B-9269-4ED9-86B9-8B05D35A1F1F}" srcOrd="15" destOrd="0" presId="urn:microsoft.com/office/officeart/2005/8/layout/default"/>
    <dgm:cxn modelId="{602C133D-8962-4678-BE87-871987B907AB}" type="presParOf" srcId="{94F47E01-8821-4E94-A2B6-8CC949D329D1}" destId="{CB70268B-748E-431F-9B30-32B23DE740A5}" srcOrd="16" destOrd="0" presId="urn:microsoft.com/office/officeart/2005/8/layout/default"/>
    <dgm:cxn modelId="{EB8CC3E5-CB35-4171-853B-626FC72783E9}" type="presParOf" srcId="{94F47E01-8821-4E94-A2B6-8CC949D329D1}" destId="{5F7CD6A2-31A4-49F6-A603-EF2FD388D421}" srcOrd="17" destOrd="0" presId="urn:microsoft.com/office/officeart/2005/8/layout/default"/>
    <dgm:cxn modelId="{8216523A-4964-475F-8B82-5FF629B06480}" type="presParOf" srcId="{94F47E01-8821-4E94-A2B6-8CC949D329D1}" destId="{47EC5FE6-C9D2-4871-BA48-E1730141ECC1}" srcOrd="18" destOrd="0" presId="urn:microsoft.com/office/officeart/2005/8/layout/default"/>
    <dgm:cxn modelId="{903D59D1-E937-4F3A-99EF-9C3838CAA2A8}" type="presParOf" srcId="{94F47E01-8821-4E94-A2B6-8CC949D329D1}" destId="{678B565E-46B7-4554-B1B4-1B6D3E553C70}" srcOrd="19" destOrd="0" presId="urn:microsoft.com/office/officeart/2005/8/layout/default"/>
    <dgm:cxn modelId="{74B80F6D-27A7-4512-A306-332000440D58}" type="presParOf" srcId="{94F47E01-8821-4E94-A2B6-8CC949D329D1}" destId="{A60EA6B0-0A27-4C78-A2ED-1272FFDB9097}" srcOrd="20" destOrd="0" presId="urn:microsoft.com/office/officeart/2005/8/layout/default"/>
    <dgm:cxn modelId="{F3F63EB5-D3F1-4064-9349-51A029A87DC5}" type="presParOf" srcId="{94F47E01-8821-4E94-A2B6-8CC949D329D1}" destId="{5380F971-B63E-4F43-9851-B17C0B26C29B}" srcOrd="21" destOrd="0" presId="urn:microsoft.com/office/officeart/2005/8/layout/default"/>
    <dgm:cxn modelId="{4B12AF8B-A33F-484E-A975-10E26C952D9A}" type="presParOf" srcId="{94F47E01-8821-4E94-A2B6-8CC949D329D1}" destId="{56DD9483-C289-4290-9EE9-BBB795F2B394}" srcOrd="2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C9A3F-F4D7-4B87-84C1-F74DF3726472}" type="doc">
      <dgm:prSet loTypeId="urn:microsoft.com/office/officeart/2008/layout/VerticalAccentList" loCatId="list" qsTypeId="urn:microsoft.com/office/officeart/2005/8/quickstyle/simple4" qsCatId="simple" csTypeId="urn:microsoft.com/office/officeart/2005/8/colors/colorful1" csCatId="colorful" phldr="1"/>
      <dgm:spPr/>
      <dgm:t>
        <a:bodyPr/>
        <a:lstStyle/>
        <a:p>
          <a:pPr rtl="1"/>
          <a:endParaRPr lang="ar-EG"/>
        </a:p>
      </dgm:t>
    </dgm:pt>
    <dgm:pt modelId="{DB9303A9-2CAC-47FC-9E0E-E0A6C11F847F}">
      <dgm:prSet phldrT="[Text]" custT="1"/>
      <dgm:spPr/>
      <dgm:t>
        <a:bodyPr/>
        <a:lstStyle/>
        <a:p>
          <a:pPr rtl="1"/>
          <a:r>
            <a:rPr lang="en-US" sz="2400" dirty="0"/>
            <a:t>Brainstorming and Delphi</a:t>
          </a:r>
          <a:endParaRPr lang="ar-EG" sz="2400" dirty="0"/>
        </a:p>
      </dgm:t>
    </dgm:pt>
    <dgm:pt modelId="{92D04A0E-C8D9-490A-93D1-B889FB843FD4}" type="parTrans" cxnId="{7D83A519-0789-4113-A9B9-CF1E3201B1CF}">
      <dgm:prSet/>
      <dgm:spPr/>
      <dgm:t>
        <a:bodyPr/>
        <a:lstStyle/>
        <a:p>
          <a:pPr rtl="1"/>
          <a:endParaRPr lang="ar-EG"/>
        </a:p>
      </dgm:t>
    </dgm:pt>
    <dgm:pt modelId="{74DD25E8-6027-4CB1-B02D-B735D32AB70F}" type="sibTrans" cxnId="{7D83A519-0789-4113-A9B9-CF1E3201B1CF}">
      <dgm:prSet/>
      <dgm:spPr/>
      <dgm:t>
        <a:bodyPr/>
        <a:lstStyle/>
        <a:p>
          <a:pPr rtl="1"/>
          <a:endParaRPr lang="ar-EG"/>
        </a:p>
      </dgm:t>
    </dgm:pt>
    <dgm:pt modelId="{83862F75-1783-456D-890B-ECEB481EDE93}" type="pres">
      <dgm:prSet presAssocID="{37BC9A3F-F4D7-4B87-84C1-F74DF3726472}" presName="Name0" presStyleCnt="0">
        <dgm:presLayoutVars>
          <dgm:chMax/>
          <dgm:chPref/>
          <dgm:dir/>
        </dgm:presLayoutVars>
      </dgm:prSet>
      <dgm:spPr/>
    </dgm:pt>
    <dgm:pt modelId="{6281A20B-C0F0-430D-8CB2-2A8DB623C094}" type="pres">
      <dgm:prSet presAssocID="{DB9303A9-2CAC-47FC-9E0E-E0A6C11F847F}" presName="parenttextcomposite" presStyleCnt="0"/>
      <dgm:spPr/>
    </dgm:pt>
    <dgm:pt modelId="{9765CECF-61E0-4D92-8F2D-849DCBFA5B86}" type="pres">
      <dgm:prSet presAssocID="{DB9303A9-2CAC-47FC-9E0E-E0A6C11F847F}" presName="parenttext" presStyleLbl="revTx" presStyleIdx="0" presStyleCnt="1">
        <dgm:presLayoutVars>
          <dgm:chMax/>
          <dgm:chPref val="2"/>
          <dgm:bulletEnabled val="1"/>
        </dgm:presLayoutVars>
      </dgm:prSet>
      <dgm:spPr/>
    </dgm:pt>
    <dgm:pt modelId="{1E20BD33-596C-4835-BFF8-D39AEF6216BE}" type="pres">
      <dgm:prSet presAssocID="{DB9303A9-2CAC-47FC-9E0E-E0A6C11F847F}" presName="parallelogramComposite" presStyleCnt="0"/>
      <dgm:spPr/>
    </dgm:pt>
    <dgm:pt modelId="{D2245D8F-715F-4A7E-BDC0-39C5F55F9262}" type="pres">
      <dgm:prSet presAssocID="{DB9303A9-2CAC-47FC-9E0E-E0A6C11F847F}" presName="parallelogram1" presStyleLbl="alignNode1" presStyleIdx="0" presStyleCnt="7"/>
      <dgm:spPr/>
    </dgm:pt>
    <dgm:pt modelId="{D9568DFE-0611-4207-B92C-A83A969D8CAF}" type="pres">
      <dgm:prSet presAssocID="{DB9303A9-2CAC-47FC-9E0E-E0A6C11F847F}" presName="parallelogram2" presStyleLbl="alignNode1" presStyleIdx="1" presStyleCnt="7"/>
      <dgm:spPr/>
    </dgm:pt>
    <dgm:pt modelId="{726F08E9-B093-4DBC-9082-4601AF5DE306}" type="pres">
      <dgm:prSet presAssocID="{DB9303A9-2CAC-47FC-9E0E-E0A6C11F847F}" presName="parallelogram3" presStyleLbl="alignNode1" presStyleIdx="2" presStyleCnt="7"/>
      <dgm:spPr/>
    </dgm:pt>
    <dgm:pt modelId="{8BBE0FF0-BEEF-4FB1-814C-03727F4BFE20}" type="pres">
      <dgm:prSet presAssocID="{DB9303A9-2CAC-47FC-9E0E-E0A6C11F847F}" presName="parallelogram4" presStyleLbl="alignNode1" presStyleIdx="3" presStyleCnt="7"/>
      <dgm:spPr/>
    </dgm:pt>
    <dgm:pt modelId="{2B48AC94-EB39-4766-AFEB-0D2AACF0A5C1}" type="pres">
      <dgm:prSet presAssocID="{DB9303A9-2CAC-47FC-9E0E-E0A6C11F847F}" presName="parallelogram5" presStyleLbl="alignNode1" presStyleIdx="4" presStyleCnt="7"/>
      <dgm:spPr/>
    </dgm:pt>
    <dgm:pt modelId="{04640B11-7FC6-4F27-A116-A7BDD9470D8A}" type="pres">
      <dgm:prSet presAssocID="{DB9303A9-2CAC-47FC-9E0E-E0A6C11F847F}" presName="parallelogram6" presStyleLbl="alignNode1" presStyleIdx="5" presStyleCnt="7"/>
      <dgm:spPr/>
    </dgm:pt>
    <dgm:pt modelId="{4480B19F-09CD-420C-94DD-82980CAB8B46}" type="pres">
      <dgm:prSet presAssocID="{DB9303A9-2CAC-47FC-9E0E-E0A6C11F847F}" presName="parallelogram7" presStyleLbl="alignNode1" presStyleIdx="6" presStyleCnt="7"/>
      <dgm:spPr/>
    </dgm:pt>
  </dgm:ptLst>
  <dgm:cxnLst>
    <dgm:cxn modelId="{7D83A519-0789-4113-A9B9-CF1E3201B1CF}" srcId="{37BC9A3F-F4D7-4B87-84C1-F74DF3726472}" destId="{DB9303A9-2CAC-47FC-9E0E-E0A6C11F847F}" srcOrd="0" destOrd="0" parTransId="{92D04A0E-C8D9-490A-93D1-B889FB843FD4}" sibTransId="{74DD25E8-6027-4CB1-B02D-B735D32AB70F}"/>
    <dgm:cxn modelId="{E14DD860-3F8F-4D2A-B8A0-65F6986051C1}" type="presOf" srcId="{DB9303A9-2CAC-47FC-9E0E-E0A6C11F847F}" destId="{9765CECF-61E0-4D92-8F2D-849DCBFA5B86}" srcOrd="0" destOrd="0" presId="urn:microsoft.com/office/officeart/2008/layout/VerticalAccentList"/>
    <dgm:cxn modelId="{B5F8F678-361E-4DB7-BB09-0F366F5F2481}" type="presOf" srcId="{37BC9A3F-F4D7-4B87-84C1-F74DF3726472}" destId="{83862F75-1783-456D-890B-ECEB481EDE93}" srcOrd="0" destOrd="0" presId="urn:microsoft.com/office/officeart/2008/layout/VerticalAccentList"/>
    <dgm:cxn modelId="{226E4454-658B-44E9-8D30-A1731E81449F}" type="presParOf" srcId="{83862F75-1783-456D-890B-ECEB481EDE93}" destId="{6281A20B-C0F0-430D-8CB2-2A8DB623C094}" srcOrd="0" destOrd="0" presId="urn:microsoft.com/office/officeart/2008/layout/VerticalAccentList"/>
    <dgm:cxn modelId="{98AA5984-E8E7-4E71-AAB6-6060DF561EE4}" type="presParOf" srcId="{6281A20B-C0F0-430D-8CB2-2A8DB623C094}" destId="{9765CECF-61E0-4D92-8F2D-849DCBFA5B86}" srcOrd="0" destOrd="0" presId="urn:microsoft.com/office/officeart/2008/layout/VerticalAccentList"/>
    <dgm:cxn modelId="{E043F1BF-B846-45F8-ACA6-5076555CFB03}" type="presParOf" srcId="{83862F75-1783-456D-890B-ECEB481EDE93}" destId="{1E20BD33-596C-4835-BFF8-D39AEF6216BE}" srcOrd="1" destOrd="0" presId="urn:microsoft.com/office/officeart/2008/layout/VerticalAccentList"/>
    <dgm:cxn modelId="{B9DA78B9-269B-476B-88B1-D22D6FF04BAE}" type="presParOf" srcId="{1E20BD33-596C-4835-BFF8-D39AEF6216BE}" destId="{D2245D8F-715F-4A7E-BDC0-39C5F55F9262}" srcOrd="0" destOrd="0" presId="urn:microsoft.com/office/officeart/2008/layout/VerticalAccentList"/>
    <dgm:cxn modelId="{BE53DF84-1DD4-4D8E-83AB-A7C5A3201075}" type="presParOf" srcId="{1E20BD33-596C-4835-BFF8-D39AEF6216BE}" destId="{D9568DFE-0611-4207-B92C-A83A969D8CAF}" srcOrd="1" destOrd="0" presId="urn:microsoft.com/office/officeart/2008/layout/VerticalAccentList"/>
    <dgm:cxn modelId="{7FF0FC3F-3C3E-4A5B-8989-050B80B4768F}" type="presParOf" srcId="{1E20BD33-596C-4835-BFF8-D39AEF6216BE}" destId="{726F08E9-B093-4DBC-9082-4601AF5DE306}" srcOrd="2" destOrd="0" presId="urn:microsoft.com/office/officeart/2008/layout/VerticalAccentList"/>
    <dgm:cxn modelId="{78CBE140-6D52-42D4-8426-FD4542F20C94}" type="presParOf" srcId="{1E20BD33-596C-4835-BFF8-D39AEF6216BE}" destId="{8BBE0FF0-BEEF-4FB1-814C-03727F4BFE20}" srcOrd="3" destOrd="0" presId="urn:microsoft.com/office/officeart/2008/layout/VerticalAccentList"/>
    <dgm:cxn modelId="{BAE347A3-774E-4744-B050-EC18229B9843}" type="presParOf" srcId="{1E20BD33-596C-4835-BFF8-D39AEF6216BE}" destId="{2B48AC94-EB39-4766-AFEB-0D2AACF0A5C1}" srcOrd="4" destOrd="0" presId="urn:microsoft.com/office/officeart/2008/layout/VerticalAccentList"/>
    <dgm:cxn modelId="{5E526DF4-CD41-4A5A-8CBA-A32B4577A117}" type="presParOf" srcId="{1E20BD33-596C-4835-BFF8-D39AEF6216BE}" destId="{04640B11-7FC6-4F27-A116-A7BDD9470D8A}" srcOrd="5" destOrd="0" presId="urn:microsoft.com/office/officeart/2008/layout/VerticalAccentList"/>
    <dgm:cxn modelId="{239FBF77-0FD9-4554-8259-AD0BCE708D4C}" type="presParOf" srcId="{1E20BD33-596C-4835-BFF8-D39AEF6216BE}" destId="{4480B19F-09CD-420C-94DD-82980CAB8B4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Delphi Technique</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Root Cause Analysis (RCA) and Expert Interviewing</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360CDB82-278E-4DE5-86A0-4CF43E8871B4}" srcId="{2EC3EE0A-9799-43CE-BA04-981B737DFA55}" destId="{7E26B295-4B36-4641-8791-05EE2D682AC0}" srcOrd="0" destOrd="0" parTransId="{F6564016-7849-4F9F-903B-DBB7953D0E07}" sibTransId="{9A680FFA-6A41-409E-B257-3B9339DFF92A}"/>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78F18-A5FB-4A57-9CA1-D048A9982B37}">
      <dsp:nvSpPr>
        <dsp:cNvPr id="0" name=""/>
        <dsp:cNvSpPr/>
      </dsp:nvSpPr>
      <dsp:spPr>
        <a:xfrm>
          <a:off x="6869102" y="2728159"/>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Legal</a:t>
          </a:r>
          <a:endParaRPr lang="ar-EG" sz="2500" b="0" kern="1200" dirty="0"/>
        </a:p>
      </dsp:txBody>
      <dsp:txXfrm>
        <a:off x="6869102" y="2728159"/>
        <a:ext cx="1990765" cy="1194459"/>
      </dsp:txXfrm>
    </dsp:sp>
    <dsp:sp modelId="{8ACA7E69-D5D8-4A9B-8CD4-AFA347F5D44B}">
      <dsp:nvSpPr>
        <dsp:cNvPr id="0" name=""/>
        <dsp:cNvSpPr/>
      </dsp:nvSpPr>
      <dsp:spPr>
        <a:xfrm>
          <a:off x="2370789" y="59797"/>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Economic</a:t>
          </a:r>
          <a:endParaRPr lang="ar-EG" sz="2500" b="0" kern="1200" dirty="0"/>
        </a:p>
      </dsp:txBody>
      <dsp:txXfrm>
        <a:off x="2370789" y="59797"/>
        <a:ext cx="1990765" cy="1194459"/>
      </dsp:txXfrm>
    </dsp:sp>
    <dsp:sp modelId="{D4905744-D24D-485F-9FE4-6D6D69E52936}">
      <dsp:nvSpPr>
        <dsp:cNvPr id="0" name=""/>
        <dsp:cNvSpPr/>
      </dsp:nvSpPr>
      <dsp:spPr>
        <a:xfrm>
          <a:off x="4680534" y="59797"/>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Technological</a:t>
          </a:r>
          <a:endParaRPr lang="ar-EG" sz="2500" b="0" kern="1200" dirty="0"/>
        </a:p>
      </dsp:txBody>
      <dsp:txXfrm>
        <a:off x="4680534" y="59797"/>
        <a:ext cx="1990765" cy="1194459"/>
      </dsp:txXfrm>
    </dsp:sp>
    <dsp:sp modelId="{FACB5C52-1795-4ED9-93F4-E210FA4EEE0B}">
      <dsp:nvSpPr>
        <dsp:cNvPr id="0" name=""/>
        <dsp:cNvSpPr/>
      </dsp:nvSpPr>
      <dsp:spPr>
        <a:xfrm>
          <a:off x="6948315" y="48784"/>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t>Political</a:t>
          </a:r>
          <a:endParaRPr lang="ar-EG" sz="2500" b="0" kern="1200" dirty="0"/>
        </a:p>
      </dsp:txBody>
      <dsp:txXfrm>
        <a:off x="6948315" y="48784"/>
        <a:ext cx="1990765" cy="1194459"/>
      </dsp:txXfrm>
    </dsp:sp>
    <dsp:sp modelId="{6A412EF4-5060-499D-9E99-F636A927623D}">
      <dsp:nvSpPr>
        <dsp:cNvPr id="0" name=""/>
        <dsp:cNvSpPr/>
      </dsp:nvSpPr>
      <dsp:spPr>
        <a:xfrm>
          <a:off x="2375169" y="1423805"/>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Market</a:t>
          </a:r>
          <a:endParaRPr lang="ar-EG" sz="2500" b="0" kern="1200" dirty="0"/>
        </a:p>
      </dsp:txBody>
      <dsp:txXfrm>
        <a:off x="2375169" y="1423805"/>
        <a:ext cx="1990765" cy="1194459"/>
      </dsp:txXfrm>
    </dsp:sp>
    <dsp:sp modelId="{D836AC40-0B37-4B22-A241-3EA7C377C798}">
      <dsp:nvSpPr>
        <dsp:cNvPr id="0" name=""/>
        <dsp:cNvSpPr/>
      </dsp:nvSpPr>
      <dsp:spPr>
        <a:xfrm>
          <a:off x="4685093" y="1382238"/>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t>Supply chain</a:t>
          </a:r>
          <a:endParaRPr lang="ar-EG" sz="2500" b="0" kern="1200" dirty="0"/>
        </a:p>
      </dsp:txBody>
      <dsp:txXfrm>
        <a:off x="4685093" y="1382238"/>
        <a:ext cx="1990765" cy="1194459"/>
      </dsp:txXfrm>
    </dsp:sp>
    <dsp:sp modelId="{014DA9F9-6D64-4423-9140-1C92AA85D337}">
      <dsp:nvSpPr>
        <dsp:cNvPr id="0" name=""/>
        <dsp:cNvSpPr/>
      </dsp:nvSpPr>
      <dsp:spPr>
        <a:xfrm>
          <a:off x="2488642" y="2780819"/>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sp:txBody>
      <dsp:txXfrm>
        <a:off x="2488642" y="2780819"/>
        <a:ext cx="1990765" cy="1194459"/>
      </dsp:txXfrm>
    </dsp:sp>
    <dsp:sp modelId="{51AD2723-8560-4945-B347-A531543D798C}">
      <dsp:nvSpPr>
        <dsp:cNvPr id="0" name=""/>
        <dsp:cNvSpPr/>
      </dsp:nvSpPr>
      <dsp:spPr>
        <a:xfrm>
          <a:off x="6887337" y="1382238"/>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dirty="0">
              <a:latin typeface="Calibri" panose="020F0502020204030204"/>
              <a:ea typeface="+mn-ea"/>
              <a:cs typeface="+mn-cs"/>
            </a:rPr>
            <a:t>Operations</a:t>
          </a:r>
          <a:r>
            <a:rPr lang="en-US" sz="2400" b="0" kern="1200" dirty="0">
              <a:latin typeface="Muli"/>
            </a:rPr>
            <a:t> </a:t>
          </a:r>
          <a:endParaRPr lang="ar-EG" sz="2400" b="0" kern="1200" dirty="0"/>
        </a:p>
      </dsp:txBody>
      <dsp:txXfrm>
        <a:off x="6887337" y="1382238"/>
        <a:ext cx="1990765" cy="1194459"/>
      </dsp:txXfrm>
    </dsp:sp>
    <dsp:sp modelId="{CB70268B-748E-431F-9B30-32B23DE740A5}">
      <dsp:nvSpPr>
        <dsp:cNvPr id="0" name=""/>
        <dsp:cNvSpPr/>
      </dsp:nvSpPr>
      <dsp:spPr>
        <a:xfrm>
          <a:off x="4739660" y="2691791"/>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sp:txBody>
      <dsp:txXfrm>
        <a:off x="4739660" y="2691791"/>
        <a:ext cx="1990765" cy="1194459"/>
      </dsp:txXfrm>
    </dsp:sp>
    <dsp:sp modelId="{47EC5FE6-C9D2-4871-BA48-E1730141ECC1}">
      <dsp:nvSpPr>
        <dsp:cNvPr id="0" name=""/>
        <dsp:cNvSpPr/>
      </dsp:nvSpPr>
      <dsp:spPr>
        <a:xfrm>
          <a:off x="7" y="69034"/>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sp:txBody>
      <dsp:txXfrm>
        <a:off x="7" y="69034"/>
        <a:ext cx="1990765" cy="1194459"/>
      </dsp:txXfrm>
    </dsp:sp>
    <dsp:sp modelId="{A60EA6B0-0A27-4C78-A2ED-1272FFDB9097}">
      <dsp:nvSpPr>
        <dsp:cNvPr id="0" name=""/>
        <dsp:cNvSpPr/>
      </dsp:nvSpPr>
      <dsp:spPr>
        <a:xfrm>
          <a:off x="7" y="1500677"/>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sp:txBody>
      <dsp:txXfrm>
        <a:off x="7" y="1500677"/>
        <a:ext cx="1990765" cy="1194459"/>
      </dsp:txXfrm>
    </dsp:sp>
    <dsp:sp modelId="{56DD9483-C289-4290-9EE9-BBB795F2B394}">
      <dsp:nvSpPr>
        <dsp:cNvPr id="0" name=""/>
        <dsp:cNvSpPr/>
      </dsp:nvSpPr>
      <dsp:spPr>
        <a:xfrm>
          <a:off x="108404" y="2730408"/>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sp:txBody>
      <dsp:txXfrm>
        <a:off x="108404" y="2730408"/>
        <a:ext cx="1990765" cy="11944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5CECF-61E0-4D92-8F2D-849DCBFA5B86}">
      <dsp:nvSpPr>
        <dsp:cNvPr id="0" name=""/>
        <dsp:cNvSpPr/>
      </dsp:nvSpPr>
      <dsp:spPr>
        <a:xfrm>
          <a:off x="210110" y="327490"/>
          <a:ext cx="3745378" cy="340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marL="0" lvl="0" indent="0" algn="ctr" defTabSz="1066800" rtl="1">
            <a:lnSpc>
              <a:spcPct val="90000"/>
            </a:lnSpc>
            <a:spcBef>
              <a:spcPct val="0"/>
            </a:spcBef>
            <a:spcAft>
              <a:spcPct val="35000"/>
            </a:spcAft>
            <a:buNone/>
          </a:pPr>
          <a:r>
            <a:rPr lang="en-US" sz="2400" kern="1200" dirty="0"/>
            <a:t>Brainstorming and Delphi</a:t>
          </a:r>
          <a:endParaRPr lang="ar-EG" sz="2400" kern="1200" dirty="0"/>
        </a:p>
      </dsp:txBody>
      <dsp:txXfrm>
        <a:off x="210110" y="327490"/>
        <a:ext cx="3745378" cy="340488"/>
      </dsp:txXfrm>
    </dsp:sp>
    <dsp:sp modelId="{D2245D8F-715F-4A7E-BDC0-39C5F55F9262}">
      <dsp:nvSpPr>
        <dsp:cNvPr id="0" name=""/>
        <dsp:cNvSpPr/>
      </dsp:nvSpPr>
      <dsp:spPr>
        <a:xfrm>
          <a:off x="210110"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568DFE-0611-4207-B92C-A83A969D8CAF}">
      <dsp:nvSpPr>
        <dsp:cNvPr id="0" name=""/>
        <dsp:cNvSpPr/>
      </dsp:nvSpPr>
      <dsp:spPr>
        <a:xfrm>
          <a:off x="738625"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26F08E9-B093-4DBC-9082-4601AF5DE306}">
      <dsp:nvSpPr>
        <dsp:cNvPr id="0" name=""/>
        <dsp:cNvSpPr/>
      </dsp:nvSpPr>
      <dsp:spPr>
        <a:xfrm>
          <a:off x="1267139" y="667979"/>
          <a:ext cx="499383" cy="8323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BBE0FF0-BEEF-4FB1-814C-03727F4BFE20}">
      <dsp:nvSpPr>
        <dsp:cNvPr id="0" name=""/>
        <dsp:cNvSpPr/>
      </dsp:nvSpPr>
      <dsp:spPr>
        <a:xfrm>
          <a:off x="1795654" y="667979"/>
          <a:ext cx="499383" cy="8323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B48AC94-EB39-4766-AFEB-0D2AACF0A5C1}">
      <dsp:nvSpPr>
        <dsp:cNvPr id="0" name=""/>
        <dsp:cNvSpPr/>
      </dsp:nvSpPr>
      <dsp:spPr>
        <a:xfrm>
          <a:off x="2324168" y="667979"/>
          <a:ext cx="499383" cy="8323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4640B11-7FC6-4F27-A116-A7BDD9470D8A}">
      <dsp:nvSpPr>
        <dsp:cNvPr id="0" name=""/>
        <dsp:cNvSpPr/>
      </dsp:nvSpPr>
      <dsp:spPr>
        <a:xfrm>
          <a:off x="2852683" y="667979"/>
          <a:ext cx="499383" cy="8323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80B19F-09CD-420C-94DD-82980CAB8B46}">
      <dsp:nvSpPr>
        <dsp:cNvPr id="0" name=""/>
        <dsp:cNvSpPr/>
      </dsp:nvSpPr>
      <dsp:spPr>
        <a:xfrm>
          <a:off x="3381197" y="667979"/>
          <a:ext cx="499383" cy="8323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Delphi Technique</a:t>
          </a:r>
          <a:endParaRPr lang="ar-EG" sz="30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39131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b" anchorCtr="0">
          <a:noAutofit/>
        </a:bodyPr>
        <a:lstStyle/>
        <a:p>
          <a:pPr marL="0" lvl="0" indent="0" algn="ctr" defTabSz="1155700" rtl="1">
            <a:lnSpc>
              <a:spcPct val="90000"/>
            </a:lnSpc>
            <a:spcBef>
              <a:spcPct val="0"/>
            </a:spcBef>
            <a:spcAft>
              <a:spcPct val="35000"/>
            </a:spcAft>
            <a:buNone/>
          </a:pPr>
          <a:r>
            <a:rPr lang="en-US" sz="2600" b="1" i="1" u="none" strike="noStrike" kern="1200" baseline="0" dirty="0">
              <a:latin typeface="Calibri,BoldItalic"/>
            </a:rPr>
            <a:t>Root Cause Analysis (RCA) and Expert Interviewing</a:t>
          </a:r>
          <a:endParaRPr lang="ar-EG" sz="2600" kern="1200" dirty="0"/>
        </a:p>
      </dsp:txBody>
      <dsp:txXfrm>
        <a:off x="406400" y="39131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b" anchorCtr="0">
          <a:noAutofit/>
        </a:bodyPr>
        <a:lstStyle/>
        <a:p>
          <a:pPr marL="0" lvl="0" indent="0" algn="ctr" defTabSz="1333500" rtl="1">
            <a:lnSpc>
              <a:spcPct val="90000"/>
            </a:lnSpc>
            <a:spcBef>
              <a:spcPct val="0"/>
            </a:spcBef>
            <a:spcAft>
              <a:spcPct val="35000"/>
            </a:spcAft>
            <a:buNone/>
          </a:pPr>
          <a:r>
            <a:rPr lang="en-US" sz="3000" b="1" i="1" u="none" strike="noStrike" kern="1200" baseline="0" dirty="0">
              <a:latin typeface="Calibri,BoldItalic"/>
            </a:rPr>
            <a:t>SWOT Analysis</a:t>
          </a:r>
          <a:endParaRPr lang="ar-EG" sz="30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E858DED-361C-44EA-8CA9-7F4DC42AC2FB}" type="datetimeFigureOut">
              <a:rPr lang="ar-EG" smtClean="0"/>
              <a:t>26/03/1444</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59DA88C-002A-40B4-A010-2D65DE1EB76A}" type="slidenum">
              <a:rPr lang="ar-EG" smtClean="0"/>
              <a:t>‹#›</a:t>
            </a:fld>
            <a:endParaRPr lang="ar-EG"/>
          </a:p>
        </p:txBody>
      </p:sp>
    </p:spTree>
    <p:extLst>
      <p:ext uri="{BB962C8B-B14F-4D97-AF65-F5344CB8AC3E}">
        <p14:creationId xmlns:p14="http://schemas.microsoft.com/office/powerpoint/2010/main" val="1744687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75F8D36-D535-633A-269E-6E2287AB8287}"/>
              </a:ext>
            </a:extLst>
          </p:cNvPr>
          <p:cNvSpPr>
            <a:spLocks noGrp="1" noChangeArrowheads="1"/>
          </p:cNvSpPr>
          <p:nvPr>
            <p:ph type="sldNum" sz="quarter" idx="5"/>
          </p:nvPr>
        </p:nvSpPr>
        <p:spPr>
          <a:ln/>
        </p:spPr>
        <p:txBody>
          <a:bodyPr/>
          <a:lstStyle/>
          <a:p>
            <a:fld id="{3F65C2AB-81C1-4E95-AE38-691DBAE5FF8C}" type="slidenum">
              <a:rPr lang="en-US" altLang="ar-EG"/>
              <a:pPr/>
              <a:t>21</a:t>
            </a:fld>
            <a:endParaRPr lang="en-US" altLang="ar-EG"/>
          </a:p>
        </p:txBody>
      </p:sp>
      <p:sp>
        <p:nvSpPr>
          <p:cNvPr id="164866" name="Rectangle 2">
            <a:extLst>
              <a:ext uri="{FF2B5EF4-FFF2-40B4-BE49-F238E27FC236}">
                <a16:creationId xmlns:a16="http://schemas.microsoft.com/office/drawing/2014/main" id="{4473548D-D90E-563D-870A-6DDA99CD6399}"/>
              </a:ext>
            </a:extLst>
          </p:cNvPr>
          <p:cNvSpPr>
            <a:spLocks noGrp="1" noRot="1" noChangeAspect="1" noChangeArrowheads="1"/>
          </p:cNvSpPr>
          <p:nvPr>
            <p:ph type="sldImg"/>
          </p:nvPr>
        </p:nvSpPr>
        <p:spPr bwMode="auto">
          <a:xfrm>
            <a:off x="136525" y="739775"/>
            <a:ext cx="6578600" cy="3702050"/>
          </a:xfrm>
          <a:prstGeom prst="rect">
            <a:avLst/>
          </a:prstGeom>
          <a:solidFill>
            <a:srgbClr val="FFFFFF"/>
          </a:solidFill>
          <a:ln>
            <a:solidFill>
              <a:srgbClr val="000000"/>
            </a:solidFill>
            <a:miter lim="800000"/>
            <a:headEnd/>
            <a:tailEnd/>
          </a:ln>
        </p:spPr>
      </p:sp>
      <p:sp>
        <p:nvSpPr>
          <p:cNvPr id="164867" name="Rectangle 3">
            <a:extLst>
              <a:ext uri="{FF2B5EF4-FFF2-40B4-BE49-F238E27FC236}">
                <a16:creationId xmlns:a16="http://schemas.microsoft.com/office/drawing/2014/main" id="{4F90B92E-0091-1716-76DA-2682CF9A212E}"/>
              </a:ext>
            </a:extLst>
          </p:cNvPr>
          <p:cNvSpPr>
            <a:spLocks noGrp="1" noChangeArrowheads="1"/>
          </p:cNvSpPr>
          <p:nvPr>
            <p:ph type="body" idx="1"/>
          </p:nvPr>
        </p:nvSpPr>
        <p:spPr bwMode="auto">
          <a:xfrm>
            <a:off x="912813" y="4687888"/>
            <a:ext cx="5026025" cy="4441825"/>
          </a:xfrm>
          <a:prstGeom prst="rect">
            <a:avLst/>
          </a:prstGeom>
          <a:solidFill>
            <a:srgbClr val="FFFFFF"/>
          </a:solidFill>
          <a:ln>
            <a:solidFill>
              <a:srgbClr val="000000"/>
            </a:solidFill>
            <a:miter lim="800000"/>
            <a:headEnd/>
            <a:tailEnd/>
          </a:ln>
        </p:spPr>
        <p:txBody>
          <a:bodyPr/>
          <a:lstStyle/>
          <a:p>
            <a:endParaRPr lang="en-AU" altLang="ar-EG"/>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04CB9-B2F3-DE7A-CB9E-85D74F5A9A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D2C65290-6E66-1BDA-8AAF-10DE111A14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64589732-D8CE-34E1-5045-3FF6D9C0C0F5}"/>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97AF9BDB-60AD-8031-31EB-01C9151DC6C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6B9E67A2-1365-5C77-D9C1-74710E3DF269}"/>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224639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68DD3-9E94-A800-0D9A-37F43AAA87AD}"/>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25FD853-BCA1-7892-12DC-5FDEF65CAD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06345EAE-19F7-4EA7-6CAF-2DB75EDD4072}"/>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2BB4B87D-E9AC-1D51-BFB5-7D123FAED730}"/>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D8B0221-79D3-3E3E-B844-9322555050D6}"/>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3004836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3DBD-347C-11EF-F3BC-4A75C1B9DE9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D35EFB1E-5E3C-43C1-9312-C0E8A8D06E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6EF4E8-8830-E3E2-CC4B-A105C913EA75}"/>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69380086-463C-2EC1-1B86-E5484B668E5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BFB8F33-8C69-4A69-44E9-4A77996CF577}"/>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4233401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688CA-10B6-F9B4-9BFC-C1F9AE26D37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BFA7666-F34D-31E6-7CE2-DB43B051C7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8291B963-53A0-29B2-3CA6-839A55E16C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A066A4AB-E43D-E543-6106-202811D79903}"/>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6" name="Footer Placeholder 5">
            <a:extLst>
              <a:ext uri="{FF2B5EF4-FFF2-40B4-BE49-F238E27FC236}">
                <a16:creationId xmlns:a16="http://schemas.microsoft.com/office/drawing/2014/main" id="{B0848BBE-AFC7-712A-AEBD-BE7AC71F329E}"/>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1B4663E1-3DE9-CA8B-F461-056D1550B136}"/>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1630118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2AD93-33E4-6788-2C48-54726FBBA4C3}"/>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514B86C2-C0EB-7A5A-E773-45B6A3E268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17EEF0-270B-E5F8-6027-929EF39122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C011E8D5-5D59-51CF-AAFA-ABCD3E7E1F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E62ABD-0BFE-3E44-54F1-59D744A7A1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FEC5D5C-7260-22F0-6FD9-84E8596813C3}"/>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8" name="Footer Placeholder 7">
            <a:extLst>
              <a:ext uri="{FF2B5EF4-FFF2-40B4-BE49-F238E27FC236}">
                <a16:creationId xmlns:a16="http://schemas.microsoft.com/office/drawing/2014/main" id="{80851B94-6C9F-1484-8EF9-32A7CA442833}"/>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8897F30-8533-813B-7D9B-10BC79F6B816}"/>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4032413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30928-6EF7-5EA5-F720-BC83AA528F54}"/>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6001EAA4-AC2D-3DA8-79FE-DDF15A7AB157}"/>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4" name="Footer Placeholder 3">
            <a:extLst>
              <a:ext uri="{FF2B5EF4-FFF2-40B4-BE49-F238E27FC236}">
                <a16:creationId xmlns:a16="http://schemas.microsoft.com/office/drawing/2014/main" id="{06A79167-9875-F9D6-7FC3-E7B5712D7449}"/>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9BE41B4E-6F02-B571-669B-E061AA05ECB6}"/>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1858426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A205AC-14C0-A56F-DFDA-70AA73CEECA1}"/>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3" name="Footer Placeholder 2">
            <a:extLst>
              <a:ext uri="{FF2B5EF4-FFF2-40B4-BE49-F238E27FC236}">
                <a16:creationId xmlns:a16="http://schemas.microsoft.com/office/drawing/2014/main" id="{D8A076A4-A5D9-A37B-A8DC-6234015F39E8}"/>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F259D54D-9D34-BCD6-2682-98CF5A53B5B3}"/>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510663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9E750-7061-D429-B5E4-15E79376B9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5BF4D8C7-541A-34ED-B48F-7BA863E342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C9D5D1D6-B4B2-7FA2-BBD4-A728AFEA5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4D4FF9-9BBE-B9DD-1EE7-9E263DF29937}"/>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6" name="Footer Placeholder 5">
            <a:extLst>
              <a:ext uri="{FF2B5EF4-FFF2-40B4-BE49-F238E27FC236}">
                <a16:creationId xmlns:a16="http://schemas.microsoft.com/office/drawing/2014/main" id="{B7A12DDB-B3E8-040E-1DD7-85D7EF2FF9A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64478E5D-E485-DCAE-5134-FA96B8CD5855}"/>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19279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983B3-A974-7FAE-1F1C-E510012CB4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14C37B72-011C-7B76-55A1-657D74E913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CACA12FF-8533-D029-1D75-9794E40ECD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956263-92AE-8DFC-AA9B-AA611DED6E9D}"/>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6" name="Footer Placeholder 5">
            <a:extLst>
              <a:ext uri="{FF2B5EF4-FFF2-40B4-BE49-F238E27FC236}">
                <a16:creationId xmlns:a16="http://schemas.microsoft.com/office/drawing/2014/main" id="{BF45044E-6BC8-AEEE-4FCA-E4DBDC2C403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3762FE59-E500-2388-1134-B0413B3C8DFB}"/>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2553297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EA96B-7291-B5A0-88FB-7DD6E3298437}"/>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7D6E78F-4D34-E5CB-7B29-44D998E10F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A7EAD8C-A376-BB0F-2C33-7456F9919429}"/>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8561AE8C-249D-2638-45CB-438D8DF50AE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ED5A22CB-9B78-5BFC-50D6-A7D8857A339A}"/>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2767197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A0345A-C5ED-2065-EEC0-5BDC2C248D1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1C00A897-53A9-326B-064A-81EAD3AEB4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6036FD8-90EA-6BEE-196D-455299F8A542}"/>
              </a:ext>
            </a:extLst>
          </p:cNvPr>
          <p:cNvSpPr>
            <a:spLocks noGrp="1"/>
          </p:cNvSpPr>
          <p:nvPr>
            <p:ph type="dt" sz="half" idx="10"/>
          </p:nvPr>
        </p:nvSpPr>
        <p:spPr/>
        <p:txBody>
          <a:body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04E9DB7F-F724-C379-187A-D81F7E6E924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977D5E0-C179-566E-D1AC-BBC2219B7A88}"/>
              </a:ext>
            </a:extLst>
          </p:cNvPr>
          <p:cNvSpPr>
            <a:spLocks noGrp="1"/>
          </p:cNvSpPr>
          <p:nvPr>
            <p:ph type="sldNum" sz="quarter" idx="12"/>
          </p:nvPr>
        </p:nvSpPr>
        <p:spPr/>
        <p:txBody>
          <a:bodyPr/>
          <a:lstStyle/>
          <a:p>
            <a:fld id="{0E78C6F3-43A6-4BFA-A627-DEF2ABBA05A1}" type="slidenum">
              <a:rPr lang="ar-EG" smtClean="0"/>
              <a:t>‹#›</a:t>
            </a:fld>
            <a:endParaRPr lang="ar-EG"/>
          </a:p>
        </p:txBody>
      </p:sp>
    </p:spTree>
    <p:extLst>
      <p:ext uri="{BB962C8B-B14F-4D97-AF65-F5344CB8AC3E}">
        <p14:creationId xmlns:p14="http://schemas.microsoft.com/office/powerpoint/2010/main" val="1703147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1BB21E-5AE1-961C-E11B-7CEED29F6A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CF2581C-EE2E-CC03-26DB-18793243D3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B1C416D-857B-227F-4AAD-F2D211F1B7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FD9850-691C-40F6-ABE3-8F87588852CB}" type="datetimeFigureOut">
              <a:rPr lang="ar-EG" smtClean="0"/>
              <a:t>26/03/1444</a:t>
            </a:fld>
            <a:endParaRPr lang="ar-EG"/>
          </a:p>
        </p:txBody>
      </p:sp>
      <p:sp>
        <p:nvSpPr>
          <p:cNvPr id="5" name="Footer Placeholder 4">
            <a:extLst>
              <a:ext uri="{FF2B5EF4-FFF2-40B4-BE49-F238E27FC236}">
                <a16:creationId xmlns:a16="http://schemas.microsoft.com/office/drawing/2014/main" id="{7AE47279-6F35-3FE5-0923-31B2B8B37C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22241C3C-138F-299E-1F15-533644AC47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78C6F3-43A6-4BFA-A627-DEF2ABBA05A1}" type="slidenum">
              <a:rPr lang="ar-EG" smtClean="0"/>
              <a:t>‹#›</a:t>
            </a:fld>
            <a:endParaRPr lang="ar-EG"/>
          </a:p>
        </p:txBody>
      </p:sp>
    </p:spTree>
    <p:extLst>
      <p:ext uri="{BB962C8B-B14F-4D97-AF65-F5344CB8AC3E}">
        <p14:creationId xmlns:p14="http://schemas.microsoft.com/office/powerpoint/2010/main" val="23010231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hyperlink" Target="https://www.northeastern.edu/graduate/blog/develop-project-scope-statement/" TargetMode="External"/><Relationship Id="rId3" Type="http://schemas.openxmlformats.org/officeDocument/2006/relationships/image" Target="../media/image6.png"/><Relationship Id="rId7" Type="http://schemas.openxmlformats.org/officeDocument/2006/relationships/hyperlink" Target="https://www.northeastern.edu/graduate/blog/cost-estimation-in-project-management/" TargetMode="Externa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northeastern.edu/graduate/blog/developing-project-management-plan/"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11" Type="http://schemas.microsoft.com/office/2007/relationships/diagramDrawing" Target="../diagrams/drawing2.xml"/><Relationship Id="rId5" Type="http://schemas.openxmlformats.org/officeDocument/2006/relationships/image" Target="../media/image8.emf"/><Relationship Id="rId10" Type="http://schemas.openxmlformats.org/officeDocument/2006/relationships/diagramColors" Target="../diagrams/colors2.xml"/><Relationship Id="rId4" Type="http://schemas.openxmlformats.org/officeDocument/2006/relationships/image" Target="../media/image7.emf"/><Relationship Id="rId9"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7.emf"/><Relationship Id="rId7" Type="http://schemas.openxmlformats.org/officeDocument/2006/relationships/diagramLayout" Target="../diagrams/layout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11" Type="http://schemas.microsoft.com/office/2007/relationships/diagramDrawing" Target="../diagrams/drawing4.xml"/><Relationship Id="rId5" Type="http://schemas.openxmlformats.org/officeDocument/2006/relationships/image" Target="../media/image8.emf"/><Relationship Id="rId10" Type="http://schemas.openxmlformats.org/officeDocument/2006/relationships/diagramColors" Target="../diagrams/colors4.xml"/><Relationship Id="rId4" Type="http://schemas.openxmlformats.org/officeDocument/2006/relationships/image" Target="../media/image7.emf"/><Relationship Id="rId9"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diagramData" Target="../diagrams/data5.xml"/><Relationship Id="rId12"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11" Type="http://schemas.microsoft.com/office/2007/relationships/diagramDrawing" Target="../diagrams/drawing5.xml"/><Relationship Id="rId5" Type="http://schemas.openxmlformats.org/officeDocument/2006/relationships/image" Target="../media/image8.emf"/><Relationship Id="rId10" Type="http://schemas.openxmlformats.org/officeDocument/2006/relationships/diagramColors" Target="../diagrams/colors5.xml"/><Relationship Id="rId4" Type="http://schemas.openxmlformats.org/officeDocument/2006/relationships/image" Target="../media/image7.emf"/><Relationship Id="rId9"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diagramData" Target="../diagrams/data6.xml"/><Relationship Id="rId12"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11" Type="http://schemas.microsoft.com/office/2007/relationships/diagramDrawing" Target="../diagrams/drawing6.xml"/><Relationship Id="rId5" Type="http://schemas.openxmlformats.org/officeDocument/2006/relationships/image" Target="../media/image8.emf"/><Relationship Id="rId10" Type="http://schemas.openxmlformats.org/officeDocument/2006/relationships/diagramColors" Target="../diagrams/colors6.xml"/><Relationship Id="rId4" Type="http://schemas.openxmlformats.org/officeDocument/2006/relationships/image" Target="../media/image7.emf"/><Relationship Id="rId9"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Lecture3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67538"/>
    </mc:Choice>
    <mc:Fallback xmlns="">
      <p:transition spd="slow" advTm="675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314871" y="442308"/>
            <a:ext cx="5687776" cy="646331"/>
          </a:xfrm>
          <a:prstGeom prst="rect">
            <a:avLst/>
          </a:prstGeom>
          <a:noFill/>
        </p:spPr>
        <p:txBody>
          <a:bodyPr wrap="none" rtlCol="0">
            <a:spAutoFit/>
          </a:bodyPr>
          <a:lstStyle/>
          <a:p>
            <a:pPr algn="ctr"/>
            <a:r>
              <a:rPr lang="en-US" altLang="ar-EG" sz="3600" dirty="0">
                <a:solidFill>
                  <a:schemeClr val="accent2"/>
                </a:solidFill>
                <a:latin typeface="Tahoma" panose="020B0604030504040204" pitchFamily="34" charset="0"/>
              </a:rPr>
              <a:t>What is Risk Management?</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B6B69D5-B0B9-CD9E-18C7-65ABD1E0AE3D}"/>
              </a:ext>
            </a:extLst>
          </p:cNvPr>
          <p:cNvSpPr txBox="1"/>
          <p:nvPr/>
        </p:nvSpPr>
        <p:spPr>
          <a:xfrm>
            <a:off x="2314871" y="1707268"/>
            <a:ext cx="8607034" cy="3933384"/>
          </a:xfrm>
          <a:prstGeom prst="rect">
            <a:avLst/>
          </a:prstGeom>
          <a:noFill/>
        </p:spPr>
        <p:txBody>
          <a:bodyPr wrap="square">
            <a:spAutoFit/>
          </a:bodyPr>
          <a:lstStyle/>
          <a:p>
            <a:pPr>
              <a:lnSpc>
                <a:spcPct val="90000"/>
              </a:lnSpc>
              <a:spcBef>
                <a:spcPct val="30000"/>
              </a:spcBef>
              <a:spcAft>
                <a:spcPct val="30000"/>
              </a:spcAft>
            </a:pPr>
            <a:r>
              <a:rPr lang="en-US" altLang="ar-EG" sz="3200" b="1" dirty="0">
                <a:solidFill>
                  <a:srgbClr val="990000"/>
                </a:solidFill>
                <a:latin typeface="Comic Sans MS" panose="030F0702030302020204" pitchFamily="66" charset="0"/>
              </a:rPr>
              <a:t>Good management practice</a:t>
            </a:r>
          </a:p>
          <a:p>
            <a:pPr marL="342900" indent="-342900">
              <a:lnSpc>
                <a:spcPct val="90000"/>
              </a:lnSpc>
              <a:spcBef>
                <a:spcPct val="30000"/>
              </a:spcBef>
              <a:spcAft>
                <a:spcPct val="30000"/>
              </a:spcAft>
              <a:buFont typeface="Arial" panose="020B0604020202020204" pitchFamily="34" charset="0"/>
              <a:buChar char="•"/>
            </a:pPr>
            <a:r>
              <a:rPr lang="en-US" altLang="ar-EG" sz="3200" b="1" dirty="0">
                <a:latin typeface="Comic Sans MS" panose="030F0702030302020204" pitchFamily="66" charset="0"/>
              </a:rPr>
              <a:t>Process steps that enable improvement in decision making</a:t>
            </a:r>
          </a:p>
          <a:p>
            <a:pPr marL="342900" indent="-342900">
              <a:lnSpc>
                <a:spcPct val="90000"/>
              </a:lnSpc>
              <a:spcBef>
                <a:spcPct val="30000"/>
              </a:spcBef>
              <a:spcAft>
                <a:spcPct val="30000"/>
              </a:spcAft>
              <a:buFont typeface="Arial" panose="020B0604020202020204" pitchFamily="34" charset="0"/>
              <a:buChar char="•"/>
            </a:pPr>
            <a:r>
              <a:rPr lang="en-US" altLang="ar-EG" sz="3200" b="1" dirty="0">
                <a:latin typeface="Comic Sans MS" panose="030F0702030302020204" pitchFamily="66" charset="0"/>
              </a:rPr>
              <a:t>A logical and systematic approach</a:t>
            </a:r>
          </a:p>
          <a:p>
            <a:pPr marL="342900" indent="-342900">
              <a:lnSpc>
                <a:spcPct val="90000"/>
              </a:lnSpc>
              <a:spcBef>
                <a:spcPct val="30000"/>
              </a:spcBef>
              <a:spcAft>
                <a:spcPct val="30000"/>
              </a:spcAft>
              <a:buFont typeface="Arial" panose="020B0604020202020204" pitchFamily="34" charset="0"/>
              <a:buChar char="•"/>
            </a:pPr>
            <a:r>
              <a:rPr lang="en-US" altLang="ar-EG" sz="3200" b="1" dirty="0">
                <a:latin typeface="Comic Sans MS" panose="030F0702030302020204" pitchFamily="66" charset="0"/>
              </a:rPr>
              <a:t>Identifying opportunities</a:t>
            </a:r>
          </a:p>
          <a:p>
            <a:pPr marL="342900" indent="-342900">
              <a:lnSpc>
                <a:spcPct val="90000"/>
              </a:lnSpc>
              <a:spcBef>
                <a:spcPct val="30000"/>
              </a:spcBef>
              <a:spcAft>
                <a:spcPct val="30000"/>
              </a:spcAft>
              <a:buFont typeface="Arial" panose="020B0604020202020204" pitchFamily="34" charset="0"/>
              <a:buChar char="•"/>
            </a:pPr>
            <a:r>
              <a:rPr lang="en-US" altLang="ar-EG" sz="3200" b="1" dirty="0">
                <a:latin typeface="Comic Sans MS" panose="030F0702030302020204" pitchFamily="66" charset="0"/>
              </a:rPr>
              <a:t>Avoiding or </a:t>
            </a:r>
            <a:r>
              <a:rPr lang="en-US" altLang="ar-EG" sz="3200" b="1" dirty="0" err="1">
                <a:latin typeface="Comic Sans MS" panose="030F0702030302020204" pitchFamily="66" charset="0"/>
              </a:rPr>
              <a:t>minimising</a:t>
            </a:r>
            <a:r>
              <a:rPr lang="en-US" altLang="ar-EG" sz="3200" b="1" dirty="0">
                <a:latin typeface="Comic Sans MS" panose="030F0702030302020204" pitchFamily="66" charset="0"/>
              </a:rPr>
              <a:t> losses</a:t>
            </a:r>
            <a:endParaRPr lang="en-US" altLang="ar-EG" sz="3200" dirty="0">
              <a:latin typeface="Comic Sans MS" panose="030F0702030302020204" pitchFamily="66" charset="0"/>
            </a:endParaRPr>
          </a:p>
        </p:txBody>
      </p:sp>
    </p:spTree>
    <p:extLst>
      <p:ext uri="{BB962C8B-B14F-4D97-AF65-F5344CB8AC3E}">
        <p14:creationId xmlns:p14="http://schemas.microsoft.com/office/powerpoint/2010/main" val="1290875693"/>
      </p:ext>
    </p:extLst>
  </p:cSld>
  <p:clrMapOvr>
    <a:masterClrMapping/>
  </p:clrMapOvr>
  <mc:AlternateContent xmlns:mc="http://schemas.openxmlformats.org/markup-compatibility/2006" xmlns:p14="http://schemas.microsoft.com/office/powerpoint/2010/main">
    <mc:Choice Requires="p14">
      <p:transition spd="slow" p14:dur="2000" advTm="150390"/>
    </mc:Choice>
    <mc:Fallback xmlns="">
      <p:transition spd="slow" advTm="1503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314871" y="442308"/>
            <a:ext cx="5687776" cy="646331"/>
          </a:xfrm>
          <a:prstGeom prst="rect">
            <a:avLst/>
          </a:prstGeom>
          <a:noFill/>
        </p:spPr>
        <p:txBody>
          <a:bodyPr wrap="none" rtlCol="0">
            <a:spAutoFit/>
          </a:bodyPr>
          <a:lstStyle/>
          <a:p>
            <a:pPr algn="ctr"/>
            <a:r>
              <a:rPr lang="en-US" altLang="ar-EG" sz="3600" dirty="0">
                <a:solidFill>
                  <a:schemeClr val="accent2"/>
                </a:solidFill>
                <a:latin typeface="Tahoma" panose="020B0604030504040204" pitchFamily="34" charset="0"/>
              </a:rPr>
              <a:t>What is Risk Management?</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48CD83E-914B-0EC2-EB98-CC270E5AE193}"/>
              </a:ext>
            </a:extLst>
          </p:cNvPr>
          <p:cNvSpPr txBox="1"/>
          <p:nvPr/>
        </p:nvSpPr>
        <p:spPr>
          <a:xfrm>
            <a:off x="1351280" y="1818124"/>
            <a:ext cx="8827064" cy="3096232"/>
          </a:xfrm>
          <a:prstGeom prst="rect">
            <a:avLst/>
          </a:prstGeom>
          <a:noFill/>
        </p:spPr>
        <p:txBody>
          <a:bodyPr wrap="square">
            <a:spAutoFit/>
          </a:bodyPr>
          <a:lstStyle/>
          <a:p>
            <a:pPr algn="ctr">
              <a:spcBef>
                <a:spcPct val="10000"/>
              </a:spcBef>
              <a:buFontTx/>
              <a:buNone/>
            </a:pPr>
            <a:r>
              <a:rPr lang="en-US" altLang="ar-EG" sz="3200" b="1" dirty="0">
                <a:latin typeface="Comic Sans MS" panose="030F0702030302020204" pitchFamily="66" charset="0"/>
              </a:rPr>
              <a:t> </a:t>
            </a:r>
          </a:p>
          <a:p>
            <a:pPr algn="ctr">
              <a:spcBef>
                <a:spcPct val="10000"/>
              </a:spcBef>
              <a:buFontTx/>
              <a:buNone/>
            </a:pPr>
            <a:r>
              <a:rPr lang="en-US" altLang="ar-EG" sz="3200" b="1" dirty="0">
                <a:latin typeface="Comic Sans MS" panose="030F0702030302020204" pitchFamily="66" charset="0"/>
              </a:rPr>
              <a:t>  Risk Management is the name given to a logical and systematic method of identifying, analyzing, treating and monitoring the risks involved in any activity or process.</a:t>
            </a:r>
            <a:endParaRPr lang="ar-EG" sz="3200" dirty="0"/>
          </a:p>
        </p:txBody>
      </p:sp>
    </p:spTree>
    <p:extLst>
      <p:ext uri="{BB962C8B-B14F-4D97-AF65-F5344CB8AC3E}">
        <p14:creationId xmlns:p14="http://schemas.microsoft.com/office/powerpoint/2010/main" val="3711746019"/>
      </p:ext>
    </p:extLst>
  </p:cSld>
  <p:clrMapOvr>
    <a:masterClrMapping/>
  </p:clrMapOvr>
  <mc:AlternateContent xmlns:mc="http://schemas.openxmlformats.org/markup-compatibility/2006" xmlns:p14="http://schemas.microsoft.com/office/powerpoint/2010/main">
    <mc:Choice Requires="p14">
      <p:transition spd="slow" p14:dur="2000" advTm="63648"/>
    </mc:Choice>
    <mc:Fallback xmlns="">
      <p:transition spd="slow" advTm="6364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314871" y="442308"/>
            <a:ext cx="5687776" cy="646331"/>
          </a:xfrm>
          <a:prstGeom prst="rect">
            <a:avLst/>
          </a:prstGeom>
          <a:noFill/>
        </p:spPr>
        <p:txBody>
          <a:bodyPr wrap="none" rtlCol="0">
            <a:spAutoFit/>
          </a:bodyPr>
          <a:lstStyle/>
          <a:p>
            <a:pPr algn="ctr"/>
            <a:r>
              <a:rPr lang="en-US" altLang="ar-EG" sz="3600" dirty="0">
                <a:solidFill>
                  <a:schemeClr val="accent2"/>
                </a:solidFill>
                <a:latin typeface="Tahoma" panose="020B0604030504040204" pitchFamily="34" charset="0"/>
              </a:rPr>
              <a:t>What is Risk Management?</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48CD83E-914B-0EC2-EB98-CC270E5AE193}"/>
              </a:ext>
            </a:extLst>
          </p:cNvPr>
          <p:cNvSpPr txBox="1"/>
          <p:nvPr/>
        </p:nvSpPr>
        <p:spPr>
          <a:xfrm>
            <a:off x="1351280" y="1818124"/>
            <a:ext cx="8827064" cy="3699474"/>
          </a:xfrm>
          <a:prstGeom prst="rect">
            <a:avLst/>
          </a:prstGeom>
          <a:noFill/>
        </p:spPr>
        <p:txBody>
          <a:bodyPr wrap="square">
            <a:spAutoFit/>
          </a:bodyPr>
          <a:lstStyle/>
          <a:p>
            <a:pPr algn="ctr">
              <a:spcBef>
                <a:spcPct val="10000"/>
              </a:spcBef>
              <a:buFontTx/>
              <a:buNone/>
            </a:pPr>
            <a:r>
              <a:rPr lang="en-US" altLang="ar-EG" sz="5400" b="1" dirty="0">
                <a:latin typeface="Comic Sans MS" panose="030F0702030302020204" pitchFamily="66" charset="0"/>
              </a:rPr>
              <a:t> </a:t>
            </a:r>
            <a:r>
              <a:rPr lang="en-US" altLang="ar-EG" sz="4400" b="1" dirty="0">
                <a:latin typeface="Comic Sans MS" panose="030F0702030302020204" pitchFamily="66" charset="0"/>
              </a:rPr>
              <a:t>Risk Management is a methodology that helps managers make best use of their available resources</a:t>
            </a:r>
          </a:p>
          <a:p>
            <a:pPr algn="ctr">
              <a:spcBef>
                <a:spcPct val="10000"/>
              </a:spcBef>
              <a:buFontTx/>
              <a:buNone/>
            </a:pPr>
            <a:endParaRPr lang="en-US" altLang="ar-EG" sz="4400" b="1" dirty="0">
              <a:latin typeface="Comic Sans MS" panose="030F0702030302020204" pitchFamily="66" charset="0"/>
            </a:endParaRPr>
          </a:p>
        </p:txBody>
      </p:sp>
    </p:spTree>
    <p:extLst>
      <p:ext uri="{BB962C8B-B14F-4D97-AF65-F5344CB8AC3E}">
        <p14:creationId xmlns:p14="http://schemas.microsoft.com/office/powerpoint/2010/main" val="767535207"/>
      </p:ext>
    </p:extLst>
  </p:cSld>
  <p:clrMapOvr>
    <a:masterClrMapping/>
  </p:clrMapOvr>
  <mc:AlternateContent xmlns:mc="http://schemas.openxmlformats.org/markup-compatibility/2006" xmlns:p14="http://schemas.microsoft.com/office/powerpoint/2010/main">
    <mc:Choice Requires="p14">
      <p:transition spd="slow" p14:dur="2000" advTm="92506"/>
    </mc:Choice>
    <mc:Fallback xmlns="">
      <p:transition spd="slow" advTm="925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10322079" cy="1610200"/>
          </a:xfrm>
          <a:prstGeom prst="rect">
            <a:avLst/>
          </a:prstGeom>
        </p:spPr>
      </p:pic>
      <p:sp>
        <p:nvSpPr>
          <p:cNvPr id="7" name="TextBox 6"/>
          <p:cNvSpPr txBox="1"/>
          <p:nvPr/>
        </p:nvSpPr>
        <p:spPr>
          <a:xfrm>
            <a:off x="2350411" y="417280"/>
            <a:ext cx="7915628" cy="646331"/>
          </a:xfrm>
          <a:prstGeom prst="rect">
            <a:avLst/>
          </a:prstGeom>
          <a:noFill/>
        </p:spPr>
        <p:txBody>
          <a:bodyPr wrap="none" rtlCol="0">
            <a:spAutoFit/>
          </a:bodyPr>
          <a:lstStyle/>
          <a:p>
            <a:pPr algn="ctr"/>
            <a:r>
              <a:rPr lang="en-US" sz="3600" b="1" dirty="0">
                <a:solidFill>
                  <a:schemeClr val="accent2"/>
                </a:solidFill>
              </a:rPr>
              <a:t>Risk Management – why do we need it? </a:t>
            </a:r>
            <a:endParaRPr lang="en-US" altLang="ar-EG" sz="3600" b="1" dirty="0">
              <a:solidFill>
                <a:schemeClr val="accent2"/>
              </a:solidFill>
              <a:latin typeface="Tahoma" panose="020B0604030504040204" pitchFamily="34" charset="0"/>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0FFFC4E-41B8-94AF-1475-37A426EC812C}"/>
              </a:ext>
            </a:extLst>
          </p:cNvPr>
          <p:cNvSpPr txBox="1"/>
          <p:nvPr/>
        </p:nvSpPr>
        <p:spPr>
          <a:xfrm>
            <a:off x="243191" y="2164722"/>
            <a:ext cx="9756843" cy="2862322"/>
          </a:xfrm>
          <a:prstGeom prst="rect">
            <a:avLst/>
          </a:prstGeom>
          <a:noFill/>
        </p:spPr>
        <p:txBody>
          <a:bodyPr wrap="square">
            <a:spAutoFit/>
          </a:bodyPr>
          <a:lstStyle/>
          <a:p>
            <a:pPr marL="457200" indent="-457200">
              <a:buFont typeface="Wingdings" panose="05000000000000000000" pitchFamily="2" charset="2"/>
              <a:buChar char="q"/>
            </a:pPr>
            <a:r>
              <a:rPr lang="en-US" sz="3600" dirty="0"/>
              <a:t>Promotes good management</a:t>
            </a:r>
          </a:p>
          <a:p>
            <a:pPr marL="457200" indent="-457200">
              <a:buFont typeface="Wingdings" panose="05000000000000000000" pitchFamily="2" charset="2"/>
              <a:buChar char="q"/>
            </a:pPr>
            <a:r>
              <a:rPr lang="en-US" sz="3600" dirty="0"/>
              <a:t>May be a legal requirement depending upon industry or sector</a:t>
            </a:r>
          </a:p>
          <a:p>
            <a:pPr marL="457200" indent="-457200">
              <a:buFont typeface="Wingdings" panose="05000000000000000000" pitchFamily="2" charset="2"/>
              <a:buChar char="q"/>
            </a:pPr>
            <a:r>
              <a:rPr lang="en-US" sz="3600" dirty="0"/>
              <a:t>Resources available are limited – therefore a focused response to Risk Management is needed </a:t>
            </a:r>
            <a:endParaRPr lang="ar-EG" sz="3600" dirty="0"/>
          </a:p>
        </p:txBody>
      </p:sp>
      <p:pic>
        <p:nvPicPr>
          <p:cNvPr id="13" name="Picture 12">
            <a:extLst>
              <a:ext uri="{FF2B5EF4-FFF2-40B4-BE49-F238E27FC236}">
                <a16:creationId xmlns:a16="http://schemas.microsoft.com/office/drawing/2014/main" id="{D36771BA-617C-2140-7D8D-0946CA95D92F}"/>
              </a:ext>
            </a:extLst>
          </p:cNvPr>
          <p:cNvPicPr>
            <a:picLocks noChangeAspect="1"/>
          </p:cNvPicPr>
          <p:nvPr/>
        </p:nvPicPr>
        <p:blipFill>
          <a:blip r:embed="rId6"/>
          <a:stretch>
            <a:fillRect/>
          </a:stretch>
        </p:blipFill>
        <p:spPr>
          <a:xfrm>
            <a:off x="9053250" y="1545545"/>
            <a:ext cx="3138750" cy="2271781"/>
          </a:xfrm>
          <a:prstGeom prst="rect">
            <a:avLst/>
          </a:prstGeom>
        </p:spPr>
      </p:pic>
    </p:spTree>
    <p:extLst>
      <p:ext uri="{BB962C8B-B14F-4D97-AF65-F5344CB8AC3E}">
        <p14:creationId xmlns:p14="http://schemas.microsoft.com/office/powerpoint/2010/main" val="418377233"/>
      </p:ext>
    </p:extLst>
  </p:cSld>
  <p:clrMapOvr>
    <a:masterClrMapping/>
  </p:clrMapOvr>
  <mc:AlternateContent xmlns:mc="http://schemas.openxmlformats.org/markup-compatibility/2006" xmlns:p14="http://schemas.microsoft.com/office/powerpoint/2010/main">
    <mc:Choice Requires="p14">
      <p:transition spd="slow" p14:dur="2000" advTm="135462"/>
    </mc:Choice>
    <mc:Fallback xmlns="">
      <p:transition spd="slow" advTm="1354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3620044" y="436778"/>
            <a:ext cx="3738909" cy="646331"/>
          </a:xfrm>
          <a:prstGeom prst="rect">
            <a:avLst/>
          </a:prstGeom>
          <a:noFill/>
        </p:spPr>
        <p:txBody>
          <a:bodyPr wrap="none" rtlCol="0">
            <a:spAutoFit/>
          </a:bodyPr>
          <a:lstStyle/>
          <a:p>
            <a:pPr algn="ctr"/>
            <a:r>
              <a:rPr lang="en-US" sz="3600" b="1" dirty="0">
                <a:solidFill>
                  <a:schemeClr val="accent2"/>
                </a:solidFill>
              </a:rPr>
              <a:t> Risk Management</a:t>
            </a:r>
            <a:endParaRPr lang="en-US" altLang="ar-EG" sz="3600" b="1" dirty="0">
              <a:solidFill>
                <a:schemeClr val="accent2"/>
              </a:solidFill>
              <a:latin typeface="Tahoma" panose="020B0604030504040204" pitchFamily="34" charset="0"/>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65C1F0C-FF2C-8CB9-D321-89990861FDEE}"/>
              </a:ext>
            </a:extLst>
          </p:cNvPr>
          <p:cNvPicPr>
            <a:picLocks noChangeAspect="1"/>
          </p:cNvPicPr>
          <p:nvPr/>
        </p:nvPicPr>
        <p:blipFill>
          <a:blip r:embed="rId6"/>
          <a:stretch>
            <a:fillRect/>
          </a:stretch>
        </p:blipFill>
        <p:spPr>
          <a:xfrm>
            <a:off x="2918299" y="1245140"/>
            <a:ext cx="7354110" cy="4704104"/>
          </a:xfrm>
          <a:prstGeom prst="rect">
            <a:avLst/>
          </a:prstGeom>
        </p:spPr>
      </p:pic>
    </p:spTree>
    <p:extLst>
      <p:ext uri="{BB962C8B-B14F-4D97-AF65-F5344CB8AC3E}">
        <p14:creationId xmlns:p14="http://schemas.microsoft.com/office/powerpoint/2010/main" val="3107855008"/>
      </p:ext>
    </p:extLst>
  </p:cSld>
  <p:clrMapOvr>
    <a:masterClrMapping/>
  </p:clrMapOvr>
  <mc:AlternateContent xmlns:mc="http://schemas.openxmlformats.org/markup-compatibility/2006" xmlns:p14="http://schemas.microsoft.com/office/powerpoint/2010/main">
    <mc:Choice Requires="p14">
      <p:transition spd="slow" p14:dur="2000" advTm="202175"/>
    </mc:Choice>
    <mc:Fallback xmlns="">
      <p:transition spd="slow" advTm="2021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3620044" y="436778"/>
            <a:ext cx="3738909" cy="646331"/>
          </a:xfrm>
          <a:prstGeom prst="rect">
            <a:avLst/>
          </a:prstGeom>
          <a:noFill/>
        </p:spPr>
        <p:txBody>
          <a:bodyPr wrap="none" rtlCol="0">
            <a:spAutoFit/>
          </a:bodyPr>
          <a:lstStyle/>
          <a:p>
            <a:pPr algn="ctr"/>
            <a:r>
              <a:rPr lang="en-US" sz="3600" b="1" dirty="0">
                <a:solidFill>
                  <a:schemeClr val="accent2"/>
                </a:solidFill>
              </a:rPr>
              <a:t> Risk Management</a:t>
            </a:r>
            <a:endParaRPr lang="en-US" altLang="ar-EG" sz="3600" b="1" dirty="0">
              <a:solidFill>
                <a:schemeClr val="accent2"/>
              </a:solidFill>
              <a:latin typeface="Tahoma" panose="020B0604030504040204" pitchFamily="34" charset="0"/>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14EE9F3-8494-DEF0-8CAA-FEA3EBE7F426}"/>
              </a:ext>
            </a:extLst>
          </p:cNvPr>
          <p:cNvSpPr txBox="1"/>
          <p:nvPr/>
        </p:nvSpPr>
        <p:spPr>
          <a:xfrm>
            <a:off x="2506494" y="1290644"/>
            <a:ext cx="7179012" cy="646331"/>
          </a:xfrm>
          <a:prstGeom prst="rect">
            <a:avLst/>
          </a:prstGeom>
          <a:noFill/>
        </p:spPr>
        <p:txBody>
          <a:bodyPr wrap="square">
            <a:spAutoFit/>
          </a:bodyPr>
          <a:lstStyle/>
          <a:p>
            <a:pPr algn="ctr"/>
            <a:r>
              <a:rPr lang="en-US" sz="3600" b="1" dirty="0">
                <a:solidFill>
                  <a:srgbClr val="FF0000"/>
                </a:solidFill>
              </a:rPr>
              <a:t>Risk Management Cycle – Step 1 </a:t>
            </a:r>
            <a:endParaRPr lang="ar-EG" sz="3600" b="1" dirty="0">
              <a:solidFill>
                <a:srgbClr val="FF0000"/>
              </a:solidFill>
            </a:endParaRPr>
          </a:p>
        </p:txBody>
      </p:sp>
      <p:pic>
        <p:nvPicPr>
          <p:cNvPr id="13" name="Picture 12">
            <a:extLst>
              <a:ext uri="{FF2B5EF4-FFF2-40B4-BE49-F238E27FC236}">
                <a16:creationId xmlns:a16="http://schemas.microsoft.com/office/drawing/2014/main" id="{CB6171EC-8B01-7A82-4E9C-C07D7A203EB6}"/>
              </a:ext>
            </a:extLst>
          </p:cNvPr>
          <p:cNvPicPr>
            <a:picLocks noChangeAspect="1"/>
          </p:cNvPicPr>
          <p:nvPr/>
        </p:nvPicPr>
        <p:blipFill>
          <a:blip r:embed="rId6"/>
          <a:stretch>
            <a:fillRect/>
          </a:stretch>
        </p:blipFill>
        <p:spPr>
          <a:xfrm>
            <a:off x="3015574" y="1936975"/>
            <a:ext cx="8657617" cy="4012269"/>
          </a:xfrm>
          <a:prstGeom prst="rect">
            <a:avLst/>
          </a:prstGeom>
        </p:spPr>
      </p:pic>
    </p:spTree>
    <p:extLst>
      <p:ext uri="{BB962C8B-B14F-4D97-AF65-F5344CB8AC3E}">
        <p14:creationId xmlns:p14="http://schemas.microsoft.com/office/powerpoint/2010/main" val="3735351639"/>
      </p:ext>
    </p:extLst>
  </p:cSld>
  <p:clrMapOvr>
    <a:masterClrMapping/>
  </p:clrMapOvr>
  <mc:AlternateContent xmlns:mc="http://schemas.openxmlformats.org/markup-compatibility/2006" xmlns:p14="http://schemas.microsoft.com/office/powerpoint/2010/main">
    <mc:Choice Requires="p14">
      <p:transition spd="slow" p14:dur="2000" advTm="126939"/>
    </mc:Choice>
    <mc:Fallback xmlns="">
      <p:transition spd="slow" advTm="1269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3620044" y="436778"/>
            <a:ext cx="3738909" cy="646331"/>
          </a:xfrm>
          <a:prstGeom prst="rect">
            <a:avLst/>
          </a:prstGeom>
          <a:noFill/>
        </p:spPr>
        <p:txBody>
          <a:bodyPr wrap="none" rtlCol="0">
            <a:spAutoFit/>
          </a:bodyPr>
          <a:lstStyle/>
          <a:p>
            <a:pPr algn="ctr"/>
            <a:r>
              <a:rPr lang="en-US" sz="3600" b="1" dirty="0">
                <a:solidFill>
                  <a:schemeClr val="accent2"/>
                </a:solidFill>
              </a:rPr>
              <a:t> Risk Management</a:t>
            </a:r>
            <a:endParaRPr lang="en-US" altLang="ar-EG" sz="3600" b="1" dirty="0">
              <a:solidFill>
                <a:schemeClr val="accent2"/>
              </a:solidFill>
              <a:latin typeface="Tahoma" panose="020B0604030504040204" pitchFamily="34" charset="0"/>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550D0DB-F6DD-999E-9D6B-C7194CAFA54F}"/>
              </a:ext>
            </a:extLst>
          </p:cNvPr>
          <p:cNvSpPr txBox="1"/>
          <p:nvPr/>
        </p:nvSpPr>
        <p:spPr>
          <a:xfrm>
            <a:off x="2519464" y="1381487"/>
            <a:ext cx="6770451" cy="584775"/>
          </a:xfrm>
          <a:prstGeom prst="rect">
            <a:avLst/>
          </a:prstGeom>
          <a:noFill/>
        </p:spPr>
        <p:txBody>
          <a:bodyPr wrap="square">
            <a:spAutoFit/>
          </a:bodyPr>
          <a:lstStyle/>
          <a:p>
            <a:pPr algn="ctr"/>
            <a:r>
              <a:rPr lang="en-US" sz="3200" b="1" dirty="0">
                <a:solidFill>
                  <a:srgbClr val="FF0000"/>
                </a:solidFill>
              </a:rPr>
              <a:t>Risk Management Cycle – Step 2</a:t>
            </a:r>
            <a:endParaRPr lang="ar-EG" sz="3200" b="1" dirty="0">
              <a:solidFill>
                <a:srgbClr val="FF0000"/>
              </a:solidFill>
            </a:endParaRPr>
          </a:p>
        </p:txBody>
      </p:sp>
      <p:sp>
        <p:nvSpPr>
          <p:cNvPr id="14" name="TextBox 13">
            <a:extLst>
              <a:ext uri="{FF2B5EF4-FFF2-40B4-BE49-F238E27FC236}">
                <a16:creationId xmlns:a16="http://schemas.microsoft.com/office/drawing/2014/main" id="{EBCDC4FF-C18B-0975-59AA-98CA70F35DAD}"/>
              </a:ext>
            </a:extLst>
          </p:cNvPr>
          <p:cNvSpPr txBox="1"/>
          <p:nvPr/>
        </p:nvSpPr>
        <p:spPr>
          <a:xfrm>
            <a:off x="554478" y="1966262"/>
            <a:ext cx="10826884" cy="1077218"/>
          </a:xfrm>
          <a:prstGeom prst="rect">
            <a:avLst/>
          </a:prstGeom>
          <a:noFill/>
        </p:spPr>
        <p:txBody>
          <a:bodyPr wrap="square">
            <a:spAutoFit/>
          </a:bodyPr>
          <a:lstStyle/>
          <a:p>
            <a:r>
              <a:rPr lang="en-US" sz="3200" b="1" dirty="0">
                <a:solidFill>
                  <a:srgbClr val="00B0F0"/>
                </a:solidFill>
              </a:rPr>
              <a:t>Risk Identification </a:t>
            </a:r>
            <a:r>
              <a:rPr lang="en-US" sz="3200" dirty="0"/>
              <a:t>– what are the threats and uncertainties associated with my organization’s or units objectives?</a:t>
            </a:r>
            <a:endParaRPr lang="ar-EG" sz="3200" dirty="0"/>
          </a:p>
        </p:txBody>
      </p:sp>
      <p:sp>
        <p:nvSpPr>
          <p:cNvPr id="16" name="TextBox 15">
            <a:extLst>
              <a:ext uri="{FF2B5EF4-FFF2-40B4-BE49-F238E27FC236}">
                <a16:creationId xmlns:a16="http://schemas.microsoft.com/office/drawing/2014/main" id="{0CF6E78A-B2E7-D8C5-D185-53082A7E6A1D}"/>
              </a:ext>
            </a:extLst>
          </p:cNvPr>
          <p:cNvSpPr txBox="1"/>
          <p:nvPr/>
        </p:nvSpPr>
        <p:spPr>
          <a:xfrm>
            <a:off x="2957208" y="3464196"/>
            <a:ext cx="8035047" cy="1815882"/>
          </a:xfrm>
          <a:prstGeom prst="rect">
            <a:avLst/>
          </a:prstGeom>
          <a:noFill/>
        </p:spPr>
        <p:txBody>
          <a:bodyPr wrap="square">
            <a:spAutoFit/>
          </a:bodyPr>
          <a:lstStyle/>
          <a:p>
            <a:pPr marL="457200" indent="-457200">
              <a:buFont typeface="Wingdings" panose="05000000000000000000" pitchFamily="2" charset="2"/>
              <a:buChar char="q"/>
            </a:pPr>
            <a:r>
              <a:rPr lang="en-US" sz="2800" b="1" dirty="0"/>
              <a:t>Separate out the risk into its cause &amp; possible effect</a:t>
            </a:r>
          </a:p>
          <a:p>
            <a:pPr marL="457200" indent="-457200">
              <a:buFont typeface="Wingdings" panose="05000000000000000000" pitchFamily="2" charset="2"/>
              <a:buChar char="q"/>
            </a:pPr>
            <a:r>
              <a:rPr lang="en-US" sz="2800" b="1" dirty="0"/>
              <a:t>Be concise &amp; clear</a:t>
            </a:r>
          </a:p>
          <a:p>
            <a:pPr marL="457200" indent="-457200">
              <a:buFont typeface="Wingdings" panose="05000000000000000000" pitchFamily="2" charset="2"/>
              <a:buChar char="q"/>
            </a:pPr>
            <a:r>
              <a:rPr lang="en-US" sz="2800" b="1" dirty="0"/>
              <a:t>Do not concentrate on symptoms only </a:t>
            </a:r>
            <a:endParaRPr lang="ar-EG" sz="2800" b="1" dirty="0"/>
          </a:p>
        </p:txBody>
      </p:sp>
    </p:spTree>
    <p:extLst>
      <p:ext uri="{BB962C8B-B14F-4D97-AF65-F5344CB8AC3E}">
        <p14:creationId xmlns:p14="http://schemas.microsoft.com/office/powerpoint/2010/main" val="3072267290"/>
      </p:ext>
    </p:extLst>
  </p:cSld>
  <p:clrMapOvr>
    <a:masterClrMapping/>
  </p:clrMapOvr>
  <mc:AlternateContent xmlns:mc="http://schemas.openxmlformats.org/markup-compatibility/2006" xmlns:p14="http://schemas.microsoft.com/office/powerpoint/2010/main">
    <mc:Choice Requires="p14">
      <p:transition spd="slow" p14:dur="2000" advTm="137506"/>
    </mc:Choice>
    <mc:Fallback xmlns="">
      <p:transition spd="slow" advTm="1375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000"/>
            <a:ext cx="9533101" cy="1610200"/>
          </a:xfrm>
          <a:prstGeom prst="rect">
            <a:avLst/>
          </a:prstGeom>
        </p:spPr>
      </p:pic>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359FF170-B004-BD97-A25C-53C2B00D6B81}"/>
              </a:ext>
            </a:extLst>
          </p:cNvPr>
          <p:cNvPicPr>
            <a:picLocks noChangeAspect="1"/>
          </p:cNvPicPr>
          <p:nvPr/>
        </p:nvPicPr>
        <p:blipFill>
          <a:blip r:embed="rId6"/>
          <a:stretch>
            <a:fillRect/>
          </a:stretch>
        </p:blipFill>
        <p:spPr>
          <a:xfrm>
            <a:off x="766727" y="2350562"/>
            <a:ext cx="10590305" cy="2353401"/>
          </a:xfrm>
          <a:prstGeom prst="rect">
            <a:avLst/>
          </a:prstGeom>
        </p:spPr>
      </p:pic>
      <p:sp>
        <p:nvSpPr>
          <p:cNvPr id="13" name="TextBox 12">
            <a:extLst>
              <a:ext uri="{FF2B5EF4-FFF2-40B4-BE49-F238E27FC236}">
                <a16:creationId xmlns:a16="http://schemas.microsoft.com/office/drawing/2014/main" id="{09A30CFA-D6D7-0E22-E1EC-D17D7518F88A}"/>
              </a:ext>
            </a:extLst>
          </p:cNvPr>
          <p:cNvSpPr txBox="1"/>
          <p:nvPr/>
        </p:nvSpPr>
        <p:spPr>
          <a:xfrm>
            <a:off x="2646925" y="493798"/>
            <a:ext cx="5782423" cy="769441"/>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Types of Project Risk</a:t>
            </a:r>
          </a:p>
        </p:txBody>
      </p:sp>
    </p:spTree>
    <p:extLst>
      <p:ext uri="{BB962C8B-B14F-4D97-AF65-F5344CB8AC3E}">
        <p14:creationId xmlns:p14="http://schemas.microsoft.com/office/powerpoint/2010/main" val="1911960830"/>
      </p:ext>
    </p:extLst>
  </p:cSld>
  <p:clrMapOvr>
    <a:masterClrMapping/>
  </p:clrMapOvr>
  <mc:AlternateContent xmlns:mc="http://schemas.openxmlformats.org/markup-compatibility/2006" xmlns:p14="http://schemas.microsoft.com/office/powerpoint/2010/main">
    <mc:Choice Requires="p14">
      <p:transition spd="slow" p14:dur="2000" advTm="36259"/>
    </mc:Choice>
    <mc:Fallback xmlns="">
      <p:transition spd="slow" advTm="362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650376" y="319197"/>
            <a:ext cx="5782423" cy="769441"/>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649FC89-01F9-AA38-F4AB-EA73E60F5E22}"/>
              </a:ext>
            </a:extLst>
          </p:cNvPr>
          <p:cNvSpPr txBox="1"/>
          <p:nvPr/>
        </p:nvSpPr>
        <p:spPr>
          <a:xfrm>
            <a:off x="133890" y="1855277"/>
            <a:ext cx="8298909" cy="1815882"/>
          </a:xfrm>
          <a:prstGeom prst="rect">
            <a:avLst/>
          </a:prstGeom>
          <a:noFill/>
        </p:spPr>
        <p:txBody>
          <a:bodyPr wrap="square">
            <a:spAutoFit/>
          </a:bodyPr>
          <a:lstStyle/>
          <a:p>
            <a:pPr algn="l"/>
            <a:r>
              <a:rPr lang="en-US" sz="2800" dirty="0">
                <a:solidFill>
                  <a:srgbClr val="0A1F61"/>
                </a:solidFill>
                <a:cs typeface="Tajawal ExtraBold" panose="00000800000000000000" pitchFamily="2" charset="-78"/>
              </a:rPr>
              <a:t>Beyond the basics of what “risk” means, project managers should also know the different types of risks they may encounter. Depending on the project type, the factors that should be considered will differ.</a:t>
            </a:r>
          </a:p>
        </p:txBody>
      </p:sp>
      <p:sp>
        <p:nvSpPr>
          <p:cNvPr id="16" name="TextBox 15">
            <a:extLst>
              <a:ext uri="{FF2B5EF4-FFF2-40B4-BE49-F238E27FC236}">
                <a16:creationId xmlns:a16="http://schemas.microsoft.com/office/drawing/2014/main" id="{1AB09F5F-865B-428F-35E0-104756ED2324}"/>
              </a:ext>
            </a:extLst>
          </p:cNvPr>
          <p:cNvSpPr txBox="1"/>
          <p:nvPr/>
        </p:nvSpPr>
        <p:spPr>
          <a:xfrm>
            <a:off x="1597891" y="3852398"/>
            <a:ext cx="8026399" cy="369332"/>
          </a:xfrm>
          <a:prstGeom prst="rect">
            <a:avLst/>
          </a:prstGeom>
          <a:noFill/>
        </p:spPr>
        <p:txBody>
          <a:bodyPr wrap="square">
            <a:spAutoFit/>
          </a:bodyPr>
          <a:lstStyle/>
          <a:p>
            <a:r>
              <a:rPr lang="en-US" b="1" i="0" dirty="0">
                <a:solidFill>
                  <a:srgbClr val="FF0000"/>
                </a:solidFill>
                <a:effectLst/>
                <a:latin typeface="Muli"/>
              </a:rPr>
              <a:t>So, let’s jump straight in and look at these categories for project risks..</a:t>
            </a:r>
            <a:endParaRPr lang="ar-EG" b="1" dirty="0">
              <a:solidFill>
                <a:srgbClr val="FF0000"/>
              </a:solidFill>
            </a:endParaRPr>
          </a:p>
        </p:txBody>
      </p:sp>
    </p:spTree>
    <p:extLst>
      <p:ext uri="{BB962C8B-B14F-4D97-AF65-F5344CB8AC3E}">
        <p14:creationId xmlns:p14="http://schemas.microsoft.com/office/powerpoint/2010/main" val="229952074"/>
      </p:ext>
    </p:extLst>
  </p:cSld>
  <p:clrMapOvr>
    <a:masterClrMapping/>
  </p:clrMapOvr>
  <mc:AlternateContent xmlns:mc="http://schemas.openxmlformats.org/markup-compatibility/2006" xmlns:p14="http://schemas.microsoft.com/office/powerpoint/2010/main">
    <mc:Choice Requires="p14">
      <p:transition spd="slow" p14:dur="2000" advTm="63702"/>
    </mc:Choice>
    <mc:Fallback xmlns="">
      <p:transition spd="slow" advTm="6370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257869" y="1720840"/>
            <a:ext cx="7861332" cy="3416320"/>
          </a:xfrm>
          <a:prstGeom prst="rect">
            <a:avLst/>
          </a:prstGeom>
          <a:noFill/>
        </p:spPr>
        <p:txBody>
          <a:bodyPr wrap="square">
            <a:spAutoFit/>
          </a:bodyPr>
          <a:lstStyle/>
          <a:p>
            <a:pPr algn="justLow"/>
            <a:r>
              <a:rPr lang="en-US" sz="2400" b="1" i="0" dirty="0">
                <a:solidFill>
                  <a:srgbClr val="5D4C70"/>
                </a:solidFill>
                <a:effectLst/>
                <a:latin typeface="Muli"/>
              </a:rPr>
              <a:t>1- Political: </a:t>
            </a:r>
          </a:p>
          <a:p>
            <a:pPr algn="justLow"/>
            <a:r>
              <a:rPr lang="en-US" sz="2400" b="0" i="0" dirty="0">
                <a:solidFill>
                  <a:srgbClr val="000000"/>
                </a:solidFill>
                <a:effectLst/>
                <a:latin typeface="Muli"/>
              </a:rPr>
              <a:t>Most projects will be affected by organizational politics, but you should also be aware of the possibilities of impact from local or national politics (or even international politics, if that’s appropriate for your project).</a:t>
            </a:r>
          </a:p>
          <a:p>
            <a:pPr algn="justLow"/>
            <a:r>
              <a:rPr lang="en-US" sz="2400" b="0" i="0" dirty="0">
                <a:solidFill>
                  <a:srgbClr val="000000"/>
                </a:solidFill>
                <a:effectLst/>
                <a:latin typeface="Muli"/>
              </a:rPr>
              <a:t>A change in government will affect policy decisions and potentially funding, especially for projects with an element of public sector work or those working with government bodies.</a:t>
            </a:r>
          </a:p>
          <a:p>
            <a:pPr algn="justLow"/>
            <a:endParaRPr lang="en-US" sz="2400" b="1" i="0" dirty="0">
              <a:solidFill>
                <a:srgbClr val="5D4C70"/>
              </a:solidFill>
              <a:effectLst/>
              <a:latin typeface="Muli"/>
            </a:endParaRPr>
          </a:p>
        </p:txBody>
      </p:sp>
    </p:spTree>
    <p:custDataLst>
      <p:tags r:id="rId1"/>
    </p:custDataLst>
    <p:extLst>
      <p:ext uri="{BB962C8B-B14F-4D97-AF65-F5344CB8AC3E}">
        <p14:creationId xmlns:p14="http://schemas.microsoft.com/office/powerpoint/2010/main" val="801698309"/>
      </p:ext>
    </p:extLst>
  </p:cSld>
  <p:clrMapOvr>
    <a:masterClrMapping/>
  </p:clrMapOvr>
  <mc:AlternateContent xmlns:mc="http://schemas.openxmlformats.org/markup-compatibility/2006" xmlns:p14="http://schemas.microsoft.com/office/powerpoint/2010/main">
    <mc:Choice Requires="p14">
      <p:transition spd="slow" p14:dur="2000" advTm="95464"/>
    </mc:Choice>
    <mc:Fallback xmlns="">
      <p:transition spd="slow" advTm="95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00868" y="1674854"/>
            <a:ext cx="7861332" cy="1200329"/>
          </a:xfrm>
          <a:prstGeom prst="rect">
            <a:avLst/>
          </a:prstGeom>
          <a:noFill/>
        </p:spPr>
        <p:txBody>
          <a:bodyPr wrap="square">
            <a:spAutoFit/>
          </a:bodyPr>
          <a:lstStyle/>
          <a:p>
            <a:pPr algn="justLow"/>
            <a:r>
              <a:rPr lang="en-US" sz="2400" b="1" dirty="0">
                <a:solidFill>
                  <a:srgbClr val="5D4C70"/>
                </a:solidFill>
                <a:latin typeface="Muli"/>
              </a:rPr>
              <a:t>2- </a:t>
            </a:r>
            <a:r>
              <a:rPr lang="en-US" sz="2400" b="1" i="0" dirty="0">
                <a:solidFill>
                  <a:srgbClr val="5D4C70"/>
                </a:solidFill>
                <a:effectLst/>
                <a:latin typeface="Muli"/>
              </a:rPr>
              <a:t> Economic</a:t>
            </a:r>
          </a:p>
          <a:p>
            <a:pPr algn="justLow"/>
            <a:r>
              <a:rPr lang="en-US" sz="2400" b="0" i="0" dirty="0">
                <a:solidFill>
                  <a:srgbClr val="000000"/>
                </a:solidFill>
                <a:effectLst/>
                <a:latin typeface="Muli"/>
              </a:rPr>
              <a:t>The economy has a huge impact on businesses, and that filters down to have an impact on certain projects. </a:t>
            </a:r>
            <a:endParaRPr lang="en-US" sz="2400" b="1" i="0" dirty="0">
              <a:solidFill>
                <a:srgbClr val="5D4C70"/>
              </a:solidFill>
              <a:effectLst/>
              <a:latin typeface="Muli"/>
            </a:endParaRPr>
          </a:p>
        </p:txBody>
      </p:sp>
      <p:sp>
        <p:nvSpPr>
          <p:cNvPr id="12" name="TextBox 11">
            <a:extLst>
              <a:ext uri="{FF2B5EF4-FFF2-40B4-BE49-F238E27FC236}">
                <a16:creationId xmlns:a16="http://schemas.microsoft.com/office/drawing/2014/main" id="{967EE352-6E6D-41EF-704A-5BCEA803966D}"/>
              </a:ext>
            </a:extLst>
          </p:cNvPr>
          <p:cNvSpPr txBox="1"/>
          <p:nvPr/>
        </p:nvSpPr>
        <p:spPr>
          <a:xfrm>
            <a:off x="444212" y="3054897"/>
            <a:ext cx="7536006" cy="2308324"/>
          </a:xfrm>
          <a:prstGeom prst="rect">
            <a:avLst/>
          </a:prstGeom>
          <a:noFill/>
        </p:spPr>
        <p:txBody>
          <a:bodyPr wrap="square">
            <a:spAutoFit/>
          </a:bodyPr>
          <a:lstStyle/>
          <a:p>
            <a:pPr algn="l"/>
            <a:r>
              <a:rPr lang="en-US" sz="2400" b="1" dirty="0">
                <a:solidFill>
                  <a:srgbClr val="5D4C70"/>
                </a:solidFill>
                <a:latin typeface="Muli"/>
              </a:rPr>
              <a:t>3</a:t>
            </a:r>
            <a:r>
              <a:rPr lang="en-US" b="1" i="0" dirty="0">
                <a:solidFill>
                  <a:srgbClr val="5D4C70"/>
                </a:solidFill>
                <a:effectLst/>
                <a:latin typeface="Muli"/>
              </a:rPr>
              <a:t>- </a:t>
            </a:r>
            <a:r>
              <a:rPr lang="en-US" sz="2400" b="1" dirty="0">
                <a:solidFill>
                  <a:srgbClr val="5D4C70"/>
                </a:solidFill>
                <a:latin typeface="Muli"/>
              </a:rPr>
              <a:t>Technological:</a:t>
            </a:r>
            <a:r>
              <a:rPr lang="en-US" sz="2400" b="0" i="0" dirty="0">
                <a:solidFill>
                  <a:srgbClr val="000000"/>
                </a:solidFill>
                <a:effectLst/>
                <a:latin typeface="Muli"/>
              </a:rPr>
              <a:t> Technology is moving on at a rapid speed, and it’s possible that technological changes could make your project more or less viable over a period of time. This should be built into your approach to managing volatile projects.</a:t>
            </a:r>
            <a:r>
              <a:rPr lang="en-US" sz="2400" b="1" dirty="0">
                <a:solidFill>
                  <a:srgbClr val="5D4C70"/>
                </a:solidFill>
                <a:latin typeface="Muli"/>
              </a:rPr>
              <a:t> </a:t>
            </a:r>
            <a:r>
              <a:rPr lang="en-US" sz="2400" b="1" i="0" dirty="0">
                <a:solidFill>
                  <a:srgbClr val="FF0000"/>
                </a:solidFill>
                <a:effectLst/>
                <a:latin typeface="Muli"/>
              </a:rPr>
              <a:t>There are also risks relating to using new technology for the first time, or in an immature way</a:t>
            </a:r>
            <a:r>
              <a:rPr lang="en-US" sz="2400" b="0" i="0" dirty="0">
                <a:solidFill>
                  <a:srgbClr val="000000"/>
                </a:solidFill>
                <a:effectLst/>
                <a:latin typeface="Muli"/>
              </a:rPr>
              <a:t>.</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1606603587"/>
      </p:ext>
    </p:extLst>
  </p:cSld>
  <p:clrMapOvr>
    <a:masterClrMapping/>
  </p:clrMapOvr>
  <mc:AlternateContent xmlns:mc="http://schemas.openxmlformats.org/markup-compatibility/2006" xmlns:p14="http://schemas.microsoft.com/office/powerpoint/2010/main">
    <mc:Choice Requires="p14">
      <p:transition spd="slow" p14:dur="2000" advTm="118673"/>
    </mc:Choice>
    <mc:Fallback xmlns="">
      <p:transition spd="slow" advTm="11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32799" y="1219571"/>
            <a:ext cx="3326278"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40" y="1545546"/>
            <a:ext cx="7861332" cy="2308324"/>
          </a:xfrm>
          <a:prstGeom prst="rect">
            <a:avLst/>
          </a:prstGeom>
          <a:noFill/>
        </p:spPr>
        <p:txBody>
          <a:bodyPr wrap="square">
            <a:spAutoFit/>
          </a:bodyPr>
          <a:lstStyle/>
          <a:p>
            <a:pPr algn="justLow"/>
            <a:r>
              <a:rPr lang="en-US" sz="2400" b="1" dirty="0">
                <a:solidFill>
                  <a:srgbClr val="5D4C70"/>
                </a:solidFill>
                <a:latin typeface="Muli"/>
              </a:rPr>
              <a:t>4-  </a:t>
            </a:r>
            <a:r>
              <a:rPr lang="en-US" sz="2400" b="1" i="0" dirty="0">
                <a:solidFill>
                  <a:srgbClr val="5D4C70"/>
                </a:solidFill>
                <a:effectLst/>
                <a:latin typeface="Muli"/>
              </a:rPr>
              <a:t> Legal: </a:t>
            </a:r>
          </a:p>
          <a:p>
            <a:pPr algn="justLow"/>
            <a:r>
              <a:rPr lang="en-US" sz="2400" b="0" i="0" dirty="0">
                <a:solidFill>
                  <a:srgbClr val="000000"/>
                </a:solidFill>
                <a:effectLst/>
                <a:latin typeface="Muli"/>
              </a:rPr>
              <a:t>Your Legal team or advisors should be connected to changes in the law and regulations affecting your industry. These may have implications for projects that should be considered. A risk resulting from legal changes that may mean your project is no longer viable.</a:t>
            </a:r>
            <a:endParaRPr lang="en-US" sz="2400" b="1" i="0" dirty="0">
              <a:solidFill>
                <a:srgbClr val="5D4C70"/>
              </a:solidFill>
              <a:effectLst/>
              <a:latin typeface="Muli"/>
            </a:endParaRPr>
          </a:p>
        </p:txBody>
      </p:sp>
      <p:sp>
        <p:nvSpPr>
          <p:cNvPr id="14" name="TextBox 13">
            <a:extLst>
              <a:ext uri="{FF2B5EF4-FFF2-40B4-BE49-F238E27FC236}">
                <a16:creationId xmlns:a16="http://schemas.microsoft.com/office/drawing/2014/main" id="{DCDB6048-C4FC-5CF5-A1E5-C1AB60A75BE7}"/>
              </a:ext>
            </a:extLst>
          </p:cNvPr>
          <p:cNvSpPr txBox="1"/>
          <p:nvPr/>
        </p:nvSpPr>
        <p:spPr>
          <a:xfrm>
            <a:off x="351040" y="3699437"/>
            <a:ext cx="8478983" cy="1938992"/>
          </a:xfrm>
          <a:prstGeom prst="rect">
            <a:avLst/>
          </a:prstGeom>
          <a:noFill/>
        </p:spPr>
        <p:txBody>
          <a:bodyPr wrap="square">
            <a:spAutoFit/>
          </a:bodyPr>
          <a:lstStyle/>
          <a:p>
            <a:pPr algn="l"/>
            <a:r>
              <a:rPr lang="en-US" sz="2400" b="1" dirty="0">
                <a:solidFill>
                  <a:srgbClr val="5D4C70"/>
                </a:solidFill>
                <a:latin typeface="Muli"/>
              </a:rPr>
              <a:t>5- Market: </a:t>
            </a:r>
          </a:p>
          <a:p>
            <a:pPr algn="l"/>
            <a:r>
              <a:rPr lang="en-US" sz="2400" b="0" i="0" dirty="0">
                <a:solidFill>
                  <a:srgbClr val="000000"/>
                </a:solidFill>
                <a:effectLst/>
                <a:latin typeface="Muli"/>
              </a:rPr>
              <a:t>Some industries have a more stable marketplace than others, and you’ll know your own market well. Risks relating to your position in the market, the demand for your goods and services and the rise of new competitors can all affect your project. </a:t>
            </a:r>
            <a:endParaRPr lang="en-US" sz="2400" b="1" dirty="0">
              <a:solidFill>
                <a:srgbClr val="5D4C70"/>
              </a:solidFill>
              <a:latin typeface="Muli"/>
            </a:endParaRPr>
          </a:p>
        </p:txBody>
      </p:sp>
    </p:spTree>
    <p:custDataLst>
      <p:tags r:id="rId1"/>
    </p:custDataLst>
    <p:extLst>
      <p:ext uri="{BB962C8B-B14F-4D97-AF65-F5344CB8AC3E}">
        <p14:creationId xmlns:p14="http://schemas.microsoft.com/office/powerpoint/2010/main" val="594095644"/>
      </p:ext>
    </p:extLst>
  </p:cSld>
  <p:clrMapOvr>
    <a:masterClrMapping/>
  </p:clrMapOvr>
  <mc:AlternateContent xmlns:mc="http://schemas.openxmlformats.org/markup-compatibility/2006" xmlns:p14="http://schemas.microsoft.com/office/powerpoint/2010/main">
    <mc:Choice Requires="p14">
      <p:transition spd="slow" p14:dur="2000" advTm="145809"/>
    </mc:Choice>
    <mc:Fallback xmlns="">
      <p:transition spd="slow" advTm="1458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4093428"/>
          </a:xfrm>
          <a:prstGeom prst="rect">
            <a:avLst/>
          </a:prstGeom>
          <a:noFill/>
        </p:spPr>
        <p:txBody>
          <a:bodyPr wrap="square">
            <a:spAutoFit/>
          </a:bodyPr>
          <a:lstStyle/>
          <a:p>
            <a:pPr algn="justLow"/>
            <a:r>
              <a:rPr lang="en-US" sz="2000" b="1" i="0" dirty="0">
                <a:solidFill>
                  <a:srgbClr val="5D4C70"/>
                </a:solidFill>
                <a:effectLst/>
                <a:latin typeface="Muli"/>
              </a:rPr>
              <a:t>6- </a:t>
            </a:r>
            <a:r>
              <a:rPr lang="en-US" sz="2000" b="1" dirty="0">
                <a:solidFill>
                  <a:srgbClr val="5D4C70"/>
                </a:solidFill>
                <a:latin typeface="Muli"/>
              </a:rPr>
              <a:t>Supply Chain:                     </a:t>
            </a:r>
            <a:r>
              <a:rPr lang="en-US" sz="2000" b="1" dirty="0">
                <a:solidFill>
                  <a:srgbClr val="FF0000"/>
                </a:solidFill>
                <a:latin typeface="Muli"/>
              </a:rPr>
              <a:t>Internal</a:t>
            </a:r>
            <a:r>
              <a:rPr lang="en-US" sz="2000" b="1" dirty="0">
                <a:solidFill>
                  <a:srgbClr val="5D4C70"/>
                </a:solidFill>
                <a:latin typeface="Muli"/>
              </a:rPr>
              <a:t>                                            </a:t>
            </a:r>
            <a:r>
              <a:rPr lang="en-US" sz="2000" b="1" dirty="0">
                <a:solidFill>
                  <a:srgbClr val="FF0000"/>
                </a:solidFill>
                <a:latin typeface="Muli"/>
              </a:rPr>
              <a:t>External</a:t>
            </a:r>
            <a:r>
              <a:rPr lang="en-US" sz="2000" b="1" dirty="0">
                <a:solidFill>
                  <a:srgbClr val="5D4C70"/>
                </a:solidFill>
                <a:latin typeface="Muli"/>
              </a:rPr>
              <a:t> </a:t>
            </a:r>
          </a:p>
          <a:p>
            <a:pPr algn="justLow"/>
            <a:r>
              <a:rPr lang="en-US" sz="2000" b="0" i="0" dirty="0">
                <a:solidFill>
                  <a:srgbClr val="000000"/>
                </a:solidFill>
                <a:effectLst/>
                <a:latin typeface="Muli"/>
              </a:rPr>
              <a:t>Rarely these days will you do a project that has no reliance on anyone else. Whether that’s the manufacturer of a critical part for your product, or a vendor supplying you with cloud-based software, our organizations are more linked together than ever before.</a:t>
            </a:r>
          </a:p>
          <a:p>
            <a:pPr algn="justLow"/>
            <a:r>
              <a:rPr lang="en-US" sz="2000" b="0" i="0" dirty="0">
                <a:solidFill>
                  <a:srgbClr val="000000"/>
                </a:solidFill>
                <a:effectLst/>
                <a:latin typeface="Muli"/>
              </a:rPr>
              <a:t>This creates risk, because when one part of the supply chain fails, the downstream implications can be significant. A supplier going bankrupt could put your project back months. Bad weather on the other side of the world could lead to crucial electrical components failing to make it your manufacturing plant on time.</a:t>
            </a:r>
          </a:p>
          <a:p>
            <a:pPr algn="justLow"/>
            <a:r>
              <a:rPr lang="en-US" sz="2000" b="0" i="0" dirty="0">
                <a:solidFill>
                  <a:srgbClr val="000000"/>
                </a:solidFill>
                <a:effectLst/>
                <a:latin typeface="Muli"/>
              </a:rPr>
              <a:t>Supply chain risk can also be internal, as your project team will rely on other departments to provide subject matter expertise to the project. If the people or services you need from your own staff are delayed, this can also affect the success of your project.</a:t>
            </a:r>
          </a:p>
        </p:txBody>
      </p:sp>
    </p:spTree>
    <p:custDataLst>
      <p:tags r:id="rId1"/>
    </p:custDataLst>
    <p:extLst>
      <p:ext uri="{BB962C8B-B14F-4D97-AF65-F5344CB8AC3E}">
        <p14:creationId xmlns:p14="http://schemas.microsoft.com/office/powerpoint/2010/main" val="1899788879"/>
      </p:ext>
    </p:extLst>
  </p:cSld>
  <p:clrMapOvr>
    <a:masterClrMapping/>
  </p:clrMapOvr>
  <mc:AlternateContent xmlns:mc="http://schemas.openxmlformats.org/markup-compatibility/2006" xmlns:p14="http://schemas.microsoft.com/office/powerpoint/2010/main">
    <mc:Choice Requires="p14">
      <p:transition spd="slow" p14:dur="2000" advTm="207712"/>
    </mc:Choice>
    <mc:Fallback xmlns="">
      <p:transition spd="slow" advTm="2077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246769"/>
          </a:xfrm>
          <a:prstGeom prst="rect">
            <a:avLst/>
          </a:prstGeom>
          <a:noFill/>
        </p:spPr>
        <p:txBody>
          <a:bodyPr wrap="square">
            <a:spAutoFit/>
          </a:bodyPr>
          <a:lstStyle/>
          <a:p>
            <a:pPr algn="justLow"/>
            <a:r>
              <a:rPr lang="en-US" sz="2000" b="1" dirty="0">
                <a:solidFill>
                  <a:srgbClr val="5D4C70"/>
                </a:solidFill>
                <a:latin typeface="Muli"/>
              </a:rPr>
              <a:t>7</a:t>
            </a:r>
            <a:r>
              <a:rPr lang="en-US" sz="2000" b="0" i="0" dirty="0">
                <a:solidFill>
                  <a:srgbClr val="000000"/>
                </a:solidFill>
                <a:effectLst/>
                <a:latin typeface="Muli"/>
              </a:rPr>
              <a:t>- </a:t>
            </a:r>
            <a:r>
              <a:rPr lang="en-US" sz="2000" b="1" i="0" dirty="0">
                <a:solidFill>
                  <a:srgbClr val="5D4C70"/>
                </a:solidFill>
                <a:effectLst/>
                <a:latin typeface="Muli"/>
              </a:rPr>
              <a:t>Organizational</a:t>
            </a:r>
          </a:p>
          <a:p>
            <a:pPr algn="justLow"/>
            <a:r>
              <a:rPr lang="en-US" sz="2000" b="0" i="0" dirty="0">
                <a:solidFill>
                  <a:srgbClr val="000000"/>
                </a:solidFill>
                <a:effectLst/>
                <a:latin typeface="Muli"/>
              </a:rPr>
              <a:t>This type of risk relates to changes in the organizational structure. This might apply if you have a change of leadership, which might in turn lead to a change in strategic direction. It’s crucial to make sure project teams are aware of these risks and then what to do if they happen, because something like this could quickly make a project unviable</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776286"/>
            <a:ext cx="9707362" cy="1323439"/>
          </a:xfrm>
          <a:prstGeom prst="rect">
            <a:avLst/>
          </a:prstGeom>
          <a:noFill/>
        </p:spPr>
        <p:txBody>
          <a:bodyPr wrap="square">
            <a:spAutoFit/>
          </a:bodyPr>
          <a:lstStyle/>
          <a:p>
            <a:pPr algn="l"/>
            <a:r>
              <a:rPr lang="en-US" sz="2000" b="1" dirty="0">
                <a:solidFill>
                  <a:srgbClr val="5D4C70"/>
                </a:solidFill>
                <a:latin typeface="Muli"/>
              </a:rPr>
              <a:t>8- Operations </a:t>
            </a:r>
          </a:p>
          <a:p>
            <a:pPr algn="l"/>
            <a:r>
              <a:rPr lang="en-US" sz="2000" b="0" i="0" dirty="0">
                <a:solidFill>
                  <a:srgbClr val="000000"/>
                </a:solidFill>
                <a:effectLst/>
                <a:latin typeface="Muli"/>
              </a:rPr>
              <a:t>These risks relate to impacts </a:t>
            </a:r>
            <a:r>
              <a:rPr lang="en-US" sz="2000" b="1" i="0" dirty="0">
                <a:solidFill>
                  <a:srgbClr val="FF0000"/>
                </a:solidFill>
                <a:effectLst/>
                <a:latin typeface="Muli"/>
              </a:rPr>
              <a:t>on how your business </a:t>
            </a:r>
            <a:r>
              <a:rPr lang="en-US" sz="2000" b="0" i="0" dirty="0">
                <a:solidFill>
                  <a:srgbClr val="000000"/>
                </a:solidFill>
                <a:effectLst/>
                <a:latin typeface="Muli"/>
              </a:rPr>
              <a:t>is run. That could be anything from risk that would impact the ability to keep a critical process running in the factory through to making sure the project goes ahead without impacting your customer services.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203104964"/>
      </p:ext>
    </p:extLst>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2862322"/>
          </a:xfrm>
          <a:prstGeom prst="rect">
            <a:avLst/>
          </a:prstGeom>
          <a:noFill/>
        </p:spPr>
        <p:txBody>
          <a:bodyPr wrap="square">
            <a:spAutoFit/>
          </a:bodyPr>
          <a:lstStyle/>
          <a:p>
            <a:pPr algn="just"/>
            <a:r>
              <a:rPr lang="en-US" sz="2000" b="1" i="0" dirty="0">
                <a:solidFill>
                  <a:srgbClr val="5D4C70"/>
                </a:solidFill>
                <a:effectLst/>
                <a:latin typeface="Muli"/>
              </a:rPr>
              <a:t>9- </a:t>
            </a:r>
            <a:r>
              <a:rPr lang="en-US" sz="2000" b="0" i="0" dirty="0">
                <a:solidFill>
                  <a:srgbClr val="000000"/>
                </a:solidFill>
                <a:effectLst/>
                <a:latin typeface="Muli"/>
              </a:rPr>
              <a:t> </a:t>
            </a:r>
            <a:r>
              <a:rPr lang="en-US" sz="2000" b="1" i="0" dirty="0">
                <a:solidFill>
                  <a:srgbClr val="5D4C70"/>
                </a:solidFill>
                <a:effectLst/>
                <a:latin typeface="Muli"/>
              </a:rPr>
              <a:t>Environmental:</a:t>
            </a:r>
          </a:p>
          <a:p>
            <a:pPr algn="just"/>
            <a:r>
              <a:rPr lang="en-US" sz="2000" b="0" i="0" dirty="0">
                <a:solidFill>
                  <a:srgbClr val="000000"/>
                </a:solidFill>
                <a:effectLst/>
                <a:latin typeface="Muli"/>
              </a:rPr>
              <a:t>Environmental risks range from those that could expose your organization to fines or even legislative action, such as illegal dumping, through to ensuring that your internal environmental policies are adhered to.</a:t>
            </a:r>
          </a:p>
          <a:p>
            <a:pPr algn="just"/>
            <a:r>
              <a:rPr lang="en-US" sz="2000" b="0" i="0" dirty="0">
                <a:solidFill>
                  <a:srgbClr val="000000"/>
                </a:solidFill>
                <a:effectLst/>
                <a:latin typeface="Muli"/>
              </a:rPr>
              <a:t>Risks in this category are likely to be heavily tied to your position on corporate and social responsibility, and can also affect reputational risk, for example if your business is seen to be polluting.</a:t>
            </a:r>
          </a:p>
          <a:p>
            <a:pPr algn="just"/>
            <a:endParaRPr lang="en-US" sz="2000" b="1" i="0" dirty="0">
              <a:solidFill>
                <a:srgbClr val="5D4C70"/>
              </a:solidFill>
              <a:effectLst/>
              <a:latin typeface="Muli"/>
            </a:endParaRPr>
          </a:p>
          <a:p>
            <a:pPr algn="just"/>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877763"/>
            <a:ext cx="9707362" cy="1631216"/>
          </a:xfrm>
          <a:prstGeom prst="rect">
            <a:avLst/>
          </a:prstGeom>
          <a:noFill/>
        </p:spPr>
        <p:txBody>
          <a:bodyPr wrap="square">
            <a:spAutoFit/>
          </a:bodyPr>
          <a:lstStyle/>
          <a:p>
            <a:pPr algn="l"/>
            <a:r>
              <a:rPr lang="en-US" sz="2000" b="1" dirty="0">
                <a:solidFill>
                  <a:srgbClr val="5D4C70"/>
                </a:solidFill>
                <a:latin typeface="Muli"/>
              </a:rPr>
              <a:t>10-  Financial  </a:t>
            </a:r>
          </a:p>
          <a:p>
            <a:pPr algn="l"/>
            <a:r>
              <a:rPr lang="en-US" sz="2000" b="0" i="0" dirty="0">
                <a:solidFill>
                  <a:srgbClr val="000000"/>
                </a:solidFill>
                <a:effectLst/>
                <a:latin typeface="Muli"/>
              </a:rPr>
              <a:t>Financial risks on projects relate to funding cycles, access to funding and making sure that the cash flow is available to pay invoices on time. It’s prudent to consider financial risks to projects because if there are problems in this area, projects could stall, putting all prior investment at risk of being wasted.</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3566577543"/>
      </p:ext>
    </p:extLst>
  </p:cSld>
  <p:clrMapOvr>
    <a:masterClrMapping/>
  </p:clrMapOvr>
  <mc:AlternateContent xmlns:mc="http://schemas.openxmlformats.org/markup-compatibility/2006" xmlns:p14="http://schemas.microsoft.com/office/powerpoint/2010/main">
    <mc:Choice Requires="p14">
      <p:transition spd="slow" p14:dur="2000" advTm="196334"/>
    </mc:Choice>
    <mc:Fallback xmlns="">
      <p:transition spd="slow" advTm="1963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1938992"/>
          </a:xfrm>
          <a:prstGeom prst="rect">
            <a:avLst/>
          </a:prstGeom>
          <a:noFill/>
        </p:spPr>
        <p:txBody>
          <a:bodyPr wrap="square">
            <a:spAutoFit/>
          </a:bodyPr>
          <a:lstStyle/>
          <a:p>
            <a:pPr algn="justLow"/>
            <a:r>
              <a:rPr lang="en-US" sz="2000" b="1" dirty="0">
                <a:solidFill>
                  <a:srgbClr val="5D4C70"/>
                </a:solidFill>
                <a:latin typeface="Muli"/>
              </a:rPr>
              <a:t>11-</a:t>
            </a:r>
            <a:r>
              <a:rPr lang="en-US" sz="2000" b="1" i="0" dirty="0">
                <a:solidFill>
                  <a:srgbClr val="5D4C70"/>
                </a:solidFill>
                <a:effectLst/>
                <a:latin typeface="Muli"/>
              </a:rPr>
              <a:t> </a:t>
            </a:r>
            <a:r>
              <a:rPr lang="en-US" sz="2000" b="0" i="0" dirty="0">
                <a:solidFill>
                  <a:srgbClr val="000000"/>
                </a:solidFill>
                <a:effectLst/>
                <a:latin typeface="Muli"/>
              </a:rPr>
              <a:t> </a:t>
            </a:r>
            <a:r>
              <a:rPr lang="en-US" sz="2000" b="1" i="0" dirty="0">
                <a:solidFill>
                  <a:srgbClr val="5D4C70"/>
                </a:solidFill>
                <a:effectLst/>
                <a:latin typeface="Muli"/>
              </a:rPr>
              <a:t>Resources:</a:t>
            </a:r>
          </a:p>
          <a:p>
            <a:pPr algn="l"/>
            <a:r>
              <a:rPr lang="en-US" sz="2000" b="0" i="0" dirty="0">
                <a:solidFill>
                  <a:srgbClr val="000000"/>
                </a:solidFill>
                <a:effectLst/>
                <a:latin typeface="Muli"/>
              </a:rPr>
              <a:t>Specifically, non-people resources. This kind of risk relates to whether you can get access to the equipment, materials and other resources required to deliver the project in a timely fashion. Risks around delivery of equipment or the inability to source specialist materials would fall into this category.</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636180"/>
            <a:ext cx="9707362" cy="1631216"/>
          </a:xfrm>
          <a:prstGeom prst="rect">
            <a:avLst/>
          </a:prstGeom>
          <a:noFill/>
        </p:spPr>
        <p:txBody>
          <a:bodyPr wrap="square">
            <a:spAutoFit/>
          </a:bodyPr>
          <a:lstStyle/>
          <a:p>
            <a:r>
              <a:rPr lang="en-US" sz="2000" b="1" dirty="0">
                <a:solidFill>
                  <a:srgbClr val="5D4C70"/>
                </a:solidFill>
                <a:latin typeface="Muli"/>
              </a:rPr>
              <a:t>12-  </a:t>
            </a:r>
            <a:r>
              <a:rPr lang="en-US" sz="2000" b="1" i="0" dirty="0">
                <a:solidFill>
                  <a:srgbClr val="5D4C70"/>
                </a:solidFill>
                <a:effectLst/>
                <a:latin typeface="Muli"/>
              </a:rPr>
              <a:t>Staffing: </a:t>
            </a:r>
            <a:endParaRPr lang="en-US" sz="2000" b="1" dirty="0">
              <a:solidFill>
                <a:srgbClr val="5D4C70"/>
              </a:solidFill>
              <a:latin typeface="Muli"/>
            </a:endParaRPr>
          </a:p>
          <a:p>
            <a:pPr algn="l"/>
            <a:r>
              <a:rPr lang="en-US" sz="2000" b="0" i="0" dirty="0">
                <a:solidFill>
                  <a:srgbClr val="000000"/>
                </a:solidFill>
                <a:effectLst/>
                <a:latin typeface="Muli"/>
              </a:rPr>
              <a:t>Alongside non-people resources, you also have to consider staffing risks. These are things like the right people not being available at the right time due to other projects overrunning, or lack of expertise within your business. It would also extend to the risk of staff sickness, and poorly timed vacations.</a:t>
            </a:r>
            <a:endParaRPr lang="en-US" sz="2000" b="1" dirty="0">
              <a:solidFill>
                <a:srgbClr val="5D4C70"/>
              </a:solidFill>
              <a:latin typeface="Muli"/>
            </a:endParaRPr>
          </a:p>
        </p:txBody>
      </p:sp>
    </p:spTree>
    <p:custDataLst>
      <p:tags r:id="rId1"/>
    </p:custDataLst>
    <p:extLst>
      <p:ext uri="{BB962C8B-B14F-4D97-AF65-F5344CB8AC3E}">
        <p14:creationId xmlns:p14="http://schemas.microsoft.com/office/powerpoint/2010/main" val="1382890941"/>
      </p:ext>
    </p:extLst>
  </p:cSld>
  <p:clrMapOvr>
    <a:masterClrMapping/>
  </p:clrMapOvr>
  <mc:AlternateContent xmlns:mc="http://schemas.openxmlformats.org/markup-compatibility/2006" xmlns:p14="http://schemas.microsoft.com/office/powerpoint/2010/main">
    <mc:Choice Requires="p14">
      <p:transition spd="slow" p14:dur="2000" advTm="170235"/>
    </mc:Choice>
    <mc:Fallback xmlns="">
      <p:transition spd="slow" advTm="170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490" y="1147466"/>
            <a:ext cx="2872509" cy="14167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746779" cy="1631216"/>
          </a:xfrm>
          <a:prstGeom prst="rect">
            <a:avLst/>
          </a:prstGeom>
          <a:noFill/>
        </p:spPr>
        <p:txBody>
          <a:bodyPr wrap="square">
            <a:spAutoFit/>
          </a:bodyPr>
          <a:lstStyle/>
          <a:p>
            <a:pPr algn="justLow"/>
            <a:r>
              <a:rPr lang="en-US" sz="2000" b="1" dirty="0">
                <a:solidFill>
                  <a:srgbClr val="5D4C70"/>
                </a:solidFill>
                <a:latin typeface="Muli"/>
              </a:rPr>
              <a:t>13- </a:t>
            </a:r>
            <a:r>
              <a:rPr lang="en-US" sz="2000" b="1" i="0" dirty="0">
                <a:solidFill>
                  <a:srgbClr val="5D4C70"/>
                </a:solidFill>
                <a:effectLst/>
                <a:latin typeface="Muli"/>
              </a:rPr>
              <a:t>Scheduling : </a:t>
            </a:r>
          </a:p>
          <a:p>
            <a:pPr algn="justLow"/>
            <a:r>
              <a:rPr lang="en-US" sz="2000" b="0" i="0" dirty="0">
                <a:solidFill>
                  <a:srgbClr val="000000"/>
                </a:solidFill>
                <a:effectLst/>
                <a:latin typeface="Muli"/>
              </a:rPr>
              <a:t>Risks in this category affect the project timeline. A common risk here is that a task turns out to be more complicated than expected, and so it takes longer. This would add delay to the schedule if the task is on the critical path.</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358321"/>
            <a:ext cx="9707362" cy="1323439"/>
          </a:xfrm>
          <a:prstGeom prst="rect">
            <a:avLst/>
          </a:prstGeom>
          <a:noFill/>
        </p:spPr>
        <p:txBody>
          <a:bodyPr wrap="square">
            <a:spAutoFit/>
          </a:bodyPr>
          <a:lstStyle/>
          <a:p>
            <a:r>
              <a:rPr lang="en-US" sz="2000" b="1" dirty="0">
                <a:solidFill>
                  <a:srgbClr val="5D4C70"/>
                </a:solidFill>
                <a:latin typeface="Muli"/>
              </a:rPr>
              <a:t>14-   </a:t>
            </a:r>
            <a:r>
              <a:rPr lang="en-US" sz="2000" b="1" i="0" dirty="0">
                <a:solidFill>
                  <a:srgbClr val="5D4C70"/>
                </a:solidFill>
                <a:effectLst/>
                <a:latin typeface="Muli"/>
              </a:rPr>
              <a:t>Reputation: </a:t>
            </a:r>
            <a:endParaRPr lang="en-US" sz="2000" b="1" dirty="0">
              <a:solidFill>
                <a:srgbClr val="5D4C70"/>
              </a:solidFill>
              <a:latin typeface="Muli"/>
            </a:endParaRPr>
          </a:p>
          <a:p>
            <a:pPr algn="l"/>
            <a:r>
              <a:rPr lang="en-US" sz="2000" b="0" i="0" dirty="0">
                <a:solidFill>
                  <a:srgbClr val="000000"/>
                </a:solidFill>
                <a:effectLst/>
                <a:latin typeface="Muli"/>
              </a:rPr>
              <a:t>focusing on the public face of your business, think about the impact on investors and on your own staff.</a:t>
            </a:r>
          </a:p>
          <a:p>
            <a:pPr algn="l"/>
            <a:endParaRPr lang="en-US" sz="2000" b="1" dirty="0">
              <a:solidFill>
                <a:srgbClr val="5D4C70"/>
              </a:solidFill>
              <a:latin typeface="Muli"/>
            </a:endParaRPr>
          </a:p>
        </p:txBody>
      </p:sp>
      <p:sp>
        <p:nvSpPr>
          <p:cNvPr id="14" name="TextBox 13">
            <a:extLst>
              <a:ext uri="{FF2B5EF4-FFF2-40B4-BE49-F238E27FC236}">
                <a16:creationId xmlns:a16="http://schemas.microsoft.com/office/drawing/2014/main" id="{F5F1C4A6-1194-D44E-D074-41E5DC817031}"/>
              </a:ext>
            </a:extLst>
          </p:cNvPr>
          <p:cNvSpPr txBox="1"/>
          <p:nvPr/>
        </p:nvSpPr>
        <p:spPr>
          <a:xfrm>
            <a:off x="4662746" y="4681760"/>
            <a:ext cx="7376854" cy="677108"/>
          </a:xfrm>
          <a:prstGeom prst="rect">
            <a:avLst/>
          </a:prstGeom>
          <a:noFill/>
        </p:spPr>
        <p:txBody>
          <a:bodyPr wrap="square">
            <a:spAutoFit/>
          </a:bodyPr>
          <a:lstStyle/>
          <a:p>
            <a:r>
              <a:rPr lang="en-US" b="0" i="0" dirty="0">
                <a:solidFill>
                  <a:srgbClr val="000000"/>
                </a:solidFill>
                <a:effectLst/>
                <a:latin typeface="Muli"/>
              </a:rPr>
              <a:t> </a:t>
            </a:r>
            <a:r>
              <a:rPr lang="en-US" sz="2000" b="1" dirty="0">
                <a:solidFill>
                  <a:srgbClr val="5D4C70"/>
                </a:solidFill>
                <a:latin typeface="Muli"/>
              </a:rPr>
              <a:t>15- Other</a:t>
            </a:r>
          </a:p>
          <a:p>
            <a:r>
              <a:rPr lang="en-US" dirty="0">
                <a:solidFill>
                  <a:srgbClr val="000000"/>
                </a:solidFill>
                <a:latin typeface="Muli"/>
              </a:rPr>
              <a:t>                          It’s useful to </a:t>
            </a:r>
            <a:r>
              <a:rPr lang="en-US" b="0" i="0" dirty="0">
                <a:solidFill>
                  <a:srgbClr val="000000"/>
                </a:solidFill>
                <a:effectLst/>
                <a:latin typeface="Muli"/>
              </a:rPr>
              <a:t>have an ‘other’ category! </a:t>
            </a:r>
            <a:endParaRPr lang="ar-EG" dirty="0"/>
          </a:p>
        </p:txBody>
      </p:sp>
    </p:spTree>
    <p:custDataLst>
      <p:tags r:id="rId1"/>
    </p:custDataLst>
    <p:extLst>
      <p:ext uri="{BB962C8B-B14F-4D97-AF65-F5344CB8AC3E}">
        <p14:creationId xmlns:p14="http://schemas.microsoft.com/office/powerpoint/2010/main" val="2901131069"/>
      </p:ext>
    </p:extLst>
  </p:cSld>
  <p:clrMapOvr>
    <a:masterClrMapping/>
  </p:clrMapOvr>
  <mc:AlternateContent xmlns:mc="http://schemas.openxmlformats.org/markup-compatibility/2006" xmlns:p14="http://schemas.microsoft.com/office/powerpoint/2010/main">
    <mc:Choice Requires="p14">
      <p:transition spd="slow" p14:dur="2000" advTm="220251"/>
    </mc:Choice>
    <mc:Fallback xmlns="">
      <p:transition spd="slow" advTm="220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8998" y="-166254"/>
            <a:ext cx="9533101" cy="1610200"/>
          </a:xfrm>
          <a:prstGeom prst="rect">
            <a:avLst/>
          </a:prstGeom>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8DE7021E-7FF8-77F9-1691-E8011A4FF26E}"/>
              </a:ext>
            </a:extLst>
          </p:cNvPr>
          <p:cNvGraphicFramePr/>
          <p:nvPr/>
        </p:nvGraphicFramePr>
        <p:xfrm>
          <a:off x="1727862" y="1148941"/>
          <a:ext cx="9080372" cy="39828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Rectangle 9">
            <a:extLst>
              <a:ext uri="{FF2B5EF4-FFF2-40B4-BE49-F238E27FC236}">
                <a16:creationId xmlns:a16="http://schemas.microsoft.com/office/drawing/2014/main" id="{AE02B5F2-A5F7-2046-4840-887320EC453E}"/>
              </a:ext>
            </a:extLst>
          </p:cNvPr>
          <p:cNvSpPr/>
          <p:nvPr/>
        </p:nvSpPr>
        <p:spPr>
          <a:xfrm>
            <a:off x="2013527" y="5148760"/>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Scheduling</a:t>
            </a:r>
            <a:endParaRPr lang="ar-EG" sz="2500"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DFC96ACB-13E4-0169-AC92-62530E5977AB}"/>
              </a:ext>
            </a:extLst>
          </p:cNvPr>
          <p:cNvSpPr/>
          <p:nvPr/>
        </p:nvSpPr>
        <p:spPr>
          <a:xfrm>
            <a:off x="5121562" y="5171767"/>
            <a:ext cx="2193637"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Reputation</a:t>
            </a:r>
            <a:endParaRPr lang="ar-EG" sz="2500"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CAEC2D5F-802E-6969-1E16-5A09299BC4D1}"/>
              </a:ext>
            </a:extLst>
          </p:cNvPr>
          <p:cNvSpPr/>
          <p:nvPr/>
        </p:nvSpPr>
        <p:spPr>
          <a:xfrm>
            <a:off x="8676172" y="5188783"/>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Other</a:t>
            </a:r>
            <a:endParaRPr lang="ar-EG" sz="2500" dirty="0">
              <a:solidFill>
                <a:prstClr val="white"/>
              </a:solidFill>
              <a:latin typeface="Calibri" panose="020F0502020204030204"/>
            </a:endParaRPr>
          </a:p>
        </p:txBody>
      </p:sp>
    </p:spTree>
    <p:extLst>
      <p:ext uri="{BB962C8B-B14F-4D97-AF65-F5344CB8AC3E}">
        <p14:creationId xmlns:p14="http://schemas.microsoft.com/office/powerpoint/2010/main" val="337541978"/>
      </p:ext>
    </p:extLst>
  </p:cSld>
  <p:clrMapOvr>
    <a:masterClrMapping/>
  </p:clrMapOvr>
  <mc:AlternateContent xmlns:mc="http://schemas.openxmlformats.org/markup-compatibility/2006" xmlns:p14="http://schemas.microsoft.com/office/powerpoint/2010/main">
    <mc:Choice Requires="p14">
      <p:transition spd="slow" p14:dur="2000" advTm="116109"/>
    </mc:Choice>
    <mc:Fallback xmlns="">
      <p:transition spd="slow" advTm="1161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0048"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49244"/>
            <a:ext cx="9902229" cy="204838"/>
          </a:xfrm>
          <a:prstGeom prst="rect">
            <a:avLst/>
          </a:prstGeom>
        </p:spPr>
      </p:pic>
      <p:pic>
        <p:nvPicPr>
          <p:cNvPr id="4" name="Picture 3"/>
          <p:cNvPicPr>
            <a:picLocks noChangeAspect="1"/>
          </p:cNvPicPr>
          <p:nvPr/>
        </p:nvPicPr>
        <p:blipFill>
          <a:blip r:embed="rId4"/>
          <a:stretch>
            <a:fillRect/>
          </a:stretch>
        </p:blipFill>
        <p:spPr>
          <a:xfrm>
            <a:off x="-139728"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9728" y="-64654"/>
            <a:ext cx="9533101" cy="1610200"/>
          </a:xfrm>
          <a:prstGeom prst="rect">
            <a:avLst/>
          </a:prstGeom>
        </p:spPr>
      </p:pic>
      <p:sp>
        <p:nvSpPr>
          <p:cNvPr id="7" name="TextBox 6"/>
          <p:cNvSpPr txBox="1"/>
          <p:nvPr/>
        </p:nvSpPr>
        <p:spPr>
          <a:xfrm>
            <a:off x="3625737" y="420132"/>
            <a:ext cx="2846613" cy="707886"/>
          </a:xfrm>
          <a:prstGeom prst="rect">
            <a:avLst/>
          </a:prstGeom>
          <a:noFill/>
        </p:spPr>
        <p:txBody>
          <a:bodyPr wrap="none" rtlCol="0">
            <a:spAutoFit/>
          </a:bodyPr>
          <a:lstStyle/>
          <a:p>
            <a:r>
              <a:rPr lang="en-US" altLang="ar-EG" sz="4000" dirty="0">
                <a:solidFill>
                  <a:srgbClr val="FF9518"/>
                </a:solidFill>
                <a:cs typeface="Tajawal Medium" panose="00000600000000000000" pitchFamily="2" charset="-78"/>
              </a:rPr>
              <a:t> identify risk </a:t>
            </a:r>
            <a:endParaRPr lang="en-US" sz="40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9A2335E-1B44-4F8B-B133-501C8C5ADF1B}"/>
              </a:ext>
            </a:extLst>
          </p:cNvPr>
          <p:cNvPicPr>
            <a:picLocks noChangeAspect="1"/>
          </p:cNvPicPr>
          <p:nvPr/>
        </p:nvPicPr>
        <p:blipFill>
          <a:blip r:embed="rId6"/>
          <a:stretch>
            <a:fillRect/>
          </a:stretch>
        </p:blipFill>
        <p:spPr>
          <a:xfrm>
            <a:off x="2041814" y="1291519"/>
            <a:ext cx="9105900" cy="4657725"/>
          </a:xfrm>
          <a:prstGeom prst="rect">
            <a:avLst/>
          </a:prstGeom>
        </p:spPr>
      </p:pic>
    </p:spTree>
    <p:extLst>
      <p:ext uri="{BB962C8B-B14F-4D97-AF65-F5344CB8AC3E}">
        <p14:creationId xmlns:p14="http://schemas.microsoft.com/office/powerpoint/2010/main" val="503156198"/>
      </p:ext>
    </p:extLst>
  </p:cSld>
  <p:clrMapOvr>
    <a:masterClrMapping/>
  </p:clrMapOvr>
  <mc:AlternateContent xmlns:mc="http://schemas.openxmlformats.org/markup-compatibility/2006" xmlns:p14="http://schemas.microsoft.com/office/powerpoint/2010/main">
    <mc:Choice Requires="p14">
      <p:transition spd="slow" p14:dur="2000" advTm="139913"/>
    </mc:Choice>
    <mc:Fallback xmlns="">
      <p:transition spd="slow" advTm="139913"/>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B211F03-0974-555D-E414-097A6C8501D0}"/>
              </a:ext>
            </a:extLst>
          </p:cNvPr>
          <p:cNvPicPr>
            <a:picLocks noChangeAspect="1"/>
          </p:cNvPicPr>
          <p:nvPr/>
        </p:nvPicPr>
        <p:blipFill>
          <a:blip r:embed="rId3"/>
          <a:stretch>
            <a:fillRect/>
          </a:stretch>
        </p:blipFill>
        <p:spPr>
          <a:xfrm>
            <a:off x="-139728" y="-64654"/>
            <a:ext cx="9533101" cy="1610200"/>
          </a:xfrm>
          <a:prstGeom prst="rect">
            <a:avLst/>
          </a:prstGeom>
        </p:spPr>
      </p:pic>
      <p:sp>
        <p:nvSpPr>
          <p:cNvPr id="163845" name="Rectangle 5">
            <a:extLst>
              <a:ext uri="{FF2B5EF4-FFF2-40B4-BE49-F238E27FC236}">
                <a16:creationId xmlns:a16="http://schemas.microsoft.com/office/drawing/2014/main" id="{5D8D98EE-D647-C394-E2D8-6EB2F5B492E4}"/>
              </a:ext>
            </a:extLst>
          </p:cNvPr>
          <p:cNvSpPr>
            <a:spLocks noGrp="1" noChangeArrowheads="1"/>
          </p:cNvSpPr>
          <p:nvPr>
            <p:ph type="body" idx="1"/>
          </p:nvPr>
        </p:nvSpPr>
        <p:spPr>
          <a:xfrm>
            <a:off x="2552700" y="501419"/>
            <a:ext cx="6934200" cy="762000"/>
          </a:xfrm>
        </p:spPr>
        <p:txBody>
          <a:bodyPr/>
          <a:lstStyle/>
          <a:p>
            <a:pPr marL="114300" indent="-114300">
              <a:spcBef>
                <a:spcPct val="10000"/>
              </a:spcBef>
              <a:buNone/>
            </a:pPr>
            <a:r>
              <a:rPr lang="en-US" altLang="ar-EG" b="1" dirty="0">
                <a:solidFill>
                  <a:schemeClr val="accent2"/>
                </a:solidFill>
                <a:latin typeface="Comic Sans MS" panose="030F0702030302020204" pitchFamily="66" charset="0"/>
              </a:rPr>
              <a:t>The Risk Management process:</a:t>
            </a:r>
          </a:p>
        </p:txBody>
      </p:sp>
      <p:sp>
        <p:nvSpPr>
          <p:cNvPr id="163846" name="Rectangle 6">
            <a:extLst>
              <a:ext uri="{FF2B5EF4-FFF2-40B4-BE49-F238E27FC236}">
                <a16:creationId xmlns:a16="http://schemas.microsoft.com/office/drawing/2014/main" id="{BA1A63AD-6EC2-688C-1B02-3F5E63483536}"/>
              </a:ext>
            </a:extLst>
          </p:cNvPr>
          <p:cNvSpPr>
            <a:spLocks noChangeArrowheads="1"/>
          </p:cNvSpPr>
          <p:nvPr/>
        </p:nvSpPr>
        <p:spPr bwMode="auto">
          <a:xfrm>
            <a:off x="2209800" y="3810000"/>
            <a:ext cx="76200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0"/>
              </a:spcBef>
              <a:defRPr sz="2400">
                <a:solidFill>
                  <a:schemeClr val="tx1"/>
                </a:solidFill>
                <a:latin typeface="Times New Roman" panose="02020603050405020304" pitchFamily="18" charset="0"/>
              </a:defRPr>
            </a:lvl1pPr>
            <a:lvl2pPr marL="742950" indent="-285750">
              <a:spcBef>
                <a:spcPct val="0"/>
              </a:spcBef>
              <a:defRPr sz="2400">
                <a:solidFill>
                  <a:schemeClr val="tx1"/>
                </a:solidFill>
                <a:latin typeface="Times New Roman" panose="02020603050405020304" pitchFamily="18" charset="0"/>
              </a:defRPr>
            </a:lvl2pPr>
            <a:lvl3pPr marL="1143000" indent="-228600">
              <a:spcBef>
                <a:spcPct val="0"/>
              </a:spcBef>
              <a:defRPr sz="2400">
                <a:solidFill>
                  <a:schemeClr val="tx1"/>
                </a:solidFill>
                <a:latin typeface="Times New Roman" panose="02020603050405020304" pitchFamily="18" charset="0"/>
              </a:defRPr>
            </a:lvl3pPr>
            <a:lvl4pPr marL="1600200" indent="-228600">
              <a:spcBef>
                <a:spcPct val="0"/>
              </a:spcBef>
              <a:defRPr sz="2400">
                <a:solidFill>
                  <a:schemeClr val="tx1"/>
                </a:solidFill>
                <a:latin typeface="Times New Roman" panose="02020603050405020304" pitchFamily="18" charset="0"/>
              </a:defRPr>
            </a:lvl4pPr>
            <a:lvl5pPr marL="2057400" indent="-228600">
              <a:spcBef>
                <a:spcPct val="0"/>
              </a:spcBef>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10000"/>
              </a:spcBef>
              <a:buFontTx/>
              <a:buNone/>
            </a:pPr>
            <a:endParaRPr lang="ar-EG" altLang="ar-EG" sz="2800">
              <a:latin typeface="Comic Sans MS" panose="030F0702030302020204" pitchFamily="66" charset="0"/>
            </a:endParaRPr>
          </a:p>
        </p:txBody>
      </p:sp>
      <p:sp>
        <p:nvSpPr>
          <p:cNvPr id="163854" name="Rectangle 14">
            <a:extLst>
              <a:ext uri="{FF2B5EF4-FFF2-40B4-BE49-F238E27FC236}">
                <a16:creationId xmlns:a16="http://schemas.microsoft.com/office/drawing/2014/main" id="{AB0DD7F9-1B28-8074-4200-E7EABB8BA2E2}"/>
              </a:ext>
            </a:extLst>
          </p:cNvPr>
          <p:cNvSpPr>
            <a:spLocks noChangeArrowheads="1"/>
          </p:cNvSpPr>
          <p:nvPr/>
        </p:nvSpPr>
        <p:spPr bwMode="auto">
          <a:xfrm>
            <a:off x="3953351" y="5455920"/>
            <a:ext cx="4495800" cy="533400"/>
          </a:xfrm>
          <a:prstGeom prst="rect">
            <a:avLst/>
          </a:prstGeom>
          <a:solidFill>
            <a:schemeClr val="folHlink"/>
          </a:solidFill>
          <a:ln w="6350">
            <a:solidFill>
              <a:schemeClr val="tx1"/>
            </a:solidFill>
            <a:miter lim="800000"/>
            <a:headEnd/>
            <a:tailEnd/>
          </a:ln>
          <a:effectLst>
            <a:outerShdw dist="107763" dir="2700000" algn="ctr" rotWithShape="0">
              <a:schemeClr val="bg2"/>
            </a:outerShdw>
          </a:effectLst>
        </p:spPr>
        <p:txBody>
          <a:bodyPr wrap="none" anchor="ctr"/>
          <a:lstStyle/>
          <a:p>
            <a:pPr algn="ctr"/>
            <a:r>
              <a:rPr lang="en-US" altLang="ar-EG" sz="2800">
                <a:latin typeface="Comic Sans MS" panose="030F0702030302020204" pitchFamily="66" charset="0"/>
              </a:rPr>
              <a:t>Communicate &amp; consult</a:t>
            </a:r>
          </a:p>
        </p:txBody>
      </p:sp>
      <p:sp>
        <p:nvSpPr>
          <p:cNvPr id="163853" name="Rectangle 13">
            <a:extLst>
              <a:ext uri="{FF2B5EF4-FFF2-40B4-BE49-F238E27FC236}">
                <a16:creationId xmlns:a16="http://schemas.microsoft.com/office/drawing/2014/main" id="{6DF8F1A0-E9E7-E5A5-46E6-8AC4440F023B}"/>
              </a:ext>
            </a:extLst>
          </p:cNvPr>
          <p:cNvSpPr>
            <a:spLocks noChangeArrowheads="1"/>
          </p:cNvSpPr>
          <p:nvPr/>
        </p:nvSpPr>
        <p:spPr bwMode="auto">
          <a:xfrm>
            <a:off x="5334000" y="4854656"/>
            <a:ext cx="4495800" cy="533400"/>
          </a:xfrm>
          <a:prstGeom prst="rect">
            <a:avLst/>
          </a:prstGeom>
          <a:solidFill>
            <a:srgbClr val="FFCC99"/>
          </a:solidFill>
          <a:ln w="6350">
            <a:solidFill>
              <a:schemeClr val="tx1"/>
            </a:solidFill>
            <a:miter lim="800000"/>
            <a:headEnd/>
            <a:tailEnd/>
          </a:ln>
          <a:effectLst>
            <a:outerShdw dist="107763" dir="2700000" algn="ctr" rotWithShape="0">
              <a:schemeClr val="bg2"/>
            </a:outerShdw>
          </a:effectLst>
        </p:spPr>
        <p:txBody>
          <a:bodyPr wrap="none" anchor="ctr"/>
          <a:lstStyle/>
          <a:p>
            <a:pPr algn="ctr"/>
            <a:r>
              <a:rPr lang="en-US" altLang="ar-EG" sz="2800" dirty="0">
                <a:latin typeface="Comic Sans MS" panose="030F0702030302020204" pitchFamily="66" charset="0"/>
              </a:rPr>
              <a:t>Monitor and review</a:t>
            </a:r>
          </a:p>
        </p:txBody>
      </p:sp>
      <p:sp>
        <p:nvSpPr>
          <p:cNvPr id="163848" name="Rectangle 8">
            <a:extLst>
              <a:ext uri="{FF2B5EF4-FFF2-40B4-BE49-F238E27FC236}">
                <a16:creationId xmlns:a16="http://schemas.microsoft.com/office/drawing/2014/main" id="{BE86D978-CFCE-A0F1-B992-2205B38973F1}"/>
              </a:ext>
            </a:extLst>
          </p:cNvPr>
          <p:cNvSpPr>
            <a:spLocks noChangeArrowheads="1"/>
          </p:cNvSpPr>
          <p:nvPr/>
        </p:nvSpPr>
        <p:spPr bwMode="auto">
          <a:xfrm>
            <a:off x="2590800" y="2286000"/>
            <a:ext cx="8302956"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114300" indent="-114300">
              <a:spcBef>
                <a:spcPct val="0"/>
              </a:spcBef>
              <a:defRPr sz="2400">
                <a:solidFill>
                  <a:schemeClr val="tx1"/>
                </a:solidFill>
                <a:latin typeface="Times New Roman" panose="02020603050405020304" pitchFamily="18" charset="0"/>
              </a:defRPr>
            </a:lvl1pPr>
            <a:lvl2pPr marL="742950" indent="-285750">
              <a:spcBef>
                <a:spcPct val="0"/>
              </a:spcBef>
              <a:defRPr sz="2400">
                <a:solidFill>
                  <a:schemeClr val="tx1"/>
                </a:solidFill>
                <a:latin typeface="Times New Roman" panose="02020603050405020304" pitchFamily="18" charset="0"/>
              </a:defRPr>
            </a:lvl2pPr>
            <a:lvl3pPr marL="1143000" indent="-228600">
              <a:spcBef>
                <a:spcPct val="0"/>
              </a:spcBef>
              <a:defRPr sz="2400">
                <a:solidFill>
                  <a:schemeClr val="tx1"/>
                </a:solidFill>
                <a:latin typeface="Times New Roman" panose="02020603050405020304" pitchFamily="18" charset="0"/>
              </a:defRPr>
            </a:lvl3pPr>
            <a:lvl4pPr marL="1600200" indent="-228600">
              <a:spcBef>
                <a:spcPct val="0"/>
              </a:spcBef>
              <a:defRPr sz="2400">
                <a:solidFill>
                  <a:schemeClr val="tx1"/>
                </a:solidFill>
                <a:latin typeface="Times New Roman" panose="02020603050405020304" pitchFamily="18" charset="0"/>
              </a:defRPr>
            </a:lvl4pPr>
            <a:lvl5pPr marL="2057400" indent="-228600">
              <a:spcBef>
                <a:spcPct val="0"/>
              </a:spcBef>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30000"/>
              </a:spcBef>
              <a:spcAft>
                <a:spcPct val="25000"/>
              </a:spcAft>
              <a:buFontTx/>
              <a:buNone/>
            </a:pPr>
            <a:r>
              <a:rPr lang="en-US" altLang="ar-EG" sz="2600" dirty="0">
                <a:solidFill>
                  <a:srgbClr val="990033"/>
                </a:solidFill>
                <a:latin typeface="Comic Sans MS" panose="030F0702030302020204" pitchFamily="66" charset="0"/>
              </a:rPr>
              <a:t>Defining types of risk, for instance, ‘Strategic’ risks to the goals and objectives of the organization.</a:t>
            </a:r>
          </a:p>
          <a:p>
            <a:pPr>
              <a:spcBef>
                <a:spcPct val="30000"/>
              </a:spcBef>
              <a:spcAft>
                <a:spcPct val="25000"/>
              </a:spcAft>
              <a:buFontTx/>
              <a:buChar char="•"/>
            </a:pPr>
            <a:r>
              <a:rPr lang="en-US" altLang="ar-EG" sz="2600" dirty="0">
                <a:solidFill>
                  <a:srgbClr val="000066"/>
                </a:solidFill>
                <a:latin typeface="Comic Sans MS" panose="030F0702030302020204" pitchFamily="66" charset="0"/>
              </a:rPr>
              <a:t> Identifying the stakeholders, (</a:t>
            </a:r>
            <a:r>
              <a:rPr lang="en-US" altLang="ar-EG" sz="2600" dirty="0" err="1">
                <a:solidFill>
                  <a:srgbClr val="000066"/>
                </a:solidFill>
                <a:latin typeface="Comic Sans MS" panose="030F0702030302020204" pitchFamily="66" charset="0"/>
              </a:rPr>
              <a:t>i.e.,who</a:t>
            </a:r>
            <a:r>
              <a:rPr lang="en-US" altLang="ar-EG" sz="2600" dirty="0">
                <a:solidFill>
                  <a:srgbClr val="000066"/>
                </a:solidFill>
                <a:latin typeface="Comic Sans MS" panose="030F0702030302020204" pitchFamily="66" charset="0"/>
              </a:rPr>
              <a:t> is involved or affected).</a:t>
            </a:r>
            <a:r>
              <a:rPr lang="en-US" altLang="ar-EG" sz="2600" dirty="0">
                <a:solidFill>
                  <a:srgbClr val="990033"/>
                </a:solidFill>
                <a:latin typeface="Comic Sans MS" panose="030F0702030302020204" pitchFamily="66" charset="0"/>
              </a:rPr>
              <a:t> </a:t>
            </a:r>
          </a:p>
          <a:p>
            <a:pPr>
              <a:spcBef>
                <a:spcPct val="30000"/>
              </a:spcBef>
              <a:spcAft>
                <a:spcPct val="25000"/>
              </a:spcAft>
              <a:buFontTx/>
              <a:buChar char="•"/>
            </a:pPr>
            <a:r>
              <a:rPr lang="en-US" altLang="ar-EG" sz="2600" dirty="0">
                <a:solidFill>
                  <a:srgbClr val="990033"/>
                </a:solidFill>
                <a:latin typeface="Comic Sans MS" panose="030F0702030302020204" pitchFamily="66" charset="0"/>
              </a:rPr>
              <a:t> Past events, future developments.</a:t>
            </a:r>
          </a:p>
          <a:p>
            <a:pPr>
              <a:spcBef>
                <a:spcPct val="10000"/>
              </a:spcBef>
              <a:buFontTx/>
              <a:buNone/>
            </a:pPr>
            <a:endParaRPr lang="en-US" altLang="ar-EG" sz="2600" dirty="0">
              <a:solidFill>
                <a:srgbClr val="000066"/>
              </a:solidFill>
              <a:latin typeface="Comic Sans MS" panose="030F0702030302020204" pitchFamily="66" charset="0"/>
            </a:endParaRPr>
          </a:p>
        </p:txBody>
      </p:sp>
      <p:sp>
        <p:nvSpPr>
          <p:cNvPr id="163850" name="Rectangle 10">
            <a:extLst>
              <a:ext uri="{FF2B5EF4-FFF2-40B4-BE49-F238E27FC236}">
                <a16:creationId xmlns:a16="http://schemas.microsoft.com/office/drawing/2014/main" id="{C4C1859F-4806-CEA4-F2F2-E3B44E048214}"/>
              </a:ext>
            </a:extLst>
          </p:cNvPr>
          <p:cNvSpPr>
            <a:spLocks noChangeArrowheads="1"/>
          </p:cNvSpPr>
          <p:nvPr/>
        </p:nvSpPr>
        <p:spPr bwMode="auto">
          <a:xfrm>
            <a:off x="3810000" y="1524000"/>
            <a:ext cx="4572000" cy="533400"/>
          </a:xfrm>
          <a:prstGeom prst="rect">
            <a:avLst/>
          </a:prstGeom>
          <a:solidFill>
            <a:srgbClr val="B2B2B2"/>
          </a:solidFill>
          <a:ln w="6350">
            <a:solidFill>
              <a:schemeClr val="tx1"/>
            </a:solidFill>
            <a:miter lim="800000"/>
            <a:headEnd/>
            <a:tailEnd/>
          </a:ln>
          <a:effectLst>
            <a:outerShdw dist="107763" dir="2700000" algn="ctr" rotWithShape="0">
              <a:schemeClr val="bg2"/>
            </a:outerShdw>
          </a:effectLst>
        </p:spPr>
        <p:txBody>
          <a:bodyPr wrap="none" anchor="ctr"/>
          <a:lstStyle/>
          <a:p>
            <a:pPr algn="ctr"/>
            <a:r>
              <a:rPr lang="en-US" altLang="ar-EG" sz="2800" dirty="0">
                <a:latin typeface="Comic Sans MS" panose="030F0702030302020204" pitchFamily="66" charset="0"/>
              </a:rPr>
              <a:t>Identify the risks</a:t>
            </a:r>
          </a:p>
        </p:txBody>
      </p:sp>
      <p:grpSp>
        <p:nvGrpSpPr>
          <p:cNvPr id="163864" name="Group 24">
            <a:extLst>
              <a:ext uri="{FF2B5EF4-FFF2-40B4-BE49-F238E27FC236}">
                <a16:creationId xmlns:a16="http://schemas.microsoft.com/office/drawing/2014/main" id="{8966201A-8FA6-3C13-CB06-793993E8B8C0}"/>
              </a:ext>
            </a:extLst>
          </p:cNvPr>
          <p:cNvGrpSpPr>
            <a:grpSpLocks/>
          </p:cNvGrpSpPr>
          <p:nvPr/>
        </p:nvGrpSpPr>
        <p:grpSpPr bwMode="auto">
          <a:xfrm>
            <a:off x="599275" y="1752600"/>
            <a:ext cx="1700976" cy="1610200"/>
            <a:chOff x="1244" y="278"/>
            <a:chExt cx="2112" cy="1936"/>
          </a:xfrm>
        </p:grpSpPr>
        <p:sp>
          <p:nvSpPr>
            <p:cNvPr id="163865" name="Freeform 25">
              <a:extLst>
                <a:ext uri="{FF2B5EF4-FFF2-40B4-BE49-F238E27FC236}">
                  <a16:creationId xmlns:a16="http://schemas.microsoft.com/office/drawing/2014/main" id="{336A8C08-ACF2-3E64-0474-D868C548BF0D}"/>
                </a:ext>
              </a:extLst>
            </p:cNvPr>
            <p:cNvSpPr>
              <a:spLocks/>
            </p:cNvSpPr>
            <p:nvPr/>
          </p:nvSpPr>
          <p:spPr bwMode="auto">
            <a:xfrm>
              <a:off x="1434" y="278"/>
              <a:ext cx="764" cy="713"/>
            </a:xfrm>
            <a:custGeom>
              <a:avLst/>
              <a:gdLst>
                <a:gd name="T0" fmla="*/ 0 w 1016"/>
                <a:gd name="T1" fmla="*/ 717 h 904"/>
                <a:gd name="T2" fmla="*/ 10 w 1016"/>
                <a:gd name="T3" fmla="*/ 698 h 904"/>
                <a:gd name="T4" fmla="*/ 20 w 1016"/>
                <a:gd name="T5" fmla="*/ 683 h 904"/>
                <a:gd name="T6" fmla="*/ 29 w 1016"/>
                <a:gd name="T7" fmla="*/ 667 h 904"/>
                <a:gd name="T8" fmla="*/ 38 w 1016"/>
                <a:gd name="T9" fmla="*/ 652 h 904"/>
                <a:gd name="T10" fmla="*/ 48 w 1016"/>
                <a:gd name="T11" fmla="*/ 635 h 904"/>
                <a:gd name="T12" fmla="*/ 60 w 1016"/>
                <a:gd name="T13" fmla="*/ 619 h 904"/>
                <a:gd name="T14" fmla="*/ 70 w 1016"/>
                <a:gd name="T15" fmla="*/ 604 h 904"/>
                <a:gd name="T16" fmla="*/ 81 w 1016"/>
                <a:gd name="T17" fmla="*/ 588 h 904"/>
                <a:gd name="T18" fmla="*/ 95 w 1016"/>
                <a:gd name="T19" fmla="*/ 569 h 904"/>
                <a:gd name="T20" fmla="*/ 111 w 1016"/>
                <a:gd name="T21" fmla="*/ 549 h 904"/>
                <a:gd name="T22" fmla="*/ 123 w 1016"/>
                <a:gd name="T23" fmla="*/ 534 h 904"/>
                <a:gd name="T24" fmla="*/ 137 w 1016"/>
                <a:gd name="T25" fmla="*/ 519 h 904"/>
                <a:gd name="T26" fmla="*/ 151 w 1016"/>
                <a:gd name="T27" fmla="*/ 502 h 904"/>
                <a:gd name="T28" fmla="*/ 167 w 1016"/>
                <a:gd name="T29" fmla="*/ 483 h 904"/>
                <a:gd name="T30" fmla="*/ 183 w 1016"/>
                <a:gd name="T31" fmla="*/ 467 h 904"/>
                <a:gd name="T32" fmla="*/ 199 w 1016"/>
                <a:gd name="T33" fmla="*/ 449 h 904"/>
                <a:gd name="T34" fmla="*/ 215 w 1016"/>
                <a:gd name="T35" fmla="*/ 435 h 904"/>
                <a:gd name="T36" fmla="*/ 235 w 1016"/>
                <a:gd name="T37" fmla="*/ 415 h 904"/>
                <a:gd name="T38" fmla="*/ 252 w 1016"/>
                <a:gd name="T39" fmla="*/ 399 h 904"/>
                <a:gd name="T40" fmla="*/ 269 w 1016"/>
                <a:gd name="T41" fmla="*/ 385 h 904"/>
                <a:gd name="T42" fmla="*/ 288 w 1016"/>
                <a:gd name="T43" fmla="*/ 369 h 904"/>
                <a:gd name="T44" fmla="*/ 302 w 1016"/>
                <a:gd name="T45" fmla="*/ 357 h 904"/>
                <a:gd name="T46" fmla="*/ 321 w 1016"/>
                <a:gd name="T47" fmla="*/ 343 h 904"/>
                <a:gd name="T48" fmla="*/ 339 w 1016"/>
                <a:gd name="T49" fmla="*/ 329 h 904"/>
                <a:gd name="T50" fmla="*/ 361 w 1016"/>
                <a:gd name="T51" fmla="*/ 314 h 904"/>
                <a:gd name="T52" fmla="*/ 379 w 1016"/>
                <a:gd name="T53" fmla="*/ 302 h 904"/>
                <a:gd name="T54" fmla="*/ 400 w 1016"/>
                <a:gd name="T55" fmla="*/ 286 h 904"/>
                <a:gd name="T56" fmla="*/ 425 w 1016"/>
                <a:gd name="T57" fmla="*/ 271 h 904"/>
                <a:gd name="T58" fmla="*/ 449 w 1016"/>
                <a:gd name="T59" fmla="*/ 256 h 904"/>
                <a:gd name="T60" fmla="*/ 473 w 1016"/>
                <a:gd name="T61" fmla="*/ 241 h 904"/>
                <a:gd name="T62" fmla="*/ 498 w 1016"/>
                <a:gd name="T63" fmla="*/ 227 h 904"/>
                <a:gd name="T64" fmla="*/ 524 w 1016"/>
                <a:gd name="T65" fmla="*/ 214 h 904"/>
                <a:gd name="T66" fmla="*/ 552 w 1016"/>
                <a:gd name="T67" fmla="*/ 200 h 904"/>
                <a:gd name="T68" fmla="*/ 575 w 1016"/>
                <a:gd name="T69" fmla="*/ 191 h 904"/>
                <a:gd name="T70" fmla="*/ 597 w 1016"/>
                <a:gd name="T71" fmla="*/ 179 h 904"/>
                <a:gd name="T72" fmla="*/ 623 w 1016"/>
                <a:gd name="T73" fmla="*/ 170 h 904"/>
                <a:gd name="T74" fmla="*/ 641 w 1016"/>
                <a:gd name="T75" fmla="*/ 163 h 904"/>
                <a:gd name="T76" fmla="*/ 563 w 1016"/>
                <a:gd name="T77" fmla="*/ 0 h 904"/>
                <a:gd name="T78" fmla="*/ 1016 w 1016"/>
                <a:gd name="T79" fmla="*/ 232 h 904"/>
                <a:gd name="T80" fmla="*/ 897 w 1016"/>
                <a:gd name="T81" fmla="*/ 711 h 904"/>
                <a:gd name="T82" fmla="*/ 824 w 1016"/>
                <a:gd name="T83" fmla="*/ 569 h 904"/>
                <a:gd name="T84" fmla="*/ 794 w 1016"/>
                <a:gd name="T85" fmla="*/ 582 h 904"/>
                <a:gd name="T86" fmla="*/ 765 w 1016"/>
                <a:gd name="T87" fmla="*/ 596 h 904"/>
                <a:gd name="T88" fmla="*/ 734 w 1016"/>
                <a:gd name="T89" fmla="*/ 613 h 904"/>
                <a:gd name="T90" fmla="*/ 700 w 1016"/>
                <a:gd name="T91" fmla="*/ 633 h 904"/>
                <a:gd name="T92" fmla="*/ 674 w 1016"/>
                <a:gd name="T93" fmla="*/ 650 h 904"/>
                <a:gd name="T94" fmla="*/ 648 w 1016"/>
                <a:gd name="T95" fmla="*/ 670 h 904"/>
                <a:gd name="T96" fmla="*/ 622 w 1016"/>
                <a:gd name="T97" fmla="*/ 689 h 904"/>
                <a:gd name="T98" fmla="*/ 600 w 1016"/>
                <a:gd name="T99" fmla="*/ 709 h 904"/>
                <a:gd name="T100" fmla="*/ 579 w 1016"/>
                <a:gd name="T101" fmla="*/ 729 h 904"/>
                <a:gd name="T102" fmla="*/ 555 w 1016"/>
                <a:gd name="T103" fmla="*/ 752 h 904"/>
                <a:gd name="T104" fmla="*/ 536 w 1016"/>
                <a:gd name="T105" fmla="*/ 774 h 904"/>
                <a:gd name="T106" fmla="*/ 516 w 1016"/>
                <a:gd name="T107" fmla="*/ 796 h 904"/>
                <a:gd name="T108" fmla="*/ 499 w 1016"/>
                <a:gd name="T109" fmla="*/ 816 h 904"/>
                <a:gd name="T110" fmla="*/ 481 w 1016"/>
                <a:gd name="T111" fmla="*/ 842 h 904"/>
                <a:gd name="T112" fmla="*/ 464 w 1016"/>
                <a:gd name="T113" fmla="*/ 867 h 904"/>
                <a:gd name="T114" fmla="*/ 455 w 1016"/>
                <a:gd name="T115" fmla="*/ 885 h 904"/>
                <a:gd name="T116" fmla="*/ 443 w 1016"/>
                <a:gd name="T117" fmla="*/ 904 h 904"/>
                <a:gd name="T118" fmla="*/ 0 w 1016"/>
                <a:gd name="T119" fmla="*/ 717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6" h="904">
                  <a:moveTo>
                    <a:pt x="0" y="717"/>
                  </a:moveTo>
                  <a:lnTo>
                    <a:pt x="10" y="698"/>
                  </a:lnTo>
                  <a:lnTo>
                    <a:pt x="20" y="683"/>
                  </a:lnTo>
                  <a:lnTo>
                    <a:pt x="29" y="667"/>
                  </a:lnTo>
                  <a:lnTo>
                    <a:pt x="38" y="652"/>
                  </a:lnTo>
                  <a:lnTo>
                    <a:pt x="48" y="635"/>
                  </a:lnTo>
                  <a:lnTo>
                    <a:pt x="60" y="619"/>
                  </a:lnTo>
                  <a:lnTo>
                    <a:pt x="70" y="604"/>
                  </a:lnTo>
                  <a:lnTo>
                    <a:pt x="81" y="588"/>
                  </a:lnTo>
                  <a:lnTo>
                    <a:pt x="95" y="569"/>
                  </a:lnTo>
                  <a:lnTo>
                    <a:pt x="111" y="549"/>
                  </a:lnTo>
                  <a:lnTo>
                    <a:pt x="123" y="534"/>
                  </a:lnTo>
                  <a:lnTo>
                    <a:pt x="137" y="519"/>
                  </a:lnTo>
                  <a:lnTo>
                    <a:pt x="151" y="502"/>
                  </a:lnTo>
                  <a:lnTo>
                    <a:pt x="167" y="483"/>
                  </a:lnTo>
                  <a:lnTo>
                    <a:pt x="183" y="467"/>
                  </a:lnTo>
                  <a:lnTo>
                    <a:pt x="199" y="449"/>
                  </a:lnTo>
                  <a:lnTo>
                    <a:pt x="215" y="435"/>
                  </a:lnTo>
                  <a:lnTo>
                    <a:pt x="235" y="415"/>
                  </a:lnTo>
                  <a:lnTo>
                    <a:pt x="252" y="399"/>
                  </a:lnTo>
                  <a:lnTo>
                    <a:pt x="269" y="385"/>
                  </a:lnTo>
                  <a:lnTo>
                    <a:pt x="288" y="369"/>
                  </a:lnTo>
                  <a:lnTo>
                    <a:pt x="302" y="357"/>
                  </a:lnTo>
                  <a:lnTo>
                    <a:pt x="321" y="343"/>
                  </a:lnTo>
                  <a:lnTo>
                    <a:pt x="339" y="329"/>
                  </a:lnTo>
                  <a:lnTo>
                    <a:pt x="361" y="314"/>
                  </a:lnTo>
                  <a:lnTo>
                    <a:pt x="379" y="302"/>
                  </a:lnTo>
                  <a:lnTo>
                    <a:pt x="400" y="286"/>
                  </a:lnTo>
                  <a:lnTo>
                    <a:pt x="425" y="271"/>
                  </a:lnTo>
                  <a:lnTo>
                    <a:pt x="449" y="256"/>
                  </a:lnTo>
                  <a:lnTo>
                    <a:pt x="473" y="241"/>
                  </a:lnTo>
                  <a:lnTo>
                    <a:pt x="498" y="227"/>
                  </a:lnTo>
                  <a:lnTo>
                    <a:pt x="524" y="214"/>
                  </a:lnTo>
                  <a:lnTo>
                    <a:pt x="552" y="200"/>
                  </a:lnTo>
                  <a:lnTo>
                    <a:pt x="575" y="191"/>
                  </a:lnTo>
                  <a:lnTo>
                    <a:pt x="597" y="179"/>
                  </a:lnTo>
                  <a:lnTo>
                    <a:pt x="623" y="170"/>
                  </a:lnTo>
                  <a:lnTo>
                    <a:pt x="641" y="163"/>
                  </a:lnTo>
                  <a:lnTo>
                    <a:pt x="563" y="0"/>
                  </a:lnTo>
                  <a:lnTo>
                    <a:pt x="1016" y="232"/>
                  </a:lnTo>
                  <a:lnTo>
                    <a:pt x="897" y="711"/>
                  </a:lnTo>
                  <a:lnTo>
                    <a:pt x="824" y="569"/>
                  </a:lnTo>
                  <a:lnTo>
                    <a:pt x="794" y="582"/>
                  </a:lnTo>
                  <a:lnTo>
                    <a:pt x="765" y="596"/>
                  </a:lnTo>
                  <a:lnTo>
                    <a:pt x="734" y="613"/>
                  </a:lnTo>
                  <a:lnTo>
                    <a:pt x="700" y="633"/>
                  </a:lnTo>
                  <a:lnTo>
                    <a:pt x="674" y="650"/>
                  </a:lnTo>
                  <a:lnTo>
                    <a:pt x="648" y="670"/>
                  </a:lnTo>
                  <a:lnTo>
                    <a:pt x="622" y="689"/>
                  </a:lnTo>
                  <a:lnTo>
                    <a:pt x="600" y="709"/>
                  </a:lnTo>
                  <a:lnTo>
                    <a:pt x="579" y="729"/>
                  </a:lnTo>
                  <a:lnTo>
                    <a:pt x="555" y="752"/>
                  </a:lnTo>
                  <a:lnTo>
                    <a:pt x="536" y="774"/>
                  </a:lnTo>
                  <a:lnTo>
                    <a:pt x="516" y="796"/>
                  </a:lnTo>
                  <a:lnTo>
                    <a:pt x="499" y="816"/>
                  </a:lnTo>
                  <a:lnTo>
                    <a:pt x="481" y="842"/>
                  </a:lnTo>
                  <a:lnTo>
                    <a:pt x="464" y="867"/>
                  </a:lnTo>
                  <a:lnTo>
                    <a:pt x="455" y="885"/>
                  </a:lnTo>
                  <a:lnTo>
                    <a:pt x="443" y="904"/>
                  </a:lnTo>
                  <a:lnTo>
                    <a:pt x="0" y="717"/>
                  </a:lnTo>
                  <a:close/>
                </a:path>
              </a:pathLst>
            </a:custGeom>
            <a:solidFill>
              <a:schemeClr val="folHlink"/>
            </a:solidFill>
            <a:ln w="15875">
              <a:solidFill>
                <a:srgbClr val="000000"/>
              </a:solidFill>
              <a:prstDash val="solid"/>
              <a:round/>
              <a:headEnd/>
              <a:tailEnd/>
            </a:ln>
          </p:spPr>
          <p:txBody>
            <a:bodyPr/>
            <a:lstStyle/>
            <a:p>
              <a:endParaRPr lang="ar-EG"/>
            </a:p>
          </p:txBody>
        </p:sp>
        <p:sp>
          <p:nvSpPr>
            <p:cNvPr id="163866" name="Freeform 26">
              <a:extLst>
                <a:ext uri="{FF2B5EF4-FFF2-40B4-BE49-F238E27FC236}">
                  <a16:creationId xmlns:a16="http://schemas.microsoft.com/office/drawing/2014/main" id="{B01582D5-C1ED-75E6-27DA-6DB896BD6CFF}"/>
                </a:ext>
              </a:extLst>
            </p:cNvPr>
            <p:cNvSpPr>
              <a:spLocks/>
            </p:cNvSpPr>
            <p:nvPr/>
          </p:nvSpPr>
          <p:spPr bwMode="auto">
            <a:xfrm>
              <a:off x="1244" y="781"/>
              <a:ext cx="674" cy="794"/>
            </a:xfrm>
            <a:custGeom>
              <a:avLst/>
              <a:gdLst>
                <a:gd name="T0" fmla="*/ 895 w 895"/>
                <a:gd name="T1" fmla="*/ 416 h 1006"/>
                <a:gd name="T2" fmla="*/ 667 w 895"/>
                <a:gd name="T3" fmla="*/ 332 h 1006"/>
                <a:gd name="T4" fmla="*/ 657 w 895"/>
                <a:gd name="T5" fmla="*/ 352 h 1006"/>
                <a:gd name="T6" fmla="*/ 652 w 895"/>
                <a:gd name="T7" fmla="*/ 371 h 1006"/>
                <a:gd name="T8" fmla="*/ 646 w 895"/>
                <a:gd name="T9" fmla="*/ 390 h 1006"/>
                <a:gd name="T10" fmla="*/ 641 w 895"/>
                <a:gd name="T11" fmla="*/ 411 h 1006"/>
                <a:gd name="T12" fmla="*/ 634 w 895"/>
                <a:gd name="T13" fmla="*/ 438 h 1006"/>
                <a:gd name="T14" fmla="*/ 630 w 895"/>
                <a:gd name="T15" fmla="*/ 460 h 1006"/>
                <a:gd name="T16" fmla="*/ 626 w 895"/>
                <a:gd name="T17" fmla="*/ 485 h 1006"/>
                <a:gd name="T18" fmla="*/ 624 w 895"/>
                <a:gd name="T19" fmla="*/ 511 h 1006"/>
                <a:gd name="T20" fmla="*/ 621 w 895"/>
                <a:gd name="T21" fmla="*/ 539 h 1006"/>
                <a:gd name="T22" fmla="*/ 621 w 895"/>
                <a:gd name="T23" fmla="*/ 589 h 1006"/>
                <a:gd name="T24" fmla="*/ 622 w 895"/>
                <a:gd name="T25" fmla="*/ 615 h 1006"/>
                <a:gd name="T26" fmla="*/ 624 w 895"/>
                <a:gd name="T27" fmla="*/ 639 h 1006"/>
                <a:gd name="T28" fmla="*/ 628 w 895"/>
                <a:gd name="T29" fmla="*/ 664 h 1006"/>
                <a:gd name="T30" fmla="*/ 633 w 895"/>
                <a:gd name="T31" fmla="*/ 688 h 1006"/>
                <a:gd name="T32" fmla="*/ 638 w 895"/>
                <a:gd name="T33" fmla="*/ 711 h 1006"/>
                <a:gd name="T34" fmla="*/ 644 w 895"/>
                <a:gd name="T35" fmla="*/ 739 h 1006"/>
                <a:gd name="T36" fmla="*/ 654 w 895"/>
                <a:gd name="T37" fmla="*/ 765 h 1006"/>
                <a:gd name="T38" fmla="*/ 227 w 895"/>
                <a:gd name="T39" fmla="*/ 1006 h 1006"/>
                <a:gd name="T40" fmla="*/ 217 w 895"/>
                <a:gd name="T41" fmla="*/ 981 h 1006"/>
                <a:gd name="T42" fmla="*/ 208 w 895"/>
                <a:gd name="T43" fmla="*/ 960 h 1006"/>
                <a:gd name="T44" fmla="*/ 200 w 895"/>
                <a:gd name="T45" fmla="*/ 940 h 1006"/>
                <a:gd name="T46" fmla="*/ 192 w 895"/>
                <a:gd name="T47" fmla="*/ 918 h 1006"/>
                <a:gd name="T48" fmla="*/ 185 w 895"/>
                <a:gd name="T49" fmla="*/ 900 h 1006"/>
                <a:gd name="T50" fmla="*/ 178 w 895"/>
                <a:gd name="T51" fmla="*/ 879 h 1006"/>
                <a:gd name="T52" fmla="*/ 172 w 895"/>
                <a:gd name="T53" fmla="*/ 859 h 1006"/>
                <a:gd name="T54" fmla="*/ 167 w 895"/>
                <a:gd name="T55" fmla="*/ 840 h 1006"/>
                <a:gd name="T56" fmla="*/ 162 w 895"/>
                <a:gd name="T57" fmla="*/ 821 h 1006"/>
                <a:gd name="T58" fmla="*/ 156 w 895"/>
                <a:gd name="T59" fmla="*/ 797 h 1006"/>
                <a:gd name="T60" fmla="*/ 152 w 895"/>
                <a:gd name="T61" fmla="*/ 773 h 1006"/>
                <a:gd name="T62" fmla="*/ 146 w 895"/>
                <a:gd name="T63" fmla="*/ 750 h 1006"/>
                <a:gd name="T64" fmla="*/ 141 w 895"/>
                <a:gd name="T65" fmla="*/ 728 h 1006"/>
                <a:gd name="T66" fmla="*/ 139 w 895"/>
                <a:gd name="T67" fmla="*/ 702 h 1006"/>
                <a:gd name="T68" fmla="*/ 136 w 895"/>
                <a:gd name="T69" fmla="*/ 678 h 1006"/>
                <a:gd name="T70" fmla="*/ 133 w 895"/>
                <a:gd name="T71" fmla="*/ 650 h 1006"/>
                <a:gd name="T72" fmla="*/ 131 w 895"/>
                <a:gd name="T73" fmla="*/ 623 h 1006"/>
                <a:gd name="T74" fmla="*/ 131 w 895"/>
                <a:gd name="T75" fmla="*/ 596 h 1006"/>
                <a:gd name="T76" fmla="*/ 131 w 895"/>
                <a:gd name="T77" fmla="*/ 568 h 1006"/>
                <a:gd name="T78" fmla="*/ 131 w 895"/>
                <a:gd name="T79" fmla="*/ 533 h 1006"/>
                <a:gd name="T80" fmla="*/ 132 w 895"/>
                <a:gd name="T81" fmla="*/ 502 h 1006"/>
                <a:gd name="T82" fmla="*/ 133 w 895"/>
                <a:gd name="T83" fmla="*/ 481 h 1006"/>
                <a:gd name="T84" fmla="*/ 136 w 895"/>
                <a:gd name="T85" fmla="*/ 455 h 1006"/>
                <a:gd name="T86" fmla="*/ 139 w 895"/>
                <a:gd name="T87" fmla="*/ 431 h 1006"/>
                <a:gd name="T88" fmla="*/ 142 w 895"/>
                <a:gd name="T89" fmla="*/ 402 h 1006"/>
                <a:gd name="T90" fmla="*/ 148 w 895"/>
                <a:gd name="T91" fmla="*/ 376 h 1006"/>
                <a:gd name="T92" fmla="*/ 153 w 895"/>
                <a:gd name="T93" fmla="*/ 353 h 1006"/>
                <a:gd name="T94" fmla="*/ 159 w 895"/>
                <a:gd name="T95" fmla="*/ 323 h 1006"/>
                <a:gd name="T96" fmla="*/ 166 w 895"/>
                <a:gd name="T97" fmla="*/ 300 h 1006"/>
                <a:gd name="T98" fmla="*/ 172 w 895"/>
                <a:gd name="T99" fmla="*/ 272 h 1006"/>
                <a:gd name="T100" fmla="*/ 180 w 895"/>
                <a:gd name="T101" fmla="*/ 248 h 1006"/>
                <a:gd name="T102" fmla="*/ 189 w 895"/>
                <a:gd name="T103" fmla="*/ 223 h 1006"/>
                <a:gd name="T104" fmla="*/ 199 w 895"/>
                <a:gd name="T105" fmla="*/ 197 h 1006"/>
                <a:gd name="T106" fmla="*/ 212 w 895"/>
                <a:gd name="T107" fmla="*/ 166 h 1006"/>
                <a:gd name="T108" fmla="*/ 0 w 895"/>
                <a:gd name="T109" fmla="*/ 87 h 1006"/>
                <a:gd name="T110" fmla="*/ 557 w 895"/>
                <a:gd name="T111" fmla="*/ 0 h 1006"/>
                <a:gd name="T112" fmla="*/ 895 w 895"/>
                <a:gd name="T113" fmla="*/ 416 h 10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5" h="1006">
                  <a:moveTo>
                    <a:pt x="895" y="416"/>
                  </a:moveTo>
                  <a:lnTo>
                    <a:pt x="667" y="332"/>
                  </a:lnTo>
                  <a:lnTo>
                    <a:pt x="657" y="352"/>
                  </a:lnTo>
                  <a:lnTo>
                    <a:pt x="652" y="371"/>
                  </a:lnTo>
                  <a:lnTo>
                    <a:pt x="646" y="390"/>
                  </a:lnTo>
                  <a:lnTo>
                    <a:pt x="641" y="411"/>
                  </a:lnTo>
                  <a:lnTo>
                    <a:pt x="634" y="438"/>
                  </a:lnTo>
                  <a:lnTo>
                    <a:pt x="630" y="460"/>
                  </a:lnTo>
                  <a:lnTo>
                    <a:pt x="626" y="485"/>
                  </a:lnTo>
                  <a:lnTo>
                    <a:pt x="624" y="511"/>
                  </a:lnTo>
                  <a:lnTo>
                    <a:pt x="621" y="539"/>
                  </a:lnTo>
                  <a:lnTo>
                    <a:pt x="621" y="589"/>
                  </a:lnTo>
                  <a:lnTo>
                    <a:pt x="622" y="615"/>
                  </a:lnTo>
                  <a:lnTo>
                    <a:pt x="624" y="639"/>
                  </a:lnTo>
                  <a:lnTo>
                    <a:pt x="628" y="664"/>
                  </a:lnTo>
                  <a:lnTo>
                    <a:pt x="633" y="688"/>
                  </a:lnTo>
                  <a:lnTo>
                    <a:pt x="638" y="711"/>
                  </a:lnTo>
                  <a:lnTo>
                    <a:pt x="644" y="739"/>
                  </a:lnTo>
                  <a:lnTo>
                    <a:pt x="654" y="765"/>
                  </a:lnTo>
                  <a:lnTo>
                    <a:pt x="227" y="1006"/>
                  </a:lnTo>
                  <a:lnTo>
                    <a:pt x="217" y="981"/>
                  </a:lnTo>
                  <a:lnTo>
                    <a:pt x="208" y="960"/>
                  </a:lnTo>
                  <a:lnTo>
                    <a:pt x="200" y="940"/>
                  </a:lnTo>
                  <a:lnTo>
                    <a:pt x="192" y="918"/>
                  </a:lnTo>
                  <a:lnTo>
                    <a:pt x="185" y="900"/>
                  </a:lnTo>
                  <a:lnTo>
                    <a:pt x="178" y="879"/>
                  </a:lnTo>
                  <a:lnTo>
                    <a:pt x="172" y="859"/>
                  </a:lnTo>
                  <a:lnTo>
                    <a:pt x="167" y="840"/>
                  </a:lnTo>
                  <a:lnTo>
                    <a:pt x="162" y="821"/>
                  </a:lnTo>
                  <a:lnTo>
                    <a:pt x="156" y="797"/>
                  </a:lnTo>
                  <a:lnTo>
                    <a:pt x="152" y="773"/>
                  </a:lnTo>
                  <a:lnTo>
                    <a:pt x="146" y="750"/>
                  </a:lnTo>
                  <a:lnTo>
                    <a:pt x="141" y="728"/>
                  </a:lnTo>
                  <a:lnTo>
                    <a:pt x="139" y="702"/>
                  </a:lnTo>
                  <a:lnTo>
                    <a:pt x="136" y="678"/>
                  </a:lnTo>
                  <a:lnTo>
                    <a:pt x="133" y="650"/>
                  </a:lnTo>
                  <a:lnTo>
                    <a:pt x="131" y="623"/>
                  </a:lnTo>
                  <a:lnTo>
                    <a:pt x="131" y="596"/>
                  </a:lnTo>
                  <a:lnTo>
                    <a:pt x="131" y="568"/>
                  </a:lnTo>
                  <a:lnTo>
                    <a:pt x="131" y="533"/>
                  </a:lnTo>
                  <a:lnTo>
                    <a:pt x="132" y="502"/>
                  </a:lnTo>
                  <a:lnTo>
                    <a:pt x="133" y="481"/>
                  </a:lnTo>
                  <a:lnTo>
                    <a:pt x="136" y="455"/>
                  </a:lnTo>
                  <a:lnTo>
                    <a:pt x="139" y="431"/>
                  </a:lnTo>
                  <a:lnTo>
                    <a:pt x="142" y="402"/>
                  </a:lnTo>
                  <a:lnTo>
                    <a:pt x="148" y="376"/>
                  </a:lnTo>
                  <a:lnTo>
                    <a:pt x="153" y="353"/>
                  </a:lnTo>
                  <a:lnTo>
                    <a:pt x="159" y="323"/>
                  </a:lnTo>
                  <a:lnTo>
                    <a:pt x="166" y="300"/>
                  </a:lnTo>
                  <a:lnTo>
                    <a:pt x="172" y="272"/>
                  </a:lnTo>
                  <a:lnTo>
                    <a:pt x="180" y="248"/>
                  </a:lnTo>
                  <a:lnTo>
                    <a:pt x="189" y="223"/>
                  </a:lnTo>
                  <a:lnTo>
                    <a:pt x="199" y="197"/>
                  </a:lnTo>
                  <a:lnTo>
                    <a:pt x="212" y="166"/>
                  </a:lnTo>
                  <a:lnTo>
                    <a:pt x="0" y="87"/>
                  </a:lnTo>
                  <a:lnTo>
                    <a:pt x="557" y="0"/>
                  </a:lnTo>
                  <a:lnTo>
                    <a:pt x="895" y="416"/>
                  </a:lnTo>
                  <a:close/>
                </a:path>
              </a:pathLst>
            </a:custGeom>
            <a:solidFill>
              <a:srgbClr val="FFCC99"/>
            </a:solidFill>
            <a:ln w="15875">
              <a:solidFill>
                <a:srgbClr val="000000"/>
              </a:solidFill>
              <a:prstDash val="solid"/>
              <a:round/>
              <a:headEnd/>
              <a:tailEnd/>
            </a:ln>
          </p:spPr>
          <p:txBody>
            <a:bodyPr/>
            <a:lstStyle/>
            <a:p>
              <a:endParaRPr lang="ar-EG"/>
            </a:p>
          </p:txBody>
        </p:sp>
        <p:sp>
          <p:nvSpPr>
            <p:cNvPr id="163867" name="Freeform 27">
              <a:extLst>
                <a:ext uri="{FF2B5EF4-FFF2-40B4-BE49-F238E27FC236}">
                  <a16:creationId xmlns:a16="http://schemas.microsoft.com/office/drawing/2014/main" id="{E71D2782-561A-24F6-A2E6-7F6046583BD0}"/>
                </a:ext>
              </a:extLst>
            </p:cNvPr>
            <p:cNvSpPr>
              <a:spLocks/>
            </p:cNvSpPr>
            <p:nvPr/>
          </p:nvSpPr>
          <p:spPr bwMode="auto">
            <a:xfrm>
              <a:off x="1275" y="1354"/>
              <a:ext cx="764" cy="681"/>
            </a:xfrm>
            <a:custGeom>
              <a:avLst/>
              <a:gdLst>
                <a:gd name="T0" fmla="*/ 807 w 1015"/>
                <a:gd name="T1" fmla="*/ 862 h 862"/>
                <a:gd name="T2" fmla="*/ 786 w 1015"/>
                <a:gd name="T3" fmla="*/ 853 h 862"/>
                <a:gd name="T4" fmla="*/ 769 w 1015"/>
                <a:gd name="T5" fmla="*/ 845 h 862"/>
                <a:gd name="T6" fmla="*/ 751 w 1015"/>
                <a:gd name="T7" fmla="*/ 837 h 862"/>
                <a:gd name="T8" fmla="*/ 734 w 1015"/>
                <a:gd name="T9" fmla="*/ 829 h 862"/>
                <a:gd name="T10" fmla="*/ 716 w 1015"/>
                <a:gd name="T11" fmla="*/ 819 h 862"/>
                <a:gd name="T12" fmla="*/ 697 w 1015"/>
                <a:gd name="T13" fmla="*/ 810 h 862"/>
                <a:gd name="T14" fmla="*/ 680 w 1015"/>
                <a:gd name="T15" fmla="*/ 799 h 862"/>
                <a:gd name="T16" fmla="*/ 662 w 1015"/>
                <a:gd name="T17" fmla="*/ 790 h 862"/>
                <a:gd name="T18" fmla="*/ 641 w 1015"/>
                <a:gd name="T19" fmla="*/ 777 h 862"/>
                <a:gd name="T20" fmla="*/ 619 w 1015"/>
                <a:gd name="T21" fmla="*/ 765 h 862"/>
                <a:gd name="T22" fmla="*/ 602 w 1015"/>
                <a:gd name="T23" fmla="*/ 753 h 862"/>
                <a:gd name="T24" fmla="*/ 585 w 1015"/>
                <a:gd name="T25" fmla="*/ 740 h 862"/>
                <a:gd name="T26" fmla="*/ 566 w 1015"/>
                <a:gd name="T27" fmla="*/ 727 h 862"/>
                <a:gd name="T28" fmla="*/ 545 w 1015"/>
                <a:gd name="T29" fmla="*/ 713 h 862"/>
                <a:gd name="T30" fmla="*/ 527 w 1015"/>
                <a:gd name="T31" fmla="*/ 699 h 862"/>
                <a:gd name="T32" fmla="*/ 507 w 1015"/>
                <a:gd name="T33" fmla="*/ 684 h 862"/>
                <a:gd name="T34" fmla="*/ 491 w 1015"/>
                <a:gd name="T35" fmla="*/ 672 h 862"/>
                <a:gd name="T36" fmla="*/ 469 w 1015"/>
                <a:gd name="T37" fmla="*/ 653 h 862"/>
                <a:gd name="T38" fmla="*/ 451 w 1015"/>
                <a:gd name="T39" fmla="*/ 638 h 862"/>
                <a:gd name="T40" fmla="*/ 435 w 1015"/>
                <a:gd name="T41" fmla="*/ 623 h 862"/>
                <a:gd name="T42" fmla="*/ 417 w 1015"/>
                <a:gd name="T43" fmla="*/ 605 h 862"/>
                <a:gd name="T44" fmla="*/ 404 w 1015"/>
                <a:gd name="T45" fmla="*/ 592 h 862"/>
                <a:gd name="T46" fmla="*/ 388 w 1015"/>
                <a:gd name="T47" fmla="*/ 576 h 862"/>
                <a:gd name="T48" fmla="*/ 373 w 1015"/>
                <a:gd name="T49" fmla="*/ 560 h 862"/>
                <a:gd name="T50" fmla="*/ 356 w 1015"/>
                <a:gd name="T51" fmla="*/ 540 h 862"/>
                <a:gd name="T52" fmla="*/ 340 w 1015"/>
                <a:gd name="T53" fmla="*/ 524 h 862"/>
                <a:gd name="T54" fmla="*/ 324 w 1015"/>
                <a:gd name="T55" fmla="*/ 505 h 862"/>
                <a:gd name="T56" fmla="*/ 306 w 1015"/>
                <a:gd name="T57" fmla="*/ 483 h 862"/>
                <a:gd name="T58" fmla="*/ 291 w 1015"/>
                <a:gd name="T59" fmla="*/ 462 h 862"/>
                <a:gd name="T60" fmla="*/ 274 w 1015"/>
                <a:gd name="T61" fmla="*/ 440 h 862"/>
                <a:gd name="T62" fmla="*/ 258 w 1015"/>
                <a:gd name="T63" fmla="*/ 418 h 862"/>
                <a:gd name="T64" fmla="*/ 244 w 1015"/>
                <a:gd name="T65" fmla="*/ 395 h 862"/>
                <a:gd name="T66" fmla="*/ 228 w 1015"/>
                <a:gd name="T67" fmla="*/ 370 h 862"/>
                <a:gd name="T68" fmla="*/ 218 w 1015"/>
                <a:gd name="T69" fmla="*/ 349 h 862"/>
                <a:gd name="T70" fmla="*/ 204 w 1015"/>
                <a:gd name="T71" fmla="*/ 330 h 862"/>
                <a:gd name="T72" fmla="*/ 194 w 1015"/>
                <a:gd name="T73" fmla="*/ 307 h 862"/>
                <a:gd name="T74" fmla="*/ 0 w 1015"/>
                <a:gd name="T75" fmla="*/ 389 h 862"/>
                <a:gd name="T76" fmla="*/ 319 w 1015"/>
                <a:gd name="T77" fmla="*/ 0 h 862"/>
                <a:gd name="T78" fmla="*/ 859 w 1015"/>
                <a:gd name="T79" fmla="*/ 42 h 862"/>
                <a:gd name="T80" fmla="*/ 641 w 1015"/>
                <a:gd name="T81" fmla="*/ 130 h 862"/>
                <a:gd name="T82" fmla="*/ 656 w 1015"/>
                <a:gd name="T83" fmla="*/ 154 h 862"/>
                <a:gd name="T84" fmla="*/ 671 w 1015"/>
                <a:gd name="T85" fmla="*/ 180 h 862"/>
                <a:gd name="T86" fmla="*/ 691 w 1015"/>
                <a:gd name="T87" fmla="*/ 207 h 862"/>
                <a:gd name="T88" fmla="*/ 713 w 1015"/>
                <a:gd name="T89" fmla="*/ 238 h 862"/>
                <a:gd name="T90" fmla="*/ 733 w 1015"/>
                <a:gd name="T91" fmla="*/ 261 h 862"/>
                <a:gd name="T92" fmla="*/ 755 w 1015"/>
                <a:gd name="T93" fmla="*/ 284 h 862"/>
                <a:gd name="T94" fmla="*/ 776 w 1015"/>
                <a:gd name="T95" fmla="*/ 307 h 862"/>
                <a:gd name="T96" fmla="*/ 798 w 1015"/>
                <a:gd name="T97" fmla="*/ 327 h 862"/>
                <a:gd name="T98" fmla="*/ 821 w 1015"/>
                <a:gd name="T99" fmla="*/ 346 h 862"/>
                <a:gd name="T100" fmla="*/ 846 w 1015"/>
                <a:gd name="T101" fmla="*/ 367 h 862"/>
                <a:gd name="T102" fmla="*/ 871 w 1015"/>
                <a:gd name="T103" fmla="*/ 384 h 862"/>
                <a:gd name="T104" fmla="*/ 894 w 1015"/>
                <a:gd name="T105" fmla="*/ 402 h 862"/>
                <a:gd name="T106" fmla="*/ 918 w 1015"/>
                <a:gd name="T107" fmla="*/ 417 h 862"/>
                <a:gd name="T108" fmla="*/ 946 w 1015"/>
                <a:gd name="T109" fmla="*/ 433 h 862"/>
                <a:gd name="T110" fmla="*/ 975 w 1015"/>
                <a:gd name="T111" fmla="*/ 448 h 862"/>
                <a:gd name="T112" fmla="*/ 996 w 1015"/>
                <a:gd name="T113" fmla="*/ 456 h 862"/>
                <a:gd name="T114" fmla="*/ 1015 w 1015"/>
                <a:gd name="T115" fmla="*/ 467 h 862"/>
                <a:gd name="T116" fmla="*/ 807 w 1015"/>
                <a:gd name="T117" fmla="*/ 862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5" h="862">
                  <a:moveTo>
                    <a:pt x="807" y="862"/>
                  </a:moveTo>
                  <a:lnTo>
                    <a:pt x="786" y="853"/>
                  </a:lnTo>
                  <a:lnTo>
                    <a:pt x="769" y="845"/>
                  </a:lnTo>
                  <a:lnTo>
                    <a:pt x="751" y="837"/>
                  </a:lnTo>
                  <a:lnTo>
                    <a:pt x="734" y="829"/>
                  </a:lnTo>
                  <a:lnTo>
                    <a:pt x="716" y="819"/>
                  </a:lnTo>
                  <a:lnTo>
                    <a:pt x="697" y="810"/>
                  </a:lnTo>
                  <a:lnTo>
                    <a:pt x="680" y="799"/>
                  </a:lnTo>
                  <a:lnTo>
                    <a:pt x="662" y="790"/>
                  </a:lnTo>
                  <a:lnTo>
                    <a:pt x="641" y="777"/>
                  </a:lnTo>
                  <a:lnTo>
                    <a:pt x="619" y="765"/>
                  </a:lnTo>
                  <a:lnTo>
                    <a:pt x="602" y="753"/>
                  </a:lnTo>
                  <a:lnTo>
                    <a:pt x="585" y="740"/>
                  </a:lnTo>
                  <a:lnTo>
                    <a:pt x="566" y="727"/>
                  </a:lnTo>
                  <a:lnTo>
                    <a:pt x="545" y="713"/>
                  </a:lnTo>
                  <a:lnTo>
                    <a:pt x="527" y="699"/>
                  </a:lnTo>
                  <a:lnTo>
                    <a:pt x="507" y="684"/>
                  </a:lnTo>
                  <a:lnTo>
                    <a:pt x="491" y="672"/>
                  </a:lnTo>
                  <a:lnTo>
                    <a:pt x="469" y="653"/>
                  </a:lnTo>
                  <a:lnTo>
                    <a:pt x="451" y="638"/>
                  </a:lnTo>
                  <a:lnTo>
                    <a:pt x="435" y="623"/>
                  </a:lnTo>
                  <a:lnTo>
                    <a:pt x="417" y="605"/>
                  </a:lnTo>
                  <a:lnTo>
                    <a:pt x="404" y="592"/>
                  </a:lnTo>
                  <a:lnTo>
                    <a:pt x="388" y="576"/>
                  </a:lnTo>
                  <a:lnTo>
                    <a:pt x="373" y="560"/>
                  </a:lnTo>
                  <a:lnTo>
                    <a:pt x="356" y="540"/>
                  </a:lnTo>
                  <a:lnTo>
                    <a:pt x="340" y="524"/>
                  </a:lnTo>
                  <a:lnTo>
                    <a:pt x="324" y="505"/>
                  </a:lnTo>
                  <a:lnTo>
                    <a:pt x="306" y="483"/>
                  </a:lnTo>
                  <a:lnTo>
                    <a:pt x="291" y="462"/>
                  </a:lnTo>
                  <a:lnTo>
                    <a:pt x="274" y="440"/>
                  </a:lnTo>
                  <a:lnTo>
                    <a:pt x="258" y="418"/>
                  </a:lnTo>
                  <a:lnTo>
                    <a:pt x="244" y="395"/>
                  </a:lnTo>
                  <a:lnTo>
                    <a:pt x="228" y="370"/>
                  </a:lnTo>
                  <a:lnTo>
                    <a:pt x="218" y="349"/>
                  </a:lnTo>
                  <a:lnTo>
                    <a:pt x="204" y="330"/>
                  </a:lnTo>
                  <a:lnTo>
                    <a:pt x="194" y="307"/>
                  </a:lnTo>
                  <a:lnTo>
                    <a:pt x="0" y="389"/>
                  </a:lnTo>
                  <a:lnTo>
                    <a:pt x="319" y="0"/>
                  </a:lnTo>
                  <a:lnTo>
                    <a:pt x="859" y="42"/>
                  </a:lnTo>
                  <a:lnTo>
                    <a:pt x="641" y="130"/>
                  </a:lnTo>
                  <a:lnTo>
                    <a:pt x="656" y="154"/>
                  </a:lnTo>
                  <a:lnTo>
                    <a:pt x="671" y="180"/>
                  </a:lnTo>
                  <a:lnTo>
                    <a:pt x="691" y="207"/>
                  </a:lnTo>
                  <a:lnTo>
                    <a:pt x="713" y="238"/>
                  </a:lnTo>
                  <a:lnTo>
                    <a:pt x="733" y="261"/>
                  </a:lnTo>
                  <a:lnTo>
                    <a:pt x="755" y="284"/>
                  </a:lnTo>
                  <a:lnTo>
                    <a:pt x="776" y="307"/>
                  </a:lnTo>
                  <a:lnTo>
                    <a:pt x="798" y="327"/>
                  </a:lnTo>
                  <a:lnTo>
                    <a:pt x="821" y="346"/>
                  </a:lnTo>
                  <a:lnTo>
                    <a:pt x="846" y="367"/>
                  </a:lnTo>
                  <a:lnTo>
                    <a:pt x="871" y="384"/>
                  </a:lnTo>
                  <a:lnTo>
                    <a:pt x="894" y="402"/>
                  </a:lnTo>
                  <a:lnTo>
                    <a:pt x="918" y="417"/>
                  </a:lnTo>
                  <a:lnTo>
                    <a:pt x="946" y="433"/>
                  </a:lnTo>
                  <a:lnTo>
                    <a:pt x="975" y="448"/>
                  </a:lnTo>
                  <a:lnTo>
                    <a:pt x="996" y="456"/>
                  </a:lnTo>
                  <a:lnTo>
                    <a:pt x="1015" y="467"/>
                  </a:lnTo>
                  <a:lnTo>
                    <a:pt x="807" y="862"/>
                  </a:lnTo>
                  <a:close/>
                </a:path>
              </a:pathLst>
            </a:custGeom>
            <a:solidFill>
              <a:srgbClr val="FFFF99"/>
            </a:solidFill>
            <a:ln w="15875">
              <a:solidFill>
                <a:srgbClr val="000000"/>
              </a:solidFill>
              <a:prstDash val="solid"/>
              <a:round/>
              <a:headEnd/>
              <a:tailEnd/>
            </a:ln>
          </p:spPr>
          <p:txBody>
            <a:bodyPr/>
            <a:lstStyle/>
            <a:p>
              <a:endParaRPr lang="ar-EG"/>
            </a:p>
          </p:txBody>
        </p:sp>
        <p:sp>
          <p:nvSpPr>
            <p:cNvPr id="163868" name="Freeform 28">
              <a:extLst>
                <a:ext uri="{FF2B5EF4-FFF2-40B4-BE49-F238E27FC236}">
                  <a16:creationId xmlns:a16="http://schemas.microsoft.com/office/drawing/2014/main" id="{770705CE-BDA6-0271-8842-65E4584D7867}"/>
                </a:ext>
              </a:extLst>
            </p:cNvPr>
            <p:cNvSpPr>
              <a:spLocks/>
            </p:cNvSpPr>
            <p:nvPr/>
          </p:nvSpPr>
          <p:spPr bwMode="auto">
            <a:xfrm>
              <a:off x="1851" y="1593"/>
              <a:ext cx="830" cy="621"/>
            </a:xfrm>
            <a:custGeom>
              <a:avLst/>
              <a:gdLst>
                <a:gd name="T0" fmla="*/ 442 w 1103"/>
                <a:gd name="T1" fmla="*/ 0 h 787"/>
                <a:gd name="T2" fmla="*/ 350 w 1103"/>
                <a:gd name="T3" fmla="*/ 203 h 787"/>
                <a:gd name="T4" fmla="*/ 372 w 1103"/>
                <a:gd name="T5" fmla="*/ 211 h 787"/>
                <a:gd name="T6" fmla="*/ 391 w 1103"/>
                <a:gd name="T7" fmla="*/ 216 h 787"/>
                <a:gd name="T8" fmla="*/ 413 w 1103"/>
                <a:gd name="T9" fmla="*/ 222 h 787"/>
                <a:gd name="T10" fmla="*/ 438 w 1103"/>
                <a:gd name="T11" fmla="*/ 228 h 787"/>
                <a:gd name="T12" fmla="*/ 467 w 1103"/>
                <a:gd name="T13" fmla="*/ 232 h 787"/>
                <a:gd name="T14" fmla="*/ 493 w 1103"/>
                <a:gd name="T15" fmla="*/ 236 h 787"/>
                <a:gd name="T16" fmla="*/ 519 w 1103"/>
                <a:gd name="T17" fmla="*/ 239 h 787"/>
                <a:gd name="T18" fmla="*/ 549 w 1103"/>
                <a:gd name="T19" fmla="*/ 243 h 787"/>
                <a:gd name="T20" fmla="*/ 580 w 1103"/>
                <a:gd name="T21" fmla="*/ 245 h 787"/>
                <a:gd name="T22" fmla="*/ 636 w 1103"/>
                <a:gd name="T23" fmla="*/ 245 h 787"/>
                <a:gd name="T24" fmla="*/ 666 w 1103"/>
                <a:gd name="T25" fmla="*/ 244 h 787"/>
                <a:gd name="T26" fmla="*/ 692 w 1103"/>
                <a:gd name="T27" fmla="*/ 242 h 787"/>
                <a:gd name="T28" fmla="*/ 720 w 1103"/>
                <a:gd name="T29" fmla="*/ 238 h 787"/>
                <a:gd name="T30" fmla="*/ 749 w 1103"/>
                <a:gd name="T31" fmla="*/ 233 h 787"/>
                <a:gd name="T32" fmla="*/ 773 w 1103"/>
                <a:gd name="T33" fmla="*/ 230 h 787"/>
                <a:gd name="T34" fmla="*/ 805 w 1103"/>
                <a:gd name="T35" fmla="*/ 223 h 787"/>
                <a:gd name="T36" fmla="*/ 835 w 1103"/>
                <a:gd name="T37" fmla="*/ 215 h 787"/>
                <a:gd name="T38" fmla="*/ 1103 w 1103"/>
                <a:gd name="T39" fmla="*/ 595 h 787"/>
                <a:gd name="T40" fmla="*/ 1077 w 1103"/>
                <a:gd name="T41" fmla="*/ 604 h 787"/>
                <a:gd name="T42" fmla="*/ 1052 w 1103"/>
                <a:gd name="T43" fmla="*/ 613 h 787"/>
                <a:gd name="T44" fmla="*/ 1030 w 1103"/>
                <a:gd name="T45" fmla="*/ 620 h 787"/>
                <a:gd name="T46" fmla="*/ 1007 w 1103"/>
                <a:gd name="T47" fmla="*/ 627 h 787"/>
                <a:gd name="T48" fmla="*/ 985 w 1103"/>
                <a:gd name="T49" fmla="*/ 632 h 787"/>
                <a:gd name="T50" fmla="*/ 961 w 1103"/>
                <a:gd name="T51" fmla="*/ 639 h 787"/>
                <a:gd name="T52" fmla="*/ 940 w 1103"/>
                <a:gd name="T53" fmla="*/ 644 h 787"/>
                <a:gd name="T54" fmla="*/ 918 w 1103"/>
                <a:gd name="T55" fmla="*/ 649 h 787"/>
                <a:gd name="T56" fmla="*/ 896 w 1103"/>
                <a:gd name="T57" fmla="*/ 653 h 787"/>
                <a:gd name="T58" fmla="*/ 871 w 1103"/>
                <a:gd name="T59" fmla="*/ 659 h 787"/>
                <a:gd name="T60" fmla="*/ 842 w 1103"/>
                <a:gd name="T61" fmla="*/ 663 h 787"/>
                <a:gd name="T62" fmla="*/ 818 w 1103"/>
                <a:gd name="T63" fmla="*/ 667 h 787"/>
                <a:gd name="T64" fmla="*/ 792 w 1103"/>
                <a:gd name="T65" fmla="*/ 672 h 787"/>
                <a:gd name="T66" fmla="*/ 764 w 1103"/>
                <a:gd name="T67" fmla="*/ 675 h 787"/>
                <a:gd name="T68" fmla="*/ 736 w 1103"/>
                <a:gd name="T69" fmla="*/ 678 h 787"/>
                <a:gd name="T70" fmla="*/ 704 w 1103"/>
                <a:gd name="T71" fmla="*/ 679 h 787"/>
                <a:gd name="T72" fmla="*/ 674 w 1103"/>
                <a:gd name="T73" fmla="*/ 681 h 787"/>
                <a:gd name="T74" fmla="*/ 646 w 1103"/>
                <a:gd name="T75" fmla="*/ 681 h 787"/>
                <a:gd name="T76" fmla="*/ 614 w 1103"/>
                <a:gd name="T77" fmla="*/ 681 h 787"/>
                <a:gd name="T78" fmla="*/ 575 w 1103"/>
                <a:gd name="T79" fmla="*/ 681 h 787"/>
                <a:gd name="T80" fmla="*/ 540 w 1103"/>
                <a:gd name="T81" fmla="*/ 680 h 787"/>
                <a:gd name="T82" fmla="*/ 515 w 1103"/>
                <a:gd name="T83" fmla="*/ 679 h 787"/>
                <a:gd name="T84" fmla="*/ 488 w 1103"/>
                <a:gd name="T85" fmla="*/ 678 h 787"/>
                <a:gd name="T86" fmla="*/ 459 w 1103"/>
                <a:gd name="T87" fmla="*/ 675 h 787"/>
                <a:gd name="T88" fmla="*/ 426 w 1103"/>
                <a:gd name="T89" fmla="*/ 671 h 787"/>
                <a:gd name="T90" fmla="*/ 399 w 1103"/>
                <a:gd name="T91" fmla="*/ 666 h 787"/>
                <a:gd name="T92" fmla="*/ 372 w 1103"/>
                <a:gd name="T93" fmla="*/ 663 h 787"/>
                <a:gd name="T94" fmla="*/ 338 w 1103"/>
                <a:gd name="T95" fmla="*/ 656 h 787"/>
                <a:gd name="T96" fmla="*/ 313 w 1103"/>
                <a:gd name="T97" fmla="*/ 650 h 787"/>
                <a:gd name="T98" fmla="*/ 282 w 1103"/>
                <a:gd name="T99" fmla="*/ 644 h 787"/>
                <a:gd name="T100" fmla="*/ 254 w 1103"/>
                <a:gd name="T101" fmla="*/ 637 h 787"/>
                <a:gd name="T102" fmla="*/ 227 w 1103"/>
                <a:gd name="T103" fmla="*/ 630 h 787"/>
                <a:gd name="T104" fmla="*/ 198 w 1103"/>
                <a:gd name="T105" fmla="*/ 621 h 787"/>
                <a:gd name="T106" fmla="*/ 163 w 1103"/>
                <a:gd name="T107" fmla="*/ 609 h 787"/>
                <a:gd name="T108" fmla="*/ 80 w 1103"/>
                <a:gd name="T109" fmla="*/ 787 h 787"/>
                <a:gd name="T110" fmla="*/ 0 w 1103"/>
                <a:gd name="T111" fmla="*/ 282 h 787"/>
                <a:gd name="T112" fmla="*/ 442 w 1103"/>
                <a:gd name="T113" fmla="*/ 0 h 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03" h="787">
                  <a:moveTo>
                    <a:pt x="442" y="0"/>
                  </a:moveTo>
                  <a:lnTo>
                    <a:pt x="350" y="203"/>
                  </a:lnTo>
                  <a:lnTo>
                    <a:pt x="372" y="211"/>
                  </a:lnTo>
                  <a:lnTo>
                    <a:pt x="391" y="216"/>
                  </a:lnTo>
                  <a:lnTo>
                    <a:pt x="413" y="222"/>
                  </a:lnTo>
                  <a:lnTo>
                    <a:pt x="438" y="228"/>
                  </a:lnTo>
                  <a:lnTo>
                    <a:pt x="467" y="232"/>
                  </a:lnTo>
                  <a:lnTo>
                    <a:pt x="493" y="236"/>
                  </a:lnTo>
                  <a:lnTo>
                    <a:pt x="519" y="239"/>
                  </a:lnTo>
                  <a:lnTo>
                    <a:pt x="549" y="243"/>
                  </a:lnTo>
                  <a:lnTo>
                    <a:pt x="580" y="245"/>
                  </a:lnTo>
                  <a:lnTo>
                    <a:pt x="636" y="245"/>
                  </a:lnTo>
                  <a:lnTo>
                    <a:pt x="666" y="244"/>
                  </a:lnTo>
                  <a:lnTo>
                    <a:pt x="692" y="242"/>
                  </a:lnTo>
                  <a:lnTo>
                    <a:pt x="720" y="238"/>
                  </a:lnTo>
                  <a:lnTo>
                    <a:pt x="749" y="233"/>
                  </a:lnTo>
                  <a:lnTo>
                    <a:pt x="773" y="230"/>
                  </a:lnTo>
                  <a:lnTo>
                    <a:pt x="805" y="223"/>
                  </a:lnTo>
                  <a:lnTo>
                    <a:pt x="835" y="215"/>
                  </a:lnTo>
                  <a:lnTo>
                    <a:pt x="1103" y="595"/>
                  </a:lnTo>
                  <a:lnTo>
                    <a:pt x="1077" y="604"/>
                  </a:lnTo>
                  <a:lnTo>
                    <a:pt x="1052" y="613"/>
                  </a:lnTo>
                  <a:lnTo>
                    <a:pt x="1030" y="620"/>
                  </a:lnTo>
                  <a:lnTo>
                    <a:pt x="1007" y="627"/>
                  </a:lnTo>
                  <a:lnTo>
                    <a:pt x="985" y="632"/>
                  </a:lnTo>
                  <a:lnTo>
                    <a:pt x="961" y="639"/>
                  </a:lnTo>
                  <a:lnTo>
                    <a:pt x="940" y="644"/>
                  </a:lnTo>
                  <a:lnTo>
                    <a:pt x="918" y="649"/>
                  </a:lnTo>
                  <a:lnTo>
                    <a:pt x="896" y="653"/>
                  </a:lnTo>
                  <a:lnTo>
                    <a:pt x="871" y="659"/>
                  </a:lnTo>
                  <a:lnTo>
                    <a:pt x="842" y="663"/>
                  </a:lnTo>
                  <a:lnTo>
                    <a:pt x="818" y="667"/>
                  </a:lnTo>
                  <a:lnTo>
                    <a:pt x="792" y="672"/>
                  </a:lnTo>
                  <a:lnTo>
                    <a:pt x="764" y="675"/>
                  </a:lnTo>
                  <a:lnTo>
                    <a:pt x="736" y="678"/>
                  </a:lnTo>
                  <a:lnTo>
                    <a:pt x="704" y="679"/>
                  </a:lnTo>
                  <a:lnTo>
                    <a:pt x="674" y="681"/>
                  </a:lnTo>
                  <a:lnTo>
                    <a:pt x="646" y="681"/>
                  </a:lnTo>
                  <a:lnTo>
                    <a:pt x="614" y="681"/>
                  </a:lnTo>
                  <a:lnTo>
                    <a:pt x="575" y="681"/>
                  </a:lnTo>
                  <a:lnTo>
                    <a:pt x="540" y="680"/>
                  </a:lnTo>
                  <a:lnTo>
                    <a:pt x="515" y="679"/>
                  </a:lnTo>
                  <a:lnTo>
                    <a:pt x="488" y="678"/>
                  </a:lnTo>
                  <a:lnTo>
                    <a:pt x="459" y="675"/>
                  </a:lnTo>
                  <a:lnTo>
                    <a:pt x="426" y="671"/>
                  </a:lnTo>
                  <a:lnTo>
                    <a:pt x="399" y="666"/>
                  </a:lnTo>
                  <a:lnTo>
                    <a:pt x="372" y="663"/>
                  </a:lnTo>
                  <a:lnTo>
                    <a:pt x="338" y="656"/>
                  </a:lnTo>
                  <a:lnTo>
                    <a:pt x="313" y="650"/>
                  </a:lnTo>
                  <a:lnTo>
                    <a:pt x="282" y="644"/>
                  </a:lnTo>
                  <a:lnTo>
                    <a:pt x="254" y="637"/>
                  </a:lnTo>
                  <a:lnTo>
                    <a:pt x="227" y="630"/>
                  </a:lnTo>
                  <a:lnTo>
                    <a:pt x="198" y="621"/>
                  </a:lnTo>
                  <a:lnTo>
                    <a:pt x="163" y="609"/>
                  </a:lnTo>
                  <a:lnTo>
                    <a:pt x="80" y="787"/>
                  </a:lnTo>
                  <a:lnTo>
                    <a:pt x="0" y="282"/>
                  </a:lnTo>
                  <a:lnTo>
                    <a:pt x="442" y="0"/>
                  </a:lnTo>
                  <a:close/>
                </a:path>
              </a:pathLst>
            </a:custGeom>
            <a:solidFill>
              <a:srgbClr val="CCFFFF"/>
            </a:solidFill>
            <a:ln w="15875">
              <a:solidFill>
                <a:srgbClr val="000000"/>
              </a:solidFill>
              <a:prstDash val="solid"/>
              <a:round/>
              <a:headEnd/>
              <a:tailEnd/>
            </a:ln>
          </p:spPr>
          <p:txBody>
            <a:bodyPr/>
            <a:lstStyle/>
            <a:p>
              <a:endParaRPr lang="ar-EG"/>
            </a:p>
          </p:txBody>
        </p:sp>
        <p:sp>
          <p:nvSpPr>
            <p:cNvPr id="163869" name="Freeform 29">
              <a:extLst>
                <a:ext uri="{FF2B5EF4-FFF2-40B4-BE49-F238E27FC236}">
                  <a16:creationId xmlns:a16="http://schemas.microsoft.com/office/drawing/2014/main" id="{F72EB657-C133-B78D-27AA-335D327F55AC}"/>
                </a:ext>
              </a:extLst>
            </p:cNvPr>
            <p:cNvSpPr>
              <a:spLocks/>
            </p:cNvSpPr>
            <p:nvPr/>
          </p:nvSpPr>
          <p:spPr bwMode="auto">
            <a:xfrm>
              <a:off x="2449" y="1471"/>
              <a:ext cx="722" cy="675"/>
            </a:xfrm>
            <a:custGeom>
              <a:avLst/>
              <a:gdLst>
                <a:gd name="T0" fmla="*/ 959 w 959"/>
                <a:gd name="T1" fmla="*/ 187 h 855"/>
                <a:gd name="T2" fmla="*/ 947 w 959"/>
                <a:gd name="T3" fmla="*/ 206 h 855"/>
                <a:gd name="T4" fmla="*/ 939 w 959"/>
                <a:gd name="T5" fmla="*/ 221 h 855"/>
                <a:gd name="T6" fmla="*/ 929 w 959"/>
                <a:gd name="T7" fmla="*/ 237 h 855"/>
                <a:gd name="T8" fmla="*/ 921 w 959"/>
                <a:gd name="T9" fmla="*/ 253 h 855"/>
                <a:gd name="T10" fmla="*/ 911 w 959"/>
                <a:gd name="T11" fmla="*/ 269 h 855"/>
                <a:gd name="T12" fmla="*/ 899 w 959"/>
                <a:gd name="T13" fmla="*/ 285 h 855"/>
                <a:gd name="T14" fmla="*/ 888 w 959"/>
                <a:gd name="T15" fmla="*/ 300 h 855"/>
                <a:gd name="T16" fmla="*/ 877 w 959"/>
                <a:gd name="T17" fmla="*/ 317 h 855"/>
                <a:gd name="T18" fmla="*/ 862 w 959"/>
                <a:gd name="T19" fmla="*/ 335 h 855"/>
                <a:gd name="T20" fmla="*/ 848 w 959"/>
                <a:gd name="T21" fmla="*/ 354 h 855"/>
                <a:gd name="T22" fmla="*/ 836 w 959"/>
                <a:gd name="T23" fmla="*/ 369 h 855"/>
                <a:gd name="T24" fmla="*/ 822 w 959"/>
                <a:gd name="T25" fmla="*/ 384 h 855"/>
                <a:gd name="T26" fmla="*/ 806 w 959"/>
                <a:gd name="T27" fmla="*/ 403 h 855"/>
                <a:gd name="T28" fmla="*/ 791 w 959"/>
                <a:gd name="T29" fmla="*/ 421 h 855"/>
                <a:gd name="T30" fmla="*/ 775 w 959"/>
                <a:gd name="T31" fmla="*/ 437 h 855"/>
                <a:gd name="T32" fmla="*/ 758 w 959"/>
                <a:gd name="T33" fmla="*/ 455 h 855"/>
                <a:gd name="T34" fmla="*/ 744 w 959"/>
                <a:gd name="T35" fmla="*/ 469 h 855"/>
                <a:gd name="T36" fmla="*/ 723 w 959"/>
                <a:gd name="T37" fmla="*/ 489 h 855"/>
                <a:gd name="T38" fmla="*/ 706 w 959"/>
                <a:gd name="T39" fmla="*/ 505 h 855"/>
                <a:gd name="T40" fmla="*/ 689 w 959"/>
                <a:gd name="T41" fmla="*/ 519 h 855"/>
                <a:gd name="T42" fmla="*/ 669 w 959"/>
                <a:gd name="T43" fmla="*/ 535 h 855"/>
                <a:gd name="T44" fmla="*/ 655 w 959"/>
                <a:gd name="T45" fmla="*/ 547 h 855"/>
                <a:gd name="T46" fmla="*/ 637 w 959"/>
                <a:gd name="T47" fmla="*/ 561 h 855"/>
                <a:gd name="T48" fmla="*/ 619 w 959"/>
                <a:gd name="T49" fmla="*/ 575 h 855"/>
                <a:gd name="T50" fmla="*/ 598 w 959"/>
                <a:gd name="T51" fmla="*/ 590 h 855"/>
                <a:gd name="T52" fmla="*/ 579 w 959"/>
                <a:gd name="T53" fmla="*/ 603 h 855"/>
                <a:gd name="T54" fmla="*/ 559 w 959"/>
                <a:gd name="T55" fmla="*/ 617 h 855"/>
                <a:gd name="T56" fmla="*/ 532 w 959"/>
                <a:gd name="T57" fmla="*/ 633 h 855"/>
                <a:gd name="T58" fmla="*/ 510 w 959"/>
                <a:gd name="T59" fmla="*/ 647 h 855"/>
                <a:gd name="T60" fmla="*/ 486 w 959"/>
                <a:gd name="T61" fmla="*/ 662 h 855"/>
                <a:gd name="T62" fmla="*/ 461 w 959"/>
                <a:gd name="T63" fmla="*/ 677 h 855"/>
                <a:gd name="T64" fmla="*/ 435 w 959"/>
                <a:gd name="T65" fmla="*/ 690 h 855"/>
                <a:gd name="T66" fmla="*/ 568 w 959"/>
                <a:gd name="T67" fmla="*/ 855 h 855"/>
                <a:gd name="T68" fmla="*/ 41 w 959"/>
                <a:gd name="T69" fmla="*/ 643 h 855"/>
                <a:gd name="T70" fmla="*/ 0 w 959"/>
                <a:gd name="T71" fmla="*/ 226 h 855"/>
                <a:gd name="T72" fmla="*/ 111 w 959"/>
                <a:gd name="T73" fmla="*/ 344 h 855"/>
                <a:gd name="T74" fmla="*/ 136 w 959"/>
                <a:gd name="T75" fmla="*/ 334 h 855"/>
                <a:gd name="T76" fmla="*/ 161 w 959"/>
                <a:gd name="T77" fmla="*/ 322 h 855"/>
                <a:gd name="T78" fmla="*/ 193 w 959"/>
                <a:gd name="T79" fmla="*/ 307 h 855"/>
                <a:gd name="T80" fmla="*/ 225 w 959"/>
                <a:gd name="T81" fmla="*/ 291 h 855"/>
                <a:gd name="T82" fmla="*/ 257 w 959"/>
                <a:gd name="T83" fmla="*/ 271 h 855"/>
                <a:gd name="T84" fmla="*/ 285 w 959"/>
                <a:gd name="T85" fmla="*/ 254 h 855"/>
                <a:gd name="T86" fmla="*/ 311 w 959"/>
                <a:gd name="T87" fmla="*/ 234 h 855"/>
                <a:gd name="T88" fmla="*/ 337 w 959"/>
                <a:gd name="T89" fmla="*/ 214 h 855"/>
                <a:gd name="T90" fmla="*/ 358 w 959"/>
                <a:gd name="T91" fmla="*/ 196 h 855"/>
                <a:gd name="T92" fmla="*/ 380 w 959"/>
                <a:gd name="T93" fmla="*/ 175 h 855"/>
                <a:gd name="T94" fmla="*/ 403 w 959"/>
                <a:gd name="T95" fmla="*/ 151 h 855"/>
                <a:gd name="T96" fmla="*/ 423 w 959"/>
                <a:gd name="T97" fmla="*/ 130 h 855"/>
                <a:gd name="T98" fmla="*/ 443 w 959"/>
                <a:gd name="T99" fmla="*/ 108 h 855"/>
                <a:gd name="T100" fmla="*/ 459 w 959"/>
                <a:gd name="T101" fmla="*/ 89 h 855"/>
                <a:gd name="T102" fmla="*/ 478 w 959"/>
                <a:gd name="T103" fmla="*/ 62 h 855"/>
                <a:gd name="T104" fmla="*/ 495 w 959"/>
                <a:gd name="T105" fmla="*/ 37 h 855"/>
                <a:gd name="T106" fmla="*/ 504 w 959"/>
                <a:gd name="T107" fmla="*/ 19 h 855"/>
                <a:gd name="T108" fmla="*/ 514 w 959"/>
                <a:gd name="T109" fmla="*/ 0 h 855"/>
                <a:gd name="T110" fmla="*/ 959 w 959"/>
                <a:gd name="T111" fmla="*/ 187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9" h="855">
                  <a:moveTo>
                    <a:pt x="959" y="187"/>
                  </a:moveTo>
                  <a:lnTo>
                    <a:pt x="947" y="206"/>
                  </a:lnTo>
                  <a:lnTo>
                    <a:pt x="939" y="221"/>
                  </a:lnTo>
                  <a:lnTo>
                    <a:pt x="929" y="237"/>
                  </a:lnTo>
                  <a:lnTo>
                    <a:pt x="921" y="253"/>
                  </a:lnTo>
                  <a:lnTo>
                    <a:pt x="911" y="269"/>
                  </a:lnTo>
                  <a:lnTo>
                    <a:pt x="899" y="285"/>
                  </a:lnTo>
                  <a:lnTo>
                    <a:pt x="888" y="300"/>
                  </a:lnTo>
                  <a:lnTo>
                    <a:pt x="877" y="317"/>
                  </a:lnTo>
                  <a:lnTo>
                    <a:pt x="862" y="335"/>
                  </a:lnTo>
                  <a:lnTo>
                    <a:pt x="848" y="354"/>
                  </a:lnTo>
                  <a:lnTo>
                    <a:pt x="836" y="369"/>
                  </a:lnTo>
                  <a:lnTo>
                    <a:pt x="822" y="384"/>
                  </a:lnTo>
                  <a:lnTo>
                    <a:pt x="806" y="403"/>
                  </a:lnTo>
                  <a:lnTo>
                    <a:pt x="791" y="421"/>
                  </a:lnTo>
                  <a:lnTo>
                    <a:pt x="775" y="437"/>
                  </a:lnTo>
                  <a:lnTo>
                    <a:pt x="758" y="455"/>
                  </a:lnTo>
                  <a:lnTo>
                    <a:pt x="744" y="469"/>
                  </a:lnTo>
                  <a:lnTo>
                    <a:pt x="723" y="489"/>
                  </a:lnTo>
                  <a:lnTo>
                    <a:pt x="706" y="505"/>
                  </a:lnTo>
                  <a:lnTo>
                    <a:pt x="689" y="519"/>
                  </a:lnTo>
                  <a:lnTo>
                    <a:pt x="669" y="535"/>
                  </a:lnTo>
                  <a:lnTo>
                    <a:pt x="655" y="547"/>
                  </a:lnTo>
                  <a:lnTo>
                    <a:pt x="637" y="561"/>
                  </a:lnTo>
                  <a:lnTo>
                    <a:pt x="619" y="575"/>
                  </a:lnTo>
                  <a:lnTo>
                    <a:pt x="598" y="590"/>
                  </a:lnTo>
                  <a:lnTo>
                    <a:pt x="579" y="603"/>
                  </a:lnTo>
                  <a:lnTo>
                    <a:pt x="559" y="617"/>
                  </a:lnTo>
                  <a:lnTo>
                    <a:pt x="532" y="633"/>
                  </a:lnTo>
                  <a:lnTo>
                    <a:pt x="510" y="647"/>
                  </a:lnTo>
                  <a:lnTo>
                    <a:pt x="486" y="662"/>
                  </a:lnTo>
                  <a:lnTo>
                    <a:pt x="461" y="677"/>
                  </a:lnTo>
                  <a:lnTo>
                    <a:pt x="435" y="690"/>
                  </a:lnTo>
                  <a:lnTo>
                    <a:pt x="568" y="855"/>
                  </a:lnTo>
                  <a:lnTo>
                    <a:pt x="41" y="643"/>
                  </a:lnTo>
                  <a:lnTo>
                    <a:pt x="0" y="226"/>
                  </a:lnTo>
                  <a:lnTo>
                    <a:pt x="111" y="344"/>
                  </a:lnTo>
                  <a:lnTo>
                    <a:pt x="136" y="334"/>
                  </a:lnTo>
                  <a:lnTo>
                    <a:pt x="161" y="322"/>
                  </a:lnTo>
                  <a:lnTo>
                    <a:pt x="193" y="307"/>
                  </a:lnTo>
                  <a:lnTo>
                    <a:pt x="225" y="291"/>
                  </a:lnTo>
                  <a:lnTo>
                    <a:pt x="257" y="271"/>
                  </a:lnTo>
                  <a:lnTo>
                    <a:pt x="285" y="254"/>
                  </a:lnTo>
                  <a:lnTo>
                    <a:pt x="311" y="234"/>
                  </a:lnTo>
                  <a:lnTo>
                    <a:pt x="337" y="214"/>
                  </a:lnTo>
                  <a:lnTo>
                    <a:pt x="358" y="196"/>
                  </a:lnTo>
                  <a:lnTo>
                    <a:pt x="380" y="175"/>
                  </a:lnTo>
                  <a:lnTo>
                    <a:pt x="403" y="151"/>
                  </a:lnTo>
                  <a:lnTo>
                    <a:pt x="423" y="130"/>
                  </a:lnTo>
                  <a:lnTo>
                    <a:pt x="443" y="108"/>
                  </a:lnTo>
                  <a:lnTo>
                    <a:pt x="459" y="89"/>
                  </a:lnTo>
                  <a:lnTo>
                    <a:pt x="478" y="62"/>
                  </a:lnTo>
                  <a:lnTo>
                    <a:pt x="495" y="37"/>
                  </a:lnTo>
                  <a:lnTo>
                    <a:pt x="504" y="19"/>
                  </a:lnTo>
                  <a:lnTo>
                    <a:pt x="514" y="0"/>
                  </a:lnTo>
                  <a:lnTo>
                    <a:pt x="959" y="187"/>
                  </a:lnTo>
                  <a:close/>
                </a:path>
              </a:pathLst>
            </a:custGeom>
            <a:solidFill>
              <a:srgbClr val="CCFF99"/>
            </a:solidFill>
            <a:ln w="15875">
              <a:solidFill>
                <a:srgbClr val="000000"/>
              </a:solidFill>
              <a:prstDash val="solid"/>
              <a:round/>
              <a:headEnd/>
              <a:tailEnd/>
            </a:ln>
          </p:spPr>
          <p:txBody>
            <a:bodyPr/>
            <a:lstStyle/>
            <a:p>
              <a:endParaRPr lang="ar-EG"/>
            </a:p>
          </p:txBody>
        </p:sp>
        <p:sp>
          <p:nvSpPr>
            <p:cNvPr id="163870" name="Freeform 30">
              <a:extLst>
                <a:ext uri="{FF2B5EF4-FFF2-40B4-BE49-F238E27FC236}">
                  <a16:creationId xmlns:a16="http://schemas.microsoft.com/office/drawing/2014/main" id="{CA696337-7702-C2AA-7EBC-6908C35B356D}"/>
                </a:ext>
              </a:extLst>
            </p:cNvPr>
            <p:cNvSpPr>
              <a:spLocks/>
            </p:cNvSpPr>
            <p:nvPr/>
          </p:nvSpPr>
          <p:spPr bwMode="auto">
            <a:xfrm>
              <a:off x="2691" y="868"/>
              <a:ext cx="665" cy="785"/>
            </a:xfrm>
            <a:custGeom>
              <a:avLst/>
              <a:gdLst>
                <a:gd name="T0" fmla="*/ 0 w 884"/>
                <a:gd name="T1" fmla="*/ 632 h 994"/>
                <a:gd name="T2" fmla="*/ 221 w 884"/>
                <a:gd name="T3" fmla="*/ 706 h 994"/>
                <a:gd name="T4" fmla="*/ 232 w 884"/>
                <a:gd name="T5" fmla="*/ 682 h 994"/>
                <a:gd name="T6" fmla="*/ 241 w 884"/>
                <a:gd name="T7" fmla="*/ 657 h 994"/>
                <a:gd name="T8" fmla="*/ 248 w 884"/>
                <a:gd name="T9" fmla="*/ 635 h 994"/>
                <a:gd name="T10" fmla="*/ 254 w 884"/>
                <a:gd name="T11" fmla="*/ 615 h 994"/>
                <a:gd name="T12" fmla="*/ 261 w 884"/>
                <a:gd name="T13" fmla="*/ 593 h 994"/>
                <a:gd name="T14" fmla="*/ 266 w 884"/>
                <a:gd name="T15" fmla="*/ 568 h 994"/>
                <a:gd name="T16" fmla="*/ 270 w 884"/>
                <a:gd name="T17" fmla="*/ 544 h 994"/>
                <a:gd name="T18" fmla="*/ 274 w 884"/>
                <a:gd name="T19" fmla="*/ 521 h 994"/>
                <a:gd name="T20" fmla="*/ 278 w 884"/>
                <a:gd name="T21" fmla="*/ 494 h 994"/>
                <a:gd name="T22" fmla="*/ 279 w 884"/>
                <a:gd name="T23" fmla="*/ 466 h 994"/>
                <a:gd name="T24" fmla="*/ 279 w 884"/>
                <a:gd name="T25" fmla="*/ 416 h 994"/>
                <a:gd name="T26" fmla="*/ 278 w 884"/>
                <a:gd name="T27" fmla="*/ 390 h 994"/>
                <a:gd name="T28" fmla="*/ 277 w 884"/>
                <a:gd name="T29" fmla="*/ 366 h 994"/>
                <a:gd name="T30" fmla="*/ 273 w 884"/>
                <a:gd name="T31" fmla="*/ 342 h 994"/>
                <a:gd name="T32" fmla="*/ 268 w 884"/>
                <a:gd name="T33" fmla="*/ 316 h 994"/>
                <a:gd name="T34" fmla="*/ 262 w 884"/>
                <a:gd name="T35" fmla="*/ 294 h 994"/>
                <a:gd name="T36" fmla="*/ 256 w 884"/>
                <a:gd name="T37" fmla="*/ 266 h 994"/>
                <a:gd name="T38" fmla="*/ 247 w 884"/>
                <a:gd name="T39" fmla="*/ 240 h 994"/>
                <a:gd name="T40" fmla="*/ 673 w 884"/>
                <a:gd name="T41" fmla="*/ 0 h 994"/>
                <a:gd name="T42" fmla="*/ 683 w 884"/>
                <a:gd name="T43" fmla="*/ 23 h 994"/>
                <a:gd name="T44" fmla="*/ 693 w 884"/>
                <a:gd name="T45" fmla="*/ 45 h 994"/>
                <a:gd name="T46" fmla="*/ 700 w 884"/>
                <a:gd name="T47" fmla="*/ 65 h 994"/>
                <a:gd name="T48" fmla="*/ 708 w 884"/>
                <a:gd name="T49" fmla="*/ 86 h 994"/>
                <a:gd name="T50" fmla="*/ 715 w 884"/>
                <a:gd name="T51" fmla="*/ 106 h 994"/>
                <a:gd name="T52" fmla="*/ 723 w 884"/>
                <a:gd name="T53" fmla="*/ 127 h 994"/>
                <a:gd name="T54" fmla="*/ 728 w 884"/>
                <a:gd name="T55" fmla="*/ 145 h 994"/>
                <a:gd name="T56" fmla="*/ 733 w 884"/>
                <a:gd name="T57" fmla="*/ 165 h 994"/>
                <a:gd name="T58" fmla="*/ 738 w 884"/>
                <a:gd name="T59" fmla="*/ 185 h 994"/>
                <a:gd name="T60" fmla="*/ 745 w 884"/>
                <a:gd name="T61" fmla="*/ 207 h 994"/>
                <a:gd name="T62" fmla="*/ 749 w 884"/>
                <a:gd name="T63" fmla="*/ 233 h 994"/>
                <a:gd name="T64" fmla="*/ 754 w 884"/>
                <a:gd name="T65" fmla="*/ 255 h 994"/>
                <a:gd name="T66" fmla="*/ 759 w 884"/>
                <a:gd name="T67" fmla="*/ 278 h 994"/>
                <a:gd name="T68" fmla="*/ 763 w 884"/>
                <a:gd name="T69" fmla="*/ 302 h 994"/>
                <a:gd name="T70" fmla="*/ 764 w 884"/>
                <a:gd name="T71" fmla="*/ 328 h 994"/>
                <a:gd name="T72" fmla="*/ 767 w 884"/>
                <a:gd name="T73" fmla="*/ 356 h 994"/>
                <a:gd name="T74" fmla="*/ 770 w 884"/>
                <a:gd name="T75" fmla="*/ 383 h 994"/>
                <a:gd name="T76" fmla="*/ 770 w 884"/>
                <a:gd name="T77" fmla="*/ 408 h 994"/>
                <a:gd name="T78" fmla="*/ 770 w 884"/>
                <a:gd name="T79" fmla="*/ 436 h 994"/>
                <a:gd name="T80" fmla="*/ 770 w 884"/>
                <a:gd name="T81" fmla="*/ 471 h 994"/>
                <a:gd name="T82" fmla="*/ 768 w 884"/>
                <a:gd name="T83" fmla="*/ 502 h 994"/>
                <a:gd name="T84" fmla="*/ 767 w 884"/>
                <a:gd name="T85" fmla="*/ 525 h 994"/>
                <a:gd name="T86" fmla="*/ 764 w 884"/>
                <a:gd name="T87" fmla="*/ 549 h 994"/>
                <a:gd name="T88" fmla="*/ 763 w 884"/>
                <a:gd name="T89" fmla="*/ 575 h 994"/>
                <a:gd name="T90" fmla="*/ 758 w 884"/>
                <a:gd name="T91" fmla="*/ 604 h 994"/>
                <a:gd name="T92" fmla="*/ 753 w 884"/>
                <a:gd name="T93" fmla="*/ 628 h 994"/>
                <a:gd name="T94" fmla="*/ 747 w 884"/>
                <a:gd name="T95" fmla="*/ 653 h 994"/>
                <a:gd name="T96" fmla="*/ 741 w 884"/>
                <a:gd name="T97" fmla="*/ 683 h 994"/>
                <a:gd name="T98" fmla="*/ 734 w 884"/>
                <a:gd name="T99" fmla="*/ 705 h 994"/>
                <a:gd name="T100" fmla="*/ 728 w 884"/>
                <a:gd name="T101" fmla="*/ 733 h 994"/>
                <a:gd name="T102" fmla="*/ 720 w 884"/>
                <a:gd name="T103" fmla="*/ 757 h 994"/>
                <a:gd name="T104" fmla="*/ 711 w 884"/>
                <a:gd name="T105" fmla="*/ 782 h 994"/>
                <a:gd name="T106" fmla="*/ 702 w 884"/>
                <a:gd name="T107" fmla="*/ 807 h 994"/>
                <a:gd name="T108" fmla="*/ 690 w 884"/>
                <a:gd name="T109" fmla="*/ 839 h 994"/>
                <a:gd name="T110" fmla="*/ 677 w 884"/>
                <a:gd name="T111" fmla="*/ 870 h 994"/>
                <a:gd name="T112" fmla="*/ 884 w 884"/>
                <a:gd name="T113" fmla="*/ 946 h 994"/>
                <a:gd name="T114" fmla="*/ 363 w 884"/>
                <a:gd name="T115" fmla="*/ 994 h 994"/>
                <a:gd name="T116" fmla="*/ 0 w 884"/>
                <a:gd name="T117" fmla="*/ 632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4" h="994">
                  <a:moveTo>
                    <a:pt x="0" y="632"/>
                  </a:moveTo>
                  <a:lnTo>
                    <a:pt x="221" y="706"/>
                  </a:lnTo>
                  <a:lnTo>
                    <a:pt x="232" y="682"/>
                  </a:lnTo>
                  <a:lnTo>
                    <a:pt x="241" y="657"/>
                  </a:lnTo>
                  <a:lnTo>
                    <a:pt x="248" y="635"/>
                  </a:lnTo>
                  <a:lnTo>
                    <a:pt x="254" y="615"/>
                  </a:lnTo>
                  <a:lnTo>
                    <a:pt x="261" y="593"/>
                  </a:lnTo>
                  <a:lnTo>
                    <a:pt x="266" y="568"/>
                  </a:lnTo>
                  <a:lnTo>
                    <a:pt x="270" y="544"/>
                  </a:lnTo>
                  <a:lnTo>
                    <a:pt x="274" y="521"/>
                  </a:lnTo>
                  <a:lnTo>
                    <a:pt x="278" y="494"/>
                  </a:lnTo>
                  <a:lnTo>
                    <a:pt x="279" y="466"/>
                  </a:lnTo>
                  <a:lnTo>
                    <a:pt x="279" y="416"/>
                  </a:lnTo>
                  <a:lnTo>
                    <a:pt x="278" y="390"/>
                  </a:lnTo>
                  <a:lnTo>
                    <a:pt x="277" y="366"/>
                  </a:lnTo>
                  <a:lnTo>
                    <a:pt x="273" y="342"/>
                  </a:lnTo>
                  <a:lnTo>
                    <a:pt x="268" y="316"/>
                  </a:lnTo>
                  <a:lnTo>
                    <a:pt x="262" y="294"/>
                  </a:lnTo>
                  <a:lnTo>
                    <a:pt x="256" y="266"/>
                  </a:lnTo>
                  <a:lnTo>
                    <a:pt x="247" y="240"/>
                  </a:lnTo>
                  <a:lnTo>
                    <a:pt x="673" y="0"/>
                  </a:lnTo>
                  <a:lnTo>
                    <a:pt x="683" y="23"/>
                  </a:lnTo>
                  <a:lnTo>
                    <a:pt x="693" y="45"/>
                  </a:lnTo>
                  <a:lnTo>
                    <a:pt x="700" y="65"/>
                  </a:lnTo>
                  <a:lnTo>
                    <a:pt x="708" y="86"/>
                  </a:lnTo>
                  <a:lnTo>
                    <a:pt x="715" y="106"/>
                  </a:lnTo>
                  <a:lnTo>
                    <a:pt x="723" y="127"/>
                  </a:lnTo>
                  <a:lnTo>
                    <a:pt x="728" y="145"/>
                  </a:lnTo>
                  <a:lnTo>
                    <a:pt x="733" y="165"/>
                  </a:lnTo>
                  <a:lnTo>
                    <a:pt x="738" y="185"/>
                  </a:lnTo>
                  <a:lnTo>
                    <a:pt x="745" y="207"/>
                  </a:lnTo>
                  <a:lnTo>
                    <a:pt x="749" y="233"/>
                  </a:lnTo>
                  <a:lnTo>
                    <a:pt x="754" y="255"/>
                  </a:lnTo>
                  <a:lnTo>
                    <a:pt x="759" y="278"/>
                  </a:lnTo>
                  <a:lnTo>
                    <a:pt x="763" y="302"/>
                  </a:lnTo>
                  <a:lnTo>
                    <a:pt x="764" y="328"/>
                  </a:lnTo>
                  <a:lnTo>
                    <a:pt x="767" y="356"/>
                  </a:lnTo>
                  <a:lnTo>
                    <a:pt x="770" y="383"/>
                  </a:lnTo>
                  <a:lnTo>
                    <a:pt x="770" y="408"/>
                  </a:lnTo>
                  <a:lnTo>
                    <a:pt x="770" y="436"/>
                  </a:lnTo>
                  <a:lnTo>
                    <a:pt x="770" y="471"/>
                  </a:lnTo>
                  <a:lnTo>
                    <a:pt x="768" y="502"/>
                  </a:lnTo>
                  <a:lnTo>
                    <a:pt x="767" y="525"/>
                  </a:lnTo>
                  <a:lnTo>
                    <a:pt x="764" y="549"/>
                  </a:lnTo>
                  <a:lnTo>
                    <a:pt x="763" y="575"/>
                  </a:lnTo>
                  <a:lnTo>
                    <a:pt x="758" y="604"/>
                  </a:lnTo>
                  <a:lnTo>
                    <a:pt x="753" y="628"/>
                  </a:lnTo>
                  <a:lnTo>
                    <a:pt x="747" y="653"/>
                  </a:lnTo>
                  <a:lnTo>
                    <a:pt x="741" y="683"/>
                  </a:lnTo>
                  <a:lnTo>
                    <a:pt x="734" y="705"/>
                  </a:lnTo>
                  <a:lnTo>
                    <a:pt x="728" y="733"/>
                  </a:lnTo>
                  <a:lnTo>
                    <a:pt x="720" y="757"/>
                  </a:lnTo>
                  <a:lnTo>
                    <a:pt x="711" y="782"/>
                  </a:lnTo>
                  <a:lnTo>
                    <a:pt x="702" y="807"/>
                  </a:lnTo>
                  <a:lnTo>
                    <a:pt x="690" y="839"/>
                  </a:lnTo>
                  <a:lnTo>
                    <a:pt x="677" y="870"/>
                  </a:lnTo>
                  <a:lnTo>
                    <a:pt x="884" y="946"/>
                  </a:lnTo>
                  <a:lnTo>
                    <a:pt x="363" y="994"/>
                  </a:lnTo>
                  <a:lnTo>
                    <a:pt x="0" y="632"/>
                  </a:lnTo>
                  <a:close/>
                </a:path>
              </a:pathLst>
            </a:custGeom>
            <a:solidFill>
              <a:srgbClr val="B2B2B2"/>
            </a:solidFill>
            <a:ln w="15875">
              <a:solidFill>
                <a:srgbClr val="000000"/>
              </a:solidFill>
              <a:prstDash val="solid"/>
              <a:round/>
              <a:headEnd/>
              <a:tailEnd/>
            </a:ln>
          </p:spPr>
          <p:txBody>
            <a:bodyPr/>
            <a:lstStyle/>
            <a:p>
              <a:endParaRPr lang="ar-EG"/>
            </a:p>
          </p:txBody>
        </p:sp>
        <p:sp>
          <p:nvSpPr>
            <p:cNvPr id="163871" name="Freeform 31">
              <a:extLst>
                <a:ext uri="{FF2B5EF4-FFF2-40B4-BE49-F238E27FC236}">
                  <a16:creationId xmlns:a16="http://schemas.microsoft.com/office/drawing/2014/main" id="{43426658-2CE3-4142-B803-1D13FDE82337}"/>
                </a:ext>
              </a:extLst>
            </p:cNvPr>
            <p:cNvSpPr>
              <a:spLocks/>
            </p:cNvSpPr>
            <p:nvPr/>
          </p:nvSpPr>
          <p:spPr bwMode="auto">
            <a:xfrm>
              <a:off x="2569" y="413"/>
              <a:ext cx="779" cy="693"/>
            </a:xfrm>
            <a:custGeom>
              <a:avLst/>
              <a:gdLst>
                <a:gd name="T0" fmla="*/ 209 w 1034"/>
                <a:gd name="T1" fmla="*/ 0 h 878"/>
                <a:gd name="T2" fmla="*/ 230 w 1034"/>
                <a:gd name="T3" fmla="*/ 10 h 878"/>
                <a:gd name="T4" fmla="*/ 247 w 1034"/>
                <a:gd name="T5" fmla="*/ 18 h 878"/>
                <a:gd name="T6" fmla="*/ 266 w 1034"/>
                <a:gd name="T7" fmla="*/ 26 h 878"/>
                <a:gd name="T8" fmla="*/ 283 w 1034"/>
                <a:gd name="T9" fmla="*/ 34 h 878"/>
                <a:gd name="T10" fmla="*/ 301 w 1034"/>
                <a:gd name="T11" fmla="*/ 43 h 878"/>
                <a:gd name="T12" fmla="*/ 318 w 1034"/>
                <a:gd name="T13" fmla="*/ 54 h 878"/>
                <a:gd name="T14" fmla="*/ 335 w 1034"/>
                <a:gd name="T15" fmla="*/ 63 h 878"/>
                <a:gd name="T16" fmla="*/ 353 w 1034"/>
                <a:gd name="T17" fmla="*/ 72 h 878"/>
                <a:gd name="T18" fmla="*/ 374 w 1034"/>
                <a:gd name="T19" fmla="*/ 85 h 878"/>
                <a:gd name="T20" fmla="*/ 396 w 1034"/>
                <a:gd name="T21" fmla="*/ 99 h 878"/>
                <a:gd name="T22" fmla="*/ 413 w 1034"/>
                <a:gd name="T23" fmla="*/ 110 h 878"/>
                <a:gd name="T24" fmla="*/ 430 w 1034"/>
                <a:gd name="T25" fmla="*/ 122 h 878"/>
                <a:gd name="T26" fmla="*/ 451 w 1034"/>
                <a:gd name="T27" fmla="*/ 135 h 878"/>
                <a:gd name="T28" fmla="*/ 472 w 1034"/>
                <a:gd name="T29" fmla="*/ 149 h 878"/>
                <a:gd name="T30" fmla="*/ 490 w 1034"/>
                <a:gd name="T31" fmla="*/ 163 h 878"/>
                <a:gd name="T32" fmla="*/ 508 w 1034"/>
                <a:gd name="T33" fmla="*/ 178 h 878"/>
                <a:gd name="T34" fmla="*/ 525 w 1034"/>
                <a:gd name="T35" fmla="*/ 192 h 878"/>
                <a:gd name="T36" fmla="*/ 546 w 1034"/>
                <a:gd name="T37" fmla="*/ 210 h 878"/>
                <a:gd name="T38" fmla="*/ 564 w 1034"/>
                <a:gd name="T39" fmla="*/ 225 h 878"/>
                <a:gd name="T40" fmla="*/ 580 w 1034"/>
                <a:gd name="T41" fmla="*/ 240 h 878"/>
                <a:gd name="T42" fmla="*/ 598 w 1034"/>
                <a:gd name="T43" fmla="*/ 257 h 878"/>
                <a:gd name="T44" fmla="*/ 612 w 1034"/>
                <a:gd name="T45" fmla="*/ 270 h 878"/>
                <a:gd name="T46" fmla="*/ 628 w 1034"/>
                <a:gd name="T47" fmla="*/ 286 h 878"/>
                <a:gd name="T48" fmla="*/ 644 w 1034"/>
                <a:gd name="T49" fmla="*/ 303 h 878"/>
                <a:gd name="T50" fmla="*/ 661 w 1034"/>
                <a:gd name="T51" fmla="*/ 322 h 878"/>
                <a:gd name="T52" fmla="*/ 675 w 1034"/>
                <a:gd name="T53" fmla="*/ 339 h 878"/>
                <a:gd name="T54" fmla="*/ 691 w 1034"/>
                <a:gd name="T55" fmla="*/ 357 h 878"/>
                <a:gd name="T56" fmla="*/ 709 w 1034"/>
                <a:gd name="T57" fmla="*/ 379 h 878"/>
                <a:gd name="T58" fmla="*/ 725 w 1034"/>
                <a:gd name="T59" fmla="*/ 400 h 878"/>
                <a:gd name="T60" fmla="*/ 741 w 1034"/>
                <a:gd name="T61" fmla="*/ 422 h 878"/>
                <a:gd name="T62" fmla="*/ 757 w 1034"/>
                <a:gd name="T63" fmla="*/ 445 h 878"/>
                <a:gd name="T64" fmla="*/ 771 w 1034"/>
                <a:gd name="T65" fmla="*/ 468 h 878"/>
                <a:gd name="T66" fmla="*/ 787 w 1034"/>
                <a:gd name="T67" fmla="*/ 492 h 878"/>
                <a:gd name="T68" fmla="*/ 799 w 1034"/>
                <a:gd name="T69" fmla="*/ 513 h 878"/>
                <a:gd name="T70" fmla="*/ 811 w 1034"/>
                <a:gd name="T71" fmla="*/ 533 h 878"/>
                <a:gd name="T72" fmla="*/ 821 w 1034"/>
                <a:gd name="T73" fmla="*/ 556 h 878"/>
                <a:gd name="T74" fmla="*/ 829 w 1034"/>
                <a:gd name="T75" fmla="*/ 572 h 878"/>
                <a:gd name="T76" fmla="*/ 1034 w 1034"/>
                <a:gd name="T77" fmla="*/ 500 h 878"/>
                <a:gd name="T78" fmla="*/ 714 w 1034"/>
                <a:gd name="T79" fmla="*/ 878 h 878"/>
                <a:gd name="T80" fmla="*/ 150 w 1034"/>
                <a:gd name="T81" fmla="*/ 817 h 878"/>
                <a:gd name="T82" fmla="*/ 374 w 1034"/>
                <a:gd name="T83" fmla="*/ 735 h 878"/>
                <a:gd name="T84" fmla="*/ 359 w 1034"/>
                <a:gd name="T85" fmla="*/ 709 h 878"/>
                <a:gd name="T86" fmla="*/ 344 w 1034"/>
                <a:gd name="T87" fmla="*/ 683 h 878"/>
                <a:gd name="T88" fmla="*/ 324 w 1034"/>
                <a:gd name="T89" fmla="*/ 655 h 878"/>
                <a:gd name="T90" fmla="*/ 302 w 1034"/>
                <a:gd name="T91" fmla="*/ 626 h 878"/>
                <a:gd name="T92" fmla="*/ 283 w 1034"/>
                <a:gd name="T93" fmla="*/ 602 h 878"/>
                <a:gd name="T94" fmla="*/ 262 w 1034"/>
                <a:gd name="T95" fmla="*/ 578 h 878"/>
                <a:gd name="T96" fmla="*/ 239 w 1034"/>
                <a:gd name="T97" fmla="*/ 555 h 878"/>
                <a:gd name="T98" fmla="*/ 217 w 1034"/>
                <a:gd name="T99" fmla="*/ 535 h 878"/>
                <a:gd name="T100" fmla="*/ 195 w 1034"/>
                <a:gd name="T101" fmla="*/ 517 h 878"/>
                <a:gd name="T102" fmla="*/ 169 w 1034"/>
                <a:gd name="T103" fmla="*/ 496 h 878"/>
                <a:gd name="T104" fmla="*/ 144 w 1034"/>
                <a:gd name="T105" fmla="*/ 478 h 878"/>
                <a:gd name="T106" fmla="*/ 121 w 1034"/>
                <a:gd name="T107" fmla="*/ 461 h 878"/>
                <a:gd name="T108" fmla="*/ 97 w 1034"/>
                <a:gd name="T109" fmla="*/ 446 h 878"/>
                <a:gd name="T110" fmla="*/ 69 w 1034"/>
                <a:gd name="T111" fmla="*/ 429 h 878"/>
                <a:gd name="T112" fmla="*/ 40 w 1034"/>
                <a:gd name="T113" fmla="*/ 414 h 878"/>
                <a:gd name="T114" fmla="*/ 20 w 1034"/>
                <a:gd name="T115" fmla="*/ 406 h 878"/>
                <a:gd name="T116" fmla="*/ 0 w 1034"/>
                <a:gd name="T117" fmla="*/ 396 h 878"/>
                <a:gd name="T118" fmla="*/ 209 w 1034"/>
                <a:gd name="T119" fmla="*/ 0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34" h="878">
                  <a:moveTo>
                    <a:pt x="209" y="0"/>
                  </a:moveTo>
                  <a:lnTo>
                    <a:pt x="230" y="10"/>
                  </a:lnTo>
                  <a:lnTo>
                    <a:pt x="247" y="18"/>
                  </a:lnTo>
                  <a:lnTo>
                    <a:pt x="266" y="26"/>
                  </a:lnTo>
                  <a:lnTo>
                    <a:pt x="283" y="34"/>
                  </a:lnTo>
                  <a:lnTo>
                    <a:pt x="301" y="43"/>
                  </a:lnTo>
                  <a:lnTo>
                    <a:pt x="318" y="54"/>
                  </a:lnTo>
                  <a:lnTo>
                    <a:pt x="335" y="63"/>
                  </a:lnTo>
                  <a:lnTo>
                    <a:pt x="353" y="72"/>
                  </a:lnTo>
                  <a:lnTo>
                    <a:pt x="374" y="85"/>
                  </a:lnTo>
                  <a:lnTo>
                    <a:pt x="396" y="99"/>
                  </a:lnTo>
                  <a:lnTo>
                    <a:pt x="413" y="110"/>
                  </a:lnTo>
                  <a:lnTo>
                    <a:pt x="430" y="122"/>
                  </a:lnTo>
                  <a:lnTo>
                    <a:pt x="451" y="135"/>
                  </a:lnTo>
                  <a:lnTo>
                    <a:pt x="472" y="149"/>
                  </a:lnTo>
                  <a:lnTo>
                    <a:pt x="490" y="163"/>
                  </a:lnTo>
                  <a:lnTo>
                    <a:pt x="508" y="178"/>
                  </a:lnTo>
                  <a:lnTo>
                    <a:pt x="525" y="192"/>
                  </a:lnTo>
                  <a:lnTo>
                    <a:pt x="546" y="210"/>
                  </a:lnTo>
                  <a:lnTo>
                    <a:pt x="564" y="225"/>
                  </a:lnTo>
                  <a:lnTo>
                    <a:pt x="580" y="240"/>
                  </a:lnTo>
                  <a:lnTo>
                    <a:pt x="598" y="257"/>
                  </a:lnTo>
                  <a:lnTo>
                    <a:pt x="612" y="270"/>
                  </a:lnTo>
                  <a:lnTo>
                    <a:pt x="628" y="286"/>
                  </a:lnTo>
                  <a:lnTo>
                    <a:pt x="644" y="303"/>
                  </a:lnTo>
                  <a:lnTo>
                    <a:pt x="661" y="322"/>
                  </a:lnTo>
                  <a:lnTo>
                    <a:pt x="675" y="339"/>
                  </a:lnTo>
                  <a:lnTo>
                    <a:pt x="691" y="357"/>
                  </a:lnTo>
                  <a:lnTo>
                    <a:pt x="709" y="379"/>
                  </a:lnTo>
                  <a:lnTo>
                    <a:pt x="725" y="400"/>
                  </a:lnTo>
                  <a:lnTo>
                    <a:pt x="741" y="422"/>
                  </a:lnTo>
                  <a:lnTo>
                    <a:pt x="757" y="445"/>
                  </a:lnTo>
                  <a:lnTo>
                    <a:pt x="771" y="468"/>
                  </a:lnTo>
                  <a:lnTo>
                    <a:pt x="787" y="492"/>
                  </a:lnTo>
                  <a:lnTo>
                    <a:pt x="799" y="513"/>
                  </a:lnTo>
                  <a:lnTo>
                    <a:pt x="811" y="533"/>
                  </a:lnTo>
                  <a:lnTo>
                    <a:pt x="821" y="556"/>
                  </a:lnTo>
                  <a:lnTo>
                    <a:pt x="829" y="572"/>
                  </a:lnTo>
                  <a:lnTo>
                    <a:pt x="1034" y="500"/>
                  </a:lnTo>
                  <a:lnTo>
                    <a:pt x="714" y="878"/>
                  </a:lnTo>
                  <a:lnTo>
                    <a:pt x="150" y="817"/>
                  </a:lnTo>
                  <a:lnTo>
                    <a:pt x="374" y="735"/>
                  </a:lnTo>
                  <a:lnTo>
                    <a:pt x="359" y="709"/>
                  </a:lnTo>
                  <a:lnTo>
                    <a:pt x="344" y="683"/>
                  </a:lnTo>
                  <a:lnTo>
                    <a:pt x="324" y="655"/>
                  </a:lnTo>
                  <a:lnTo>
                    <a:pt x="302" y="626"/>
                  </a:lnTo>
                  <a:lnTo>
                    <a:pt x="283" y="602"/>
                  </a:lnTo>
                  <a:lnTo>
                    <a:pt x="262" y="578"/>
                  </a:lnTo>
                  <a:lnTo>
                    <a:pt x="239" y="555"/>
                  </a:lnTo>
                  <a:lnTo>
                    <a:pt x="217" y="535"/>
                  </a:lnTo>
                  <a:lnTo>
                    <a:pt x="195" y="517"/>
                  </a:lnTo>
                  <a:lnTo>
                    <a:pt x="169" y="496"/>
                  </a:lnTo>
                  <a:lnTo>
                    <a:pt x="144" y="478"/>
                  </a:lnTo>
                  <a:lnTo>
                    <a:pt x="121" y="461"/>
                  </a:lnTo>
                  <a:lnTo>
                    <a:pt x="97" y="446"/>
                  </a:lnTo>
                  <a:lnTo>
                    <a:pt x="69" y="429"/>
                  </a:lnTo>
                  <a:lnTo>
                    <a:pt x="40" y="414"/>
                  </a:lnTo>
                  <a:lnTo>
                    <a:pt x="20" y="406"/>
                  </a:lnTo>
                  <a:lnTo>
                    <a:pt x="0" y="396"/>
                  </a:lnTo>
                  <a:lnTo>
                    <a:pt x="209" y="0"/>
                  </a:lnTo>
                  <a:close/>
                </a:path>
              </a:pathLst>
            </a:custGeom>
            <a:solidFill>
              <a:schemeClr val="hlink"/>
            </a:solidFill>
            <a:ln w="15875">
              <a:solidFill>
                <a:srgbClr val="000000"/>
              </a:solidFill>
              <a:prstDash val="solid"/>
              <a:round/>
              <a:headEnd/>
              <a:tailEnd/>
            </a:ln>
          </p:spPr>
          <p:txBody>
            <a:bodyPr/>
            <a:lstStyle/>
            <a:p>
              <a:endParaRPr lang="ar-EG"/>
            </a:p>
          </p:txBody>
        </p:sp>
      </p:grpSp>
      <p:pic>
        <p:nvPicPr>
          <p:cNvPr id="2" name="Picture 1">
            <a:extLst>
              <a:ext uri="{FF2B5EF4-FFF2-40B4-BE49-F238E27FC236}">
                <a16:creationId xmlns:a16="http://schemas.microsoft.com/office/drawing/2014/main" id="{1757FD18-6760-D0F4-22DC-78DD514078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275" y="5487433"/>
            <a:ext cx="1222425" cy="1096206"/>
          </a:xfrm>
          <a:prstGeom prst="rect">
            <a:avLst/>
          </a:prstGeom>
        </p:spPr>
      </p:pic>
      <p:pic>
        <p:nvPicPr>
          <p:cNvPr id="3" name="Picture 2">
            <a:extLst>
              <a:ext uri="{FF2B5EF4-FFF2-40B4-BE49-F238E27FC236}">
                <a16:creationId xmlns:a16="http://schemas.microsoft.com/office/drawing/2014/main" id="{15A70F88-575F-A92B-E6BE-3842839BF8BA}"/>
              </a:ext>
            </a:extLst>
          </p:cNvPr>
          <p:cNvPicPr>
            <a:picLocks noChangeAspect="1"/>
          </p:cNvPicPr>
          <p:nvPr/>
        </p:nvPicPr>
        <p:blipFill>
          <a:blip r:embed="rId5"/>
          <a:stretch>
            <a:fillRect/>
          </a:stretch>
        </p:blipFill>
        <p:spPr>
          <a:xfrm>
            <a:off x="2388323" y="5927698"/>
            <a:ext cx="9902229" cy="204838"/>
          </a:xfrm>
          <a:prstGeom prst="rect">
            <a:avLst/>
          </a:prstGeom>
        </p:spPr>
      </p:pic>
      <p:pic>
        <p:nvPicPr>
          <p:cNvPr id="4" name="Picture 3">
            <a:extLst>
              <a:ext uri="{FF2B5EF4-FFF2-40B4-BE49-F238E27FC236}">
                <a16:creationId xmlns:a16="http://schemas.microsoft.com/office/drawing/2014/main" id="{43C66676-F7BA-BE8E-4836-06CE99AD85CF}"/>
              </a:ext>
            </a:extLst>
          </p:cNvPr>
          <p:cNvPicPr>
            <a:picLocks noChangeAspect="1"/>
          </p:cNvPicPr>
          <p:nvPr/>
        </p:nvPicPr>
        <p:blipFill>
          <a:blip r:embed="rId6"/>
          <a:stretch>
            <a:fillRect/>
          </a:stretch>
        </p:blipFill>
        <p:spPr>
          <a:xfrm>
            <a:off x="-160501" y="2192513"/>
            <a:ext cx="238650" cy="2709534"/>
          </a:xfrm>
          <a:prstGeom prst="rect">
            <a:avLst/>
          </a:prstGeom>
        </p:spPr>
      </p:pic>
      <p:pic>
        <p:nvPicPr>
          <p:cNvPr id="5" name="Picture 4">
            <a:extLst>
              <a:ext uri="{FF2B5EF4-FFF2-40B4-BE49-F238E27FC236}">
                <a16:creationId xmlns:a16="http://schemas.microsoft.com/office/drawing/2014/main" id="{91879C9E-ECCE-7ED3-D4AA-65D508FCF8FB}"/>
              </a:ext>
            </a:extLst>
          </p:cNvPr>
          <p:cNvPicPr>
            <a:picLocks noChangeAspect="1"/>
          </p:cNvPicPr>
          <p:nvPr/>
        </p:nvPicPr>
        <p:blipFill>
          <a:blip r:embed="rId6"/>
          <a:stretch>
            <a:fillRect/>
          </a:stretch>
        </p:blipFill>
        <p:spPr>
          <a:xfrm>
            <a:off x="12051902" y="2183276"/>
            <a:ext cx="238650" cy="2709534"/>
          </a:xfrm>
          <a:prstGeom prst="rect">
            <a:avLst/>
          </a:prstGeom>
        </p:spPr>
      </p:pic>
      <p:sp>
        <p:nvSpPr>
          <p:cNvPr id="8" name="TextBox 7">
            <a:extLst>
              <a:ext uri="{FF2B5EF4-FFF2-40B4-BE49-F238E27FC236}">
                <a16:creationId xmlns:a16="http://schemas.microsoft.com/office/drawing/2014/main" id="{8761E2D6-721E-EBCA-B292-06011EE78F5A}"/>
              </a:ext>
            </a:extLst>
          </p:cNvPr>
          <p:cNvSpPr txBox="1"/>
          <p:nvPr/>
        </p:nvSpPr>
        <p:spPr>
          <a:xfrm>
            <a:off x="78149" y="420754"/>
            <a:ext cx="1833880" cy="584775"/>
          </a:xfrm>
          <a:prstGeom prst="rect">
            <a:avLst/>
          </a:prstGeom>
          <a:noFill/>
        </p:spPr>
        <p:txBody>
          <a:bodyPr wrap="square" rtlCol="1">
            <a:spAutoFit/>
          </a:bodyPr>
          <a:lstStyle/>
          <a:p>
            <a:pPr algn="ctr"/>
            <a:r>
              <a:rPr lang="en-US" sz="3200" b="1" dirty="0">
                <a:solidFill>
                  <a:schemeClr val="bg1"/>
                </a:solidFill>
              </a:rPr>
              <a:t>Lecture 3</a:t>
            </a:r>
            <a:endParaRPr lang="ar-EG" sz="3200" b="1" dirty="0">
              <a:solidFill>
                <a:schemeClr val="bg1"/>
              </a:solidFill>
            </a:endParaRPr>
          </a:p>
        </p:txBody>
      </p:sp>
    </p:spTree>
  </p:cSld>
  <p:clrMapOvr>
    <a:masterClrMapping/>
  </p:clrMapOvr>
  <p:transition spd="slow" advTm="52607">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16" fill="hold" nodeType="afterEffect">
                                  <p:stCondLst>
                                    <p:cond delay="2000"/>
                                  </p:stCondLst>
                                  <p:childTnLst>
                                    <p:set>
                                      <p:cBhvr>
                                        <p:cTn id="6" dur="1" fill="hold">
                                          <p:stCondLst>
                                            <p:cond delay="0"/>
                                          </p:stCondLst>
                                        </p:cTn>
                                        <p:tgtEl>
                                          <p:spTgt spid="163864"/>
                                        </p:tgtEl>
                                        <p:attrNameLst>
                                          <p:attrName>style.visibility</p:attrName>
                                        </p:attrNameLst>
                                      </p:cBhvr>
                                      <p:to>
                                        <p:strVal val="visible"/>
                                      </p:to>
                                    </p:set>
                                    <p:anim calcmode="lin" valueType="num">
                                      <p:cBhvr>
                                        <p:cTn id="7" dur="500" fill="hold"/>
                                        <p:tgtEl>
                                          <p:spTgt spid="163864"/>
                                        </p:tgtEl>
                                        <p:attrNameLst>
                                          <p:attrName>ppt_w</p:attrName>
                                        </p:attrNameLst>
                                      </p:cBhvr>
                                      <p:tavLst>
                                        <p:tav tm="0">
                                          <p:val>
                                            <p:fltVal val="0"/>
                                          </p:val>
                                        </p:tav>
                                        <p:tav tm="100000">
                                          <p:val>
                                            <p:strVal val="#ppt_w"/>
                                          </p:val>
                                        </p:tav>
                                      </p:tavLst>
                                    </p:anim>
                                    <p:anim calcmode="lin" valueType="num">
                                      <p:cBhvr>
                                        <p:cTn id="8" dur="500" fill="hold"/>
                                        <p:tgtEl>
                                          <p:spTgt spid="163864"/>
                                        </p:tgtEl>
                                        <p:attrNameLst>
                                          <p:attrName>ppt_h</p:attrName>
                                        </p:attrNameLst>
                                      </p:cBhvr>
                                      <p:tavLst>
                                        <p:tav tm="0">
                                          <p:val>
                                            <p:fltVal val="0"/>
                                          </p:val>
                                        </p:tav>
                                        <p:tav tm="100000">
                                          <p:val>
                                            <p:strVal val="#ppt_h"/>
                                          </p:val>
                                        </p:tav>
                                      </p:tavLst>
                                    </p:anim>
                                  </p:childTnLst>
                                  <p:subTnLst>
                                    <p:set>
                                      <p:cBhvr override="childStyle">
                                        <p:cTn dur="1" fill="hold" display="0" masterRel="sameClick" afterEffect="1">
                                          <p:stCondLst>
                                            <p:cond evt="end" delay="0">
                                              <p:tn val="5"/>
                                            </p:cond>
                                          </p:stCondLst>
                                        </p:cTn>
                                        <p:tgtEl>
                                          <p:spTgt spid="163864"/>
                                        </p:tgtEl>
                                        <p:attrNameLst>
                                          <p:attrName>style.visibility</p:attrName>
                                        </p:attrNameLst>
                                      </p:cBhvr>
                                      <p:to>
                                        <p:strVal val="hidden"/>
                                      </p:to>
                                    </p:set>
                                  </p:subTnLst>
                                </p:cTn>
                              </p:par>
                            </p:childTnLst>
                          </p:cTn>
                        </p:par>
                        <p:par>
                          <p:cTn id="9" fill="hold" nodeType="afterGroup">
                            <p:stCondLst>
                              <p:cond delay="2500"/>
                            </p:stCondLst>
                            <p:childTnLst>
                              <p:par>
                                <p:cTn id="10" presetID="23" presetClass="entr" presetSubtype="272" fill="hold" grpId="0" nodeType="afterEffect">
                                  <p:stCondLst>
                                    <p:cond delay="0"/>
                                  </p:stCondLst>
                                  <p:childTnLst>
                                    <p:set>
                                      <p:cBhvr>
                                        <p:cTn id="11" dur="1" fill="hold">
                                          <p:stCondLst>
                                            <p:cond delay="0"/>
                                          </p:stCondLst>
                                        </p:cTn>
                                        <p:tgtEl>
                                          <p:spTgt spid="163850"/>
                                        </p:tgtEl>
                                        <p:attrNameLst>
                                          <p:attrName>style.visibility</p:attrName>
                                        </p:attrNameLst>
                                      </p:cBhvr>
                                      <p:to>
                                        <p:strVal val="visible"/>
                                      </p:to>
                                    </p:set>
                                    <p:anim calcmode="lin" valueType="num">
                                      <p:cBhvr>
                                        <p:cTn id="12" dur="500" fill="hold"/>
                                        <p:tgtEl>
                                          <p:spTgt spid="163850"/>
                                        </p:tgtEl>
                                        <p:attrNameLst>
                                          <p:attrName>ppt_w</p:attrName>
                                        </p:attrNameLst>
                                      </p:cBhvr>
                                      <p:tavLst>
                                        <p:tav tm="0">
                                          <p:val>
                                            <p:strVal val="2/3*#ppt_w"/>
                                          </p:val>
                                        </p:tav>
                                        <p:tav tm="100000">
                                          <p:val>
                                            <p:strVal val="#ppt_w"/>
                                          </p:val>
                                        </p:tav>
                                      </p:tavLst>
                                    </p:anim>
                                    <p:anim calcmode="lin" valueType="num">
                                      <p:cBhvr>
                                        <p:cTn id="13" dur="500" fill="hold"/>
                                        <p:tgtEl>
                                          <p:spTgt spid="163850"/>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3000"/>
                            </p:stCondLst>
                            <p:childTnLst>
                              <p:par>
                                <p:cTn id="15" presetID="22" presetClass="entr" presetSubtype="1" fill="hold" grpId="0" nodeType="afterEffect">
                                  <p:stCondLst>
                                    <p:cond delay="6000"/>
                                  </p:stCondLst>
                                  <p:childTnLst>
                                    <p:set>
                                      <p:cBhvr>
                                        <p:cTn id="16" dur="1" fill="hold">
                                          <p:stCondLst>
                                            <p:cond delay="0"/>
                                          </p:stCondLst>
                                        </p:cTn>
                                        <p:tgtEl>
                                          <p:spTgt spid="163848">
                                            <p:txEl>
                                              <p:pRg st="0" end="0"/>
                                            </p:txEl>
                                          </p:spTgt>
                                        </p:tgtEl>
                                        <p:attrNameLst>
                                          <p:attrName>style.visibility</p:attrName>
                                        </p:attrNameLst>
                                      </p:cBhvr>
                                      <p:to>
                                        <p:strVal val="visible"/>
                                      </p:to>
                                    </p:set>
                                    <p:animEffect transition="in" filter="wipe(up)">
                                      <p:cBhvr>
                                        <p:cTn id="17" dur="500"/>
                                        <p:tgtEl>
                                          <p:spTgt spid="163848">
                                            <p:txEl>
                                              <p:pRg st="0" end="0"/>
                                            </p:txEl>
                                          </p:spTgt>
                                        </p:tgtEl>
                                      </p:cBhvr>
                                    </p:animEffect>
                                  </p:childTnLst>
                                </p:cTn>
                              </p:par>
                            </p:childTnLst>
                          </p:cTn>
                        </p:par>
                        <p:par>
                          <p:cTn id="18" fill="hold" nodeType="afterGroup">
                            <p:stCondLst>
                              <p:cond delay="9500"/>
                            </p:stCondLst>
                            <p:childTnLst>
                              <p:par>
                                <p:cTn id="19" presetID="22" presetClass="entr" presetSubtype="1" fill="hold" grpId="0" nodeType="afterEffect">
                                  <p:stCondLst>
                                    <p:cond delay="6000"/>
                                  </p:stCondLst>
                                  <p:childTnLst>
                                    <p:set>
                                      <p:cBhvr>
                                        <p:cTn id="20" dur="1" fill="hold">
                                          <p:stCondLst>
                                            <p:cond delay="0"/>
                                          </p:stCondLst>
                                        </p:cTn>
                                        <p:tgtEl>
                                          <p:spTgt spid="163848">
                                            <p:txEl>
                                              <p:pRg st="1" end="1"/>
                                            </p:txEl>
                                          </p:spTgt>
                                        </p:tgtEl>
                                        <p:attrNameLst>
                                          <p:attrName>style.visibility</p:attrName>
                                        </p:attrNameLst>
                                      </p:cBhvr>
                                      <p:to>
                                        <p:strVal val="visible"/>
                                      </p:to>
                                    </p:set>
                                    <p:animEffect transition="in" filter="wipe(up)">
                                      <p:cBhvr>
                                        <p:cTn id="21" dur="500"/>
                                        <p:tgtEl>
                                          <p:spTgt spid="163848">
                                            <p:txEl>
                                              <p:pRg st="1" end="1"/>
                                            </p:txEl>
                                          </p:spTgt>
                                        </p:tgtEl>
                                      </p:cBhvr>
                                    </p:animEffect>
                                  </p:childTnLst>
                                </p:cTn>
                              </p:par>
                            </p:childTnLst>
                          </p:cTn>
                        </p:par>
                        <p:par>
                          <p:cTn id="22" fill="hold" nodeType="afterGroup">
                            <p:stCondLst>
                              <p:cond delay="16000"/>
                            </p:stCondLst>
                            <p:childTnLst>
                              <p:par>
                                <p:cTn id="23" presetID="22" presetClass="entr" presetSubtype="1" fill="hold" grpId="0" nodeType="afterEffect">
                                  <p:stCondLst>
                                    <p:cond delay="6000"/>
                                  </p:stCondLst>
                                  <p:childTnLst>
                                    <p:set>
                                      <p:cBhvr>
                                        <p:cTn id="24" dur="1" fill="hold">
                                          <p:stCondLst>
                                            <p:cond delay="0"/>
                                          </p:stCondLst>
                                        </p:cTn>
                                        <p:tgtEl>
                                          <p:spTgt spid="163848">
                                            <p:txEl>
                                              <p:pRg st="2" end="2"/>
                                            </p:txEl>
                                          </p:spTgt>
                                        </p:tgtEl>
                                        <p:attrNameLst>
                                          <p:attrName>style.visibility</p:attrName>
                                        </p:attrNameLst>
                                      </p:cBhvr>
                                      <p:to>
                                        <p:strVal val="visible"/>
                                      </p:to>
                                    </p:set>
                                    <p:animEffect transition="in" filter="wipe(up)">
                                      <p:cBhvr>
                                        <p:cTn id="25" dur="500"/>
                                        <p:tgtEl>
                                          <p:spTgt spid="163848">
                                            <p:txEl>
                                              <p:pRg st="2" end="2"/>
                                            </p:txEl>
                                          </p:spTgt>
                                        </p:tgtEl>
                                      </p:cBhvr>
                                    </p:animEffect>
                                  </p:childTnLst>
                                </p:cTn>
                              </p:par>
                            </p:childTnLst>
                          </p:cTn>
                        </p:par>
                        <p:par>
                          <p:cTn id="26" fill="hold" nodeType="afterGroup">
                            <p:stCondLst>
                              <p:cond delay="22500"/>
                            </p:stCondLst>
                            <p:childTnLst>
                              <p:par>
                                <p:cTn id="27" presetID="23" presetClass="entr" presetSubtype="272" fill="hold" grpId="0" nodeType="afterEffect">
                                  <p:stCondLst>
                                    <p:cond delay="5000"/>
                                  </p:stCondLst>
                                  <p:childTnLst>
                                    <p:set>
                                      <p:cBhvr>
                                        <p:cTn id="28" dur="1" fill="hold">
                                          <p:stCondLst>
                                            <p:cond delay="0"/>
                                          </p:stCondLst>
                                        </p:cTn>
                                        <p:tgtEl>
                                          <p:spTgt spid="163854"/>
                                        </p:tgtEl>
                                        <p:attrNameLst>
                                          <p:attrName>style.visibility</p:attrName>
                                        </p:attrNameLst>
                                      </p:cBhvr>
                                      <p:to>
                                        <p:strVal val="visible"/>
                                      </p:to>
                                    </p:set>
                                    <p:anim calcmode="lin" valueType="num">
                                      <p:cBhvr>
                                        <p:cTn id="29" dur="500" fill="hold"/>
                                        <p:tgtEl>
                                          <p:spTgt spid="163854"/>
                                        </p:tgtEl>
                                        <p:attrNameLst>
                                          <p:attrName>ppt_w</p:attrName>
                                        </p:attrNameLst>
                                      </p:cBhvr>
                                      <p:tavLst>
                                        <p:tav tm="0">
                                          <p:val>
                                            <p:strVal val="2/3*#ppt_w"/>
                                          </p:val>
                                        </p:tav>
                                        <p:tav tm="100000">
                                          <p:val>
                                            <p:strVal val="#ppt_w"/>
                                          </p:val>
                                        </p:tav>
                                      </p:tavLst>
                                    </p:anim>
                                    <p:anim calcmode="lin" valueType="num">
                                      <p:cBhvr>
                                        <p:cTn id="30" dur="500" fill="hold"/>
                                        <p:tgtEl>
                                          <p:spTgt spid="163854"/>
                                        </p:tgtEl>
                                        <p:attrNameLst>
                                          <p:attrName>ppt_h</p:attrName>
                                        </p:attrNameLst>
                                      </p:cBhvr>
                                      <p:tavLst>
                                        <p:tav tm="0">
                                          <p:val>
                                            <p:strVal val="2/3*#ppt_h"/>
                                          </p:val>
                                        </p:tav>
                                        <p:tav tm="100000">
                                          <p:val>
                                            <p:strVal val="#ppt_h"/>
                                          </p:val>
                                        </p:tav>
                                      </p:tavLst>
                                    </p:anim>
                                  </p:childTnLst>
                                </p:cTn>
                              </p:par>
                            </p:childTnLst>
                          </p:cTn>
                        </p:par>
                        <p:par>
                          <p:cTn id="31" fill="hold" nodeType="afterGroup">
                            <p:stCondLst>
                              <p:cond delay="28000"/>
                            </p:stCondLst>
                            <p:childTnLst>
                              <p:par>
                                <p:cTn id="32" presetID="2" presetClass="entr" presetSubtype="2" fill="hold" grpId="0" nodeType="afterEffect">
                                  <p:stCondLst>
                                    <p:cond delay="3000"/>
                                  </p:stCondLst>
                                  <p:childTnLst>
                                    <p:set>
                                      <p:cBhvr>
                                        <p:cTn id="33" dur="1" fill="hold">
                                          <p:stCondLst>
                                            <p:cond delay="0"/>
                                          </p:stCondLst>
                                        </p:cTn>
                                        <p:tgtEl>
                                          <p:spTgt spid="163853"/>
                                        </p:tgtEl>
                                        <p:attrNameLst>
                                          <p:attrName>style.visibility</p:attrName>
                                        </p:attrNameLst>
                                      </p:cBhvr>
                                      <p:to>
                                        <p:strVal val="visible"/>
                                      </p:to>
                                    </p:set>
                                    <p:anim calcmode="lin" valueType="num">
                                      <p:cBhvr additive="base">
                                        <p:cTn id="34" dur="500" fill="hold"/>
                                        <p:tgtEl>
                                          <p:spTgt spid="163853"/>
                                        </p:tgtEl>
                                        <p:attrNameLst>
                                          <p:attrName>ppt_x</p:attrName>
                                        </p:attrNameLst>
                                      </p:cBhvr>
                                      <p:tavLst>
                                        <p:tav tm="0">
                                          <p:val>
                                            <p:strVal val="1+#ppt_w/2"/>
                                          </p:val>
                                        </p:tav>
                                        <p:tav tm="100000">
                                          <p:val>
                                            <p:strVal val="#ppt_x"/>
                                          </p:val>
                                        </p:tav>
                                      </p:tavLst>
                                    </p:anim>
                                    <p:anim calcmode="lin" valueType="num">
                                      <p:cBhvr additive="base">
                                        <p:cTn id="35" dur="500" fill="hold"/>
                                        <p:tgtEl>
                                          <p:spTgt spid="1638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4" grpId="0" animBg="1" autoUpdateAnimBg="0"/>
      <p:bldP spid="163853" grpId="0" animBg="1" autoUpdateAnimBg="0"/>
      <p:bldP spid="163848" grpId="0" build="p" autoUpdateAnimBg="0" advAuto="6000"/>
      <p:bldP spid="163850"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3169842"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336AD51-D58C-06BF-645B-2760F9BE6E6C}"/>
              </a:ext>
            </a:extLst>
          </p:cNvPr>
          <p:cNvSpPr txBox="1"/>
          <p:nvPr/>
        </p:nvSpPr>
        <p:spPr>
          <a:xfrm>
            <a:off x="1847186" y="1509246"/>
            <a:ext cx="10344814" cy="830997"/>
          </a:xfrm>
          <a:prstGeom prst="rect">
            <a:avLst/>
          </a:prstGeom>
          <a:noFill/>
        </p:spPr>
        <p:txBody>
          <a:bodyPr wrap="square">
            <a:spAutoFit/>
          </a:bodyPr>
          <a:lstStyle/>
          <a:p>
            <a:pPr algn="l"/>
            <a:r>
              <a:rPr lang="en-US" sz="2400" dirty="0">
                <a:solidFill>
                  <a:srgbClr val="0A1F61"/>
                </a:solidFill>
                <a:cs typeface="Tajawal ExtraBold" panose="00000800000000000000" pitchFamily="2" charset="-78"/>
              </a:rPr>
              <a:t>There are several types of risks that occur frequently, regardless of the specifics of the project. These common types of risk include:</a:t>
            </a:r>
          </a:p>
        </p:txBody>
      </p:sp>
      <p:sp>
        <p:nvSpPr>
          <p:cNvPr id="20" name="TextBox 19">
            <a:extLst>
              <a:ext uri="{FF2B5EF4-FFF2-40B4-BE49-F238E27FC236}">
                <a16:creationId xmlns:a16="http://schemas.microsoft.com/office/drawing/2014/main" id="{60103760-58C2-8272-05D1-6CFABF4EA3BD}"/>
              </a:ext>
            </a:extLst>
          </p:cNvPr>
          <p:cNvSpPr txBox="1"/>
          <p:nvPr/>
        </p:nvSpPr>
        <p:spPr>
          <a:xfrm>
            <a:off x="781498" y="2452829"/>
            <a:ext cx="11161119" cy="3046988"/>
          </a:xfrm>
          <a:prstGeom prst="rect">
            <a:avLst/>
          </a:prstGeom>
          <a:noFill/>
        </p:spPr>
        <p:txBody>
          <a:bodyPr wrap="square">
            <a:spAutoFit/>
          </a:bodyPr>
          <a:lstStyle/>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Cost</a:t>
            </a:r>
            <a:r>
              <a:rPr lang="en-US" sz="2000" b="1" i="0" dirty="0">
                <a:solidFill>
                  <a:srgbClr val="333333"/>
                </a:solidFill>
                <a:effectLst/>
                <a:latin typeface="Lato" panose="020F0502020204030203" pitchFamily="34" charset="0"/>
              </a:rPr>
              <a:t>:</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impact the budget, especially those that cause the project to be completed over budget. Errors in </a:t>
            </a:r>
            <a:r>
              <a:rPr lang="en-US" sz="2400" dirty="0">
                <a:solidFill>
                  <a:srgbClr val="0A1F61"/>
                </a:solidFill>
                <a:cs typeface="Tajawal ExtraBold" panose="00000800000000000000" pitchFamily="2" charset="-78"/>
                <a:hlinkClick r:id="rId7">
                  <a:extLst>
                    <a:ext uri="{A12FA001-AC4F-418D-AE19-62706E023703}">
                      <ahyp:hlinkClr xmlns:ahyp="http://schemas.microsoft.com/office/drawing/2018/hyperlinkcolor" val="tx"/>
                    </a:ext>
                  </a:extLst>
                </a:hlinkClick>
              </a:rPr>
              <a:t>cost estimation</a:t>
            </a:r>
            <a:r>
              <a:rPr lang="en-US" sz="2400" dirty="0">
                <a:solidFill>
                  <a:srgbClr val="0A1F61"/>
                </a:solidFill>
                <a:cs typeface="Tajawal ExtraBold" panose="00000800000000000000" pitchFamily="2" charset="-78"/>
              </a:rPr>
              <a:t> commonly generate risk in addition to external factors.</a:t>
            </a:r>
          </a:p>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Schedule</a:t>
            </a:r>
            <a:r>
              <a:rPr lang="en-US" sz="2000" b="1"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unplanned scheduling conflicts, such as events that cause the project to be delayed. </a:t>
            </a:r>
            <a:r>
              <a:rPr lang="en-US" sz="2400" dirty="0">
                <a:solidFill>
                  <a:srgbClr val="0A1F61"/>
                </a:solidFill>
                <a:cs typeface="Tajawal ExtraBold" panose="00000800000000000000" pitchFamily="2" charset="-78"/>
                <a:hlinkClick r:id="rId8">
                  <a:extLst>
                    <a:ext uri="{A12FA001-AC4F-418D-AE19-62706E023703}">
                      <ahyp:hlinkClr xmlns:ahyp="http://schemas.microsoft.com/office/drawing/2018/hyperlinkcolor" val="tx"/>
                    </a:ext>
                  </a:extLst>
                </a:hlinkClick>
              </a:rPr>
              <a:t>Scope creep</a:t>
            </a:r>
            <a:r>
              <a:rPr lang="en-US" sz="2400" dirty="0">
                <a:solidFill>
                  <a:srgbClr val="0A1F61"/>
                </a:solidFill>
                <a:cs typeface="Tajawal ExtraBold" panose="00000800000000000000" pitchFamily="2" charset="-78"/>
              </a:rPr>
              <a:t> is a common reason for scheduling issues and project delays.</a:t>
            </a:r>
          </a:p>
          <a:p>
            <a:pPr algn="l">
              <a:buFont typeface="Arial" panose="020B0604020202020204" pitchFamily="34" charset="0"/>
              <a:buChar char="•"/>
            </a:pPr>
            <a:r>
              <a:rPr lang="en-US" sz="2000" b="1" i="0" dirty="0">
                <a:solidFill>
                  <a:srgbClr val="FF0000"/>
                </a:solidFill>
                <a:effectLst/>
                <a:latin typeface="Lato" panose="020F0502020204030203" pitchFamily="34" charset="0"/>
              </a:rPr>
              <a:t>Performance</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cause the project to produce results that are inconsistent with the </a:t>
            </a:r>
            <a:r>
              <a:rPr lang="en-US" sz="2400" dirty="0">
                <a:solidFill>
                  <a:srgbClr val="0A1F61"/>
                </a:solidFill>
                <a:cs typeface="Tajawal ExtraBold" panose="00000800000000000000" pitchFamily="2" charset="-78"/>
                <a:hlinkClick r:id="rId9">
                  <a:extLst>
                    <a:ext uri="{A12FA001-AC4F-418D-AE19-62706E023703}">
                      <ahyp:hlinkClr xmlns:ahyp="http://schemas.microsoft.com/office/drawing/2018/hyperlinkcolor" val="tx"/>
                    </a:ext>
                  </a:extLst>
                </a:hlinkClick>
              </a:rPr>
              <a:t>project specifications</a:t>
            </a:r>
            <a:r>
              <a:rPr lang="en-US" sz="2400" dirty="0">
                <a:solidFill>
                  <a:srgbClr val="0A1F61"/>
                </a:solidFill>
                <a:cs typeface="Tajawal ExtraBold" panose="00000800000000000000" pitchFamily="2" charset="-78"/>
              </a:rPr>
              <a:t>.</a:t>
            </a:r>
          </a:p>
        </p:txBody>
      </p:sp>
    </p:spTree>
    <p:custDataLst>
      <p:tags r:id="rId1"/>
    </p:custDataLst>
    <p:extLst>
      <p:ext uri="{BB962C8B-B14F-4D97-AF65-F5344CB8AC3E}">
        <p14:creationId xmlns:p14="http://schemas.microsoft.com/office/powerpoint/2010/main" val="1938360337"/>
      </p:ext>
    </p:extLst>
  </p:cSld>
  <p:clrMapOvr>
    <a:masterClrMapping/>
  </p:clrMapOvr>
  <mc:AlternateContent xmlns:mc="http://schemas.openxmlformats.org/markup-compatibility/2006" xmlns:p14="http://schemas.microsoft.com/office/powerpoint/2010/main">
    <mc:Choice Requires="p14">
      <p:transition spd="slow" p14:dur="2000" advTm="230575"/>
    </mc:Choice>
    <mc:Fallback xmlns="">
      <p:transition spd="slow" advTm="230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1C1CBE2-B2D2-6DF4-C128-F3EA112A9B60}"/>
              </a:ext>
            </a:extLst>
          </p:cNvPr>
          <p:cNvPicPr>
            <a:picLocks noChangeAspect="1"/>
          </p:cNvPicPr>
          <p:nvPr/>
        </p:nvPicPr>
        <p:blipFill>
          <a:blip r:embed="rId6"/>
          <a:stretch>
            <a:fillRect/>
          </a:stretch>
        </p:blipFill>
        <p:spPr>
          <a:xfrm>
            <a:off x="2949486" y="1315697"/>
            <a:ext cx="5858829" cy="4087575"/>
          </a:xfrm>
          <a:prstGeom prst="rect">
            <a:avLst/>
          </a:prstGeom>
        </p:spPr>
      </p:pic>
      <p:sp>
        <p:nvSpPr>
          <p:cNvPr id="13" name="TextBox 12">
            <a:extLst>
              <a:ext uri="{FF2B5EF4-FFF2-40B4-BE49-F238E27FC236}">
                <a16:creationId xmlns:a16="http://schemas.microsoft.com/office/drawing/2014/main" id="{DA0654EE-A5C2-2F87-9724-1FC858D9F3B8}"/>
              </a:ext>
            </a:extLst>
          </p:cNvPr>
          <p:cNvSpPr txBox="1"/>
          <p:nvPr/>
        </p:nvSpPr>
        <p:spPr>
          <a:xfrm>
            <a:off x="130614" y="3648946"/>
            <a:ext cx="2743662" cy="1754326"/>
          </a:xfrm>
          <a:prstGeom prst="rect">
            <a:avLst/>
          </a:prstGeom>
          <a:noFill/>
        </p:spPr>
        <p:txBody>
          <a:bodyPr wrap="square">
            <a:spAutoFit/>
          </a:bodyPr>
          <a:lstStyle/>
          <a:p>
            <a:pPr algn="ctr"/>
            <a:r>
              <a:rPr lang="en-US" sz="1800" b="1" i="0" u="none" strike="noStrike" baseline="0" dirty="0">
                <a:solidFill>
                  <a:srgbClr val="0A1F61"/>
                </a:solidFill>
                <a:latin typeface="Calibri" panose="020F0502020204030204" pitchFamily="34" charset="0"/>
              </a:rPr>
              <a:t>The above-mentioned risk information gathering techniques are well established and have been in </a:t>
            </a:r>
            <a:r>
              <a:rPr lang="en-US" b="1" dirty="0">
                <a:solidFill>
                  <a:srgbClr val="0A1F61"/>
                </a:solidFill>
                <a:latin typeface="Calibri" panose="020F0502020204030204" pitchFamily="34" charset="0"/>
              </a:rPr>
              <a:t>use for many years.</a:t>
            </a:r>
            <a:endParaRPr lang="ar-EG" b="1" dirty="0">
              <a:solidFill>
                <a:srgbClr val="0A1F61"/>
              </a:solidFill>
            </a:endParaRPr>
          </a:p>
          <a:p>
            <a:pPr algn="ctr"/>
            <a:endParaRPr lang="en-US" sz="1800" b="1" i="0" u="none" strike="noStrike" baseline="0" dirty="0">
              <a:solidFill>
                <a:srgbClr val="0A1F61"/>
              </a:solidFill>
              <a:latin typeface="Calibri" panose="020F0502020204030204" pitchFamily="34" charset="0"/>
            </a:endParaRPr>
          </a:p>
        </p:txBody>
      </p:sp>
    </p:spTree>
    <p:extLst>
      <p:ext uri="{BB962C8B-B14F-4D97-AF65-F5344CB8AC3E}">
        <p14:creationId xmlns:p14="http://schemas.microsoft.com/office/powerpoint/2010/main" val="3172595191"/>
      </p:ext>
    </p:extLst>
  </p:cSld>
  <p:clrMapOvr>
    <a:masterClrMapping/>
  </p:clrMapOvr>
  <mc:AlternateContent xmlns:mc="http://schemas.openxmlformats.org/markup-compatibility/2006" xmlns:p14="http://schemas.microsoft.com/office/powerpoint/2010/main">
    <mc:Choice Requires="p14">
      <p:transition spd="slow" p14:dur="2000" advTm="65513"/>
    </mc:Choice>
    <mc:Fallback xmlns="">
      <p:transition spd="slow" advTm="6551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5553"/>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E29BCAF1-AE34-B391-F069-EE6746922D8A}"/>
              </a:ext>
            </a:extLst>
          </p:cNvPr>
          <p:cNvGraphicFramePr/>
          <p:nvPr/>
        </p:nvGraphicFramePr>
        <p:xfrm>
          <a:off x="3493663" y="1087280"/>
          <a:ext cx="4165600" cy="10787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A1F0C046-8001-6C26-4EF5-D53187EF1F4A}"/>
              </a:ext>
            </a:extLst>
          </p:cNvPr>
          <p:cNvSpPr txBox="1"/>
          <p:nvPr/>
        </p:nvSpPr>
        <p:spPr>
          <a:xfrm>
            <a:off x="340999" y="1791157"/>
            <a:ext cx="11851001" cy="707886"/>
          </a:xfrm>
          <a:prstGeom prst="rect">
            <a:avLst/>
          </a:prstGeom>
          <a:noFill/>
        </p:spPr>
        <p:txBody>
          <a:bodyPr wrap="square">
            <a:spAutoFit/>
          </a:bodyPr>
          <a:lstStyle/>
          <a:p>
            <a:r>
              <a:rPr lang="en-US" sz="2000" b="1" i="1" u="none" strike="noStrike" baseline="0" dirty="0">
                <a:solidFill>
                  <a:srgbClr val="0A1F61"/>
                </a:solidFill>
                <a:latin typeface="Calibri,BoldItalic"/>
              </a:rPr>
              <a:t>Brainstorming</a:t>
            </a:r>
            <a:r>
              <a:rPr lang="en-US" sz="2000" b="1" i="1" u="none" strike="noStrike" baseline="0" dirty="0">
                <a:latin typeface="Calibri,BoldItalic"/>
              </a:rPr>
              <a:t> </a:t>
            </a:r>
            <a:r>
              <a:rPr lang="en-US" sz="2000" b="0" i="0" u="none" strike="noStrike" baseline="0" dirty="0">
                <a:solidFill>
                  <a:srgbClr val="24A9E1"/>
                </a:solidFill>
                <a:latin typeface="Calibri" panose="020F0502020204030204" pitchFamily="34" charset="0"/>
              </a:rPr>
              <a:t>is a technique developed by Alex Osborn,</a:t>
            </a:r>
            <a:r>
              <a:rPr lang="en-US" sz="1800" b="0" i="0" u="none" strike="noStrike" baseline="0" dirty="0">
                <a:latin typeface="Calibri" panose="020F0502020204030204" pitchFamily="34" charset="0"/>
              </a:rPr>
              <a:t> </a:t>
            </a:r>
            <a:r>
              <a:rPr lang="en-US" sz="1800" b="0" i="0" u="none" strike="noStrike" baseline="0" dirty="0">
                <a:solidFill>
                  <a:srgbClr val="24A9E1"/>
                </a:solidFill>
                <a:latin typeface="Calibri" panose="020F0502020204030204" pitchFamily="34" charset="0"/>
              </a:rPr>
              <a:t>The four fundamental steps to brainstorming are as follows:</a:t>
            </a:r>
          </a:p>
          <a:p>
            <a:endParaRPr lang="ar-EG" sz="2000" dirty="0">
              <a:solidFill>
                <a:srgbClr val="24A9E1"/>
              </a:solidFill>
            </a:endParaRPr>
          </a:p>
        </p:txBody>
      </p:sp>
      <p:sp>
        <p:nvSpPr>
          <p:cNvPr id="17" name="TextBox 16">
            <a:extLst>
              <a:ext uri="{FF2B5EF4-FFF2-40B4-BE49-F238E27FC236}">
                <a16:creationId xmlns:a16="http://schemas.microsoft.com/office/drawing/2014/main" id="{719EF123-AF82-EDEB-D85E-0970C29FFED8}"/>
              </a:ext>
            </a:extLst>
          </p:cNvPr>
          <p:cNvSpPr txBox="1"/>
          <p:nvPr/>
        </p:nvSpPr>
        <p:spPr>
          <a:xfrm>
            <a:off x="2225037" y="2154075"/>
            <a:ext cx="9666095" cy="4770537"/>
          </a:xfrm>
          <a:prstGeom prst="rect">
            <a:avLst/>
          </a:prstGeom>
          <a:noFill/>
        </p:spPr>
        <p:txBody>
          <a:bodyPr wrap="square">
            <a:spAutoFit/>
          </a:bodyPr>
          <a:lstStyle/>
          <a:p>
            <a:pPr marL="342900" indent="-342900" algn="just">
              <a:buFont typeface="+mj-lt"/>
              <a:buAutoNum type="arabicPeriod"/>
            </a:pPr>
            <a:r>
              <a:rPr lang="en-US" sz="2000" b="1" i="1" dirty="0">
                <a:solidFill>
                  <a:srgbClr val="0A1F61"/>
                </a:solidFill>
                <a:latin typeface="Calibri,BoldItalic"/>
              </a:rPr>
              <a:t>Focus on quantity: </a:t>
            </a:r>
            <a:r>
              <a:rPr lang="en-US" sz="2000" dirty="0">
                <a:solidFill>
                  <a:schemeClr val="accent1">
                    <a:lumMod val="50000"/>
                  </a:schemeClr>
                </a:solidFill>
                <a:latin typeface="Calibri" panose="020F0502020204030204" pitchFamily="34" charset="0"/>
              </a:rPr>
              <a:t>The idea is to facilitate problem solving through the concept, quantity breeds quality. The idea assumes that the greater the number of ideas generated, the greater the chance of producing an effective solution.</a:t>
            </a:r>
          </a:p>
          <a:p>
            <a:pPr marL="342900" indent="-342900" algn="just">
              <a:buFont typeface="+mj-lt"/>
              <a:buAutoNum type="arabicPeriod"/>
            </a:pPr>
            <a:r>
              <a:rPr lang="en-US" sz="2000" b="1" i="1" dirty="0">
                <a:solidFill>
                  <a:srgbClr val="0A1F61"/>
                </a:solidFill>
                <a:latin typeface="Calibri,BoldItalic"/>
              </a:rPr>
              <a:t>Withhold criticism: </a:t>
            </a:r>
            <a:r>
              <a:rPr lang="en-US" dirty="0">
                <a:latin typeface="Calibri" panose="020F0502020204030204" pitchFamily="34" charset="0"/>
              </a:rPr>
              <a:t>In brainstorming, criticism of ideas generated is postponed until the team is</a:t>
            </a:r>
          </a:p>
          <a:p>
            <a:pPr algn="just"/>
            <a:r>
              <a:rPr lang="en-US" dirty="0">
                <a:latin typeface="Calibri" panose="020F0502020204030204" pitchFamily="34" charset="0"/>
              </a:rPr>
              <a:t>ready to analyze the input. Instead, participants focus on extending or adding to ideas. By</a:t>
            </a:r>
          </a:p>
          <a:p>
            <a:pPr algn="just"/>
            <a:r>
              <a:rPr lang="en-US" dirty="0">
                <a:latin typeface="Calibri" panose="020F0502020204030204" pitchFamily="34" charset="0"/>
              </a:rPr>
              <a:t>suspending judgment, participants will feel free to generate unusual ideas.</a:t>
            </a:r>
          </a:p>
          <a:p>
            <a:pPr marL="457200" indent="-457200" algn="just">
              <a:buFont typeface="+mj-lt"/>
              <a:buAutoNum type="arabicPeriod" startAt="3"/>
            </a:pPr>
            <a:r>
              <a:rPr lang="en-US" sz="2000" b="1" i="1" dirty="0">
                <a:solidFill>
                  <a:srgbClr val="0A1F61"/>
                </a:solidFill>
                <a:latin typeface="Calibri,BoldItalic"/>
              </a:rPr>
              <a:t>Welcome unusual ideas: </a:t>
            </a:r>
            <a:r>
              <a:rPr lang="en-US" sz="2000" dirty="0">
                <a:solidFill>
                  <a:schemeClr val="accent1">
                    <a:lumMod val="50000"/>
                  </a:schemeClr>
                </a:solidFill>
                <a:latin typeface="Calibri" panose="020F0502020204030204" pitchFamily="34" charset="0"/>
              </a:rPr>
              <a:t>To get a good and long list of ideas, unusual ideas are welcomed. They can be generated by looking from new perspectives and suspending assumptions. These new ways of thinking may provide better solutions.</a:t>
            </a:r>
          </a:p>
          <a:p>
            <a:pPr marL="342900" indent="-342900" algn="just">
              <a:buFont typeface="+mj-lt"/>
              <a:buAutoNum type="arabicPeriod" startAt="4"/>
            </a:pPr>
            <a:r>
              <a:rPr lang="en-US" sz="2000" b="1" i="1" dirty="0">
                <a:solidFill>
                  <a:srgbClr val="0A1F61"/>
                </a:solidFill>
                <a:latin typeface="Calibri,BoldItalic"/>
              </a:rPr>
              <a:t>Combine and improve ideas: </a:t>
            </a:r>
            <a:r>
              <a:rPr lang="en-US" sz="1800" b="0" i="0" u="none" strike="noStrike" baseline="0" dirty="0">
                <a:latin typeface="Calibri" panose="020F0502020204030204" pitchFamily="34" charset="0"/>
              </a:rPr>
              <a:t>Good ideas may be combined synergistically, to form a single</a:t>
            </a:r>
          </a:p>
          <a:p>
            <a:pPr algn="just"/>
            <a:r>
              <a:rPr lang="en-US" sz="1800" b="0" i="0" u="none" strike="noStrike" baseline="0" dirty="0">
                <a:latin typeface="Calibri" panose="020F0502020204030204" pitchFamily="34" charset="0"/>
              </a:rPr>
              <a:t>improved good idea, as suggested by the counterintuitive "1+1=3". It is believed to stimulate</a:t>
            </a:r>
          </a:p>
          <a:p>
            <a:pPr algn="just"/>
            <a:r>
              <a:rPr lang="en-US" sz="1800" b="0" i="0" u="none" strike="noStrike" baseline="0" dirty="0">
                <a:latin typeface="Calibri" panose="020F0502020204030204" pitchFamily="34" charset="0"/>
              </a:rPr>
              <a:t>the building of ideas by a process of association.</a:t>
            </a:r>
            <a:endParaRPr lang="en-US" dirty="0">
              <a:latin typeface="Calibri" panose="020F0502020204030204" pitchFamily="34" charset="0"/>
            </a:endParaRPr>
          </a:p>
          <a:p>
            <a:pPr marL="342900" indent="-342900" algn="just">
              <a:buFont typeface="+mj-lt"/>
              <a:buAutoNum type="arabicPeriod"/>
            </a:pPr>
            <a:endParaRPr lang="en-US" dirty="0">
              <a:latin typeface="Calibri" panose="020F0502020204030204" pitchFamily="34" charset="0"/>
            </a:endParaRPr>
          </a:p>
          <a:p>
            <a:pPr algn="just"/>
            <a:endParaRPr lang="ar-EG" dirty="0"/>
          </a:p>
          <a:p>
            <a:pPr algn="just"/>
            <a:endParaRPr lang="en-US" dirty="0">
              <a:latin typeface="Calibri" panose="020F0502020204030204" pitchFamily="34" charset="0"/>
            </a:endParaRPr>
          </a:p>
          <a:p>
            <a:pPr algn="just"/>
            <a:endParaRPr lang="en-US" sz="1800" b="0" i="1" u="none" strike="noStrike" baseline="0" dirty="0">
              <a:latin typeface="Calibri,Italic"/>
            </a:endParaRPr>
          </a:p>
        </p:txBody>
      </p:sp>
    </p:spTree>
    <p:custDataLst>
      <p:tags r:id="rId1"/>
    </p:custDataLst>
    <p:extLst>
      <p:ext uri="{BB962C8B-B14F-4D97-AF65-F5344CB8AC3E}">
        <p14:creationId xmlns:p14="http://schemas.microsoft.com/office/powerpoint/2010/main" val="2646001513"/>
      </p:ext>
    </p:extLst>
  </p:cSld>
  <p:clrMapOvr>
    <a:masterClrMapping/>
  </p:clrMapOvr>
  <mc:AlternateContent xmlns:mc="http://schemas.openxmlformats.org/markup-compatibility/2006" xmlns:p14="http://schemas.microsoft.com/office/powerpoint/2010/main">
    <mc:Choice Requires="p14">
      <p:transition spd="slow" p14:dur="2000" advTm="245143"/>
    </mc:Choice>
    <mc:Fallback xmlns="">
      <p:transition spd="slow" advTm="245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014365" y="2624010"/>
            <a:ext cx="11891132" cy="2246769"/>
          </a:xfrm>
          <a:prstGeom prst="rect">
            <a:avLst/>
          </a:prstGeom>
          <a:noFill/>
        </p:spPr>
        <p:txBody>
          <a:bodyPr wrap="square">
            <a:spAutoFit/>
          </a:bodyPr>
          <a:lstStyle/>
          <a:p>
            <a:pPr algn="l"/>
            <a:r>
              <a:rPr lang="en-US" sz="2000" b="1" i="1" u="none" strike="noStrike" baseline="0" dirty="0">
                <a:solidFill>
                  <a:srgbClr val="0A1F61"/>
                </a:solidFill>
                <a:latin typeface="Calibri,BoldItalic"/>
              </a:rPr>
              <a:t>The Delphi Technique</a:t>
            </a:r>
            <a:r>
              <a:rPr lang="en-US" sz="2000" b="1" i="1" u="none" strike="noStrike" baseline="0" dirty="0">
                <a:solidFill>
                  <a:srgbClr val="24A9E1"/>
                </a:solidFill>
                <a:latin typeface="Calibri,BoldItalic"/>
              </a:rPr>
              <a:t> </a:t>
            </a:r>
            <a:r>
              <a:rPr lang="en-US" sz="2000" i="0" u="none" strike="noStrike" baseline="0" dirty="0">
                <a:solidFill>
                  <a:schemeClr val="accent1">
                    <a:lumMod val="50000"/>
                  </a:schemeClr>
                </a:solidFill>
                <a:latin typeface="Calibri" panose="020F0502020204030204" pitchFamily="34" charset="0"/>
              </a:rPr>
              <a:t>was developed by the RAND Corporation (an acronym for </a:t>
            </a:r>
            <a:r>
              <a:rPr lang="en-US" sz="2000" b="1" i="0" u="none" strike="noStrike" baseline="0" dirty="0">
                <a:solidFill>
                  <a:schemeClr val="accent1">
                    <a:lumMod val="50000"/>
                  </a:schemeClr>
                </a:solidFill>
                <a:latin typeface="Calibri,Bold"/>
              </a:rPr>
              <a:t>R</a:t>
            </a:r>
            <a:r>
              <a:rPr lang="en-US" sz="2000" i="0" u="none" strike="noStrike" baseline="0" dirty="0">
                <a:solidFill>
                  <a:schemeClr val="accent1">
                    <a:lumMod val="50000"/>
                  </a:schemeClr>
                </a:solidFill>
                <a:latin typeface="Calibri" panose="020F0502020204030204" pitchFamily="34" charset="0"/>
              </a:rPr>
              <a:t>esearch </a:t>
            </a:r>
            <a:r>
              <a:rPr lang="en-US" sz="2000" b="1" i="0" u="none" strike="noStrike" baseline="0" dirty="0" err="1">
                <a:solidFill>
                  <a:schemeClr val="accent1">
                    <a:lumMod val="50000"/>
                  </a:schemeClr>
                </a:solidFill>
                <a:latin typeface="Calibri,Bold"/>
              </a:rPr>
              <a:t>AN</a:t>
            </a:r>
            <a:r>
              <a:rPr lang="en-US" sz="2000" i="0" u="none" strike="noStrike" baseline="0" dirty="0" err="1">
                <a:solidFill>
                  <a:schemeClr val="accent1">
                    <a:lumMod val="50000"/>
                  </a:schemeClr>
                </a:solidFill>
                <a:latin typeface="Calibri" panose="020F0502020204030204" pitchFamily="34" charset="0"/>
              </a:rPr>
              <a:t>d</a:t>
            </a:r>
            <a:endParaRPr lang="en-US" sz="2000" i="0" u="none" strike="noStrike" baseline="0" dirty="0">
              <a:solidFill>
                <a:schemeClr val="accent1">
                  <a:lumMod val="50000"/>
                </a:schemeClr>
              </a:solidFill>
              <a:latin typeface="Calibri" panose="020F0502020204030204" pitchFamily="34" charset="0"/>
            </a:endParaRPr>
          </a:p>
          <a:p>
            <a:pPr algn="l"/>
            <a:r>
              <a:rPr lang="en-US" sz="2000" b="1" i="0" u="none" strike="noStrike" baseline="0" dirty="0">
                <a:solidFill>
                  <a:schemeClr val="accent1">
                    <a:lumMod val="50000"/>
                  </a:schemeClr>
                </a:solidFill>
                <a:latin typeface="Calibri,Bold"/>
              </a:rPr>
              <a:t>D</a:t>
            </a:r>
            <a:r>
              <a:rPr lang="en-US" sz="2000" i="0" u="none" strike="noStrike" baseline="0" dirty="0">
                <a:solidFill>
                  <a:schemeClr val="accent1">
                    <a:lumMod val="50000"/>
                  </a:schemeClr>
                </a:solidFill>
                <a:latin typeface="Calibri" panose="020F0502020204030204" pitchFamily="34" charset="0"/>
              </a:rPr>
              <a:t>evelopment) in the 1960s and was created as an interactive forecasting method that relies on a panel</a:t>
            </a:r>
          </a:p>
          <a:p>
            <a:pPr algn="l"/>
            <a:r>
              <a:rPr lang="en-US" sz="2000" i="0" u="none" strike="noStrike" baseline="0" dirty="0">
                <a:solidFill>
                  <a:schemeClr val="accent1">
                    <a:lumMod val="50000"/>
                  </a:schemeClr>
                </a:solidFill>
                <a:latin typeface="Calibri" panose="020F0502020204030204" pitchFamily="34" charset="0"/>
              </a:rPr>
              <a:t>of independent experts. Usually, all participants maintain anonymity. Their identity is not revealed even</a:t>
            </a:r>
          </a:p>
          <a:p>
            <a:pPr algn="l"/>
            <a:r>
              <a:rPr lang="en-US" sz="2000" i="0" u="none" strike="noStrike" baseline="0" dirty="0">
                <a:solidFill>
                  <a:schemeClr val="accent1">
                    <a:lumMod val="50000"/>
                  </a:schemeClr>
                </a:solidFill>
                <a:latin typeface="Calibri" panose="020F0502020204030204" pitchFamily="34" charset="0"/>
              </a:rPr>
              <a:t>after the completion of the final report. This stops them from dominating others and using their</a:t>
            </a:r>
          </a:p>
          <a:p>
            <a:pPr algn="l"/>
            <a:r>
              <a:rPr lang="en-US" sz="2000" i="0" u="none" strike="noStrike" baseline="0" dirty="0">
                <a:solidFill>
                  <a:schemeClr val="accent1">
                    <a:lumMod val="50000"/>
                  </a:schemeClr>
                </a:solidFill>
                <a:latin typeface="Calibri" panose="020F0502020204030204" pitchFamily="34" charset="0"/>
              </a:rPr>
              <a:t>authority or personality. This frees participants from their personal biases, minimizing the "bandwagon</a:t>
            </a:r>
          </a:p>
          <a:p>
            <a:pPr algn="l"/>
            <a:r>
              <a:rPr lang="en-US" sz="2000" i="0" u="none" strike="noStrike" baseline="0" dirty="0">
                <a:solidFill>
                  <a:schemeClr val="accent1">
                    <a:lumMod val="50000"/>
                  </a:schemeClr>
                </a:solidFill>
                <a:latin typeface="Calibri" panose="020F0502020204030204" pitchFamily="34" charset="0"/>
              </a:rPr>
              <a:t>effect" or "halo effect", allowing them to freely express their opinions, encouraging open critique and</a:t>
            </a:r>
          </a:p>
          <a:p>
            <a:pPr algn="l"/>
            <a:r>
              <a:rPr lang="en-US" sz="2000" dirty="0">
                <a:solidFill>
                  <a:schemeClr val="accent1">
                    <a:lumMod val="50000"/>
                  </a:schemeClr>
                </a:solidFill>
                <a:latin typeface="Calibri" panose="020F0502020204030204" pitchFamily="34" charset="0"/>
              </a:rPr>
              <a:t>admitting errors by revising earlier judgments.</a:t>
            </a:r>
            <a:endParaRPr lang="ar-EG" sz="20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26030560"/>
      </p:ext>
    </p:extLst>
  </p:cSld>
  <p:clrMapOvr>
    <a:masterClrMapping/>
  </p:clrMapOvr>
  <mc:AlternateContent xmlns:mc="http://schemas.openxmlformats.org/markup-compatibility/2006" xmlns:p14="http://schemas.microsoft.com/office/powerpoint/2010/main">
    <mc:Choice Requires="p14">
      <p:transition spd="slow" p14:dur="2000" advTm="103520"/>
    </mc:Choice>
    <mc:Fallback xmlns="">
      <p:transition spd="slow" advTm="1035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1392391" y="2250915"/>
            <a:ext cx="9698930" cy="3416320"/>
          </a:xfrm>
          <a:prstGeom prst="rect">
            <a:avLst/>
          </a:prstGeom>
          <a:noFill/>
        </p:spPr>
        <p:txBody>
          <a:bodyPr wrap="square">
            <a:spAutoFit/>
          </a:bodyPr>
          <a:lstStyle/>
          <a:p>
            <a:pPr algn="justLow"/>
            <a:r>
              <a:rPr lang="en-US" sz="2400" b="1" i="1" u="none" strike="noStrike" baseline="0" dirty="0">
                <a:solidFill>
                  <a:srgbClr val="0A1F61"/>
                </a:solidFill>
                <a:latin typeface="Calibri,BoldItalic"/>
              </a:rPr>
              <a:t>The</a:t>
            </a:r>
            <a:r>
              <a:rPr lang="en-US" sz="2400" b="0" i="0" u="none" strike="noStrike" baseline="0" dirty="0">
                <a:latin typeface="Calibri" panose="020F0502020204030204" pitchFamily="34" charset="0"/>
              </a:rPr>
              <a:t> </a:t>
            </a:r>
            <a:r>
              <a:rPr lang="en-US" sz="2400" b="1" i="1" dirty="0">
                <a:solidFill>
                  <a:srgbClr val="0A1F61"/>
                </a:solidFill>
                <a:latin typeface="Calibri,BoldItalic"/>
              </a:rPr>
              <a:t>RCA</a:t>
            </a:r>
            <a:r>
              <a:rPr lang="en-US" sz="2400" b="0" i="0" u="none" strike="noStrike" baseline="0" dirty="0">
                <a:latin typeface="Calibri" panose="020F0502020204030204" pitchFamily="34" charset="0"/>
              </a:rPr>
              <a:t> </a:t>
            </a:r>
            <a:r>
              <a:rPr lang="en-US" sz="2400" b="1" i="1" u="none" strike="noStrike" baseline="0" dirty="0">
                <a:solidFill>
                  <a:srgbClr val="0A1F61"/>
                </a:solidFill>
                <a:latin typeface="Calibri,BoldItalic"/>
              </a:rPr>
              <a:t>Technique</a:t>
            </a:r>
            <a:r>
              <a:rPr lang="en-US" sz="2400" b="1" i="1" u="none" strike="noStrike" baseline="0" dirty="0">
                <a:solidFill>
                  <a:srgbClr val="24A9E1"/>
                </a:solidFill>
                <a:latin typeface="Calibri,BoldItalic"/>
              </a:rPr>
              <a:t> </a:t>
            </a:r>
            <a:r>
              <a:rPr lang="en-US" sz="2400" dirty="0">
                <a:solidFill>
                  <a:schemeClr val="accent1">
                    <a:lumMod val="50000"/>
                  </a:schemeClr>
                </a:solidFill>
                <a:latin typeface="Calibri" panose="020F0502020204030204" pitchFamily="34" charset="0"/>
              </a:rPr>
              <a:t>RCA is a reactive method of problem detection and solving, initially. The analysis is performed after an event has occurred. This allows practitioners to identify process ‘triggers’, so that RCA becomes a proactive method. In other words, RCA is able to forecast the possibility of an event before it might occur.</a:t>
            </a:r>
          </a:p>
          <a:p>
            <a:pPr algn="justLow"/>
            <a:r>
              <a:rPr lang="en-US" sz="2400" b="1" i="1" dirty="0">
                <a:solidFill>
                  <a:srgbClr val="0A1F61"/>
                </a:solidFill>
                <a:latin typeface="Calibri,BoldItalic"/>
              </a:rPr>
              <a:t>Expert Interviewing </a:t>
            </a:r>
            <a:r>
              <a:rPr lang="en-US" sz="2400" dirty="0">
                <a:solidFill>
                  <a:schemeClr val="accent1">
                    <a:lumMod val="50000"/>
                  </a:schemeClr>
                </a:solidFill>
                <a:latin typeface="Calibri" panose="020F0502020204030204" pitchFamily="34" charset="0"/>
              </a:rPr>
              <a:t>is the process of interviewing subject matter experts to obtain critical information</a:t>
            </a:r>
          </a:p>
          <a:p>
            <a:pPr algn="justLow"/>
            <a:r>
              <a:rPr lang="en-US" sz="2400" dirty="0">
                <a:solidFill>
                  <a:schemeClr val="accent1">
                    <a:lumMod val="50000"/>
                  </a:schemeClr>
                </a:solidFill>
                <a:latin typeface="Calibri" panose="020F0502020204030204" pitchFamily="34" charset="0"/>
              </a:rPr>
              <a:t>for the project.</a:t>
            </a:r>
          </a:p>
          <a:p>
            <a:pPr algn="justLow"/>
            <a:endParaRPr lang="en-US" sz="24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1877910319"/>
      </p:ext>
    </p:extLst>
  </p:cSld>
  <p:clrMapOvr>
    <a:masterClrMapping/>
  </p:clrMapOvr>
  <mc:AlternateContent xmlns:mc="http://schemas.openxmlformats.org/markup-compatibility/2006" xmlns:p14="http://schemas.microsoft.com/office/powerpoint/2010/main">
    <mc:Choice Requires="p14">
      <p:transition spd="slow" p14:dur="2000" advTm="112790"/>
    </mc:Choice>
    <mc:Fallback xmlns="">
      <p:transition spd="slow" advTm="1127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281632" y="2165980"/>
            <a:ext cx="7523095" cy="3416320"/>
          </a:xfrm>
          <a:prstGeom prst="rect">
            <a:avLst/>
          </a:prstGeom>
          <a:noFill/>
        </p:spPr>
        <p:txBody>
          <a:bodyPr wrap="square">
            <a:spAutoFit/>
          </a:bodyPr>
          <a:lstStyle/>
          <a:p>
            <a:pPr algn="justLow"/>
            <a:r>
              <a:rPr lang="en-US" sz="2400" dirty="0">
                <a:solidFill>
                  <a:schemeClr val="accent1">
                    <a:lumMod val="50000"/>
                  </a:schemeClr>
                </a:solidFill>
                <a:latin typeface="Calibri" panose="020F0502020204030204" pitchFamily="34" charset="0"/>
              </a:rPr>
              <a:t>This one analysis is generally set up as a grid with strengths and weaknesses as the two major columns,</a:t>
            </a:r>
          </a:p>
          <a:p>
            <a:pPr algn="justLow"/>
            <a:r>
              <a:rPr lang="en-US" sz="2400" dirty="0">
                <a:solidFill>
                  <a:schemeClr val="accent1">
                    <a:lumMod val="50000"/>
                  </a:schemeClr>
                </a:solidFill>
                <a:latin typeface="Calibri" panose="020F0502020204030204" pitchFamily="34" charset="0"/>
              </a:rPr>
              <a:t>and opportunities and threats as the two major rows in the grid. </a:t>
            </a:r>
          </a:p>
          <a:p>
            <a:pPr algn="justLow"/>
            <a:r>
              <a:rPr lang="en-US" sz="2400" dirty="0">
                <a:solidFill>
                  <a:schemeClr val="accent1">
                    <a:lumMod val="50000"/>
                  </a:schemeClr>
                </a:solidFill>
                <a:latin typeface="Calibri" panose="020F0502020204030204" pitchFamily="34" charset="0"/>
              </a:rPr>
              <a:t>The idea is to see where the organization's strengths and weaknesses play against opportunities and threats using the four following comparisons:</a:t>
            </a:r>
            <a:endParaRPr lang="ar-EG"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3747052006"/>
      </p:ext>
    </p:extLst>
  </p:cSld>
  <p:clrMapOvr>
    <a:masterClrMapping/>
  </p:clrMapOvr>
  <mc:AlternateContent xmlns:mc="http://schemas.openxmlformats.org/markup-compatibility/2006" xmlns:p14="http://schemas.microsoft.com/office/powerpoint/2010/main">
    <mc:Choice Requires="p14">
      <p:transition spd="slow" p14:dur="2000" advTm="191574"/>
    </mc:Choice>
    <mc:Fallback xmlns="">
      <p:transition spd="slow" advTm="191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nvGraphicFramePr>
        <p:xfrm>
          <a:off x="1416390" y="1007274"/>
          <a:ext cx="8128000" cy="121844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2"/>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410557" y="2150928"/>
            <a:ext cx="6931984" cy="3939540"/>
          </a:xfrm>
          <a:prstGeom prst="rect">
            <a:avLst/>
          </a:prstGeom>
          <a:noFill/>
        </p:spPr>
        <p:txBody>
          <a:bodyPr wrap="square">
            <a:spAutoFit/>
          </a:bodyPr>
          <a:lstStyle/>
          <a:p>
            <a:pPr marL="342900" indent="-342900">
              <a:buFont typeface="Wingdings" panose="05000000000000000000" pitchFamily="2" charset="2"/>
              <a:buChar char="Ø"/>
            </a:pPr>
            <a:r>
              <a:rPr lang="en-US" sz="2000" b="1" i="1" dirty="0">
                <a:solidFill>
                  <a:srgbClr val="0A1F61"/>
                </a:solidFill>
                <a:latin typeface="Calibri,BoldItalic"/>
              </a:rPr>
              <a:t>Strengths-Opportunities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organizational strengths help the organization to capitalize on opportunities</a:t>
            </a:r>
          </a:p>
          <a:p>
            <a:pPr marL="342900" indent="-342900">
              <a:buFont typeface="Wingdings" panose="05000000000000000000" pitchFamily="2" charset="2"/>
              <a:buChar char="Ø"/>
            </a:pPr>
            <a:r>
              <a:rPr lang="en-US" sz="2000" b="1" i="1" dirty="0">
                <a:solidFill>
                  <a:srgbClr val="0A1F61"/>
                </a:solidFill>
                <a:latin typeface="Calibri,BoldItalic"/>
              </a:rPr>
              <a:t>Weaknesses-Opportunities -</a:t>
            </a:r>
            <a:r>
              <a:rPr lang="en-US" sz="1800" b="0" i="0" u="none" strike="noStrike" baseline="0" dirty="0">
                <a:latin typeface="Calibri" panose="020F0502020204030204" pitchFamily="34" charset="0"/>
              </a:rPr>
              <a:t> identifies organizational weaknesses, from the </a:t>
            </a:r>
            <a:r>
              <a:rPr lang="en-US" dirty="0">
                <a:latin typeface="Calibri" panose="020F0502020204030204" pitchFamily="34" charset="0"/>
              </a:rPr>
              <a:t>perspective of making the necessary improvements, to enable the organization to capitalize on opportunities</a:t>
            </a:r>
            <a:endParaRPr lang="en-US" sz="1800" b="0" i="0" u="none" strike="noStrike" baseline="0" dirty="0">
              <a:latin typeface="Calibri" panose="020F0502020204030204" pitchFamily="34" charset="0"/>
            </a:endParaRPr>
          </a:p>
          <a:p>
            <a:pPr marL="342900" indent="-342900">
              <a:buFont typeface="Wingdings" panose="05000000000000000000" pitchFamily="2" charset="2"/>
              <a:buChar char="Ø"/>
            </a:pPr>
            <a:r>
              <a:rPr lang="en-US" sz="2000" b="1" i="1" dirty="0">
                <a:solidFill>
                  <a:srgbClr val="0A1F61"/>
                </a:solidFill>
                <a:latin typeface="Calibri,BoldItalic"/>
              </a:rPr>
              <a:t>Strengths-Threats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our organizational strengths help us deal with competitors or threatening situations</a:t>
            </a:r>
          </a:p>
          <a:p>
            <a:pPr marL="285750" indent="-285750">
              <a:buFont typeface="Wingdings" panose="05000000000000000000" pitchFamily="2" charset="2"/>
              <a:buChar char="Ø"/>
            </a:pPr>
            <a:r>
              <a:rPr lang="en-US" sz="1800" b="0" i="0" u="none" strike="noStrike" baseline="0" dirty="0">
                <a:latin typeface="Symbol" panose="05050102010706020507" pitchFamily="18" charset="2"/>
              </a:rPr>
              <a:t> </a:t>
            </a:r>
            <a:r>
              <a:rPr lang="en-US" sz="2000" b="1" i="1" dirty="0">
                <a:solidFill>
                  <a:srgbClr val="0A1F61"/>
                </a:solidFill>
                <a:latin typeface="Calibri,BoldItalic"/>
              </a:rPr>
              <a:t>Weaknesses-Threats -</a:t>
            </a:r>
            <a:r>
              <a:rPr lang="en-US" sz="1800" b="0" i="0" u="none" strike="noStrike" baseline="0" dirty="0">
                <a:latin typeface="Calibri" panose="020F0502020204030204" pitchFamily="34" charset="0"/>
              </a:rPr>
              <a:t> identifies how our organizational weaknesses leave us </a:t>
            </a:r>
            <a:r>
              <a:rPr lang="en-US" dirty="0">
                <a:latin typeface="Calibri" panose="020F0502020204030204" pitchFamily="34" charset="0"/>
              </a:rPr>
              <a:t>vulnerable to external competition or threats</a:t>
            </a:r>
            <a:endParaRPr lang="en-US" sz="2000" dirty="0">
              <a:solidFill>
                <a:schemeClr val="accent1">
                  <a:lumMod val="50000"/>
                </a:schemeClr>
              </a:solidFill>
              <a:latin typeface="Calibri" panose="020F0502020204030204" pitchFamily="34" charset="0"/>
            </a:endParaRPr>
          </a:p>
          <a:p>
            <a:pPr algn="l"/>
            <a:endParaRPr lang="en-US" sz="1800" b="0" i="0" u="none" strike="noStrike" baseline="0" dirty="0">
              <a:latin typeface="Calibri" panose="020F0502020204030204" pitchFamily="34" charset="0"/>
            </a:endParaRPr>
          </a:p>
          <a:p>
            <a:pPr algn="just"/>
            <a:endParaRPr lang="en-US" sz="20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4197294329"/>
      </p:ext>
    </p:extLst>
  </p:cSld>
  <p:clrMapOvr>
    <a:masterClrMapping/>
  </p:clrMapOvr>
  <mc:AlternateContent xmlns:mc="http://schemas.openxmlformats.org/markup-compatibility/2006" xmlns:p14="http://schemas.microsoft.com/office/powerpoint/2010/main">
    <mc:Choice Requires="p14">
      <p:transition spd="slow" p14:dur="2000" advTm="17263"/>
    </mc:Choice>
    <mc:Fallback xmlns="">
      <p:transition spd="slow" advTm="172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CFCDD-3E31-538C-C9BC-D48DE455BC8D}"/>
              </a:ext>
            </a:extLst>
          </p:cNvPr>
          <p:cNvPicPr>
            <a:picLocks noChangeAspect="1"/>
          </p:cNvPicPr>
          <p:nvPr/>
        </p:nvPicPr>
        <p:blipFill>
          <a:blip r:embed="rId6"/>
          <a:stretch>
            <a:fillRect/>
          </a:stretch>
        </p:blipFill>
        <p:spPr>
          <a:xfrm>
            <a:off x="538162" y="1557337"/>
            <a:ext cx="11115675" cy="3743325"/>
          </a:xfrm>
          <a:prstGeom prst="rect">
            <a:avLst/>
          </a:prstGeom>
        </p:spPr>
      </p:pic>
    </p:spTree>
    <p:extLst>
      <p:ext uri="{BB962C8B-B14F-4D97-AF65-F5344CB8AC3E}">
        <p14:creationId xmlns:p14="http://schemas.microsoft.com/office/powerpoint/2010/main" val="3594385343"/>
      </p:ext>
    </p:extLst>
  </p:cSld>
  <p:clrMapOvr>
    <a:masterClrMapping/>
  </p:clrMapOvr>
  <mc:AlternateContent xmlns:mc="http://schemas.openxmlformats.org/markup-compatibility/2006" xmlns:p14="http://schemas.microsoft.com/office/powerpoint/2010/main">
    <mc:Choice Requires="p14">
      <p:transition spd="slow" p14:dur="2000" advTm="47959"/>
    </mc:Choice>
    <mc:Fallback xmlns="">
      <p:transition spd="slow" advTm="4795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CD82B35-48C3-F99C-CFE5-C9A9D9A99399}"/>
              </a:ext>
            </a:extLst>
          </p:cNvPr>
          <p:cNvSpPr txBox="1"/>
          <p:nvPr/>
        </p:nvSpPr>
        <p:spPr>
          <a:xfrm>
            <a:off x="476733" y="1511028"/>
            <a:ext cx="11530914" cy="4093428"/>
          </a:xfrm>
          <a:prstGeom prst="rect">
            <a:avLst/>
          </a:prstGeom>
          <a:noFill/>
        </p:spPr>
        <p:txBody>
          <a:bodyPr wrap="square">
            <a:spAutoFit/>
          </a:bodyPr>
          <a:lstStyle/>
          <a:p>
            <a:r>
              <a:rPr lang="en-US" sz="2400" dirty="0">
                <a:solidFill>
                  <a:schemeClr val="accent1">
                    <a:lumMod val="50000"/>
                  </a:schemeClr>
                </a:solidFill>
                <a:latin typeface="Calibri" panose="020F0502020204030204" pitchFamily="34" charset="0"/>
              </a:rPr>
              <a:t>The risk register becomes a key planning tool for the project. Understand that although a risk identifies only the probability of an event occurring, the possibility of the event is deemed to be real, true and requires assistance in monitoring</a:t>
            </a:r>
            <a:r>
              <a:rPr lang="en-US" sz="2000" dirty="0">
                <a:solidFill>
                  <a:schemeClr val="accent1">
                    <a:lumMod val="50000"/>
                  </a:schemeClr>
                </a:solidFill>
                <a:latin typeface="Calibri" panose="020F0502020204030204" pitchFamily="34" charset="0"/>
              </a:rPr>
              <a:t>.</a:t>
            </a:r>
          </a:p>
          <a:p>
            <a:pPr algn="l"/>
            <a:endParaRPr lang="en-US" sz="2000" dirty="0">
              <a:solidFill>
                <a:schemeClr val="accent1">
                  <a:lumMod val="50000"/>
                </a:schemeClr>
              </a:solidFill>
              <a:latin typeface="Calibri" panose="020F0502020204030204" pitchFamily="34" charset="0"/>
            </a:endParaRPr>
          </a:p>
          <a:p>
            <a:pPr algn="justLow"/>
            <a:r>
              <a:rPr lang="en-US" sz="2400" dirty="0">
                <a:solidFill>
                  <a:schemeClr val="accent1">
                    <a:lumMod val="50000"/>
                  </a:schemeClr>
                </a:solidFill>
                <a:latin typeface="Calibri" panose="020F0502020204030204" pitchFamily="34" charset="0"/>
              </a:rPr>
              <a:t>The risk register : contains a description of the risk, it's probability, its impact in dollars, a category of risk, the triggering event that indicates the risk is about to occur, the risk response strategy, the risk owner, the date the risk was identified, a due date for resolution and most importantly, the risk’s priority.</a:t>
            </a:r>
            <a:endParaRPr lang="ar-EG"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pPr algn="l"/>
            <a:endParaRPr lang="en-US" sz="2400" dirty="0">
              <a:solidFill>
                <a:schemeClr val="accent1">
                  <a:lumMod val="50000"/>
                </a:schemeClr>
              </a:solidFill>
              <a:latin typeface="Calibri" panose="020F0502020204030204" pitchFamily="34" charset="0"/>
            </a:endParaRPr>
          </a:p>
        </p:txBody>
      </p:sp>
      <p:sp>
        <p:nvSpPr>
          <p:cNvPr id="13" name="TextBox 12">
            <a:extLst>
              <a:ext uri="{FF2B5EF4-FFF2-40B4-BE49-F238E27FC236}">
                <a16:creationId xmlns:a16="http://schemas.microsoft.com/office/drawing/2014/main" id="{2C0671A2-6BD8-3E1C-E245-49EDD3543883}"/>
              </a:ext>
            </a:extLst>
          </p:cNvPr>
          <p:cNvSpPr txBox="1"/>
          <p:nvPr/>
        </p:nvSpPr>
        <p:spPr>
          <a:xfrm>
            <a:off x="1432607" y="4800286"/>
            <a:ext cx="10427854" cy="830997"/>
          </a:xfrm>
          <a:prstGeom prst="rect">
            <a:avLst/>
          </a:prstGeom>
          <a:noFill/>
        </p:spPr>
        <p:txBody>
          <a:bodyPr wrap="square">
            <a:spAutoFit/>
          </a:bodyPr>
          <a:lstStyle/>
          <a:p>
            <a:pPr algn="ctr"/>
            <a:r>
              <a:rPr lang="en-US" sz="2400" b="1" u="none" strike="noStrike" baseline="0" dirty="0">
                <a:solidFill>
                  <a:srgbClr val="FF0000"/>
                </a:solidFill>
                <a:latin typeface="Calibri,BoldItalic"/>
              </a:rPr>
              <a:t>Any risk with a probability percentage of 70% or greater is no longer a risk, it’s an issue!</a:t>
            </a:r>
            <a:endParaRPr lang="ar-EG" sz="2400" dirty="0">
              <a:solidFill>
                <a:srgbClr val="FF0000"/>
              </a:solidFill>
            </a:endParaRPr>
          </a:p>
        </p:txBody>
      </p:sp>
      <p:sp>
        <p:nvSpPr>
          <p:cNvPr id="14" name="Thought Bubble: Cloud 13">
            <a:extLst>
              <a:ext uri="{FF2B5EF4-FFF2-40B4-BE49-F238E27FC236}">
                <a16:creationId xmlns:a16="http://schemas.microsoft.com/office/drawing/2014/main" id="{B6713ECD-C4B1-EB11-A1E6-4E394A59CB9C}"/>
              </a:ext>
            </a:extLst>
          </p:cNvPr>
          <p:cNvSpPr/>
          <p:nvPr/>
        </p:nvSpPr>
        <p:spPr>
          <a:xfrm>
            <a:off x="10567072" y="4100810"/>
            <a:ext cx="1366982" cy="763029"/>
          </a:xfrm>
          <a:prstGeom prst="cloudCallout">
            <a:avLst>
              <a:gd name="adj1" fmla="val -82995"/>
              <a:gd name="adj2" fmla="val 54027"/>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a:t>
            </a:r>
            <a:endParaRPr lang="ar-EG" dirty="0"/>
          </a:p>
        </p:txBody>
      </p:sp>
    </p:spTree>
    <p:extLst>
      <p:ext uri="{BB962C8B-B14F-4D97-AF65-F5344CB8AC3E}">
        <p14:creationId xmlns:p14="http://schemas.microsoft.com/office/powerpoint/2010/main" val="4157182977"/>
      </p:ext>
    </p:extLst>
  </p:cSld>
  <p:clrMapOvr>
    <a:masterClrMapping/>
  </p:clrMapOvr>
  <mc:AlternateContent xmlns:mc="http://schemas.openxmlformats.org/markup-compatibility/2006" xmlns:p14="http://schemas.microsoft.com/office/powerpoint/2010/main">
    <mc:Choice Requires="p14">
      <p:transition spd="slow" p14:dur="2000" advTm="161376"/>
    </mc:Choice>
    <mc:Fallback xmlns="">
      <p:transition spd="slow" advTm="16137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3339102" y="436778"/>
            <a:ext cx="4300794" cy="646331"/>
          </a:xfrm>
          <a:prstGeom prst="rect">
            <a:avLst/>
          </a:prstGeom>
          <a:noFill/>
        </p:spPr>
        <p:txBody>
          <a:bodyPr wrap="none" rtlCol="0">
            <a:spAutoFit/>
          </a:bodyPr>
          <a:lstStyle/>
          <a:p>
            <a:pPr algn="ctr"/>
            <a:r>
              <a:rPr lang="en-US" sz="3600" b="1" dirty="0">
                <a:solidFill>
                  <a:schemeClr val="accent2"/>
                </a:solidFill>
              </a:rPr>
              <a:t>Risk Register content </a:t>
            </a:r>
            <a:endParaRPr lang="en-US" altLang="ar-EG" sz="3600" b="1" dirty="0">
              <a:solidFill>
                <a:schemeClr val="accent2"/>
              </a:solidFill>
              <a:latin typeface="Tahoma" panose="020B0604030504040204" pitchFamily="34" charset="0"/>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098C67C-6A1F-ABD5-CB27-C2A8A737024B}"/>
              </a:ext>
            </a:extLst>
          </p:cNvPr>
          <p:cNvSpPr txBox="1"/>
          <p:nvPr/>
        </p:nvSpPr>
        <p:spPr>
          <a:xfrm>
            <a:off x="1439680" y="2214059"/>
            <a:ext cx="9980592" cy="2554545"/>
          </a:xfrm>
          <a:prstGeom prst="rect">
            <a:avLst/>
          </a:prstGeom>
          <a:noFill/>
        </p:spPr>
        <p:txBody>
          <a:bodyPr wrap="square">
            <a:spAutoFit/>
          </a:bodyPr>
          <a:lstStyle/>
          <a:p>
            <a:pPr marL="571500" indent="-571500">
              <a:buFont typeface="Wingdings" panose="05000000000000000000" pitchFamily="2" charset="2"/>
              <a:buChar char="q"/>
            </a:pPr>
            <a:r>
              <a:rPr lang="en-US" sz="4000" dirty="0"/>
              <a:t>A Risk Register is a management tool used to record relevant details relating to risks.</a:t>
            </a:r>
          </a:p>
          <a:p>
            <a:pPr marL="571500" indent="-571500">
              <a:buFont typeface="Wingdings" panose="05000000000000000000" pitchFamily="2" charset="2"/>
              <a:buChar char="q"/>
            </a:pPr>
            <a:r>
              <a:rPr lang="en-US" sz="4000" dirty="0"/>
              <a:t>It is a database of information on risks.</a:t>
            </a:r>
          </a:p>
          <a:p>
            <a:pPr marL="571500" indent="-571500">
              <a:buFont typeface="Wingdings" panose="05000000000000000000" pitchFamily="2" charset="2"/>
              <a:buChar char="q"/>
            </a:pPr>
            <a:r>
              <a:rPr lang="en-US" sz="4000" dirty="0"/>
              <a:t>Best kept simple to begin with! </a:t>
            </a:r>
            <a:endParaRPr lang="ar-EG" sz="4000" dirty="0"/>
          </a:p>
        </p:txBody>
      </p:sp>
    </p:spTree>
    <p:extLst>
      <p:ext uri="{BB962C8B-B14F-4D97-AF65-F5344CB8AC3E}">
        <p14:creationId xmlns:p14="http://schemas.microsoft.com/office/powerpoint/2010/main" val="4056788641"/>
      </p:ext>
    </p:extLst>
  </p:cSld>
  <p:clrMapOvr>
    <a:masterClrMapping/>
  </p:clrMapOvr>
  <mc:AlternateContent xmlns:mc="http://schemas.openxmlformats.org/markup-compatibility/2006" xmlns:p14="http://schemas.microsoft.com/office/powerpoint/2010/main">
    <mc:Choice Requires="p14">
      <p:transition spd="slow" p14:dur="2000" advTm="72069"/>
    </mc:Choice>
    <mc:Fallback xmlns="">
      <p:transition spd="slow" advTm="720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71137" y="6353587"/>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3336634" y="436778"/>
            <a:ext cx="4305730" cy="646331"/>
          </a:xfrm>
          <a:prstGeom prst="rect">
            <a:avLst/>
          </a:prstGeom>
          <a:noFill/>
        </p:spPr>
        <p:txBody>
          <a:bodyPr wrap="none" rtlCol="0">
            <a:spAutoFit/>
          </a:bodyPr>
          <a:lstStyle/>
          <a:p>
            <a:pPr algn="ctr"/>
            <a:r>
              <a:rPr lang="en-US" sz="3600" b="1" dirty="0">
                <a:solidFill>
                  <a:schemeClr val="accent2"/>
                </a:solidFill>
              </a:rPr>
              <a:t>Risk Register Example</a:t>
            </a:r>
            <a:endParaRPr lang="en-US" altLang="ar-EG" sz="3600" b="1" dirty="0">
              <a:solidFill>
                <a:schemeClr val="accent2"/>
              </a:solidFill>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F81EBA0-5820-D07D-3CCE-6DF445BD3C94}"/>
              </a:ext>
            </a:extLst>
          </p:cNvPr>
          <p:cNvPicPr>
            <a:picLocks noChangeAspect="1"/>
          </p:cNvPicPr>
          <p:nvPr/>
        </p:nvPicPr>
        <p:blipFill>
          <a:blip r:embed="rId6"/>
          <a:stretch>
            <a:fillRect/>
          </a:stretch>
        </p:blipFill>
        <p:spPr>
          <a:xfrm>
            <a:off x="1721797" y="1261376"/>
            <a:ext cx="10350878" cy="4913944"/>
          </a:xfrm>
          <a:prstGeom prst="rect">
            <a:avLst/>
          </a:prstGeom>
        </p:spPr>
      </p:pic>
    </p:spTree>
    <p:extLst>
      <p:ext uri="{BB962C8B-B14F-4D97-AF65-F5344CB8AC3E}">
        <p14:creationId xmlns:p14="http://schemas.microsoft.com/office/powerpoint/2010/main" val="3737075274"/>
      </p:ext>
    </p:extLst>
  </p:cSld>
  <p:clrMapOvr>
    <a:masterClrMapping/>
  </p:clrMapOvr>
  <mc:AlternateContent xmlns:mc="http://schemas.openxmlformats.org/markup-compatibility/2006" xmlns:p14="http://schemas.microsoft.com/office/powerpoint/2010/main">
    <mc:Choice Requires="p14">
      <p:transition spd="slow" p14:dur="2000" advTm="84924"/>
    </mc:Choice>
    <mc:Fallback xmlns="">
      <p:transition spd="slow" advTm="849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071137" y="6353587"/>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6332"/>
            <a:ext cx="10925193" cy="1777612"/>
          </a:xfrm>
          <a:prstGeom prst="rect">
            <a:avLst/>
          </a:prstGeom>
        </p:spPr>
      </p:pic>
      <p:sp>
        <p:nvSpPr>
          <p:cNvPr id="7" name="TextBox 6"/>
          <p:cNvSpPr txBox="1"/>
          <p:nvPr/>
        </p:nvSpPr>
        <p:spPr>
          <a:xfrm>
            <a:off x="2609445" y="361790"/>
            <a:ext cx="8144865" cy="954107"/>
          </a:xfrm>
          <a:prstGeom prst="rect">
            <a:avLst/>
          </a:prstGeom>
          <a:noFill/>
        </p:spPr>
        <p:txBody>
          <a:bodyPr wrap="square" rtlCol="0">
            <a:spAutoFit/>
          </a:bodyPr>
          <a:lstStyle/>
          <a:p>
            <a:pPr algn="ctr"/>
            <a:r>
              <a:rPr lang="en-US" sz="2800" b="1" i="0" dirty="0">
                <a:solidFill>
                  <a:schemeClr val="accent2"/>
                </a:solidFill>
                <a:effectLst/>
                <a:latin typeface="Montserrat" panose="00000500000000000000" pitchFamily="2" charset="0"/>
              </a:rPr>
              <a:t>Commonly Used Risk Management Examples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55BBBFF2-0C36-88B5-D94A-4A97C13C3D92}"/>
              </a:ext>
            </a:extLst>
          </p:cNvPr>
          <p:cNvSpPr txBox="1"/>
          <p:nvPr/>
        </p:nvSpPr>
        <p:spPr>
          <a:xfrm>
            <a:off x="2364940" y="1565043"/>
            <a:ext cx="8924978" cy="1077218"/>
          </a:xfrm>
          <a:prstGeom prst="rect">
            <a:avLst/>
          </a:prstGeom>
          <a:noFill/>
        </p:spPr>
        <p:txBody>
          <a:bodyPr wrap="square">
            <a:spAutoFit/>
          </a:bodyPr>
          <a:lstStyle/>
          <a:p>
            <a:pPr algn="l"/>
            <a:r>
              <a:rPr lang="en-US" sz="3200" b="1" i="0" dirty="0">
                <a:solidFill>
                  <a:srgbClr val="FF0000"/>
                </a:solidFill>
                <a:effectLst/>
                <a:latin typeface="Montserrat" panose="00000500000000000000" pitchFamily="2" charset="0"/>
              </a:rPr>
              <a:t>Risk Avoidance</a:t>
            </a:r>
            <a:br>
              <a:rPr lang="en-US" sz="3200" dirty="0">
                <a:solidFill>
                  <a:srgbClr val="FF0000"/>
                </a:solidFill>
              </a:rPr>
            </a:br>
            <a:r>
              <a:rPr lang="en-US" sz="3200" b="1" i="0" dirty="0">
                <a:solidFill>
                  <a:schemeClr val="accent2"/>
                </a:solidFill>
                <a:effectLst/>
                <a:latin typeface="Montserrat" panose="00000500000000000000" pitchFamily="2" charset="0"/>
              </a:rPr>
              <a:t>Customer Credit Risk Management</a:t>
            </a:r>
          </a:p>
        </p:txBody>
      </p:sp>
      <p:sp>
        <p:nvSpPr>
          <p:cNvPr id="17" name="TextBox 16">
            <a:extLst>
              <a:ext uri="{FF2B5EF4-FFF2-40B4-BE49-F238E27FC236}">
                <a16:creationId xmlns:a16="http://schemas.microsoft.com/office/drawing/2014/main" id="{A94D8C8A-E451-960A-3E6D-438328BF8E0A}"/>
              </a:ext>
            </a:extLst>
          </p:cNvPr>
          <p:cNvSpPr txBox="1"/>
          <p:nvPr/>
        </p:nvSpPr>
        <p:spPr>
          <a:xfrm>
            <a:off x="2364632" y="2824773"/>
            <a:ext cx="6982028" cy="584775"/>
          </a:xfrm>
          <a:prstGeom prst="rect">
            <a:avLst/>
          </a:prstGeom>
          <a:noFill/>
        </p:spPr>
        <p:txBody>
          <a:bodyPr wrap="square">
            <a:spAutoFit/>
          </a:bodyPr>
          <a:lstStyle/>
          <a:p>
            <a:pPr algn="l"/>
            <a:r>
              <a:rPr lang="en-US" sz="3200" b="1" i="0" dirty="0">
                <a:solidFill>
                  <a:srgbClr val="00B050"/>
                </a:solidFill>
                <a:effectLst/>
                <a:latin typeface="Montserrat" panose="00000500000000000000" pitchFamily="2" charset="0"/>
              </a:rPr>
              <a:t>Industry-Specific Strategy</a:t>
            </a:r>
            <a:endParaRPr lang="en-US" sz="3200" b="0" i="0" dirty="0">
              <a:solidFill>
                <a:srgbClr val="00B050"/>
              </a:solidFill>
              <a:effectLst/>
              <a:latin typeface="Montserrat" panose="00000500000000000000" pitchFamily="2" charset="0"/>
            </a:endParaRPr>
          </a:p>
        </p:txBody>
      </p:sp>
      <p:sp>
        <p:nvSpPr>
          <p:cNvPr id="19" name="TextBox 18">
            <a:extLst>
              <a:ext uri="{FF2B5EF4-FFF2-40B4-BE49-F238E27FC236}">
                <a16:creationId xmlns:a16="http://schemas.microsoft.com/office/drawing/2014/main" id="{93F29E17-63D9-E810-98FE-F3834093C5A0}"/>
              </a:ext>
            </a:extLst>
          </p:cNvPr>
          <p:cNvSpPr txBox="1"/>
          <p:nvPr/>
        </p:nvSpPr>
        <p:spPr>
          <a:xfrm>
            <a:off x="2364632" y="3559589"/>
            <a:ext cx="6211110" cy="584775"/>
          </a:xfrm>
          <a:prstGeom prst="rect">
            <a:avLst/>
          </a:prstGeom>
          <a:noFill/>
        </p:spPr>
        <p:txBody>
          <a:bodyPr wrap="square">
            <a:spAutoFit/>
          </a:bodyPr>
          <a:lstStyle/>
          <a:p>
            <a:pPr algn="l"/>
            <a:r>
              <a:rPr lang="en-US" sz="3200" b="1" i="0" dirty="0">
                <a:solidFill>
                  <a:srgbClr val="00B0F0"/>
                </a:solidFill>
                <a:effectLst/>
                <a:latin typeface="Montserrat" panose="00000500000000000000" pitchFamily="2" charset="0"/>
              </a:rPr>
              <a:t>Elimination of Contract Risk</a:t>
            </a:r>
            <a:endParaRPr lang="en-US" sz="3200" b="0" i="0" dirty="0">
              <a:solidFill>
                <a:srgbClr val="00B0F0"/>
              </a:solidFill>
              <a:effectLst/>
              <a:latin typeface="Montserrat" panose="00000500000000000000" pitchFamily="2" charset="0"/>
            </a:endParaRPr>
          </a:p>
        </p:txBody>
      </p:sp>
      <p:sp>
        <p:nvSpPr>
          <p:cNvPr id="21" name="TextBox 20">
            <a:extLst>
              <a:ext uri="{FF2B5EF4-FFF2-40B4-BE49-F238E27FC236}">
                <a16:creationId xmlns:a16="http://schemas.microsoft.com/office/drawing/2014/main" id="{BFEE07A7-9DDE-18D5-1FE9-2DAEC9A6EEF3}"/>
              </a:ext>
            </a:extLst>
          </p:cNvPr>
          <p:cNvSpPr txBox="1"/>
          <p:nvPr/>
        </p:nvSpPr>
        <p:spPr>
          <a:xfrm>
            <a:off x="2458284" y="4327570"/>
            <a:ext cx="6211110" cy="523220"/>
          </a:xfrm>
          <a:prstGeom prst="rect">
            <a:avLst/>
          </a:prstGeom>
          <a:noFill/>
        </p:spPr>
        <p:txBody>
          <a:bodyPr wrap="square">
            <a:spAutoFit/>
          </a:bodyPr>
          <a:lstStyle/>
          <a:p>
            <a:pPr algn="l"/>
            <a:r>
              <a:rPr lang="en-US" sz="2800" b="1" i="0" dirty="0">
                <a:solidFill>
                  <a:srgbClr val="111111"/>
                </a:solidFill>
                <a:effectLst/>
                <a:latin typeface="Montserrat" panose="00000500000000000000" pitchFamily="2" charset="0"/>
              </a:rPr>
              <a:t>Compliance Risks</a:t>
            </a:r>
            <a:endParaRPr lang="en-US" sz="2800" b="0" i="0" dirty="0">
              <a:solidFill>
                <a:srgbClr val="111111"/>
              </a:solidFill>
              <a:effectLst/>
              <a:latin typeface="Montserrat" panose="00000500000000000000" pitchFamily="2" charset="0"/>
            </a:endParaRPr>
          </a:p>
        </p:txBody>
      </p:sp>
      <p:sp>
        <p:nvSpPr>
          <p:cNvPr id="23" name="TextBox 22">
            <a:extLst>
              <a:ext uri="{FF2B5EF4-FFF2-40B4-BE49-F238E27FC236}">
                <a16:creationId xmlns:a16="http://schemas.microsoft.com/office/drawing/2014/main" id="{D7DD7D0B-7A7B-1EED-ECBD-94D156F983EA}"/>
              </a:ext>
            </a:extLst>
          </p:cNvPr>
          <p:cNvSpPr txBox="1"/>
          <p:nvPr/>
        </p:nvSpPr>
        <p:spPr>
          <a:xfrm>
            <a:off x="2609445" y="4782526"/>
            <a:ext cx="6211110" cy="523220"/>
          </a:xfrm>
          <a:prstGeom prst="rect">
            <a:avLst/>
          </a:prstGeom>
          <a:noFill/>
        </p:spPr>
        <p:txBody>
          <a:bodyPr wrap="square">
            <a:spAutoFit/>
          </a:bodyPr>
          <a:lstStyle/>
          <a:p>
            <a:pPr algn="l"/>
            <a:r>
              <a:rPr lang="en-US" sz="2800" b="1" i="0" dirty="0">
                <a:solidFill>
                  <a:srgbClr val="FFC000"/>
                </a:solidFill>
                <a:effectLst/>
                <a:latin typeface="Montserrat" panose="00000500000000000000" pitchFamily="2" charset="0"/>
              </a:rPr>
              <a:t>Safety Risks</a:t>
            </a:r>
            <a:endParaRPr lang="en-US" sz="2800" b="0" i="0" dirty="0">
              <a:solidFill>
                <a:srgbClr val="FFC000"/>
              </a:solidFill>
              <a:effectLst/>
              <a:latin typeface="Montserrat" panose="00000500000000000000" pitchFamily="2" charset="0"/>
            </a:endParaRPr>
          </a:p>
        </p:txBody>
      </p:sp>
      <p:sp>
        <p:nvSpPr>
          <p:cNvPr id="25" name="TextBox 24">
            <a:extLst>
              <a:ext uri="{FF2B5EF4-FFF2-40B4-BE49-F238E27FC236}">
                <a16:creationId xmlns:a16="http://schemas.microsoft.com/office/drawing/2014/main" id="{10B55F85-6ED1-BFC4-63CB-63DF1ECE06BA}"/>
              </a:ext>
            </a:extLst>
          </p:cNvPr>
          <p:cNvSpPr txBox="1"/>
          <p:nvPr/>
        </p:nvSpPr>
        <p:spPr>
          <a:xfrm>
            <a:off x="4946171" y="5434105"/>
            <a:ext cx="6211110" cy="523220"/>
          </a:xfrm>
          <a:prstGeom prst="rect">
            <a:avLst/>
          </a:prstGeom>
          <a:noFill/>
        </p:spPr>
        <p:txBody>
          <a:bodyPr wrap="square">
            <a:spAutoFit/>
          </a:bodyPr>
          <a:lstStyle/>
          <a:p>
            <a:pPr algn="l"/>
            <a:r>
              <a:rPr lang="en-US" sz="2800" b="1" i="0" dirty="0">
                <a:solidFill>
                  <a:srgbClr val="FF0000"/>
                </a:solidFill>
                <a:effectLst/>
                <a:latin typeface="Montserrat" panose="00000500000000000000" pitchFamily="2" charset="0"/>
              </a:rPr>
              <a:t>Information Security Risk</a:t>
            </a:r>
            <a:endParaRPr lang="en-US" sz="2800" b="0" i="0" dirty="0">
              <a:solidFill>
                <a:srgbClr val="FF0000"/>
              </a:solidFill>
              <a:effectLst/>
              <a:latin typeface="Montserrat" panose="00000500000000000000" pitchFamily="2" charset="0"/>
            </a:endParaRPr>
          </a:p>
        </p:txBody>
      </p:sp>
      <p:sp>
        <p:nvSpPr>
          <p:cNvPr id="27" name="TextBox 26">
            <a:extLst>
              <a:ext uri="{FF2B5EF4-FFF2-40B4-BE49-F238E27FC236}">
                <a16:creationId xmlns:a16="http://schemas.microsoft.com/office/drawing/2014/main" id="{7649847D-5FD0-3C65-8337-EE77CB24D07D}"/>
              </a:ext>
            </a:extLst>
          </p:cNvPr>
          <p:cNvSpPr txBox="1"/>
          <p:nvPr/>
        </p:nvSpPr>
        <p:spPr>
          <a:xfrm>
            <a:off x="7891509" y="4461098"/>
            <a:ext cx="6211110" cy="584775"/>
          </a:xfrm>
          <a:prstGeom prst="rect">
            <a:avLst/>
          </a:prstGeom>
          <a:noFill/>
        </p:spPr>
        <p:txBody>
          <a:bodyPr wrap="square">
            <a:spAutoFit/>
          </a:bodyPr>
          <a:lstStyle/>
          <a:p>
            <a:pPr algn="l"/>
            <a:r>
              <a:rPr lang="en-US" sz="3200" b="1" i="0" dirty="0">
                <a:solidFill>
                  <a:srgbClr val="002060"/>
                </a:solidFill>
                <a:effectLst/>
                <a:latin typeface="Montserrat" panose="00000500000000000000" pitchFamily="2" charset="0"/>
              </a:rPr>
              <a:t>Market Risk</a:t>
            </a:r>
            <a:endParaRPr lang="en-US" sz="3200" b="0" i="0" dirty="0">
              <a:solidFill>
                <a:srgbClr val="002060"/>
              </a:solidFill>
              <a:effectLst/>
              <a:latin typeface="Montserrat" panose="00000500000000000000" pitchFamily="2" charset="0"/>
            </a:endParaRPr>
          </a:p>
        </p:txBody>
      </p:sp>
      <p:sp>
        <p:nvSpPr>
          <p:cNvPr id="29" name="TextBox 28">
            <a:extLst>
              <a:ext uri="{FF2B5EF4-FFF2-40B4-BE49-F238E27FC236}">
                <a16:creationId xmlns:a16="http://schemas.microsoft.com/office/drawing/2014/main" id="{E6C571D2-F3F4-BBD5-7C64-9C7E2C670957}"/>
              </a:ext>
            </a:extLst>
          </p:cNvPr>
          <p:cNvSpPr txBox="1"/>
          <p:nvPr/>
        </p:nvSpPr>
        <p:spPr>
          <a:xfrm>
            <a:off x="2364632" y="5793296"/>
            <a:ext cx="7106054" cy="584775"/>
          </a:xfrm>
          <a:prstGeom prst="rect">
            <a:avLst/>
          </a:prstGeom>
          <a:noFill/>
        </p:spPr>
        <p:txBody>
          <a:bodyPr wrap="square">
            <a:spAutoFit/>
          </a:bodyPr>
          <a:lstStyle/>
          <a:p>
            <a:pPr algn="l"/>
            <a:r>
              <a:rPr lang="en-US" sz="3200" b="1" i="0" dirty="0">
                <a:solidFill>
                  <a:srgbClr val="7030A0"/>
                </a:solidFill>
                <a:effectLst/>
                <a:latin typeface="Montserrat" panose="00000500000000000000" pitchFamily="2" charset="0"/>
              </a:rPr>
              <a:t>Risk Transfer</a:t>
            </a:r>
            <a:endParaRPr lang="en-US" sz="3200" b="0" i="0" dirty="0">
              <a:solidFill>
                <a:srgbClr val="7030A0"/>
              </a:solidFill>
              <a:effectLst/>
              <a:latin typeface="Montserrat" panose="00000500000000000000" pitchFamily="2" charset="0"/>
            </a:endParaRPr>
          </a:p>
        </p:txBody>
      </p:sp>
    </p:spTree>
    <p:custDataLst>
      <p:tags r:id="rId1"/>
    </p:custDataLst>
    <p:extLst>
      <p:ext uri="{BB962C8B-B14F-4D97-AF65-F5344CB8AC3E}">
        <p14:creationId xmlns:p14="http://schemas.microsoft.com/office/powerpoint/2010/main" val="600132697"/>
      </p:ext>
    </p:extLst>
  </p:cSld>
  <p:clrMapOvr>
    <a:masterClrMapping/>
  </p:clrMapOvr>
  <mc:AlternateContent xmlns:mc="http://schemas.openxmlformats.org/markup-compatibility/2006" xmlns:p14="http://schemas.microsoft.com/office/powerpoint/2010/main">
    <mc:Choice Requires="p14">
      <p:transition spd="slow" p14:dur="2000" advTm="108361"/>
    </mc:Choice>
    <mc:Fallback xmlns="">
      <p:transition spd="slow" advTm="1083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ppt_x"/>
                                          </p:val>
                                        </p:tav>
                                        <p:tav tm="100000">
                                          <p:val>
                                            <p:strVal val="#ppt_x"/>
                                          </p:val>
                                        </p:tav>
                                      </p:tavLst>
                                    </p:anim>
                                    <p:anim calcmode="lin" valueType="num">
                                      <p:cBhvr additive="base">
                                        <p:cTn id="5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9" grpId="0"/>
      <p:bldP spid="21" grpId="0"/>
      <p:bldP spid="23" grpId="0"/>
      <p:bldP spid="25" grpId="0"/>
      <p:bldP spid="27" grpId="0"/>
      <p:bldP spid="2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4"/>
</p:tagLst>
</file>

<file path=ppt/tags/tag2.xml><?xml version="1.0" encoding="utf-8"?>
<p:tagLst xmlns:a="http://schemas.openxmlformats.org/drawingml/2006/main" xmlns:r="http://schemas.openxmlformats.org/officeDocument/2006/relationships" xmlns:p="http://schemas.openxmlformats.org/presentationml/2006/main">
  <p:tag name="TIMING" val="|1.9|23.5"/>
</p:tagLst>
</file>

<file path=ppt/tags/tag3.xml><?xml version="1.0" encoding="utf-8"?>
<p:tagLst xmlns:a="http://schemas.openxmlformats.org/drawingml/2006/main" xmlns:r="http://schemas.openxmlformats.org/officeDocument/2006/relationships" xmlns:p="http://schemas.openxmlformats.org/presentationml/2006/main">
  <p:tag name="TIMING" val="|2.3|53.8"/>
</p:tagLst>
</file>

<file path=ppt/tags/tag4.xml><?xml version="1.0" encoding="utf-8"?>
<p:tagLst xmlns:a="http://schemas.openxmlformats.org/drawingml/2006/main" xmlns:r="http://schemas.openxmlformats.org/officeDocument/2006/relationships" xmlns:p="http://schemas.openxmlformats.org/presentationml/2006/main">
  <p:tag name="TIMING" val="|2.2"/>
</p:tagLst>
</file>

<file path=ppt/tags/tag5.xml><?xml version="1.0" encoding="utf-8"?>
<p:tagLst xmlns:a="http://schemas.openxmlformats.org/drawingml/2006/main" xmlns:r="http://schemas.openxmlformats.org/officeDocument/2006/relationships" xmlns:p="http://schemas.openxmlformats.org/presentationml/2006/main">
  <p:tag name="TIMING" val="|2.6|88.5"/>
</p:tagLst>
</file>

<file path=ppt/tags/tag6.xml><?xml version="1.0" encoding="utf-8"?>
<p:tagLst xmlns:a="http://schemas.openxmlformats.org/drawingml/2006/main" xmlns:r="http://schemas.openxmlformats.org/officeDocument/2006/relationships" xmlns:p="http://schemas.openxmlformats.org/presentationml/2006/main">
  <p:tag name="TIMING" val="|2.1|117.3"/>
</p:tagLst>
</file>

<file path=ppt/tags/tag7.xml><?xml version="1.0" encoding="utf-8"?>
<p:tagLst xmlns:a="http://schemas.openxmlformats.org/drawingml/2006/main" xmlns:r="http://schemas.openxmlformats.org/officeDocument/2006/relationships" xmlns:p="http://schemas.openxmlformats.org/presentationml/2006/main">
  <p:tag name="TIMING" val="|1.1|68.8"/>
</p:tagLst>
</file>

<file path=ppt/tags/tag8.xml><?xml version="1.0" encoding="utf-8"?>
<p:tagLst xmlns:a="http://schemas.openxmlformats.org/drawingml/2006/main" xmlns:r="http://schemas.openxmlformats.org/officeDocument/2006/relationships" xmlns:p="http://schemas.openxmlformats.org/presentationml/2006/main">
  <p:tag name="TIMING" val="|2.3|106.3|96.6"/>
</p:tagLst>
</file>

<file path=ppt/tags/tag9.xml><?xml version="1.0" encoding="utf-8"?>
<p:tagLst xmlns:a="http://schemas.openxmlformats.org/drawingml/2006/main" xmlns:r="http://schemas.openxmlformats.org/officeDocument/2006/relationships" xmlns:p="http://schemas.openxmlformats.org/presentationml/2006/main">
  <p:tag name="TIMING" val="|3.7|6.4"/>
</p:tagLst>
</file>

<file path=ppt/tags/tag10.xml><?xml version="1.0" encoding="utf-8"?>
<p:tagLst xmlns:a="http://schemas.openxmlformats.org/drawingml/2006/main" xmlns:r="http://schemas.openxmlformats.org/officeDocument/2006/relationships" xmlns:p="http://schemas.openxmlformats.org/presentationml/2006/main">
  <p:tag name="TIMING" val="|18.8"/>
</p:tagLst>
</file>

<file path=ppt/tags/tag11.xml><?xml version="1.0" encoding="utf-8"?>
<p:tagLst xmlns:a="http://schemas.openxmlformats.org/drawingml/2006/main" xmlns:r="http://schemas.openxmlformats.org/officeDocument/2006/relationships" xmlns:p="http://schemas.openxmlformats.org/presentationml/2006/main">
  <p:tag name="TIMING" val="|28.7"/>
</p:tagLst>
</file>

<file path=ppt/tags/tag12.xml><?xml version="1.0" encoding="utf-8"?>
<p:tagLst xmlns:a="http://schemas.openxmlformats.org/drawingml/2006/main" xmlns:r="http://schemas.openxmlformats.org/officeDocument/2006/relationships" xmlns:p="http://schemas.openxmlformats.org/presentationml/2006/main">
  <p:tag name="TIMING" val="|77.7"/>
</p:tagLst>
</file>

<file path=ppt/tags/tag13.xml><?xml version="1.0" encoding="utf-8"?>
<p:tagLst xmlns:a="http://schemas.openxmlformats.org/drawingml/2006/main" xmlns:r="http://schemas.openxmlformats.org/officeDocument/2006/relationships" xmlns:p="http://schemas.openxmlformats.org/presentationml/2006/main">
  <p:tag name="TIMING" val="|0.7|0.5|0.6|9"/>
</p:tagLst>
</file>

<file path=ppt/tags/tag14.xml><?xml version="1.0" encoding="utf-8"?>
<p:tagLst xmlns:a="http://schemas.openxmlformats.org/drawingml/2006/main" xmlns:r="http://schemas.openxmlformats.org/officeDocument/2006/relationships" xmlns:p="http://schemas.openxmlformats.org/presentationml/2006/main">
  <p:tag name="TIMING" val="|9.3|9|12.7|12.2|4.7|3.6|2.9|9.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2184</Words>
  <Application>Microsoft Office PowerPoint</Application>
  <PresentationFormat>Widescreen</PresentationFormat>
  <Paragraphs>218</Paragraphs>
  <Slides>33</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33</vt:i4>
      </vt:variant>
    </vt:vector>
  </HeadingPairs>
  <TitlesOfParts>
    <vt:vector size="48" baseType="lpstr">
      <vt:lpstr>Arial</vt:lpstr>
      <vt:lpstr>Calibri</vt:lpstr>
      <vt:lpstr>Calibri Light</vt:lpstr>
      <vt:lpstr>Calibri,Bold</vt:lpstr>
      <vt:lpstr>Calibri,BoldItalic</vt:lpstr>
      <vt:lpstr>Calibri,Italic</vt:lpstr>
      <vt:lpstr>Comic Sans MS</vt:lpstr>
      <vt:lpstr>Lato</vt:lpstr>
      <vt:lpstr>Montserrat</vt:lpstr>
      <vt:lpstr>Muli</vt:lpstr>
      <vt:lpstr>Symbol</vt:lpstr>
      <vt:lpstr>Tahoma</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25</cp:revision>
  <dcterms:created xsi:type="dcterms:W3CDTF">2022-10-06T21:07:48Z</dcterms:created>
  <dcterms:modified xsi:type="dcterms:W3CDTF">2022-10-21T09:27:09Z</dcterms:modified>
</cp:coreProperties>
</file>