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8"/>
  </p:notesMasterIdLst>
  <p:sldIdLst>
    <p:sldId id="496" r:id="rId5"/>
    <p:sldId id="497" r:id="rId6"/>
    <p:sldId id="498" r:id="rId7"/>
    <p:sldId id="506" r:id="rId8"/>
    <p:sldId id="509" r:id="rId9"/>
    <p:sldId id="510" r:id="rId10"/>
    <p:sldId id="502" r:id="rId11"/>
    <p:sldId id="511" r:id="rId12"/>
    <p:sldId id="512" r:id="rId13"/>
    <p:sldId id="513" r:id="rId14"/>
    <p:sldId id="503" r:id="rId15"/>
    <p:sldId id="504" r:id="rId16"/>
    <p:sldId id="51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497"/>
            <p14:sldId id="498"/>
            <p14:sldId id="506"/>
            <p14:sldId id="509"/>
            <p14:sldId id="510"/>
            <p14:sldId id="502"/>
            <p14:sldId id="511"/>
            <p14:sldId id="512"/>
            <p14:sldId id="513"/>
            <p14:sldId id="503"/>
            <p14:sldId id="504"/>
            <p14:sldId id="51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CC0000"/>
    <a:srgbClr val="FCFCFC"/>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28" autoAdjust="0"/>
    <p:restoredTop sz="94660"/>
  </p:normalViewPr>
  <p:slideViewPr>
    <p:cSldViewPr snapToGrid="0">
      <p:cViewPr>
        <p:scale>
          <a:sx n="70" d="100"/>
          <a:sy n="70" d="100"/>
        </p:scale>
        <p:origin x="1080" y="35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265794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59389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084684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0911805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3351205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1257017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6945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2446871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934770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6970160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2224034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9.jp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0.jp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hyperlink" Target="http://www.digitalmarketinginstitute.co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f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150826" y="4620663"/>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التعريفية</a:t>
            </a:r>
            <a:endParaRPr lang="en-US" sz="2800" b="1" dirty="0">
              <a:solidFill>
                <a:schemeClr val="bg1"/>
              </a:solidFill>
              <a:latin typeface="Alexandria" charset="0"/>
              <a:cs typeface="Alexandria" charset="0"/>
            </a:endParaRPr>
          </a:p>
        </p:txBody>
      </p:sp>
      <p:sp>
        <p:nvSpPr>
          <p:cNvPr id="2" name="مربع نص 1">
            <a:extLst>
              <a:ext uri="{FF2B5EF4-FFF2-40B4-BE49-F238E27FC236}">
                <a16:creationId xmlns:a16="http://schemas.microsoft.com/office/drawing/2014/main" id="{3945C01D-3EC6-73A4-E2FE-03D64B4FC45C}"/>
              </a:ext>
            </a:extLst>
          </p:cNvPr>
          <p:cNvSpPr txBox="1"/>
          <p:nvPr/>
        </p:nvSpPr>
        <p:spPr>
          <a:xfrm>
            <a:off x="6836650" y="1725100"/>
            <a:ext cx="5530701" cy="3164841"/>
          </a:xfrm>
          <a:prstGeom prst="rect">
            <a:avLst/>
          </a:prstGeom>
          <a:noFill/>
        </p:spPr>
        <p:txBody>
          <a:bodyPr wrap="square" rtlCol="0">
            <a:spAutoFit/>
          </a:bodyPr>
          <a:lstStyle/>
          <a:p>
            <a:pPr algn="ctr">
              <a:lnSpc>
                <a:spcPct val="150000"/>
              </a:lnSpc>
            </a:pPr>
            <a:r>
              <a:rPr lang="ar-SY" sz="3200" b="1" dirty="0">
                <a:solidFill>
                  <a:srgbClr val="00AEEF"/>
                </a:solidFill>
              </a:rPr>
              <a:t>الحضور الرقمي والتسويق الفيروسي</a:t>
            </a:r>
            <a:endParaRPr lang="ar-AE" sz="3200" b="1" dirty="0">
              <a:solidFill>
                <a:srgbClr val="00AEEF"/>
              </a:solidFill>
            </a:endParaRPr>
          </a:p>
          <a:p>
            <a:pPr algn="ctr">
              <a:lnSpc>
                <a:spcPct val="150000"/>
              </a:lnSpc>
            </a:pPr>
            <a:r>
              <a:rPr lang="en-US" sz="2800" b="1" dirty="0">
                <a:solidFill>
                  <a:srgbClr val="FF0000"/>
                </a:solidFill>
              </a:rPr>
              <a:t>Digital Presence and Viral Marketing</a:t>
            </a:r>
          </a:p>
          <a:p>
            <a:pPr algn="ctr">
              <a:lnSpc>
                <a:spcPct val="150000"/>
              </a:lnSpc>
            </a:pPr>
            <a:r>
              <a:rPr lang="en-US" sz="2000" b="1" dirty="0">
                <a:latin typeface="Alexandria" charset="0"/>
                <a:cs typeface="Alexandria" charset="0"/>
              </a:rPr>
              <a:t>MKT 336</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Tree>
    <p:extLst>
      <p:ext uri="{BB962C8B-B14F-4D97-AF65-F5344CB8AC3E}">
        <p14:creationId xmlns:p14="http://schemas.microsoft.com/office/powerpoint/2010/main" val="1766550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تمرير عمودي 3"/>
          <p:cNvSpPr/>
          <p:nvPr/>
        </p:nvSpPr>
        <p:spPr>
          <a:xfrm>
            <a:off x="4924595" y="1345474"/>
            <a:ext cx="5603966" cy="5512526"/>
          </a:xfrm>
          <a:prstGeom prst="verticalScroll">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AE" sz="2400" b="1" dirty="0"/>
              <a:t>محتويات المحاضرة التعريفية </a:t>
            </a:r>
            <a:endParaRPr lang="en-US" sz="2400" b="1" dirty="0"/>
          </a:p>
          <a:p>
            <a:pPr algn="r" rtl="1">
              <a:lnSpc>
                <a:spcPct val="150000"/>
              </a:lnSpc>
            </a:pPr>
            <a:r>
              <a:rPr lang="ar-AE" dirty="0"/>
              <a:t>1.لمحة تعريفية عن أستاذ المقرر</a:t>
            </a:r>
            <a:endParaRPr lang="en-US" dirty="0"/>
          </a:p>
          <a:p>
            <a:pPr algn="r" rtl="1">
              <a:lnSpc>
                <a:spcPct val="150000"/>
              </a:lnSpc>
            </a:pPr>
            <a:r>
              <a:rPr lang="ar-AE" dirty="0"/>
              <a:t>2.توصيف المقرر</a:t>
            </a:r>
            <a:endParaRPr lang="en-US" dirty="0"/>
          </a:p>
          <a:p>
            <a:pPr algn="r" rtl="1">
              <a:lnSpc>
                <a:spcPct val="150000"/>
              </a:lnSpc>
            </a:pPr>
            <a:r>
              <a:rPr lang="ar-AE" dirty="0"/>
              <a:t>3.مخرجات التعلم </a:t>
            </a:r>
            <a:endParaRPr lang="en-US" dirty="0"/>
          </a:p>
          <a:p>
            <a:pPr algn="r" rtl="1">
              <a:lnSpc>
                <a:spcPct val="150000"/>
              </a:lnSpc>
            </a:pPr>
            <a:r>
              <a:rPr lang="ar-AE" dirty="0"/>
              <a:t>4.محتويات المقرر</a:t>
            </a:r>
            <a:endParaRPr lang="en-US" dirty="0"/>
          </a:p>
          <a:p>
            <a:pPr algn="r" rtl="1">
              <a:lnSpc>
                <a:spcPct val="150000"/>
              </a:lnSpc>
            </a:pPr>
            <a:r>
              <a:rPr lang="ar-AE" dirty="0"/>
              <a:t>5.تمهيد عام حول المقرر</a:t>
            </a:r>
            <a:endParaRPr lang="en-US" dirty="0"/>
          </a:p>
          <a:p>
            <a:pPr algn="r" rtl="1">
              <a:lnSpc>
                <a:spcPct val="150000"/>
              </a:lnSpc>
            </a:pPr>
            <a:r>
              <a:rPr lang="ar-AE" dirty="0"/>
              <a:t>6.طرق التدريس للمقرر</a:t>
            </a:r>
            <a:endParaRPr lang="en-US" dirty="0"/>
          </a:p>
          <a:p>
            <a:pPr algn="r" rtl="1">
              <a:lnSpc>
                <a:spcPct val="150000"/>
              </a:lnSpc>
            </a:pPr>
            <a:r>
              <a:rPr lang="ar-AE" dirty="0"/>
              <a:t>7.المصادر والمراجع </a:t>
            </a:r>
            <a:endParaRPr lang="en-US" dirty="0"/>
          </a:p>
          <a:p>
            <a:pPr algn="r">
              <a:lnSpc>
                <a:spcPct val="150000"/>
              </a:lnSpc>
            </a:pPr>
            <a:endParaRPr lang="en-US" dirty="0"/>
          </a:p>
        </p:txBody>
      </p:sp>
      <p:pic>
        <p:nvPicPr>
          <p:cNvPr id="7" name="صورة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8640" y="1898917"/>
            <a:ext cx="5303520" cy="3626672"/>
          </a:xfrm>
          <a:prstGeom prst="rect">
            <a:avLst/>
          </a:prstGeom>
        </p:spPr>
      </p:pic>
    </p:spTree>
    <p:extLst>
      <p:ext uri="{BB962C8B-B14F-4D97-AF65-F5344CB8AC3E}">
        <p14:creationId xmlns:p14="http://schemas.microsoft.com/office/powerpoint/2010/main" val="14494829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522514" y="1841863"/>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230983" y="1293223"/>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أستاذ المقرر</a:t>
            </a:r>
            <a:endParaRPr lang="en-US" sz="3600" b="1" dirty="0"/>
          </a:p>
        </p:txBody>
      </p:sp>
      <p:pic>
        <p:nvPicPr>
          <p:cNvPr id="8" name="صورة 7"/>
          <p:cNvPicPr>
            <a:picLocks noChangeAspect="1"/>
          </p:cNvPicPr>
          <p:nvPr/>
        </p:nvPicPr>
        <p:blipFill rotWithShape="1">
          <a:blip r:embed="rId4">
            <a:extLst>
              <a:ext uri="{28A0092B-C50C-407E-A947-70E740481C1C}">
                <a14:useLocalDpi xmlns:a14="http://schemas.microsoft.com/office/drawing/2010/main" val="0"/>
              </a:ext>
            </a:extLst>
          </a:blip>
          <a:srcRect b="20400"/>
          <a:stretch/>
        </p:blipFill>
        <p:spPr>
          <a:xfrm>
            <a:off x="-522514" y="1841862"/>
            <a:ext cx="4920934" cy="3892732"/>
          </a:xfrm>
          <a:prstGeom prst="rect">
            <a:avLst/>
          </a:prstGeom>
        </p:spPr>
      </p:pic>
      <p:sp>
        <p:nvSpPr>
          <p:cNvPr id="9" name="مربع نص 8"/>
          <p:cNvSpPr txBox="1"/>
          <p:nvPr/>
        </p:nvSpPr>
        <p:spPr>
          <a:xfrm>
            <a:off x="4650378" y="2534194"/>
            <a:ext cx="5760618" cy="3447098"/>
          </a:xfrm>
          <a:prstGeom prst="rect">
            <a:avLst/>
          </a:prstGeom>
          <a:noFill/>
        </p:spPr>
        <p:txBody>
          <a:bodyPr wrap="square" rtlCol="0">
            <a:spAutoFit/>
          </a:bodyPr>
          <a:lstStyle/>
          <a:p>
            <a:pPr algn="just" rtl="1"/>
            <a:r>
              <a:rPr lang="ar-AE" sz="2000" dirty="0"/>
              <a:t>دكتوراه في التسويق من جامعة حلب- سورية وحاصل على درجة الماجستير في التسويق والإجازة في الاقتصاد تخصص التسويق من نفس الجامعة، أستاذ مشارك في التسويق في كلية الاقتصاد جامعة حلب، ويشغل رئيس قسم التسويق في كلية الاقتصاد جامعة حلب منذ عام 2021، أستاذ محاضر في جامعة الشهباء الخاصة وعضو هيئة تحرير السلسلة الاقتصادية لمجلة بحوث جامعة حلب، أشرف على عدد كبير من رسائل الماجستير والدكتوراه في جامعة الجنان في لبنان وفي كلية الاقتصاد في جامعة حلب بالإضافة إلى نشره 25 بحث علمي ومشاركته في عدة مؤتمرات علمية، استشاري ومدرب في مجال التسويق وريادة الأعمال لدى العديد من الشركات والمنظمات</a:t>
            </a:r>
            <a:endParaRPr lang="en-US" sz="2000" dirty="0"/>
          </a:p>
          <a:p>
            <a:pPr algn="l" rtl="1"/>
            <a:endParaRPr lang="en-US" dirty="0"/>
          </a:p>
        </p:txBody>
      </p:sp>
    </p:spTree>
    <p:extLst>
      <p:ext uri="{BB962C8B-B14F-4D97-AF65-F5344CB8AC3E}">
        <p14:creationId xmlns:p14="http://schemas.microsoft.com/office/powerpoint/2010/main" val="2772210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522514" y="1841863"/>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230983" y="1293223"/>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توصيف المقرر</a:t>
            </a:r>
            <a:endParaRPr lang="en-US" sz="3600" b="1" dirty="0"/>
          </a:p>
        </p:txBody>
      </p:sp>
      <p:sp>
        <p:nvSpPr>
          <p:cNvPr id="9" name="مربع نص 8"/>
          <p:cNvSpPr txBox="1"/>
          <p:nvPr/>
        </p:nvSpPr>
        <p:spPr>
          <a:xfrm>
            <a:off x="536047" y="2950705"/>
            <a:ext cx="9737327" cy="1427635"/>
          </a:xfrm>
          <a:prstGeom prst="rect">
            <a:avLst/>
          </a:prstGeom>
          <a:noFill/>
        </p:spPr>
        <p:txBody>
          <a:bodyPr wrap="square" rtlCol="0">
            <a:spAutoFit/>
          </a:bodyPr>
          <a:lstStyle/>
          <a:p>
            <a:pPr algn="just" rtl="1">
              <a:lnSpc>
                <a:spcPct val="150000"/>
              </a:lnSpc>
            </a:pPr>
            <a:r>
              <a:rPr lang="ar-AE" sz="2000" dirty="0"/>
              <a:t>يركز هذا المقرر على شرح تقنيات واستراتيجيات التسويق الفيروسي والتي تمكن العلامات التجارية من الحضور الرقمي بقوة في الويب ومواقع التواصل الاجتماعي، ويشمل المقرر مفاهيم نظرية أساسية وفهم سلوك المستخدم بالإضافة إلى أدوات وتطبيقات عملية تساعد الطالب على اكتساب المهارات التقنية لإطلاق حملة تسويقية فيروسية ناجحة.</a:t>
            </a:r>
            <a:endParaRPr lang="en-US" sz="2000" dirty="0"/>
          </a:p>
        </p:txBody>
      </p:sp>
    </p:spTree>
    <p:extLst>
      <p:ext uri="{BB962C8B-B14F-4D97-AF65-F5344CB8AC3E}">
        <p14:creationId xmlns:p14="http://schemas.microsoft.com/office/powerpoint/2010/main" val="22852724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44362" y="2913430"/>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7" name="Rectangle 28"/>
          <p:cNvSpPr/>
          <p:nvPr/>
        </p:nvSpPr>
        <p:spPr>
          <a:xfrm>
            <a:off x="10144465" y="5030302"/>
            <a:ext cx="525459" cy="5600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7" y="3928714"/>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9" name="Rectangle 15"/>
          <p:cNvSpPr/>
          <p:nvPr/>
        </p:nvSpPr>
        <p:spPr>
          <a:xfrm>
            <a:off x="10144464" y="6104432"/>
            <a:ext cx="525459" cy="56009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2" name="مستطيل 1"/>
          <p:cNvSpPr/>
          <p:nvPr/>
        </p:nvSpPr>
        <p:spPr>
          <a:xfrm>
            <a:off x="6096000" y="2128426"/>
            <a:ext cx="3203121" cy="369332"/>
          </a:xfrm>
          <a:prstGeom prst="rect">
            <a:avLst/>
          </a:prstGeom>
        </p:spPr>
        <p:txBody>
          <a:bodyPr wrap="none">
            <a:spAutoFit/>
          </a:bodyPr>
          <a:lstStyle/>
          <a:p>
            <a:pPr rtl="1"/>
            <a:r>
              <a:rPr lang="ar-AE" dirty="0"/>
              <a:t>الأسبوع الأول: مفهوم التسويق الفيروسي </a:t>
            </a:r>
            <a:endParaRPr lang="en-US" dirty="0"/>
          </a:p>
        </p:txBody>
      </p:sp>
      <p:sp>
        <p:nvSpPr>
          <p:cNvPr id="3" name="مستطيل 2"/>
          <p:cNvSpPr/>
          <p:nvPr/>
        </p:nvSpPr>
        <p:spPr>
          <a:xfrm>
            <a:off x="5896626" y="3008812"/>
            <a:ext cx="3469219" cy="369332"/>
          </a:xfrm>
          <a:prstGeom prst="rect">
            <a:avLst/>
          </a:prstGeom>
        </p:spPr>
        <p:txBody>
          <a:bodyPr wrap="none">
            <a:spAutoFit/>
          </a:bodyPr>
          <a:lstStyle/>
          <a:p>
            <a:pPr rtl="1"/>
            <a:r>
              <a:rPr lang="ar-AE" dirty="0"/>
              <a:t>الأسبوع الثاني: </a:t>
            </a:r>
            <a:r>
              <a:rPr lang="ar-SA" dirty="0"/>
              <a:t>خصائص التسويق الفيروسي </a:t>
            </a:r>
            <a:endParaRPr lang="en-US" dirty="0"/>
          </a:p>
        </p:txBody>
      </p:sp>
      <p:sp>
        <p:nvSpPr>
          <p:cNvPr id="4" name="مستطيل 3"/>
          <p:cNvSpPr/>
          <p:nvPr/>
        </p:nvSpPr>
        <p:spPr>
          <a:xfrm>
            <a:off x="5483287" y="4024096"/>
            <a:ext cx="3962944" cy="369332"/>
          </a:xfrm>
          <a:prstGeom prst="rect">
            <a:avLst/>
          </a:prstGeom>
        </p:spPr>
        <p:txBody>
          <a:bodyPr wrap="none">
            <a:spAutoFit/>
          </a:bodyPr>
          <a:lstStyle/>
          <a:p>
            <a:pPr rtl="1"/>
            <a:r>
              <a:rPr lang="ar-AE" dirty="0"/>
              <a:t>الأسبوع الثالث: سلوك المستخدم والتسويق الفيروسي</a:t>
            </a:r>
            <a:endParaRPr lang="en-US" dirty="0"/>
          </a:p>
        </p:txBody>
      </p:sp>
      <p:sp>
        <p:nvSpPr>
          <p:cNvPr id="11" name="مستطيل 10"/>
          <p:cNvSpPr/>
          <p:nvPr/>
        </p:nvSpPr>
        <p:spPr>
          <a:xfrm>
            <a:off x="1483719" y="5243259"/>
            <a:ext cx="7882126" cy="369332"/>
          </a:xfrm>
          <a:prstGeom prst="rect">
            <a:avLst/>
          </a:prstGeom>
        </p:spPr>
        <p:txBody>
          <a:bodyPr wrap="square">
            <a:spAutoFit/>
          </a:bodyPr>
          <a:lstStyle/>
          <a:p>
            <a:pPr algn="r" rtl="1"/>
            <a:r>
              <a:rPr lang="ar-AE" dirty="0"/>
              <a:t>الأسبوع الرابع: أدوات التسويق الفيروسي </a:t>
            </a:r>
            <a:endParaRPr lang="en-US" dirty="0"/>
          </a:p>
        </p:txBody>
      </p:sp>
      <p:sp>
        <p:nvSpPr>
          <p:cNvPr id="12" name="مستطيل 11"/>
          <p:cNvSpPr/>
          <p:nvPr/>
        </p:nvSpPr>
        <p:spPr>
          <a:xfrm>
            <a:off x="5490587" y="6258543"/>
            <a:ext cx="3837910" cy="369332"/>
          </a:xfrm>
          <a:prstGeom prst="rect">
            <a:avLst/>
          </a:prstGeom>
        </p:spPr>
        <p:txBody>
          <a:bodyPr wrap="none">
            <a:spAutoFit/>
          </a:bodyPr>
          <a:lstStyle/>
          <a:p>
            <a:pPr rtl="1"/>
            <a:r>
              <a:rPr lang="ar-AE" dirty="0"/>
              <a:t>الأسبوع الخامس: استراتيجيات التسويق الفيروسي </a:t>
            </a:r>
            <a:endParaRPr lang="en-US" dirty="0"/>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5" name="مربع نص 14"/>
          <p:cNvSpPr txBox="1"/>
          <p:nvPr/>
        </p:nvSpPr>
        <p:spPr>
          <a:xfrm>
            <a:off x="3477289" y="955233"/>
            <a:ext cx="5129199" cy="861774"/>
          </a:xfrm>
          <a:prstGeom prst="rect">
            <a:avLst/>
          </a:prstGeom>
          <a:noFill/>
        </p:spPr>
        <p:txBody>
          <a:bodyPr wrap="square" rtlCol="0">
            <a:spAutoFit/>
          </a:bodyPr>
          <a:lstStyle/>
          <a:p>
            <a:pPr algn="ctr"/>
            <a:r>
              <a:rPr lang="ar-AE" sz="3200" b="1" dirty="0">
                <a:solidFill>
                  <a:srgbClr val="00AEEF"/>
                </a:solidFill>
              </a:rPr>
              <a:t>محتويات المقرر</a:t>
            </a:r>
            <a:endParaRPr lang="en-US" sz="3200" dirty="0">
              <a:solidFill>
                <a:srgbClr val="00AEEF"/>
              </a:solidFill>
            </a:endParaRPr>
          </a:p>
          <a:p>
            <a:endParaRPr lang="en-US" dirty="0"/>
          </a:p>
        </p:txBody>
      </p:sp>
    </p:spTree>
    <p:extLst>
      <p:ext uri="{BB962C8B-B14F-4D97-AF65-F5344CB8AC3E}">
        <p14:creationId xmlns:p14="http://schemas.microsoft.com/office/powerpoint/2010/main" val="19978514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44362" y="2913430"/>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7" name="Rectangle 28"/>
          <p:cNvSpPr/>
          <p:nvPr/>
        </p:nvSpPr>
        <p:spPr>
          <a:xfrm>
            <a:off x="10144465" y="5030302"/>
            <a:ext cx="525459" cy="5600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7" y="3928714"/>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9" name="Rectangle 15"/>
          <p:cNvSpPr/>
          <p:nvPr/>
        </p:nvSpPr>
        <p:spPr>
          <a:xfrm>
            <a:off x="10144464" y="6104432"/>
            <a:ext cx="525459" cy="56009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2" name="مستطيل 1"/>
          <p:cNvSpPr/>
          <p:nvPr/>
        </p:nvSpPr>
        <p:spPr>
          <a:xfrm>
            <a:off x="4605355" y="2133105"/>
            <a:ext cx="4956806" cy="369332"/>
          </a:xfrm>
          <a:prstGeom prst="rect">
            <a:avLst/>
          </a:prstGeom>
        </p:spPr>
        <p:txBody>
          <a:bodyPr wrap="none">
            <a:spAutoFit/>
          </a:bodyPr>
          <a:lstStyle/>
          <a:p>
            <a:pPr rtl="1"/>
            <a:r>
              <a:rPr lang="ar-AE" dirty="0"/>
              <a:t>الأسبوع السادس: التسويق الفيروسي باستخدام الذكاء الاصطناعي </a:t>
            </a:r>
            <a:endParaRPr lang="en-US" dirty="0"/>
          </a:p>
        </p:txBody>
      </p:sp>
      <p:sp>
        <p:nvSpPr>
          <p:cNvPr id="3" name="مستطيل 2"/>
          <p:cNvSpPr/>
          <p:nvPr/>
        </p:nvSpPr>
        <p:spPr>
          <a:xfrm>
            <a:off x="6414484" y="3059884"/>
            <a:ext cx="3062057" cy="369332"/>
          </a:xfrm>
          <a:prstGeom prst="rect">
            <a:avLst/>
          </a:prstGeom>
        </p:spPr>
        <p:txBody>
          <a:bodyPr wrap="none">
            <a:spAutoFit/>
          </a:bodyPr>
          <a:lstStyle/>
          <a:p>
            <a:pPr rtl="1"/>
            <a:r>
              <a:rPr lang="ar-AE" dirty="0"/>
              <a:t>الأسبوع السابع: إدارة الحملة الفيروسية </a:t>
            </a:r>
            <a:endParaRPr lang="en-US" dirty="0"/>
          </a:p>
        </p:txBody>
      </p:sp>
      <p:sp>
        <p:nvSpPr>
          <p:cNvPr id="4" name="مستطيل 3"/>
          <p:cNvSpPr/>
          <p:nvPr/>
        </p:nvSpPr>
        <p:spPr>
          <a:xfrm>
            <a:off x="5805241" y="4109359"/>
            <a:ext cx="3775393" cy="369332"/>
          </a:xfrm>
          <a:prstGeom prst="rect">
            <a:avLst/>
          </a:prstGeom>
        </p:spPr>
        <p:txBody>
          <a:bodyPr wrap="none">
            <a:spAutoFit/>
          </a:bodyPr>
          <a:lstStyle/>
          <a:p>
            <a:pPr rtl="1"/>
            <a:r>
              <a:rPr lang="ar-AE" dirty="0"/>
              <a:t>الأسبوع الثامن: مقاييس الأداء للتسويق الفيروسي </a:t>
            </a:r>
            <a:endParaRPr lang="en-US" dirty="0"/>
          </a:p>
        </p:txBody>
      </p:sp>
      <p:sp>
        <p:nvSpPr>
          <p:cNvPr id="11" name="مستطيل 10"/>
          <p:cNvSpPr/>
          <p:nvPr/>
        </p:nvSpPr>
        <p:spPr>
          <a:xfrm>
            <a:off x="3466161" y="5169917"/>
            <a:ext cx="6096000" cy="369332"/>
          </a:xfrm>
          <a:prstGeom prst="rect">
            <a:avLst/>
          </a:prstGeom>
        </p:spPr>
        <p:txBody>
          <a:bodyPr>
            <a:spAutoFit/>
          </a:bodyPr>
          <a:lstStyle/>
          <a:p>
            <a:pPr algn="r" rtl="1"/>
            <a:r>
              <a:rPr lang="ar-AE" dirty="0"/>
              <a:t>الأسبوع التاسع: الاعتبارات الأخلاقية في التسويق الفيروسي</a:t>
            </a:r>
            <a:endParaRPr lang="en-US" dirty="0"/>
          </a:p>
        </p:txBody>
      </p:sp>
      <p:sp>
        <p:nvSpPr>
          <p:cNvPr id="12" name="مستطيل 11"/>
          <p:cNvSpPr/>
          <p:nvPr/>
        </p:nvSpPr>
        <p:spPr>
          <a:xfrm>
            <a:off x="5400381" y="6183489"/>
            <a:ext cx="4161780" cy="589649"/>
          </a:xfrm>
          <a:prstGeom prst="rect">
            <a:avLst/>
          </a:prstGeom>
        </p:spPr>
        <p:txBody>
          <a:bodyPr wrap="none">
            <a:spAutoFit/>
          </a:bodyPr>
          <a:lstStyle/>
          <a:p>
            <a:pPr algn="r" rtl="1"/>
            <a:r>
              <a:rPr lang="ar-AE" dirty="0"/>
              <a:t>الأسبوع العاشر: حالات دراسية في التسويق الفيروسي </a:t>
            </a:r>
            <a:endParaRPr lang="en-US" dirty="0"/>
          </a:p>
          <a:p>
            <a:pPr algn="r" rtl="1">
              <a:lnSpc>
                <a:spcPct val="107000"/>
              </a:lnSpc>
              <a:spcAft>
                <a:spcPts val="80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3" name="مربع نص 12"/>
          <p:cNvSpPr txBox="1"/>
          <p:nvPr/>
        </p:nvSpPr>
        <p:spPr>
          <a:xfrm>
            <a:off x="3466161" y="949437"/>
            <a:ext cx="5129199" cy="861774"/>
          </a:xfrm>
          <a:prstGeom prst="rect">
            <a:avLst/>
          </a:prstGeom>
          <a:noFill/>
        </p:spPr>
        <p:txBody>
          <a:bodyPr wrap="square" rtlCol="0">
            <a:spAutoFit/>
          </a:bodyPr>
          <a:lstStyle/>
          <a:p>
            <a:pPr algn="ctr"/>
            <a:r>
              <a:rPr lang="ar-AE" sz="3200" b="1" dirty="0">
                <a:solidFill>
                  <a:srgbClr val="00AEEF"/>
                </a:solidFill>
              </a:rPr>
              <a:t>محتويات المقرر</a:t>
            </a:r>
            <a:endParaRPr lang="en-US" sz="3200" dirty="0">
              <a:solidFill>
                <a:srgbClr val="00AEEF"/>
              </a:solidFill>
            </a:endParaRPr>
          </a:p>
          <a:p>
            <a:endParaRPr lang="en-US" dirty="0"/>
          </a:p>
        </p:txBody>
      </p:sp>
    </p:spTree>
    <p:extLst>
      <p:ext uri="{BB962C8B-B14F-4D97-AF65-F5344CB8AC3E}">
        <p14:creationId xmlns:p14="http://schemas.microsoft.com/office/powerpoint/2010/main" val="37419114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Rectangle 7"/>
          <p:cNvSpPr/>
          <p:nvPr/>
        </p:nvSpPr>
        <p:spPr>
          <a:xfrm>
            <a:off x="5695951" y="1964531"/>
            <a:ext cx="6496049" cy="4893469"/>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000" dirty="0"/>
              <a:t>أصبح الإنترنت ومواقع التواصل الاجتماعي جزء أساسي من حياتنا ففي هذه المنصات نتابع الأخبار ونتواصل مع الأصدقاء والمعارف، ونشاهد المنتجات الجديدة وصيحات الموضة والمنتجات المبتكرة، وعلى هذا الأساس فإن نسبة كبيرة من المستهلكين على اختلاف اهتماماتهم يستخدمون الإنترنت ومواقع التواصل الاجتماعي بشكل كبير ولذلك فإن العلامة التجارية التي تريد أن تخترق الأسواق ويكون لها اسم قوي يجب أن يكون لها تواجد رقمي قوي على منصات التواصل الاجتماعي ومختلف القنوات الالكترونية، والسبيل للتواجد الرقمي القوي هو استخدام تقنيات التسويق الرقمي المتنوعة والتي تساعد العلامة التجارية إلى استهداف العملاء المناسبين.</a:t>
            </a:r>
            <a:endParaRPr lang="en-US" sz="1053" dirty="0"/>
          </a:p>
        </p:txBody>
      </p:sp>
      <p:sp>
        <p:nvSpPr>
          <p:cNvPr id="6" name="مربع نص 5"/>
          <p:cNvSpPr txBox="1"/>
          <p:nvPr/>
        </p:nvSpPr>
        <p:spPr>
          <a:xfrm>
            <a:off x="2962768" y="439883"/>
            <a:ext cx="5129199" cy="861774"/>
          </a:xfrm>
          <a:prstGeom prst="rect">
            <a:avLst/>
          </a:prstGeom>
          <a:noFill/>
        </p:spPr>
        <p:txBody>
          <a:bodyPr wrap="square" rtlCol="0">
            <a:spAutoFit/>
          </a:bodyPr>
          <a:lstStyle/>
          <a:p>
            <a:pPr algn="ctr"/>
            <a:r>
              <a:rPr lang="ar-AE" sz="3200" b="1" dirty="0">
                <a:solidFill>
                  <a:srgbClr val="00AEEF"/>
                </a:solidFill>
              </a:rPr>
              <a:t>تمهيد</a:t>
            </a:r>
            <a:endParaRPr lang="en-US" sz="3200" dirty="0">
              <a:solidFill>
                <a:srgbClr val="00AEEF"/>
              </a:solidFill>
            </a:endParaRPr>
          </a:p>
          <a:p>
            <a:endParaRPr lang="en-US" dirty="0"/>
          </a:p>
        </p:txBody>
      </p:sp>
      <p:pic>
        <p:nvPicPr>
          <p:cNvPr id="3" name="صورة 2" descr="صورة تحتوي على شخص, الأحذية, تلبيس, رسوم متحركة">
            <a:extLst>
              <a:ext uri="{FF2B5EF4-FFF2-40B4-BE49-F238E27FC236}">
                <a16:creationId xmlns:a16="http://schemas.microsoft.com/office/drawing/2014/main" id="{BE876202-DECC-9027-05EE-09C2893212D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964531"/>
            <a:ext cx="5695950" cy="4893469"/>
          </a:xfrm>
          <a:prstGeom prst="rect">
            <a:avLst/>
          </a:prstGeom>
        </p:spPr>
      </p:pic>
    </p:spTree>
    <p:extLst>
      <p:ext uri="{BB962C8B-B14F-4D97-AF65-F5344CB8AC3E}">
        <p14:creationId xmlns:p14="http://schemas.microsoft.com/office/powerpoint/2010/main" val="182243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Rectangle 7"/>
          <p:cNvSpPr/>
          <p:nvPr/>
        </p:nvSpPr>
        <p:spPr>
          <a:xfrm>
            <a:off x="4833256" y="1815738"/>
            <a:ext cx="7358743" cy="4127862"/>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000" dirty="0"/>
              <a:t>ولا شك أن التسويق الفيروسي هو أحد أهم تقنيات التسويق الرقمي والذي يساعد العلامات التجارية على التواجد الرقمي القوي وبتكلفة منخفضة، ما يميز التسويق الفيروسي </a:t>
            </a:r>
            <a:r>
              <a:rPr lang="en-US" sz="2000" dirty="0"/>
              <a:t>Viral Marketing</a:t>
            </a:r>
            <a:r>
              <a:rPr lang="ar-SY" sz="2000" dirty="0"/>
              <a:t> هو أنه استراتيجية تحول العملاء إلى مسوقين يقومون بتسويق منتجات العلامة التجارية من تلقاء أنفسهم طوعياً دون أن تطلب منهم العلامة التجارية ذلك ودون أن تدفع لهم المال لتسويق منتجاتها.</a:t>
            </a:r>
          </a:p>
          <a:p>
            <a:pPr algn="just" rtl="1">
              <a:lnSpc>
                <a:spcPct val="150000"/>
              </a:lnSpc>
            </a:pPr>
            <a:r>
              <a:rPr lang="ar-SY" sz="2000" dirty="0"/>
              <a:t>يقوم التسويق الفيروسي على مبدأ مشاركة المحتوى حيث تقوم العلامة التجارية بمشاركة محتوى يخلق قيمة عالية للعملاء مما يجعلهم يشاركون هذا المحتوى بين أصدقائهم ومعارفهم</a:t>
            </a:r>
            <a:r>
              <a:rPr lang="ar-SY" sz="2000" b="1" dirty="0"/>
              <a:t>.</a:t>
            </a:r>
            <a:endParaRPr lang="en-US" sz="1053" b="1" dirty="0"/>
          </a:p>
        </p:txBody>
      </p:sp>
      <p:sp>
        <p:nvSpPr>
          <p:cNvPr id="6" name="مربع نص 5"/>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تمهيد</a:t>
            </a:r>
            <a:endParaRPr lang="en-US" sz="3200" dirty="0">
              <a:solidFill>
                <a:srgbClr val="00AEEF"/>
              </a:solidFill>
            </a:endParaRPr>
          </a:p>
          <a:p>
            <a:endParaRPr lang="en-US" dirty="0"/>
          </a:p>
        </p:txBody>
      </p:sp>
      <p:pic>
        <p:nvPicPr>
          <p:cNvPr id="3" name="صورة 2" descr="صورة تحتوي على رسم, الطباعة, توضيح, التصميم&#10;&#10;قد يكون المحتوى الذي تم إنشاؤه بواسطة الذكاء الاصطناعي غير صحيح.">
            <a:extLst>
              <a:ext uri="{FF2B5EF4-FFF2-40B4-BE49-F238E27FC236}">
                <a16:creationId xmlns:a16="http://schemas.microsoft.com/office/drawing/2014/main" id="{66543EEC-5B45-1A00-DE29-A70604D69B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457299"/>
            <a:ext cx="4698920" cy="3132614"/>
          </a:xfrm>
          <a:prstGeom prst="rect">
            <a:avLst/>
          </a:prstGeom>
        </p:spPr>
      </p:pic>
    </p:spTree>
    <p:extLst>
      <p:ext uri="{BB962C8B-B14F-4D97-AF65-F5344CB8AC3E}">
        <p14:creationId xmlns:p14="http://schemas.microsoft.com/office/powerpoint/2010/main" val="1828444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Rectangle 7"/>
          <p:cNvSpPr/>
          <p:nvPr/>
        </p:nvSpPr>
        <p:spPr>
          <a:xfrm>
            <a:off x="5120641" y="1479458"/>
            <a:ext cx="7071359" cy="4845150"/>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000" dirty="0"/>
              <a:t>يعود السبب إلى تسمية التسويق الفيروسي بهذا الاسم إلى أن المحتوى المؤثر والقوي ينتشر بسرعة كالفيروس بين المستخدمين ودون قدرتهم على السيطرة عليه ويكون المستخدم مضطرا لمشاهدة المحتوى نتيجة وصوله له، ولا يعني التسويق الفيروسي أنه تسويق ضار أو يستخدم الفيروسات الرقمية بتاتاً. </a:t>
            </a:r>
          </a:p>
          <a:p>
            <a:pPr algn="just" rtl="1">
              <a:lnSpc>
                <a:spcPct val="150000"/>
              </a:lnSpc>
            </a:pPr>
            <a:r>
              <a:rPr lang="ar-SY" sz="2000" dirty="0"/>
              <a:t>على سبيل المثال عندما تنشر علامة تجارية منشور مؤثر على أحد صفحات التواصل الاجتماعي لديها فإن المتابعين لصفحتها يقومون بمشاركة المنشور على صفحاتهم الاجتماعية وبالتالي يصل المنشور إلى مستخدمين جدد ليسوا متابعين لصفحة العلامة التجارية وهؤلاء المستخدمين الجدد يقومون بمشاركة المنشور إذا أعجبوا به ليصل لمستخدمين جدد يقومون بمشاركته أيضاً وهكذا حتى ينتشر المنشور إلى عدد كبير من المستخدمين وبذلك يصبح منشور فيروسي أي أنه تمت مشاركته بشكل كبير بين المستخدمين ووصل إلى عدد كبير من المستخدمين.</a:t>
            </a:r>
            <a:endParaRPr lang="en-US" sz="2000" dirty="0"/>
          </a:p>
          <a:p>
            <a:pPr algn="ctr">
              <a:lnSpc>
                <a:spcPct val="150000"/>
              </a:lnSpc>
            </a:pPr>
            <a:endParaRPr lang="en-US" sz="1053" b="1" dirty="0"/>
          </a:p>
        </p:txBody>
      </p:sp>
      <p:sp>
        <p:nvSpPr>
          <p:cNvPr id="6" name="مربع نص 5"/>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تمهيد</a:t>
            </a:r>
            <a:endParaRPr lang="en-US" sz="3200" dirty="0">
              <a:solidFill>
                <a:srgbClr val="00AEEF"/>
              </a:solidFill>
            </a:endParaRPr>
          </a:p>
          <a:p>
            <a:endParaRPr lang="en-US" dirty="0"/>
          </a:p>
        </p:txBody>
      </p:sp>
      <p:pic>
        <p:nvPicPr>
          <p:cNvPr id="3" name="صورة 2" descr="صورة تحتوي على خط يد, الخط, الطباعة, التصميم&#10;&#10;قد يكون المحتوى الذي تم إنشاؤه بواسطة الذكاء الاصطناعي غير صحيح.">
            <a:extLst>
              <a:ext uri="{FF2B5EF4-FFF2-40B4-BE49-F238E27FC236}">
                <a16:creationId xmlns:a16="http://schemas.microsoft.com/office/drawing/2014/main" id="{BB74450C-D803-4834-EEFF-2F9149675F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2193" y="1986914"/>
            <a:ext cx="4260282" cy="4260282"/>
          </a:xfrm>
          <a:prstGeom prst="rect">
            <a:avLst/>
          </a:prstGeom>
        </p:spPr>
      </p:pic>
    </p:spTree>
    <p:extLst>
      <p:ext uri="{BB962C8B-B14F-4D97-AF65-F5344CB8AC3E}">
        <p14:creationId xmlns:p14="http://schemas.microsoft.com/office/powerpoint/2010/main" val="1305352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Rectangle 7"/>
          <p:cNvSpPr/>
          <p:nvPr/>
        </p:nvSpPr>
        <p:spPr>
          <a:xfrm>
            <a:off x="5238750" y="1884218"/>
            <a:ext cx="6953250" cy="4343398"/>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000" dirty="0"/>
              <a:t>وبهذا الأسلوب العلامة التجارية لم تقوم بإجراء حملات إعلانية مدفوعة بل قام عملائها بمشاركة منشوراتها وبالتالي وصل المنشور إلى عدد كبير من المستخدمين وبشكل مجاني وهذا ما يجعل التسويق الفيروسي منخفض التكلفة، وغالبا ما تتفوق المنشورات الفيروسية العضوية على المنشورات المروجة أو المدفوعة بالوصول إلى المستخدمين حيث تصل إلى أعداد كبيرة جداً من المستخدمين.</a:t>
            </a:r>
          </a:p>
          <a:p>
            <a:pPr algn="just" rtl="1">
              <a:lnSpc>
                <a:spcPct val="150000"/>
              </a:lnSpc>
            </a:pPr>
            <a:r>
              <a:rPr lang="ar-SY" sz="2000" dirty="0"/>
              <a:t>بناءً على ذلك سنتعرف في هذا المقرر على استراتيجيات التسويق الفيروسي وكيفية استخدام أدواته، مع دراسة سيكولوجية المستخدم والتعرف إلى الدوافع التي تجعل المستخدم يشارك المحتوى، وصولاً إلى إعداد حملة فيروسية فعالة.</a:t>
            </a:r>
            <a:endParaRPr lang="en-US" sz="2000" dirty="0"/>
          </a:p>
          <a:p>
            <a:pPr algn="just">
              <a:lnSpc>
                <a:spcPct val="150000"/>
              </a:lnSpc>
            </a:pPr>
            <a:endParaRPr lang="en-US" sz="1053" b="1" dirty="0"/>
          </a:p>
        </p:txBody>
      </p:sp>
      <p:sp>
        <p:nvSpPr>
          <p:cNvPr id="6" name="مربع نص 5"/>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تمهيد</a:t>
            </a:r>
            <a:endParaRPr lang="en-US" sz="3200" dirty="0">
              <a:solidFill>
                <a:srgbClr val="00AEEF"/>
              </a:solidFill>
            </a:endParaRPr>
          </a:p>
          <a:p>
            <a:endParaRPr lang="en-US" dirty="0"/>
          </a:p>
        </p:txBody>
      </p:sp>
      <p:pic>
        <p:nvPicPr>
          <p:cNvPr id="3" name="صورة 2" descr="صورة تحتوي على لقطة شاشة, قصاصة فنية, الرسومات, رسوم متحركة&#10;&#10;قد يكون المحتوى الذي تم إنشاؤه بواسطة الذكاء الاصطناعي غير صحيح.">
            <a:extLst>
              <a:ext uri="{FF2B5EF4-FFF2-40B4-BE49-F238E27FC236}">
                <a16:creationId xmlns:a16="http://schemas.microsoft.com/office/drawing/2014/main" id="{27AA0DBD-FCAC-C1A1-2349-D273D8FF25B0}"/>
              </a:ext>
            </a:extLst>
          </p:cNvPr>
          <p:cNvPicPr>
            <a:picLocks noChangeAspect="1"/>
          </p:cNvPicPr>
          <p:nvPr/>
        </p:nvPicPr>
        <p:blipFill>
          <a:blip r:embed="rId4">
            <a:extLst>
              <a:ext uri="{28A0092B-C50C-407E-A947-70E740481C1C}">
                <a14:useLocalDpi xmlns:a14="http://schemas.microsoft.com/office/drawing/2010/main" val="0"/>
              </a:ext>
            </a:extLst>
          </a:blip>
          <a:srcRect r="14505"/>
          <a:stretch>
            <a:fillRect/>
          </a:stretch>
        </p:blipFill>
        <p:spPr>
          <a:xfrm>
            <a:off x="0" y="1884218"/>
            <a:ext cx="5238751" cy="4343399"/>
          </a:xfrm>
          <a:prstGeom prst="rect">
            <a:avLst/>
          </a:prstGeom>
        </p:spPr>
      </p:pic>
    </p:spTree>
    <p:extLst>
      <p:ext uri="{BB962C8B-B14F-4D97-AF65-F5344CB8AC3E}">
        <p14:creationId xmlns:p14="http://schemas.microsoft.com/office/powerpoint/2010/main" val="39353967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طرق التدريس</a:t>
            </a:r>
            <a:endParaRPr lang="en-US" sz="3200" dirty="0">
              <a:solidFill>
                <a:srgbClr val="00AEEF"/>
              </a:solidFill>
            </a:endParaRPr>
          </a:p>
          <a:p>
            <a:endParaRPr lang="en-US" dirty="0"/>
          </a:p>
        </p:txBody>
      </p:sp>
      <p:sp>
        <p:nvSpPr>
          <p:cNvPr id="6" name="Rectangle 15"/>
          <p:cNvSpPr/>
          <p:nvPr/>
        </p:nvSpPr>
        <p:spPr>
          <a:xfrm flipH="1">
            <a:off x="-729" y="2218979"/>
            <a:ext cx="5943600" cy="3407833"/>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algn="ctr" rtl="1">
              <a:lnSpc>
                <a:spcPct val="150000"/>
              </a:lnSpc>
            </a:pPr>
            <a:endParaRPr lang="en-US" sz="2400" dirty="0"/>
          </a:p>
        </p:txBody>
      </p:sp>
      <p:sp>
        <p:nvSpPr>
          <p:cNvPr id="7" name="Rectangle 16"/>
          <p:cNvSpPr/>
          <p:nvPr/>
        </p:nvSpPr>
        <p:spPr>
          <a:xfrm flipH="1">
            <a:off x="5943600" y="2218979"/>
            <a:ext cx="6248400" cy="3407833"/>
          </a:xfrm>
          <a:prstGeom prst="rect">
            <a:avLst/>
          </a:prstGeom>
          <a:solidFill>
            <a:srgbClr val="00B0F0">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100" dirty="0"/>
          </a:p>
        </p:txBody>
      </p:sp>
      <p:sp>
        <p:nvSpPr>
          <p:cNvPr id="2" name="مستطيل 1"/>
          <p:cNvSpPr/>
          <p:nvPr/>
        </p:nvSpPr>
        <p:spPr>
          <a:xfrm>
            <a:off x="6041534" y="3109910"/>
            <a:ext cx="6062878" cy="1243289"/>
          </a:xfrm>
          <a:prstGeom prst="rect">
            <a:avLst/>
          </a:prstGeom>
        </p:spPr>
        <p:txBody>
          <a:bodyPr wrap="none">
            <a:spAutoFit/>
          </a:bodyPr>
          <a:lstStyle/>
          <a:p>
            <a:pPr lvl="1" algn="ctr" rtl="1">
              <a:lnSpc>
                <a:spcPct val="150000"/>
              </a:lnSpc>
              <a:spcAft>
                <a:spcPts val="800"/>
              </a:spcAft>
            </a:pPr>
            <a:r>
              <a:rPr lang="ar-AE" sz="2400" b="1" dirty="0">
                <a:solidFill>
                  <a:schemeClr val="lt1"/>
                </a:solidFill>
              </a:rPr>
              <a:t>محاضرات تفاعلية</a:t>
            </a:r>
          </a:p>
          <a:p>
            <a:pPr lvl="1" algn="ctr" rtl="1">
              <a:lnSpc>
                <a:spcPct val="150000"/>
              </a:lnSpc>
              <a:spcAft>
                <a:spcPts val="800"/>
              </a:spcAft>
            </a:pPr>
            <a:r>
              <a:rPr lang="ar-AE" sz="2400" dirty="0">
                <a:solidFill>
                  <a:schemeClr val="lt1"/>
                </a:solidFill>
              </a:rPr>
              <a:t>لشرح المفاهيم النظرية </a:t>
            </a:r>
            <a:r>
              <a:rPr lang="ar-SY" sz="2400" dirty="0">
                <a:solidFill>
                  <a:schemeClr val="lt1"/>
                </a:solidFill>
              </a:rPr>
              <a:t>واستراتيجيات التسويق الفيروسي</a:t>
            </a:r>
            <a:endParaRPr lang="en-US" sz="2400" dirty="0">
              <a:solidFill>
                <a:schemeClr val="lt1"/>
              </a:solidFill>
            </a:endParaRPr>
          </a:p>
        </p:txBody>
      </p:sp>
      <p:sp>
        <p:nvSpPr>
          <p:cNvPr id="9" name="مستطيل 8"/>
          <p:cNvSpPr/>
          <p:nvPr/>
        </p:nvSpPr>
        <p:spPr>
          <a:xfrm>
            <a:off x="-258323" y="3109910"/>
            <a:ext cx="6631945" cy="1243289"/>
          </a:xfrm>
          <a:prstGeom prst="rect">
            <a:avLst/>
          </a:prstGeom>
        </p:spPr>
        <p:txBody>
          <a:bodyPr wrap="none">
            <a:spAutoFit/>
          </a:bodyPr>
          <a:lstStyle/>
          <a:p>
            <a:pPr lvl="1" algn="ctr" rtl="1">
              <a:lnSpc>
                <a:spcPct val="150000"/>
              </a:lnSpc>
              <a:spcAft>
                <a:spcPts val="800"/>
              </a:spcAft>
            </a:pPr>
            <a:r>
              <a:rPr lang="ar-SY" sz="2400" b="1" dirty="0">
                <a:solidFill>
                  <a:schemeClr val="lt1"/>
                </a:solidFill>
              </a:rPr>
              <a:t>تطبيقات عملية</a:t>
            </a:r>
            <a:endParaRPr lang="ar-AE" sz="2400" b="1" dirty="0">
              <a:solidFill>
                <a:schemeClr val="lt1"/>
              </a:solidFill>
            </a:endParaRPr>
          </a:p>
          <a:p>
            <a:pPr lvl="1" algn="ctr" rtl="1">
              <a:lnSpc>
                <a:spcPct val="150000"/>
              </a:lnSpc>
              <a:spcAft>
                <a:spcPts val="800"/>
              </a:spcAft>
            </a:pPr>
            <a:r>
              <a:rPr lang="ar-AE" sz="2400" dirty="0">
                <a:solidFill>
                  <a:schemeClr val="lt1"/>
                </a:solidFill>
              </a:rPr>
              <a:t>تشمل شرح عملي لكيفية استخدام أدوات التسويق الفيروسي.</a:t>
            </a:r>
            <a:endParaRPr lang="en-US" sz="2400" dirty="0">
              <a:solidFill>
                <a:schemeClr val="lt1"/>
              </a:solidFill>
            </a:endParaRPr>
          </a:p>
        </p:txBody>
      </p:sp>
    </p:spTree>
    <p:extLst>
      <p:ext uri="{BB962C8B-B14F-4D97-AF65-F5344CB8AC3E}">
        <p14:creationId xmlns:p14="http://schemas.microsoft.com/office/powerpoint/2010/main" val="586544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974304" y="1680902"/>
            <a:ext cx="9653451" cy="4850527"/>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sz="2000" dirty="0"/>
          </a:p>
          <a:p>
            <a:pPr>
              <a:lnSpc>
                <a:spcPct val="150000"/>
              </a:lnSpc>
            </a:pPr>
            <a:endParaRPr lang="en-US" sz="2000" dirty="0"/>
          </a:p>
          <a:p>
            <a:pPr>
              <a:lnSpc>
                <a:spcPct val="150000"/>
              </a:lnSpc>
            </a:pPr>
            <a:r>
              <a:rPr lang="en-US" sz="2000" dirty="0"/>
              <a:t>1- The Guide To Going Viral: The Art and Science of Succeeding on Social Media,  Brendan Kane(2024). </a:t>
            </a:r>
          </a:p>
          <a:p>
            <a:pPr>
              <a:lnSpc>
                <a:spcPct val="150000"/>
              </a:lnSpc>
            </a:pPr>
            <a:r>
              <a:rPr lang="en-US" sz="2000" dirty="0"/>
              <a:t>2- The New Rules of Marketing &amp; PR: How to Use Content Marketing, AI, Social Media, Podcasting, Video, and Newsjacking to Reach Buyers Directly 9th Edition, David Meerman Scott(2024).</a:t>
            </a:r>
          </a:p>
          <a:p>
            <a:pPr>
              <a:lnSpc>
                <a:spcPct val="150000"/>
              </a:lnSpc>
            </a:pPr>
            <a:r>
              <a:rPr lang="en-US" sz="2000" dirty="0"/>
              <a:t>3- Viral Marketing Secrets: The Secret Formula For Viral Growth And Sales Paperback, </a:t>
            </a:r>
            <a:r>
              <a:rPr lang="en-US" sz="2000" dirty="0" err="1"/>
              <a:t>Michcail</a:t>
            </a:r>
            <a:r>
              <a:rPr lang="en-US" sz="2000" dirty="0"/>
              <a:t> A Pusey (2022).</a:t>
            </a:r>
          </a:p>
          <a:p>
            <a:pPr>
              <a:lnSpc>
                <a:spcPct val="150000"/>
              </a:lnSpc>
            </a:pPr>
            <a:r>
              <a:rPr lang="en-US" sz="2000" dirty="0"/>
              <a:t>4- Contagious: Why Things Catch On Paperback, Jonah Berger (2016) </a:t>
            </a:r>
          </a:p>
          <a:p>
            <a:pPr>
              <a:lnSpc>
                <a:spcPct val="150000"/>
              </a:lnSpc>
            </a:pPr>
            <a:r>
              <a:rPr lang="en-US" sz="2000" dirty="0"/>
              <a:t>5- </a:t>
            </a:r>
            <a:r>
              <a:rPr lang="en-US" sz="2000" u="sng" dirty="0">
                <a:hlinkClick r:id="rId4"/>
              </a:rPr>
              <a:t>www.digitalmarketinginstitute.com</a:t>
            </a:r>
            <a:r>
              <a:rPr lang="en-US" sz="2000" dirty="0"/>
              <a:t>    </a:t>
            </a:r>
          </a:p>
          <a:p>
            <a:pPr>
              <a:lnSpc>
                <a:spcPct val="150000"/>
              </a:lnSpc>
            </a:pPr>
            <a:r>
              <a:rPr lang="en-US" sz="2000" dirty="0"/>
              <a:t> </a:t>
            </a:r>
          </a:p>
          <a:p>
            <a:pPr algn="ctr">
              <a:lnSpc>
                <a:spcPct val="150000"/>
              </a:lnSpc>
            </a:pPr>
            <a:endParaRPr lang="en-US" sz="2400" dirty="0"/>
          </a:p>
        </p:txBody>
      </p:sp>
    </p:spTree>
    <p:extLst>
      <p:ext uri="{BB962C8B-B14F-4D97-AF65-F5344CB8AC3E}">
        <p14:creationId xmlns:p14="http://schemas.microsoft.com/office/powerpoint/2010/main" val="30362673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pic>
        <p:nvPicPr>
          <p:cNvPr id="2" name="Graphic 21">
            <a:extLst>
              <a:ext uri="{FF2B5EF4-FFF2-40B4-BE49-F238E27FC236}">
                <a16:creationId xmlns:a16="http://schemas.microsoft.com/office/drawing/2014/main" id="{AE2BDFAF-DC65-3CAD-FD26-F7E6BE9B55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4528854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381F34A-2BE7-488E-A70A-D424EC10AE19}"/>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http://schemas.openxmlformats.org/package/2006/metadata/core-properties"/>
    <ds:schemaRef ds:uri="http://purl.org/dc/dcmitype/"/>
    <ds:schemaRef ds:uri="http://purl.org/dc/terms/"/>
    <ds:schemaRef ds:uri="http://purl.org/dc/elements/1.1/"/>
    <ds:schemaRef ds:uri="688354b5-287c-4cda-825e-1d7935aea40e"/>
    <ds:schemaRef ds:uri="http://schemas.microsoft.com/office/infopath/2007/PartnerControls"/>
    <ds:schemaRef ds:uri="aca13214-df29-4e3c-a050-857c0bf7bd8e"/>
    <ds:schemaRef ds:uri="http://schemas.microsoft.com/office/2006/metadata/propertie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884</TotalTime>
  <Words>816</Words>
  <Application>Microsoft Office PowerPoint</Application>
  <PresentationFormat>شاشة عريضة</PresentationFormat>
  <Paragraphs>67</Paragraphs>
  <Slides>13</Slides>
  <Notes>12</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13</vt:i4>
      </vt:variant>
    </vt:vector>
  </HeadingPairs>
  <TitlesOfParts>
    <vt:vector size="18"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EXPERT</cp:lastModifiedBy>
  <cp:revision>43</cp:revision>
  <dcterms:created xsi:type="dcterms:W3CDTF">2023-04-29T09:08:00Z</dcterms:created>
  <dcterms:modified xsi:type="dcterms:W3CDTF">2026-01-14T14:07:40Z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