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31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9.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4.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w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w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9.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9.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w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w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2.w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3.gi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44068" y="4581790"/>
            <a:ext cx="5882401" cy="1034667"/>
          </a:xfrm>
          <a:prstGeom prst="rect">
            <a:avLst/>
          </a:prstGeom>
        </p:spPr>
      </p:pic>
      <p:sp>
        <p:nvSpPr>
          <p:cNvPr id="14" name="TextBox 13"/>
          <p:cNvSpPr txBox="1"/>
          <p:nvPr/>
        </p:nvSpPr>
        <p:spPr>
          <a:xfrm>
            <a:off x="0" y="4581790"/>
            <a:ext cx="62236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Eng. Abdelrhman Ahmed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8499631" y="4789120"/>
            <a:ext cx="23625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Analysis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95358"/>
            <a:ext cx="961968" cy="862642"/>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038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25C02B7-D795-1F5B-10C2-66A9C314CC9E}"/>
              </a:ext>
            </a:extLst>
          </p:cNvPr>
          <p:cNvSpPr txBox="1"/>
          <p:nvPr/>
        </p:nvSpPr>
        <p:spPr>
          <a:xfrm>
            <a:off x="198407" y="1846924"/>
            <a:ext cx="11499012" cy="1631216"/>
          </a:xfrm>
          <a:prstGeom prst="rect">
            <a:avLst/>
          </a:prstGeom>
          <a:noFill/>
        </p:spPr>
        <p:txBody>
          <a:bodyPr wrap="square">
            <a:spAutoFit/>
          </a:bodyPr>
          <a:lstStyle/>
          <a:p>
            <a:r>
              <a:rPr lang="en-US" sz="2000" b="1" dirty="0"/>
              <a:t>•  The primary method to locate attackers is to extract and analyze the "traces" of perpetrators in computer systems.</a:t>
            </a:r>
          </a:p>
          <a:p>
            <a:endParaRPr lang="en-US" sz="2000" b="1" dirty="0"/>
          </a:p>
          <a:p>
            <a:r>
              <a:rPr lang="en-US" sz="2000" b="1" dirty="0"/>
              <a:t>•  Important network events are recorded in logs. Analyzing logs plays a vital role in cracking down on network crimes</a:t>
            </a:r>
            <a:r>
              <a:rPr lang="en-US" sz="1600" b="1" dirty="0"/>
              <a:t>.</a:t>
            </a:r>
          </a:p>
        </p:txBody>
      </p:sp>
      <p:graphicFrame>
        <p:nvGraphicFramePr>
          <p:cNvPr id="14" name="Object 13">
            <a:extLst>
              <a:ext uri="{FF2B5EF4-FFF2-40B4-BE49-F238E27FC236}">
                <a16:creationId xmlns:a16="http://schemas.microsoft.com/office/drawing/2014/main" id="{C122A2FC-01DF-A5AA-A2F5-77C00CA4E879}"/>
              </a:ext>
            </a:extLst>
          </p:cNvPr>
          <p:cNvGraphicFramePr>
            <a:graphicFrameLocks noChangeAspect="1"/>
          </p:cNvGraphicFramePr>
          <p:nvPr>
            <p:extLst>
              <p:ext uri="{D42A27DB-BD31-4B8C-83A1-F6EECF244321}">
                <p14:modId xmlns:p14="http://schemas.microsoft.com/office/powerpoint/2010/main" val="444304238"/>
              </p:ext>
            </p:extLst>
          </p:nvPr>
        </p:nvGraphicFramePr>
        <p:xfrm>
          <a:off x="2106612" y="3674031"/>
          <a:ext cx="7978775" cy="2735263"/>
        </p:xfrm>
        <a:graphic>
          <a:graphicData uri="http://schemas.openxmlformats.org/presentationml/2006/ole">
            <mc:AlternateContent xmlns:mc="http://schemas.openxmlformats.org/markup-compatibility/2006">
              <mc:Choice xmlns:v="urn:schemas-microsoft-com:vml" Requires="v">
                <p:oleObj name="Bitmap Image" r:id="rId6" imgW="7978320" imgH="2735640" progId="PBrush">
                  <p:embed/>
                </p:oleObj>
              </mc:Choice>
              <mc:Fallback>
                <p:oleObj name="Bitmap Image" r:id="rId6" imgW="7978320" imgH="2735640" progId="PBrush">
                  <p:embed/>
                  <p:pic>
                    <p:nvPicPr>
                      <p:cNvPr id="0" name=""/>
                      <p:cNvPicPr/>
                      <p:nvPr/>
                    </p:nvPicPr>
                    <p:blipFill>
                      <a:blip r:embed="rId7"/>
                      <a:stretch>
                        <a:fillRect/>
                      </a:stretch>
                    </p:blipFill>
                    <p:spPr>
                      <a:xfrm>
                        <a:off x="2106612" y="3674031"/>
                        <a:ext cx="7978775" cy="2735263"/>
                      </a:xfrm>
                      <a:prstGeom prst="rect">
                        <a:avLst/>
                      </a:prstGeom>
                    </p:spPr>
                  </p:pic>
                </p:oleObj>
              </mc:Fallback>
            </mc:AlternateContent>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33A40D99-B183-A957-CCD3-384B2575B97E}"/>
              </a:ext>
            </a:extLst>
          </p:cNvPr>
          <p:cNvGraphicFramePr>
            <a:graphicFrameLocks noChangeAspect="1"/>
          </p:cNvGraphicFramePr>
          <p:nvPr>
            <p:extLst>
              <p:ext uri="{D42A27DB-BD31-4B8C-83A1-F6EECF244321}">
                <p14:modId xmlns:p14="http://schemas.microsoft.com/office/powerpoint/2010/main" val="2159667311"/>
              </p:ext>
            </p:extLst>
          </p:nvPr>
        </p:nvGraphicFramePr>
        <p:xfrm>
          <a:off x="1739884" y="1354348"/>
          <a:ext cx="8907029" cy="5024561"/>
        </p:xfrm>
        <a:graphic>
          <a:graphicData uri="http://schemas.openxmlformats.org/presentationml/2006/ole">
            <mc:AlternateContent xmlns:mc="http://schemas.openxmlformats.org/markup-compatibility/2006">
              <mc:Choice xmlns:v="urn:schemas-microsoft-com:vml" Requires="v">
                <p:oleObj name="Bitmap Image" r:id="rId2" imgW="8740080" imgH="4930200" progId="PBrush">
                  <p:embed/>
                </p:oleObj>
              </mc:Choice>
              <mc:Fallback>
                <p:oleObj name="Bitmap Image" r:id="rId2" imgW="8740080" imgH="4930200" progId="PBrush">
                  <p:embed/>
                  <p:pic>
                    <p:nvPicPr>
                      <p:cNvPr id="0" name=""/>
                      <p:cNvPicPr/>
                      <p:nvPr/>
                    </p:nvPicPr>
                    <p:blipFill>
                      <a:blip r:embed="rId3"/>
                      <a:stretch>
                        <a:fillRect/>
                      </a:stretch>
                    </p:blipFill>
                    <p:spPr>
                      <a:xfrm>
                        <a:off x="1739884" y="1354348"/>
                        <a:ext cx="8907029" cy="502456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5"/>
          <a:stretch>
            <a:fillRect/>
          </a:stretch>
        </p:blipFill>
        <p:spPr>
          <a:xfrm>
            <a:off x="2289771"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45156"/>
            <a:ext cx="9533101" cy="1610200"/>
          </a:xfrm>
          <a:prstGeom prst="rect">
            <a:avLst/>
          </a:prstGeom>
        </p:spPr>
      </p:pic>
      <p:sp>
        <p:nvSpPr>
          <p:cNvPr id="7" name="TextBox 6"/>
          <p:cNvSpPr txBox="1"/>
          <p:nvPr/>
        </p:nvSpPr>
        <p:spPr>
          <a:xfrm>
            <a:off x="2650377" y="543490"/>
            <a:ext cx="40200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Log Analysis Points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42829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213" y="6000543"/>
            <a:ext cx="891676" cy="799608"/>
          </a:xfrm>
          <a:prstGeom prst="rect">
            <a:avLst/>
          </a:prstGeom>
        </p:spPr>
      </p:pic>
      <p:pic>
        <p:nvPicPr>
          <p:cNvPr id="3" name="Picture 2"/>
          <p:cNvPicPr>
            <a:picLocks noChangeAspect="1"/>
          </p:cNvPicPr>
          <p:nvPr/>
        </p:nvPicPr>
        <p:blipFill>
          <a:blip r:embed="rId3"/>
          <a:stretch>
            <a:fillRect/>
          </a:stretch>
        </p:blipFill>
        <p:spPr>
          <a:xfrm>
            <a:off x="2483920"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200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Analysis of Network Device Logs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917522EC-F03A-F173-E86F-7829EE766FDF}"/>
              </a:ext>
            </a:extLst>
          </p:cNvPr>
          <p:cNvSpPr txBox="1"/>
          <p:nvPr/>
        </p:nvSpPr>
        <p:spPr>
          <a:xfrm>
            <a:off x="263551" y="1759096"/>
            <a:ext cx="11744419" cy="1200329"/>
          </a:xfrm>
          <a:prstGeom prst="rect">
            <a:avLst/>
          </a:prstGeom>
          <a:noFill/>
        </p:spPr>
        <p:txBody>
          <a:bodyPr wrap="square">
            <a:spAutoFit/>
          </a:bodyPr>
          <a:lstStyle/>
          <a:p>
            <a:r>
              <a:rPr lang="en-US" b="1" dirty="0"/>
              <a:t>• This example uses the firewall to describe how to analyze attacks based on logs.</a:t>
            </a:r>
          </a:p>
          <a:p>
            <a:endParaRPr lang="en-US" b="1" dirty="0"/>
          </a:p>
          <a:p>
            <a:r>
              <a:rPr lang="en-US" b="1" dirty="0"/>
              <a:t>• Click Threat Log in the navigation sidebar. As shown in the figure, information about an IP spoofing attack, including the attack time, protocol used, and target interface, is displayed.</a:t>
            </a:r>
          </a:p>
        </p:txBody>
      </p:sp>
      <p:graphicFrame>
        <p:nvGraphicFramePr>
          <p:cNvPr id="11" name="Object 10">
            <a:extLst>
              <a:ext uri="{FF2B5EF4-FFF2-40B4-BE49-F238E27FC236}">
                <a16:creationId xmlns:a16="http://schemas.microsoft.com/office/drawing/2014/main" id="{CB506DE4-56A2-FF02-BDDB-999CE5ECCEAE}"/>
              </a:ext>
            </a:extLst>
          </p:cNvPr>
          <p:cNvGraphicFramePr>
            <a:graphicFrameLocks noChangeAspect="1"/>
          </p:cNvGraphicFramePr>
          <p:nvPr>
            <p:extLst>
              <p:ext uri="{D42A27DB-BD31-4B8C-83A1-F6EECF244321}">
                <p14:modId xmlns:p14="http://schemas.microsoft.com/office/powerpoint/2010/main" val="1566483418"/>
              </p:ext>
            </p:extLst>
          </p:nvPr>
        </p:nvGraphicFramePr>
        <p:xfrm>
          <a:off x="3335471" y="2945203"/>
          <a:ext cx="5600577" cy="3534534"/>
        </p:xfrm>
        <a:graphic>
          <a:graphicData uri="http://schemas.openxmlformats.org/presentationml/2006/ole">
            <mc:AlternateContent xmlns:mc="http://schemas.openxmlformats.org/markup-compatibility/2006">
              <mc:Choice xmlns:v="urn:schemas-microsoft-com:vml" Requires="v">
                <p:oleObj name="Bitmap Image" r:id="rId6" imgW="5951160" imgH="3756600" progId="PBrush">
                  <p:embed/>
                </p:oleObj>
              </mc:Choice>
              <mc:Fallback>
                <p:oleObj name="Bitmap Image" r:id="rId6" imgW="5951160" imgH="3756600" progId="PBrush">
                  <p:embed/>
                  <p:pic>
                    <p:nvPicPr>
                      <p:cNvPr id="0" name=""/>
                      <p:cNvPicPr/>
                      <p:nvPr/>
                    </p:nvPicPr>
                    <p:blipFill>
                      <a:blip r:embed="rId7"/>
                      <a:stretch>
                        <a:fillRect/>
                      </a:stretch>
                    </p:blipFill>
                    <p:spPr>
                      <a:xfrm>
                        <a:off x="3335471" y="2945203"/>
                        <a:ext cx="5600577" cy="3534534"/>
                      </a:xfrm>
                      <a:prstGeom prst="rect">
                        <a:avLst/>
                      </a:prstGeom>
                    </p:spPr>
                  </p:pic>
                </p:oleObj>
              </mc:Fallback>
            </mc:AlternateContent>
          </a:graphicData>
        </a:graphic>
      </p:graphicFrame>
    </p:spTree>
    <p:extLst>
      <p:ext uri="{BB962C8B-B14F-4D97-AF65-F5344CB8AC3E}">
        <p14:creationId xmlns:p14="http://schemas.microsoft.com/office/powerpoint/2010/main" val="2790190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791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Analysis of Operating System Logs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BFF41B3-FB08-BF6E-FD14-7E54E247DDCE}"/>
              </a:ext>
            </a:extLst>
          </p:cNvPr>
          <p:cNvSpPr txBox="1"/>
          <p:nvPr/>
        </p:nvSpPr>
        <p:spPr>
          <a:xfrm>
            <a:off x="327400" y="1712162"/>
            <a:ext cx="10861060" cy="646331"/>
          </a:xfrm>
          <a:prstGeom prst="rect">
            <a:avLst/>
          </a:prstGeom>
          <a:noFill/>
        </p:spPr>
        <p:txBody>
          <a:bodyPr wrap="square">
            <a:spAutoFit/>
          </a:bodyPr>
          <a:lstStyle/>
          <a:p>
            <a:pPr marL="285750" indent="-285750">
              <a:buFont typeface="Arial" panose="020B0604020202020204" pitchFamily="34" charset="0"/>
              <a:buChar char="•"/>
            </a:pPr>
            <a:r>
              <a:rPr lang="en-US" b="1" dirty="0"/>
              <a:t>Logs record all events of the operating system. It is vital to quickly identify key information from a large amount data. In the Windows operating system, you can filter key events as required.</a:t>
            </a:r>
          </a:p>
        </p:txBody>
      </p:sp>
      <p:graphicFrame>
        <p:nvGraphicFramePr>
          <p:cNvPr id="11" name="Object 10">
            <a:extLst>
              <a:ext uri="{FF2B5EF4-FFF2-40B4-BE49-F238E27FC236}">
                <a16:creationId xmlns:a16="http://schemas.microsoft.com/office/drawing/2014/main" id="{24BBB327-AC1A-F168-CA9B-DA2B1D2B8B55}"/>
              </a:ext>
            </a:extLst>
          </p:cNvPr>
          <p:cNvGraphicFramePr>
            <a:graphicFrameLocks noChangeAspect="1"/>
          </p:cNvGraphicFramePr>
          <p:nvPr>
            <p:extLst>
              <p:ext uri="{D42A27DB-BD31-4B8C-83A1-F6EECF244321}">
                <p14:modId xmlns:p14="http://schemas.microsoft.com/office/powerpoint/2010/main" val="3117977133"/>
              </p:ext>
            </p:extLst>
          </p:nvPr>
        </p:nvGraphicFramePr>
        <p:xfrm>
          <a:off x="2493034" y="2326637"/>
          <a:ext cx="7065359" cy="4022177"/>
        </p:xfrm>
        <a:graphic>
          <a:graphicData uri="http://schemas.openxmlformats.org/presentationml/2006/ole">
            <mc:AlternateContent xmlns:mc="http://schemas.openxmlformats.org/markup-compatibility/2006">
              <mc:Choice xmlns:v="urn:schemas-microsoft-com:vml" Requires="v">
                <p:oleObj name="Bitmap Image" r:id="rId6" imgW="6759000" imgH="3848040" progId="PBrush">
                  <p:embed/>
                </p:oleObj>
              </mc:Choice>
              <mc:Fallback>
                <p:oleObj name="Bitmap Image" r:id="rId6" imgW="6759000" imgH="3848040" progId="PBrush">
                  <p:embed/>
                  <p:pic>
                    <p:nvPicPr>
                      <p:cNvPr id="0" name=""/>
                      <p:cNvPicPr/>
                      <p:nvPr/>
                    </p:nvPicPr>
                    <p:blipFill>
                      <a:blip r:embed="rId7"/>
                      <a:stretch>
                        <a:fillRect/>
                      </a:stretch>
                    </p:blipFill>
                    <p:spPr>
                      <a:xfrm>
                        <a:off x="2493034" y="2326637"/>
                        <a:ext cx="7065359" cy="4022177"/>
                      </a:xfrm>
                      <a:prstGeom prst="rect">
                        <a:avLst/>
                      </a:prstGeom>
                    </p:spPr>
                  </p:pic>
                </p:oleObj>
              </mc:Fallback>
            </mc:AlternateContent>
          </a:graphicData>
        </a:graphic>
      </p:graphicFrame>
    </p:spTree>
    <p:extLst>
      <p:ext uri="{BB962C8B-B14F-4D97-AF65-F5344CB8AC3E}">
        <p14:creationId xmlns:p14="http://schemas.microsoft.com/office/powerpoint/2010/main" val="32580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019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Analysis of Login and Logout Events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7513D86-6921-B5B9-0E5D-45597643730C}"/>
              </a:ext>
            </a:extLst>
          </p:cNvPr>
          <p:cNvSpPr txBox="1"/>
          <p:nvPr/>
        </p:nvSpPr>
        <p:spPr>
          <a:xfrm>
            <a:off x="948097" y="1846923"/>
            <a:ext cx="9533101" cy="4154984"/>
          </a:xfrm>
          <a:prstGeom prst="rect">
            <a:avLst/>
          </a:prstGeom>
          <a:noFill/>
        </p:spPr>
        <p:txBody>
          <a:bodyPr wrap="square">
            <a:spAutoFit/>
          </a:bodyPr>
          <a:lstStyle/>
          <a:p>
            <a:r>
              <a:rPr lang="en-US" sz="2400" b="1" dirty="0"/>
              <a:t>•  Application scenarios:</a:t>
            </a:r>
          </a:p>
          <a:p>
            <a:endParaRPr lang="en-US" sz="2400" b="1" dirty="0"/>
          </a:p>
          <a:p>
            <a:r>
              <a:rPr lang="en-US" sz="2400" b="1" dirty="0"/>
              <a:t>□ Identifying users who have logged in to the operating system. </a:t>
            </a:r>
          </a:p>
          <a:p>
            <a:r>
              <a:rPr lang="en-US" sz="2400" b="1" dirty="0"/>
              <a:t>□ Analyzing how the operating system is used.</a:t>
            </a:r>
          </a:p>
          <a:p>
            <a:endParaRPr lang="en-US" sz="2400" b="1" dirty="0"/>
          </a:p>
          <a:p>
            <a:r>
              <a:rPr lang="en-US" sz="2400" b="1" dirty="0"/>
              <a:t>•   Event ID:</a:t>
            </a:r>
          </a:p>
          <a:p>
            <a:endParaRPr lang="en-US" sz="2400" b="1" dirty="0"/>
          </a:p>
          <a:p>
            <a:r>
              <a:rPr lang="en-US" sz="2400" b="1" dirty="0"/>
              <a:t>□ 4624-Login success (security log) </a:t>
            </a:r>
          </a:p>
          <a:p>
            <a:r>
              <a:rPr lang="en-US" sz="2400" b="1" dirty="0"/>
              <a:t>□ 4625 - Login failure (security log) </a:t>
            </a:r>
          </a:p>
          <a:p>
            <a:r>
              <a:rPr lang="en-US" sz="2400" b="1" dirty="0"/>
              <a:t>□ 4634- Logout success (security log)</a:t>
            </a:r>
          </a:p>
          <a:p>
            <a:r>
              <a:rPr lang="en-US" sz="2400" b="1" dirty="0"/>
              <a:t>□ 4672 - Login as an administrator (security log)</a:t>
            </a:r>
          </a:p>
        </p:txBody>
      </p:sp>
    </p:spTree>
    <p:extLst>
      <p:ext uri="{BB962C8B-B14F-4D97-AF65-F5344CB8AC3E}">
        <p14:creationId xmlns:p14="http://schemas.microsoft.com/office/powerpoint/2010/main" val="2226456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20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Login Success and Failure Events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E62F429-C9BE-3347-1348-FE70ABDB8D93}"/>
              </a:ext>
            </a:extLst>
          </p:cNvPr>
          <p:cNvSpPr txBox="1"/>
          <p:nvPr/>
        </p:nvSpPr>
        <p:spPr>
          <a:xfrm>
            <a:off x="336430" y="1824177"/>
            <a:ext cx="10895162" cy="830997"/>
          </a:xfrm>
          <a:prstGeom prst="rect">
            <a:avLst/>
          </a:prstGeom>
          <a:noFill/>
        </p:spPr>
        <p:txBody>
          <a:bodyPr wrap="square">
            <a:spAutoFit/>
          </a:bodyPr>
          <a:lstStyle/>
          <a:p>
            <a:r>
              <a:rPr lang="en-US" sz="2400" b="1" dirty="0"/>
              <a:t>• The following figure displays the security log information regarding login success and login failure.</a:t>
            </a:r>
          </a:p>
        </p:txBody>
      </p:sp>
      <p:graphicFrame>
        <p:nvGraphicFramePr>
          <p:cNvPr id="11" name="Object 10">
            <a:extLst>
              <a:ext uri="{FF2B5EF4-FFF2-40B4-BE49-F238E27FC236}">
                <a16:creationId xmlns:a16="http://schemas.microsoft.com/office/drawing/2014/main" id="{67A268D9-AC16-DC65-D32F-AB6C98BAB08B}"/>
              </a:ext>
            </a:extLst>
          </p:cNvPr>
          <p:cNvGraphicFramePr>
            <a:graphicFrameLocks noChangeAspect="1"/>
          </p:cNvGraphicFramePr>
          <p:nvPr>
            <p:extLst>
              <p:ext uri="{D42A27DB-BD31-4B8C-83A1-F6EECF244321}">
                <p14:modId xmlns:p14="http://schemas.microsoft.com/office/powerpoint/2010/main" val="457861788"/>
              </p:ext>
            </p:extLst>
          </p:nvPr>
        </p:nvGraphicFramePr>
        <p:xfrm>
          <a:off x="1311634" y="2655174"/>
          <a:ext cx="9984833" cy="3431917"/>
        </p:xfrm>
        <a:graphic>
          <a:graphicData uri="http://schemas.openxmlformats.org/presentationml/2006/ole">
            <mc:AlternateContent xmlns:mc="http://schemas.openxmlformats.org/markup-compatibility/2006">
              <mc:Choice xmlns:v="urn:schemas-microsoft-com:vml" Requires="v">
                <p:oleObj name="Bitmap Image" r:id="rId6" imgW="9380160" imgH="3223440" progId="PBrush">
                  <p:embed/>
                </p:oleObj>
              </mc:Choice>
              <mc:Fallback>
                <p:oleObj name="Bitmap Image" r:id="rId6" imgW="9380160" imgH="3223440" progId="PBrush">
                  <p:embed/>
                  <p:pic>
                    <p:nvPicPr>
                      <p:cNvPr id="0" name=""/>
                      <p:cNvPicPr/>
                      <p:nvPr/>
                    </p:nvPicPr>
                    <p:blipFill>
                      <a:blip r:embed="rId7"/>
                      <a:stretch>
                        <a:fillRect/>
                      </a:stretch>
                    </p:blipFill>
                    <p:spPr>
                      <a:xfrm>
                        <a:off x="1311634" y="2655174"/>
                        <a:ext cx="9984833" cy="3431917"/>
                      </a:xfrm>
                      <a:prstGeom prst="rect">
                        <a:avLst/>
                      </a:prstGeom>
                    </p:spPr>
                  </p:pic>
                </p:oleObj>
              </mc:Fallback>
            </mc:AlternateContent>
          </a:graphicData>
        </a:graphic>
      </p:graphicFrame>
    </p:spTree>
    <p:extLst>
      <p:ext uri="{BB962C8B-B14F-4D97-AF65-F5344CB8AC3E}">
        <p14:creationId xmlns:p14="http://schemas.microsoft.com/office/powerpoint/2010/main" val="2530562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A79FDEBE-8395-60AD-7CD7-8E05E30F6B95}"/>
              </a:ext>
            </a:extLst>
          </p:cNvPr>
          <p:cNvGraphicFramePr>
            <a:graphicFrameLocks noChangeAspect="1"/>
          </p:cNvGraphicFramePr>
          <p:nvPr>
            <p:extLst>
              <p:ext uri="{D42A27DB-BD31-4B8C-83A1-F6EECF244321}">
                <p14:modId xmlns:p14="http://schemas.microsoft.com/office/powerpoint/2010/main" val="4169068200"/>
              </p:ext>
            </p:extLst>
          </p:nvPr>
        </p:nvGraphicFramePr>
        <p:xfrm>
          <a:off x="1127780" y="2786131"/>
          <a:ext cx="10944895" cy="3606653"/>
        </p:xfrm>
        <a:graphic>
          <a:graphicData uri="http://schemas.openxmlformats.org/presentationml/2006/ole">
            <mc:AlternateContent xmlns:mc="http://schemas.openxmlformats.org/markup-compatibility/2006">
              <mc:Choice xmlns:v="urn:schemas-microsoft-com:vml" Requires="v">
                <p:oleObj name="Bitmap Image" r:id="rId2" imgW="9456480" imgH="3116520" progId="PBrush">
                  <p:embed/>
                </p:oleObj>
              </mc:Choice>
              <mc:Fallback>
                <p:oleObj name="Bitmap Image" r:id="rId2" imgW="9456480" imgH="3116520" progId="PBrush">
                  <p:embed/>
                  <p:pic>
                    <p:nvPicPr>
                      <p:cNvPr id="0" name=""/>
                      <p:cNvPicPr/>
                      <p:nvPr/>
                    </p:nvPicPr>
                    <p:blipFill>
                      <a:blip r:embed="rId3"/>
                      <a:stretch>
                        <a:fillRect/>
                      </a:stretch>
                    </p:blipFill>
                    <p:spPr>
                      <a:xfrm>
                        <a:off x="1127780" y="2786131"/>
                        <a:ext cx="10944895" cy="360665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8448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Logout and Privileged Login Events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E7B6B94-8450-CC24-9BD0-D93E5F05389A}"/>
              </a:ext>
            </a:extLst>
          </p:cNvPr>
          <p:cNvSpPr txBox="1"/>
          <p:nvPr/>
        </p:nvSpPr>
        <p:spPr>
          <a:xfrm>
            <a:off x="543464" y="1830524"/>
            <a:ext cx="10929668" cy="830997"/>
          </a:xfrm>
          <a:prstGeom prst="rect">
            <a:avLst/>
          </a:prstGeom>
          <a:noFill/>
        </p:spPr>
        <p:txBody>
          <a:bodyPr wrap="square">
            <a:spAutoFit/>
          </a:bodyPr>
          <a:lstStyle/>
          <a:p>
            <a:r>
              <a:rPr lang="en-US" sz="2400" b="1" dirty="0"/>
              <a:t>• The following figure displays the security log information regarding logout and privileged login.</a:t>
            </a:r>
          </a:p>
        </p:txBody>
      </p:sp>
    </p:spTree>
    <p:extLst>
      <p:ext uri="{BB962C8B-B14F-4D97-AF65-F5344CB8AC3E}">
        <p14:creationId xmlns:p14="http://schemas.microsoft.com/office/powerpoint/2010/main" val="360634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57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Analysis of System Time Change Events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5AE034C-4ED1-7513-43C0-B7D1B682CFDA}"/>
              </a:ext>
            </a:extLst>
          </p:cNvPr>
          <p:cNvSpPr txBox="1"/>
          <p:nvPr/>
        </p:nvSpPr>
        <p:spPr>
          <a:xfrm>
            <a:off x="821844" y="1995433"/>
            <a:ext cx="10064692" cy="3046988"/>
          </a:xfrm>
          <a:prstGeom prst="rect">
            <a:avLst/>
          </a:prstGeom>
          <a:noFill/>
        </p:spPr>
        <p:txBody>
          <a:bodyPr wrap="square">
            <a:spAutoFit/>
          </a:bodyPr>
          <a:lstStyle/>
          <a:p>
            <a:r>
              <a:rPr lang="en-US" sz="2400" b="1" dirty="0"/>
              <a:t>•  Application scenario:</a:t>
            </a:r>
          </a:p>
          <a:p>
            <a:endParaRPr lang="en-US" sz="2400" b="1" dirty="0"/>
          </a:p>
          <a:p>
            <a:r>
              <a:rPr lang="en-US" sz="2400" b="1" dirty="0"/>
              <a:t>□ Collecting evidence proving that a user has changed the system time.</a:t>
            </a:r>
          </a:p>
          <a:p>
            <a:endParaRPr lang="en-US" sz="2400" b="1" dirty="0"/>
          </a:p>
          <a:p>
            <a:r>
              <a:rPr lang="en-US" sz="2400" b="1" dirty="0"/>
              <a:t>•   Event ID:</a:t>
            </a:r>
            <a:br>
              <a:rPr lang="en-US" sz="2400" b="1" dirty="0"/>
            </a:br>
            <a:endParaRPr lang="en-US" sz="2400" b="1" dirty="0"/>
          </a:p>
          <a:p>
            <a:r>
              <a:rPr lang="en-US" sz="2400" b="1" dirty="0"/>
              <a:t>□ 1 - Kernel-General (system log)</a:t>
            </a:r>
          </a:p>
          <a:p>
            <a:r>
              <a:rPr lang="en-US" sz="2400" b="1" dirty="0"/>
              <a:t>□ 4616 - Change system time (security log)</a:t>
            </a:r>
          </a:p>
        </p:txBody>
      </p:sp>
    </p:spTree>
    <p:extLst>
      <p:ext uri="{BB962C8B-B14F-4D97-AF65-F5344CB8AC3E}">
        <p14:creationId xmlns:p14="http://schemas.microsoft.com/office/powerpoint/2010/main" val="2358053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F044E6DD-F4A1-F685-9E65-08C2B92DA51B}"/>
              </a:ext>
            </a:extLst>
          </p:cNvPr>
          <p:cNvGraphicFramePr>
            <a:graphicFrameLocks noChangeAspect="1"/>
          </p:cNvGraphicFramePr>
          <p:nvPr>
            <p:extLst>
              <p:ext uri="{D42A27DB-BD31-4B8C-83A1-F6EECF244321}">
                <p14:modId xmlns:p14="http://schemas.microsoft.com/office/powerpoint/2010/main" val="3307217312"/>
              </p:ext>
            </p:extLst>
          </p:nvPr>
        </p:nvGraphicFramePr>
        <p:xfrm>
          <a:off x="1442332" y="2339017"/>
          <a:ext cx="9318625" cy="3970337"/>
        </p:xfrm>
        <a:graphic>
          <a:graphicData uri="http://schemas.openxmlformats.org/presentationml/2006/ole">
            <mc:AlternateContent xmlns:mc="http://schemas.openxmlformats.org/markup-compatibility/2006">
              <mc:Choice xmlns:v="urn:schemas-microsoft-com:vml" Requires="v">
                <p:oleObj name="Bitmap Image" r:id="rId2" imgW="9319320" imgH="3970080" progId="PBrush">
                  <p:embed/>
                </p:oleObj>
              </mc:Choice>
              <mc:Fallback>
                <p:oleObj name="Bitmap Image" r:id="rId2" imgW="9319320" imgH="3970080" progId="PBrush">
                  <p:embed/>
                  <p:pic>
                    <p:nvPicPr>
                      <p:cNvPr id="0" name=""/>
                      <p:cNvPicPr/>
                      <p:nvPr/>
                    </p:nvPicPr>
                    <p:blipFill>
                      <a:blip r:embed="rId3"/>
                      <a:stretch>
                        <a:fillRect/>
                      </a:stretch>
                    </p:blipFill>
                    <p:spPr>
                      <a:xfrm>
                        <a:off x="1442332" y="2339017"/>
                        <a:ext cx="9318625" cy="39703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7189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Logs About System Time Change Events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EEC061-9D18-D6F5-2FA9-EA2DF37A62C6}"/>
              </a:ext>
            </a:extLst>
          </p:cNvPr>
          <p:cNvSpPr txBox="1"/>
          <p:nvPr/>
        </p:nvSpPr>
        <p:spPr>
          <a:xfrm>
            <a:off x="210540" y="1793400"/>
            <a:ext cx="11598627" cy="954107"/>
          </a:xfrm>
          <a:prstGeom prst="rect">
            <a:avLst/>
          </a:prstGeom>
          <a:noFill/>
        </p:spPr>
        <p:txBody>
          <a:bodyPr wrap="square">
            <a:spAutoFit/>
          </a:bodyPr>
          <a:lstStyle/>
          <a:p>
            <a:r>
              <a:rPr lang="en-US" sz="2800" b="1" dirty="0"/>
              <a:t>• The following figures show the system log and security log for system time </a:t>
            </a:r>
          </a:p>
          <a:p>
            <a:r>
              <a:rPr lang="en-US" sz="2800" b="1" dirty="0"/>
              <a:t>change events.</a:t>
            </a:r>
          </a:p>
        </p:txBody>
      </p:sp>
    </p:spTree>
    <p:extLst>
      <p:ext uri="{BB962C8B-B14F-4D97-AF65-F5344CB8AC3E}">
        <p14:creationId xmlns:p14="http://schemas.microsoft.com/office/powerpoint/2010/main" val="2466254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64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Analysis of External Device Use Events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851C9A6-56C9-7012-F40C-770C1B5027D3}"/>
              </a:ext>
            </a:extLst>
          </p:cNvPr>
          <p:cNvSpPr txBox="1"/>
          <p:nvPr/>
        </p:nvSpPr>
        <p:spPr>
          <a:xfrm>
            <a:off x="393576" y="2005317"/>
            <a:ext cx="10990053" cy="3108543"/>
          </a:xfrm>
          <a:prstGeom prst="rect">
            <a:avLst/>
          </a:prstGeom>
          <a:noFill/>
        </p:spPr>
        <p:txBody>
          <a:bodyPr wrap="square">
            <a:spAutoFit/>
          </a:bodyPr>
          <a:lstStyle/>
          <a:p>
            <a:r>
              <a:rPr lang="en-US" sz="2800" b="1" dirty="0"/>
              <a:t>•  Application scenario:</a:t>
            </a:r>
          </a:p>
          <a:p>
            <a:endParaRPr lang="en-US" sz="2800" b="1" dirty="0"/>
          </a:p>
          <a:p>
            <a:r>
              <a:rPr lang="en-US" sz="2800" b="1" dirty="0"/>
              <a:t>□ Analyzing the time when hardware devices are installed in the system.</a:t>
            </a:r>
          </a:p>
          <a:p>
            <a:endParaRPr lang="en-US" sz="2800" b="1" dirty="0"/>
          </a:p>
          <a:p>
            <a:r>
              <a:rPr lang="en-US" sz="2800" b="1" dirty="0"/>
              <a:t>•   Event ID:</a:t>
            </a:r>
          </a:p>
          <a:p>
            <a:endParaRPr lang="en-US" sz="2800" b="1" dirty="0"/>
          </a:p>
          <a:p>
            <a:r>
              <a:rPr lang="en-US" sz="2800" b="1" dirty="0"/>
              <a:t>□ 20001/20003- Plug-and-play drive installation (system log)</a:t>
            </a:r>
          </a:p>
        </p:txBody>
      </p:sp>
    </p:spTree>
    <p:extLst>
      <p:ext uri="{BB962C8B-B14F-4D97-AF65-F5344CB8AC3E}">
        <p14:creationId xmlns:p14="http://schemas.microsoft.com/office/powerpoint/2010/main" val="2805055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383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Logs About External Device Use Events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20D50F-3D5C-CE95-50B8-5EDC1A4AD5EA}"/>
              </a:ext>
            </a:extLst>
          </p:cNvPr>
          <p:cNvSpPr txBox="1"/>
          <p:nvPr/>
        </p:nvSpPr>
        <p:spPr>
          <a:xfrm>
            <a:off x="474049" y="1846924"/>
            <a:ext cx="11598626" cy="830997"/>
          </a:xfrm>
          <a:prstGeom prst="rect">
            <a:avLst/>
          </a:prstGeom>
          <a:noFill/>
        </p:spPr>
        <p:txBody>
          <a:bodyPr wrap="square">
            <a:spAutoFit/>
          </a:bodyPr>
          <a:lstStyle/>
          <a:p>
            <a:r>
              <a:rPr lang="en-US" sz="2400" b="1" dirty="0"/>
              <a:t>•   The  following  figure   shows   the  system  log's  record   of  the  external  drive </a:t>
            </a:r>
          </a:p>
          <a:p>
            <a:r>
              <a:rPr lang="en-US" sz="2400" b="1" dirty="0"/>
              <a:t>installation event.</a:t>
            </a:r>
          </a:p>
        </p:txBody>
      </p:sp>
      <p:graphicFrame>
        <p:nvGraphicFramePr>
          <p:cNvPr id="11" name="Object 10">
            <a:extLst>
              <a:ext uri="{FF2B5EF4-FFF2-40B4-BE49-F238E27FC236}">
                <a16:creationId xmlns:a16="http://schemas.microsoft.com/office/drawing/2014/main" id="{80563636-500E-8037-1945-5545E0FFB1F9}"/>
              </a:ext>
            </a:extLst>
          </p:cNvPr>
          <p:cNvGraphicFramePr>
            <a:graphicFrameLocks noChangeAspect="1"/>
          </p:cNvGraphicFramePr>
          <p:nvPr>
            <p:extLst>
              <p:ext uri="{D42A27DB-BD31-4B8C-83A1-F6EECF244321}">
                <p14:modId xmlns:p14="http://schemas.microsoft.com/office/powerpoint/2010/main" val="2200297514"/>
              </p:ext>
            </p:extLst>
          </p:nvPr>
        </p:nvGraphicFramePr>
        <p:xfrm>
          <a:off x="2949838" y="2345631"/>
          <a:ext cx="5967413" cy="3817937"/>
        </p:xfrm>
        <a:graphic>
          <a:graphicData uri="http://schemas.openxmlformats.org/presentationml/2006/ole">
            <mc:AlternateContent xmlns:mc="http://schemas.openxmlformats.org/markup-compatibility/2006">
              <mc:Choice xmlns:v="urn:schemas-microsoft-com:vml" Requires="v">
                <p:oleObj name="Bitmap Image" r:id="rId6" imgW="5966640" imgH="3817800" progId="PBrush">
                  <p:embed/>
                </p:oleObj>
              </mc:Choice>
              <mc:Fallback>
                <p:oleObj name="Bitmap Image" r:id="rId6" imgW="5966640" imgH="3817800" progId="PBrush">
                  <p:embed/>
                  <p:pic>
                    <p:nvPicPr>
                      <p:cNvPr id="0" name=""/>
                      <p:cNvPicPr/>
                      <p:nvPr/>
                    </p:nvPicPr>
                    <p:blipFill>
                      <a:blip r:embed="rId7"/>
                      <a:stretch>
                        <a:fillRect/>
                      </a:stretch>
                    </p:blipFill>
                    <p:spPr>
                      <a:xfrm>
                        <a:off x="2949838" y="2345631"/>
                        <a:ext cx="5967413" cy="3817937"/>
                      </a:xfrm>
                      <a:prstGeom prst="rect">
                        <a:avLst/>
                      </a:prstGeom>
                    </p:spPr>
                  </p:pic>
                </p:oleObj>
              </mc:Fallback>
            </mc:AlternateContent>
          </a:graphicData>
        </a:graphic>
      </p:graphicFrame>
    </p:spTree>
    <p:extLst>
      <p:ext uri="{BB962C8B-B14F-4D97-AF65-F5344CB8AC3E}">
        <p14:creationId xmlns:p14="http://schemas.microsoft.com/office/powerpoint/2010/main" val="495978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370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Analysis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8A7B523-DFA2-3203-9592-5932B5D6A157}"/>
              </a:ext>
            </a:extLst>
          </p:cNvPr>
          <p:cNvSpPr txBox="1"/>
          <p:nvPr/>
        </p:nvSpPr>
        <p:spPr>
          <a:xfrm>
            <a:off x="310550" y="2204017"/>
            <a:ext cx="11248845" cy="2554545"/>
          </a:xfrm>
          <a:prstGeom prst="rect">
            <a:avLst/>
          </a:prstGeom>
          <a:noFill/>
        </p:spPr>
        <p:txBody>
          <a:bodyPr wrap="square">
            <a:spAutoFit/>
          </a:bodyPr>
          <a:lstStyle/>
          <a:p>
            <a:r>
              <a:rPr lang="en-US" sz="2000" b="1" dirty="0"/>
              <a:t>• Log Parser is a high-performance and easy-to-use log analysis tool developed by Microsoft. It can analyze text log files, Extensible Markup Language (XML) files, comma separated values (CSV) files, event logs, registries, file systems, and Active Directory of the operating system.</a:t>
            </a:r>
          </a:p>
          <a:p>
            <a:endParaRPr lang="en-US" sz="2000" b="1" dirty="0"/>
          </a:p>
          <a:p>
            <a:r>
              <a:rPr lang="en-US" sz="2000" b="1" dirty="0"/>
              <a:t>•  To use Log Parser, you must be skilled in SQL language.</a:t>
            </a:r>
          </a:p>
          <a:p>
            <a:endParaRPr lang="en-US" sz="2000" b="1" dirty="0"/>
          </a:p>
          <a:p>
            <a:r>
              <a:rPr lang="en-US" sz="2000" b="1" dirty="0"/>
              <a:t>• Log Parser Lizard is a GUI and saves users from remembering complicated commands. Users can obtain the analysis results by setting the basic SQL statements.</a:t>
            </a:r>
          </a:p>
        </p:txBody>
      </p:sp>
    </p:spTree>
    <p:extLst>
      <p:ext uri="{BB962C8B-B14F-4D97-AF65-F5344CB8AC3E}">
        <p14:creationId xmlns:p14="http://schemas.microsoft.com/office/powerpoint/2010/main" val="2749329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35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 of Log Parser Lizard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1E23090-ADE8-23B8-DA08-0E7B5C0ECB0B}"/>
              </a:ext>
            </a:extLst>
          </p:cNvPr>
          <p:cNvSpPr txBox="1"/>
          <p:nvPr/>
        </p:nvSpPr>
        <p:spPr>
          <a:xfrm>
            <a:off x="207034" y="1665508"/>
            <a:ext cx="11352362" cy="400110"/>
          </a:xfrm>
          <a:prstGeom prst="rect">
            <a:avLst/>
          </a:prstGeom>
          <a:noFill/>
        </p:spPr>
        <p:txBody>
          <a:bodyPr wrap="square">
            <a:spAutoFit/>
          </a:bodyPr>
          <a:lstStyle/>
          <a:p>
            <a:r>
              <a:rPr lang="en-US" sz="2000" b="1" dirty="0"/>
              <a:t>• The following figure shows the Top 1000 Windows Events results filtered by Log Parser Lizard.</a:t>
            </a:r>
          </a:p>
        </p:txBody>
      </p:sp>
      <p:graphicFrame>
        <p:nvGraphicFramePr>
          <p:cNvPr id="11" name="Object 10">
            <a:extLst>
              <a:ext uri="{FF2B5EF4-FFF2-40B4-BE49-F238E27FC236}">
                <a16:creationId xmlns:a16="http://schemas.microsoft.com/office/drawing/2014/main" id="{04A2ABCF-2708-3F2A-DE21-AAAE47E5F02B}"/>
              </a:ext>
            </a:extLst>
          </p:cNvPr>
          <p:cNvGraphicFramePr>
            <a:graphicFrameLocks noChangeAspect="1"/>
          </p:cNvGraphicFramePr>
          <p:nvPr>
            <p:extLst>
              <p:ext uri="{D42A27DB-BD31-4B8C-83A1-F6EECF244321}">
                <p14:modId xmlns:p14="http://schemas.microsoft.com/office/powerpoint/2010/main" val="2821855263"/>
              </p:ext>
            </p:extLst>
          </p:nvPr>
        </p:nvGraphicFramePr>
        <p:xfrm>
          <a:off x="2033766" y="2065618"/>
          <a:ext cx="8119525" cy="4438578"/>
        </p:xfrm>
        <a:graphic>
          <a:graphicData uri="http://schemas.openxmlformats.org/presentationml/2006/ole">
            <mc:AlternateContent xmlns:mc="http://schemas.openxmlformats.org/markup-compatibility/2006">
              <mc:Choice xmlns:v="urn:schemas-microsoft-com:vml" Requires="v">
                <p:oleObj name="Bitmap Image" r:id="rId6" imgW="7094160" imgH="3878640" progId="PBrush">
                  <p:embed/>
                </p:oleObj>
              </mc:Choice>
              <mc:Fallback>
                <p:oleObj name="Bitmap Image" r:id="rId6" imgW="7094160" imgH="3878640" progId="PBrush">
                  <p:embed/>
                  <p:pic>
                    <p:nvPicPr>
                      <p:cNvPr id="0" name=""/>
                      <p:cNvPicPr/>
                      <p:nvPr/>
                    </p:nvPicPr>
                    <p:blipFill>
                      <a:blip r:embed="rId7"/>
                      <a:stretch>
                        <a:fillRect/>
                      </a:stretch>
                    </p:blipFill>
                    <p:spPr>
                      <a:xfrm>
                        <a:off x="2033766" y="2065618"/>
                        <a:ext cx="8119525" cy="4438578"/>
                      </a:xfrm>
                      <a:prstGeom prst="rect">
                        <a:avLst/>
                      </a:prstGeom>
                    </p:spPr>
                  </p:pic>
                </p:oleObj>
              </mc:Fallback>
            </mc:AlternateContent>
          </a:graphicData>
        </a:graphic>
      </p:graphicFrame>
    </p:spTree>
    <p:extLst>
      <p:ext uri="{BB962C8B-B14F-4D97-AF65-F5344CB8AC3E}">
        <p14:creationId xmlns:p14="http://schemas.microsoft.com/office/powerpoint/2010/main" val="3122962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289771" y="65794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35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 of Log Parser Lizard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369332"/>
          </a:xfrm>
          <a:prstGeom prst="rect">
            <a:avLst/>
          </a:prstGeom>
          <a:noFill/>
        </p:spPr>
        <p:txBody>
          <a:bodyPr wrap="square">
            <a:spAutoFit/>
          </a:bodyPr>
          <a:lstStyle/>
          <a:p>
            <a:r>
              <a:rPr lang="en-US" b="1" dirty="0"/>
              <a:t>• The following figure shows the Count event types from System results filtered by Log Parser Lizard.</a:t>
            </a:r>
          </a:p>
        </p:txBody>
      </p:sp>
      <p:graphicFrame>
        <p:nvGraphicFramePr>
          <p:cNvPr id="11" name="Object 10">
            <a:extLst>
              <a:ext uri="{FF2B5EF4-FFF2-40B4-BE49-F238E27FC236}">
                <a16:creationId xmlns:a16="http://schemas.microsoft.com/office/drawing/2014/main" id="{D0EC030D-07BB-A552-CFB0-BF4A6E971D5A}"/>
              </a:ext>
            </a:extLst>
          </p:cNvPr>
          <p:cNvGraphicFramePr>
            <a:graphicFrameLocks noChangeAspect="1"/>
          </p:cNvGraphicFramePr>
          <p:nvPr>
            <p:extLst>
              <p:ext uri="{D42A27DB-BD31-4B8C-83A1-F6EECF244321}">
                <p14:modId xmlns:p14="http://schemas.microsoft.com/office/powerpoint/2010/main" val="3241799168"/>
              </p:ext>
            </p:extLst>
          </p:nvPr>
        </p:nvGraphicFramePr>
        <p:xfrm>
          <a:off x="2472531" y="2233726"/>
          <a:ext cx="8172465" cy="4305537"/>
        </p:xfrm>
        <a:graphic>
          <a:graphicData uri="http://schemas.openxmlformats.org/presentationml/2006/ole">
            <mc:AlternateContent xmlns:mc="http://schemas.openxmlformats.org/markup-compatibility/2006">
              <mc:Choice xmlns:v="urn:schemas-microsoft-com:vml" Requires="v">
                <p:oleObj name="Bitmap Image" r:id="rId6" imgW="7246800" imgH="3817800" progId="PBrush">
                  <p:embed/>
                </p:oleObj>
              </mc:Choice>
              <mc:Fallback>
                <p:oleObj name="Bitmap Image" r:id="rId6" imgW="7246800" imgH="3817800" progId="PBrush">
                  <p:embed/>
                  <p:pic>
                    <p:nvPicPr>
                      <p:cNvPr id="0" name=""/>
                      <p:cNvPicPr/>
                      <p:nvPr/>
                    </p:nvPicPr>
                    <p:blipFill>
                      <a:blip r:embed="rId7"/>
                      <a:stretch>
                        <a:fillRect/>
                      </a:stretch>
                    </p:blipFill>
                    <p:spPr>
                      <a:xfrm>
                        <a:off x="2472531" y="2233726"/>
                        <a:ext cx="8172465" cy="4305537"/>
                      </a:xfrm>
                      <a:prstGeom prst="rect">
                        <a:avLst/>
                      </a:prstGeom>
                    </p:spPr>
                  </p:pic>
                </p:oleObj>
              </mc:Fallback>
            </mc:AlternateContent>
          </a:graphicData>
        </a:graphic>
      </p:graphicFrame>
    </p:spTree>
    <p:extLst>
      <p:ext uri="{BB962C8B-B14F-4D97-AF65-F5344CB8AC3E}">
        <p14:creationId xmlns:p14="http://schemas.microsoft.com/office/powerpoint/2010/main" val="4065621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588</Words>
  <Application>Microsoft Office PowerPoint</Application>
  <PresentationFormat>Widescreen</PresentationFormat>
  <Paragraphs>81</Paragraphs>
  <Slides>16</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2"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13</cp:revision>
  <dcterms:created xsi:type="dcterms:W3CDTF">2021-08-03T13:03:26Z</dcterms:created>
  <dcterms:modified xsi:type="dcterms:W3CDTF">2022-08-17T22:41:54Z</dcterms:modified>
</cp:coreProperties>
</file>