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6.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3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webextensions/webextension2.xml" ContentType="application/vnd.ms-office.webextension+xml"/>
  <Override PartName="/ppt/webextensions/taskpanes.xml" ContentType="application/vnd.ms-office.webextensiontaskpanes+xml"/>
  <Override PartName="/ppt/notesMasters/notesMaster1.xml" ContentType="application/vnd.openxmlformats-officedocument.presentationml.notesMaster+xml"/>
  <Override PartName="/ppt/theme/theme1.xml" ContentType="application/vnd.openxmlformats-officedocument.theme+xml"/>
  <Override PartName="/ppt/webextensions/webextension1.xml" ContentType="application/vnd.ms-office.webextension+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colors2.xml" ContentType="application/vnd.openxmlformats-officedocument.drawingml.diagramColors+xml"/>
  <Override PartName="/ppt/diagrams/drawing2.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3"/>
  </p:notesMasterIdLst>
  <p:sldIdLst>
    <p:sldId id="480" r:id="rId2"/>
    <p:sldId id="271" r:id="rId3"/>
    <p:sldId id="313" r:id="rId4"/>
    <p:sldId id="276" r:id="rId5"/>
    <p:sldId id="494" r:id="rId6"/>
    <p:sldId id="554" r:id="rId7"/>
    <p:sldId id="556" r:id="rId8"/>
    <p:sldId id="592" r:id="rId9"/>
    <p:sldId id="593" r:id="rId10"/>
    <p:sldId id="594" r:id="rId11"/>
    <p:sldId id="567" r:id="rId12"/>
    <p:sldId id="568" r:id="rId13"/>
    <p:sldId id="596" r:id="rId14"/>
    <p:sldId id="595" r:id="rId15"/>
    <p:sldId id="510" r:id="rId16"/>
    <p:sldId id="598" r:id="rId17"/>
    <p:sldId id="599" r:id="rId18"/>
    <p:sldId id="555" r:id="rId19"/>
    <p:sldId id="565" r:id="rId20"/>
    <p:sldId id="557" r:id="rId21"/>
    <p:sldId id="558" r:id="rId22"/>
    <p:sldId id="566" r:id="rId23"/>
    <p:sldId id="559" r:id="rId24"/>
    <p:sldId id="563" r:id="rId25"/>
    <p:sldId id="588" r:id="rId26"/>
    <p:sldId id="569" r:id="rId27"/>
    <p:sldId id="570" r:id="rId28"/>
    <p:sldId id="589" r:id="rId29"/>
    <p:sldId id="590" r:id="rId30"/>
    <p:sldId id="591" r:id="rId31"/>
    <p:sldId id="571" r:id="rId32"/>
    <p:sldId id="574" r:id="rId33"/>
    <p:sldId id="600" r:id="rId34"/>
    <p:sldId id="601" r:id="rId35"/>
    <p:sldId id="602" r:id="rId36"/>
    <p:sldId id="603" r:id="rId37"/>
    <p:sldId id="597" r:id="rId38"/>
    <p:sldId id="604" r:id="rId39"/>
    <p:sldId id="552" r:id="rId40"/>
    <p:sldId id="553"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494"/>
            <p14:sldId id="554"/>
            <p14:sldId id="556"/>
            <p14:sldId id="592"/>
            <p14:sldId id="593"/>
            <p14:sldId id="594"/>
            <p14:sldId id="567"/>
            <p14:sldId id="568"/>
            <p14:sldId id="596"/>
            <p14:sldId id="595"/>
            <p14:sldId id="510"/>
            <p14:sldId id="598"/>
            <p14:sldId id="599"/>
            <p14:sldId id="555"/>
            <p14:sldId id="565"/>
            <p14:sldId id="557"/>
            <p14:sldId id="558"/>
            <p14:sldId id="566"/>
            <p14:sldId id="559"/>
            <p14:sldId id="563"/>
            <p14:sldId id="588"/>
            <p14:sldId id="569"/>
            <p14:sldId id="570"/>
            <p14:sldId id="589"/>
            <p14:sldId id="590"/>
            <p14:sldId id="591"/>
            <p14:sldId id="571"/>
            <p14:sldId id="574"/>
            <p14:sldId id="600"/>
            <p14:sldId id="601"/>
            <p14:sldId id="602"/>
            <p14:sldId id="603"/>
            <p14:sldId id="597"/>
            <p14:sldId id="604"/>
            <p14:sldId id="552"/>
            <p14:sldId id="55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876" y="60"/>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BFED02D-01F6-4040-B3B7-E8A0AA0A1C4D}" type="doc">
      <dgm:prSet loTypeId="urn:microsoft.com/office/officeart/2005/8/layout/pyramid2" loCatId="pyramid" qsTypeId="urn:microsoft.com/office/officeart/2005/8/quickstyle/3d2" qsCatId="3D" csTypeId="urn:microsoft.com/office/officeart/2005/8/colors/accent2_3" csCatId="accent2" phldr="1"/>
      <dgm:spPr/>
    </dgm:pt>
    <dgm:pt modelId="{92A21666-DA51-4260-A970-D59FE3E18A41}">
      <dgm:prSet phldrT="[Text]"/>
      <dgm:spPr/>
      <dgm:t>
        <a:bodyPr/>
        <a:lstStyle/>
        <a:p>
          <a:r>
            <a:rPr lang="ar-EG" dirty="0"/>
            <a:t>التدرج</a:t>
          </a:r>
          <a:endParaRPr lang="en-US" dirty="0"/>
        </a:p>
      </dgm:t>
    </dgm:pt>
    <dgm:pt modelId="{61CB0746-6617-470C-AD30-0C663013DDBF}" type="parTrans" cxnId="{4ED729A8-4425-4C8E-BF61-A1DB0A22EE14}">
      <dgm:prSet/>
      <dgm:spPr/>
      <dgm:t>
        <a:bodyPr/>
        <a:lstStyle/>
        <a:p>
          <a:endParaRPr lang="en-US"/>
        </a:p>
      </dgm:t>
    </dgm:pt>
    <dgm:pt modelId="{2E485429-7B2F-47CF-B0AA-6A99C11AC3D9}" type="sibTrans" cxnId="{4ED729A8-4425-4C8E-BF61-A1DB0A22EE14}">
      <dgm:prSet/>
      <dgm:spPr/>
      <dgm:t>
        <a:bodyPr/>
        <a:lstStyle/>
        <a:p>
          <a:endParaRPr lang="en-US"/>
        </a:p>
      </dgm:t>
    </dgm:pt>
    <dgm:pt modelId="{E009E741-26D8-454B-827C-41612474D487}">
      <dgm:prSet phldrT="[Text]"/>
      <dgm:spPr/>
      <dgm:t>
        <a:bodyPr/>
        <a:lstStyle/>
        <a:p>
          <a:r>
            <a:rPr lang="ar-EG" dirty="0"/>
            <a:t>الإحصاءات</a:t>
          </a:r>
          <a:endParaRPr lang="en-US" dirty="0"/>
        </a:p>
      </dgm:t>
    </dgm:pt>
    <dgm:pt modelId="{1CA8BFD0-A079-422E-A266-8261B798E9C4}" type="parTrans" cxnId="{914928D5-3B1B-4B7F-8436-EF3BDDEAA42A}">
      <dgm:prSet/>
      <dgm:spPr/>
      <dgm:t>
        <a:bodyPr/>
        <a:lstStyle/>
        <a:p>
          <a:endParaRPr lang="en-US"/>
        </a:p>
      </dgm:t>
    </dgm:pt>
    <dgm:pt modelId="{D06BE2E7-5796-4676-999C-EB94A6B3DACE}" type="sibTrans" cxnId="{914928D5-3B1B-4B7F-8436-EF3BDDEAA42A}">
      <dgm:prSet/>
      <dgm:spPr/>
      <dgm:t>
        <a:bodyPr/>
        <a:lstStyle/>
        <a:p>
          <a:endParaRPr lang="en-US"/>
        </a:p>
      </dgm:t>
    </dgm:pt>
    <dgm:pt modelId="{246140AF-9D93-4605-A3A3-3617587F53C8}">
      <dgm:prSet phldrT="[Text]"/>
      <dgm:spPr/>
      <dgm:t>
        <a:bodyPr/>
        <a:lstStyle/>
        <a:p>
          <a:r>
            <a:rPr lang="ar-EG" dirty="0"/>
            <a:t>الدراسات</a:t>
          </a:r>
          <a:endParaRPr lang="en-US" dirty="0"/>
        </a:p>
      </dgm:t>
    </dgm:pt>
    <dgm:pt modelId="{1703F930-2088-42C4-9791-98E3FDF34EF5}" type="parTrans" cxnId="{2E9CFFAF-D1A7-4169-89E5-F6FEBFED4FE0}">
      <dgm:prSet/>
      <dgm:spPr/>
      <dgm:t>
        <a:bodyPr/>
        <a:lstStyle/>
        <a:p>
          <a:endParaRPr lang="en-US"/>
        </a:p>
      </dgm:t>
    </dgm:pt>
    <dgm:pt modelId="{6F43764E-D15F-4DD7-ADB2-243E96A8C264}" type="sibTrans" cxnId="{2E9CFFAF-D1A7-4169-89E5-F6FEBFED4FE0}">
      <dgm:prSet/>
      <dgm:spPr/>
      <dgm:t>
        <a:bodyPr/>
        <a:lstStyle/>
        <a:p>
          <a:endParaRPr lang="en-US"/>
        </a:p>
      </dgm:t>
    </dgm:pt>
    <dgm:pt modelId="{845F03C2-03AB-4F6D-885D-463CC49FC297}">
      <dgm:prSet/>
      <dgm:spPr/>
      <dgm:t>
        <a:bodyPr/>
        <a:lstStyle/>
        <a:p>
          <a:r>
            <a:rPr lang="ar-EG" dirty="0"/>
            <a:t>التسلسل</a:t>
          </a:r>
          <a:endParaRPr lang="en-US" dirty="0"/>
        </a:p>
      </dgm:t>
    </dgm:pt>
    <dgm:pt modelId="{A788AD4C-7835-4BF5-AF41-F4F20918A05D}" type="parTrans" cxnId="{A0A64ED9-B539-46D7-94D2-426ACD0FE98E}">
      <dgm:prSet/>
      <dgm:spPr/>
      <dgm:t>
        <a:bodyPr/>
        <a:lstStyle/>
        <a:p>
          <a:endParaRPr lang="en-US"/>
        </a:p>
      </dgm:t>
    </dgm:pt>
    <dgm:pt modelId="{698EF23C-0081-45FF-A22F-8BEF57089FD2}" type="sibTrans" cxnId="{A0A64ED9-B539-46D7-94D2-426ACD0FE98E}">
      <dgm:prSet/>
      <dgm:spPr/>
      <dgm:t>
        <a:bodyPr/>
        <a:lstStyle/>
        <a:p>
          <a:endParaRPr lang="en-US"/>
        </a:p>
      </dgm:t>
    </dgm:pt>
    <dgm:pt modelId="{95A804AA-FA88-499C-82E5-24BD5C03BC2B}" type="pres">
      <dgm:prSet presAssocID="{EBFED02D-01F6-4040-B3B7-E8A0AA0A1C4D}" presName="compositeShape" presStyleCnt="0">
        <dgm:presLayoutVars>
          <dgm:dir/>
          <dgm:resizeHandles/>
        </dgm:presLayoutVars>
      </dgm:prSet>
      <dgm:spPr/>
    </dgm:pt>
    <dgm:pt modelId="{DB2C0872-534B-446D-ACD5-8ED5EF7F1F5E}" type="pres">
      <dgm:prSet presAssocID="{EBFED02D-01F6-4040-B3B7-E8A0AA0A1C4D}" presName="pyramid" presStyleLbl="node1" presStyleIdx="0" presStyleCnt="1"/>
      <dgm:spPr/>
    </dgm:pt>
    <dgm:pt modelId="{F8FAD55A-EA75-4C26-8A84-8D9F8A604141}" type="pres">
      <dgm:prSet presAssocID="{EBFED02D-01F6-4040-B3B7-E8A0AA0A1C4D}" presName="theList" presStyleCnt="0"/>
      <dgm:spPr/>
    </dgm:pt>
    <dgm:pt modelId="{02107F5E-0B0B-4D10-A8A1-8D05377C3621}" type="pres">
      <dgm:prSet presAssocID="{92A21666-DA51-4260-A970-D59FE3E18A41}" presName="aNode" presStyleLbl="fgAcc1" presStyleIdx="0" presStyleCnt="4">
        <dgm:presLayoutVars>
          <dgm:bulletEnabled val="1"/>
        </dgm:presLayoutVars>
      </dgm:prSet>
      <dgm:spPr/>
    </dgm:pt>
    <dgm:pt modelId="{0013D303-3521-4274-9E14-50542899F058}" type="pres">
      <dgm:prSet presAssocID="{92A21666-DA51-4260-A970-D59FE3E18A41}" presName="aSpace" presStyleCnt="0"/>
      <dgm:spPr/>
    </dgm:pt>
    <dgm:pt modelId="{5EE3DBBB-615D-44F4-A4ED-296CFD831D3B}" type="pres">
      <dgm:prSet presAssocID="{845F03C2-03AB-4F6D-885D-463CC49FC297}" presName="aNode" presStyleLbl="fgAcc1" presStyleIdx="1" presStyleCnt="4">
        <dgm:presLayoutVars>
          <dgm:bulletEnabled val="1"/>
        </dgm:presLayoutVars>
      </dgm:prSet>
      <dgm:spPr/>
    </dgm:pt>
    <dgm:pt modelId="{4F4F9974-BB46-4E7A-9812-6670250A9D04}" type="pres">
      <dgm:prSet presAssocID="{845F03C2-03AB-4F6D-885D-463CC49FC297}" presName="aSpace" presStyleCnt="0"/>
      <dgm:spPr/>
    </dgm:pt>
    <dgm:pt modelId="{F0F84C1B-2AF3-44CD-95F4-7B87B0B965CF}" type="pres">
      <dgm:prSet presAssocID="{E009E741-26D8-454B-827C-41612474D487}" presName="aNode" presStyleLbl="fgAcc1" presStyleIdx="2" presStyleCnt="4">
        <dgm:presLayoutVars>
          <dgm:bulletEnabled val="1"/>
        </dgm:presLayoutVars>
      </dgm:prSet>
      <dgm:spPr/>
    </dgm:pt>
    <dgm:pt modelId="{EA915A7F-DD26-4791-8A5A-45B45D2A5DD4}" type="pres">
      <dgm:prSet presAssocID="{E009E741-26D8-454B-827C-41612474D487}" presName="aSpace" presStyleCnt="0"/>
      <dgm:spPr/>
    </dgm:pt>
    <dgm:pt modelId="{075C1DC2-55A2-4789-BA3E-067AF1CAC485}" type="pres">
      <dgm:prSet presAssocID="{246140AF-9D93-4605-A3A3-3617587F53C8}" presName="aNode" presStyleLbl="fgAcc1" presStyleIdx="3" presStyleCnt="4">
        <dgm:presLayoutVars>
          <dgm:bulletEnabled val="1"/>
        </dgm:presLayoutVars>
      </dgm:prSet>
      <dgm:spPr/>
    </dgm:pt>
    <dgm:pt modelId="{3D05DAD3-2956-43CA-8C62-4F6F3106B291}" type="pres">
      <dgm:prSet presAssocID="{246140AF-9D93-4605-A3A3-3617587F53C8}" presName="aSpace" presStyleCnt="0"/>
      <dgm:spPr/>
    </dgm:pt>
  </dgm:ptLst>
  <dgm:cxnLst>
    <dgm:cxn modelId="{A5772936-5963-41D9-8E35-89572EF4A834}" type="presOf" srcId="{E009E741-26D8-454B-827C-41612474D487}" destId="{F0F84C1B-2AF3-44CD-95F4-7B87B0B965CF}" srcOrd="0" destOrd="0" presId="urn:microsoft.com/office/officeart/2005/8/layout/pyramid2"/>
    <dgm:cxn modelId="{67819378-F438-4718-8CA9-8037EBE70D92}" type="presOf" srcId="{246140AF-9D93-4605-A3A3-3617587F53C8}" destId="{075C1DC2-55A2-4789-BA3E-067AF1CAC485}" srcOrd="0" destOrd="0" presId="urn:microsoft.com/office/officeart/2005/8/layout/pyramid2"/>
    <dgm:cxn modelId="{4ED729A8-4425-4C8E-BF61-A1DB0A22EE14}" srcId="{EBFED02D-01F6-4040-B3B7-E8A0AA0A1C4D}" destId="{92A21666-DA51-4260-A970-D59FE3E18A41}" srcOrd="0" destOrd="0" parTransId="{61CB0746-6617-470C-AD30-0C663013DDBF}" sibTransId="{2E485429-7B2F-47CF-B0AA-6A99C11AC3D9}"/>
    <dgm:cxn modelId="{D5207DAA-BFE4-4149-BC9A-07BABBB3B530}" type="presOf" srcId="{EBFED02D-01F6-4040-B3B7-E8A0AA0A1C4D}" destId="{95A804AA-FA88-499C-82E5-24BD5C03BC2B}" srcOrd="0" destOrd="0" presId="urn:microsoft.com/office/officeart/2005/8/layout/pyramid2"/>
    <dgm:cxn modelId="{2E9CFFAF-D1A7-4169-89E5-F6FEBFED4FE0}" srcId="{EBFED02D-01F6-4040-B3B7-E8A0AA0A1C4D}" destId="{246140AF-9D93-4605-A3A3-3617587F53C8}" srcOrd="3" destOrd="0" parTransId="{1703F930-2088-42C4-9791-98E3FDF34EF5}" sibTransId="{6F43764E-D15F-4DD7-ADB2-243E96A8C264}"/>
    <dgm:cxn modelId="{BE6424D2-8FFF-4B06-ADE0-ECAF6EE69C4A}" type="presOf" srcId="{92A21666-DA51-4260-A970-D59FE3E18A41}" destId="{02107F5E-0B0B-4D10-A8A1-8D05377C3621}" srcOrd="0" destOrd="0" presId="urn:microsoft.com/office/officeart/2005/8/layout/pyramid2"/>
    <dgm:cxn modelId="{914928D5-3B1B-4B7F-8436-EF3BDDEAA42A}" srcId="{EBFED02D-01F6-4040-B3B7-E8A0AA0A1C4D}" destId="{E009E741-26D8-454B-827C-41612474D487}" srcOrd="2" destOrd="0" parTransId="{1CA8BFD0-A079-422E-A266-8261B798E9C4}" sibTransId="{D06BE2E7-5796-4676-999C-EB94A6B3DACE}"/>
    <dgm:cxn modelId="{A0A64ED9-B539-46D7-94D2-426ACD0FE98E}" srcId="{EBFED02D-01F6-4040-B3B7-E8A0AA0A1C4D}" destId="{845F03C2-03AB-4F6D-885D-463CC49FC297}" srcOrd="1" destOrd="0" parTransId="{A788AD4C-7835-4BF5-AF41-F4F20918A05D}" sibTransId="{698EF23C-0081-45FF-A22F-8BEF57089FD2}"/>
    <dgm:cxn modelId="{E19FCFE4-9E99-4CB6-871B-2073B358065C}" type="presOf" srcId="{845F03C2-03AB-4F6D-885D-463CC49FC297}" destId="{5EE3DBBB-615D-44F4-A4ED-296CFD831D3B}" srcOrd="0" destOrd="0" presId="urn:microsoft.com/office/officeart/2005/8/layout/pyramid2"/>
    <dgm:cxn modelId="{8AEDC44B-3C92-4274-8A9C-17A3F63EA392}" type="presParOf" srcId="{95A804AA-FA88-499C-82E5-24BD5C03BC2B}" destId="{DB2C0872-534B-446D-ACD5-8ED5EF7F1F5E}" srcOrd="0" destOrd="0" presId="urn:microsoft.com/office/officeart/2005/8/layout/pyramid2"/>
    <dgm:cxn modelId="{D61E57A4-17E5-403B-860B-AA4EE27DB8C3}" type="presParOf" srcId="{95A804AA-FA88-499C-82E5-24BD5C03BC2B}" destId="{F8FAD55A-EA75-4C26-8A84-8D9F8A604141}" srcOrd="1" destOrd="0" presId="urn:microsoft.com/office/officeart/2005/8/layout/pyramid2"/>
    <dgm:cxn modelId="{E2A8A0EF-DA3A-42B4-BC48-F51DCFA4E76B}" type="presParOf" srcId="{F8FAD55A-EA75-4C26-8A84-8D9F8A604141}" destId="{02107F5E-0B0B-4D10-A8A1-8D05377C3621}" srcOrd="0" destOrd="0" presId="urn:microsoft.com/office/officeart/2005/8/layout/pyramid2"/>
    <dgm:cxn modelId="{9F526B4F-CF40-406B-BFB3-D725CC2C8B1E}" type="presParOf" srcId="{F8FAD55A-EA75-4C26-8A84-8D9F8A604141}" destId="{0013D303-3521-4274-9E14-50542899F058}" srcOrd="1" destOrd="0" presId="urn:microsoft.com/office/officeart/2005/8/layout/pyramid2"/>
    <dgm:cxn modelId="{C0E2388C-8247-4D66-BBCA-E82C7CA98948}" type="presParOf" srcId="{F8FAD55A-EA75-4C26-8A84-8D9F8A604141}" destId="{5EE3DBBB-615D-44F4-A4ED-296CFD831D3B}" srcOrd="2" destOrd="0" presId="urn:microsoft.com/office/officeart/2005/8/layout/pyramid2"/>
    <dgm:cxn modelId="{43B546A2-6026-4BC7-81D1-7617EB236ECD}" type="presParOf" srcId="{F8FAD55A-EA75-4C26-8A84-8D9F8A604141}" destId="{4F4F9974-BB46-4E7A-9812-6670250A9D04}" srcOrd="3" destOrd="0" presId="urn:microsoft.com/office/officeart/2005/8/layout/pyramid2"/>
    <dgm:cxn modelId="{06D34CDA-10C3-47FB-AB6D-5F120296F51F}" type="presParOf" srcId="{F8FAD55A-EA75-4C26-8A84-8D9F8A604141}" destId="{F0F84C1B-2AF3-44CD-95F4-7B87B0B965CF}" srcOrd="4" destOrd="0" presId="urn:microsoft.com/office/officeart/2005/8/layout/pyramid2"/>
    <dgm:cxn modelId="{5D197705-393C-4DF6-9CE2-0C6A9ADB7F4B}" type="presParOf" srcId="{F8FAD55A-EA75-4C26-8A84-8D9F8A604141}" destId="{EA915A7F-DD26-4791-8A5A-45B45D2A5DD4}" srcOrd="5" destOrd="0" presId="urn:microsoft.com/office/officeart/2005/8/layout/pyramid2"/>
    <dgm:cxn modelId="{180B8AE4-E2D2-4A1E-8330-0580EE6630F5}" type="presParOf" srcId="{F8FAD55A-EA75-4C26-8A84-8D9F8A604141}" destId="{075C1DC2-55A2-4789-BA3E-067AF1CAC485}" srcOrd="6" destOrd="0" presId="urn:microsoft.com/office/officeart/2005/8/layout/pyramid2"/>
    <dgm:cxn modelId="{652EA890-0733-4B29-8E71-0C6C6CE38E07}" type="presParOf" srcId="{F8FAD55A-EA75-4C26-8A84-8D9F8A604141}" destId="{3D05DAD3-2956-43CA-8C62-4F6F3106B291}" srcOrd="7"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F8632FDB-9FBC-406D-88BF-B485AFCEB955}" type="doc">
      <dgm:prSet loTypeId="urn:microsoft.com/office/officeart/2005/8/layout/StepDownProcess" loCatId="process" qsTypeId="urn:microsoft.com/office/officeart/2005/8/quickstyle/3d3" qsCatId="3D" csTypeId="urn:microsoft.com/office/officeart/2005/8/colors/accent2_2" csCatId="accent2" phldr="1"/>
      <dgm:spPr/>
      <dgm:t>
        <a:bodyPr/>
        <a:lstStyle/>
        <a:p>
          <a:endParaRPr lang="en-US"/>
        </a:p>
      </dgm:t>
    </dgm:pt>
    <dgm:pt modelId="{33F11A6C-878D-4DCF-9F76-5E4AE4DEEC32}">
      <dgm:prSet phldrT="[Text]"/>
      <dgm:spPr/>
      <dgm:t>
        <a:bodyPr/>
        <a:lstStyle/>
        <a:p>
          <a:r>
            <a:rPr lang="ar-EG" dirty="0"/>
            <a:t>الإحساس بالمشكلة</a:t>
          </a:r>
          <a:endParaRPr lang="en-US" dirty="0"/>
        </a:p>
      </dgm:t>
    </dgm:pt>
    <dgm:pt modelId="{AA4A2C3A-45E7-4701-B5F6-87A85A84E16B}" type="parTrans" cxnId="{CB6D6D0F-EC73-4866-A572-591049E7A2D3}">
      <dgm:prSet/>
      <dgm:spPr/>
      <dgm:t>
        <a:bodyPr/>
        <a:lstStyle/>
        <a:p>
          <a:endParaRPr lang="en-US"/>
        </a:p>
      </dgm:t>
    </dgm:pt>
    <dgm:pt modelId="{E91A6213-EC6F-4739-82A1-B0B3CF0AA92A}" type="sibTrans" cxnId="{CB6D6D0F-EC73-4866-A572-591049E7A2D3}">
      <dgm:prSet/>
      <dgm:spPr/>
      <dgm:t>
        <a:bodyPr/>
        <a:lstStyle/>
        <a:p>
          <a:endParaRPr lang="en-US"/>
        </a:p>
      </dgm:t>
    </dgm:pt>
    <dgm:pt modelId="{9557D08C-30DA-4AC7-8033-C0F511656886}">
      <dgm:prSet phldrT="[Text]"/>
      <dgm:spPr/>
      <dgm:t>
        <a:bodyPr/>
        <a:lstStyle/>
        <a:p>
          <a:r>
            <a:rPr lang="ar-EG" dirty="0"/>
            <a:t>تحديد المشكلة</a:t>
          </a:r>
          <a:endParaRPr lang="en-US" dirty="0"/>
        </a:p>
      </dgm:t>
    </dgm:pt>
    <dgm:pt modelId="{133B9544-8D0B-4968-BE90-A3D567CF74E0}" type="parTrans" cxnId="{27880F16-C115-4799-B3E0-7731FF4979CD}">
      <dgm:prSet/>
      <dgm:spPr/>
      <dgm:t>
        <a:bodyPr/>
        <a:lstStyle/>
        <a:p>
          <a:endParaRPr lang="en-US"/>
        </a:p>
      </dgm:t>
    </dgm:pt>
    <dgm:pt modelId="{458C2E14-9C81-46A3-BBD6-568D81413568}" type="sibTrans" cxnId="{27880F16-C115-4799-B3E0-7731FF4979CD}">
      <dgm:prSet/>
      <dgm:spPr/>
      <dgm:t>
        <a:bodyPr/>
        <a:lstStyle/>
        <a:p>
          <a:endParaRPr lang="en-US"/>
        </a:p>
      </dgm:t>
    </dgm:pt>
    <dgm:pt modelId="{8959A810-1EFE-4EF5-8BC2-CF307D677563}">
      <dgm:prSet phldrT="[Text]"/>
      <dgm:spPr/>
      <dgm:t>
        <a:bodyPr/>
        <a:lstStyle/>
        <a:p>
          <a:r>
            <a:rPr lang="ar-EG" dirty="0"/>
            <a:t>تحليل المشكلة</a:t>
          </a:r>
          <a:endParaRPr lang="en-US" dirty="0"/>
        </a:p>
      </dgm:t>
    </dgm:pt>
    <dgm:pt modelId="{65089A4C-A2DC-4166-ACF6-BB405A2E14B0}" type="parTrans" cxnId="{F1765902-335F-425C-8A1D-1AB05406585D}">
      <dgm:prSet/>
      <dgm:spPr/>
      <dgm:t>
        <a:bodyPr/>
        <a:lstStyle/>
        <a:p>
          <a:endParaRPr lang="en-US"/>
        </a:p>
      </dgm:t>
    </dgm:pt>
    <dgm:pt modelId="{63C3D793-BF3E-4103-BBAB-2208C459E018}" type="sibTrans" cxnId="{F1765902-335F-425C-8A1D-1AB05406585D}">
      <dgm:prSet/>
      <dgm:spPr/>
      <dgm:t>
        <a:bodyPr/>
        <a:lstStyle/>
        <a:p>
          <a:endParaRPr lang="en-US"/>
        </a:p>
      </dgm:t>
    </dgm:pt>
    <dgm:pt modelId="{E3FC7C67-8082-492A-A0B3-083B805242B3}">
      <dgm:prSet/>
      <dgm:spPr/>
      <dgm:t>
        <a:bodyPr/>
        <a:lstStyle/>
        <a:p>
          <a:r>
            <a:rPr lang="ar-EG" dirty="0"/>
            <a:t>تقييم النتائج</a:t>
          </a:r>
          <a:endParaRPr lang="en-US" dirty="0"/>
        </a:p>
      </dgm:t>
    </dgm:pt>
    <dgm:pt modelId="{FFDC895A-6FCD-4A5B-8C1B-C5DE749021B9}" type="parTrans" cxnId="{2681DE47-E40E-470E-B181-4CFE03B0A83E}">
      <dgm:prSet/>
      <dgm:spPr/>
      <dgm:t>
        <a:bodyPr/>
        <a:lstStyle/>
        <a:p>
          <a:endParaRPr lang="en-US"/>
        </a:p>
      </dgm:t>
    </dgm:pt>
    <dgm:pt modelId="{AD3B238B-E0A7-47AA-936C-82443D9D34BF}" type="sibTrans" cxnId="{2681DE47-E40E-470E-B181-4CFE03B0A83E}">
      <dgm:prSet/>
      <dgm:spPr/>
      <dgm:t>
        <a:bodyPr/>
        <a:lstStyle/>
        <a:p>
          <a:endParaRPr lang="en-US"/>
        </a:p>
      </dgm:t>
    </dgm:pt>
    <dgm:pt modelId="{8B75A762-63F1-4D4B-B7D1-138C8C8D40B5}">
      <dgm:prSet/>
      <dgm:spPr/>
      <dgm:t>
        <a:bodyPr/>
        <a:lstStyle/>
        <a:p>
          <a:r>
            <a:rPr lang="ar-EG" dirty="0"/>
            <a:t>تحليل الحلول المناسبة</a:t>
          </a:r>
          <a:endParaRPr lang="en-US" dirty="0"/>
        </a:p>
      </dgm:t>
    </dgm:pt>
    <dgm:pt modelId="{E8DCB164-1FE4-41F3-AADF-5E669EC79D10}" type="parTrans" cxnId="{BF39B805-A16D-42FA-8CBF-1A6C71174E38}">
      <dgm:prSet/>
      <dgm:spPr/>
      <dgm:t>
        <a:bodyPr/>
        <a:lstStyle/>
        <a:p>
          <a:endParaRPr lang="en-US"/>
        </a:p>
      </dgm:t>
    </dgm:pt>
    <dgm:pt modelId="{87D4A870-C547-47EF-801E-D0E9889AE09B}" type="sibTrans" cxnId="{BF39B805-A16D-42FA-8CBF-1A6C71174E38}">
      <dgm:prSet/>
      <dgm:spPr/>
      <dgm:t>
        <a:bodyPr/>
        <a:lstStyle/>
        <a:p>
          <a:endParaRPr lang="en-US"/>
        </a:p>
      </dgm:t>
    </dgm:pt>
    <dgm:pt modelId="{A51B9F9A-DF56-415E-B22C-F702F63875DE}">
      <dgm:prSet/>
      <dgm:spPr/>
      <dgm:t>
        <a:bodyPr/>
        <a:lstStyle/>
        <a:p>
          <a:r>
            <a:rPr lang="ar-EG" dirty="0"/>
            <a:t>تنفيذ الحل الأمثل</a:t>
          </a:r>
          <a:endParaRPr lang="en-US" dirty="0"/>
        </a:p>
      </dgm:t>
    </dgm:pt>
    <dgm:pt modelId="{EBF3C7E0-6450-4DF7-9692-C3EB2E149B41}" type="parTrans" cxnId="{5B4647CC-8EE6-49BA-B25C-ABFDA0D9C700}">
      <dgm:prSet/>
      <dgm:spPr/>
      <dgm:t>
        <a:bodyPr/>
        <a:lstStyle/>
        <a:p>
          <a:endParaRPr lang="en-US"/>
        </a:p>
      </dgm:t>
    </dgm:pt>
    <dgm:pt modelId="{5BD7514B-9976-4044-94C7-EE634F525A31}" type="sibTrans" cxnId="{5B4647CC-8EE6-49BA-B25C-ABFDA0D9C700}">
      <dgm:prSet/>
      <dgm:spPr/>
      <dgm:t>
        <a:bodyPr/>
        <a:lstStyle/>
        <a:p>
          <a:endParaRPr lang="en-US"/>
        </a:p>
      </dgm:t>
    </dgm:pt>
    <dgm:pt modelId="{91A90452-D4BC-4333-B263-CB7E15442A6D}" type="pres">
      <dgm:prSet presAssocID="{F8632FDB-9FBC-406D-88BF-B485AFCEB955}" presName="rootnode" presStyleCnt="0">
        <dgm:presLayoutVars>
          <dgm:chMax/>
          <dgm:chPref/>
          <dgm:dir/>
          <dgm:animLvl val="lvl"/>
        </dgm:presLayoutVars>
      </dgm:prSet>
      <dgm:spPr/>
    </dgm:pt>
    <dgm:pt modelId="{4722AF11-3CA6-471F-97E1-52D32522A677}" type="pres">
      <dgm:prSet presAssocID="{33F11A6C-878D-4DCF-9F76-5E4AE4DEEC32}" presName="composite" presStyleCnt="0"/>
      <dgm:spPr/>
    </dgm:pt>
    <dgm:pt modelId="{4D9AA08B-D2F1-47B4-82BD-008F30386207}" type="pres">
      <dgm:prSet presAssocID="{33F11A6C-878D-4DCF-9F76-5E4AE4DEEC32}" presName="bentUpArrow1" presStyleLbl="alignImgPlace1" presStyleIdx="0" presStyleCnt="5"/>
      <dgm:spPr/>
    </dgm:pt>
    <dgm:pt modelId="{D3A5CBE4-0528-4FCA-981D-16E4B2AC1346}" type="pres">
      <dgm:prSet presAssocID="{33F11A6C-878D-4DCF-9F76-5E4AE4DEEC32}" presName="ParentText" presStyleLbl="node1" presStyleIdx="0" presStyleCnt="6" custScaleX="366962">
        <dgm:presLayoutVars>
          <dgm:chMax val="1"/>
          <dgm:chPref val="1"/>
          <dgm:bulletEnabled val="1"/>
        </dgm:presLayoutVars>
      </dgm:prSet>
      <dgm:spPr/>
    </dgm:pt>
    <dgm:pt modelId="{227CD3A2-3BBC-4193-AD83-2C84CF696ACA}" type="pres">
      <dgm:prSet presAssocID="{33F11A6C-878D-4DCF-9F76-5E4AE4DEEC32}" presName="ChildText" presStyleLbl="revTx" presStyleIdx="0" presStyleCnt="5" custLinFactX="-62984" custLinFactY="100000" custLinFactNeighborX="-100000" custLinFactNeighborY="173352">
        <dgm:presLayoutVars>
          <dgm:chMax val="0"/>
          <dgm:chPref val="0"/>
          <dgm:bulletEnabled val="1"/>
        </dgm:presLayoutVars>
      </dgm:prSet>
      <dgm:spPr/>
    </dgm:pt>
    <dgm:pt modelId="{99F00873-F4AA-4A39-A48E-835062353172}" type="pres">
      <dgm:prSet presAssocID="{E91A6213-EC6F-4739-82A1-B0B3CF0AA92A}" presName="sibTrans" presStyleCnt="0"/>
      <dgm:spPr/>
    </dgm:pt>
    <dgm:pt modelId="{2C81F013-08F6-49AD-B214-CF8260212584}" type="pres">
      <dgm:prSet presAssocID="{9557D08C-30DA-4AC7-8033-C0F511656886}" presName="composite" presStyleCnt="0"/>
      <dgm:spPr/>
    </dgm:pt>
    <dgm:pt modelId="{F2051573-1A93-41DD-875C-865538BDD401}" type="pres">
      <dgm:prSet presAssocID="{9557D08C-30DA-4AC7-8033-C0F511656886}" presName="bentUpArrow1" presStyleLbl="alignImgPlace1" presStyleIdx="1" presStyleCnt="5"/>
      <dgm:spPr/>
    </dgm:pt>
    <dgm:pt modelId="{B236D1B8-8B46-437F-B28F-1FBAC5D06F24}" type="pres">
      <dgm:prSet presAssocID="{9557D08C-30DA-4AC7-8033-C0F511656886}" presName="ParentText" presStyleLbl="node1" presStyleIdx="1" presStyleCnt="6" custScaleX="340371">
        <dgm:presLayoutVars>
          <dgm:chMax val="1"/>
          <dgm:chPref val="1"/>
          <dgm:bulletEnabled val="1"/>
        </dgm:presLayoutVars>
      </dgm:prSet>
      <dgm:spPr/>
    </dgm:pt>
    <dgm:pt modelId="{408A3CA8-F40B-4AD1-8FE2-4219F00729BF}" type="pres">
      <dgm:prSet presAssocID="{9557D08C-30DA-4AC7-8033-C0F511656886}" presName="ChildText" presStyleLbl="revTx" presStyleIdx="1" presStyleCnt="5" custLinFactX="-134254" custLinFactY="100000" custLinFactNeighborX="-200000" custLinFactNeighborY="198253">
        <dgm:presLayoutVars>
          <dgm:chMax val="0"/>
          <dgm:chPref val="0"/>
          <dgm:bulletEnabled val="1"/>
        </dgm:presLayoutVars>
      </dgm:prSet>
      <dgm:spPr/>
    </dgm:pt>
    <dgm:pt modelId="{F43F5E4D-21EE-40FD-8DB1-AF76E6662A2D}" type="pres">
      <dgm:prSet presAssocID="{458C2E14-9C81-46A3-BBD6-568D81413568}" presName="sibTrans" presStyleCnt="0"/>
      <dgm:spPr/>
    </dgm:pt>
    <dgm:pt modelId="{B8C0DB7B-715D-4E5C-91CB-4BAF020B2C7E}" type="pres">
      <dgm:prSet presAssocID="{8959A810-1EFE-4EF5-8BC2-CF307D677563}" presName="composite" presStyleCnt="0"/>
      <dgm:spPr/>
    </dgm:pt>
    <dgm:pt modelId="{8DE98C63-B5FD-459D-ADB8-9A00750B2055}" type="pres">
      <dgm:prSet presAssocID="{8959A810-1EFE-4EF5-8BC2-CF307D677563}" presName="bentUpArrow1" presStyleLbl="alignImgPlace1" presStyleIdx="2" presStyleCnt="5"/>
      <dgm:spPr/>
    </dgm:pt>
    <dgm:pt modelId="{356F29B9-14CF-4404-B9BE-83F765196D47}" type="pres">
      <dgm:prSet presAssocID="{8959A810-1EFE-4EF5-8BC2-CF307D677563}" presName="ParentText" presStyleLbl="node1" presStyleIdx="2" presStyleCnt="6" custScaleX="317794">
        <dgm:presLayoutVars>
          <dgm:chMax val="1"/>
          <dgm:chPref val="1"/>
          <dgm:bulletEnabled val="1"/>
        </dgm:presLayoutVars>
      </dgm:prSet>
      <dgm:spPr/>
    </dgm:pt>
    <dgm:pt modelId="{562F4D70-EEFB-416F-A0FB-E8B3B3F3AC82}" type="pres">
      <dgm:prSet presAssocID="{8959A810-1EFE-4EF5-8BC2-CF307D677563}" presName="ChildText" presStyleLbl="revTx" presStyleIdx="2" presStyleCnt="5" custLinFactX="-200000" custLinFactY="27" custLinFactNeighborX="-242180" custLinFactNeighborY="100000">
        <dgm:presLayoutVars>
          <dgm:chMax val="0"/>
          <dgm:chPref val="0"/>
          <dgm:bulletEnabled val="1"/>
        </dgm:presLayoutVars>
      </dgm:prSet>
      <dgm:spPr/>
    </dgm:pt>
    <dgm:pt modelId="{71C74763-8998-4A25-926B-72CE18412774}" type="pres">
      <dgm:prSet presAssocID="{63C3D793-BF3E-4103-BBAB-2208C459E018}" presName="sibTrans" presStyleCnt="0"/>
      <dgm:spPr/>
    </dgm:pt>
    <dgm:pt modelId="{97107597-C94E-4933-AFB7-7EAEC33E8B36}" type="pres">
      <dgm:prSet presAssocID="{8B75A762-63F1-4D4B-B7D1-138C8C8D40B5}" presName="composite" presStyleCnt="0"/>
      <dgm:spPr/>
    </dgm:pt>
    <dgm:pt modelId="{49FEA50D-74F1-4F0D-9A50-F772E96CF77D}" type="pres">
      <dgm:prSet presAssocID="{8B75A762-63F1-4D4B-B7D1-138C8C8D40B5}" presName="bentUpArrow1" presStyleLbl="alignImgPlace1" presStyleIdx="3" presStyleCnt="5"/>
      <dgm:spPr/>
    </dgm:pt>
    <dgm:pt modelId="{4EE846C8-51F0-4835-902F-9F50C1FA9749}" type="pres">
      <dgm:prSet presAssocID="{8B75A762-63F1-4D4B-B7D1-138C8C8D40B5}" presName="ParentText" presStyleLbl="node1" presStyleIdx="3" presStyleCnt="6" custScaleX="317197">
        <dgm:presLayoutVars>
          <dgm:chMax val="1"/>
          <dgm:chPref val="1"/>
          <dgm:bulletEnabled val="1"/>
        </dgm:presLayoutVars>
      </dgm:prSet>
      <dgm:spPr/>
    </dgm:pt>
    <dgm:pt modelId="{72431DDE-977F-4F37-A13A-B774DF71F943}" type="pres">
      <dgm:prSet presAssocID="{8B75A762-63F1-4D4B-B7D1-138C8C8D40B5}" presName="ChildText" presStyleLbl="revTx" presStyleIdx="3" presStyleCnt="5">
        <dgm:presLayoutVars>
          <dgm:chMax val="0"/>
          <dgm:chPref val="0"/>
          <dgm:bulletEnabled val="1"/>
        </dgm:presLayoutVars>
      </dgm:prSet>
      <dgm:spPr/>
    </dgm:pt>
    <dgm:pt modelId="{AA545365-DE74-4E68-8C72-B7E4A104F04B}" type="pres">
      <dgm:prSet presAssocID="{87D4A870-C547-47EF-801E-D0E9889AE09B}" presName="sibTrans" presStyleCnt="0"/>
      <dgm:spPr/>
    </dgm:pt>
    <dgm:pt modelId="{C1650B98-45EF-4B26-9875-F73468FA7FC9}" type="pres">
      <dgm:prSet presAssocID="{A51B9F9A-DF56-415E-B22C-F702F63875DE}" presName="composite" presStyleCnt="0"/>
      <dgm:spPr/>
    </dgm:pt>
    <dgm:pt modelId="{3A5A9AB7-372F-4607-8030-0E1556F58C17}" type="pres">
      <dgm:prSet presAssocID="{A51B9F9A-DF56-415E-B22C-F702F63875DE}" presName="bentUpArrow1" presStyleLbl="alignImgPlace1" presStyleIdx="4" presStyleCnt="5"/>
      <dgm:spPr/>
    </dgm:pt>
    <dgm:pt modelId="{E0DCD549-2D0F-48B9-812A-34CFCAA605C2}" type="pres">
      <dgm:prSet presAssocID="{A51B9F9A-DF56-415E-B22C-F702F63875DE}" presName="ParentText" presStyleLbl="node1" presStyleIdx="4" presStyleCnt="6" custScaleX="246263">
        <dgm:presLayoutVars>
          <dgm:chMax val="1"/>
          <dgm:chPref val="1"/>
          <dgm:bulletEnabled val="1"/>
        </dgm:presLayoutVars>
      </dgm:prSet>
      <dgm:spPr/>
    </dgm:pt>
    <dgm:pt modelId="{4AEDFE6D-1210-46E7-A32E-29BCCAF2C519}" type="pres">
      <dgm:prSet presAssocID="{A51B9F9A-DF56-415E-B22C-F702F63875DE}" presName="ChildText" presStyleLbl="revTx" presStyleIdx="4" presStyleCnt="5">
        <dgm:presLayoutVars>
          <dgm:chMax val="0"/>
          <dgm:chPref val="0"/>
          <dgm:bulletEnabled val="1"/>
        </dgm:presLayoutVars>
      </dgm:prSet>
      <dgm:spPr/>
    </dgm:pt>
    <dgm:pt modelId="{A969DEC9-9C8B-4CB5-BC48-D4FFF44976D5}" type="pres">
      <dgm:prSet presAssocID="{5BD7514B-9976-4044-94C7-EE634F525A31}" presName="sibTrans" presStyleCnt="0"/>
      <dgm:spPr/>
    </dgm:pt>
    <dgm:pt modelId="{DEFE5BFC-7620-4ED3-A12D-979A57DC36B6}" type="pres">
      <dgm:prSet presAssocID="{E3FC7C67-8082-492A-A0B3-083B805242B3}" presName="composite" presStyleCnt="0"/>
      <dgm:spPr/>
    </dgm:pt>
    <dgm:pt modelId="{0828FCFD-FF77-4936-91DD-207F99B0EDC9}" type="pres">
      <dgm:prSet presAssocID="{E3FC7C67-8082-492A-A0B3-083B805242B3}" presName="ParentText" presStyleLbl="node1" presStyleIdx="5" presStyleCnt="6" custScaleX="212756">
        <dgm:presLayoutVars>
          <dgm:chMax val="1"/>
          <dgm:chPref val="1"/>
          <dgm:bulletEnabled val="1"/>
        </dgm:presLayoutVars>
      </dgm:prSet>
      <dgm:spPr/>
    </dgm:pt>
  </dgm:ptLst>
  <dgm:cxnLst>
    <dgm:cxn modelId="{F1765902-335F-425C-8A1D-1AB05406585D}" srcId="{F8632FDB-9FBC-406D-88BF-B485AFCEB955}" destId="{8959A810-1EFE-4EF5-8BC2-CF307D677563}" srcOrd="2" destOrd="0" parTransId="{65089A4C-A2DC-4166-ACF6-BB405A2E14B0}" sibTransId="{63C3D793-BF3E-4103-BBAB-2208C459E018}"/>
    <dgm:cxn modelId="{D2DBA203-3641-47D1-9870-0A81A398FE95}" type="presOf" srcId="{E3FC7C67-8082-492A-A0B3-083B805242B3}" destId="{0828FCFD-FF77-4936-91DD-207F99B0EDC9}" srcOrd="0" destOrd="0" presId="urn:microsoft.com/office/officeart/2005/8/layout/StepDownProcess"/>
    <dgm:cxn modelId="{BF39B805-A16D-42FA-8CBF-1A6C71174E38}" srcId="{F8632FDB-9FBC-406D-88BF-B485AFCEB955}" destId="{8B75A762-63F1-4D4B-B7D1-138C8C8D40B5}" srcOrd="3" destOrd="0" parTransId="{E8DCB164-1FE4-41F3-AADF-5E669EC79D10}" sibTransId="{87D4A870-C547-47EF-801E-D0E9889AE09B}"/>
    <dgm:cxn modelId="{CB6D6D0F-EC73-4866-A572-591049E7A2D3}" srcId="{F8632FDB-9FBC-406D-88BF-B485AFCEB955}" destId="{33F11A6C-878D-4DCF-9F76-5E4AE4DEEC32}" srcOrd="0" destOrd="0" parTransId="{AA4A2C3A-45E7-4701-B5F6-87A85A84E16B}" sibTransId="{E91A6213-EC6F-4739-82A1-B0B3CF0AA92A}"/>
    <dgm:cxn modelId="{27880F16-C115-4799-B3E0-7731FF4979CD}" srcId="{F8632FDB-9FBC-406D-88BF-B485AFCEB955}" destId="{9557D08C-30DA-4AC7-8033-C0F511656886}" srcOrd="1" destOrd="0" parTransId="{133B9544-8D0B-4968-BE90-A3D567CF74E0}" sibTransId="{458C2E14-9C81-46A3-BBD6-568D81413568}"/>
    <dgm:cxn modelId="{C692D621-304E-47B0-9E72-6E6C84489D8E}" type="presOf" srcId="{A51B9F9A-DF56-415E-B22C-F702F63875DE}" destId="{E0DCD549-2D0F-48B9-812A-34CFCAA605C2}" srcOrd="0" destOrd="0" presId="urn:microsoft.com/office/officeart/2005/8/layout/StepDownProcess"/>
    <dgm:cxn modelId="{88BD7945-0A6C-414E-98CA-25F72079F11A}" type="presOf" srcId="{F8632FDB-9FBC-406D-88BF-B485AFCEB955}" destId="{91A90452-D4BC-4333-B263-CB7E15442A6D}" srcOrd="0" destOrd="0" presId="urn:microsoft.com/office/officeart/2005/8/layout/StepDownProcess"/>
    <dgm:cxn modelId="{2681DE47-E40E-470E-B181-4CFE03B0A83E}" srcId="{F8632FDB-9FBC-406D-88BF-B485AFCEB955}" destId="{E3FC7C67-8082-492A-A0B3-083B805242B3}" srcOrd="5" destOrd="0" parTransId="{FFDC895A-6FCD-4A5B-8C1B-C5DE749021B9}" sibTransId="{AD3B238B-E0A7-47AA-936C-82443D9D34BF}"/>
    <dgm:cxn modelId="{B7304C73-D56E-479F-87A8-468B58F510A2}" type="presOf" srcId="{8959A810-1EFE-4EF5-8BC2-CF307D677563}" destId="{356F29B9-14CF-4404-B9BE-83F765196D47}" srcOrd="0" destOrd="0" presId="urn:microsoft.com/office/officeart/2005/8/layout/StepDownProcess"/>
    <dgm:cxn modelId="{FBFBEA84-6FCA-47C5-8FD5-A52394CBCA49}" type="presOf" srcId="{8B75A762-63F1-4D4B-B7D1-138C8C8D40B5}" destId="{4EE846C8-51F0-4835-902F-9F50C1FA9749}" srcOrd="0" destOrd="0" presId="urn:microsoft.com/office/officeart/2005/8/layout/StepDownProcess"/>
    <dgm:cxn modelId="{D92DD48D-8FFC-4436-9672-53680D7D87C1}" type="presOf" srcId="{33F11A6C-878D-4DCF-9F76-5E4AE4DEEC32}" destId="{D3A5CBE4-0528-4FCA-981D-16E4B2AC1346}" srcOrd="0" destOrd="0" presId="urn:microsoft.com/office/officeart/2005/8/layout/StepDownProcess"/>
    <dgm:cxn modelId="{5B4647CC-8EE6-49BA-B25C-ABFDA0D9C700}" srcId="{F8632FDB-9FBC-406D-88BF-B485AFCEB955}" destId="{A51B9F9A-DF56-415E-B22C-F702F63875DE}" srcOrd="4" destOrd="0" parTransId="{EBF3C7E0-6450-4DF7-9692-C3EB2E149B41}" sibTransId="{5BD7514B-9976-4044-94C7-EE634F525A31}"/>
    <dgm:cxn modelId="{8B5538FE-776D-4427-A959-7844F292AB9E}" type="presOf" srcId="{9557D08C-30DA-4AC7-8033-C0F511656886}" destId="{B236D1B8-8B46-437F-B28F-1FBAC5D06F24}" srcOrd="0" destOrd="0" presId="urn:microsoft.com/office/officeart/2005/8/layout/StepDownProcess"/>
    <dgm:cxn modelId="{47296153-C9D3-42D4-BAF2-028541E5D1F5}" type="presParOf" srcId="{91A90452-D4BC-4333-B263-CB7E15442A6D}" destId="{4722AF11-3CA6-471F-97E1-52D32522A677}" srcOrd="0" destOrd="0" presId="urn:microsoft.com/office/officeart/2005/8/layout/StepDownProcess"/>
    <dgm:cxn modelId="{7F4BC6BF-A163-4343-B94D-D841C79426B1}" type="presParOf" srcId="{4722AF11-3CA6-471F-97E1-52D32522A677}" destId="{4D9AA08B-D2F1-47B4-82BD-008F30386207}" srcOrd="0" destOrd="0" presId="urn:microsoft.com/office/officeart/2005/8/layout/StepDownProcess"/>
    <dgm:cxn modelId="{AF8E9794-23F5-4A3C-BB0A-5C31A6D0239F}" type="presParOf" srcId="{4722AF11-3CA6-471F-97E1-52D32522A677}" destId="{D3A5CBE4-0528-4FCA-981D-16E4B2AC1346}" srcOrd="1" destOrd="0" presId="urn:microsoft.com/office/officeart/2005/8/layout/StepDownProcess"/>
    <dgm:cxn modelId="{A3479240-DBE9-4A28-97EC-2E4E579FBC14}" type="presParOf" srcId="{4722AF11-3CA6-471F-97E1-52D32522A677}" destId="{227CD3A2-3BBC-4193-AD83-2C84CF696ACA}" srcOrd="2" destOrd="0" presId="urn:microsoft.com/office/officeart/2005/8/layout/StepDownProcess"/>
    <dgm:cxn modelId="{A2333BC2-212C-4EA8-9ED4-3BC60B2D756A}" type="presParOf" srcId="{91A90452-D4BC-4333-B263-CB7E15442A6D}" destId="{99F00873-F4AA-4A39-A48E-835062353172}" srcOrd="1" destOrd="0" presId="urn:microsoft.com/office/officeart/2005/8/layout/StepDownProcess"/>
    <dgm:cxn modelId="{8C9EC985-ABEF-4390-A2B4-B4EB3C36D1C7}" type="presParOf" srcId="{91A90452-D4BC-4333-B263-CB7E15442A6D}" destId="{2C81F013-08F6-49AD-B214-CF8260212584}" srcOrd="2" destOrd="0" presId="urn:microsoft.com/office/officeart/2005/8/layout/StepDownProcess"/>
    <dgm:cxn modelId="{F1F9979D-1AA2-46A9-9B5B-7E35F3A216C0}" type="presParOf" srcId="{2C81F013-08F6-49AD-B214-CF8260212584}" destId="{F2051573-1A93-41DD-875C-865538BDD401}" srcOrd="0" destOrd="0" presId="urn:microsoft.com/office/officeart/2005/8/layout/StepDownProcess"/>
    <dgm:cxn modelId="{D62DA5CF-3C45-4325-A388-FBCA2623277D}" type="presParOf" srcId="{2C81F013-08F6-49AD-B214-CF8260212584}" destId="{B236D1B8-8B46-437F-B28F-1FBAC5D06F24}" srcOrd="1" destOrd="0" presId="urn:microsoft.com/office/officeart/2005/8/layout/StepDownProcess"/>
    <dgm:cxn modelId="{39C1EEFD-FB8F-4660-AE4B-4D88D0C24DEF}" type="presParOf" srcId="{2C81F013-08F6-49AD-B214-CF8260212584}" destId="{408A3CA8-F40B-4AD1-8FE2-4219F00729BF}" srcOrd="2" destOrd="0" presId="urn:microsoft.com/office/officeart/2005/8/layout/StepDownProcess"/>
    <dgm:cxn modelId="{4CE6944C-94C0-4AC9-8842-BD988F8BB611}" type="presParOf" srcId="{91A90452-D4BC-4333-B263-CB7E15442A6D}" destId="{F43F5E4D-21EE-40FD-8DB1-AF76E6662A2D}" srcOrd="3" destOrd="0" presId="urn:microsoft.com/office/officeart/2005/8/layout/StepDownProcess"/>
    <dgm:cxn modelId="{711C84C6-CD78-483F-8A11-70A02D4A6F4A}" type="presParOf" srcId="{91A90452-D4BC-4333-B263-CB7E15442A6D}" destId="{B8C0DB7B-715D-4E5C-91CB-4BAF020B2C7E}" srcOrd="4" destOrd="0" presId="urn:microsoft.com/office/officeart/2005/8/layout/StepDownProcess"/>
    <dgm:cxn modelId="{0701BAB8-5B06-44AC-B97C-B1E4C0E4F909}" type="presParOf" srcId="{B8C0DB7B-715D-4E5C-91CB-4BAF020B2C7E}" destId="{8DE98C63-B5FD-459D-ADB8-9A00750B2055}" srcOrd="0" destOrd="0" presId="urn:microsoft.com/office/officeart/2005/8/layout/StepDownProcess"/>
    <dgm:cxn modelId="{5906C175-B8AE-468E-9BBE-6C504EBD0C12}" type="presParOf" srcId="{B8C0DB7B-715D-4E5C-91CB-4BAF020B2C7E}" destId="{356F29B9-14CF-4404-B9BE-83F765196D47}" srcOrd="1" destOrd="0" presId="urn:microsoft.com/office/officeart/2005/8/layout/StepDownProcess"/>
    <dgm:cxn modelId="{0CF4BB20-BEE3-4A7B-BC5C-4D9A1C42BFCD}" type="presParOf" srcId="{B8C0DB7B-715D-4E5C-91CB-4BAF020B2C7E}" destId="{562F4D70-EEFB-416F-A0FB-E8B3B3F3AC82}" srcOrd="2" destOrd="0" presId="urn:microsoft.com/office/officeart/2005/8/layout/StepDownProcess"/>
    <dgm:cxn modelId="{C6E1520B-0CE3-48AD-AA14-56DAB58CD5E5}" type="presParOf" srcId="{91A90452-D4BC-4333-B263-CB7E15442A6D}" destId="{71C74763-8998-4A25-926B-72CE18412774}" srcOrd="5" destOrd="0" presId="urn:microsoft.com/office/officeart/2005/8/layout/StepDownProcess"/>
    <dgm:cxn modelId="{35154D6F-F956-463E-8174-1CE8696C50D3}" type="presParOf" srcId="{91A90452-D4BC-4333-B263-CB7E15442A6D}" destId="{97107597-C94E-4933-AFB7-7EAEC33E8B36}" srcOrd="6" destOrd="0" presId="urn:microsoft.com/office/officeart/2005/8/layout/StepDownProcess"/>
    <dgm:cxn modelId="{67F936B4-FE74-439A-91C0-B85F0E32CC59}" type="presParOf" srcId="{97107597-C94E-4933-AFB7-7EAEC33E8B36}" destId="{49FEA50D-74F1-4F0D-9A50-F772E96CF77D}" srcOrd="0" destOrd="0" presId="urn:microsoft.com/office/officeart/2005/8/layout/StepDownProcess"/>
    <dgm:cxn modelId="{9E2EEA2B-A475-4A04-8832-E3874F6CDE55}" type="presParOf" srcId="{97107597-C94E-4933-AFB7-7EAEC33E8B36}" destId="{4EE846C8-51F0-4835-902F-9F50C1FA9749}" srcOrd="1" destOrd="0" presId="urn:microsoft.com/office/officeart/2005/8/layout/StepDownProcess"/>
    <dgm:cxn modelId="{D9C9C777-6A46-4990-8363-D24364BF84BB}" type="presParOf" srcId="{97107597-C94E-4933-AFB7-7EAEC33E8B36}" destId="{72431DDE-977F-4F37-A13A-B774DF71F943}" srcOrd="2" destOrd="0" presId="urn:microsoft.com/office/officeart/2005/8/layout/StepDownProcess"/>
    <dgm:cxn modelId="{230D99BE-5A4F-44B3-853F-F01BDCB26FA0}" type="presParOf" srcId="{91A90452-D4BC-4333-B263-CB7E15442A6D}" destId="{AA545365-DE74-4E68-8C72-B7E4A104F04B}" srcOrd="7" destOrd="0" presId="urn:microsoft.com/office/officeart/2005/8/layout/StepDownProcess"/>
    <dgm:cxn modelId="{6B8B0ECA-EC29-4282-812B-5409C5D210F7}" type="presParOf" srcId="{91A90452-D4BC-4333-B263-CB7E15442A6D}" destId="{C1650B98-45EF-4B26-9875-F73468FA7FC9}" srcOrd="8" destOrd="0" presId="urn:microsoft.com/office/officeart/2005/8/layout/StepDownProcess"/>
    <dgm:cxn modelId="{8A24D70B-4FFB-418C-B8F3-E86F63EEBB70}" type="presParOf" srcId="{C1650B98-45EF-4B26-9875-F73468FA7FC9}" destId="{3A5A9AB7-372F-4607-8030-0E1556F58C17}" srcOrd="0" destOrd="0" presId="urn:microsoft.com/office/officeart/2005/8/layout/StepDownProcess"/>
    <dgm:cxn modelId="{76073DA3-FA18-45C0-ABC7-F869D9F099F1}" type="presParOf" srcId="{C1650B98-45EF-4B26-9875-F73468FA7FC9}" destId="{E0DCD549-2D0F-48B9-812A-34CFCAA605C2}" srcOrd="1" destOrd="0" presId="urn:microsoft.com/office/officeart/2005/8/layout/StepDownProcess"/>
    <dgm:cxn modelId="{A9325D14-4598-45BF-840D-1756FE776342}" type="presParOf" srcId="{C1650B98-45EF-4B26-9875-F73468FA7FC9}" destId="{4AEDFE6D-1210-46E7-A32E-29BCCAF2C519}" srcOrd="2" destOrd="0" presId="urn:microsoft.com/office/officeart/2005/8/layout/StepDownProcess"/>
    <dgm:cxn modelId="{AF88FDE2-0F34-423A-89F7-1C38EE432626}" type="presParOf" srcId="{91A90452-D4BC-4333-B263-CB7E15442A6D}" destId="{A969DEC9-9C8B-4CB5-BC48-D4FFF44976D5}" srcOrd="9" destOrd="0" presId="urn:microsoft.com/office/officeart/2005/8/layout/StepDownProcess"/>
    <dgm:cxn modelId="{443C2D24-D0FD-49F3-9B2C-2AA21BBF758B}" type="presParOf" srcId="{91A90452-D4BC-4333-B263-CB7E15442A6D}" destId="{DEFE5BFC-7620-4ED3-A12D-979A57DC36B6}" srcOrd="10" destOrd="0" presId="urn:microsoft.com/office/officeart/2005/8/layout/StepDownProcess"/>
    <dgm:cxn modelId="{0187769A-08F9-4811-A090-19A244DBD6F5}" type="presParOf" srcId="{DEFE5BFC-7620-4ED3-A12D-979A57DC36B6}" destId="{0828FCFD-FF77-4936-91DD-207F99B0EDC9}" srcOrd="0"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2C0872-534B-446D-ACD5-8ED5EF7F1F5E}">
      <dsp:nvSpPr>
        <dsp:cNvPr id="0" name=""/>
        <dsp:cNvSpPr/>
      </dsp:nvSpPr>
      <dsp:spPr>
        <a:xfrm>
          <a:off x="1025809" y="0"/>
          <a:ext cx="3983214" cy="3983214"/>
        </a:xfrm>
        <a:prstGeom prst="triangle">
          <a:avLst/>
        </a:prstGeom>
        <a:gradFill rotWithShape="0">
          <a:gsLst>
            <a:gs pos="0">
              <a:schemeClr val="accent2">
                <a:shade val="80000"/>
                <a:hueOff val="0"/>
                <a:satOff val="0"/>
                <a:lumOff val="0"/>
                <a:alphaOff val="0"/>
                <a:satMod val="103000"/>
                <a:lumMod val="102000"/>
                <a:tint val="94000"/>
              </a:schemeClr>
            </a:gs>
            <a:gs pos="50000">
              <a:schemeClr val="accent2">
                <a:shade val="80000"/>
                <a:hueOff val="0"/>
                <a:satOff val="0"/>
                <a:lumOff val="0"/>
                <a:alphaOff val="0"/>
                <a:satMod val="110000"/>
                <a:lumMod val="100000"/>
                <a:shade val="100000"/>
              </a:schemeClr>
            </a:gs>
            <a:gs pos="100000">
              <a:schemeClr val="accent2">
                <a:shade val="8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02107F5E-0B0B-4D10-A8A1-8D05377C3621}">
      <dsp:nvSpPr>
        <dsp:cNvPr id="0" name=""/>
        <dsp:cNvSpPr/>
      </dsp:nvSpPr>
      <dsp:spPr>
        <a:xfrm>
          <a:off x="3017416" y="398710"/>
          <a:ext cx="2589089" cy="707954"/>
        </a:xfrm>
        <a:prstGeom prst="roundRect">
          <a:avLst/>
        </a:prstGeom>
        <a:solidFill>
          <a:schemeClr val="lt1">
            <a:alpha val="90000"/>
            <a:hueOff val="0"/>
            <a:satOff val="0"/>
            <a:lumOff val="0"/>
            <a:alphaOff val="0"/>
          </a:schemeClr>
        </a:solidFill>
        <a:ln w="6350" cap="flat" cmpd="sng" algn="ctr">
          <a:solidFill>
            <a:schemeClr val="accent2">
              <a:shade val="8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ar-EG" sz="2900" kern="1200" dirty="0"/>
            <a:t>التدرج</a:t>
          </a:r>
          <a:endParaRPr lang="en-US" sz="2900" kern="1200" dirty="0"/>
        </a:p>
      </dsp:txBody>
      <dsp:txXfrm>
        <a:off x="3051975" y="433269"/>
        <a:ext cx="2519971" cy="638836"/>
      </dsp:txXfrm>
    </dsp:sp>
    <dsp:sp modelId="{5EE3DBBB-615D-44F4-A4ED-296CFD831D3B}">
      <dsp:nvSpPr>
        <dsp:cNvPr id="0" name=""/>
        <dsp:cNvSpPr/>
      </dsp:nvSpPr>
      <dsp:spPr>
        <a:xfrm>
          <a:off x="3017416" y="1195158"/>
          <a:ext cx="2589089" cy="707954"/>
        </a:xfrm>
        <a:prstGeom prst="roundRect">
          <a:avLst/>
        </a:prstGeom>
        <a:solidFill>
          <a:schemeClr val="lt1">
            <a:alpha val="90000"/>
            <a:hueOff val="0"/>
            <a:satOff val="0"/>
            <a:lumOff val="0"/>
            <a:alphaOff val="0"/>
          </a:schemeClr>
        </a:solidFill>
        <a:ln w="6350" cap="flat" cmpd="sng" algn="ctr">
          <a:solidFill>
            <a:schemeClr val="accent2">
              <a:shade val="80000"/>
              <a:hueOff val="-160472"/>
              <a:satOff val="3389"/>
              <a:lumOff val="9027"/>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ar-EG" sz="2900" kern="1200" dirty="0"/>
            <a:t>التسلسل</a:t>
          </a:r>
          <a:endParaRPr lang="en-US" sz="2900" kern="1200" dirty="0"/>
        </a:p>
      </dsp:txBody>
      <dsp:txXfrm>
        <a:off x="3051975" y="1229717"/>
        <a:ext cx="2519971" cy="638836"/>
      </dsp:txXfrm>
    </dsp:sp>
    <dsp:sp modelId="{F0F84C1B-2AF3-44CD-95F4-7B87B0B965CF}">
      <dsp:nvSpPr>
        <dsp:cNvPr id="0" name=""/>
        <dsp:cNvSpPr/>
      </dsp:nvSpPr>
      <dsp:spPr>
        <a:xfrm>
          <a:off x="3017416" y="1991606"/>
          <a:ext cx="2589089" cy="707954"/>
        </a:xfrm>
        <a:prstGeom prst="roundRect">
          <a:avLst/>
        </a:prstGeom>
        <a:solidFill>
          <a:schemeClr val="lt1">
            <a:alpha val="90000"/>
            <a:hueOff val="0"/>
            <a:satOff val="0"/>
            <a:lumOff val="0"/>
            <a:alphaOff val="0"/>
          </a:schemeClr>
        </a:solidFill>
        <a:ln w="6350" cap="flat" cmpd="sng" algn="ctr">
          <a:solidFill>
            <a:schemeClr val="accent2">
              <a:shade val="80000"/>
              <a:hueOff val="-320943"/>
              <a:satOff val="6777"/>
              <a:lumOff val="18054"/>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ar-EG" sz="2900" kern="1200" dirty="0"/>
            <a:t>الإحصاءات</a:t>
          </a:r>
          <a:endParaRPr lang="en-US" sz="2900" kern="1200" dirty="0"/>
        </a:p>
      </dsp:txBody>
      <dsp:txXfrm>
        <a:off x="3051975" y="2026165"/>
        <a:ext cx="2519971" cy="638836"/>
      </dsp:txXfrm>
    </dsp:sp>
    <dsp:sp modelId="{075C1DC2-55A2-4789-BA3E-067AF1CAC485}">
      <dsp:nvSpPr>
        <dsp:cNvPr id="0" name=""/>
        <dsp:cNvSpPr/>
      </dsp:nvSpPr>
      <dsp:spPr>
        <a:xfrm>
          <a:off x="3017416" y="2788055"/>
          <a:ext cx="2589089" cy="707954"/>
        </a:xfrm>
        <a:prstGeom prst="roundRect">
          <a:avLst/>
        </a:prstGeom>
        <a:solidFill>
          <a:schemeClr val="lt1">
            <a:alpha val="90000"/>
            <a:hueOff val="0"/>
            <a:satOff val="0"/>
            <a:lumOff val="0"/>
            <a:alphaOff val="0"/>
          </a:schemeClr>
        </a:solidFill>
        <a:ln w="6350" cap="flat" cmpd="sng" algn="ctr">
          <a:solidFill>
            <a:schemeClr val="accent2">
              <a:shade val="80000"/>
              <a:hueOff val="-481415"/>
              <a:satOff val="10166"/>
              <a:lumOff val="27081"/>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ar-EG" sz="2900" kern="1200" dirty="0"/>
            <a:t>الدراسات</a:t>
          </a:r>
          <a:endParaRPr lang="en-US" sz="2900" kern="1200" dirty="0"/>
        </a:p>
      </dsp:txBody>
      <dsp:txXfrm>
        <a:off x="3051975" y="2822614"/>
        <a:ext cx="2519971" cy="63883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9AA08B-D2F1-47B4-82BD-008F30386207}">
      <dsp:nvSpPr>
        <dsp:cNvPr id="0" name=""/>
        <dsp:cNvSpPr/>
      </dsp:nvSpPr>
      <dsp:spPr>
        <a:xfrm rot="5400000">
          <a:off x="1114801" y="948747"/>
          <a:ext cx="443208" cy="504577"/>
        </a:xfrm>
        <a:prstGeom prst="bentUpArrow">
          <a:avLst>
            <a:gd name="adj1" fmla="val 32840"/>
            <a:gd name="adj2" fmla="val 25000"/>
            <a:gd name="adj3" fmla="val 35780"/>
          </a:avLst>
        </a:prstGeom>
        <a:solidFill>
          <a:schemeClr val="accent2">
            <a:tint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D3A5CBE4-0528-4FCA-981D-16E4B2AC1346}">
      <dsp:nvSpPr>
        <dsp:cNvPr id="0" name=""/>
        <dsp:cNvSpPr/>
      </dsp:nvSpPr>
      <dsp:spPr>
        <a:xfrm>
          <a:off x="1473" y="457442"/>
          <a:ext cx="2737911" cy="522247"/>
        </a:xfrm>
        <a:prstGeom prst="roundRect">
          <a:avLst>
            <a:gd name="adj" fmla="val 1667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ar-EG" sz="2100" kern="1200" dirty="0"/>
            <a:t>الإحساس بالمشكلة</a:t>
          </a:r>
          <a:endParaRPr lang="en-US" sz="2100" kern="1200" dirty="0"/>
        </a:p>
      </dsp:txBody>
      <dsp:txXfrm>
        <a:off x="26972" y="482941"/>
        <a:ext cx="2686913" cy="471249"/>
      </dsp:txXfrm>
    </dsp:sp>
    <dsp:sp modelId="{227CD3A2-3BBC-4193-AD83-2C84CF696ACA}">
      <dsp:nvSpPr>
        <dsp:cNvPr id="0" name=""/>
        <dsp:cNvSpPr/>
      </dsp:nvSpPr>
      <dsp:spPr>
        <a:xfrm>
          <a:off x="859058" y="1661078"/>
          <a:ext cx="542643" cy="42210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F2051573-1A93-41DD-875C-865538BDD401}">
      <dsp:nvSpPr>
        <dsp:cNvPr id="0" name=""/>
        <dsp:cNvSpPr/>
      </dsp:nvSpPr>
      <dsp:spPr>
        <a:xfrm rot="5400000">
          <a:off x="2329800" y="1535403"/>
          <a:ext cx="443208" cy="504577"/>
        </a:xfrm>
        <a:prstGeom prst="bentUpArrow">
          <a:avLst>
            <a:gd name="adj1" fmla="val 32840"/>
            <a:gd name="adj2" fmla="val 25000"/>
            <a:gd name="adj3" fmla="val 35780"/>
          </a:avLst>
        </a:prstGeom>
        <a:solidFill>
          <a:schemeClr val="accent2">
            <a:tint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B236D1B8-8B46-437F-B28F-1FBAC5D06F24}">
      <dsp:nvSpPr>
        <dsp:cNvPr id="0" name=""/>
        <dsp:cNvSpPr/>
      </dsp:nvSpPr>
      <dsp:spPr>
        <a:xfrm>
          <a:off x="1315670" y="1044098"/>
          <a:ext cx="2539515" cy="522247"/>
        </a:xfrm>
        <a:prstGeom prst="roundRect">
          <a:avLst>
            <a:gd name="adj" fmla="val 1667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ar-EG" sz="2100" kern="1200" dirty="0"/>
            <a:t>تحديد المشكلة</a:t>
          </a:r>
          <a:endParaRPr lang="en-US" sz="2100" kern="1200" dirty="0"/>
        </a:p>
      </dsp:txBody>
      <dsp:txXfrm>
        <a:off x="1341169" y="1069597"/>
        <a:ext cx="2488517" cy="471249"/>
      </dsp:txXfrm>
    </dsp:sp>
    <dsp:sp modelId="{408A3CA8-F40B-4AD1-8FE2-4219F00729BF}">
      <dsp:nvSpPr>
        <dsp:cNvPr id="0" name=""/>
        <dsp:cNvSpPr/>
      </dsp:nvSpPr>
      <dsp:spPr>
        <a:xfrm>
          <a:off x="1144671" y="2352842"/>
          <a:ext cx="542643" cy="42210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8DE98C63-B5FD-459D-ADB8-9A00750B2055}">
      <dsp:nvSpPr>
        <dsp:cNvPr id="0" name=""/>
        <dsp:cNvSpPr/>
      </dsp:nvSpPr>
      <dsp:spPr>
        <a:xfrm rot="5400000">
          <a:off x="3559774" y="2122059"/>
          <a:ext cx="443208" cy="504577"/>
        </a:xfrm>
        <a:prstGeom prst="bentUpArrow">
          <a:avLst>
            <a:gd name="adj1" fmla="val 32840"/>
            <a:gd name="adj2" fmla="val 25000"/>
            <a:gd name="adj3" fmla="val 35780"/>
          </a:avLst>
        </a:prstGeom>
        <a:solidFill>
          <a:schemeClr val="accent2">
            <a:tint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356F29B9-14CF-4404-B9BE-83F765196D47}">
      <dsp:nvSpPr>
        <dsp:cNvPr id="0" name=""/>
        <dsp:cNvSpPr/>
      </dsp:nvSpPr>
      <dsp:spPr>
        <a:xfrm>
          <a:off x="2629868" y="1630754"/>
          <a:ext cx="2371067" cy="522247"/>
        </a:xfrm>
        <a:prstGeom prst="roundRect">
          <a:avLst>
            <a:gd name="adj" fmla="val 1667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ar-EG" sz="2100" kern="1200" dirty="0"/>
            <a:t>تحليل المشكلة</a:t>
          </a:r>
          <a:endParaRPr lang="en-US" sz="2100" kern="1200" dirty="0"/>
        </a:p>
      </dsp:txBody>
      <dsp:txXfrm>
        <a:off x="2655367" y="1656253"/>
        <a:ext cx="2320069" cy="471249"/>
      </dsp:txXfrm>
    </dsp:sp>
    <dsp:sp modelId="{562F4D70-EEFB-416F-A0FB-E8B3B3F3AC82}">
      <dsp:nvSpPr>
        <dsp:cNvPr id="0" name=""/>
        <dsp:cNvSpPr/>
      </dsp:nvSpPr>
      <dsp:spPr>
        <a:xfrm>
          <a:off x="1788991" y="2102779"/>
          <a:ext cx="542643" cy="42210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49FEA50D-74F1-4F0D-9A50-F772E96CF77D}">
      <dsp:nvSpPr>
        <dsp:cNvPr id="0" name=""/>
        <dsp:cNvSpPr/>
      </dsp:nvSpPr>
      <dsp:spPr>
        <a:xfrm rot="5400000">
          <a:off x="4871744" y="2708715"/>
          <a:ext cx="443208" cy="504577"/>
        </a:xfrm>
        <a:prstGeom prst="bentUpArrow">
          <a:avLst>
            <a:gd name="adj1" fmla="val 32840"/>
            <a:gd name="adj2" fmla="val 25000"/>
            <a:gd name="adj3" fmla="val 35780"/>
          </a:avLst>
        </a:prstGeom>
        <a:solidFill>
          <a:schemeClr val="accent2">
            <a:tint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4EE846C8-51F0-4835-902F-9F50C1FA9749}">
      <dsp:nvSpPr>
        <dsp:cNvPr id="0" name=""/>
        <dsp:cNvSpPr/>
      </dsp:nvSpPr>
      <dsp:spPr>
        <a:xfrm>
          <a:off x="3944065" y="2217410"/>
          <a:ext cx="2366613" cy="522247"/>
        </a:xfrm>
        <a:prstGeom prst="roundRect">
          <a:avLst>
            <a:gd name="adj" fmla="val 1667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ar-EG" sz="2100" kern="1200" dirty="0"/>
            <a:t>تحليل الحلول المناسبة</a:t>
          </a:r>
          <a:endParaRPr lang="en-US" sz="2100" kern="1200" dirty="0"/>
        </a:p>
      </dsp:txBody>
      <dsp:txXfrm>
        <a:off x="3969564" y="2242909"/>
        <a:ext cx="2315615" cy="471249"/>
      </dsp:txXfrm>
    </dsp:sp>
    <dsp:sp modelId="{72431DDE-977F-4F37-A13A-B774DF71F943}">
      <dsp:nvSpPr>
        <dsp:cNvPr id="0" name=""/>
        <dsp:cNvSpPr/>
      </dsp:nvSpPr>
      <dsp:spPr>
        <a:xfrm>
          <a:off x="5500423" y="2267218"/>
          <a:ext cx="542643" cy="42210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3A5A9AB7-372F-4607-8030-0E1556F58C17}">
      <dsp:nvSpPr>
        <dsp:cNvPr id="0" name=""/>
        <dsp:cNvSpPr/>
      </dsp:nvSpPr>
      <dsp:spPr>
        <a:xfrm rot="5400000">
          <a:off x="5921322" y="3295371"/>
          <a:ext cx="443208" cy="504577"/>
        </a:xfrm>
        <a:prstGeom prst="bentUpArrow">
          <a:avLst>
            <a:gd name="adj1" fmla="val 32840"/>
            <a:gd name="adj2" fmla="val 25000"/>
            <a:gd name="adj3" fmla="val 35780"/>
          </a:avLst>
        </a:prstGeom>
        <a:solidFill>
          <a:schemeClr val="accent2">
            <a:tint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E0DCD549-2D0F-48B9-812A-34CFCAA605C2}">
      <dsp:nvSpPr>
        <dsp:cNvPr id="0" name=""/>
        <dsp:cNvSpPr/>
      </dsp:nvSpPr>
      <dsp:spPr>
        <a:xfrm>
          <a:off x="5258263" y="2804066"/>
          <a:ext cx="1837373" cy="522247"/>
        </a:xfrm>
        <a:prstGeom prst="roundRect">
          <a:avLst>
            <a:gd name="adj" fmla="val 1667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ar-EG" sz="2100" kern="1200" dirty="0"/>
            <a:t>تنفيذ الحل الأمثل</a:t>
          </a:r>
          <a:endParaRPr lang="en-US" sz="2100" kern="1200" dirty="0"/>
        </a:p>
      </dsp:txBody>
      <dsp:txXfrm>
        <a:off x="5283762" y="2829565"/>
        <a:ext cx="1786375" cy="471249"/>
      </dsp:txXfrm>
    </dsp:sp>
    <dsp:sp modelId="{4AEDFE6D-1210-46E7-A32E-29BCCAF2C519}">
      <dsp:nvSpPr>
        <dsp:cNvPr id="0" name=""/>
        <dsp:cNvSpPr/>
      </dsp:nvSpPr>
      <dsp:spPr>
        <a:xfrm>
          <a:off x="6550000" y="2853874"/>
          <a:ext cx="542643" cy="42210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0828FCFD-FF77-4936-91DD-207F99B0EDC9}">
      <dsp:nvSpPr>
        <dsp:cNvPr id="0" name=""/>
        <dsp:cNvSpPr/>
      </dsp:nvSpPr>
      <dsp:spPr>
        <a:xfrm>
          <a:off x="6572460" y="3390722"/>
          <a:ext cx="1587376" cy="522247"/>
        </a:xfrm>
        <a:prstGeom prst="roundRect">
          <a:avLst>
            <a:gd name="adj" fmla="val 1667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ar-EG" sz="2100" kern="1200" dirty="0"/>
            <a:t>تقييم النتائج</a:t>
          </a:r>
          <a:endParaRPr lang="en-US" sz="2100" kern="1200" dirty="0"/>
        </a:p>
      </dsp:txBody>
      <dsp:txXfrm>
        <a:off x="6597959" y="3416221"/>
        <a:ext cx="1536378" cy="471249"/>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svg"/><Relationship Id="rId2" Type="http://schemas.openxmlformats.org/officeDocument/2006/relationships/image" Target="../media/image12.jpe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58332" y="4043842"/>
            <a:ext cx="4886463" cy="400110"/>
          </a:xfrm>
          <a:prstGeom prst="rect">
            <a:avLst/>
          </a:prstGeom>
          <a:noFill/>
        </p:spPr>
        <p:txBody>
          <a:bodyPr wrap="square" rtlCol="0">
            <a:spAutoFit/>
          </a:bodyPr>
          <a:lstStyle/>
          <a:p>
            <a:r>
              <a:rPr lang="en-US" sz="2000" dirty="0">
                <a:latin typeface="Alexandria" pitchFamily="2" charset="-78"/>
                <a:cs typeface="Alexandria" pitchFamily="2" charset="-78"/>
              </a:rPr>
              <a:t>Prepared by Dr. Hala Elalfy </a:t>
            </a:r>
            <a:r>
              <a:rPr lang="en-US" sz="2000" dirty="0" err="1">
                <a:latin typeface="Alexandria" pitchFamily="2" charset="-78"/>
                <a:cs typeface="Alexandria" pitchFamily="2" charset="-78"/>
              </a:rPr>
              <a:t>Fawzy</a:t>
            </a:r>
            <a:endParaRPr lang="en-US" sz="2000" dirty="0">
              <a:latin typeface="Alexandria" pitchFamily="2" charset="-78"/>
              <a:cs typeface="Alexandria" pitchFamily="2" charset="-78"/>
            </a:endParaRPr>
          </a:p>
        </p:txBody>
      </p:sp>
      <p:sp>
        <p:nvSpPr>
          <p:cNvPr id="31" name="TextBox 30"/>
          <p:cNvSpPr txBox="1"/>
          <p:nvPr/>
        </p:nvSpPr>
        <p:spPr>
          <a:xfrm>
            <a:off x="706040" y="1998560"/>
            <a:ext cx="4886463" cy="1323439"/>
          </a:xfrm>
          <a:prstGeom prst="rect">
            <a:avLst/>
          </a:prstGeom>
          <a:noFill/>
        </p:spPr>
        <p:txBody>
          <a:bodyPr wrap="square" rtlCol="0">
            <a:spAutoFit/>
          </a:bodyPr>
          <a:lstStyle/>
          <a:p>
            <a:pPr algn="ctr"/>
            <a:r>
              <a:rPr lang="en-US" sz="4000" b="1" dirty="0">
                <a:solidFill>
                  <a:srgbClr val="00B0F0"/>
                </a:solidFill>
                <a:latin typeface="Alexandria" pitchFamily="2" charset="-78"/>
                <a:cs typeface="Alexandria" pitchFamily="2" charset="-78"/>
              </a:rPr>
              <a:t>Public Relations research Methods</a:t>
            </a: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0</a:t>
            </a:r>
            <a:r>
              <a:rPr lang="en-US" sz="2800" b="1" dirty="0">
                <a:solidFill>
                  <a:schemeClr val="bg1"/>
                </a:solidFill>
                <a:latin typeface="Times New Roman" panose="02020603050405020304" pitchFamily="18" charset="0"/>
                <a:cs typeface="Times New Roman" panose="02020603050405020304" pitchFamily="18" charset="0"/>
              </a:rPr>
              <a:t>2</a:t>
            </a:r>
          </a:p>
        </p:txBody>
      </p:sp>
      <p:sp>
        <p:nvSpPr>
          <p:cNvPr id="46" name="TextBox 45"/>
          <p:cNvSpPr txBox="1"/>
          <p:nvPr/>
        </p:nvSpPr>
        <p:spPr>
          <a:xfrm>
            <a:off x="329269" y="5104240"/>
            <a:ext cx="3571812" cy="707886"/>
          </a:xfrm>
          <a:prstGeom prst="rect">
            <a:avLst/>
          </a:prstGeom>
          <a:noFill/>
        </p:spPr>
        <p:txBody>
          <a:bodyPr wrap="none" rtlCol="0">
            <a:spAutoFit/>
          </a:bodyPr>
          <a:lstStyle/>
          <a:p>
            <a:r>
              <a:rPr lang="en-US" sz="2000" dirty="0">
                <a:latin typeface="Alexandria" pitchFamily="2" charset="-78"/>
                <a:cs typeface="Alexandria" pitchFamily="2" charset="-78"/>
              </a:rPr>
              <a:t>PRL 624</a:t>
            </a:r>
          </a:p>
          <a:p>
            <a:r>
              <a:rPr lang="en-US" sz="2000" dirty="0">
                <a:latin typeface="Alexandria" pitchFamily="2" charset="-78"/>
                <a:cs typeface="Alexandria" pitchFamily="2" charset="-78"/>
              </a:rPr>
              <a:t>Public Relations (part two)</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232902"/>
          </a:xfrm>
          <a:prstGeom prst="rect">
            <a:avLst/>
          </a:prstGeom>
          <a:noFill/>
        </p:spPr>
        <p:txBody>
          <a:bodyPr wrap="square" rtlCol="0">
            <a:spAutoFit/>
          </a:bodyPr>
          <a:lstStyle/>
          <a:p>
            <a:pPr algn="ctr">
              <a:lnSpc>
                <a:spcPct val="200000"/>
              </a:lnSpc>
            </a:pPr>
            <a:r>
              <a:rPr lang="ar-EG" sz="2000" b="1" dirty="0">
                <a:solidFill>
                  <a:srgbClr val="00B0F0"/>
                </a:solidFill>
                <a:latin typeface="Alexandria" pitchFamily="2" charset="-78"/>
                <a:cs typeface="Alexandria" pitchFamily="2" charset="-78"/>
              </a:rPr>
              <a:t>المحاضرة الثانية</a:t>
            </a:r>
          </a:p>
          <a:p>
            <a:pPr algn="ctr">
              <a:lnSpc>
                <a:spcPct val="200000"/>
              </a:lnSpc>
            </a:pPr>
            <a:r>
              <a:rPr lang="ar-EG" sz="2000" b="1" dirty="0">
                <a:solidFill>
                  <a:srgbClr val="00B0F0"/>
                </a:solidFill>
                <a:latin typeface="Alexandria" pitchFamily="2" charset="-78"/>
                <a:cs typeface="Alexandria" pitchFamily="2" charset="-78"/>
              </a:rPr>
              <a:t>مشكلة البحث في الدراسات الإعلامية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780889"/>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dirty="0">
                <a:latin typeface="Alexandria" pitchFamily="2" charset="-78"/>
                <a:cs typeface="Alexandria" pitchFamily="2" charset="-78"/>
              </a:rPr>
              <a:t>مفهوم المشكلة البحثية.</a:t>
            </a:r>
          </a:p>
          <a:p>
            <a:pPr marL="285750" indent="-285750" algn="r" rtl="1">
              <a:lnSpc>
                <a:spcPct val="200000"/>
              </a:lnSpc>
              <a:buFont typeface="Wingdings" panose="05000000000000000000" pitchFamily="2" charset="2"/>
              <a:buChar char="v"/>
            </a:pPr>
            <a:r>
              <a:rPr lang="ar-EG" dirty="0">
                <a:latin typeface="Alexandria" pitchFamily="2" charset="-78"/>
                <a:cs typeface="Alexandria" pitchFamily="2" charset="-78"/>
              </a:rPr>
              <a:t>المفاهيم وثيقة الصلة بالمشكلة البحثية.</a:t>
            </a:r>
            <a:endParaRPr lang="en-US"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v"/>
            </a:pPr>
            <a:r>
              <a:rPr lang="ar-EG" dirty="0">
                <a:latin typeface="Alexandria" pitchFamily="2" charset="-78"/>
                <a:cs typeface="Alexandria" pitchFamily="2" charset="-78"/>
              </a:rPr>
              <a:t>أهمية المشكلة البحثية ومبررات اختيارها.</a:t>
            </a:r>
          </a:p>
          <a:p>
            <a:pPr marL="285750" indent="-285750" algn="r" rtl="1">
              <a:lnSpc>
                <a:spcPct val="200000"/>
              </a:lnSpc>
              <a:buFont typeface="Wingdings" panose="05000000000000000000" pitchFamily="2" charset="2"/>
              <a:buChar char="v"/>
            </a:pPr>
            <a:r>
              <a:rPr lang="ar-EG" dirty="0">
                <a:latin typeface="Alexandria" pitchFamily="2" charset="-78"/>
                <a:cs typeface="Alexandria" pitchFamily="2" charset="-78"/>
              </a:rPr>
              <a:t>مصادر الحصول على المشكلة البحثية.</a:t>
            </a:r>
          </a:p>
          <a:p>
            <a:pPr marL="285750" indent="-285750" algn="r" rtl="1">
              <a:lnSpc>
                <a:spcPct val="200000"/>
              </a:lnSpc>
              <a:buFont typeface="Wingdings" panose="05000000000000000000" pitchFamily="2" charset="2"/>
              <a:buChar char="v"/>
            </a:pPr>
            <a:r>
              <a:rPr lang="ar-EG" dirty="0">
                <a:latin typeface="Alexandria" pitchFamily="2" charset="-78"/>
                <a:cs typeface="Alexandria" pitchFamily="2" charset="-78"/>
              </a:rPr>
              <a:t>الأخطاء الشائعة في اختيار المشكلة البحثية.</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مقدمة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77766" y="2095405"/>
            <a:ext cx="10541000" cy="3476080"/>
          </a:xfrm>
          <a:prstGeom prst="rect">
            <a:avLst/>
          </a:prstGeom>
          <a:noFill/>
        </p:spPr>
        <p:txBody>
          <a:bodyPr wrap="square" rtlCol="0">
            <a:spAutoFit/>
          </a:bodyPr>
          <a:lstStyle/>
          <a:p>
            <a:pPr algn="just" rtl="1">
              <a:lnSpc>
                <a:spcPct val="200000"/>
              </a:lnSpc>
            </a:pPr>
            <a:r>
              <a:rPr lang="ar-EG" sz="1400" dirty="0">
                <a:latin typeface="Alexandria" pitchFamily="2" charset="-78"/>
                <a:cs typeface="Alexandria" pitchFamily="2" charset="-78"/>
              </a:rPr>
              <a:t>تُعتبر المشكلة البحثية النقطة الأساسية والمحور الرئيسي الذي يدور حوله البحث العلمي. إنها بمثابة البوصلة التي توجه الباحثين في رحلتهم نحو الاكتشاف والابتكار. تُساهم المشكلة البحثية في تحديد مسار البحث وتحديد الأهداف والأسئلة التي يسعى البحث للإجابة عليها. بدون مشكلة بحثية واضحة ومحددة، قد يتحول البحث العلمي إلى مجرد جولة عشوائية في بحر المعرفة بدون هدف محدد.</a:t>
            </a:r>
          </a:p>
          <a:p>
            <a:pPr algn="just" rtl="1">
              <a:lnSpc>
                <a:spcPct val="200000"/>
              </a:lnSpc>
            </a:pPr>
            <a:endParaRPr lang="ar-EG" sz="1400" dirty="0">
              <a:latin typeface="Alexandria" pitchFamily="2" charset="-78"/>
              <a:cs typeface="Alexandria" pitchFamily="2" charset="-78"/>
            </a:endParaRPr>
          </a:p>
          <a:p>
            <a:pPr algn="just" rtl="1">
              <a:lnSpc>
                <a:spcPct val="200000"/>
              </a:lnSpc>
            </a:pPr>
            <a:r>
              <a:rPr lang="ar-EG" sz="1400" dirty="0">
                <a:latin typeface="Alexandria" pitchFamily="2" charset="-78"/>
                <a:cs typeface="Alexandria" pitchFamily="2" charset="-78"/>
              </a:rPr>
              <a:t>وتكمن أهمية المشكلة البحثية في قدرتها على تحديد الفجوة المعرفية التي يسعى البحث لملئها، مما يُسهم في تقدم المعرفة والعلم. كما أنها تساعد في تحديد الأساليب والأدوات المناسبة للبحث، وتوجيه الجهود والموارد نحو الأهداف المرجوة. إن القدرة على صياغة مشكلة بحثية بشكل واضح ودقيق تعتبر مهارة حاسمة لكل باحث، حيث تعكس الفهم العميق للموضوع وتحدد مسار البحث وتؤثر بشكل مباشر على فعاليته وأهميته.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هي 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924000"/>
            <a:ext cx="10360692" cy="390696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تصور مبدئي محكم لموضوع البحث، تنم عن عملية تفكير منظمة، تتضمن أفكار أولية يعتزم الباحث البحث عنها وتحقيقها.</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ويمكن تعريفها على أنها مجموعة من التحديات والصعوبات التي تواجه الأفراد أثناء مسارهم التعليمي. تشمل هذه المشكلة عدة جوانب متنوعة مثل صعوبة التعلم، والتحفيز، وتنظيم الوقت، والضغوط النفسية، والظروف الاجتماعية والاقتصادية، والمشاكل الصحية، والتواصل مع المعلمين والزملاء.</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 مشكلة الدراسة هي المحور الرئيسي الذي تدور حوله الدراسة، وهي عبارة عن تساؤلات تدور في ذهن الباحث أو إحساسه بوجود خلل ما أو قصور أو ضعف أو ربما غموض في جانب معين يريد الباحث دراسته استجلاء أمره.</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 ومشكلة البحث هي الخطوة الأولى لكتابة الباحث للبحث العلمي، ويجب على الباحث التركيز عند تحديد مشكلة البحث، وشرحها ووضع الحلول المناسبة لها، والبحث العلمي هو الأسلوب الصحيح والدقيق في تحديد منحنيات وأبعاد المشكلة البحث وأسبابها وكل ما يؤثر عليها، ومن خلال البحث العلمي يعطي الباحث المفهوم الكامل لمشكلة الدراسة.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03071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هي المشكلة البحثية؟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2614305"/>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يمكن تعريف مشكلة البحث بأنها المسألة أو القضية التي جاء البحث بهدف حلها والتي تُمثِّل محور اهتمام الباحث وهي الأساس الذي دفع الباحث لجمع المعلومات والبيانات الأولية والثانوية لتحليل هذه المشكلة وتكوين الفروض حولها للتوصل إلى حل لهذه المشكلة من خلال الوصول إلى نتائج سليمة وتقديم توصيات مفيدة بشأنها، وذلك عن طريق اتباع منهجية علمية سليمة مبنية على إطار نظري قوي يُطلق عليها اسم البحث العلمي ، وبصورة عامة هناك عدد من العوامل التي قد تؤثر في مشكلة البحث واختيارها أو تحديدها والتي تتمثل في الهدف من البحث ، وقدرات الباحث، والإمكانيات المتاحة والمتوفرة سواء المادية أو المعلوماتية وغيرها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872916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68052" y="925551"/>
            <a:ext cx="6296573"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هي المفاهيم وثيقة الصلة بالمشكلة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615527"/>
            <a:ext cx="10487692" cy="4307077"/>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(الإشكالية- القضية- الظاهرة)</a:t>
            </a:r>
          </a:p>
          <a:p>
            <a:pPr marL="285750" indent="-285750" algn="just" rtl="1">
              <a:lnSpc>
                <a:spcPct val="150000"/>
              </a:lnSpc>
              <a:buFont typeface="Wingdings" panose="05000000000000000000" pitchFamily="2" charset="2"/>
              <a:buChar char="ü"/>
            </a:pPr>
            <a:r>
              <a:rPr lang="ar-EG" b="1" dirty="0">
                <a:latin typeface="Alexandria" pitchFamily="2" charset="-78"/>
                <a:cs typeface="Alexandria" pitchFamily="2" charset="-78"/>
              </a:rPr>
              <a:t>الإشكالية:</a:t>
            </a:r>
          </a:p>
          <a:p>
            <a:pPr algn="just" rtl="1">
              <a:lnSpc>
                <a:spcPct val="200000"/>
              </a:lnSpc>
            </a:pPr>
            <a:r>
              <a:rPr lang="ar-EG" sz="1400" dirty="0">
                <a:latin typeface="Alexandria" pitchFamily="2" charset="-78"/>
                <a:cs typeface="Alexandria" pitchFamily="2" charset="-78"/>
              </a:rPr>
              <a:t>الإشكالية في السياق العلمي تعتبر أحد المفاهيم الأساسية في البحث العلمي والنقد الفكري. وهي تعبر عن مجموعة من الأسئلة أو المشكلات المترابطة التي يتناولها الباحث في دراسته، والتي تحتاج إلى تحليل وفهم عميقين. بمعنى آخر، الإشكالية هي النقاط المعقدة أو المسائل التي تقع في قلب موضوع البحث وتشكل تحديًا يتطلب الاستقصاء والتدقيق.</a:t>
            </a:r>
          </a:p>
          <a:p>
            <a:pPr algn="just" rtl="1">
              <a:lnSpc>
                <a:spcPct val="200000"/>
              </a:lnSpc>
            </a:pPr>
            <a:r>
              <a:rPr lang="ar-EG" sz="1400" dirty="0">
                <a:latin typeface="Alexandria" pitchFamily="2" charset="-78"/>
                <a:cs typeface="Alexandria" pitchFamily="2" charset="-78"/>
              </a:rPr>
              <a:t>في البحث العلمي، الإشكالية ليست مجرد مشكلة واحدة، بل هي شبكة من القضايا التي تكون مرتبطة بطريقة تجعل الفهم الكامل لأي جزء منها معتمدًا على فهم الشبكة ككل. تحدد الإشكالية الإطار النظري للبحث وتوجه الباحث نحو الأسئلة البحثية التي ينبغي طرحها والفرضيات التي يتعين اختبارها.</a:t>
            </a:r>
          </a:p>
          <a:p>
            <a:pPr algn="just" rtl="1">
              <a:lnSpc>
                <a:spcPct val="200000"/>
              </a:lnSpc>
            </a:pPr>
            <a:r>
              <a:rPr lang="ar-EG" sz="1400" dirty="0">
                <a:latin typeface="Alexandria" pitchFamily="2" charset="-78"/>
                <a:cs typeface="Alexandria" pitchFamily="2" charset="-78"/>
              </a:rPr>
              <a:t>يتطلب تحديد الإشكالية البحثية قدرًا من النقد الذاتي والموضوعية، حيث ينبغي على الباحث أن يكون قادرًا على التمييز بين المعلومات والأفكار المختلفة وتحليلها بطريقة تسمح بصياغة سؤال بحثي قابل للدراسة والفحص.</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798065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68052" y="925551"/>
            <a:ext cx="6296573"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هي المفاهيم وثيقة الصلة بالمشكلة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79794" y="1782074"/>
            <a:ext cx="10487692" cy="4322465"/>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أوجه الاتفاق والاختلاف بين الإشكالية والمشكلة</a:t>
            </a:r>
          </a:p>
          <a:p>
            <a:pPr algn="just" rtl="1">
              <a:lnSpc>
                <a:spcPct val="200000"/>
              </a:lnSpc>
            </a:pPr>
            <a:r>
              <a:rPr lang="ar-EG" sz="1400" u="sng" dirty="0">
                <a:latin typeface="Alexandria" pitchFamily="2" charset="-78"/>
                <a:cs typeface="Alexandria" pitchFamily="2" charset="-78"/>
              </a:rPr>
              <a:t>المفهوم والنطاق</a:t>
            </a:r>
          </a:p>
          <a:p>
            <a:pPr algn="just" rtl="1">
              <a:lnSpc>
                <a:spcPct val="200000"/>
              </a:lnSpc>
            </a:pPr>
            <a:r>
              <a:rPr lang="ar-EG" sz="1400" dirty="0">
                <a:latin typeface="Alexandria" pitchFamily="2" charset="-78"/>
                <a:cs typeface="Alexandria" pitchFamily="2" charset="-78"/>
              </a:rPr>
              <a:t>   المشكلة تُشير إلى تحدي محدد يستدعي التدخل لحله، بينما الإشكالية تُمثل مجموعة أوسع من التحديات التي قد تشتمل على العديد من المشكلات المترابطة.</a:t>
            </a:r>
          </a:p>
          <a:p>
            <a:pPr algn="just" rtl="1">
              <a:lnSpc>
                <a:spcPct val="200000"/>
              </a:lnSpc>
            </a:pPr>
            <a:r>
              <a:rPr lang="ar-EG" sz="1400" u="sng" dirty="0">
                <a:latin typeface="Alexandria" pitchFamily="2" charset="-78"/>
                <a:cs typeface="Alexandria" pitchFamily="2" charset="-78"/>
              </a:rPr>
              <a:t>العلاقة البنيوية:</a:t>
            </a:r>
          </a:p>
          <a:p>
            <a:pPr algn="just" rtl="1">
              <a:lnSpc>
                <a:spcPct val="200000"/>
              </a:lnSpc>
            </a:pPr>
            <a:r>
              <a:rPr lang="ar-EG" sz="1400" dirty="0">
                <a:latin typeface="Alexandria" pitchFamily="2" charset="-78"/>
                <a:cs typeface="Alexandria" pitchFamily="2" charset="-78"/>
              </a:rPr>
              <a:t>   تُعد المشكلة عنصرًا منفردًا ضمن مجموعة أكبر هي الإشكالية، والتي تُعتبر مجمعًا للقضايا الأساسية وتشكل الإطار العام للمشكلات الفردية.</a:t>
            </a:r>
          </a:p>
          <a:p>
            <a:pPr algn="just" rtl="1">
              <a:lnSpc>
                <a:spcPct val="200000"/>
              </a:lnSpc>
            </a:pPr>
            <a:r>
              <a:rPr lang="ar-EG" sz="1400" u="sng" dirty="0">
                <a:latin typeface="Alexandria" pitchFamily="2" charset="-78"/>
                <a:cs typeface="Alexandria" pitchFamily="2" charset="-78"/>
              </a:rPr>
              <a:t>البساطة مقابل التعقيد:</a:t>
            </a:r>
          </a:p>
          <a:p>
            <a:pPr algn="just" rtl="1">
              <a:lnSpc>
                <a:spcPct val="200000"/>
              </a:lnSpc>
            </a:pPr>
            <a:r>
              <a:rPr lang="ar-EG" sz="1400" dirty="0">
                <a:latin typeface="Alexandria" pitchFamily="2" charset="-78"/>
                <a:cs typeface="Alexandria" pitchFamily="2" charset="-78"/>
              </a:rPr>
              <a:t>   عادةً ما يكون حل المشكلة أقل تعقيدًا ويتطلب جهودًا محدودة مقارنة بالإشكالية، التي تتطلب تفكيرًا استراتيجيًا أكثر شمولاً وتعمقًا للتوصل إلى حلول.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996223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68052" y="925551"/>
            <a:ext cx="6296573"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هي المفاهيم وثيقة الصلة بالمشكلة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782074"/>
            <a:ext cx="10487692" cy="4322465"/>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أوجه الاتفاق والاختلاف بين الإشكالية والمشكلة</a:t>
            </a:r>
          </a:p>
          <a:p>
            <a:pPr algn="just" rtl="1">
              <a:lnSpc>
                <a:spcPct val="200000"/>
              </a:lnSpc>
            </a:pPr>
            <a:r>
              <a:rPr lang="ar-EG" sz="1400" u="sng" dirty="0">
                <a:latin typeface="Alexandria" pitchFamily="2" charset="-78"/>
                <a:cs typeface="Alexandria" pitchFamily="2" charset="-78"/>
              </a:rPr>
              <a:t>الهدف البحثي</a:t>
            </a:r>
          </a:p>
          <a:p>
            <a:pPr algn="just" rtl="1">
              <a:lnSpc>
                <a:spcPct val="200000"/>
              </a:lnSpc>
            </a:pPr>
            <a:r>
              <a:rPr lang="ar-EG" sz="1400" dirty="0">
                <a:latin typeface="Alexandria" pitchFamily="2" charset="-78"/>
                <a:cs typeface="Alexandria" pitchFamily="2" charset="-78"/>
              </a:rPr>
              <a:t>   كل من المشكلة والإشكالية يهدفان إلى طرح سؤال يتطلب إجابة، سواء كان هذا السؤال محدودًا في سياق المشكلة أو أكثر شمولية في سياق الإشكالية.</a:t>
            </a:r>
          </a:p>
          <a:p>
            <a:pPr algn="just" rtl="1">
              <a:lnSpc>
                <a:spcPct val="200000"/>
              </a:lnSpc>
            </a:pPr>
            <a:r>
              <a:rPr lang="ar-EG" sz="1400" u="sng" dirty="0">
                <a:latin typeface="Alexandria" pitchFamily="2" charset="-78"/>
                <a:cs typeface="Alexandria" pitchFamily="2" charset="-78"/>
              </a:rPr>
              <a:t>التأثير النفسي</a:t>
            </a:r>
          </a:p>
          <a:p>
            <a:pPr algn="just" rtl="1">
              <a:lnSpc>
                <a:spcPct val="200000"/>
              </a:lnSpc>
            </a:pPr>
            <a:r>
              <a:rPr lang="ar-EG" sz="1400" dirty="0">
                <a:latin typeface="Alexandria" pitchFamily="2" charset="-78"/>
                <a:cs typeface="Alexandria" pitchFamily="2" charset="-78"/>
              </a:rPr>
              <a:t>   في حين أن المشكلة قد تسبب شعورًا مؤقتًا بالقلق أو الدهشة، فإن الإشكالية قد تولد مستويات أعلى من التوتر والإحراج بسبب تعقيدها وتأثيرها الأكبر.</a:t>
            </a:r>
          </a:p>
          <a:p>
            <a:pPr algn="just" rtl="1">
              <a:lnSpc>
                <a:spcPct val="200000"/>
              </a:lnSpc>
            </a:pPr>
            <a:r>
              <a:rPr lang="ar-EG" sz="1400" u="sng" dirty="0">
                <a:latin typeface="Alexandria" pitchFamily="2" charset="-78"/>
                <a:cs typeface="Alexandria" pitchFamily="2" charset="-78"/>
              </a:rPr>
              <a:t>الطبيعة العملية</a:t>
            </a:r>
          </a:p>
          <a:p>
            <a:pPr algn="just" rtl="1">
              <a:lnSpc>
                <a:spcPct val="200000"/>
              </a:lnSpc>
            </a:pPr>
            <a:r>
              <a:rPr lang="ar-EG" sz="1400" dirty="0">
                <a:latin typeface="Alexandria" pitchFamily="2" charset="-78"/>
                <a:cs typeface="Alexandria" pitchFamily="2" charset="-78"/>
              </a:rPr>
              <a:t>   المشكلة تمثل عقبة يمكن التغلب عليها بحلول مباشرة، بينما الإشكالية تُعتبر معضلة تشتمل على تعقيدات وتناقضات قد تحتاج إلى استراتيجيات متعددة للحل.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967666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68052" y="925551"/>
            <a:ext cx="6296573"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هي المفاهيم وثيقة الصلة بالمشكلة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782074"/>
            <a:ext cx="10487692" cy="3891578"/>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أوجه الاتفاق والاختلاف بين الإشكالية والمشكلة</a:t>
            </a:r>
          </a:p>
          <a:p>
            <a:pPr algn="just" rtl="1">
              <a:lnSpc>
                <a:spcPct val="200000"/>
              </a:lnSpc>
            </a:pPr>
            <a:r>
              <a:rPr lang="ar-EG" sz="1400" u="sng" dirty="0">
                <a:latin typeface="Alexandria" pitchFamily="2" charset="-78"/>
                <a:cs typeface="Alexandria" pitchFamily="2" charset="-78"/>
              </a:rPr>
              <a:t>الحاجة للحل</a:t>
            </a:r>
          </a:p>
          <a:p>
            <a:pPr algn="just" rtl="1">
              <a:lnSpc>
                <a:spcPct val="200000"/>
              </a:lnSpc>
            </a:pPr>
            <a:r>
              <a:rPr lang="ar-EG" sz="1400" dirty="0">
                <a:latin typeface="Alexandria" pitchFamily="2" charset="-78"/>
                <a:cs typeface="Alexandria" pitchFamily="2" charset="-78"/>
              </a:rPr>
              <a:t>   تتشارك المشكلة والإشكالية في الحاجة الأساسية لإيجاد حل، وكلتاهما تثيران أسئلة تتعلق بمضمون وتفاصيل التحدي القائم.</a:t>
            </a:r>
          </a:p>
          <a:p>
            <a:pPr algn="just" rtl="1">
              <a:lnSpc>
                <a:spcPct val="200000"/>
              </a:lnSpc>
            </a:pPr>
            <a:r>
              <a:rPr lang="ar-EG" sz="1400" u="sng" dirty="0">
                <a:latin typeface="Alexandria" pitchFamily="2" charset="-78"/>
                <a:cs typeface="Alexandria" pitchFamily="2" charset="-78"/>
              </a:rPr>
              <a:t>العلاقة التفاعلية:</a:t>
            </a:r>
          </a:p>
          <a:p>
            <a:pPr algn="just" rtl="1">
              <a:lnSpc>
                <a:spcPct val="200000"/>
              </a:lnSpc>
            </a:pPr>
            <a:r>
              <a:rPr lang="ar-EG" sz="1400" dirty="0">
                <a:latin typeface="Alexandria" pitchFamily="2" charset="-78"/>
                <a:cs typeface="Alexandria" pitchFamily="2" charset="-78"/>
              </a:rPr>
              <a:t>   هناك تأثير متبادل بين المشكلة والإشكالية؛ فالمشكلة كجزء من الإشكالية تؤثر على النطاق الأوسع للإشكالية، وبالمثل، تؤثر الإشكالية على كل مشكلة تحتويها.</a:t>
            </a:r>
          </a:p>
          <a:p>
            <a:pPr algn="just" rtl="1">
              <a:lnSpc>
                <a:spcPct val="200000"/>
              </a:lnSpc>
            </a:pPr>
            <a:r>
              <a:rPr lang="ar-EG" sz="1400" u="sng" dirty="0">
                <a:latin typeface="Alexandria" pitchFamily="2" charset="-78"/>
                <a:cs typeface="Alexandria" pitchFamily="2" charset="-78"/>
              </a:rPr>
              <a:t>العلاقة الفلسفية</a:t>
            </a:r>
            <a:r>
              <a:rPr lang="ar-EG" sz="1400" dirty="0">
                <a:latin typeface="Alexandria" pitchFamily="2" charset="-78"/>
                <a:cs typeface="Alexandria" pitchFamily="2" charset="-78"/>
              </a:rPr>
              <a:t>:</a:t>
            </a:r>
          </a:p>
          <a:p>
            <a:pPr algn="just" rtl="1">
              <a:lnSpc>
                <a:spcPct val="200000"/>
              </a:lnSpc>
            </a:pPr>
            <a:r>
              <a:rPr lang="ar-EG" sz="1400" dirty="0">
                <a:latin typeface="Alexandria" pitchFamily="2" charset="-78"/>
                <a:cs typeface="Alexandria" pitchFamily="2" charset="-78"/>
              </a:rPr>
              <a:t>تعتبر العلاقة بين المشكلة والإشكالية هي قضية فلسفية معقدة تتضمن الكثير من الجدال في الأوساط العلمية وبالتالي هي ليست مجالاً للعامة ولكنها قضية تحتاج لمتخصصين كي يتم تناولها.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002930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68052" y="925551"/>
            <a:ext cx="6296573"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هي المفاهيم وثيقة الصلة بالمشكلة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84059" y="1693454"/>
            <a:ext cx="10487692" cy="4307077"/>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(الإشكالية- القضية- الظاهرة)</a:t>
            </a:r>
          </a:p>
          <a:p>
            <a:pPr marL="285750" indent="-285750" algn="just" rtl="1">
              <a:lnSpc>
                <a:spcPct val="150000"/>
              </a:lnSpc>
              <a:buFont typeface="Wingdings" panose="05000000000000000000" pitchFamily="2" charset="2"/>
              <a:buChar char="ü"/>
            </a:pPr>
            <a:r>
              <a:rPr lang="ar-EG" b="1" dirty="0">
                <a:latin typeface="Alexandria" pitchFamily="2" charset="-78"/>
                <a:cs typeface="Alexandria" pitchFamily="2" charset="-78"/>
              </a:rPr>
              <a:t>القضية:</a:t>
            </a:r>
          </a:p>
          <a:p>
            <a:pPr algn="just" rtl="1">
              <a:lnSpc>
                <a:spcPct val="200000"/>
              </a:lnSpc>
            </a:pPr>
            <a:r>
              <a:rPr lang="ar-EG" sz="1400" dirty="0">
                <a:latin typeface="Alexandria" pitchFamily="2" charset="-78"/>
                <a:cs typeface="Alexandria" pitchFamily="2" charset="-78"/>
              </a:rPr>
              <a:t>مفهوم "القضية" في السياق العلمي والبحثي يمكن أن يُفهم بطرق متعددة حسب التخصص والسياق، لكن بشكل عام، يشير إلى موضوع معين أو سيناريو يتم التحقيق فيه أو النظر فيه. إليك توضيح لمفهوم القضية في سياقات مختلفة:</a:t>
            </a:r>
          </a:p>
          <a:p>
            <a:pPr algn="just" rtl="1">
              <a:lnSpc>
                <a:spcPct val="200000"/>
              </a:lnSpc>
            </a:pPr>
            <a:r>
              <a:rPr lang="ar-EG" sz="1400" dirty="0">
                <a:latin typeface="Alexandria" pitchFamily="2" charset="-78"/>
                <a:cs typeface="Alexandria" pitchFamily="2" charset="-78"/>
              </a:rPr>
              <a:t>1. </a:t>
            </a:r>
            <a:r>
              <a:rPr lang="ar-EG" sz="1400" u="sng" dirty="0">
                <a:latin typeface="Alexandria" pitchFamily="2" charset="-78"/>
                <a:cs typeface="Alexandria" pitchFamily="2" charset="-78"/>
              </a:rPr>
              <a:t>في البحث العلمي</a:t>
            </a:r>
            <a:r>
              <a:rPr lang="ar-EG" sz="1400" dirty="0">
                <a:latin typeface="Alexandria" pitchFamily="2" charset="-78"/>
                <a:cs typeface="Alexandria" pitchFamily="2" charset="-78"/>
              </a:rPr>
              <a:t>: القضية عادة ما تكون موضوعًا محددًا أو حالة خاصة يتم دراستها لفهم ظاهرة أوسع. على سبيل المثال، قد تكون دراسة حالة تفصيلية لشركة معينة لفهم كيفية تأثير الابتكارات التكنولوجية على بنيتها التنظيمية.</a:t>
            </a:r>
          </a:p>
          <a:p>
            <a:pPr algn="just" rtl="1">
              <a:lnSpc>
                <a:spcPct val="200000"/>
              </a:lnSpc>
            </a:pPr>
            <a:r>
              <a:rPr lang="ar-EG" sz="1400" dirty="0">
                <a:latin typeface="Alexandria" pitchFamily="2" charset="-78"/>
                <a:cs typeface="Alexandria" pitchFamily="2" charset="-78"/>
              </a:rPr>
              <a:t>2. </a:t>
            </a:r>
            <a:r>
              <a:rPr lang="ar-EG" sz="1400" u="sng" dirty="0">
                <a:latin typeface="Alexandria" pitchFamily="2" charset="-78"/>
                <a:cs typeface="Alexandria" pitchFamily="2" charset="-78"/>
              </a:rPr>
              <a:t>في العلوم الاجتماعية</a:t>
            </a:r>
            <a:r>
              <a:rPr lang="ar-EG" sz="1400" dirty="0">
                <a:latin typeface="Alexandria" pitchFamily="2" charset="-78"/>
                <a:cs typeface="Alexandria" pitchFamily="2" charset="-78"/>
              </a:rPr>
              <a:t>: يُمكن أن تشير القضية إلى موضوع اجتماعي أو قانوني أو أخلاقي مثير للجدل يتطلب النقاش والتحليل، مثل قضايا حقوق الإنسان، العدالة الاجتماعية، أو التشريعات الحكومية.</a:t>
            </a:r>
          </a:p>
          <a:p>
            <a:pPr algn="just" rtl="1">
              <a:lnSpc>
                <a:spcPct val="200000"/>
              </a:lnSpc>
            </a:pPr>
            <a:r>
              <a:rPr lang="ar-EG" sz="1400" dirty="0">
                <a:latin typeface="Alexandria" pitchFamily="2" charset="-78"/>
                <a:cs typeface="Alexandria" pitchFamily="2" charset="-78"/>
              </a:rPr>
              <a:t>والقضية كمفهوم بحثي تتطلب تحديداً واضحاً وصياغة دقيقة للمشكلة أو الموقف الذي يتم دراسته. تُسهم القضايا في تركيز البحث وتوجيهه نحو مسألة معينة يمكن تحليلها بشكل معمق، وهي مهمة في توجيه الأسئلة البحثية والفرضيات.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436709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68052" y="925551"/>
            <a:ext cx="6296573"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هي المفاهيم وثيقة الصلة بالمشكلة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99049" y="1768847"/>
            <a:ext cx="10487692" cy="3091359"/>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أوجه الاتفاق والاختلاف بين المشكلة والقضية</a:t>
            </a:r>
          </a:p>
          <a:p>
            <a:pPr algn="just" rtl="1">
              <a:lnSpc>
                <a:spcPct val="200000"/>
              </a:lnSpc>
            </a:pPr>
            <a:endParaRPr lang="ar-EG" sz="1400" dirty="0">
              <a:latin typeface="Alexandria" pitchFamily="2" charset="-78"/>
              <a:cs typeface="Alexandria" pitchFamily="2" charset="-78"/>
            </a:endParaRPr>
          </a:p>
          <a:p>
            <a:pPr algn="just" rtl="1">
              <a:lnSpc>
                <a:spcPct val="200000"/>
              </a:lnSpc>
            </a:pPr>
            <a:r>
              <a:rPr lang="ar-EG" sz="1600" b="1" dirty="0">
                <a:solidFill>
                  <a:schemeClr val="accent2">
                    <a:lumMod val="50000"/>
                  </a:schemeClr>
                </a:solidFill>
                <a:latin typeface="Alexandria" pitchFamily="2" charset="-78"/>
                <a:cs typeface="Alexandria" pitchFamily="2" charset="-78"/>
              </a:rPr>
              <a:t>أوجه الاتفاق: </a:t>
            </a:r>
            <a:endParaRPr lang="ar-EG" sz="1400" dirty="0">
              <a:latin typeface="Alexandria" pitchFamily="2" charset="-78"/>
              <a:cs typeface="Alexandria" pitchFamily="2" charset="-78"/>
            </a:endParaRPr>
          </a:p>
          <a:p>
            <a:pPr marL="285750" indent="-285750" algn="just" rtl="1">
              <a:lnSpc>
                <a:spcPct val="200000"/>
              </a:lnSpc>
              <a:buFont typeface="Wingdings" panose="05000000000000000000" pitchFamily="2" charset="2"/>
              <a:buChar char="ü"/>
            </a:pPr>
            <a:r>
              <a:rPr lang="ar-EG" sz="1400" u="sng" dirty="0">
                <a:latin typeface="Alexandria" pitchFamily="2" charset="-78"/>
                <a:cs typeface="Alexandria" pitchFamily="2" charset="-78"/>
              </a:rPr>
              <a:t>الحاجة للتدخل</a:t>
            </a:r>
            <a:r>
              <a:rPr lang="ar-EG" sz="1400" dirty="0">
                <a:latin typeface="Alexandria" pitchFamily="2" charset="-78"/>
                <a:cs typeface="Alexandria" pitchFamily="2" charset="-78"/>
              </a:rPr>
              <a:t>: كل من المشكلة والقضية تتطلب تدخلاً للحل أو الإدارة.</a:t>
            </a:r>
          </a:p>
          <a:p>
            <a:pPr marL="285750" indent="-285750" algn="just" rtl="1">
              <a:lnSpc>
                <a:spcPct val="200000"/>
              </a:lnSpc>
              <a:buFont typeface="Wingdings" panose="05000000000000000000" pitchFamily="2" charset="2"/>
              <a:buChar char="ü"/>
            </a:pPr>
            <a:r>
              <a:rPr lang="ar-EG" sz="1400" u="sng" dirty="0">
                <a:latin typeface="Alexandria" pitchFamily="2" charset="-78"/>
                <a:cs typeface="Alexandria" pitchFamily="2" charset="-78"/>
              </a:rPr>
              <a:t>التأثير على الأفراد أو الجماعات: </a:t>
            </a:r>
            <a:r>
              <a:rPr lang="ar-EG" sz="1400" dirty="0">
                <a:latin typeface="Alexandria" pitchFamily="2" charset="-78"/>
                <a:cs typeface="Alexandria" pitchFamily="2" charset="-78"/>
              </a:rPr>
              <a:t>سواء كانت مشكلة أو قضية، فإن كليهما يمكن أن يكون له تأثير مباشر على الأفراد أو المجتمعات.</a:t>
            </a:r>
          </a:p>
          <a:p>
            <a:pPr marL="285750" indent="-285750" algn="just" rtl="1">
              <a:lnSpc>
                <a:spcPct val="200000"/>
              </a:lnSpc>
              <a:buFont typeface="Wingdings" panose="05000000000000000000" pitchFamily="2" charset="2"/>
              <a:buChar char="ü"/>
            </a:pPr>
            <a:r>
              <a:rPr lang="ar-EG" sz="1400" u="sng" dirty="0">
                <a:latin typeface="Alexandria" pitchFamily="2" charset="-78"/>
                <a:cs typeface="Alexandria" pitchFamily="2" charset="-78"/>
              </a:rPr>
              <a:t>البحث والتحليل</a:t>
            </a:r>
            <a:r>
              <a:rPr lang="ar-EG" sz="1400" dirty="0">
                <a:latin typeface="Alexandria" pitchFamily="2" charset="-78"/>
                <a:cs typeface="Alexandria" pitchFamily="2" charset="-78"/>
              </a:rPr>
              <a:t>: المشكلة والقضية تتطلبان البحث والتحليل لفهم أسبابها وتأثيراتها.</a:t>
            </a:r>
          </a:p>
          <a:p>
            <a:pPr algn="just" rtl="1">
              <a:lnSpc>
                <a:spcPct val="200000"/>
              </a:lnSpc>
            </a:pPr>
            <a:endParaRPr lang="ar-EG"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015413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68052" y="925551"/>
            <a:ext cx="6296573"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هي المفاهيم وثيقة الصلة بالمشكلة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99049" y="1768847"/>
            <a:ext cx="10487692" cy="4153188"/>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أوجه الاتفاق والاختلاف بين المشكلة والقضية</a:t>
            </a:r>
            <a:endParaRPr lang="ar-EG" sz="1400" dirty="0">
              <a:latin typeface="Alexandria" pitchFamily="2" charset="-78"/>
              <a:cs typeface="Alexandria" pitchFamily="2" charset="-78"/>
            </a:endParaRPr>
          </a:p>
          <a:p>
            <a:pPr algn="just" rtl="1">
              <a:lnSpc>
                <a:spcPct val="150000"/>
              </a:lnSpc>
            </a:pPr>
            <a:r>
              <a:rPr lang="ar-EG" sz="1600" b="1" dirty="0">
                <a:solidFill>
                  <a:schemeClr val="accent2">
                    <a:lumMod val="50000"/>
                  </a:schemeClr>
                </a:solidFill>
                <a:latin typeface="Alexandria" pitchFamily="2" charset="-78"/>
                <a:cs typeface="Alexandria" pitchFamily="2" charset="-78"/>
              </a:rPr>
              <a:t>أوجه الاختلاف: </a:t>
            </a:r>
            <a:endParaRPr lang="ar-EG" sz="1400"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400" u="sng" dirty="0">
                <a:latin typeface="Alexandria" pitchFamily="2" charset="-78"/>
                <a:cs typeface="Alexandria" pitchFamily="2" charset="-78"/>
              </a:rPr>
              <a:t>النطاق: </a:t>
            </a:r>
            <a:r>
              <a:rPr lang="ar-EG" sz="1400" dirty="0">
                <a:latin typeface="Alexandria" pitchFamily="2" charset="-78"/>
                <a:cs typeface="Alexandria" pitchFamily="2" charset="-78"/>
              </a:rPr>
              <a:t>المشكلة عادة تكون أضيق في نطاقها وأكثر تحديدًا، بينما القضية تميل إلى أن تكون أوسع وقد تشمل عدة مشكلات.</a:t>
            </a:r>
          </a:p>
          <a:p>
            <a:pPr marL="285750" indent="-285750" algn="just" rtl="1">
              <a:lnSpc>
                <a:spcPct val="150000"/>
              </a:lnSpc>
              <a:buFont typeface="Wingdings" panose="05000000000000000000" pitchFamily="2" charset="2"/>
              <a:buChar char="ü"/>
            </a:pPr>
            <a:r>
              <a:rPr lang="ar-EG" sz="1400" u="sng" dirty="0">
                <a:latin typeface="Alexandria" pitchFamily="2" charset="-78"/>
                <a:cs typeface="Alexandria" pitchFamily="2" charset="-78"/>
              </a:rPr>
              <a:t>التعقيد: </a:t>
            </a:r>
            <a:r>
              <a:rPr lang="ar-EG" sz="1400" dirty="0">
                <a:latin typeface="Alexandria" pitchFamily="2" charset="-78"/>
                <a:cs typeface="Alexandria" pitchFamily="2" charset="-78"/>
              </a:rPr>
              <a:t>القضايا غالبًا ما تكون أكثر تعقيدًا وقد تتضمن العديد من الأبعاد الاجتماعية، القانونية، أو الأخلاقية، بينما المشكلة قد تكون محدودة بعوامل أبسط.</a:t>
            </a:r>
          </a:p>
          <a:p>
            <a:pPr marL="285750" indent="-285750" algn="just" rtl="1">
              <a:lnSpc>
                <a:spcPct val="150000"/>
              </a:lnSpc>
              <a:buFont typeface="Wingdings" panose="05000000000000000000" pitchFamily="2" charset="2"/>
              <a:buChar char="ü"/>
            </a:pPr>
            <a:r>
              <a:rPr lang="ar-EG" sz="1400" u="sng" dirty="0">
                <a:latin typeface="Alexandria" pitchFamily="2" charset="-78"/>
                <a:cs typeface="Alexandria" pitchFamily="2" charset="-78"/>
              </a:rPr>
              <a:t>الشمولية: </a:t>
            </a:r>
            <a:r>
              <a:rPr lang="ar-EG" sz="1400" dirty="0">
                <a:latin typeface="Alexandria" pitchFamily="2" charset="-78"/>
                <a:cs typeface="Alexandria" pitchFamily="2" charset="-78"/>
              </a:rPr>
              <a:t>القضايا غالبًا ما تكون شاملة وتتطلب مناقشات واسعة النطاق وقد تتضمن جدالات عامة، في حين أن المشكلات قد تكون خاصة ومحدودة بسياق معين.</a:t>
            </a:r>
          </a:p>
          <a:p>
            <a:pPr marL="285750" indent="-285750" algn="just" rtl="1">
              <a:lnSpc>
                <a:spcPct val="150000"/>
              </a:lnSpc>
              <a:buFont typeface="Wingdings" panose="05000000000000000000" pitchFamily="2" charset="2"/>
              <a:buChar char="ü"/>
            </a:pPr>
            <a:r>
              <a:rPr lang="ar-EG" sz="1400" u="sng" dirty="0">
                <a:latin typeface="Alexandria" pitchFamily="2" charset="-78"/>
                <a:cs typeface="Alexandria" pitchFamily="2" charset="-78"/>
              </a:rPr>
              <a:t>الإجراءات القانونية: </a:t>
            </a:r>
            <a:r>
              <a:rPr lang="ar-EG" sz="1400" dirty="0">
                <a:latin typeface="Alexandria" pitchFamily="2" charset="-78"/>
                <a:cs typeface="Alexandria" pitchFamily="2" charset="-78"/>
              </a:rPr>
              <a:t>القضايا قد تنطوي على إجراءات قانونية وتحتاج إلى تدخل السلطة القضائية، بينما المشكلات قد تُحل داخليًا أو من خلال التدخلات الإدارية أو الشخصية.</a:t>
            </a:r>
          </a:p>
          <a:p>
            <a:pPr marL="285750" indent="-285750" algn="just" rtl="1">
              <a:lnSpc>
                <a:spcPct val="150000"/>
              </a:lnSpc>
              <a:buFont typeface="Wingdings" panose="05000000000000000000" pitchFamily="2" charset="2"/>
              <a:buChar char="ü"/>
            </a:pPr>
            <a:r>
              <a:rPr lang="ar-EG" sz="1400" u="sng" dirty="0">
                <a:latin typeface="Alexandria" pitchFamily="2" charset="-78"/>
                <a:cs typeface="Alexandria" pitchFamily="2" charset="-78"/>
              </a:rPr>
              <a:t>التأثير المجتمعي: </a:t>
            </a:r>
            <a:r>
              <a:rPr lang="ar-EG" sz="1400" dirty="0">
                <a:latin typeface="Alexandria" pitchFamily="2" charset="-78"/>
                <a:cs typeface="Alexandria" pitchFamily="2" charset="-78"/>
              </a:rPr>
              <a:t>القضايا غالبًا ما تحمل تأثيرًا اجتماعيًا أوسع وقد تؤدي إلى تغييرات في السياسات أو القوانين، بينما التأثيرات المترتبة على المشكلات قد تكون محدودة النطاق.</a:t>
            </a:r>
          </a:p>
          <a:p>
            <a:pPr algn="just" rtl="1">
              <a:lnSpc>
                <a:spcPct val="200000"/>
              </a:lnSpc>
            </a:pPr>
            <a:endParaRPr lang="ar-EG"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196920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68052" y="925551"/>
            <a:ext cx="6296573"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هي المفاهيم وثيقة الصلة بالمشكلة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99049" y="1768847"/>
            <a:ext cx="10487692" cy="3014415"/>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(الإشكالية- القضية- الظاهرة)</a:t>
            </a:r>
          </a:p>
          <a:p>
            <a:pPr marL="285750" indent="-285750" algn="just" rtl="1">
              <a:lnSpc>
                <a:spcPct val="150000"/>
              </a:lnSpc>
              <a:buFont typeface="Wingdings" panose="05000000000000000000" pitchFamily="2" charset="2"/>
              <a:buChar char="ü"/>
            </a:pPr>
            <a:r>
              <a:rPr lang="ar-EG" b="1" dirty="0">
                <a:latin typeface="Alexandria" pitchFamily="2" charset="-78"/>
                <a:cs typeface="Alexandria" pitchFamily="2" charset="-78"/>
              </a:rPr>
              <a:t>الظاهرة:</a:t>
            </a:r>
          </a:p>
          <a:p>
            <a:pPr algn="just" rtl="1">
              <a:lnSpc>
                <a:spcPct val="200000"/>
              </a:lnSpc>
            </a:pPr>
            <a:r>
              <a:rPr lang="ar-EG" sz="1400" dirty="0">
                <a:latin typeface="Alexandria" pitchFamily="2" charset="-78"/>
                <a:cs typeface="Alexandria" pitchFamily="2" charset="-78"/>
              </a:rPr>
              <a:t>في البحث العلمي، مفهوم "الظاهرة" يُستخدم لوصف حدث أو سلسلة أحداث يمكن ملاحظتها وتحليلها. هذه الظواهر يمكن أن تكون مادية أو اجتماعية أو نفسية، ويمكن أن تكون طبيعية أو من صنع الإنسان. الباحثون يهتمون بالظواهر لأنها تقدم الفرصة لاستكشاف، تفسير، وأحيانًا التنبؤ بالأنماط أو العلاقات ضمن مجال معين من الدراسة.</a:t>
            </a:r>
          </a:p>
          <a:p>
            <a:pPr algn="just" rtl="1">
              <a:lnSpc>
                <a:spcPct val="200000"/>
              </a:lnSpc>
            </a:pPr>
            <a:r>
              <a:rPr lang="ar-EG" sz="1400" dirty="0">
                <a:latin typeface="Alexandria" pitchFamily="2" charset="-78"/>
                <a:cs typeface="Alexandria" pitchFamily="2" charset="-78"/>
              </a:rPr>
              <a:t>الظاهرة الاجتماعية هي أي سلوك أو حالة تظهر ضمن مجتمع معين وتحمل دلالات ثقافية، اقتصادية، سياسية أو اجتماعية. هذه الظواهر يمكن أن تشمل مجموعة واسعة من الأحداث والتفاعلات، بدءًا من العادات اليومية وحتى الحركات الاجتماعية الكبرى</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028762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الصفات الخاصة بالظاهرة؟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973032"/>
            <a:ext cx="10360692" cy="395941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v"/>
            </a:pPr>
            <a:r>
              <a:rPr lang="ar-EG" sz="1600" u="sng" dirty="0">
                <a:latin typeface="Alexandria" pitchFamily="2" charset="-78"/>
                <a:cs typeface="Alexandria" pitchFamily="2" charset="-78"/>
              </a:rPr>
              <a:t>الشمولية</a:t>
            </a:r>
            <a:r>
              <a:rPr lang="ar-EG" sz="1400" dirty="0">
                <a:latin typeface="Alexandria" pitchFamily="2" charset="-78"/>
                <a:cs typeface="Alexandria" pitchFamily="2" charset="-78"/>
              </a:rPr>
              <a:t>: الظواهر الاجتماعية عادة ما تؤثر على أجزاء كبيرة من المجتمع، أو حتى المجتمع ككل.</a:t>
            </a:r>
          </a:p>
          <a:p>
            <a:pPr marL="285750" indent="-285750" algn="just" rtl="1">
              <a:lnSpc>
                <a:spcPct val="200000"/>
              </a:lnSpc>
              <a:buFont typeface="Wingdings" panose="05000000000000000000" pitchFamily="2" charset="2"/>
              <a:buChar char="v"/>
            </a:pPr>
            <a:r>
              <a:rPr lang="ar-EG" sz="1600" u="sng" dirty="0">
                <a:latin typeface="Alexandria" pitchFamily="2" charset="-78"/>
                <a:cs typeface="Alexandria" pitchFamily="2" charset="-78"/>
              </a:rPr>
              <a:t>الملاحظة والقياس: </a:t>
            </a:r>
            <a:r>
              <a:rPr lang="ar-EG" sz="1400" dirty="0">
                <a:latin typeface="Alexandria" pitchFamily="2" charset="-78"/>
                <a:cs typeface="Alexandria" pitchFamily="2" charset="-78"/>
              </a:rPr>
              <a:t>يمكن رصد الظواهر الاجتماعية وقياسها من خلال الأساليب الإمبريقية والإحصائية.</a:t>
            </a:r>
          </a:p>
          <a:p>
            <a:pPr marL="285750" indent="-285750" algn="just" rtl="1">
              <a:lnSpc>
                <a:spcPct val="200000"/>
              </a:lnSpc>
              <a:buFont typeface="Wingdings" panose="05000000000000000000" pitchFamily="2" charset="2"/>
              <a:buChar char="v"/>
            </a:pPr>
            <a:r>
              <a:rPr lang="ar-EG" sz="1600" u="sng" dirty="0">
                <a:latin typeface="Alexandria" pitchFamily="2" charset="-78"/>
                <a:cs typeface="Alexandria" pitchFamily="2" charset="-78"/>
              </a:rPr>
              <a:t>التأثير المتبادل: </a:t>
            </a:r>
            <a:r>
              <a:rPr lang="ar-EG" sz="1400" dirty="0">
                <a:latin typeface="Alexandria" pitchFamily="2" charset="-78"/>
                <a:cs typeface="Alexandria" pitchFamily="2" charset="-78"/>
              </a:rPr>
              <a:t>تتفاعل الظواهر الاجتماعية مع غيرها من العوامل الاجتماعية والثقافية والاقتصادية والسياسية.</a:t>
            </a:r>
          </a:p>
          <a:p>
            <a:pPr marL="285750" indent="-285750" algn="just" rtl="1">
              <a:lnSpc>
                <a:spcPct val="200000"/>
              </a:lnSpc>
              <a:buFont typeface="Wingdings" panose="05000000000000000000" pitchFamily="2" charset="2"/>
              <a:buChar char="v"/>
            </a:pPr>
            <a:r>
              <a:rPr lang="ar-EG" sz="1600" u="sng" dirty="0">
                <a:latin typeface="Alexandria" pitchFamily="2" charset="-78"/>
                <a:cs typeface="Alexandria" pitchFamily="2" charset="-78"/>
              </a:rPr>
              <a:t>الديناميكية</a:t>
            </a:r>
            <a:r>
              <a:rPr lang="ar-EG" sz="1400" dirty="0">
                <a:latin typeface="Alexandria" pitchFamily="2" charset="-78"/>
                <a:cs typeface="Alexandria" pitchFamily="2" charset="-78"/>
              </a:rPr>
              <a:t>: تتغير الظواهر الاجتماعية وتتطور مع مرور الزمن وتحت تأثير مختلف العوامل.</a:t>
            </a:r>
          </a:p>
          <a:p>
            <a:pPr marL="285750" indent="-285750" algn="just" rtl="1">
              <a:lnSpc>
                <a:spcPct val="200000"/>
              </a:lnSpc>
              <a:buFont typeface="Wingdings" panose="05000000000000000000" pitchFamily="2" charset="2"/>
              <a:buChar char="v"/>
            </a:pPr>
            <a:r>
              <a:rPr lang="ar-EG" sz="1600" u="sng" dirty="0">
                <a:latin typeface="Alexandria" pitchFamily="2" charset="-78"/>
                <a:cs typeface="Alexandria" pitchFamily="2" charset="-78"/>
              </a:rPr>
              <a:t>التعقيد: </a:t>
            </a:r>
            <a:r>
              <a:rPr lang="ar-EG" sz="1400" dirty="0">
                <a:latin typeface="Alexandria" pitchFamily="2" charset="-78"/>
                <a:cs typeface="Alexandria" pitchFamily="2" charset="-78"/>
              </a:rPr>
              <a:t>الظواهر الاجتماعية قد تكون معقدة بطبيعتها، وقد تشمل أبعادًا متعددة.</a:t>
            </a:r>
          </a:p>
          <a:p>
            <a:pPr marL="285750" indent="-285750" algn="just" rtl="1">
              <a:lnSpc>
                <a:spcPct val="200000"/>
              </a:lnSpc>
              <a:buFont typeface="Wingdings" panose="05000000000000000000" pitchFamily="2" charset="2"/>
              <a:buChar char="v"/>
            </a:pPr>
            <a:r>
              <a:rPr lang="ar-EG" sz="1600" u="sng" dirty="0">
                <a:latin typeface="Alexandria" pitchFamily="2" charset="-78"/>
                <a:cs typeface="Alexandria" pitchFamily="2" charset="-78"/>
              </a:rPr>
              <a:t>التنوع: </a:t>
            </a:r>
            <a:r>
              <a:rPr lang="ar-EG" sz="1400" dirty="0">
                <a:latin typeface="Alexandria" pitchFamily="2" charset="-78"/>
                <a:cs typeface="Alexandria" pitchFamily="2" charset="-78"/>
              </a:rPr>
              <a:t>تظهر الظواهر الاجتماعية في أشكال متعددة وقد تكون إيجابية كالتطوع، أو سلبية كالجريمة.</a:t>
            </a:r>
          </a:p>
          <a:p>
            <a:pPr marL="285750" indent="-285750" algn="just" rtl="1">
              <a:lnSpc>
                <a:spcPct val="200000"/>
              </a:lnSpc>
              <a:buFont typeface="Wingdings" panose="05000000000000000000" pitchFamily="2" charset="2"/>
              <a:buChar char="v"/>
            </a:pPr>
            <a:r>
              <a:rPr lang="ar-EG" sz="1600" u="sng" dirty="0">
                <a:latin typeface="Alexandria" pitchFamily="2" charset="-78"/>
                <a:cs typeface="Alexandria" pitchFamily="2" charset="-78"/>
              </a:rPr>
              <a:t>التكرار: </a:t>
            </a:r>
            <a:r>
              <a:rPr lang="ar-EG" sz="1400" dirty="0">
                <a:latin typeface="Alexandria" pitchFamily="2" charset="-78"/>
                <a:cs typeface="Alexandria" pitchFamily="2" charset="-78"/>
              </a:rPr>
              <a:t>الظواهر الاجتماعية تميل إلى أن تكون متكررة أو تظهر نمطية في السلوك.</a:t>
            </a:r>
          </a:p>
          <a:p>
            <a:pPr marL="285750" indent="-285750" algn="just" rtl="1">
              <a:lnSpc>
                <a:spcPct val="200000"/>
              </a:lnSpc>
              <a:buFont typeface="Wingdings" panose="05000000000000000000" pitchFamily="2" charset="2"/>
              <a:buChar char="v"/>
            </a:pPr>
            <a:r>
              <a:rPr lang="ar-EG" sz="1600" u="sng" dirty="0">
                <a:latin typeface="Alexandria" pitchFamily="2" charset="-78"/>
                <a:cs typeface="Alexandria" pitchFamily="2" charset="-78"/>
              </a:rPr>
              <a:t>المعنى الرمزي</a:t>
            </a:r>
            <a:r>
              <a:rPr lang="ar-EG" sz="1400" dirty="0">
                <a:latin typeface="Alexandria" pitchFamily="2" charset="-78"/>
                <a:cs typeface="Alexandria" pitchFamily="2" charset="-78"/>
              </a:rPr>
              <a:t>: الظواهر الاجتماعية غالبًا ما تحمل معاني رمزية تعكس قيم ومعتقدات المجتمع.</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6911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68052" y="925551"/>
            <a:ext cx="6296573"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هي المفاهيم وثيقة الصلة بالمشكلة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99049" y="1768847"/>
            <a:ext cx="10487692" cy="2660472"/>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أوجه الاتفاق والاختلاف بين المشكلة والظاهرة</a:t>
            </a:r>
          </a:p>
          <a:p>
            <a:pPr algn="just" rtl="1">
              <a:lnSpc>
                <a:spcPct val="200000"/>
              </a:lnSpc>
            </a:pPr>
            <a:endParaRPr lang="ar-EG" sz="1400" dirty="0">
              <a:latin typeface="Alexandria" pitchFamily="2" charset="-78"/>
              <a:cs typeface="Alexandria" pitchFamily="2" charset="-78"/>
            </a:endParaRPr>
          </a:p>
          <a:p>
            <a:pPr algn="just" rtl="1">
              <a:lnSpc>
                <a:spcPct val="200000"/>
              </a:lnSpc>
            </a:pPr>
            <a:r>
              <a:rPr lang="ar-EG" sz="1600" b="1" dirty="0">
                <a:solidFill>
                  <a:schemeClr val="accent2">
                    <a:lumMod val="50000"/>
                  </a:schemeClr>
                </a:solidFill>
                <a:latin typeface="Alexandria" pitchFamily="2" charset="-78"/>
                <a:cs typeface="Alexandria" pitchFamily="2" charset="-78"/>
              </a:rPr>
              <a:t>أوجه الاتفاق:</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تحليل ودراسة: كل من المشكلة والظاهرة يتطلبان الدراسة والتحليل لفهم أبعادهما والتوصل إلى حلول أو تفسيرات.</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تأثير ملحوظ: سواء كانت مشكلة أو ظاهرة، فإن كلاهما يحمل تأثيرًا ملحوظًا يمكن ملاحظته وقياسه في سياق معين.</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البحث عن أسباب ونتائج: المشكلات والظواهر تتطلب من الباحثين تحديد الأسباب والتداعيات المرتبطة بها.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819065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68052" y="925551"/>
            <a:ext cx="6296573"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هي المفاهيم وثيقة الصلة بالمشكلة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99049" y="1768847"/>
            <a:ext cx="10487692" cy="4384021"/>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أوجه الاتفاق والاختلاف بين المشكلة والظاهرة</a:t>
            </a:r>
            <a:endParaRPr lang="ar-EG" sz="1400" dirty="0">
              <a:latin typeface="Alexandria" pitchFamily="2" charset="-78"/>
              <a:cs typeface="Alexandria" pitchFamily="2" charset="-78"/>
            </a:endParaRPr>
          </a:p>
          <a:p>
            <a:pPr algn="just" rtl="1">
              <a:lnSpc>
                <a:spcPct val="200000"/>
              </a:lnSpc>
            </a:pPr>
            <a:r>
              <a:rPr lang="ar-EG" sz="1600" b="1" dirty="0">
                <a:solidFill>
                  <a:schemeClr val="accent2">
                    <a:lumMod val="50000"/>
                  </a:schemeClr>
                </a:solidFill>
                <a:latin typeface="Alexandria" pitchFamily="2" charset="-78"/>
                <a:cs typeface="Alexandria" pitchFamily="2" charset="-78"/>
              </a:rPr>
              <a:t>أوجه الاختلاف:</a:t>
            </a:r>
          </a:p>
          <a:p>
            <a:pPr marL="285750" indent="-285750" algn="just" rtl="1">
              <a:lnSpc>
                <a:spcPct val="200000"/>
              </a:lnSpc>
              <a:buFont typeface="Wingdings" panose="05000000000000000000" pitchFamily="2" charset="2"/>
              <a:buChar char="ü"/>
            </a:pPr>
            <a:r>
              <a:rPr lang="ar-EG" sz="1400" u="sng" dirty="0">
                <a:latin typeface="Alexandria" pitchFamily="2" charset="-78"/>
                <a:cs typeface="Alexandria" pitchFamily="2" charset="-78"/>
              </a:rPr>
              <a:t>الحلول: </a:t>
            </a:r>
            <a:r>
              <a:rPr lang="ar-EG" sz="1400" dirty="0">
                <a:latin typeface="Alexandria" pitchFamily="2" charset="-78"/>
                <a:cs typeface="Alexandria" pitchFamily="2" charset="-78"/>
              </a:rPr>
              <a:t>الحلول المتعلقة بالمشكلات غالبًا ما تكون موجهة نحو تغيير الوضع الراهن للتغلب على التحدي، بينما الظواهر قد تحتاج ببساطة إلى التفسير أو الفهم.</a:t>
            </a:r>
          </a:p>
          <a:p>
            <a:pPr marL="285750" indent="-285750" algn="just" rtl="1">
              <a:lnSpc>
                <a:spcPct val="200000"/>
              </a:lnSpc>
              <a:buFont typeface="Wingdings" panose="05000000000000000000" pitchFamily="2" charset="2"/>
              <a:buChar char="ü"/>
            </a:pPr>
            <a:r>
              <a:rPr lang="ar-EG" sz="1400" u="sng" dirty="0">
                <a:latin typeface="Alexandria" pitchFamily="2" charset="-78"/>
                <a:cs typeface="Alexandria" pitchFamily="2" charset="-78"/>
              </a:rPr>
              <a:t>الطبيعة: </a:t>
            </a:r>
            <a:r>
              <a:rPr lang="ar-EG" sz="1400" dirty="0">
                <a:latin typeface="Alexandria" pitchFamily="2" charset="-78"/>
                <a:cs typeface="Alexandria" pitchFamily="2" charset="-78"/>
              </a:rPr>
              <a:t>المشكلات غالبًا ما تكون ذات طبيعة سلبية وتتطلب تدخلاً للتحسين أو التغيير، في حين أن الظواهر يمكن أن تكون إيجابية أو سلبية وقد تكون جزءًا من الحالة الطبيعية أو السياق الاجتماعي.</a:t>
            </a:r>
          </a:p>
          <a:p>
            <a:pPr marL="285750" indent="-285750" algn="just" rtl="1">
              <a:lnSpc>
                <a:spcPct val="200000"/>
              </a:lnSpc>
              <a:buFont typeface="Wingdings" panose="05000000000000000000" pitchFamily="2" charset="2"/>
              <a:buChar char="ü"/>
            </a:pPr>
            <a:r>
              <a:rPr lang="ar-EG" sz="1400" u="sng" dirty="0">
                <a:latin typeface="Alexandria" pitchFamily="2" charset="-78"/>
                <a:cs typeface="Alexandria" pitchFamily="2" charset="-78"/>
              </a:rPr>
              <a:t>الغرض من الدراسة</a:t>
            </a:r>
            <a:r>
              <a:rPr lang="ar-EG" sz="1400" dirty="0">
                <a:latin typeface="Alexandria" pitchFamily="2" charset="-78"/>
                <a:cs typeface="Alexandria" pitchFamily="2" charset="-78"/>
              </a:rPr>
              <a:t>: دراسة المشكلات غالبًا ما تكون موجهة نحو إيجاد حلول عملية، بينما دراسة الظواهر قد تكون موجهة نحو توسيع المعرفة النظرية أو العلمية.</a:t>
            </a:r>
          </a:p>
          <a:p>
            <a:pPr marL="285750" indent="-285750" algn="just" rtl="1">
              <a:lnSpc>
                <a:spcPct val="200000"/>
              </a:lnSpc>
              <a:buFont typeface="Wingdings" panose="05000000000000000000" pitchFamily="2" charset="2"/>
              <a:buChar char="ü"/>
            </a:pPr>
            <a:r>
              <a:rPr lang="ar-EG" sz="1400" u="sng" dirty="0">
                <a:latin typeface="Alexandria" pitchFamily="2" charset="-78"/>
                <a:cs typeface="Alexandria" pitchFamily="2" charset="-78"/>
              </a:rPr>
              <a:t>الإطار الزمني</a:t>
            </a:r>
            <a:r>
              <a:rPr lang="ar-EG" sz="1400" dirty="0">
                <a:latin typeface="Alexandria" pitchFamily="2" charset="-78"/>
                <a:cs typeface="Alexandria" pitchFamily="2" charset="-78"/>
              </a:rPr>
              <a:t>: المشكلات غالبًا ما تتطلب حلولًا عاجلة وتكون محددة زمنيًا، بينما الظواهر يمكن أن تكون مستمرة أو تاريخية وتتطلب نظرة طويلة الأمد.</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477800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أهمية المشكلة البحثية </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390696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يعد اختيار مشكلة البحث أهم المراحل البحثية؛ لذا يجب على الباحث أن يكون على معرفة وثيقة بمجال دراسته، وفى كثير من الأحيان يعتمد الباحث على اختيار المشكلة مستندا إلى بحوث سابقة، ولذلك يجب على الباحثين مواكبة البحوث الحالية في مجالات تخصصاتهم المختلفة من خلال الاطلاع على المجالات العلمية المتخصصة، وحضور الندوات العلمية المتخصصة، والحفاظ على إجراء اتصالات مع باحثين آخرين قاموا بدراسات مماثلة.</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وقبل بداية الباحث في الشروع في اختيار مشكلة بحثه يجب أن يضع في ذهنه منذ البداية أن تكون المشكلة البحثية واضحة، ولكي يتم تحقيق الاهداف بكفاءة يجب استخدام الأساليب البحثية المناسبة. ولتحديد مشكلة البحث يجب على الباحث البدء بتحديد السؤال الذي يبحث له عن جواب، أو البحث في اللغز الذي يسعى إلى حله، والذي يمكن تطويره في مشكلة بحثية. فالعالم مليء بالمشكلات التي لم تحل، وليس كل واحد من هذه الموضوعات يعد مناسبا للبحث، إذ يجب أن تكون المشكلة عظيمة تستحق الوقت والجهد، ولا يجب إضاعة الوقت بالتحقيق في مشكلة تافهة أو تكرار العمل الذي تم بالقعل </a:t>
            </a:r>
            <a:r>
              <a:rPr lang="ar-EG" sz="1400" dirty="0" err="1">
                <a:latin typeface="Alexandria" pitchFamily="2" charset="-78"/>
                <a:cs typeface="Alexandria" pitchFamily="2" charset="-78"/>
              </a:rPr>
              <a:t>فى</a:t>
            </a:r>
            <a:r>
              <a:rPr lang="ar-EG" sz="1400" dirty="0">
                <a:latin typeface="Alexandria" pitchFamily="2" charset="-78"/>
                <a:cs typeface="Alexandria" pitchFamily="2" charset="-78"/>
              </a:rPr>
              <a:t> أماكن أخرى.</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825373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05586" y="925551"/>
            <a:ext cx="7014470"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ما هي الأسئلة التي يجب طرحها عند اختيار 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43294" y="1890992"/>
            <a:ext cx="10360692" cy="395941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ما هي المشكلة التي تريد حلها؟</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من يهتم بهذه المشكلة ولماذا؟ (الفئة المستهدفة)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ما الذي فعله الآخرون لحل هذه المشكلة؟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ما هو الحل المقترح لهذه المشكلة؟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ما الجديد في منهجك؟</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من سيهتم بمشروعك إذا نجحت؟</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كم من الوقت سيستغرق بحثك؟</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ما تصورك المبدئي للإجراءات العملية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219087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2516" y="554799"/>
            <a:ext cx="6592832" cy="963597"/>
          </a:xfrm>
          <a:prstGeom prst="rect">
            <a:avLst/>
          </a:prstGeom>
          <a:noFill/>
        </p:spPr>
        <p:txBody>
          <a:bodyPr wrap="square" rtlCol="0">
            <a:spAutoFit/>
          </a:bodyPr>
          <a:lstStyle/>
          <a:p>
            <a:pPr algn="ctr">
              <a:lnSpc>
                <a:spcPct val="150000"/>
              </a:lnSpc>
            </a:pPr>
            <a:r>
              <a:rPr lang="ar-EG" sz="2000" b="1" dirty="0">
                <a:latin typeface="Alexandria" pitchFamily="2" charset="-78"/>
                <a:cs typeface="Alexandria" pitchFamily="2" charset="-78"/>
              </a:rPr>
              <a:t>الشروط التي يجب أن تتوفر عند اختيار </a:t>
            </a:r>
          </a:p>
          <a:p>
            <a:pPr algn="ctr">
              <a:lnSpc>
                <a:spcPct val="150000"/>
              </a:lnSpc>
            </a:pPr>
            <a:r>
              <a:rPr lang="ar-EG" sz="2000" b="1" dirty="0">
                <a:latin typeface="Alexandria" pitchFamily="2" charset="-78"/>
                <a:cs typeface="Alexandria" pitchFamily="2" charset="-78"/>
              </a:rPr>
              <a:t>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3476080"/>
          </a:xfrm>
          <a:prstGeom prst="rect">
            <a:avLst/>
          </a:prstGeom>
          <a:noFill/>
        </p:spPr>
        <p:txBody>
          <a:bodyPr wrap="square" rtlCol="0">
            <a:spAutoFit/>
          </a:bodyPr>
          <a:lstStyle/>
          <a:p>
            <a:pPr algn="just" rtl="1">
              <a:lnSpc>
                <a:spcPct val="200000"/>
              </a:lnSpc>
            </a:pPr>
            <a:r>
              <a:rPr lang="ar-EG" sz="1400" dirty="0">
                <a:latin typeface="Alexandria" pitchFamily="2" charset="-78"/>
                <a:cs typeface="Alexandria" pitchFamily="2" charset="-78"/>
              </a:rPr>
              <a:t>من الشروط التي يجب مراعاتها أيضا عند اختيار مشكلة البحث هو أن تكون القضية التي يعالجها الباحث مهمة بالنسبة للمجتمع، وتكون هناك حاجة ماسة وحافز على دراستها، وعلى الباحث منذ البداية رسم خطة لحل المشكلة بالنظر إلى المدى الزمنى الذي تستغرقه الدراسة، والفرض الذي سيتم فيه معالجة المشكلة، ويمكن للباحث تغطية حقل واسع لكنه بشكل سطحي، وكلما قيد الباحث مجال دراسته في موضوع واحد أو أكثر يمكن أن تكون الدراسة مفصلة، ويجب عليه أيضا النظر في تكاليف السفر وغيرها من النفقات المادية اللازمة لإنجاز الدراسة.</a:t>
            </a:r>
          </a:p>
          <a:p>
            <a:pPr algn="just" rtl="1">
              <a:lnSpc>
                <a:spcPct val="200000"/>
              </a:lnSpc>
            </a:pPr>
            <a:r>
              <a:rPr lang="ar-EG" sz="1400" dirty="0">
                <a:latin typeface="Alexandria" pitchFamily="2" charset="-78"/>
                <a:cs typeface="Alexandria" pitchFamily="2" charset="-78"/>
              </a:rPr>
              <a:t>ومن الأشياء الضرورية عند اختيار مشكلة البحث ضرورة ضمان الحصول على المعلومات المطلوبة، فربما يواجه الباحث الفشل في جمع المعلومات ذات الصلة بالبحث، أو يفشل في الحصول على الوثائق المطلوبة لإجراء الدراسة، أو يواجه صعوبة في تعاون الأفراد أو المنظمات المرتبطة بدراسته؛ لذلك من الضروري أن يكون الباحث قادرا على استخلاص استنتاجات تتعلق بالمشكلة البحثية.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447374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كيف يمكن صياغة المشكلة البحثية بالشكل الصحيح؟</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3959417"/>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يتطلب التعريف الصحيح للمشكلة وتحديدها بدقة وتعديل خصائصها ووضعها في المجال الفكري والنظري المناسب، لأن السبب الذي يسهم في ميل الباحث للكتابة عن الموضوع هو عدم رضاه عن الواقع. وللتفسيرات الحالية للمشكلة التي تريد الكتابة عنها، ليساهم الباحث من خلال الكتابة. صيغت المشكلة بشكل يوضح الحاجة إلى تفسيرات جديدة، مع مراعاة المنهج العلمي الصحيح، بالإضافة إلى أهمية توضيح العلاقة بين الطريقة التي يتبعها الباحث والدراسات السابقة حول نفس الموضوع.</a:t>
            </a:r>
          </a:p>
          <a:p>
            <a:pPr algn="just" rtl="1">
              <a:lnSpc>
                <a:spcPct val="200000"/>
              </a:lnSpc>
            </a:pPr>
            <a:r>
              <a:rPr lang="ar-EG" sz="1600" dirty="0">
                <a:latin typeface="Alexandria" pitchFamily="2" charset="-78"/>
                <a:cs typeface="Alexandria" pitchFamily="2" charset="-78"/>
              </a:rPr>
              <a:t>الخطوة الأولى التي يتخذها الباحث في دراسته هي تحديد مشكلة البحث أو الدراسة. يجب أن تحتوي أي دراسة على مشكلة أو موضوع تركز عليه وتسعى جاهدة لحلها، ويمكن أن تكون مشكلة البحث مشكلة في مجتمع الباحث، أو في بيئة العمل، موضوعًا مهمًا في حياة الباحث.</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464916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كيف يمكن صياغة المشكلة البحثية بالشكل الصحيح؟</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3466975"/>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 يجب على الباحث صياغة مشكلة البحث بطريقة، واضحة، ومباشرة، ومحددة. بحيث يتم فصل موضوع الدراسة عن جميع المجالات الأخرى، وتحديدها وإسنادها، وذلك في جمل واضحة ومفهومة.</a:t>
            </a:r>
          </a:p>
          <a:p>
            <a:pPr algn="just" rtl="1">
              <a:lnSpc>
                <a:spcPct val="200000"/>
              </a:lnSpc>
            </a:pPr>
            <a:r>
              <a:rPr lang="ar-EG" sz="1600" dirty="0">
                <a:latin typeface="Alexandria" pitchFamily="2" charset="-78"/>
                <a:cs typeface="Alexandria" pitchFamily="2" charset="-78"/>
              </a:rPr>
              <a:t>من الخطأ أن يقوم الباحث بنقل عنوان البحث أو المشاركة كما هو دون أي تعديل كمشكلة بحث، لذلك يجب أن تكون مشكلة البحث أكثر تفصيلاً من العنوان، ويطرح الباحث جميع أسئلة البحث، ويشرح متغيراته. .</a:t>
            </a:r>
          </a:p>
          <a:p>
            <a:pPr algn="just" rtl="1">
              <a:lnSpc>
                <a:spcPct val="200000"/>
              </a:lnSpc>
            </a:pPr>
            <a:r>
              <a:rPr lang="ar-EG" sz="1600" dirty="0">
                <a:latin typeface="Alexandria" pitchFamily="2" charset="-78"/>
                <a:cs typeface="Alexandria" pitchFamily="2" charset="-78"/>
              </a:rPr>
              <a:t>أيضا، لا ينبغي الخلط بين المشكلة بمعناها الدقيق ومشكلة البحث. المشكلة هي معضلة أو ضائقة يصعب حلها. أما مشكلة البحث فقد تكون مشكلة مجتمعية يعاني منها مجتمع، وقد تكون تحليلاً لنتائج دراسات سابقة، أو ظاهرة لم يناقشها أحد ودرسها من قبل.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133920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آلية كتابة 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Diagram 8">
            <a:extLst>
              <a:ext uri="{FF2B5EF4-FFF2-40B4-BE49-F238E27FC236}">
                <a16:creationId xmlns:a16="http://schemas.microsoft.com/office/drawing/2014/main" id="{A9426F4D-5EC0-5BEF-22B4-09BD268ED937}"/>
              </a:ext>
            </a:extLst>
          </p:cNvPr>
          <p:cNvGraphicFramePr/>
          <p:nvPr>
            <p:extLst>
              <p:ext uri="{D42A27DB-BD31-4B8C-83A1-F6EECF244321}">
                <p14:modId xmlns:p14="http://schemas.microsoft.com/office/powerpoint/2010/main" val="1489436924"/>
              </p:ext>
            </p:extLst>
          </p:nvPr>
        </p:nvGraphicFramePr>
        <p:xfrm>
          <a:off x="2943664" y="1827362"/>
          <a:ext cx="6632315" cy="39832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506846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آلية كتابة 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748439"/>
            <a:ext cx="10360692" cy="4082528"/>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v"/>
            </a:pPr>
            <a:r>
              <a:rPr lang="ar-EG" sz="1600" dirty="0">
                <a:solidFill>
                  <a:schemeClr val="accent2">
                    <a:lumMod val="50000"/>
                  </a:schemeClr>
                </a:solidFill>
                <a:latin typeface="Alexandria" pitchFamily="2" charset="-78"/>
                <a:cs typeface="Alexandria" pitchFamily="2" charset="-78"/>
              </a:rPr>
              <a:t>التدرج</a:t>
            </a:r>
          </a:p>
          <a:p>
            <a:pPr marL="404813" indent="-284163" algn="just" rtl="1">
              <a:lnSpc>
                <a:spcPct val="200000"/>
              </a:lnSpc>
            </a:pPr>
            <a:r>
              <a:rPr lang="ar-EG" sz="1400" dirty="0">
                <a:latin typeface="Alexandria" pitchFamily="2" charset="-78"/>
                <a:cs typeface="Alexandria" pitchFamily="2" charset="-78"/>
              </a:rPr>
              <a:t>   - ابدأ بتقديم السياق العام للموضوع.</a:t>
            </a:r>
          </a:p>
          <a:p>
            <a:pPr marL="404813" indent="-284163" algn="just" rtl="1">
              <a:lnSpc>
                <a:spcPct val="200000"/>
              </a:lnSpc>
            </a:pPr>
            <a:r>
              <a:rPr lang="ar-EG" sz="1400" dirty="0">
                <a:latin typeface="Alexandria" pitchFamily="2" charset="-78"/>
                <a:cs typeface="Alexandria" pitchFamily="2" charset="-78"/>
              </a:rPr>
              <a:t>   - ضيق النطاق تدريجيًا لتسليط الضوء على المجال الخاص الذي تعالجه مشكلتك البحثية.</a:t>
            </a:r>
          </a:p>
          <a:p>
            <a:pPr marL="404813" indent="-284163" algn="just" rtl="1">
              <a:lnSpc>
                <a:spcPct val="200000"/>
              </a:lnSpc>
            </a:pPr>
            <a:r>
              <a:rPr lang="ar-EG" sz="1400" dirty="0">
                <a:latin typeface="Alexandria" pitchFamily="2" charset="-78"/>
                <a:cs typeface="Alexandria" pitchFamily="2" charset="-78"/>
              </a:rPr>
              <a:t>   - عرض النقاشات الرئيسية أو القضايا المرتبطة بموضوع الدراسة.</a:t>
            </a:r>
          </a:p>
          <a:p>
            <a:pPr marL="404813" indent="-284163" algn="just" rtl="1">
              <a:lnSpc>
                <a:spcPct val="200000"/>
              </a:lnSpc>
            </a:pPr>
            <a:endParaRPr lang="ar-EG" sz="1400" dirty="0">
              <a:latin typeface="Alexandria" pitchFamily="2" charset="-78"/>
              <a:cs typeface="Alexandria" pitchFamily="2" charset="-78"/>
            </a:endParaRPr>
          </a:p>
          <a:p>
            <a:pPr marL="285750" indent="-285750" algn="just" rtl="1">
              <a:lnSpc>
                <a:spcPct val="200000"/>
              </a:lnSpc>
              <a:buFont typeface="Wingdings" panose="05000000000000000000" pitchFamily="2" charset="2"/>
              <a:buChar char="v"/>
            </a:pPr>
            <a:r>
              <a:rPr lang="ar-EG" sz="1600" dirty="0">
                <a:solidFill>
                  <a:schemeClr val="accent2">
                    <a:lumMod val="50000"/>
                  </a:schemeClr>
                </a:solidFill>
                <a:latin typeface="Alexandria" pitchFamily="2" charset="-78"/>
                <a:cs typeface="Alexandria" pitchFamily="2" charset="-78"/>
              </a:rPr>
              <a:t>التسلسل</a:t>
            </a:r>
          </a:p>
          <a:p>
            <a:pPr marL="404813" indent="-284163" algn="just" rtl="1">
              <a:lnSpc>
                <a:spcPct val="200000"/>
              </a:lnSpc>
            </a:pPr>
            <a:r>
              <a:rPr lang="ar-EG" sz="1400" dirty="0">
                <a:latin typeface="Alexandria" pitchFamily="2" charset="-78"/>
                <a:cs typeface="Alexandria" pitchFamily="2" charset="-78"/>
              </a:rPr>
              <a:t>   - قدم المعلومات بترتيب منطقي يقود القارئ من فهم السياق العام إلى الإدراك الواضح للمشكلة البحثية المحددة.</a:t>
            </a:r>
          </a:p>
          <a:p>
            <a:pPr marL="404813" indent="-284163" algn="just" rtl="1">
              <a:lnSpc>
                <a:spcPct val="200000"/>
              </a:lnSpc>
            </a:pPr>
            <a:r>
              <a:rPr lang="ar-EG" sz="1400" dirty="0">
                <a:latin typeface="Alexandria" pitchFamily="2" charset="-78"/>
                <a:cs typeface="Alexandria" pitchFamily="2" charset="-78"/>
              </a:rPr>
              <a:t>   - يجب أن يتبع عرضك للمشكلة البحثية تسلسلًا يبني المبررات خطوة بخطوة.</a:t>
            </a: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052853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آلية كتابة 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43294" y="1737104"/>
            <a:ext cx="10360692" cy="4574970"/>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v"/>
            </a:pPr>
            <a:r>
              <a:rPr lang="ar-EG" sz="1600" dirty="0">
                <a:solidFill>
                  <a:schemeClr val="accent2">
                    <a:lumMod val="50000"/>
                  </a:schemeClr>
                </a:solidFill>
                <a:latin typeface="Alexandria" pitchFamily="2" charset="-78"/>
                <a:cs typeface="Alexandria" pitchFamily="2" charset="-78"/>
              </a:rPr>
              <a:t>الإحصاءات</a:t>
            </a:r>
          </a:p>
          <a:p>
            <a:pPr marL="404813" indent="-284163" algn="just" rtl="1">
              <a:lnSpc>
                <a:spcPct val="200000"/>
              </a:lnSpc>
            </a:pPr>
            <a:r>
              <a:rPr lang="ar-EG" sz="1400" dirty="0">
                <a:latin typeface="Alexandria" pitchFamily="2" charset="-78"/>
                <a:cs typeface="Alexandria" pitchFamily="2" charset="-78"/>
              </a:rPr>
              <a:t>  - استخدم الإحصاءات لتقديم دليل كمي على وجود المشكلة وأهميتها.</a:t>
            </a:r>
          </a:p>
          <a:p>
            <a:pPr marL="404813" indent="-284163" algn="just" rtl="1">
              <a:lnSpc>
                <a:spcPct val="200000"/>
              </a:lnSpc>
            </a:pPr>
            <a:r>
              <a:rPr lang="ar-EG" sz="1400" dirty="0">
                <a:latin typeface="Alexandria" pitchFamily="2" charset="-78"/>
                <a:cs typeface="Alexandria" pitchFamily="2" charset="-78"/>
              </a:rPr>
              <a:t>- يمكن أن تشمل الإحصاءات نسبًا مئوية، معدلات النمو أو التغير، ومقارنات بين مجموعات مختلفة ذات صلة بالمشكلة.</a:t>
            </a:r>
          </a:p>
          <a:p>
            <a:pPr marL="404813" indent="-284163" algn="just" rtl="1">
              <a:lnSpc>
                <a:spcPct val="200000"/>
              </a:lnSpc>
            </a:pPr>
            <a:r>
              <a:rPr lang="ar-EG" sz="1400" dirty="0">
                <a:latin typeface="Alexandria" pitchFamily="2" charset="-78"/>
                <a:cs typeface="Alexandria" pitchFamily="2" charset="-78"/>
              </a:rPr>
              <a:t>  - تأكد من أن الإحصاءات محدثة ومأخوذة من مصادر موثوقة.</a:t>
            </a:r>
          </a:p>
          <a:p>
            <a:pPr marL="404813" indent="-284163" algn="just" rtl="1">
              <a:lnSpc>
                <a:spcPct val="200000"/>
              </a:lnSpc>
            </a:pPr>
            <a:endParaRPr lang="ar-EG" sz="1400" dirty="0">
              <a:latin typeface="Alexandria" pitchFamily="2" charset="-78"/>
              <a:cs typeface="Alexandria" pitchFamily="2" charset="-78"/>
            </a:endParaRPr>
          </a:p>
          <a:p>
            <a:pPr marL="285750" indent="-285750" algn="just" rtl="1">
              <a:lnSpc>
                <a:spcPct val="200000"/>
              </a:lnSpc>
              <a:buFont typeface="Wingdings" panose="05000000000000000000" pitchFamily="2" charset="2"/>
              <a:buChar char="v"/>
            </a:pPr>
            <a:r>
              <a:rPr lang="ar-EG" sz="1600" dirty="0">
                <a:solidFill>
                  <a:schemeClr val="accent2">
                    <a:lumMod val="50000"/>
                  </a:schemeClr>
                </a:solidFill>
                <a:latin typeface="Alexandria" pitchFamily="2" charset="-78"/>
                <a:cs typeface="Alexandria" pitchFamily="2" charset="-78"/>
              </a:rPr>
              <a:t>الدراسات السابقة</a:t>
            </a:r>
          </a:p>
          <a:p>
            <a:pPr marL="404813" indent="-284163" algn="just" rtl="1">
              <a:lnSpc>
                <a:spcPct val="200000"/>
              </a:lnSpc>
            </a:pPr>
            <a:r>
              <a:rPr lang="ar-EG" sz="1600" dirty="0">
                <a:solidFill>
                  <a:schemeClr val="accent2">
                    <a:lumMod val="50000"/>
                  </a:schemeClr>
                </a:solidFill>
                <a:latin typeface="Alexandria" pitchFamily="2" charset="-78"/>
                <a:cs typeface="Alexandria" pitchFamily="2" charset="-78"/>
              </a:rPr>
              <a:t>   </a:t>
            </a:r>
            <a:r>
              <a:rPr lang="ar-EG" sz="1400" dirty="0">
                <a:latin typeface="Alexandria" pitchFamily="2" charset="-78"/>
                <a:cs typeface="Alexandria" pitchFamily="2" charset="-78"/>
              </a:rPr>
              <a:t>- اشرح كيف تعالج دراستك فجوة في الأدبيات البحثية من خلال الإشارة إلى دراسات سابقة.</a:t>
            </a:r>
          </a:p>
          <a:p>
            <a:pPr marL="404813" indent="-284163" algn="just" rtl="1">
              <a:lnSpc>
                <a:spcPct val="200000"/>
              </a:lnSpc>
            </a:pPr>
            <a:r>
              <a:rPr lang="ar-EG" sz="1400" dirty="0">
                <a:latin typeface="Alexandria" pitchFamily="2" charset="-78"/>
                <a:cs typeface="Alexandria" pitchFamily="2" charset="-78"/>
              </a:rPr>
              <a:t>   - استخدم الدراسات السابقة لإثبات أن هناك أسئلة لم يتم الإجابة عليها بشكل كافٍ في موضوعك.</a:t>
            </a:r>
          </a:p>
          <a:p>
            <a:pPr marL="404813" indent="-284163" algn="just" rtl="1">
              <a:lnSpc>
                <a:spcPct val="200000"/>
              </a:lnSpc>
            </a:pPr>
            <a:r>
              <a:rPr lang="ar-EG" sz="1400" dirty="0">
                <a:latin typeface="Alexandria" pitchFamily="2" charset="-78"/>
                <a:cs typeface="Alexandria" pitchFamily="2" charset="-78"/>
              </a:rPr>
              <a:t>   - الاقتباسات من الدراسات السابقة يجب أن تكون ذات صلة وتساعد في تأسيس الحاجة إلى البحث الحالي.</a:t>
            </a: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168867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282846" y="925551"/>
            <a:ext cx="5275929"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خطوات التعامل مع مشكلة الدراسة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1E6F724F-3DFD-E9D7-40BC-0FAD912E34A0}"/>
              </a:ext>
            </a:extLst>
          </p:cNvPr>
          <p:cNvGraphicFramePr/>
          <p:nvPr>
            <p:extLst>
              <p:ext uri="{D42A27DB-BD31-4B8C-83A1-F6EECF244321}">
                <p14:modId xmlns:p14="http://schemas.microsoft.com/office/powerpoint/2010/main" val="3539528518"/>
              </p:ext>
            </p:extLst>
          </p:nvPr>
        </p:nvGraphicFramePr>
        <p:xfrm>
          <a:off x="2032000" y="1767921"/>
          <a:ext cx="8161311" cy="43704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024630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76687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خطوات التعامل مع مشكلة الدراسة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3660746"/>
          </a:xfrm>
          <a:prstGeom prst="rect">
            <a:avLst/>
          </a:prstGeom>
          <a:noFill/>
        </p:spPr>
        <p:txBody>
          <a:bodyPr wrap="square" rtlCol="0">
            <a:spAutoFit/>
          </a:bodyPr>
          <a:lstStyle/>
          <a:p>
            <a:pPr algn="just" rtl="1">
              <a:lnSpc>
                <a:spcPct val="200000"/>
              </a:lnSpc>
            </a:pPr>
            <a:r>
              <a:rPr lang="ar-EG" sz="1600" dirty="0">
                <a:solidFill>
                  <a:schemeClr val="accent2">
                    <a:lumMod val="50000"/>
                  </a:schemeClr>
                </a:solidFill>
                <a:latin typeface="Alexandria" pitchFamily="2" charset="-78"/>
                <a:cs typeface="Alexandria" pitchFamily="2" charset="-78"/>
              </a:rPr>
              <a:t>الإحساس بالمشكلة</a:t>
            </a:r>
          </a:p>
          <a:p>
            <a:pPr algn="just" rtl="1">
              <a:lnSpc>
                <a:spcPct val="200000"/>
              </a:lnSpc>
            </a:pPr>
            <a:r>
              <a:rPr lang="ar-EG" sz="1600" dirty="0">
                <a:latin typeface="Alexandria" pitchFamily="2" charset="-78"/>
                <a:cs typeface="Alexandria" pitchFamily="2" charset="-78"/>
              </a:rPr>
              <a:t>   </a:t>
            </a:r>
            <a:r>
              <a:rPr lang="ar-EG" sz="1400" dirty="0">
                <a:latin typeface="Alexandria" pitchFamily="2" charset="-78"/>
                <a:cs typeface="Alexandria" pitchFamily="2" charset="-78"/>
              </a:rPr>
              <a:t>من الضروري استشعار جوهر المشكلة والسعي لحلها من الأساس؛ لأن معالجتها من جذورها تُعدّ أكثر فعالية وتوفر الجهد والتكاليف مقارنةً بمجرد التعامل مع الأعراض أو العوامل الثانوية التي تساهم في استمرارها. يجب التأكيد على أن حل المشكلة ينبغي أن يعزز الحقل العلمي بإضافة جديدة، ويسهم في تعميق الفهم الأكاديمي للموضوع.</a:t>
            </a:r>
          </a:p>
          <a:p>
            <a:pPr algn="just" rtl="1">
              <a:lnSpc>
                <a:spcPct val="200000"/>
              </a:lnSpc>
            </a:pPr>
            <a:r>
              <a:rPr lang="ar-EG" sz="1600" dirty="0">
                <a:solidFill>
                  <a:schemeClr val="accent2">
                    <a:lumMod val="50000"/>
                  </a:schemeClr>
                </a:solidFill>
                <a:latin typeface="Alexandria" pitchFamily="2" charset="-78"/>
                <a:cs typeface="Alexandria" pitchFamily="2" charset="-78"/>
              </a:rPr>
              <a:t>تحديد المشكلة</a:t>
            </a:r>
          </a:p>
          <a:p>
            <a:pPr algn="just" rtl="1">
              <a:lnSpc>
                <a:spcPct val="200000"/>
              </a:lnSpc>
            </a:pPr>
            <a:r>
              <a:rPr lang="ar-EG" sz="1400" dirty="0">
                <a:latin typeface="Alexandria" pitchFamily="2" charset="-78"/>
                <a:cs typeface="Alexandria" pitchFamily="2" charset="-78"/>
              </a:rPr>
              <a:t>   تُعتبر خطوة تحديد المشكلة أساسية ومحورية؛ لأنها تتطلب تركيزًا عاليًا ومجهودًا كبيرًا من الباحث، الذي يجب عليه تحديد أسباب المشكلة، خصائصها، حدودها الجغرافية والمفاهيمية، توقيت حدوثها، مدى تكرارها، حجمها، الجوانب التي تميزها عن غيرها، الآثار الناجمة عنها، بالإضافة إلى تحديد اللحظة المثلى للتدخل واتخاذ القرارات اللازمة.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464704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76687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خطوات التعامل مع مشكلة الدراسة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3291414"/>
          </a:xfrm>
          <a:prstGeom prst="rect">
            <a:avLst/>
          </a:prstGeom>
          <a:noFill/>
        </p:spPr>
        <p:txBody>
          <a:bodyPr wrap="square" rtlCol="0">
            <a:spAutoFit/>
          </a:bodyPr>
          <a:lstStyle/>
          <a:p>
            <a:pPr algn="just" rtl="1">
              <a:lnSpc>
                <a:spcPct val="200000"/>
              </a:lnSpc>
            </a:pPr>
            <a:r>
              <a:rPr lang="ar-EG" sz="1600" dirty="0">
                <a:solidFill>
                  <a:schemeClr val="accent2">
                    <a:lumMod val="50000"/>
                  </a:schemeClr>
                </a:solidFill>
                <a:latin typeface="Alexandria" pitchFamily="2" charset="-78"/>
                <a:cs typeface="Alexandria" pitchFamily="2" charset="-78"/>
              </a:rPr>
              <a:t>تحليل المشكلة</a:t>
            </a:r>
          </a:p>
          <a:p>
            <a:pPr algn="just" rtl="1">
              <a:lnSpc>
                <a:spcPct val="200000"/>
              </a:lnSpc>
            </a:pPr>
            <a:r>
              <a:rPr lang="ar-EG" sz="1600" dirty="0">
                <a:latin typeface="Alexandria" pitchFamily="2" charset="-78"/>
                <a:cs typeface="Alexandria" pitchFamily="2" charset="-78"/>
              </a:rPr>
              <a:t>   </a:t>
            </a:r>
            <a:r>
              <a:rPr lang="ar-EG" sz="1400" dirty="0">
                <a:latin typeface="Alexandria" pitchFamily="2" charset="-78"/>
                <a:cs typeface="Alexandria" pitchFamily="2" charset="-78"/>
              </a:rPr>
              <a:t>يعني هذا تجميع كل المعلومات والبيانات ذات الصلة بموضوع البحث، تنظيمها بطريقة منهجية، وتحديد الأطراف ذوي العلاقة الذين يجب استطلاع آرائهم. يعتمد تصنيف المشكلة على المدة الزمنية المتاحة لاتخاذ القرار، تأثير هذا القرار على جوانب أخرى ذات صلة، والعوامل المتعددة التي يجب مراعاتها عند القرار.</a:t>
            </a:r>
          </a:p>
          <a:p>
            <a:pPr algn="just" rtl="1">
              <a:lnSpc>
                <a:spcPct val="200000"/>
              </a:lnSpc>
            </a:pPr>
            <a:r>
              <a:rPr lang="ar-EG" sz="1600" dirty="0">
                <a:solidFill>
                  <a:schemeClr val="accent2">
                    <a:lumMod val="50000"/>
                  </a:schemeClr>
                </a:solidFill>
                <a:latin typeface="Alexandria" pitchFamily="2" charset="-78"/>
                <a:cs typeface="Alexandria" pitchFamily="2" charset="-78"/>
              </a:rPr>
              <a:t>تحديد الحلول الملائمة</a:t>
            </a:r>
          </a:p>
          <a:p>
            <a:pPr algn="just" rtl="1">
              <a:lnSpc>
                <a:spcPct val="200000"/>
              </a:lnSpc>
            </a:pPr>
            <a:r>
              <a:rPr lang="ar-EG" sz="1600" dirty="0">
                <a:latin typeface="Alexandria" pitchFamily="2" charset="-78"/>
                <a:cs typeface="Alexandria" pitchFamily="2" charset="-78"/>
              </a:rPr>
              <a:t>   </a:t>
            </a:r>
            <a:r>
              <a:rPr lang="ar-EG" sz="1400" dirty="0">
                <a:latin typeface="Alexandria" pitchFamily="2" charset="-78"/>
                <a:cs typeface="Alexandria" pitchFamily="2" charset="-78"/>
              </a:rPr>
              <a:t>من المهم تحديد الحلول التي تناسب المشكلة بدقة، وذلك بهدف تحقيق النتائج المرغوبة. ينبغي أن تكون هذه الحلول قائمة على تحليل معمق للمشكلة، مدروسة بعناية لضمان تلبيتها للأهداف ومتطلبات البحث بأكثر الطرق كفاءة وفعالية.</a:t>
            </a: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244381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76687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خطوات التعامل مع مشكلة الدراسة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3599190"/>
          </a:xfrm>
          <a:prstGeom prst="rect">
            <a:avLst/>
          </a:prstGeom>
          <a:noFill/>
        </p:spPr>
        <p:txBody>
          <a:bodyPr wrap="square" rtlCol="0">
            <a:spAutoFit/>
          </a:bodyPr>
          <a:lstStyle/>
          <a:p>
            <a:pPr algn="just" rtl="1">
              <a:lnSpc>
                <a:spcPct val="200000"/>
              </a:lnSpc>
            </a:pPr>
            <a:r>
              <a:rPr lang="ar-EG" sz="1600" dirty="0">
                <a:solidFill>
                  <a:schemeClr val="accent2">
                    <a:lumMod val="50000"/>
                  </a:schemeClr>
                </a:solidFill>
                <a:latin typeface="Alexandria" pitchFamily="2" charset="-78"/>
                <a:cs typeface="Alexandria" pitchFamily="2" charset="-78"/>
              </a:rPr>
              <a:t>تحديد الحل الأنسب</a:t>
            </a:r>
          </a:p>
          <a:p>
            <a:pPr algn="just" rtl="1">
              <a:lnSpc>
                <a:spcPct val="200000"/>
              </a:lnSpc>
            </a:pPr>
            <a:r>
              <a:rPr lang="ar-EG" sz="1400" dirty="0">
                <a:latin typeface="Alexandria" pitchFamily="2" charset="-78"/>
                <a:cs typeface="Alexandria" pitchFamily="2" charset="-78"/>
              </a:rPr>
              <a:t>يتطلب الوصول إلى الحل الأنسب لأية مشكلة دراسة متأنية لجميع جوانب وتفاصيل المشكلة، وكذلك فهم الحلول البديلة والتداعيات المحتملة لكل خيار. يجب على الباحث تقييم الحلول المتاحة بناءً على معايير محددة تشمل الفعالية، الكفاءة، التكلفة، والتأثيرات طويلة الأمد، لضمان اختيار الحل الذي يحقق الأهداف بأعلى درجة من النجاعة وأقل تكلفة ممكنة.</a:t>
            </a:r>
          </a:p>
          <a:p>
            <a:pPr algn="just" rtl="1">
              <a:lnSpc>
                <a:spcPct val="200000"/>
              </a:lnSpc>
            </a:pPr>
            <a:r>
              <a:rPr lang="ar-EG" sz="1600" dirty="0">
                <a:latin typeface="Alexandria" pitchFamily="2" charset="-78"/>
                <a:cs typeface="Alexandria" pitchFamily="2" charset="-78"/>
              </a:rPr>
              <a:t> </a:t>
            </a:r>
            <a:r>
              <a:rPr lang="ar-EG" sz="1600" dirty="0">
                <a:solidFill>
                  <a:schemeClr val="accent2">
                    <a:lumMod val="50000"/>
                  </a:schemeClr>
                </a:solidFill>
                <a:latin typeface="Alexandria" pitchFamily="2" charset="-78"/>
                <a:cs typeface="Alexandria" pitchFamily="2" charset="-78"/>
              </a:rPr>
              <a:t>تنفيذ الحل</a:t>
            </a:r>
          </a:p>
          <a:p>
            <a:pPr algn="just" rtl="1">
              <a:lnSpc>
                <a:spcPct val="200000"/>
              </a:lnSpc>
            </a:pPr>
            <a:r>
              <a:rPr lang="ar-EG" sz="1400" dirty="0">
                <a:latin typeface="Alexandria" pitchFamily="2" charset="-78"/>
                <a:cs typeface="Alexandria" pitchFamily="2" charset="-78"/>
              </a:rPr>
              <a:t>بعد تحديد الحل المناسب، يجب تنفيذه بعناية ودقة لضمان مطابقته لحجم وطبيعة المشكلة. يتطلب التنفيذ مهارة في إدارة الموارد والوقت، واستخدام التحليلات الإحصائية الدقيقة لضمان تخفيف الآثار السلبية وتحقيق النتائج المطلوبة بأكفأ طريقة ممكنة. هذا النهج يساعد الباحث على مواصلة العملية البحثية بثقة، معتمدًا على بيانات موثوقة وأساليب تحليلية مثبتة.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735463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76687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خطوات التعامل مع مشكلة الدراسة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1814086"/>
          </a:xfrm>
          <a:prstGeom prst="rect">
            <a:avLst/>
          </a:prstGeom>
          <a:noFill/>
        </p:spPr>
        <p:txBody>
          <a:bodyPr wrap="square" rtlCol="0">
            <a:spAutoFit/>
          </a:bodyPr>
          <a:lstStyle/>
          <a:p>
            <a:pPr algn="just" rtl="1">
              <a:lnSpc>
                <a:spcPct val="200000"/>
              </a:lnSpc>
            </a:pPr>
            <a:r>
              <a:rPr lang="ar-EG" sz="1600" dirty="0">
                <a:solidFill>
                  <a:schemeClr val="accent2">
                    <a:lumMod val="50000"/>
                  </a:schemeClr>
                </a:solidFill>
                <a:latin typeface="Alexandria" pitchFamily="2" charset="-78"/>
                <a:cs typeface="Alexandria" pitchFamily="2" charset="-78"/>
              </a:rPr>
              <a:t>تقييم النتائج</a:t>
            </a:r>
          </a:p>
          <a:p>
            <a:pPr algn="just" rtl="1">
              <a:lnSpc>
                <a:spcPct val="200000"/>
              </a:lnSpc>
            </a:pPr>
            <a:r>
              <a:rPr lang="ar-EG" sz="1400" dirty="0">
                <a:latin typeface="Alexandria" pitchFamily="2" charset="-78"/>
                <a:cs typeface="Alexandria" pitchFamily="2" charset="-78"/>
              </a:rPr>
              <a:t>تُعتبر خطوة التقييم الختامية حاسمة لفهم مدى نجاح الحل في معالجة المشكلة. ينبغي للباحث أن يُجري تقييمًا شاملًا للنتائج، ليس فقط لتحديد ما إذا كانت الأهداف قد تحققت، ولكن أيضًا لتقييم ملاءمة الحل لمواقف مشابهة قد تظهر في المستقبل. يتضمن هذا التقييم مقارنة النتائج مع الدراسات السابقة للحصول على فهم أعمق للمشكلة وللتأكيد على مصداقية وموثوقية الحل المطبق.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737220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52669" y="925551"/>
            <a:ext cx="5006106"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مصادر الحصول على 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2974532"/>
          </a:xfrm>
          <a:prstGeom prst="rect">
            <a:avLst/>
          </a:prstGeom>
          <a:noFill/>
        </p:spPr>
        <p:txBody>
          <a:bodyPr wrap="square" rtlCol="0">
            <a:spAutoFit/>
          </a:bodyPr>
          <a:lstStyle/>
          <a:p>
            <a:pPr marL="404813" indent="-404813" algn="just" rtl="1">
              <a:lnSpc>
                <a:spcPct val="200000"/>
              </a:lnSpc>
            </a:pPr>
            <a:r>
              <a:rPr lang="ar-EG" sz="1600" dirty="0">
                <a:latin typeface="Alexandria" pitchFamily="2" charset="-78"/>
                <a:cs typeface="Alexandria" pitchFamily="2" charset="-78"/>
              </a:rPr>
              <a:t>1.	المجتمع نفسه أي ان تكون مشكلة </a:t>
            </a:r>
            <a:r>
              <a:rPr lang="ar-EG" sz="1600" dirty="0" err="1">
                <a:latin typeface="Alexandria" pitchFamily="2" charset="-78"/>
                <a:cs typeface="Alexandria" pitchFamily="2" charset="-78"/>
              </a:rPr>
              <a:t>يواجهها</a:t>
            </a:r>
            <a:r>
              <a:rPr lang="ar-EG" sz="1600" dirty="0">
                <a:latin typeface="Alexandria" pitchFamily="2" charset="-78"/>
                <a:cs typeface="Alexandria" pitchFamily="2" charset="-78"/>
              </a:rPr>
              <a:t> المجتمع.</a:t>
            </a:r>
          </a:p>
          <a:p>
            <a:pPr marL="404813" indent="-404813" algn="just" rtl="1">
              <a:lnSpc>
                <a:spcPct val="200000"/>
              </a:lnSpc>
            </a:pPr>
            <a:r>
              <a:rPr lang="ar-EG" sz="1600" dirty="0">
                <a:latin typeface="Alexandria" pitchFamily="2" charset="-78"/>
                <a:cs typeface="Alexandria" pitchFamily="2" charset="-78"/>
              </a:rPr>
              <a:t>2.	القراءة المستمرة في الإنتاج الفكري</a:t>
            </a:r>
          </a:p>
          <a:p>
            <a:pPr marL="404813" indent="-404813" algn="just" rtl="1">
              <a:lnSpc>
                <a:spcPct val="200000"/>
              </a:lnSpc>
            </a:pPr>
            <a:r>
              <a:rPr lang="ar-EG" sz="1600" dirty="0">
                <a:latin typeface="Alexandria" pitchFamily="2" charset="-78"/>
                <a:cs typeface="Alexandria" pitchFamily="2" charset="-78"/>
              </a:rPr>
              <a:t>3.	حضور المناقشات العلمية</a:t>
            </a:r>
          </a:p>
          <a:p>
            <a:pPr marL="404813" indent="-404813" algn="just" rtl="1">
              <a:lnSpc>
                <a:spcPct val="200000"/>
              </a:lnSpc>
            </a:pPr>
            <a:r>
              <a:rPr lang="ar-EG" sz="1600" dirty="0">
                <a:latin typeface="Alexandria" pitchFamily="2" charset="-78"/>
                <a:cs typeface="Alexandria" pitchFamily="2" charset="-78"/>
              </a:rPr>
              <a:t>4.	مراجعة الرسائل العلمية وخاصة جزء التوصيات.</a:t>
            </a:r>
          </a:p>
          <a:p>
            <a:pPr marL="404813" indent="-404813" algn="just" rtl="1">
              <a:lnSpc>
                <a:spcPct val="200000"/>
              </a:lnSpc>
            </a:pPr>
            <a:r>
              <a:rPr lang="ar-EG" sz="1600" dirty="0">
                <a:latin typeface="Alexandria" pitchFamily="2" charset="-78"/>
                <a:cs typeface="Alexandria" pitchFamily="2" charset="-78"/>
              </a:rPr>
              <a:t>5.	التحدث إلى الأساتذة والزملاء</a:t>
            </a:r>
          </a:p>
          <a:p>
            <a:pPr marL="404813" indent="-404813" algn="just" rtl="1">
              <a:lnSpc>
                <a:spcPct val="200000"/>
              </a:lnSpc>
            </a:pPr>
            <a:r>
              <a:rPr lang="ar-EG" sz="1600" dirty="0">
                <a:latin typeface="Alexandria" pitchFamily="2" charset="-78"/>
                <a:cs typeface="Alexandria" pitchFamily="2" charset="-78"/>
              </a:rPr>
              <a:t>6.	الخبرة العملية للباحث إذ كان يمكنه اختيار إحدى المشكلات في مجال عمله كموضوع البحث.</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359656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466460"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تطبيقات عملية على مصادر الحصول على المشكلات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1004762"/>
          </a:xfrm>
          <a:prstGeom prst="rect">
            <a:avLst/>
          </a:prstGeom>
          <a:noFill/>
        </p:spPr>
        <p:txBody>
          <a:bodyPr wrap="square" rtlCol="0">
            <a:spAutoFit/>
          </a:bodyPr>
          <a:lstStyle/>
          <a:p>
            <a:pPr algn="ctr" rtl="1">
              <a:lnSpc>
                <a:spcPct val="200000"/>
              </a:lnSpc>
            </a:pPr>
            <a:r>
              <a:rPr lang="ar-EG" sz="1600" dirty="0">
                <a:latin typeface="Alexandria" pitchFamily="2" charset="-78"/>
                <a:cs typeface="Alexandria" pitchFamily="2" charset="-78"/>
              </a:rPr>
              <a:t>بنوك المعرفة</a:t>
            </a: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DFDD1FF-A3EA-E7C7-D194-A400006C27EA}"/>
              </a:ext>
            </a:extLst>
          </p:cNvPr>
          <p:cNvPicPr>
            <a:picLocks noChangeAspect="1"/>
          </p:cNvPicPr>
          <p:nvPr/>
        </p:nvPicPr>
        <p:blipFill rotWithShape="1">
          <a:blip r:embed="rId3"/>
          <a:srcRect t="16158" r="3730" b="20083"/>
          <a:stretch/>
        </p:blipFill>
        <p:spPr>
          <a:xfrm>
            <a:off x="2180407" y="2712548"/>
            <a:ext cx="8244590" cy="3069894"/>
          </a:xfrm>
          <a:prstGeom prst="rect">
            <a:avLst/>
          </a:prstGeom>
        </p:spPr>
      </p:pic>
    </p:spTree>
    <p:extLst>
      <p:ext uri="{BB962C8B-B14F-4D97-AF65-F5344CB8AC3E}">
        <p14:creationId xmlns:p14="http://schemas.microsoft.com/office/powerpoint/2010/main" val="8260942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466460"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تطبيقات عملية على مصادر الحصول على المشكلات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512320"/>
          </a:xfrm>
          <a:prstGeom prst="rect">
            <a:avLst/>
          </a:prstGeom>
          <a:noFill/>
        </p:spPr>
        <p:txBody>
          <a:bodyPr wrap="square" rtlCol="0">
            <a:spAutoFit/>
          </a:bodyPr>
          <a:lstStyle/>
          <a:p>
            <a:pPr algn="ctr" rtl="1">
              <a:lnSpc>
                <a:spcPct val="200000"/>
              </a:lnSpc>
            </a:pPr>
            <a:r>
              <a:rPr lang="ar-EG" sz="1600" dirty="0">
                <a:latin typeface="Alexandria" pitchFamily="2" charset="-78"/>
                <a:cs typeface="Alexandria" pitchFamily="2" charset="-78"/>
              </a:rPr>
              <a:t>جوجل اسكولر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EB871E04-475A-5247-7B4F-0ABA18FB6052}"/>
              </a:ext>
            </a:extLst>
          </p:cNvPr>
          <p:cNvPicPr>
            <a:picLocks noChangeAspect="1"/>
          </p:cNvPicPr>
          <p:nvPr/>
        </p:nvPicPr>
        <p:blipFill rotWithShape="1">
          <a:blip r:embed="rId3"/>
          <a:srcRect l="13647" t="23805" r="19344" b="30632"/>
          <a:stretch/>
        </p:blipFill>
        <p:spPr>
          <a:xfrm>
            <a:off x="1938820" y="2844449"/>
            <a:ext cx="8169640" cy="3123168"/>
          </a:xfrm>
          <a:prstGeom prst="rect">
            <a:avLst/>
          </a:prstGeom>
        </p:spPr>
      </p:pic>
    </p:spTree>
    <p:extLst>
      <p:ext uri="{BB962C8B-B14F-4D97-AF65-F5344CB8AC3E}">
        <p14:creationId xmlns:p14="http://schemas.microsoft.com/office/powerpoint/2010/main" val="33101630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466460"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تطبيقات عملية على مصادر الحصول على المشكلات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512320"/>
          </a:xfrm>
          <a:prstGeom prst="rect">
            <a:avLst/>
          </a:prstGeom>
          <a:noFill/>
        </p:spPr>
        <p:txBody>
          <a:bodyPr wrap="square" rtlCol="0">
            <a:spAutoFit/>
          </a:bodyPr>
          <a:lstStyle/>
          <a:p>
            <a:pPr algn="ctr" rtl="1">
              <a:lnSpc>
                <a:spcPct val="200000"/>
              </a:lnSpc>
            </a:pPr>
            <a:r>
              <a:rPr lang="ar-EG" sz="1600" dirty="0">
                <a:latin typeface="Alexandria" pitchFamily="2" charset="-78"/>
                <a:cs typeface="Alexandria" pitchFamily="2" charset="-78"/>
              </a:rPr>
              <a:t>دليل المصادر المفتوحة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DCF0D1B5-B27A-A963-2E46-7F61831387F2}"/>
              </a:ext>
            </a:extLst>
          </p:cNvPr>
          <p:cNvPicPr>
            <a:picLocks noChangeAspect="1"/>
          </p:cNvPicPr>
          <p:nvPr/>
        </p:nvPicPr>
        <p:blipFill rotWithShape="1">
          <a:blip r:embed="rId3"/>
          <a:srcRect l="1707" t="16183" r="2553" b="11653"/>
          <a:stretch/>
        </p:blipFill>
        <p:spPr>
          <a:xfrm>
            <a:off x="2095290" y="2726443"/>
            <a:ext cx="7856699" cy="3329464"/>
          </a:xfrm>
          <a:prstGeom prst="rect">
            <a:avLst/>
          </a:prstGeom>
        </p:spPr>
      </p:pic>
    </p:spTree>
    <p:extLst>
      <p:ext uri="{BB962C8B-B14F-4D97-AF65-F5344CB8AC3E}">
        <p14:creationId xmlns:p14="http://schemas.microsoft.com/office/powerpoint/2010/main" val="1908639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466460"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تطبيقات عملية على مصادر الحصول على المشكلات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1004762"/>
          </a:xfrm>
          <a:prstGeom prst="rect">
            <a:avLst/>
          </a:prstGeom>
          <a:noFill/>
        </p:spPr>
        <p:txBody>
          <a:bodyPr wrap="square" rtlCol="0">
            <a:spAutoFit/>
          </a:bodyPr>
          <a:lstStyle/>
          <a:p>
            <a:pPr algn="ctr" rtl="1">
              <a:lnSpc>
                <a:spcPct val="200000"/>
              </a:lnSpc>
            </a:pPr>
            <a:r>
              <a:rPr lang="en-US" sz="1600" dirty="0">
                <a:latin typeface="Alexandria" pitchFamily="2" charset="-78"/>
                <a:cs typeface="Alexandria" pitchFamily="2" charset="-78"/>
              </a:rPr>
              <a:t>Research Gate</a:t>
            </a:r>
            <a:endParaRPr lang="ar-EG" sz="1600" dirty="0">
              <a:latin typeface="Alexandria" pitchFamily="2" charset="-78"/>
              <a:cs typeface="Alexandria" pitchFamily="2" charset="-78"/>
            </a:endParaRP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CA98DD43-3076-342D-D5CE-115AD95A32F4}"/>
              </a:ext>
            </a:extLst>
          </p:cNvPr>
          <p:cNvPicPr>
            <a:picLocks noChangeAspect="1"/>
          </p:cNvPicPr>
          <p:nvPr/>
        </p:nvPicPr>
        <p:blipFill rotWithShape="1">
          <a:blip r:embed="rId3"/>
          <a:srcRect t="16158" r="1706" b="20083"/>
          <a:stretch/>
        </p:blipFill>
        <p:spPr>
          <a:xfrm>
            <a:off x="1697293" y="2728982"/>
            <a:ext cx="8139659" cy="2968432"/>
          </a:xfrm>
          <a:prstGeom prst="rect">
            <a:avLst/>
          </a:prstGeom>
        </p:spPr>
      </p:pic>
    </p:spTree>
    <p:extLst>
      <p:ext uri="{BB962C8B-B14F-4D97-AF65-F5344CB8AC3E}">
        <p14:creationId xmlns:p14="http://schemas.microsoft.com/office/powerpoint/2010/main" val="32323688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466460"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تطبيقات عملية على مصادر الحصول على المشكلات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885379"/>
            <a:ext cx="10360692" cy="512320"/>
          </a:xfrm>
          <a:prstGeom prst="rect">
            <a:avLst/>
          </a:prstGeom>
          <a:noFill/>
        </p:spPr>
        <p:txBody>
          <a:bodyPr wrap="square" rtlCol="0">
            <a:spAutoFit/>
          </a:bodyPr>
          <a:lstStyle/>
          <a:p>
            <a:pPr algn="ctr" rtl="1">
              <a:lnSpc>
                <a:spcPct val="200000"/>
              </a:lnSpc>
            </a:pPr>
            <a:r>
              <a:rPr lang="en-US" sz="1600" dirty="0">
                <a:latin typeface="Alexandria" pitchFamily="2" charset="-78"/>
                <a:cs typeface="Alexandria" pitchFamily="2" charset="-78"/>
              </a:rPr>
              <a:t>Academia. Edu</a:t>
            </a: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FAC5D862-9D04-7A61-52C8-83B81747738A}"/>
              </a:ext>
            </a:extLst>
          </p:cNvPr>
          <p:cNvPicPr>
            <a:picLocks noChangeAspect="1"/>
          </p:cNvPicPr>
          <p:nvPr/>
        </p:nvPicPr>
        <p:blipFill rotWithShape="1">
          <a:blip r:embed="rId3"/>
          <a:srcRect l="1706" t="16376" r="4099" b="8224"/>
          <a:stretch/>
        </p:blipFill>
        <p:spPr>
          <a:xfrm>
            <a:off x="2094550" y="2493827"/>
            <a:ext cx="7858179" cy="3536472"/>
          </a:xfrm>
          <a:prstGeom prst="rect">
            <a:avLst/>
          </a:prstGeom>
        </p:spPr>
      </p:pic>
    </p:spTree>
    <p:extLst>
      <p:ext uri="{BB962C8B-B14F-4D97-AF65-F5344CB8AC3E}">
        <p14:creationId xmlns:p14="http://schemas.microsoft.com/office/powerpoint/2010/main" val="164620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12826" y="925551"/>
            <a:ext cx="5546361"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الأخطاء الشائعة عند اختيار 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15654" y="1883500"/>
            <a:ext cx="10360692" cy="3959417"/>
          </a:xfrm>
          <a:prstGeom prst="rect">
            <a:avLst/>
          </a:prstGeom>
          <a:noFill/>
        </p:spPr>
        <p:txBody>
          <a:bodyPr wrap="square" rtlCol="0">
            <a:spAutoFit/>
          </a:bodyPr>
          <a:lstStyle/>
          <a:p>
            <a:pPr marL="465138" indent="-465138" algn="just" rtl="1">
              <a:lnSpc>
                <a:spcPct val="200000"/>
              </a:lnSpc>
            </a:pPr>
            <a:r>
              <a:rPr lang="en-US" sz="1400" dirty="0">
                <a:latin typeface="Alexandria" pitchFamily="2" charset="-78"/>
                <a:cs typeface="Alexandria" pitchFamily="2" charset="-78"/>
              </a:rPr>
              <a:t>1</a:t>
            </a:r>
            <a:r>
              <a:rPr lang="ar-EG" sz="1400" dirty="0">
                <a:latin typeface="Alexandria" pitchFamily="2" charset="-78"/>
                <a:cs typeface="Alexandria" pitchFamily="2" charset="-78"/>
              </a:rPr>
              <a:t>- اختيار مشكلة بحث شاملة أو كبيرة والتي قد تتطلب الكثير من الوقت والمجهود لحلها مما يصعب المهمة على الباحث.</a:t>
            </a:r>
          </a:p>
          <a:p>
            <a:pPr marL="465138" indent="-465138" algn="just" rtl="1">
              <a:lnSpc>
                <a:spcPct val="200000"/>
              </a:lnSpc>
            </a:pPr>
            <a:r>
              <a:rPr lang="ar-EG" sz="1400" dirty="0">
                <a:latin typeface="Alexandria" pitchFamily="2" charset="-78"/>
                <a:cs typeface="Alexandria" pitchFamily="2" charset="-78"/>
              </a:rPr>
              <a:t>2- اختيار أول مشكلة تخطر على ذهن الباحث دون التفكير في أبعادها ومتطلبات قياسها، وقد يحدث ذلك عند نظر الباحث إلى الرسالة على أنها عمل روتيني يتم القيام به للحصول على الدرجة العلمية فقط.</a:t>
            </a:r>
          </a:p>
          <a:p>
            <a:pPr marL="465138" indent="-465138" algn="just" rtl="1">
              <a:lnSpc>
                <a:spcPct val="200000"/>
              </a:lnSpc>
            </a:pPr>
            <a:r>
              <a:rPr lang="ar-EG" sz="1400">
                <a:latin typeface="Alexandria" pitchFamily="2" charset="-78"/>
                <a:cs typeface="Alexandria" pitchFamily="2" charset="-78"/>
              </a:rPr>
              <a:t>3- التحيز </a:t>
            </a:r>
            <a:r>
              <a:rPr lang="ar-EG" sz="1400" dirty="0">
                <a:latin typeface="Alexandria" pitchFamily="2" charset="-78"/>
                <a:cs typeface="Alexandria" pitchFamily="2" charset="-78"/>
              </a:rPr>
              <a:t>لمشكلة معينة عن غيرها دون مبرر واضح.</a:t>
            </a:r>
          </a:p>
          <a:p>
            <a:pPr marL="465138" indent="-465138" algn="just" rtl="1">
              <a:lnSpc>
                <a:spcPct val="200000"/>
              </a:lnSpc>
            </a:pPr>
            <a:r>
              <a:rPr lang="ar-EG" sz="1400" dirty="0">
                <a:latin typeface="Alexandria" pitchFamily="2" charset="-78"/>
                <a:cs typeface="Alexandria" pitchFamily="2" charset="-78"/>
              </a:rPr>
              <a:t> 4- التردد والشكوك، فقد يقع الباحث في معضلة الشك والتردد عند استشارة أكثر من طرف مما قد يؤثر على أحكامه واختياره للمشكلة نظراً لتفاوت الآراء وبالتالي يجب أن يكون الباحث فكرة شخصية وأن يتمسك بها.</a:t>
            </a:r>
          </a:p>
          <a:p>
            <a:pPr marL="465138" indent="-465138" algn="just" rtl="1">
              <a:lnSpc>
                <a:spcPct val="200000"/>
              </a:lnSpc>
            </a:pPr>
            <a:r>
              <a:rPr lang="ar-EG" sz="1400" dirty="0">
                <a:latin typeface="Alexandria" pitchFamily="2" charset="-78"/>
                <a:cs typeface="Alexandria" pitchFamily="2" charset="-78"/>
              </a:rPr>
              <a:t> 5- صياغة مشكلة البحث بأسلوب غامض أو غير دقيق لغوياً، حيث يجب على الباحث أن يعرض مشكلة البحث بأسلوب علمي سليم بعيداً عن الركاكة والغموض.</a:t>
            </a: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706494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12826" y="925551"/>
            <a:ext cx="5546361"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خاتمة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15654" y="1883500"/>
            <a:ext cx="10360692" cy="3906967"/>
          </a:xfrm>
          <a:prstGeom prst="rect">
            <a:avLst/>
          </a:prstGeom>
          <a:noFill/>
        </p:spPr>
        <p:txBody>
          <a:bodyPr wrap="square" rtlCol="0">
            <a:spAutoFit/>
          </a:bodyPr>
          <a:lstStyle/>
          <a:p>
            <a:pPr marL="465138" indent="-465138" algn="just" rtl="1">
              <a:lnSpc>
                <a:spcPct val="200000"/>
              </a:lnSpc>
            </a:pPr>
            <a:r>
              <a:rPr lang="ar-SA" sz="1400" dirty="0">
                <a:latin typeface="Alexandria" pitchFamily="2" charset="-78"/>
                <a:cs typeface="Alexandria" pitchFamily="2" charset="-78"/>
              </a:rPr>
              <a:t>في </a:t>
            </a:r>
            <a:r>
              <a:rPr lang="ar-EG" sz="1400" dirty="0">
                <a:latin typeface="Alexandria" pitchFamily="2" charset="-78"/>
                <a:cs typeface="Alexandria" pitchFamily="2" charset="-78"/>
              </a:rPr>
              <a:t>ال</a:t>
            </a:r>
            <a:r>
              <a:rPr lang="ar-SA" sz="1400" dirty="0">
                <a:latin typeface="Alexandria" pitchFamily="2" charset="-78"/>
                <a:cs typeface="Alexandria" pitchFamily="2" charset="-78"/>
              </a:rPr>
              <a:t>ختام</a:t>
            </a:r>
            <a:r>
              <a:rPr lang="ar-EG" sz="1400" dirty="0">
                <a:latin typeface="Alexandria" pitchFamily="2" charset="-78"/>
                <a:cs typeface="Alexandria" pitchFamily="2" charset="-78"/>
              </a:rPr>
              <a:t>،</a:t>
            </a:r>
            <a:r>
              <a:rPr lang="ar-SA" sz="1400" dirty="0">
                <a:latin typeface="Alexandria" pitchFamily="2" charset="-78"/>
                <a:cs typeface="Alexandria" pitchFamily="2" charset="-78"/>
              </a:rPr>
              <a:t>يمكننا القول بأن قلب البحث العلمي ينبض بالمشكلة التي يسعى الباحث لحلها. إن عملية اختيار مشكلة بحثية ملائمة تعد خطوة حاسمة تحدد مسار البحث ونطاقه وعمقه. من خلال مشكلة محددة وواضحة، يمكن للباحث أن يوجه جهوده نحو استكشاف معرفي مثمر يسهم في تعزيز الفهم العلمي ويقدم حلولاً لقضايا قد تكون معقدة أو ذات أبعاد متعددة.</a:t>
            </a:r>
          </a:p>
          <a:p>
            <a:pPr marL="465138" indent="-465138" algn="just" rtl="1">
              <a:lnSpc>
                <a:spcPct val="200000"/>
              </a:lnSpc>
            </a:pPr>
            <a:r>
              <a:rPr lang="ar-SA" sz="1400" dirty="0">
                <a:latin typeface="Alexandria" pitchFamily="2" charset="-78"/>
                <a:cs typeface="Alexandria" pitchFamily="2" charset="-78"/>
              </a:rPr>
              <a:t>يمكن القول إن اختيار المشكلة البحثية ليس فقط بداية الرحلة العلمية، بل هو الأساس الذي يُبنى عليه البناء المعرفي، والأداة التي بواسطتها يمكن تشكيل الإسهامات العلمية الجديدة. فالمشكلة الجيدة تفتح آفاقًا للبحث، تحفز التفكير النقدي، وتدفع بالحدود المعرفية نحو آفاق جديدة. لذا، يجب على الباحثين توخي العناية والدقة في انتقاء المشكلة البحثية، مع الحرص على أن تكون ذات صلة بالمجتمع والعلم على حد سواء، وأن تكون قابلة للبحث والاستقصاء العلمي.</a:t>
            </a:r>
          </a:p>
          <a:p>
            <a:pPr marL="465138" indent="-465138" algn="just" rtl="1">
              <a:lnSpc>
                <a:spcPct val="200000"/>
              </a:lnSpc>
            </a:pPr>
            <a:r>
              <a:rPr lang="ar-SA" sz="1400" dirty="0">
                <a:latin typeface="Alexandria" pitchFamily="2" charset="-78"/>
                <a:cs typeface="Alexandria" pitchFamily="2" charset="-78"/>
              </a:rPr>
              <a:t>ومن هنا، تُظهر العملية الدقيقة لاختيار المشكلة البحثية التزام الباحث بالتميز الأكاديمي وتعكس جدية البحث العلمي في مسعاه لإيجاد الحلول وتوليد المعرفة. </a:t>
            </a: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57307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9746" y="2155119"/>
            <a:ext cx="10668000" cy="3476080"/>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بسام عبد الرحمن المشاقبة (2014). مناهج البحث الإعلامي وتحليل الخطاب. عمان: دار أسامة للنشر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  سعيد محمد المصري (2005). طرق ومناهج البحث العلمي، الإسكندرية: دار الحوري للطباعة.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  شيماء ذو الفقار زغيب (2009). مناهج البحث والاستخدامات الإحصائية في الدراسات الإعلامية، القاهرة: الدار المصرية اللبنانية.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طه عبد العاطي نجم (2015). مناهج البحث الإعلامي. الإسكندرية: دار كلمة للنشر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متولي نقيب (2008). مهارات البحث عن المعلومات وإعداد البحوث في البيئة الرقمية، القاهرة: الدار المصرية اللبنانية للنشر.</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زيدان عمر (2002). البحث العلمي ومناهجه وتقنياته، القاهرة: الهيئة المصرية العامة للكتاب.</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عبد الحميد (12000). البحث العلمي في الدراسات الإعلامية، القاهرة: عالم الكتب..</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مصطفي حميد الطائي (2007). منهج البحث العلمي في الإعلام والعلوم السياسية، الإسكندرية: دار الوفاء.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60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6076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2995" y="51183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2189" y="74299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701774"/>
            <a:ext cx="10705901" cy="433785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C.R Kothari (2005). Research Methodology Methods and Techniques, London: New Age International.</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John Scott &amp; Gordon Marshall (2002). A Dictionary of Sociology, London: Oxford University press.</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Marcel </a:t>
            </a:r>
            <a:r>
              <a:rPr lang="en-US" sz="1400" dirty="0" err="1">
                <a:latin typeface="Alexandria" pitchFamily="2" charset="-78"/>
                <a:cs typeface="Alexandria" pitchFamily="2" charset="-78"/>
              </a:rPr>
              <a:t>Dancsi</a:t>
            </a:r>
            <a:r>
              <a:rPr lang="en-US" sz="1400" dirty="0">
                <a:latin typeface="Alexandria" pitchFamily="2" charset="-78"/>
                <a:cs typeface="Alexandria" pitchFamily="2" charset="-78"/>
              </a:rPr>
              <a:t> (2000). </a:t>
            </a:r>
            <a:r>
              <a:rPr lang="en-US" sz="1400" dirty="0" err="1">
                <a:latin typeface="Alexandria" pitchFamily="2" charset="-78"/>
                <a:cs typeface="Alexandria" pitchFamily="2" charset="-78"/>
              </a:rPr>
              <a:t>Encyclopaedic</a:t>
            </a:r>
            <a:r>
              <a:rPr lang="en-US" sz="1400" dirty="0">
                <a:latin typeface="Alexandria" pitchFamily="2" charset="-78"/>
                <a:cs typeface="Alexandria" pitchFamily="2" charset="-78"/>
              </a:rPr>
              <a:t> Dictionary of Semiotics, Media, and Communication, Pronto: University affront press.</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Roger D. </a:t>
            </a:r>
            <a:r>
              <a:rPr lang="en-US" sz="1400" dirty="0" err="1">
                <a:latin typeface="Alexandria" pitchFamily="2" charset="-78"/>
                <a:cs typeface="Alexandria" pitchFamily="2" charset="-78"/>
              </a:rPr>
              <a:t>Wimmer</a:t>
            </a:r>
            <a:r>
              <a:rPr lang="en-US" sz="1400" dirty="0">
                <a:latin typeface="Alexandria" pitchFamily="2" charset="-78"/>
                <a:cs typeface="Alexandria" pitchFamily="2" charset="-78"/>
              </a:rPr>
              <a:t> &amp; </a:t>
            </a:r>
            <a:r>
              <a:rPr lang="en-US" sz="1400" dirty="0" err="1">
                <a:latin typeface="Alexandria" pitchFamily="2" charset="-78"/>
                <a:cs typeface="Alexandria" pitchFamily="2" charset="-78"/>
              </a:rPr>
              <a:t>joscph</a:t>
            </a:r>
            <a:r>
              <a:rPr lang="en-US" sz="1400" dirty="0">
                <a:latin typeface="Alexandria" pitchFamily="2" charset="-78"/>
                <a:cs typeface="Alexandria" pitchFamily="2" charset="-78"/>
              </a:rPr>
              <a:t> R. Dominick (2005). Mass Media Research: An Introduction, USA: Wadsworth publishing Company, Ine.</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Simon Pope, </a:t>
            </a:r>
            <a:r>
              <a:rPr lang="en-US" sz="1400" dirty="0" err="1">
                <a:latin typeface="Alexandria" pitchFamily="2" charset="-78"/>
                <a:cs typeface="Alexandria" pitchFamily="2" charset="-78"/>
              </a:rPr>
              <a:t>Audun</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Josang</a:t>
            </a:r>
            <a:r>
              <a:rPr lang="en-US" sz="1400" dirty="0">
                <a:latin typeface="Alexandria" pitchFamily="2" charset="-78"/>
                <a:cs typeface="Alexandria" pitchFamily="2" charset="-78"/>
              </a:rPr>
              <a:t> (2009). Analysis of Competing Hypotheses using Subjective Logic, Australia, London: The university of </a:t>
            </a:r>
            <a:r>
              <a:rPr lang="en-US" sz="1400" dirty="0" err="1">
                <a:latin typeface="Alexandria" pitchFamily="2" charset="-78"/>
                <a:cs typeface="Alexandria" pitchFamily="2" charset="-78"/>
              </a:rPr>
              <a:t>Quecns</a:t>
            </a:r>
            <a:r>
              <a:rPr lang="en-US" sz="1400" dirty="0">
                <a:latin typeface="Alexandria" pitchFamily="2" charset="-78"/>
                <a:cs typeface="Alexandria" pitchFamily="2" charset="-78"/>
              </a:rPr>
              <a:t>.</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W. (William) </a:t>
            </a:r>
            <a:r>
              <a:rPr lang="en-US" sz="1400" dirty="0" err="1">
                <a:latin typeface="Alexandria" pitchFamily="2" charset="-78"/>
                <a:cs typeface="Alexandria" pitchFamily="2" charset="-78"/>
              </a:rPr>
              <a:t>pnul</a:t>
            </a:r>
            <a:r>
              <a:rPr lang="en-US" sz="1400" dirty="0">
                <a:latin typeface="Alexandria" pitchFamily="2" charset="-78"/>
                <a:cs typeface="Alexandria" pitchFamily="2" charset="-78"/>
              </a:rPr>
              <a:t> Vogt, R. (Robert) Burke Johnson (2011), Dictionary of Statistics &amp; Methodology: A Nontechnical Guide for the Social (Vogt, Dictionary of Statistics and Methodology, SAGE.</a:t>
            </a:r>
            <a:endParaRPr lang="ar-EG"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88106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B51615A-297A-4255-B551-25975C860114}"/>
</file>

<file path=customXml/itemProps2.xml><?xml version="1.0" encoding="utf-8"?>
<ds:datastoreItem xmlns:ds="http://schemas.openxmlformats.org/officeDocument/2006/customXml" ds:itemID="{CE33C58F-F78F-4066-8F73-BA13919CDA74}"/>
</file>

<file path=customXml/itemProps3.xml><?xml version="1.0" encoding="utf-8"?>
<ds:datastoreItem xmlns:ds="http://schemas.openxmlformats.org/officeDocument/2006/customXml" ds:itemID="{19BC15F8-93BF-4226-803C-4CA57A36B1A6}"/>
</file>

<file path=docProps/app.xml><?xml version="1.0" encoding="utf-8"?>
<Properties xmlns="http://schemas.openxmlformats.org/officeDocument/2006/extended-properties" xmlns:vt="http://schemas.openxmlformats.org/officeDocument/2006/docPropsVTypes">
  <Template/>
  <TotalTime>871</TotalTime>
  <Words>4096</Words>
  <Application>Microsoft Office PowerPoint</Application>
  <PresentationFormat>Widescreen</PresentationFormat>
  <Paragraphs>339</Paragraphs>
  <Slides>41</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42</cp:revision>
  <dcterms:created xsi:type="dcterms:W3CDTF">2023-04-29T09:08:00Z</dcterms:created>
  <dcterms:modified xsi:type="dcterms:W3CDTF">2024-02-06T04:19:14Z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