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6"/>
  </p:notesMasterIdLst>
  <p:sldIdLst>
    <p:sldId id="480" r:id="rId5"/>
    <p:sldId id="313" r:id="rId6"/>
    <p:sldId id="497" r:id="rId7"/>
    <p:sldId id="498" r:id="rId8"/>
    <p:sldId id="499" r:id="rId9"/>
    <p:sldId id="501" r:id="rId10"/>
    <p:sldId id="500" r:id="rId11"/>
    <p:sldId id="502" r:id="rId12"/>
    <p:sldId id="504" r:id="rId13"/>
    <p:sldId id="503" r:id="rId14"/>
    <p:sldId id="30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13"/>
            <p14:sldId id="497"/>
            <p14:sldId id="498"/>
            <p14:sldId id="499"/>
            <p14:sldId id="501"/>
            <p14:sldId id="500"/>
            <p14:sldId id="502"/>
            <p14:sldId id="504"/>
            <p14:sldId id="503"/>
            <p14:sldId id="303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37" autoAdjust="0"/>
  </p:normalViewPr>
  <p:slideViewPr>
    <p:cSldViewPr snapToGrid="0">
      <p:cViewPr varScale="1">
        <p:scale>
          <a:sx n="62" d="100"/>
          <a:sy n="62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8920A-BFE5-A341-1546-E3A6C47AE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3EEAC1-FB56-D3A1-6881-902ACABB17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3E20D-52C2-5560-C5D8-DA6B84745C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A3EB9D-654D-B814-C4A4-A8AA91F6EF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367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B8CA7-B0E6-DA9F-DE32-57417E1F9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6270F2-8278-5D7A-EAA8-7D3EB4B961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8F16C4-42E5-C9F0-39E0-04E29FE8AE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E5E1B9-38CC-57D0-F4B9-A2DE2A9286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584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17946-BA4F-97D7-84D4-3381BEBCB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D5000B-6A6D-960D-5BBB-F8B1742C66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A847C2-D369-88D0-4680-07C7969949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463D36-6CAF-C68E-F650-8B98EB553E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730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0A31B-0F3D-2615-9D9F-0EA597799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718F88-7662-3F38-9CB7-1B93F86C82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F1CD70-1EBE-BB04-43C5-82CB318FA2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9DB35F-9E4A-C997-FD39-1AD4155308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051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7AC04-1860-88F2-237A-7DDA1B971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C817BA-CC35-0884-9B4E-EDE91334C9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AAECB0-4DCE-D43E-A3EC-B168EBB878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EF9B27-7F9B-8BE2-A553-BB39978F39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0733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27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78741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230320" y="449451"/>
            <a:ext cx="5767064" cy="5362961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671944" y="4028161"/>
            <a:ext cx="52165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000" b="1" dirty="0">
                <a:latin typeface="Alexandria" charset="0"/>
                <a:cs typeface="Alexandria" charset="0"/>
              </a:rPr>
              <a:t>مقدمة من </a:t>
            </a:r>
          </a:p>
          <a:p>
            <a:r>
              <a:rPr lang="ar-EG" sz="2000" b="1" dirty="0">
                <a:latin typeface="Alexandria" charset="0"/>
                <a:cs typeface="Alexandria" charset="0"/>
              </a:rPr>
              <a:t>الباحث</a:t>
            </a:r>
            <a:r>
              <a:rPr lang="ar-EG" sz="2000" dirty="0">
                <a:latin typeface="Alexandria" charset="0"/>
                <a:cs typeface="Alexandria" charset="0"/>
              </a:rPr>
              <a:t>/....................</a:t>
            </a:r>
          </a:p>
          <a:p>
            <a:r>
              <a:rPr lang="ar-EG" sz="2000" b="1" dirty="0">
                <a:latin typeface="Alexandria" charset="0"/>
                <a:cs typeface="Alexandria" charset="0"/>
              </a:rPr>
              <a:t>الرقم الاكاديمى/</a:t>
            </a:r>
            <a:r>
              <a:rPr lang="ar-EG" sz="2000" dirty="0">
                <a:latin typeface="Alexandria" charset="0"/>
                <a:cs typeface="Alexandria" charset="0"/>
              </a:rPr>
              <a:t>....................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70681" y="2052974"/>
            <a:ext cx="51571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ar-EG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عنوان رسالة الدكتوراة</a:t>
            </a:r>
          </a:p>
          <a:p>
            <a:pPr algn="ctr"/>
            <a:endParaRPr lang="ar-EG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  <a:p>
            <a:pPr algn="ctr"/>
            <a:r>
              <a:rPr lang="ar-EG" sz="2400" b="1" dirty="0">
                <a:latin typeface="Alexandria" charset="0"/>
                <a:cs typeface="Alexandria" charset="0"/>
              </a:rPr>
              <a:t>رسالة مقدمة لنيل درجة الدكتوراة تخصص...... </a:t>
            </a:r>
            <a:endParaRPr lang="en-US" sz="2400" b="1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5727862" y="180625"/>
            <a:ext cx="6386996" cy="620080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DEF68E-D289-CEDA-9229-EAED2750B82A}"/>
              </a:ext>
            </a:extLst>
          </p:cNvPr>
          <p:cNvSpPr txBox="1"/>
          <p:nvPr/>
        </p:nvSpPr>
        <p:spPr>
          <a:xfrm>
            <a:off x="2639108" y="5350747"/>
            <a:ext cx="1505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400" b="1" dirty="0">
                <a:latin typeface="Alexandria" charset="0"/>
                <a:cs typeface="Alexandria" charset="0"/>
              </a:rPr>
              <a:t>2026</a:t>
            </a:r>
            <a:endParaRPr lang="en-US" sz="2400" b="1" dirty="0">
              <a:latin typeface="Alexandria" charset="0"/>
              <a:cs typeface="Alexandria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2863413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dirty="0">
                <a:latin typeface="Alexandria" charset="0"/>
                <a:cs typeface="Alexandria" charset="0"/>
              </a:rPr>
              <a:t>يوضح الباحث عرض مختصر لمشكلة الدراسة واهم التساؤلات البحثية ان وجدت 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5394156" y="1136133"/>
            <a:ext cx="3656814" cy="54276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600" dirty="0">
                <a:ea typeface="Roboto Light" panose="02000000000000000000" pitchFamily="2" charset="0"/>
              </a:rPr>
              <a:t>مشكلة الدراسة 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7B817-368D-1C0D-F46D-8D2DFB735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A5E2B41-7E2E-1C43-CE9F-56E23B30FF1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2770372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BE8C07F5-ACDA-3A39-2495-D0187E4BB940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0ECBC08-ADD6-2F60-D3F0-15C17C4E2461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BB799F2-85D4-D447-BE1D-8F93EE41A16A}"/>
              </a:ext>
            </a:extLst>
          </p:cNvPr>
          <p:cNvSpPr txBox="1"/>
          <p:nvPr/>
        </p:nvSpPr>
        <p:spPr>
          <a:xfrm>
            <a:off x="3598250" y="2495028"/>
            <a:ext cx="8417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dirty="0">
                <a:latin typeface="Alexandria" charset="0"/>
                <a:cs typeface="Alexandria" charset="0"/>
              </a:rPr>
              <a:t>يوضح الباحث عرض مختصر لاهداف الدراسة  (الهدف الرئيسى والاهداف الفرعية )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96ECA7-4C6B-CD5C-E8BC-0E87FDD9CC22}"/>
              </a:ext>
            </a:extLst>
          </p:cNvPr>
          <p:cNvSpPr/>
          <p:nvPr/>
        </p:nvSpPr>
        <p:spPr>
          <a:xfrm>
            <a:off x="4786495" y="1136133"/>
            <a:ext cx="4014275" cy="6019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600" dirty="0">
                <a:ea typeface="Roboto Light" panose="02000000000000000000" pitchFamily="2" charset="0"/>
              </a:rPr>
              <a:t>اهداف الدراسة 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5AE1377-6103-C454-691C-2136B6351BC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622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12E547-4527-766E-565B-FB7832A8A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AF3ED02-01A4-C660-5C90-FD6E45476F8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275167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19D6646-3E65-0596-13E5-6ED1C76BB85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2F8FDBC-9409-3277-5E82-98DB2B7E0F8A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2487B2-D662-0F3E-5159-8AA142F4B8B8}"/>
              </a:ext>
            </a:extLst>
          </p:cNvPr>
          <p:cNvSpPr txBox="1"/>
          <p:nvPr/>
        </p:nvSpPr>
        <p:spPr>
          <a:xfrm>
            <a:off x="3598250" y="2495028"/>
            <a:ext cx="8417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dirty="0">
                <a:latin typeface="Alexandria" charset="0"/>
                <a:cs typeface="Alexandria" charset="0"/>
              </a:rPr>
              <a:t>يوضح الباحث عرض مختصر لاهمية الدراسة من الناحية العملية والتطبيقية 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7DEF39C-CDD7-B9E3-8724-C1DF3D471023}"/>
              </a:ext>
            </a:extLst>
          </p:cNvPr>
          <p:cNvSpPr/>
          <p:nvPr/>
        </p:nvSpPr>
        <p:spPr>
          <a:xfrm>
            <a:off x="5780708" y="1398289"/>
            <a:ext cx="3656814" cy="570051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600" dirty="0">
                <a:ea typeface="Roboto Light" panose="02000000000000000000" pitchFamily="2" charset="0"/>
              </a:rPr>
              <a:t>أهمية الدراسة 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6FFDD08-BBEC-9E6C-7789-C56C397B549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75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DD1EA-8DA7-9BF6-B811-B34C85BB8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1A6A636-6E90-79DD-BE4A-8AC01BF3D3B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314801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366FD1FE-FEB9-1E80-AFD0-AC3060EABB1D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CCA88C4-ACCF-2D41-9129-B528FCCA4599}"/>
              </a:ext>
            </a:extLst>
          </p:cNvPr>
          <p:cNvSpPr/>
          <p:nvPr/>
        </p:nvSpPr>
        <p:spPr>
          <a:xfrm>
            <a:off x="3031434" y="552241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22E2B11-F15E-9418-E8AA-DB7F95B0B6E2}"/>
              </a:ext>
            </a:extLst>
          </p:cNvPr>
          <p:cNvSpPr txBox="1"/>
          <p:nvPr/>
        </p:nvSpPr>
        <p:spPr>
          <a:xfrm>
            <a:off x="3598250" y="2495028"/>
            <a:ext cx="8417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dirty="0">
                <a:latin typeface="Alexandria" charset="0"/>
                <a:cs typeface="Alexandria" charset="0"/>
              </a:rPr>
              <a:t>يوضح الباحث عرض مختصر لفصول دراسته موضحا اهم ماتناوله كل فصل فى صورة عناويين واهم ما توصل له كل فصل 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847F085-3230-EAC7-2F9D-3844148FFA36}"/>
              </a:ext>
            </a:extLst>
          </p:cNvPr>
          <p:cNvSpPr/>
          <p:nvPr/>
        </p:nvSpPr>
        <p:spPr>
          <a:xfrm>
            <a:off x="3385474" y="1092427"/>
            <a:ext cx="8212968" cy="616451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600" dirty="0">
                <a:ea typeface="Roboto Light" panose="02000000000000000000" pitchFamily="2" charset="0"/>
              </a:rPr>
              <a:t>الاطار النظرى والدراسات السابقة 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E5AC62C-67A8-D252-627D-AB3FEAB6FD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503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C2B502-4B3B-52C9-0050-C9B02CE32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73757"/>
            <a:ext cx="10515600" cy="85482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ar-EG" sz="3600" dirty="0">
                <a:ea typeface="Roboto Light" panose="02000000000000000000" pitchFamily="2" charset="0"/>
              </a:rPr>
              <a:t>تابع الاطار النظرى والدراسات السابقة </a:t>
            </a:r>
            <a:endParaRPr lang="en-US" sz="3600" dirty="0">
              <a:ea typeface="Roboto Light" panose="02000000000000000000" pitchFamily="2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E5CA5-111E-22E3-3B3B-64AD6C1D1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8369" y="1533225"/>
            <a:ext cx="10515600" cy="150018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5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1538B-F389-808E-1BC5-E48385FF2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0085C2C-AAE5-94AC-5474-6119151D96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314801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3C865DB8-60D1-29F4-76D7-8943398444E2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731F38E-6105-EDE9-660A-F25866AD5C06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E69585B-869E-C1D6-A4AA-310D5740D716}"/>
              </a:ext>
            </a:extLst>
          </p:cNvPr>
          <p:cNvSpPr txBox="1"/>
          <p:nvPr/>
        </p:nvSpPr>
        <p:spPr>
          <a:xfrm>
            <a:off x="3598250" y="2495028"/>
            <a:ext cx="8417320" cy="1737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dirty="0">
                <a:latin typeface="Alexandria" charset="0"/>
                <a:cs typeface="Alexandria" charset="0"/>
              </a:rPr>
              <a:t>يقدم  الباحث عرض  مختصر لاهم النقاط الاتية :</a:t>
            </a:r>
          </a:p>
          <a:p>
            <a:pPr marL="342900" indent="-342900" algn="r" rtl="1">
              <a:lnSpc>
                <a:spcPct val="150000"/>
              </a:lnSpc>
              <a:buFontTx/>
              <a:buChar char="-"/>
            </a:pPr>
            <a:r>
              <a:rPr lang="ar-EG" sz="2000" b="1" dirty="0">
                <a:latin typeface="Alexandria" charset="0"/>
                <a:cs typeface="Alexandria" charset="0"/>
              </a:rPr>
              <a:t>مجتمع وعينه الدراسة </a:t>
            </a:r>
          </a:p>
          <a:p>
            <a:pPr marL="342900" indent="-342900" algn="r" rtl="1">
              <a:lnSpc>
                <a:spcPct val="150000"/>
              </a:lnSpc>
              <a:buFontTx/>
              <a:buChar char="-"/>
            </a:pPr>
            <a:r>
              <a:rPr lang="ar-EG" sz="2000" b="1" dirty="0">
                <a:latin typeface="Alexandria" charset="0"/>
                <a:cs typeface="Alexandria" charset="0"/>
              </a:rPr>
              <a:t>مصادر البيانات (استبيان –مقابلة .....)</a:t>
            </a:r>
          </a:p>
          <a:p>
            <a:pPr marL="342900" indent="-342900" algn="r" rtl="1">
              <a:lnSpc>
                <a:spcPct val="150000"/>
              </a:lnSpc>
              <a:buFontTx/>
              <a:buChar char="-"/>
            </a:pPr>
            <a:r>
              <a:rPr lang="ar-EG" sz="2000" b="1" dirty="0">
                <a:latin typeface="Alexandria" charset="0"/>
                <a:cs typeface="Alexandria" charset="0"/>
              </a:rPr>
              <a:t>اهم ادوات تحليل البيانات المستخدمة (</a:t>
            </a:r>
            <a:r>
              <a:rPr lang="en-US" sz="2000" b="1" dirty="0">
                <a:latin typeface="Alexandria" charset="0"/>
                <a:cs typeface="Alexandria" charset="0"/>
              </a:rPr>
              <a:t>SPSS-</a:t>
            </a:r>
            <a:r>
              <a:rPr lang="en-US" sz="2000" b="1" dirty="0" err="1">
                <a:latin typeface="Alexandria" charset="0"/>
                <a:cs typeface="Alexandria" charset="0"/>
              </a:rPr>
              <a:t>Eviews</a:t>
            </a:r>
            <a:r>
              <a:rPr lang="ar-EG" sz="2000" b="1" dirty="0">
                <a:latin typeface="Alexandria" charset="0"/>
                <a:cs typeface="Alexandria" charset="0"/>
              </a:rPr>
              <a:t>.....)، مع تبرير لاختيار الاداه 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F1C084-93E9-D61F-045F-3607D9446DC9}"/>
              </a:ext>
            </a:extLst>
          </p:cNvPr>
          <p:cNvSpPr/>
          <p:nvPr/>
        </p:nvSpPr>
        <p:spPr>
          <a:xfrm>
            <a:off x="3955100" y="870938"/>
            <a:ext cx="6865431" cy="5743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ar-EG" sz="3600" dirty="0"/>
              <a:t>المنهجية </a:t>
            </a:r>
            <a:r>
              <a:rPr lang="en-US" sz="3600" dirty="0"/>
              <a:t>(Methodology)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4DCC1A3-2F5C-945A-B1C8-7517740E51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435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F25E1F9-3A9A-DBEC-A9A4-F086124833F1}"/>
              </a:ext>
            </a:extLst>
          </p:cNvPr>
          <p:cNvSpPr/>
          <p:nvPr/>
        </p:nvSpPr>
        <p:spPr>
          <a:xfrm>
            <a:off x="2075935" y="764498"/>
            <a:ext cx="8166731" cy="53003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ar-EG" sz="3600" dirty="0"/>
              <a:t>تابع المنهجية </a:t>
            </a:r>
            <a:r>
              <a:rPr lang="en-US" sz="3600" dirty="0"/>
              <a:t>(Methodology)</a:t>
            </a:r>
            <a:endParaRPr lang="en-US" sz="3600" dirty="0"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096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3CFD86-EE25-544C-40BD-70B16DCB3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D9B5888-D799-68B0-387D-E5B7AD3DB91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338266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80C8F00-89DF-450F-850C-277BD39C41C7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E1F834-4AA1-BC7B-D184-EAF150ECB23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5EAE090-6CEE-FDDE-C362-F2F78C2161CA}"/>
              </a:ext>
            </a:extLst>
          </p:cNvPr>
          <p:cNvSpPr txBox="1"/>
          <p:nvPr/>
        </p:nvSpPr>
        <p:spPr>
          <a:xfrm>
            <a:off x="2368447" y="1856405"/>
            <a:ext cx="9719694" cy="4651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EG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يعتبر من أهم النقاط التي يعرضها الباحث، حيث يثبت من خلال عرض النتائج القيمة الحقيقية لدراسته، وعليه يجب مراعاة النقاط التالية:</a:t>
            </a:r>
            <a:endParaRPr lang="ar-EG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r" rtl="1">
              <a:lnSpc>
                <a:spcPct val="150000"/>
              </a:lnSpc>
            </a:pPr>
            <a:r>
              <a:rPr lang="ar-EG" sz="2000" b="1" dirty="0">
                <a:solidFill>
                  <a:srgbClr val="00B0F0"/>
                </a:solidFill>
              </a:rPr>
              <a:t>التركيز على أهم النتائج فقط</a:t>
            </a:r>
            <a:r>
              <a:rPr lang="ar-EG" sz="2000" dirty="0">
                <a:solidFill>
                  <a:srgbClr val="00B0F0"/>
                </a:solidFill>
              </a:rPr>
              <a:t> </a:t>
            </a:r>
            <a:r>
              <a:rPr lang="ar-EG" sz="2000" dirty="0"/>
              <a:t>دون عرض جميع النتائج التفصيلية، بحيث يتم اختيار النتائج الأكثر ارتباطًا بأهداف الدراسة وفروضها. </a:t>
            </a:r>
          </a:p>
          <a:p>
            <a:pPr algn="r" rtl="1">
              <a:lnSpc>
                <a:spcPct val="150000"/>
              </a:lnSpc>
            </a:pPr>
            <a:r>
              <a:rPr lang="ar-EG" sz="2000" b="1" dirty="0">
                <a:solidFill>
                  <a:srgbClr val="00B0F0"/>
                </a:solidFill>
              </a:rPr>
              <a:t>الوضوح والاختصار في العرض</a:t>
            </a:r>
            <a:r>
              <a:rPr lang="ar-EG" sz="2000" dirty="0"/>
              <a:t>، من خلال صياغة النتائج في جمل مباشرة وسهلة الفهم، بعيدًا عن التعقيد أو الإسهاب. </a:t>
            </a:r>
          </a:p>
          <a:p>
            <a:pPr algn="r" rtl="1">
              <a:lnSpc>
                <a:spcPct val="150000"/>
              </a:lnSpc>
            </a:pPr>
            <a:r>
              <a:rPr lang="ar-EG" sz="2000" b="1" dirty="0">
                <a:solidFill>
                  <a:srgbClr val="00B0F0"/>
                </a:solidFill>
              </a:rPr>
              <a:t>الربط بين النتائج وفروض الدراسة</a:t>
            </a:r>
            <a:r>
              <a:rPr lang="ar-EG" sz="2000" dirty="0"/>
              <a:t>، وذلك بتوضيح ما إذا كانت الفروض قد تم قبولها أو رفضها مع الإشارة المختصرة للدليل الإحصائي. </a:t>
            </a:r>
          </a:p>
          <a:p>
            <a:pPr algn="r" rtl="1">
              <a:lnSpc>
                <a:spcPct val="150000"/>
              </a:lnSpc>
            </a:pPr>
            <a:r>
              <a:rPr lang="ar-EG" sz="2000" b="1" dirty="0">
                <a:solidFill>
                  <a:srgbClr val="00B0F0"/>
                </a:solidFill>
              </a:rPr>
              <a:t>تجنب التفاصيل الإحصائية المعقدة</a:t>
            </a:r>
            <a:r>
              <a:rPr lang="ar-EG" sz="2000" dirty="0">
                <a:solidFill>
                  <a:srgbClr val="00B0F0"/>
                </a:solidFill>
              </a:rPr>
              <a:t> </a:t>
            </a:r>
            <a:r>
              <a:rPr lang="ar-EG" sz="2000" dirty="0"/>
              <a:t>والاكتفاء بالمؤشرات الأساسية التي تدعم النتيجة (مثل مستوى المعنوية أو اتجاه العلاقة). </a:t>
            </a:r>
          </a:p>
          <a:p>
            <a:pPr algn="r" rtl="1">
              <a:lnSpc>
                <a:spcPct val="150000"/>
              </a:lnSpc>
            </a:pPr>
            <a:r>
              <a:rPr lang="ar-EG" sz="2000" b="1" dirty="0"/>
              <a:t>الربط بين النتائج والدراسات السابقة</a:t>
            </a:r>
            <a:r>
              <a:rPr lang="ar-EG" sz="2000" dirty="0"/>
              <a:t> بشكل مختصر، من حيث الاتفاق أو الاختلاف، بما يعزز قوة التحليل العلمي.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61029F1-F1B2-390A-96C3-34A199260DF2}"/>
              </a:ext>
            </a:extLst>
          </p:cNvPr>
          <p:cNvSpPr/>
          <p:nvPr/>
        </p:nvSpPr>
        <p:spPr>
          <a:xfrm>
            <a:off x="3640306" y="1010936"/>
            <a:ext cx="6865431" cy="67700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ar-EG" sz="3600" dirty="0"/>
              <a:t>اهم النتائج والتوصيات </a:t>
            </a:r>
            <a:endParaRPr lang="en-US" sz="3600" dirty="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78829B5-DACE-AD76-A9E1-84361F8B527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634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8EADB8F-BAE8-FCEA-F426-D34B50EACC88}"/>
              </a:ext>
            </a:extLst>
          </p:cNvPr>
          <p:cNvSpPr/>
          <p:nvPr/>
        </p:nvSpPr>
        <p:spPr>
          <a:xfrm>
            <a:off x="2663284" y="306083"/>
            <a:ext cx="6865431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ar-EG" sz="3600" dirty="0"/>
              <a:t>تابع اهم النتائج والتوصيات </a:t>
            </a:r>
            <a:endParaRPr lang="en-US" sz="3600" dirty="0">
              <a:ea typeface="Roboto Light" panose="02000000000000000000" pitchFamily="2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D18AD0-7C79-8928-FB84-C720AE7749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33" y="1854501"/>
            <a:ext cx="10515600" cy="1500187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918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681272" y="4511476"/>
            <a:ext cx="6406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lexandria" charset="0"/>
                <a:cs typeface="Alexandria" charset="0"/>
              </a:rPr>
              <a:t>اشكركم على حسن استماعكم </a:t>
            </a:r>
            <a:endParaRPr lang="en-US" sz="3600" b="1" dirty="0">
              <a:solidFill>
                <a:schemeClr val="tx1">
                  <a:lumMod val="95000"/>
                  <a:lumOff val="5000"/>
                </a:schemeClr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67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Props1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271</Words>
  <Application>Microsoft Office PowerPoint</Application>
  <PresentationFormat>Widescreen</PresentationFormat>
  <Paragraphs>39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Alexandria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تابع الاطار النظرى والدراسات السابقة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Mohamed Barakat</cp:lastModifiedBy>
  <cp:revision>6</cp:revision>
  <dcterms:created xsi:type="dcterms:W3CDTF">2023-04-29T09:08:00Z</dcterms:created>
  <dcterms:modified xsi:type="dcterms:W3CDTF">2026-04-16T09:04:58Z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