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3"/>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321" r:id="rId21"/>
    <p:sldId id="276" r:id="rId22"/>
    <p:sldId id="277" r:id="rId23"/>
    <p:sldId id="278" r:id="rId24"/>
    <p:sldId id="279" r:id="rId25"/>
    <p:sldId id="280" r:id="rId26"/>
    <p:sldId id="281" r:id="rId27"/>
    <p:sldId id="282" r:id="rId28"/>
    <p:sldId id="283" r:id="rId29"/>
    <p:sldId id="284" r:id="rId30"/>
    <p:sldId id="288" r:id="rId31"/>
    <p:sldId id="285" r:id="rId32"/>
    <p:sldId id="286" r:id="rId33"/>
    <p:sldId id="287" r:id="rId34"/>
    <p:sldId id="290" r:id="rId35"/>
    <p:sldId id="291" r:id="rId36"/>
    <p:sldId id="292" r:id="rId37"/>
    <p:sldId id="293" r:id="rId38"/>
    <p:sldId id="295" r:id="rId39"/>
    <p:sldId id="296" r:id="rId40"/>
    <p:sldId id="319"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1" d="100"/>
          <a:sy n="81" d="100"/>
        </p:scale>
        <p:origin x="21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A34EF-B780-4A66-A35F-240730F03046}" type="datetimeFigureOut">
              <a:rPr lang="en-US" smtClean="0"/>
              <a:t>10/28/2022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B3A388-7F60-449D-9A3F-7ED818CD3B39}" type="slidenum">
              <a:rPr lang="en-US" smtClean="0"/>
              <a:t>‹#›</a:t>
            </a:fld>
            <a:endParaRPr lang="en-US"/>
          </a:p>
        </p:txBody>
      </p:sp>
    </p:spTree>
    <p:extLst>
      <p:ext uri="{BB962C8B-B14F-4D97-AF65-F5344CB8AC3E}">
        <p14:creationId xmlns:p14="http://schemas.microsoft.com/office/powerpoint/2010/main" val="3704837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26182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05476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593841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7793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91989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706743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851925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577868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069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753560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616461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84649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30513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89156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7788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504293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98308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050571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826384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96825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110386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17999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03/04/1444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25839845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785355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Securities &amp; Markets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rPr>
              <a:t>Lecture 4</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a:ea typeface="Tajawal Medium"/>
                <a:cs typeface="Tajawal Medium"/>
                <a:sym typeface="Tajawal Medium"/>
              </a:rPr>
              <a:t>Prepared by Dr. Walaa Mohamed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MGM 237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Introduction to Finance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1" y="0"/>
            <a:ext cx="12192000" cy="6857999"/>
          </a:xfrm>
        </p:spPr>
        <p:txBody>
          <a:bodyPr>
            <a:normAutofit fontScale="85000" lnSpcReduction="10000"/>
          </a:bodyPr>
          <a:lstStyle/>
          <a:p>
            <a:pPr marL="0" indent="0" algn="ctr">
              <a:lnSpc>
                <a:spcPct val="160000"/>
              </a:lnSpc>
              <a:buNone/>
            </a:pPr>
            <a:r>
              <a:rPr lang="en-US" sz="2000" b="1" dirty="0">
                <a:solidFill>
                  <a:schemeClr val="accent4">
                    <a:lumMod val="75000"/>
                  </a:schemeClr>
                </a:solidFill>
                <a:latin typeface="Times New Roman" panose="02020603050405020304" pitchFamily="18" charset="0"/>
                <a:cs typeface="Times New Roman" panose="02020603050405020304" pitchFamily="18" charset="0"/>
              </a:rPr>
              <a:t>LEARNING OBJECTIVES</a:t>
            </a:r>
          </a:p>
          <a:p>
            <a:pPr marL="0" indent="0">
              <a:lnSpc>
                <a:spcPct val="160000"/>
              </a:lnSpc>
              <a:buNone/>
            </a:pPr>
            <a:r>
              <a:rPr lang="en-US" sz="1900" dirty="0">
                <a:latin typeface="Times New Roman" panose="02020603050405020304" pitchFamily="18" charset="0"/>
                <a:cs typeface="Times New Roman" panose="02020603050405020304" pitchFamily="18" charset="0"/>
              </a:rPr>
              <a:t>After studying this chapter, you should be able to do the following: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11.1 Describe the processes and institutions used by businesses to distribute new securities to the investing public in the primary market, including the use of underwriting and best eﬀorts agreements.</a:t>
            </a:r>
          </a:p>
          <a:p>
            <a:pPr marL="0" indent="0">
              <a:lnSpc>
                <a:spcPct val="160000"/>
              </a:lnSpc>
              <a:buNone/>
            </a:pPr>
            <a:r>
              <a:rPr lang="en-US" sz="1900" dirty="0">
                <a:latin typeface="Times New Roman" panose="02020603050405020304" pitchFamily="18" charset="0"/>
                <a:cs typeface="Times New Roman" panose="02020603050405020304" pitchFamily="18" charset="0"/>
              </a:rPr>
              <a:t>LO 11.2 Summarize activities of a well-known public oﬀering.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11.3 Explain various ways that investment banks can assist security oﬀerings in addition to traditional underwriting eﬀorts.</a:t>
            </a:r>
          </a:p>
          <a:p>
            <a:pPr marL="0" indent="0">
              <a:lnSpc>
                <a:spcPct val="160000"/>
              </a:lnSpc>
              <a:buNone/>
            </a:pPr>
            <a:r>
              <a:rPr lang="en-US" sz="1900" dirty="0">
                <a:latin typeface="Times New Roman" panose="02020603050405020304" pitchFamily="18" charset="0"/>
                <a:cs typeface="Times New Roman" panose="02020603050405020304" pitchFamily="18" charset="0"/>
              </a:rPr>
              <a:t>LO 11.4 Describe the costs of “going public” when issuing securities in the primary market.</a:t>
            </a:r>
          </a:p>
          <a:p>
            <a:pPr marL="0" indent="0">
              <a:lnSpc>
                <a:spcPct val="160000"/>
              </a:lnSpc>
              <a:buNone/>
            </a:pPr>
            <a:r>
              <a:rPr lang="en-US" sz="1900" dirty="0">
                <a:latin typeface="Times New Roman" panose="02020603050405020304" pitchFamily="18" charset="0"/>
                <a:cs typeface="Times New Roman" panose="02020603050405020304" pitchFamily="18" charset="0"/>
              </a:rPr>
              <a:t>LO 11.5 Describe other functions of investment bankers.</a:t>
            </a:r>
          </a:p>
          <a:p>
            <a:pPr marL="0" indent="0">
              <a:lnSpc>
                <a:spcPct val="160000"/>
              </a:lnSpc>
              <a:buNone/>
            </a:pPr>
            <a:r>
              <a:rPr lang="en-US" sz="1900" dirty="0">
                <a:latin typeface="Times New Roman" panose="02020603050405020304" pitchFamily="18" charset="0"/>
                <a:cs typeface="Times New Roman" panose="02020603050405020304" pitchFamily="18" charset="0"/>
              </a:rPr>
              <a:t>LO 11.6 Explain the role of secondary markets in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11.7 Summarize the types of orders used in securities trading and when they might be used by traders.</a:t>
            </a:r>
          </a:p>
          <a:p>
            <a:pPr marL="0" indent="0">
              <a:lnSpc>
                <a:spcPct val="160000"/>
              </a:lnSpc>
              <a:buNone/>
            </a:pPr>
            <a:r>
              <a:rPr lang="en-US" sz="1900" dirty="0">
                <a:latin typeface="Times New Roman" panose="02020603050405020304" pitchFamily="18" charset="0"/>
                <a:cs typeface="Times New Roman" panose="02020603050405020304" pitchFamily="18" charset="0"/>
              </a:rPr>
              <a:t>LO 11.8 Describe the various types of over-the-counter markets for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11.9 Explain factors that make for a good market for trading securities and the role of brokerage commissions in securities trading.</a:t>
            </a:r>
          </a:p>
          <a:p>
            <a:pPr marL="0" indent="0">
              <a:lnSpc>
                <a:spcPct val="160000"/>
              </a:lnSpc>
              <a:buNone/>
            </a:pPr>
            <a:r>
              <a:rPr lang="en-US" sz="1900" dirty="0">
                <a:latin typeface="Times New Roman" panose="02020603050405020304" pitchFamily="18" charset="0"/>
                <a:cs typeface="Times New Roman" panose="02020603050405020304" pitchFamily="18" charset="0"/>
              </a:rPr>
              <a:t>LO 11.10 Define market indexes.</a:t>
            </a:r>
          </a:p>
          <a:p>
            <a:pPr marL="0" indent="0">
              <a:lnSpc>
                <a:spcPct val="160000"/>
              </a:lnSpc>
              <a:buNone/>
            </a:pPr>
            <a:r>
              <a:rPr lang="en-US" sz="1900" dirty="0">
                <a:latin typeface="Times New Roman" panose="02020603050405020304" pitchFamily="18" charset="0"/>
                <a:cs typeface="Times New Roman" panose="02020603050405020304" pitchFamily="18" charset="0"/>
              </a:rPr>
              <a:t>LO 11.11 Define main derivative contracts </a:t>
            </a:r>
          </a:p>
          <a:p>
            <a:pPr marL="0" indent="0">
              <a:lnSpc>
                <a:spcPct val="16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070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34701" cy="6602680"/>
          </a:xfrm>
        </p:spPr>
        <p:txBody>
          <a:bodyPr>
            <a:no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Newly created securities are sold in 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primary market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while existing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traded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secondary</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public</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200" spc="-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public</a:t>
            </a:r>
            <a:r>
              <a:rPr lang="en-US" sz="2200" spc="-2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oﬀering</a:t>
            </a:r>
            <a:r>
              <a:rPr lang="en-US" sz="2200" spc="-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(IPO)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money,</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usually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ment bankers (underwriters)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whose main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activity is marketing securities and dealing with</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bankers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intermediaries</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 public when corporations want to raise capital.</a:t>
            </a:r>
          </a:p>
          <a:p>
            <a:pPr marL="0" indent="0" algn="just" defTabSz="979488">
              <a:lnSpc>
                <a:spcPct val="150000"/>
              </a:lnSpc>
              <a:buNone/>
            </a:pPr>
            <a:r>
              <a:rPr lang="en-US"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Originating: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of the larger investment banking ﬁrms engage in originating securities. As an originator, the investment bank seeks to identify ﬁrms that may beneﬁt from a public oﬀering, which is a sale of securities to the investing public, or a private placement, which is a sale of securities to a small group of private investors.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of this section will focus on the role of an investment bank in a public oﬀering.</a:t>
            </a:r>
          </a:p>
          <a:p>
            <a:pPr marL="0" indent="0">
              <a:lnSpc>
                <a:spcPct val="150000"/>
              </a:lnSpc>
              <a:buNone/>
            </a:pP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6280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Autofit/>
          </a:bodyPr>
          <a:lstStyle/>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identiﬁes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 attempts to sell itself to the issuer as the best investment bank to handle the oﬀering.1 Once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 agreement is reached, the investment bank makes a detailed study (called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due diligence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uses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information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determine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raising the needed funds. The investment banker will recommend the types, terms, and oﬀering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of securities that should be sold. He or she aids the corporation in preparing the registration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informational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materials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A piece of advice the investment bank gives ﬁrms who want to have an IPO is when to go public. At times, the investing public is particularly interested in ﬁrms operating in certain industries or that develop certain technologies. Firms that go public in “hot” IPO markets, meaning when investors are anxious to buy new issues and prices are bid up, sometimes, to twice or three times their initial oﬀering price, are likely to receive better prices for their shares than if they go public in a “cold” market, when investors are less receptive to new</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stock issues.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8515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0"/>
            <a:ext cx="11982201" cy="6857999"/>
          </a:xfrm>
        </p:spPr>
        <p:txBody>
          <a:bodyPr>
            <a:noAutofit/>
          </a:bodyPr>
          <a:lstStyle/>
          <a:p>
            <a:pPr marL="0" indent="0" algn="just">
              <a:lnSpc>
                <a:spcPct val="150000"/>
              </a:lnSpc>
              <a:buNone/>
            </a:pPr>
            <a:r>
              <a:rPr lang="en-US" sz="2200" b="1" dirty="0">
                <a:solidFill>
                  <a:schemeClr val="accent1">
                    <a:lumMod val="75000"/>
                  </a:schemeClr>
                </a:solidFill>
                <a:latin typeface="Times New Roman" panose="02020603050405020304" pitchFamily="18" charset="0"/>
                <a:cs typeface="Times New Roman" panose="02020603050405020304" pitchFamily="18" charset="0"/>
              </a:rPr>
              <a:t>Underwriting:</a:t>
            </a:r>
            <a:r>
              <a:rPr lang="en-US" sz="2200" dirty="0">
                <a:latin typeface="Times New Roman" panose="02020603050405020304" pitchFamily="18" charset="0"/>
                <a:cs typeface="Times New Roman" panose="02020603050405020304" pitchFamily="18" charset="0"/>
              </a:rPr>
              <a:t> Investment bankers not only help to sell securities to the investing public, they also sometimes assume the risk arising from the possibility that such securities may not be purchased by investors. This occurs when the investment banker enters into an underwriting agreement with the issuing corporation. As shown in Figure 11.1, with an </a:t>
            </a:r>
            <a:r>
              <a:rPr lang="en-US" sz="2200" b="1" u="sng" dirty="0">
                <a:solidFill>
                  <a:schemeClr val="accent2">
                    <a:lumMod val="75000"/>
                  </a:schemeClr>
                </a:solidFill>
                <a:latin typeface="Times New Roman" panose="02020603050405020304" pitchFamily="18" charset="0"/>
                <a:cs typeface="Times New Roman" panose="02020603050405020304" pitchFamily="18" charset="0"/>
              </a:rPr>
              <a:t>underwriting agreement</a:t>
            </a:r>
            <a:r>
              <a:rPr lang="en-US" sz="2200" dirty="0">
                <a:latin typeface="Times New Roman" panose="02020603050405020304" pitchFamily="18" charset="0"/>
                <a:cs typeface="Times New Roman" panose="02020603050405020304" pitchFamily="18" charset="0"/>
              </a:rPr>
              <a:t>, securities are purchased at a predetermined or “ﬁrm commitment” price by the underwriters, who then sell them to investors at the oﬀer price. The diﬀerence between the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oﬀer price and the price paid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 the investment bank is called a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spread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spread is revenue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the investment bank, which is used to cover its expenses and to provide a proﬁt from 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activities.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 underwriting securities, </a:t>
            </a:r>
            <a:r>
              <a:rPr lang="en-US" sz="2200" dirty="0">
                <a:solidFill>
                  <a:srgbClr val="231F1F"/>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the investment bank is carrying the risk of a failed oﬀering.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Once it purchases the securities from the issuers, the risk of any security price declines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carried solely by the investment banker. The spread represents a</a:t>
            </a:r>
            <a:r>
              <a:rPr lang="en-US" sz="2200" spc="2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 cushion against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price decline as well as the potential proﬁt the investment banker can earn from the risky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400" dirty="0">
                <a:solidFill>
                  <a:srgbClr val="231F1F"/>
                </a:solidFill>
                <a:effectLst/>
                <a:latin typeface="Times New Roman" panose="02020603050405020304" pitchFamily="18" charset="0"/>
                <a:ea typeface="Times New Roman" panose="02020603050405020304" pitchFamily="18" charset="0"/>
              </a:rPr>
              <a:t> </a:t>
            </a:r>
            <a:r>
              <a:rPr lang="en-US" sz="2400" dirty="0">
                <a:solidFill>
                  <a:srgbClr val="231F1F"/>
                </a:solidFill>
                <a:effectLst/>
                <a:highlight>
                  <a:srgbClr val="FFFF00"/>
                </a:highlight>
                <a:latin typeface="Times New Roman" panose="02020603050405020304" pitchFamily="18" charset="0"/>
                <a:ea typeface="Times New Roman" panose="02020603050405020304" pitchFamily="18" charset="0"/>
              </a:rPr>
              <a:t>The issuer has almost no price risk in a ﬁrm commitment oﬀering once the oﬀer price is set.</a:t>
            </a:r>
            <a:r>
              <a:rPr lang="en-US" sz="2400" spc="-225" dirty="0">
                <a:solidFill>
                  <a:srgbClr val="231F1F"/>
                </a:solidFill>
                <a:effectLst/>
                <a:highlight>
                  <a:srgbClr val="FFFF00"/>
                </a:highlight>
                <a:latin typeface="Times New Roman" panose="02020603050405020304" pitchFamily="18" charset="0"/>
                <a:ea typeface="Times New Roman" panose="02020603050405020304" pitchFamily="18" charset="0"/>
              </a:rPr>
              <a:t> </a:t>
            </a:r>
            <a:endParaRPr lang="en-US" sz="22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p>
          <a:p>
            <a:pPr marL="0" indent="0">
              <a:buNone/>
            </a:pPr>
            <a:endParaRPr lang="en-US" sz="2200"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648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F397226C-7B97-82F5-F3AA-92A081956F05}"/>
              </a:ext>
            </a:extLst>
          </p:cNvPr>
          <p:cNvPicPr>
            <a:picLocks noGrp="1" noChangeAspect="1"/>
          </p:cNvPicPr>
          <p:nvPr>
            <p:ph idx="1"/>
          </p:nvPr>
        </p:nvPicPr>
        <p:blipFill>
          <a:blip r:embed="rId2"/>
          <a:stretch>
            <a:fillRect/>
          </a:stretch>
        </p:blipFill>
        <p:spPr>
          <a:xfrm>
            <a:off x="0" y="1156585"/>
            <a:ext cx="11982450" cy="3510417"/>
          </a:xfrm>
          <a:prstGeom prst="rect">
            <a:avLst/>
          </a:prstGeom>
        </p:spPr>
      </p:pic>
    </p:spTree>
    <p:extLst>
      <p:ext uri="{BB962C8B-B14F-4D97-AF65-F5344CB8AC3E}">
        <p14:creationId xmlns:p14="http://schemas.microsoft.com/office/powerpoint/2010/main" val="338592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Another means of oﬀering securities is called </a:t>
            </a:r>
            <a:r>
              <a:rPr lang="en-US" sz="2200" dirty="0">
                <a:solidFill>
                  <a:schemeClr val="accent2">
                    <a:lumMod val="75000"/>
                  </a:schemeClr>
                </a:solidFill>
                <a:latin typeface="Times New Roman" panose="02020603050405020304" pitchFamily="18" charset="0"/>
                <a:cs typeface="Times New Roman" panose="02020603050405020304" pitchFamily="18" charset="0"/>
              </a:rPr>
              <a:t>best-eﬀort selling</a:t>
            </a:r>
            <a:r>
              <a:rPr lang="en-US" sz="2200" dirty="0">
                <a:latin typeface="Times New Roman" panose="02020603050405020304" pitchFamily="18" charset="0"/>
                <a:cs typeface="Times New Roman" panose="02020603050405020304" pitchFamily="18" charset="0"/>
              </a:rPr>
              <a:t>. Under a </a:t>
            </a:r>
            <a:r>
              <a:rPr lang="en-US" sz="2200" b="1" u="sng" dirty="0">
                <a:solidFill>
                  <a:schemeClr val="accent2">
                    <a:lumMod val="75000"/>
                  </a:schemeClr>
                </a:solidFill>
                <a:latin typeface="Times New Roman" panose="02020603050405020304" pitchFamily="18" charset="0"/>
                <a:cs typeface="Times New Roman" panose="02020603050405020304" pitchFamily="18" charset="0"/>
              </a:rPr>
              <a:t>best-eﬀort agreement</a:t>
            </a:r>
            <a:r>
              <a:rPr lang="en-US" sz="2200" dirty="0">
                <a:latin typeface="Times New Roman" panose="02020603050405020304" pitchFamily="18" charset="0"/>
                <a:cs typeface="Times New Roman" panose="02020603050405020304" pitchFamily="18" charset="0"/>
              </a:rPr>
              <a:t>, investment bankers try to sell the securities of the issuing corporation, but they assume no risk for a possible failure of the ﬂotation. The investment bankers are paid a fee or commission for those securities they sell.</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best-eﬀort agreement is typically used when the investment bankers anticipate there may be some diﬃculty in selling the securities and they are unwilling to assume the underwriting risk. From the perspective of investors, an investment bank putting its money at risk with a ﬁrm commitment underwriting agreement would be preferable. Investors should view a best-eﬀort oﬀering with some concern. </a:t>
            </a:r>
            <a:r>
              <a:rPr lang="en-US" sz="2200" u="sng" dirty="0">
                <a:highlight>
                  <a:srgbClr val="FFFF00"/>
                </a:highlight>
                <a:latin typeface="Times New Roman" panose="02020603050405020304" pitchFamily="18" charset="0"/>
                <a:cs typeface="Times New Roman" panose="02020603050405020304" pitchFamily="18" charset="0"/>
              </a:rPr>
              <a:t>If the investment banker is not willing to support the ﬁrm’s security sale, why should other investors?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6788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1">
                    <a:lumMod val="75000"/>
                  </a:schemeClr>
                </a:solidFill>
                <a:latin typeface="Times New Roman" panose="02020603050405020304" pitchFamily="18" charset="0"/>
                <a:cs typeface="Times New Roman" panose="02020603050405020304" pitchFamily="18" charset="0"/>
              </a:rPr>
              <a:t>Other Ways to Assist Issuing Firms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Firms that are already public and wish to raise additional funds have several choices. They can sell additional securities by using the underwriting process as discussed above. They can also choose to use </a:t>
            </a:r>
            <a:r>
              <a:rPr lang="en-US" sz="2200" u="sng" dirty="0">
                <a:latin typeface="Times New Roman" panose="02020603050405020304" pitchFamily="18" charset="0"/>
                <a:cs typeface="Times New Roman" panose="02020603050405020304" pitchFamily="18" charset="0"/>
              </a:rPr>
              <a:t>shelf registration</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sell securities to a private party</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have a rights oﬀering</a:t>
            </a:r>
            <a:r>
              <a:rPr lang="en-US" sz="2200" dirty="0">
                <a:latin typeface="Times New Roman" panose="02020603050405020304" pitchFamily="18" charset="0"/>
                <a:cs typeface="Times New Roman" panose="02020603050405020304" pitchFamily="18" charset="0"/>
              </a:rPr>
              <a:t>, or </a:t>
            </a:r>
            <a:r>
              <a:rPr lang="en-US" sz="2200" u="sng" dirty="0">
                <a:latin typeface="Times New Roman" panose="02020603050405020304" pitchFamily="18" charset="0"/>
                <a:cs typeface="Times New Roman" panose="02020603050405020304" pitchFamily="18" charset="0"/>
              </a:rPr>
              <a:t>seek competitive bids</a:t>
            </a:r>
            <a:r>
              <a:rPr lang="en-US" sz="2200" dirty="0">
                <a:latin typeface="Times New Roman" panose="02020603050405020304" pitchFamily="18" charset="0"/>
                <a:cs typeface="Times New Roman" panose="02020603050405020304" pitchFamily="18" charset="0"/>
              </a:rPr>
              <a:t>. We discuss each of these below.</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1- Shelf Registration</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SEC’s Rule 415 allows ﬁrms to register security issues (debt and equity) and “put them on the shelf” for sale any time over the succeeding two years. Once registered, the securities can be oﬀered for sale by submitting a short statement to the SEC whenever the ﬁrm needs the funds or market conditions are attractive.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688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2706597" cy="6602680"/>
          </a:xfrm>
        </p:spPr>
        <p:txBody>
          <a:bodyPr>
            <a:normAutofit/>
          </a:bodyPr>
          <a:lstStyle/>
          <a:p>
            <a:pPr marL="29845" marR="827405" indent="0" algn="just">
              <a:lnSpc>
                <a:spcPct val="150000"/>
              </a:lnSpc>
              <a:spcBef>
                <a:spcPts val="82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shelf registration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process saves issuers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and money. There is no cost or penalty for registering shelf securities and not issuing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 Filing fees are low, and the ﬁrm can take some securities from the shelf, sell them</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immediately through one underwriter, and later sell more with another underwriter. Not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every ﬁrm can use shelf registration. Firms must meet four size, credit quality, and ethics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requirements: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935"/>
              </a:spcBef>
              <a:spcAft>
                <a:spcPts val="0"/>
              </a:spcAft>
              <a:buFont typeface="+mj-lt"/>
              <a:buAutoNum type="arabicPeriod"/>
              <a:tabLst>
                <a:tab pos="408940" algn="l"/>
              </a:tabLst>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least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$150</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315"/>
              </a:spcBef>
              <a:spcAft>
                <a:spcPts val="0"/>
              </a:spcAft>
              <a:buFont typeface="+mj-lt"/>
              <a:buAutoNum type="arabicPeriod"/>
              <a:tabLst>
                <a:tab pos="414655" algn="l"/>
              </a:tabLst>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made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defaults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previous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three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l">
              <a:lnSpc>
                <a:spcPct val="150000"/>
              </a:lnSpc>
              <a:spcBef>
                <a:spcPts val="330"/>
              </a:spcBef>
              <a:spcAft>
                <a:spcPts val="0"/>
              </a:spcAft>
              <a:buFont typeface="+mj-lt"/>
              <a:buAutoNum type="arabicPeriod"/>
              <a:tabLst>
                <a:tab pos="414655" algn="l"/>
              </a:tabLst>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grade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BBB</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better).</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824230" lvl="0" indent="-342900" algn="l">
              <a:lnSpc>
                <a:spcPct val="150000"/>
              </a:lnSpc>
              <a:spcBef>
                <a:spcPts val="300"/>
              </a:spcBef>
              <a:spcAft>
                <a:spcPts val="0"/>
              </a:spcAft>
              <a:buFont typeface="+mj-lt"/>
              <a:buAutoNum type="arabicPeriod"/>
              <a:tabLst>
                <a:tab pos="414655" algn="l"/>
              </a:tabLst>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 must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been found guilty of violating</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Securities Exchange Act of 1934</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previous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three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nSpc>
                <a:spcPct val="150000"/>
              </a:lnSpc>
              <a:spcBef>
                <a:spcPts val="1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894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8"/>
            <a:ext cx="11982201" cy="6727371"/>
          </a:xfrm>
        </p:spPr>
        <p:txBody>
          <a:bodyPr>
            <a:normAutofit lnSpcReduction="10000"/>
          </a:bodyPr>
          <a:lstStyle/>
          <a:p>
            <a:pPr marL="0" indent="0" algn="just">
              <a:lnSpc>
                <a:spcPct val="150000"/>
              </a:lnSpc>
              <a:buNone/>
              <a:defRPr/>
            </a:pPr>
            <a:r>
              <a:rPr lang="en-US" sz="2200" b="1" dirty="0">
                <a:solidFill>
                  <a:schemeClr val="accent2">
                    <a:lumMod val="75000"/>
                  </a:schemeClr>
                </a:solidFill>
                <a:latin typeface="Times New Roman" panose="02020603050405020304" pitchFamily="18" charset="0"/>
                <a:cs typeface="Times New Roman" panose="02020603050405020304" pitchFamily="18" charset="0"/>
              </a:rPr>
              <a:t>2.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Sell</a:t>
            </a:r>
            <a:r>
              <a:rPr lang="en-US" sz="2200" b="1" spc="-15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Securities</a:t>
            </a:r>
            <a:r>
              <a:rPr lang="en-US" sz="2200" b="1" spc="-9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2200" b="1" spc="-175"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a</a:t>
            </a:r>
            <a:r>
              <a:rPr lang="en-US" sz="2200" b="1" spc="-3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Private</a:t>
            </a:r>
            <a:r>
              <a:rPr lang="en-US" sz="2200" b="1" spc="-100"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chemeClr val="accent2">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Party</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A publicly held ﬁrm can choose to sell securities in a private placement. Privately placed equity is, typically, sold at a slight premium to the stock’s current market price.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Private equity sales may occur if the ﬁrm is the rumored or actual target of a hostile takeover. Management may try to stall the takeover or stop it by selling a large block of voting stock to an investor or syndicate that seems friendlier.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Private placements of equity may fulﬁll a need for an emergency infusion of equity. Since the shares are not being sold in a public oﬀering, the private placement avoids SEC registration and subsequent publicity. The private sale must follow other SEC regulations, however; the ﬁrm must disclose the sale after it occurs, and the private investors must meet SEC requirements as “accredited investors.” Basically, accredited investors are those who are considered knowledgeable enough or suﬃciently strong ﬁnancially to invest without the protection provided by the SEC’s registration process. Accredited investors can include wealthy individuals with investment experience as well as ﬁnancial institutions, such as insurance companies and pension funds.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91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3. Rights Offerings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Under the charters of some corporations, if additional shares of common stock (or any security that may be converted to common stock) are to be issued, the securities must be oﬀered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 sale ﬁrst to the existing common stockholders. That is, the existing shareholders have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preemptive</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rights</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newly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purpose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regulation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permit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existing</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stockholders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proportional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ownership.</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4896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50000"/>
                  </a:schemeClr>
                </a:solidFill>
                <a:latin typeface="Times New Roman" panose="02020603050405020304" pitchFamily="18" charset="0"/>
                <a:cs typeface="Times New Roman" panose="02020603050405020304" pitchFamily="18" charset="0"/>
              </a:rPr>
              <a:t>4. Competitive Bidding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State, local, and federal government bond issues, as well as those of governmental agencies, usually require competitive bidding by investment bankers before awarding underwriting agreements. This is the case for debt and equity securities issued by some public utilities. Large, ﬁnancially strong ﬁrms will occasionally announce they are seeking competitive bids on a new security oﬀering. Under these circumstances, there may be little initial negotiation between the investment houses and the issuer. In these cases, the issuer decides upon the size of issue and the type of security that it wishes to sell. Then, it invites the investment banking houses to oﬀer bids for handling the securities. </a:t>
            </a:r>
            <a:r>
              <a:rPr lang="en-US" sz="2200" u="sng" dirty="0">
                <a:latin typeface="Times New Roman" panose="02020603050405020304" pitchFamily="18" charset="0"/>
                <a:cs typeface="Times New Roman" panose="02020603050405020304" pitchFamily="18" charset="0"/>
              </a:rPr>
              <a:t>The investment banking group oﬀering the highest price for the securities, and also providing information showing it will be able to carry through a successful ﬂotation, will usually be awarded the contract.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8025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1" y="0"/>
            <a:ext cx="12192000" cy="6733309"/>
          </a:xfrm>
        </p:spPr>
        <p:txBody>
          <a:bodyPr>
            <a:noAutofit/>
          </a:bodyPr>
          <a:lstStyle/>
          <a:p>
            <a:pPr marL="0" indent="0" algn="just">
              <a:lnSpc>
                <a:spcPct val="150000"/>
              </a:lnSpc>
              <a:buNone/>
            </a:pPr>
            <a:r>
              <a:rPr lang="en-US" sz="2100" b="1" u="sng" dirty="0">
                <a:latin typeface="Times New Roman" panose="02020603050405020304" pitchFamily="18" charset="0"/>
                <a:cs typeface="Times New Roman" panose="02020603050405020304" pitchFamily="18" charset="0"/>
              </a:rPr>
              <a:t>Cost of Going Public</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One of the drawbacks of going public is its cost. The issuing ﬁrm faces </a:t>
            </a:r>
            <a:r>
              <a:rPr lang="en-US" sz="2100" u="sng" dirty="0">
                <a:latin typeface="Times New Roman" panose="02020603050405020304" pitchFamily="18" charset="0"/>
                <a:cs typeface="Times New Roman" panose="02020603050405020304" pitchFamily="18" charset="0"/>
              </a:rPr>
              <a:t>direct out-of-pocket costs for accountants’ and lawyers’ fees, printing expenses, and ﬁling fees.</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In addition, the ﬁrm faces two additional costs, which together represent the diﬀerence between the market value of the ﬁrm’s shares in the aftermarket and the actual proceeds the ﬁrm receives from the underwriters. </a:t>
            </a:r>
            <a:r>
              <a:rPr lang="en-US" sz="2100" u="sng" dirty="0">
                <a:latin typeface="Times New Roman" panose="02020603050405020304" pitchFamily="18" charset="0"/>
                <a:cs typeface="Times New Roman" panose="02020603050405020304" pitchFamily="18" charset="0"/>
              </a:rPr>
              <a:t>The ﬁrst of these costs is the spread</a:t>
            </a:r>
            <a:r>
              <a:rPr lang="en-US" sz="2100" dirty="0">
                <a:latin typeface="Times New Roman" panose="02020603050405020304" pitchFamily="18" charset="0"/>
                <a:cs typeface="Times New Roman" panose="02020603050405020304" pitchFamily="18" charset="0"/>
              </a:rPr>
              <a:t>, as discussed earlier. </a:t>
            </a:r>
            <a:r>
              <a:rPr lang="en-US" sz="2100" u="sng" dirty="0">
                <a:latin typeface="Times New Roman" panose="02020603050405020304" pitchFamily="18" charset="0"/>
                <a:cs typeface="Times New Roman" panose="02020603050405020304" pitchFamily="18" charset="0"/>
              </a:rPr>
              <a:t>The second cost, underpricing</a:t>
            </a:r>
            <a:r>
              <a:rPr lang="en-US" sz="2100" dirty="0">
                <a:latin typeface="Times New Roman" panose="02020603050405020304" pitchFamily="18" charset="0"/>
                <a:cs typeface="Times New Roman" panose="02020603050405020304" pitchFamily="18" charset="0"/>
              </a:rPr>
              <a:t>, represents the diﬀerence between the aftermarket stock price and the oﬀering price. Underpricing represents money left on the table or money the ﬁrm could have received had the oﬀer price better approximated the aftermarket value of the stock. </a:t>
            </a:r>
          </a:p>
        </p:txBody>
      </p:sp>
    </p:spTree>
    <p:extLst>
      <p:ext uri="{BB962C8B-B14F-4D97-AF65-F5344CB8AC3E}">
        <p14:creationId xmlns:p14="http://schemas.microsoft.com/office/powerpoint/2010/main" val="3091645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 suppose a ﬁrm raises $15 million by selling one million shares at an oﬀer price of $15. By the close of trading on the ﬁrst day, the ﬁrm’s stock price is $20. The ﬁrm’s market value rose (20 – 15) × 1 million shares, or $5 million. Had the securities originally been oﬀered at $20, the ﬁrm might have received an additional $5 million for the stock. Some would argue that the ﬁrm left $5 million “on the table,” ﬁnancing it could have received had the stock been priced better. To view it another way, if the oﬀer price had been $20, the ﬁrm could have raised $15 million by selling only 750,000 shares.</a:t>
            </a:r>
          </a:p>
          <a:p>
            <a:pPr marL="0" indent="0">
              <a:buNone/>
            </a:pPr>
            <a:endParaRPr lang="en-US" dirty="0"/>
          </a:p>
        </p:txBody>
      </p:sp>
    </p:spTree>
    <p:extLst>
      <p:ext uri="{BB962C8B-B14F-4D97-AF65-F5344CB8AC3E}">
        <p14:creationId xmlns:p14="http://schemas.microsoft.com/office/powerpoint/2010/main" val="3341260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Together, three costs (direct costs, the spread, and underpricing) make up an IPO’s ﬂotation costs. </a:t>
            </a:r>
          </a:p>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The ﬂotation costs of an issue depend upon a number of factors</a:t>
            </a:r>
            <a:r>
              <a:rPr lang="en-US" sz="2200" dirty="0">
                <a:latin typeface="Times New Roman" panose="02020603050405020304" pitchFamily="18" charset="0"/>
                <a:cs typeface="Times New Roman" panose="02020603050405020304" pitchFamily="18" charset="0"/>
              </a:rPr>
              <a:t>, including the </a:t>
            </a:r>
            <a:r>
              <a:rPr lang="en-US" sz="2200" u="sng" dirty="0">
                <a:latin typeface="Times New Roman" panose="02020603050405020304" pitchFamily="18" charset="0"/>
                <a:cs typeface="Times New Roman" panose="02020603050405020304" pitchFamily="18" charset="0"/>
              </a:rPr>
              <a:t>size of the oﬀering</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the issuing ﬁrm’s earnings</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its industry</a:t>
            </a:r>
            <a:r>
              <a:rPr lang="en-US" sz="2200" dirty="0">
                <a:latin typeface="Times New Roman" panose="02020603050405020304" pitchFamily="18" charset="0"/>
                <a:cs typeface="Times New Roman" panose="02020603050405020304" pitchFamily="18" charset="0"/>
              </a:rPr>
              <a:t>, and </a:t>
            </a:r>
            <a:r>
              <a:rPr lang="en-US" sz="2200" u="sng" dirty="0">
                <a:latin typeface="Times New Roman" panose="02020603050405020304" pitchFamily="18" charset="0"/>
                <a:cs typeface="Times New Roman" panose="02020603050405020304" pitchFamily="18" charset="0"/>
              </a:rPr>
              <a:t>the condition of the stock market</a:t>
            </a:r>
            <a:r>
              <a:rPr lang="en-US" sz="22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The ﬂotation costs, relative to the amount raised, are usually lower for a ﬁrm commitment oﬀering than a best-eﬀort oﬀering.</a:t>
            </a:r>
            <a:r>
              <a:rPr lang="en-US" sz="2200" dirty="0">
                <a:latin typeface="Times New Roman" panose="02020603050405020304" pitchFamily="18" charset="0"/>
                <a:cs typeface="Times New Roman" panose="02020603050405020304" pitchFamily="18" charset="0"/>
              </a:rPr>
              <a:t> Best-eﬀort oﬀerings have higher costs for two reasons:</a:t>
            </a:r>
          </a:p>
          <a:p>
            <a:pPr marL="0" indent="0" algn="just">
              <a:lnSpc>
                <a:spcPct val="150000"/>
              </a:lnSpc>
              <a:buNone/>
            </a:pPr>
            <a:r>
              <a:rPr lang="en-US" sz="22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it is typically higher-risk ﬁrms that utilize best-eﬀort oﬀerings, so the banker charges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 fees to compensate for his or her extra eﬀorts. </a:t>
            </a:r>
            <a:r>
              <a:rPr lang="en-US" sz="22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Second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on average, best-eﬀort oﬀerings raise smaller amounts of money, so the ﬁxed costs of preparing the oﬀering are spread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2830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fontScale="92500"/>
          </a:bodyPr>
          <a:lstStyle/>
          <a:p>
            <a:pPr marL="0" indent="0">
              <a:buNone/>
            </a:pP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Investment</a:t>
            </a:r>
            <a:r>
              <a:rPr lang="en-US" sz="2800" b="1" spc="-10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Banking</a:t>
            </a:r>
            <a:r>
              <a:rPr lang="en-US" sz="2800" b="1" spc="-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Firms:</a:t>
            </a:r>
            <a:r>
              <a:rPr lang="en-US" sz="2800" b="1" spc="-1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Other</a:t>
            </a:r>
            <a:r>
              <a:rPr lang="en-US" sz="2800" b="1" spc="-545" dirty="0">
                <a:solidFill>
                  <a:schemeClr val="accent2">
                    <a:lumMod val="50000"/>
                  </a:schemeClr>
                </a:solidFill>
                <a:effectLst/>
                <a:latin typeface="Times New Roman" panose="02020603050405020304" pitchFamily="18" charset="0"/>
                <a:ea typeface="Times New Roman" panose="02020603050405020304" pitchFamily="18" charset="0"/>
              </a:rPr>
              <a:t>   </a:t>
            </a:r>
            <a:r>
              <a:rPr lang="en-US" sz="2800" b="1" dirty="0">
                <a:solidFill>
                  <a:schemeClr val="accent2">
                    <a:lumMod val="50000"/>
                  </a:schemeClr>
                </a:solidFill>
                <a:effectLst/>
                <a:latin typeface="Times New Roman" panose="02020603050405020304" pitchFamily="18" charset="0"/>
                <a:ea typeface="Times New Roman" panose="02020603050405020304" pitchFamily="18" charset="0"/>
              </a:rPr>
              <a:t>Functions: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recent years, merger and acquisition (M&amp;A) activities have increased in importance for many investment banking ﬁrms. Firms with strong M&amp;A departments compete intensely for the highly proﬁtable activity of corporate mergers or acquisitions. </a:t>
            </a:r>
            <a:r>
              <a:rPr lang="en-US" sz="2200" u="sng" dirty="0">
                <a:latin typeface="Times New Roman" panose="02020603050405020304" pitchFamily="18" charset="0"/>
                <a:cs typeface="Times New Roman" panose="02020603050405020304" pitchFamily="18" charset="0"/>
              </a:rPr>
              <a:t>Investment banking ﬁrms act on behalf of corporate clients in identifying ﬁrms that may be suitable for merger </a:t>
            </a:r>
            <a:r>
              <a:rPr lang="en-US" sz="2200" dirty="0">
                <a:latin typeface="Times New Roman" panose="02020603050405020304" pitchFamily="18" charset="0"/>
                <a:cs typeface="Times New Roman" panose="02020603050405020304" pitchFamily="18" charset="0"/>
              </a:rPr>
              <a:t>or acquisition </a:t>
            </a:r>
            <a:r>
              <a:rPr lang="en-US" sz="2200" u="sng" dirty="0">
                <a:latin typeface="Times New Roman" panose="02020603050405020304" pitchFamily="18" charset="0"/>
                <a:cs typeface="Times New Roman" panose="02020603050405020304" pitchFamily="18" charset="0"/>
              </a:rPr>
              <a:t>. Large fees are charged for this service.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activities of investment bankers include </a:t>
            </a:r>
            <a:r>
              <a:rPr lang="en-US" sz="2200" u="sng" dirty="0">
                <a:latin typeface="Times New Roman" panose="02020603050405020304" pitchFamily="18" charset="0"/>
                <a:cs typeface="Times New Roman" panose="02020603050405020304" pitchFamily="18" charset="0"/>
              </a:rPr>
              <a:t>the management of pension and endowment funds for businesses, colleges, hospitals, and other institutions.</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In many cases, oﬃcers of investment banking ﬁrms are on the boards of directors of major corporations. In this capacity, they can oﬀer ﬁnancial advice and participate in the ﬁnancial planning of the ﬁrm.</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Investment bankers also provide ﬁnancial counseling on a fee basis.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all investment bankers engage in every one of these activities. The size of the ﬁrm largely dictates the various services it provides. Some ﬁrms, known as boutiques, specialize in a few activities, such as mergers or underwriting IPOs for high-tech ﬁrms.</a:t>
            </a:r>
          </a:p>
          <a:p>
            <a:pPr marL="0" indent="0">
              <a:buNone/>
            </a:pPr>
            <a:endParaRPr lang="en-US" b="1" dirty="0">
              <a:solidFill>
                <a:schemeClr val="accent2">
                  <a:lumMod val="50000"/>
                </a:schemeClr>
              </a:solidFill>
            </a:endParaRPr>
          </a:p>
          <a:p>
            <a:pPr marL="0" indent="0">
              <a:buNone/>
            </a:pPr>
            <a:endParaRPr lang="en-US" b="1" dirty="0">
              <a:solidFill>
                <a:schemeClr val="accent2">
                  <a:lumMod val="50000"/>
                </a:schemeClr>
              </a:solidFill>
            </a:endParaRPr>
          </a:p>
        </p:txBody>
      </p:sp>
    </p:spTree>
    <p:extLst>
      <p:ext uri="{BB962C8B-B14F-4D97-AF65-F5344CB8AC3E}">
        <p14:creationId xmlns:p14="http://schemas.microsoft.com/office/powerpoint/2010/main" val="1953131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Securities Exchange Act of 1934 established the SEC and gave it authority over the securities markets. In addition, attempts to manipulate securities prices were declared illegal. All brokers and dealers doing business in the organized markets must register with the SEC.</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a:t>
            </a:r>
            <a:r>
              <a:rPr lang="en-US" sz="2200" dirty="0">
                <a:solidFill>
                  <a:schemeClr val="accent5">
                    <a:lumMod val="75000"/>
                  </a:schemeClr>
                </a:solidFill>
                <a:latin typeface="Times New Roman" panose="02020603050405020304" pitchFamily="18" charset="0"/>
                <a:cs typeface="Times New Roman" panose="02020603050405020304" pitchFamily="18" charset="0"/>
              </a:rPr>
              <a:t> broker </a:t>
            </a:r>
            <a:r>
              <a:rPr lang="en-US" sz="2200" dirty="0">
                <a:latin typeface="Times New Roman" panose="02020603050405020304" pitchFamily="18" charset="0"/>
                <a:cs typeface="Times New Roman" panose="02020603050405020304" pitchFamily="18" charset="0"/>
              </a:rPr>
              <a:t>assists the trading process by buying or selling securities in the market for an investor. They help to match buyers and sellers to facilitate trades at current market prices. They get paid a commission, typically a percentage of the value of the transaction or a ﬂat fee for smaller trades. Most of the time, you will use a broker if you trade stocks.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solidFill>
                  <a:schemeClr val="accent5">
                    <a:lumMod val="75000"/>
                  </a:schemeClr>
                </a:solidFill>
                <a:latin typeface="Times New Roman" panose="02020603050405020304" pitchFamily="18" charset="0"/>
                <a:cs typeface="Times New Roman" panose="02020603050405020304" pitchFamily="18" charset="0"/>
              </a:rPr>
              <a:t>dealer</a:t>
            </a:r>
            <a:r>
              <a:rPr lang="en-US" sz="2200" dirty="0">
                <a:latin typeface="Times New Roman" panose="02020603050405020304" pitchFamily="18" charset="0"/>
                <a:cs typeface="Times New Roman" panose="02020603050405020304" pitchFamily="18" charset="0"/>
              </a:rPr>
              <a:t> satisﬁes investors’ trades by buying and selling securities from his or her own inventory. Unlike a broker, a dealer is trading with their own capital, or money. They buy securities from those wishing to sell and they sell to those investors who want to buy. </a:t>
            </a:r>
            <a:r>
              <a:rPr lang="en-US" sz="2200" u="sng" dirty="0">
                <a:latin typeface="Times New Roman" panose="02020603050405020304" pitchFamily="18" charset="0"/>
                <a:cs typeface="Times New Roman" panose="02020603050405020304" pitchFamily="18" charset="0"/>
              </a:rPr>
              <a:t>Rather than earning a commission, dealers make a proﬁt on the spread—the diﬀerence between the price they pay and the price at which they sell securities.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72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Trading Securities—Secondary Securities Markets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primary market, we have learned, is where securities are ﬁrst issued; the issuer sells the securities in an oﬀering to investors. Any trading of the securities, thereafter, occurs in the secondary market. The secondary markets provide liquidity to investors who wish to sell securities.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secondary market for securities has two components: </a:t>
            </a:r>
            <a:r>
              <a:rPr lang="en-US" sz="2200" u="sng" dirty="0">
                <a:latin typeface="Times New Roman" panose="02020603050405020304" pitchFamily="18" charset="0"/>
                <a:cs typeface="Times New Roman" panose="02020603050405020304" pitchFamily="18" charset="0"/>
              </a:rPr>
              <a:t>organized security exchanges</a:t>
            </a:r>
            <a:r>
              <a:rPr lang="en-US" sz="2200" dirty="0">
                <a:latin typeface="Times New Roman" panose="02020603050405020304" pitchFamily="18" charset="0"/>
                <a:cs typeface="Times New Roman" panose="02020603050405020304" pitchFamily="18" charset="0"/>
              </a:rPr>
              <a:t>, which have physical trading ﬂoors, and the </a:t>
            </a:r>
            <a:r>
              <a:rPr lang="en-US" sz="2200" u="sng" dirty="0">
                <a:latin typeface="Times New Roman" panose="02020603050405020304" pitchFamily="18" charset="0"/>
                <a:cs typeface="Times New Roman" panose="02020603050405020304" pitchFamily="18" charset="0"/>
              </a:rPr>
              <a:t>over-the-counter (OTC) market</a:t>
            </a:r>
            <a:r>
              <a:rPr lang="en-US" sz="2200" dirty="0">
                <a:latin typeface="Times New Roman" panose="02020603050405020304" pitchFamily="18" charset="0"/>
                <a:cs typeface="Times New Roman" panose="02020603050405020304" pitchFamily="18" charset="0"/>
              </a:rPr>
              <a:t>, a network of independent dealers and agents who communicate and trade electronically rather than on a trading ﬂoor. </a:t>
            </a:r>
          </a:p>
        </p:txBody>
      </p:sp>
    </p:spTree>
    <p:extLst>
      <p:ext uri="{BB962C8B-B14F-4D97-AF65-F5344CB8AC3E}">
        <p14:creationId xmlns:p14="http://schemas.microsoft.com/office/powerpoint/2010/main" val="3342762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Content Placeholder 1">
            <a:extLst>
              <a:ext uri="{FF2B5EF4-FFF2-40B4-BE49-F238E27FC236}">
                <a16:creationId xmlns:a16="http://schemas.microsoft.com/office/drawing/2014/main" id="{95EBF14A-B5B0-4A5F-8560-0B414033AD75}"/>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1570613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Third and Fourth Security Markets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It should not be surprising that an activity as broad as the security market would give rise to special arrangements. Despite their names, the third and fourth markets are two additional types of secondary markets that have evolved over time.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third market </a:t>
            </a:r>
            <a:r>
              <a:rPr lang="en-US" sz="2200" dirty="0">
                <a:latin typeface="Times New Roman" panose="02020603050405020304" pitchFamily="18" charset="0"/>
                <a:cs typeface="Times New Roman" panose="02020603050405020304" pitchFamily="18" charset="0"/>
              </a:rPr>
              <a:t>is a market for large blocks of listed shares that operates outside the conﬁnes of the organized exchanges. In the third market, blocks of stock (units of 10,000 shares) are traded OTC. The participants are large institutions (such as mutual funds, insurance companies, and pension funds) that often need to trade large blocks of shares. Brokers assist the institutions in the third market by bringing buyers and sellers together and, in return, they receive a fee.</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3204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fourth market </a:t>
            </a:r>
            <a:r>
              <a:rPr lang="en-US" sz="2200" dirty="0">
                <a:latin typeface="Times New Roman" panose="02020603050405020304" pitchFamily="18" charset="0"/>
                <a:cs typeface="Times New Roman" panose="02020603050405020304" pitchFamily="18" charset="0"/>
              </a:rPr>
              <a:t>is even further removed from the world of organized securities trading. Electronic communications networks (ECNs) are computerized trading systems that automatically match buy and sell orders at speciﬁed prices. Certain large institutional investors arrange purchases and sales of securities among themselves without the beneﬁt of a broker or dealer. They subscribe to an electronic network in which oﬀers to buy or sell are made known to other subscribers. The oﬀers are made in code, and institutions wishing to accept a buy or sell oﬀer know the identity of the other party only upon acceptance of the oﬀer. A fee is paid to the network provider when the trade is completed. Those who support fourth market trading argue that transfers are often quicker and more economical, but conﬁdentiality is an important feature to many ﬁrms.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706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What Makes a Good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good market will have four characteristics: liquidity, quick and accurate trade execution, reasonable listing requirements, and low costs. Let’s discuss each of these in turn.</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First, </a:t>
            </a:r>
            <a:r>
              <a:rPr lang="en-US" sz="2200" dirty="0">
                <a:latin typeface="Times New Roman" panose="02020603050405020304" pitchFamily="18" charset="0"/>
                <a:cs typeface="Times New Roman" panose="02020603050405020304" pitchFamily="18" charset="0"/>
              </a:rPr>
              <a:t>a market is liquid if trades are executed quickly at a price close to fair market value. Generally, a market needs to have breadth and depth to be liquid. A market has depth if it can absorb large buy and sell orders without disrupting prices. This may mean there are investors with deep pockets willing to take the opposite side of a large trade or there are many traders, each of whom is willing to help execute the trade. A broad market, or one with breadth, attracts many traders. In general, having many traders makes a market more competitive; a few large traders may be able to set prices in their own favor rather than allow competitive forces determine price levels. Generally, trading is more liquid if the diﬀerence between the bidder’s buy and the seller’s ask price is small. Otherwise, large price jumps can occur, depending on how anxious a trader is to execute his buy or sell order.</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05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The </a:t>
            </a:r>
            <a:r>
              <a:rPr lang="en-US" sz="2200" b="1" dirty="0">
                <a:solidFill>
                  <a:srgbClr val="231F1F"/>
                </a:solidFill>
                <a:effectLst/>
                <a:latin typeface="Times New Roman" panose="02020603050405020304" pitchFamily="18" charset="0"/>
                <a:ea typeface="Times New Roman" panose="02020603050405020304" pitchFamily="18" charset="0"/>
              </a:rPr>
              <a:t>second</a:t>
            </a:r>
            <a:r>
              <a:rPr lang="en-US" sz="2200" dirty="0">
                <a:solidFill>
                  <a:srgbClr val="231F1F"/>
                </a:solidFill>
                <a:effectLst/>
                <a:latin typeface="Times New Roman" panose="02020603050405020304" pitchFamily="18" charset="0"/>
                <a:ea typeface="Times New Roman" panose="02020603050405020304" pitchFamily="18" charset="0"/>
              </a:rPr>
              <a:t> characteristic, the quick and accurate execution of trades, is reasonably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self-explanatory. The quicker the sale or purchase is executed, the quicker the investor 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 conﬁrmation and know the transaction price. Studies have indicated that small stock</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transactions done electronically average one-tenth of a second to execute, whereas larger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transactions can </a:t>
            </a:r>
            <a:r>
              <a:rPr lang="en-US" sz="2200" dirty="0">
                <a:solidFill>
                  <a:srgbClr val="231F1F"/>
                </a:solidFill>
                <a:effectLst/>
                <a:latin typeface="Times New Roman" panose="02020603050405020304" pitchFamily="18" charset="0"/>
                <a:ea typeface="Times New Roman" panose="02020603050405020304" pitchFamily="18" charset="0"/>
              </a:rPr>
              <a:t>take up to ten seconds. The size of the trade, the liquidity of the stock, and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venue aﬀect the transaction time.</a:t>
            </a:r>
          </a:p>
          <a:p>
            <a:pPr marL="0" indent="0" algn="just">
              <a:lnSpc>
                <a:spcPct val="150000"/>
              </a:lnSpc>
              <a:buNone/>
            </a:pPr>
            <a:endParaRPr lang="en-US" sz="2200" dirty="0">
              <a:solidFill>
                <a:srgbClr val="231F1F"/>
              </a:solidFill>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Third</a:t>
            </a:r>
            <a:r>
              <a:rPr lang="en-US" sz="2200" dirty="0">
                <a:latin typeface="Times New Roman" panose="02020603050405020304" pitchFamily="18" charset="0"/>
                <a:cs typeface="Times New Roman" panose="02020603050405020304" pitchFamily="18" charset="0"/>
              </a:rPr>
              <a:t>, reasonable listing requirements allow investors to know the quality of the listed ﬁrm. The NYSE has the highest standards, in terms of stock ownership, earnings, and cash ﬂow. But many ﬁrms that could meet the NYSE standards decide to list their shares elsewhere, believing costs may be cheaper and investor trade execution faster on another exchange. </a:t>
            </a:r>
          </a:p>
        </p:txBody>
      </p:sp>
    </p:spTree>
    <p:extLst>
      <p:ext uri="{BB962C8B-B14F-4D97-AF65-F5344CB8AC3E}">
        <p14:creationId xmlns:p14="http://schemas.microsoft.com/office/powerpoint/2010/main" val="2982113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Finally, </a:t>
            </a:r>
            <a:r>
              <a:rPr lang="en-US" sz="2200" dirty="0">
                <a:latin typeface="Times New Roman" panose="02020603050405020304" pitchFamily="18" charset="0"/>
                <a:cs typeface="Times New Roman" panose="02020603050405020304" pitchFamily="18" charset="0"/>
              </a:rPr>
              <a:t>a good market will oﬀer reasonable listing fees to issuers (lest they price themselves out of the market for listings) and low cost to investors. Costs to investors include the commissions paid for stock or bond purchases but also “hidden” costs. Hidden costs include the lack of breadth (i.e., few traders), so the buyer must pay the higher ask price of the security (or the seller must accept the lower bid price). Another hidden cost is price pressure, which is another indicator of a market that lacks good liquidity. Price pressure occurs when a large trade moves the market (i.e., it causes the market price to change) before it can be fully executed. Professional traders learn to parcel out large trades into smaller trades and to work with several dealers or market makers to minimize price changes that occur because of the large size of the transaction. A market that can absorb such trades is a beneﬁt to investors.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84954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ctr">
              <a:lnSpc>
                <a:spcPct val="150000"/>
              </a:lnSpc>
              <a:buNone/>
            </a:pPr>
            <a:r>
              <a:rPr lang="en-US" sz="2400" b="1" dirty="0">
                <a:solidFill>
                  <a:schemeClr val="accent2">
                    <a:lumMod val="75000"/>
                  </a:schemeClr>
                </a:solidFill>
                <a:latin typeface="Times New Roman" panose="02020603050405020304" pitchFamily="18" charset="0"/>
                <a:cs typeface="Times New Roman" panose="02020603050405020304" pitchFamily="18" charset="0"/>
              </a:rPr>
              <a:t>Security Transactions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Buying and selling securities is similar to buying and selling other items in a negotiated market. Whether you want to sell a house or a car, you have a price you are asking potential buyers to pay. Buyers of your house or car may not want to pay your price but will oﬀer their own price, a bid, to see if you will agree to sell for a lower price. In security transactions, potential buyers place bid prices, as in an auction, and sellers have their ask prices. </a:t>
            </a:r>
          </a:p>
          <a:p>
            <a:pPr marL="0" indent="0" algn="just">
              <a:lnSpc>
                <a:spcPct val="150000"/>
              </a:lnSpc>
              <a:buNone/>
            </a:pPr>
            <a:r>
              <a:rPr lang="en-US" sz="2200" b="1" i="0" dirty="0">
                <a:solidFill>
                  <a:srgbClr val="111111"/>
                </a:solidFill>
                <a:effectLst/>
                <a:latin typeface="Times New Roman" panose="02020603050405020304" pitchFamily="18" charset="0"/>
                <a:cs typeface="Times New Roman" panose="02020603050405020304" pitchFamily="18" charset="0"/>
              </a:rPr>
              <a:t>A bid-ask spread </a:t>
            </a:r>
            <a:r>
              <a:rPr lang="en-US" sz="2200" b="0" i="0" dirty="0">
                <a:solidFill>
                  <a:srgbClr val="111111"/>
                </a:solidFill>
                <a:effectLst/>
                <a:latin typeface="Times New Roman" panose="02020603050405020304" pitchFamily="18" charset="0"/>
                <a:cs typeface="Times New Roman" panose="02020603050405020304" pitchFamily="18" charset="0"/>
              </a:rPr>
              <a:t>is the difference between the highest price that a buyer is willing to pay for an asset and the lowest price that a seller is willing to accept. </a:t>
            </a:r>
            <a:r>
              <a:rPr lang="en-US" sz="2200" dirty="0">
                <a:latin typeface="Times New Roman" panose="02020603050405020304" pitchFamily="18" charset="0"/>
                <a:cs typeface="Times New Roman" panose="02020603050405020304" pitchFamily="18" charset="0"/>
              </a:rPr>
              <a:t>The narrower the spread, the more liquid the market and the quicker a transaction can be made.</a:t>
            </a:r>
          </a:p>
          <a:p>
            <a:pPr marL="0" indent="0" algn="just">
              <a:lnSpc>
                <a:spcPct val="150000"/>
              </a:lnSpc>
              <a:buNone/>
            </a:pPr>
            <a:endParaRPr lang="en-US" sz="2200" b="0" i="0" dirty="0">
              <a:solidFill>
                <a:srgbClr val="111111"/>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8584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Investors can place a number of diﬀerent types of orders to buy or sell securities. </a:t>
            </a:r>
            <a:r>
              <a:rPr lang="en-US" sz="2200" dirty="0">
                <a:latin typeface="Times New Roman" panose="02020603050405020304" pitchFamily="18" charset="0"/>
                <a:cs typeface="Times New Roman" panose="02020603050405020304" pitchFamily="18" charset="0"/>
              </a:rPr>
              <a:t>To execute a trade, they need to contact a stock brokerage ﬁrm where they can set up an account. The investor can then specify the type of order to be placed as well as the number of shares to be traded in speciﬁc ﬁrms. Securities orders to buy and sell can be market, limit, or stop-loss orders.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601345" marR="0" indent="0" algn="just">
              <a:lnSpc>
                <a:spcPct val="150000"/>
              </a:lnSpc>
              <a:spcBef>
                <a:spcPts val="0"/>
              </a:spcBef>
              <a:spcAft>
                <a:spcPts val="0"/>
              </a:spcAft>
              <a:buNone/>
            </a:pP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1. Market</a:t>
            </a:r>
            <a:r>
              <a:rPr lang="en-US" sz="2200" b="1" spc="-65"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dirty="0">
                <a:solidFill>
                  <a:srgbClr val="A70E11"/>
                </a:solidFill>
                <a:effectLst/>
                <a:latin typeface="Times New Roman" panose="02020603050405020304" pitchFamily="18" charset="0"/>
                <a:ea typeface="Trebuchet MS" panose="020B0603020202020204" pitchFamily="34" charset="0"/>
                <a:cs typeface="Times New Roman" panose="02020603050405020304" pitchFamily="18" charset="0"/>
              </a:rPr>
              <a:t>Order</a:t>
            </a:r>
            <a:endParaRPr lang="en-US" sz="22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 order for immediate purchase or sale at the best possible price is a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market order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 </a:t>
            </a:r>
            <a:r>
              <a:rPr lang="en-US" sz="2200" spc="-5" dirty="0">
                <a:latin typeface="Times New Roman" panose="02020603050405020304" pitchFamily="18" charset="0"/>
                <a:cs typeface="Times New Roman" panose="02020603050405020304" pitchFamily="18" charset="0"/>
              </a:rPr>
              <a:t>market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buy </a:t>
            </a:r>
            <a:r>
              <a:rPr lang="en-US" sz="2200" spc="-10" dirty="0">
                <a:latin typeface="Times New Roman" panose="02020603050405020304" pitchFamily="18" charset="0"/>
                <a:cs typeface="Times New Roman" panose="02020603050405020304" pitchFamily="18" charset="0"/>
              </a:rPr>
              <a:t>order</a:t>
            </a:r>
            <a:r>
              <a:rPr lang="en-US" sz="2200" dirty="0">
                <a:latin typeface="Times New Roman" panose="02020603050405020304" pitchFamily="18" charset="0"/>
                <a:cs typeface="Times New Roman" panose="02020603050405020304" pitchFamily="18" charset="0"/>
              </a:rPr>
              <a:t> may</a:t>
            </a:r>
            <a:r>
              <a:rPr lang="en-US" sz="2200" spc="10" dirty="0">
                <a:latin typeface="Times New Roman" panose="02020603050405020304" pitchFamily="18" charset="0"/>
                <a:cs typeface="Times New Roman" panose="02020603050405020304" pitchFamily="18" charset="0"/>
              </a:rPr>
              <a:t> </a:t>
            </a:r>
            <a:r>
              <a:rPr lang="en-US" sz="2200" b="1" spc="-10" dirty="0">
                <a:latin typeface="Times New Roman" panose="02020603050405020304" pitchFamily="18" charset="0"/>
                <a:cs typeface="Times New Roman" panose="02020603050405020304" pitchFamily="18" charset="0"/>
              </a:rPr>
              <a:t>execute</a:t>
            </a:r>
            <a:r>
              <a:rPr lang="en-US" sz="2200" b="1" dirty="0">
                <a:latin typeface="Times New Roman" panose="02020603050405020304" pitchFamily="18" charset="0"/>
                <a:cs typeface="Times New Roman" panose="02020603050405020304" pitchFamily="18" charset="0"/>
              </a:rPr>
              <a:t> at a </a:t>
            </a:r>
            <a:r>
              <a:rPr lang="en-US" sz="2200" b="1" spc="-5" dirty="0">
                <a:latin typeface="Times New Roman" panose="02020603050405020304" pitchFamily="18" charset="0"/>
                <a:cs typeface="Times New Roman" panose="02020603050405020304" pitchFamily="18" charset="0"/>
              </a:rPr>
              <a:t>high</a:t>
            </a:r>
            <a:r>
              <a:rPr lang="en-US" sz="2200" b="1" spc="5"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price</a:t>
            </a:r>
            <a:r>
              <a:rPr lang="en-US" sz="2200" b="1"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or </a:t>
            </a:r>
            <a:r>
              <a:rPr lang="en-US" sz="2200" dirty="0">
                <a:latin typeface="Times New Roman" panose="02020603050405020304" pitchFamily="18" charset="0"/>
                <a:cs typeface="Times New Roman" panose="02020603050405020304" pitchFamily="18" charset="0"/>
              </a:rPr>
              <a:t>a</a:t>
            </a:r>
            <a:r>
              <a:rPr lang="en-US" sz="2200" spc="-5"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market </a:t>
            </a:r>
            <a:r>
              <a:rPr lang="en-US" sz="2200" b="1" dirty="0">
                <a:latin typeface="Times New Roman" panose="02020603050405020304" pitchFamily="18" charset="0"/>
                <a:cs typeface="Times New Roman" panose="02020603050405020304" pitchFamily="18" charset="0"/>
              </a:rPr>
              <a:t>sell</a:t>
            </a:r>
            <a:r>
              <a:rPr lang="en-US" sz="2200" b="1" spc="-5" dirty="0">
                <a:latin typeface="Times New Roman" panose="02020603050405020304" pitchFamily="18" charset="0"/>
                <a:cs typeface="Times New Roman" panose="02020603050405020304" pitchFamily="18" charset="0"/>
              </a:rPr>
              <a:t> </a:t>
            </a:r>
            <a:r>
              <a:rPr lang="en-US" sz="2200" spc="-5" dirty="0">
                <a:latin typeface="Times New Roman" panose="02020603050405020304" pitchFamily="18" charset="0"/>
                <a:cs typeface="Times New Roman" panose="02020603050405020304" pitchFamily="18" charset="0"/>
              </a:rPr>
              <a:t>order </a:t>
            </a:r>
            <a:r>
              <a:rPr lang="en-US" sz="2200" dirty="0">
                <a:latin typeface="Times New Roman" panose="02020603050405020304" pitchFamily="18" charset="0"/>
                <a:cs typeface="Times New Roman" panose="02020603050405020304" pitchFamily="18" charset="0"/>
              </a:rPr>
              <a:t>may</a:t>
            </a:r>
            <a:r>
              <a:rPr lang="en-US" sz="2200" spc="10"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execute</a:t>
            </a:r>
            <a:r>
              <a:rPr lang="en-US" sz="2200" b="1" dirty="0">
                <a:latin typeface="Times New Roman" panose="02020603050405020304" pitchFamily="18" charset="0"/>
                <a:cs typeface="Times New Roman" panose="02020603050405020304" pitchFamily="18" charset="0"/>
              </a:rPr>
              <a:t> at </a:t>
            </a:r>
            <a:r>
              <a:rPr lang="en-US" sz="2200" b="1" spc="-39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a</a:t>
            </a:r>
            <a:r>
              <a:rPr lang="en-US" sz="2200" b="1" spc="-5"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low</a:t>
            </a:r>
            <a:r>
              <a:rPr lang="en-US" sz="2200" b="1" spc="5" dirty="0">
                <a:latin typeface="Times New Roman" panose="02020603050405020304" pitchFamily="18" charset="0"/>
                <a:cs typeface="Times New Roman" panose="02020603050405020304" pitchFamily="18" charset="0"/>
              </a:rPr>
              <a:t> </a:t>
            </a:r>
            <a:r>
              <a:rPr lang="en-US" sz="2200" b="1" spc="-5" dirty="0">
                <a:latin typeface="Times New Roman" panose="02020603050405020304" pitchFamily="18" charset="0"/>
                <a:cs typeface="Times New Roman" panose="02020603050405020304" pitchFamily="18" charset="0"/>
              </a:rPr>
              <a:t>price</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850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2. Limit Order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a limit order, the maximum buying price (limit buy) or the minimum selling price (limit sell) is speciﬁed by the investor. For example, if a commission broker has a limit buy order at 50 from an investor and other brokers have ask prices higher than 50, the order would not be ﬁlled at that moment. The broker will wait until a price of 50 or less becomes available. </a:t>
            </a:r>
            <a:r>
              <a:rPr lang="en-US" sz="2200" u="sng" dirty="0">
                <a:latin typeface="Times New Roman" panose="02020603050405020304" pitchFamily="18" charset="0"/>
                <a:cs typeface="Times New Roman" panose="02020603050405020304" pitchFamily="18" charset="0"/>
              </a:rPr>
              <a:t>Of course, if the price of the stock progresses upward rather than downward, the order will not be completed. </a:t>
            </a:r>
            <a:r>
              <a:rPr lang="en-US" sz="2200" dirty="0">
                <a:latin typeface="Times New Roman" panose="02020603050405020304" pitchFamily="18" charset="0"/>
                <a:cs typeface="Times New Roman" panose="02020603050405020304" pitchFamily="18" charset="0"/>
              </a:rPr>
              <a:t>Limit orders may be placed to expire at the end of one day, one week, one month, or on a good-until-canceled basis.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Please note: </a:t>
            </a:r>
            <a:r>
              <a:rPr lang="en-US" sz="2200" dirty="0">
                <a:latin typeface="Times New Roman" panose="02020603050405020304" pitchFamily="18" charset="0"/>
                <a:cs typeface="Times New Roman" panose="02020603050405020304" pitchFamily="18" charset="0"/>
              </a:rPr>
              <a:t>A good 'til canceled (GTC) order is a buy or sell order that remains active until it is either executed or until the investor cancels it.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8641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1" y="130629"/>
            <a:ext cx="12192000" cy="6602680"/>
          </a:xfrm>
        </p:spPr>
        <p:txBody>
          <a:bodyPr>
            <a:noAutofit/>
          </a:bodyPr>
          <a:lstStyle/>
          <a:p>
            <a:pPr marL="0" indent="0" algn="just">
              <a:lnSpc>
                <a:spcPct val="150000"/>
              </a:lnSpc>
              <a:buNone/>
            </a:pPr>
            <a:r>
              <a:rPr lang="en-US" sz="2100" b="1" dirty="0">
                <a:solidFill>
                  <a:schemeClr val="accent2">
                    <a:lumMod val="75000"/>
                  </a:schemeClr>
                </a:solidFill>
                <a:latin typeface="Times New Roman" panose="02020603050405020304" pitchFamily="18" charset="0"/>
                <a:cs typeface="Times New Roman" panose="02020603050405020304" pitchFamily="18" charset="0"/>
              </a:rPr>
              <a:t>3. Stop-Loss Order</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A stop-loss order is an order to sell stock at the market price when the price of the stock falls to a speciﬁed level. The stockholder may protect gains or limit losses due to a fall in the price of the stock by placing a stop-loss order at a price a few points below the current market price. For example, an investor paying $50 for shares of stock may place a stop-loss order at a price of</a:t>
            </a:r>
          </a:p>
          <a:p>
            <a:pPr marL="0" indent="0" algn="just">
              <a:lnSpc>
                <a:spcPct val="150000"/>
              </a:lnSpc>
              <a:buNone/>
            </a:pPr>
            <a:r>
              <a:rPr lang="en-US" sz="2100" dirty="0">
                <a:latin typeface="Times New Roman" panose="02020603050405020304" pitchFamily="18" charset="0"/>
                <a:cs typeface="Times New Roman" panose="02020603050405020304" pitchFamily="18" charset="0"/>
              </a:rPr>
              <a:t>$45. If the price does fall to $45, the commission broker sells the shares for as high a price as possible. This order does not guarantee a price of $45 to the seller since by the time the stock is actually sold a rapidly declining stock price may have fallen to well below $45. On the other hand, if the stock price does not reach the speciﬁed price, the order will not be executed.</a:t>
            </a:r>
          </a:p>
          <a:p>
            <a:pPr marL="0" indent="0" algn="just">
              <a:lnSpc>
                <a:spcPct val="150000"/>
              </a:lnSpc>
              <a:buNone/>
            </a:pPr>
            <a:r>
              <a:rPr lang="en-US" sz="2100" u="sng" dirty="0">
                <a:latin typeface="Times New Roman" panose="02020603050405020304" pitchFamily="18" charset="0"/>
                <a:cs typeface="Times New Roman" panose="02020603050405020304" pitchFamily="18" charset="0"/>
              </a:rPr>
              <a:t>These orders can be used to protect proﬁts. If the stock increases in price after its purchase, the investor can cancel the old stop-loss order and issue a new one at a higher price. </a:t>
            </a:r>
            <a:r>
              <a:rPr lang="en-US" sz="2100" dirty="0">
                <a:solidFill>
                  <a:srgbClr val="231F1F"/>
                </a:solidFill>
                <a:effectLst/>
                <a:latin typeface="Times New Roman" panose="02020603050405020304" pitchFamily="18" charset="0"/>
                <a:ea typeface="Times New Roman" panose="02020603050405020304" pitchFamily="18" charset="0"/>
              </a:rPr>
              <a:t>There is risk in placing a stop order. At times, security prices can be very volatile, with</a:t>
            </a:r>
            <a:r>
              <a:rPr lang="en-US" sz="2100" spc="5" dirty="0">
                <a:solidFill>
                  <a:srgbClr val="231F1F"/>
                </a:solidFill>
                <a:effectLst/>
                <a:latin typeface="Times New Roman" panose="02020603050405020304" pitchFamily="18" charset="0"/>
                <a:ea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rPr>
              <a:t>sharp price declines followed by quick price increases, and vice versa.</a:t>
            </a:r>
            <a:endParaRPr lang="en-US" sz="2100" u="sng" dirty="0">
              <a:latin typeface="Times New Roman" panose="02020603050405020304" pitchFamily="18" charset="0"/>
              <a:cs typeface="Times New Roman" panose="02020603050405020304" pitchFamily="18" charset="0"/>
            </a:endParaRPr>
          </a:p>
          <a:p>
            <a:pPr marL="0" indent="0" algn="just">
              <a:lnSpc>
                <a:spcPct val="150000"/>
              </a:lnSpc>
              <a:buNone/>
            </a:pPr>
            <a:r>
              <a:rPr lang="en-US" sz="21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1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100" dirty="0">
              <a:latin typeface="Times New Roman" panose="02020603050405020304" pitchFamily="18" charset="0"/>
              <a:cs typeface="Times New Roman" panose="02020603050405020304" pitchFamily="18" charset="0"/>
            </a:endParaRPr>
          </a:p>
          <a:p>
            <a:pPr marL="0" indent="0">
              <a:buNone/>
            </a:pPr>
            <a:endParaRPr lang="en-US" sz="2100" dirty="0"/>
          </a:p>
        </p:txBody>
      </p:sp>
    </p:spTree>
    <p:extLst>
      <p:ext uri="{BB962C8B-B14F-4D97-AF65-F5344CB8AC3E}">
        <p14:creationId xmlns:p14="http://schemas.microsoft.com/office/powerpoint/2010/main" val="9430444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nSpc>
                <a:spcPct val="150000"/>
              </a:lnSpc>
              <a:buNone/>
            </a:pPr>
            <a:r>
              <a:rPr lang="en-US" sz="2200" dirty="0">
                <a:solidFill>
                  <a:schemeClr val="accent2">
                    <a:lumMod val="75000"/>
                  </a:schemeClr>
                </a:solidFill>
                <a:latin typeface="Times New Roman" panose="02020603050405020304" pitchFamily="18" charset="0"/>
                <a:cs typeface="Times New Roman" panose="02020603050405020304" pitchFamily="18" charset="0"/>
              </a:rPr>
              <a:t>Other execution instructions concern the volume of the trade</a:t>
            </a:r>
          </a:p>
          <a:p>
            <a:pPr marL="0" indent="0">
              <a:lnSpc>
                <a:spcPct val="150000"/>
              </a:lnSpc>
              <a:buNone/>
            </a:pPr>
            <a:r>
              <a:rPr lang="en-US" sz="2200" b="1" dirty="0">
                <a:latin typeface="Times New Roman" panose="02020603050405020304" pitchFamily="18" charset="0"/>
                <a:cs typeface="Times New Roman" panose="02020603050405020304" pitchFamily="18" charset="0"/>
              </a:rPr>
              <a:t>All-or-nothing orders </a:t>
            </a:r>
            <a:r>
              <a:rPr lang="en-US" sz="2200" dirty="0">
                <a:latin typeface="Times New Roman" panose="02020603050405020304" pitchFamily="18" charset="0"/>
                <a:cs typeface="Times New Roman" panose="02020603050405020304" pitchFamily="18" charset="0"/>
              </a:rPr>
              <a:t>execute only if the whole order can be filled. Orders can specify  the minimum size of a trade, which is beneficial when trading costs depend on the  number of executed trades rather than the size of the order.</a:t>
            </a:r>
          </a:p>
          <a:p>
            <a:pPr marL="0" indent="0">
              <a:lnSpc>
                <a:spcPct val="150000"/>
              </a:lnSpc>
              <a:buNone/>
            </a:pPr>
            <a:r>
              <a:rPr lang="en-US" sz="2200" dirty="0">
                <a:solidFill>
                  <a:schemeClr val="accent2">
                    <a:lumMod val="75000"/>
                  </a:schemeClr>
                </a:solidFill>
                <a:latin typeface="Times New Roman" panose="02020603050405020304" pitchFamily="18" charset="0"/>
                <a:cs typeface="Times New Roman" panose="02020603050405020304" pitchFamily="18" charset="0"/>
              </a:rPr>
              <a:t>Trade visibility </a:t>
            </a:r>
            <a:r>
              <a:rPr lang="en-US" sz="2200" dirty="0">
                <a:latin typeface="Times New Roman" panose="02020603050405020304" pitchFamily="18" charset="0"/>
                <a:cs typeface="Times New Roman" panose="02020603050405020304" pitchFamily="18" charset="0"/>
              </a:rPr>
              <a:t>can also be specified. </a:t>
            </a:r>
            <a:r>
              <a:rPr lang="en-US" sz="2200" b="1" u="sng" dirty="0">
                <a:latin typeface="Times New Roman" panose="02020603050405020304" pitchFamily="18" charset="0"/>
                <a:cs typeface="Times New Roman" panose="02020603050405020304" pitchFamily="18" charset="0"/>
              </a:rPr>
              <a:t>Hidden orders </a:t>
            </a:r>
            <a:r>
              <a:rPr lang="en-US" sz="2200" dirty="0">
                <a:latin typeface="Times New Roman" panose="02020603050405020304" pitchFamily="18" charset="0"/>
                <a:cs typeface="Times New Roman" panose="02020603050405020304" pitchFamily="18" charset="0"/>
              </a:rPr>
              <a:t>are those for which only the  broker or exchange knows the trade size. These are useful for investors that have a large amount to trade and do not want to  reveal their intentions</a:t>
            </a:r>
          </a:p>
          <a:p>
            <a:pPr marL="0" indent="0">
              <a:lnSpc>
                <a:spcPct val="150000"/>
              </a:lnSpc>
              <a:buNone/>
            </a:pPr>
            <a:r>
              <a:rPr lang="en-US" sz="2200" dirty="0">
                <a:latin typeface="Times New Roman" panose="02020603050405020304" pitchFamily="18" charset="0"/>
                <a:cs typeface="Times New Roman" panose="02020603050405020304" pitchFamily="18" charset="0"/>
              </a:rPr>
              <a:t>Traders can also specify display size, where some of the trade is visible to the  market, but the rest is not. These are also referred to as </a:t>
            </a:r>
            <a:r>
              <a:rPr lang="en-US" sz="2200" b="1" dirty="0">
                <a:latin typeface="Times New Roman" panose="02020603050405020304" pitchFamily="18" charset="0"/>
                <a:cs typeface="Times New Roman" panose="02020603050405020304" pitchFamily="18" charset="0"/>
              </a:rPr>
              <a:t>iceberg orders </a:t>
            </a:r>
            <a:r>
              <a:rPr lang="en-US" sz="2200" dirty="0">
                <a:latin typeface="Times New Roman" panose="02020603050405020304" pitchFamily="18" charset="0"/>
                <a:cs typeface="Times New Roman" panose="02020603050405020304" pitchFamily="18" charset="0"/>
              </a:rPr>
              <a:t>because part of most of the order is  hidden from view. They allow the investor to advertise some of the trade, with the  rest of the trade potentially executed once the visible part has executed. </a:t>
            </a:r>
            <a:r>
              <a:rPr lang="en-US" sz="2200" b="1" i="0" u="sng" dirty="0">
                <a:solidFill>
                  <a:srgbClr val="202124"/>
                </a:solidFill>
                <a:effectLst/>
                <a:latin typeface="Times New Roman" panose="02020603050405020304" pitchFamily="18" charset="0"/>
                <a:cs typeface="Times New Roman" panose="02020603050405020304" pitchFamily="18" charset="0"/>
              </a:rPr>
              <a:t>For the purpose of hiding the actual order quantity.</a:t>
            </a:r>
            <a:endParaRPr lang="en-US" sz="2200" u="sng"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5932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Short Sale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short sale is a sale of securities that the seller does not own. An investor will want to short a stock if she or he feels the price will decline in the future. Shares of the stock are borrowed by the broker and sold in the stock market. In the event that a price decline does occur, the short seller covers the resulting short position by buying enough stock to repay the lender. If any dividends are paid during the time the stock is shorted, the short seller must pay the dividends owed on the borrowed shares.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an example, suppose Amy thinks AT&amp;T’s stock price will fall in the future because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intense competition in the telecommunications industry. She contacts her broker—for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 Merrill Lynch—and gives instructions</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sell 100 shares of AT&amp;T short. The broker,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 turn, arranges to borrow the necessary stock, probably from another Merrill Lynch investor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street</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name</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 they</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keep</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certiﬁcates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broker-</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age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taking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personal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possession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borrowed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brokerage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house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keeps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sale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collateral.</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374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our example, if the securities were sold at $40, Merrill Lynch will keep the proceeds from the 100 shares, $4,000, in Amy’s account. Let’s say the stock drops to a price of $36 and Amy wants to cover her short position. She tells her broker to buy 100 shares, which costs her $3,600. Merrill Lynch returns the newly purchased shares to the account from which they were borrowed. Amy sold $4,000 worth of stock and purchased $3,600 worth of stock after it fell in price; the diﬀerence, $400, is Amy’s proﬁt, ignoring brokerage commissions. The person from whose account the shares were borrowed will never know that they were borrowed; Merrill Lynch’s internal record keeping will keep track of all such transactions.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If the price of AT&amp;T stock rises, the short seller must still cover her short position at some future time. If the price rises to $45 a share and the position is closed, Amy will pay $4,500 to purchase 100 shares to cover her position. Amy will suﬀer a loss of $500 ($4,000 – $4,500) from her short sale.</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668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Buying on Margin</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Buying on margin means the investors borrow money and invest it along with their own funds in securities. The securities purchased in this way become collateral for the loan. The margin is the minimum percentage of the purchase price that investors must pay in cash. In other words, margin is the ratio of the investor’s equity (own money) to the market value of the security. In order to buy on margin, the investor must have a margin account with the broker- age ﬁrm, which, in turn, arranges the necessary ﬁnancing with banks. </a:t>
            </a:r>
            <a:r>
              <a:rPr lang="en-US" sz="2200" u="sng" dirty="0">
                <a:latin typeface="Times New Roman" panose="02020603050405020304" pitchFamily="18" charset="0"/>
                <a:cs typeface="Times New Roman" panose="02020603050405020304" pitchFamily="18" charset="0"/>
              </a:rPr>
              <a:t>Margin trading is risky; it magniﬁes the proﬁts as well as the losses from investment positions.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257166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For example, suppose an investor borrows $20,000 and combines it with $30,000 of his own money to purchase $50,000 worth of stocks. His initial margin is 60 percent ($30,000 of his own money divided by the $50,000 value of the securities). Should the market value of his stock rise 10 percent to $55,000, the value of his equity rises to $35,000: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a:p>
            <a:pPr marL="601980" marR="635" indent="0" algn="just">
              <a:lnSpc>
                <a:spcPct val="103000"/>
              </a:lnSpc>
              <a:spcBef>
                <a:spcPts val="305"/>
              </a:spcBef>
              <a:spcAft>
                <a:spcPts val="0"/>
              </a:spcAft>
              <a:buNone/>
            </a:pPr>
            <a:endParaRPr lang="en-US" dirty="0"/>
          </a:p>
          <a:p>
            <a:pPr marL="0" marR="635" indent="0" algn="just">
              <a:lnSpc>
                <a:spcPct val="150000"/>
              </a:lnSpc>
              <a:spcBef>
                <a:spcPts val="30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This increase in value to $35,000 represents a gain of 16.7 percent ($5,000/$30,000). A 10</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value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increased</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position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16.7</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percent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because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margin.</a:t>
            </a:r>
            <a:endParaRPr lang="en-US" sz="2200" dirty="0">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37107FAE-828C-94CE-8E0E-6471665098AE}"/>
              </a:ext>
            </a:extLst>
          </p:cNvPr>
          <p:cNvPicPr>
            <a:picLocks noChangeAspect="1"/>
          </p:cNvPicPr>
          <p:nvPr/>
        </p:nvPicPr>
        <p:blipFill>
          <a:blip r:embed="rId2"/>
          <a:stretch>
            <a:fillRect/>
          </a:stretch>
        </p:blipFill>
        <p:spPr>
          <a:xfrm>
            <a:off x="2873829" y="2183328"/>
            <a:ext cx="5340431" cy="1245671"/>
          </a:xfrm>
          <a:prstGeom prst="rect">
            <a:avLst/>
          </a:prstGeom>
        </p:spPr>
      </p:pic>
    </p:spTree>
    <p:extLst>
      <p:ext uri="{BB962C8B-B14F-4D97-AF65-F5344CB8AC3E}">
        <p14:creationId xmlns:p14="http://schemas.microsoft.com/office/powerpoint/2010/main" val="24426193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lnSpcReduction="10000"/>
          </a:bodyPr>
          <a:lstStyle/>
          <a:p>
            <a:pPr marL="0" marR="635" lvl="0" indent="0" algn="just" defTabSz="914400" rtl="0" eaLnBrk="1" fontAlgn="auto" latinLnBrk="0" hangingPunct="1">
              <a:lnSpc>
                <a:spcPct val="150000"/>
              </a:lnSpc>
              <a:spcBef>
                <a:spcPts val="305"/>
              </a:spcBef>
              <a:spcAft>
                <a:spcPts val="0"/>
              </a:spcAft>
              <a:buClrTx/>
              <a:buSzTx/>
              <a:buFont typeface="Arial" panose="020B0604020202020204" pitchFamily="34" charset="0"/>
              <a:buNone/>
              <a:tabLst/>
              <a:defRPr/>
            </a:pP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Margin</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also</a:t>
            </a:r>
            <a:r>
              <a:rPr kumimoji="0" lang="en-US" sz="20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magniﬁes</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losses.</a:t>
            </a:r>
            <a:r>
              <a:rPr kumimoji="0" lang="en-US" sz="20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value</a:t>
            </a:r>
            <a:r>
              <a:rPr kumimoji="0" lang="en-US" sz="20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0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securities</a:t>
            </a:r>
            <a:r>
              <a:rPr kumimoji="0" lang="en-US" sz="20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falls</a:t>
            </a:r>
            <a:r>
              <a:rPr kumimoji="0" lang="en-US" sz="20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by</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10</a:t>
            </a:r>
            <a:r>
              <a:rPr kumimoji="0" lang="en-US" sz="20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percent</a:t>
            </a:r>
            <a:r>
              <a:rPr kumimoji="0" lang="en-US" sz="20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0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$45,000,</a:t>
            </a:r>
            <a:r>
              <a:rPr kumimoji="0" lang="en-US" sz="2000" b="0" i="0" u="none" strike="noStrike" kern="1200" cap="none" spc="-2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value</a:t>
            </a:r>
            <a:r>
              <a:rPr kumimoji="0" lang="en-US" sz="20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0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 equity</a:t>
            </a:r>
            <a:r>
              <a:rPr kumimoji="0" lang="en-US" sz="20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would</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fall</a:t>
            </a:r>
            <a:r>
              <a:rPr kumimoji="0" lang="en-US" sz="20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0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0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$25,000:</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indent="0">
              <a:buNone/>
            </a:pPr>
            <a:endParaRPr lang="en-US" dirty="0"/>
          </a:p>
          <a:p>
            <a:pPr marL="0" indent="0">
              <a:buNone/>
            </a:pPr>
            <a:endParaRPr lang="en-US" dirty="0"/>
          </a:p>
          <a:p>
            <a:pPr marL="0" indent="0">
              <a:buNone/>
            </a:pPr>
            <a:endParaRPr lang="en-US" dirty="0"/>
          </a:p>
          <a:p>
            <a:pPr marL="0" indent="0" algn="just">
              <a:lnSpc>
                <a:spcPct val="150000"/>
              </a:lnSpc>
              <a:buNone/>
            </a:pPr>
            <a:r>
              <a:rPr lang="en-US" sz="2000" dirty="0">
                <a:latin typeface="Times New Roman" panose="02020603050405020304" pitchFamily="18" charset="0"/>
                <a:cs typeface="Times New Roman" panose="02020603050405020304" pitchFamily="18" charset="0"/>
              </a:rPr>
              <a:t>This loss in value to $25,000 represents a loss of 16.7 percent. A 10 percent fall in the stock’s value decreased the value of the investor’s position by 16.7 percent because of the use of margin. Should the value of the securities used as collateral in a margin trade begin to decline, the investor may receive a margin call from the brokerage ﬁrm. The investor will face a choice of either closing out the position or investing additional cash to increase the position’s equity, or margin. If the market price of the pledged securities continues to decline and the investor fails to provide the new margin amount, the brokerage house will sell the securities. Under current Fed regulations, investors must have an initial margin of at least 50 percent when entering into a margined trade. The minimum maintenance margin to which the position can fall is 25 percent before the broker will have to close out the position. Depending upon the individual investor’s creditworthiness, a brokerage ﬁrm can impose more stringent margin requirements.</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C426942C-63DB-8F7A-76E3-0A5027CBBB70}"/>
              </a:ext>
            </a:extLst>
          </p:cNvPr>
          <p:cNvPicPr>
            <a:picLocks noChangeAspect="1"/>
          </p:cNvPicPr>
          <p:nvPr/>
        </p:nvPicPr>
        <p:blipFill>
          <a:blip r:embed="rId2"/>
          <a:stretch>
            <a:fillRect/>
          </a:stretch>
        </p:blipFill>
        <p:spPr>
          <a:xfrm>
            <a:off x="3378250" y="910316"/>
            <a:ext cx="5415705" cy="1345995"/>
          </a:xfrm>
          <a:prstGeom prst="rect">
            <a:avLst/>
          </a:prstGeom>
        </p:spPr>
      </p:pic>
    </p:spTree>
    <p:extLst>
      <p:ext uri="{BB962C8B-B14F-4D97-AF65-F5344CB8AC3E}">
        <p14:creationId xmlns:p14="http://schemas.microsoft.com/office/powerpoint/2010/main" val="3738492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0" y="127660"/>
            <a:ext cx="11982201" cy="6602680"/>
          </a:xfrm>
        </p:spPr>
        <p:txBody>
          <a:bodyPr>
            <a:normAutofit/>
          </a:bodyPr>
          <a:lstStyle/>
          <a:p>
            <a:pPr marL="0" indent="0">
              <a:buNone/>
            </a:pP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200" b="1" i="0" u="sng" strike="noStrike" kern="1200" cap="none" spc="-39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a:t>
            </a:r>
            <a:r>
              <a:rPr kumimoji="0" lang="en-US" sz="2200" b="1" i="0" u="sng" strike="noStrike" kern="1200" cap="none" spc="-1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price</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which</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results</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margin call</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calculated </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using</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200" b="1" i="0" u="sng"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200" b="1" i="0" u="sng" strike="noStrike" kern="1200" cap="none" spc="-1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following </a:t>
            </a:r>
            <a:r>
              <a:rPr kumimoji="0" lang="en-US" sz="2200" b="1" i="0" u="sng" strike="noStrike" kern="1200" cap="none" spc="-5"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formula</a:t>
            </a:r>
            <a:endParaRPr lang="en-US" sz="2200" b="1" u="sng" dirty="0">
              <a:latin typeface="Times New Roman" panose="02020603050405020304" pitchFamily="18" charset="0"/>
              <a:cs typeface="Times New Roman" panose="02020603050405020304" pitchFamily="18" charset="0"/>
            </a:endParaRPr>
          </a:p>
        </p:txBody>
      </p:sp>
      <p:pic>
        <p:nvPicPr>
          <p:cNvPr id="2" name="object 4">
            <a:extLst>
              <a:ext uri="{FF2B5EF4-FFF2-40B4-BE49-F238E27FC236}">
                <a16:creationId xmlns:a16="http://schemas.microsoft.com/office/drawing/2014/main" id="{247D4C5F-DCE3-E745-C268-1AB7ECC5DFEC}"/>
              </a:ext>
            </a:extLst>
          </p:cNvPr>
          <p:cNvPicPr/>
          <p:nvPr/>
        </p:nvPicPr>
        <p:blipFill>
          <a:blip r:embed="rId2" cstate="print"/>
          <a:stretch>
            <a:fillRect/>
          </a:stretch>
        </p:blipFill>
        <p:spPr>
          <a:xfrm>
            <a:off x="2170133" y="1182231"/>
            <a:ext cx="5336795" cy="1490825"/>
          </a:xfrm>
          <a:prstGeom prst="rect">
            <a:avLst/>
          </a:prstGeom>
        </p:spPr>
      </p:pic>
      <p:pic>
        <p:nvPicPr>
          <p:cNvPr id="4" name="Picture 3">
            <a:extLst>
              <a:ext uri="{FF2B5EF4-FFF2-40B4-BE49-F238E27FC236}">
                <a16:creationId xmlns:a16="http://schemas.microsoft.com/office/drawing/2014/main" id="{D25EFA67-E597-7064-8169-D4DB533100AA}"/>
              </a:ext>
            </a:extLst>
          </p:cNvPr>
          <p:cNvPicPr>
            <a:picLocks noChangeAspect="1"/>
          </p:cNvPicPr>
          <p:nvPr/>
        </p:nvPicPr>
        <p:blipFill>
          <a:blip r:embed="rId3"/>
          <a:stretch>
            <a:fillRect/>
          </a:stretch>
        </p:blipFill>
        <p:spPr>
          <a:xfrm>
            <a:off x="0" y="3105226"/>
            <a:ext cx="11982201" cy="2063392"/>
          </a:xfrm>
          <a:prstGeom prst="rect">
            <a:avLst/>
          </a:prstGeom>
        </p:spPr>
      </p:pic>
    </p:spTree>
    <p:extLst>
      <p:ext uri="{BB962C8B-B14F-4D97-AF65-F5344CB8AC3E}">
        <p14:creationId xmlns:p14="http://schemas.microsoft.com/office/powerpoint/2010/main" val="3983188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95003" y="130629"/>
            <a:ext cx="11982201" cy="6602680"/>
          </a:xfrm>
        </p:spPr>
        <p:txBody>
          <a:bodyPr>
            <a:normAutofit/>
          </a:bodyPr>
          <a:lstStyle/>
          <a:p>
            <a:pPr marL="0" indent="0" algn="just">
              <a:lnSpc>
                <a:spcPct val="150000"/>
              </a:lnSpc>
              <a:buNone/>
            </a:pPr>
            <a:r>
              <a:rPr lang="en-US" sz="2200" b="1" i="0" dirty="0">
                <a:solidFill>
                  <a:srgbClr val="333330"/>
                </a:solidFill>
                <a:effectLst/>
                <a:latin typeface="Times New Roman" panose="02020603050405020304" pitchFamily="18" charset="0"/>
                <a:cs typeface="Times New Roman" panose="02020603050405020304" pitchFamily="18" charset="0"/>
              </a:rPr>
              <a:t>What Is a Market Index?</a:t>
            </a:r>
          </a:p>
          <a:p>
            <a:pPr marL="0" indent="0" algn="just">
              <a:lnSpc>
                <a:spcPct val="150000"/>
              </a:lnSpc>
              <a:buNone/>
            </a:pPr>
            <a:r>
              <a:rPr lang="en-US" sz="2200" b="0" i="0" dirty="0">
                <a:solidFill>
                  <a:srgbClr val="333333"/>
                </a:solidFill>
                <a:effectLst/>
                <a:latin typeface="Times New Roman" panose="02020603050405020304" pitchFamily="18" charset="0"/>
                <a:cs typeface="Times New Roman" panose="02020603050405020304" pitchFamily="18" charset="0"/>
              </a:rPr>
              <a:t>A market index tracks the performance of a certain group of stocks, bonds or other investments. These investments are often grouped around a particular industry, like tech stocks, or even the stock market overall, as is the case with the </a:t>
            </a:r>
            <a:r>
              <a:rPr lang="en-US" sz="2200" b="0" i="0" u="sng" dirty="0">
                <a:solidFill>
                  <a:srgbClr val="395BB6"/>
                </a:solidFill>
                <a:effectLst/>
                <a:latin typeface="Times New Roman" panose="02020603050405020304" pitchFamily="18" charset="0"/>
                <a:cs typeface="Times New Roman" panose="02020603050405020304" pitchFamily="18" charset="0"/>
              </a:rPr>
              <a:t>S&amp;P 500.</a:t>
            </a:r>
          </a:p>
          <a:p>
            <a:pPr marL="0" indent="0" algn="just">
              <a:lnSpc>
                <a:spcPct val="150000"/>
              </a:lnSpc>
              <a:buNone/>
            </a:pPr>
            <a:r>
              <a:rPr lang="en-US" sz="2200" b="0" i="0" dirty="0">
                <a:solidFill>
                  <a:srgbClr val="202122"/>
                </a:solidFill>
                <a:effectLst/>
                <a:latin typeface="Times New Roman" panose="02020603050405020304" pitchFamily="18" charset="0"/>
                <a:cs typeface="Times New Roman" panose="02020603050405020304" pitchFamily="18" charset="0"/>
              </a:rPr>
              <a:t>The </a:t>
            </a:r>
            <a:r>
              <a:rPr lang="en-US" sz="2200" b="1" i="0" dirty="0">
                <a:solidFill>
                  <a:srgbClr val="202122"/>
                </a:solidFill>
                <a:effectLst/>
                <a:latin typeface="Times New Roman" panose="02020603050405020304" pitchFamily="18" charset="0"/>
                <a:cs typeface="Times New Roman" panose="02020603050405020304" pitchFamily="18" charset="0"/>
              </a:rPr>
              <a:t>Standard and Poor's 500</a:t>
            </a:r>
            <a:r>
              <a:rPr lang="en-US" sz="2200" b="0" i="0" dirty="0">
                <a:solidFill>
                  <a:srgbClr val="202122"/>
                </a:solidFill>
                <a:effectLst/>
                <a:latin typeface="Times New Roman" panose="02020603050405020304" pitchFamily="18" charset="0"/>
                <a:cs typeface="Times New Roman" panose="02020603050405020304" pitchFamily="18" charset="0"/>
              </a:rPr>
              <a:t>, or simply the </a:t>
            </a:r>
            <a:r>
              <a:rPr lang="en-US" sz="2200" b="1" i="0" dirty="0">
                <a:solidFill>
                  <a:srgbClr val="202122"/>
                </a:solidFill>
                <a:effectLst/>
                <a:latin typeface="Times New Roman" panose="02020603050405020304" pitchFamily="18" charset="0"/>
                <a:cs typeface="Times New Roman" panose="02020603050405020304" pitchFamily="18" charset="0"/>
              </a:rPr>
              <a:t>S&amp;P 500</a:t>
            </a:r>
            <a:r>
              <a:rPr lang="en-US" sz="2200" b="0" i="0" dirty="0">
                <a:solidFill>
                  <a:srgbClr val="202122"/>
                </a:solidFill>
                <a:effectLst/>
                <a:latin typeface="Times New Roman" panose="02020603050405020304" pitchFamily="18" charset="0"/>
                <a:cs typeface="Times New Roman" panose="02020603050405020304" pitchFamily="18" charset="0"/>
              </a:rPr>
              <a:t>,</a:t>
            </a:r>
            <a:r>
              <a:rPr lang="en-US" sz="2200" b="0" i="0" u="none" strike="noStrike"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is a </a:t>
            </a:r>
            <a:r>
              <a:rPr lang="en-US" sz="2200" b="0" i="0" u="none" strike="noStrike" dirty="0">
                <a:solidFill>
                  <a:srgbClr val="0645AD"/>
                </a:solidFill>
                <a:effectLst/>
                <a:latin typeface="Times New Roman" panose="02020603050405020304" pitchFamily="18" charset="0"/>
                <a:cs typeface="Times New Roman" panose="02020603050405020304" pitchFamily="18" charset="0"/>
              </a:rPr>
              <a:t>stock market index</a:t>
            </a:r>
            <a:r>
              <a:rPr lang="en-US" sz="2200" b="0" i="0" dirty="0">
                <a:solidFill>
                  <a:srgbClr val="202122"/>
                </a:solidFill>
                <a:effectLst/>
                <a:latin typeface="Times New Roman" panose="02020603050405020304" pitchFamily="18" charset="0"/>
                <a:cs typeface="Times New Roman" panose="02020603050405020304" pitchFamily="18" charset="0"/>
              </a:rPr>
              <a:t> tracking the stock performance of 500 large companies listed on </a:t>
            </a:r>
            <a:r>
              <a:rPr lang="en-US" sz="2200" b="0" i="0" u="none" strike="noStrike" dirty="0">
                <a:solidFill>
                  <a:srgbClr val="0645AD"/>
                </a:solidFill>
                <a:effectLst/>
                <a:latin typeface="Times New Roman" panose="02020603050405020304" pitchFamily="18" charset="0"/>
                <a:cs typeface="Times New Roman" panose="02020603050405020304" pitchFamily="18" charset="0"/>
              </a:rPr>
              <a:t>stock exchanges</a:t>
            </a:r>
            <a:r>
              <a:rPr lang="en-US" sz="2200" b="0" i="0" dirty="0">
                <a:solidFill>
                  <a:srgbClr val="202122"/>
                </a:solidFill>
                <a:effectLst/>
                <a:latin typeface="Times New Roman" panose="02020603050405020304" pitchFamily="18" charset="0"/>
                <a:cs typeface="Times New Roman" panose="02020603050405020304" pitchFamily="18" charset="0"/>
              </a:rPr>
              <a:t> in the United States.</a:t>
            </a:r>
          </a:p>
          <a:p>
            <a:pPr marL="0" indent="0" algn="just">
              <a:lnSpc>
                <a:spcPct val="150000"/>
              </a:lnSpc>
              <a:buNone/>
            </a:pPr>
            <a:endParaRPr lang="en-US" sz="2200" b="0" i="0" dirty="0">
              <a:solidFill>
                <a:srgbClr val="202122"/>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b="0" i="0" dirty="0">
                <a:solidFill>
                  <a:srgbClr val="202124"/>
                </a:solidFill>
                <a:effectLst/>
                <a:latin typeface="Times New Roman" panose="02020603050405020304" pitchFamily="18" charset="0"/>
                <a:cs typeface="Times New Roman" panose="02020603050405020304" pitchFamily="18" charset="0"/>
              </a:rPr>
              <a:t>The EGX 30 Index is </a:t>
            </a:r>
            <a:r>
              <a:rPr lang="en-US" sz="2200" b="1" i="0" dirty="0">
                <a:solidFill>
                  <a:srgbClr val="202124"/>
                </a:solidFill>
                <a:effectLst/>
                <a:latin typeface="Times New Roman" panose="02020603050405020304" pitchFamily="18" charset="0"/>
                <a:cs typeface="Times New Roman" panose="02020603050405020304" pitchFamily="18" charset="0"/>
              </a:rPr>
              <a:t>a major stock market index which tracks the performance of 30 most liquid stocks traded on the Egyptian Exchange</a:t>
            </a:r>
            <a:r>
              <a:rPr lang="en-US" sz="2200" b="0" i="0" dirty="0">
                <a:solidFill>
                  <a:srgbClr val="202124"/>
                </a:solidFill>
                <a:effectLst/>
                <a:latin typeface="Times New Roman" panose="02020603050405020304" pitchFamily="18" charset="0"/>
                <a:cs typeface="Times New Roman" panose="02020603050405020304" pitchFamily="18" charset="0"/>
              </a:rPr>
              <a:t>.</a:t>
            </a:r>
            <a:endParaRPr lang="en-US" sz="2200" b="0" i="0" dirty="0">
              <a:solidFill>
                <a:srgbClr val="333333"/>
              </a:solidFill>
              <a:effectLst/>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0066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5003" y="225630"/>
            <a:ext cx="11922825" cy="6531429"/>
          </a:xfrm>
        </p:spPr>
        <p:txBody>
          <a:bodyPr>
            <a:normAutofit/>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6.   Derivatives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Over the past 20 years, derivatives have emerged as an integral part of the financial markets. Derivatives are financial instruments whose value changes in response to changes in the value of related underlying assets that can also be bought, sold, and traded. Examples of derivative contracts include futures, options, and forward agreements, among others. There are derivatives on currencies, interest rates, equities, commodities, and the price of credit. </a:t>
            </a:r>
            <a:r>
              <a:rPr lang="en-US" sz="2200" u="sng" dirty="0">
                <a:latin typeface="Times New Roman" panose="02020603050405020304" pitchFamily="18" charset="0"/>
                <a:cs typeface="Times New Roman" panose="02020603050405020304" pitchFamily="18" charset="0"/>
              </a:rPr>
              <a:t>The types of derivatives are the following:</a:t>
            </a:r>
          </a:p>
        </p:txBody>
      </p:sp>
    </p:spTree>
    <p:extLst>
      <p:ext uri="{BB962C8B-B14F-4D97-AF65-F5344CB8AC3E}">
        <p14:creationId xmlns:p14="http://schemas.microsoft.com/office/powerpoint/2010/main" val="21527869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5588"/>
            <a:ext cx="10515600" cy="5431375"/>
          </a:xfrm>
        </p:spPr>
        <p:txBody>
          <a:bodyPr>
            <a:normAutofit/>
          </a:bodyPr>
          <a:lstStyle/>
          <a:p>
            <a:pPr algn="just">
              <a:lnSpc>
                <a:spcPct val="150000"/>
              </a:lnSpc>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A </a:t>
            </a:r>
            <a:r>
              <a:rPr lang="en-US" sz="2200" dirty="0">
                <a:highlight>
                  <a:srgbClr val="FFFF00"/>
                </a:highlight>
                <a:latin typeface="Times New Roman" panose="02020603050405020304" pitchFamily="18" charset="0"/>
                <a:cs typeface="Times New Roman" panose="02020603050405020304" pitchFamily="18" charset="0"/>
              </a:rPr>
              <a:t>forward contract </a:t>
            </a:r>
            <a:r>
              <a:rPr lang="en-US" sz="2200" dirty="0">
                <a:latin typeface="Times New Roman" panose="02020603050405020304" pitchFamily="18" charset="0"/>
                <a:cs typeface="Times New Roman" panose="02020603050405020304" pitchFamily="18" charset="0"/>
              </a:rPr>
              <a:t>is a nontransferable contract that defines the delivery of assets  such as commodities, currencies, bonds or stocks at a specified price, at  a specified quantity, on a specified future date. An example of a forward  is discussed in Section 6.4.5. Forwards are traded in the over-the-counter  (OTC) market.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A</a:t>
            </a:r>
            <a:r>
              <a:rPr lang="en-US" sz="2200" dirty="0">
                <a:highlight>
                  <a:srgbClr val="FFFF00"/>
                </a:highlight>
                <a:latin typeface="Times New Roman" panose="02020603050405020304" pitchFamily="18" charset="0"/>
                <a:cs typeface="Times New Roman" panose="02020603050405020304" pitchFamily="18" charset="0"/>
              </a:rPr>
              <a:t> futures contract  </a:t>
            </a:r>
            <a:r>
              <a:rPr lang="en-US" sz="2200" dirty="0">
                <a:latin typeface="Times New Roman" panose="02020603050405020304" pitchFamily="18" charset="0"/>
                <a:cs typeface="Times New Roman" panose="02020603050405020304" pitchFamily="18" charset="0"/>
              </a:rPr>
              <a:t>is  a  standardized  and  transferable  contract  that  defines the delivery of assets such as commodities, currencies, bonds, or  stocks at a specified price, at a specified quantity, on a specified future  date. Futures are traded on recognized exchanges.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1716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379" y="106878"/>
            <a:ext cx="12037621" cy="6602680"/>
          </a:xfrm>
        </p:spPr>
        <p:txBody>
          <a:bodyPr>
            <a:normAutofit/>
          </a:bodyPr>
          <a:lstStyle/>
          <a:p>
            <a:pPr marL="0" indent="0" algn="just">
              <a:lnSpc>
                <a:spcPct val="150000"/>
              </a:lnSpc>
              <a:buNone/>
            </a:pPr>
            <a:r>
              <a:rPr lang="en-US" sz="2200" dirty="0">
                <a:cs typeface="+mj-cs"/>
              </a:rPr>
              <a:t>■</a:t>
            </a:r>
            <a:r>
              <a:rPr lang="en-US" sz="2200" dirty="0">
                <a:highlight>
                  <a:srgbClr val="FFFF00"/>
                </a:highlight>
                <a:cs typeface="+mj-cs"/>
              </a:rPr>
              <a:t>Options </a:t>
            </a:r>
            <a:r>
              <a:rPr lang="en-US" sz="2200" dirty="0">
                <a:cs typeface="+mj-cs"/>
              </a:rPr>
              <a:t>convey certain rights to the buyer of an option. </a:t>
            </a:r>
            <a:r>
              <a:rPr lang="en-US" sz="2200" u="sng" dirty="0">
                <a:cs typeface="+mj-cs"/>
              </a:rPr>
              <a:t>The two main types of options are a call option and a put option:</a:t>
            </a:r>
            <a:endParaRPr lang="ar-EG" sz="2200" u="sng" dirty="0">
              <a:cs typeface="+mj-cs"/>
            </a:endParaRPr>
          </a:p>
          <a:p>
            <a:pPr marL="0" indent="0" algn="just">
              <a:lnSpc>
                <a:spcPct val="150000"/>
              </a:lnSpc>
              <a:buNone/>
            </a:pPr>
            <a:r>
              <a:rPr lang="en-US" sz="2200" dirty="0">
                <a:cs typeface="+mj-cs"/>
              </a:rPr>
              <a:t>-A </a:t>
            </a:r>
            <a:r>
              <a:rPr lang="en-US" sz="2200" b="1" dirty="0">
                <a:cs typeface="+mj-cs"/>
              </a:rPr>
              <a:t>call option </a:t>
            </a:r>
            <a:r>
              <a:rPr lang="en-US" sz="2200" dirty="0">
                <a:cs typeface="+mj-cs"/>
              </a:rPr>
              <a:t>gives the buyer the right, but not the obligation, to buy a financial instrument from the seller of the option on or before a specified time (expiration date) for a specified price, called the strike price.</a:t>
            </a:r>
            <a:endParaRPr lang="ar-EG" sz="2200" dirty="0">
              <a:cs typeface="+mj-cs"/>
            </a:endParaRPr>
          </a:p>
          <a:p>
            <a:pPr marL="0" indent="0" algn="just">
              <a:lnSpc>
                <a:spcPct val="150000"/>
              </a:lnSpc>
              <a:buNone/>
            </a:pPr>
            <a:r>
              <a:rPr lang="ar-EG" sz="2200" dirty="0">
                <a:cs typeface="+mj-cs"/>
              </a:rPr>
              <a:t>-</a:t>
            </a:r>
            <a:r>
              <a:rPr lang="en-US" sz="2200" dirty="0">
                <a:cs typeface="+mj-cs"/>
              </a:rPr>
              <a:t>A </a:t>
            </a:r>
            <a:r>
              <a:rPr lang="en-US" sz="2200" b="1" dirty="0">
                <a:cs typeface="+mj-cs"/>
              </a:rPr>
              <a:t>put option </a:t>
            </a:r>
            <a:r>
              <a:rPr lang="en-US" sz="2200" dirty="0">
                <a:cs typeface="+mj-cs"/>
              </a:rPr>
              <a:t>gives the buyer the right, but not the obligation, to sell a financial instrument to the seller of the option at a specified time (expiration date) for a specified price, called the strike price.</a:t>
            </a:r>
            <a:endParaRPr lang="ar-EG" sz="2200" dirty="0">
              <a:cs typeface="+mj-cs"/>
            </a:endParaRPr>
          </a:p>
          <a:p>
            <a:pPr marL="0" indent="0" algn="just">
              <a:lnSpc>
                <a:spcPct val="150000"/>
              </a:lnSpc>
              <a:buNone/>
            </a:pPr>
            <a:endParaRPr lang="ar-EG" sz="2200" dirty="0">
              <a:cs typeface="+mj-cs"/>
            </a:endParaRPr>
          </a:p>
          <a:p>
            <a:pPr marL="0" indent="0" algn="just">
              <a:lnSpc>
                <a:spcPct val="150000"/>
              </a:lnSpc>
              <a:buNone/>
            </a:pPr>
            <a:r>
              <a:rPr lang="en-US" sz="2200" dirty="0">
                <a:cs typeface="+mj-cs"/>
              </a:rPr>
              <a:t>■</a:t>
            </a:r>
            <a:r>
              <a:rPr lang="en-US" sz="2200" dirty="0">
                <a:highlight>
                  <a:srgbClr val="FFFF00"/>
                </a:highlight>
                <a:cs typeface="+mj-cs"/>
              </a:rPr>
              <a:t>Swaps</a:t>
            </a:r>
            <a:r>
              <a:rPr lang="en-US" sz="2200" dirty="0">
                <a:cs typeface="+mj-cs"/>
              </a:rPr>
              <a:t> allow two parties to exchange cash flows with each other at a future date.</a:t>
            </a: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1929209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2" name="Freeform: Shape 11">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 name="Rectangle 14">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BDB3ED44-6397-463D-B12D-23AEB371EF09}"/>
              </a:ext>
            </a:extLst>
          </p:cNvPr>
          <p:cNvPicPr>
            <a:picLocks noGrp="1" noChangeAspect="1"/>
          </p:cNvPicPr>
          <p:nvPr>
            <p:ph idx="1"/>
          </p:nvPr>
        </p:nvPicPr>
        <p:blipFill>
          <a:blip r:embed="rId2"/>
          <a:stretch>
            <a:fillRect/>
          </a:stretch>
        </p:blipFill>
        <p:spPr>
          <a:xfrm>
            <a:off x="537030" y="643467"/>
            <a:ext cx="10768062" cy="5571065"/>
          </a:xfrm>
          <a:prstGeom prst="rect">
            <a:avLst/>
          </a:prstGeom>
          <a:ln>
            <a:noFill/>
          </a:ln>
        </p:spPr>
      </p:pic>
    </p:spTree>
    <p:extLst>
      <p:ext uri="{BB962C8B-B14F-4D97-AF65-F5344CB8AC3E}">
        <p14:creationId xmlns:p14="http://schemas.microsoft.com/office/powerpoint/2010/main" val="86592646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TotalTime>
  <Words>5656</Words>
  <Application>Microsoft Office PowerPoint</Application>
  <PresentationFormat>Widescreen</PresentationFormat>
  <Paragraphs>136</Paragraphs>
  <Slides>40</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Calibri</vt:lpstr>
      <vt:lpstr>Calibri Light</vt:lpstr>
      <vt:lpstr>Tajawal Medium</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7</cp:revision>
  <dcterms:created xsi:type="dcterms:W3CDTF">2022-10-27T20:12:18Z</dcterms:created>
  <dcterms:modified xsi:type="dcterms:W3CDTF">2022-10-28T02:12:49Z</dcterms:modified>
</cp:coreProperties>
</file>