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309" r:id="rId8"/>
    <p:sldId id="264" r:id="rId9"/>
    <p:sldId id="266" r:id="rId10"/>
    <p:sldId id="267" r:id="rId11"/>
    <p:sldId id="268" r:id="rId12"/>
    <p:sldId id="271" r:id="rId13"/>
    <p:sldId id="272" r:id="rId14"/>
    <p:sldId id="273" r:id="rId15"/>
    <p:sldId id="274" r:id="rId16"/>
    <p:sldId id="276" r:id="rId17"/>
    <p:sldId id="278" r:id="rId18"/>
    <p:sldId id="279" r:id="rId19"/>
    <p:sldId id="282" r:id="rId20"/>
    <p:sldId id="283" r:id="rId21"/>
    <p:sldId id="284" r:id="rId22"/>
    <p:sldId id="285" r:id="rId23"/>
    <p:sldId id="287" r:id="rId24"/>
    <p:sldId id="288" r:id="rId25"/>
    <p:sldId id="289" r:id="rId26"/>
    <p:sldId id="291" r:id="rId27"/>
    <p:sldId id="293" r:id="rId28"/>
    <p:sldId id="294" r:id="rId29"/>
    <p:sldId id="295" r:id="rId30"/>
    <p:sldId id="296" r:id="rId31"/>
    <p:sldId id="297" r:id="rId32"/>
    <p:sldId id="304" r:id="rId33"/>
    <p:sldId id="305" r:id="rId34"/>
    <p:sldId id="306" r:id="rId35"/>
    <p:sldId id="307" r:id="rId36"/>
    <p:sldId id="298" r:id="rId37"/>
    <p:sldId id="299" r:id="rId38"/>
    <p:sldId id="300"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4572001" y="2909713"/>
            <a:ext cx="7620000" cy="2054172"/>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Management</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4754880" y="3024893"/>
            <a:ext cx="7437120" cy="1508105"/>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PGM 341</a:t>
            </a:r>
          </a:p>
          <a:p>
            <a:r>
              <a:rPr lang="en-US" sz="2800" b="1" dirty="0">
                <a:solidFill>
                  <a:srgbClr val="FFFF00"/>
                </a:solidFill>
              </a:rPr>
              <a:t>The Project Team’s Environment (Stakeholders, Developing and Using Project Networks)</a:t>
            </a:r>
            <a:endParaRPr lang="en-US" sz="28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b="1" dirty="0">
                <a:solidFill>
                  <a:srgbClr val="00B050"/>
                </a:solidFill>
              </a:rPr>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388709" y="533233"/>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740" y="2038693"/>
            <a:ext cx="10515600" cy="4115335"/>
          </a:xfrm>
        </p:spPr>
        <p:txBody>
          <a:bodyPr>
            <a:normAutofit/>
          </a:bodyPr>
          <a:lstStyle/>
          <a:p>
            <a:pPr marL="0" indent="0">
              <a:buNone/>
            </a:pPr>
            <a:r>
              <a:rPr lang="en-US" dirty="0"/>
              <a:t>1. Stakeholders.</a:t>
            </a:r>
          </a:p>
          <a:p>
            <a:pPr marL="0" indent="0">
              <a:buNone/>
            </a:pPr>
            <a:r>
              <a:rPr lang="en-US" dirty="0"/>
              <a:t>2. Developing and Using Project Networks.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1" name="TextBox 10"/>
          <p:cNvSpPr txBox="1"/>
          <p:nvPr/>
        </p:nvSpPr>
        <p:spPr>
          <a:xfrm>
            <a:off x="388709" y="608503"/>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2043864"/>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Projects never exist in isolation. They are always connected to a </a:t>
            </a:r>
            <a:r>
              <a:rPr lang="en-US" b="1" dirty="0"/>
              <a:t>network of people and organization </a:t>
            </a:r>
            <a:r>
              <a:rPr lang="en-US" dirty="0"/>
              <a:t>—</a:t>
            </a:r>
            <a:r>
              <a:rPr lang="en-US" b="1" dirty="0"/>
              <a:t>stakeholders</a:t>
            </a:r>
            <a:r>
              <a:rPr lang="en-US" dirty="0"/>
              <a:t>—who are affected by them in some way and who want some say in how they are run or what they will produce. Project leaders need to be able to identify these important stakeholders and manage their interactions with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451959" y="43366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96528"/>
            <a:ext cx="11011988" cy="4203941"/>
          </a:xfrm>
        </p:spPr>
        <p:txBody>
          <a:bodyPr>
            <a:normAutofit/>
          </a:bodyPr>
          <a:lstStyle/>
          <a:p>
            <a:pPr marL="0" indent="0" algn="just">
              <a:buNone/>
            </a:pPr>
            <a:r>
              <a:rPr lang="en-US" b="1" dirty="0">
                <a:solidFill>
                  <a:srgbClr val="FF0000"/>
                </a:solidFill>
              </a:rPr>
              <a:t>1. Stakeholders:</a:t>
            </a:r>
          </a:p>
          <a:p>
            <a:pPr marL="0" indent="0" algn="just">
              <a:buNone/>
            </a:pPr>
            <a:r>
              <a:rPr lang="en-US" b="1" dirty="0"/>
              <a:t>Stakeholders</a:t>
            </a:r>
            <a:r>
              <a:rPr lang="en-US" dirty="0"/>
              <a:t> are those people, organizational units, and institutions that have a vested interest in the conduct and outcome of the project and can affect it in some way. The most critical stakeholders are those who are most affected by the project and those who have the most say in how it is run and what it produces. Balancing the interests, desires, and needs of so diverse a group is a challenge for any project leader.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483326" y="52143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4243"/>
            <a:ext cx="10515600" cy="4351338"/>
          </a:xfrm>
        </p:spPr>
        <p:txBody>
          <a:bodyPr>
            <a:normAutofit/>
          </a:bodyPr>
          <a:lstStyle/>
          <a:p>
            <a:pPr marL="0" indent="0" algn="just">
              <a:buNone/>
            </a:pPr>
            <a:r>
              <a:rPr lang="en-US" dirty="0"/>
              <a:t>Each project will have its own unique profile of stakeholders, but we will examine some of the more common ones in this section. We look first at three particularly important stakeholders: </a:t>
            </a:r>
            <a:r>
              <a:rPr lang="en-US" dirty="0">
                <a:solidFill>
                  <a:srgbClr val="FF0000"/>
                </a:solidFill>
              </a:rPr>
              <a:t>project clients, </a:t>
            </a:r>
            <a:r>
              <a:rPr lang="en-US" dirty="0"/>
              <a:t>the </a:t>
            </a:r>
            <a:r>
              <a:rPr lang="en-US" dirty="0">
                <a:solidFill>
                  <a:srgbClr val="FF0000"/>
                </a:solidFill>
              </a:rPr>
              <a:t>managers of the organization that hosts the project</a:t>
            </a:r>
            <a:r>
              <a:rPr lang="en-US" dirty="0"/>
              <a:t>, and </a:t>
            </a:r>
            <a:r>
              <a:rPr lang="en-US" dirty="0">
                <a:solidFill>
                  <a:srgbClr val="FF0000"/>
                </a:solidFill>
              </a:rPr>
              <a:t>the project team. </a:t>
            </a:r>
            <a:r>
              <a:rPr lang="en-US" dirty="0"/>
              <a:t>For various reasons, these stakeholders usually have a great deal of say in how a project is set up and conducted. We then examine </a:t>
            </a:r>
            <a:r>
              <a:rPr lang="en-US" b="1" dirty="0"/>
              <a:t>external and internal resource suppliers.</a:t>
            </a:r>
            <a:r>
              <a:rPr lang="en-US" dirty="0"/>
              <a:t> Projects depend on others for resources, and so they, too, can affect the project. We give attention next to </a:t>
            </a:r>
            <a:r>
              <a:rPr lang="en-US" b="1" dirty="0"/>
              <a:t>regulators.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7937" y="1982379"/>
            <a:ext cx="11456125" cy="4351338"/>
          </a:xfrm>
        </p:spPr>
        <p:txBody>
          <a:bodyPr/>
          <a:lstStyle/>
          <a:p>
            <a:pPr marL="0" indent="0" algn="just">
              <a:buNone/>
            </a:pPr>
            <a:r>
              <a:rPr lang="en-US" dirty="0"/>
              <a:t>Projects often have to meet regulatory standards, so leaders need to work with those who enforce them. Many projects are intended to benefit others after the project itself is completed. These </a:t>
            </a:r>
            <a:r>
              <a:rPr lang="en-US" b="1" dirty="0"/>
              <a:t>end users of the project </a:t>
            </a:r>
            <a:r>
              <a:rPr lang="en-US" dirty="0"/>
              <a:t>need to be addressed as well. Additionally, any implementers—those who may be tasked with executing project recommendations—should be kept in mind throughout the project as partners in the next step of the process. </a:t>
            </a:r>
            <a:r>
              <a:rPr lang="en-US" b="1" dirty="0">
                <a:solidFill>
                  <a:srgbClr val="FF0000"/>
                </a:solidFill>
              </a:rPr>
              <a:t>Finally, </a:t>
            </a:r>
            <a:r>
              <a:rPr lang="en-US" dirty="0"/>
              <a:t>we address a set of stakeholders who are often ignored in the project management literature but who are very important: </a:t>
            </a:r>
            <a:r>
              <a:rPr lang="en-US" b="1" dirty="0"/>
              <a:t>political players</a:t>
            </a:r>
            <a:r>
              <a:rPr lang="en-US" dirty="0"/>
              <a:t>—the informal supporters and opponents with whom projects often deal.</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
        <p:nvSpPr>
          <p:cNvPr id="6" name="TextBox 5"/>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211773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42772"/>
            <a:ext cx="10515600" cy="4271091"/>
          </a:xfrm>
        </p:spPr>
        <p:txBody>
          <a:bodyPr>
            <a:normAutofit/>
          </a:bodyPr>
          <a:lstStyle/>
          <a:p>
            <a:pPr marL="0" indent="0" algn="just">
              <a:buNone/>
            </a:pPr>
            <a:r>
              <a:rPr lang="en-US" dirty="0">
                <a:solidFill>
                  <a:srgbClr val="FF0000"/>
                </a:solidFill>
              </a:rPr>
              <a:t>1. project clients</a:t>
            </a:r>
          </a:p>
          <a:p>
            <a:pPr marL="0" indent="0" algn="just">
              <a:buNone/>
            </a:pPr>
            <a:r>
              <a:rPr lang="en-US" dirty="0"/>
              <a:t>Project clients are those for whom the project is being conducted as well as the ultimate source of resources for the project. The reason why clients sponsor a project at all </a:t>
            </a:r>
            <a:r>
              <a:rPr lang="en-US" b="1" dirty="0"/>
              <a:t>is because they want it to address some set of their needs.</a:t>
            </a:r>
            <a:r>
              <a:rPr lang="en-US" dirty="0"/>
              <a:t> Project leaders usually work with clients throughout the project, but their services often differ at the beginning of, during, and at the closing of projects.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724" y="1999504"/>
            <a:ext cx="10612825" cy="4087787"/>
          </a:xfrm>
        </p:spPr>
        <p:txBody>
          <a:bodyPr>
            <a:normAutofit/>
          </a:bodyPr>
          <a:lstStyle/>
          <a:p>
            <a:pPr marL="0" indent="0" algn="just">
              <a:buNone/>
            </a:pPr>
            <a:r>
              <a:rPr lang="en-US" dirty="0"/>
              <a:t>During the course of the project, clients will often want assurances that the project is proceeding as planned. This need is generally best met by structuring milestones into the project at which time progress is noted, formal reports are made, and important issues are discussed. These reporting events require effort, resources, and time and should be included in the project’s planning and budgeting.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764286" cy="4126976"/>
          </a:xfrm>
        </p:spPr>
        <p:txBody>
          <a:bodyPr>
            <a:normAutofit/>
          </a:bodyPr>
          <a:lstStyle/>
          <a:p>
            <a:pPr marL="0" indent="0" algn="just">
              <a:buNone/>
            </a:pPr>
            <a:r>
              <a:rPr lang="en-US" dirty="0"/>
              <a:t>This is not to say, however, that client contact can or should be strictly limited to these events. Some clients can be rather high-maintenance, and in any event, project leaders will want to keep their clients appropriately informed about important developments. Every effort should be made, however, to buffer the project team from undue disturbances in their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876239" cy="4351338"/>
          </a:xfrm>
        </p:spPr>
        <p:txBody>
          <a:bodyPr>
            <a:normAutofit/>
          </a:bodyPr>
          <a:lstStyle/>
          <a:p>
            <a:pPr marL="0" indent="0" algn="just">
              <a:buNone/>
            </a:pPr>
            <a:r>
              <a:rPr lang="en-US" dirty="0">
                <a:solidFill>
                  <a:srgbClr val="FF0000"/>
                </a:solidFill>
              </a:rPr>
              <a:t>2. host organization management</a:t>
            </a:r>
          </a:p>
          <a:p>
            <a:pPr marL="0" indent="0" algn="just">
              <a:buNone/>
            </a:pPr>
            <a:r>
              <a:rPr lang="en-US" b="1" dirty="0"/>
              <a:t>Host organization management</a:t>
            </a:r>
            <a:r>
              <a:rPr lang="en-US" dirty="0"/>
              <a:t>—higher level managers within the organization where the project is conducted—are also significant stakeholders. The project leader’s direct supervisor is one of the most significant of those. In project and matrix organizations, projects are undertaken as the company’s business. In such cases, higher management’s aims are that projects remain profitable and be conducted within the operating budget and other constraints established for project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dirty="0"/>
              <a:t>Often, as in the case of the Achievement Project, projects are undertaken for the benefit of the organization itself. In these cases, higher management also plays the role of an outside client and can pose the same kinds of challenges presented by clients.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t>In all cases, project leaders will want their direct supervisors and higher management to support and champion the projects they lead: to help make sure that the project gets the resources it needs and run interference for the project as it progresses though its life cycle.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For its part, management wants to know that the project is proceeding as planned. Structured progress reports similar to those given to clients can serve this need. Unexpected problems of strategic importance need to be brought to management’s attention quickly, along with options about how to address them. In general, however, higher management expects project leaders to handle routine problems themselves.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3. the project team</a:t>
            </a:r>
          </a:p>
          <a:p>
            <a:pPr marL="0" indent="0" algn="just">
              <a:buNone/>
            </a:pPr>
            <a:r>
              <a:rPr lang="en-US" dirty="0"/>
              <a:t>Projects are unique endeavors and require a great deal of problem solving to produce the products or services required. Most often, projects work under strict timelines and budgets. In addition, project personnel often have organizational commitments other than the project itself. All of these characteristics can combine to produce a fair amount of stress on </a:t>
            </a:r>
            <a:r>
              <a:rPr lang="en-US" b="1" dirty="0">
                <a:solidFill>
                  <a:srgbClr val="FF0000"/>
                </a:solidFill>
              </a:rPr>
              <a:t>project</a:t>
            </a:r>
            <a:r>
              <a:rPr lang="en-US" dirty="0"/>
              <a:t> </a:t>
            </a:r>
            <a:r>
              <a:rPr lang="en-US" b="1" dirty="0">
                <a:solidFill>
                  <a:srgbClr val="FF0000"/>
                </a:solidFill>
              </a:rPr>
              <a:t>teams</a:t>
            </a:r>
            <a:r>
              <a:rPr lang="en-US" dirty="0"/>
              <a:t>—the group of people who are actually carrying out project activities.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dirty="0"/>
              <a:t>Project teams want to be able to do the project—to bring it to a successful conclusion. Initially, teams want to clearly understand the project and how it is to be done. Toward these ends, leaders need to present the team with clear project objectives and a clear, actionable plan to achieve them. The team also needs the resources required for the project. The most important of these is the composition of the team itself. The members need to possess the knowledge, skills, and abilities required by the project. During the conduct of the project, resources need to arrive according to specifications and when needed.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009410"/>
          </a:xfrm>
        </p:spPr>
        <p:txBody>
          <a:bodyPr/>
          <a:lstStyle/>
          <a:p>
            <a:pPr marL="0" indent="0" algn="just">
              <a:buNone/>
            </a:pPr>
            <a:r>
              <a:rPr lang="en-US" dirty="0"/>
              <a:t>As project teams conduct the project, they need to be protected from unnecessary outside pressures that will distract them. Projects have many stakeholders with varied interests, and project leaders need to buffer their teams while they themselves develop the stakeholder linkages appropriate to the team’s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b="1" dirty="0"/>
              <a:t>Finally, </a:t>
            </a:r>
            <a:r>
              <a:rPr lang="en-US" dirty="0"/>
              <a:t>project members do not want to be overcommitted. Project leaders need to be aware of and sensitive to the demands placed on members of their team. In addition to careful scheduling, leaders should work with those outside the project who have a legitimate claim on project personnel to help clear their schedules.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4. External suppliers</a:t>
            </a:r>
          </a:p>
          <a:p>
            <a:pPr marL="0" indent="0" algn="just">
              <a:buNone/>
            </a:pPr>
            <a:r>
              <a:rPr lang="en-US" b="1" dirty="0"/>
              <a:t>External suppliers </a:t>
            </a:r>
            <a:r>
              <a:rPr lang="en-US" dirty="0"/>
              <a:t>are those outside the organization who provide project resources. These resources are often critical to project success and need to arrive on time, as budgeted, and according to specifications. It is not uncommon to find, however, that external suppliers are less motivated by these needs than the project leader. Contrary to popular belief, just because something is paid for does not mean that the project will get what it needs when planned.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74159"/>
            <a:ext cx="10641107" cy="4161327"/>
          </a:xfrm>
        </p:spPr>
        <p:txBody>
          <a:bodyPr>
            <a:normAutofit/>
          </a:bodyPr>
          <a:lstStyle/>
          <a:p>
            <a:pPr marL="0" indent="0" algn="just">
              <a:buNone/>
            </a:pPr>
            <a:r>
              <a:rPr lang="en-US" dirty="0"/>
              <a:t>Project leaders should do all they can to ensure timely delivery of critical and unique resources. This can be done by developing contracts with external suppliers and by scheduling lead times into delivery schedules. As delivery times come near, project personnel can check to make sure everything is going according to schedule. It is a good idea, too, for project leaders to establish relationships with their critical vendors.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solidFill>
                  <a:srgbClr val="FF0000"/>
                </a:solidFill>
              </a:rPr>
              <a:t>5. internal suppliers</a:t>
            </a:r>
          </a:p>
          <a:p>
            <a:pPr marL="0" indent="0" algn="just">
              <a:buNone/>
            </a:pPr>
            <a:r>
              <a:rPr lang="en-US" b="1" dirty="0"/>
              <a:t>Internal suppliers </a:t>
            </a:r>
            <a:r>
              <a:rPr lang="en-US" dirty="0"/>
              <a:t>are those within the host organization who supply the project with resources. Personnel and information are the most common resources provided, but things like office space, the loan of equipment, and even raw material might be provided as well.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1968117"/>
            <a:ext cx="10730219" cy="4351338"/>
          </a:xfrm>
        </p:spPr>
        <p:txBody>
          <a:bodyPr>
            <a:normAutofit/>
          </a:bodyPr>
          <a:lstStyle/>
          <a:p>
            <a:pPr marL="0" indent="0" algn="just">
              <a:buNone/>
            </a:pPr>
            <a:r>
              <a:rPr lang="en-US" dirty="0"/>
              <a:t>Even in project organizations where personnel are routinely assigned to projects, conflicts can emerge over who gets assigned, when, and for how long. In more traditional organizations in which others are imposed on to provide help to a project, the conflict potential is even higher. Providing resources to others often produces problems of scheduling, conflicts between requests from other projects, and the day-to-day demands pressing on the supplier’s own unit. Project leaders need to be as sensitive as possible to these issues.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1982538"/>
            <a:ext cx="10667113" cy="4238797"/>
          </a:xfrm>
        </p:spPr>
        <p:txBody>
          <a:bodyPr>
            <a:normAutofit/>
          </a:bodyPr>
          <a:lstStyle/>
          <a:p>
            <a:pPr marL="0" indent="0" algn="just">
              <a:buNone/>
            </a:pPr>
            <a:r>
              <a:rPr lang="en-US" dirty="0">
                <a:solidFill>
                  <a:srgbClr val="FF0000"/>
                </a:solidFill>
              </a:rPr>
              <a:t>6. Regulators</a:t>
            </a:r>
          </a:p>
          <a:p>
            <a:pPr marL="0" indent="0" algn="just">
              <a:buNone/>
            </a:pPr>
            <a:r>
              <a:rPr lang="en-US" dirty="0"/>
              <a:t>Projects often have to meet certain levels of quality in either the products and services the project delivers or in the ways the project itself is conducted. </a:t>
            </a:r>
            <a:r>
              <a:rPr lang="en-US" b="1" dirty="0">
                <a:solidFill>
                  <a:srgbClr val="FF0000"/>
                </a:solidFill>
              </a:rPr>
              <a:t>Regulators</a:t>
            </a:r>
            <a:r>
              <a:rPr lang="en-US" dirty="0"/>
              <a:t> are the people who make sure projects achieve those levels of quality.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14447"/>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59557"/>
            <a:ext cx="10515600" cy="3988546"/>
          </a:xfrm>
        </p:spPr>
        <p:txBody>
          <a:bodyPr>
            <a:normAutofit/>
          </a:bodyPr>
          <a:lstStyle/>
          <a:p>
            <a:pPr marL="0" indent="0" algn="just">
              <a:buNone/>
            </a:pPr>
            <a:r>
              <a:rPr lang="en-US" b="1" dirty="0">
                <a:solidFill>
                  <a:srgbClr val="FF0000"/>
                </a:solidFill>
              </a:rPr>
              <a:t>- External regulators </a:t>
            </a:r>
            <a:r>
              <a:rPr lang="en-US" dirty="0"/>
              <a:t>are usually independent organizations or agencies with formal authority to check up on project deliverables or the conduct of projects. </a:t>
            </a:r>
            <a:r>
              <a:rPr lang="en-US" dirty="0">
                <a:solidFill>
                  <a:srgbClr val="FF0000"/>
                </a:solidFill>
              </a:rPr>
              <a:t>Building inspectors, for example, </a:t>
            </a:r>
            <a:r>
              <a:rPr lang="en-US" dirty="0"/>
              <a:t>approve or disapprove the structural requirements of building construction. Inspectors from the Occupational Safety and Health Administration make sure the physical welfare of project workers is being addressed.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70468"/>
            <a:ext cx="10515600" cy="4009410"/>
          </a:xfrm>
        </p:spPr>
        <p:txBody>
          <a:bodyPr>
            <a:normAutofit/>
          </a:bodyPr>
          <a:lstStyle/>
          <a:p>
            <a:pPr marL="0" indent="0" algn="just">
              <a:buNone/>
            </a:pPr>
            <a:r>
              <a:rPr lang="en-US" b="1" dirty="0">
                <a:solidFill>
                  <a:srgbClr val="FF0000"/>
                </a:solidFill>
              </a:rPr>
              <a:t>- Internal regulators </a:t>
            </a:r>
            <a:r>
              <a:rPr lang="en-US" dirty="0"/>
              <a:t>work for the host organization and generally attend to the conduct of the project </a:t>
            </a:r>
            <a:r>
              <a:rPr lang="en-US" dirty="0">
                <a:solidFill>
                  <a:srgbClr val="FF0000"/>
                </a:solidFill>
              </a:rPr>
              <a:t>(e.g., internal auditors and the contracts office). </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dirty="0">
                <a:solidFill>
                  <a:srgbClr val="FF0000"/>
                </a:solidFill>
              </a:rPr>
              <a:t>7. end users and implementers</a:t>
            </a:r>
          </a:p>
          <a:p>
            <a:pPr marL="0" indent="0" algn="just">
              <a:buNone/>
            </a:pPr>
            <a:r>
              <a:rPr lang="en-US" dirty="0"/>
              <a:t>Projects are often designed to benefit others in addition to the sponsoring client. Leanne’s project is only one example. Her </a:t>
            </a:r>
            <a:r>
              <a:rPr lang="en-US" b="1" dirty="0"/>
              <a:t>project’s end users</a:t>
            </a:r>
            <a:r>
              <a:rPr lang="en-US" dirty="0"/>
              <a:t>—those who will ultimately use or benefit from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3955747"/>
          </a:xfrm>
        </p:spPr>
        <p:txBody>
          <a:bodyPr>
            <a:normAutofit/>
          </a:bodyPr>
          <a:lstStyle/>
          <a:p>
            <a:pPr marL="0" indent="0" algn="just">
              <a:buNone/>
            </a:pPr>
            <a:r>
              <a:rPr lang="en-US" dirty="0"/>
              <a:t>Other post project stakeholders are those who will carry out the project’s recommendations—</a:t>
            </a:r>
            <a:r>
              <a:rPr lang="en-US" b="1" dirty="0"/>
              <a:t>implementers</a:t>
            </a:r>
            <a:r>
              <a:rPr lang="en-US" dirty="0"/>
              <a:t>. For a variety of obvious reasons, the project team is often well suited to implement the products and services they have produced. Clients frequently require initial implementation as part of the project with a period of product and service maintenance thereafter. Other projects, however, recommend post project actions and rely on others to implement them.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8. political players</a:t>
            </a:r>
          </a:p>
          <a:p>
            <a:pPr marL="0" indent="0" algn="just">
              <a:buNone/>
            </a:pPr>
            <a:r>
              <a:rPr lang="en-US" b="1" dirty="0"/>
              <a:t>Finally, </a:t>
            </a:r>
            <a:r>
              <a:rPr lang="en-US" dirty="0"/>
              <a:t>the project leader needs to be aware of another kind of stakeholder: </a:t>
            </a:r>
            <a:r>
              <a:rPr lang="en-US" b="1" dirty="0"/>
              <a:t>political players within the host organization</a:t>
            </a:r>
            <a:r>
              <a:rPr lang="en-US" dirty="0"/>
              <a:t>. Political players are those who use their influence to actively support or oppose the project based on their own interests and aims. It has long been known that once you step into a leadership role, you are also stepping into a political arena where competing interests often come into conflict.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711" y="2174159"/>
            <a:ext cx="10977357" cy="4047176"/>
          </a:xfrm>
        </p:spPr>
        <p:txBody>
          <a:bodyPr>
            <a:normAutofit/>
          </a:bodyPr>
          <a:lstStyle/>
          <a:p>
            <a:pPr marL="0" indent="0" algn="just">
              <a:buNone/>
            </a:pPr>
            <a:r>
              <a:rPr lang="en-US" dirty="0"/>
              <a:t>Projects, in particular, can increase political concerns. Projects, after all, are designed to make things happen—to create and put into place something new. This means change—change caused by the simple conduct of the project as well as the change envisioned by the goals of the project itself. Any change will have </a:t>
            </a:r>
            <a:r>
              <a:rPr lang="en-US" b="1" dirty="0"/>
              <a:t>supporters</a:t>
            </a:r>
            <a:r>
              <a:rPr lang="en-US" dirty="0"/>
              <a:t> and </a:t>
            </a:r>
            <a:r>
              <a:rPr lang="en-US" b="1" dirty="0"/>
              <a:t>opponents.</a:t>
            </a:r>
            <a:r>
              <a:rPr lang="en-US" dirty="0"/>
              <a:t> Rarely mentioned in the project management literature are the political stakeholders who are likely to emerge with the conduct of almost any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4243"/>
            <a:ext cx="11194868" cy="4351338"/>
          </a:xfrm>
        </p:spPr>
        <p:txBody>
          <a:bodyPr>
            <a:normAutofit/>
          </a:bodyPr>
          <a:lstStyle/>
          <a:p>
            <a:pPr marL="0" indent="0" algn="just">
              <a:buNone/>
            </a:pPr>
            <a:r>
              <a:rPr lang="en-US" dirty="0"/>
              <a:t>Project </a:t>
            </a:r>
            <a:r>
              <a:rPr lang="en-US" b="1" dirty="0"/>
              <a:t>supporters</a:t>
            </a:r>
            <a:r>
              <a:rPr lang="en-US" dirty="0"/>
              <a:t> and </a:t>
            </a:r>
            <a:r>
              <a:rPr lang="en-US" b="1" dirty="0"/>
              <a:t>opponents</a:t>
            </a:r>
            <a:r>
              <a:rPr lang="en-US" dirty="0"/>
              <a:t> can often be identified by asking a simple question: “Who will benefit and who will lose by the conduct and completion of this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solidFill>
                  <a:srgbClr val="FF0000"/>
                </a:solidFill>
              </a:rPr>
              <a:t>2.developing and using project networks:</a:t>
            </a:r>
          </a:p>
          <a:p>
            <a:pPr marL="0" indent="0" algn="just">
              <a:buNone/>
            </a:pPr>
            <a:r>
              <a:rPr lang="en-US" b="1" dirty="0">
                <a:solidFill>
                  <a:srgbClr val="FF0000"/>
                </a:solidFill>
              </a:rPr>
              <a:t>The previous section </a:t>
            </a:r>
            <a:r>
              <a:rPr lang="en-US" dirty="0"/>
              <a:t>makes clear that projects never exist in isolation. They are surrounded by many stakeholders who will affect the conduct of the project and determine its success or failure. Being able to work in this larger network of stakeholders is one of the more important assets leaders can bring to their projects. That asset has come to be called </a:t>
            </a:r>
            <a:r>
              <a:rPr lang="en-US" b="1" dirty="0"/>
              <a:t>social capital</a:t>
            </a:r>
            <a:r>
              <a:rPr lang="en-US" dirty="0"/>
              <a:t>. </a:t>
            </a:r>
            <a:r>
              <a:rPr lang="en-US" b="1" dirty="0">
                <a:solidFill>
                  <a:srgbClr val="FF0000"/>
                </a:solidFill>
              </a:rPr>
              <a:t>In this section, </a:t>
            </a:r>
            <a:r>
              <a:rPr lang="en-US" dirty="0"/>
              <a:t>we examine first what social capital is and then address how leaders can develop social capital in project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99504"/>
            <a:ext cx="11168742" cy="4351338"/>
          </a:xfrm>
        </p:spPr>
        <p:txBody>
          <a:bodyPr>
            <a:normAutofit/>
          </a:bodyPr>
          <a:lstStyle/>
          <a:p>
            <a:pPr marL="0" indent="0" algn="just">
              <a:buNone/>
            </a:pPr>
            <a:r>
              <a:rPr lang="en-US" dirty="0">
                <a:solidFill>
                  <a:srgbClr val="FF0000"/>
                </a:solidFill>
              </a:rPr>
              <a:t>- the nature of social capital</a:t>
            </a:r>
          </a:p>
          <a:p>
            <a:pPr marL="0" indent="0" algn="just">
              <a:buNone/>
            </a:pPr>
            <a:r>
              <a:rPr lang="en-US" dirty="0"/>
              <a:t>The term </a:t>
            </a:r>
            <a:r>
              <a:rPr lang="en-US" b="1" dirty="0">
                <a:solidFill>
                  <a:srgbClr val="FF0000"/>
                </a:solidFill>
              </a:rPr>
              <a:t>“capital” </a:t>
            </a:r>
            <a:r>
              <a:rPr lang="en-US" dirty="0"/>
              <a:t>is used by economists to refer to any asset that can be employed to produce wealth. Buildings and equipment used to manufacture products, </a:t>
            </a:r>
            <a:r>
              <a:rPr lang="en-US" dirty="0">
                <a:solidFill>
                  <a:srgbClr val="FF0000"/>
                </a:solidFill>
              </a:rPr>
              <a:t>for example</a:t>
            </a:r>
            <a:r>
              <a:rPr lang="en-US" dirty="0"/>
              <a:t>, are capital assets. </a:t>
            </a:r>
            <a:r>
              <a:rPr lang="en-US" b="1" dirty="0">
                <a:solidFill>
                  <a:srgbClr val="FF0000"/>
                </a:solidFill>
              </a:rPr>
              <a:t>Human capital </a:t>
            </a:r>
            <a:r>
              <a:rPr lang="en-US" dirty="0"/>
              <a:t>is composed of the knowledge, skills, and abilities of a person that can be used to produce things of value such as deliverables from project tasks.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b="1" dirty="0">
                <a:solidFill>
                  <a:srgbClr val="FF0000"/>
                </a:solidFill>
              </a:rPr>
              <a:t>Social capital </a:t>
            </a:r>
            <a:r>
              <a:rPr lang="en-US" dirty="0"/>
              <a:t>comes from a person’s connections to others. It is the value someone has because he or she can tap into various social networks to get the resources needed for a job or to help coordinate, assist, or run interference for a project. </a:t>
            </a:r>
            <a:r>
              <a:rPr lang="en-US" dirty="0">
                <a:solidFill>
                  <a:srgbClr val="FF0000"/>
                </a:solidFill>
              </a:rPr>
              <a:t>A project leader’s social capital</a:t>
            </a:r>
            <a:r>
              <a:rPr lang="en-US" dirty="0"/>
              <a:t>, then, is his or her ability to use the resources of others in the furtherance of project work.</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3860961"/>
          </a:xfrm>
        </p:spPr>
        <p:txBody>
          <a:bodyPr/>
          <a:lstStyle/>
          <a:p>
            <a:pPr marL="0" indent="0" algn="just">
              <a:buNone/>
            </a:pPr>
            <a:r>
              <a:rPr lang="en-US" dirty="0"/>
              <a:t>We all know others we can turn to when we are in need of help, and, in turn, we often provide our help to them. That is what </a:t>
            </a:r>
            <a:r>
              <a:rPr lang="en-US" b="1" dirty="0"/>
              <a:t>social capital </a:t>
            </a:r>
            <a:r>
              <a:rPr lang="en-US" dirty="0"/>
              <a:t>really is all about. Some project leaders, however, have far more social capital, and more project relevant social capital, than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a:bodyPr>
          <a:lstStyle/>
          <a:p>
            <a:pPr marL="0" indent="0" algn="just">
              <a:buNone/>
            </a:pPr>
            <a:r>
              <a:rPr lang="en-US" dirty="0">
                <a:solidFill>
                  <a:srgbClr val="FF0000"/>
                </a:solidFill>
              </a:rPr>
              <a:t>- developing social capital</a:t>
            </a:r>
          </a:p>
          <a:p>
            <a:pPr marL="0" indent="0" algn="just">
              <a:buNone/>
            </a:pPr>
            <a:r>
              <a:rPr lang="en-US" b="1" dirty="0"/>
              <a:t>Social capital </a:t>
            </a:r>
            <a:r>
              <a:rPr lang="en-US" dirty="0"/>
              <a:t>is produced by developing relationships with people who have the resources and influence needed for project success. In the early project planning stage, leaders need to identify all those stakeholders who will play important decision-making and resource-sharing roles for the project. Once identified, project leaders need to self-consciously set up plans to talk at length with these stakeholders about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dirty="0"/>
              <a:t>Initial interactions are best done face-to-face and one-on-one. These kinds of one-on-one meetings allow for more candid conversations and richer communication. The project leader’s agenda includes assessing the stakeholder’s interests in the project, his or her likely influence over the project, and the true role he or she will seek to play in it.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b="1" dirty="0"/>
              <a:t>Active listening </a:t>
            </a:r>
            <a:r>
              <a:rPr lang="en-US" dirty="0"/>
              <a:t>is a key skill to employ in these meetings. A great deal can be learned, for example, by taking note of the questions stakeholders ask. Their questions reveal their interests, and attention to nonverbal communication can reveal the intensity of those interests. Their knowledge of other stakeholders can reveal their ties to them and, often, the influence of other stakeholders in the project’s larger network.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66206" y="2072870"/>
            <a:ext cx="10985862" cy="3647712"/>
          </a:xfrm>
        </p:spPr>
        <p:txBody>
          <a:bodyPr/>
          <a:lstStyle/>
          <a:p>
            <a:pPr marL="0" indent="0" algn="just">
              <a:buNone/>
            </a:pPr>
            <a:r>
              <a:rPr lang="en-US" b="1" dirty="0"/>
              <a:t>As the project progresses</a:t>
            </a:r>
            <a:r>
              <a:rPr lang="en-US" dirty="0"/>
              <a:t>, project leaders need to spend time working with the more influential stakeholders and those who have access to important project resources. These meetings can happen in formal places like project meetings or less formal places like luncheons.</a:t>
            </a:r>
          </a:p>
        </p:txBody>
      </p:sp>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1" name="Rectangle 10"/>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3635973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49520" y="57242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pic>
        <p:nvPicPr>
          <p:cNvPr id="11" name="Picture 10"/>
          <p:cNvPicPr>
            <a:picLocks noChangeAspect="1"/>
          </p:cNvPicPr>
          <p:nvPr/>
        </p:nvPicPr>
        <p:blipFill>
          <a:blip r:embed="rId5"/>
          <a:stretch>
            <a:fillRect/>
          </a:stretch>
        </p:blipFill>
        <p:spPr>
          <a:xfrm>
            <a:off x="6727371" y="1531014"/>
            <a:ext cx="5109631" cy="4995794"/>
          </a:xfrm>
          <a:prstGeom prst="rect">
            <a:avLst/>
          </a:prstGeom>
        </p:spPr>
      </p:pic>
      <p:sp>
        <p:nvSpPr>
          <p:cNvPr id="12" name="Rectangle 11"/>
          <p:cNvSpPr/>
          <p:nvPr/>
        </p:nvSpPr>
        <p:spPr>
          <a:xfrm>
            <a:off x="3087904" y="563959"/>
            <a:ext cx="8334646" cy="954107"/>
          </a:xfrm>
          <a:prstGeom prst="rect">
            <a:avLst/>
          </a:prstGeom>
        </p:spPr>
        <p:txBody>
          <a:bodyPr wrap="square">
            <a:spAutoFit/>
          </a:bodyPr>
          <a:lstStyle/>
          <a:p>
            <a:r>
              <a:rPr lang="en-US" sz="2800" dirty="0">
                <a:solidFill>
                  <a:srgbClr val="FFFF00"/>
                </a:solidFill>
              </a:rPr>
              <a:t>The Project Team’s Environment (Stakeholders, Developing and Using Project Networks)</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2852</TotalTime>
  <Words>3186</Words>
  <Application>Microsoft Office PowerPoint</Application>
  <PresentationFormat>Widescreen</PresentationFormat>
  <Paragraphs>146</Paragraphs>
  <Slides>39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Adam Yaqoub Abker Hamad</cp:lastModifiedBy>
  <cp:revision>138</cp:revision>
  <dcterms:created xsi:type="dcterms:W3CDTF">2021-08-03T13:03:26Z</dcterms:created>
  <dcterms:modified xsi:type="dcterms:W3CDTF">2023-03-01T10:12:38Z</dcterms:modified>
</cp:coreProperties>
</file>