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480" r:id="rId2"/>
    <p:sldId id="313" r:id="rId3"/>
    <p:sldId id="487" r:id="rId4"/>
    <p:sldId id="489" r:id="rId5"/>
    <p:sldId id="490" r:id="rId6"/>
    <p:sldId id="491" r:id="rId7"/>
    <p:sldId id="492" r:id="rId8"/>
    <p:sldId id="493" r:id="rId9"/>
    <p:sldId id="494" r:id="rId10"/>
    <p:sldId id="488" r:id="rId11"/>
    <p:sldId id="483" r:id="rId12"/>
    <p:sldId id="498" r:id="rId13"/>
    <p:sldId id="497" r:id="rId14"/>
    <p:sldId id="481" r:id="rId15"/>
    <p:sldId id="495" r:id="rId16"/>
    <p:sldId id="257" r:id="rId17"/>
    <p:sldId id="259" r:id="rId18"/>
    <p:sldId id="260" r:id="rId19"/>
    <p:sldId id="349"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13"/>
            <p14:sldId id="487"/>
            <p14:sldId id="489"/>
            <p14:sldId id="490"/>
            <p14:sldId id="491"/>
            <p14:sldId id="492"/>
            <p14:sldId id="493"/>
            <p14:sldId id="494"/>
            <p14:sldId id="488"/>
            <p14:sldId id="483"/>
            <p14:sldId id="498"/>
            <p14:sldId id="497"/>
            <p14:sldId id="481"/>
            <p14:sldId id="495"/>
            <p14:sldId id="257"/>
            <p14:sldId id="259"/>
            <p14:sldId id="26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102" d="100"/>
          <a:sy n="102" d="100"/>
        </p:scale>
        <p:origin x="324" y="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9/18/2023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9854700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0039552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7623763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865587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7225927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5249951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20871298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514399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9/18/2023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9/18/2023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9/18/2023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9/18/2023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9/18/2023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9/18/2023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9/18/2023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9/18/2023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9/18/2023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9/18/2023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9/18/2023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9/18/2023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7" r:id="rId14"/>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6.jpe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6.jpeg"/><Relationship Id="rId7"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6.jpeg"/><Relationship Id="rId7"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3.png"/><Relationship Id="rId9" Type="http://schemas.openxmlformats.org/officeDocument/2006/relationships/image" Target="../media/image11.png"/></Relationships>
</file>

<file path=ppt/slides/_rels/slide5.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6.jpeg"/><Relationship Id="rId7"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6.jpeg"/><Relationship Id="rId7"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3.png"/><Relationship Id="rId9" Type="http://schemas.openxmlformats.org/officeDocument/2006/relationships/image" Target="../media/image12.png"/></Relationships>
</file>

<file path=ppt/slides/_rels/slide7.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6.jpeg"/><Relationship Id="rId7"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3.png"/><Relationship Id="rId9" Type="http://schemas.openxmlformats.org/officeDocument/2006/relationships/image" Target="../media/image13.png"/></Relationships>
</file>

<file path=ppt/slides/_rels/slide8.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6.jpeg"/><Relationship Id="rId7"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13.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3.png"/><Relationship Id="rId9" Type="http://schemas.openxmlformats.org/officeDocument/2006/relationships/image" Target="../media/image14.png"/></Relationships>
</file>

<file path=ppt/slides/_rels/slide9.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6.jpeg"/><Relationship Id="rId7"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3.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3.png"/><Relationship Id="rId9" Type="http://schemas.openxmlformats.org/officeDocument/2006/relationships/image" Target="../media/image15.png"/></Relationships>
</file>

<file path=ppt/slides/_rels/slide10.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6.jpeg"/><Relationship Id="rId7"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3.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18.png"/><Relationship Id="rId7" Type="http://schemas.openxmlformats.org/officeDocument/2006/relationships/image" Target="../media/image4.png"/><Relationship Id="rId2" Type="http://schemas.openxmlformats.org/officeDocument/2006/relationships/image" Target="../media/image17.jpeg"/><Relationship Id="rId1" Type="http://schemas.openxmlformats.org/officeDocument/2006/relationships/slideLayout" Target="../slideLayouts/slideLayout14.xml"/><Relationship Id="rId6" Type="http://schemas.openxmlformats.org/officeDocument/2006/relationships/image" Target="../media/image21.svg"/><Relationship Id="rId5" Type="http://schemas.openxmlformats.org/officeDocument/2006/relationships/image" Target="../media/image20.png"/><Relationship Id="rId4" Type="http://schemas.openxmlformats.org/officeDocument/2006/relationships/image" Target="../media/image1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7065898" y="3249038"/>
            <a:ext cx="5206195"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 Dr. Mohamed Soliman</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550866" y="2424037"/>
            <a:ext cx="5703806" cy="769441"/>
          </a:xfrm>
          <a:prstGeom prst="rect">
            <a:avLst/>
          </a:prstGeom>
          <a:noFill/>
        </p:spPr>
        <p:txBody>
          <a:bodyPr wrap="none" rtlCol="0">
            <a:spAutoFit/>
          </a:bodyPr>
          <a:lstStyle/>
          <a:p>
            <a:r>
              <a:rPr lang="en-US" sz="4400" b="1" dirty="0">
                <a:solidFill>
                  <a:srgbClr val="8E5A6D"/>
                </a:solidFill>
                <a:latin typeface="Tajawal Medium" panose="00000600000000000000" pitchFamily="2" charset="-78"/>
                <a:cs typeface="Tajawal Medium" panose="00000600000000000000" pitchFamily="2" charset="-78"/>
              </a:rPr>
              <a:t>Introductory Lecture</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594457" y="604308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Lecture 1</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7030828" y="4817973"/>
            <a:ext cx="4201464" cy="707886"/>
          </a:xfrm>
          <a:prstGeom prst="rect">
            <a:avLst/>
          </a:prstGeom>
          <a:noFill/>
        </p:spPr>
        <p:txBody>
          <a:bodyPr wrap="square" rtlCol="0">
            <a:spAutoFit/>
          </a:bodyPr>
          <a:lstStyle/>
          <a:p>
            <a:r>
              <a:rPr lang="en-US" sz="2000" dirty="0">
                <a:solidFill>
                  <a:srgbClr val="2D3956"/>
                </a:solidFill>
                <a:latin typeface="Tajawal Medium" panose="00000600000000000000" pitchFamily="2" charset="-78"/>
                <a:cs typeface="Tajawal Medium" panose="00000600000000000000" pitchFamily="2" charset="-78"/>
              </a:rPr>
              <a:t>ENT632</a:t>
            </a:r>
          </a:p>
          <a:p>
            <a:r>
              <a:rPr lang="en-US" sz="2000" b="1" dirty="0">
                <a:solidFill>
                  <a:srgbClr val="2D3956"/>
                </a:solidFill>
                <a:latin typeface="Tajawal Medium" panose="00000600000000000000" pitchFamily="2" charset="-78"/>
                <a:cs typeface="Tajawal Medium" panose="00000600000000000000" pitchFamily="2" charset="-78"/>
              </a:rPr>
              <a:t>Entrepreneurial Financing</a:t>
            </a: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Biography of Lecturer</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4247317"/>
          </a:xfrm>
          <a:prstGeom prst="rect">
            <a:avLst/>
          </a:prstGeom>
          <a:noFill/>
        </p:spPr>
        <p:txBody>
          <a:bodyPr wrap="square" rtlCol="0">
            <a:spAutoFit/>
          </a:bodyPr>
          <a:lstStyle/>
          <a:p>
            <a:r>
              <a:rPr lang="en-US" sz="1800" b="0" i="0" dirty="0">
                <a:solidFill>
                  <a:srgbClr val="444444"/>
                </a:solidFill>
                <a:effectLst/>
                <a:latin typeface="SourceSansPro-Regular"/>
              </a:rPr>
              <a:t>2020 to Present       </a:t>
            </a:r>
            <a:r>
              <a:rPr lang="en-US" sz="1800" b="1" i="0" dirty="0">
                <a:solidFill>
                  <a:srgbClr val="000000"/>
                </a:solidFill>
                <a:effectLst/>
                <a:latin typeface="SourceSansPro-Regular"/>
              </a:rPr>
              <a:t>Senior Lecturer</a:t>
            </a:r>
          </a:p>
          <a:p>
            <a:r>
              <a:rPr lang="en-US" sz="1800" b="0" i="1" dirty="0">
                <a:solidFill>
                  <a:srgbClr val="428BCA"/>
                </a:solidFill>
                <a:effectLst/>
                <a:latin typeface="SourceSansPro-Italic"/>
              </a:rPr>
              <a:t>Business Innovation Department, Prince of </a:t>
            </a:r>
            <a:r>
              <a:rPr lang="en-US" sz="1800" b="0" i="1" dirty="0" err="1">
                <a:solidFill>
                  <a:srgbClr val="428BCA"/>
                </a:solidFill>
                <a:effectLst/>
                <a:latin typeface="SourceSansPro-Italic"/>
              </a:rPr>
              <a:t>Songkla</a:t>
            </a:r>
            <a:r>
              <a:rPr lang="en-US" sz="1800" b="0" i="1" dirty="0">
                <a:solidFill>
                  <a:srgbClr val="428BCA"/>
                </a:solidFill>
                <a:effectLst/>
                <a:latin typeface="SourceSansPro-Italic"/>
              </a:rPr>
              <a:t> University, Thailand</a:t>
            </a:r>
          </a:p>
          <a:p>
            <a:endParaRPr lang="en-US" sz="1800" b="0" i="1" dirty="0">
              <a:solidFill>
                <a:srgbClr val="428BCA"/>
              </a:solidFill>
              <a:effectLst/>
              <a:latin typeface="SourceSansPro-Italic"/>
            </a:endParaRPr>
          </a:p>
          <a:p>
            <a:r>
              <a:rPr lang="en-US" sz="1800" b="0" i="0" dirty="0">
                <a:solidFill>
                  <a:srgbClr val="444444"/>
                </a:solidFill>
                <a:effectLst/>
                <a:latin typeface="SourceSansPro-Regular"/>
              </a:rPr>
              <a:t>2015 to 2019            </a:t>
            </a:r>
            <a:r>
              <a:rPr lang="en-US" sz="1800" b="1" i="0" dirty="0">
                <a:solidFill>
                  <a:srgbClr val="000000"/>
                </a:solidFill>
                <a:effectLst/>
                <a:latin typeface="SourceSansPro-Regular"/>
              </a:rPr>
              <a:t>Research Fellow /</a:t>
            </a:r>
            <a:r>
              <a:rPr lang="en-US" b="1" dirty="0">
                <a:solidFill>
                  <a:srgbClr val="000000"/>
                </a:solidFill>
                <a:latin typeface="SourceSansPro-Regular"/>
              </a:rPr>
              <a:t>Teaching Assistant</a:t>
            </a:r>
          </a:p>
          <a:p>
            <a:r>
              <a:rPr lang="en-US" sz="1800" b="0" i="1" dirty="0">
                <a:solidFill>
                  <a:srgbClr val="428BCA"/>
                </a:solidFill>
                <a:effectLst/>
                <a:latin typeface="SourceSansPro-Italic"/>
              </a:rPr>
              <a:t>School of Management, USM, Malaysia</a:t>
            </a:r>
          </a:p>
          <a:p>
            <a:endParaRPr lang="en-US" sz="1800" b="0" i="1" dirty="0">
              <a:solidFill>
                <a:srgbClr val="428BCA"/>
              </a:solidFill>
              <a:effectLst/>
              <a:latin typeface="SourceSansPro-Italic"/>
            </a:endParaRPr>
          </a:p>
          <a:p>
            <a:pPr marL="342900" indent="-342900">
              <a:buAutoNum type="arabicPlain" startAt="2016"/>
            </a:pPr>
            <a:r>
              <a:rPr lang="en-US" sz="1800" b="0" i="0" dirty="0">
                <a:solidFill>
                  <a:srgbClr val="444444"/>
                </a:solidFill>
                <a:effectLst/>
                <a:latin typeface="SourceSansPro-Regular"/>
              </a:rPr>
              <a:t>to 2017            </a:t>
            </a:r>
            <a:r>
              <a:rPr lang="en-US" sz="1800" b="1" i="0" dirty="0">
                <a:solidFill>
                  <a:srgbClr val="000000"/>
                </a:solidFill>
                <a:effectLst/>
                <a:latin typeface="SourceSansPro-Regular"/>
              </a:rPr>
              <a:t>President of SOM PhD Club Committee</a:t>
            </a:r>
          </a:p>
          <a:p>
            <a:r>
              <a:rPr lang="en-US" b="1" dirty="0">
                <a:solidFill>
                  <a:srgbClr val="000000"/>
                </a:solidFill>
                <a:latin typeface="SourceSansPro-Regular"/>
              </a:rPr>
              <a:t>                                   </a:t>
            </a:r>
            <a:r>
              <a:rPr lang="en-US" sz="1800" b="1" i="0" dirty="0">
                <a:solidFill>
                  <a:srgbClr val="000000"/>
                </a:solidFill>
                <a:effectLst/>
                <a:latin typeface="SourceSansPro-Regular"/>
              </a:rPr>
              <a:t>USM Student Ambassador</a:t>
            </a:r>
          </a:p>
          <a:p>
            <a:r>
              <a:rPr lang="en-US" sz="1800" b="0" i="1" dirty="0">
                <a:solidFill>
                  <a:srgbClr val="428BCA"/>
                </a:solidFill>
                <a:effectLst/>
                <a:latin typeface="SourceSansPro-Italic"/>
              </a:rPr>
              <a:t>School of Management, USM, Malaysia</a:t>
            </a:r>
            <a:r>
              <a:rPr lang="en-US" dirty="0"/>
              <a:t> </a:t>
            </a:r>
          </a:p>
          <a:p>
            <a:endParaRPr lang="en-US" dirty="0"/>
          </a:p>
          <a:p>
            <a:endParaRPr lang="en-US" dirty="0"/>
          </a:p>
          <a:p>
            <a:r>
              <a:rPr lang="en-US" sz="1800" b="0" i="0" dirty="0">
                <a:solidFill>
                  <a:srgbClr val="444444"/>
                </a:solidFill>
                <a:effectLst/>
                <a:latin typeface="SourceSansPro-Regular"/>
              </a:rPr>
              <a:t>2004  to 2014           </a:t>
            </a:r>
            <a:r>
              <a:rPr lang="en-US" sz="1800" b="1" i="0" dirty="0">
                <a:solidFill>
                  <a:srgbClr val="000000"/>
                </a:solidFill>
                <a:effectLst/>
                <a:latin typeface="SourceSansPro-Regular"/>
              </a:rPr>
              <a:t>Teaching Assistant / Lecturer</a:t>
            </a:r>
          </a:p>
          <a:p>
            <a:r>
              <a:rPr lang="en-US" sz="1800" b="0" i="1" dirty="0">
                <a:solidFill>
                  <a:srgbClr val="428BCA"/>
                </a:solidFill>
                <a:effectLst/>
                <a:latin typeface="SourceSansPro-Italic"/>
              </a:rPr>
              <a:t>Faculty of Business, Economics and Information systems. </a:t>
            </a:r>
            <a:r>
              <a:rPr lang="en-US" sz="1800" b="0" i="1" dirty="0" err="1">
                <a:solidFill>
                  <a:srgbClr val="428BCA"/>
                </a:solidFill>
                <a:effectLst/>
                <a:latin typeface="SourceSansPro-Italic"/>
              </a:rPr>
              <a:t>Misr</a:t>
            </a:r>
            <a:r>
              <a:rPr lang="en-US" sz="1800" b="0" i="1" dirty="0">
                <a:solidFill>
                  <a:srgbClr val="428BCA"/>
                </a:solidFill>
                <a:effectLst/>
                <a:latin typeface="SourceSansPro-Italic"/>
              </a:rPr>
              <a:t> University for Science and Technology (</a:t>
            </a:r>
            <a:r>
              <a:rPr lang="en-US" i="1" dirty="0">
                <a:solidFill>
                  <a:srgbClr val="428BCA"/>
                </a:solidFill>
                <a:latin typeface="SourceSansPro-Italic"/>
              </a:rPr>
              <a:t>MUST), Egypt</a:t>
            </a:r>
            <a:br>
              <a:rPr lang="en-US" dirty="0"/>
            </a:br>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56940814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Biography of Lecturer</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2947087" y="2390011"/>
            <a:ext cx="9242106" cy="4524315"/>
          </a:xfrm>
          <a:prstGeom prst="rect">
            <a:avLst/>
          </a:prstGeom>
          <a:noFill/>
        </p:spPr>
        <p:txBody>
          <a:bodyPr wrap="square" rtlCol="0">
            <a:spAutoFit/>
          </a:bodyPr>
          <a:lstStyle/>
          <a:p>
            <a:r>
              <a:rPr lang="en-US" sz="1800" b="1" i="0" dirty="0">
                <a:solidFill>
                  <a:srgbClr val="000000"/>
                </a:solidFill>
                <a:effectLst/>
                <a:latin typeface="SourceSansPro-Regular"/>
              </a:rPr>
              <a:t>PhD in Technology Management</a:t>
            </a:r>
          </a:p>
          <a:p>
            <a:r>
              <a:rPr lang="en-US" sz="1800" b="0" i="1" dirty="0">
                <a:solidFill>
                  <a:srgbClr val="428BCA"/>
                </a:solidFill>
                <a:effectLst/>
                <a:latin typeface="SourceSansPro-Italic"/>
              </a:rPr>
              <a:t>School Of Management (SOM), </a:t>
            </a:r>
            <a:r>
              <a:rPr lang="en-US" sz="1800" b="0" i="1" dirty="0" err="1">
                <a:solidFill>
                  <a:srgbClr val="428BCA"/>
                </a:solidFill>
                <a:effectLst/>
                <a:latin typeface="SourceSansPro-Italic"/>
              </a:rPr>
              <a:t>Universiti</a:t>
            </a:r>
            <a:r>
              <a:rPr lang="en-US" sz="1800" b="0" i="1" dirty="0">
                <a:solidFill>
                  <a:srgbClr val="428BCA"/>
                </a:solidFill>
                <a:effectLst/>
                <a:latin typeface="SourceSansPro-Italic"/>
              </a:rPr>
              <a:t> Sains Malaysia (USM ), Malaysia</a:t>
            </a:r>
          </a:p>
          <a:p>
            <a:r>
              <a:rPr lang="en-US" sz="1800" b="1" i="1" dirty="0">
                <a:solidFill>
                  <a:srgbClr val="000000"/>
                </a:solidFill>
                <a:effectLst/>
                <a:latin typeface="SourceSansPro-SemiBoldItalic"/>
              </a:rPr>
              <a:t>USM is No. 147 QS World University Ranking, 2022 </a:t>
            </a:r>
          </a:p>
          <a:p>
            <a:r>
              <a:rPr lang="en-US" sz="1800" b="1" i="0" dirty="0">
                <a:solidFill>
                  <a:srgbClr val="000000"/>
                </a:solidFill>
                <a:effectLst/>
                <a:latin typeface="SourceSansPro-SemiBold"/>
              </a:rPr>
              <a:t>The medium of study is in English</a:t>
            </a:r>
            <a:r>
              <a:rPr lang="en-US" dirty="0"/>
              <a:t> </a:t>
            </a:r>
            <a:br>
              <a:rPr lang="en-US" dirty="0"/>
            </a:br>
            <a:endParaRPr lang="en-US" sz="1800" b="0" i="1" dirty="0">
              <a:solidFill>
                <a:srgbClr val="428BCA"/>
              </a:solidFill>
              <a:effectLst/>
              <a:latin typeface="SourceSansPro-Italic"/>
            </a:endParaRPr>
          </a:p>
          <a:p>
            <a:r>
              <a:rPr lang="en-US" sz="1800" b="0" i="0" dirty="0">
                <a:solidFill>
                  <a:srgbClr val="000000"/>
                </a:solidFill>
                <a:effectLst/>
                <a:latin typeface="SourceSansPro-Regular"/>
              </a:rPr>
              <a:t>MBA in Management Information Systems</a:t>
            </a:r>
          </a:p>
          <a:p>
            <a:r>
              <a:rPr lang="en-US" sz="1800" b="0" i="1" dirty="0">
                <a:solidFill>
                  <a:srgbClr val="428BCA"/>
                </a:solidFill>
                <a:effectLst/>
                <a:latin typeface="SourceSansPro-Italic"/>
              </a:rPr>
              <a:t>Arab Academy for Banking and Financial Science (AABFS)</a:t>
            </a:r>
          </a:p>
          <a:p>
            <a:r>
              <a:rPr lang="en-US" sz="1800" b="1" i="0" dirty="0">
                <a:solidFill>
                  <a:srgbClr val="000000"/>
                </a:solidFill>
                <a:effectLst/>
                <a:latin typeface="SourceSansPro-SemiBold"/>
              </a:rPr>
              <a:t>The medium of study is in English. Grade: Excellent</a:t>
            </a:r>
            <a:r>
              <a:rPr lang="en-US" dirty="0"/>
              <a:t> </a:t>
            </a:r>
            <a:r>
              <a:rPr lang="en-US" sz="1800" b="1" i="0" dirty="0">
                <a:solidFill>
                  <a:srgbClr val="000000"/>
                </a:solidFill>
                <a:effectLst/>
                <a:latin typeface="SourceSansPro-Regular"/>
              </a:rPr>
              <a:t>(Honors) </a:t>
            </a:r>
            <a:br>
              <a:rPr lang="en-US" dirty="0"/>
            </a:br>
            <a:endParaRPr lang="en-US" sz="1800" b="0" i="1" dirty="0">
              <a:solidFill>
                <a:srgbClr val="428BCA"/>
              </a:solidFill>
              <a:effectLst/>
              <a:latin typeface="SourceSansPro-Italic"/>
            </a:endParaRPr>
          </a:p>
          <a:p>
            <a:r>
              <a:rPr lang="en-US" sz="1800" b="0" i="0" dirty="0">
                <a:solidFill>
                  <a:srgbClr val="000000"/>
                </a:solidFill>
                <a:effectLst/>
                <a:latin typeface="SourceSansPro-Regular"/>
              </a:rPr>
              <a:t>Bachelor of Business Administration degree (Honors) in Business Information Systems</a:t>
            </a:r>
          </a:p>
          <a:p>
            <a:r>
              <a:rPr lang="en-US" sz="1800" b="0" i="1" dirty="0">
                <a:solidFill>
                  <a:srgbClr val="428BCA"/>
                </a:solidFill>
                <a:effectLst/>
                <a:latin typeface="SourceSansPro-Italic"/>
              </a:rPr>
              <a:t>Faculty of Business, Economics and information systems, </a:t>
            </a:r>
            <a:r>
              <a:rPr lang="en-US" sz="1800" b="0" i="1" dirty="0" err="1">
                <a:solidFill>
                  <a:srgbClr val="428BCA"/>
                </a:solidFill>
                <a:effectLst/>
                <a:latin typeface="SourceSansPro-Italic"/>
              </a:rPr>
              <a:t>Misr</a:t>
            </a:r>
            <a:r>
              <a:rPr lang="en-US" sz="1800" b="0" i="1" dirty="0">
                <a:solidFill>
                  <a:srgbClr val="428BCA"/>
                </a:solidFill>
                <a:effectLst/>
                <a:latin typeface="SourceSansPro-Italic"/>
              </a:rPr>
              <a:t> University for Science and Technology (MUST)</a:t>
            </a:r>
            <a:r>
              <a:rPr lang="en-US" dirty="0"/>
              <a:t> </a:t>
            </a:r>
          </a:p>
          <a:p>
            <a:r>
              <a:rPr lang="en-US" sz="1800" b="1" i="0" dirty="0">
                <a:solidFill>
                  <a:srgbClr val="000000"/>
                </a:solidFill>
                <a:effectLst/>
                <a:latin typeface="SourceSansPro-SemiBold"/>
              </a:rPr>
              <a:t>The Medium of study is in English. Grade: Excellent with Honors (CGPA 4.3)</a:t>
            </a:r>
            <a:br>
              <a:rPr lang="en-US" dirty="0"/>
            </a:br>
            <a:br>
              <a:rPr lang="en-US" dirty="0"/>
            </a:br>
            <a:br>
              <a:rPr lang="en-US" dirty="0"/>
            </a:br>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13555354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Awards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353337" y="2687814"/>
            <a:ext cx="8762463" cy="1200329"/>
          </a:xfrm>
          <a:prstGeom prst="rect">
            <a:avLst/>
          </a:prstGeom>
          <a:noFill/>
        </p:spPr>
        <p:txBody>
          <a:bodyPr wrap="square" rtlCol="0">
            <a:spAutoFit/>
          </a:bodyPr>
          <a:lstStyle/>
          <a:p>
            <a:pPr algn="just"/>
            <a:br>
              <a:rPr lang="en-US" dirty="0"/>
            </a:br>
            <a:br>
              <a:rPr lang="en-US" dirty="0"/>
            </a:br>
            <a:br>
              <a:rPr lang="en-US" dirty="0"/>
            </a:br>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CE57A177-118A-9F65-C208-4F0B9C0F85E3}"/>
              </a:ext>
            </a:extLst>
          </p:cNvPr>
          <p:cNvPicPr>
            <a:picLocks noChangeAspect="1"/>
          </p:cNvPicPr>
          <p:nvPr/>
        </p:nvPicPr>
        <p:blipFill>
          <a:blip r:embed="rId9"/>
          <a:stretch>
            <a:fillRect/>
          </a:stretch>
        </p:blipFill>
        <p:spPr>
          <a:xfrm>
            <a:off x="3343506" y="1333452"/>
            <a:ext cx="8772294" cy="4941101"/>
          </a:xfrm>
          <a:prstGeom prst="rect">
            <a:avLst/>
          </a:prstGeom>
        </p:spPr>
      </p:pic>
    </p:spTree>
    <p:extLst>
      <p:ext uri="{BB962C8B-B14F-4D97-AF65-F5344CB8AC3E}">
        <p14:creationId xmlns:p14="http://schemas.microsoft.com/office/powerpoint/2010/main" val="107596058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942573" y="1411861"/>
            <a:ext cx="4113898" cy="954107"/>
          </a:xfrm>
          <a:prstGeom prst="rect">
            <a:avLst/>
          </a:prstGeom>
          <a:noFill/>
        </p:spPr>
        <p:txBody>
          <a:bodyPr wrap="square" rtlCol="0">
            <a:spAutoFit/>
          </a:bodyPr>
          <a:lstStyle/>
          <a:p>
            <a:r>
              <a:rPr lang="en-US" sz="1800" b="1" i="0" dirty="0">
                <a:solidFill>
                  <a:srgbClr val="073763"/>
                </a:solidFill>
                <a:effectLst/>
              </a:rPr>
              <a:t>MOOCs (Massive Open Online Courses)</a:t>
            </a:r>
            <a:r>
              <a:rPr lang="en-US" sz="2800" b="1" dirty="0"/>
              <a:t> </a:t>
            </a:r>
            <a:br>
              <a:rPr lang="en-US" sz="2800" b="1" dirty="0"/>
            </a:br>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353337" y="2687814"/>
            <a:ext cx="8762463" cy="2031325"/>
          </a:xfrm>
          <a:prstGeom prst="rect">
            <a:avLst/>
          </a:prstGeom>
          <a:noFill/>
        </p:spPr>
        <p:txBody>
          <a:bodyPr wrap="square" rtlCol="0">
            <a:spAutoFit/>
          </a:bodyPr>
          <a:lstStyle/>
          <a:p>
            <a:br>
              <a:rPr lang="en-US" dirty="0"/>
            </a:br>
            <a:r>
              <a:rPr lang="en-US" sz="1800" b="0" i="0" dirty="0">
                <a:solidFill>
                  <a:srgbClr val="000000"/>
                </a:solidFill>
                <a:effectLst/>
                <a:latin typeface="SourceSansPro-Regular"/>
              </a:rPr>
              <a:t>1. Business Analytics with MS Excel </a:t>
            </a:r>
            <a:r>
              <a:rPr lang="en-US" sz="1800" b="0" i="0" dirty="0">
                <a:solidFill>
                  <a:srgbClr val="428BCA"/>
                </a:solidFill>
                <a:effectLst/>
                <a:latin typeface="SourceSansPro-Regular"/>
              </a:rPr>
              <a:t>https://mooc.psu.ac.th/learn/psumooc-650194/</a:t>
            </a:r>
          </a:p>
          <a:p>
            <a:r>
              <a:rPr lang="en-US" sz="1800" b="0" i="0" dirty="0">
                <a:solidFill>
                  <a:srgbClr val="000000"/>
                </a:solidFill>
                <a:effectLst/>
                <a:latin typeface="SourceSansPro-Regular"/>
              </a:rPr>
              <a:t>2. Business Intelligence for Industry: MS Power BI Hands-on </a:t>
            </a:r>
            <a:r>
              <a:rPr lang="en-US" sz="1800" b="0" i="1" dirty="0">
                <a:solidFill>
                  <a:srgbClr val="000000"/>
                </a:solidFill>
                <a:effectLst/>
                <a:latin typeface="SourceSansPro-Italic"/>
              </a:rPr>
              <a:t>(On progress)</a:t>
            </a:r>
          </a:p>
          <a:p>
            <a:r>
              <a:rPr lang="en-US" sz="1800" b="0" i="0" dirty="0">
                <a:solidFill>
                  <a:srgbClr val="000000"/>
                </a:solidFill>
                <a:effectLst/>
                <a:latin typeface="SourceSansPro-Regular"/>
              </a:rPr>
              <a:t>3. Non-degree Data Analytics for Businesses </a:t>
            </a:r>
            <a:r>
              <a:rPr lang="en-US" sz="1800" b="0" i="1" dirty="0">
                <a:solidFill>
                  <a:srgbClr val="000000"/>
                </a:solidFill>
                <a:effectLst/>
                <a:latin typeface="SourceSansPro-Italic"/>
              </a:rPr>
              <a:t>(On progress)</a:t>
            </a:r>
            <a:r>
              <a:rPr lang="en-US" dirty="0"/>
              <a:t> </a:t>
            </a:r>
            <a:br>
              <a:rPr lang="en-US" dirty="0"/>
            </a:br>
            <a:br>
              <a:rPr lang="en-US" dirty="0"/>
            </a:br>
            <a:br>
              <a:rPr lang="en-US" dirty="0"/>
            </a:br>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79735338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557916" y="1405567"/>
            <a:ext cx="4113898" cy="369332"/>
          </a:xfrm>
          <a:prstGeom prst="rect">
            <a:avLst/>
          </a:prstGeom>
          <a:noFill/>
        </p:spPr>
        <p:txBody>
          <a:bodyPr wrap="square" rtlCol="0">
            <a:spAutoFit/>
          </a:bodyPr>
          <a:lstStyle/>
          <a:p>
            <a:r>
              <a:rPr lang="en-US" sz="1800" b="1" i="0" dirty="0">
                <a:solidFill>
                  <a:srgbClr val="073763"/>
                </a:solidFill>
                <a:effectLst/>
              </a:rPr>
              <a:t>List of Publications</a:t>
            </a:r>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353337" y="2687814"/>
            <a:ext cx="8762463" cy="1477328"/>
          </a:xfrm>
          <a:prstGeom prst="rect">
            <a:avLst/>
          </a:prstGeom>
          <a:noFill/>
        </p:spPr>
        <p:txBody>
          <a:bodyPr wrap="square" rtlCol="0">
            <a:spAutoFit/>
          </a:bodyPr>
          <a:lstStyle/>
          <a:p>
            <a:br>
              <a:rPr lang="en-US" dirty="0"/>
            </a:br>
            <a:br>
              <a:rPr lang="en-US" dirty="0"/>
            </a:br>
            <a:br>
              <a:rPr lang="en-US" dirty="0"/>
            </a:br>
            <a:br>
              <a:rPr lang="en-US" dirty="0"/>
            </a:br>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811C978B-84EC-3D60-47BE-D8AAC739178C}"/>
              </a:ext>
            </a:extLst>
          </p:cNvPr>
          <p:cNvPicPr>
            <a:picLocks noChangeAspect="1"/>
          </p:cNvPicPr>
          <p:nvPr/>
        </p:nvPicPr>
        <p:blipFill>
          <a:blip r:embed="rId9"/>
          <a:stretch>
            <a:fillRect/>
          </a:stretch>
        </p:blipFill>
        <p:spPr>
          <a:xfrm>
            <a:off x="3435177" y="1830114"/>
            <a:ext cx="8680623" cy="5027886"/>
          </a:xfrm>
          <a:prstGeom prst="rect">
            <a:avLst/>
          </a:prstGeom>
        </p:spPr>
      </p:pic>
    </p:spTree>
    <p:extLst>
      <p:ext uri="{BB962C8B-B14F-4D97-AF65-F5344CB8AC3E}">
        <p14:creationId xmlns:p14="http://schemas.microsoft.com/office/powerpoint/2010/main" val="420767035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942573" y="1411861"/>
            <a:ext cx="4113898" cy="369332"/>
          </a:xfrm>
          <a:prstGeom prst="rect">
            <a:avLst/>
          </a:prstGeom>
          <a:noFill/>
        </p:spPr>
        <p:txBody>
          <a:bodyPr wrap="square" rtlCol="0">
            <a:spAutoFit/>
          </a:bodyPr>
          <a:lstStyle/>
          <a:p>
            <a:r>
              <a:rPr lang="en-US" sz="1800" b="1" i="0" dirty="0">
                <a:solidFill>
                  <a:srgbClr val="073763"/>
                </a:solidFill>
                <a:effectLst/>
              </a:rPr>
              <a:t>List of Publications (cont.)</a:t>
            </a:r>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353337" y="2687814"/>
            <a:ext cx="8762463" cy="1200329"/>
          </a:xfrm>
          <a:prstGeom prst="rect">
            <a:avLst/>
          </a:prstGeom>
          <a:noFill/>
        </p:spPr>
        <p:txBody>
          <a:bodyPr wrap="square" rtlCol="0">
            <a:spAutoFit/>
          </a:bodyPr>
          <a:lstStyle/>
          <a:p>
            <a:br>
              <a:rPr lang="en-US" dirty="0"/>
            </a:br>
            <a:br>
              <a:rPr lang="en-US" dirty="0"/>
            </a:br>
            <a:br>
              <a:rPr lang="en-US" dirty="0"/>
            </a:br>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41F0AA15-79C7-8FAC-2BE5-5F7C4830A882}"/>
              </a:ext>
            </a:extLst>
          </p:cNvPr>
          <p:cNvPicPr>
            <a:picLocks noChangeAspect="1"/>
          </p:cNvPicPr>
          <p:nvPr/>
        </p:nvPicPr>
        <p:blipFill>
          <a:blip r:embed="rId9"/>
          <a:stretch>
            <a:fillRect/>
          </a:stretch>
        </p:blipFill>
        <p:spPr>
          <a:xfrm>
            <a:off x="3312131" y="1775665"/>
            <a:ext cx="8803669" cy="5082335"/>
          </a:xfrm>
          <a:prstGeom prst="rect">
            <a:avLst/>
          </a:prstGeom>
        </p:spPr>
      </p:pic>
    </p:spTree>
    <p:extLst>
      <p:ext uri="{BB962C8B-B14F-4D97-AF65-F5344CB8AC3E}">
        <p14:creationId xmlns:p14="http://schemas.microsoft.com/office/powerpoint/2010/main" val="257026882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942573" y="1411861"/>
            <a:ext cx="4113898" cy="954107"/>
          </a:xfrm>
          <a:prstGeom prst="rect">
            <a:avLst/>
          </a:prstGeom>
          <a:noFill/>
        </p:spPr>
        <p:txBody>
          <a:bodyPr wrap="square" rtlCol="0">
            <a:spAutoFit/>
          </a:bodyPr>
          <a:lstStyle/>
          <a:p>
            <a:r>
              <a:rPr lang="en-US" sz="1800" b="1" i="0" dirty="0">
                <a:solidFill>
                  <a:srgbClr val="073763"/>
                </a:solidFill>
                <a:effectLst/>
              </a:rPr>
              <a:t>Research Grants</a:t>
            </a:r>
            <a:r>
              <a:rPr lang="en-US" sz="2800" b="1" dirty="0"/>
              <a:t> </a:t>
            </a:r>
            <a:br>
              <a:rPr lang="en-US" sz="2800" dirty="0"/>
            </a:br>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353337" y="2687814"/>
            <a:ext cx="8762463" cy="923330"/>
          </a:xfrm>
          <a:prstGeom prst="rect">
            <a:avLst/>
          </a:prstGeom>
          <a:noFill/>
        </p:spPr>
        <p:txBody>
          <a:bodyPr wrap="square" rtlCol="0">
            <a:spAutoFit/>
          </a:bodyPr>
          <a:lstStyle/>
          <a:p>
            <a:br>
              <a:rPr lang="en-US" dirty="0"/>
            </a:br>
            <a:br>
              <a:rPr lang="en-US" dirty="0"/>
            </a:br>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74013941-1566-54EC-3CFF-7B34ED1DDABE}"/>
              </a:ext>
            </a:extLst>
          </p:cNvPr>
          <p:cNvPicPr>
            <a:picLocks noChangeAspect="1"/>
          </p:cNvPicPr>
          <p:nvPr/>
        </p:nvPicPr>
        <p:blipFill>
          <a:blip r:embed="rId9"/>
          <a:stretch>
            <a:fillRect/>
          </a:stretch>
        </p:blipFill>
        <p:spPr>
          <a:xfrm>
            <a:off x="3385474" y="1952368"/>
            <a:ext cx="8806526" cy="4325716"/>
          </a:xfrm>
          <a:prstGeom prst="rect">
            <a:avLst/>
          </a:prstGeom>
        </p:spPr>
      </p:pic>
    </p:spTree>
    <p:extLst>
      <p:ext uri="{BB962C8B-B14F-4D97-AF65-F5344CB8AC3E}">
        <p14:creationId xmlns:p14="http://schemas.microsoft.com/office/powerpoint/2010/main" val="365432815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942573" y="1411861"/>
            <a:ext cx="4113898" cy="369332"/>
          </a:xfrm>
          <a:prstGeom prst="rect">
            <a:avLst/>
          </a:prstGeom>
          <a:noFill/>
        </p:spPr>
        <p:txBody>
          <a:bodyPr wrap="square" rtlCol="0">
            <a:spAutoFit/>
          </a:bodyPr>
          <a:lstStyle/>
          <a:p>
            <a:r>
              <a:rPr lang="en-US" sz="1800" b="1" i="0" dirty="0">
                <a:solidFill>
                  <a:srgbClr val="073763"/>
                </a:solidFill>
                <a:effectLst/>
              </a:rPr>
              <a:t>Volunteering Activities</a:t>
            </a:r>
            <a:r>
              <a:rPr lang="en-US" b="1" dirty="0"/>
              <a:t> </a:t>
            </a:r>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353337" y="2687814"/>
            <a:ext cx="8762463" cy="923330"/>
          </a:xfrm>
          <a:prstGeom prst="rect">
            <a:avLst/>
          </a:prstGeom>
          <a:noFill/>
        </p:spPr>
        <p:txBody>
          <a:bodyPr wrap="square" rtlCol="0">
            <a:spAutoFit/>
          </a:bodyPr>
          <a:lstStyle/>
          <a:p>
            <a:br>
              <a:rPr lang="en-US" dirty="0"/>
            </a:br>
            <a:br>
              <a:rPr lang="en-US" dirty="0"/>
            </a:br>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pic>
        <p:nvPicPr>
          <p:cNvPr id="6" name="Picture 5">
            <a:extLst>
              <a:ext uri="{FF2B5EF4-FFF2-40B4-BE49-F238E27FC236}">
                <a16:creationId xmlns:a16="http://schemas.microsoft.com/office/drawing/2014/main" id="{3DEBAC8A-A1F4-543B-CDF6-F6E156AA8B9C}"/>
              </a:ext>
            </a:extLst>
          </p:cNvPr>
          <p:cNvPicPr>
            <a:picLocks noChangeAspect="1"/>
          </p:cNvPicPr>
          <p:nvPr/>
        </p:nvPicPr>
        <p:blipFill>
          <a:blip r:embed="rId9"/>
          <a:stretch>
            <a:fillRect/>
          </a:stretch>
        </p:blipFill>
        <p:spPr>
          <a:xfrm>
            <a:off x="3353337" y="2011511"/>
            <a:ext cx="8835856" cy="4263042"/>
          </a:xfrm>
          <a:prstGeom prst="rect">
            <a:avLst/>
          </a:prstGeom>
        </p:spPr>
      </p:pic>
    </p:spTree>
    <p:extLst>
      <p:ext uri="{BB962C8B-B14F-4D97-AF65-F5344CB8AC3E}">
        <p14:creationId xmlns:p14="http://schemas.microsoft.com/office/powerpoint/2010/main" val="171371125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Awards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353337" y="2687814"/>
            <a:ext cx="8762463" cy="3970318"/>
          </a:xfrm>
          <a:prstGeom prst="rect">
            <a:avLst/>
          </a:prstGeom>
          <a:noFill/>
        </p:spPr>
        <p:txBody>
          <a:bodyPr wrap="square" rtlCol="0">
            <a:spAutoFit/>
          </a:bodyPr>
          <a:lstStyle/>
          <a:p>
            <a:pPr algn="just"/>
            <a:r>
              <a:rPr lang="en-US" sz="1800" b="1" i="0" dirty="0">
                <a:solidFill>
                  <a:srgbClr val="000000"/>
                </a:solidFill>
                <a:effectLst/>
                <a:latin typeface="SourceSansPro-SemiBold"/>
              </a:rPr>
              <a:t>Delivering Excellence with Soul Award </a:t>
            </a:r>
            <a:r>
              <a:rPr lang="en-US" sz="1800" b="0" i="0" dirty="0">
                <a:solidFill>
                  <a:srgbClr val="000000"/>
                </a:solidFill>
                <a:effectLst/>
                <a:latin typeface="SourceSansPro-Regular"/>
              </a:rPr>
              <a:t>from MAJLIS PERSADA KENCANA 2018, </a:t>
            </a:r>
            <a:r>
              <a:rPr lang="en-US" sz="1800" b="0" i="0" dirty="0" err="1">
                <a:solidFill>
                  <a:srgbClr val="000000"/>
                </a:solidFill>
                <a:effectLst/>
                <a:latin typeface="SourceSansPro-Regular"/>
              </a:rPr>
              <a:t>Universiti</a:t>
            </a:r>
            <a:r>
              <a:rPr lang="en-US" sz="1800" b="0" i="0" dirty="0">
                <a:solidFill>
                  <a:srgbClr val="000000"/>
                </a:solidFill>
                <a:effectLst/>
                <a:latin typeface="SourceSansPro-Regular"/>
              </a:rPr>
              <a:t> Sains Malaysia (USM).</a:t>
            </a:r>
          </a:p>
          <a:p>
            <a:pPr algn="just"/>
            <a:endParaRPr lang="en-US" dirty="0">
              <a:solidFill>
                <a:srgbClr val="000000"/>
              </a:solidFill>
              <a:latin typeface="SourceSansPro-Regular"/>
            </a:endParaRPr>
          </a:p>
          <a:p>
            <a:pPr algn="just"/>
            <a:r>
              <a:rPr lang="en-US" sz="1800" b="1" i="0" dirty="0">
                <a:solidFill>
                  <a:srgbClr val="000000"/>
                </a:solidFill>
                <a:effectLst/>
                <a:latin typeface="SourceSansPro-SemiBold"/>
              </a:rPr>
              <a:t>Three-Minute Thesis (3MT) Competition, </a:t>
            </a:r>
            <a:r>
              <a:rPr lang="en-US" sz="1800" b="0" i="0" dirty="0">
                <a:solidFill>
                  <a:srgbClr val="000000"/>
                </a:solidFill>
                <a:effectLst/>
                <a:latin typeface="SourceSansPro-Regular"/>
              </a:rPr>
              <a:t>34th Postgraduate Colloquium (2017), School of Management, USM. </a:t>
            </a:r>
          </a:p>
          <a:p>
            <a:pPr algn="just"/>
            <a:endParaRPr lang="en-US" dirty="0">
              <a:solidFill>
                <a:srgbClr val="000000"/>
              </a:solidFill>
              <a:latin typeface="SourceSansPro-Regular"/>
            </a:endParaRPr>
          </a:p>
          <a:p>
            <a:pPr algn="just"/>
            <a:r>
              <a:rPr lang="en-US" sz="1800" b="1" i="0" dirty="0">
                <a:solidFill>
                  <a:srgbClr val="000000"/>
                </a:solidFill>
                <a:effectLst/>
                <a:latin typeface="SourceSansPro-SemiBold"/>
              </a:rPr>
              <a:t>Poster Presentation Competition, </a:t>
            </a:r>
            <a:r>
              <a:rPr lang="en-US" sz="1800" b="0" i="0" dirty="0">
                <a:solidFill>
                  <a:srgbClr val="000000"/>
                </a:solidFill>
                <a:effectLst/>
                <a:latin typeface="SourceSansPro-Regular"/>
              </a:rPr>
              <a:t>34th Postgraduate Colloquium (2017), School of Management, USM.</a:t>
            </a:r>
          </a:p>
          <a:p>
            <a:pPr algn="just"/>
            <a:endParaRPr lang="en-US" dirty="0">
              <a:solidFill>
                <a:srgbClr val="000000"/>
              </a:solidFill>
              <a:latin typeface="SourceSansPro-Regular"/>
            </a:endParaRPr>
          </a:p>
          <a:p>
            <a:pPr algn="just"/>
            <a:r>
              <a:rPr lang="en-US" sz="1800" b="1" i="0" dirty="0">
                <a:solidFill>
                  <a:srgbClr val="000000"/>
                </a:solidFill>
                <a:effectLst/>
                <a:latin typeface="SourceSansPro-SemiBold"/>
              </a:rPr>
              <a:t>Certificate of Graduation for </a:t>
            </a:r>
            <a:r>
              <a:rPr lang="en-US" sz="1800" b="1" i="0" dirty="0" err="1">
                <a:solidFill>
                  <a:srgbClr val="000000"/>
                </a:solidFill>
                <a:effectLst/>
                <a:latin typeface="SourceSansPro-SemiBold"/>
              </a:rPr>
              <a:t>Speechcray</a:t>
            </a:r>
            <a:r>
              <a:rPr lang="en-US" sz="1800" b="1" i="0" dirty="0">
                <a:solidFill>
                  <a:srgbClr val="000000"/>
                </a:solidFill>
                <a:effectLst/>
                <a:latin typeface="SourceSansPro-SemiBold"/>
              </a:rPr>
              <a:t> 2016</a:t>
            </a:r>
            <a:r>
              <a:rPr lang="en-US" sz="1800" b="0" i="0" dirty="0">
                <a:solidFill>
                  <a:srgbClr val="000000"/>
                </a:solidFill>
                <a:effectLst/>
                <a:latin typeface="SourceSansPro-Regular"/>
              </a:rPr>
              <a:t>, Bayan </a:t>
            </a:r>
            <a:r>
              <a:rPr lang="en-US" sz="1800" b="0" i="0" dirty="0" err="1">
                <a:solidFill>
                  <a:srgbClr val="000000"/>
                </a:solidFill>
                <a:effectLst/>
                <a:latin typeface="SourceSansPro-Regular"/>
              </a:rPr>
              <a:t>Baru</a:t>
            </a:r>
            <a:r>
              <a:rPr lang="en-US" sz="1800" b="0" i="0" dirty="0">
                <a:solidFill>
                  <a:srgbClr val="000000"/>
                </a:solidFill>
                <a:effectLst/>
                <a:latin typeface="SourceSansPro-Regular"/>
              </a:rPr>
              <a:t> Toastmasters Club, Penang, Malaysia.</a:t>
            </a:r>
            <a:r>
              <a:rPr lang="en-US" dirty="0"/>
              <a:t> </a:t>
            </a:r>
            <a:br>
              <a:rPr lang="en-US" dirty="0"/>
            </a:br>
            <a:br>
              <a:rPr lang="en-US" dirty="0"/>
            </a:br>
            <a:br>
              <a:rPr lang="en-US" dirty="0"/>
            </a:br>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71724317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46885" y="1834291"/>
            <a:ext cx="9125465" cy="3416320"/>
          </a:xfrm>
          <a:prstGeom prst="rect">
            <a:avLst/>
          </a:prstGeom>
          <a:noFill/>
        </p:spPr>
        <p:txBody>
          <a:bodyPr wrap="square" rtlCol="0">
            <a:spAutoFit/>
          </a:bodyPr>
          <a:lstStyle/>
          <a:p>
            <a:pPr algn="just"/>
            <a:r>
              <a:rPr lang="en-US" b="1" u="sng" dirty="0">
                <a:solidFill>
                  <a:srgbClr val="FF0000"/>
                </a:solidFill>
                <a:latin typeface="Tajawal ExtraBold" panose="00000800000000000000" pitchFamily="2" charset="-78"/>
                <a:cs typeface="Tajawal ExtraBold" panose="00000800000000000000" pitchFamily="2" charset="-78"/>
              </a:rPr>
              <a:t>Everyone's Smart University</a:t>
            </a:r>
            <a:r>
              <a:rPr lang="en-US" b="1" dirty="0">
                <a:solidFill>
                  <a:srgbClr val="FF0000"/>
                </a:solidFill>
                <a:latin typeface="Tajawal ExtraBold" panose="00000800000000000000" pitchFamily="2" charset="-78"/>
                <a:cs typeface="Tajawal ExtraBold" panose="00000800000000000000" pitchFamily="2" charset="-78"/>
              </a:rPr>
              <a:t> </a:t>
            </a:r>
            <a:r>
              <a:rPr lang="en-US" b="1" dirty="0">
                <a:solidFill>
                  <a:srgbClr val="2D3956"/>
                </a:solidFill>
                <a:latin typeface="Tajawal ExtraBold" panose="00000800000000000000" pitchFamily="2" charset="-78"/>
                <a:cs typeface="Tajawal ExtraBold" panose="00000800000000000000" pitchFamily="2" charset="-78"/>
              </a:rPr>
              <a:t>is an educational entity, operating with a unique business model. It is based in the United Arab Emirates with a registration No. FZC-2011-21 and license No. 4248 issued from Fujairah Free Zone to practice academic activities for higher education remotely, the university has many international accreditations and offers all its programs remotely in cooperation with Midocean University, licensed by the Comorian Ministry of Education with license No. N22-1110. ESU is one of the investments of Everyone's Smart University holding Group in Saudi Arabia, with a registration No.1010664457</a:t>
            </a:r>
          </a:p>
          <a:p>
            <a:pPr algn="just"/>
            <a:endParaRPr lang="en-US" b="1" dirty="0">
              <a:solidFill>
                <a:srgbClr val="2D3956"/>
              </a:solidFill>
              <a:latin typeface="Tajawal ExtraBold" panose="00000800000000000000" pitchFamily="2" charset="-78"/>
              <a:cs typeface="Tajawal ExtraBold" panose="00000800000000000000" pitchFamily="2" charset="-78"/>
            </a:endParaRPr>
          </a:p>
          <a:p>
            <a:pPr algn="just"/>
            <a:r>
              <a:rPr lang="en-US" b="1" dirty="0">
                <a:solidFill>
                  <a:srgbClr val="2D3956"/>
                </a:solidFill>
                <a:latin typeface="Tajawal ExtraBold" panose="00000800000000000000" pitchFamily="2" charset="-78"/>
                <a:cs typeface="Tajawal ExtraBold" panose="00000800000000000000" pitchFamily="2" charset="-78"/>
              </a:rPr>
              <a:t> </a:t>
            </a:r>
          </a:p>
          <a:p>
            <a:pPr algn="just"/>
            <a:endParaRPr lang="en-US" b="1"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ectangle 1">
            <a:extLst>
              <a:ext uri="{FF2B5EF4-FFF2-40B4-BE49-F238E27FC236}">
                <a16:creationId xmlns:a16="http://schemas.microsoft.com/office/drawing/2014/main" id="{CADD9CD5-0872-8A19-FDAC-FFF21B6E7B70}"/>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a:ln>
                  <a:noFill/>
                </a:ln>
                <a:solidFill>
                  <a:srgbClr val="06142D"/>
                </a:solidFill>
                <a:effectLst/>
                <a:latin typeface="Glory"/>
              </a:rPr>
              <a:t>veryone's Smart University is an educational entity, operating with a unique business model. It is based in the United Arab Emirates with a registration No. FZC-2011-21 and license No. 4248 issued from Fujairah Free Zone to practice academic activities for higher education remotely, the university has many international accreditations and offers all its programs remotely in cooperation with Midocean University, licensed by the Comorian Ministry of Education with license No. N22-1110. ESU is one of the investments of Everyone's Smart University holding Group in Saudi Arabia, with a registration No.1010664457</a:t>
            </a:r>
            <a:endParaRPr kumimoji="0" lang="en-US" altLang="en-US" sz="600" b="0" i="0" u="none" strike="noStrike" cap="none" normalizeH="0" baseline="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a:ln>
                  <a:noFill/>
                </a:ln>
                <a:solidFill>
                  <a:srgbClr val="06142D"/>
                </a:solidFill>
                <a:effectLst/>
                <a:latin typeface="Glory"/>
              </a:rPr>
              <a:t> </a:t>
            </a:r>
            <a:endParaRPr kumimoji="0" lang="en-US" altLang="en-US" sz="600" b="0" i="0" u="none" strike="noStrike" cap="none" normalizeH="0" baseline="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a:ln>
                  <a:noFill/>
                </a:ln>
                <a:solidFill>
                  <a:srgbClr val="06142D"/>
                </a:solidFill>
                <a:effectLst/>
                <a:latin typeface="Glory"/>
              </a:rPr>
              <a:t>  </a:t>
            </a:r>
            <a:r>
              <a:rPr kumimoji="0" lang="en-US" altLang="en-US" sz="9100" b="0" i="0" u="none" strike="noStrike" cap="none" normalizeH="0" baseline="0">
                <a:ln>
                  <a:noFill/>
                </a:ln>
                <a:solidFill>
                  <a:srgbClr val="06142D"/>
                </a:solidFill>
                <a:effectLst/>
                <a:latin typeface="Glory"/>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46898282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3989" y="1361047"/>
            <a:ext cx="9125465" cy="5447645"/>
          </a:xfrm>
          <a:prstGeom prst="rect">
            <a:avLst/>
          </a:prstGeom>
          <a:noFill/>
        </p:spPr>
        <p:txBody>
          <a:bodyPr wrap="square" rtlCol="0">
            <a:spAutoFit/>
          </a:bodyPr>
          <a:lstStyle/>
          <a:p>
            <a:pPr algn="ctr"/>
            <a:r>
              <a:rPr lang="en-US" b="1" i="0" dirty="0">
                <a:solidFill>
                  <a:srgbClr val="FFFFFF"/>
                </a:solidFill>
                <a:effectLst/>
                <a:latin typeface="Glory"/>
              </a:rPr>
              <a:t>Our Mission</a:t>
            </a:r>
          </a:p>
          <a:p>
            <a:r>
              <a:rPr lang="en-US" sz="2400" b="1" i="0" dirty="0">
                <a:solidFill>
                  <a:srgbClr val="FF0000"/>
                </a:solidFill>
                <a:effectLst/>
                <a:latin typeface="Glory"/>
              </a:rPr>
              <a:t>Mission: </a:t>
            </a:r>
            <a:r>
              <a:rPr lang="en-US" b="0" i="0" u="sng" dirty="0">
                <a:solidFill>
                  <a:srgbClr val="FF0000"/>
                </a:solidFill>
                <a:effectLst/>
                <a:latin typeface="Glory"/>
              </a:rPr>
              <a:t>To promote knowledge, encourage innovation, and provide higher education programs with high-quality content at nominal prices that suit everyone.</a:t>
            </a:r>
          </a:p>
          <a:p>
            <a:pPr algn="ctr"/>
            <a:endParaRPr lang="en-US" b="0" i="0" dirty="0">
              <a:solidFill>
                <a:srgbClr val="06142D"/>
              </a:solidFill>
              <a:effectLst/>
              <a:latin typeface="Glory"/>
            </a:endParaRPr>
          </a:p>
          <a:p>
            <a:r>
              <a:rPr lang="en-US" sz="2400" b="1" dirty="0">
                <a:solidFill>
                  <a:srgbClr val="FF0000"/>
                </a:solidFill>
                <a:latin typeface="Glory"/>
              </a:rPr>
              <a:t>Vision: </a:t>
            </a:r>
            <a:r>
              <a:rPr lang="en-US" u="sng" dirty="0">
                <a:solidFill>
                  <a:srgbClr val="FF0000"/>
                </a:solidFill>
                <a:latin typeface="Glory"/>
              </a:rPr>
              <a:t>We become the first educational institute to embrace the principle of a cooperative educational communit</a:t>
            </a:r>
            <a:r>
              <a:rPr lang="en-US" dirty="0">
                <a:solidFill>
                  <a:srgbClr val="06142D"/>
                </a:solidFill>
                <a:latin typeface="Glory"/>
              </a:rPr>
              <a:t>y, providing science for business to develop and build the societies.</a:t>
            </a:r>
          </a:p>
          <a:p>
            <a:pPr algn="l"/>
            <a:endParaRPr lang="en-US" b="1" i="0" dirty="0">
              <a:solidFill>
                <a:srgbClr val="FF0000"/>
              </a:solidFill>
              <a:effectLst/>
              <a:latin typeface="Glory"/>
            </a:endParaRPr>
          </a:p>
          <a:p>
            <a:pPr algn="l"/>
            <a:r>
              <a:rPr lang="en-US" sz="2400" b="1" i="0" dirty="0">
                <a:solidFill>
                  <a:srgbClr val="FF0000"/>
                </a:solidFill>
                <a:effectLst/>
                <a:latin typeface="Glory"/>
              </a:rPr>
              <a:t>Our Philosophy</a:t>
            </a:r>
          </a:p>
          <a:p>
            <a:pPr algn="l"/>
            <a:r>
              <a:rPr lang="en-US" b="0" i="0" u="sng" dirty="0">
                <a:solidFill>
                  <a:srgbClr val="FF0000"/>
                </a:solidFill>
                <a:effectLst/>
                <a:latin typeface="Glory"/>
              </a:rPr>
              <a:t>Knowledge and learning is a right for everyone</a:t>
            </a:r>
            <a:r>
              <a:rPr lang="en-US" b="0" i="0" dirty="0">
                <a:solidFill>
                  <a:srgbClr val="07113E"/>
                </a:solidFill>
                <a:effectLst/>
                <a:latin typeface="Glory"/>
              </a:rPr>
              <a:t>, and it is the responsibility of the society members to preserve this right.</a:t>
            </a:r>
          </a:p>
          <a:p>
            <a:pPr algn="ctr"/>
            <a:endParaRPr lang="en-US" b="0" i="0" dirty="0">
              <a:solidFill>
                <a:srgbClr val="06142D"/>
              </a:solidFill>
              <a:effectLst/>
              <a:latin typeface="Glory"/>
            </a:endParaRPr>
          </a:p>
          <a:p>
            <a:pPr algn="l"/>
            <a:r>
              <a:rPr lang="en-US" sz="2400" b="1" i="0" dirty="0">
                <a:solidFill>
                  <a:srgbClr val="FF0000"/>
                </a:solidFill>
                <a:effectLst/>
                <a:latin typeface="Glory"/>
              </a:rPr>
              <a:t>Our Promise</a:t>
            </a:r>
          </a:p>
          <a:p>
            <a:pPr algn="l"/>
            <a:r>
              <a:rPr lang="en-US" b="0" i="0" u="sng" dirty="0">
                <a:solidFill>
                  <a:srgbClr val="FF0000"/>
                </a:solidFill>
                <a:effectLst/>
                <a:latin typeface="Glory"/>
              </a:rPr>
              <a:t>Not to prevent anyone from his right to learn</a:t>
            </a:r>
            <a:r>
              <a:rPr lang="en-US" b="0" i="0" dirty="0">
                <a:solidFill>
                  <a:srgbClr val="07113E"/>
                </a:solidFill>
                <a:effectLst/>
                <a:latin typeface="Glory"/>
              </a:rPr>
              <a:t>.</a:t>
            </a:r>
          </a:p>
          <a:p>
            <a:pPr algn="ctr"/>
            <a:endParaRPr lang="en-US" b="0" i="0" dirty="0">
              <a:solidFill>
                <a:srgbClr val="06142D"/>
              </a:solidFill>
              <a:effectLst/>
              <a:latin typeface="Glory"/>
            </a:endParaRPr>
          </a:p>
          <a:p>
            <a:pPr algn="just"/>
            <a:endParaRPr lang="en-US" b="1" dirty="0">
              <a:solidFill>
                <a:srgbClr val="2D3956"/>
              </a:solidFill>
              <a:latin typeface="Tajawal ExtraBold" panose="00000800000000000000" pitchFamily="2" charset="-78"/>
              <a:cs typeface="Tajawal ExtraBold" panose="00000800000000000000" pitchFamily="2" charset="-78"/>
            </a:endParaRPr>
          </a:p>
          <a:p>
            <a:pPr algn="just"/>
            <a:r>
              <a:rPr lang="en-US" b="1" dirty="0">
                <a:solidFill>
                  <a:srgbClr val="2D3956"/>
                </a:solidFill>
                <a:latin typeface="Tajawal ExtraBold" panose="00000800000000000000" pitchFamily="2" charset="-78"/>
                <a:cs typeface="Tajawal ExtraBold" panose="00000800000000000000" pitchFamily="2" charset="-78"/>
              </a:rPr>
              <a:t> </a:t>
            </a:r>
          </a:p>
          <a:p>
            <a:pPr algn="just"/>
            <a:endParaRPr lang="en-US" b="1"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ectangle 1">
            <a:extLst>
              <a:ext uri="{FF2B5EF4-FFF2-40B4-BE49-F238E27FC236}">
                <a16:creationId xmlns:a16="http://schemas.microsoft.com/office/drawing/2014/main" id="{CADD9CD5-0872-8A19-FDAC-FFF21B6E7B70}"/>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a:ln>
                  <a:noFill/>
                </a:ln>
                <a:solidFill>
                  <a:srgbClr val="06142D"/>
                </a:solidFill>
                <a:effectLst/>
                <a:latin typeface="Glory"/>
              </a:rPr>
              <a:t>veryone's Smart University is an educational entity, operating with a unique business model. It is based in the United Arab Emirates with a registration No. FZC-2011-21 and license No. 4248 issued from Fujairah Free Zone to practice academic activities for higher education remotely, the university has many international accreditations and offers all its programs remotely in cooperation with Midocean University, licensed by the Comorian Ministry of Education with license No. N22-1110. ESU is one of the investments of Everyone's Smart University holding Group in Saudi Arabia, with a registration No.1010664457</a:t>
            </a:r>
            <a:endParaRPr kumimoji="0" lang="en-US" altLang="en-US" sz="600" b="0" i="0" u="none" strike="noStrike" cap="none" normalizeH="0" baseline="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a:ln>
                  <a:noFill/>
                </a:ln>
                <a:solidFill>
                  <a:srgbClr val="06142D"/>
                </a:solidFill>
                <a:effectLst/>
                <a:latin typeface="Glory"/>
              </a:rPr>
              <a:t> </a:t>
            </a:r>
            <a:endParaRPr kumimoji="0" lang="en-US" altLang="en-US" sz="600" b="0" i="0" u="none" strike="noStrike" cap="none" normalizeH="0" baseline="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a:ln>
                  <a:noFill/>
                </a:ln>
                <a:solidFill>
                  <a:srgbClr val="06142D"/>
                </a:solidFill>
                <a:effectLst/>
                <a:latin typeface="Glory"/>
              </a:rPr>
              <a:t>  </a:t>
            </a:r>
            <a:r>
              <a:rPr kumimoji="0" lang="en-US" altLang="en-US" sz="9100" b="0" i="0" u="none" strike="noStrike" cap="none" normalizeH="0" baseline="0">
                <a:ln>
                  <a:noFill/>
                </a:ln>
                <a:solidFill>
                  <a:srgbClr val="06142D"/>
                </a:solidFill>
                <a:effectLst/>
                <a:latin typeface="Glory"/>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83853859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46885" y="1834291"/>
            <a:ext cx="9125465" cy="3693319"/>
          </a:xfrm>
          <a:prstGeom prst="rect">
            <a:avLst/>
          </a:prstGeom>
          <a:noFill/>
        </p:spPr>
        <p:txBody>
          <a:bodyPr wrap="square" rtlCol="0">
            <a:spAutoFit/>
          </a:bodyPr>
          <a:lstStyle/>
          <a:p>
            <a:pPr algn="just"/>
            <a:r>
              <a:rPr lang="en-US" b="1" dirty="0">
                <a:solidFill>
                  <a:srgbClr val="FF0000"/>
                </a:solidFill>
                <a:latin typeface="Tajawal ExtraBold" panose="00000800000000000000" pitchFamily="2" charset="-78"/>
                <a:cs typeface="Tajawal ExtraBold" panose="00000800000000000000" pitchFamily="2" charset="-78"/>
              </a:rPr>
              <a:t>The Master of Entrepreneurship </a:t>
            </a:r>
            <a:r>
              <a:rPr lang="en-US" dirty="0">
                <a:solidFill>
                  <a:srgbClr val="2D3956"/>
                </a:solidFill>
                <a:latin typeface="Tajawal ExtraBold" panose="00000800000000000000" pitchFamily="2" charset="-78"/>
                <a:cs typeface="Tajawal ExtraBold" panose="00000800000000000000" pitchFamily="2" charset="-78"/>
              </a:rPr>
              <a:t>is an outstanding exciting program, that leverage your skills to lead innovation, acquire negotiations, leadership skills and apply design thinking to drive long-term career progression, improve business productivity and global competitiveness. </a:t>
            </a:r>
          </a:p>
          <a:p>
            <a:pPr algn="just"/>
            <a:r>
              <a:rPr lang="en-US" dirty="0">
                <a:solidFill>
                  <a:srgbClr val="2D3956"/>
                </a:solidFill>
                <a:latin typeface="Tajawal ExtraBold" panose="00000800000000000000" pitchFamily="2" charset="-78"/>
                <a:cs typeface="Tajawal ExtraBold" panose="00000800000000000000" pitchFamily="2" charset="-78"/>
              </a:rPr>
              <a:t>This program is designed with a clear focus on the development of practical skills and opportunities for the application of knowledge to real-life organizational situations aiming to generate value and drive sustainable economic, social, technological, and organizational development.</a:t>
            </a:r>
          </a:p>
          <a:p>
            <a:pPr algn="just"/>
            <a:endParaRPr lang="en-US" dirty="0">
              <a:solidFill>
                <a:srgbClr val="2D3956"/>
              </a:solidFill>
              <a:latin typeface="Tajawal ExtraBold" panose="00000800000000000000" pitchFamily="2" charset="-78"/>
              <a:cs typeface="Tajawal ExtraBold" panose="00000800000000000000" pitchFamily="2" charset="-78"/>
            </a:endParaRPr>
          </a:p>
          <a:p>
            <a:pPr algn="just"/>
            <a:r>
              <a:rPr lang="en-US" dirty="0">
                <a:solidFill>
                  <a:srgbClr val="2D3956"/>
                </a:solidFill>
                <a:latin typeface="Tajawal ExtraBold" panose="00000800000000000000" pitchFamily="2" charset="-78"/>
                <a:cs typeface="Tajawal ExtraBold" panose="00000800000000000000" pitchFamily="2" charset="-78"/>
              </a:rPr>
              <a:t>Processes and mindset central to entrepreneurship and innovation that created throughout this program are equally important to new and early-stage ventures, and within existing organizations.</a:t>
            </a: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3545185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764029"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1" y="1525372"/>
            <a:ext cx="9680903" cy="3970318"/>
          </a:xfrm>
          <a:prstGeom prst="rect">
            <a:avLst/>
          </a:prstGeom>
          <a:noFill/>
        </p:spPr>
        <p:txBody>
          <a:bodyPr wrap="square" rtlCol="0">
            <a:spAutoFit/>
          </a:bodyPr>
          <a:lstStyle/>
          <a:p>
            <a:r>
              <a:rPr lang="en-US" b="1" dirty="0">
                <a:solidFill>
                  <a:srgbClr val="FF0000"/>
                </a:solidFill>
                <a:latin typeface="Tajawal ExtraBold" panose="00000800000000000000" pitchFamily="2" charset="-78"/>
                <a:cs typeface="Tajawal ExtraBold" panose="00000800000000000000" pitchFamily="2" charset="-78"/>
              </a:rPr>
              <a:t>ENT 632 Entrepreneurial Financing</a:t>
            </a:r>
          </a:p>
          <a:p>
            <a:r>
              <a:rPr lang="en-US" b="1" dirty="0">
                <a:solidFill>
                  <a:srgbClr val="FF0000"/>
                </a:solidFill>
                <a:latin typeface="Tajawal ExtraBold" panose="00000800000000000000" pitchFamily="2" charset="-78"/>
                <a:cs typeface="Tajawal ExtraBold" panose="00000800000000000000" pitchFamily="2" charset="-78"/>
              </a:rPr>
              <a:t>Credit Hours: 3 credit hours</a:t>
            </a:r>
          </a:p>
          <a:p>
            <a:endParaRPr lang="en-US" b="1" dirty="0">
              <a:solidFill>
                <a:srgbClr val="FF0000"/>
              </a:solidFill>
              <a:latin typeface="Tajawal ExtraBold" panose="00000800000000000000" pitchFamily="2" charset="-78"/>
              <a:cs typeface="Tajawal ExtraBold" panose="00000800000000000000" pitchFamily="2" charset="-78"/>
            </a:endParaRPr>
          </a:p>
          <a:p>
            <a:pPr marL="285750" indent="-285750" algn="just">
              <a:buFontTx/>
              <a:buChar char="-"/>
            </a:pPr>
            <a:r>
              <a:rPr lang="en-US" dirty="0">
                <a:solidFill>
                  <a:srgbClr val="2D3956"/>
                </a:solidFill>
                <a:latin typeface="Tajawal ExtraBold" panose="00000800000000000000" pitchFamily="2" charset="-78"/>
                <a:cs typeface="Tajawal ExtraBold" panose="00000800000000000000" pitchFamily="2" charset="-78"/>
              </a:rPr>
              <a:t>This is a course on financial decision making for new ventures. It provides the fundamentals for thinking analytically about whether a new venture opportunity is worth pursuing and about how to apply the tools of financial economic theory to enhance the expected value of the undertaking.</a:t>
            </a:r>
          </a:p>
          <a:p>
            <a:pPr marL="285750" indent="-285750" algn="just">
              <a:buFontTx/>
              <a:buChar char="-"/>
            </a:pPr>
            <a:r>
              <a:rPr lang="en-US" dirty="0">
                <a:solidFill>
                  <a:srgbClr val="2D3956"/>
                </a:solidFill>
                <a:latin typeface="Tajawal ExtraBold" panose="00000800000000000000" pitchFamily="2" charset="-78"/>
                <a:cs typeface="Tajawal ExtraBold" panose="00000800000000000000" pitchFamily="2" charset="-78"/>
              </a:rPr>
              <a:t>Although our focus is on for-profit ventures, not-for-profit entrepreneurial ventures face similar challenges. Where there are important differences, we discuss the application of these tools to not for-profit venturing. </a:t>
            </a:r>
          </a:p>
          <a:p>
            <a:pPr marL="285750" indent="-285750" algn="just">
              <a:buFontTx/>
              <a:buChar char="-"/>
            </a:pPr>
            <a:r>
              <a:rPr lang="en-US" dirty="0">
                <a:solidFill>
                  <a:srgbClr val="2D3956"/>
                </a:solidFill>
                <a:latin typeface="Tajawal ExtraBold" panose="00000800000000000000" pitchFamily="2" charset="-78"/>
                <a:cs typeface="Tajawal ExtraBold" panose="00000800000000000000" pitchFamily="2" charset="-78"/>
              </a:rPr>
              <a:t>This leading-edge course provides an essential practical briefing for the nonfinancial entrepreneur and business manager, as well as an invaluable refresher for finance professionals, into the methodology, skills and techniques involved in capital financing, business investment decision making and shareholder value management.</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61893059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3989" y="1428065"/>
            <a:ext cx="9051323" cy="3446200"/>
          </a:xfrm>
          <a:prstGeom prst="rect">
            <a:avLst/>
          </a:prstGeom>
          <a:noFill/>
        </p:spPr>
        <p:txBody>
          <a:bodyPr wrap="square" rtlCol="0">
            <a:spAutoFit/>
          </a:bodyPr>
          <a:lstStyle/>
          <a:p>
            <a:pPr marR="0" lvl="0" rtl="0">
              <a:spcBef>
                <a:spcPts val="0"/>
              </a:spcBef>
              <a:spcAft>
                <a:spcPts val="0"/>
              </a:spcAft>
            </a:pPr>
            <a:r>
              <a:rPr lang="en-US" b="1" dirty="0">
                <a:effectLst/>
                <a:latin typeface="Times New Roman" panose="02020603050405020304" pitchFamily="18" charset="0"/>
                <a:ea typeface="Times New Roman" panose="02020603050405020304" pitchFamily="18" charset="0"/>
                <a:cs typeface="TH SarabunPSK" panose="020B0500040200020003" pitchFamily="34" charset="-34"/>
              </a:rPr>
              <a:t>Course Learning Outcomes</a:t>
            </a:r>
            <a:r>
              <a:rPr lang="th-TH"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b="1" dirty="0">
                <a:effectLst/>
                <a:latin typeface="Times New Roman" panose="02020603050405020304" pitchFamily="18" charset="0"/>
                <a:ea typeface="Times New Roman" panose="02020603050405020304" pitchFamily="18" charset="0"/>
                <a:cs typeface="Times New Roman" panose="02020603050405020304" pitchFamily="18" charset="0"/>
              </a:rPr>
              <a:t>CLOs):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On successful completion of the course students will be able to:</a:t>
            </a:r>
          </a:p>
          <a:p>
            <a:pPr marR="0" lvl="0" rtl="0">
              <a:spcBef>
                <a:spcPts val="0"/>
              </a:spcBef>
              <a:spcAft>
                <a:spcPts val="0"/>
              </a:spcAft>
            </a:pPr>
            <a:endParaRPr lang="en-US" dirty="0">
              <a:effectLst/>
              <a:latin typeface="Times New Roman" panose="02020603050405020304" pitchFamily="18" charset="0"/>
              <a:ea typeface="Times New Roman" panose="02020603050405020304" pitchFamily="18" charset="0"/>
            </a:endParaRPr>
          </a:p>
          <a:p>
            <a:pPr algn="just">
              <a:lnSpc>
                <a:spcPct val="115000"/>
              </a:lnSpc>
            </a:pPr>
            <a:r>
              <a:rPr lang="en-US" dirty="0">
                <a:latin typeface="Times New Roman" panose="02020603050405020304" pitchFamily="18" charset="0"/>
                <a:cs typeface="Times New Roman" panose="02020603050405020304" pitchFamily="18" charset="0"/>
              </a:rPr>
              <a:t>• Learn about contemporary trends and patterns in new venture financing.</a:t>
            </a:r>
          </a:p>
          <a:p>
            <a:pPr algn="just">
              <a:lnSpc>
                <a:spcPct val="115000"/>
              </a:lnSpc>
            </a:pP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Understand how to build and defend a winning business model.</a:t>
            </a:r>
          </a:p>
          <a:p>
            <a:pPr marR="0" algn="just">
              <a:lnSpc>
                <a:spcPct val="115000"/>
              </a:lnSpc>
              <a:spcBef>
                <a:spcPts val="0"/>
              </a:spcBef>
              <a:spcAft>
                <a:spcPts val="0"/>
              </a:spcAft>
            </a:pP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Analyze and interpret published financial reports.</a:t>
            </a:r>
          </a:p>
          <a:p>
            <a:pPr algn="just">
              <a:lnSpc>
                <a:spcPct val="115000"/>
              </a:lnSpc>
            </a:pPr>
            <a:r>
              <a:rPr lang="en-US" dirty="0">
                <a:latin typeface="Times New Roman" panose="02020603050405020304" pitchFamily="18" charset="0"/>
                <a:cs typeface="Times New Roman" panose="02020603050405020304" pitchFamily="18" charset="0"/>
              </a:rPr>
              <a:t>• Apply tested techniques to manage and improve cash flow and profit.</a:t>
            </a:r>
          </a:p>
          <a:p>
            <a:pPr algn="just">
              <a:lnSpc>
                <a:spcPct val="115000"/>
              </a:lnSpc>
            </a:pPr>
            <a:r>
              <a:rPr lang="en-US" dirty="0">
                <a:latin typeface="Times New Roman" panose="02020603050405020304" pitchFamily="18" charset="0"/>
                <a:cs typeface="Times New Roman" panose="02020603050405020304" pitchFamily="18" charset="0"/>
              </a:rPr>
              <a:t>• Use powerful tools for financial forecasting.</a:t>
            </a:r>
          </a:p>
          <a:p>
            <a:pPr algn="just">
              <a:lnSpc>
                <a:spcPct val="115000"/>
              </a:lnSpc>
            </a:pPr>
            <a:r>
              <a:rPr lang="en-US" dirty="0">
                <a:latin typeface="Times New Roman" panose="02020603050405020304" pitchFamily="18" charset="0"/>
                <a:cs typeface="Times New Roman" panose="02020603050405020304" pitchFamily="18" charset="0"/>
              </a:rPr>
              <a:t>• Make informed funding, investment, and capital allocation decisions.</a:t>
            </a:r>
          </a:p>
          <a:p>
            <a:pPr algn="just">
              <a:lnSpc>
                <a:spcPct val="115000"/>
              </a:lnSpc>
            </a:pPr>
            <a:r>
              <a:rPr lang="en-US" dirty="0">
                <a:latin typeface="Times New Roman" panose="02020603050405020304" pitchFamily="18" charset="0"/>
                <a:cs typeface="Times New Roman" panose="02020603050405020304" pitchFamily="18" charset="0"/>
              </a:rPr>
              <a:t>• Using creative tools for financial forecasting and assessing financial needs for entrepreneurial systems to learn about problems, and changes for an industry in which you are interested.</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08229147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9" name="Flowchart: Document 3078">
            <a:extLst>
              <a:ext uri="{FF2B5EF4-FFF2-40B4-BE49-F238E27FC236}">
                <a16:creationId xmlns:a16="http://schemas.microsoft.com/office/drawing/2014/main" id="{D12DDE76-C203-4047-9998-63900085B5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0"/>
            <a:ext cx="3248025" cy="3400426"/>
          </a:xfrm>
          <a:prstGeom prst="flowChartDocument">
            <a:avLst/>
          </a:prstGeom>
          <a:solidFill>
            <a:srgbClr val="7757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38200" y="171162"/>
            <a:ext cx="2840182" cy="2371148"/>
          </a:xfrm>
        </p:spPr>
        <p:txBody>
          <a:bodyPr vert="horz" lIns="91440" tIns="45720" rIns="91440" bIns="45720" rtlCol="0" anchor="ctr">
            <a:normAutofit/>
          </a:bodyPr>
          <a:lstStyle/>
          <a:p>
            <a:r>
              <a:rPr lang="en-US" sz="3200" b="1" kern="1200" dirty="0">
                <a:solidFill>
                  <a:srgbClr val="FFFFFF"/>
                </a:solidFill>
                <a:latin typeface="+mj-lt"/>
                <a:ea typeface="+mj-ea"/>
                <a:cs typeface="+mj-cs"/>
              </a:rPr>
              <a:t>Course Material Textbooks </a:t>
            </a:r>
          </a:p>
        </p:txBody>
      </p:sp>
      <p:pic>
        <p:nvPicPr>
          <p:cNvPr id="9" name="Content Placeholder 8">
            <a:extLst>
              <a:ext uri="{FF2B5EF4-FFF2-40B4-BE49-F238E27FC236}">
                <a16:creationId xmlns:a16="http://schemas.microsoft.com/office/drawing/2014/main" id="{9D12DF99-9383-18BA-1123-F0AAB44BDD20}"/>
              </a:ext>
            </a:extLst>
          </p:cNvPr>
          <p:cNvPicPr>
            <a:picLocks noGrp="1" noChangeAspect="1"/>
          </p:cNvPicPr>
          <p:nvPr>
            <p:ph idx="1"/>
          </p:nvPr>
        </p:nvPicPr>
        <p:blipFill>
          <a:blip r:embed="rId2"/>
          <a:stretch>
            <a:fillRect/>
          </a:stretch>
        </p:blipFill>
        <p:spPr>
          <a:xfrm>
            <a:off x="4407681" y="332508"/>
            <a:ext cx="5770792" cy="6443195"/>
          </a:xfrm>
          <a:prstGeom prst="rect">
            <a:avLst/>
          </a:prstGeom>
        </p:spPr>
      </p:pic>
    </p:spTree>
    <p:extLst>
      <p:ext uri="{BB962C8B-B14F-4D97-AF65-F5344CB8AC3E}">
        <p14:creationId xmlns:p14="http://schemas.microsoft.com/office/powerpoint/2010/main" val="35940110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Flowchart: Document 8">
            <a:extLst>
              <a:ext uri="{FF2B5EF4-FFF2-40B4-BE49-F238E27FC236}">
                <a16:creationId xmlns:a16="http://schemas.microsoft.com/office/drawing/2014/main" id="{D12DDE76-C203-4047-9998-63900085B5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0"/>
            <a:ext cx="3248025" cy="3400426"/>
          </a:xfrm>
          <a:prstGeom prst="flowChartDocumen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38200" y="171162"/>
            <a:ext cx="2840182" cy="2371148"/>
          </a:xfrm>
        </p:spPr>
        <p:txBody>
          <a:bodyPr vert="horz" lIns="91440" tIns="45720" rIns="91440" bIns="45720" rtlCol="0" anchor="ctr">
            <a:normAutofit/>
          </a:bodyPr>
          <a:lstStyle/>
          <a:p>
            <a:r>
              <a:rPr lang="en-US" sz="3200" b="1" kern="1200">
                <a:solidFill>
                  <a:srgbClr val="FFFFFF"/>
                </a:solidFill>
                <a:latin typeface="+mj-lt"/>
                <a:ea typeface="+mj-ea"/>
                <a:cs typeface="+mj-cs"/>
              </a:rPr>
              <a:t>Study Plan (Lecture)</a:t>
            </a:r>
            <a:br>
              <a:rPr lang="en-US" sz="3200" b="1" kern="1200">
                <a:solidFill>
                  <a:srgbClr val="FFFFFF"/>
                </a:solidFill>
                <a:latin typeface="+mj-lt"/>
                <a:ea typeface="+mj-ea"/>
                <a:cs typeface="+mj-cs"/>
              </a:rPr>
            </a:br>
            <a:endParaRPr lang="en-US" sz="3200" b="1" kern="1200">
              <a:solidFill>
                <a:srgbClr val="FFFFFF"/>
              </a:solidFill>
              <a:latin typeface="+mj-lt"/>
              <a:ea typeface="+mj-ea"/>
              <a:cs typeface="+mj-cs"/>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989963755"/>
              </p:ext>
            </p:extLst>
          </p:nvPr>
        </p:nvGraphicFramePr>
        <p:xfrm>
          <a:off x="4244546" y="356789"/>
          <a:ext cx="7309279" cy="6133510"/>
        </p:xfrm>
        <a:graphic>
          <a:graphicData uri="http://schemas.openxmlformats.org/drawingml/2006/table">
            <a:tbl>
              <a:tblPr firstRow="1" bandRow="1">
                <a:noFill/>
                <a:tableStyleId>{21E4AEA4-8DFA-4A89-87EB-49C32662AFE0}</a:tableStyleId>
              </a:tblPr>
              <a:tblGrid>
                <a:gridCol w="1231800">
                  <a:extLst>
                    <a:ext uri="{9D8B030D-6E8A-4147-A177-3AD203B41FA5}">
                      <a16:colId xmlns:a16="http://schemas.microsoft.com/office/drawing/2014/main" val="1558501158"/>
                    </a:ext>
                  </a:extLst>
                </a:gridCol>
                <a:gridCol w="6077479">
                  <a:extLst>
                    <a:ext uri="{9D8B030D-6E8A-4147-A177-3AD203B41FA5}">
                      <a16:colId xmlns:a16="http://schemas.microsoft.com/office/drawing/2014/main" val="121550478"/>
                    </a:ext>
                  </a:extLst>
                </a:gridCol>
              </a:tblGrid>
              <a:tr h="437282">
                <a:tc>
                  <a:txBody>
                    <a:bodyPr/>
                    <a:lstStyle/>
                    <a:p>
                      <a:pPr algn="ctr"/>
                      <a:r>
                        <a:rPr lang="en-US" sz="1700" b="1" cap="none" spc="60">
                          <a:solidFill>
                            <a:schemeClr val="bg1"/>
                          </a:solidFill>
                        </a:rPr>
                        <a:t>Week</a:t>
                      </a:r>
                    </a:p>
                  </a:txBody>
                  <a:tcPr marL="96634" marR="96634" marT="96634" marB="48317" anchor="ctr">
                    <a:lnL w="12700" cmpd="sng">
                      <a:noFill/>
                    </a:lnL>
                    <a:lnR w="12700" cmpd="sng">
                      <a:noFill/>
                    </a:lnR>
                    <a:lnT w="19050" cap="flat" cmpd="sng" algn="ctr">
                      <a:noFill/>
                      <a:prstDash val="solid"/>
                    </a:lnT>
                    <a:lnB w="38100" cmpd="sng">
                      <a:noFill/>
                    </a:lnB>
                    <a:solidFill>
                      <a:schemeClr val="accent1"/>
                    </a:solidFill>
                  </a:tcPr>
                </a:tc>
                <a:tc>
                  <a:txBody>
                    <a:bodyPr/>
                    <a:lstStyle/>
                    <a:p>
                      <a:pPr algn="ctr"/>
                      <a:r>
                        <a:rPr lang="en-US" sz="1700" b="1" cap="none" spc="60" dirty="0">
                          <a:solidFill>
                            <a:schemeClr val="bg1"/>
                          </a:solidFill>
                        </a:rPr>
                        <a:t>Topics</a:t>
                      </a:r>
                    </a:p>
                  </a:txBody>
                  <a:tcPr marL="96634" marR="96634" marT="96634" marB="48317" anchor="ctr">
                    <a:lnL w="12700" cmpd="sng">
                      <a:noFill/>
                    </a:lnL>
                    <a:lnR w="12700" cmpd="sng">
                      <a:noFill/>
                    </a:lnR>
                    <a:lnT w="19050" cap="flat" cmpd="sng" algn="ctr">
                      <a:noFill/>
                      <a:prstDash val="solid"/>
                    </a:lnT>
                    <a:lnB w="38100" cmpd="sng">
                      <a:noFill/>
                    </a:lnB>
                    <a:solidFill>
                      <a:schemeClr val="accent1"/>
                    </a:solidFill>
                  </a:tcPr>
                </a:tc>
                <a:extLst>
                  <a:ext uri="{0D108BD9-81ED-4DB2-BD59-A6C34878D82A}">
                    <a16:rowId xmlns:a16="http://schemas.microsoft.com/office/drawing/2014/main" val="1988651246"/>
                  </a:ext>
                </a:extLst>
              </a:tr>
              <a:tr h="405507">
                <a:tc>
                  <a:txBody>
                    <a:bodyPr/>
                    <a:lstStyle/>
                    <a:p>
                      <a:r>
                        <a:rPr lang="en-US" sz="1500" b="1" cap="none" spc="0" dirty="0">
                          <a:solidFill>
                            <a:schemeClr val="tx1"/>
                          </a:solidFill>
                        </a:rPr>
                        <a:t>1</a:t>
                      </a:r>
                    </a:p>
                  </a:txBody>
                  <a:tcPr marL="96634" marR="96634" marT="96634" marB="48317">
                    <a:lnL w="12700" cmpd="sng">
                      <a:noFill/>
                      <a:prstDash val="solid"/>
                    </a:lnL>
                    <a:lnR w="12700" cmpd="sng">
                      <a:noFill/>
                      <a:prstDash val="solid"/>
                    </a:lnR>
                    <a:lnT w="38100" cmpd="sng">
                      <a:noFill/>
                    </a:lnT>
                    <a:lnB w="12700" cap="flat" cmpd="sng" algn="ctr">
                      <a:noFill/>
                      <a:prstDash val="solid"/>
                    </a:lnB>
                    <a:noFill/>
                  </a:tcPr>
                </a:tc>
                <a:tc>
                  <a:txBody>
                    <a:bodyPr/>
                    <a:lstStyle/>
                    <a:p>
                      <a:r>
                        <a:rPr lang="en-US" sz="1400" b="1" cap="none" spc="0" dirty="0">
                          <a:solidFill>
                            <a:schemeClr val="tx1"/>
                          </a:solidFill>
                          <a:latin typeface="Times New Roman" panose="02020603050405020304" pitchFamily="18" charset="0"/>
                          <a:cs typeface="Times New Roman" panose="02020603050405020304" pitchFamily="18" charset="0"/>
                        </a:rPr>
                        <a:t>Introductory lecture</a:t>
                      </a:r>
                    </a:p>
                  </a:txBody>
                  <a:tcPr marL="96634" marR="96634" marT="96634" marB="48317">
                    <a:lnL w="12700" cmpd="sng">
                      <a:noFill/>
                      <a:prstDash val="solid"/>
                    </a:lnL>
                    <a:lnR w="12700" cmpd="sng">
                      <a:noFill/>
                      <a:prstDash val="solid"/>
                    </a:lnR>
                    <a:lnT w="38100" cmpd="sng">
                      <a:noFill/>
                    </a:lnT>
                    <a:lnB w="12700" cap="flat" cmpd="sng" algn="ctr">
                      <a:noFill/>
                      <a:prstDash val="solid"/>
                    </a:lnB>
                    <a:noFill/>
                  </a:tcPr>
                </a:tc>
                <a:extLst>
                  <a:ext uri="{0D108BD9-81ED-4DB2-BD59-A6C34878D82A}">
                    <a16:rowId xmlns:a16="http://schemas.microsoft.com/office/drawing/2014/main" val="2285111622"/>
                  </a:ext>
                </a:extLst>
              </a:tr>
              <a:tr h="405507">
                <a:tc>
                  <a:txBody>
                    <a:bodyPr/>
                    <a:lstStyle/>
                    <a:p>
                      <a:r>
                        <a:rPr lang="en-US" sz="1500" b="1" cap="none" spc="0" dirty="0">
                          <a:solidFill>
                            <a:schemeClr val="tx1"/>
                          </a:solidFill>
                        </a:rPr>
                        <a:t>2</a:t>
                      </a:r>
                    </a:p>
                  </a:txBody>
                  <a:tcPr marL="96634" marR="96634" marT="96634" marB="48317">
                    <a:lnL w="12700" cmpd="sng">
                      <a:noFill/>
                      <a:prstDash val="solid"/>
                    </a:lnL>
                    <a:lnR w="12700" cmpd="sng">
                      <a:noFill/>
                      <a:prstDash val="solid"/>
                    </a:lnR>
                    <a:lnT w="38100" cmpd="sng">
                      <a:noFill/>
                    </a:lnT>
                    <a:lnB w="12700" cap="flat" cmpd="sng" algn="ctr">
                      <a:noFill/>
                      <a:prstDash val="solid"/>
                    </a:lnB>
                    <a:noFill/>
                  </a:tcPr>
                </a:tc>
                <a:tc>
                  <a:txBody>
                    <a:bodyPr/>
                    <a:lstStyle/>
                    <a:p>
                      <a:pPr marL="0" marR="0" algn="just">
                        <a:spcBef>
                          <a:spcPts val="0"/>
                        </a:spcBef>
                        <a:spcAft>
                          <a:spcPts val="0"/>
                        </a:spcAft>
                      </a:pP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New Venture Financing: Considerations and Choices</a:t>
                      </a:r>
                    </a:p>
                  </a:txBody>
                  <a:tcPr marL="38100" marR="38100" marT="38100" marB="38100" anchor="ctr">
                    <a:lnL w="12700" cmpd="sng">
                      <a:noFill/>
                      <a:prstDash val="solid"/>
                    </a:lnL>
                    <a:lnR w="12700" cmpd="sng">
                      <a:noFill/>
                      <a:prstDash val="solid"/>
                    </a:lnR>
                    <a:lnT w="38100" cmpd="sng">
                      <a:noFill/>
                    </a:lnT>
                    <a:lnB w="12700" cap="flat" cmpd="sng" algn="ctr">
                      <a:noFill/>
                      <a:prstDash val="solid"/>
                    </a:lnB>
                    <a:noFill/>
                  </a:tcPr>
                </a:tc>
                <a:extLst>
                  <a:ext uri="{0D108BD9-81ED-4DB2-BD59-A6C34878D82A}">
                    <a16:rowId xmlns:a16="http://schemas.microsoft.com/office/drawing/2014/main" val="2526076135"/>
                  </a:ext>
                </a:extLst>
              </a:tr>
              <a:tr h="405507">
                <a:tc>
                  <a:txBody>
                    <a:bodyPr/>
                    <a:lstStyle/>
                    <a:p>
                      <a:r>
                        <a:rPr lang="en-US" sz="1500" b="1" cap="none" spc="0" dirty="0">
                          <a:solidFill>
                            <a:schemeClr val="tx1"/>
                          </a:solidFill>
                        </a:rPr>
                        <a:t>3</a:t>
                      </a:r>
                    </a:p>
                  </a:txBody>
                  <a:tcPr marL="96634" marR="96634" marT="96634" marB="48317">
                    <a:lnL w="12700" cmpd="sng">
                      <a:noFill/>
                      <a:prstDash val="solid"/>
                    </a:lnL>
                    <a:lnR w="12700" cmpd="sng">
                      <a:noFill/>
                      <a:prstDash val="solid"/>
                    </a:lnR>
                    <a:lnT w="38100" cmpd="sng">
                      <a:noFill/>
                    </a:lnT>
                    <a:lnB w="12700" cap="flat" cmpd="sng" algn="ctr">
                      <a:noFill/>
                      <a:prstDash val="solid"/>
                    </a:lnB>
                    <a:noFill/>
                  </a:tcPr>
                </a:tc>
                <a:tc>
                  <a:txBody>
                    <a:bodyPr/>
                    <a:lstStyle/>
                    <a:p>
                      <a:pPr marL="0" marR="0">
                        <a:spcBef>
                          <a:spcPts val="0"/>
                        </a:spcBef>
                        <a:spcAft>
                          <a:spcPts val="0"/>
                        </a:spcAft>
                      </a:pP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Venture Capital and Angle Investment</a:t>
                      </a:r>
                    </a:p>
                  </a:txBody>
                  <a:tcPr marL="38100" marR="38100" marT="38100" marB="38100" anchor="ctr">
                    <a:lnL w="12700" cmpd="sng">
                      <a:noFill/>
                      <a:prstDash val="solid"/>
                    </a:lnL>
                    <a:lnR w="12700" cmpd="sng">
                      <a:noFill/>
                      <a:prstDash val="solid"/>
                    </a:lnR>
                    <a:lnT w="38100" cmpd="sng">
                      <a:noFill/>
                    </a:lnT>
                    <a:lnB w="12700" cap="flat" cmpd="sng" algn="ctr">
                      <a:noFill/>
                      <a:prstDash val="solid"/>
                    </a:lnB>
                    <a:noFill/>
                  </a:tcPr>
                </a:tc>
                <a:extLst>
                  <a:ext uri="{0D108BD9-81ED-4DB2-BD59-A6C34878D82A}">
                    <a16:rowId xmlns:a16="http://schemas.microsoft.com/office/drawing/2014/main" val="2424872535"/>
                  </a:ext>
                </a:extLst>
              </a:tr>
              <a:tr h="40550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500" b="1" cap="none" spc="0" dirty="0">
                          <a:solidFill>
                            <a:schemeClr val="tx1"/>
                          </a:solidFill>
                        </a:rPr>
                        <a:t>4</a:t>
                      </a:r>
                    </a:p>
                  </a:txBody>
                  <a:tcPr marL="96634" marR="96634" marT="96634" marB="48317">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marL="0" marR="0">
                        <a:spcBef>
                          <a:spcPts val="0"/>
                        </a:spcBef>
                        <a:spcAft>
                          <a:spcPts val="0"/>
                        </a:spcAft>
                      </a:pP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Venture Deals</a:t>
                      </a:r>
                    </a:p>
                  </a:txBody>
                  <a:tcPr marL="38100" marR="38100" marT="38100" marB="38100" anchor="ctr">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2192330621"/>
                  </a:ext>
                </a:extLst>
              </a:tr>
              <a:tr h="40550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500" b="1" cap="none" spc="0" dirty="0">
                          <a:solidFill>
                            <a:schemeClr val="tx1"/>
                          </a:solidFill>
                        </a:rPr>
                        <a:t>5</a:t>
                      </a:r>
                    </a:p>
                  </a:txBody>
                  <a:tcPr marL="96634" marR="96634" marT="96634" marB="48317">
                    <a:lnL w="12700" cmpd="sng">
                      <a:noFill/>
                      <a:prstDash val="solid"/>
                    </a:lnL>
                    <a:lnR w="12700" cmpd="sng">
                      <a:noFill/>
                      <a:prstDash val="solid"/>
                    </a:lnR>
                    <a:lnT w="12700" cmpd="sng">
                      <a:noFill/>
                      <a:prstDash val="solid"/>
                    </a:lnT>
                    <a:lnB w="12700" cap="flat" cmpd="sng" algn="ctr">
                      <a:noFill/>
                      <a:prstDash val="solid"/>
                    </a:lnB>
                    <a:noFill/>
                  </a:tcPr>
                </a:tc>
                <a:tc>
                  <a:txBody>
                    <a:bodyPr/>
                    <a:lstStyle/>
                    <a:p>
                      <a:pPr marL="0" marR="0">
                        <a:spcBef>
                          <a:spcPts val="0"/>
                        </a:spcBef>
                        <a:spcAft>
                          <a:spcPts val="0"/>
                        </a:spcAft>
                      </a:pP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New Venture Financial Strategy and Real Options</a:t>
                      </a:r>
                    </a:p>
                  </a:txBody>
                  <a:tcPr marL="38100" marR="38100" marT="38100" marB="38100" anchor="ctr">
                    <a:lnL w="12700" cmpd="sng">
                      <a:noFill/>
                      <a:prstDash val="solid"/>
                    </a:lnL>
                    <a:lnR w="12700" cmpd="sng">
                      <a:noFill/>
                      <a:prstDash val="solid"/>
                    </a:lnR>
                    <a:lnT w="12700" cmpd="sng">
                      <a:noFill/>
                      <a:prstDash val="solid"/>
                    </a:lnT>
                    <a:lnB w="12700" cap="flat" cmpd="sng" algn="ctr">
                      <a:noFill/>
                      <a:prstDash val="solid"/>
                    </a:lnB>
                    <a:noFill/>
                  </a:tcPr>
                </a:tc>
                <a:extLst>
                  <a:ext uri="{0D108BD9-81ED-4DB2-BD59-A6C34878D82A}">
                    <a16:rowId xmlns:a16="http://schemas.microsoft.com/office/drawing/2014/main" val="616613047"/>
                  </a:ext>
                </a:extLst>
              </a:tr>
              <a:tr h="44675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500" b="1" cap="none" spc="0" dirty="0">
                          <a:solidFill>
                            <a:schemeClr val="tx1"/>
                          </a:solidFill>
                        </a:rPr>
                        <a:t>6</a:t>
                      </a:r>
                    </a:p>
                  </a:txBody>
                  <a:tcPr marL="96634" marR="96634" marT="96634" marB="48317">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marL="0" marR="0">
                        <a:spcBef>
                          <a:spcPts val="0"/>
                        </a:spcBef>
                        <a:spcAft>
                          <a:spcPts val="0"/>
                        </a:spcAft>
                      </a:pP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Financial Forecasting</a:t>
                      </a:r>
                    </a:p>
                  </a:txBody>
                  <a:tcPr marL="38100" marR="38100" marT="38100" marB="38100" anchor="ctr">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2050662196"/>
                  </a:ext>
                </a:extLst>
              </a:tr>
              <a:tr h="500832">
                <a:tc>
                  <a:txBody>
                    <a:bodyPr/>
                    <a:lstStyle/>
                    <a:p>
                      <a:r>
                        <a:rPr lang="en-US" sz="1500" b="1" cap="none" spc="0" dirty="0">
                          <a:solidFill>
                            <a:schemeClr val="tx1"/>
                          </a:solidFill>
                        </a:rPr>
                        <a:t>7</a:t>
                      </a:r>
                    </a:p>
                  </a:txBody>
                  <a:tcPr marL="96634" marR="96634" marT="96634" marB="48317">
                    <a:lnL w="12700" cmpd="sng">
                      <a:noFill/>
                      <a:prstDash val="solid"/>
                    </a:lnL>
                    <a:lnR w="12700" cmpd="sng">
                      <a:noFill/>
                      <a:prstDash val="solid"/>
                    </a:lnR>
                    <a:lnT w="12700" cmpd="sng">
                      <a:noFill/>
                      <a:prstDash val="solid"/>
                    </a:lnT>
                    <a:lnB w="12700" cap="flat" cmpd="sng" algn="ctr">
                      <a:noFill/>
                      <a:prstDash val="solid"/>
                    </a:lnB>
                    <a:noFill/>
                  </a:tcPr>
                </a:tc>
                <a:tc>
                  <a:txBody>
                    <a:bodyPr/>
                    <a:lstStyle/>
                    <a:p>
                      <a:pPr marL="0" marR="0">
                        <a:spcBef>
                          <a:spcPts val="0"/>
                        </a:spcBef>
                        <a:spcAft>
                          <a:spcPts val="0"/>
                        </a:spcAft>
                      </a:pP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Financial Modeling</a:t>
                      </a:r>
                    </a:p>
                  </a:txBody>
                  <a:tcPr marL="38100" marR="38100" marT="38100" marB="38100" anchor="ctr">
                    <a:lnL w="12700" cmpd="sng">
                      <a:noFill/>
                      <a:prstDash val="solid"/>
                    </a:lnL>
                    <a:lnR w="12700" cmpd="sng">
                      <a:noFill/>
                      <a:prstDash val="solid"/>
                    </a:lnR>
                    <a:lnT w="12700" cmpd="sng">
                      <a:noFill/>
                      <a:prstDash val="solid"/>
                    </a:lnT>
                    <a:lnB w="12700" cap="flat" cmpd="sng" algn="ctr">
                      <a:noFill/>
                      <a:prstDash val="solid"/>
                    </a:lnB>
                    <a:noFill/>
                  </a:tcPr>
                </a:tc>
                <a:extLst>
                  <a:ext uri="{0D108BD9-81ED-4DB2-BD59-A6C34878D82A}">
                    <a16:rowId xmlns:a16="http://schemas.microsoft.com/office/drawing/2014/main" val="4115988403"/>
                  </a:ext>
                </a:extLst>
              </a:tr>
              <a:tr h="405507">
                <a:tc>
                  <a:txBody>
                    <a:bodyPr/>
                    <a:lstStyle/>
                    <a:p>
                      <a:r>
                        <a:rPr lang="en-US" sz="1500" b="1" cap="none" spc="0" dirty="0">
                          <a:solidFill>
                            <a:schemeClr val="tx1"/>
                          </a:solidFill>
                        </a:rPr>
                        <a:t>8</a:t>
                      </a:r>
                    </a:p>
                  </a:txBody>
                  <a:tcPr marL="96634" marR="96634" marT="96634" marB="48317">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marL="0" marR="0">
                        <a:spcBef>
                          <a:spcPts val="0"/>
                        </a:spcBef>
                        <a:spcAft>
                          <a:spcPts val="0"/>
                        </a:spcAft>
                      </a:pP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Foundation of New Venture Valuation</a:t>
                      </a:r>
                    </a:p>
                  </a:txBody>
                  <a:tcPr marL="38100" marR="38100" marT="38100" marB="38100" anchor="ctr">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171634770"/>
                  </a:ext>
                </a:extLst>
              </a:tr>
              <a:tr h="405507">
                <a:tc>
                  <a:txBody>
                    <a:bodyPr/>
                    <a:lstStyle/>
                    <a:p>
                      <a:r>
                        <a:rPr lang="en-US" sz="1500" b="1" cap="none" spc="0" dirty="0">
                          <a:solidFill>
                            <a:schemeClr val="tx1"/>
                          </a:solidFill>
                        </a:rPr>
                        <a:t>9</a:t>
                      </a:r>
                    </a:p>
                  </a:txBody>
                  <a:tcPr marL="96634" marR="96634" marT="96634" marB="48317">
                    <a:lnL w="12700" cmpd="sng">
                      <a:noFill/>
                      <a:prstDash val="solid"/>
                    </a:lnL>
                    <a:lnR w="12700" cmpd="sng">
                      <a:noFill/>
                      <a:prstDash val="solid"/>
                    </a:lnR>
                    <a:lnT w="12700" cmpd="sng">
                      <a:noFill/>
                      <a:prstDash val="solid"/>
                    </a:lnT>
                    <a:lnB w="12700" cap="flat" cmpd="sng" algn="ctr">
                      <a:noFill/>
                      <a:prstDash val="solid"/>
                    </a:lnB>
                    <a:noFill/>
                  </a:tcPr>
                </a:tc>
                <a:tc>
                  <a:txBody>
                    <a:bodyPr/>
                    <a:lstStyle/>
                    <a:p>
                      <a:pPr marL="0" marR="0">
                        <a:spcBef>
                          <a:spcPts val="0"/>
                        </a:spcBef>
                        <a:spcAft>
                          <a:spcPts val="0"/>
                        </a:spcAft>
                      </a:pP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Investment Project Evaluation and risk Management</a:t>
                      </a:r>
                    </a:p>
                  </a:txBody>
                  <a:tcPr marL="38100" marR="38100" marT="38100" marB="38100" anchor="ctr">
                    <a:lnL w="12700" cmpd="sng">
                      <a:noFill/>
                      <a:prstDash val="solid"/>
                    </a:lnL>
                    <a:lnR w="12700" cmpd="sng">
                      <a:noFill/>
                      <a:prstDash val="solid"/>
                    </a:lnR>
                    <a:lnT w="12700" cmpd="sng">
                      <a:noFill/>
                      <a:prstDash val="solid"/>
                    </a:lnT>
                    <a:lnB w="12700" cap="flat" cmpd="sng" algn="ctr">
                      <a:noFill/>
                      <a:prstDash val="solid"/>
                    </a:lnB>
                    <a:noFill/>
                  </a:tcPr>
                </a:tc>
                <a:extLst>
                  <a:ext uri="{0D108BD9-81ED-4DB2-BD59-A6C34878D82A}">
                    <a16:rowId xmlns:a16="http://schemas.microsoft.com/office/drawing/2014/main" val="2565102821"/>
                  </a:ext>
                </a:extLst>
              </a:tr>
              <a:tr h="398684">
                <a:tc>
                  <a:txBody>
                    <a:bodyPr/>
                    <a:lstStyle/>
                    <a:p>
                      <a:r>
                        <a:rPr lang="en-US" sz="1500" b="1" cap="none" spc="0" dirty="0">
                          <a:solidFill>
                            <a:schemeClr val="tx1"/>
                          </a:solidFill>
                        </a:rPr>
                        <a:t>10</a:t>
                      </a:r>
                    </a:p>
                  </a:txBody>
                  <a:tcPr marL="96634" marR="96634" marT="96634" marB="48317">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marL="0" marR="0">
                        <a:spcBef>
                          <a:spcPts val="0"/>
                        </a:spcBef>
                        <a:spcAft>
                          <a:spcPts val="0"/>
                        </a:spcAft>
                      </a:pP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Business Harvesting Strategies</a:t>
                      </a:r>
                    </a:p>
                    <a:p>
                      <a:pPr marL="0" marR="0">
                        <a:spcBef>
                          <a:spcPts val="0"/>
                        </a:spcBef>
                        <a:spcAft>
                          <a:spcPts val="0"/>
                        </a:spcAft>
                      </a:pP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100" marR="38100" marT="38100" marB="38100" anchor="ctr">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298474428"/>
                  </a:ext>
                </a:extLst>
              </a:tr>
              <a:tr h="405507">
                <a:tc>
                  <a:txBody>
                    <a:bodyPr/>
                    <a:lstStyle/>
                    <a:p>
                      <a:r>
                        <a:rPr lang="en-US" sz="1500" b="1" cap="none" spc="0" dirty="0">
                          <a:solidFill>
                            <a:schemeClr val="tx1"/>
                          </a:solidFill>
                        </a:rPr>
                        <a:t>11</a:t>
                      </a:r>
                    </a:p>
                  </a:txBody>
                  <a:tcPr marL="96634" marR="96634" marT="96634" marB="48317">
                    <a:lnL w="12700" cmpd="sng">
                      <a:noFill/>
                      <a:prstDash val="solid"/>
                    </a:lnL>
                    <a:lnR w="12700" cmpd="sng">
                      <a:noFill/>
                      <a:prstDash val="solid"/>
                    </a:lnR>
                    <a:lnT w="12700" cmpd="sng">
                      <a:noFill/>
                      <a:prstDash val="solid"/>
                    </a:lnT>
                    <a:lnB w="12700" cap="flat" cmpd="sng" algn="ctr">
                      <a:noFill/>
                      <a:prstDash val="solid"/>
                    </a:lnB>
                    <a:noFill/>
                  </a:tcPr>
                </a:tc>
                <a:tc>
                  <a:txBody>
                    <a:bodyPr/>
                    <a:lstStyle/>
                    <a:p>
                      <a:pPr marL="0" marR="0">
                        <a:spcBef>
                          <a:spcPts val="0"/>
                        </a:spcBef>
                        <a:spcAft>
                          <a:spcPts val="0"/>
                        </a:spcAft>
                      </a:pP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The Future of Entrepreneurial Financing</a:t>
                      </a:r>
                    </a:p>
                  </a:txBody>
                  <a:tcPr marL="38100" marR="38100" marT="38100" marB="38100" anchor="ctr">
                    <a:lnL w="12700" cmpd="sng">
                      <a:noFill/>
                      <a:prstDash val="solid"/>
                    </a:lnL>
                    <a:lnR w="12700" cmpd="sng">
                      <a:noFill/>
                      <a:prstDash val="solid"/>
                    </a:lnR>
                    <a:lnT w="12700" cmpd="sng">
                      <a:noFill/>
                      <a:prstDash val="solid"/>
                    </a:lnT>
                    <a:lnB w="12700" cap="flat" cmpd="sng" algn="ctr">
                      <a:noFill/>
                      <a:prstDash val="solid"/>
                    </a:lnB>
                    <a:noFill/>
                  </a:tcPr>
                </a:tc>
                <a:extLst>
                  <a:ext uri="{0D108BD9-81ED-4DB2-BD59-A6C34878D82A}">
                    <a16:rowId xmlns:a16="http://schemas.microsoft.com/office/drawing/2014/main" val="1091514877"/>
                  </a:ext>
                </a:extLst>
              </a:tr>
              <a:tr h="500832">
                <a:tc>
                  <a:txBody>
                    <a:bodyPr/>
                    <a:lstStyle/>
                    <a:p>
                      <a:r>
                        <a:rPr lang="en-US" sz="1500" b="1" cap="none" spc="0" dirty="0">
                          <a:solidFill>
                            <a:srgbClr val="FF0000"/>
                          </a:solidFill>
                        </a:rPr>
                        <a:t>12</a:t>
                      </a:r>
                    </a:p>
                  </a:txBody>
                  <a:tcPr marL="96634" marR="96634" marT="96634" marB="48317">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algn="ctr"/>
                      <a:r>
                        <a:rPr lang="en-US" sz="2100" b="1" cap="none" spc="0" dirty="0">
                          <a:solidFill>
                            <a:srgbClr val="FF0000"/>
                          </a:solidFill>
                        </a:rPr>
                        <a:t>Revision</a:t>
                      </a:r>
                    </a:p>
                  </a:txBody>
                  <a:tcPr marL="96634" marR="96634" marT="96634" marB="48317">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3963894740"/>
                  </a:ext>
                </a:extLst>
              </a:tr>
              <a:tr h="500832">
                <a:tc>
                  <a:txBody>
                    <a:bodyPr/>
                    <a:lstStyle/>
                    <a:p>
                      <a:r>
                        <a:rPr lang="en-US" sz="1500" b="1" cap="none" spc="0" dirty="0">
                          <a:solidFill>
                            <a:srgbClr val="FF0000"/>
                          </a:solidFill>
                        </a:rPr>
                        <a:t>13</a:t>
                      </a:r>
                    </a:p>
                  </a:txBody>
                  <a:tcPr marL="96634" marR="96634" marT="96634" marB="48317">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100" b="1" cap="none" spc="0" dirty="0">
                          <a:solidFill>
                            <a:srgbClr val="FF0000"/>
                          </a:solidFill>
                        </a:rPr>
                        <a:t>Final</a:t>
                      </a:r>
                      <a:r>
                        <a:rPr lang="en-US" sz="2100" b="1" cap="none" spc="0" baseline="0" dirty="0">
                          <a:solidFill>
                            <a:srgbClr val="FF0000"/>
                          </a:solidFill>
                        </a:rPr>
                        <a:t> Exam</a:t>
                      </a:r>
                      <a:endParaRPr lang="en-US" sz="2100" b="1" cap="none" spc="0" dirty="0">
                        <a:solidFill>
                          <a:srgbClr val="FF0000"/>
                        </a:solidFill>
                      </a:endParaRPr>
                    </a:p>
                  </a:txBody>
                  <a:tcPr marL="96634" marR="96634" marT="96634" marB="48317">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401490686"/>
                  </a:ext>
                </a:extLst>
              </a:tr>
            </a:tbl>
          </a:graphicData>
        </a:graphic>
      </p:graphicFrame>
      <p:sp>
        <p:nvSpPr>
          <p:cNvPr id="3" name="Arrow: Right 2">
            <a:extLst>
              <a:ext uri="{FF2B5EF4-FFF2-40B4-BE49-F238E27FC236}">
                <a16:creationId xmlns:a16="http://schemas.microsoft.com/office/drawing/2014/main" id="{3CC179E9-6428-5FF9-AE77-0D250ECF0480}"/>
              </a:ext>
            </a:extLst>
          </p:cNvPr>
          <p:cNvSpPr/>
          <p:nvPr/>
        </p:nvSpPr>
        <p:spPr>
          <a:xfrm rot="10800000">
            <a:off x="7154562" y="926757"/>
            <a:ext cx="624016" cy="123568"/>
          </a:xfrm>
          <a:prstGeom prst="right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2349322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3029" y="1012004"/>
            <a:ext cx="3416158" cy="4795408"/>
          </a:xfrm>
        </p:spPr>
        <p:txBody>
          <a:bodyPr>
            <a:normAutofit/>
          </a:bodyPr>
          <a:lstStyle/>
          <a:p>
            <a:r>
              <a:rPr lang="en-US" b="1" dirty="0">
                <a:solidFill>
                  <a:srgbClr val="FF0000"/>
                </a:solidFill>
              </a:rPr>
              <a:t>Assessment</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954179204"/>
              </p:ext>
            </p:extLst>
          </p:nvPr>
        </p:nvGraphicFramePr>
        <p:xfrm>
          <a:off x="4279188" y="1369428"/>
          <a:ext cx="7428718" cy="3332318"/>
        </p:xfrm>
        <a:graphic>
          <a:graphicData uri="http://schemas.openxmlformats.org/drawingml/2006/table">
            <a:tbl>
              <a:tblPr firstRow="1" bandRow="1">
                <a:tableStyleId>{91EBBBCC-DAD2-459C-BE2E-F6DE35CF9A28}</a:tableStyleId>
              </a:tblPr>
              <a:tblGrid>
                <a:gridCol w="4909807">
                  <a:extLst>
                    <a:ext uri="{9D8B030D-6E8A-4147-A177-3AD203B41FA5}">
                      <a16:colId xmlns:a16="http://schemas.microsoft.com/office/drawing/2014/main" val="2018320276"/>
                    </a:ext>
                  </a:extLst>
                </a:gridCol>
                <a:gridCol w="2518911">
                  <a:extLst>
                    <a:ext uri="{9D8B030D-6E8A-4147-A177-3AD203B41FA5}">
                      <a16:colId xmlns:a16="http://schemas.microsoft.com/office/drawing/2014/main" val="55280745"/>
                    </a:ext>
                  </a:extLst>
                </a:gridCol>
              </a:tblGrid>
              <a:tr h="1354898">
                <a:tc>
                  <a:txBody>
                    <a:bodyPr/>
                    <a:lstStyle/>
                    <a:p>
                      <a:r>
                        <a:rPr lang="en-US" sz="4700" b="1"/>
                        <a:t>items</a:t>
                      </a:r>
                    </a:p>
                  </a:txBody>
                  <a:tcPr marL="118849" marR="118849" marT="59425" marB="59425"/>
                </a:tc>
                <a:tc>
                  <a:txBody>
                    <a:bodyPr/>
                    <a:lstStyle/>
                    <a:p>
                      <a:pPr algn="ctr"/>
                      <a:r>
                        <a:rPr lang="en-US" sz="4700" b="1"/>
                        <a:t>Marks</a:t>
                      </a:r>
                    </a:p>
                  </a:txBody>
                  <a:tcPr marL="118849" marR="118849" marT="59425" marB="59425"/>
                </a:tc>
                <a:extLst>
                  <a:ext uri="{0D108BD9-81ED-4DB2-BD59-A6C34878D82A}">
                    <a16:rowId xmlns:a16="http://schemas.microsoft.com/office/drawing/2014/main" val="3653949785"/>
                  </a:ext>
                </a:extLst>
              </a:tr>
              <a:tr h="988710">
                <a:tc>
                  <a:txBody>
                    <a:bodyPr/>
                    <a:lstStyle/>
                    <a:p>
                      <a:r>
                        <a:rPr lang="en-US" sz="3100" b="1" dirty="0"/>
                        <a:t>10 x Quizzes (quiz = 8 marks)</a:t>
                      </a:r>
                    </a:p>
                  </a:txBody>
                  <a:tcPr marL="118849" marR="118849" marT="59425" marB="59425"/>
                </a:tc>
                <a:tc>
                  <a:txBody>
                    <a:bodyPr/>
                    <a:lstStyle/>
                    <a:p>
                      <a:pPr algn="ctr"/>
                      <a:r>
                        <a:rPr lang="en-US" sz="3100" b="1" dirty="0"/>
                        <a:t>80</a:t>
                      </a:r>
                    </a:p>
                  </a:txBody>
                  <a:tcPr marL="118849" marR="118849" marT="59425" marB="59425"/>
                </a:tc>
                <a:extLst>
                  <a:ext uri="{0D108BD9-81ED-4DB2-BD59-A6C34878D82A}">
                    <a16:rowId xmlns:a16="http://schemas.microsoft.com/office/drawing/2014/main" val="2895830432"/>
                  </a:ext>
                </a:extLst>
              </a:tr>
              <a:tr h="988710">
                <a:tc>
                  <a:txBody>
                    <a:bodyPr/>
                    <a:lstStyle/>
                    <a:p>
                      <a:r>
                        <a:rPr lang="en-US" sz="3100" b="1" dirty="0"/>
                        <a:t>Final Exam</a:t>
                      </a:r>
                    </a:p>
                  </a:txBody>
                  <a:tcPr marL="118849" marR="118849" marT="59425" marB="59425"/>
                </a:tc>
                <a:tc>
                  <a:txBody>
                    <a:bodyPr/>
                    <a:lstStyle/>
                    <a:p>
                      <a:pPr algn="ctr"/>
                      <a:r>
                        <a:rPr lang="en-US" sz="3100" b="1" dirty="0"/>
                        <a:t>20</a:t>
                      </a:r>
                    </a:p>
                  </a:txBody>
                  <a:tcPr marL="118849" marR="118849" marT="59425" marB="59425"/>
                </a:tc>
                <a:extLst>
                  <a:ext uri="{0D108BD9-81ED-4DB2-BD59-A6C34878D82A}">
                    <a16:rowId xmlns:a16="http://schemas.microsoft.com/office/drawing/2014/main" val="3742217980"/>
                  </a:ext>
                </a:extLst>
              </a:tr>
            </a:tbl>
          </a:graphicData>
        </a:graphic>
      </p:graphicFrame>
    </p:spTree>
    <p:extLst>
      <p:ext uri="{BB962C8B-B14F-4D97-AF65-F5344CB8AC3E}">
        <p14:creationId xmlns:p14="http://schemas.microsoft.com/office/powerpoint/2010/main" val="44083911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1535</TotalTime>
  <Words>1233</Words>
  <Application>Microsoft Office PowerPoint</Application>
  <PresentationFormat>Widescreen</PresentationFormat>
  <Paragraphs>141</Paragraphs>
  <Slides>19</Slides>
  <Notes>10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19</vt:i4>
      </vt:variant>
    </vt:vector>
  </HeadingPairs>
  <TitlesOfParts>
    <vt:vector size="31" baseType="lpstr">
      <vt:lpstr>Arial</vt:lpstr>
      <vt:lpstr>Calibri</vt:lpstr>
      <vt:lpstr>Calibri Light</vt:lpstr>
      <vt:lpstr>Glory</vt:lpstr>
      <vt:lpstr>SourceSansPro-Italic</vt:lpstr>
      <vt:lpstr>SourceSansPro-Regular</vt:lpstr>
      <vt:lpstr>SourceSansPro-SemiBold</vt:lpstr>
      <vt:lpstr>SourceSansPro-SemiBoldItalic</vt:lpstr>
      <vt:lpstr>Tajawal ExtraBold</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Course Material Textbooks </vt:lpstr>
      <vt:lpstr>Study Plan (Lecture) </vt:lpstr>
      <vt:lpstr>Assessment</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 Soliman Soliman (MOHAMED SOLIMAN SOLIMAN)</cp:lastModifiedBy>
  <cp:revision>131</cp:revision>
  <dcterms:created xsi:type="dcterms:W3CDTF">2023-04-29T09:08:23Z</dcterms:created>
  <dcterms:modified xsi:type="dcterms:W3CDTF">2023-09-17T19:12:46Z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defa4170-0d19-0005-0004-bc88714345d2_Enabled">
    <vt:lpwstr>true</vt:lpwstr>
  </property>
  <property fmtid="{D5CDD505-2E9C-101B-9397-08002B2CF9AE}" pid="3" name="MSIP_Label_defa4170-0d19-0005-0004-bc88714345d2_SetDate">
    <vt:lpwstr>2023-05-28T23:59:47Z</vt:lpwstr>
  </property>
  <property fmtid="{D5CDD505-2E9C-101B-9397-08002B2CF9AE}" pid="4" name="MSIP_Label_defa4170-0d19-0005-0004-bc88714345d2_Method">
    <vt:lpwstr>Standard</vt:lpwstr>
  </property>
  <property fmtid="{D5CDD505-2E9C-101B-9397-08002B2CF9AE}" pid="5" name="MSIP_Label_defa4170-0d19-0005-0004-bc88714345d2_Name">
    <vt:lpwstr>defa4170-0d19-0005-0004-bc88714345d2</vt:lpwstr>
  </property>
  <property fmtid="{D5CDD505-2E9C-101B-9397-08002B2CF9AE}" pid="6" name="MSIP_Label_defa4170-0d19-0005-0004-bc88714345d2_SiteId">
    <vt:lpwstr>5f768725-e9ce-4ba3-b39f-f5ea8b6b2ec9</vt:lpwstr>
  </property>
  <property fmtid="{D5CDD505-2E9C-101B-9397-08002B2CF9AE}" pid="7" name="MSIP_Label_defa4170-0d19-0005-0004-bc88714345d2_ActionId">
    <vt:lpwstr>024721c2-b25d-48f6-8f18-0c1419b14981</vt:lpwstr>
  </property>
  <property fmtid="{D5CDD505-2E9C-101B-9397-08002B2CF9AE}" pid="8" name="MSIP_Label_defa4170-0d19-0005-0004-bc88714345d2_ContentBits">
    <vt:lpwstr>0</vt:lpwstr>
  </property>
</Properties>
</file>