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1.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6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00942" y="-14513"/>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693088" y="3542200"/>
            <a:ext cx="7498912" cy="769441"/>
          </a:xfrm>
          <a:prstGeom prst="rect">
            <a:avLst/>
          </a:prstGeom>
          <a:noFill/>
        </p:spPr>
        <p:txBody>
          <a:bodyPr wrap="none" rtlCol="0">
            <a:spAutoFit/>
          </a:bodyPr>
          <a:lstStyle/>
          <a:p>
            <a:r>
              <a:rPr lang="en-US" sz="2200" b="1" dirty="0">
                <a:solidFill>
                  <a:srgbClr val="0070C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70C0"/>
                </a:solidFill>
                <a:latin typeface="Arial Black" panose="020B0A04020102020204" pitchFamily="34" charset="0"/>
                <a:cs typeface="Times New Roman" panose="02020603050405020304" pitchFamily="18" charset="0"/>
              </a:rPr>
              <a:t>Pricing, Litigation, and Excellence.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chemeClr val="accent1"/>
                </a:solidFill>
              </a:rPr>
              <a:t>Change</a:t>
            </a:r>
            <a:endParaRPr lang="en-US" sz="3600" b="1" dirty="0">
              <a:solidFill>
                <a:srgbClr val="0070C0"/>
              </a:solidFill>
            </a:endParaRPr>
          </a:p>
        </p:txBody>
      </p:sp>
      <p:sp>
        <p:nvSpPr>
          <p:cNvPr id="13315" name="Rectangle 3"/>
          <p:cNvSpPr>
            <a:spLocks noGrp="1" noChangeArrowheads="1"/>
          </p:cNvSpPr>
          <p:nvPr>
            <p:ph idx="1"/>
          </p:nvPr>
        </p:nvSpPr>
        <p:spPr>
          <a:xfrm>
            <a:off x="369219" y="1661196"/>
            <a:ext cx="10693740" cy="4631435"/>
          </a:xfrm>
        </p:spPr>
        <p:txBody>
          <a:bodyPr rtlCol="0">
            <a:normAutofit lnSpcReduction="10000"/>
          </a:bodyPr>
          <a:lstStyle/>
          <a:p>
            <a:pPr algn="just">
              <a:buFont typeface="Wingdings" panose="05000000000000000000" pitchFamily="2" charset="2"/>
              <a:buChar char="§"/>
            </a:pPr>
            <a:r>
              <a:rPr lang="en-US" b="1" dirty="0">
                <a:solidFill>
                  <a:srgbClr val="C0000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290" y="69200"/>
            <a:ext cx="2247201" cy="910465"/>
          </a:xfrm>
          <a:prstGeom prst="rect">
            <a:avLst/>
          </a:prstGeom>
        </p:spPr>
      </p:pic>
      <p:sp>
        <p:nvSpPr>
          <p:cNvPr id="2" name="Rectangle: Rounded Corners 1">
            <a:extLst>
              <a:ext uri="{FF2B5EF4-FFF2-40B4-BE49-F238E27FC236}">
                <a16:creationId xmlns:a16="http://schemas.microsoft.com/office/drawing/2014/main" id="{4F68E681-F734-84C0-024D-F316160D1FC1}"/>
              </a:ext>
            </a:extLst>
          </p:cNvPr>
          <p:cNvSpPr/>
          <p:nvPr/>
        </p:nvSpPr>
        <p:spPr>
          <a:xfrm>
            <a:off x="11264928" y="106452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70C0"/>
                </a:solidFill>
              </a:rPr>
              <a:t>Change</a:t>
            </a:r>
          </a:p>
        </p:txBody>
      </p:sp>
      <p:sp>
        <p:nvSpPr>
          <p:cNvPr id="30723" name="Rectangle 3"/>
          <p:cNvSpPr>
            <a:spLocks noGrp="1" noChangeArrowheads="1"/>
          </p:cNvSpPr>
          <p:nvPr>
            <p:ph type="body" idx="1"/>
          </p:nvPr>
        </p:nvSpPr>
        <p:spPr>
          <a:xfrm>
            <a:off x="1727199" y="854813"/>
            <a:ext cx="9479280" cy="4791075"/>
          </a:xfrm>
        </p:spPr>
        <p:txBody>
          <a:bodyPr>
            <a:noAutofit/>
          </a:bodyPr>
          <a:lstStyle/>
          <a:p>
            <a:pPr marL="0" indent="0" algn="just">
              <a:buNone/>
            </a:pPr>
            <a:r>
              <a:rPr lang="en-US" b="1" dirty="0">
                <a:solidFill>
                  <a:srgbClr val="C00000"/>
                </a:solidFill>
              </a:rPr>
              <a:t>Changes may come in many forms, such as</a:t>
            </a:r>
            <a:r>
              <a:rPr lang="en-US" dirty="0">
                <a:solidFill>
                  <a:srgbClr val="C0000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7252" y="26471"/>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70C0"/>
                </a:solidFill>
              </a:rPr>
              <a:t>How Changes Impact a Project</a:t>
            </a:r>
          </a:p>
        </p:txBody>
      </p:sp>
      <p:sp>
        <p:nvSpPr>
          <p:cNvPr id="30723" name="Rectangle 3"/>
          <p:cNvSpPr>
            <a:spLocks noGrp="1" noChangeArrowheads="1"/>
          </p:cNvSpPr>
          <p:nvPr>
            <p:ph type="body" idx="1"/>
          </p:nvPr>
        </p:nvSpPr>
        <p:spPr>
          <a:xfrm>
            <a:off x="422885" y="1538336"/>
            <a:ext cx="10149840"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C00000"/>
                </a:solidFill>
              </a:rPr>
              <a:t>Direct impacts </a:t>
            </a:r>
            <a:r>
              <a:rPr lang="en-US" dirty="0"/>
              <a:t>and </a:t>
            </a:r>
            <a:r>
              <a:rPr lang="en-US" b="1" dirty="0">
                <a:solidFill>
                  <a:srgbClr val="C00000"/>
                </a:solidFill>
              </a:rPr>
              <a:t>Disruption impacts</a:t>
            </a:r>
            <a:r>
              <a:rPr lang="en-US" dirty="0">
                <a:solidFill>
                  <a:srgbClr val="C00000"/>
                </a:solidFill>
              </a:rPr>
              <a:t>.</a:t>
            </a:r>
          </a:p>
          <a:p>
            <a:pPr algn="just"/>
            <a:r>
              <a:rPr lang="en-US" dirty="0"/>
              <a:t>Each category may have many alternate labels (direct/hard-core/primary disruption/ ripple/productivity loss/knock-on/impact/cumulative . .). </a:t>
            </a:r>
          </a:p>
          <a:p>
            <a:pPr algn="just"/>
            <a:r>
              <a:rPr lang="en-US" dirty="0"/>
              <a:t>Basically, however, the practical distinction is this:    The visible cost of directly implementing or accommodating a change is </a:t>
            </a:r>
            <a:r>
              <a:rPr lang="en-US" b="1" dirty="0">
                <a:solidFill>
                  <a:srgbClr val="C00000"/>
                </a:solidFill>
              </a:rPr>
              <a:t>direct</a:t>
            </a:r>
            <a:r>
              <a:rPr lang="en-US" b="1" dirty="0">
                <a:solidFill>
                  <a:schemeClr val="accent1"/>
                </a:solidFill>
              </a:rPr>
              <a:t> </a:t>
            </a:r>
            <a:r>
              <a:rPr lang="en-US" b="1" dirty="0">
                <a:solidFill>
                  <a:srgbClr val="C00000"/>
                </a:solidFill>
              </a:rPr>
              <a:t>impact</a:t>
            </a:r>
            <a:r>
              <a:rPr lang="en-US" dirty="0"/>
              <a:t>; the change’s impact on the cost of executing unchanged work (or, indeed, even other changed work) is </a:t>
            </a:r>
            <a:r>
              <a:rPr lang="en-US" b="1" dirty="0">
                <a:solidFill>
                  <a:srgbClr val="C00000"/>
                </a:solidFill>
              </a:rPr>
              <a:t>disruption</a:t>
            </a:r>
            <a:r>
              <a:rPr lang="en-US" dirty="0"/>
              <a:t>.</a:t>
            </a:r>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7905"/>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70C0"/>
                </a:solidFill>
              </a:rPr>
              <a:t>Direct Impacts</a:t>
            </a:r>
          </a:p>
        </p:txBody>
      </p:sp>
      <p:sp>
        <p:nvSpPr>
          <p:cNvPr id="30723" name="Rectangle 3"/>
          <p:cNvSpPr>
            <a:spLocks noGrp="1" noChangeArrowheads="1"/>
          </p:cNvSpPr>
          <p:nvPr>
            <p:ph type="body" idx="1"/>
          </p:nvPr>
        </p:nvSpPr>
        <p:spPr>
          <a:xfrm>
            <a:off x="223520" y="1439463"/>
            <a:ext cx="10644495" cy="4791075"/>
          </a:xfrm>
        </p:spPr>
        <p:txBody>
          <a:bodyPr>
            <a:noAutofit/>
          </a:bodyPr>
          <a:lstStyle/>
          <a:p>
            <a:pPr algn="just"/>
            <a:r>
              <a:rPr lang="en-US" b="1" dirty="0">
                <a:solidFill>
                  <a:srgbClr val="C0000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C0000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0780" y="44461"/>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chemeClr val="accent1"/>
                </a:solidFill>
              </a:rPr>
              <a:t>Delays</a:t>
            </a:r>
            <a:endParaRPr lang="en-GB" altLang="en-US" sz="3200" b="1" dirty="0">
              <a:solidFill>
                <a:srgbClr val="0070C0"/>
              </a:solidFill>
            </a:endParaRPr>
          </a:p>
        </p:txBody>
      </p:sp>
      <p:sp>
        <p:nvSpPr>
          <p:cNvPr id="30723" name="Rectangle 3"/>
          <p:cNvSpPr>
            <a:spLocks noGrp="1" noChangeArrowheads="1"/>
          </p:cNvSpPr>
          <p:nvPr>
            <p:ph type="body" idx="1"/>
          </p:nvPr>
        </p:nvSpPr>
        <p:spPr>
          <a:xfrm>
            <a:off x="81281" y="1578745"/>
            <a:ext cx="11018482" cy="4791075"/>
          </a:xfrm>
        </p:spPr>
        <p:txBody>
          <a:bodyPr>
            <a:noAutofit/>
          </a:bodyPr>
          <a:lstStyle/>
          <a:p>
            <a:pPr algn="just"/>
            <a:r>
              <a:rPr lang="en-US" b="1" dirty="0">
                <a:solidFill>
                  <a:srgbClr val="C00000"/>
                </a:solidFill>
              </a:rPr>
              <a:t>Delays</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r>
              <a:rPr lang="en-US" altLang="en-US" b="1" dirty="0">
                <a:solidFill>
                  <a:srgbClr val="C00000"/>
                </a:solidFill>
              </a:rPr>
              <a:t>Other sources </a:t>
            </a:r>
            <a:r>
              <a:rPr lang="en-US" altLang="en-US" dirty="0"/>
              <a:t>of delay may have little or no direct impact on schedules and cost but may still have disruptive consequences. </a:t>
            </a:r>
          </a:p>
          <a:p>
            <a:pPr algn="just"/>
            <a:r>
              <a:rPr lang="en-US" altLang="en-US" b="1" dirty="0">
                <a:solidFill>
                  <a:srgbClr val="C0000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Design Uncertainty</a:t>
            </a:r>
          </a:p>
        </p:txBody>
      </p:sp>
      <p:sp>
        <p:nvSpPr>
          <p:cNvPr id="30723" name="Rectangle 3"/>
          <p:cNvSpPr>
            <a:spLocks noGrp="1" noChangeArrowheads="1"/>
          </p:cNvSpPr>
          <p:nvPr>
            <p:ph type="body" idx="1"/>
          </p:nvPr>
        </p:nvSpPr>
        <p:spPr>
          <a:xfrm>
            <a:off x="284481" y="1465860"/>
            <a:ext cx="10825442" cy="4791075"/>
          </a:xfrm>
        </p:spPr>
        <p:txBody>
          <a:bodyPr>
            <a:noAutofit/>
          </a:bodyPr>
          <a:lstStyle/>
          <a:p>
            <a:pPr algn="just"/>
            <a:r>
              <a:rPr lang="en-US" b="1" dirty="0">
                <a:solidFill>
                  <a:srgbClr val="C0000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93594" y="1425575"/>
            <a:ext cx="10494470" cy="4555093"/>
          </a:xfrm>
          <a:prstGeom prst="rect">
            <a:avLst/>
          </a:prstGeom>
          <a:noFill/>
        </p:spPr>
        <p:txBody>
          <a:bodyPr wrap="square">
            <a:spAutoFit/>
          </a:bodyPr>
          <a:lstStyle/>
          <a:p>
            <a:pPr algn="just"/>
            <a:r>
              <a:rPr lang="en-US" sz="2800" b="1" dirty="0">
                <a:solidFill>
                  <a:srgbClr val="C00000"/>
                </a:solidFill>
              </a:rPr>
              <a:t>Disruption</a:t>
            </a:r>
            <a:r>
              <a:rPr lang="en-US" sz="2500" dirty="0">
                <a:solidFill>
                  <a:srgbClr val="C00000"/>
                </a:solidFill>
              </a:rPr>
              <a:t> </a:t>
            </a:r>
            <a:r>
              <a:rPr lang="en-US" sz="26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r>
              <a:rPr lang="en-US" sz="2800" b="1" dirty="0">
                <a:solidFill>
                  <a:srgbClr val="C00000"/>
                </a:solidFill>
              </a:rPr>
              <a:t>The Challenges of Disruption</a:t>
            </a:r>
            <a:r>
              <a:rPr lang="en-US" sz="2500" dirty="0"/>
              <a:t>. </a:t>
            </a:r>
            <a:r>
              <a:rPr lang="en-US" sz="26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r>
              <a:rPr lang="en-US" sz="2500" dirty="0"/>
              <a: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5" y="1630818"/>
            <a:ext cx="10674688" cy="3970318"/>
          </a:xfrm>
          <a:prstGeom prst="rect">
            <a:avLst/>
          </a:prstGeom>
          <a:noFill/>
        </p:spPr>
        <p:txBody>
          <a:bodyPr wrap="square">
            <a:spAutoFit/>
          </a:bodyPr>
          <a:lstStyle/>
          <a:p>
            <a:pPr algn="just"/>
            <a:r>
              <a:rPr lang="en-US" sz="2800" b="1" dirty="0">
                <a:solidFill>
                  <a:srgbClr val="C0000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r>
              <a:rPr lang="en-US" sz="2800" dirty="0">
                <a:solidFill>
                  <a:srgbClr val="C00000"/>
                </a:solidFill>
              </a:rPr>
              <a:t>•</a:t>
            </a:r>
            <a:r>
              <a:rPr lang="en-US" sz="2800" dirty="0"/>
              <a:t> </a:t>
            </a:r>
            <a:r>
              <a:rPr lang="en-US" sz="2800" b="1" dirty="0">
                <a:solidFill>
                  <a:srgbClr val="C00000"/>
                </a:solidFill>
              </a:rPr>
              <a:t>Skill dilution</a:t>
            </a:r>
            <a:r>
              <a:rPr lang="en-US" sz="2800" dirty="0"/>
              <a:t>. Higher staffing in a tight labor market usually means new, less experienced hires are brought into the program.</a:t>
            </a:r>
          </a:p>
          <a:p>
            <a:pPr algn="just"/>
            <a:r>
              <a:rPr lang="en-US" sz="2800" dirty="0">
                <a:solidFill>
                  <a:srgbClr val="C00000"/>
                </a:solidFill>
              </a:rPr>
              <a:t>• </a:t>
            </a:r>
            <a:r>
              <a:rPr lang="en-US" sz="2800" b="1" dirty="0">
                <a:solidFill>
                  <a:srgbClr val="C0000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481"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35280" y="1703703"/>
            <a:ext cx="10630263" cy="3970318"/>
          </a:xfrm>
          <a:prstGeom prst="rect">
            <a:avLst/>
          </a:prstGeom>
          <a:noFill/>
        </p:spPr>
        <p:txBody>
          <a:bodyPr wrap="square">
            <a:spAutoFit/>
          </a:bodyPr>
          <a:lstStyle/>
          <a:p>
            <a:pPr lvl="0" algn="just"/>
            <a:r>
              <a:rPr lang="en-US" sz="2800" b="1" dirty="0">
                <a:solidFill>
                  <a:srgbClr val="C0000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r>
              <a:rPr lang="en-US" sz="2800" dirty="0">
                <a:solidFill>
                  <a:prstClr val="black"/>
                </a:solidFill>
              </a:rPr>
              <a:t>• </a:t>
            </a:r>
            <a:r>
              <a:rPr lang="en-US" sz="2800" b="1" dirty="0">
                <a:solidFill>
                  <a:srgbClr val="C00000"/>
                </a:solidFill>
              </a:rPr>
              <a:t>Rework</a:t>
            </a:r>
            <a:r>
              <a:rPr lang="en-US" sz="2800" dirty="0">
                <a:solidFill>
                  <a:prstClr val="black"/>
                </a:solidFill>
              </a:rPr>
              <a:t>. Productivity and rework creation suffer when downstream work products build off of flawed earlier work.</a:t>
            </a:r>
          </a:p>
          <a:p>
            <a:pPr lvl="0" algn="just"/>
            <a:r>
              <a:rPr lang="en-US" sz="2800" dirty="0">
                <a:solidFill>
                  <a:prstClr val="black"/>
                </a:solidFill>
              </a:rPr>
              <a:t>• </a:t>
            </a:r>
            <a:r>
              <a:rPr lang="en-US" sz="2800" b="1" dirty="0">
                <a:solidFill>
                  <a:srgbClr val="C00000"/>
                </a:solidFill>
              </a:rPr>
              <a:t>Congestion/crowding</a:t>
            </a:r>
            <a:r>
              <a:rPr lang="en-US" sz="2800" dirty="0">
                <a:solidFill>
                  <a:prstClr val="black"/>
                </a:solidFill>
              </a:rPr>
              <a:t>. Especially when work is done in constrained spaces, higher staffing levels will hurt work productivity.</a:t>
            </a:r>
          </a:p>
          <a:p>
            <a:pPr lvl="0" algn="just"/>
            <a:r>
              <a:rPr lang="en-US" sz="2800" dirty="0">
                <a:solidFill>
                  <a:prstClr val="black"/>
                </a:solidFill>
              </a:rPr>
              <a:t>• </a:t>
            </a:r>
            <a:r>
              <a:rPr lang="en-US" sz="2800" b="1" dirty="0">
                <a:solidFill>
                  <a:srgbClr val="C0000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7656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414667" y="1361177"/>
            <a:ext cx="10464800" cy="5078313"/>
          </a:xfrm>
          <a:prstGeom prst="rect">
            <a:avLst/>
          </a:prstGeom>
          <a:noFill/>
        </p:spPr>
        <p:txBody>
          <a:bodyPr wrap="square">
            <a:spAutoFit/>
          </a:bodyPr>
          <a:lstStyle/>
          <a:p>
            <a:pPr algn="justLow"/>
            <a:r>
              <a:rPr lang="en-US" sz="2700" b="1" dirty="0">
                <a:solidFill>
                  <a:srgbClr val="C00000"/>
                </a:solidFill>
              </a:rPr>
              <a:t>Morale</a:t>
            </a:r>
            <a:r>
              <a:rPr lang="en-US" sz="2700" dirty="0">
                <a:solidFill>
                  <a:srgbClr val="C00000"/>
                </a:solidFill>
              </a:rPr>
              <a:t>. </a:t>
            </a:r>
          </a:p>
          <a:p>
            <a:pPr algn="justLow"/>
            <a:r>
              <a:rPr lang="en-US" sz="2700" dirty="0"/>
              <a:t>When program problems mount, the morale and productivity of the workforce may suffer and cause increases in absenteeism and staff turnover.</a:t>
            </a:r>
          </a:p>
          <a:p>
            <a:pPr algn="justLow"/>
            <a:r>
              <a:rPr lang="en-US" sz="2700" dirty="0"/>
              <a:t>•</a:t>
            </a:r>
            <a:r>
              <a:rPr lang="en-US" sz="2700" b="1" dirty="0">
                <a:solidFill>
                  <a:srgbClr val="C00000"/>
                </a:solidFill>
              </a:rPr>
              <a:t>Tools/equipment/materials</a:t>
            </a:r>
            <a:r>
              <a:rPr lang="en-US" sz="2700" dirty="0">
                <a:solidFill>
                  <a:srgbClr val="C00000"/>
                </a:solidFill>
              </a:rPr>
              <a:t>.</a:t>
            </a:r>
          </a:p>
          <a:p>
            <a:pPr algn="justLow"/>
            <a:r>
              <a:rPr lang="en-US" sz="2700" dirty="0"/>
              <a:t>When necessary prerequisites or tools are late, the affected workforce suffers reduced productivity.</a:t>
            </a:r>
          </a:p>
          <a:p>
            <a:pPr algn="justLow"/>
            <a:r>
              <a:rPr lang="en-US" sz="2700" dirty="0"/>
              <a:t>• </a:t>
            </a:r>
            <a:r>
              <a:rPr lang="en-US" sz="2700" b="1" dirty="0">
                <a:solidFill>
                  <a:srgbClr val="C00000"/>
                </a:solidFill>
              </a:rPr>
              <a:t>Schedule pressure</a:t>
            </a:r>
            <a:r>
              <a:rPr lang="en-US" sz="2700" dirty="0">
                <a:solidFill>
                  <a:srgbClr val="C00000"/>
                </a:solidFill>
              </a:rPr>
              <a:t>. </a:t>
            </a:r>
          </a:p>
          <a:p>
            <a:pPr algn="justLow"/>
            <a:r>
              <a:rPr lang="en-US" sz="2700" dirty="0"/>
              <a:t>If the program schedule begins to look difficult to achieve, pressure to regain schedule may cause a ‘‘haste makes waste’’ effect. </a:t>
            </a:r>
          </a:p>
          <a:p>
            <a:pPr algn="justLow"/>
            <a:r>
              <a:rPr lang="en-US" sz="27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06273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0671785" cy="4093428"/>
          </a:xfrm>
          <a:prstGeom prst="rect">
            <a:avLst/>
          </a:prstGeom>
          <a:noFill/>
        </p:spPr>
        <p:txBody>
          <a:bodyPr wrap="square">
            <a:spAutoFit/>
          </a:bodyPr>
          <a:lstStyle/>
          <a:p>
            <a:pPr marL="457200" indent="-457200" algn="just">
              <a:buFont typeface="Arial" panose="020B0604020202020204" pitchFamily="34" charset="0"/>
              <a:buChar char="•"/>
            </a:pPr>
            <a:r>
              <a:rPr lang="en-US" sz="26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6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600" dirty="0"/>
              <a:t>Processes and venues for such claims will have been spelled out in the contract terms.</a:t>
            </a:r>
          </a:p>
          <a:p>
            <a:pPr marL="457200" indent="-457200" algn="just">
              <a:buFont typeface="Arial" panose="020B0604020202020204" pitchFamily="34" charset="0"/>
              <a:buChar char="•"/>
            </a:pPr>
            <a:r>
              <a:rPr lang="en-US" sz="2600" dirty="0"/>
              <a:t>Regardless of process or venue, the burden of proof is essentially the same: </a:t>
            </a:r>
            <a:r>
              <a:rPr lang="en-US" sz="2600" b="1" dirty="0">
                <a:solidFill>
                  <a:srgbClr val="C00000"/>
                </a:solidFill>
              </a:rPr>
              <a:t>(1)</a:t>
            </a:r>
            <a:r>
              <a:rPr lang="en-US" sz="2600" b="1" dirty="0"/>
              <a:t> </a:t>
            </a:r>
            <a:r>
              <a:rPr lang="en-US" sz="2600" dirty="0"/>
              <a:t>the contractor must establish entitlement to recover for those ‘‘changes’’; </a:t>
            </a:r>
            <a:r>
              <a:rPr lang="en-US" sz="2600" b="1" dirty="0">
                <a:solidFill>
                  <a:srgbClr val="C00000"/>
                </a:solidFill>
              </a:rPr>
              <a:t>(2)</a:t>
            </a:r>
            <a:r>
              <a:rPr lang="en-US" sz="2600" dirty="0"/>
              <a:t> causation of impact must be established; and </a:t>
            </a:r>
            <a:r>
              <a:rPr lang="en-US" sz="2600" b="1" dirty="0">
                <a:solidFill>
                  <a:srgbClr val="C00000"/>
                </a:solidFill>
              </a:rPr>
              <a:t>(3)</a:t>
            </a:r>
            <a:r>
              <a:rPr lang="en-US" sz="26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0698480" cy="3539430"/>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C0000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C0000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21335" y="1716859"/>
            <a:ext cx="11200105" cy="3508653"/>
          </a:xfrm>
          <a:prstGeom prst="rect">
            <a:avLst/>
          </a:prstGeom>
          <a:noFill/>
        </p:spPr>
        <p:txBody>
          <a:bodyPr wrap="square">
            <a:spAutoFit/>
          </a:bodyPr>
          <a:lstStyle/>
          <a:p>
            <a:pPr algn="just"/>
            <a:r>
              <a:rPr lang="en-US" sz="2600" b="1" dirty="0">
                <a:solidFill>
                  <a:schemeClr val="accent1"/>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C0000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C0000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C0000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C00000"/>
                </a:solidFill>
              </a:rPr>
              <a:t>Account</a:t>
            </a:r>
            <a:r>
              <a:rPr lang="en-US" sz="2800" dirty="0"/>
              <a:t> for and explain cumulative impact of many individual claimed events.</a:t>
            </a:r>
          </a:p>
          <a:p>
            <a:pPr marL="457200" indent="-457200" algn="just">
              <a:buFont typeface="Arial" panose="020B0604020202020204" pitchFamily="34" charset="0"/>
              <a:buChar char="•"/>
            </a:pPr>
            <a:r>
              <a:rPr lang="en-US" sz="2800" b="1" dirty="0">
                <a:solidFill>
                  <a:srgbClr val="C0000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663679" y="108135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94347" y="1290379"/>
            <a:ext cx="104851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C0000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C00000"/>
                </a:solidFill>
              </a:rPr>
              <a:t>Permit</a:t>
            </a:r>
            <a:r>
              <a:rPr lang="en-US" sz="2800" dirty="0"/>
              <a:t> validation; and</a:t>
            </a:r>
          </a:p>
          <a:p>
            <a:pPr marL="457200" indent="-457200" algn="just">
              <a:buFont typeface="Arial" panose="020B0604020202020204" pitchFamily="34" charset="0"/>
              <a:buChar char="•"/>
            </a:pPr>
            <a:r>
              <a:rPr lang="en-US" sz="2800" b="1" dirty="0">
                <a:solidFill>
                  <a:srgbClr val="C0000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078992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0732745"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6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6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477520" y="1603974"/>
            <a:ext cx="1038352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70C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solidFill>
                  <a:srgbClr val="C00000"/>
                </a:solidFill>
              </a:rPr>
              <a:t>Managing the contract</a:t>
            </a:r>
          </a:p>
          <a:p>
            <a:pPr marL="457200" indent="-457200" algn="just">
              <a:buFont typeface="Wingdings" panose="05000000000000000000" pitchFamily="2" charset="2"/>
              <a:buChar char="§"/>
            </a:pPr>
            <a:r>
              <a:rPr lang="en-US" sz="2800" b="1" dirty="0">
                <a:solidFill>
                  <a:srgbClr val="C00000"/>
                </a:solidFill>
              </a:rPr>
              <a:t>Managing the project</a:t>
            </a:r>
          </a:p>
          <a:p>
            <a:pPr marL="457200" indent="-457200" algn="just">
              <a:buFont typeface="Wingdings" panose="05000000000000000000" pitchFamily="2" charset="2"/>
              <a:buChar char="§"/>
            </a:pPr>
            <a:r>
              <a:rPr lang="en-US" sz="2800" b="1" dirty="0">
                <a:solidFill>
                  <a:srgbClr val="C00000"/>
                </a:solidFill>
              </a:rPr>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84480" y="1712849"/>
            <a:ext cx="10952479"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C00000"/>
                </a:solidFill>
              </a:rPr>
              <a:t>Change planning </a:t>
            </a:r>
            <a:r>
              <a:rPr lang="en-US" sz="2700" dirty="0"/>
              <a:t>is critical during the drafting of the contract documents. Contractor and customer should have an open discussion about change, including how much change is reasonable to expect and how, together, changes will be handled.</a:t>
            </a:r>
          </a:p>
          <a:p>
            <a:pPr algn="just"/>
            <a:endParaRPr lang="en-US" sz="2700" dirty="0"/>
          </a:p>
          <a:p>
            <a:pPr marL="457200" indent="-457200" algn="just">
              <a:buFont typeface="Wingdings" panose="05000000000000000000" pitchFamily="2" charset="2"/>
              <a:buChar char="§"/>
            </a:pPr>
            <a:r>
              <a:rPr lang="en-US" sz="2700" b="1" dirty="0">
                <a:solidFill>
                  <a:srgbClr val="C00000"/>
                </a:solidFill>
              </a:rPr>
              <a:t>Central Contract Review</a:t>
            </a:r>
            <a:r>
              <a:rPr lang="en-US" sz="2700" dirty="0"/>
              <a:t>. </a:t>
            </a:r>
          </a:p>
          <a:p>
            <a:pPr marL="457200" indent="-457200" algn="just">
              <a:buFont typeface="Wingdings" panose="05000000000000000000" pitchFamily="2" charset="2"/>
              <a:buChar char="§"/>
            </a:pPr>
            <a:r>
              <a:rPr lang="en-US" sz="2700" dirty="0"/>
              <a:t>One key element to successful management of contracts is to have central contract review. </a:t>
            </a:r>
          </a:p>
          <a:p>
            <a:pPr marL="457200" indent="-457200" algn="just">
              <a:buFont typeface="Wingdings" panose="05000000000000000000" pitchFamily="2" charset="2"/>
              <a:buChar char="§"/>
            </a:pPr>
            <a:r>
              <a:rPr lang="en-US" sz="27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353800" y="108020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05968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76337" y="1442423"/>
            <a:ext cx="1069210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6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6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6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518021"/>
            <a:ext cx="10620984"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C00000"/>
                </a:solidFill>
              </a:rPr>
              <a:t>Specify Planned Conditions</a:t>
            </a:r>
            <a:r>
              <a:rPr lang="en-US" sz="26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600" dirty="0"/>
          </a:p>
          <a:p>
            <a:pPr marL="457200" indent="-457200" algn="just">
              <a:buFont typeface="Wingdings" panose="05000000000000000000" pitchFamily="2" charset="2"/>
              <a:buChar char="§"/>
            </a:pPr>
            <a:r>
              <a:rPr lang="en-US" sz="2600" dirty="0"/>
              <a:t>With the baseline conditions clearly specified, the emergence of changed conditions is easier to identify.</a:t>
            </a:r>
          </a:p>
          <a:p>
            <a:pPr marL="457200" indent="-457200" algn="just">
              <a:buFont typeface="Wingdings" panose="05000000000000000000" pitchFamily="2" charset="2"/>
              <a:buChar char="§"/>
            </a:pPr>
            <a:r>
              <a:rPr lang="en-US" sz="2600" b="1" dirty="0">
                <a:solidFill>
                  <a:srgbClr val="C00000"/>
                </a:solidFill>
              </a:rPr>
              <a:t>Consider in Advance How to Deal with Disputes</a:t>
            </a:r>
            <a:r>
              <a:rPr lang="en-US" sz="26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738489"/>
            <a:ext cx="1065784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Provide Training</a:t>
            </a:r>
            <a:r>
              <a:rPr lang="en-US" sz="2800" dirty="0">
                <a:solidFill>
                  <a:srgbClr val="C0000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917214"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924" y="1300683"/>
            <a:ext cx="10678159" cy="5324535"/>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Exercise Discipline</a:t>
            </a:r>
            <a:r>
              <a:rPr lang="en-US" sz="2800" dirty="0">
                <a:solidFill>
                  <a:srgbClr val="C00000"/>
                </a:solidFill>
              </a:rPr>
              <a:t>. </a:t>
            </a:r>
          </a:p>
          <a:p>
            <a:pPr marL="457200" indent="-457200" algn="just">
              <a:buFont typeface="Wingdings" panose="05000000000000000000" pitchFamily="2" charset="2"/>
              <a:buChar char="§"/>
            </a:pPr>
            <a:r>
              <a:rPr lang="en-US" sz="26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6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6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6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29" y="349912"/>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2008502"/>
            <a:ext cx="10657840" cy="3539430"/>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21874" y="1489366"/>
            <a:ext cx="1070226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6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6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23520" y="1350929"/>
            <a:ext cx="10769600" cy="5293757"/>
          </a:xfrm>
          <a:prstGeom prst="rect">
            <a:avLst/>
          </a:prstGeom>
          <a:noFill/>
        </p:spPr>
        <p:txBody>
          <a:bodyPr wrap="square">
            <a:spAutoFit/>
          </a:bodyPr>
          <a:lstStyle/>
          <a:p>
            <a:pPr algn="just"/>
            <a:r>
              <a:rPr lang="en-US" sz="2600" b="1" dirty="0">
                <a:solidFill>
                  <a:srgbClr val="C00000"/>
                </a:solidFill>
              </a:rPr>
              <a:t>Find and Process Changes Promptly</a:t>
            </a:r>
            <a:r>
              <a:rPr lang="en-US" sz="2600" dirty="0">
                <a:solidFill>
                  <a:srgbClr val="C00000"/>
                </a:solidFill>
              </a:rPr>
              <a:t>. </a:t>
            </a:r>
          </a:p>
          <a:p>
            <a:pPr algn="just"/>
            <a:endParaRPr lang="en-US" sz="2600" dirty="0"/>
          </a:p>
          <a:p>
            <a:pPr marL="457200" indent="-457200" algn="just">
              <a:buFont typeface="Wingdings" panose="05000000000000000000" pitchFamily="2" charset="2"/>
              <a:buChar char="§"/>
            </a:pPr>
            <a:r>
              <a:rPr lang="en-US" sz="26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6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6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14871" y="393260"/>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073912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529"/>
            <a:ext cx="10895304" cy="5693866"/>
          </a:xfrm>
          <a:prstGeom prst="rect">
            <a:avLst/>
          </a:prstGeom>
          <a:noFill/>
        </p:spPr>
        <p:txBody>
          <a:bodyPr wrap="square">
            <a:spAutoFit/>
          </a:bodyPr>
          <a:lstStyle/>
          <a:p>
            <a:pPr algn="just"/>
            <a:r>
              <a:rPr lang="en-US" sz="2800" b="1" dirty="0">
                <a:solidFill>
                  <a:srgbClr val="C00000"/>
                </a:solidFill>
              </a:rPr>
              <a:t>To increase the likelihood that both sides are working with the same facts, the following are helpful practices.</a:t>
            </a: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353800" y="112846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20286" y="1723886"/>
            <a:ext cx="10505440"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0728960" cy="4662815"/>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700" dirty="0"/>
          </a:p>
          <a:p>
            <a:pPr marL="342900" indent="-342900" algn="just">
              <a:buFont typeface="Wingdings" panose="05000000000000000000" pitchFamily="2" charset="2"/>
              <a:buChar char="§"/>
            </a:pPr>
            <a:r>
              <a:rPr lang="en-US" sz="27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0769599" cy="4893647"/>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Communicate Effectively</a:t>
            </a:r>
            <a:r>
              <a:rPr lang="en-US" sz="26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6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6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6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074928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0769600" cy="4401205"/>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5" y="1511451"/>
            <a:ext cx="10596880" cy="489364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Know the project conditions, and understand how the change fits in before trying to estimate the impact. </a:t>
            </a:r>
          </a:p>
          <a:p>
            <a:pPr marL="342900" indent="-342900" algn="just">
              <a:buFont typeface="Wingdings" panose="05000000000000000000" pitchFamily="2" charset="2"/>
              <a:buChar char="§"/>
            </a:pPr>
            <a:r>
              <a:rPr lang="en-US" sz="26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6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600" dirty="0"/>
              <a:t>When providing an estimate, contractors must be realistic, practical, and not overstate the costs. </a:t>
            </a:r>
          </a:p>
          <a:p>
            <a:pPr marL="342900" indent="-342900" algn="just">
              <a:buFont typeface="Wingdings" panose="05000000000000000000" pitchFamily="2" charset="2"/>
              <a:buChar char="§"/>
            </a:pPr>
            <a:r>
              <a:rPr lang="en-US" sz="26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021831" y="33608"/>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20" y="1750377"/>
            <a:ext cx="10485120" cy="3539430"/>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145226"/>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060066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87960"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36150" y="398949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289146" y="2322313"/>
            <a:ext cx="9447056"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7981809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C5C194-843B-48DA-8460-959B7A52E5AD}"/>
</file>

<file path=customXml/itemProps2.xml><?xml version="1.0" encoding="utf-8"?>
<ds:datastoreItem xmlns:ds="http://schemas.openxmlformats.org/officeDocument/2006/customXml" ds:itemID="{58F68338-68DD-429A-B4E1-580765EFD96D}"/>
</file>

<file path=customXml/itemProps3.xml><?xml version="1.0" encoding="utf-8"?>
<ds:datastoreItem xmlns:ds="http://schemas.openxmlformats.org/officeDocument/2006/customXml" ds:itemID="{BA618B19-DA13-4472-89EE-BCF17F880FDB}"/>
</file>

<file path=docProps/app.xml><?xml version="1.0" encoding="utf-8"?>
<Properties xmlns="http://schemas.openxmlformats.org/officeDocument/2006/extended-properties" xmlns:vt="http://schemas.openxmlformats.org/officeDocument/2006/docPropsVTypes">
  <TotalTime>9395</TotalTime>
  <Words>4138</Words>
  <Application>Microsoft Office PowerPoint</Application>
  <PresentationFormat>Widescreen</PresentationFormat>
  <Paragraphs>317</Paragraphs>
  <Slides>43</Slides>
  <Notes>35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202</cp:revision>
  <dcterms:created xsi:type="dcterms:W3CDTF">2023-04-29T09:08:23Z</dcterms:created>
  <dcterms:modified xsi:type="dcterms:W3CDTF">2024-03-29T21:52:56Z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