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5.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303" r:id="rId3"/>
    <p:sldId id="1108" r:id="rId4"/>
    <p:sldId id="1107" r:id="rId5"/>
    <p:sldId id="1514" r:id="rId6"/>
    <p:sldId id="1542" r:id="rId7"/>
    <p:sldId id="1544" r:id="rId8"/>
    <p:sldId id="1545" r:id="rId9"/>
    <p:sldId id="1543" r:id="rId10"/>
    <p:sldId id="1546" r:id="rId11"/>
    <p:sldId id="1470" r:id="rId12"/>
    <p:sldId id="1478" r:id="rId13"/>
    <p:sldId id="1541" r:id="rId14"/>
    <p:sldId id="1471" r:id="rId15"/>
    <p:sldId id="1510" r:id="rId16"/>
    <p:sldId id="1516" r:id="rId17"/>
    <p:sldId id="1515" r:id="rId18"/>
    <p:sldId id="1530" r:id="rId19"/>
    <p:sldId id="1472" r:id="rId20"/>
    <p:sldId id="1517" r:id="rId21"/>
    <p:sldId id="1548" r:id="rId22"/>
    <p:sldId id="1519" r:id="rId23"/>
    <p:sldId id="1518" r:id="rId24"/>
    <p:sldId id="1540" r:id="rId25"/>
    <p:sldId id="1533" r:id="rId26"/>
    <p:sldId id="1532" r:id="rId27"/>
    <p:sldId id="1425" r:id="rId28"/>
    <p:sldId id="1511" r:id="rId29"/>
    <p:sldId id="1534" r:id="rId30"/>
    <p:sldId id="1477" r:id="rId31"/>
    <p:sldId id="1536" r:id="rId32"/>
    <p:sldId id="1537" r:id="rId33"/>
    <p:sldId id="1520" r:id="rId34"/>
    <p:sldId id="310" r:id="rId35"/>
    <p:sldId id="1154" r:id="rId36"/>
    <p:sldId id="1547" r:id="rId37"/>
    <p:sldId id="1479" r:id="rId38"/>
    <p:sldId id="1521" r:id="rId39"/>
    <p:sldId id="1481" r:id="rId40"/>
    <p:sldId id="1522" r:id="rId41"/>
    <p:sldId id="1524" r:id="rId42"/>
    <p:sldId id="1523" r:id="rId43"/>
    <p:sldId id="1525" r:id="rId44"/>
    <p:sldId id="1538" r:id="rId45"/>
    <p:sldId id="1526" r:id="rId46"/>
    <p:sldId id="1527" r:id="rId47"/>
    <p:sldId id="1539" r:id="rId48"/>
    <p:sldId id="1480" r:id="rId49"/>
    <p:sldId id="145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514"/>
            <p14:sldId id="1542"/>
            <p14:sldId id="1544"/>
            <p14:sldId id="1545"/>
            <p14:sldId id="1543"/>
            <p14:sldId id="1546"/>
            <p14:sldId id="1470"/>
            <p14:sldId id="1478"/>
            <p14:sldId id="1541"/>
            <p14:sldId id="1471"/>
            <p14:sldId id="1510"/>
            <p14:sldId id="1516"/>
            <p14:sldId id="1515"/>
            <p14:sldId id="1530"/>
            <p14:sldId id="1472"/>
            <p14:sldId id="1517"/>
            <p14:sldId id="1548"/>
            <p14:sldId id="1519"/>
            <p14:sldId id="1518"/>
            <p14:sldId id="1540"/>
            <p14:sldId id="1533"/>
            <p14:sldId id="1532"/>
            <p14:sldId id="1425"/>
            <p14:sldId id="1511"/>
            <p14:sldId id="1534"/>
            <p14:sldId id="1477"/>
            <p14:sldId id="1536"/>
            <p14:sldId id="1537"/>
            <p14:sldId id="1520"/>
            <p14:sldId id="310"/>
            <p14:sldId id="1154"/>
            <p14:sldId id="1547"/>
            <p14:sldId id="1479"/>
            <p14:sldId id="1521"/>
            <p14:sldId id="1481"/>
            <p14:sldId id="1522"/>
            <p14:sldId id="1524"/>
            <p14:sldId id="1523"/>
            <p14:sldId id="1525"/>
            <p14:sldId id="1538"/>
            <p14:sldId id="1526"/>
            <p14:sldId id="1527"/>
            <p14:sldId id="1539"/>
            <p14:sldId id="1480"/>
            <p14:sldId id="14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725" autoAdjust="0"/>
  </p:normalViewPr>
  <p:slideViewPr>
    <p:cSldViewPr snapToGrid="0">
      <p:cViewPr varScale="1">
        <p:scale>
          <a:sx n="63" d="100"/>
          <a:sy n="63" d="100"/>
        </p:scale>
        <p:origin x="56" y="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626522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009698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45072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80485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8" Type="http://schemas.openxmlformats.org/officeDocument/2006/relationships/hyperlink" Target="https://en.wikipedia.org/wiki/Belief" TargetMode="External"/><Relationship Id="rId13" Type="http://schemas.openxmlformats.org/officeDocument/2006/relationships/hyperlink" Target="https://en.wikipedia.org/wiki/Enculturation" TargetMode="External"/><Relationship Id="rId3" Type="http://schemas.openxmlformats.org/officeDocument/2006/relationships/hyperlink" Target="https://en.wikipedia.org/wiki/Institution" TargetMode="External"/><Relationship Id="rId7" Type="http://schemas.openxmlformats.org/officeDocument/2006/relationships/hyperlink" Target="https://en.wikipedia.org/wiki/Knowledge" TargetMode="External"/><Relationship Id="rId12" Type="http://schemas.openxmlformats.org/officeDocument/2006/relationships/hyperlink" Target="https://en.wikipedia.org/wiki/Learning" TargetMode="External"/><Relationship Id="rId2" Type="http://schemas.openxmlformats.org/officeDocument/2006/relationships/hyperlink" Target="https://en.wikipedia.org/wiki/Social_behavior" TargetMode="External"/><Relationship Id="rId16" Type="http://schemas.openxmlformats.org/officeDocument/2006/relationships/hyperlink" Target="https://www.livescience.com/52364-origins-supernatural-relgious-beliefs.html" TargetMode="External"/><Relationship Id="rId1" Type="http://schemas.openxmlformats.org/officeDocument/2006/relationships/slideLayout" Target="../slideLayouts/slideLayout1.xml"/><Relationship Id="rId6" Type="http://schemas.openxmlformats.org/officeDocument/2006/relationships/hyperlink" Target="https://en.wikipedia.org/wiki/Society" TargetMode="External"/><Relationship Id="rId11" Type="http://schemas.openxmlformats.org/officeDocument/2006/relationships/hyperlink" Target="https://en.wikipedia.org/wiki/Habit" TargetMode="External"/><Relationship Id="rId5" Type="http://schemas.openxmlformats.org/officeDocument/2006/relationships/hyperlink" Target="https://en.wikipedia.org/wiki/Human" TargetMode="External"/><Relationship Id="rId15" Type="http://schemas.openxmlformats.org/officeDocument/2006/relationships/hyperlink" Target="https://www.livescience.com/human-behavior" TargetMode="External"/><Relationship Id="rId10" Type="http://schemas.openxmlformats.org/officeDocument/2006/relationships/hyperlink" Target="https://en.wikipedia.org/wiki/Law" TargetMode="External"/><Relationship Id="rId4" Type="http://schemas.openxmlformats.org/officeDocument/2006/relationships/hyperlink" Target="https://en.wikipedia.org/wiki/Social_norm" TargetMode="External"/><Relationship Id="rId9" Type="http://schemas.openxmlformats.org/officeDocument/2006/relationships/hyperlink" Target="https://en.wikipedia.org/wiki/Art" TargetMode="External"/><Relationship Id="rId14" Type="http://schemas.openxmlformats.org/officeDocument/2006/relationships/hyperlink" Target="https://en.wikipedia.org/wiki/Socialization"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xml"/><Relationship Id="rId4" Type="http://schemas.openxmlformats.org/officeDocument/2006/relationships/hyperlink" Target="https://www.tiktok.com/@hareth_mustafa/video/7236006365821422854"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video" Target="https://www.youtube.com/embed/jHeZXRKbevU?start=54&amp;feature=oembed" TargetMode="External"/><Relationship Id="rId5" Type="http://schemas.openxmlformats.org/officeDocument/2006/relationships/image" Target="../media/image19.jpe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2.xml"/><Relationship Id="rId1" Type="http://schemas.openxmlformats.org/officeDocument/2006/relationships/video" Target="https://www.youtube.com/embed/p6tTziq0RDk?feature=oembed"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video" Target="https://www.youtube.com/embed/e-yecbX-fZM" TargetMode="External"/><Relationship Id="rId5" Type="http://schemas.openxmlformats.org/officeDocument/2006/relationships/image" Target="../media/image36.jpeg"/><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video" Target="https://www.youtube.com/embed/NZ7e7RUvWxU?feature=oembed" TargetMode="External"/><Relationship Id="rId5" Type="http://schemas.openxmlformats.org/officeDocument/2006/relationships/image" Target="../media/image37.jpeg"/><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video" Target="https://www.youtube.com/embed/_Lq-b0tLUMs?feature=oembed" TargetMode="External"/><Relationship Id="rId5" Type="http://schemas.openxmlformats.org/officeDocument/2006/relationships/image" Target="../media/image38.jpeg"/><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slideLayout" Target="../slideLayouts/slideLayout7.xml"/><Relationship Id="rId1" Type="http://schemas.openxmlformats.org/officeDocument/2006/relationships/video" Target="https://www.youtube.com/embed/3GUBXhO4GNc"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video" Target="https://www.youtube.com/embed/RySDRpN5kaY"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Layout" Target="../slideLayouts/slideLayout7.xml"/><Relationship Id="rId1" Type="http://schemas.openxmlformats.org/officeDocument/2006/relationships/video" Target="https://www.youtube.com/embed/GqDh9w5y9tE"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7.xml"/><Relationship Id="rId1" Type="http://schemas.openxmlformats.org/officeDocument/2006/relationships/video" Target="https://www.youtube.com/embed/GOHvMz7dl2A?feature=oembed"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xml"/><Relationship Id="rId5" Type="http://schemas.openxmlformats.org/officeDocument/2006/relationships/image" Target="../media/image52.png"/><Relationship Id="rId4" Type="http://schemas.openxmlformats.org/officeDocument/2006/relationships/image" Target="../media/image51.png"/></Relationships>
</file>

<file path=ppt/slides/_rels/slide3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13.jpg"/><Relationship Id="rId1" Type="http://schemas.openxmlformats.org/officeDocument/2006/relationships/slideLayout" Target="../slideLayouts/slideLayout1.xml"/><Relationship Id="rId5" Type="http://schemas.openxmlformats.org/officeDocument/2006/relationships/image" Target="../media/image55.png"/><Relationship Id="rId4" Type="http://schemas.openxmlformats.org/officeDocument/2006/relationships/image" Target="../media/image54.png"/></Relationships>
</file>

<file path=ppt/slides/_rels/slide3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slideLayout" Target="../slideLayouts/slideLayout7.xml"/><Relationship Id="rId1" Type="http://schemas.openxmlformats.org/officeDocument/2006/relationships/video" Target="https://www.youtube.com/embed/2yU_mpBB6LQ?feature=oembed"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image" Target="../media/image60.jpeg"/></Relationships>
</file>

<file path=ppt/slides/_rels/slide4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slideLayout" Target="../slideLayouts/slideLayout7.xml"/><Relationship Id="rId1" Type="http://schemas.openxmlformats.org/officeDocument/2006/relationships/video" Target="https://www.youtube.com/embed/TKRwvjej0Fc?feature=oembed"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1.xml"/><Relationship Id="rId4" Type="http://schemas.openxmlformats.org/officeDocument/2006/relationships/image" Target="../media/image66.png"/></Relationships>
</file>

<file path=ppt/slides/_rels/slide4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1.xml"/><Relationship Id="rId4" Type="http://schemas.openxmlformats.org/officeDocument/2006/relationships/image" Target="../media/image69.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C859D4-18E6-6D34-9E1A-59B04FC7C677}"/>
              </a:ext>
            </a:extLst>
          </p:cNvPr>
          <p:cNvSpPr txBox="1"/>
          <p:nvPr/>
        </p:nvSpPr>
        <p:spPr>
          <a:xfrm>
            <a:off x="524933" y="3603811"/>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 name="TextBox 2">
            <a:extLst>
              <a:ext uri="{FF2B5EF4-FFF2-40B4-BE49-F238E27FC236}">
                <a16:creationId xmlns:a16="http://schemas.microsoft.com/office/drawing/2014/main" id="{A7CDDD33-CAD7-74A0-18DB-E7076CC78F94}"/>
              </a:ext>
            </a:extLst>
          </p:cNvPr>
          <p:cNvSpPr txBox="1"/>
          <p:nvPr/>
        </p:nvSpPr>
        <p:spPr>
          <a:xfrm>
            <a:off x="406400" y="1807640"/>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4" name="TextBox 3">
            <a:extLst>
              <a:ext uri="{FF2B5EF4-FFF2-40B4-BE49-F238E27FC236}">
                <a16:creationId xmlns:a16="http://schemas.microsoft.com/office/drawing/2014/main" id="{0B046C73-F27C-8EDB-349D-F6ED330F41CA}"/>
              </a:ext>
            </a:extLst>
          </p:cNvPr>
          <p:cNvSpPr txBox="1"/>
          <p:nvPr/>
        </p:nvSpPr>
        <p:spPr>
          <a:xfrm>
            <a:off x="1435745" y="441509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5" name="Rectangle: Rounded Corners 4">
            <a:extLst>
              <a:ext uri="{FF2B5EF4-FFF2-40B4-BE49-F238E27FC236}">
                <a16:creationId xmlns:a16="http://schemas.microsoft.com/office/drawing/2014/main" id="{C508ED36-E78C-1346-572F-B7FCCC86AEBC}"/>
              </a:ext>
            </a:extLst>
          </p:cNvPr>
          <p:cNvSpPr/>
          <p:nvPr/>
        </p:nvSpPr>
        <p:spPr>
          <a:xfrm>
            <a:off x="1878081" y="584496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9</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6614656" y="2606857"/>
            <a:ext cx="5577344" cy="1323439"/>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Culture’s Influence on Consumer Behavior</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ajawal Medium" panose="00000600000000000000" pitchFamily="2" charset="-78"/>
                <a:cs typeface="Tajawal Medium" panose="00000600000000000000" pitchFamily="2" charset="-78"/>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latin typeface="Tajawal Medium" panose="00000600000000000000" pitchFamily="2" charset="-78"/>
                <a:cs typeface="Tajawal Medium" panose="00000600000000000000" pitchFamily="2" charset="-78"/>
              </a:rPr>
              <a:t>MKT713</a:t>
            </a:r>
          </a:p>
          <a:p>
            <a:pPr algn="ctr"/>
            <a:r>
              <a:rPr lang="en-US" sz="2000" dirty="0">
                <a:latin typeface="Tajawal Medium" panose="00000600000000000000" pitchFamily="2" charset="-78"/>
                <a:cs typeface="Tajawal Medium" panose="00000600000000000000" pitchFamily="2" charset="-78"/>
              </a:rPr>
              <a:t>Master of Digital Marketing </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4399279" y="2409651"/>
            <a:ext cx="6942899" cy="4042132"/>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culture’s role, dynamics, evolution, and impact on consumers’ priorities and behaviors.</a:t>
            </a:r>
          </a:p>
          <a:p>
            <a:pPr marL="355600" lvl="0" indent="-342900">
              <a:lnSpc>
                <a:spcPct val="100000"/>
              </a:lnSpc>
              <a:spcBef>
                <a:spcPts val="1739"/>
              </a:spcBef>
              <a:buFont typeface="Arial" panose="020B0604020202020204" pitchFamily="34" charset="0"/>
              <a:buChar char="•"/>
            </a:pPr>
            <a:r>
              <a:rPr lang="en-US" sz="2000" b="1" dirty="0"/>
              <a:t>To understand language, symbols, and rituals as expressions of a learned culture.</a:t>
            </a:r>
          </a:p>
          <a:p>
            <a:pPr marL="355600" lvl="0" indent="-342900">
              <a:lnSpc>
                <a:spcPct val="100000"/>
              </a:lnSpc>
              <a:spcBef>
                <a:spcPts val="1739"/>
              </a:spcBef>
              <a:buFont typeface="Arial" panose="020B0604020202020204" pitchFamily="34" charset="0"/>
              <a:buChar char="•"/>
            </a:pPr>
            <a:r>
              <a:rPr lang="en-US" sz="2000" b="1" dirty="0"/>
              <a:t>To understand how to measure the influence of culture on consumer behavior.</a:t>
            </a:r>
          </a:p>
          <a:p>
            <a:pPr marL="355600" lvl="0" indent="-342900">
              <a:lnSpc>
                <a:spcPct val="100000"/>
              </a:lnSpc>
              <a:spcBef>
                <a:spcPts val="1739"/>
              </a:spcBef>
              <a:buFont typeface="Arial" panose="020B0604020202020204" pitchFamily="34" charset="0"/>
              <a:buChar char="•"/>
            </a:pPr>
            <a:r>
              <a:rPr lang="en-US" sz="2000" b="1" dirty="0"/>
              <a:t>To understand Americans’ core values and how to apply them to persuasive communications.</a:t>
            </a:r>
          </a:p>
          <a:p>
            <a:pPr marL="355600" lvl="0" indent="-342900">
              <a:lnSpc>
                <a:spcPct val="100000"/>
              </a:lnSpc>
              <a:spcBef>
                <a:spcPts val="1739"/>
              </a:spcBef>
              <a:buFont typeface="Arial" panose="020B0604020202020204" pitchFamily="34" charset="0"/>
              <a:buChar char="•"/>
            </a:pPr>
            <a:r>
              <a:rPr lang="en-US" sz="2000" b="1" dirty="0"/>
              <a:t>To understand green marketing and ecologically responsible consumption.</a:t>
            </a:r>
          </a:p>
        </p:txBody>
      </p:sp>
      <p:sp>
        <p:nvSpPr>
          <p:cNvPr id="4" name="Rectangle: Rounded Corners 3">
            <a:extLst>
              <a:ext uri="{FF2B5EF4-FFF2-40B4-BE49-F238E27FC236}">
                <a16:creationId xmlns:a16="http://schemas.microsoft.com/office/drawing/2014/main" id="{661CE38C-C220-9D10-E5E5-7B115C1E3856}"/>
              </a:ext>
            </a:extLst>
          </p:cNvPr>
          <p:cNvSpPr/>
          <p:nvPr/>
        </p:nvSpPr>
        <p:spPr>
          <a:xfrm>
            <a:off x="4946401" y="151680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9</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id="{0D59FDCD-A510-441C-8D92-2B373DF8B0DC}"/>
              </a:ext>
            </a:extLst>
          </p:cNvPr>
          <p:cNvSpPr txBox="1"/>
          <p:nvPr/>
        </p:nvSpPr>
        <p:spPr>
          <a:xfrm>
            <a:off x="3074139" y="0"/>
            <a:ext cx="7412711" cy="1323439"/>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Culture’s Influence on Consumer Behavior</a:t>
            </a:r>
          </a:p>
        </p:txBody>
      </p:sp>
      <p:pic>
        <p:nvPicPr>
          <p:cNvPr id="1026" name="Picture 2" descr="6 Reasons Cultures Change, and 3 Ways Leaders Can Respond | Inc.com">
            <a:extLst>
              <a:ext uri="{FF2B5EF4-FFF2-40B4-BE49-F238E27FC236}">
                <a16:creationId xmlns:a16="http://schemas.microsoft.com/office/drawing/2014/main" id="{38F9E9C1-3F30-4734-B82E-F20787E992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4647" y="1557240"/>
            <a:ext cx="8769905" cy="52192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87749" y="1488613"/>
            <a:ext cx="10180655" cy="511293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dirty="0">
                <a:solidFill>
                  <a:srgbClr val="202122"/>
                </a:solidFill>
                <a:latin typeface="Arial" panose="020B0604020202020204" pitchFamily="34" charset="0"/>
              </a:rPr>
              <a:t>It i</a:t>
            </a:r>
            <a:r>
              <a:rPr lang="en-US" b="0" i="0" dirty="0">
                <a:solidFill>
                  <a:srgbClr val="202122"/>
                </a:solidFill>
                <a:effectLst/>
                <a:latin typeface="Arial" panose="020B0604020202020204" pitchFamily="34" charset="0"/>
              </a:rPr>
              <a:t>s an umbrella term which encompasses the </a:t>
            </a:r>
            <a:r>
              <a:rPr lang="en-US" b="0" i="0" u="none" strike="noStrike" dirty="0">
                <a:solidFill>
                  <a:srgbClr val="3366CC"/>
                </a:solidFill>
                <a:effectLst/>
                <a:latin typeface="Arial" panose="020B0604020202020204" pitchFamily="34" charset="0"/>
                <a:hlinkClick r:id="rId2" tooltip="Social behavior"/>
              </a:rPr>
              <a:t>social behavior</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3" tooltip="Institution"/>
              </a:rPr>
              <a:t>institutions</a:t>
            </a:r>
            <a:r>
              <a:rPr lang="en-US" b="0" i="0" dirty="0">
                <a:solidFill>
                  <a:srgbClr val="202122"/>
                </a:solidFill>
                <a:effectLst/>
                <a:latin typeface="Arial" panose="020B0604020202020204" pitchFamily="34" charset="0"/>
              </a:rPr>
              <a:t>, and </a:t>
            </a:r>
            <a:r>
              <a:rPr lang="en-US" b="0" i="0" u="none" strike="noStrike" dirty="0">
                <a:solidFill>
                  <a:srgbClr val="3366CC"/>
                </a:solidFill>
                <a:effectLst/>
                <a:latin typeface="Arial" panose="020B0604020202020204" pitchFamily="34" charset="0"/>
                <a:hlinkClick r:id="rId4" tooltip="Social norm"/>
              </a:rPr>
              <a:t>norms</a:t>
            </a:r>
            <a:r>
              <a:rPr lang="en-US" b="0" i="0" dirty="0">
                <a:solidFill>
                  <a:srgbClr val="202122"/>
                </a:solidFill>
                <a:effectLst/>
                <a:latin typeface="Arial" panose="020B0604020202020204" pitchFamily="34" charset="0"/>
              </a:rPr>
              <a:t> found in </a:t>
            </a:r>
            <a:r>
              <a:rPr lang="en-US" b="0" i="0" u="none" strike="noStrike" dirty="0">
                <a:solidFill>
                  <a:srgbClr val="3366CC"/>
                </a:solidFill>
                <a:effectLst/>
                <a:latin typeface="Arial" panose="020B0604020202020204" pitchFamily="34" charset="0"/>
                <a:hlinkClick r:id="rId5" tooltip="Human"/>
              </a:rPr>
              <a:t>human</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6" tooltip="Society"/>
              </a:rPr>
              <a:t>societies</a:t>
            </a:r>
            <a:r>
              <a:rPr lang="en-US" b="0" i="0" dirty="0">
                <a:solidFill>
                  <a:srgbClr val="202122"/>
                </a:solidFill>
                <a:effectLst/>
                <a:latin typeface="Arial" panose="020B0604020202020204" pitchFamily="34" charset="0"/>
              </a:rPr>
              <a:t>, as well as the </a:t>
            </a:r>
            <a:r>
              <a:rPr lang="en-US" b="0" i="0" u="none" strike="noStrike" dirty="0">
                <a:solidFill>
                  <a:srgbClr val="3366CC"/>
                </a:solidFill>
                <a:effectLst/>
                <a:latin typeface="Arial" panose="020B0604020202020204" pitchFamily="34" charset="0"/>
                <a:hlinkClick r:id="rId7" tooltip="Knowledge"/>
              </a:rPr>
              <a:t>knowledge</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8" tooltip="Belief"/>
              </a:rPr>
              <a:t>beliefs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9" tooltip="Art"/>
              </a:rPr>
              <a:t>arts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10" tooltip="Law"/>
              </a:rPr>
              <a:t>laws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4" tooltip="Social norm"/>
              </a:rPr>
              <a:t>customs</a:t>
            </a:r>
            <a:r>
              <a:rPr lang="en-US" b="0" i="0" dirty="0">
                <a:solidFill>
                  <a:srgbClr val="202122"/>
                </a:solidFill>
                <a:effectLst/>
                <a:latin typeface="Arial" panose="020B0604020202020204" pitchFamily="34" charset="0"/>
              </a:rPr>
              <a:t>, capabilities, and </a:t>
            </a:r>
            <a:r>
              <a:rPr lang="en-US" b="0" i="0" u="none" strike="noStrike" dirty="0">
                <a:solidFill>
                  <a:srgbClr val="3366CC"/>
                </a:solidFill>
                <a:effectLst/>
                <a:latin typeface="Arial" panose="020B0604020202020204" pitchFamily="34" charset="0"/>
                <a:hlinkClick r:id="rId11" tooltip="Habit"/>
              </a:rPr>
              <a:t>habits</a:t>
            </a:r>
            <a:r>
              <a:rPr lang="en-US" b="0" i="0" dirty="0">
                <a:solidFill>
                  <a:srgbClr val="202122"/>
                </a:solidFill>
                <a:effectLst/>
                <a:latin typeface="Arial" panose="020B0604020202020204" pitchFamily="34" charset="0"/>
              </a:rPr>
              <a:t> of the individuals in these groups. </a:t>
            </a:r>
          </a:p>
          <a:p>
            <a:pPr marL="342900" indent="-342900" algn="l">
              <a:buFont typeface="Arial" panose="020B0604020202020204" pitchFamily="34" charset="0"/>
              <a:buChar char="•"/>
            </a:pPr>
            <a:r>
              <a:rPr lang="en-US" b="0" i="0" dirty="0">
                <a:solidFill>
                  <a:srgbClr val="202122"/>
                </a:solidFill>
                <a:effectLst/>
                <a:latin typeface="Arial" panose="020B0604020202020204" pitchFamily="34" charset="0"/>
              </a:rPr>
              <a:t>Culture is often originated from or attributed to a specific region or location.</a:t>
            </a:r>
          </a:p>
          <a:p>
            <a:pPr marL="342900" indent="-342900" algn="l">
              <a:buFont typeface="Arial" panose="020B0604020202020204" pitchFamily="34" charset="0"/>
              <a:buChar char="•"/>
            </a:pPr>
            <a:r>
              <a:rPr lang="en-US" b="0" i="0" dirty="0">
                <a:solidFill>
                  <a:srgbClr val="202122"/>
                </a:solidFill>
                <a:effectLst/>
                <a:latin typeface="Arial" panose="020B0604020202020204" pitchFamily="34" charset="0"/>
              </a:rPr>
              <a:t>Humans acquire culture through the </a:t>
            </a:r>
            <a:r>
              <a:rPr lang="en-US" b="0" i="0" u="none" strike="noStrike" dirty="0">
                <a:solidFill>
                  <a:srgbClr val="3366CC"/>
                </a:solidFill>
                <a:effectLst/>
                <a:latin typeface="Arial" panose="020B0604020202020204" pitchFamily="34" charset="0"/>
                <a:hlinkClick r:id="rId12" tooltip="Learning"/>
              </a:rPr>
              <a:t>learning</a:t>
            </a:r>
            <a:r>
              <a:rPr lang="en-US" b="0" i="0" dirty="0">
                <a:solidFill>
                  <a:srgbClr val="202122"/>
                </a:solidFill>
                <a:effectLst/>
                <a:latin typeface="Arial" panose="020B0604020202020204" pitchFamily="34" charset="0"/>
              </a:rPr>
              <a:t> processes of </a:t>
            </a:r>
            <a:r>
              <a:rPr lang="en-US" b="0" i="0" u="none" strike="noStrike" dirty="0">
                <a:solidFill>
                  <a:srgbClr val="3366CC"/>
                </a:solidFill>
                <a:effectLst/>
                <a:latin typeface="Arial" panose="020B0604020202020204" pitchFamily="34" charset="0"/>
                <a:hlinkClick r:id="rId13" tooltip="Enculturation"/>
              </a:rPr>
              <a:t>enculturation</a:t>
            </a:r>
            <a:r>
              <a:rPr lang="en-US" b="0" i="0" dirty="0">
                <a:solidFill>
                  <a:srgbClr val="202122"/>
                </a:solidFill>
                <a:effectLst/>
                <a:latin typeface="Arial" panose="020B0604020202020204" pitchFamily="34" charset="0"/>
              </a:rPr>
              <a:t> and </a:t>
            </a:r>
            <a:r>
              <a:rPr lang="en-US" b="0" i="0" u="none" strike="noStrike" dirty="0">
                <a:solidFill>
                  <a:srgbClr val="3366CC"/>
                </a:solidFill>
                <a:effectLst/>
                <a:latin typeface="Arial" panose="020B0604020202020204" pitchFamily="34" charset="0"/>
                <a:hlinkClick r:id="rId14" tooltip="Socialization"/>
              </a:rPr>
              <a:t>socialization</a:t>
            </a:r>
            <a:r>
              <a:rPr lang="en-US" b="0" i="0" dirty="0">
                <a:solidFill>
                  <a:srgbClr val="202122"/>
                </a:solidFill>
                <a:effectLst/>
                <a:latin typeface="Arial" panose="020B0604020202020204" pitchFamily="34" charset="0"/>
              </a:rPr>
              <a:t>, which is shown by the diversity of cultures across societies.</a:t>
            </a:r>
          </a:p>
          <a:p>
            <a:pPr marL="342900" indent="-342900" algn="l">
              <a:buFont typeface="Arial" panose="020B0604020202020204" pitchFamily="34" charset="0"/>
              <a:buChar char="•"/>
            </a:pPr>
            <a:r>
              <a:rPr lang="en-US" dirty="0">
                <a:solidFill>
                  <a:srgbClr val="0070C0"/>
                </a:solidFill>
                <a:latin typeface="Arial" panose="020B0604020202020204" pitchFamily="34" charset="0"/>
                <a:hlinkClick r:id="rId15">
                  <a:extLst>
                    <a:ext uri="{A12FA001-AC4F-418D-AE19-62706E023703}">
                      <ahyp:hlinkClr xmlns:ahyp="http://schemas.microsoft.com/office/drawing/2018/hyperlinkcolor" val="tx"/>
                    </a:ext>
                  </a:extLst>
                </a:hlinkClick>
              </a:rPr>
              <a:t>Culture</a:t>
            </a:r>
            <a:r>
              <a:rPr lang="en-US" dirty="0">
                <a:solidFill>
                  <a:srgbClr val="202122"/>
                </a:solidFill>
                <a:latin typeface="Arial" panose="020B0604020202020204" pitchFamily="34" charset="0"/>
              </a:rPr>
              <a:t> is the characteristics and knowledge of a particular group of people, encompassing language, </a:t>
            </a:r>
            <a:r>
              <a:rPr lang="en-US" dirty="0">
                <a:solidFill>
                  <a:srgbClr val="0070C0"/>
                </a:solidFill>
                <a:latin typeface="Arial" panose="020B0604020202020204" pitchFamily="34" charset="0"/>
                <a:hlinkClick r:id="rId16">
                  <a:extLst>
                    <a:ext uri="{A12FA001-AC4F-418D-AE19-62706E023703}">
                      <ahyp:hlinkClr xmlns:ahyp="http://schemas.microsoft.com/office/drawing/2018/hyperlinkcolor" val="tx"/>
                    </a:ext>
                  </a:extLst>
                </a:hlinkClick>
              </a:rPr>
              <a:t>religion</a:t>
            </a:r>
            <a:r>
              <a:rPr lang="en-US" dirty="0">
                <a:solidFill>
                  <a:srgbClr val="0070C0"/>
                </a:solidFill>
                <a:latin typeface="Arial" panose="020B0604020202020204" pitchFamily="34" charset="0"/>
              </a:rPr>
              <a:t>,</a:t>
            </a:r>
            <a:r>
              <a:rPr lang="en-US" dirty="0">
                <a:solidFill>
                  <a:srgbClr val="202122"/>
                </a:solidFill>
                <a:latin typeface="Arial" panose="020B0604020202020204" pitchFamily="34" charset="0"/>
              </a:rPr>
              <a:t> cuisine, social habits, music and arts.</a:t>
            </a:r>
          </a:p>
          <a:p>
            <a:pPr algn="l"/>
            <a:endParaRPr lang="en-US" b="0" i="0" dirty="0">
              <a:solidFill>
                <a:srgbClr val="202122"/>
              </a:solidFill>
              <a:effectLst/>
              <a:latin typeface="Arial" panose="020B0604020202020204" pitchFamily="34" charset="0"/>
            </a:endParaRPr>
          </a:p>
        </p:txBody>
      </p:sp>
    </p:spTree>
    <p:extLst>
      <p:ext uri="{BB962C8B-B14F-4D97-AF65-F5344CB8AC3E}">
        <p14:creationId xmlns:p14="http://schemas.microsoft.com/office/powerpoint/2010/main" val="3118346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41303"/>
            <a:ext cx="11084292"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84162" y="1436652"/>
            <a:ext cx="10567617" cy="493261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refers to the cumulative deposit of knowledge, experience, beliefs, values, attitudes, meanings, hierarchies, religion, notions of time, roles, spatial relations, concepts of the universe, and material objects and possessions acquired by a group of people in the course of generations through individual and group striving.</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is the systems of knowledge shared by a relatively large group of people.</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in its broadest sense is cultivated behavior; that is the totality of a person's learned, accumulated experience which is socially transmitted, or more briefly, behavior through social learning.</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A culture is a way of life of a group of people--the behaviors, beliefs, values, and symbols that they accept, generally without thinking about them, and that are passed along by communication and imitation from one generation to the next.</a:t>
            </a: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p:txBody>
      </p:sp>
    </p:spTree>
    <p:extLst>
      <p:ext uri="{BB962C8B-B14F-4D97-AF65-F5344CB8AC3E}">
        <p14:creationId xmlns:p14="http://schemas.microsoft.com/office/powerpoint/2010/main" val="37064230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pic>
        <p:nvPicPr>
          <p:cNvPr id="10" name="Picture 9">
            <a:extLst>
              <a:ext uri="{FF2B5EF4-FFF2-40B4-BE49-F238E27FC236}">
                <a16:creationId xmlns:a16="http://schemas.microsoft.com/office/drawing/2014/main" id="{00DAC689-8014-468A-84B9-548F84E0DBB5}"/>
              </a:ext>
            </a:extLst>
          </p:cNvPr>
          <p:cNvPicPr>
            <a:picLocks noChangeAspect="1"/>
          </p:cNvPicPr>
          <p:nvPr/>
        </p:nvPicPr>
        <p:blipFill>
          <a:blip r:embed="rId2"/>
          <a:stretch>
            <a:fillRect/>
          </a:stretch>
        </p:blipFill>
        <p:spPr>
          <a:xfrm>
            <a:off x="772159" y="2291693"/>
            <a:ext cx="5503223" cy="4257040"/>
          </a:xfrm>
          <a:prstGeom prst="rect">
            <a:avLst/>
          </a:prstGeom>
        </p:spPr>
      </p:pic>
      <p:pic>
        <p:nvPicPr>
          <p:cNvPr id="11" name="Picture 10">
            <a:extLst>
              <a:ext uri="{FF2B5EF4-FFF2-40B4-BE49-F238E27FC236}">
                <a16:creationId xmlns:a16="http://schemas.microsoft.com/office/drawing/2014/main" id="{F96C42C9-F555-4E01-AA65-EEBFC182E251}"/>
              </a:ext>
            </a:extLst>
          </p:cNvPr>
          <p:cNvPicPr>
            <a:picLocks noChangeAspect="1"/>
          </p:cNvPicPr>
          <p:nvPr/>
        </p:nvPicPr>
        <p:blipFill>
          <a:blip r:embed="rId3"/>
          <a:stretch>
            <a:fillRect/>
          </a:stretch>
        </p:blipFill>
        <p:spPr>
          <a:xfrm>
            <a:off x="6275383" y="2215878"/>
            <a:ext cx="4904241" cy="4257040"/>
          </a:xfrm>
          <a:prstGeom prst="rect">
            <a:avLst/>
          </a:prstGeom>
        </p:spPr>
      </p:pic>
      <p:sp>
        <p:nvSpPr>
          <p:cNvPr id="3" name="TextBox 2">
            <a:extLst>
              <a:ext uri="{FF2B5EF4-FFF2-40B4-BE49-F238E27FC236}">
                <a16:creationId xmlns:a16="http://schemas.microsoft.com/office/drawing/2014/main" id="{F7B75D9D-BCFD-4AFD-9535-57CE7BB8D9C3}"/>
              </a:ext>
            </a:extLst>
          </p:cNvPr>
          <p:cNvSpPr txBox="1"/>
          <p:nvPr/>
        </p:nvSpPr>
        <p:spPr>
          <a:xfrm>
            <a:off x="1927565" y="1383955"/>
            <a:ext cx="8268100" cy="800219"/>
          </a:xfrm>
          <a:prstGeom prst="rect">
            <a:avLst/>
          </a:prstGeom>
          <a:noFill/>
        </p:spPr>
        <p:txBody>
          <a:bodyPr wrap="square" rtlCol="0">
            <a:spAutoFit/>
          </a:bodyPr>
          <a:lstStyle/>
          <a:p>
            <a:r>
              <a:rPr lang="en-US" sz="2800" b="1" i="0" dirty="0">
                <a:solidFill>
                  <a:srgbClr val="000000"/>
                </a:solidFill>
                <a:effectLst/>
                <a:latin typeface="Times New Roman" panose="02020603050405020304" pitchFamily="18" charset="0"/>
              </a:rPr>
              <a:t>Culture is communication, communication is culture.</a:t>
            </a:r>
          </a:p>
          <a:p>
            <a:endParaRPr lang="en-US" b="1" dirty="0"/>
          </a:p>
        </p:txBody>
      </p:sp>
    </p:spTree>
    <p:extLst>
      <p:ext uri="{BB962C8B-B14F-4D97-AF65-F5344CB8AC3E}">
        <p14:creationId xmlns:p14="http://schemas.microsoft.com/office/powerpoint/2010/main" val="2478107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pic>
        <p:nvPicPr>
          <p:cNvPr id="12" name="Picture 11">
            <a:extLst>
              <a:ext uri="{FF2B5EF4-FFF2-40B4-BE49-F238E27FC236}">
                <a16:creationId xmlns:a16="http://schemas.microsoft.com/office/drawing/2014/main" id="{24D9B185-45F3-4AD2-99B8-13E7DC5C806D}"/>
              </a:ext>
            </a:extLst>
          </p:cNvPr>
          <p:cNvPicPr>
            <a:picLocks noChangeAspect="1"/>
          </p:cNvPicPr>
          <p:nvPr/>
        </p:nvPicPr>
        <p:blipFill>
          <a:blip r:embed="rId3"/>
          <a:stretch>
            <a:fillRect/>
          </a:stretch>
        </p:blipFill>
        <p:spPr>
          <a:xfrm>
            <a:off x="369213" y="1477247"/>
            <a:ext cx="9258067" cy="5113523"/>
          </a:xfrm>
          <a:prstGeom prst="rect">
            <a:avLst/>
          </a:prstGeom>
        </p:spPr>
      </p:pic>
      <p:sp>
        <p:nvSpPr>
          <p:cNvPr id="3" name="TextBox 2">
            <a:extLst>
              <a:ext uri="{FF2B5EF4-FFF2-40B4-BE49-F238E27FC236}">
                <a16:creationId xmlns:a16="http://schemas.microsoft.com/office/drawing/2014/main" id="{CC7DC2EE-8F7C-4C40-8BA9-569606BA5001}"/>
              </a:ext>
            </a:extLst>
          </p:cNvPr>
          <p:cNvSpPr txBox="1"/>
          <p:nvPr/>
        </p:nvSpPr>
        <p:spPr>
          <a:xfrm>
            <a:off x="9578301" y="3073138"/>
            <a:ext cx="1811596" cy="1754326"/>
          </a:xfrm>
          <a:prstGeom prst="rect">
            <a:avLst/>
          </a:prstGeom>
          <a:noFill/>
        </p:spPr>
        <p:txBody>
          <a:bodyPr wrap="square" rtlCol="0">
            <a:spAutoFit/>
          </a:bodyPr>
          <a:lstStyle/>
          <a:p>
            <a:r>
              <a:rPr lang="en-US" dirty="0">
                <a:hlinkClick r:id="rId4"/>
              </a:rPr>
              <a:t>https://www.tiktok.com/@hareth_mustafa/video/7236006365821422854</a:t>
            </a:r>
            <a:endParaRPr lang="ar-EG" dirty="0"/>
          </a:p>
          <a:p>
            <a:endParaRPr lang="en-US" dirty="0"/>
          </a:p>
        </p:txBody>
      </p:sp>
    </p:spTree>
    <p:extLst>
      <p:ext uri="{BB962C8B-B14F-4D97-AF65-F5344CB8AC3E}">
        <p14:creationId xmlns:p14="http://schemas.microsoft.com/office/powerpoint/2010/main" val="1963958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53692" y="1319357"/>
            <a:ext cx="10112677" cy="539182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is symbolic communication. Some of its symbols include a group's skills, knowledge, attitudes, values, and motives. The meanings of the symbols are learned and deliberately perpetuated in a society through its institutions.</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consists of </a:t>
            </a:r>
            <a:r>
              <a:rPr lang="en-US" b="0" i="0" dirty="0">
                <a:solidFill>
                  <a:srgbClr val="0070C0"/>
                </a:solidFill>
                <a:effectLst/>
                <a:latin typeface="Times New Roman" panose="02020603050405020304" pitchFamily="18" charset="0"/>
              </a:rPr>
              <a:t>patterns</a:t>
            </a:r>
            <a:r>
              <a:rPr lang="en-US" b="0" i="0" dirty="0">
                <a:solidFill>
                  <a:srgbClr val="000000"/>
                </a:solidFill>
                <a:effectLst/>
                <a:latin typeface="Times New Roman" panose="02020603050405020304" pitchFamily="18" charset="0"/>
              </a:rPr>
              <a:t>, explicit and implicit, of and for behavior acquired and transmitted by </a:t>
            </a:r>
            <a:r>
              <a:rPr lang="en-US" b="0" i="0" dirty="0">
                <a:solidFill>
                  <a:srgbClr val="0070C0"/>
                </a:solidFill>
                <a:effectLst/>
                <a:latin typeface="Times New Roman" panose="02020603050405020304" pitchFamily="18" charset="0"/>
              </a:rPr>
              <a:t>symbols</a:t>
            </a:r>
            <a:r>
              <a:rPr lang="en-US" b="0" i="0" dirty="0">
                <a:solidFill>
                  <a:srgbClr val="000000"/>
                </a:solidFill>
                <a:effectLst/>
                <a:latin typeface="Times New Roman" panose="02020603050405020304" pitchFamily="18" charset="0"/>
              </a:rPr>
              <a:t>, constituting the distinctive achievement of human groups, including their embodiments in </a:t>
            </a:r>
            <a:r>
              <a:rPr lang="en-US" b="0" i="0" dirty="0">
                <a:solidFill>
                  <a:srgbClr val="0070C0"/>
                </a:solidFill>
                <a:effectLst/>
                <a:latin typeface="Times New Roman" panose="02020603050405020304" pitchFamily="18" charset="0"/>
              </a:rPr>
              <a:t>artifacts</a:t>
            </a:r>
            <a:r>
              <a:rPr lang="en-US" dirty="0">
                <a:solidFill>
                  <a:srgbClr val="000000"/>
                </a:solidFill>
                <a:latin typeface="Times New Roman" panose="02020603050405020304" pitchFamily="18" charset="0"/>
              </a:rPr>
              <a:t>.</a:t>
            </a:r>
            <a:endParaRPr lang="ar-EG" b="0" i="0" dirty="0">
              <a:solidFill>
                <a:srgbClr val="000000"/>
              </a:solidFill>
              <a:effectLst/>
              <a:latin typeface="Times New Roman" panose="02020603050405020304" pitchFamily="18" charset="0"/>
            </a:endParaRP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p:txBody>
      </p:sp>
      <p:pic>
        <p:nvPicPr>
          <p:cNvPr id="3" name="Picture 2">
            <a:extLst>
              <a:ext uri="{FF2B5EF4-FFF2-40B4-BE49-F238E27FC236}">
                <a16:creationId xmlns:a16="http://schemas.microsoft.com/office/drawing/2014/main" id="{4B1F28BA-2186-4FB5-9991-6D1185280151}"/>
              </a:ext>
            </a:extLst>
          </p:cNvPr>
          <p:cNvPicPr>
            <a:picLocks noChangeAspect="1"/>
          </p:cNvPicPr>
          <p:nvPr/>
        </p:nvPicPr>
        <p:blipFill>
          <a:blip r:embed="rId2"/>
          <a:stretch>
            <a:fillRect/>
          </a:stretch>
        </p:blipFill>
        <p:spPr>
          <a:xfrm>
            <a:off x="5928819" y="4015272"/>
            <a:ext cx="4937550" cy="2765028"/>
          </a:xfrm>
          <a:prstGeom prst="rect">
            <a:avLst/>
          </a:prstGeom>
        </p:spPr>
      </p:pic>
    </p:spTree>
    <p:extLst>
      <p:ext uri="{BB962C8B-B14F-4D97-AF65-F5344CB8AC3E}">
        <p14:creationId xmlns:p14="http://schemas.microsoft.com/office/powerpoint/2010/main" val="1968394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53692" y="1417870"/>
            <a:ext cx="9723475" cy="539182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dirty="0">
                <a:solidFill>
                  <a:srgbClr val="000000"/>
                </a:solidFill>
                <a:latin typeface="Times New Roman" panose="02020603050405020304" pitchFamily="18" charset="0"/>
              </a:rPr>
              <a:t>T</a:t>
            </a:r>
            <a:r>
              <a:rPr lang="en-US" b="0" i="0" dirty="0">
                <a:solidFill>
                  <a:srgbClr val="000000"/>
                </a:solidFill>
                <a:effectLst/>
                <a:latin typeface="Times New Roman" panose="02020603050405020304" pitchFamily="18" charset="0"/>
              </a:rPr>
              <a:t>he essential core of culture consists of </a:t>
            </a:r>
            <a:r>
              <a:rPr lang="en-US" b="0" i="0" dirty="0">
                <a:solidFill>
                  <a:srgbClr val="0070C0"/>
                </a:solidFill>
                <a:effectLst/>
                <a:latin typeface="Times New Roman" panose="02020603050405020304" pitchFamily="18" charset="0"/>
              </a:rPr>
              <a:t>traditional ideas</a:t>
            </a:r>
            <a:r>
              <a:rPr lang="en-US" b="0" i="0" dirty="0">
                <a:solidFill>
                  <a:srgbClr val="000000"/>
                </a:solidFill>
                <a:effectLst/>
                <a:latin typeface="Times New Roman" panose="02020603050405020304" pitchFamily="18" charset="0"/>
              </a:rPr>
              <a:t> and especially their </a:t>
            </a:r>
            <a:r>
              <a:rPr lang="en-US" b="0" i="0" dirty="0">
                <a:solidFill>
                  <a:srgbClr val="0070C0"/>
                </a:solidFill>
                <a:effectLst/>
                <a:latin typeface="Times New Roman" panose="02020603050405020304" pitchFamily="18" charset="0"/>
              </a:rPr>
              <a:t>attached values</a:t>
            </a:r>
            <a:r>
              <a:rPr lang="en-US" b="0" i="0" dirty="0">
                <a:solidFill>
                  <a:srgbClr val="000000"/>
                </a:solidFill>
                <a:effectLst/>
                <a:latin typeface="Times New Roman" panose="02020603050405020304" pitchFamily="18" charset="0"/>
              </a:rPr>
              <a:t>; culture systems maybe considered as </a:t>
            </a:r>
            <a:r>
              <a:rPr lang="en-US" b="0" i="0" dirty="0">
                <a:solidFill>
                  <a:srgbClr val="0070C0"/>
                </a:solidFill>
                <a:effectLst/>
                <a:latin typeface="Times New Roman" panose="02020603050405020304" pitchFamily="18" charset="0"/>
              </a:rPr>
              <a:t>products of action</a:t>
            </a:r>
            <a:r>
              <a:rPr lang="en-US" b="0" i="0" dirty="0">
                <a:solidFill>
                  <a:srgbClr val="000000"/>
                </a:solidFill>
                <a:effectLst/>
                <a:latin typeface="Times New Roman" panose="02020603050405020304" pitchFamily="18" charset="0"/>
              </a:rPr>
              <a:t>, and as </a:t>
            </a:r>
            <a:r>
              <a:rPr lang="en-US" b="0" i="0" dirty="0">
                <a:solidFill>
                  <a:srgbClr val="0070C0"/>
                </a:solidFill>
                <a:effectLst/>
                <a:latin typeface="Times New Roman" panose="02020603050405020304" pitchFamily="18" charset="0"/>
              </a:rPr>
              <a:t>conditioning influences upon further action</a:t>
            </a:r>
            <a:r>
              <a:rPr lang="en-US" b="0" i="0" dirty="0">
                <a:solidFill>
                  <a:srgbClr val="000000"/>
                </a:solidFill>
                <a:effectLst/>
                <a:latin typeface="Times New Roman" panose="02020603050405020304" pitchFamily="18" charset="0"/>
              </a:rPr>
              <a:t>.</a:t>
            </a:r>
          </a:p>
          <a:p>
            <a:pPr marL="342900" indent="-342900" algn="l">
              <a:buFont typeface="Arial" panose="020B0604020202020204" pitchFamily="34" charset="0"/>
              <a:buChar char="•"/>
            </a:pPr>
            <a:endParaRPr lang="en-US" b="0" i="0" dirty="0">
              <a:solidFill>
                <a:srgbClr val="000000"/>
              </a:solidFill>
              <a:effectLst/>
              <a:latin typeface="Times New Roman" panose="02020603050405020304" pitchFamily="18" charset="0"/>
            </a:endParaRP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is the sum of total of the learned behavior of a group of people that are generally considered to be the tradition of that people and are </a:t>
            </a:r>
            <a:r>
              <a:rPr lang="en-US" b="0" i="0" dirty="0">
                <a:solidFill>
                  <a:srgbClr val="FF0000"/>
                </a:solidFill>
                <a:effectLst/>
                <a:latin typeface="Times New Roman" panose="02020603050405020304" pitchFamily="18" charset="0"/>
              </a:rPr>
              <a:t>transmitted from generation to generation.</a:t>
            </a: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p:txBody>
      </p:sp>
      <p:pic>
        <p:nvPicPr>
          <p:cNvPr id="4" name="Picture 3">
            <a:extLst>
              <a:ext uri="{FF2B5EF4-FFF2-40B4-BE49-F238E27FC236}">
                <a16:creationId xmlns:a16="http://schemas.microsoft.com/office/drawing/2014/main" id="{46511330-C81B-449F-AE4C-E4E8DED119A5}"/>
              </a:ext>
            </a:extLst>
          </p:cNvPr>
          <p:cNvPicPr>
            <a:picLocks noChangeAspect="1"/>
          </p:cNvPicPr>
          <p:nvPr/>
        </p:nvPicPr>
        <p:blipFill>
          <a:blip r:embed="rId2"/>
          <a:stretch>
            <a:fillRect/>
          </a:stretch>
        </p:blipFill>
        <p:spPr>
          <a:xfrm>
            <a:off x="6670222" y="3979672"/>
            <a:ext cx="4068933" cy="2641075"/>
          </a:xfrm>
          <a:prstGeom prst="rect">
            <a:avLst/>
          </a:prstGeom>
        </p:spPr>
      </p:pic>
    </p:spTree>
    <p:extLst>
      <p:ext uri="{BB962C8B-B14F-4D97-AF65-F5344CB8AC3E}">
        <p14:creationId xmlns:p14="http://schemas.microsoft.com/office/powerpoint/2010/main" val="247945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31256" y="40579"/>
            <a:ext cx="5185395" cy="646331"/>
          </a:xfrm>
          <a:prstGeom prst="rect">
            <a:avLst/>
          </a:prstGeom>
        </p:spPr>
        <p:txBody>
          <a:bodyPr wrap="none">
            <a:spAutoFit/>
          </a:bodyPr>
          <a:lstStyle/>
          <a:p>
            <a:pPr algn="ctr"/>
            <a:r>
              <a:rPr lang="en-US" sz="3600" b="1" dirty="0">
                <a:solidFill>
                  <a:srgbClr val="00B0F0"/>
                </a:solidFill>
              </a:rPr>
              <a:t>3 Levels of Cultural Norms</a:t>
            </a:r>
          </a:p>
        </p:txBody>
      </p:sp>
      <p:sp>
        <p:nvSpPr>
          <p:cNvPr id="10" name="Google Shape;560;p48">
            <a:extLst>
              <a:ext uri="{FF2B5EF4-FFF2-40B4-BE49-F238E27FC236}">
                <a16:creationId xmlns:a16="http://schemas.microsoft.com/office/drawing/2014/main" id="{716601C1-681D-499C-86F9-962B9BA2E028}"/>
              </a:ext>
            </a:extLst>
          </p:cNvPr>
          <p:cNvSpPr txBox="1">
            <a:spLocks/>
          </p:cNvSpPr>
          <p:nvPr/>
        </p:nvSpPr>
        <p:spPr>
          <a:xfrm>
            <a:off x="667077" y="2434469"/>
            <a:ext cx="2559871" cy="198906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2pPr>
            <a:lvl3pPr marL="1371600" marR="0" lvl="2"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3pPr>
            <a:lvl4pPr marL="1828800" marR="0" lvl="3"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4pPr>
            <a:lvl5pPr marL="2286000" marR="0" lvl="4"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5pPr>
            <a:lvl6pPr marL="2743200" marR="0" lvl="5"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6pPr>
            <a:lvl7pPr marL="3200400" marR="0" lvl="6"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7pPr>
            <a:lvl8pPr marL="3657600" marR="0" lvl="7"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8pPr>
            <a:lvl9pPr marL="4114800" marR="0" lvl="8"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affect multiple societies (i.e., subcultural cross-national or cross-cultural boundaries). </a:t>
            </a:r>
          </a:p>
        </p:txBody>
      </p:sp>
      <p:sp>
        <p:nvSpPr>
          <p:cNvPr id="12" name="Google Shape;561;p48">
            <a:extLst>
              <a:ext uri="{FF2B5EF4-FFF2-40B4-BE49-F238E27FC236}">
                <a16:creationId xmlns:a16="http://schemas.microsoft.com/office/drawing/2014/main" id="{529D1667-0818-47FF-A4FB-A8102E48B2D3}"/>
              </a:ext>
            </a:extLst>
          </p:cNvPr>
          <p:cNvSpPr txBox="1">
            <a:spLocks/>
          </p:cNvSpPr>
          <p:nvPr/>
        </p:nvSpPr>
        <p:spPr>
          <a:xfrm>
            <a:off x="6808707" y="2541079"/>
            <a:ext cx="2415889" cy="186267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2pPr>
            <a:lvl3pPr marL="1371600" marR="0" lvl="2"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3pPr>
            <a:lvl4pPr marL="1828800" marR="0" lvl="3"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4pPr>
            <a:lvl5pPr marL="2286000" marR="0" lvl="4"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5pPr>
            <a:lvl6pPr marL="2743200" marR="0" lvl="5"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6pPr>
            <a:lvl7pPr marL="3200400" marR="0" lvl="6"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7pPr>
            <a:lvl8pPr marL="3657600" marR="0" lvl="7"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8pPr>
            <a:lvl9pPr marL="4114800" marR="0" lvl="8"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160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subcultures, and the influences of various reference groups.</a:t>
            </a:r>
          </a:p>
        </p:txBody>
      </p:sp>
      <p:sp>
        <p:nvSpPr>
          <p:cNvPr id="13" name="Google Shape;562;p48">
            <a:extLst>
              <a:ext uri="{FF2B5EF4-FFF2-40B4-BE49-F238E27FC236}">
                <a16:creationId xmlns:a16="http://schemas.microsoft.com/office/drawing/2014/main" id="{16A0DE4A-A7FC-47AE-AF70-63860A08FD8C}"/>
              </a:ext>
            </a:extLst>
          </p:cNvPr>
          <p:cNvSpPr txBox="1">
            <a:spLocks/>
          </p:cNvSpPr>
          <p:nvPr/>
        </p:nvSpPr>
        <p:spPr>
          <a:xfrm>
            <a:off x="397854" y="1186013"/>
            <a:ext cx="2963715" cy="138174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ormorant Garamond Medium"/>
              <a:buNone/>
              <a:defRPr sz="2000" b="0" i="0" u="none" strike="noStrike" cap="none">
                <a:solidFill>
                  <a:schemeClr val="dk2"/>
                </a:solidFill>
                <a:latin typeface="Cormorant Garamond Medium"/>
                <a:ea typeface="Cormorant Garamond Medium"/>
                <a:cs typeface="Cormorant Garamond Medium"/>
                <a:sym typeface="Cormorant Garamond Medium"/>
              </a:defRPr>
            </a:lvl1pPr>
            <a:lvl2pPr marR="0" lvl="1"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2pPr>
            <a:lvl3pPr marR="0" lvl="2"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3pPr>
            <a:lvl4pPr marR="0" lvl="3"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4pPr>
            <a:lvl5pPr marR="0" lvl="4"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5pPr>
            <a:lvl6pPr marR="0" lvl="5"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6pPr>
            <a:lvl7pPr marR="0" lvl="6"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7pPr>
            <a:lvl8pPr marR="0" lvl="7"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8pPr>
            <a:lvl9pPr marR="0" lvl="8"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9pPr>
          </a:lstStyle>
          <a:p>
            <a:pPr marL="0" marR="0" lvl="0" indent="0" algn="ctr" defTabSz="914400" rtl="0" eaLnBrk="1" fontAlgn="auto" latinLnBrk="0" hangingPunct="1">
              <a:lnSpc>
                <a:spcPct val="100000"/>
              </a:lnSpc>
              <a:spcBef>
                <a:spcPts val="0"/>
              </a:spcBef>
              <a:spcAft>
                <a:spcPts val="0"/>
              </a:spcAft>
              <a:buClr>
                <a:srgbClr val="191818"/>
              </a:buClr>
              <a:buSzPts val="1800"/>
              <a:buFont typeface="Cormorant Garamond Medium"/>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The supranational level</a:t>
            </a:r>
          </a:p>
        </p:txBody>
      </p:sp>
      <p:sp>
        <p:nvSpPr>
          <p:cNvPr id="14" name="Google Shape;563;p48">
            <a:extLst>
              <a:ext uri="{FF2B5EF4-FFF2-40B4-BE49-F238E27FC236}">
                <a16:creationId xmlns:a16="http://schemas.microsoft.com/office/drawing/2014/main" id="{EA09674C-C8E9-4A6D-9534-BEE8857CD947}"/>
              </a:ext>
            </a:extLst>
          </p:cNvPr>
          <p:cNvSpPr txBox="1">
            <a:spLocks/>
          </p:cNvSpPr>
          <p:nvPr/>
        </p:nvSpPr>
        <p:spPr>
          <a:xfrm>
            <a:off x="7117217" y="1260300"/>
            <a:ext cx="1751231" cy="1007366"/>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ormorant Garamond Medium"/>
              <a:buNone/>
              <a:defRPr sz="2000" b="0" i="0" u="none" strike="noStrike" cap="none">
                <a:solidFill>
                  <a:schemeClr val="dk2"/>
                </a:solidFill>
                <a:latin typeface="Cormorant Garamond Medium"/>
                <a:ea typeface="Cormorant Garamond Medium"/>
                <a:cs typeface="Cormorant Garamond Medium"/>
                <a:sym typeface="Cormorant Garamond Medium"/>
              </a:defRPr>
            </a:lvl1pPr>
            <a:lvl2pPr marR="0" lvl="1"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2pPr>
            <a:lvl3pPr marR="0" lvl="2"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3pPr>
            <a:lvl4pPr marR="0" lvl="3"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4pPr>
            <a:lvl5pPr marR="0" lvl="4"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5pPr>
            <a:lvl6pPr marR="0" lvl="5"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6pPr>
            <a:lvl7pPr marR="0" lvl="6"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7pPr>
            <a:lvl8pPr marR="0" lvl="7"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8pPr>
            <a:lvl9pPr marR="0" lvl="8"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9pPr>
          </a:lstStyle>
          <a:p>
            <a:pPr marL="0" marR="0" lvl="0" indent="0" algn="ctr" defTabSz="914400" rtl="0" eaLnBrk="1" fontAlgn="auto" latinLnBrk="0" hangingPunct="1">
              <a:lnSpc>
                <a:spcPct val="100000"/>
              </a:lnSpc>
              <a:spcBef>
                <a:spcPts val="0"/>
              </a:spcBef>
              <a:spcAft>
                <a:spcPts val="0"/>
              </a:spcAft>
              <a:buClr>
                <a:srgbClr val="191818"/>
              </a:buClr>
              <a:buSzPts val="1800"/>
              <a:buFont typeface="Cormorant Garamond Medium"/>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The group level</a:t>
            </a:r>
          </a:p>
        </p:txBody>
      </p:sp>
      <p:sp>
        <p:nvSpPr>
          <p:cNvPr id="15" name="Google Shape;564;p48">
            <a:extLst>
              <a:ext uri="{FF2B5EF4-FFF2-40B4-BE49-F238E27FC236}">
                <a16:creationId xmlns:a16="http://schemas.microsoft.com/office/drawing/2014/main" id="{CE6C1197-8F36-4965-9BDB-D775EC59349C}"/>
              </a:ext>
            </a:extLst>
          </p:cNvPr>
          <p:cNvSpPr txBox="1">
            <a:spLocks/>
          </p:cNvSpPr>
          <p:nvPr/>
        </p:nvSpPr>
        <p:spPr>
          <a:xfrm>
            <a:off x="3844355" y="1486967"/>
            <a:ext cx="2350306" cy="797824"/>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ormorant Garamond Medium"/>
              <a:buNone/>
              <a:defRPr sz="2000" b="0" i="0" u="none" strike="noStrike" cap="none">
                <a:solidFill>
                  <a:schemeClr val="dk2"/>
                </a:solidFill>
                <a:latin typeface="Cormorant Garamond Medium"/>
                <a:ea typeface="Cormorant Garamond Medium"/>
                <a:cs typeface="Cormorant Garamond Medium"/>
                <a:sym typeface="Cormorant Garamond Medium"/>
              </a:defRPr>
            </a:lvl1pPr>
            <a:lvl2pPr marR="0" lvl="1"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2pPr>
            <a:lvl3pPr marR="0" lvl="2"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3pPr>
            <a:lvl4pPr marR="0" lvl="3"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4pPr>
            <a:lvl5pPr marR="0" lvl="4"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5pPr>
            <a:lvl6pPr marR="0" lvl="5"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6pPr>
            <a:lvl7pPr marR="0" lvl="6"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7pPr>
            <a:lvl8pPr marR="0" lvl="7"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8pPr>
            <a:lvl9pPr marR="0" lvl="8"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9pPr>
          </a:lstStyle>
          <a:p>
            <a:pPr marL="0" marR="0" lvl="0" indent="0" algn="ctr" defTabSz="914400" rtl="0" eaLnBrk="1" fontAlgn="auto" latinLnBrk="0" hangingPunct="1">
              <a:lnSpc>
                <a:spcPct val="100000"/>
              </a:lnSpc>
              <a:spcBef>
                <a:spcPts val="0"/>
              </a:spcBef>
              <a:spcAft>
                <a:spcPts val="0"/>
              </a:spcAft>
              <a:buClr>
                <a:srgbClr val="191818"/>
              </a:buClr>
              <a:buSzPts val="1800"/>
              <a:buFont typeface="Cormorant Garamond Medium"/>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The national level</a:t>
            </a:r>
          </a:p>
        </p:txBody>
      </p:sp>
      <p:sp>
        <p:nvSpPr>
          <p:cNvPr id="16" name="Google Shape;565;p48">
            <a:extLst>
              <a:ext uri="{FF2B5EF4-FFF2-40B4-BE49-F238E27FC236}">
                <a16:creationId xmlns:a16="http://schemas.microsoft.com/office/drawing/2014/main" id="{1911A095-DA45-4EF8-9802-51BF3802BF6C}"/>
              </a:ext>
            </a:extLst>
          </p:cNvPr>
          <p:cNvSpPr txBox="1">
            <a:spLocks/>
          </p:cNvSpPr>
          <p:nvPr/>
        </p:nvSpPr>
        <p:spPr>
          <a:xfrm>
            <a:off x="3970226" y="2426209"/>
            <a:ext cx="2559871" cy="22677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2pPr>
            <a:lvl3pPr marL="1371600" marR="0" lvl="2"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3pPr>
            <a:lvl4pPr marL="1828800" marR="0" lvl="3"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4pPr>
            <a:lvl5pPr marL="2286000" marR="0" lvl="4"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5pPr>
            <a:lvl6pPr marL="2743200" marR="0" lvl="5"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6pPr>
            <a:lvl7pPr marL="3200400" marR="0" lvl="6"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7pPr>
            <a:lvl8pPr marL="3657600" marR="0" lvl="7"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8pPr>
            <a:lvl9pPr marL="4114800" marR="0" lvl="8"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shared core values, customs, and personalities that represent the core of the “national character” of a particular country.</a:t>
            </a:r>
          </a:p>
        </p:txBody>
      </p:sp>
      <p:pic>
        <p:nvPicPr>
          <p:cNvPr id="4" name="Picture 3">
            <a:extLst>
              <a:ext uri="{FF2B5EF4-FFF2-40B4-BE49-F238E27FC236}">
                <a16:creationId xmlns:a16="http://schemas.microsoft.com/office/drawing/2014/main" id="{9284C1B5-227C-410F-B5A6-61C218830ABB}"/>
              </a:ext>
            </a:extLst>
          </p:cNvPr>
          <p:cNvPicPr>
            <a:picLocks noChangeAspect="1"/>
          </p:cNvPicPr>
          <p:nvPr/>
        </p:nvPicPr>
        <p:blipFill>
          <a:blip r:embed="rId3"/>
          <a:stretch>
            <a:fillRect/>
          </a:stretch>
        </p:blipFill>
        <p:spPr>
          <a:xfrm>
            <a:off x="9395962" y="1763983"/>
            <a:ext cx="2889472" cy="4272991"/>
          </a:xfrm>
          <a:prstGeom prst="rect">
            <a:avLst/>
          </a:prstGeom>
        </p:spPr>
      </p:pic>
      <p:pic>
        <p:nvPicPr>
          <p:cNvPr id="3" name="Picture 2">
            <a:extLst>
              <a:ext uri="{FF2B5EF4-FFF2-40B4-BE49-F238E27FC236}">
                <a16:creationId xmlns:a16="http://schemas.microsoft.com/office/drawing/2014/main" id="{95E3871B-16B3-43EE-9311-44EDFADCAD49}"/>
              </a:ext>
            </a:extLst>
          </p:cNvPr>
          <p:cNvPicPr>
            <a:picLocks noChangeAspect="1"/>
          </p:cNvPicPr>
          <p:nvPr/>
        </p:nvPicPr>
        <p:blipFill rotWithShape="1">
          <a:blip r:embed="rId4"/>
          <a:srcRect l="38731" t="18661" r="7206" b="8471"/>
          <a:stretch/>
        </p:blipFill>
        <p:spPr>
          <a:xfrm>
            <a:off x="4141592" y="4778762"/>
            <a:ext cx="2350307" cy="1781899"/>
          </a:xfrm>
          <a:prstGeom prst="rect">
            <a:avLst/>
          </a:prstGeom>
        </p:spPr>
      </p:pic>
      <p:pic>
        <p:nvPicPr>
          <p:cNvPr id="5" name="Picture 4">
            <a:extLst>
              <a:ext uri="{FF2B5EF4-FFF2-40B4-BE49-F238E27FC236}">
                <a16:creationId xmlns:a16="http://schemas.microsoft.com/office/drawing/2014/main" id="{F2365F00-BCB2-4ED5-A5AF-BEA81DAC7F2C}"/>
              </a:ext>
            </a:extLst>
          </p:cNvPr>
          <p:cNvPicPr>
            <a:picLocks noChangeAspect="1"/>
          </p:cNvPicPr>
          <p:nvPr/>
        </p:nvPicPr>
        <p:blipFill>
          <a:blip r:embed="rId5"/>
          <a:stretch>
            <a:fillRect/>
          </a:stretch>
        </p:blipFill>
        <p:spPr>
          <a:xfrm>
            <a:off x="314075" y="4573210"/>
            <a:ext cx="3656151" cy="1742765"/>
          </a:xfrm>
          <a:prstGeom prst="rect">
            <a:avLst/>
          </a:prstGeom>
        </p:spPr>
      </p:pic>
      <p:pic>
        <p:nvPicPr>
          <p:cNvPr id="6" name="Picture 5">
            <a:extLst>
              <a:ext uri="{FF2B5EF4-FFF2-40B4-BE49-F238E27FC236}">
                <a16:creationId xmlns:a16="http://schemas.microsoft.com/office/drawing/2014/main" id="{18C0003A-4BDF-4992-9843-7980E8A70B93}"/>
              </a:ext>
            </a:extLst>
          </p:cNvPr>
          <p:cNvPicPr>
            <a:picLocks noChangeAspect="1"/>
          </p:cNvPicPr>
          <p:nvPr/>
        </p:nvPicPr>
        <p:blipFill>
          <a:blip r:embed="rId6"/>
          <a:stretch>
            <a:fillRect/>
          </a:stretch>
        </p:blipFill>
        <p:spPr>
          <a:xfrm>
            <a:off x="6663265" y="4755626"/>
            <a:ext cx="2561331" cy="1514475"/>
          </a:xfrm>
          <a:prstGeom prst="rect">
            <a:avLst/>
          </a:prstGeom>
        </p:spPr>
      </p:pic>
    </p:spTree>
    <p:extLst>
      <p:ext uri="{BB962C8B-B14F-4D97-AF65-F5344CB8AC3E}">
        <p14:creationId xmlns:p14="http://schemas.microsoft.com/office/powerpoint/2010/main" val="4292175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إعلان نسكافيه قهوة الطالب المصري (طب.تجاره.فنون)">
            <a:hlinkClick r:id="" action="ppaction://media"/>
            <a:extLst>
              <a:ext uri="{FF2B5EF4-FFF2-40B4-BE49-F238E27FC236}">
                <a16:creationId xmlns:a16="http://schemas.microsoft.com/office/drawing/2014/main" id="{060BFB4E-AEE0-49A4-9F84-C6A5892D0825}"/>
              </a:ext>
            </a:extLst>
          </p:cNvPr>
          <p:cNvPicPr>
            <a:picLocks noRot="1" noChangeAspect="1"/>
          </p:cNvPicPr>
          <p:nvPr>
            <a:videoFile r:link="rId1"/>
          </p:nvPr>
        </p:nvPicPr>
        <p:blipFill>
          <a:blip r:embed="rId5"/>
          <a:stretch>
            <a:fillRect/>
          </a:stretch>
        </p:blipFill>
        <p:spPr>
          <a:xfrm>
            <a:off x="26973" y="0"/>
            <a:ext cx="12165027" cy="6873240"/>
          </a:xfrm>
          <a:prstGeom prst="rect">
            <a:avLst/>
          </a:prstGeom>
        </p:spPr>
      </p:pic>
    </p:spTree>
    <p:extLst>
      <p:ext uri="{BB962C8B-B14F-4D97-AF65-F5344CB8AC3E}">
        <p14:creationId xmlns:p14="http://schemas.microsoft.com/office/powerpoint/2010/main" val="56251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17017" y="61474"/>
            <a:ext cx="6322116" cy="646331"/>
          </a:xfrm>
          <a:prstGeom prst="rect">
            <a:avLst/>
          </a:prstGeom>
        </p:spPr>
        <p:txBody>
          <a:bodyPr wrap="none">
            <a:spAutoFit/>
          </a:bodyPr>
          <a:lstStyle/>
          <a:p>
            <a:pPr algn="ctr"/>
            <a:r>
              <a:rPr lang="en-US" sz="3600" b="1" dirty="0">
                <a:solidFill>
                  <a:srgbClr val="00B0F0"/>
                </a:solidFill>
              </a:rPr>
              <a:t>Socialization = Two Way Process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077060" y="1357048"/>
            <a:ext cx="7665094"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1. The supranational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the underlying dimensions of culture that affect multiple societies (i.e., subcultural cross-national or cross-cultural boundaries).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2. The national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shared core values, customs, and personalities that represent the core of the “national character” of a particular country.</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3. The group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the subdivisions of a country or society, such as subcultures, and the influences of various reference groups.</a:t>
            </a:r>
          </a:p>
        </p:txBody>
      </p:sp>
      <p:pic>
        <p:nvPicPr>
          <p:cNvPr id="10" name="Picture 9">
            <a:extLst>
              <a:ext uri="{FF2B5EF4-FFF2-40B4-BE49-F238E27FC236}">
                <a16:creationId xmlns:a16="http://schemas.microsoft.com/office/drawing/2014/main" id="{A68EB81A-85C1-4737-8ECF-D7B9C499D786}"/>
              </a:ext>
            </a:extLst>
          </p:cNvPr>
          <p:cNvPicPr>
            <a:picLocks noChangeAspect="1"/>
          </p:cNvPicPr>
          <p:nvPr/>
        </p:nvPicPr>
        <p:blipFill>
          <a:blip r:embed="rId2"/>
          <a:stretch>
            <a:fillRect/>
          </a:stretch>
        </p:blipFill>
        <p:spPr>
          <a:xfrm>
            <a:off x="8918421" y="1870536"/>
            <a:ext cx="2900731" cy="4351097"/>
          </a:xfrm>
          <a:prstGeom prst="rect">
            <a:avLst/>
          </a:prstGeom>
        </p:spPr>
      </p:pic>
      <p:pic>
        <p:nvPicPr>
          <p:cNvPr id="3" name="Picture 2">
            <a:extLst>
              <a:ext uri="{FF2B5EF4-FFF2-40B4-BE49-F238E27FC236}">
                <a16:creationId xmlns:a16="http://schemas.microsoft.com/office/drawing/2014/main" id="{851FD37F-2863-43B4-8663-102CA4E2096C}"/>
              </a:ext>
            </a:extLst>
          </p:cNvPr>
          <p:cNvPicPr>
            <a:picLocks noChangeAspect="1"/>
          </p:cNvPicPr>
          <p:nvPr/>
        </p:nvPicPr>
        <p:blipFill>
          <a:blip r:embed="rId3"/>
          <a:stretch>
            <a:fillRect/>
          </a:stretch>
        </p:blipFill>
        <p:spPr>
          <a:xfrm>
            <a:off x="4932761" y="4772980"/>
            <a:ext cx="3751264" cy="1875632"/>
          </a:xfrm>
          <a:prstGeom prst="rect">
            <a:avLst/>
          </a:prstGeom>
        </p:spPr>
      </p:pic>
    </p:spTree>
    <p:extLst>
      <p:ext uri="{BB962C8B-B14F-4D97-AF65-F5344CB8AC3E}">
        <p14:creationId xmlns:p14="http://schemas.microsoft.com/office/powerpoint/2010/main" val="16826722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00B0F0"/>
                </a:solidFill>
              </a:rPr>
              <a:t>3 Levels of Cultural Norms</a:t>
            </a:r>
          </a:p>
        </p:txBody>
      </p:sp>
      <p:pic>
        <p:nvPicPr>
          <p:cNvPr id="10" name="Picture 9" descr="C:\Users\Dr.Mayar\Desktop\evans-cities-of-culture-and-urban-regeneration-4-638.jpg">
            <a:extLst>
              <a:ext uri="{FF2B5EF4-FFF2-40B4-BE49-F238E27FC236}">
                <a16:creationId xmlns:a16="http://schemas.microsoft.com/office/drawing/2014/main" id="{BBFF97E7-CE70-4C8F-9EC2-F888656CA86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6718"/>
          <a:stretch/>
        </p:blipFill>
        <p:spPr bwMode="auto">
          <a:xfrm>
            <a:off x="986711" y="1666428"/>
            <a:ext cx="9377540" cy="4923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3742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00B0F0"/>
                </a:solidFill>
              </a:rPr>
              <a:t>What is Supranationalism?</a:t>
            </a:r>
          </a:p>
        </p:txBody>
      </p:sp>
      <p:pic>
        <p:nvPicPr>
          <p:cNvPr id="10" name="Picture 2" descr="C:\Users\Dr.Mayar\Desktop\supranationalism-powerpoint-2-728.jpg">
            <a:extLst>
              <a:ext uri="{FF2B5EF4-FFF2-40B4-BE49-F238E27FC236}">
                <a16:creationId xmlns:a16="http://schemas.microsoft.com/office/drawing/2014/main" id="{200B9B40-2BFC-42A9-A177-A2A5520BE17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479" b="6219"/>
          <a:stretch/>
        </p:blipFill>
        <p:spPr bwMode="auto">
          <a:xfrm>
            <a:off x="636143" y="1588523"/>
            <a:ext cx="10603170" cy="4964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910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00B0F0"/>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886197" y="1440621"/>
            <a:ext cx="8393643" cy="520356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Marketers must always monitor cultural changes to discover new opportunities and abandon markets that have “dried up” because of cultural changes.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Marketers should periodically reconsider why consumers are doing what they do, who are the purchasers and the users of their offerings, when they do their shopping, how and where they can be reached by the media, and what new product and service needs are emerging.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effectLst/>
              <a:uLnTx/>
              <a:uFillTx/>
              <a:latin typeface="Calibri"/>
              <a:ea typeface="+mn-ea"/>
              <a:cs typeface="+mn-cs"/>
            </a:endParaRPr>
          </a:p>
        </p:txBody>
      </p:sp>
      <p:pic>
        <p:nvPicPr>
          <p:cNvPr id="4" name="Picture 3">
            <a:extLst>
              <a:ext uri="{FF2B5EF4-FFF2-40B4-BE49-F238E27FC236}">
                <a16:creationId xmlns:a16="http://schemas.microsoft.com/office/drawing/2014/main" id="{D8755344-86D5-4ED7-B76B-591EEBA6B365}"/>
              </a:ext>
            </a:extLst>
          </p:cNvPr>
          <p:cNvPicPr>
            <a:picLocks noChangeAspect="1"/>
          </p:cNvPicPr>
          <p:nvPr/>
        </p:nvPicPr>
        <p:blipFill>
          <a:blip r:embed="rId2"/>
          <a:stretch>
            <a:fillRect/>
          </a:stretch>
        </p:blipFill>
        <p:spPr>
          <a:xfrm>
            <a:off x="6830539" y="4384973"/>
            <a:ext cx="4177168" cy="2350650"/>
          </a:xfrm>
          <a:prstGeom prst="rect">
            <a:avLst/>
          </a:prstGeom>
        </p:spPr>
      </p:pic>
    </p:spTree>
    <p:extLst>
      <p:ext uri="{BB962C8B-B14F-4D97-AF65-F5344CB8AC3E}">
        <p14:creationId xmlns:p14="http://schemas.microsoft.com/office/powerpoint/2010/main" val="724619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00B0F0"/>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71985" y="1622367"/>
            <a:ext cx="3841562"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dirty="0">
                <a:solidFill>
                  <a:srgbClr val="0070C0"/>
                </a:solidFill>
              </a:rPr>
              <a:t>Culture expresses and satisfies the needs of societies. </a:t>
            </a:r>
          </a:p>
          <a:p>
            <a:pPr marL="342900" indent="-342900" algn="just">
              <a:lnSpc>
                <a:spcPct val="100000"/>
              </a:lnSpc>
              <a:spcBef>
                <a:spcPct val="20000"/>
              </a:spcBef>
              <a:buFont typeface="Arial" panose="020B0604020202020204" pitchFamily="34" charset="0"/>
              <a:buChar char="•"/>
              <a:defRPr/>
            </a:pPr>
            <a:r>
              <a:rPr lang="en-US" altLang="en-US" dirty="0">
                <a:solidFill>
                  <a:srgbClr val="0070C0"/>
                </a:solidFill>
              </a:rPr>
              <a:t>It offers order, direction, and guidance for problem solving by providing “tried-and-true” methods of satisfying physiological, personal, and social needs.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solidFill>
                <a:srgbClr val="0070C0"/>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B180E7F3-D328-4859-B697-908CEACFC093}"/>
              </a:ext>
            </a:extLst>
          </p:cNvPr>
          <p:cNvPicPr>
            <a:picLocks noChangeAspect="1"/>
          </p:cNvPicPr>
          <p:nvPr/>
        </p:nvPicPr>
        <p:blipFill>
          <a:blip r:embed="rId3"/>
          <a:stretch>
            <a:fillRect/>
          </a:stretch>
        </p:blipFill>
        <p:spPr>
          <a:xfrm>
            <a:off x="4708932" y="1574805"/>
            <a:ext cx="7588172" cy="4826077"/>
          </a:xfrm>
          <a:prstGeom prst="rect">
            <a:avLst/>
          </a:prstGeom>
        </p:spPr>
      </p:pic>
    </p:spTree>
    <p:extLst>
      <p:ext uri="{BB962C8B-B14F-4D97-AF65-F5344CB8AC3E}">
        <p14:creationId xmlns:p14="http://schemas.microsoft.com/office/powerpoint/2010/main" val="41477734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00B0F0"/>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71985" y="1622367"/>
            <a:ext cx="4711034"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dirty="0"/>
              <a:t>Culture determines whether a product is a necessity or discretionary luxury. </a:t>
            </a:r>
          </a:p>
          <a:p>
            <a:pPr marL="342900" indent="-342900" algn="just">
              <a:lnSpc>
                <a:spcPct val="100000"/>
              </a:lnSpc>
              <a:spcBef>
                <a:spcPct val="20000"/>
              </a:spcBef>
              <a:buFont typeface="Arial" panose="020B0604020202020204" pitchFamily="34" charset="0"/>
              <a:buChar char="•"/>
              <a:defRPr/>
            </a:pPr>
            <a:r>
              <a:rPr lang="en-US" altLang="en-US" dirty="0"/>
              <a:t>Culture dictates which clothes are suitable for different occasions (such as what to wear around the house, and what to wear Culture dictates which clothes are suitable for different occasions to school, to work, to church, at a fast-food restaurant, or to a movie theater).</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effectLst/>
              <a:uLnTx/>
              <a:uFillTx/>
              <a:latin typeface="Calibri"/>
              <a:ea typeface="+mn-ea"/>
              <a:cs typeface="+mn-cs"/>
            </a:endParaRPr>
          </a:p>
        </p:txBody>
      </p:sp>
      <p:pic>
        <p:nvPicPr>
          <p:cNvPr id="4" name="Picture 3">
            <a:extLst>
              <a:ext uri="{FF2B5EF4-FFF2-40B4-BE49-F238E27FC236}">
                <a16:creationId xmlns:a16="http://schemas.microsoft.com/office/drawing/2014/main" id="{C7393487-419A-42CA-9366-25821C13C997}"/>
              </a:ext>
            </a:extLst>
          </p:cNvPr>
          <p:cNvPicPr>
            <a:picLocks noChangeAspect="1"/>
          </p:cNvPicPr>
          <p:nvPr/>
        </p:nvPicPr>
        <p:blipFill>
          <a:blip r:embed="rId3"/>
          <a:stretch>
            <a:fillRect/>
          </a:stretch>
        </p:blipFill>
        <p:spPr>
          <a:xfrm>
            <a:off x="9315021" y="3395021"/>
            <a:ext cx="3231212" cy="3231212"/>
          </a:xfrm>
          <a:prstGeom prst="rect">
            <a:avLst/>
          </a:prstGeom>
        </p:spPr>
      </p:pic>
      <p:pic>
        <p:nvPicPr>
          <p:cNvPr id="3" name="Picture 2">
            <a:extLst>
              <a:ext uri="{FF2B5EF4-FFF2-40B4-BE49-F238E27FC236}">
                <a16:creationId xmlns:a16="http://schemas.microsoft.com/office/drawing/2014/main" id="{B1631F48-83C0-495A-83DC-91287EB06923}"/>
              </a:ext>
            </a:extLst>
          </p:cNvPr>
          <p:cNvPicPr>
            <a:picLocks noChangeAspect="1"/>
          </p:cNvPicPr>
          <p:nvPr/>
        </p:nvPicPr>
        <p:blipFill>
          <a:blip r:embed="rId4"/>
          <a:stretch>
            <a:fillRect/>
          </a:stretch>
        </p:blipFill>
        <p:spPr>
          <a:xfrm>
            <a:off x="5659392" y="1066840"/>
            <a:ext cx="3655629" cy="2924503"/>
          </a:xfrm>
          <a:prstGeom prst="rect">
            <a:avLst/>
          </a:prstGeom>
        </p:spPr>
      </p:pic>
    </p:spTree>
    <p:extLst>
      <p:ext uri="{BB962C8B-B14F-4D97-AF65-F5344CB8AC3E}">
        <p14:creationId xmlns:p14="http://schemas.microsoft.com/office/powerpoint/2010/main" val="17409622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475173" y="61474"/>
            <a:ext cx="4805803" cy="646331"/>
          </a:xfrm>
          <a:prstGeom prst="rect">
            <a:avLst/>
          </a:prstGeom>
        </p:spPr>
        <p:txBody>
          <a:bodyPr wrap="none">
            <a:spAutoFit/>
          </a:bodyPr>
          <a:lstStyle/>
          <a:p>
            <a:pPr algn="ctr"/>
            <a:r>
              <a:rPr lang="en-US" sz="3600" b="1" dirty="0">
                <a:solidFill>
                  <a:srgbClr val="00B0F0"/>
                </a:solidFill>
              </a:rPr>
              <a:t>Learning Cultural Values</a:t>
            </a:r>
          </a:p>
        </p:txBody>
      </p:sp>
      <p:pic>
        <p:nvPicPr>
          <p:cNvPr id="10" name="Google Shape;573;p49">
            <a:extLst>
              <a:ext uri="{FF2B5EF4-FFF2-40B4-BE49-F238E27FC236}">
                <a16:creationId xmlns:a16="http://schemas.microsoft.com/office/drawing/2014/main" id="{54413AEC-642E-42A2-9751-F51BF7004356}"/>
              </a:ext>
            </a:extLst>
          </p:cNvPr>
          <p:cNvPicPr preferRelativeResize="0"/>
          <p:nvPr/>
        </p:nvPicPr>
        <p:blipFill>
          <a:blip r:embed="rId2"/>
          <a:srcRect l="7368" r="7368"/>
          <a:stretch/>
        </p:blipFill>
        <p:spPr>
          <a:xfrm>
            <a:off x="6731589" y="1532448"/>
            <a:ext cx="3098774" cy="2646623"/>
          </a:xfrm>
          <a:prstGeom prst="rect">
            <a:avLst/>
          </a:prstGeom>
          <a:noFill/>
          <a:ln>
            <a:noFill/>
          </a:ln>
        </p:spPr>
      </p:pic>
      <p:pic>
        <p:nvPicPr>
          <p:cNvPr id="11" name="Google Shape;576;p49">
            <a:extLst>
              <a:ext uri="{FF2B5EF4-FFF2-40B4-BE49-F238E27FC236}">
                <a16:creationId xmlns:a16="http://schemas.microsoft.com/office/drawing/2014/main" id="{B9951742-20FA-4DDD-B42E-0B161A110F5E}"/>
              </a:ext>
            </a:extLst>
          </p:cNvPr>
          <p:cNvPicPr preferRelativeResize="0"/>
          <p:nvPr/>
        </p:nvPicPr>
        <p:blipFill>
          <a:blip r:embed="rId3"/>
          <a:srcRect t="15402" b="15402"/>
          <a:stretch/>
        </p:blipFill>
        <p:spPr>
          <a:xfrm>
            <a:off x="971086" y="1627177"/>
            <a:ext cx="2714946" cy="2311552"/>
          </a:xfrm>
          <a:prstGeom prst="rect">
            <a:avLst/>
          </a:prstGeom>
          <a:noFill/>
          <a:ln>
            <a:noFill/>
          </a:ln>
        </p:spPr>
      </p:pic>
      <p:sp>
        <p:nvSpPr>
          <p:cNvPr id="12" name="Google Shape;578;p49">
            <a:extLst>
              <a:ext uri="{FF2B5EF4-FFF2-40B4-BE49-F238E27FC236}">
                <a16:creationId xmlns:a16="http://schemas.microsoft.com/office/drawing/2014/main" id="{E7DBE6C3-85D0-48AD-AB6A-5A3D113F65D1}"/>
              </a:ext>
            </a:extLst>
          </p:cNvPr>
          <p:cNvSpPr txBox="1"/>
          <p:nvPr/>
        </p:nvSpPr>
        <p:spPr>
          <a:xfrm>
            <a:off x="1008914" y="3966501"/>
            <a:ext cx="2661030" cy="1105776"/>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rPr>
              <a:t>Formal Learning</a:t>
            </a:r>
            <a:endParaRPr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13" name="Google Shape;579;p49">
            <a:extLst>
              <a:ext uri="{FF2B5EF4-FFF2-40B4-BE49-F238E27FC236}">
                <a16:creationId xmlns:a16="http://schemas.microsoft.com/office/drawing/2014/main" id="{32E970E8-6FC9-459A-B2C8-1867812AC780}"/>
              </a:ext>
            </a:extLst>
          </p:cNvPr>
          <p:cNvSpPr txBox="1"/>
          <p:nvPr/>
        </p:nvSpPr>
        <p:spPr>
          <a:xfrm>
            <a:off x="6981277" y="4032932"/>
            <a:ext cx="2661030"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rPr>
              <a:t>Technical Learning</a:t>
            </a:r>
            <a:endParaRPr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14" name="Google Shape;580;p49">
            <a:extLst>
              <a:ext uri="{FF2B5EF4-FFF2-40B4-BE49-F238E27FC236}">
                <a16:creationId xmlns:a16="http://schemas.microsoft.com/office/drawing/2014/main" id="{1295173E-AC6F-452A-AEF6-9315A941CA45}"/>
              </a:ext>
            </a:extLst>
          </p:cNvPr>
          <p:cNvSpPr txBox="1"/>
          <p:nvPr/>
        </p:nvSpPr>
        <p:spPr>
          <a:xfrm>
            <a:off x="1055151" y="5072277"/>
            <a:ext cx="2474008"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solidFill>
                  <a:srgbClr val="CFA667"/>
                </a:solidFill>
                <a:latin typeface="Lato"/>
                <a:ea typeface="Lato"/>
                <a:cs typeface="Lato"/>
                <a:sym typeface="Lato"/>
              </a:rPr>
              <a:t>(Parents)</a:t>
            </a:r>
            <a:endParaRPr sz="4000" b="1" kern="0" dirty="0">
              <a:solidFill>
                <a:srgbClr val="CFA667"/>
              </a:solidFill>
              <a:latin typeface="Cormorant Garamond"/>
              <a:ea typeface="Cormorant Garamond"/>
              <a:cs typeface="Cormorant Garamond"/>
              <a:sym typeface="Cormorant Garamond"/>
            </a:endParaRPr>
          </a:p>
        </p:txBody>
      </p:sp>
      <p:sp>
        <p:nvSpPr>
          <p:cNvPr id="15" name="Google Shape;581;p49">
            <a:extLst>
              <a:ext uri="{FF2B5EF4-FFF2-40B4-BE49-F238E27FC236}">
                <a16:creationId xmlns:a16="http://schemas.microsoft.com/office/drawing/2014/main" id="{D6206892-4FA8-4984-8362-EE412F094A23}"/>
              </a:ext>
            </a:extLst>
          </p:cNvPr>
          <p:cNvSpPr txBox="1"/>
          <p:nvPr/>
        </p:nvSpPr>
        <p:spPr>
          <a:xfrm>
            <a:off x="7122552" y="5205673"/>
            <a:ext cx="2474008"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400" b="1" kern="0" dirty="0">
                <a:solidFill>
                  <a:srgbClr val="CFA667"/>
                </a:solidFill>
                <a:latin typeface="Lato"/>
                <a:ea typeface="Lato"/>
                <a:cs typeface="Lato"/>
                <a:sym typeface="Lato"/>
              </a:rPr>
              <a:t>(Education)</a:t>
            </a:r>
            <a:endParaRPr sz="3600" b="1" kern="0" dirty="0">
              <a:solidFill>
                <a:srgbClr val="CFA667"/>
              </a:solidFill>
              <a:latin typeface="Cormorant Garamond"/>
              <a:ea typeface="Cormorant Garamond"/>
              <a:cs typeface="Cormorant Garamond"/>
              <a:sym typeface="Cormorant Garamond"/>
            </a:endParaRPr>
          </a:p>
        </p:txBody>
      </p:sp>
      <p:pic>
        <p:nvPicPr>
          <p:cNvPr id="16" name="Google Shape;573;p49">
            <a:extLst>
              <a:ext uri="{FF2B5EF4-FFF2-40B4-BE49-F238E27FC236}">
                <a16:creationId xmlns:a16="http://schemas.microsoft.com/office/drawing/2014/main" id="{95484B20-E6C1-43AA-BBA0-E22DFD1C8C68}"/>
              </a:ext>
            </a:extLst>
          </p:cNvPr>
          <p:cNvPicPr preferRelativeResize="0"/>
          <p:nvPr/>
        </p:nvPicPr>
        <p:blipFill>
          <a:blip r:embed="rId4"/>
          <a:srcRect t="10872" b="10872"/>
          <a:stretch/>
        </p:blipFill>
        <p:spPr>
          <a:xfrm>
            <a:off x="3669944" y="1532448"/>
            <a:ext cx="3273505" cy="2646623"/>
          </a:xfrm>
          <a:prstGeom prst="rect">
            <a:avLst/>
          </a:prstGeom>
          <a:noFill/>
          <a:ln>
            <a:noFill/>
          </a:ln>
        </p:spPr>
      </p:pic>
      <p:sp>
        <p:nvSpPr>
          <p:cNvPr id="17" name="Google Shape;579;p49">
            <a:extLst>
              <a:ext uri="{FF2B5EF4-FFF2-40B4-BE49-F238E27FC236}">
                <a16:creationId xmlns:a16="http://schemas.microsoft.com/office/drawing/2014/main" id="{C80718CE-F460-4B7B-8C3D-502FD80D8C2B}"/>
              </a:ext>
            </a:extLst>
          </p:cNvPr>
          <p:cNvSpPr txBox="1"/>
          <p:nvPr/>
        </p:nvSpPr>
        <p:spPr>
          <a:xfrm>
            <a:off x="3940059" y="4010118"/>
            <a:ext cx="2661030"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rPr>
              <a:t>Informal Learning</a:t>
            </a:r>
            <a:endParaRPr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0" name="Google Shape;581;p49">
            <a:extLst>
              <a:ext uri="{FF2B5EF4-FFF2-40B4-BE49-F238E27FC236}">
                <a16:creationId xmlns:a16="http://schemas.microsoft.com/office/drawing/2014/main" id="{E0C22F56-E2C0-4892-8CFA-A4580D31C301}"/>
              </a:ext>
            </a:extLst>
          </p:cNvPr>
          <p:cNvSpPr txBox="1"/>
          <p:nvPr/>
        </p:nvSpPr>
        <p:spPr>
          <a:xfrm>
            <a:off x="4069692" y="5176072"/>
            <a:ext cx="2474008"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400" b="1" kern="0" dirty="0">
                <a:solidFill>
                  <a:srgbClr val="CFA667"/>
                </a:solidFill>
                <a:latin typeface="Lato"/>
                <a:ea typeface="Lato"/>
                <a:cs typeface="Lato"/>
                <a:sym typeface="Lato"/>
              </a:rPr>
              <a:t>(Imitate others)</a:t>
            </a:r>
            <a:endParaRPr sz="3600" b="1" kern="0" dirty="0">
              <a:solidFill>
                <a:srgbClr val="CFA667"/>
              </a:solidFill>
              <a:latin typeface="Cormorant Garamond"/>
              <a:ea typeface="Cormorant Garamond"/>
              <a:cs typeface="Cormorant Garamond"/>
              <a:sym typeface="Cormorant Garamond"/>
            </a:endParaRPr>
          </a:p>
        </p:txBody>
      </p:sp>
    </p:spTree>
    <p:extLst>
      <p:ext uri="{BB962C8B-B14F-4D97-AF65-F5344CB8AC3E}">
        <p14:creationId xmlns:p14="http://schemas.microsoft.com/office/powerpoint/2010/main" val="35073491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475175" y="61474"/>
            <a:ext cx="4805803" cy="646331"/>
          </a:xfrm>
          <a:prstGeom prst="rect">
            <a:avLst/>
          </a:prstGeom>
        </p:spPr>
        <p:txBody>
          <a:bodyPr wrap="none">
            <a:spAutoFit/>
          </a:bodyPr>
          <a:lstStyle/>
          <a:p>
            <a:pPr algn="ctr"/>
            <a:r>
              <a:rPr lang="en-US" sz="3600" b="1" dirty="0">
                <a:solidFill>
                  <a:srgbClr val="00B0F0"/>
                </a:solidFill>
              </a:rPr>
              <a:t>Learning Cultural Values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982215" y="1559731"/>
            <a:ext cx="9213450"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Formal learning </a:t>
            </a:r>
            <a:r>
              <a:rPr lang="en-US" altLang="en-US" dirty="0"/>
              <a:t>takes place when parents, older siblings, and other family members teach younger members “how to behave.” </a:t>
            </a:r>
          </a:p>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Informal learning </a:t>
            </a:r>
            <a:r>
              <a:rPr lang="en-US" altLang="en-US" dirty="0"/>
              <a:t>takes place when children imitate the behaviors of selected others, such as family, friends, or TV and movie heroes and characters. </a:t>
            </a:r>
          </a:p>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Technical learning </a:t>
            </a:r>
            <a:r>
              <a:rPr lang="en-US" altLang="en-US" dirty="0"/>
              <a:t>happens when teachers instruct children, in educational environments, about what should be done, how it should be done, and why it should be done, in social as well as personal settings. </a:t>
            </a:r>
          </a:p>
          <a:p>
            <a:pPr marL="342900" indent="-342900" algn="just">
              <a:lnSpc>
                <a:spcPct val="100000"/>
              </a:lnSpc>
              <a:spcBef>
                <a:spcPct val="20000"/>
              </a:spcBef>
              <a:buFont typeface="Arial" panose="020B0604020202020204" pitchFamily="34" charset="0"/>
              <a:buChar char="•"/>
              <a:defRPr/>
            </a:pPr>
            <a:r>
              <a:rPr lang="en-US" altLang="en-US" dirty="0"/>
              <a:t>Our ethical values (e.g., the importance of kindness, honesty, and responsibility) are also formed during childhood as we learn them from parents, teachers, and other significant adults.</a:t>
            </a:r>
          </a:p>
        </p:txBody>
      </p:sp>
    </p:spTree>
    <p:extLst>
      <p:ext uri="{BB962C8B-B14F-4D97-AF65-F5344CB8AC3E}">
        <p14:creationId xmlns:p14="http://schemas.microsoft.com/office/powerpoint/2010/main" val="11008555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25F95-8163-4FA2-A8DB-022BF15256F8}"/>
              </a:ext>
            </a:extLst>
          </p:cNvPr>
          <p:cNvSpPr>
            <a:spLocks noGrp="1"/>
          </p:cNvSpPr>
          <p:nvPr>
            <p:ph type="title"/>
          </p:nvPr>
        </p:nvSpPr>
        <p:spPr/>
        <p:txBody>
          <a:bodyPr/>
          <a:lstStyle/>
          <a:p>
            <a:endParaRPr lang="en-US"/>
          </a:p>
        </p:txBody>
      </p:sp>
      <p:pic>
        <p:nvPicPr>
          <p:cNvPr id="4" name="Online Media 3" title="القهوة السعودية؛ عادات وسلوم">
            <a:hlinkClick r:id="" action="ppaction://media"/>
            <a:extLst>
              <a:ext uri="{FF2B5EF4-FFF2-40B4-BE49-F238E27FC236}">
                <a16:creationId xmlns:a16="http://schemas.microsoft.com/office/drawing/2014/main" id="{789F32BD-D3FF-419A-B368-BAEBF2FB5094}"/>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1967797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83717" y="49203"/>
            <a:ext cx="6052875" cy="646331"/>
          </a:xfrm>
          <a:prstGeom prst="rect">
            <a:avLst/>
          </a:prstGeom>
        </p:spPr>
        <p:txBody>
          <a:bodyPr wrap="none">
            <a:spAutoFit/>
          </a:bodyPr>
          <a:lstStyle/>
          <a:p>
            <a:pPr algn="ctr"/>
            <a:r>
              <a:rPr lang="en-US" sz="3600" b="1" dirty="0">
                <a:solidFill>
                  <a:srgbClr val="00B0F0"/>
                </a:solidFill>
              </a:rPr>
              <a:t>Enculturation VS Acculturation</a:t>
            </a:r>
          </a:p>
        </p:txBody>
      </p:sp>
      <p:sp>
        <p:nvSpPr>
          <p:cNvPr id="21" name="Google Shape;578;p49">
            <a:extLst>
              <a:ext uri="{FF2B5EF4-FFF2-40B4-BE49-F238E27FC236}">
                <a16:creationId xmlns:a16="http://schemas.microsoft.com/office/drawing/2014/main" id="{685CB886-9832-4656-9B1C-EB1B5CAB2D4B}"/>
              </a:ext>
            </a:extLst>
          </p:cNvPr>
          <p:cNvSpPr txBox="1"/>
          <p:nvPr/>
        </p:nvSpPr>
        <p:spPr>
          <a:xfrm>
            <a:off x="348713" y="4030365"/>
            <a:ext cx="3488522" cy="96213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Enculturation</a:t>
            </a:r>
            <a:endParaRPr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2" name="Google Shape;579;p49">
            <a:extLst>
              <a:ext uri="{FF2B5EF4-FFF2-40B4-BE49-F238E27FC236}">
                <a16:creationId xmlns:a16="http://schemas.microsoft.com/office/drawing/2014/main" id="{36313491-5280-4042-8232-68A74E187427}"/>
              </a:ext>
            </a:extLst>
          </p:cNvPr>
          <p:cNvSpPr txBox="1"/>
          <p:nvPr/>
        </p:nvSpPr>
        <p:spPr>
          <a:xfrm>
            <a:off x="0" y="1193469"/>
            <a:ext cx="3939753" cy="1838756"/>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Acculturation</a:t>
            </a:r>
            <a:endParaRPr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4" name="Google Shape;580;p49">
            <a:extLst>
              <a:ext uri="{FF2B5EF4-FFF2-40B4-BE49-F238E27FC236}">
                <a16:creationId xmlns:a16="http://schemas.microsoft.com/office/drawing/2014/main" id="{2CA6F935-D25A-4CCD-B9A5-20BE06523295}"/>
              </a:ext>
            </a:extLst>
          </p:cNvPr>
          <p:cNvSpPr txBox="1"/>
          <p:nvPr/>
        </p:nvSpPr>
        <p:spPr>
          <a:xfrm>
            <a:off x="151299" y="4772824"/>
            <a:ext cx="4062248" cy="2197747"/>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latin typeface="Lato"/>
                <a:ea typeface="Lato"/>
                <a:cs typeface="Lato"/>
                <a:sym typeface="Lato"/>
              </a:rPr>
              <a:t>is learning one’s own culture. </a:t>
            </a:r>
          </a:p>
        </p:txBody>
      </p:sp>
      <p:sp>
        <p:nvSpPr>
          <p:cNvPr id="26" name="Google Shape;581;p49">
            <a:extLst>
              <a:ext uri="{FF2B5EF4-FFF2-40B4-BE49-F238E27FC236}">
                <a16:creationId xmlns:a16="http://schemas.microsoft.com/office/drawing/2014/main" id="{AE36797A-3FC8-49E7-A8F6-EF5B6ECD34D2}"/>
              </a:ext>
            </a:extLst>
          </p:cNvPr>
          <p:cNvSpPr txBox="1"/>
          <p:nvPr/>
        </p:nvSpPr>
        <p:spPr>
          <a:xfrm>
            <a:off x="-122494" y="1895588"/>
            <a:ext cx="4062247" cy="2197748"/>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latin typeface="Lato"/>
                <a:ea typeface="Lato"/>
                <a:cs typeface="Lato"/>
                <a:sym typeface="Lato"/>
              </a:rPr>
              <a:t>is learning new or foreign cultures.</a:t>
            </a:r>
          </a:p>
        </p:txBody>
      </p:sp>
      <p:pic>
        <p:nvPicPr>
          <p:cNvPr id="3" name="Picture 2">
            <a:extLst>
              <a:ext uri="{FF2B5EF4-FFF2-40B4-BE49-F238E27FC236}">
                <a16:creationId xmlns:a16="http://schemas.microsoft.com/office/drawing/2014/main" id="{54FC3225-B803-4EB7-A5F5-020B87597082}"/>
              </a:ext>
            </a:extLst>
          </p:cNvPr>
          <p:cNvPicPr>
            <a:picLocks noChangeAspect="1"/>
          </p:cNvPicPr>
          <p:nvPr/>
        </p:nvPicPr>
        <p:blipFill>
          <a:blip r:embed="rId3"/>
          <a:stretch>
            <a:fillRect/>
          </a:stretch>
        </p:blipFill>
        <p:spPr>
          <a:xfrm>
            <a:off x="3677154" y="1523179"/>
            <a:ext cx="3381463" cy="2028878"/>
          </a:xfrm>
          <a:prstGeom prst="rect">
            <a:avLst/>
          </a:prstGeom>
        </p:spPr>
      </p:pic>
      <p:pic>
        <p:nvPicPr>
          <p:cNvPr id="4" name="Picture 3">
            <a:extLst>
              <a:ext uri="{FF2B5EF4-FFF2-40B4-BE49-F238E27FC236}">
                <a16:creationId xmlns:a16="http://schemas.microsoft.com/office/drawing/2014/main" id="{BF569489-2667-4716-AA76-B3F1B50F1FB0}"/>
              </a:ext>
            </a:extLst>
          </p:cNvPr>
          <p:cNvPicPr>
            <a:picLocks noChangeAspect="1"/>
          </p:cNvPicPr>
          <p:nvPr/>
        </p:nvPicPr>
        <p:blipFill>
          <a:blip r:embed="rId4"/>
          <a:stretch>
            <a:fillRect/>
          </a:stretch>
        </p:blipFill>
        <p:spPr>
          <a:xfrm>
            <a:off x="7223239" y="1260300"/>
            <a:ext cx="4357592" cy="2905061"/>
          </a:xfrm>
          <a:prstGeom prst="rect">
            <a:avLst/>
          </a:prstGeom>
        </p:spPr>
      </p:pic>
      <p:pic>
        <p:nvPicPr>
          <p:cNvPr id="5" name="Picture 4">
            <a:extLst>
              <a:ext uri="{FF2B5EF4-FFF2-40B4-BE49-F238E27FC236}">
                <a16:creationId xmlns:a16="http://schemas.microsoft.com/office/drawing/2014/main" id="{E0C323C9-A51B-4341-9ED0-6D3A14289EE6}"/>
              </a:ext>
            </a:extLst>
          </p:cNvPr>
          <p:cNvPicPr>
            <a:picLocks noChangeAspect="1"/>
          </p:cNvPicPr>
          <p:nvPr/>
        </p:nvPicPr>
        <p:blipFill>
          <a:blip r:embed="rId5"/>
          <a:stretch>
            <a:fillRect/>
          </a:stretch>
        </p:blipFill>
        <p:spPr>
          <a:xfrm>
            <a:off x="4098884" y="4388629"/>
            <a:ext cx="3431469" cy="2297141"/>
          </a:xfrm>
          <a:prstGeom prst="rect">
            <a:avLst/>
          </a:prstGeom>
        </p:spPr>
      </p:pic>
      <p:pic>
        <p:nvPicPr>
          <p:cNvPr id="6" name="Picture 5">
            <a:extLst>
              <a:ext uri="{FF2B5EF4-FFF2-40B4-BE49-F238E27FC236}">
                <a16:creationId xmlns:a16="http://schemas.microsoft.com/office/drawing/2014/main" id="{851437F1-537B-402C-9F5B-F976FE7CAF81}"/>
              </a:ext>
            </a:extLst>
          </p:cNvPr>
          <p:cNvPicPr>
            <a:picLocks noChangeAspect="1"/>
          </p:cNvPicPr>
          <p:nvPr/>
        </p:nvPicPr>
        <p:blipFill>
          <a:blip r:embed="rId6"/>
          <a:stretch>
            <a:fillRect/>
          </a:stretch>
        </p:blipFill>
        <p:spPr>
          <a:xfrm>
            <a:off x="7792002" y="4772824"/>
            <a:ext cx="3685748" cy="1795621"/>
          </a:xfrm>
          <a:prstGeom prst="rect">
            <a:avLst/>
          </a:prstGeom>
        </p:spPr>
      </p:pic>
    </p:spTree>
    <p:extLst>
      <p:ext uri="{BB962C8B-B14F-4D97-AF65-F5344CB8AC3E}">
        <p14:creationId xmlns:p14="http://schemas.microsoft.com/office/powerpoint/2010/main" val="27729879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00B0F0"/>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306705" y="1792660"/>
            <a:ext cx="8404154"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dirty="0"/>
              <a:t>The contents of media, advertising, and marketing reflect cultural values and convey them to all members of society very effectively. </a:t>
            </a:r>
          </a:p>
          <a:p>
            <a:pPr marL="342900" indent="-342900" algn="just">
              <a:lnSpc>
                <a:spcPct val="100000"/>
              </a:lnSpc>
              <a:spcBef>
                <a:spcPct val="20000"/>
              </a:spcBef>
              <a:buFont typeface="Arial" panose="020B0604020202020204" pitchFamily="34" charset="0"/>
              <a:buChar char="•"/>
              <a:defRPr/>
            </a:pPr>
            <a:r>
              <a:rPr lang="en-US" altLang="en-US" dirty="0"/>
              <a:t>The repetition of marketing messages both conveys and reinforces cultural beliefs and values. </a:t>
            </a:r>
          </a:p>
          <a:p>
            <a:pPr marL="342900" indent="-342900" algn="just">
              <a:lnSpc>
                <a:spcPct val="100000"/>
              </a:lnSpc>
              <a:spcBef>
                <a:spcPct val="20000"/>
              </a:spcBef>
              <a:buFont typeface="Arial" panose="020B0604020202020204" pitchFamily="34" charset="0"/>
              <a:buChar char="•"/>
              <a:defRPr/>
            </a:pPr>
            <a:r>
              <a:rPr lang="en-US" altLang="en-US" dirty="0"/>
              <a:t>In advertisements, cultural values are not only depicted in the advertising copy, but are also coded in the visual imagery, colors, movements, music, and other nonverbal elements of an advertisement. </a:t>
            </a:r>
          </a:p>
          <a:p>
            <a:pPr marL="342900" indent="-342900" algn="just">
              <a:lnSpc>
                <a:spcPct val="100000"/>
              </a:lnSpc>
              <a:spcBef>
                <a:spcPct val="20000"/>
              </a:spcBef>
              <a:buFont typeface="Arial" panose="020B0604020202020204" pitchFamily="34" charset="0"/>
              <a:buChar char="•"/>
              <a:defRPr/>
            </a:pPr>
            <a:r>
              <a:rPr lang="en-US" altLang="en-US" dirty="0"/>
              <a:t>Marketers also transmit a lot of information that enables consumers to express shared cultural values.</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effectLst/>
              <a:uLnTx/>
              <a:uFillTx/>
              <a:latin typeface="Calibri"/>
              <a:ea typeface="+mn-ea"/>
              <a:cs typeface="+mn-cs"/>
            </a:endParaRPr>
          </a:p>
        </p:txBody>
      </p:sp>
    </p:spTree>
    <p:extLst>
      <p:ext uri="{BB962C8B-B14F-4D97-AF65-F5344CB8AC3E}">
        <p14:creationId xmlns:p14="http://schemas.microsoft.com/office/powerpoint/2010/main" val="23762719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6" name="Online Media 2" title="McDonald&amp;#39;s Ramadan 2023- Live the child within this Ramadan">
            <a:hlinkClick r:id="" action="ppaction://media"/>
            <a:extLst>
              <a:ext uri="{FF2B5EF4-FFF2-40B4-BE49-F238E27FC236}">
                <a16:creationId xmlns:a16="http://schemas.microsoft.com/office/drawing/2014/main" id="{1E8777FF-8B9E-4373-87DD-1FD4B42D73D5}"/>
              </a:ext>
            </a:extLst>
          </p:cNvPr>
          <p:cNvPicPr>
            <a:picLocks noRot="1" noChangeAspect="1"/>
          </p:cNvPicPr>
          <p:nvPr>
            <a:videoFile r:link="rId1"/>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2999342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4" name="Online Media 3" title="إعلان عيادة الميدان إضحك / رمضان ٢٠١٩">
            <a:hlinkClick r:id="" action="ppaction://media"/>
            <a:extLst>
              <a:ext uri="{FF2B5EF4-FFF2-40B4-BE49-F238E27FC236}">
                <a16:creationId xmlns:a16="http://schemas.microsoft.com/office/drawing/2014/main" id="{BE06A982-3FD5-4ED9-8B74-9A2EDC98B852}"/>
              </a:ext>
            </a:extLst>
          </p:cNvPr>
          <p:cNvPicPr>
            <a:picLocks noRot="1" noChangeAspect="1"/>
          </p:cNvPicPr>
          <p:nvPr>
            <a:videoFile r:link="rId1"/>
          </p:nvPr>
        </p:nvPicPr>
        <p:blipFill>
          <a:blip r:embed="rId5"/>
          <a:stretch>
            <a:fillRect/>
          </a:stretch>
        </p:blipFill>
        <p:spPr>
          <a:xfrm>
            <a:off x="-84083" y="-62747"/>
            <a:ext cx="12276083" cy="6935987"/>
          </a:xfrm>
          <a:prstGeom prst="rect">
            <a:avLst/>
          </a:prstGeom>
        </p:spPr>
      </p:pic>
    </p:spTree>
    <p:extLst>
      <p:ext uri="{BB962C8B-B14F-4D97-AF65-F5344CB8AC3E}">
        <p14:creationId xmlns:p14="http://schemas.microsoft.com/office/powerpoint/2010/main" val="1207841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4" name="Online Media 3" title="أول مشغل اتصالات متكامل في مصر WE">
            <a:hlinkClick r:id="" action="ppaction://media"/>
            <a:extLst>
              <a:ext uri="{FF2B5EF4-FFF2-40B4-BE49-F238E27FC236}">
                <a16:creationId xmlns:a16="http://schemas.microsoft.com/office/drawing/2014/main" id="{46AC8BCD-0A24-41C9-B744-73021EBC824C}"/>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289953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291168" y="89580"/>
            <a:ext cx="4531753" cy="646331"/>
          </a:xfrm>
          <a:prstGeom prst="rect">
            <a:avLst/>
          </a:prstGeom>
        </p:spPr>
        <p:txBody>
          <a:bodyPr wrap="none">
            <a:spAutoFit/>
          </a:bodyPr>
          <a:lstStyle/>
          <a:p>
            <a:pPr algn="ctr"/>
            <a:r>
              <a:rPr lang="en-US" sz="3600" b="1" dirty="0">
                <a:solidFill>
                  <a:srgbClr val="00B0F0"/>
                </a:solidFill>
              </a:rPr>
              <a:t>Language and Symbols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954764" y="1593852"/>
            <a:ext cx="10282472" cy="421141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Verbal symbols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Nonverbal symbols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Product</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Promotion</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Price</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Stores at which product is available</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b="0"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D750B781-0872-4842-B7C1-A63D922A1A39}"/>
              </a:ext>
            </a:extLst>
          </p:cNvPr>
          <p:cNvPicPr>
            <a:picLocks noChangeAspect="1"/>
          </p:cNvPicPr>
          <p:nvPr/>
        </p:nvPicPr>
        <p:blipFill>
          <a:blip r:embed="rId2"/>
          <a:stretch>
            <a:fillRect/>
          </a:stretch>
        </p:blipFill>
        <p:spPr>
          <a:xfrm>
            <a:off x="7061200" y="4399281"/>
            <a:ext cx="3865807" cy="2128226"/>
          </a:xfrm>
          <a:prstGeom prst="rect">
            <a:avLst/>
          </a:prstGeom>
        </p:spPr>
      </p:pic>
      <p:pic>
        <p:nvPicPr>
          <p:cNvPr id="4" name="Picture 3">
            <a:extLst>
              <a:ext uri="{FF2B5EF4-FFF2-40B4-BE49-F238E27FC236}">
                <a16:creationId xmlns:a16="http://schemas.microsoft.com/office/drawing/2014/main" id="{05289F5E-275E-4E29-A06D-AB14F09855C0}"/>
              </a:ext>
            </a:extLst>
          </p:cNvPr>
          <p:cNvPicPr>
            <a:picLocks noChangeAspect="1"/>
          </p:cNvPicPr>
          <p:nvPr/>
        </p:nvPicPr>
        <p:blipFill>
          <a:blip r:embed="rId3"/>
          <a:stretch>
            <a:fillRect/>
          </a:stretch>
        </p:blipFill>
        <p:spPr>
          <a:xfrm>
            <a:off x="7235228" y="1699167"/>
            <a:ext cx="3432772" cy="2429940"/>
          </a:xfrm>
          <a:prstGeom prst="rect">
            <a:avLst/>
          </a:prstGeom>
        </p:spPr>
      </p:pic>
    </p:spTree>
    <p:extLst>
      <p:ext uri="{BB962C8B-B14F-4D97-AF65-F5344CB8AC3E}">
        <p14:creationId xmlns:p14="http://schemas.microsoft.com/office/powerpoint/2010/main" val="25482959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331808" y="173726"/>
            <a:ext cx="4531753" cy="646331"/>
          </a:xfrm>
          <a:prstGeom prst="rect">
            <a:avLst/>
          </a:prstGeom>
        </p:spPr>
        <p:txBody>
          <a:bodyPr wrap="none">
            <a:spAutoFit/>
          </a:bodyPr>
          <a:lstStyle/>
          <a:p>
            <a:pPr algn="ctr"/>
            <a:r>
              <a:rPr lang="en-US" sz="3600" b="1" dirty="0">
                <a:solidFill>
                  <a:srgbClr val="00B0F0"/>
                </a:solidFill>
              </a:rPr>
              <a:t>Language and Symbols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689105" y="1625368"/>
            <a:ext cx="7707836" cy="438927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Cultural values are reflected in the </a:t>
            </a:r>
            <a:r>
              <a:rPr kumimoji="0" lang="en-US" altLang="en-US" i="0" u="none" strike="noStrike" kern="1200" cap="none" spc="0" normalizeH="0" baseline="0" noProof="0" dirty="0">
                <a:ln>
                  <a:noFill/>
                </a:ln>
                <a:solidFill>
                  <a:srgbClr val="0070C0"/>
                </a:solidFill>
                <a:effectLst/>
                <a:uLnTx/>
                <a:uFillTx/>
                <a:latin typeface="Calibri"/>
                <a:ea typeface="+mn-ea"/>
                <a:cs typeface="+mn-cs"/>
              </a:rPr>
              <a:t>languages, symbols, communications, and artifacts of a society.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A symbol </a:t>
            </a:r>
            <a:r>
              <a:rPr kumimoji="0" lang="en-US" altLang="en-US" i="0" u="none" strike="noStrike" kern="1200" cap="none" spc="0" normalizeH="0" baseline="0" noProof="0" dirty="0">
                <a:ln>
                  <a:noFill/>
                </a:ln>
                <a:solidFill>
                  <a:prstClr val="black"/>
                </a:solidFill>
                <a:effectLst/>
                <a:uLnTx/>
                <a:uFillTx/>
                <a:latin typeface="Calibri"/>
                <a:ea typeface="+mn-ea"/>
                <a:cs typeface="+mn-cs"/>
              </a:rPr>
              <a:t>is anything that represents something else, and symbols can be either verbal or nonverbal.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Words are verbal symbols, so the text of any ad is a composition of symbols. Nonverbal symbols, such as figures, colors, shapes, and even textures, are cultural cues that appear within advertisements, trademarks, packaging, and product designs.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Prices and channels of distribution are symbols and reflect cultural meanings of products. </a:t>
            </a:r>
          </a:p>
        </p:txBody>
      </p:sp>
      <p:pic>
        <p:nvPicPr>
          <p:cNvPr id="3" name="Picture 2">
            <a:extLst>
              <a:ext uri="{FF2B5EF4-FFF2-40B4-BE49-F238E27FC236}">
                <a16:creationId xmlns:a16="http://schemas.microsoft.com/office/drawing/2014/main" id="{67D0F38B-9590-442A-BE1A-9F49F339C39B}"/>
              </a:ext>
            </a:extLst>
          </p:cNvPr>
          <p:cNvPicPr>
            <a:picLocks noChangeAspect="1"/>
          </p:cNvPicPr>
          <p:nvPr/>
        </p:nvPicPr>
        <p:blipFill>
          <a:blip r:embed="rId2"/>
          <a:stretch>
            <a:fillRect/>
          </a:stretch>
        </p:blipFill>
        <p:spPr>
          <a:xfrm>
            <a:off x="8437581" y="1578748"/>
            <a:ext cx="2543175" cy="2667000"/>
          </a:xfrm>
          <a:prstGeom prst="rect">
            <a:avLst/>
          </a:prstGeom>
        </p:spPr>
      </p:pic>
      <p:pic>
        <p:nvPicPr>
          <p:cNvPr id="4" name="Picture 3">
            <a:extLst>
              <a:ext uri="{FF2B5EF4-FFF2-40B4-BE49-F238E27FC236}">
                <a16:creationId xmlns:a16="http://schemas.microsoft.com/office/drawing/2014/main" id="{A1853D4F-99F0-4D68-B717-1CD95CFE4D64}"/>
              </a:ext>
            </a:extLst>
          </p:cNvPr>
          <p:cNvPicPr>
            <a:picLocks noChangeAspect="1"/>
          </p:cNvPicPr>
          <p:nvPr/>
        </p:nvPicPr>
        <p:blipFill>
          <a:blip r:embed="rId3"/>
          <a:stretch>
            <a:fillRect/>
          </a:stretch>
        </p:blipFill>
        <p:spPr>
          <a:xfrm>
            <a:off x="7968835" y="4106258"/>
            <a:ext cx="2619375" cy="1743075"/>
          </a:xfrm>
          <a:prstGeom prst="rect">
            <a:avLst/>
          </a:prstGeom>
        </p:spPr>
      </p:pic>
      <p:pic>
        <p:nvPicPr>
          <p:cNvPr id="5" name="Picture 4">
            <a:extLst>
              <a:ext uri="{FF2B5EF4-FFF2-40B4-BE49-F238E27FC236}">
                <a16:creationId xmlns:a16="http://schemas.microsoft.com/office/drawing/2014/main" id="{A057752F-0AF7-4FBC-99F7-16944459F619}"/>
              </a:ext>
            </a:extLst>
          </p:cNvPr>
          <p:cNvPicPr>
            <a:picLocks noChangeAspect="1"/>
          </p:cNvPicPr>
          <p:nvPr/>
        </p:nvPicPr>
        <p:blipFill>
          <a:blip r:embed="rId4"/>
          <a:stretch>
            <a:fillRect/>
          </a:stretch>
        </p:blipFill>
        <p:spPr>
          <a:xfrm>
            <a:off x="10973732" y="3063711"/>
            <a:ext cx="1549955" cy="2324932"/>
          </a:xfrm>
          <a:prstGeom prst="rect">
            <a:avLst/>
          </a:prstGeom>
        </p:spPr>
      </p:pic>
    </p:spTree>
    <p:extLst>
      <p:ext uri="{BB962C8B-B14F-4D97-AF65-F5344CB8AC3E}">
        <p14:creationId xmlns:p14="http://schemas.microsoft.com/office/powerpoint/2010/main" val="7205870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331808" y="173726"/>
            <a:ext cx="4531753" cy="646331"/>
          </a:xfrm>
          <a:prstGeom prst="rect">
            <a:avLst/>
          </a:prstGeom>
        </p:spPr>
        <p:txBody>
          <a:bodyPr wrap="none">
            <a:spAutoFit/>
          </a:bodyPr>
          <a:lstStyle/>
          <a:p>
            <a:pPr algn="ctr"/>
            <a:r>
              <a:rPr lang="en-US" sz="3600" b="1" dirty="0">
                <a:solidFill>
                  <a:srgbClr val="00B0F0"/>
                </a:solidFill>
              </a:rPr>
              <a:t>Language and Symbols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805543" y="1938153"/>
            <a:ext cx="6267919" cy="4233663"/>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For instance, the stores where clothes are sold (and also the prices of the items) symbolize their quality.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In fact, all the elements of the marketing mix—the product, its promotion, price, and the stores at which it is available—are symbols that communicate the quality, value, and image of the offering.</a:t>
            </a:r>
          </a:p>
        </p:txBody>
      </p:sp>
    </p:spTree>
    <p:extLst>
      <p:ext uri="{BB962C8B-B14F-4D97-AF65-F5344CB8AC3E}">
        <p14:creationId xmlns:p14="http://schemas.microsoft.com/office/powerpoint/2010/main" val="26095752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664613" y="56022"/>
            <a:ext cx="4341701" cy="646331"/>
          </a:xfrm>
          <a:prstGeom prst="rect">
            <a:avLst/>
          </a:prstGeom>
        </p:spPr>
        <p:txBody>
          <a:bodyPr wrap="none">
            <a:spAutoFit/>
          </a:bodyPr>
          <a:lstStyle/>
          <a:p>
            <a:pPr algn="ctr"/>
            <a:r>
              <a:rPr lang="en-US" sz="3600" b="1" dirty="0">
                <a:solidFill>
                  <a:srgbClr val="00B0F0"/>
                </a:solidFill>
              </a:rPr>
              <a:t>Marketing’s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952784" y="1841604"/>
            <a:ext cx="9505710" cy="4960374"/>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96900" indent="-457200" algn="l">
              <a:buFont typeface="Arial" panose="020B0604020202020204" pitchFamily="34" charset="0"/>
              <a:buChar char="•"/>
            </a:pPr>
            <a:r>
              <a:rPr lang="en-US" altLang="en-US" dirty="0"/>
              <a:t>The contents of media, advertising, and marketing reflect cultural values and convey them to all members of society very effectively. </a:t>
            </a:r>
          </a:p>
          <a:p>
            <a:pPr marL="596900" indent="-457200" algn="l">
              <a:buFont typeface="Arial" panose="020B0604020202020204" pitchFamily="34" charset="0"/>
              <a:buChar char="•"/>
            </a:pPr>
            <a:r>
              <a:rPr lang="en-US" altLang="en-US" dirty="0"/>
              <a:t>The repetition of marketing messages both conveys and reinforces cultural beliefs and values. </a:t>
            </a:r>
          </a:p>
          <a:p>
            <a:pPr marL="596900" indent="-457200" algn="l">
              <a:buFont typeface="Arial" panose="020B0604020202020204" pitchFamily="34" charset="0"/>
              <a:buChar char="•"/>
            </a:pPr>
            <a:r>
              <a:rPr lang="en-US" altLang="en-US" dirty="0"/>
              <a:t>In advertisements, cultural values are not only depicted in the advertising copy, but are also coded in the visual imagery, colors, movements, music, and other nonverbal elements of an advertisement. </a:t>
            </a:r>
          </a:p>
          <a:p>
            <a:pPr marL="596900" indent="-457200" algn="l">
              <a:buFont typeface="Arial" panose="020B0604020202020204" pitchFamily="34" charset="0"/>
              <a:buChar char="•"/>
            </a:pPr>
            <a:r>
              <a:rPr lang="en-US" altLang="en-US" dirty="0"/>
              <a:t>Marketers also transmit a lot of information that enables consumers to express shared cultural values.</a:t>
            </a:r>
          </a:p>
        </p:txBody>
      </p:sp>
    </p:spTree>
    <p:extLst>
      <p:ext uri="{BB962C8B-B14F-4D97-AF65-F5344CB8AC3E}">
        <p14:creationId xmlns:p14="http://schemas.microsoft.com/office/powerpoint/2010/main" val="37060441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3" title="لمة رمضان السنة دي كلها خير مع بريل">
            <a:hlinkClick r:id="" action="ppaction://media"/>
            <a:extLst>
              <a:ext uri="{FF2B5EF4-FFF2-40B4-BE49-F238E27FC236}">
                <a16:creationId xmlns:a16="http://schemas.microsoft.com/office/drawing/2014/main" id="{E9389CEB-EC67-4079-AC7C-2843C39D77A3}"/>
              </a:ext>
            </a:extLst>
          </p:cNvPr>
          <p:cNvPicPr>
            <a:picLocks noRot="1" noChangeAspect="1"/>
          </p:cNvPicPr>
          <p:nvPr>
            <a:videoFile r:link="rId1"/>
          </p:nvPr>
        </p:nvPicPr>
        <p:blipFill>
          <a:blip r:embed="rId3"/>
          <a:stretch>
            <a:fillRect/>
          </a:stretch>
        </p:blipFill>
        <p:spPr>
          <a:xfrm>
            <a:off x="-162560" y="-91440"/>
            <a:ext cx="13573760" cy="7635240"/>
          </a:xfrm>
          <a:prstGeom prst="rect">
            <a:avLst/>
          </a:prstGeom>
        </p:spPr>
      </p:pic>
    </p:spTree>
    <p:extLst>
      <p:ext uri="{BB962C8B-B14F-4D97-AF65-F5344CB8AC3E}">
        <p14:creationId xmlns:p14="http://schemas.microsoft.com/office/powerpoint/2010/main" val="14836972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7">
            <a:hlinkClick r:id="" action="ppaction://media"/>
            <a:extLst>
              <a:ext uri="{FF2B5EF4-FFF2-40B4-BE49-F238E27FC236}">
                <a16:creationId xmlns:a16="http://schemas.microsoft.com/office/drawing/2014/main" id="{0D169CAE-7D0B-4284-A758-31BCEF73AF47}"/>
              </a:ext>
            </a:extLst>
          </p:cNvPr>
          <p:cNvPicPr>
            <a:picLocks noRot="1" noChangeAspect="1"/>
          </p:cNvPicPr>
          <p:nvPr>
            <a:videoFile r:link="rId1"/>
          </p:nvPr>
        </p:nvPicPr>
        <p:blipFill>
          <a:blip r:embed="rId3"/>
          <a:stretch>
            <a:fillRect/>
          </a:stretch>
        </p:blipFill>
        <p:spPr>
          <a:xfrm>
            <a:off x="71120" y="-92075"/>
            <a:ext cx="12120880" cy="6817996"/>
          </a:xfrm>
          <a:prstGeom prst="rect">
            <a:avLst/>
          </a:prstGeom>
        </p:spPr>
      </p:pic>
    </p:spTree>
    <p:extLst>
      <p:ext uri="{BB962C8B-B14F-4D97-AF65-F5344CB8AC3E}">
        <p14:creationId xmlns:p14="http://schemas.microsoft.com/office/powerpoint/2010/main" val="35838037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3" title="شهد معاكي">
            <a:hlinkClick r:id="" action="ppaction://media"/>
            <a:extLst>
              <a:ext uri="{FF2B5EF4-FFF2-40B4-BE49-F238E27FC236}">
                <a16:creationId xmlns:a16="http://schemas.microsoft.com/office/drawing/2014/main" id="{32F45688-1FDE-40A1-9322-8E6A6B40B817}"/>
              </a:ext>
            </a:extLst>
          </p:cNvPr>
          <p:cNvPicPr>
            <a:picLocks noRot="1" noChangeAspect="1"/>
          </p:cNvPicPr>
          <p:nvPr>
            <a:videoFile r:link="rId1"/>
          </p:nvPr>
        </p:nvPicPr>
        <p:blipFill>
          <a:blip r:embed="rId3"/>
          <a:stretch>
            <a:fillRect/>
          </a:stretch>
        </p:blipFill>
        <p:spPr>
          <a:xfrm>
            <a:off x="-263467" y="-163858"/>
            <a:ext cx="12991495" cy="7307717"/>
          </a:xfrm>
          <a:prstGeom prst="rect">
            <a:avLst/>
          </a:prstGeom>
        </p:spPr>
      </p:pic>
    </p:spTree>
    <p:extLst>
      <p:ext uri="{BB962C8B-B14F-4D97-AF65-F5344CB8AC3E}">
        <p14:creationId xmlns:p14="http://schemas.microsoft.com/office/powerpoint/2010/main" val="17680352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HSBC Funny Culture ads ( Subway, Bart, Golf )">
            <a:hlinkClick r:id="" action="ppaction://media"/>
            <a:extLst>
              <a:ext uri="{FF2B5EF4-FFF2-40B4-BE49-F238E27FC236}">
                <a16:creationId xmlns:a16="http://schemas.microsoft.com/office/drawing/2014/main" id="{B0EFD09B-ECDF-42AB-A89A-1211638314F5}"/>
              </a:ext>
            </a:extLst>
          </p:cNvPr>
          <p:cNvPicPr>
            <a:picLocks noRot="1" noChangeAspect="1"/>
          </p:cNvPicPr>
          <p:nvPr>
            <a:videoFile r:link="rId1"/>
          </p:nvPr>
        </p:nvPicPr>
        <p:blipFill>
          <a:blip r:embed="rId3"/>
          <a:stretch>
            <a:fillRect/>
          </a:stretch>
        </p:blipFill>
        <p:spPr>
          <a:xfrm>
            <a:off x="-147145" y="-98377"/>
            <a:ext cx="12496800" cy="7060692"/>
          </a:xfrm>
          <a:prstGeom prst="rect">
            <a:avLst/>
          </a:prstGeom>
        </p:spPr>
      </p:pic>
    </p:spTree>
    <p:extLst>
      <p:ext uri="{BB962C8B-B14F-4D97-AF65-F5344CB8AC3E}">
        <p14:creationId xmlns:p14="http://schemas.microsoft.com/office/powerpoint/2010/main" val="33092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071335" y="107100"/>
            <a:ext cx="1345241" cy="584775"/>
          </a:xfrm>
          <a:prstGeom prst="rect">
            <a:avLst/>
          </a:prstGeom>
        </p:spPr>
        <p:txBody>
          <a:bodyPr wrap="none">
            <a:spAutoFit/>
          </a:bodyPr>
          <a:lstStyle/>
          <a:p>
            <a:pPr algn="ctr"/>
            <a:r>
              <a:rPr lang="en-US" sz="3200" b="1" dirty="0">
                <a:solidFill>
                  <a:srgbClr val="00B0F0"/>
                </a:solidFill>
              </a:rPr>
              <a:t>Rituals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83173" y="1546761"/>
            <a:ext cx="7009100"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A type of </a:t>
            </a:r>
            <a:r>
              <a:rPr lang="en-US" altLang="en-US" dirty="0">
                <a:solidFill>
                  <a:srgbClr val="FF0000"/>
                </a:solidFill>
                <a:latin typeface="Calibri"/>
              </a:rPr>
              <a:t>symbolic activity </a:t>
            </a:r>
            <a:r>
              <a:rPr lang="en-US" altLang="en-US" dirty="0">
                <a:solidFill>
                  <a:prstClr val="black"/>
                </a:solidFill>
                <a:latin typeface="Calibri"/>
              </a:rPr>
              <a:t>consisting of a series of steps (multiple behaviors) </a:t>
            </a:r>
            <a:r>
              <a:rPr lang="en-US" altLang="en-US" u="sng" dirty="0">
                <a:solidFill>
                  <a:prstClr val="black"/>
                </a:solidFill>
                <a:latin typeface="Calibri"/>
              </a:rPr>
              <a:t>occurring in a fixed sequence and repeated periodically.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ltLang="en-US" u="sng"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Rituals such as graduations, weekly card games, or visits to beauty salons include artifacts.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u="sng" dirty="0">
              <a:solidFill>
                <a:prstClr val="black"/>
              </a:solidFill>
              <a:latin typeface="Calibri"/>
            </a:endParaRPr>
          </a:p>
          <a:p>
            <a:pPr algn="l"/>
            <a:endParaRPr lang="en-US" sz="8800" b="1" dirty="0">
              <a:solidFill>
                <a:srgbClr val="8E5A6D"/>
              </a:solidFill>
            </a:endParaRPr>
          </a:p>
        </p:txBody>
      </p:sp>
      <p:pic>
        <p:nvPicPr>
          <p:cNvPr id="4" name="Picture 3">
            <a:extLst>
              <a:ext uri="{FF2B5EF4-FFF2-40B4-BE49-F238E27FC236}">
                <a16:creationId xmlns:a16="http://schemas.microsoft.com/office/drawing/2014/main" id="{7BD8F8A0-881C-46C3-B88C-CD06A4E95D68}"/>
              </a:ext>
            </a:extLst>
          </p:cNvPr>
          <p:cNvPicPr>
            <a:picLocks noChangeAspect="1"/>
          </p:cNvPicPr>
          <p:nvPr/>
        </p:nvPicPr>
        <p:blipFill>
          <a:blip r:embed="rId2"/>
          <a:stretch>
            <a:fillRect/>
          </a:stretch>
        </p:blipFill>
        <p:spPr>
          <a:xfrm>
            <a:off x="4541205" y="4254862"/>
            <a:ext cx="2232313" cy="2232313"/>
          </a:xfrm>
          <a:prstGeom prst="rect">
            <a:avLst/>
          </a:prstGeom>
        </p:spPr>
      </p:pic>
      <p:pic>
        <p:nvPicPr>
          <p:cNvPr id="7" name="Picture 6">
            <a:extLst>
              <a:ext uri="{FF2B5EF4-FFF2-40B4-BE49-F238E27FC236}">
                <a16:creationId xmlns:a16="http://schemas.microsoft.com/office/drawing/2014/main" id="{B24D9D47-0C85-464A-9234-FF3FE7DB45A5}"/>
              </a:ext>
            </a:extLst>
          </p:cNvPr>
          <p:cNvPicPr>
            <a:picLocks noChangeAspect="1"/>
          </p:cNvPicPr>
          <p:nvPr/>
        </p:nvPicPr>
        <p:blipFill>
          <a:blip r:embed="rId3"/>
          <a:stretch>
            <a:fillRect/>
          </a:stretch>
        </p:blipFill>
        <p:spPr>
          <a:xfrm>
            <a:off x="7944625" y="4432129"/>
            <a:ext cx="2133600" cy="2133600"/>
          </a:xfrm>
          <a:prstGeom prst="rect">
            <a:avLst/>
          </a:prstGeom>
        </p:spPr>
      </p:pic>
      <p:pic>
        <p:nvPicPr>
          <p:cNvPr id="9" name="Picture 8">
            <a:extLst>
              <a:ext uri="{FF2B5EF4-FFF2-40B4-BE49-F238E27FC236}">
                <a16:creationId xmlns:a16="http://schemas.microsoft.com/office/drawing/2014/main" id="{319778C9-237C-49CB-A741-565A69FA4977}"/>
              </a:ext>
            </a:extLst>
          </p:cNvPr>
          <p:cNvPicPr>
            <a:picLocks noChangeAspect="1"/>
          </p:cNvPicPr>
          <p:nvPr/>
        </p:nvPicPr>
        <p:blipFill>
          <a:blip r:embed="rId4"/>
          <a:stretch>
            <a:fillRect/>
          </a:stretch>
        </p:blipFill>
        <p:spPr>
          <a:xfrm>
            <a:off x="8087076" y="1887292"/>
            <a:ext cx="2848466" cy="2133600"/>
          </a:xfrm>
          <a:prstGeom prst="rect">
            <a:avLst/>
          </a:prstGeom>
        </p:spPr>
      </p:pic>
      <p:pic>
        <p:nvPicPr>
          <p:cNvPr id="3" name="Picture 2">
            <a:extLst>
              <a:ext uri="{FF2B5EF4-FFF2-40B4-BE49-F238E27FC236}">
                <a16:creationId xmlns:a16="http://schemas.microsoft.com/office/drawing/2014/main" id="{496100FE-AB1A-4FE6-8D89-C1ECCF620FC3}"/>
              </a:ext>
            </a:extLst>
          </p:cNvPr>
          <p:cNvPicPr>
            <a:picLocks noChangeAspect="1"/>
          </p:cNvPicPr>
          <p:nvPr/>
        </p:nvPicPr>
        <p:blipFill>
          <a:blip r:embed="rId5"/>
          <a:stretch>
            <a:fillRect/>
          </a:stretch>
        </p:blipFill>
        <p:spPr>
          <a:xfrm>
            <a:off x="1375755" y="4037549"/>
            <a:ext cx="2268658" cy="2268658"/>
          </a:xfrm>
          <a:prstGeom prst="rect">
            <a:avLst/>
          </a:prstGeom>
        </p:spPr>
      </p:pic>
    </p:spTree>
    <p:extLst>
      <p:ext uri="{BB962C8B-B14F-4D97-AF65-F5344CB8AC3E}">
        <p14:creationId xmlns:p14="http://schemas.microsoft.com/office/powerpoint/2010/main" val="39640764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423379" y="129726"/>
            <a:ext cx="1345241" cy="584775"/>
          </a:xfrm>
          <a:prstGeom prst="rect">
            <a:avLst/>
          </a:prstGeom>
        </p:spPr>
        <p:txBody>
          <a:bodyPr wrap="none">
            <a:spAutoFit/>
          </a:bodyPr>
          <a:lstStyle/>
          <a:p>
            <a:pPr algn="ctr"/>
            <a:r>
              <a:rPr lang="en-US" sz="3200" b="1" dirty="0">
                <a:solidFill>
                  <a:srgbClr val="00B0F0"/>
                </a:solidFill>
              </a:rPr>
              <a:t>Rituals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00787" y="1247845"/>
            <a:ext cx="6773429"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Rituals can be public, elaborate, or ceremonial (e.g., weddings), or mundane routines (e.g., daily grooming).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ltLang="en-US"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Ritualized behavior is formal and often scripted (e.g., a religious service or proper conduct in a court of law), and occurs repeatedly (e.g., singing the national anthem before the start of a sports event).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ltLang="en-US"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Many rituals include artifacts, and some products are marketed specifically for certain rituals. For instance, turkey, stuffing, and cranberries are part of the ritual of Thanksgiving Day.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u="sng" dirty="0">
              <a:solidFill>
                <a:prstClr val="black"/>
              </a:solidFill>
              <a:latin typeface="Calibri"/>
            </a:endParaRPr>
          </a:p>
          <a:p>
            <a:pPr algn="l"/>
            <a:endParaRPr lang="en-US" sz="8800" b="1" dirty="0">
              <a:solidFill>
                <a:srgbClr val="8E5A6D"/>
              </a:solidFill>
            </a:endParaRPr>
          </a:p>
        </p:txBody>
      </p:sp>
      <p:pic>
        <p:nvPicPr>
          <p:cNvPr id="6" name="Picture 5">
            <a:extLst>
              <a:ext uri="{FF2B5EF4-FFF2-40B4-BE49-F238E27FC236}">
                <a16:creationId xmlns:a16="http://schemas.microsoft.com/office/drawing/2014/main" id="{7931620F-3C4F-419F-BC2E-AFD0D5A9D642}"/>
              </a:ext>
            </a:extLst>
          </p:cNvPr>
          <p:cNvPicPr>
            <a:picLocks noChangeAspect="1"/>
          </p:cNvPicPr>
          <p:nvPr/>
        </p:nvPicPr>
        <p:blipFill>
          <a:blip r:embed="rId3"/>
          <a:stretch>
            <a:fillRect/>
          </a:stretch>
        </p:blipFill>
        <p:spPr>
          <a:xfrm>
            <a:off x="8185174" y="1027751"/>
            <a:ext cx="3294100" cy="1954499"/>
          </a:xfrm>
          <a:prstGeom prst="rect">
            <a:avLst/>
          </a:prstGeom>
        </p:spPr>
      </p:pic>
      <p:pic>
        <p:nvPicPr>
          <p:cNvPr id="9" name="Picture 8">
            <a:extLst>
              <a:ext uri="{FF2B5EF4-FFF2-40B4-BE49-F238E27FC236}">
                <a16:creationId xmlns:a16="http://schemas.microsoft.com/office/drawing/2014/main" id="{372BFFAC-0CFE-471D-9CBF-2A53A405FA43}"/>
              </a:ext>
            </a:extLst>
          </p:cNvPr>
          <p:cNvPicPr>
            <a:picLocks noChangeAspect="1"/>
          </p:cNvPicPr>
          <p:nvPr/>
        </p:nvPicPr>
        <p:blipFill>
          <a:blip r:embed="rId4"/>
          <a:stretch>
            <a:fillRect/>
          </a:stretch>
        </p:blipFill>
        <p:spPr>
          <a:xfrm>
            <a:off x="8308125" y="4785966"/>
            <a:ext cx="3204364" cy="1905000"/>
          </a:xfrm>
          <a:prstGeom prst="rect">
            <a:avLst/>
          </a:prstGeom>
        </p:spPr>
      </p:pic>
      <p:pic>
        <p:nvPicPr>
          <p:cNvPr id="10" name="Picture 9">
            <a:extLst>
              <a:ext uri="{FF2B5EF4-FFF2-40B4-BE49-F238E27FC236}">
                <a16:creationId xmlns:a16="http://schemas.microsoft.com/office/drawing/2014/main" id="{1C0BD9D3-803D-4C57-8E54-B108BF56317A}"/>
              </a:ext>
            </a:extLst>
          </p:cNvPr>
          <p:cNvPicPr>
            <a:picLocks noChangeAspect="1"/>
          </p:cNvPicPr>
          <p:nvPr/>
        </p:nvPicPr>
        <p:blipFill>
          <a:blip r:embed="rId5"/>
          <a:stretch>
            <a:fillRect/>
          </a:stretch>
        </p:blipFill>
        <p:spPr>
          <a:xfrm>
            <a:off x="8308125" y="3049595"/>
            <a:ext cx="3171149" cy="1669026"/>
          </a:xfrm>
          <a:prstGeom prst="rect">
            <a:avLst/>
          </a:prstGeom>
        </p:spPr>
      </p:pic>
    </p:spTree>
    <p:extLst>
      <p:ext uri="{BB962C8B-B14F-4D97-AF65-F5344CB8AC3E}">
        <p14:creationId xmlns:p14="http://schemas.microsoft.com/office/powerpoint/2010/main" val="22575063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672580" y="2560768"/>
            <a:ext cx="2960747" cy="1077218"/>
          </a:xfrm>
          <a:prstGeom prst="rect">
            <a:avLst/>
          </a:prstGeom>
        </p:spPr>
        <p:txBody>
          <a:bodyPr wrap="square">
            <a:spAutoFit/>
          </a:bodyPr>
          <a:lstStyle/>
          <a:p>
            <a:pPr algn="ctr"/>
            <a:r>
              <a:rPr lang="en-US" sz="3200" b="1" dirty="0">
                <a:solidFill>
                  <a:srgbClr val="00B0F0"/>
                </a:solidFill>
              </a:rPr>
              <a:t>Ritual Artifacts (objects)</a:t>
            </a:r>
          </a:p>
        </p:txBody>
      </p:sp>
      <p:pic>
        <p:nvPicPr>
          <p:cNvPr id="3" name="Picture 2">
            <a:extLst>
              <a:ext uri="{FF2B5EF4-FFF2-40B4-BE49-F238E27FC236}">
                <a16:creationId xmlns:a16="http://schemas.microsoft.com/office/drawing/2014/main" id="{34AFC362-89BE-4CE3-B844-D9353F3956A6}"/>
              </a:ext>
            </a:extLst>
          </p:cNvPr>
          <p:cNvPicPr>
            <a:picLocks noChangeAspect="1"/>
          </p:cNvPicPr>
          <p:nvPr/>
        </p:nvPicPr>
        <p:blipFill>
          <a:blip r:embed="rId3"/>
          <a:stretch>
            <a:fillRect/>
          </a:stretch>
        </p:blipFill>
        <p:spPr>
          <a:xfrm>
            <a:off x="3781245" y="0"/>
            <a:ext cx="8410755" cy="6858000"/>
          </a:xfrm>
          <a:prstGeom prst="rect">
            <a:avLst/>
          </a:prstGeom>
        </p:spPr>
      </p:pic>
    </p:spTree>
    <p:extLst>
      <p:ext uri="{BB962C8B-B14F-4D97-AF65-F5344CB8AC3E}">
        <p14:creationId xmlns:p14="http://schemas.microsoft.com/office/powerpoint/2010/main" val="41378319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14" title="نواعم  #تاخدـالعين">
            <a:hlinkClick r:id="" action="ppaction://media"/>
            <a:extLst>
              <a:ext uri="{FF2B5EF4-FFF2-40B4-BE49-F238E27FC236}">
                <a16:creationId xmlns:a16="http://schemas.microsoft.com/office/drawing/2014/main" id="{F1C7E53E-20D1-446B-BCE9-FAADDF255FB7}"/>
              </a:ext>
            </a:extLst>
          </p:cNvPr>
          <p:cNvPicPr>
            <a:picLocks noRot="1" noChangeAspect="1"/>
          </p:cNvPicPr>
          <p:nvPr>
            <a:videoFile r:link="rId1"/>
          </p:nvPr>
        </p:nvPicPr>
        <p:blipFill>
          <a:blip r:embed="rId3"/>
          <a:stretch>
            <a:fillRect/>
          </a:stretch>
        </p:blipFill>
        <p:spPr>
          <a:xfrm>
            <a:off x="0" y="-11430"/>
            <a:ext cx="12192000" cy="6888480"/>
          </a:xfrm>
          <a:prstGeom prst="rect">
            <a:avLst/>
          </a:prstGeom>
        </p:spPr>
      </p:pic>
    </p:spTree>
    <p:extLst>
      <p:ext uri="{BB962C8B-B14F-4D97-AF65-F5344CB8AC3E}">
        <p14:creationId xmlns:p14="http://schemas.microsoft.com/office/powerpoint/2010/main" val="1107404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719580" y="251646"/>
            <a:ext cx="3491469" cy="584775"/>
          </a:xfrm>
          <a:prstGeom prst="rect">
            <a:avLst/>
          </a:prstGeom>
        </p:spPr>
        <p:txBody>
          <a:bodyPr wrap="none">
            <a:spAutoFit/>
          </a:bodyPr>
          <a:lstStyle/>
          <a:p>
            <a:pPr algn="ctr"/>
            <a:r>
              <a:rPr lang="en-US" sz="3200" b="1" dirty="0">
                <a:solidFill>
                  <a:srgbClr val="00B0F0"/>
                </a:solidFill>
              </a:rPr>
              <a:t>Ritualistic Behavior</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48342" y="1428065"/>
            <a:ext cx="10052088" cy="517828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Ritualistic behavior is an action or series of steps that have become a ritual.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For example, golfers who take a few practice swings before actually hitting the ball display a ritualistic behavior. Personal-care activities are often ritualized; Table 11.2 describes the daily ritual of a woman’s facial care.</a:t>
            </a:r>
          </a:p>
          <a:p>
            <a:pPr marL="857250" indent="-857250" algn="l">
              <a:buFont typeface="Arial" panose="020B0604020202020204" pitchFamily="34" charset="0"/>
              <a:buChar char="•"/>
            </a:pPr>
            <a:endParaRPr lang="en-US" sz="8800" b="1" dirty="0">
              <a:solidFill>
                <a:srgbClr val="8E5A6D"/>
              </a:solidFill>
            </a:endParaRPr>
          </a:p>
        </p:txBody>
      </p:sp>
      <p:pic>
        <p:nvPicPr>
          <p:cNvPr id="9" name="Content Placeholder 3">
            <a:extLst>
              <a:ext uri="{FF2B5EF4-FFF2-40B4-BE49-F238E27FC236}">
                <a16:creationId xmlns:a16="http://schemas.microsoft.com/office/drawing/2014/main" id="{07BF74CE-7735-4B91-A47A-883BDCE1F8F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3007" y="3145383"/>
            <a:ext cx="9279779" cy="35084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21156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828727" y="251646"/>
            <a:ext cx="5273175" cy="584775"/>
          </a:xfrm>
          <a:prstGeom prst="rect">
            <a:avLst/>
          </a:prstGeom>
        </p:spPr>
        <p:txBody>
          <a:bodyPr wrap="none">
            <a:spAutoFit/>
          </a:bodyPr>
          <a:lstStyle/>
          <a:p>
            <a:pPr algn="ctr"/>
            <a:r>
              <a:rPr lang="en-US" sz="3200" b="1" dirty="0">
                <a:solidFill>
                  <a:srgbClr val="00B0F0"/>
                </a:solidFill>
              </a:rPr>
              <a:t>Criteria to Select Core Values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971862" y="1428065"/>
            <a:ext cx="10052088" cy="517828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ts val="0"/>
              </a:spcBef>
              <a:spcAft>
                <a:spcPts val="0"/>
              </a:spcAft>
              <a:buClrTx/>
              <a:buSzTx/>
              <a:tabLst/>
              <a:defRPr/>
            </a:pPr>
            <a:r>
              <a:rPr lang="en-US" altLang="en-US" b="1" u="sng" dirty="0">
                <a:solidFill>
                  <a:srgbClr val="FF0000"/>
                </a:solidFill>
                <a:latin typeface="Calibri"/>
              </a:rPr>
              <a:t>The following criteria are used to select and designate core values:</a:t>
            </a:r>
          </a:p>
          <a:p>
            <a:pPr marL="457200" indent="-457200" algn="l">
              <a:lnSpc>
                <a:spcPct val="100000"/>
              </a:lnSpc>
              <a:spcBef>
                <a:spcPts val="0"/>
              </a:spcBef>
              <a:buFont typeface="+mj-lt"/>
              <a:buAutoNum type="arabicPeriod"/>
              <a:defRPr/>
            </a:pPr>
            <a:r>
              <a:rPr lang="en-US" altLang="en-US" b="1" dirty="0">
                <a:solidFill>
                  <a:srgbClr val="0070C0"/>
                </a:solidFill>
                <a:latin typeface="Calibri"/>
              </a:rPr>
              <a:t>The value must be pervasive. </a:t>
            </a:r>
            <a:r>
              <a:rPr lang="en-US" sz="2400" b="1" dirty="0">
                <a:solidFill>
                  <a:schemeClr val="dk2"/>
                </a:solidFill>
                <a:latin typeface="Lato"/>
                <a:ea typeface="Lato"/>
                <a:cs typeface="Lato"/>
                <a:sym typeface="Lato"/>
              </a:rPr>
              <a:t>(spread)</a:t>
            </a:r>
            <a:endParaRPr lang="en-US" sz="3600" b="1" dirty="0">
              <a:solidFill>
                <a:schemeClr val="dk2"/>
              </a:solidFill>
              <a:latin typeface="Cormorant Garamond"/>
              <a:ea typeface="Cormorant Garamond"/>
              <a:cs typeface="Cormorant Garamond"/>
              <a:sym typeface="Cormorant Garamond"/>
            </a:endParaRPr>
          </a:p>
          <a:p>
            <a:pPr marR="0" lvl="0" algn="l" defTabSz="914400" rtl="0" eaLnBrk="1" fontAlgn="auto" latinLnBrk="0" hangingPunct="1">
              <a:lnSpc>
                <a:spcPct val="100000"/>
              </a:lnSpc>
              <a:spcBef>
                <a:spcPts val="0"/>
              </a:spcBef>
              <a:spcAft>
                <a:spcPts val="0"/>
              </a:spcAft>
              <a:buClrTx/>
              <a:buSzTx/>
              <a:tabLst/>
              <a:defRPr/>
            </a:pPr>
            <a:r>
              <a:rPr lang="en-US" altLang="en-US" dirty="0">
                <a:solidFill>
                  <a:prstClr val="black"/>
                </a:solidFill>
                <a:latin typeface="Calibri"/>
              </a:rPr>
              <a:t>That is, a significant portion of people must have accepted the value and used it to guide their attitudes and actions.</a:t>
            </a:r>
          </a:p>
          <a:p>
            <a:pPr algn="l">
              <a:lnSpc>
                <a:spcPct val="100000"/>
              </a:lnSpc>
              <a:spcBef>
                <a:spcPts val="0"/>
              </a:spcBef>
              <a:defRPr/>
            </a:pPr>
            <a:r>
              <a:rPr lang="en-US" altLang="en-US" b="1" dirty="0">
                <a:solidFill>
                  <a:srgbClr val="0070C0"/>
                </a:solidFill>
                <a:latin typeface="Calibri"/>
              </a:rPr>
              <a:t>2.  The value must be enduring. </a:t>
            </a:r>
            <a:r>
              <a:rPr lang="en-US" sz="2400" b="1" dirty="0">
                <a:solidFill>
                  <a:schemeClr val="dk2"/>
                </a:solidFill>
                <a:latin typeface="Lato"/>
                <a:ea typeface="Lato"/>
                <a:cs typeface="Lato"/>
                <a:sym typeface="Lato"/>
              </a:rPr>
              <a:t>(lasting)</a:t>
            </a:r>
            <a:endParaRPr lang="en-US" sz="3600" b="1" dirty="0">
              <a:solidFill>
                <a:schemeClr val="dk2"/>
              </a:solidFill>
              <a:latin typeface="Cormorant Garamond"/>
              <a:ea typeface="Cormorant Garamond"/>
              <a:cs typeface="Cormorant Garamond"/>
              <a:sym typeface="Cormorant Garamond"/>
            </a:endParaRPr>
          </a:p>
          <a:p>
            <a:pPr marR="0" lvl="0" algn="l" defTabSz="914400" rtl="0" eaLnBrk="1" fontAlgn="auto" latinLnBrk="0" hangingPunct="1">
              <a:lnSpc>
                <a:spcPct val="100000"/>
              </a:lnSpc>
              <a:spcBef>
                <a:spcPts val="0"/>
              </a:spcBef>
              <a:spcAft>
                <a:spcPts val="0"/>
              </a:spcAft>
              <a:buClrTx/>
              <a:buSzTx/>
              <a:tabLst/>
              <a:defRPr/>
            </a:pPr>
            <a:r>
              <a:rPr lang="en-US" altLang="en-US" dirty="0">
                <a:solidFill>
                  <a:prstClr val="black"/>
                </a:solidFill>
                <a:latin typeface="Calibri"/>
              </a:rPr>
              <a:t>That is, it must have influenced actions over an extended period (as distinguished from fads and short-lived fashions).</a:t>
            </a:r>
          </a:p>
          <a:p>
            <a:pPr algn="l">
              <a:lnSpc>
                <a:spcPct val="100000"/>
              </a:lnSpc>
              <a:spcBef>
                <a:spcPts val="0"/>
              </a:spcBef>
              <a:defRPr/>
            </a:pPr>
            <a:r>
              <a:rPr lang="en-US" altLang="en-US" b="1" dirty="0">
                <a:solidFill>
                  <a:srgbClr val="0070C0"/>
                </a:solidFill>
                <a:latin typeface="Calibri"/>
              </a:rPr>
              <a:t>3.  The value must be related to consumption behavior. </a:t>
            </a:r>
            <a:r>
              <a:rPr lang="en-US" sz="2400" b="1" dirty="0">
                <a:solidFill>
                  <a:schemeClr val="dk2"/>
                </a:solidFill>
                <a:latin typeface="Lato"/>
                <a:ea typeface="Lato"/>
                <a:cs typeface="Lato"/>
                <a:sym typeface="Lato"/>
              </a:rPr>
              <a:t>(habits)</a:t>
            </a:r>
            <a:endParaRPr lang="en-US" sz="3600" b="1" dirty="0">
              <a:solidFill>
                <a:schemeClr val="dk2"/>
              </a:solidFill>
              <a:latin typeface="Cormorant Garamond"/>
              <a:ea typeface="Cormorant Garamond"/>
              <a:cs typeface="Cormorant Garamond"/>
              <a:sym typeface="Cormorant Garamond"/>
            </a:endParaRPr>
          </a:p>
          <a:p>
            <a:pPr marR="0" lvl="0" algn="l" defTabSz="914400" rtl="0" eaLnBrk="1" fontAlgn="auto" latinLnBrk="0" hangingPunct="1">
              <a:lnSpc>
                <a:spcPct val="100000"/>
              </a:lnSpc>
              <a:spcBef>
                <a:spcPts val="0"/>
              </a:spcBef>
              <a:spcAft>
                <a:spcPts val="0"/>
              </a:spcAft>
              <a:buClrTx/>
              <a:buSzTx/>
              <a:tabLst/>
              <a:defRPr/>
            </a:pPr>
            <a:r>
              <a:rPr lang="en-US" altLang="en-US" dirty="0">
                <a:solidFill>
                  <a:prstClr val="black"/>
                </a:solidFill>
                <a:latin typeface="Calibri"/>
              </a:rPr>
              <a:t>That is, it must provide insights that help us understand consumption habits.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lang="en-US" altLang="en-US" dirty="0">
              <a:solidFill>
                <a:prstClr val="black"/>
              </a:solidFill>
              <a:latin typeface="Calibri"/>
            </a:endParaRPr>
          </a:p>
          <a:p>
            <a:pPr marR="0" lvl="0" algn="l" defTabSz="914400" rtl="0" eaLnBrk="1" fontAlgn="auto" latinLnBrk="0" hangingPunct="1">
              <a:lnSpc>
                <a:spcPct val="100000"/>
              </a:lnSpc>
              <a:spcBef>
                <a:spcPts val="0"/>
              </a:spcBef>
              <a:spcAft>
                <a:spcPts val="0"/>
              </a:spcAft>
              <a:buClrTx/>
              <a:buSzTx/>
              <a:tabLst/>
              <a:defRPr/>
            </a:pPr>
            <a:r>
              <a:rPr lang="en-US" altLang="en-US" dirty="0">
                <a:solidFill>
                  <a:prstClr val="black"/>
                </a:solidFill>
                <a:latin typeface="Calibri"/>
              </a:rPr>
              <a:t>The core values identified include </a:t>
            </a:r>
            <a:r>
              <a:rPr lang="en-US" altLang="en-US" i="1" dirty="0">
                <a:solidFill>
                  <a:prstClr val="black"/>
                </a:solidFill>
                <a:effectLst>
                  <a:outerShdw blurRad="38100" dist="38100" dir="2700000" algn="tl">
                    <a:srgbClr val="000000">
                      <a:alpha val="43137"/>
                    </a:srgbClr>
                  </a:outerShdw>
                </a:effectLst>
                <a:latin typeface="Calibri"/>
              </a:rPr>
              <a:t>achievement and success, time and activity, efficiency and practicality, progress, materialism (comfort and pleasure), individualism and conformity, freedom of choice, humanitarianism, youthfulness, and fitness and health.</a:t>
            </a:r>
          </a:p>
          <a:p>
            <a:pPr marL="857250" indent="-857250" algn="l">
              <a:buFont typeface="Arial" panose="020B0604020202020204" pitchFamily="34" charset="0"/>
              <a:buChar char="•"/>
            </a:pPr>
            <a:endParaRPr lang="en-US" sz="8800" b="1" dirty="0">
              <a:solidFill>
                <a:srgbClr val="8E5A6D"/>
              </a:solidFill>
            </a:endParaRPr>
          </a:p>
        </p:txBody>
      </p:sp>
    </p:spTree>
    <p:extLst>
      <p:ext uri="{BB962C8B-B14F-4D97-AF65-F5344CB8AC3E}">
        <p14:creationId xmlns:p14="http://schemas.microsoft.com/office/powerpoint/2010/main" val="21261800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32223" y="89086"/>
            <a:ext cx="6666184" cy="584775"/>
          </a:xfrm>
          <a:prstGeom prst="rect">
            <a:avLst/>
          </a:prstGeom>
        </p:spPr>
        <p:txBody>
          <a:bodyPr wrap="none">
            <a:spAutoFit/>
          </a:bodyPr>
          <a:lstStyle/>
          <a:p>
            <a:pPr algn="ctr"/>
            <a:r>
              <a:rPr lang="en-US" sz="3200" b="1" dirty="0">
                <a:solidFill>
                  <a:srgbClr val="00B0F0"/>
                </a:solidFill>
              </a:rPr>
              <a:t>Ecologically Responsible Consumption</a:t>
            </a:r>
          </a:p>
        </p:txBody>
      </p:sp>
      <p:pic>
        <p:nvPicPr>
          <p:cNvPr id="9" name="Content Placeholder 8">
            <a:extLst>
              <a:ext uri="{FF2B5EF4-FFF2-40B4-BE49-F238E27FC236}">
                <a16:creationId xmlns:a16="http://schemas.microsoft.com/office/drawing/2014/main" id="{FCD5D414-4BB5-4DE6-8BF4-3284AA5F5F20}"/>
              </a:ext>
            </a:extLst>
          </p:cNvPr>
          <p:cNvPicPr>
            <a:picLocks noChangeAspect="1"/>
          </p:cNvPicPr>
          <p:nvPr/>
        </p:nvPicPr>
        <p:blipFill rotWithShape="1">
          <a:blip r:embed="rId3">
            <a:extLst>
              <a:ext uri="{28A0092B-C50C-407E-A947-70E740481C1C}">
                <a14:useLocalDpi xmlns:a14="http://schemas.microsoft.com/office/drawing/2010/main" val="0"/>
              </a:ext>
            </a:extLst>
          </a:blip>
          <a:srcRect t="7220"/>
          <a:stretch/>
        </p:blipFill>
        <p:spPr bwMode="auto">
          <a:xfrm>
            <a:off x="278525" y="894080"/>
            <a:ext cx="6455354" cy="361300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Content Placeholder 9">
            <a:extLst>
              <a:ext uri="{FF2B5EF4-FFF2-40B4-BE49-F238E27FC236}">
                <a16:creationId xmlns:a16="http://schemas.microsoft.com/office/drawing/2014/main" id="{66BAB4C6-4A5D-4395-AA3E-9EB08C8F976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85793" y="2831858"/>
            <a:ext cx="6306207" cy="379749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58086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2" title="فيديو اعادة التدوير">
            <a:hlinkClick r:id="" action="ppaction://media"/>
            <a:extLst>
              <a:ext uri="{FF2B5EF4-FFF2-40B4-BE49-F238E27FC236}">
                <a16:creationId xmlns:a16="http://schemas.microsoft.com/office/drawing/2014/main" id="{C55BC8D8-19F3-45D3-A3E9-10874D4343DC}"/>
              </a:ext>
            </a:extLst>
          </p:cNvPr>
          <p:cNvPicPr>
            <a:picLocks noRot="1" noChangeAspect="1"/>
          </p:cNvPicPr>
          <p:nvPr>
            <a:videoFile r:link="rId1"/>
          </p:nvPr>
        </p:nvPicPr>
        <p:blipFill>
          <a:blip r:embed="rId3"/>
          <a:stretch>
            <a:fillRect/>
          </a:stretch>
        </p:blipFill>
        <p:spPr>
          <a:xfrm>
            <a:off x="0" y="0"/>
            <a:ext cx="12192000" cy="6905477"/>
          </a:xfrm>
          <a:prstGeom prst="rect">
            <a:avLst/>
          </a:prstGeom>
        </p:spPr>
      </p:pic>
    </p:spTree>
    <p:extLst>
      <p:ext uri="{BB962C8B-B14F-4D97-AF65-F5344CB8AC3E}">
        <p14:creationId xmlns:p14="http://schemas.microsoft.com/office/powerpoint/2010/main" val="4083251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453052" y="251646"/>
            <a:ext cx="6024534" cy="584775"/>
          </a:xfrm>
          <a:prstGeom prst="rect">
            <a:avLst/>
          </a:prstGeom>
        </p:spPr>
        <p:txBody>
          <a:bodyPr wrap="none">
            <a:spAutoFit/>
          </a:bodyPr>
          <a:lstStyle/>
          <a:p>
            <a:pPr algn="ctr"/>
            <a:r>
              <a:rPr lang="en-US" sz="3200" b="1" dirty="0">
                <a:solidFill>
                  <a:srgbClr val="00B0F0"/>
                </a:solidFill>
              </a:rPr>
              <a:t>Ethics while Marketing to Children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933417" y="1843988"/>
            <a:ext cx="5039270" cy="444188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altLang="en-US" dirty="0"/>
              <a:t>Advertising to children is of particular concern because kids tend to imitate behavior and are not old enough to correctly process and evaluate the information they see.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Guidelines by Children’s Advertising Review Unit (CARU)</a:t>
            </a:r>
          </a:p>
        </p:txBody>
      </p:sp>
      <p:pic>
        <p:nvPicPr>
          <p:cNvPr id="3" name="Picture 2">
            <a:extLst>
              <a:ext uri="{FF2B5EF4-FFF2-40B4-BE49-F238E27FC236}">
                <a16:creationId xmlns:a16="http://schemas.microsoft.com/office/drawing/2014/main" id="{CE79F1F5-5183-4AA8-9301-63304E2FF72C}"/>
              </a:ext>
            </a:extLst>
          </p:cNvPr>
          <p:cNvPicPr>
            <a:picLocks noChangeAspect="1"/>
          </p:cNvPicPr>
          <p:nvPr/>
        </p:nvPicPr>
        <p:blipFill>
          <a:blip r:embed="rId2"/>
          <a:stretch>
            <a:fillRect/>
          </a:stretch>
        </p:blipFill>
        <p:spPr>
          <a:xfrm>
            <a:off x="8427895" y="3627173"/>
            <a:ext cx="2514349" cy="3111680"/>
          </a:xfrm>
          <a:prstGeom prst="rect">
            <a:avLst/>
          </a:prstGeom>
        </p:spPr>
      </p:pic>
      <p:pic>
        <p:nvPicPr>
          <p:cNvPr id="4" name="Picture 3">
            <a:extLst>
              <a:ext uri="{FF2B5EF4-FFF2-40B4-BE49-F238E27FC236}">
                <a16:creationId xmlns:a16="http://schemas.microsoft.com/office/drawing/2014/main" id="{78201B41-9562-40D6-8476-279D62322914}"/>
              </a:ext>
            </a:extLst>
          </p:cNvPr>
          <p:cNvPicPr>
            <a:picLocks noChangeAspect="1"/>
          </p:cNvPicPr>
          <p:nvPr/>
        </p:nvPicPr>
        <p:blipFill>
          <a:blip r:embed="rId3"/>
          <a:stretch>
            <a:fillRect/>
          </a:stretch>
        </p:blipFill>
        <p:spPr>
          <a:xfrm>
            <a:off x="5943240" y="1361635"/>
            <a:ext cx="3534346" cy="2358592"/>
          </a:xfrm>
          <a:prstGeom prst="rect">
            <a:avLst/>
          </a:prstGeom>
        </p:spPr>
      </p:pic>
    </p:spTree>
    <p:extLst>
      <p:ext uri="{BB962C8B-B14F-4D97-AF65-F5344CB8AC3E}">
        <p14:creationId xmlns:p14="http://schemas.microsoft.com/office/powerpoint/2010/main" val="893278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453052" y="251646"/>
            <a:ext cx="6024534" cy="584775"/>
          </a:xfrm>
          <a:prstGeom prst="rect">
            <a:avLst/>
          </a:prstGeom>
        </p:spPr>
        <p:txBody>
          <a:bodyPr wrap="none">
            <a:spAutoFit/>
          </a:bodyPr>
          <a:lstStyle/>
          <a:p>
            <a:pPr algn="ctr"/>
            <a:r>
              <a:rPr lang="en-US" sz="3200" b="1" dirty="0">
                <a:solidFill>
                  <a:srgbClr val="00B0F0"/>
                </a:solidFill>
              </a:rPr>
              <a:t>Ethics while Marketing to Children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87382" y="1679711"/>
            <a:ext cx="6184281" cy="517828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1" i="0" u="sng" strike="noStrike" kern="0" cap="none" spc="0" normalizeH="0" baseline="0" noProof="0" dirty="0">
                <a:ln>
                  <a:noFill/>
                </a:ln>
                <a:solidFill>
                  <a:srgbClr val="00B050"/>
                </a:solidFill>
                <a:effectLst/>
                <a:uLnTx/>
                <a:uFillTx/>
                <a:latin typeface="Lato"/>
                <a:ea typeface="Lato"/>
                <a:cs typeface="Lato"/>
                <a:sym typeface="Lato"/>
              </a:rPr>
              <a:t>Guidelines include:</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No misleading claims about product’s performance or benefits</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Must not exploit children’s imagination</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Can not create unrealistic expectations</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Products must be shown in safe situation</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No encouragement of inappropriate behavior</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Avoid ads that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    - encourage children to pressure their parents to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buy the</a:t>
            </a: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products advertised</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    - lead children to feel that ownership of a given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 will make them more accepted by peers</a:t>
            </a:r>
          </a:p>
          <a:p>
            <a:pPr marL="857250" indent="-857250" algn="l">
              <a:buFont typeface="Arial" panose="020B0604020202020204" pitchFamily="34" charset="0"/>
              <a:buChar char="•"/>
            </a:pPr>
            <a:endParaRPr lang="en-US" sz="11500" b="1" dirty="0">
              <a:solidFill>
                <a:srgbClr val="8E5A6D"/>
              </a:solidFill>
            </a:endParaRPr>
          </a:p>
        </p:txBody>
      </p:sp>
      <p:pic>
        <p:nvPicPr>
          <p:cNvPr id="9" name="Picture 8">
            <a:extLst>
              <a:ext uri="{FF2B5EF4-FFF2-40B4-BE49-F238E27FC236}">
                <a16:creationId xmlns:a16="http://schemas.microsoft.com/office/drawing/2014/main" id="{496BFE89-9A74-446C-B6F1-46862B3575DE}"/>
              </a:ext>
            </a:extLst>
          </p:cNvPr>
          <p:cNvPicPr>
            <a:picLocks noChangeAspect="1"/>
          </p:cNvPicPr>
          <p:nvPr/>
        </p:nvPicPr>
        <p:blipFill>
          <a:blip r:embed="rId2"/>
          <a:stretch>
            <a:fillRect/>
          </a:stretch>
        </p:blipFill>
        <p:spPr>
          <a:xfrm>
            <a:off x="9620602" y="3838903"/>
            <a:ext cx="1704975" cy="2686050"/>
          </a:xfrm>
          <a:prstGeom prst="rect">
            <a:avLst/>
          </a:prstGeom>
        </p:spPr>
      </p:pic>
      <p:pic>
        <p:nvPicPr>
          <p:cNvPr id="10" name="Picture 9">
            <a:extLst>
              <a:ext uri="{FF2B5EF4-FFF2-40B4-BE49-F238E27FC236}">
                <a16:creationId xmlns:a16="http://schemas.microsoft.com/office/drawing/2014/main" id="{948C6E3F-D33A-46C3-9486-5DF202635872}"/>
              </a:ext>
            </a:extLst>
          </p:cNvPr>
          <p:cNvPicPr>
            <a:picLocks noChangeAspect="1"/>
          </p:cNvPicPr>
          <p:nvPr/>
        </p:nvPicPr>
        <p:blipFill>
          <a:blip r:embed="rId3"/>
          <a:stretch>
            <a:fillRect/>
          </a:stretch>
        </p:blipFill>
        <p:spPr>
          <a:xfrm>
            <a:off x="6730144" y="3592482"/>
            <a:ext cx="2857500" cy="2857500"/>
          </a:xfrm>
          <a:prstGeom prst="rect">
            <a:avLst/>
          </a:prstGeom>
        </p:spPr>
      </p:pic>
      <p:pic>
        <p:nvPicPr>
          <p:cNvPr id="11" name="Picture 10">
            <a:extLst>
              <a:ext uri="{FF2B5EF4-FFF2-40B4-BE49-F238E27FC236}">
                <a16:creationId xmlns:a16="http://schemas.microsoft.com/office/drawing/2014/main" id="{2493F9DA-A09C-4E54-8397-15324405687E}"/>
              </a:ext>
            </a:extLst>
          </p:cNvPr>
          <p:cNvPicPr>
            <a:picLocks noChangeAspect="1"/>
          </p:cNvPicPr>
          <p:nvPr/>
        </p:nvPicPr>
        <p:blipFill>
          <a:blip r:embed="rId4"/>
          <a:stretch>
            <a:fillRect/>
          </a:stretch>
        </p:blipFill>
        <p:spPr>
          <a:xfrm>
            <a:off x="7093989" y="1359071"/>
            <a:ext cx="4066354" cy="2039591"/>
          </a:xfrm>
          <a:prstGeom prst="rect">
            <a:avLst/>
          </a:prstGeom>
        </p:spPr>
      </p:pic>
    </p:spTree>
    <p:extLst>
      <p:ext uri="{BB962C8B-B14F-4D97-AF65-F5344CB8AC3E}">
        <p14:creationId xmlns:p14="http://schemas.microsoft.com/office/powerpoint/2010/main" val="637856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27100" y="107100"/>
            <a:ext cx="6207918" cy="584775"/>
          </a:xfrm>
          <a:prstGeom prst="rect">
            <a:avLst/>
          </a:prstGeom>
        </p:spPr>
        <p:txBody>
          <a:bodyPr wrap="none">
            <a:spAutoFit/>
          </a:bodyPr>
          <a:lstStyle/>
          <a:p>
            <a:pPr algn="ctr"/>
            <a:r>
              <a:rPr lang="en-US" sz="3200" b="1" dirty="0">
                <a:solidFill>
                  <a:srgbClr val="00B0F0"/>
                </a:solidFill>
              </a:rPr>
              <a:t>Packaging to Increase Consumption</a:t>
            </a:r>
          </a:p>
        </p:txBody>
      </p:sp>
      <p:sp>
        <p:nvSpPr>
          <p:cNvPr id="9" name="Content Placeholder 1">
            <a:extLst>
              <a:ext uri="{FF2B5EF4-FFF2-40B4-BE49-F238E27FC236}">
                <a16:creationId xmlns:a16="http://schemas.microsoft.com/office/drawing/2014/main" id="{92A95104-0443-4090-917E-5F727CE54587}"/>
              </a:ext>
            </a:extLst>
          </p:cNvPr>
          <p:cNvSpPr txBox="1">
            <a:spLocks/>
          </p:cNvSpPr>
          <p:nvPr/>
        </p:nvSpPr>
        <p:spPr bwMode="auto">
          <a:xfrm>
            <a:off x="1107800" y="1359070"/>
            <a:ext cx="40386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Short, wide glasses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Clear candy jars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Transparent sandwich wrap</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Visible, aromatic food</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Organized food presentation</a:t>
            </a:r>
          </a:p>
        </p:txBody>
      </p:sp>
      <p:sp>
        <p:nvSpPr>
          <p:cNvPr id="10" name="Content Placeholder 2">
            <a:extLst>
              <a:ext uri="{FF2B5EF4-FFF2-40B4-BE49-F238E27FC236}">
                <a16:creationId xmlns:a16="http://schemas.microsoft.com/office/drawing/2014/main" id="{404C1203-ACC4-491D-9860-8E0BCC7C9BE1}"/>
              </a:ext>
            </a:extLst>
          </p:cNvPr>
          <p:cNvSpPr txBox="1">
            <a:spLocks/>
          </p:cNvSpPr>
          <p:nvPr/>
        </p:nvSpPr>
        <p:spPr bwMode="auto">
          <a:xfrm>
            <a:off x="6063498" y="1359071"/>
            <a:ext cx="40386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Multiple offerings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Minimal variations in serving bowl size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Not tracking consumption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Large inventories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Bundling small packages</a:t>
            </a:r>
          </a:p>
        </p:txBody>
      </p:sp>
      <p:pic>
        <p:nvPicPr>
          <p:cNvPr id="3" name="Picture 2">
            <a:extLst>
              <a:ext uri="{FF2B5EF4-FFF2-40B4-BE49-F238E27FC236}">
                <a16:creationId xmlns:a16="http://schemas.microsoft.com/office/drawing/2014/main" id="{542C79AA-8839-4A7F-BE34-5E990A7B22C2}"/>
              </a:ext>
            </a:extLst>
          </p:cNvPr>
          <p:cNvPicPr>
            <a:picLocks noChangeAspect="1"/>
          </p:cNvPicPr>
          <p:nvPr/>
        </p:nvPicPr>
        <p:blipFill>
          <a:blip r:embed="rId2"/>
          <a:stretch>
            <a:fillRect/>
          </a:stretch>
        </p:blipFill>
        <p:spPr>
          <a:xfrm>
            <a:off x="6765334" y="4787315"/>
            <a:ext cx="2569684" cy="1752057"/>
          </a:xfrm>
          <a:prstGeom prst="rect">
            <a:avLst/>
          </a:prstGeom>
        </p:spPr>
      </p:pic>
      <p:pic>
        <p:nvPicPr>
          <p:cNvPr id="4" name="Picture 3">
            <a:extLst>
              <a:ext uri="{FF2B5EF4-FFF2-40B4-BE49-F238E27FC236}">
                <a16:creationId xmlns:a16="http://schemas.microsoft.com/office/drawing/2014/main" id="{3EE3DE0F-AB5F-4AA8-B912-EE5D3805A9D6}"/>
              </a:ext>
            </a:extLst>
          </p:cNvPr>
          <p:cNvPicPr>
            <a:picLocks noChangeAspect="1"/>
          </p:cNvPicPr>
          <p:nvPr/>
        </p:nvPicPr>
        <p:blipFill>
          <a:blip r:embed="rId3"/>
          <a:stretch>
            <a:fillRect/>
          </a:stretch>
        </p:blipFill>
        <p:spPr>
          <a:xfrm>
            <a:off x="2976676" y="4703975"/>
            <a:ext cx="3048173" cy="1885633"/>
          </a:xfrm>
          <a:prstGeom prst="rect">
            <a:avLst/>
          </a:prstGeom>
        </p:spPr>
      </p:pic>
      <p:pic>
        <p:nvPicPr>
          <p:cNvPr id="5" name="Picture 4">
            <a:extLst>
              <a:ext uri="{FF2B5EF4-FFF2-40B4-BE49-F238E27FC236}">
                <a16:creationId xmlns:a16="http://schemas.microsoft.com/office/drawing/2014/main" id="{5489668E-4475-4461-82A9-4C6B1BD00C6C}"/>
              </a:ext>
            </a:extLst>
          </p:cNvPr>
          <p:cNvPicPr>
            <a:picLocks noChangeAspect="1"/>
          </p:cNvPicPr>
          <p:nvPr/>
        </p:nvPicPr>
        <p:blipFill>
          <a:blip r:embed="rId4"/>
          <a:srcRect l="18242" r="19672"/>
          <a:stretch/>
        </p:blipFill>
        <p:spPr>
          <a:xfrm>
            <a:off x="9723120" y="1957108"/>
            <a:ext cx="1524000" cy="2454701"/>
          </a:xfrm>
          <a:prstGeom prst="rect">
            <a:avLst/>
          </a:prstGeom>
        </p:spPr>
      </p:pic>
    </p:spTree>
    <p:extLst>
      <p:ext uri="{BB962C8B-B14F-4D97-AF65-F5344CB8AC3E}">
        <p14:creationId xmlns:p14="http://schemas.microsoft.com/office/powerpoint/2010/main" val="40993286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98800" y="78926"/>
            <a:ext cx="6207918" cy="584775"/>
          </a:xfrm>
          <a:prstGeom prst="rect">
            <a:avLst/>
          </a:prstGeom>
        </p:spPr>
        <p:txBody>
          <a:bodyPr wrap="none">
            <a:spAutoFit/>
          </a:bodyPr>
          <a:lstStyle/>
          <a:p>
            <a:pPr algn="ctr"/>
            <a:r>
              <a:rPr lang="en-US" sz="3200" b="1" dirty="0">
                <a:solidFill>
                  <a:srgbClr val="00B0F0"/>
                </a:solidFill>
              </a:rPr>
              <a:t>Packaging to Increase Consumption</a:t>
            </a:r>
          </a:p>
        </p:txBody>
      </p:sp>
      <p:sp>
        <p:nvSpPr>
          <p:cNvPr id="9" name="Content Placeholder 1">
            <a:extLst>
              <a:ext uri="{FF2B5EF4-FFF2-40B4-BE49-F238E27FC236}">
                <a16:creationId xmlns:a16="http://schemas.microsoft.com/office/drawing/2014/main" id="{92A95104-0443-4090-917E-5F727CE54587}"/>
              </a:ext>
            </a:extLst>
          </p:cNvPr>
          <p:cNvSpPr txBox="1">
            <a:spLocks/>
          </p:cNvSpPr>
          <p:nvPr/>
        </p:nvSpPr>
        <p:spPr bwMode="auto">
          <a:xfrm>
            <a:off x="682738" y="1714670"/>
            <a:ext cx="10600817" cy="524728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Both children and adults consume more juice when the product is presented in short, wide glasses than in tall slender glasses.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Candies placed in clear jars were eaten much quicker than those presented in opaque jars.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Sandwiches in transparent wrap generated more consumption than those in opaque wraps.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The visibility and aroma of tempting foods generated greater consumption.</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Presenting foods in an organized manner, such as mixed assortments in bowls (or “grab bags”), buffets, potlucks, or dinner-table settings leads to more eating.</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Assortment size or duplication, in forms such as multiple product tastings, multiple offerings of party snacks, duplicate buffet lines, and family dinners with multiple dishes, stimulate eating.</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42039394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07360" y="146170"/>
            <a:ext cx="6207918" cy="584775"/>
          </a:xfrm>
          <a:prstGeom prst="rect">
            <a:avLst/>
          </a:prstGeom>
        </p:spPr>
        <p:txBody>
          <a:bodyPr wrap="none">
            <a:spAutoFit/>
          </a:bodyPr>
          <a:lstStyle/>
          <a:p>
            <a:pPr algn="ctr"/>
            <a:r>
              <a:rPr lang="en-US" sz="3200" b="1" dirty="0">
                <a:solidFill>
                  <a:srgbClr val="00B0F0"/>
                </a:solidFill>
              </a:rPr>
              <a:t>Packaging to Increase Consumption</a:t>
            </a:r>
          </a:p>
        </p:txBody>
      </p:sp>
      <p:sp>
        <p:nvSpPr>
          <p:cNvPr id="9" name="Content Placeholder 1">
            <a:extLst>
              <a:ext uri="{FF2B5EF4-FFF2-40B4-BE49-F238E27FC236}">
                <a16:creationId xmlns:a16="http://schemas.microsoft.com/office/drawing/2014/main" id="{92A95104-0443-4090-917E-5F727CE54587}"/>
              </a:ext>
            </a:extLst>
          </p:cNvPr>
          <p:cNvSpPr txBox="1">
            <a:spLocks/>
          </p:cNvSpPr>
          <p:nvPr/>
        </p:nvSpPr>
        <p:spPr bwMode="auto">
          <a:xfrm>
            <a:off x="947600" y="1610716"/>
            <a:ext cx="9076817" cy="487136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ct val="20000"/>
              </a:spcBef>
              <a:spcAft>
                <a:spcPts val="0"/>
              </a:spcAft>
              <a:buClrTx/>
              <a:buSzTx/>
              <a:buFont typeface="+mj-lt"/>
              <a:buAutoNum type="arabicPeriod" startAt="7"/>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Minimal variations in the size of serving bowls whenever multiple options and sizes are present lead to eating more.</a:t>
            </a:r>
          </a:p>
          <a:p>
            <a:pPr marL="457200" marR="0" lvl="0" indent="-457200" algn="l" defTabSz="914400" rtl="0" eaLnBrk="1" fontAlgn="auto" latinLnBrk="0" hangingPunct="1">
              <a:lnSpc>
                <a:spcPct val="100000"/>
              </a:lnSpc>
              <a:spcBef>
                <a:spcPct val="20000"/>
              </a:spcBef>
              <a:spcAft>
                <a:spcPts val="0"/>
              </a:spcAft>
              <a:buClrTx/>
              <a:buSzTx/>
              <a:buFont typeface="+mj-lt"/>
              <a:buAutoNum type="arabicPeriod" startAt="7"/>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People generally do not keep track of how much food they consume. When told, they are often surprised at how much they have consumed.</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startAt="7"/>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Large inventories of foods at home increase the quantity believed to be appropriate for a given meal.</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startAt="7"/>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Small packages do not necessarily decrease consumption and can sometimes actually increase it. Responsible companies should sell small packages individually, rather than bundling them together in a larger container, because the availability of multiple small packages leads to overconsumption.</a:t>
            </a:r>
          </a:p>
        </p:txBody>
      </p:sp>
    </p:spTree>
    <p:extLst>
      <p:ext uri="{BB962C8B-B14F-4D97-AF65-F5344CB8AC3E}">
        <p14:creationId xmlns:p14="http://schemas.microsoft.com/office/powerpoint/2010/main" val="6043080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960256" y="170380"/>
            <a:ext cx="4461478" cy="584775"/>
          </a:xfrm>
          <a:prstGeom prst="rect">
            <a:avLst/>
          </a:prstGeom>
        </p:spPr>
        <p:txBody>
          <a:bodyPr wrap="none">
            <a:spAutoFit/>
          </a:bodyPr>
          <a:lstStyle/>
          <a:p>
            <a:pPr algn="ctr"/>
            <a:r>
              <a:rPr lang="en-US" sz="3200" b="1" dirty="0">
                <a:solidFill>
                  <a:srgbClr val="00B0F0"/>
                </a:solidFill>
              </a:rPr>
              <a:t>Cause-Related Marketing</a:t>
            </a:r>
          </a:p>
        </p:txBody>
      </p:sp>
      <p:sp>
        <p:nvSpPr>
          <p:cNvPr id="8" name="Google Shape;215;p33">
            <a:extLst>
              <a:ext uri="{FF2B5EF4-FFF2-40B4-BE49-F238E27FC236}">
                <a16:creationId xmlns:a16="http://schemas.microsoft.com/office/drawing/2014/main" id="{125BAF79-94D7-498B-BDD4-76B03ED4FA91}"/>
              </a:ext>
            </a:extLst>
          </p:cNvPr>
          <p:cNvSpPr txBox="1">
            <a:spLocks/>
          </p:cNvSpPr>
          <p:nvPr/>
        </p:nvSpPr>
        <p:spPr>
          <a:xfrm>
            <a:off x="969366" y="1436952"/>
            <a:ext cx="5492393" cy="339191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pPr>
            <a:r>
              <a:rPr lang="en-US" dirty="0">
                <a:latin typeface="Lato"/>
                <a:ea typeface="Lato"/>
                <a:cs typeface="Lato"/>
                <a:sym typeface="Lato"/>
              </a:rPr>
              <a:t>Firms contribute a portion of the revenues they receive from selling certain products to causes that are socially desirable and supported by.</a:t>
            </a:r>
          </a:p>
        </p:txBody>
      </p:sp>
      <p:pic>
        <p:nvPicPr>
          <p:cNvPr id="3" name="Picture 2">
            <a:extLst>
              <a:ext uri="{FF2B5EF4-FFF2-40B4-BE49-F238E27FC236}">
                <a16:creationId xmlns:a16="http://schemas.microsoft.com/office/drawing/2014/main" id="{B41A9B9F-BC08-4520-ACC6-D84CE81B6F73}"/>
              </a:ext>
            </a:extLst>
          </p:cNvPr>
          <p:cNvPicPr>
            <a:picLocks noChangeAspect="1"/>
          </p:cNvPicPr>
          <p:nvPr/>
        </p:nvPicPr>
        <p:blipFill>
          <a:blip r:embed="rId2"/>
          <a:stretch>
            <a:fillRect/>
          </a:stretch>
        </p:blipFill>
        <p:spPr>
          <a:xfrm>
            <a:off x="6573520" y="1651535"/>
            <a:ext cx="4376216" cy="4938622"/>
          </a:xfrm>
          <a:prstGeom prst="rect">
            <a:avLst/>
          </a:prstGeom>
        </p:spPr>
      </p:pic>
      <p:pic>
        <p:nvPicPr>
          <p:cNvPr id="4" name="Picture 3">
            <a:extLst>
              <a:ext uri="{FF2B5EF4-FFF2-40B4-BE49-F238E27FC236}">
                <a16:creationId xmlns:a16="http://schemas.microsoft.com/office/drawing/2014/main" id="{335D87E2-5B22-4E9D-B074-2E47CD94182D}"/>
              </a:ext>
            </a:extLst>
          </p:cNvPr>
          <p:cNvPicPr>
            <a:picLocks noChangeAspect="1"/>
          </p:cNvPicPr>
          <p:nvPr/>
        </p:nvPicPr>
        <p:blipFill>
          <a:blip r:embed="rId3"/>
          <a:stretch>
            <a:fillRect/>
          </a:stretch>
        </p:blipFill>
        <p:spPr>
          <a:xfrm>
            <a:off x="2354347" y="3359011"/>
            <a:ext cx="3450260" cy="3450260"/>
          </a:xfrm>
          <a:prstGeom prst="rect">
            <a:avLst/>
          </a:prstGeom>
        </p:spPr>
      </p:pic>
    </p:spTree>
    <p:extLst>
      <p:ext uri="{BB962C8B-B14F-4D97-AF65-F5344CB8AC3E}">
        <p14:creationId xmlns:p14="http://schemas.microsoft.com/office/powerpoint/2010/main" val="23770574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515655" y="1351329"/>
            <a:ext cx="5245066" cy="4349909"/>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culture’s role, dynamics, evolution, and impact on consumers’ priorities and behaviors.</a:t>
            </a:r>
          </a:p>
          <a:p>
            <a:pPr marL="355600" lvl="0" indent="-342900">
              <a:lnSpc>
                <a:spcPct val="100000"/>
              </a:lnSpc>
              <a:spcBef>
                <a:spcPts val="1739"/>
              </a:spcBef>
              <a:buFont typeface="Arial" panose="020B0604020202020204" pitchFamily="34" charset="0"/>
              <a:buChar char="•"/>
            </a:pPr>
            <a:r>
              <a:rPr lang="en-US" sz="2000" b="1" dirty="0"/>
              <a:t>To understand language, symbols, and rituals as expressions of a learned culture.</a:t>
            </a:r>
          </a:p>
          <a:p>
            <a:pPr marL="355600" lvl="0" indent="-342900">
              <a:lnSpc>
                <a:spcPct val="100000"/>
              </a:lnSpc>
              <a:spcBef>
                <a:spcPts val="1739"/>
              </a:spcBef>
              <a:buFont typeface="Arial" panose="020B0604020202020204" pitchFamily="34" charset="0"/>
              <a:buChar char="•"/>
            </a:pPr>
            <a:r>
              <a:rPr lang="en-US" sz="2000" b="1" dirty="0"/>
              <a:t>To understand how to measure the influence of culture on consumer behavior.</a:t>
            </a:r>
          </a:p>
          <a:p>
            <a:pPr marL="355600" lvl="0" indent="-342900">
              <a:lnSpc>
                <a:spcPct val="100000"/>
              </a:lnSpc>
              <a:spcBef>
                <a:spcPts val="1739"/>
              </a:spcBef>
              <a:buFont typeface="Arial" panose="020B0604020202020204" pitchFamily="34" charset="0"/>
              <a:buChar char="•"/>
            </a:pPr>
            <a:r>
              <a:rPr lang="en-US" sz="2000" b="1" dirty="0"/>
              <a:t>To understand core values and how to apply them to persuasive communications.</a:t>
            </a:r>
          </a:p>
          <a:p>
            <a:pPr marL="355600" lvl="0" indent="-342900">
              <a:lnSpc>
                <a:spcPct val="100000"/>
              </a:lnSpc>
              <a:spcBef>
                <a:spcPts val="1739"/>
              </a:spcBef>
              <a:buFont typeface="Arial" panose="020B0604020202020204" pitchFamily="34" charset="0"/>
              <a:buChar char="•"/>
            </a:pPr>
            <a:r>
              <a:rPr lang="en-US" sz="2000" b="1" dirty="0"/>
              <a:t>To understand green marketing and ecologically responsible consumption.</a:t>
            </a:r>
          </a:p>
        </p:txBody>
      </p:sp>
      <p:sp>
        <p:nvSpPr>
          <p:cNvPr id="4" name="Rectangle: Rounded Corners 3">
            <a:extLst>
              <a:ext uri="{FF2B5EF4-FFF2-40B4-BE49-F238E27FC236}">
                <a16:creationId xmlns:a16="http://schemas.microsoft.com/office/drawing/2014/main" id="{C64F8AB2-D5C1-D1DB-577D-7E001128C587}"/>
              </a:ext>
            </a:extLst>
          </p:cNvPr>
          <p:cNvSpPr/>
          <p:nvPr/>
        </p:nvSpPr>
        <p:spPr>
          <a:xfrm>
            <a:off x="5952644" y="4605443"/>
            <a:ext cx="641196"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9</a:t>
            </a:r>
          </a:p>
        </p:txBody>
      </p:sp>
    </p:spTree>
    <p:extLst>
      <p:ext uri="{BB962C8B-B14F-4D97-AF65-F5344CB8AC3E}">
        <p14:creationId xmlns:p14="http://schemas.microsoft.com/office/powerpoint/2010/main" val="2750549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F3780BE-E874-40A3-A995-9B5CCE9125F1}"/>
</file>

<file path=customXml/itemProps2.xml><?xml version="1.0" encoding="utf-8"?>
<ds:datastoreItem xmlns:ds="http://schemas.openxmlformats.org/officeDocument/2006/customXml" ds:itemID="{8D05F88E-A96D-4422-8CC3-53FA3E16B1AD}"/>
</file>

<file path=customXml/itemProps3.xml><?xml version="1.0" encoding="utf-8"?>
<ds:datastoreItem xmlns:ds="http://schemas.openxmlformats.org/officeDocument/2006/customXml" ds:itemID="{FC443BAE-0953-41C3-BFEF-8DD324331737}"/>
</file>

<file path=docProps/app.xml><?xml version="1.0" encoding="utf-8"?>
<Properties xmlns="http://schemas.openxmlformats.org/officeDocument/2006/extended-properties" xmlns:vt="http://schemas.openxmlformats.org/officeDocument/2006/docPropsVTypes">
  <TotalTime>21682</TotalTime>
  <Words>2277</Words>
  <Application>Microsoft Office PowerPoint</Application>
  <PresentationFormat>Widescreen</PresentationFormat>
  <Paragraphs>180</Paragraphs>
  <Slides>50</Slides>
  <Notes>7</Notes>
  <HiddenSlides>0</HiddenSlides>
  <MMClips>11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50</vt:i4>
      </vt:variant>
    </vt:vector>
  </HeadingPairs>
  <TitlesOfParts>
    <vt:vector size="60" baseType="lpstr">
      <vt:lpstr>Arial</vt:lpstr>
      <vt:lpstr>Calibri</vt:lpstr>
      <vt:lpstr>Calibri Light</vt:lpstr>
      <vt:lpstr>Cormorant Garamond</vt:lpstr>
      <vt:lpstr>Cormorant Garamond Medium</vt:lpstr>
      <vt:lpstr>Courier New</vt:lpstr>
      <vt:lpstr>Lato</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1127</cp:revision>
  <dcterms:created xsi:type="dcterms:W3CDTF">2023-04-29T09:08:23Z</dcterms:created>
  <dcterms:modified xsi:type="dcterms:W3CDTF">2025-01-21T11:24:04Z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