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480" r:id="rId5"/>
    <p:sldId id="496" r:id="rId6"/>
    <p:sldId id="498" r:id="rId7"/>
    <p:sldId id="500" r:id="rId8"/>
    <p:sldId id="576" r:id="rId9"/>
    <p:sldId id="559" r:id="rId10"/>
    <p:sldId id="583" r:id="rId11"/>
    <p:sldId id="560" r:id="rId12"/>
    <p:sldId id="520" r:id="rId13"/>
    <p:sldId id="503" r:id="rId14"/>
    <p:sldId id="577" r:id="rId15"/>
    <p:sldId id="578" r:id="rId16"/>
    <p:sldId id="553" r:id="rId17"/>
    <p:sldId id="504" r:id="rId18"/>
    <p:sldId id="564" r:id="rId19"/>
    <p:sldId id="565" r:id="rId20"/>
    <p:sldId id="566" r:id="rId21"/>
    <p:sldId id="549" r:id="rId22"/>
    <p:sldId id="550" r:id="rId23"/>
    <p:sldId id="579" r:id="rId24"/>
    <p:sldId id="508" r:id="rId25"/>
    <p:sldId id="551" r:id="rId26"/>
    <p:sldId id="511" r:id="rId27"/>
    <p:sldId id="554" r:id="rId28"/>
    <p:sldId id="567" r:id="rId29"/>
    <p:sldId id="541" r:id="rId30"/>
    <p:sldId id="586" r:id="rId31"/>
    <p:sldId id="512" r:id="rId32"/>
    <p:sldId id="587" r:id="rId33"/>
    <p:sldId id="513" r:id="rId34"/>
    <p:sldId id="584" r:id="rId35"/>
    <p:sldId id="585" r:id="rId36"/>
    <p:sldId id="514" r:id="rId37"/>
    <p:sldId id="526" r:id="rId38"/>
    <p:sldId id="568" r:id="rId39"/>
    <p:sldId id="519" r:id="rId40"/>
    <p:sldId id="580" r:id="rId41"/>
    <p:sldId id="527" r:id="rId42"/>
    <p:sldId id="588" r:id="rId43"/>
    <p:sldId id="590" r:id="rId44"/>
    <p:sldId id="589" r:id="rId45"/>
    <p:sldId id="539" r:id="rId46"/>
    <p:sldId id="540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498"/>
            <p14:sldId id="500"/>
            <p14:sldId id="576"/>
            <p14:sldId id="559"/>
            <p14:sldId id="583"/>
            <p14:sldId id="560"/>
            <p14:sldId id="520"/>
            <p14:sldId id="503"/>
            <p14:sldId id="577"/>
            <p14:sldId id="578"/>
            <p14:sldId id="553"/>
            <p14:sldId id="504"/>
            <p14:sldId id="564"/>
            <p14:sldId id="565"/>
            <p14:sldId id="566"/>
            <p14:sldId id="549"/>
            <p14:sldId id="550"/>
            <p14:sldId id="579"/>
            <p14:sldId id="508"/>
            <p14:sldId id="551"/>
            <p14:sldId id="511"/>
            <p14:sldId id="554"/>
            <p14:sldId id="567"/>
            <p14:sldId id="541"/>
            <p14:sldId id="586"/>
            <p14:sldId id="512"/>
            <p14:sldId id="587"/>
            <p14:sldId id="513"/>
            <p14:sldId id="584"/>
            <p14:sldId id="585"/>
            <p14:sldId id="514"/>
            <p14:sldId id="526"/>
            <p14:sldId id="568"/>
            <p14:sldId id="519"/>
            <p14:sldId id="580"/>
            <p14:sldId id="527"/>
            <p14:sldId id="588"/>
            <p14:sldId id="590"/>
            <p14:sldId id="589"/>
            <p14:sldId id="539"/>
            <p14:sldId id="54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90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4947" y="4377130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5088" y="2148677"/>
            <a:ext cx="57152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Advanced Encryption Standard (AES)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301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FNT625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Cybersecurity Concepts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92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00139"/>
            <a:ext cx="10541000" cy="3351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By the end of this lecture, you will be able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Explain what AES is and why it became the global standard for symmetric encryption.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Understand the core structure of AES, including its main transformation steps used during encryption rounds.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Differentiate between AES-128, AES-192, and AES-256, and identify when each is used in practice.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Describe why DES became obsolete and how AES overcomes DES limitations.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Recognize where AES is applied in banking, FinTech, and digital payment systems to secure sensitive data.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393344" cy="735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What is AES?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9101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215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18035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53459"/>
            <a:ext cx="10541000" cy="2712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AES is a symmetric block cipher that: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Encrypts data in 128-bit fixed-size blocks.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Supports 128, 192, or 256-bit keys.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Performs multiple rounds of transformations to convert plaintext into ciphertext.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AES is based on strong mathematical structures (finite fields) rather than Feistel design, making it more secure and efficient.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AES was adopted in 2001 to replace DES and provide long-term security.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58771" y="995319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Features of AES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18712"/>
            <a:ext cx="10541000" cy="33065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AES provides: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High security: 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Resistant to known cryptographic attacks.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Flexibility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: Multiple key lengths for different security needs.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Efficiency: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 Fast in both hardware and software.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Global standard: 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Used in banking, Wi-Fi security, VPNs, SSL/TLS, and cloud services.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AES is suitable for modern devices, from servers to smartphones and IoT.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58771" y="995319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AES vs DES (Quick Comparison)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26F8651-03B5-684B-9BD0-319F7BF0E3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969528"/>
              </p:ext>
            </p:extLst>
          </p:nvPr>
        </p:nvGraphicFramePr>
        <p:xfrm>
          <a:off x="1227315" y="2470949"/>
          <a:ext cx="9662355" cy="2468880"/>
        </p:xfrm>
        <a:graphic>
          <a:graphicData uri="http://schemas.openxmlformats.org/drawingml/2006/table">
            <a:tbl>
              <a:tblPr/>
              <a:tblGrid>
                <a:gridCol w="3220785">
                  <a:extLst>
                    <a:ext uri="{9D8B030D-6E8A-4147-A177-3AD203B41FA5}">
                      <a16:colId xmlns:a16="http://schemas.microsoft.com/office/drawing/2014/main" val="3543764882"/>
                    </a:ext>
                  </a:extLst>
                </a:gridCol>
                <a:gridCol w="3220785">
                  <a:extLst>
                    <a:ext uri="{9D8B030D-6E8A-4147-A177-3AD203B41FA5}">
                      <a16:colId xmlns:a16="http://schemas.microsoft.com/office/drawing/2014/main" val="2030322237"/>
                    </a:ext>
                  </a:extLst>
                </a:gridCol>
                <a:gridCol w="3220785">
                  <a:extLst>
                    <a:ext uri="{9D8B030D-6E8A-4147-A177-3AD203B41FA5}">
                      <a16:colId xmlns:a16="http://schemas.microsoft.com/office/drawing/2014/main" val="299406905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Feature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/>
                        <a:t>DES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/>
                        <a:t>AES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100868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Block Size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64-bit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/>
                        <a:t>128-bit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21672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Key Size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56-bit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/>
                        <a:t>128/192/256-bit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538958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Structure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Feistel Network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/>
                        <a:t>Substitution-Permutation Network (SPN)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76313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Security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Weak today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/>
                        <a:t>Very strong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509027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Speed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Slow on software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/>
                        <a:t>Fast on both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90159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8623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AES Basics &amp; Parameters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95405"/>
            <a:ext cx="10541000" cy="324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AES Block and Key Sizes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 processes data in 128-bit blocks.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It supports three key sizes:</a:t>
            </a:r>
          </a:p>
          <a:p>
            <a:pPr marL="914400" lvl="1" indent="-4572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AES-128 → 128-bit key</a:t>
            </a:r>
          </a:p>
          <a:p>
            <a:pPr marL="914400" lvl="1" indent="-4572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AES-192 → 192-bit key</a:t>
            </a:r>
          </a:p>
          <a:p>
            <a:pPr marL="914400" lvl="1" indent="-4572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AES-256 → 256-bit key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Larger keys provide stronger security but with slightly more computation.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756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AES Basics &amp; Parameters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95405"/>
            <a:ext cx="10541000" cy="3545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Number of Rounds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 performs a series of repeated transformation rounds on the data:</a:t>
            </a:r>
          </a:p>
          <a:p>
            <a:pPr marL="800100" lvl="1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10 rounds for AES-128</a:t>
            </a:r>
          </a:p>
          <a:p>
            <a:pPr marL="800100" lvl="1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12 rounds for AES-192</a:t>
            </a:r>
          </a:p>
          <a:p>
            <a:pPr marL="800100" lvl="1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14 rounds for AES-256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Each round increases confusion and diffusion, making it harder for attackers to reverse the encryption without the key.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739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84275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100" dirty="0">
                <a:solidFill>
                  <a:prstClr val="black"/>
                </a:solidFill>
                <a:latin typeface="Alexandria" charset="0"/>
              </a:rPr>
              <a:t>AES performs the following steps during encryption: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100" dirty="0">
                <a:solidFill>
                  <a:prstClr val="black"/>
                </a:solidFill>
                <a:latin typeface="Alexandria" charset="0"/>
              </a:rPr>
              <a:t>1.</a:t>
            </a:r>
            <a:r>
              <a:rPr lang="en-US" sz="2100" b="1" dirty="0">
                <a:solidFill>
                  <a:prstClr val="black"/>
                </a:solidFill>
                <a:latin typeface="Alexandria" charset="0"/>
              </a:rPr>
              <a:t>Initial Round</a:t>
            </a:r>
            <a:r>
              <a:rPr lang="en-US" sz="2100" dirty="0">
                <a:solidFill>
                  <a:prstClr val="black"/>
                </a:solidFill>
                <a:latin typeface="Alexandria" charset="0"/>
              </a:rPr>
              <a:t>: </a:t>
            </a:r>
            <a:r>
              <a:rPr lang="en-US" sz="2100" dirty="0" err="1">
                <a:solidFill>
                  <a:prstClr val="black"/>
                </a:solidFill>
                <a:latin typeface="Alexandria" charset="0"/>
              </a:rPr>
              <a:t>AddRoundKey</a:t>
            </a:r>
            <a:endParaRPr lang="en-US" sz="21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100" dirty="0">
                <a:solidFill>
                  <a:prstClr val="black"/>
                </a:solidFill>
                <a:latin typeface="Alexandria" charset="0"/>
              </a:rPr>
              <a:t>2.</a:t>
            </a:r>
            <a:r>
              <a:rPr lang="en-US" sz="2100" b="1" dirty="0">
                <a:solidFill>
                  <a:prstClr val="black"/>
                </a:solidFill>
                <a:latin typeface="Alexandria" charset="0"/>
              </a:rPr>
              <a:t>Repeated Rounds: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100" dirty="0" err="1">
                <a:solidFill>
                  <a:prstClr val="black"/>
                </a:solidFill>
                <a:latin typeface="Alexandria" charset="0"/>
              </a:rPr>
              <a:t>SubBytes</a:t>
            </a:r>
            <a:endParaRPr lang="en-US" sz="21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100" dirty="0" err="1">
                <a:solidFill>
                  <a:prstClr val="black"/>
                </a:solidFill>
                <a:latin typeface="Alexandria" charset="0"/>
              </a:rPr>
              <a:t>ShiftRows</a:t>
            </a:r>
            <a:endParaRPr lang="en-US" sz="21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100" dirty="0" err="1">
                <a:solidFill>
                  <a:prstClr val="black"/>
                </a:solidFill>
                <a:latin typeface="Alexandria" charset="0"/>
              </a:rPr>
              <a:t>MixColumns</a:t>
            </a:r>
            <a:endParaRPr lang="en-US" sz="21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100" dirty="0" err="1">
                <a:solidFill>
                  <a:prstClr val="black"/>
                </a:solidFill>
                <a:latin typeface="Alexandria" charset="0"/>
              </a:rPr>
              <a:t>AddRoundKey</a:t>
            </a:r>
            <a:endParaRPr lang="en-US" sz="21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100" b="1" dirty="0">
                <a:solidFill>
                  <a:prstClr val="black"/>
                </a:solidFill>
                <a:latin typeface="Alexandria" charset="0"/>
              </a:rPr>
              <a:t>3.Final Round: </a:t>
            </a:r>
            <a:r>
              <a:rPr lang="en-US" sz="2100" dirty="0">
                <a:solidFill>
                  <a:prstClr val="black"/>
                </a:solidFill>
                <a:latin typeface="Alexandria" charset="0"/>
              </a:rPr>
              <a:t>(no </a:t>
            </a:r>
            <a:r>
              <a:rPr lang="en-US" sz="2100" dirty="0" err="1">
                <a:solidFill>
                  <a:prstClr val="black"/>
                </a:solidFill>
                <a:latin typeface="Alexandria" charset="0"/>
              </a:rPr>
              <a:t>MixColumns</a:t>
            </a:r>
            <a:r>
              <a:rPr lang="en-US" sz="2100" dirty="0">
                <a:solidFill>
                  <a:prstClr val="black"/>
                </a:solidFill>
                <a:latin typeface="Alexandria" charset="0"/>
              </a:rPr>
              <a:t>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100" dirty="0" err="1">
                <a:solidFill>
                  <a:prstClr val="black"/>
                </a:solidFill>
                <a:latin typeface="Alexandria" charset="0"/>
              </a:rPr>
              <a:t>SubBytes</a:t>
            </a:r>
            <a:r>
              <a:rPr lang="en-US" sz="2100" dirty="0">
                <a:solidFill>
                  <a:prstClr val="black"/>
                </a:solidFill>
                <a:latin typeface="Alexandria" charset="0"/>
              </a:rPr>
              <a:t> → </a:t>
            </a:r>
            <a:r>
              <a:rPr lang="en-US" sz="2100" dirty="0" err="1">
                <a:solidFill>
                  <a:prstClr val="black"/>
                </a:solidFill>
                <a:latin typeface="Alexandria" charset="0"/>
              </a:rPr>
              <a:t>ShiftRows</a:t>
            </a:r>
            <a:r>
              <a:rPr lang="en-US" sz="2100" dirty="0">
                <a:solidFill>
                  <a:prstClr val="black"/>
                </a:solidFill>
                <a:latin typeface="Alexandria" charset="0"/>
              </a:rPr>
              <a:t> → </a:t>
            </a:r>
            <a:r>
              <a:rPr lang="en-US" sz="2100" dirty="0" err="1">
                <a:solidFill>
                  <a:prstClr val="black"/>
                </a:solidFill>
                <a:latin typeface="Alexandria" charset="0"/>
              </a:rPr>
              <a:t>AddRoundKey</a:t>
            </a:r>
            <a:endParaRPr lang="en-US" sz="21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100" dirty="0">
                <a:solidFill>
                  <a:prstClr val="black"/>
                </a:solidFill>
                <a:latin typeface="Alexandria" charset="0"/>
              </a:rPr>
              <a:t>This structured process provides strong security in each transformation layer.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751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AES High-Level Structure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453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0116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8121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7514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The State Array (Core Concept)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50274"/>
            <a:ext cx="499134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AES does not operate directly on a long number.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Plaintext is arranged into a 4×4 byte matrix called </a:t>
            </a:r>
            <a:r>
              <a:rPr lang="en-US" sz="2200" b="1" dirty="0">
                <a:latin typeface="Alexandria" charset="0"/>
              </a:rPr>
              <a:t>the State </a:t>
            </a:r>
            <a:r>
              <a:rPr lang="en-US" sz="2200" dirty="0">
                <a:latin typeface="Alexandria" charset="0"/>
              </a:rPr>
              <a:t>(blocks of 128 bits = 16 bytes)</a:t>
            </a:r>
          </a:p>
          <a:p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All AES transformations work on this State matrix throughout the encryption process.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13A34F0-68CA-2041-BDAA-CD8F9D9086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0340" y="2254763"/>
            <a:ext cx="5387930" cy="3268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AES Data Flow Summary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58849"/>
            <a:ext cx="10541000" cy="3832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 encryption flows as: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Input Plaintext → State Matrix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Apply Initial Round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Apply Multiple Rounds (</a:t>
            </a: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SubBytes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, </a:t>
            </a: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ShiftRows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, </a:t>
            </a: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MixColumns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, </a:t>
            </a: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AddRoundKey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)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Apply Final Round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Output = Ciphertext (128 bits)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This gives a structured, repeatable, and reversible process for converting data securely.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846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AES Round Transformations (Overview)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58849"/>
            <a:ext cx="10541000" cy="3399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Each AES round applies four main transformations to the State: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SubBytes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– Byte substitution for non-linearity (confusion)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ShiftRows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– Row shifting to spread bytes (diffusion)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MixColumns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– Mixes data within each column (diffusion)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AddRoundKey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– XOR with key material (security binding to the key)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These four steps work together to make plaintext unrecognizable without the key.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5841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SubBytes</a:t>
            </a:r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 (Concept)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58849"/>
            <a:ext cx="10541000" cy="354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b="1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 non-linear substitution step where each byte in the State is replaced using an S-Box (Substitution Box).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The S-Box is designed to resist cryptanalysis by introducing non-linearity.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Each input byte is replaced by a new byte according to a lookup table.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Purpose: Add confusion, making the relationship between plaintext and ciphertext complex.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7708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lexandria" charset="0"/>
              </a:rPr>
              <a:t>SubBytes</a:t>
            </a:r>
            <a:r>
              <a:rPr lang="en-US" sz="3200" dirty="0">
                <a:latin typeface="Alexandria" charset="0"/>
              </a:rPr>
              <a:t> (Example)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Using a portion of the AES S-Box: </a:t>
            </a:r>
          </a:p>
          <a:p>
            <a:r>
              <a:rPr lang="en-US" sz="2400" dirty="0">
                <a:latin typeface="Alexandria" charset="0"/>
              </a:rPr>
              <a:t>If a byte = 0x3A:     </a:t>
            </a:r>
            <a:r>
              <a:rPr lang="en-US" sz="2000" dirty="0">
                <a:latin typeface="Alexandria" charset="0"/>
              </a:rPr>
              <a:t>(the input d</a:t>
            </a:r>
            <a:r>
              <a:rPr lang="en-US" sz="2000" dirty="0"/>
              <a:t>etermines the lookup position)</a:t>
            </a:r>
            <a:endParaRPr lang="en-US" sz="20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Row = 3, Column = A   </a:t>
            </a:r>
            <a:r>
              <a:rPr lang="en-US" sz="2000" dirty="0">
                <a:latin typeface="Alexandria" charset="0"/>
              </a:rPr>
              <a:t>(the value found there is 0xF1)</a:t>
            </a:r>
          </a:p>
          <a:p>
            <a:r>
              <a:rPr lang="en-US" sz="2400" dirty="0">
                <a:latin typeface="Alexandria" charset="0"/>
              </a:rPr>
              <a:t>S-Box output = 0xF1 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Example transformation: </a:t>
            </a:r>
          </a:p>
          <a:p>
            <a:r>
              <a:rPr lang="en-US" sz="2400" dirty="0">
                <a:latin typeface="Alexandria" charset="0"/>
              </a:rPr>
              <a:t>Before </a:t>
            </a:r>
            <a:r>
              <a:rPr lang="en-US" sz="2400" dirty="0" err="1">
                <a:latin typeface="Alexandria" charset="0"/>
              </a:rPr>
              <a:t>SubBytes</a:t>
            </a:r>
            <a:r>
              <a:rPr lang="en-US" sz="2400" dirty="0">
                <a:latin typeface="Alexandria" charset="0"/>
              </a:rPr>
              <a:t>: 3A → After </a:t>
            </a:r>
            <a:r>
              <a:rPr lang="en-US" sz="2400" dirty="0" err="1">
                <a:latin typeface="Alexandria" charset="0"/>
              </a:rPr>
              <a:t>SubBytes</a:t>
            </a:r>
            <a:r>
              <a:rPr lang="en-US" sz="2400" dirty="0">
                <a:latin typeface="Alexandria" charset="0"/>
              </a:rPr>
              <a:t>: F1 </a:t>
            </a:r>
          </a:p>
          <a:p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This simple replacement is what makes AES resistant to linear attacks.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A8F9F5E-2B73-114C-9D8C-CC9A922669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7103" y="2619232"/>
            <a:ext cx="2951265" cy="224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3171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ShiftRows</a:t>
            </a:r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 (Concept)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32826"/>
            <a:ext cx="1054100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 row-wise shifting of the State matrix to spread bytes across columns.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solidFill>
                <a:prstClr val="black"/>
              </a:solidFill>
              <a:latin typeface="Alexandria" charset="0"/>
              <a:ea typeface="+mj-ea"/>
              <a:cs typeface="+mj-cs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Rows are shifted left by different offsets: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Row 0: No shift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Row 1: Shift left by 1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Row 2: Shift left by 2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Row 3: Shift left by 3</a:t>
            </a:r>
          </a:p>
          <a:p>
            <a:endParaRPr lang="en-US" sz="2200" dirty="0">
              <a:solidFill>
                <a:prstClr val="black"/>
              </a:solidFill>
              <a:latin typeface="Alexandria" charset="0"/>
              <a:ea typeface="+mj-ea"/>
              <a:cs typeface="+mj-cs"/>
            </a:endParaRPr>
          </a:p>
          <a:p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Purpose: Increase diffusion and prevent alignment of bytes across rounds.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974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ShiftRows</a:t>
            </a:r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 (Example)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5538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401873" y="4950191"/>
            <a:ext cx="48440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Now bytes originally in the same column are spread across different columns.</a:t>
            </a:r>
            <a:endParaRPr lang="en-US" sz="22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92BE85D-2416-0846-9B4A-64389F7CA1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678" y="1786119"/>
            <a:ext cx="3506355" cy="41929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72B9D2A-B52B-664F-BB32-E587EA6346E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05"/>
          <a:stretch/>
        </p:blipFill>
        <p:spPr>
          <a:xfrm>
            <a:off x="7362701" y="2200745"/>
            <a:ext cx="2419350" cy="2613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1858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17231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MixColumns</a:t>
            </a:r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 (Concept)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76437"/>
            <a:ext cx="1054100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A column transformation where each column of the State is transformed using a fixed matrix.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Achieved using math over a finite field (GF(2⁸)).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This mixes each byte with others in the same column.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Purpose: Add strong diffusion across 4 bytes in each column.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Effect: Changing one byte in the input column affects all four bytes in the output column, giving AES strong diffusion.</a:t>
            </a:r>
          </a:p>
          <a:p>
            <a:endParaRPr lang="en-US" sz="23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7814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0924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64733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MixColumns</a:t>
            </a:r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 (Simplified Example)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791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689551"/>
            <a:ext cx="105410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For one column bytes </a:t>
            </a:r>
            <a:r>
              <a:rPr lang="en-US" sz="2000" dirty="0">
                <a:latin typeface="Alexandria" charset="0"/>
                <a:sym typeface="Wingdings" pitchFamily="2" charset="2"/>
              </a:rPr>
              <a:t>(</a:t>
            </a:r>
            <a:r>
              <a:rPr lang="en-US" sz="2000" dirty="0">
                <a:latin typeface="Alexandria" charset="0"/>
              </a:rPr>
              <a:t> a, b, c, d):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Column before: [D4 BF 5D 30]   </a:t>
            </a:r>
            <a:r>
              <a:rPr lang="en-US" sz="2000" dirty="0"/>
              <a:t>→</a:t>
            </a:r>
            <a:r>
              <a:rPr lang="en-US" sz="2000" dirty="0">
                <a:latin typeface="Alexandria" charset="0"/>
              </a:rPr>
              <a:t>   Column after: [04 66 81 E5]</a:t>
            </a:r>
          </a:p>
          <a:p>
            <a:r>
              <a:rPr lang="en-US" sz="2000" dirty="0">
                <a:latin typeface="Alexandria" charset="0"/>
              </a:rPr>
              <a:t>How it works:</a:t>
            </a:r>
          </a:p>
          <a:p>
            <a:r>
              <a:rPr lang="en-US" sz="2000" dirty="0">
                <a:latin typeface="Alexandria" charset="0"/>
              </a:rPr>
              <a:t>1.AES treats the column as a vector and multiplies it by a fixed 4×4 matrix in GF(2^8):</a:t>
            </a:r>
          </a:p>
          <a:p>
            <a:r>
              <a:rPr lang="en-US" sz="2000" dirty="0"/>
              <a:t>​02    03   01   01</a:t>
            </a:r>
          </a:p>
          <a:p>
            <a:r>
              <a:rPr lang="en-US" sz="2000" dirty="0"/>
              <a:t>01    02   03   01</a:t>
            </a:r>
          </a:p>
          <a:p>
            <a:r>
              <a:rPr lang="en-US" sz="2000" dirty="0"/>
              <a:t>01    01   02   03</a:t>
            </a:r>
          </a:p>
          <a:p>
            <a:pPr marL="457200" indent="-457200">
              <a:buAutoNum type="arabicPlain" startAt="3"/>
            </a:pPr>
            <a:r>
              <a:rPr lang="en-US" sz="2000" dirty="0"/>
              <a:t>01   01   02</a:t>
            </a:r>
          </a:p>
          <a:p>
            <a:pPr marL="457200" indent="-457200">
              <a:buAutoNum type="arabicPlain" startAt="3"/>
            </a:pPr>
            <a:endParaRPr lang="en-US" sz="2400" dirty="0"/>
          </a:p>
          <a:p>
            <a:r>
              <a:rPr lang="en-US" sz="2000" dirty="0">
                <a:latin typeface="Alexandria" charset="0"/>
              </a:rPr>
              <a:t>2.Each new byte is computed as a combination of the original bytes using GF(2^8) multiplication (multiplies the corresponding byte </a:t>
            </a:r>
            <a:r>
              <a:rPr lang="en-US" sz="2000" b="1" dirty="0">
                <a:latin typeface="Alexandria" charset="0"/>
              </a:rPr>
              <a:t>modulo the irreducible polynomial</a:t>
            </a:r>
            <a:r>
              <a:rPr lang="en-US" sz="2000" dirty="0">
                <a:latin typeface="Alexandria" charset="0"/>
              </a:rPr>
              <a:t>) and XOR:</a:t>
            </a:r>
          </a:p>
          <a:p>
            <a:r>
              <a:rPr lang="en-US" sz="2000" dirty="0" err="1">
                <a:latin typeface="Alexandria" charset="0"/>
              </a:rPr>
              <a:t>new_a</a:t>
            </a:r>
            <a:r>
              <a:rPr lang="en-US" sz="2000" dirty="0">
                <a:latin typeface="Alexandria" charset="0"/>
              </a:rPr>
              <a:t>=(02⋅a)⊕(03⋅b)⊕(01⋅c)⊕(01⋅d)</a:t>
            </a:r>
          </a:p>
          <a:p>
            <a:r>
              <a:rPr lang="en-US" sz="2000" dirty="0" err="1">
                <a:latin typeface="Alexandria" charset="0"/>
              </a:rPr>
              <a:t>new_b</a:t>
            </a:r>
            <a:r>
              <a:rPr lang="en-US" sz="2000" dirty="0">
                <a:latin typeface="Alexandria" charset="0"/>
              </a:rPr>
              <a:t>=(01⋅a)⊕(02⋅b)⊕(03⋅c)⊕(01⋅d) </a:t>
            </a:r>
          </a:p>
          <a:p>
            <a:r>
              <a:rPr lang="en-US" sz="2000" dirty="0">
                <a:latin typeface="Alexandria" charset="0"/>
              </a:rPr>
              <a:t>…and similarly for </a:t>
            </a:r>
            <a:r>
              <a:rPr lang="en-US" sz="2000" dirty="0" err="1">
                <a:latin typeface="Alexandria" charset="0"/>
              </a:rPr>
              <a:t>new_c</a:t>
            </a:r>
            <a:r>
              <a:rPr lang="en-US" sz="2000" dirty="0">
                <a:latin typeface="Alexandria" charset="0"/>
              </a:rPr>
              <a:t> and </a:t>
            </a:r>
            <a:r>
              <a:rPr lang="en-US" sz="2000" dirty="0" err="1">
                <a:latin typeface="Alexandria" charset="0"/>
              </a:rPr>
              <a:t>new_d</a:t>
            </a:r>
            <a:r>
              <a:rPr lang="en-US" sz="2000" dirty="0">
                <a:latin typeface="Alexandria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8425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7944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AddRoundKey</a:t>
            </a:r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 (Concept)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82378"/>
            <a:ext cx="1054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The only step that directly uses the encryption key.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The State is XORed with a round key derived from the main key.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XOR ensures reversibility — applying the same key again reverses the effect.</a:t>
            </a:r>
          </a:p>
          <a:p>
            <a:endParaRPr lang="en-US" sz="2400" dirty="0">
              <a:latin typeface="Alexandria" charset="0"/>
              <a:cs typeface="Alexandria" charset="0"/>
            </a:endParaRPr>
          </a:p>
          <a:p>
            <a:r>
              <a:rPr lang="en-US" sz="2400" dirty="0">
                <a:latin typeface="Alexandria" charset="0"/>
                <a:cs typeface="Alexandria" charset="0"/>
              </a:rPr>
              <a:t>Purpose: Bind encryption directly to the secret key.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552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AddRoundKey</a:t>
            </a:r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 (Example)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910324"/>
            <a:ext cx="10541000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latin typeface="Alexandria" charset="0"/>
                <a:cs typeface="Alexandria" charset="0"/>
              </a:rPr>
              <a:t>State byte: </a:t>
            </a:r>
            <a:r>
              <a:rPr lang="en-US" sz="2300" dirty="0">
                <a:latin typeface="Alexandria" charset="0"/>
                <a:cs typeface="Alexandria" charset="0"/>
              </a:rPr>
              <a:t>0x3C</a:t>
            </a:r>
            <a:br>
              <a:rPr lang="en-US" sz="2300" dirty="0">
                <a:latin typeface="Alexandria" charset="0"/>
                <a:cs typeface="Alexandria" charset="0"/>
              </a:rPr>
            </a:br>
            <a:r>
              <a:rPr lang="en-US" sz="2300" b="1" dirty="0">
                <a:latin typeface="Alexandria" charset="0"/>
                <a:cs typeface="Alexandria" charset="0"/>
              </a:rPr>
              <a:t>Round key byte: </a:t>
            </a:r>
            <a:r>
              <a:rPr lang="en-US" sz="2300" dirty="0">
                <a:latin typeface="Alexandria" charset="0"/>
                <a:cs typeface="Alexandria" charset="0"/>
              </a:rPr>
              <a:t>0xA1</a:t>
            </a:r>
            <a:br>
              <a:rPr lang="en-US" sz="2300" dirty="0">
                <a:latin typeface="Alexandria" charset="0"/>
                <a:cs typeface="Alexandria" charset="0"/>
              </a:rPr>
            </a:br>
            <a:r>
              <a:rPr lang="en-US" sz="2300" b="1" dirty="0">
                <a:latin typeface="Alexandria" charset="0"/>
                <a:cs typeface="Alexandria" charset="0"/>
              </a:rPr>
              <a:t>XOR result:</a:t>
            </a:r>
            <a:br>
              <a:rPr lang="en-US" sz="2300" b="1" dirty="0">
                <a:latin typeface="Alexandria" charset="0"/>
                <a:cs typeface="Alexandria" charset="0"/>
              </a:rPr>
            </a:br>
            <a:r>
              <a:rPr lang="en-US" sz="2300" dirty="0">
                <a:latin typeface="Alexandria" charset="0"/>
                <a:cs typeface="Alexandria" charset="0"/>
              </a:rPr>
              <a:t>3C ⊕ A1 = 9D</a:t>
            </a:r>
          </a:p>
          <a:p>
            <a:endParaRPr lang="en-US" sz="2300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  <a:cs typeface="Alexandria" charset="0"/>
              </a:rPr>
              <a:t>This is done for all 16 bytes of the State matrix.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  <a:cs typeface="Alexandria" charset="0"/>
              </a:rPr>
              <a:t>Without the correct round key, decryption is impossible.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5110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AES Initial Round (Round 0)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44074"/>
            <a:ext cx="10541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>
              <a:latin typeface="Alexandria" charset="0"/>
              <a:cs typeface="Alexandria" charset="0"/>
            </a:endParaRPr>
          </a:p>
          <a:p>
            <a:r>
              <a:rPr lang="en-US" sz="2400" dirty="0">
                <a:latin typeface="Alexandria" charset="0"/>
                <a:cs typeface="Alexandria" charset="0"/>
              </a:rPr>
              <a:t>Before the first round begins, AES performs only: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lexandria" charset="0"/>
                <a:cs typeface="Alexandria" charset="0"/>
              </a:rPr>
              <a:t>AddRoundKey</a:t>
            </a:r>
            <a:endParaRPr lang="en-US" sz="2400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The plaintext block is XORed with the initial round key.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This ensures that no plaintext bits enter the rounds unprotected.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This “pre-whitening” step immediately binds data to the key.</a:t>
            </a:r>
          </a:p>
          <a:p>
            <a:endParaRPr lang="en-US" sz="2000" b="1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8897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AES Standard Round (Rounds 1 to Nr−1)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4784612"/>
            <a:ext cx="10541000" cy="1179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10 (AES-128)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12 (AES-192)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14 (AES-256)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DC55BBC-3475-D24D-B1A8-493775732B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7348364"/>
              </p:ext>
            </p:extLst>
          </p:nvPr>
        </p:nvGraphicFramePr>
        <p:xfrm>
          <a:off x="1592496" y="2749259"/>
          <a:ext cx="8840650" cy="1828800"/>
        </p:xfrm>
        <a:graphic>
          <a:graphicData uri="http://schemas.openxmlformats.org/drawingml/2006/table">
            <a:tbl>
              <a:tblPr/>
              <a:tblGrid>
                <a:gridCol w="4420325">
                  <a:extLst>
                    <a:ext uri="{9D8B030D-6E8A-4147-A177-3AD203B41FA5}">
                      <a16:colId xmlns:a16="http://schemas.microsoft.com/office/drawing/2014/main" val="2086044986"/>
                    </a:ext>
                  </a:extLst>
                </a:gridCol>
                <a:gridCol w="4420325">
                  <a:extLst>
                    <a:ext uri="{9D8B030D-6E8A-4147-A177-3AD203B41FA5}">
                      <a16:colId xmlns:a16="http://schemas.microsoft.com/office/drawing/2014/main" val="10694912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/>
                        <a:t>Step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Role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672975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SubBytes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Adds non-linearity (</a:t>
                      </a:r>
                      <a:r>
                        <a:rPr lang="en-US" b="1"/>
                        <a:t>confusion</a:t>
                      </a:r>
                      <a:r>
                        <a:rPr lang="en-US"/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982524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ShiftRows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Spreads bytes across rows (</a:t>
                      </a:r>
                      <a:r>
                        <a:rPr lang="en-US" b="1"/>
                        <a:t>diffusion</a:t>
                      </a:r>
                      <a:r>
                        <a:rPr lang="en-US"/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381929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MixColumns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Mixes bytes within columns (</a:t>
                      </a:r>
                      <a:r>
                        <a:rPr lang="en-US" b="1"/>
                        <a:t>diffusion</a:t>
                      </a:r>
                      <a:r>
                        <a:rPr lang="en-US"/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28486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 err="1"/>
                        <a:t>AddRoundKey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XOR with the subkey (</a:t>
                      </a:r>
                      <a:r>
                        <a:rPr lang="en-US" b="1" dirty="0"/>
                        <a:t>security</a:t>
                      </a:r>
                      <a:r>
                        <a:rPr lang="en-US" dirty="0"/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9561459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7ABCF4C4-CB32-394D-B494-0D586939FA58}"/>
              </a:ext>
            </a:extLst>
          </p:cNvPr>
          <p:cNvSpPr txBox="1"/>
          <p:nvPr/>
        </p:nvSpPr>
        <p:spPr>
          <a:xfrm>
            <a:off x="889000" y="2036280"/>
            <a:ext cx="1054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Each standard AES round (except the last) includes all four </a:t>
            </a:r>
            <a:r>
              <a:rPr lang="en-US" sz="2000" dirty="0" err="1">
                <a:latin typeface="Alexandria" charset="0"/>
              </a:rPr>
              <a:t>transformations:Nr</a:t>
            </a:r>
            <a:r>
              <a:rPr lang="en-US" sz="2000" dirty="0">
                <a:latin typeface="Alexandria" charset="0"/>
              </a:rPr>
              <a:t> = Number of rounds:</a:t>
            </a:r>
          </a:p>
        </p:txBody>
      </p:sp>
    </p:spTree>
    <p:extLst>
      <p:ext uri="{BB962C8B-B14F-4D97-AF65-F5344CB8AC3E}">
        <p14:creationId xmlns:p14="http://schemas.microsoft.com/office/powerpoint/2010/main" val="20632825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11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AES Final Round (Last Round)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791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58734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  <a:cs typeface="Alexandria" charset="0"/>
              </a:rPr>
              <a:t>The last round removes </a:t>
            </a:r>
            <a:r>
              <a:rPr lang="en-US" sz="2200" dirty="0" err="1">
                <a:latin typeface="Alexandria" charset="0"/>
                <a:cs typeface="Alexandria" charset="0"/>
              </a:rPr>
              <a:t>MixColumns</a:t>
            </a:r>
            <a:r>
              <a:rPr lang="en-US" sz="2200" dirty="0">
                <a:latin typeface="Alexandria" charset="0"/>
                <a:cs typeface="Alexandria" charset="0"/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  <a:cs typeface="Alexandria" charset="0"/>
              </a:rPr>
              <a:t>SubBytes</a:t>
            </a:r>
            <a:endParaRPr lang="en-US" sz="2200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  <a:cs typeface="Alexandria" charset="0"/>
              </a:rPr>
              <a:t>ShiftRows</a:t>
            </a:r>
            <a:endParaRPr lang="en-US" sz="2200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  <a:cs typeface="Alexandria" charset="0"/>
              </a:rPr>
              <a:t>AddRoundKey</a:t>
            </a:r>
            <a:endParaRPr lang="en-US" sz="2200" dirty="0">
              <a:latin typeface="Alexandria" charset="0"/>
              <a:cs typeface="Alexandria" charset="0"/>
            </a:endParaRPr>
          </a:p>
          <a:p>
            <a:endParaRPr lang="en-US" sz="2200" dirty="0">
              <a:latin typeface="Alexandria" charset="0"/>
              <a:cs typeface="Alexandria" charset="0"/>
            </a:endParaRPr>
          </a:p>
          <a:p>
            <a:r>
              <a:rPr lang="en-US" sz="2200" dirty="0">
                <a:latin typeface="Alexandria" charset="0"/>
                <a:cs typeface="Alexandria" charset="0"/>
              </a:rPr>
              <a:t>Why skip </a:t>
            </a:r>
            <a:r>
              <a:rPr lang="en-US" sz="2200" dirty="0" err="1">
                <a:latin typeface="Alexandria" charset="0"/>
                <a:cs typeface="Alexandria" charset="0"/>
              </a:rPr>
              <a:t>MixColumns</a:t>
            </a:r>
            <a:r>
              <a:rPr lang="en-US" sz="2200" dirty="0">
                <a:latin typeface="Alexandria" charset="0"/>
                <a:cs typeface="Alexandria" charset="0"/>
              </a:rPr>
              <a:t>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Prevents unnecessary mixing that would complicate correct decryption alignment.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Maintains a clean invertible structure.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209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2604" y="979327"/>
            <a:ext cx="72395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AES Encryption Process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403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83492"/>
            <a:ext cx="1054100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AES-128 example (10 rounds):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91E9035-75D3-304E-80A8-F7B90A46FD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8471750"/>
              </p:ext>
            </p:extLst>
          </p:nvPr>
        </p:nvGraphicFramePr>
        <p:xfrm>
          <a:off x="1214178" y="2752605"/>
          <a:ext cx="8274206" cy="1737360"/>
        </p:xfrm>
        <a:graphic>
          <a:graphicData uri="http://schemas.openxmlformats.org/drawingml/2006/table">
            <a:tbl>
              <a:tblPr/>
              <a:tblGrid>
                <a:gridCol w="4137103">
                  <a:extLst>
                    <a:ext uri="{9D8B030D-6E8A-4147-A177-3AD203B41FA5}">
                      <a16:colId xmlns:a16="http://schemas.microsoft.com/office/drawing/2014/main" val="3513824580"/>
                    </a:ext>
                  </a:extLst>
                </a:gridCol>
                <a:gridCol w="4137103">
                  <a:extLst>
                    <a:ext uri="{9D8B030D-6E8A-4147-A177-3AD203B41FA5}">
                      <a16:colId xmlns:a16="http://schemas.microsoft.com/office/drawing/2014/main" val="12521092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/>
                        <a:t>Step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Applied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081687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Round 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AddRoundKey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218445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Rounds 1–9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SubBytes → ShiftRows → MixColumns → AddRoundKey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115821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Round 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SubBytes</a:t>
                      </a:r>
                      <a:r>
                        <a:rPr lang="en-US" dirty="0"/>
                        <a:t> → </a:t>
                      </a:r>
                      <a:r>
                        <a:rPr lang="en-US" dirty="0" err="1"/>
                        <a:t>ShiftRows</a:t>
                      </a:r>
                      <a:r>
                        <a:rPr lang="en-US" dirty="0"/>
                        <a:t> → </a:t>
                      </a:r>
                      <a:r>
                        <a:rPr lang="en-US" dirty="0" err="1"/>
                        <a:t>AddRoundKey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6021843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9BF2B301-0480-A442-BB8A-83C356D9C655}"/>
              </a:ext>
            </a:extLst>
          </p:cNvPr>
          <p:cNvSpPr txBox="1"/>
          <p:nvPr/>
        </p:nvSpPr>
        <p:spPr>
          <a:xfrm>
            <a:off x="922648" y="4972210"/>
            <a:ext cx="10541000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Every round increases confusion &amp; diffusion until ciphertext appears statistically random.</a:t>
            </a:r>
          </a:p>
        </p:txBody>
      </p:sp>
    </p:spTree>
    <p:extLst>
      <p:ext uri="{BB962C8B-B14F-4D97-AF65-F5344CB8AC3E}">
        <p14:creationId xmlns:p14="http://schemas.microsoft.com/office/powerpoint/2010/main" val="41546654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1981" y="931825"/>
            <a:ext cx="64883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AES Decryption (Overview)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691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51080" y="1991233"/>
            <a:ext cx="9380451" cy="397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 decryption reverses each step using inverse transformations: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5E26C8C-1996-F948-A5E8-447847C561D2}"/>
              </a:ext>
            </a:extLst>
          </p:cNvPr>
          <p:cNvSpPr txBox="1"/>
          <p:nvPr/>
        </p:nvSpPr>
        <p:spPr>
          <a:xfrm>
            <a:off x="951081" y="5183711"/>
            <a:ext cx="9926716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Note: </a:t>
            </a: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AddRoundKey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is the same for encryption &amp; decryption because XOR is its own inverse.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A366D77-5B98-D542-A513-02A75BEE05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083493"/>
              </p:ext>
            </p:extLst>
          </p:nvPr>
        </p:nvGraphicFramePr>
        <p:xfrm>
          <a:off x="1404183" y="2706880"/>
          <a:ext cx="8618592" cy="1828800"/>
        </p:xfrm>
        <a:graphic>
          <a:graphicData uri="http://schemas.openxmlformats.org/drawingml/2006/table">
            <a:tbl>
              <a:tblPr/>
              <a:tblGrid>
                <a:gridCol w="4309296">
                  <a:extLst>
                    <a:ext uri="{9D8B030D-6E8A-4147-A177-3AD203B41FA5}">
                      <a16:colId xmlns:a16="http://schemas.microsoft.com/office/drawing/2014/main" val="3547818188"/>
                    </a:ext>
                  </a:extLst>
                </a:gridCol>
                <a:gridCol w="4309296">
                  <a:extLst>
                    <a:ext uri="{9D8B030D-6E8A-4147-A177-3AD203B41FA5}">
                      <a16:colId xmlns:a16="http://schemas.microsoft.com/office/drawing/2014/main" val="89453903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/>
                        <a:t>Encryption Step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Decryption Step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48683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SubBytes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InvSubBytes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926178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ShiftRows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InvShiftRows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480733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 err="1"/>
                        <a:t>MixColumns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InvMixColumns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53244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AddRoundKey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AddRoundKey</a:t>
                      </a:r>
                      <a:r>
                        <a:rPr lang="en-US" dirty="0"/>
                        <a:t> (same XOR)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39381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5732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501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1981" y="931825"/>
            <a:ext cx="6488347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600" dirty="0">
                <a:solidFill>
                  <a:prstClr val="black"/>
                </a:solidFill>
                <a:latin typeface="Alexandria" charset="0"/>
              </a:rPr>
              <a:t>AES Decryption Reverse Rounds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8601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30433" y="1848082"/>
            <a:ext cx="10541000" cy="4421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Decryption applies the reversed order: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1.</a:t>
            </a: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Final Round: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prstClr val="black"/>
                </a:solidFill>
                <a:latin typeface="Alexandria" charset="0"/>
              </a:rPr>
              <a:t>AddRoundKey</a:t>
            </a: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prstClr val="black"/>
                </a:solidFill>
                <a:latin typeface="Alexandria" charset="0"/>
              </a:rPr>
              <a:t>InvShiftRows</a:t>
            </a: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prstClr val="black"/>
                </a:solidFill>
                <a:latin typeface="Alexandria" charset="0"/>
              </a:rPr>
              <a:t>InvSubBytes</a:t>
            </a: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2.</a:t>
            </a: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Rounds 1–9: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prstClr val="black"/>
                </a:solidFill>
                <a:latin typeface="Alexandria" charset="0"/>
              </a:rPr>
              <a:t>AddRoundKey</a:t>
            </a: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prstClr val="black"/>
                </a:solidFill>
                <a:latin typeface="Alexandria" charset="0"/>
              </a:rPr>
              <a:t>InvMixColumns</a:t>
            </a: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prstClr val="black"/>
                </a:solidFill>
                <a:latin typeface="Alexandria" charset="0"/>
              </a:rPr>
              <a:t>InvShiftRows</a:t>
            </a: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prstClr val="black"/>
                </a:solidFill>
                <a:latin typeface="Alexandria" charset="0"/>
              </a:rPr>
              <a:t>InvSubBytes</a:t>
            </a: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3.Initial: </a:t>
            </a:r>
            <a:r>
              <a:rPr lang="en-US" sz="2000" dirty="0" err="1">
                <a:solidFill>
                  <a:prstClr val="black"/>
                </a:solidFill>
                <a:latin typeface="Alexandria" charset="0"/>
              </a:rPr>
              <a:t>AddRoundKey</a:t>
            </a: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 (same logic)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0934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042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5648" y="1042819"/>
            <a:ext cx="7165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Key Expansion (Why Needed?)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10339"/>
            <a:ext cx="10541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 does not use the original key directly in all rounds.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To strengthen security, AES derives a new key for each round — called Round Keys — using a process called Key Expansion.</a:t>
            </a:r>
          </a:p>
          <a:p>
            <a:endParaRPr lang="en-US" sz="2200" b="1" dirty="0">
              <a:solidFill>
                <a:prstClr val="black"/>
              </a:solidFill>
              <a:latin typeface="Alexandria" charset="0"/>
            </a:endParaRPr>
          </a:p>
          <a:p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Why is this important?</a:t>
            </a:r>
          </a:p>
          <a:p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Prevents attackers from reversing the cipher with only 1 key.</a:t>
            </a:r>
          </a:p>
          <a:p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Adds complexity so patterns do not repeat across rounds.</a:t>
            </a:r>
          </a:p>
          <a:p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Ensures each encryption round behaves differently → stronger security.</a:t>
            </a:r>
          </a:p>
          <a:p>
            <a:endParaRPr lang="en-US" sz="2200" b="1" dirty="0">
              <a:solidFill>
                <a:prstClr val="black"/>
              </a:solidFill>
              <a:latin typeface="Alexandria" charset="0"/>
            </a:endParaRPr>
          </a:p>
          <a:p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In Simple Words: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Key Expansion stretches the original key into many sub-keys to make AES harder to break.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4591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042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5648" y="639060"/>
            <a:ext cx="7165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What is Key Expansion? (Simple Overview)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10339"/>
            <a:ext cx="1054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Key Expansion = a function that generates multiple Round Keys from the original key.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For AES-128: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Original Key Size: 128 bits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Round Keys Needed: 11 keys (1 for initial + 10 rounds)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Output: 44 “words” (each word = 4 bytes)</a:t>
            </a:r>
          </a:p>
          <a:p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Concept Summary: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Original Key ➜ processed through small transformations ➜ produces new keys for every round.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6645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274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Key Expansion (Concept)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86419"/>
            <a:ext cx="1054100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Key Expansion uses 3 core operations: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ADA1701-ED3E-7942-843A-413DFC5D7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6555620"/>
              </p:ext>
            </p:extLst>
          </p:nvPr>
        </p:nvGraphicFramePr>
        <p:xfrm>
          <a:off x="1214179" y="2750238"/>
          <a:ext cx="9481458" cy="1463040"/>
        </p:xfrm>
        <a:graphic>
          <a:graphicData uri="http://schemas.openxmlformats.org/drawingml/2006/table">
            <a:tbl>
              <a:tblPr/>
              <a:tblGrid>
                <a:gridCol w="4740729">
                  <a:extLst>
                    <a:ext uri="{9D8B030D-6E8A-4147-A177-3AD203B41FA5}">
                      <a16:colId xmlns:a16="http://schemas.microsoft.com/office/drawing/2014/main" val="2088198396"/>
                    </a:ext>
                  </a:extLst>
                </a:gridCol>
                <a:gridCol w="4740729">
                  <a:extLst>
                    <a:ext uri="{9D8B030D-6E8A-4147-A177-3AD203B41FA5}">
                      <a16:colId xmlns:a16="http://schemas.microsoft.com/office/drawing/2014/main" val="217721451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Operation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Description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846361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RotWord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Cyclic shift of 4-byte word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762462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SubWord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Applies S-Box to 4-byte word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332978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Rcon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Adds round constants to introduce non-linearity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5626374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AA78B702-591B-5741-93C0-70FBDDC55ED3}"/>
              </a:ext>
            </a:extLst>
          </p:cNvPr>
          <p:cNvSpPr txBox="1"/>
          <p:nvPr/>
        </p:nvSpPr>
        <p:spPr>
          <a:xfrm>
            <a:off x="889000" y="4553467"/>
            <a:ext cx="10541000" cy="13460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Process: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Original key = first round key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Next keys generated word-by-word using previous words</a:t>
            </a:r>
          </a:p>
        </p:txBody>
      </p:sp>
    </p:spTree>
    <p:extLst>
      <p:ext uri="{BB962C8B-B14F-4D97-AF65-F5344CB8AC3E}">
        <p14:creationId xmlns:p14="http://schemas.microsoft.com/office/powerpoint/2010/main" val="4556746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274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Key Expansion (Concept)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A78B702-591B-5741-93C0-70FBDDC55ED3}"/>
              </a:ext>
            </a:extLst>
          </p:cNvPr>
          <p:cNvSpPr txBox="1"/>
          <p:nvPr/>
        </p:nvSpPr>
        <p:spPr>
          <a:xfrm>
            <a:off x="889000" y="2338120"/>
            <a:ext cx="10541000" cy="2727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Why these 3?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b="1" dirty="0" err="1">
                <a:solidFill>
                  <a:prstClr val="black"/>
                </a:solidFill>
                <a:latin typeface="Alexandria" charset="0"/>
              </a:rPr>
              <a:t>RotWord</a:t>
            </a: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→ mixes order (diffusion)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b="1" dirty="0" err="1">
                <a:solidFill>
                  <a:prstClr val="black"/>
                </a:solidFill>
                <a:latin typeface="Alexandria" charset="0"/>
              </a:rPr>
              <a:t>SubWord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 → adds nonlinearity (confusion)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b="1" dirty="0" err="1">
                <a:solidFill>
                  <a:prstClr val="black"/>
                </a:solidFill>
                <a:latin typeface="Alexandria" charset="0"/>
              </a:rPr>
              <a:t>Rcon</a:t>
            </a: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→ ensures each round key is unique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4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These small steps dramatically increase security.</a:t>
            </a:r>
          </a:p>
        </p:txBody>
      </p:sp>
    </p:spTree>
    <p:extLst>
      <p:ext uri="{BB962C8B-B14F-4D97-AF65-F5344CB8AC3E}">
        <p14:creationId xmlns:p14="http://schemas.microsoft.com/office/powerpoint/2010/main" val="35741812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4398" y="995320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Example: Key Expansion Basics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66213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AES-128 key = 16 bytes = 4 words (W0, W1, W2, W3)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AES-128 requires 44 words total (4 words × 11 round keys: 1 initial + 10 rounds)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So we need to generate 40 more words (W4 … W43) from the original 4 words.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Step1: Take the last word:</a:t>
            </a:r>
          </a:p>
          <a:p>
            <a:r>
              <a:rPr lang="en-US" sz="2200" dirty="0">
                <a:latin typeface="Alexandria" charset="0"/>
              </a:rPr>
              <a:t>“Last word” means the previously generated word, initially this is the last word of the original key, i.e., </a:t>
            </a:r>
            <a:r>
              <a:rPr lang="en-US" sz="2200" b="1" dirty="0">
                <a:latin typeface="Alexandria" charset="0"/>
              </a:rPr>
              <a:t>W3</a:t>
            </a:r>
            <a:r>
              <a:rPr lang="en-US" sz="2200" dirty="0">
                <a:latin typeface="Alexandria" charset="0"/>
              </a:rPr>
              <a:t>.</a:t>
            </a:r>
          </a:p>
          <a:p>
            <a:endParaRPr lang="en-US" sz="22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200" b="1" dirty="0">
                <a:latin typeface="Alexandria" charset="0"/>
              </a:rPr>
              <a:t>result = W3</a:t>
            </a:r>
          </a:p>
          <a:p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88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4398" y="995320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Example: Key Expansion Basics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66213"/>
            <a:ext cx="1054100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AES-128 key = 16 bytes = 4 words (W0, W1, W2, W3)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Step2: Apply </a:t>
            </a:r>
            <a:r>
              <a:rPr lang="en-US" sz="2000" b="1" dirty="0" err="1">
                <a:latin typeface="Alexandria" charset="0"/>
              </a:rPr>
              <a:t>RotWord</a:t>
            </a:r>
            <a:r>
              <a:rPr lang="en-US" sz="2000" b="1" dirty="0">
                <a:latin typeface="Alexandria" charset="0"/>
              </a:rPr>
              <a:t>:</a:t>
            </a:r>
          </a:p>
          <a:p>
            <a:r>
              <a:rPr lang="en-US" sz="2000" dirty="0">
                <a:latin typeface="Alexandria" charset="0"/>
              </a:rPr>
              <a:t>Rotate bytes of the word left by 1 position:  [a0 a1 a2 a3] → [a1 a2 a3 a0]</a:t>
            </a:r>
          </a:p>
          <a:p>
            <a:endParaRPr lang="en-US" sz="2000" b="1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b="1" dirty="0">
                <a:latin typeface="Alexandria" charset="0"/>
              </a:rPr>
              <a:t>result: </a:t>
            </a:r>
            <a:r>
              <a:rPr lang="en-US" sz="2000" b="1" dirty="0" err="1">
                <a:latin typeface="Alexandria" charset="0"/>
              </a:rPr>
              <a:t>RotWord</a:t>
            </a:r>
            <a:r>
              <a:rPr lang="en-US" sz="2000" b="1" dirty="0">
                <a:latin typeface="Alexandria" charset="0"/>
              </a:rPr>
              <a:t>(W3)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Step3: Apply </a:t>
            </a:r>
            <a:r>
              <a:rPr lang="en-US" sz="2000" b="1" dirty="0" err="1">
                <a:latin typeface="Alexandria" charset="0"/>
              </a:rPr>
              <a:t>SubWord</a:t>
            </a:r>
            <a:r>
              <a:rPr lang="en-US" sz="2000" b="1" dirty="0">
                <a:latin typeface="Alexandria" charset="0"/>
              </a:rPr>
              <a:t>:</a:t>
            </a:r>
          </a:p>
          <a:p>
            <a:r>
              <a:rPr lang="en-US" sz="2000" dirty="0">
                <a:latin typeface="Alexandria" charset="0"/>
              </a:rPr>
              <a:t>Substitute each byte using the AES S-box. This adds non-linearity.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b="1" dirty="0">
                <a:latin typeface="Alexandria" charset="0"/>
              </a:rPr>
              <a:t>result = </a:t>
            </a:r>
            <a:r>
              <a:rPr lang="en-US" sz="2000" b="1" dirty="0" err="1">
                <a:latin typeface="Alexandria" charset="0"/>
              </a:rPr>
              <a:t>SubWord</a:t>
            </a:r>
            <a:r>
              <a:rPr lang="en-US" sz="2000" b="1" dirty="0">
                <a:latin typeface="Alexandria" charset="0"/>
              </a:rPr>
              <a:t>(</a:t>
            </a:r>
            <a:r>
              <a:rPr lang="en-US" sz="2000" b="1" dirty="0" err="1">
                <a:latin typeface="Alexandria" charset="0"/>
              </a:rPr>
              <a:t>RotWord</a:t>
            </a:r>
            <a:r>
              <a:rPr lang="en-US" sz="2000" b="1" dirty="0">
                <a:latin typeface="Alexandria" charset="0"/>
              </a:rPr>
              <a:t>(W3))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7331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4398" y="995320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Example: Key Expansion Basics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6914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99959"/>
            <a:ext cx="1054100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AES-128 key = 16 bytes = 4 words (W0, W1, W2, W3)</a:t>
            </a:r>
          </a:p>
          <a:p>
            <a:r>
              <a:rPr lang="en-US" sz="2000" b="1" dirty="0">
                <a:latin typeface="Alexandria" charset="0"/>
              </a:rPr>
              <a:t>Step4: XOR with </a:t>
            </a:r>
            <a:r>
              <a:rPr lang="en-US" sz="2000" b="1" dirty="0" err="1">
                <a:latin typeface="Alexandria" charset="0"/>
              </a:rPr>
              <a:t>Rcon</a:t>
            </a:r>
            <a:r>
              <a:rPr lang="en-US" sz="2000" b="1" dirty="0">
                <a:latin typeface="Alexandria" charset="0"/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 charset="0"/>
              </a:rPr>
              <a:t>Rcon</a:t>
            </a:r>
            <a:r>
              <a:rPr lang="en-US" sz="2000" dirty="0">
                <a:latin typeface="Alexandria" charset="0"/>
              </a:rPr>
              <a:t> is a round constant that changes each round.</a:t>
            </a:r>
          </a:p>
          <a:p>
            <a:r>
              <a:rPr lang="en-US" sz="2000" b="1" dirty="0">
                <a:latin typeface="Alexandria" charset="0"/>
              </a:rPr>
              <a:t>result = temp ⊕ Rcon1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Step5: XOR with previous word to form next word: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Here, “previous word” means the word </a:t>
            </a:r>
            <a:r>
              <a:rPr lang="en-US" sz="2000" b="1" dirty="0">
                <a:latin typeface="Alexandria" charset="0"/>
              </a:rPr>
              <a:t>4 positions back </a:t>
            </a:r>
            <a:r>
              <a:rPr lang="en-US" sz="2000" dirty="0">
                <a:latin typeface="Alexandria" charset="0"/>
              </a:rPr>
              <a:t>in the key schedule (the word from the previous column of the key, not the last word you just rotated).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To generate W4:  </a:t>
            </a:r>
            <a:r>
              <a:rPr lang="en-US" sz="2000" dirty="0">
                <a:latin typeface="Alexandria" charset="0"/>
              </a:rPr>
              <a:t>W4 = W0 ⊕ result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Alexandria" charset="0"/>
              </a:rPr>
              <a:t>So the formula is:  result = </a:t>
            </a:r>
            <a:r>
              <a:rPr lang="en-US" sz="2000" dirty="0" err="1">
                <a:latin typeface="Alexandria" charset="0"/>
              </a:rPr>
              <a:t>SubWord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RotWord</a:t>
            </a:r>
            <a:r>
              <a:rPr lang="en-US" sz="2000" dirty="0">
                <a:latin typeface="Alexandria" charset="0"/>
              </a:rPr>
              <a:t>(W3)) ⊕ Rcon1 </a:t>
            </a:r>
          </a:p>
          <a:p>
            <a:r>
              <a:rPr lang="en-US" sz="2000" dirty="0">
                <a:latin typeface="Alexandria" charset="0"/>
              </a:rPr>
              <a:t>		       W4 = W0 ⊕ result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0054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607100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3600" dirty="0">
                <a:solidFill>
                  <a:prstClr val="black"/>
                </a:solidFill>
                <a:latin typeface="Alexandria" charset="0"/>
              </a:rPr>
              <a:t>Why Did AES Replace DES?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64990"/>
            <a:ext cx="10541000" cy="352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DES (Data Encryption Standard) was used for many years, but as computers became faster, its 56-bit key became too small to resist brute-force attacks. Attackers could try all possible keys and break DES in a short time. AES was introduced to solve these weaknesses.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 provides stronger security because it uses longer keys (128, 192, or 256 bits) and a more advanced encryption structure. 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It is faster, more secure, and suitable for modern systems such as mobile banking, cloud computing, and internet payments.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In summary: DES became easy to break and outdated, while AES offers long-term, reliable, and high-performance protection for today’s data.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252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6273" y="1019070"/>
            <a:ext cx="700690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AES vs DES (Conceptual Differences)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30142"/>
            <a:ext cx="10541000" cy="352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DES and AES are both symmetric encryption algorithms, but AES was designed as a modern replacement. 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DES uses a 56-bit key and works on 64-bit data blocks, which limits its security and speed.  While AES uses larger keys and operates on 128-bit blocks, providing stronger protection and better performance.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 uses a more modern encryption design that is harder to attack with cryptographic techniques. It is secure against all known practical attacks, while DES can be broken using affordable hardware. 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Because of this, DES is no longer recommended, and AES is now the global standard for securing sensitive information.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641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AES-128 vs AES-192 vs AES-256 Security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5226" y="2293683"/>
            <a:ext cx="1054100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AES comes in three key sizes: 128-bit, 192-bit, and 256-bit. All three are secure, but the longer the key, the harder it is to break.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b="1" dirty="0">
                <a:latin typeface="Alexandria" charset="0"/>
              </a:rPr>
              <a:t>AES-128</a:t>
            </a:r>
            <a:r>
              <a:rPr lang="en-US" sz="2300" dirty="0">
                <a:latin typeface="Alexandria" charset="0"/>
              </a:rPr>
              <a:t> already offers very strong protection and is widely used for fast operations such as online banking.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b="1" dirty="0">
                <a:latin typeface="Alexandria" charset="0"/>
              </a:rPr>
              <a:t>AES-192</a:t>
            </a:r>
            <a:r>
              <a:rPr lang="en-US" sz="2300" dirty="0">
                <a:latin typeface="Alexandria" charset="0"/>
              </a:rPr>
              <a:t> offers a middle-level option, providing stronger security than AES-128 with slightly more computation. It is used when extra security is needed without the full cost of AES-256.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b="1" dirty="0">
                <a:latin typeface="Alexandria" charset="0"/>
              </a:rPr>
              <a:t>AES-256</a:t>
            </a:r>
            <a:r>
              <a:rPr lang="en-US" sz="2300" dirty="0">
                <a:latin typeface="Alexandria" charset="0"/>
              </a:rPr>
              <a:t> provides an even higher security margin and is preferred for long-term protection, such as securing stored financial records.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3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6833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682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How Secure Is AES Today?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147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1471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8992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37647"/>
            <a:ext cx="10541000" cy="4162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 is currently viewed as highly secure, no one has been able to break AES when it is implemented correctly. 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It is trusted by governments, the military, banks, and global tech companies. 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Any security problems usually come from weak passwords, poor key management, or incorrect implementation—not from the AES algorithm itself.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There is one future concern: quantum computing. A powerful quantum computer may reduce the time needed to try keys. 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For this reason, security experts suggest using AES-256 for long-term data protection, as it offers stronger resistance to possible future quantum attacks.</a:t>
            </a:r>
          </a:p>
          <a:p>
            <a:pPr>
              <a:lnSpc>
                <a:spcPct val="120000"/>
              </a:lnSpc>
            </a:pPr>
            <a:endParaRPr lang="en-US" sz="24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2104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682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Where Banks Use AES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147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1471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8992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37647"/>
            <a:ext cx="10541000" cy="41279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Banks use AES to protect financial information across many systems: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When customers log in to online or mobile banking, AES encrypts their personal data and transactions so that no one can read them if intercepted. 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It also protects PIN codes and card information used at ATMs and payment terminals.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 is used inside core banking databases to protect stored financial records, customer details, and transaction history. 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International payment systems, including SWIFT messages, rely on AES to secure communication between banks. 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In short, AES protects data while it is stored, transferred, or processed inside the banking environment.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90790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AES in FinTech and Digital Payments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269929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FinTech services rely heavily on AES because it is fast, secure, and works across all platforms.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Mobile payment apps such as Apple Pay and Google Pay use AES to encrypt card details and payment tokens.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Digital-only banks and financial apps use AES to secure communication between users’ devices and their servers.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AES also protects private keys stored in crypto wallets, and cloud-based financial platforms use AES-256 to encrypt customer data stored on cloud servers.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For FinTech companies, AES is a perfect fit because it provides top-level security without slowing down digital services.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5791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731210"/>
            <a:ext cx="74526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AES Application for Protecting Financial Data or Messages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1996799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Objective</a:t>
            </a:r>
            <a:r>
              <a:rPr lang="ar-SA" sz="2000" dirty="0">
                <a:latin typeface="Alexandria" charset="0"/>
              </a:rPr>
              <a:t>: </a:t>
            </a:r>
            <a:r>
              <a:rPr lang="en-US" sz="2000" dirty="0">
                <a:latin typeface="Alexandria" charset="0"/>
              </a:rPr>
              <a:t>Understand how AES works to encrypt and decrypt data securely, such as bank card information or personal messages, in a practical and straightforward way, with a note that this can be implemented using Python.</a:t>
            </a:r>
          </a:p>
          <a:p>
            <a:r>
              <a:rPr lang="en-US" sz="2000" b="1" dirty="0">
                <a:latin typeface="Alexandria" charset="0"/>
              </a:rPr>
              <a:t>Simplified Steps</a:t>
            </a:r>
          </a:p>
          <a:p>
            <a:r>
              <a:rPr lang="en-US" sz="2000" b="1" dirty="0">
                <a:latin typeface="Alexandria" charset="0"/>
              </a:rPr>
              <a:t>1. Choose the data to protect</a:t>
            </a:r>
          </a:p>
          <a:p>
            <a:r>
              <a:rPr lang="en-US" sz="2000" dirty="0">
                <a:latin typeface="Alexandria" charset="0"/>
              </a:rPr>
              <a:t>Example: Virtual card number: 1234-5678-9012-3456</a:t>
            </a:r>
          </a:p>
          <a:p>
            <a:r>
              <a:rPr lang="en-US" sz="2000" dirty="0">
                <a:latin typeface="Alexandria" charset="0"/>
              </a:rPr>
              <a:t>Example: Short message: "Hello, how are you?"</a:t>
            </a:r>
          </a:p>
          <a:p>
            <a:r>
              <a:rPr lang="en-US" sz="2000" b="1" dirty="0">
                <a:latin typeface="Alexandria" charset="0"/>
              </a:rPr>
              <a:t>2. Choose a secret key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key is a word or combination of letters and numbers that only you know.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key should be strong (e.g., 16 or 32 characters).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Python: The key can be created using encryption library functions such as:</a:t>
            </a:r>
          </a:p>
          <a:p>
            <a:r>
              <a:rPr lang="en-US" sz="2000" b="1" dirty="0" err="1">
                <a:latin typeface="Alexandria" charset="0"/>
              </a:rPr>
              <a:t>Crypto.Random.get_random_bytes</a:t>
            </a:r>
            <a:r>
              <a:rPr lang="en-US" sz="2000" b="1" dirty="0">
                <a:latin typeface="Alexandria" charset="0"/>
              </a:rPr>
              <a:t>(n) </a:t>
            </a:r>
            <a:r>
              <a:rPr lang="en-US" sz="2000" dirty="0">
                <a:latin typeface="Alexandria" charset="0"/>
              </a:rPr>
              <a:t>in </a:t>
            </a:r>
            <a:r>
              <a:rPr lang="en-US" sz="2000" b="1" dirty="0" err="1">
                <a:latin typeface="Alexandria" charset="0"/>
              </a:rPr>
              <a:t>PyCryptodome</a:t>
            </a:r>
            <a:endParaRPr lang="en-US" sz="2000" b="1" dirty="0">
              <a:latin typeface="Alexandria" charset="0"/>
            </a:endParaRPr>
          </a:p>
          <a:p>
            <a:r>
              <a:rPr lang="en-US" sz="2000" b="1" dirty="0" err="1">
                <a:latin typeface="Alexandria" charset="0"/>
              </a:rPr>
              <a:t>os.urandom</a:t>
            </a:r>
            <a:r>
              <a:rPr lang="en-US" sz="2000" b="1" dirty="0">
                <a:latin typeface="Alexandria" charset="0"/>
              </a:rPr>
              <a:t>(16) </a:t>
            </a:r>
            <a:r>
              <a:rPr lang="en-US" sz="2000" dirty="0">
                <a:latin typeface="Alexandria" charset="0"/>
              </a:rPr>
              <a:t>or </a:t>
            </a:r>
            <a:r>
              <a:rPr lang="en-US" sz="2000" b="1" dirty="0" err="1">
                <a:latin typeface="Alexandria" charset="0"/>
              </a:rPr>
              <a:t>os.urandom</a:t>
            </a:r>
            <a:r>
              <a:rPr lang="en-US" sz="2000" b="1" dirty="0">
                <a:latin typeface="Alexandria" charset="0"/>
              </a:rPr>
              <a:t>(32) </a:t>
            </a:r>
            <a:r>
              <a:rPr lang="en-US" sz="2000" dirty="0">
                <a:latin typeface="Alexandria" charset="0"/>
              </a:rPr>
              <a:t>in </a:t>
            </a:r>
            <a:r>
              <a:rPr lang="en-US" sz="2000" b="1" dirty="0">
                <a:latin typeface="Alexandria" charset="0"/>
              </a:rPr>
              <a:t>cryptography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8908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AES in FinTech and Digital Payments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03242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3. Encrypt the data (Encryption)</a:t>
            </a:r>
          </a:p>
          <a:p>
            <a:r>
              <a:rPr lang="en-US" sz="2000" dirty="0">
                <a:latin typeface="Alexandria" charset="0"/>
              </a:rPr>
              <a:t>The original data is converted into encrypted text that no one else can understand.</a:t>
            </a:r>
          </a:p>
          <a:p>
            <a:r>
              <a:rPr lang="en-US" sz="2000" dirty="0">
                <a:latin typeface="Alexandria" charset="0"/>
              </a:rPr>
              <a:t>Example: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Original data: 1234-5678-9012-3456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After encryption → Encrypted text: F1A9D3B4C2E7...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Python: Encryption can be done using:</a:t>
            </a:r>
          </a:p>
          <a:p>
            <a:r>
              <a:rPr lang="en-US" sz="2000" b="1" dirty="0" err="1">
                <a:latin typeface="Alexandria" charset="0"/>
              </a:rPr>
              <a:t>AES.new</a:t>
            </a:r>
            <a:r>
              <a:rPr lang="en-US" sz="2000" b="1" dirty="0">
                <a:latin typeface="Alexandria" charset="0"/>
              </a:rPr>
              <a:t>() </a:t>
            </a:r>
            <a:r>
              <a:rPr lang="en-US" sz="2000" dirty="0">
                <a:latin typeface="Alexandria" charset="0"/>
              </a:rPr>
              <a:t>in </a:t>
            </a:r>
            <a:r>
              <a:rPr lang="en-US" sz="2000" b="1" dirty="0" err="1">
                <a:latin typeface="Alexandria" charset="0"/>
              </a:rPr>
              <a:t>PyCryptodome</a:t>
            </a:r>
            <a:endParaRPr lang="en-US" sz="2000" b="1" dirty="0">
              <a:latin typeface="Alexandria" charset="0"/>
            </a:endParaRPr>
          </a:p>
          <a:p>
            <a:r>
              <a:rPr lang="en-US" sz="2000" b="1" dirty="0" err="1">
                <a:latin typeface="Alexandria" charset="0"/>
              </a:rPr>
              <a:t>encryptor.update</a:t>
            </a:r>
            <a:r>
              <a:rPr lang="en-US" sz="2000" b="1" dirty="0">
                <a:latin typeface="Alexandria" charset="0"/>
              </a:rPr>
              <a:t>(plaintext) </a:t>
            </a:r>
            <a:r>
              <a:rPr lang="en-US" sz="2000" dirty="0">
                <a:latin typeface="Alexandria" charset="0"/>
              </a:rPr>
              <a:t>+ </a:t>
            </a:r>
            <a:r>
              <a:rPr lang="en-US" sz="2000" b="1" dirty="0" err="1">
                <a:latin typeface="Alexandria" charset="0"/>
              </a:rPr>
              <a:t>encryptor.finalize</a:t>
            </a:r>
            <a:r>
              <a:rPr lang="en-US" sz="2000" b="1" dirty="0">
                <a:latin typeface="Alexandria" charset="0"/>
              </a:rPr>
              <a:t>() </a:t>
            </a:r>
            <a:r>
              <a:rPr lang="en-US" sz="2000" dirty="0">
                <a:latin typeface="Alexandria" charset="0"/>
              </a:rPr>
              <a:t>in </a:t>
            </a:r>
            <a:r>
              <a:rPr lang="en-US" sz="2000" b="1" dirty="0">
                <a:latin typeface="Alexandria" charset="0"/>
              </a:rPr>
              <a:t>cryptography</a:t>
            </a:r>
            <a:endParaRPr lang="ar-SA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4. Transfer or store the encrypted data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encrypted text can be safely sent over the internet or stored in a database.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Anyone intercepting it will not be able to understand it.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925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AES in FinTech and Digital Payments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032424"/>
            <a:ext cx="10541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5. Decrypt the data (Decryption)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 the same secret key to convert the encrypted text back into the original data.</a:t>
            </a:r>
          </a:p>
          <a:p>
            <a:endParaRPr lang="ar-SA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Encrypted text: F1A9D3B4C2E7...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After decryption with the key → Original data: 1234-5678-9012-3456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Python: Decryption can be done using:</a:t>
            </a:r>
          </a:p>
          <a:p>
            <a:r>
              <a:rPr lang="en-US" sz="2000" b="1" dirty="0" err="1">
                <a:latin typeface="Alexandria" charset="0"/>
              </a:rPr>
              <a:t>cipher.decrypt</a:t>
            </a:r>
            <a:r>
              <a:rPr lang="en-US" sz="2000" b="1" dirty="0">
                <a:latin typeface="Alexandria" charset="0"/>
              </a:rPr>
              <a:t>(ciphertext)</a:t>
            </a:r>
            <a:r>
              <a:rPr lang="en-US" sz="2000" dirty="0">
                <a:latin typeface="Alexandria" charset="0"/>
              </a:rPr>
              <a:t> in </a:t>
            </a:r>
            <a:r>
              <a:rPr lang="en-US" sz="2000" b="1" dirty="0" err="1">
                <a:latin typeface="Alexandria" charset="0"/>
              </a:rPr>
              <a:t>PyCryptodome</a:t>
            </a:r>
            <a:endParaRPr lang="en-US" sz="2000" b="1" dirty="0">
              <a:latin typeface="Alexandria" charset="0"/>
            </a:endParaRPr>
          </a:p>
          <a:p>
            <a:r>
              <a:rPr lang="en-US" sz="2000" b="1" dirty="0" err="1">
                <a:latin typeface="Alexandria" charset="0"/>
              </a:rPr>
              <a:t>decryptor.update</a:t>
            </a:r>
            <a:r>
              <a:rPr lang="en-US" sz="2000" b="1" dirty="0">
                <a:latin typeface="Alexandria" charset="0"/>
              </a:rPr>
              <a:t>(ciphertext) </a:t>
            </a:r>
            <a:r>
              <a:rPr lang="en-US" sz="2000" dirty="0">
                <a:latin typeface="Alexandria" charset="0"/>
              </a:rPr>
              <a:t>+ </a:t>
            </a:r>
            <a:r>
              <a:rPr lang="en-US" sz="2000" b="1" dirty="0" err="1">
                <a:latin typeface="Alexandria" charset="0"/>
              </a:rPr>
              <a:t>decryptor.finalize</a:t>
            </a:r>
            <a:r>
              <a:rPr lang="en-US" sz="2000" b="1" dirty="0">
                <a:latin typeface="Alexandria" charset="0"/>
              </a:rPr>
              <a:t>() </a:t>
            </a:r>
            <a:r>
              <a:rPr lang="en-US" sz="2000" dirty="0">
                <a:latin typeface="Alexandria" charset="0"/>
              </a:rPr>
              <a:t>in </a:t>
            </a:r>
            <a:r>
              <a:rPr lang="en-US" sz="2000" b="1" dirty="0">
                <a:latin typeface="Alexandria" charset="0"/>
              </a:rPr>
              <a:t>cryptography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5757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36623"/>
            <a:ext cx="10541000" cy="4175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AES replaced DES because DES’s 56-bit key became too weak against modern brute-force attacks.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AES is a symmetric block cipher that encrypts data in 128-bit blocks and supports 128, 192, and 256-bit keys for different security levels.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The encryption process uses multiple rounds of transformation to ensure strong diffusion and confusion of data.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AES-128 is commonly used for fast data protection, while AES-256 is preferred for long-term and high-security needs, especially in financial systems.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AES is widely used in online banking, ATMs, mobile payments, FinTech apps, cloud banking, and digital wallets to ensure confidentiality and data protection.</a:t>
            </a:r>
          </a:p>
          <a:p>
            <a:endParaRPr lang="en-US" sz="16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17056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25135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Stallings, W. Cryptography and Network Security, 8th Ed., 2023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NIST FIPS-197: Advanced Encryption Standard (AES), 2001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Khan, M. (2022). Cybersecurity Tools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Daemen &amp; </a:t>
            </a:r>
            <a:r>
              <a:rPr lang="en-US" sz="2400" dirty="0" err="1">
                <a:solidFill>
                  <a:prstClr val="black"/>
                </a:solidFill>
                <a:latin typeface="Alexandria" charset="0"/>
              </a:rPr>
              <a:t>Rijmen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. The Design of </a:t>
            </a:r>
            <a:r>
              <a:rPr lang="en-US" sz="2400" dirty="0" err="1">
                <a:solidFill>
                  <a:prstClr val="black"/>
                </a:solidFill>
                <a:latin typeface="Alexandria" charset="0"/>
              </a:rPr>
              <a:t>Rijndael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, Springer, 2002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Recent Study: S. Chen (2023) – AES performance &amp; security in modern systems</a:t>
            </a:r>
          </a:p>
          <a:p>
            <a:endParaRPr lang="en-US" sz="16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b394450a02145b8e89e0cc507a6f5f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7b5d1f7337f1b7fec2e38b4cf6307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2F14CCC-E068-4200-AA6C-027C2E028E8D}"/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15828</TotalTime>
  <Words>3532</Words>
  <Application>Microsoft Macintosh PowerPoint</Application>
  <PresentationFormat>Widescreen</PresentationFormat>
  <Paragraphs>503</Paragraphs>
  <Slides>43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Courier New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310</cp:revision>
  <cp:lastPrinted>2025-11-01T07:47:24Z</cp:lastPrinted>
  <dcterms:created xsi:type="dcterms:W3CDTF">2023-04-29T09:08:00Z</dcterms:created>
  <dcterms:modified xsi:type="dcterms:W3CDTF">2025-11-05T21:53:16Z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