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303" r:id="rId2"/>
    <p:sldId id="276" r:id="rId3"/>
    <p:sldId id="350" r:id="rId4"/>
    <p:sldId id="401" r:id="rId5"/>
    <p:sldId id="354" r:id="rId6"/>
    <p:sldId id="353" r:id="rId7"/>
    <p:sldId id="361" r:id="rId8"/>
    <p:sldId id="360" r:id="rId9"/>
    <p:sldId id="359" r:id="rId10"/>
    <p:sldId id="358" r:id="rId11"/>
    <p:sldId id="369" r:id="rId12"/>
    <p:sldId id="368" r:id="rId13"/>
    <p:sldId id="366" r:id="rId14"/>
    <p:sldId id="408" r:id="rId15"/>
    <p:sldId id="365" r:id="rId16"/>
    <p:sldId id="370" r:id="rId17"/>
    <p:sldId id="372" r:id="rId18"/>
    <p:sldId id="403" r:id="rId19"/>
    <p:sldId id="371" r:id="rId20"/>
    <p:sldId id="364" r:id="rId21"/>
    <p:sldId id="388" r:id="rId22"/>
    <p:sldId id="387" r:id="rId23"/>
    <p:sldId id="404" r:id="rId24"/>
    <p:sldId id="386" r:id="rId25"/>
    <p:sldId id="384" r:id="rId26"/>
    <p:sldId id="385" r:id="rId27"/>
    <p:sldId id="383" r:id="rId28"/>
    <p:sldId id="382" r:id="rId29"/>
    <p:sldId id="381" r:id="rId30"/>
    <p:sldId id="380" r:id="rId31"/>
    <p:sldId id="379" r:id="rId32"/>
    <p:sldId id="378" r:id="rId33"/>
    <p:sldId id="376" r:id="rId34"/>
    <p:sldId id="397" r:id="rId35"/>
    <p:sldId id="396" r:id="rId36"/>
    <p:sldId id="415" r:id="rId37"/>
    <p:sldId id="429" r:id="rId38"/>
    <p:sldId id="414" r:id="rId39"/>
    <p:sldId id="413" r:id="rId40"/>
    <p:sldId id="412" r:id="rId41"/>
    <p:sldId id="411" r:id="rId42"/>
    <p:sldId id="410" r:id="rId43"/>
    <p:sldId id="395" r:id="rId44"/>
    <p:sldId id="419" r:id="rId45"/>
    <p:sldId id="420" r:id="rId46"/>
    <p:sldId id="424" r:id="rId47"/>
    <p:sldId id="423" r:id="rId48"/>
    <p:sldId id="422" r:id="rId49"/>
    <p:sldId id="430" r:id="rId50"/>
    <p:sldId id="394" r:id="rId51"/>
    <p:sldId id="418" r:id="rId52"/>
    <p:sldId id="431" r:id="rId53"/>
    <p:sldId id="432" r:id="rId54"/>
    <p:sldId id="437" r:id="rId55"/>
    <p:sldId id="436" r:id="rId56"/>
    <p:sldId id="435" r:id="rId57"/>
    <p:sldId id="399" r:id="rId58"/>
    <p:sldId id="428"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50"/>
            <p14:sldId id="401"/>
            <p14:sldId id="354"/>
            <p14:sldId id="353"/>
            <p14:sldId id="361"/>
            <p14:sldId id="360"/>
            <p14:sldId id="359"/>
            <p14:sldId id="358"/>
            <p14:sldId id="369"/>
            <p14:sldId id="368"/>
            <p14:sldId id="366"/>
            <p14:sldId id="408"/>
            <p14:sldId id="365"/>
            <p14:sldId id="370"/>
            <p14:sldId id="372"/>
            <p14:sldId id="403"/>
            <p14:sldId id="371"/>
            <p14:sldId id="364"/>
            <p14:sldId id="388"/>
            <p14:sldId id="387"/>
            <p14:sldId id="404"/>
            <p14:sldId id="386"/>
            <p14:sldId id="384"/>
            <p14:sldId id="385"/>
            <p14:sldId id="383"/>
            <p14:sldId id="382"/>
            <p14:sldId id="381"/>
            <p14:sldId id="380"/>
            <p14:sldId id="379"/>
            <p14:sldId id="378"/>
            <p14:sldId id="376"/>
            <p14:sldId id="397"/>
            <p14:sldId id="396"/>
            <p14:sldId id="415"/>
            <p14:sldId id="429"/>
            <p14:sldId id="414"/>
            <p14:sldId id="413"/>
            <p14:sldId id="412"/>
            <p14:sldId id="411"/>
            <p14:sldId id="410"/>
            <p14:sldId id="395"/>
            <p14:sldId id="419"/>
            <p14:sldId id="420"/>
            <p14:sldId id="424"/>
            <p14:sldId id="423"/>
            <p14:sldId id="422"/>
            <p14:sldId id="430"/>
            <p14:sldId id="394"/>
            <p14:sldId id="418"/>
            <p14:sldId id="431"/>
            <p14:sldId id="432"/>
            <p14:sldId id="437"/>
            <p14:sldId id="436"/>
            <p14:sldId id="435"/>
            <p14:sldId id="399"/>
            <p14:sldId id="42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868"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10810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3.xml"/><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17.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3.xml"/><Relationship Id="rId5" Type="http://schemas.openxmlformats.org/officeDocument/2006/relationships/image" Target="../media/image30.png"/><Relationship Id="rId4" Type="http://schemas.openxmlformats.org/officeDocument/2006/relationships/image" Target="../media/image29.png"/></Relationships>
</file>

<file path=ppt/slides/_rels/slide4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4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34.png"/></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amazon.com/s/ref=dp_byline_sr_ebooks_1?ie=UTF8&amp;field-author=Samuel+Malachowsky&amp;text=Samuel+Malachowsky&amp;sort=relevancerank&amp;search-alias=digital-text" TargetMode="Externa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5.svg"/><Relationship Id="rId2" Type="http://schemas.openxmlformats.org/officeDocument/2006/relationships/image" Target="../media/image3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795928"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Leadership</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265119" cy="1323439"/>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511</a:t>
            </a:r>
          </a:p>
          <a:p>
            <a:r>
              <a:rPr lang="en-US" sz="2000" dirty="0">
                <a:latin typeface="Times New Roman" panose="02020603050405020304" pitchFamily="18" charset="0"/>
                <a:cs typeface="Times New Roman" panose="02020603050405020304" pitchFamily="18" charset="0"/>
              </a:rPr>
              <a:t>Ch10 – Leadership and Communication Success for Teams and Stakeholders</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Hakem Sharari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Learning Outcomes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911639"/>
            <a:ext cx="10541000" cy="4093428"/>
          </a:xfrm>
          <a:prstGeom prst="rect">
            <a:avLst/>
          </a:prstGeom>
          <a:noFill/>
        </p:spPr>
        <p:txBody>
          <a:bodyPr wrap="square" rtlCol="0">
            <a:spAutoFit/>
          </a:bodyPr>
          <a:lstStyle/>
          <a:p>
            <a:pPr marL="285750" indent="-28575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Effective Communication?</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Importance of Project Communication.</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Leaders and communication.</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Basic Communication Concepts.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Leadership communication skills in the workplace.</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Communications within the Team: Meeting Success.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Communicating with Metrics and Reports.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Ethics in Communication.</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Stakeholder Expectation Management.</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How to improve leadership communication skills? </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Summary and Conclusions.</a:t>
            </a:r>
          </a:p>
          <a:p>
            <a:pPr marL="285750" indent="-285750">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Self-assessment.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1142E6D-2F52-AC78-2A37-3372CB9528A8}"/>
              </a:ext>
            </a:extLst>
          </p:cNvPr>
          <p:cNvPicPr>
            <a:picLocks noChangeAspect="1"/>
          </p:cNvPicPr>
          <p:nvPr/>
        </p:nvPicPr>
        <p:blipFill>
          <a:blip r:embed="rId3"/>
          <a:stretch>
            <a:fillRect/>
          </a:stretch>
        </p:blipFill>
        <p:spPr>
          <a:xfrm>
            <a:off x="2829059" y="2155119"/>
            <a:ext cx="6389162" cy="3359187"/>
          </a:xfrm>
          <a:prstGeom prst="rect">
            <a:avLst/>
          </a:prstGeom>
        </p:spPr>
      </p:pic>
    </p:spTree>
    <p:extLst>
      <p:ext uri="{BB962C8B-B14F-4D97-AF65-F5344CB8AC3E}">
        <p14:creationId xmlns:p14="http://schemas.microsoft.com/office/powerpoint/2010/main" val="1653455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a:p>
            <a:pPr marL="228600" marR="0" lvl="0" indent="-101600" algn="just" defTabSz="914400" rtl="0" eaLnBrk="1" fontAlgn="auto" latinLnBrk="0" hangingPunct="1">
              <a:lnSpc>
                <a:spcPct val="120000"/>
              </a:lnSpc>
              <a:spcBef>
                <a:spcPts val="1000"/>
              </a:spcBef>
              <a:spcAft>
                <a:spcPts val="0"/>
              </a:spcAft>
              <a:buClr>
                <a:srgbClr val="415588"/>
              </a:buClr>
              <a:buSzPts val="2000"/>
              <a:buFont typeface="Arial"/>
              <a:buNone/>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8C512CD-D2D7-2117-730D-AC2FC5CBE532}"/>
              </a:ext>
            </a:extLst>
          </p:cNvPr>
          <p:cNvPicPr>
            <a:picLocks noChangeAspect="1"/>
          </p:cNvPicPr>
          <p:nvPr/>
        </p:nvPicPr>
        <p:blipFill>
          <a:blip r:embed="rId3"/>
          <a:stretch>
            <a:fillRect/>
          </a:stretch>
        </p:blipFill>
        <p:spPr>
          <a:xfrm>
            <a:off x="3306838" y="2155119"/>
            <a:ext cx="5578323" cy="3139712"/>
          </a:xfrm>
          <a:prstGeom prst="rect">
            <a:avLst/>
          </a:prstGeom>
        </p:spPr>
      </p:pic>
    </p:spTree>
    <p:extLst>
      <p:ext uri="{BB962C8B-B14F-4D97-AF65-F5344CB8AC3E}">
        <p14:creationId xmlns:p14="http://schemas.microsoft.com/office/powerpoint/2010/main" val="334551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lang="en-US" sz="24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342900" marR="0" lvl="0" indent="-342900" algn="ctr" defTabSz="914400" rtl="0" eaLnBrk="1" fontAlgn="auto" latinLnBrk="0" hangingPunct="1">
              <a:lnSpc>
                <a:spcPct val="100000"/>
              </a:lnSpc>
              <a:spcBef>
                <a:spcPts val="0"/>
              </a:spcBef>
              <a:spcAft>
                <a:spcPts val="0"/>
              </a:spcAft>
              <a:buClr>
                <a:srgbClr val="1607C2"/>
              </a:buClr>
              <a:buSzPts val="2800"/>
              <a:buFont typeface="Wingdings" panose="05000000000000000000" pitchFamily="2" charset="2"/>
              <a:buChar char="Ø"/>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a:p>
            <a:pPr marR="0" lvl="0" algn="ctr" defTabSz="914400" rtl="0" eaLnBrk="1" fontAlgn="auto" latinLnBrk="0" hangingPunct="1">
              <a:lnSpc>
                <a:spcPct val="100000"/>
              </a:lnSpc>
              <a:spcBef>
                <a:spcPts val="0"/>
              </a:spcBef>
              <a:spcAft>
                <a:spcPts val="0"/>
              </a:spcAft>
              <a:buClr>
                <a:srgbClr val="1607C2"/>
              </a:buClr>
              <a:buSzPts val="2800"/>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2125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2199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454977"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Communication</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is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transfer of understanding and meaning from one person to another.</a:t>
            </a:r>
          </a:p>
          <a:p>
            <a:pPr marL="0" marR="0" lvl="0" indent="0"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altLang="en-US" sz="2400" b="1" dirty="0">
              <a:solidFill>
                <a:srgbClr val="002060"/>
              </a:solidFill>
              <a:latin typeface="Times New Roman" panose="02020603050405020304" pitchFamily="18" charset="0"/>
              <a:ea typeface="ＭＳ Ｐゴシック" panose="020B0600070205080204" pitchFamily="34" charset="-128"/>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Effective Communication</a:t>
            </a:r>
            <a:r>
              <a:rPr kumimoji="0" lang="en-US" sz="2400" b="0"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the ability to convey information to another effectively and efficiently. </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altLang="en-US" sz="2400" b="1" dirty="0">
              <a:solidFill>
                <a:srgbClr val="002060"/>
              </a:solidFill>
              <a:latin typeface="Century Gothic" panose="020B0502020202020204"/>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endParaRPr>
          </a:p>
          <a:p>
            <a:pPr marL="0" marR="0" lvl="0" indent="0" algn="just"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altLang="en-US" sz="2400" b="1"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mn-cs"/>
              </a:rPr>
              <a:t>	</a:t>
            </a:r>
            <a:endParaRPr kumimoji="0" lang="en-US" sz="24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5468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How to Improve Leader Communication - BlogIn">
            <a:extLst>
              <a:ext uri="{FF2B5EF4-FFF2-40B4-BE49-F238E27FC236}">
                <a16:creationId xmlns:a16="http://schemas.microsoft.com/office/drawing/2014/main" id="{266D149D-2E07-3711-2CB9-B885FF5BF8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1331" y="3712028"/>
            <a:ext cx="3644900" cy="2235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008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54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3057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Importance of Project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24196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0183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sng"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rPr>
              <a:t>Important because:</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affect projects whether you communicate or not.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Because of technology,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customers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 more interaction.</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 members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and motivation factors can have a huge effect on the project.</a:t>
            </a:r>
          </a:p>
          <a:p>
            <a:pPr marL="685800" marR="0" lvl="1"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Often are split between multiple projects.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is considered ideal.</a:t>
            </a:r>
          </a:p>
        </p:txBody>
      </p:sp>
      <p:sp>
        <p:nvSpPr>
          <p:cNvPr id="3" name="TextBox 2">
            <a:extLst>
              <a:ext uri="{FF2B5EF4-FFF2-40B4-BE49-F238E27FC236}">
                <a16:creationId xmlns:a16="http://schemas.microsoft.com/office/drawing/2014/main" id="{F9A80F9F-74DB-1D57-04E8-E20E92A09B0A}"/>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Why Project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3 Communication Tips Every Leader Should Use - Culture Management Experts">
            <a:extLst>
              <a:ext uri="{FF2B5EF4-FFF2-40B4-BE49-F238E27FC236}">
                <a16:creationId xmlns:a16="http://schemas.microsoft.com/office/drawing/2014/main" id="{BBC9F8DA-C188-21DC-103A-44A8C650BE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88814" y="2155119"/>
            <a:ext cx="23033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653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Good communication is usually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effective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v"/>
              <a:tabLst/>
              <a:defRPr/>
            </a:pPr>
            <a:r>
              <a:rPr kumimoji="0" lang="en-US" sz="1800" b="0" i="0" u="none" strike="noStrike" kern="120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rPr>
              <a:t>Large organizations which develop inadequate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(diseconomies of scale) may address this by:</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Developing flatter structures of management.</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Creating a more empowered workforce.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Offering better employee training for different cultural and linguistic attitudes.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Controlling the volume of communication.</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Limiting communication to those who need the information rather than copying it widely.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61996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Good Project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48581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800" kern="0" dirty="0">
              <a:solidFill>
                <a:srgbClr val="002060"/>
              </a:solidFill>
              <a:latin typeface="Times New Roman" panose="02020603050405020304" pitchFamily="18" charset="0"/>
              <a:ea typeface="Century Gothic"/>
              <a:cs typeface="Times New Roman" panose="02020603050405020304" pitchFamily="18" charset="0"/>
              <a:sym typeface="Century Gothic"/>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8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128A37A-5150-3F36-D659-8FDA29536FA1}"/>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Successful Project Communication</a:t>
            </a:r>
          </a:p>
        </p:txBody>
      </p:sp>
      <p:sp>
        <p:nvSpPr>
          <p:cNvPr id="3" name="Content Placeholder 1">
            <a:extLst>
              <a:ext uri="{FF2B5EF4-FFF2-40B4-BE49-F238E27FC236}">
                <a16:creationId xmlns:a16="http://schemas.microsoft.com/office/drawing/2014/main" id="{454A14F6-0B0F-5026-BCA3-008977D77EF6}"/>
              </a:ext>
            </a:extLst>
          </p:cNvPr>
          <p:cNvSpPr txBox="1">
            <a:spLocks/>
          </p:cNvSpPr>
          <p:nvPr/>
        </p:nvSpPr>
        <p:spPr>
          <a:xfrm>
            <a:off x="5681135" y="2064062"/>
            <a:ext cx="5568558" cy="3698891"/>
          </a:xfrm>
          <a:prstGeom prst="rect">
            <a:avLst/>
          </a:prstGeom>
        </p:spPr>
        <p:txBody>
          <a:bodyPr vert="horz" lIns="91440" tIns="45720" rIns="91440" bIns="45720" rtlCol="0" anchor="t">
            <a:normAutofit fontScale="925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marR="0" lvl="0" indent="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6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If communication is not successful: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Problems are not identified and addressed.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becoming isolated and follow events rather than shaping them.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Department rivalries develop.</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 and morale may be affected.</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Bureaucracy becomes endemic and decision making slows.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Profit falls.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7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11" name="Content Placeholder 1">
            <a:extLst>
              <a:ext uri="{FF2B5EF4-FFF2-40B4-BE49-F238E27FC236}">
                <a16:creationId xmlns:a16="http://schemas.microsoft.com/office/drawing/2014/main" id="{31647246-0E97-8ACF-BDAE-0B7D1BA1B504}"/>
              </a:ext>
            </a:extLst>
          </p:cNvPr>
          <p:cNvSpPr txBox="1">
            <a:spLocks/>
          </p:cNvSpPr>
          <p:nvPr/>
        </p:nvSpPr>
        <p:spPr>
          <a:xfrm>
            <a:off x="942307" y="2052919"/>
            <a:ext cx="4705943" cy="3869685"/>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0" indent="0" algn="ctr">
              <a:buClr>
                <a:srgbClr val="415588"/>
              </a:buClr>
              <a:buFont typeface="Arial" panose="020B0604020202020204" pitchFamily="34" charset="0"/>
              <a:buNone/>
            </a:pPr>
            <a:r>
              <a:rPr lang="en-US" sz="2600" b="1" u="sng" dirty="0">
                <a:solidFill>
                  <a:srgbClr val="002060"/>
                </a:solidFill>
                <a:latin typeface="Times New Roman" panose="02020603050405020304" pitchFamily="18" charset="0"/>
                <a:cs typeface="Times New Roman" panose="02020603050405020304" pitchFamily="18" charset="0"/>
              </a:rPr>
              <a:t>If communication is successful:</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Change is encouraged and transitions are easier .</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Commitment is developed among staff (and therefore enhances motivation).</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Co-ordination within the organization is more effective (therefore ensuring that the efficient implementation of plans and strategies).</a:t>
            </a:r>
          </a:p>
          <a:p>
            <a:pPr>
              <a:buClr>
                <a:srgbClr val="415588"/>
              </a:buClr>
            </a:pPr>
            <a:r>
              <a:rPr lang="en-US" sz="1800" dirty="0">
                <a:solidFill>
                  <a:srgbClr val="002060"/>
                </a:solidFill>
                <a:latin typeface="Times New Roman" panose="02020603050405020304" pitchFamily="18" charset="0"/>
                <a:cs typeface="Times New Roman" panose="02020603050405020304" pitchFamily="18" charset="0"/>
              </a:rPr>
              <a:t>Roles and responsibilities are clarified.</a:t>
            </a:r>
          </a:p>
          <a:p>
            <a:pPr lvl="1">
              <a:buClr>
                <a:srgbClr val="415588"/>
              </a:buClr>
            </a:pPr>
            <a:endParaRPr lang="en-US" sz="700" dirty="0">
              <a:solidFill>
                <a:srgbClr val="002060"/>
              </a:solidFill>
              <a:latin typeface="Century Gothic" panose="020B0502020202020204"/>
            </a:endParaRPr>
          </a:p>
        </p:txBody>
      </p:sp>
    </p:spTree>
    <p:extLst>
      <p:ext uri="{BB962C8B-B14F-4D97-AF65-F5344CB8AC3E}">
        <p14:creationId xmlns:p14="http://schemas.microsoft.com/office/powerpoint/2010/main" val="169043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5626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000" b="0" i="0" u="none" strike="noStrike" dirty="0">
              <a:solidFill>
                <a:srgbClr val="002060"/>
              </a:solidFill>
              <a:latin typeface="Times New Roman" panose="02020603050405020304" pitchFamily="18" charset="0"/>
              <a:ea typeface="Lato"/>
              <a:cs typeface="Times New Roman" panose="02020603050405020304" pitchFamily="18" charset="0"/>
              <a:sym typeface="Lato"/>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B6A89E6-182C-8E4B-7135-091A329BB128}"/>
              </a:ext>
            </a:extLst>
          </p:cNvPr>
          <p:cNvSpPr txBox="1"/>
          <p:nvPr/>
        </p:nvSpPr>
        <p:spPr>
          <a:xfrm>
            <a:off x="2557605" y="1083696"/>
            <a:ext cx="786002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Communication</a:t>
            </a:r>
          </a:p>
        </p:txBody>
      </p:sp>
    </p:spTree>
    <p:extLst>
      <p:ext uri="{BB962C8B-B14F-4D97-AF65-F5344CB8AC3E}">
        <p14:creationId xmlns:p14="http://schemas.microsoft.com/office/powerpoint/2010/main" val="2652999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11392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Strong leadership communication skills can foster trust, instill motivation and help team members be as productive as possible.</a:t>
            </a:r>
          </a:p>
          <a:p>
            <a:pPr marL="0" marR="0" lvl="0" indent="0"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skills are important because they:</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Promote collaboration among team members and between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communication channels between team members and leaders remain open and effective.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team members clearly understand </a:t>
            </a:r>
            <a:r>
              <a:rPr kumimoji="0" lang="en-US" sz="20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their responsibilities</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Increase the productivity of team members.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Help employees remain focused on goals and outcomes.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75147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 and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63969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With an increase in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portfolio</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there is a need to improvise communication skills to match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leader’s horizon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to become much more effective all possible situations.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biggest challenge of the leader is to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win the trust of his team</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efficient leaders it is easy to earn trust because they know the value and importance of building and sustaining trust. </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Communications plays significant role in building trust </a:t>
            </a: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creating an environment which empowers leaders to lead efficiently motivating employees to work and achieving the ultimate goal.</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8CAA0FE-1213-93A1-E344-81F2B4D0875D}"/>
              </a:ext>
            </a:extLst>
          </p:cNvPr>
          <p:cNvSpPr txBox="1"/>
          <p:nvPr/>
        </p:nvSpPr>
        <p:spPr>
          <a:xfrm>
            <a:off x="2513148" y="1019069"/>
            <a:ext cx="83181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spTree>
    <p:extLst>
      <p:ext uri="{BB962C8B-B14F-4D97-AF65-F5344CB8AC3E}">
        <p14:creationId xmlns:p14="http://schemas.microsoft.com/office/powerpoint/2010/main" val="13291998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9980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communicative leader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 who engages employees in dialogue, actively shares and seeks feedback, practices participative decision-making, and is perceived as open and involved. </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AB706F1-BE80-C212-08D1-34123F9FBFD0}"/>
              </a:ext>
            </a:extLst>
          </p:cNvPr>
          <p:cNvSpPr txBox="1"/>
          <p:nvPr/>
        </p:nvSpPr>
        <p:spPr>
          <a:xfrm>
            <a:off x="2513148" y="1019069"/>
            <a:ext cx="79915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Effective Leadership and Effective Communication</a:t>
            </a:r>
          </a:p>
        </p:txBody>
      </p:sp>
      <p:pic>
        <p:nvPicPr>
          <p:cNvPr id="3" name="Picture 2" descr="7 Effective Project Team Communication Tips">
            <a:extLst>
              <a:ext uri="{FF2B5EF4-FFF2-40B4-BE49-F238E27FC236}">
                <a16:creationId xmlns:a16="http://schemas.microsoft.com/office/drawing/2014/main" id="{D2348F6F-5B84-5870-4D5A-903DACBB16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1080" y="3657600"/>
            <a:ext cx="39624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2384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3449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2F168E-2D1D-571E-F803-FF99899D08CD}"/>
              </a:ext>
            </a:extLst>
          </p:cNvPr>
          <p:cNvSpPr txBox="1"/>
          <p:nvPr/>
        </p:nvSpPr>
        <p:spPr>
          <a:xfrm>
            <a:off x="2513149" y="1019069"/>
            <a:ext cx="6195422"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Are You a Communicative Leader?</a:t>
            </a:r>
            <a:br>
              <a:rPr lang="en-US" sz="2800" b="1" dirty="0">
                <a:latin typeface="Times New Roman" panose="02020603050405020304" pitchFamily="18" charset="0"/>
                <a:cs typeface="Times New Roman" panose="02020603050405020304" pitchFamily="18" charset="0"/>
              </a:rPr>
            </a:br>
            <a:endParaRPr lang="en-US" sz="2800" b="1" dirty="0">
              <a:latin typeface="Times New Roman" panose="02020603050405020304" pitchFamily="18" charset="0"/>
              <a:cs typeface="Times New Roman" panose="02020603050405020304" pitchFamily="18" charset="0"/>
            </a:endParaRPr>
          </a:p>
        </p:txBody>
      </p:sp>
      <p:pic>
        <p:nvPicPr>
          <p:cNvPr id="3" name="Picture 2" descr="7 Effective Project Team Communication Tips">
            <a:extLst>
              <a:ext uri="{FF2B5EF4-FFF2-40B4-BE49-F238E27FC236}">
                <a16:creationId xmlns:a16="http://schemas.microsoft.com/office/drawing/2014/main" id="{5FB37969-13DF-AD5D-C636-DED905F149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5777" y="3228613"/>
            <a:ext cx="39624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Effective Communication - The Key Group International Inc.">
            <a:extLst>
              <a:ext uri="{FF2B5EF4-FFF2-40B4-BE49-F238E27FC236}">
                <a16:creationId xmlns:a16="http://schemas.microsoft.com/office/drawing/2014/main" id="{CD9C23DB-E88F-BAC3-C847-A4752CCA712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7500" y="3228613"/>
            <a:ext cx="4508500" cy="180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372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1069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062C5CE-814C-F8B4-AAA8-B5D378558E0D}"/>
              </a:ext>
            </a:extLst>
          </p:cNvPr>
          <p:cNvSpPr txBox="1"/>
          <p:nvPr/>
        </p:nvSpPr>
        <p:spPr>
          <a:xfrm>
            <a:off x="2513148" y="1019069"/>
            <a:ext cx="63225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a:t>
            </a:r>
          </a:p>
        </p:txBody>
      </p:sp>
      <p:sp>
        <p:nvSpPr>
          <p:cNvPr id="9" name="Rectangle 8">
            <a:extLst>
              <a:ext uri="{FF2B5EF4-FFF2-40B4-BE49-F238E27FC236}">
                <a16:creationId xmlns:a16="http://schemas.microsoft.com/office/drawing/2014/main" id="{AD9272CD-08C8-07D7-5016-A73D36C36A15}"/>
              </a:ext>
            </a:extLst>
          </p:cNvPr>
          <p:cNvSpPr/>
          <p:nvPr/>
        </p:nvSpPr>
        <p:spPr>
          <a:xfrm>
            <a:off x="864439" y="2208193"/>
            <a:ext cx="9868875" cy="3187539"/>
          </a:xfrm>
          <a:prstGeom prst="rect">
            <a:avLst/>
          </a:prstGeom>
        </p:spPr>
        <p:txBody>
          <a:bodyPr wrap="square">
            <a:spAutoFit/>
          </a:body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defined as inspiring and encouraging an individual or a group by systematic and meaningful sharing of information by using excellent communication skills.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a complex process which starts from developing strategy for communicating, writing precisely and then </a:t>
            </a:r>
            <a:r>
              <a:rPr kumimoji="0" lang="en-US" sz="2400" b="0" i="0" u="none" strike="noStrike" kern="1200" cap="none" spc="0" normalizeH="0" baseline="0" noProof="0" dirty="0">
                <a:ln>
                  <a:noFill/>
                </a:ln>
                <a:solidFill>
                  <a:srgbClr val="002060"/>
                </a:solidFill>
                <a:effectLst/>
                <a:highlight>
                  <a:srgbClr val="C0C0C0"/>
                </a:highlight>
                <a:uLnTx/>
                <a:uFillTx/>
                <a:latin typeface="Times New Roman" panose="02020603050405020304" pitchFamily="18" charset="0"/>
                <a:cs typeface="Times New Roman" panose="02020603050405020304" pitchFamily="18" charset="0"/>
              </a:rPr>
              <a:t>Speaking effectively </a:t>
            </a:r>
            <a:r>
              <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to control difficult situations. </a:t>
            </a: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defTabSz="4572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1006273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575757"/>
              </a:buClr>
              <a:buSzPts val="2200"/>
              <a:tabLst/>
              <a:defRPr/>
            </a:pPr>
            <a:endParaRPr kumimoji="0" lang="en-US" sz="2200" b="0" i="0" u="none" strike="noStrike" kern="0" cap="none" spc="0" normalizeH="0" baseline="0" noProof="0" dirty="0">
              <a:ln>
                <a:noFill/>
              </a:ln>
              <a:solidFill>
                <a:srgbClr val="002060"/>
              </a:solidFill>
              <a:effectLst/>
              <a:uLnTx/>
              <a:uFillTx/>
              <a:latin typeface="Times New Roman" panose="02020603050405020304" pitchFamily="18" charset="0"/>
              <a:ea typeface="Century Gothic"/>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A34EB6D-03F8-C5B1-8A0D-F7DE9BFD15E9}"/>
              </a:ext>
            </a:extLst>
          </p:cNvPr>
          <p:cNvSpPr txBox="1"/>
          <p:nvPr/>
        </p:nvSpPr>
        <p:spPr>
          <a:xfrm>
            <a:off x="2513149" y="1019069"/>
            <a:ext cx="629339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Outcomes</a:t>
            </a:r>
          </a:p>
        </p:txBody>
      </p:sp>
      <p:sp>
        <p:nvSpPr>
          <p:cNvPr id="8" name="Rectangle 7">
            <a:extLst>
              <a:ext uri="{FF2B5EF4-FFF2-40B4-BE49-F238E27FC236}">
                <a16:creationId xmlns:a16="http://schemas.microsoft.com/office/drawing/2014/main" id="{0C621569-27CC-DBB5-BCEE-4B77D67B7C45}"/>
              </a:ext>
            </a:extLst>
          </p:cNvPr>
          <p:cNvSpPr/>
          <p:nvPr/>
        </p:nvSpPr>
        <p:spPr>
          <a:xfrm>
            <a:off x="762000" y="2292388"/>
            <a:ext cx="10668000" cy="3601179"/>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Leadership communication has three major aspects: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Core, Managerial, and Corporate.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Core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includes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writing and speaking: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these are the individualized skills and are required to be expanded, to lead and manage bigger groups or teams.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Expressive cultural understandings,</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listening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patiently, team management and team meetings, providing training facilities and mentoring are the skills which aid to manage huge groups and are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Managerial Aspect Approach</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 leadership communication. </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Corporate Aspects Approach </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are the skills required at much higher levels of leadership, and there is a need to </a:t>
            </a:r>
            <a:r>
              <a:rPr kumimoji="0" lang="en-US" sz="19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 with an external sphere</a:t>
            </a: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skills which are most needed: maintain employee relations, communication </a:t>
            </a:r>
            <a:r>
              <a:rPr kumimoji="0" lang="en-US" sz="19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during change and crises.</a:t>
            </a:r>
            <a:endParaRPr kumimoji="0" lang="en-SA"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45445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7BB822F-FD45-D104-91F0-D9EEAFD5D3B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Basic Communication Concepts</a:t>
            </a:r>
          </a:p>
        </p:txBody>
      </p:sp>
    </p:spTree>
    <p:extLst>
      <p:ext uri="{BB962C8B-B14F-4D97-AF65-F5344CB8AC3E}">
        <p14:creationId xmlns:p14="http://schemas.microsoft.com/office/powerpoint/2010/main" val="209100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Wingdings" pitchFamily="2" charset="2"/>
              <a:buChar char="Ø"/>
              <a:tabLst/>
              <a:defRPr/>
            </a:pPr>
            <a:endParaRPr lang="en-US" sz="2400" dirty="0">
              <a:solidFill>
                <a:srgbClr val="00206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1E14CAB-F1C8-0411-3CBB-BB1835D7AAF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3" name="Content Placeholder 8" descr="EX_13_001.eps">
            <a:extLst>
              <a:ext uri="{FF2B5EF4-FFF2-40B4-BE49-F238E27FC236}">
                <a16:creationId xmlns:a16="http://schemas.microsoft.com/office/drawing/2014/main" id="{5CAD28DE-E614-2E5C-1182-CE90B9F279B9}"/>
              </a:ext>
            </a:extLst>
          </p:cNvPr>
          <p:cNvPicPr>
            <a:picLocks noChangeAspect="1"/>
          </p:cNvPicPr>
          <p:nvPr/>
        </p:nvPicPr>
        <p:blipFill>
          <a:blip r:embed="rId3">
            <a:extLst>
              <a:ext uri="{BEBA8EAE-BF5A-486C-A8C5-ECC9F3942E4B}">
                <a14:imgProps xmlns:a14="http://schemas.microsoft.com/office/drawing/2010/main">
                  <a14:imgLayer r:embed="rId4">
                    <a14:imgEffect>
                      <a14:saturation sat="200000"/>
                    </a14:imgEffect>
                  </a14:imgLayer>
                </a14:imgProps>
              </a:ext>
              <a:ext uri="{28A0092B-C50C-407E-A947-70E740481C1C}">
                <a14:useLocalDpi xmlns:a14="http://schemas.microsoft.com/office/drawing/2010/main" val="0"/>
              </a:ext>
            </a:extLst>
          </a:blip>
          <a:srcRect t="-28380" b="-28380"/>
          <a:stretch>
            <a:fillRect/>
          </a:stretch>
        </p:blipFill>
        <p:spPr>
          <a:xfrm>
            <a:off x="1023256" y="1798105"/>
            <a:ext cx="9954565" cy="4124500"/>
          </a:xfrm>
          <a:prstGeom prst="rect">
            <a:avLst/>
          </a:prstGeom>
          <a:effectLst>
            <a:glow rad="127000">
              <a:srgbClr val="E80C96"/>
            </a:glow>
          </a:effectLst>
        </p:spPr>
      </p:pic>
    </p:spTree>
    <p:extLst>
      <p:ext uri="{BB962C8B-B14F-4D97-AF65-F5344CB8AC3E}">
        <p14:creationId xmlns:p14="http://schemas.microsoft.com/office/powerpoint/2010/main" val="46526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Depicts the seven-part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process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transferring and understanding meaning: (1) the communication source or sender; (2) encoding; (3) the message; (4) the channel; (5) decoding; (6) the receiver; and (7) feedback.</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source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Encoding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converting a message into symbolic form.</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message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purpose to be conveyed in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channel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medium by which a message travels.</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Decoding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means translating a received message.</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receiver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recipient of the communication.</a:t>
            </a:r>
          </a:p>
          <a:p>
            <a:pPr marL="457200" marR="0" lvl="0" indent="-234950" algn="l" defTabSz="914400" rtl="0" eaLnBrk="1" fontAlgn="auto" latinLnBrk="0" hangingPunct="1">
              <a:spcBef>
                <a:spcPts val="1000"/>
              </a:spcBef>
              <a:spcAft>
                <a:spcPts val="0"/>
              </a:spcAft>
              <a:buClr>
                <a:srgbClr val="415588"/>
              </a:buClr>
              <a:buSzPct val="100000"/>
              <a:buFontTx/>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Feedback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checking to see how successfully a message has been transferred.</a:t>
            </a:r>
            <a:endParaRPr kumimoji="0" lang="en-SA"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DBC1A1F-DECF-0125-6A79-61CB1584D401}"/>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Communication Process</a:t>
            </a:r>
          </a:p>
        </p:txBody>
      </p:sp>
      <p:pic>
        <p:nvPicPr>
          <p:cNvPr id="9" name="Picture 2" descr="Alain Hunkins — Why Is Effective Communication So Difficult?">
            <a:extLst>
              <a:ext uri="{FF2B5EF4-FFF2-40B4-BE49-F238E27FC236}">
                <a16:creationId xmlns:a16="http://schemas.microsoft.com/office/drawing/2014/main" id="{11B67A52-5D46-D7EC-1E19-8EAE68807B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8228" y="3559629"/>
            <a:ext cx="3701143" cy="1943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6862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457200" marR="0" lvl="1" indent="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None/>
              <a:tabLst/>
              <a:defRPr/>
            </a:pP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initiates a message by encoding a thought. Four conditions affect the encoded message: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attitudes, knowledge, and social cultural system. </a:t>
            </a: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Skill: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determines a person’s total communicative success and includes speaking, reading, listening, and reasoning skills. </a:t>
            </a:r>
            <a:endParaRPr kumimoji="0" lang="en-US" altLang="en-US" sz="11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 Skill</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t>
            </a: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Attitudes</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influence our behavior. </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Knowledge: Knowledge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of the subject matters allows us to communicate more clearly or, if our knowledge is quite extensive, to confuse our receiver with overly complex information.</a:t>
            </a:r>
            <a:endParaRPr kumimoji="0" lang="en-US" altLang="en-US" sz="1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600"/>
              </a:spcAft>
              <a:buClr>
                <a:srgbClr val="415588"/>
              </a:buClr>
              <a:buSzPct val="100000"/>
              <a:buFont typeface="Arial" panose="020B0604020202020204" pitchFamily="34" charset="0"/>
              <a:buChar char="•"/>
              <a:tabLst/>
              <a:defRPr/>
            </a:pPr>
            <a:r>
              <a:rPr kumimoji="0" lang="en-US" alt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Social cultural system: </a:t>
            </a:r>
            <a:r>
              <a:rPr kumimoji="0" lang="en-US" alt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our beliefs and values—influences each of us as a communicative source.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A89D57-5E23-BBA0-3B9B-F8E801A870A9}"/>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Factors Affecting Encoding</a:t>
            </a:r>
          </a:p>
        </p:txBody>
      </p:sp>
    </p:spTree>
    <p:extLst>
      <p:ext uri="{BB962C8B-B14F-4D97-AF65-F5344CB8AC3E}">
        <p14:creationId xmlns:p14="http://schemas.microsoft.com/office/powerpoint/2010/main" val="355655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4ABAA44-5F2D-3AB8-AD46-8CC0B67F796B}"/>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Channels of Communication</a:t>
            </a:r>
          </a:p>
        </p:txBody>
      </p:sp>
      <p:sp>
        <p:nvSpPr>
          <p:cNvPr id="2" name="Content Placeholder 1">
            <a:extLst>
              <a:ext uri="{FF2B5EF4-FFF2-40B4-BE49-F238E27FC236}">
                <a16:creationId xmlns:a16="http://schemas.microsoft.com/office/drawing/2014/main" id="{33008F4F-2A29-BCB8-4AD7-ED51EF9CA90F}"/>
              </a:ext>
            </a:extLst>
          </p:cNvPr>
          <p:cNvSpPr txBox="1">
            <a:spLocks/>
          </p:cNvSpPr>
          <p:nvPr/>
        </p:nvSpPr>
        <p:spPr>
          <a:xfrm>
            <a:off x="779794" y="2117176"/>
            <a:ext cx="10487692" cy="2960612"/>
          </a:xfrm>
          <a:prstGeom prst="rect">
            <a:avLst/>
          </a:prstGeom>
        </p:spPr>
        <p:txBody>
          <a:bodyPr vert="horz" lIns="91440" tIns="45720" rIns="91440" bIns="45720" rtlCol="0" anchor="t">
            <a:normAutofit fontScale="70000" lnSpcReduction="20000"/>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 </a:t>
            </a:r>
            <a:r>
              <a:rPr kumimoji="0" lang="en-US" sz="2300" b="1"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channel</a:t>
            </a:r>
            <a:r>
              <a:rPr kumimoji="0" lang="en-US" sz="23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t>
            </a: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the path through which a communication must travel.</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Leaders and team members must maintain channels of communication with each other.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the number of team members increase, the number of channels increases much quicker.</a:t>
            </a:r>
          </a:p>
        </p:txBody>
      </p:sp>
      <p:sp>
        <p:nvSpPr>
          <p:cNvPr id="8" name="TextBox 7">
            <a:extLst>
              <a:ext uri="{FF2B5EF4-FFF2-40B4-BE49-F238E27FC236}">
                <a16:creationId xmlns:a16="http://schemas.microsoft.com/office/drawing/2014/main" id="{BDA6B481-2D25-12FA-E548-48CA5258AD44}"/>
              </a:ext>
            </a:extLst>
          </p:cNvPr>
          <p:cNvSpPr txBox="1"/>
          <p:nvPr/>
        </p:nvSpPr>
        <p:spPr>
          <a:xfrm>
            <a:off x="1630949" y="5407699"/>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6 Channels</a:t>
            </a:r>
          </a:p>
        </p:txBody>
      </p:sp>
      <p:sp>
        <p:nvSpPr>
          <p:cNvPr id="9" name="TextBox 8">
            <a:extLst>
              <a:ext uri="{FF2B5EF4-FFF2-40B4-BE49-F238E27FC236}">
                <a16:creationId xmlns:a16="http://schemas.microsoft.com/office/drawing/2014/main" id="{0E3DF3A9-C3E8-FB9A-18BB-2A570335AF89}"/>
              </a:ext>
            </a:extLst>
          </p:cNvPr>
          <p:cNvSpPr txBox="1"/>
          <p:nvPr/>
        </p:nvSpPr>
        <p:spPr>
          <a:xfrm>
            <a:off x="4537435" y="5277184"/>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10 Channels</a:t>
            </a:r>
          </a:p>
        </p:txBody>
      </p:sp>
      <p:sp>
        <p:nvSpPr>
          <p:cNvPr id="11" name="TextBox 10">
            <a:extLst>
              <a:ext uri="{FF2B5EF4-FFF2-40B4-BE49-F238E27FC236}">
                <a16:creationId xmlns:a16="http://schemas.microsoft.com/office/drawing/2014/main" id="{EE29F059-B817-6ADA-EC9B-9B492862F038}"/>
              </a:ext>
            </a:extLst>
          </p:cNvPr>
          <p:cNvSpPr txBox="1"/>
          <p:nvPr/>
        </p:nvSpPr>
        <p:spPr>
          <a:xfrm>
            <a:off x="8469085" y="5400263"/>
            <a:ext cx="1732737" cy="400110"/>
          </a:xfrm>
          <a:prstGeom prst="rect">
            <a:avLst/>
          </a:prstGeom>
          <a:noFill/>
          <a:ln>
            <a:noFill/>
          </a:ln>
        </p:spPr>
        <p:txBody>
          <a:bodyPr wrap="square" rtlCol="0">
            <a:spAutoFit/>
          </a:bodyPr>
          <a:lstStyle/>
          <a:p>
            <a:pPr algn="ctr" defTabSz="457200"/>
            <a:r>
              <a:rPr lang="en-US" sz="2000" dirty="0">
                <a:solidFill>
                  <a:prstClr val="black"/>
                </a:solidFill>
                <a:latin typeface="Times New Roman" panose="02020603050405020304" pitchFamily="18" charset="0"/>
                <a:cs typeface="Times New Roman" panose="02020603050405020304" pitchFamily="18" charset="0"/>
              </a:rPr>
              <a:t>15 Channels</a:t>
            </a:r>
          </a:p>
        </p:txBody>
      </p:sp>
      <p:pic>
        <p:nvPicPr>
          <p:cNvPr id="12" name="Picture 2" descr="C:\Users\sam\Dropbox\Books\Project Team Leadership and Communication\curriculum\images\CommunicationChannels3.png">
            <a:extLst>
              <a:ext uri="{FF2B5EF4-FFF2-40B4-BE49-F238E27FC236}">
                <a16:creationId xmlns:a16="http://schemas.microsoft.com/office/drawing/2014/main" id="{BDC9D13C-6869-1EFE-3C84-C6931EF258A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54892" y="2829465"/>
            <a:ext cx="1931084" cy="1710832"/>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 descr="C:\Users\sam\Dropbox\Books\Project Team Leadership and Communication\curriculum\images\CommunicationChannels1.png">
            <a:extLst>
              <a:ext uri="{FF2B5EF4-FFF2-40B4-BE49-F238E27FC236}">
                <a16:creationId xmlns:a16="http://schemas.microsoft.com/office/drawing/2014/main" id="{FA77B68B-0F6F-F44E-AC9D-3A4B8CB9D62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73530" y="2918224"/>
            <a:ext cx="1745115" cy="1533315"/>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4" descr="C:\Users\sam\Dropbox\Books\Project Team Leadership and Communication\curriculum\images\CommunicationChannels2.png">
            <a:extLst>
              <a:ext uri="{FF2B5EF4-FFF2-40B4-BE49-F238E27FC236}">
                <a16:creationId xmlns:a16="http://schemas.microsoft.com/office/drawing/2014/main" id="{783F35DB-390E-3115-6A0E-F8D28C007219}"/>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14182" y="2836510"/>
            <a:ext cx="1945173" cy="1696743"/>
          </a:xfrm>
          <a:prstGeom prst="rect">
            <a:avLst/>
          </a:prstGeom>
          <a:noFill/>
          <a:extLst>
            <a:ext uri="{909E8E84-426E-40DD-AFC4-6F175D3DCCD1}">
              <a14:hiddenFill xmlns:a14="http://schemas.microsoft.com/office/drawing/2010/main">
                <a:solidFill>
                  <a:srgbClr val="FFFFFF"/>
                </a:solidFill>
              </a14:hiddenFill>
            </a:ext>
          </a:extLst>
        </p:spPr>
      </p:pic>
      <p:sp>
        <p:nvSpPr>
          <p:cNvPr id="15" name="Right Arrow 5">
            <a:extLst>
              <a:ext uri="{FF2B5EF4-FFF2-40B4-BE49-F238E27FC236}">
                <a16:creationId xmlns:a16="http://schemas.microsoft.com/office/drawing/2014/main" id="{376E13E1-5634-4595-9068-C82D1592A27E}"/>
              </a:ext>
            </a:extLst>
          </p:cNvPr>
          <p:cNvSpPr/>
          <p:nvPr/>
        </p:nvSpPr>
        <p:spPr>
          <a:xfrm>
            <a:off x="710871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Arrow 9">
            <a:extLst>
              <a:ext uri="{FF2B5EF4-FFF2-40B4-BE49-F238E27FC236}">
                <a16:creationId xmlns:a16="http://schemas.microsoft.com/office/drawing/2014/main" id="{84F26E0D-4332-C049-9E4F-90C866E988BF}"/>
              </a:ext>
            </a:extLst>
          </p:cNvPr>
          <p:cNvSpPr/>
          <p:nvPr/>
        </p:nvSpPr>
        <p:spPr>
          <a:xfrm>
            <a:off x="4068006" y="3391583"/>
            <a:ext cx="396815" cy="586596"/>
          </a:xfrm>
          <a:prstGeom prst="rightArrow">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3258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The source selects either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 formal or informal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through which the message travels.</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are established by the organization, transmit job-related messages, and traditionally follow the authority network within the organization. Personal or social messages follow the </a:t>
            </a: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informal channels</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in the organization.</a:t>
            </a: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l" defTabSz="914400" rtl="0" eaLnBrk="1" fontAlgn="auto" latinLnBrk="0" hangingPunct="1">
              <a:lnSpc>
                <a:spcPct val="80000"/>
              </a:lnSpc>
              <a:spcBef>
                <a:spcPts val="1000"/>
              </a:spcBef>
              <a:spcAft>
                <a:spcPts val="0"/>
              </a:spcAft>
              <a:buClr>
                <a:srgbClr val="415588"/>
              </a:buClr>
              <a:buSzPct val="100000"/>
              <a:buFont typeface="Arial" panose="020B0604020202020204" pitchFamily="34" charset="0"/>
              <a:buChar char="•"/>
              <a:tabLst/>
              <a:defRPr/>
            </a:pPr>
            <a:r>
              <a:rPr kumimoji="0" lang="en-US" alt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Level of Complexity of communication channel </a:t>
            </a:r>
            <a:r>
              <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need a needs a smart leader to avoid any single point of failure.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99F33F-BBEE-DBD4-FB7C-B7A3639B255D}"/>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Channels</a:t>
            </a:r>
          </a:p>
        </p:txBody>
      </p:sp>
    </p:spTree>
    <p:extLst>
      <p:ext uri="{BB962C8B-B14F-4D97-AF65-F5344CB8AC3E}">
        <p14:creationId xmlns:p14="http://schemas.microsoft.com/office/powerpoint/2010/main" val="3696935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There are dozens of communication channels available at any given time: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FDF380-3AAE-5200-6DEB-2AC00F4EB6CB}"/>
              </a:ext>
            </a:extLst>
          </p:cNvPr>
          <p:cNvSpPr txBox="1"/>
          <p:nvPr/>
        </p:nvSpPr>
        <p:spPr>
          <a:xfrm>
            <a:off x="2513148" y="1019069"/>
            <a:ext cx="675147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8" name="TextBox 7">
            <a:extLst>
              <a:ext uri="{FF2B5EF4-FFF2-40B4-BE49-F238E27FC236}">
                <a16:creationId xmlns:a16="http://schemas.microsoft.com/office/drawing/2014/main" id="{BAB3C961-09EF-45EC-19E1-D6E040BE5590}"/>
              </a:ext>
            </a:extLst>
          </p:cNvPr>
          <p:cNvSpPr txBox="1"/>
          <p:nvPr/>
        </p:nvSpPr>
        <p:spPr>
          <a:xfrm>
            <a:off x="1382486" y="2949295"/>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Face-to-Face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Message Boards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Social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Multi-Channel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Online Video Posts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Text Messages</a:t>
            </a:r>
          </a:p>
        </p:txBody>
      </p:sp>
      <p:sp>
        <p:nvSpPr>
          <p:cNvPr id="9" name="TextBox 8">
            <a:extLst>
              <a:ext uri="{FF2B5EF4-FFF2-40B4-BE49-F238E27FC236}">
                <a16:creationId xmlns:a16="http://schemas.microsoft.com/office/drawing/2014/main" id="{5F6EEBB5-EBEA-AD2B-FC0F-21DCAE3D9F76}"/>
              </a:ext>
            </a:extLst>
          </p:cNvPr>
          <p:cNvSpPr txBox="1"/>
          <p:nvPr/>
        </p:nvSpPr>
        <p:spPr>
          <a:xfrm>
            <a:off x="4227286" y="2925447"/>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Video Conference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Postal Mail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Television</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Print Media</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Photo Sharing</a:t>
            </a:r>
          </a:p>
        </p:txBody>
      </p:sp>
      <p:sp>
        <p:nvSpPr>
          <p:cNvPr id="11" name="TextBox 10">
            <a:extLst>
              <a:ext uri="{FF2B5EF4-FFF2-40B4-BE49-F238E27FC236}">
                <a16:creationId xmlns:a16="http://schemas.microsoft.com/office/drawing/2014/main" id="{1A72E0CE-FB28-60D2-7741-27793251A9BA}"/>
              </a:ext>
            </a:extLst>
          </p:cNvPr>
          <p:cNvSpPr txBox="1"/>
          <p:nvPr/>
        </p:nvSpPr>
        <p:spPr>
          <a:xfrm>
            <a:off x="7072086" y="2958164"/>
            <a:ext cx="2844800"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Instant Messages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Notes</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Advertisement</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Telephone</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Blogs</a:t>
            </a:r>
          </a:p>
          <a:p>
            <a:pPr marL="285750" indent="-285750">
              <a:buFont typeface="Arial" panose="020B0604020202020204" pitchFamily="34" charset="0"/>
              <a:buChar char="•"/>
            </a:pPr>
            <a:r>
              <a:rPr lang="en-US" sz="2000" i="1" dirty="0">
                <a:latin typeface="Times New Roman" panose="02020603050405020304" pitchFamily="18" charset="0"/>
                <a:cs typeface="Times New Roman" panose="02020603050405020304" pitchFamily="18" charset="0"/>
              </a:rPr>
              <a:t>and many more</a:t>
            </a:r>
          </a:p>
        </p:txBody>
      </p:sp>
    </p:spTree>
    <p:extLst>
      <p:ext uri="{BB962C8B-B14F-4D97-AF65-F5344CB8AC3E}">
        <p14:creationId xmlns:p14="http://schemas.microsoft.com/office/powerpoint/2010/main" val="3199429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Additionally, there are types or categories of communication:</a:t>
            </a:r>
            <a:endParaRPr lang="en-US" sz="2800"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400" b="1" dirty="0">
              <a:solidFill>
                <a:srgbClr val="002060"/>
              </a:solidFill>
              <a:latin typeface="Times New Roman" panose="02020603050405020304" pitchFamily="18" charset="0"/>
              <a:ea typeface="+mn-ea"/>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BE48DBF-F914-3956-7DAC-91830A9C108C}"/>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2" name="TextBox 1">
            <a:extLst>
              <a:ext uri="{FF2B5EF4-FFF2-40B4-BE49-F238E27FC236}">
                <a16:creationId xmlns:a16="http://schemas.microsoft.com/office/drawing/2014/main" id="{5E737967-1121-C5FB-2E21-B9E1F1AFBD71}"/>
              </a:ext>
            </a:extLst>
          </p:cNvPr>
          <p:cNvSpPr txBox="1"/>
          <p:nvPr/>
        </p:nvSpPr>
        <p:spPr>
          <a:xfrm>
            <a:off x="3255469"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Vertical / Horizontal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Written / Oral</a:t>
            </a:r>
          </a:p>
        </p:txBody>
      </p:sp>
      <p:sp>
        <p:nvSpPr>
          <p:cNvPr id="3" name="TextBox 2">
            <a:extLst>
              <a:ext uri="{FF2B5EF4-FFF2-40B4-BE49-F238E27FC236}">
                <a16:creationId xmlns:a16="http://schemas.microsoft.com/office/drawing/2014/main" id="{763D2C50-5A85-821B-7D26-2C1165F37044}"/>
              </a:ext>
            </a:extLst>
          </p:cNvPr>
          <p:cNvSpPr txBox="1"/>
          <p:nvPr/>
        </p:nvSpPr>
        <p:spPr>
          <a:xfrm>
            <a:off x="6266791" y="3189631"/>
            <a:ext cx="3802742" cy="400110"/>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Verbal / Nonverbal / </a:t>
            </a:r>
            <a:r>
              <a:rPr lang="en-US" sz="2000" dirty="0" err="1">
                <a:latin typeface="Times New Roman" panose="02020603050405020304" pitchFamily="18" charset="0"/>
                <a:cs typeface="Times New Roman" panose="02020603050405020304" pitchFamily="18" charset="0"/>
              </a:rPr>
              <a:t>Paralingual</a:t>
            </a:r>
            <a:endParaRPr lang="en-US" sz="2000" i="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5E378B6-CE60-AC67-F367-8B0C5C246C43}"/>
              </a:ext>
            </a:extLst>
          </p:cNvPr>
          <p:cNvSpPr txBox="1"/>
          <p:nvPr/>
        </p:nvSpPr>
        <p:spPr>
          <a:xfrm>
            <a:off x="842118" y="3075057"/>
            <a:ext cx="2844800" cy="70788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Internal / External</a:t>
            </a:r>
          </a:p>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Formal / Informal</a:t>
            </a:r>
          </a:p>
        </p:txBody>
      </p:sp>
      <p:pic>
        <p:nvPicPr>
          <p:cNvPr id="11" name="Picture 2" descr="Moving From Multi-Channel to Omnichannel, the Complete Guide | CommBox  (BumpYard)">
            <a:extLst>
              <a:ext uri="{FF2B5EF4-FFF2-40B4-BE49-F238E27FC236}">
                <a16:creationId xmlns:a16="http://schemas.microsoft.com/office/drawing/2014/main" id="{C6827CAB-E154-5E51-F5FD-F546F062E1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85361" y="3870701"/>
            <a:ext cx="3721100" cy="2094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And there are </a:t>
            </a:r>
            <a:r>
              <a:rPr kumimoji="0" lang="en-US" sz="2000" b="1" i="0" u="sng" strike="noStrike" kern="1200" cap="none" spc="0" normalizeH="0" baseline="0" noProof="0" dirty="0">
                <a:ln>
                  <a:noFill/>
                </a:ln>
                <a:solidFill>
                  <a:srgbClr val="002060"/>
                </a:solidFill>
                <a:effectLst/>
                <a:uLnTx/>
                <a:uFillTx/>
                <a:latin typeface="Century Gothic" panose="020B0502020202020204"/>
                <a:ea typeface="+mn-ea"/>
                <a:cs typeface="+mn-cs"/>
              </a:rPr>
              <a:t>potential blockers </a:t>
            </a: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to communication efforts: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sz="2000" b="1" dirty="0">
              <a:solidFill>
                <a:srgbClr val="002060"/>
              </a:solidFill>
              <a:latin typeface="Century Gothic" panose="020B0502020202020204"/>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96DB40F-F57B-DA01-4336-206427B9C0DA}"/>
              </a:ext>
            </a:extLst>
          </p:cNvPr>
          <p:cNvSpPr txBox="1"/>
          <p:nvPr/>
        </p:nvSpPr>
        <p:spPr>
          <a:xfrm>
            <a:off x="2513148" y="1019069"/>
            <a:ext cx="594505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 Concepts</a:t>
            </a:r>
          </a:p>
        </p:txBody>
      </p:sp>
      <p:sp>
        <p:nvSpPr>
          <p:cNvPr id="3" name="TextBox 2">
            <a:extLst>
              <a:ext uri="{FF2B5EF4-FFF2-40B4-BE49-F238E27FC236}">
                <a16:creationId xmlns:a16="http://schemas.microsoft.com/office/drawing/2014/main" id="{02FFA92C-75BA-FE68-40BC-2620B2CF605F}"/>
              </a:ext>
            </a:extLst>
          </p:cNvPr>
          <p:cNvSpPr txBox="1"/>
          <p:nvPr/>
        </p:nvSpPr>
        <p:spPr>
          <a:xfrm>
            <a:off x="765571" y="2905218"/>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Language and Culture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Interruptions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Technical Issues</a:t>
            </a: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AD5408A-7AEF-06F6-5151-C9BF39887F18}"/>
              </a:ext>
            </a:extLst>
          </p:cNvPr>
          <p:cNvSpPr txBox="1"/>
          <p:nvPr/>
        </p:nvSpPr>
        <p:spPr>
          <a:xfrm>
            <a:off x="4062360" y="3045726"/>
            <a:ext cx="2844800"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Distractions such as fatigue</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Negativity or hostility</a:t>
            </a:r>
          </a:p>
        </p:txBody>
      </p:sp>
      <p:sp>
        <p:nvSpPr>
          <p:cNvPr id="11" name="TextBox 10">
            <a:extLst>
              <a:ext uri="{FF2B5EF4-FFF2-40B4-BE49-F238E27FC236}">
                <a16:creationId xmlns:a16="http://schemas.microsoft.com/office/drawing/2014/main" id="{CBF0ADFA-76F6-0B1C-BEB6-73A3A77CE755}"/>
              </a:ext>
            </a:extLst>
          </p:cNvPr>
          <p:cNvSpPr txBox="1"/>
          <p:nvPr/>
        </p:nvSpPr>
        <p:spPr>
          <a:xfrm>
            <a:off x="7111216" y="3045726"/>
            <a:ext cx="3802742" cy="923330"/>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Context known by only one party</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Incorrect assumptions</a:t>
            </a: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Receiver not </a:t>
            </a:r>
            <a:r>
              <a:rPr lang="en-US" i="1" dirty="0">
                <a:latin typeface="Times New Roman" panose="02020603050405020304" pitchFamily="18" charset="0"/>
                <a:cs typeface="Times New Roman" panose="02020603050405020304" pitchFamily="18" charset="0"/>
              </a:rPr>
              <a:t>actively listening</a:t>
            </a:r>
          </a:p>
        </p:txBody>
      </p:sp>
      <p:pic>
        <p:nvPicPr>
          <p:cNvPr id="12" name="Picture 11">
            <a:extLst>
              <a:ext uri="{FF2B5EF4-FFF2-40B4-BE49-F238E27FC236}">
                <a16:creationId xmlns:a16="http://schemas.microsoft.com/office/drawing/2014/main" id="{EB7A5B77-81D9-B3D8-6F0F-40F5F237B9EE}"/>
              </a:ext>
            </a:extLst>
          </p:cNvPr>
          <p:cNvPicPr>
            <a:picLocks noChangeAspect="1"/>
          </p:cNvPicPr>
          <p:nvPr/>
        </p:nvPicPr>
        <p:blipFill>
          <a:blip r:embed="rId3"/>
          <a:stretch>
            <a:fillRect/>
          </a:stretch>
        </p:blipFill>
        <p:spPr>
          <a:xfrm>
            <a:off x="3610371" y="4112262"/>
            <a:ext cx="2590800" cy="173477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6347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ts val="2000"/>
              <a:buFont typeface="Arial"/>
              <a:buChar char="•"/>
              <a:tabLst/>
              <a:defRPr/>
            </a:pPr>
            <a:endParaRPr kumimoji="0" lang="en-US" sz="24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A4C8666-AE0D-250B-2BD7-268F9FD441D8}"/>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Grapevine</a:t>
            </a:r>
          </a:p>
        </p:txBody>
      </p:sp>
      <p:pic>
        <p:nvPicPr>
          <p:cNvPr id="3" name="Picture 7">
            <a:extLst>
              <a:ext uri="{FF2B5EF4-FFF2-40B4-BE49-F238E27FC236}">
                <a16:creationId xmlns:a16="http://schemas.microsoft.com/office/drawing/2014/main" id="{3B285D25-01A2-3B75-6E8C-ABB57721C70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87971" y="2679700"/>
            <a:ext cx="8229600" cy="149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7986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4867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Decoding</a:t>
            </a:r>
            <a:r>
              <a:rPr kumimoji="0" lang="en-US" altLang="en-US" sz="3000" b="0"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Translating a received message.</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endParaRP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1" i="0" u="none" strike="noStrike" kern="1200" cap="none" spc="0" normalizeH="0" baseline="0" noProof="0" dirty="0">
                <a:ln>
                  <a:noFill/>
                </a:ln>
                <a:solidFill>
                  <a:srgbClr val="648596"/>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Feedback: </a:t>
            </a:r>
          </a:p>
          <a:p>
            <a:pPr marL="228600" marR="0" lvl="0" indent="-228600" algn="ctr"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	Checking to see how successfully a message has been transferred.</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8F8D421-DE15-4296-CCE5-2EBD3CB00A49}"/>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Decoding and Feedback</a:t>
            </a:r>
          </a:p>
        </p:txBody>
      </p:sp>
    </p:spTree>
    <p:extLst>
      <p:ext uri="{BB962C8B-B14F-4D97-AF65-F5344CB8AC3E}">
        <p14:creationId xmlns:p14="http://schemas.microsoft.com/office/powerpoint/2010/main" val="1897029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954234"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lang="en-US" b="1" dirty="0">
              <a:solidFill>
                <a:srgbClr val="002060"/>
              </a:solidFill>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Interactive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ideal, but not always available or practical.</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share a </a:t>
            </a:r>
            <a:r>
              <a:rPr kumimoji="0" lang="en-US" sz="1800" b="0" i="0" u="sng"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weakness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Sender is only sure it was sent, not if it was received or understood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is one-way communication sent to one or more recipients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Email, radio broadcasts, and postal main are common examples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Pull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allows the recipient(s) to receive the communication at will</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Websites and bulletin boards are common examples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Hybrid Communication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combines push and pull communication, capturing the strengths of both</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Sending an email which includes a link to a website or file storage area is a common example</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By </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pushing</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the communication which includes the ability for the recipient to</a:t>
            </a:r>
            <a:r>
              <a:rPr kumimoji="0" lang="en-US" sz="1600" b="0" i="1"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pull </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 the future, the sender increases the chance that the recipient(s) will receive the message</a:t>
            </a: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n-SA"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094D91C-46ED-70B6-EFE7-C2922300F0BA}"/>
              </a:ext>
            </a:extLst>
          </p:cNvPr>
          <p:cNvSpPr txBox="1"/>
          <p:nvPr/>
        </p:nvSpPr>
        <p:spPr>
          <a:xfrm>
            <a:off x="2513148" y="1019069"/>
            <a:ext cx="716570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Push/Pull/Hybrid Communication</a:t>
            </a:r>
          </a:p>
        </p:txBody>
      </p:sp>
    </p:spTree>
    <p:extLst>
      <p:ext uri="{BB962C8B-B14F-4D97-AF65-F5344CB8AC3E}">
        <p14:creationId xmlns:p14="http://schemas.microsoft.com/office/powerpoint/2010/main" val="1788282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34032"/>
            <a:ext cx="10632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4D54CCC9-2C80-7E00-EBC2-38D68014BC87}"/>
              </a:ext>
            </a:extLst>
          </p:cNvPr>
          <p:cNvSpPr txBox="1"/>
          <p:nvPr/>
        </p:nvSpPr>
        <p:spPr>
          <a:xfrm>
            <a:off x="2513147" y="1019069"/>
            <a:ext cx="8209281"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Skills in the Workplace</a:t>
            </a:r>
          </a:p>
        </p:txBody>
      </p:sp>
    </p:spTree>
    <p:extLst>
      <p:ext uri="{BB962C8B-B14F-4D97-AF65-F5344CB8AC3E}">
        <p14:creationId xmlns:p14="http://schemas.microsoft.com/office/powerpoint/2010/main" val="7434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14000"/>
              </a:lnSpc>
              <a:spcBef>
                <a:spcPts val="0"/>
              </a:spcBef>
              <a:spcAft>
                <a:spcPts val="0"/>
              </a:spcAft>
              <a:buClrTx/>
              <a:buSzTx/>
              <a:buFontTx/>
              <a:buNone/>
              <a:tabLst/>
              <a:defRPr/>
            </a:pPr>
            <a:endParaRPr kumimoji="0" lang="en-US" alt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33328AF-A6C3-36A5-A7F3-7D2B9AD1DB60}"/>
              </a:ext>
            </a:extLst>
          </p:cNvPr>
          <p:cNvSpPr txBox="1"/>
          <p:nvPr/>
        </p:nvSpPr>
        <p:spPr>
          <a:xfrm>
            <a:off x="2513149" y="1019069"/>
            <a:ext cx="825282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Communication Skills in the Workplace</a:t>
            </a:r>
          </a:p>
        </p:txBody>
      </p:sp>
      <p:sp>
        <p:nvSpPr>
          <p:cNvPr id="3" name="Rectangle 2">
            <a:extLst>
              <a:ext uri="{FF2B5EF4-FFF2-40B4-BE49-F238E27FC236}">
                <a16:creationId xmlns:a16="http://schemas.microsoft.com/office/drawing/2014/main" id="{DA06BEFA-DEBD-96F7-8CA4-0666264B8489}"/>
              </a:ext>
            </a:extLst>
          </p:cNvPr>
          <p:cNvSpPr/>
          <p:nvPr/>
        </p:nvSpPr>
        <p:spPr>
          <a:xfrm>
            <a:off x="617279" y="2096374"/>
            <a:ext cx="6752349" cy="3944670"/>
          </a:xfrm>
          <a:prstGeom prst="rect">
            <a:avLst/>
          </a:prstGeom>
        </p:spPr>
        <p:txBody>
          <a:bodyPr wrap="square">
            <a:spAutoFit/>
          </a:body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Here are six steps to help you communicate effectively as a leader: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Clearly define goals for each team member.</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Be proactive.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Streamline your method of communication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Stay in constant contact with your team.</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2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Set deadlines and follow up.</a:t>
            </a:r>
          </a:p>
        </p:txBody>
      </p:sp>
      <p:pic>
        <p:nvPicPr>
          <p:cNvPr id="9" name="Picture 2" descr="Leadership Communication: Communications Skills Course | KnowledgeCity">
            <a:extLst>
              <a:ext uri="{FF2B5EF4-FFF2-40B4-BE49-F238E27FC236}">
                <a16:creationId xmlns:a16="http://schemas.microsoft.com/office/drawing/2014/main" id="{918C03A8-E6E3-D7F2-486F-5A80E220A6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9300" y="2950005"/>
            <a:ext cx="2959100" cy="2222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211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1411" y="1829336"/>
            <a:ext cx="10769177"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coach and enable employees to be self- managing.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provide structures that facilitate the work.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set clear expectations for quality, productivity, and professionalism.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are approachable, respectful, and express concern for employees.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problem solving, follow up on feedback, and advocate for the unit.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convey direction and assist others in achieving their goals.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actively engage in framing of messages and events. </a:t>
            </a:r>
          </a:p>
          <a:p>
            <a:pPr marL="457200" marR="0" lvl="0" indent="-457200" algn="l" defTabSz="914400" rtl="0" eaLnBrk="1" fontAlgn="auto" latinLnBrk="0" hangingPunct="1">
              <a:lnSpc>
                <a:spcPct val="120000"/>
              </a:lnSpc>
              <a:spcBef>
                <a:spcPts val="1000"/>
              </a:spcBef>
              <a:spcAft>
                <a:spcPts val="0"/>
              </a:spcAft>
              <a:buClr>
                <a:srgbClr val="415588"/>
              </a:buClr>
              <a:buSzPct val="100000"/>
              <a:buFont typeface="+mj-lt"/>
              <a:buAutoNum type="arabicPeriod"/>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Communicative leaders enable and support sensemaking.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14EF7C4-C807-C863-BC7C-1B5EF6EB5528}"/>
              </a:ext>
            </a:extLst>
          </p:cNvPr>
          <p:cNvSpPr txBox="1"/>
          <p:nvPr/>
        </p:nvSpPr>
        <p:spPr>
          <a:xfrm>
            <a:off x="2513149" y="1019069"/>
            <a:ext cx="725133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Key Principles of Communicative Leadership</a:t>
            </a:r>
          </a:p>
        </p:txBody>
      </p:sp>
    </p:spTree>
    <p:extLst>
      <p:ext uri="{BB962C8B-B14F-4D97-AF65-F5344CB8AC3E}">
        <p14:creationId xmlns:p14="http://schemas.microsoft.com/office/powerpoint/2010/main" val="3285256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4693193" cy="523220"/>
          </a:xfrm>
          <a:prstGeom prst="rect">
            <a:avLst/>
          </a:prstGeom>
          <a:noFill/>
        </p:spPr>
        <p:txBody>
          <a:bodyPr wrap="square" rtlCol="0">
            <a:spAutoFit/>
          </a:bodyPr>
          <a:lstStyle/>
          <a:p>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09;p41">
            <a:extLst>
              <a:ext uri="{FF2B5EF4-FFF2-40B4-BE49-F238E27FC236}">
                <a16:creationId xmlns:a16="http://schemas.microsoft.com/office/drawing/2014/main" id="{4ABC46CF-D30B-C0CE-4DD0-D5AE61A1183E}"/>
              </a:ext>
            </a:extLst>
          </p:cNvPr>
          <p:cNvSpPr txBox="1">
            <a:spLocks/>
          </p:cNvSpPr>
          <p:nvPr/>
        </p:nvSpPr>
        <p:spPr>
          <a:xfrm>
            <a:off x="617280" y="2095405"/>
            <a:ext cx="10736520" cy="3765570"/>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2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we already know that communication has a great impact on effective leadership precisely the same is the case with leadership styles. Different leadership styles also influence communication process. </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2" algn="just" defTabSz="914400" rtl="0" eaLnBrk="1" fontAlgn="auto" latinLnBrk="0" hangingPunct="1">
              <a:lnSpc>
                <a:spcPct val="120000"/>
              </a:lnSpc>
              <a:spcBef>
                <a:spcPts val="500"/>
              </a:spcBef>
              <a:spcAft>
                <a:spcPts val="0"/>
              </a:spcAft>
              <a:buClr>
                <a:srgbClr val="415588"/>
              </a:buClr>
              <a:buSzPct val="100000"/>
              <a:buFont typeface="+mj-lt"/>
              <a:buAutoNum type="arabicPeriod"/>
              <a:tabLst/>
              <a:defRPr/>
            </a:pPr>
            <a:r>
              <a:rPr kumimoji="0" lang="en-US" sz="21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Style According to the Situation </a:t>
            </a:r>
            <a:endPar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1143000" marR="0" lvl="2" indent="-22860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1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Under every situation the communication gets affected as some situations demand direct and strict communication and in other situation leader has to opt for indirect ways of communication. This can even make communication an effective process sometimes or may lead to mis-communication. </a:t>
            </a:r>
          </a:p>
        </p:txBody>
      </p:sp>
      <p:sp>
        <p:nvSpPr>
          <p:cNvPr id="8" name="TextBox 7">
            <a:extLst>
              <a:ext uri="{FF2B5EF4-FFF2-40B4-BE49-F238E27FC236}">
                <a16:creationId xmlns:a16="http://schemas.microsoft.com/office/drawing/2014/main" id="{374AD2C9-45E1-1D1C-8859-DEF3E88890B4}"/>
              </a:ext>
            </a:extLst>
          </p:cNvPr>
          <p:cNvSpPr txBox="1"/>
          <p:nvPr/>
        </p:nvSpPr>
        <p:spPr>
          <a:xfrm>
            <a:off x="2513149" y="1019069"/>
            <a:ext cx="78282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Tree>
    <p:extLst>
      <p:ext uri="{BB962C8B-B14F-4D97-AF65-F5344CB8AC3E}">
        <p14:creationId xmlns:p14="http://schemas.microsoft.com/office/powerpoint/2010/main" val="357417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5"/>
            <a:ext cx="1081272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120000"/>
              </a:lnSpc>
              <a:spcBef>
                <a:spcPts val="0"/>
              </a:spcBef>
              <a:spcAft>
                <a:spcPts val="0"/>
              </a:spcAft>
              <a:buClr>
                <a:srgbClr val="415588"/>
              </a:buClr>
              <a:buSzPct val="100000"/>
              <a:buFont typeface="Arial"/>
              <a:buChar char="•"/>
              <a:tabLst/>
              <a:defRPr/>
            </a:pPr>
            <a:endParaRPr kumimoji="0" lang="en-US" sz="11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5017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Leadership Styles Influencing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442;p38">
            <a:extLst>
              <a:ext uri="{FF2B5EF4-FFF2-40B4-BE49-F238E27FC236}">
                <a16:creationId xmlns:a16="http://schemas.microsoft.com/office/drawing/2014/main" id="{F8491E60-5701-57BB-5CBE-6E42AB30A76F}"/>
              </a:ext>
            </a:extLst>
          </p:cNvPr>
          <p:cNvSpPr txBox="1">
            <a:spLocks/>
          </p:cNvSpPr>
          <p:nvPr/>
        </p:nvSpPr>
        <p:spPr>
          <a:xfrm>
            <a:off x="942308" y="2275594"/>
            <a:ext cx="10204663" cy="2329063"/>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entury Gothic"/>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marR="0" lvl="0" indent="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Century Gothic" panose="020B0502020202020204"/>
                <a:ea typeface="+mn-ea"/>
                <a:cs typeface="+mn-cs"/>
              </a:rPr>
              <a:t>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2. Goal Oriented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Team Involvement, effective listening, clear and timely communication is the main feature of this style. This style of leadership makes communication an effective communication. </a:t>
            </a:r>
          </a:p>
          <a:p>
            <a:pPr marL="119063" marR="0" lvl="2"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3. Employee Orientated Leadership Style </a:t>
            </a:r>
            <a:endPar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914400" marR="0" lvl="2" indent="0" algn="just"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None/>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The active category includes those employees who are self-motivated and enthusiastic to work hard for accomplishing the tasks given to them. Another one is those who need regular motivation and encouragement to perform their duties. The leader has to make strategies in accordance to employees to make them attached to their work. </a:t>
            </a:r>
            <a:endPar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1231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Listen First</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Teacher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Motivator</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Coach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Assertive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Directive</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Advisory</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Hands-Off</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Communicative Leadership Styles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6C0635B1-ADBA-8180-5311-06A8930CF3A0}"/>
              </a:ext>
            </a:extLst>
          </p:cNvPr>
          <p:cNvSpPr/>
          <p:nvPr/>
        </p:nvSpPr>
        <p:spPr>
          <a:xfrm>
            <a:off x="5318359" y="2074692"/>
            <a:ext cx="5699509" cy="1015663"/>
          </a:xfrm>
          <a:prstGeom prst="rect">
            <a:avLst/>
          </a:prstGeom>
        </p:spPr>
        <p:txBody>
          <a:bodyPr wrap="none">
            <a:spAutoFit/>
          </a:bodyPr>
          <a:lstStyle/>
          <a:p>
            <a:r>
              <a:rPr lang="en-US" sz="6000" b="1" dirty="0">
                <a:solidFill>
                  <a:srgbClr val="00B3C9"/>
                </a:solidFill>
                <a:latin typeface="Times New Roman" panose="02020603050405020304" pitchFamily="18" charset="0"/>
                <a:cs typeface="Times New Roman" panose="02020603050405020304" pitchFamily="18" charset="0"/>
              </a:rPr>
              <a:t>Find Your Style?</a:t>
            </a:r>
            <a:endParaRPr lang="en-US" sz="6000" b="1" i="0" u="none" strike="noStrike" dirty="0">
              <a:solidFill>
                <a:srgbClr val="00B3C9"/>
              </a:solidFill>
              <a:effectLst/>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A97758-1A16-5A9A-08A7-029529E274AC}"/>
              </a:ext>
            </a:extLst>
          </p:cNvPr>
          <p:cNvPicPr>
            <a:picLocks noChangeAspect="1"/>
          </p:cNvPicPr>
          <p:nvPr/>
        </p:nvPicPr>
        <p:blipFill>
          <a:blip r:embed="rId3"/>
          <a:stretch>
            <a:fillRect/>
          </a:stretch>
        </p:blipFill>
        <p:spPr>
          <a:xfrm>
            <a:off x="6879558" y="3229952"/>
            <a:ext cx="2514600" cy="181927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77930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13222" y="15790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1200"/>
              </a:spcAft>
              <a:buClr>
                <a:srgbClr val="415588"/>
              </a:buClr>
              <a:buSzPct val="100000"/>
              <a:buFont typeface="Arial" panose="020B0604020202020204" pitchFamily="34" charset="0"/>
              <a:buChar char="•"/>
              <a:tabLst/>
              <a:defRPr/>
            </a:pPr>
            <a:r>
              <a:rPr kumimoji="0" lang="en-US" sz="20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a few leadership communication skills that can make you a more effective leader when practiced in the workplace:</a:t>
            </a:r>
            <a:endParaRPr kumimoji="0" lang="en-US" sz="13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Active listening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Storytelling</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Adaptability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Motivation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Open-mindedness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Empathy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Delegation</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Positivity</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Awareness</a:t>
            </a:r>
          </a:p>
          <a:p>
            <a:pPr marL="228600" marR="0" lvl="0"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Nonverbal communication</a:t>
            </a: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70853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Examples of Leadership Communication Skills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What Employees Need to Hear From Leaders in Times of Crisis">
            <a:extLst>
              <a:ext uri="{FF2B5EF4-FFF2-40B4-BE49-F238E27FC236}">
                <a16:creationId xmlns:a16="http://schemas.microsoft.com/office/drawing/2014/main" id="{E655488F-15A3-E098-DE0A-924B7A1F99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6545" y="3015912"/>
            <a:ext cx="3937000" cy="207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2521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3975" marR="0" lvl="1" algn="l" defTabSz="914400" rtl="0" eaLnBrk="1" fontAlgn="auto" latinLnBrk="0" hangingPunct="1">
              <a:lnSpc>
                <a:spcPct val="150000"/>
              </a:lnSpc>
              <a:spcBef>
                <a:spcPts val="500"/>
              </a:spcBef>
              <a:spcAft>
                <a:spcPts val="0"/>
              </a:spcAft>
              <a:buClr>
                <a:srgbClr val="415588"/>
              </a:buClr>
              <a:buSzPct val="100000"/>
              <a:buFont typeface="Arial" panose="020B0604020202020204" pitchFamily="34" charset="0"/>
              <a:buNone/>
              <a:tabLst/>
              <a:defRPr/>
            </a:pPr>
            <a:endPar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831827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Communications Within the Team: Meeting Success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870927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endPar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Aft>
                <a:spcPts val="1200"/>
              </a:spcAft>
              <a:buClr>
                <a:srgbClr val="415588"/>
              </a:buClr>
              <a:buSzPct val="100000"/>
              <a:buFont typeface="Arial" panose="020B0604020202020204" pitchFamily="34" charset="0"/>
              <a:buChar char="•"/>
              <a:tabLst/>
              <a:defRPr/>
            </a:pPr>
            <a:r>
              <a:rPr kumimoji="0" lang="en-US" sz="22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Meetings have many common complaints: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“My time could be better spent”</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Discussion or debate is out of control.</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Facilitator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Bad timing (time of day, week, business cycle).</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“Most of what was discussed wasn’t relevant to me”</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subject isn’t appropriate for a meeting (“status meetings”)</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wrong attendees.</a:t>
            </a:r>
          </a:p>
          <a:p>
            <a:pPr marL="685800" marR="0" lvl="1"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“It felt disorganized”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Attendees are unprepared.</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Distractions / Poor timing.</a:t>
            </a:r>
          </a:p>
          <a:p>
            <a:pPr marL="1143000" marR="0" lvl="2" indent="-228600" algn="l" defTabSz="914400" rtl="0" eaLnBrk="1" fontAlgn="auto" latinLnBrk="0" hangingPunct="1">
              <a:spcAft>
                <a:spcPts val="0"/>
              </a:spcAft>
              <a:buClr>
                <a:srgbClr val="415588"/>
              </a:buClr>
              <a:buSzPct val="100000"/>
              <a:buFont typeface="Arial" panose="020B0604020202020204" pitchFamily="34" charset="0"/>
              <a:buChar char="•"/>
              <a:tabLst/>
              <a:defRPr/>
            </a:pPr>
            <a:r>
              <a:rPr kumimoji="0" lang="en-US" sz="17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Interpersonal issues.</a:t>
            </a:r>
            <a:endParaRPr kumimoji="0" lang="en-US" sz="9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Issues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2" descr="Leadership Communication: Importance &amp; Styles - Video &amp; Lesson Transcript |  Study.com">
            <a:extLst>
              <a:ext uri="{FF2B5EF4-FFF2-40B4-BE49-F238E27FC236}">
                <a16:creationId xmlns:a16="http://schemas.microsoft.com/office/drawing/2014/main" id="{59CA9D56-CC4A-8C6A-443C-19FB906AC3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9947" y="3306262"/>
            <a:ext cx="379730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198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800" b="0" i="0" u="none" strike="noStrike" kern="0" cap="none" spc="0" normalizeH="0" baseline="0" noProof="0" dirty="0">
              <a:ln>
                <a:noFill/>
              </a:ln>
              <a:solidFill>
                <a:srgbClr val="002060"/>
              </a:solidFill>
              <a:effectLst/>
              <a:highlight>
                <a:srgbClr val="F5FAA4"/>
              </a:highligh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Success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703D6D3-29E8-47EB-E1CE-40D4F6668F52}"/>
              </a:ext>
            </a:extLst>
          </p:cNvPr>
          <p:cNvSpPr/>
          <p:nvPr/>
        </p:nvSpPr>
        <p:spPr>
          <a:xfrm>
            <a:off x="762000" y="1933912"/>
            <a:ext cx="9914696" cy="4034438"/>
          </a:xfrm>
          <a:prstGeom prst="rect">
            <a:avLst/>
          </a:prstGeom>
        </p:spPr>
        <p:txBody>
          <a:bodyPr wrap="square">
            <a:spAutoFit/>
          </a:bodyPr>
          <a:lstStyle/>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Manage time properly</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Proper advanced notice, proper frequency of meetings.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Time management in the meeting so that topics are not over or under-discussed.</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beforehand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Prepare and send agenda (many templates are available online or within organizations)</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Names, roles, location, date/time.</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Objective / purpose for the meeting.</a:t>
            </a:r>
          </a:p>
          <a:p>
            <a:pPr marL="1143000" marR="0" lvl="2"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Schedule of topics with specific timeframes.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technology (projector, online meeting software, document storage) is all set.</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Document and follow up</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Record and publish clear meeting results, decisions, and action items.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Ensure that important stakeholders receive and acknowledge documentation.</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6109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935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0"/>
              </a:spcBef>
              <a:spcAft>
                <a:spcPts val="0"/>
              </a:spcAft>
              <a:buClr>
                <a:srgbClr val="415588"/>
              </a:buClr>
              <a:buSzPts val="2000"/>
              <a:tabLst/>
              <a:defRPr/>
            </a:pPr>
            <a:endParaRPr kumimoji="0" lang="en-US" sz="2400" b="1"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716570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Meeting Agenda</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3CA5C9A-9C3A-A652-BD85-3210A9FCD563}"/>
              </a:ext>
            </a:extLst>
          </p:cNvPr>
          <p:cNvGraphicFramePr>
            <a:graphicFrameLocks noGrp="1"/>
          </p:cNvGraphicFramePr>
          <p:nvPr>
            <p:extLst>
              <p:ext uri="{D42A27DB-BD31-4B8C-83A1-F6EECF244321}">
                <p14:modId xmlns:p14="http://schemas.microsoft.com/office/powerpoint/2010/main" val="1136434879"/>
              </p:ext>
            </p:extLst>
          </p:nvPr>
        </p:nvGraphicFramePr>
        <p:xfrm>
          <a:off x="1326760" y="2124043"/>
          <a:ext cx="9922932" cy="4168229"/>
        </p:xfrm>
        <a:graphic>
          <a:graphicData uri="http://schemas.openxmlformats.org/drawingml/2006/table">
            <a:tbl>
              <a:tblPr firstRow="1" bandRow="1"/>
              <a:tblGrid>
                <a:gridCol w="1939041">
                  <a:extLst>
                    <a:ext uri="{9D8B030D-6E8A-4147-A177-3AD203B41FA5}">
                      <a16:colId xmlns:a16="http://schemas.microsoft.com/office/drawing/2014/main" val="20000"/>
                    </a:ext>
                  </a:extLst>
                </a:gridCol>
                <a:gridCol w="1357830">
                  <a:extLst>
                    <a:ext uri="{9D8B030D-6E8A-4147-A177-3AD203B41FA5}">
                      <a16:colId xmlns:a16="http://schemas.microsoft.com/office/drawing/2014/main" val="20001"/>
                    </a:ext>
                  </a:extLst>
                </a:gridCol>
                <a:gridCol w="536117">
                  <a:extLst>
                    <a:ext uri="{9D8B030D-6E8A-4147-A177-3AD203B41FA5}">
                      <a16:colId xmlns:a16="http://schemas.microsoft.com/office/drawing/2014/main" val="20002"/>
                    </a:ext>
                  </a:extLst>
                </a:gridCol>
                <a:gridCol w="481003">
                  <a:extLst>
                    <a:ext uri="{9D8B030D-6E8A-4147-A177-3AD203B41FA5}">
                      <a16:colId xmlns:a16="http://schemas.microsoft.com/office/drawing/2014/main" val="20003"/>
                    </a:ext>
                  </a:extLst>
                </a:gridCol>
                <a:gridCol w="2312071">
                  <a:extLst>
                    <a:ext uri="{9D8B030D-6E8A-4147-A177-3AD203B41FA5}">
                      <a16:colId xmlns:a16="http://schemas.microsoft.com/office/drawing/2014/main" val="20004"/>
                    </a:ext>
                  </a:extLst>
                </a:gridCol>
                <a:gridCol w="3296870">
                  <a:extLst>
                    <a:ext uri="{9D8B030D-6E8A-4147-A177-3AD203B41FA5}">
                      <a16:colId xmlns:a16="http://schemas.microsoft.com/office/drawing/2014/main" val="20005"/>
                    </a:ext>
                  </a:extLst>
                </a:gridCol>
              </a:tblGrid>
              <a:tr h="602069">
                <a:tc gridSpan="2">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Meeting Title / Subject</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gridSpan="3">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Date, Time,</a:t>
                      </a:r>
                      <a:r>
                        <a:rPr lang="en-US" sz="1800" baseline="0" dirty="0">
                          <a:solidFill>
                            <a:schemeClr val="tx1"/>
                          </a:solidFill>
                          <a:latin typeface="Times New Roman" panose="02020603050405020304" pitchFamily="18" charset="0"/>
                          <a:cs typeface="Times New Roman" panose="02020603050405020304" pitchFamily="18" charset="0"/>
                        </a:rPr>
                        <a:t> Location, Online/Telephone Details</a:t>
                      </a:r>
                      <a:endParaRPr lang="en-US" sz="180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a:txBody>
                    <a:bodyPr/>
                    <a:lstStyle>
                      <a:lvl1pPr marL="0" algn="l" defTabSz="914400" rtl="0" eaLnBrk="1" latinLnBrk="0" hangingPunct="1">
                        <a:defRPr sz="1800" b="1" kern="1200">
                          <a:solidFill>
                            <a:schemeClr val="lt1"/>
                          </a:solidFill>
                          <a:latin typeface="Century Gothic" panose="020B0502020202020204"/>
                        </a:defRPr>
                      </a:lvl1pPr>
                      <a:lvl2pPr marL="457200" algn="l" defTabSz="914400" rtl="0" eaLnBrk="1" latinLnBrk="0" hangingPunct="1">
                        <a:defRPr sz="1800" b="1" kern="1200">
                          <a:solidFill>
                            <a:schemeClr val="lt1"/>
                          </a:solidFill>
                          <a:latin typeface="Century Gothic" panose="020B0502020202020204"/>
                        </a:defRPr>
                      </a:lvl2pPr>
                      <a:lvl3pPr marL="914400" algn="l" defTabSz="914400" rtl="0" eaLnBrk="1" latinLnBrk="0" hangingPunct="1">
                        <a:defRPr sz="1800" b="1" kern="1200">
                          <a:solidFill>
                            <a:schemeClr val="lt1"/>
                          </a:solidFill>
                          <a:latin typeface="Century Gothic" panose="020B0502020202020204"/>
                        </a:defRPr>
                      </a:lvl3pPr>
                      <a:lvl4pPr marL="1371600" algn="l" defTabSz="914400" rtl="0" eaLnBrk="1" latinLnBrk="0" hangingPunct="1">
                        <a:defRPr sz="1800" b="1" kern="1200">
                          <a:solidFill>
                            <a:schemeClr val="lt1"/>
                          </a:solidFill>
                          <a:latin typeface="Century Gothic" panose="020B0502020202020204"/>
                        </a:defRPr>
                      </a:lvl4pPr>
                      <a:lvl5pPr marL="1828800" algn="l" defTabSz="914400" rtl="0" eaLnBrk="1" latinLnBrk="0" hangingPunct="1">
                        <a:defRPr sz="1800" b="1" kern="1200">
                          <a:solidFill>
                            <a:schemeClr val="lt1"/>
                          </a:solidFill>
                          <a:latin typeface="Century Gothic" panose="020B0502020202020204"/>
                        </a:defRPr>
                      </a:lvl5pPr>
                      <a:lvl6pPr marL="2286000" algn="l" defTabSz="914400" rtl="0" eaLnBrk="1" latinLnBrk="0" hangingPunct="1">
                        <a:defRPr sz="1800" b="1" kern="1200">
                          <a:solidFill>
                            <a:schemeClr val="lt1"/>
                          </a:solidFill>
                          <a:latin typeface="Century Gothic" panose="020B0502020202020204"/>
                        </a:defRPr>
                      </a:lvl6pPr>
                      <a:lvl7pPr marL="2743200" algn="l" defTabSz="914400" rtl="0" eaLnBrk="1" latinLnBrk="0" hangingPunct="1">
                        <a:defRPr sz="1800" b="1" kern="1200">
                          <a:solidFill>
                            <a:schemeClr val="lt1"/>
                          </a:solidFill>
                          <a:latin typeface="Century Gothic" panose="020B0502020202020204"/>
                        </a:defRPr>
                      </a:lvl7pPr>
                      <a:lvl8pPr marL="3200400" algn="l" defTabSz="914400" rtl="0" eaLnBrk="1" latinLnBrk="0" hangingPunct="1">
                        <a:defRPr sz="1800" b="1" kern="1200">
                          <a:solidFill>
                            <a:schemeClr val="lt1"/>
                          </a:solidFill>
                          <a:latin typeface="Century Gothic" panose="020B0502020202020204"/>
                        </a:defRPr>
                      </a:lvl8pPr>
                      <a:lvl9pPr marL="3657600" algn="l" defTabSz="914400" rtl="0" eaLnBrk="1" latinLnBrk="0" hangingPunct="1">
                        <a:defRPr sz="1800" b="1" kern="1200">
                          <a:solidFill>
                            <a:schemeClr val="lt1"/>
                          </a:solidFill>
                          <a:latin typeface="Century Gothic" panose="020B0502020202020204"/>
                        </a:defRPr>
                      </a:lvl9pPr>
                    </a:lstStyle>
                    <a:p>
                      <a:r>
                        <a:rPr lang="en-US" sz="1800" dirty="0">
                          <a:solidFill>
                            <a:schemeClr val="tx1"/>
                          </a:solidFill>
                          <a:latin typeface="Times New Roman" panose="02020603050405020304" pitchFamily="18" charset="0"/>
                          <a:cs typeface="Times New Roman" panose="02020603050405020304" pitchFamily="18" charset="0"/>
                        </a:rPr>
                        <a:t>Facilitator/Called By Name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602069">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Attendee</a:t>
                      </a:r>
                      <a:r>
                        <a:rPr lang="en-US" sz="1800" b="1" baseline="0" dirty="0">
                          <a:solidFill>
                            <a:schemeClr val="tx1"/>
                          </a:solidFill>
                          <a:latin typeface="Times New Roman" panose="02020603050405020304" pitchFamily="18" charset="0"/>
                          <a:cs typeface="Times New Roman" panose="02020603050405020304" pitchFamily="18" charset="0"/>
                        </a:rPr>
                        <a:t> Names and Titles</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dirty="0">
                          <a:solidFill>
                            <a:schemeClr val="tx1"/>
                          </a:solidFill>
                          <a:latin typeface="Times New Roman" panose="02020603050405020304" pitchFamily="18" charset="0"/>
                          <a:cs typeface="Times New Roman" panose="02020603050405020304" pitchFamily="18" charset="0"/>
                        </a:rPr>
                        <a:t>In-Meeting Roles (Presenter,</a:t>
                      </a:r>
                      <a:r>
                        <a:rPr lang="en-US" sz="1800" b="1" baseline="0" dirty="0">
                          <a:solidFill>
                            <a:schemeClr val="tx1"/>
                          </a:solidFill>
                          <a:latin typeface="Times New Roman" panose="02020603050405020304" pitchFamily="18" charset="0"/>
                          <a:cs typeface="Times New Roman" panose="02020603050405020304" pitchFamily="18" charset="0"/>
                        </a:rPr>
                        <a:t> Timekeeper, Note keeper)</a:t>
                      </a:r>
                      <a:endParaRPr lang="en-US" sz="1800" b="1"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2"/>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3"/>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dot"/>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4"/>
                  </a:ext>
                </a:extLst>
              </a:tr>
              <a:tr h="602069">
                <a:tc>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Start Time – End Time</a:t>
                      </a: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Facilitator /Presenter Name(s)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dot"/>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gridSpan="2">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i="1" dirty="0">
                          <a:solidFill>
                            <a:schemeClr val="tx1"/>
                          </a:solidFill>
                          <a:latin typeface="Times New Roman" panose="02020603050405020304" pitchFamily="18" charset="0"/>
                          <a:cs typeface="Times New Roman" panose="02020603050405020304" pitchFamily="18" charset="0"/>
                        </a:rPr>
                        <a:t>Subject / Discussion Topic / Notes</a:t>
                      </a:r>
                    </a:p>
                  </a:txBody>
                  <a:tcPr>
                    <a:lnL w="12700" cap="flat" cmpd="sng" algn="ctr">
                      <a:solidFill>
                        <a:sysClr val="windowText" lastClr="000000"/>
                      </a:solidFill>
                      <a:prstDash val="dot"/>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dot"/>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5"/>
                  </a:ext>
                </a:extLst>
              </a:tr>
              <a:tr h="344039">
                <a:tc gridSpan="6">
                  <a:txBody>
                    <a:bodyPr/>
                    <a:lstStyle>
                      <a:lvl1pPr marL="0" algn="l" defTabSz="914400" rtl="0" eaLnBrk="1" latinLnBrk="0" hangingPunct="1">
                        <a:defRPr sz="1800" kern="1200">
                          <a:solidFill>
                            <a:schemeClr val="dk1"/>
                          </a:solidFill>
                          <a:latin typeface="Century Gothic" panose="020B0502020202020204"/>
                        </a:defRPr>
                      </a:lvl1pPr>
                      <a:lvl2pPr marL="457200" algn="l" defTabSz="914400" rtl="0" eaLnBrk="1" latinLnBrk="0" hangingPunct="1">
                        <a:defRPr sz="1800" kern="1200">
                          <a:solidFill>
                            <a:schemeClr val="dk1"/>
                          </a:solidFill>
                          <a:latin typeface="Century Gothic" panose="020B0502020202020204"/>
                        </a:defRPr>
                      </a:lvl2pPr>
                      <a:lvl3pPr marL="914400" algn="l" defTabSz="914400" rtl="0" eaLnBrk="1" latinLnBrk="0" hangingPunct="1">
                        <a:defRPr sz="1800" kern="1200">
                          <a:solidFill>
                            <a:schemeClr val="dk1"/>
                          </a:solidFill>
                          <a:latin typeface="Century Gothic" panose="020B0502020202020204"/>
                        </a:defRPr>
                      </a:lvl3pPr>
                      <a:lvl4pPr marL="1371600" algn="l" defTabSz="914400" rtl="0" eaLnBrk="1" latinLnBrk="0" hangingPunct="1">
                        <a:defRPr sz="1800" kern="1200">
                          <a:solidFill>
                            <a:schemeClr val="dk1"/>
                          </a:solidFill>
                          <a:latin typeface="Century Gothic" panose="020B0502020202020204"/>
                        </a:defRPr>
                      </a:lvl4pPr>
                      <a:lvl5pPr marL="1828800" algn="l" defTabSz="914400" rtl="0" eaLnBrk="1" latinLnBrk="0" hangingPunct="1">
                        <a:defRPr sz="1800" kern="1200">
                          <a:solidFill>
                            <a:schemeClr val="dk1"/>
                          </a:solidFill>
                          <a:latin typeface="Century Gothic" panose="020B0502020202020204"/>
                        </a:defRPr>
                      </a:lvl5pPr>
                      <a:lvl6pPr marL="2286000" algn="l" defTabSz="914400" rtl="0" eaLnBrk="1" latinLnBrk="0" hangingPunct="1">
                        <a:defRPr sz="1800" kern="1200">
                          <a:solidFill>
                            <a:schemeClr val="dk1"/>
                          </a:solidFill>
                          <a:latin typeface="Century Gothic" panose="020B0502020202020204"/>
                        </a:defRPr>
                      </a:lvl6pPr>
                      <a:lvl7pPr marL="2743200" algn="l" defTabSz="914400" rtl="0" eaLnBrk="1" latinLnBrk="0" hangingPunct="1">
                        <a:defRPr sz="1800" kern="1200">
                          <a:solidFill>
                            <a:schemeClr val="dk1"/>
                          </a:solidFill>
                          <a:latin typeface="Century Gothic" panose="020B0502020202020204"/>
                        </a:defRPr>
                      </a:lvl7pPr>
                      <a:lvl8pPr marL="3200400" algn="l" defTabSz="914400" rtl="0" eaLnBrk="1" latinLnBrk="0" hangingPunct="1">
                        <a:defRPr sz="1800" kern="1200">
                          <a:solidFill>
                            <a:schemeClr val="dk1"/>
                          </a:solidFill>
                          <a:latin typeface="Century Gothic" panose="020B0502020202020204"/>
                        </a:defRPr>
                      </a:lvl8pPr>
                      <a:lvl9pPr marL="3657600" algn="l" defTabSz="914400" rtl="0" eaLnBrk="1" latinLnBrk="0" hangingPunct="1">
                        <a:defRPr sz="1800" kern="1200">
                          <a:solidFill>
                            <a:schemeClr val="dk1"/>
                          </a:solidFill>
                          <a:latin typeface="Century Gothic" panose="020B0502020202020204"/>
                        </a:defRPr>
                      </a:lvl9pPr>
                    </a:lstStyle>
                    <a:p>
                      <a:r>
                        <a:rPr lang="en-US" sz="1800" b="1" i="0" dirty="0">
                          <a:solidFill>
                            <a:schemeClr val="tx1"/>
                          </a:solidFill>
                          <a:latin typeface="Times New Roman" panose="02020603050405020304" pitchFamily="18" charset="0"/>
                          <a:cs typeface="Times New Roman" panose="02020603050405020304" pitchFamily="18" charset="0"/>
                        </a:rPr>
                        <a:t>Where meeting minutes, actions, decisions,</a:t>
                      </a:r>
                      <a:r>
                        <a:rPr lang="en-US" sz="1800" b="1" i="0" baseline="0" dirty="0">
                          <a:solidFill>
                            <a:schemeClr val="tx1"/>
                          </a:solidFill>
                          <a:latin typeface="Times New Roman" panose="02020603050405020304" pitchFamily="18" charset="0"/>
                          <a:cs typeface="Times New Roman" panose="02020603050405020304" pitchFamily="18" charset="0"/>
                        </a:rPr>
                        <a:t> etc. are stored after the meeting</a:t>
                      </a:r>
                      <a:endParaRPr lang="en-US" sz="1400" b="1" i="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ysClr val="windowText" lastClr="000000"/>
                      </a:solidFill>
                      <a:prstDash val="solid"/>
                      <a:round/>
                      <a:headEnd type="none" w="med" len="med"/>
                      <a:tailEnd type="none" w="med" len="med"/>
                    </a:lnL>
                    <a:lnR w="12700" cap="flat" cmpd="sng" algn="ctr">
                      <a:solidFill>
                        <a:sysClr val="windowText" lastClr="000000"/>
                      </a:solidFill>
                      <a:prstDash val="solid"/>
                      <a:round/>
                      <a:headEnd type="none" w="med" len="med"/>
                      <a:tailEnd type="none" w="med" len="med"/>
                    </a:lnR>
                    <a:lnT w="12700" cap="flat" cmpd="sng" algn="ctr">
                      <a:solidFill>
                        <a:sysClr val="windowText" lastClr="000000"/>
                      </a:solidFill>
                      <a:prstDash val="solid"/>
                      <a:round/>
                      <a:headEnd type="none" w="med" len="med"/>
                      <a:tailEnd type="none" w="med" len="med"/>
                    </a:lnT>
                    <a:lnB w="12700" cap="flat" cmpd="sng" algn="ctr">
                      <a:solidFill>
                        <a:sysClr val="windowText" lastClr="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dot"/>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tc hMerge="1">
                  <a:txBody>
                    <a:bodyPr/>
                    <a:lstStyle/>
                    <a:p>
                      <a:endParaRPr lang="en-US"/>
                    </a:p>
                  </a:txBody>
                  <a:tcPr/>
                </a:tc>
                <a:tc hMerge="1">
                  <a:txBody>
                    <a:bodyPr/>
                    <a:lstStyle/>
                    <a:p>
                      <a:endParaRPr lang="en-US" i="1" dirty="0">
                        <a:solidFill>
                          <a:schemeClr val="tx1"/>
                        </a:solidFill>
                      </a:endParaRPr>
                    </a:p>
                  </a:txBody>
                  <a:tcPr>
                    <a:lnL w="12700" cap="flat" cmpd="sng" algn="ctr">
                      <a:solidFill>
                        <a:schemeClr val="tx1"/>
                      </a:solidFill>
                      <a:prstDash val="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dot"/>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a:p>
                  </a:txBody>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312010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FBCC6A6-CC6C-A3B4-5B0E-C64289BF8AD5}"/>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Communicating With Metrics and Reports</a:t>
            </a:r>
          </a:p>
        </p:txBody>
      </p:sp>
    </p:spTree>
    <p:extLst>
      <p:ext uri="{BB962C8B-B14F-4D97-AF65-F5344CB8AC3E}">
        <p14:creationId xmlns:p14="http://schemas.microsoft.com/office/powerpoint/2010/main" val="427990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spcBef>
                <a:spcPts val="1000"/>
              </a:spcBef>
              <a:spcAft>
                <a:spcPts val="0"/>
              </a:spcAft>
              <a:buClr>
                <a:srgbClr val="415588"/>
              </a:buClr>
              <a:buSzPct val="100000"/>
              <a:buFont typeface="+mj-lt"/>
              <a:buAutoNum type="arabicPeriod"/>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Metrics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a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useful quantitative representation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of a project attribute, which help leaders or team members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decisions about the project</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Private metrics are known only to the team and risk misinterpretation if shared</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Public metrics are designed to be shared outside the team for comparison across projects</a:t>
            </a: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Reports</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are more complex representations of the project designed to be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communicated to stakeholders </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and typically </a:t>
            </a: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contain multiple metrics.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228600" marR="0" lvl="0" indent="-228600" algn="l" defTabSz="914400" rtl="0" eaLnBrk="1" fontAlgn="auto" latinLnBrk="0" hangingPunct="1">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Making metrics and reports useful requires attention to several aspects: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Level of detail as well as ethical and appropriate interpretation for stakeholders.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Choosing an appropriate communication channel.</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Considering the role of the recipient, as well as their preferences.</a:t>
            </a:r>
          </a:p>
          <a:p>
            <a:pPr marL="685800" marR="0" lvl="1" indent="-228600" algn="l" defTabSz="914400" rtl="0" eaLnBrk="1" fontAlgn="auto" latinLnBrk="0" hangingPunct="1">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An appropriate understanding of what the information.</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2060"/>
              </a:solidFill>
              <a:effectLst/>
              <a:uLnTx/>
              <a:uFillTx/>
              <a:latin typeface="Century Gothic" panose="020B050202020202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41627A5-5022-2F76-3036-35F1126911E0}"/>
              </a:ext>
            </a:extLst>
          </p:cNvPr>
          <p:cNvSpPr txBox="1"/>
          <p:nvPr/>
        </p:nvSpPr>
        <p:spPr>
          <a:xfrm>
            <a:off x="2513148" y="1019069"/>
            <a:ext cx="77085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Communicating Metrics and Reports for Leaders</a:t>
            </a:r>
          </a:p>
        </p:txBody>
      </p:sp>
    </p:spTree>
    <p:extLst>
      <p:ext uri="{BB962C8B-B14F-4D97-AF65-F5344CB8AC3E}">
        <p14:creationId xmlns:p14="http://schemas.microsoft.com/office/powerpoint/2010/main" val="2226780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6F83A5E-AEA4-0135-FAE1-3368321D64FF}"/>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Metrics (1 of 2)</a:t>
            </a:r>
          </a:p>
        </p:txBody>
      </p:sp>
      <p:sp>
        <p:nvSpPr>
          <p:cNvPr id="3" name="Content Placeholder 3">
            <a:extLst>
              <a:ext uri="{FF2B5EF4-FFF2-40B4-BE49-F238E27FC236}">
                <a16:creationId xmlns:a16="http://schemas.microsoft.com/office/drawing/2014/main" id="{45F9450B-A726-2031-B08F-A4C813E4AE08}"/>
              </a:ext>
            </a:extLst>
          </p:cNvPr>
          <p:cNvSpPr txBox="1">
            <a:spLocks/>
          </p:cNvSpPr>
          <p:nvPr/>
        </p:nvSpPr>
        <p:spPr>
          <a:xfrm>
            <a:off x="717601" y="2049657"/>
            <a:ext cx="7211209" cy="122053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err="1">
                <a:solidFill>
                  <a:srgbClr val="002060"/>
                </a:solidFill>
                <a:latin typeface="Times New Roman" panose="02020603050405020304" pitchFamily="18" charset="0"/>
                <a:cs typeface="Times New Roman" panose="02020603050405020304" pitchFamily="18" charset="0"/>
              </a:rPr>
              <a:t>Cycletime</a:t>
            </a:r>
            <a:r>
              <a:rPr lang="en-US" sz="2400" dirty="0">
                <a:solidFill>
                  <a:srgbClr val="002060"/>
                </a:solidFill>
                <a:latin typeface="Times New Roman" panose="02020603050405020304" pitchFamily="18" charset="0"/>
                <a:cs typeface="Times New Roman" panose="02020603050405020304" pitchFamily="18" charset="0"/>
              </a:rPr>
              <a:t> measures the average amount of time it takes to complete a cycle.   Defining a ‘cycle’ is up to the team – it can be a single phase or the entire project.</a:t>
            </a:r>
          </a:p>
        </p:txBody>
      </p:sp>
      <p:sp>
        <p:nvSpPr>
          <p:cNvPr id="8" name="Content Placeholder 4">
            <a:extLst>
              <a:ext uri="{FF2B5EF4-FFF2-40B4-BE49-F238E27FC236}">
                <a16:creationId xmlns:a16="http://schemas.microsoft.com/office/drawing/2014/main" id="{9CD6AC79-4AB9-40A3-321D-51A652129F30}"/>
              </a:ext>
            </a:extLst>
          </p:cNvPr>
          <p:cNvSpPr txBox="1">
            <a:spLocks/>
          </p:cNvSpPr>
          <p:nvPr/>
        </p:nvSpPr>
        <p:spPr>
          <a:xfrm>
            <a:off x="4044874" y="3225951"/>
            <a:ext cx="7537525" cy="13716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Schedule or Cost Variance</a:t>
            </a:r>
            <a:r>
              <a:rPr lang="en-US" sz="2400" dirty="0">
                <a:solidFill>
                  <a:srgbClr val="002060"/>
                </a:solidFill>
                <a:latin typeface="Times New Roman" panose="02020603050405020304" pitchFamily="18" charset="0"/>
                <a:cs typeface="Times New Roman" panose="02020603050405020304" pitchFamily="18" charset="0"/>
              </a:rPr>
              <a:t> demonstrates how far the expected value (baseline) is from the actual value.  Related to a project’s </a:t>
            </a:r>
            <a:r>
              <a:rPr lang="en-US" sz="2400" i="1" dirty="0">
                <a:solidFill>
                  <a:srgbClr val="002060"/>
                </a:solidFill>
                <a:latin typeface="Times New Roman" panose="02020603050405020304" pitchFamily="18" charset="0"/>
                <a:cs typeface="Times New Roman" panose="02020603050405020304" pitchFamily="18" charset="0"/>
              </a:rPr>
              <a:t>Earned Value.</a:t>
            </a:r>
          </a:p>
        </p:txBody>
      </p:sp>
      <p:sp>
        <p:nvSpPr>
          <p:cNvPr id="9" name="Content Placeholder 3">
            <a:extLst>
              <a:ext uri="{FF2B5EF4-FFF2-40B4-BE49-F238E27FC236}">
                <a16:creationId xmlns:a16="http://schemas.microsoft.com/office/drawing/2014/main" id="{E2B29216-B639-4BA4-C733-85535BE7631C}"/>
              </a:ext>
            </a:extLst>
          </p:cNvPr>
          <p:cNvSpPr txBox="1">
            <a:spLocks/>
          </p:cNvSpPr>
          <p:nvPr/>
        </p:nvSpPr>
        <p:spPr>
          <a:xfrm>
            <a:off x="617280" y="4513629"/>
            <a:ext cx="8760311" cy="1335292"/>
          </a:xfrm>
          <a:prstGeom prst="rect">
            <a:avLst/>
          </a:prstGeom>
        </p:spPr>
        <p:txBody>
          <a:bodyPr vert="horz" lIns="91440" tIns="45720" rIns="91440" bIns="45720" rtlCol="0">
            <a:normAutofit fontScale="92500"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Resource Utilization </a:t>
            </a:r>
            <a:r>
              <a:rPr lang="en-US" sz="2400" dirty="0">
                <a:solidFill>
                  <a:srgbClr val="002060"/>
                </a:solidFill>
                <a:latin typeface="Times New Roman" panose="02020603050405020304" pitchFamily="18" charset="0"/>
                <a:cs typeface="Times New Roman" panose="02020603050405020304" pitchFamily="18" charset="0"/>
              </a:rPr>
              <a:t>tracks how effectively of the team’s available work hours are being utilized.  A percentage significantly below 100% may indicate wasted time, and over 100% could lead to burn-out.  Similar metrics exist for other (non-human) resources.</a:t>
            </a:r>
          </a:p>
        </p:txBody>
      </p:sp>
      <p:pic>
        <p:nvPicPr>
          <p:cNvPr id="11" name="Picture 10">
            <a:extLst>
              <a:ext uri="{FF2B5EF4-FFF2-40B4-BE49-F238E27FC236}">
                <a16:creationId xmlns:a16="http://schemas.microsoft.com/office/drawing/2014/main" id="{F6CAB49C-3359-F37C-0848-9A0405BAEC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50287" y="1830693"/>
            <a:ext cx="3177515" cy="864162"/>
          </a:xfrm>
          <a:prstGeom prst="rect">
            <a:avLst/>
          </a:prstGeom>
        </p:spPr>
      </p:pic>
      <p:pic>
        <p:nvPicPr>
          <p:cNvPr id="12" name="Picture 11">
            <a:extLst>
              <a:ext uri="{FF2B5EF4-FFF2-40B4-BE49-F238E27FC236}">
                <a16:creationId xmlns:a16="http://schemas.microsoft.com/office/drawing/2014/main" id="{D029056F-6B0A-768C-00A9-D7A44C36060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2320" y="3363035"/>
            <a:ext cx="3177515" cy="913870"/>
          </a:xfrm>
          <a:prstGeom prst="rect">
            <a:avLst/>
          </a:prstGeom>
        </p:spPr>
      </p:pic>
      <p:pic>
        <p:nvPicPr>
          <p:cNvPr id="13" name="Picture 12">
            <a:extLst>
              <a:ext uri="{FF2B5EF4-FFF2-40B4-BE49-F238E27FC236}">
                <a16:creationId xmlns:a16="http://schemas.microsoft.com/office/drawing/2014/main" id="{AD2BC67E-128D-A79A-AD93-97ACA8BD59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12491" y="4321266"/>
            <a:ext cx="1614762" cy="1614762"/>
          </a:xfrm>
          <a:prstGeom prst="rect">
            <a:avLst/>
          </a:prstGeom>
        </p:spPr>
      </p:pic>
    </p:spTree>
    <p:extLst>
      <p:ext uri="{BB962C8B-B14F-4D97-AF65-F5344CB8AC3E}">
        <p14:creationId xmlns:p14="http://schemas.microsoft.com/office/powerpoint/2010/main" val="2932758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791BBA9-9744-5F73-D8CC-E7A586D5F20D}"/>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Metrics (2 of 2)</a:t>
            </a:r>
          </a:p>
        </p:txBody>
      </p:sp>
      <p:pic>
        <p:nvPicPr>
          <p:cNvPr id="3" name="Picture 2">
            <a:extLst>
              <a:ext uri="{FF2B5EF4-FFF2-40B4-BE49-F238E27FC236}">
                <a16:creationId xmlns:a16="http://schemas.microsoft.com/office/drawing/2014/main" id="{E144C0A0-D571-43AB-8F65-CD4FBA71B0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583023" y="4387512"/>
            <a:ext cx="1614762" cy="1611041"/>
          </a:xfrm>
          <a:prstGeom prst="rect">
            <a:avLst/>
          </a:prstGeom>
        </p:spPr>
      </p:pic>
      <p:pic>
        <p:nvPicPr>
          <p:cNvPr id="8" name="Picture 7">
            <a:extLst>
              <a:ext uri="{FF2B5EF4-FFF2-40B4-BE49-F238E27FC236}">
                <a16:creationId xmlns:a16="http://schemas.microsoft.com/office/drawing/2014/main" id="{EB1AAAD1-20B6-DD12-519F-CCE541E734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3250" y="2002153"/>
            <a:ext cx="3506993" cy="1339387"/>
          </a:xfrm>
          <a:prstGeom prst="rect">
            <a:avLst/>
          </a:prstGeom>
        </p:spPr>
      </p:pic>
      <p:sp>
        <p:nvSpPr>
          <p:cNvPr id="9" name="Content Placeholder 3">
            <a:extLst>
              <a:ext uri="{FF2B5EF4-FFF2-40B4-BE49-F238E27FC236}">
                <a16:creationId xmlns:a16="http://schemas.microsoft.com/office/drawing/2014/main" id="{CD4A6249-2080-B490-45EA-8F9FC8827CEA}"/>
              </a:ext>
            </a:extLst>
          </p:cNvPr>
          <p:cNvSpPr txBox="1">
            <a:spLocks/>
          </p:cNvSpPr>
          <p:nvPr/>
        </p:nvSpPr>
        <p:spPr>
          <a:xfrm>
            <a:off x="642892" y="2096393"/>
            <a:ext cx="7060602" cy="1371600"/>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a:solidFill>
                  <a:srgbClr val="002060"/>
                </a:solidFill>
                <a:latin typeface="Times New Roman" panose="02020603050405020304" pitchFamily="18" charset="0"/>
                <a:cs typeface="Times New Roman" panose="02020603050405020304" pitchFamily="18" charset="0"/>
              </a:rPr>
              <a:t>Requirements/Specifications Volatility </a:t>
            </a:r>
            <a:r>
              <a:rPr lang="en-US" dirty="0">
                <a:solidFill>
                  <a:srgbClr val="002060"/>
                </a:solidFill>
                <a:latin typeface="Times New Roman" panose="02020603050405020304" pitchFamily="18" charset="0"/>
                <a:cs typeface="Times New Roman" panose="02020603050405020304" pitchFamily="18" charset="0"/>
              </a:rPr>
              <a:t>measures the number of changes to requirements/specifications as the project proceeds.  These changes often have significant impacts on the productivity of the team.</a:t>
            </a:r>
          </a:p>
        </p:txBody>
      </p:sp>
      <p:sp>
        <p:nvSpPr>
          <p:cNvPr id="11" name="Content Placeholder 4">
            <a:extLst>
              <a:ext uri="{FF2B5EF4-FFF2-40B4-BE49-F238E27FC236}">
                <a16:creationId xmlns:a16="http://schemas.microsoft.com/office/drawing/2014/main" id="{F884F222-91EB-89EC-C739-63761327351A}"/>
              </a:ext>
            </a:extLst>
          </p:cNvPr>
          <p:cNvSpPr txBox="1">
            <a:spLocks/>
          </p:cNvSpPr>
          <p:nvPr/>
        </p:nvSpPr>
        <p:spPr>
          <a:xfrm>
            <a:off x="5718448" y="3338259"/>
            <a:ext cx="5676451" cy="1371600"/>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b="1" dirty="0">
                <a:solidFill>
                  <a:srgbClr val="002060"/>
                </a:solidFill>
                <a:latin typeface="Times New Roman" panose="02020603050405020304" pitchFamily="18" charset="0"/>
                <a:cs typeface="Times New Roman" panose="02020603050405020304" pitchFamily="18" charset="0"/>
              </a:rPr>
              <a:t>Total Risk Exposure</a:t>
            </a:r>
            <a:r>
              <a:rPr lang="en-US" sz="2400" dirty="0">
                <a:solidFill>
                  <a:srgbClr val="002060"/>
                </a:solidFill>
                <a:latin typeface="Times New Roman" panose="02020603050405020304" pitchFamily="18" charset="0"/>
                <a:cs typeface="Times New Roman" panose="02020603050405020304" pitchFamily="18" charset="0"/>
              </a:rPr>
              <a:t> is the sum of a project’s individual risk exposures.  The result is the expected total impact to resources or schedule.</a:t>
            </a:r>
            <a:endParaRPr lang="en-US" sz="2400" i="1" dirty="0">
              <a:solidFill>
                <a:srgbClr val="002060"/>
              </a:solidFill>
              <a:latin typeface="Times New Roman" panose="02020603050405020304" pitchFamily="18" charset="0"/>
              <a:cs typeface="Times New Roman" panose="02020603050405020304" pitchFamily="18" charset="0"/>
            </a:endParaRPr>
          </a:p>
        </p:txBody>
      </p:sp>
      <p:sp>
        <p:nvSpPr>
          <p:cNvPr id="12" name="Content Placeholder 3">
            <a:extLst>
              <a:ext uri="{FF2B5EF4-FFF2-40B4-BE49-F238E27FC236}">
                <a16:creationId xmlns:a16="http://schemas.microsoft.com/office/drawing/2014/main" id="{3C5026B0-0A9E-B428-4168-3FE4DE811D12}"/>
              </a:ext>
            </a:extLst>
          </p:cNvPr>
          <p:cNvSpPr txBox="1">
            <a:spLocks/>
          </p:cNvSpPr>
          <p:nvPr/>
        </p:nvSpPr>
        <p:spPr>
          <a:xfrm>
            <a:off x="617280" y="4709859"/>
            <a:ext cx="8760311" cy="1335292"/>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algn="just"/>
            <a:r>
              <a:rPr lang="en-US" b="1" dirty="0">
                <a:solidFill>
                  <a:srgbClr val="002060"/>
                </a:solidFill>
                <a:latin typeface="Times New Roman" panose="02020603050405020304" pitchFamily="18" charset="0"/>
                <a:cs typeface="Times New Roman" panose="02020603050405020304" pitchFamily="18" charset="0"/>
              </a:rPr>
              <a:t>Customer Satisfaction</a:t>
            </a:r>
            <a:r>
              <a:rPr lang="en-US" dirty="0">
                <a:solidFill>
                  <a:srgbClr val="002060"/>
                </a:solidFill>
                <a:latin typeface="Times New Roman" panose="02020603050405020304" pitchFamily="18" charset="0"/>
                <a:cs typeface="Times New Roman" panose="02020603050405020304" pitchFamily="18" charset="0"/>
              </a:rPr>
              <a:t> is an important metric to many organizations.  Measured in various ways (surveys, etc.).  Understanding why customer satisfaction is where it is represents a much more difficult task.</a:t>
            </a:r>
          </a:p>
        </p:txBody>
      </p:sp>
      <p:pic>
        <p:nvPicPr>
          <p:cNvPr id="13" name="Picture 12">
            <a:extLst>
              <a:ext uri="{FF2B5EF4-FFF2-40B4-BE49-F238E27FC236}">
                <a16:creationId xmlns:a16="http://schemas.microsoft.com/office/drawing/2014/main" id="{77A10DEB-24DC-AC31-55A2-4AD294C8227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7101" y="3483916"/>
            <a:ext cx="5083236" cy="754378"/>
          </a:xfrm>
          <a:prstGeom prst="rect">
            <a:avLst/>
          </a:prstGeom>
        </p:spPr>
      </p:pic>
    </p:spTree>
    <p:extLst>
      <p:ext uri="{BB962C8B-B14F-4D97-AF65-F5344CB8AC3E}">
        <p14:creationId xmlns:p14="http://schemas.microsoft.com/office/powerpoint/2010/main" val="410473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Aft>
                <a:spcPts val="0"/>
              </a:spcAft>
              <a:buClr>
                <a:srgbClr val="415588"/>
              </a:buClr>
              <a:buSzPct val="100000"/>
              <a:buFont typeface="Arial" panose="020B0604020202020204" pitchFamily="34" charset="0"/>
              <a:buNone/>
              <a:tabLst/>
              <a:defRPr/>
            </a:pPr>
            <a:endPar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E2DC1A2-0178-9492-C5FD-B04BC2388B98}"/>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(1 of 3)</a:t>
            </a:r>
          </a:p>
        </p:txBody>
      </p:sp>
      <p:sp>
        <p:nvSpPr>
          <p:cNvPr id="3" name="Content Placeholder 2">
            <a:extLst>
              <a:ext uri="{FF2B5EF4-FFF2-40B4-BE49-F238E27FC236}">
                <a16:creationId xmlns:a16="http://schemas.microsoft.com/office/drawing/2014/main" id="{F7923259-27D4-1272-302F-8BB673E26DD0}"/>
              </a:ext>
            </a:extLst>
          </p:cNvPr>
          <p:cNvSpPr txBox="1">
            <a:spLocks/>
          </p:cNvSpPr>
          <p:nvPr/>
        </p:nvSpPr>
        <p:spPr>
          <a:xfrm>
            <a:off x="813686" y="2088031"/>
            <a:ext cx="4010973" cy="25952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0"/>
              </a:spcBef>
            </a:pPr>
            <a:r>
              <a:rPr lang="en-US" sz="2000" b="1" dirty="0">
                <a:solidFill>
                  <a:srgbClr val="002060"/>
                </a:solidFill>
                <a:latin typeface="Times New Roman" panose="02020603050405020304" pitchFamily="18" charset="0"/>
                <a:cs typeface="Times New Roman" panose="02020603050405020304" pitchFamily="18" charset="0"/>
              </a:rPr>
              <a:t>Status Reports </a:t>
            </a:r>
            <a:r>
              <a:rPr lang="en-US" sz="2000" dirty="0">
                <a:solidFill>
                  <a:srgbClr val="002060"/>
                </a:solidFill>
                <a:latin typeface="Times New Roman" panose="02020603050405020304" pitchFamily="18" charset="0"/>
                <a:cs typeface="Times New Roman" panose="02020603050405020304" pitchFamily="18" charset="0"/>
              </a:rPr>
              <a:t>indicate the overall condition of a project.</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Overall health</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Schedule/budget status</a:t>
            </a:r>
          </a:p>
          <a:p>
            <a:pPr lvl="1">
              <a:spcBef>
                <a:spcPts val="0"/>
              </a:spcBef>
            </a:pPr>
            <a:r>
              <a:rPr lang="en-US" sz="2100" dirty="0">
                <a:solidFill>
                  <a:srgbClr val="002060"/>
                </a:solidFill>
                <a:latin typeface="Times New Roman" panose="02020603050405020304" pitchFamily="18" charset="0"/>
                <a:cs typeface="Times New Roman" panose="02020603050405020304" pitchFamily="18" charset="0"/>
              </a:rPr>
              <a:t>Issues/risks</a:t>
            </a:r>
          </a:p>
          <a:p>
            <a:pPr>
              <a:spcBef>
                <a:spcPts val="0"/>
              </a:spcBef>
            </a:pPr>
            <a:r>
              <a:rPr lang="en-US" sz="1900" dirty="0">
                <a:solidFill>
                  <a:srgbClr val="002060"/>
                </a:solidFill>
                <a:latin typeface="Times New Roman" panose="02020603050405020304" pitchFamily="18" charset="0"/>
                <a:cs typeface="Times New Roman" panose="02020603050405020304" pitchFamily="18" charset="0"/>
              </a:rPr>
              <a:t>Almost any relevant metric can be included</a:t>
            </a:r>
          </a:p>
          <a:p>
            <a:pPr marL="0" indent="0">
              <a:buFont typeface="Arial" panose="020B0604020202020204" pitchFamily="34" charset="0"/>
              <a:buNone/>
            </a:pPr>
            <a:endParaRPr lang="en-US" i="1" dirty="0">
              <a:solidFill>
                <a:srgbClr val="002060"/>
              </a:solidFill>
            </a:endParaRPr>
          </a:p>
        </p:txBody>
      </p:sp>
      <p:pic>
        <p:nvPicPr>
          <p:cNvPr id="8" name="Picture 7">
            <a:extLst>
              <a:ext uri="{FF2B5EF4-FFF2-40B4-BE49-F238E27FC236}">
                <a16:creationId xmlns:a16="http://schemas.microsoft.com/office/drawing/2014/main" id="{0C5E25CD-C7C7-4101-114E-A191A425347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32579" y="1992004"/>
            <a:ext cx="1604263" cy="2081605"/>
          </a:xfrm>
          <a:prstGeom prst="rect">
            <a:avLst/>
          </a:prstGeom>
        </p:spPr>
      </p:pic>
      <p:sp>
        <p:nvSpPr>
          <p:cNvPr id="9" name="Content Placeholder 2">
            <a:extLst>
              <a:ext uri="{FF2B5EF4-FFF2-40B4-BE49-F238E27FC236}">
                <a16:creationId xmlns:a16="http://schemas.microsoft.com/office/drawing/2014/main" id="{A1415A72-2A5D-5C71-81CD-569CF76A7768}"/>
              </a:ext>
            </a:extLst>
          </p:cNvPr>
          <p:cNvSpPr txBox="1">
            <a:spLocks/>
          </p:cNvSpPr>
          <p:nvPr/>
        </p:nvSpPr>
        <p:spPr>
          <a:xfrm>
            <a:off x="2806550" y="4077415"/>
            <a:ext cx="3187849" cy="2048754"/>
          </a:xfrm>
          <a:prstGeom prst="rect">
            <a:avLst/>
          </a:prstGeom>
        </p:spPr>
        <p:txBody>
          <a:bodyPr vert="horz" lIns="91440" tIns="45720" rIns="91440" bIns="45720" rtlCol="0">
            <a:normAutofit/>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b="1" dirty="0">
                <a:solidFill>
                  <a:srgbClr val="002060"/>
                </a:solidFill>
                <a:latin typeface="Times New Roman" panose="02020603050405020304" pitchFamily="18" charset="0"/>
                <a:cs typeface="Times New Roman" panose="02020603050405020304" pitchFamily="18" charset="0"/>
              </a:rPr>
              <a:t>Quad Charts </a:t>
            </a:r>
            <a:r>
              <a:rPr lang="en-US" dirty="0">
                <a:solidFill>
                  <a:srgbClr val="002060"/>
                </a:solidFill>
                <a:latin typeface="Times New Roman" panose="02020603050405020304" pitchFamily="18" charset="0"/>
                <a:cs typeface="Times New Roman" panose="02020603050405020304" pitchFamily="18" charset="0"/>
              </a:rPr>
              <a:t>are a useful example of a status report</a:t>
            </a:r>
          </a:p>
          <a:p>
            <a:pPr lvl="1"/>
            <a:r>
              <a:rPr lang="en-US" i="1" dirty="0">
                <a:solidFill>
                  <a:srgbClr val="002060"/>
                </a:solidFill>
                <a:latin typeface="Times New Roman" panose="02020603050405020304" pitchFamily="18" charset="0"/>
                <a:cs typeface="Times New Roman" panose="02020603050405020304" pitchFamily="18" charset="0"/>
              </a:rPr>
              <a:t>Limited to one side of one page or one presentation slide</a:t>
            </a:r>
          </a:p>
        </p:txBody>
      </p:sp>
      <p:pic>
        <p:nvPicPr>
          <p:cNvPr id="11" name="Picture 2" descr="C:\Users\sam\Dropbox\Books\Project Team Leadership and Communication\curriculum\images\ReportTrend.png">
            <a:extLst>
              <a:ext uri="{FF2B5EF4-FFF2-40B4-BE49-F238E27FC236}">
                <a16:creationId xmlns:a16="http://schemas.microsoft.com/office/drawing/2014/main" id="{B2A4A6F6-E5A0-8540-139C-9AA8C2E9F9B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45429" y="1737363"/>
            <a:ext cx="1604263" cy="2081605"/>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3">
            <a:extLst>
              <a:ext uri="{FF2B5EF4-FFF2-40B4-BE49-F238E27FC236}">
                <a16:creationId xmlns:a16="http://schemas.microsoft.com/office/drawing/2014/main" id="{84CCAB84-7F57-C0CC-6A9D-BEA9F9682CD5}"/>
              </a:ext>
            </a:extLst>
          </p:cNvPr>
          <p:cNvSpPr txBox="1">
            <a:spLocks/>
          </p:cNvSpPr>
          <p:nvPr/>
        </p:nvSpPr>
        <p:spPr>
          <a:xfrm>
            <a:off x="5878286" y="4185985"/>
            <a:ext cx="5500027" cy="1678343"/>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sz="1600" dirty="0">
                <a:solidFill>
                  <a:srgbClr val="002060"/>
                </a:solidFill>
                <a:latin typeface="Times New Roman" panose="02020603050405020304" pitchFamily="18" charset="0"/>
                <a:cs typeface="Times New Roman" panose="02020603050405020304" pitchFamily="18" charset="0"/>
              </a:rPr>
              <a:t>Will the data and its forecast factor into important decisions?</a:t>
            </a:r>
          </a:p>
          <a:p>
            <a:r>
              <a:rPr lang="en-US" sz="1600" dirty="0">
                <a:solidFill>
                  <a:srgbClr val="002060"/>
                </a:solidFill>
                <a:latin typeface="Times New Roman" panose="02020603050405020304" pitchFamily="18" charset="0"/>
                <a:cs typeface="Times New Roman" panose="02020603050405020304" pitchFamily="18" charset="0"/>
              </a:rPr>
              <a:t>Sources, justifications, and expected ranges help make the report more relevant/readable</a:t>
            </a:r>
          </a:p>
          <a:p>
            <a:r>
              <a:rPr lang="en-US" sz="1600" dirty="0">
                <a:solidFill>
                  <a:srgbClr val="002060"/>
                </a:solidFill>
                <a:latin typeface="Times New Roman" panose="02020603050405020304" pitchFamily="18" charset="0"/>
                <a:cs typeface="Times New Roman" panose="02020603050405020304" pitchFamily="18" charset="0"/>
              </a:rPr>
              <a:t>Automatically generated reports can be extremely useful here</a:t>
            </a:r>
          </a:p>
          <a:p>
            <a:r>
              <a:rPr lang="en-US" sz="1600" dirty="0">
                <a:solidFill>
                  <a:srgbClr val="002060"/>
                </a:solidFill>
                <a:latin typeface="Times New Roman" panose="02020603050405020304" pitchFamily="18" charset="0"/>
                <a:cs typeface="Times New Roman" panose="02020603050405020304" pitchFamily="18" charset="0"/>
              </a:rPr>
              <a:t>Data/Metrics: </a:t>
            </a:r>
            <a:r>
              <a:rPr lang="en-US" sz="1600" dirty="0" err="1">
                <a:solidFill>
                  <a:srgbClr val="002060"/>
                </a:solidFill>
                <a:latin typeface="Times New Roman" panose="02020603050405020304" pitchFamily="18" charset="0"/>
                <a:cs typeface="Times New Roman" panose="02020603050405020304" pitchFamily="18" charset="0"/>
              </a:rPr>
              <a:t>Cycletime</a:t>
            </a:r>
            <a:r>
              <a:rPr lang="en-US" sz="1600" dirty="0">
                <a:solidFill>
                  <a:srgbClr val="002060"/>
                </a:solidFill>
                <a:latin typeface="Times New Roman" panose="02020603050405020304" pitchFamily="18" charset="0"/>
                <a:cs typeface="Times New Roman" panose="02020603050405020304" pitchFamily="18" charset="0"/>
              </a:rPr>
              <a:t>, Schedule, Cost, etc.</a:t>
            </a:r>
          </a:p>
        </p:txBody>
      </p:sp>
      <p:sp>
        <p:nvSpPr>
          <p:cNvPr id="14" name="Content Placeholder 3">
            <a:extLst>
              <a:ext uri="{FF2B5EF4-FFF2-40B4-BE49-F238E27FC236}">
                <a16:creationId xmlns:a16="http://schemas.microsoft.com/office/drawing/2014/main" id="{19BC49E7-F768-91F8-7FD2-09C92E954DEB}"/>
              </a:ext>
            </a:extLst>
          </p:cNvPr>
          <p:cNvSpPr txBox="1">
            <a:spLocks/>
          </p:cNvSpPr>
          <p:nvPr/>
        </p:nvSpPr>
        <p:spPr>
          <a:xfrm>
            <a:off x="6217221" y="1929547"/>
            <a:ext cx="3428177" cy="231865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002060"/>
                </a:solidFill>
                <a:latin typeface="Times New Roman" panose="02020603050405020304" pitchFamily="18" charset="0"/>
                <a:cs typeface="Times New Roman" panose="02020603050405020304" pitchFamily="18" charset="0"/>
              </a:rPr>
              <a:t>Trend/Forecasting Reports </a:t>
            </a:r>
            <a:r>
              <a:rPr lang="en-US" sz="2000" dirty="0">
                <a:solidFill>
                  <a:srgbClr val="002060"/>
                </a:solidFill>
                <a:latin typeface="Times New Roman" panose="02020603050405020304" pitchFamily="18" charset="0"/>
                <a:cs typeface="Times New Roman" panose="02020603050405020304" pitchFamily="18" charset="0"/>
              </a:rPr>
              <a:t>extrapolate important project data, giving insight into important factors of the project.</a:t>
            </a:r>
          </a:p>
          <a:p>
            <a:pPr lvl="1"/>
            <a:r>
              <a:rPr lang="en-US" sz="1900" dirty="0">
                <a:solidFill>
                  <a:srgbClr val="002060"/>
                </a:solidFill>
                <a:latin typeface="Times New Roman" panose="02020603050405020304" pitchFamily="18" charset="0"/>
                <a:cs typeface="Times New Roman" panose="02020603050405020304" pitchFamily="18" charset="0"/>
              </a:rPr>
              <a:t>Is performance improving or deteriorating? </a:t>
            </a:r>
          </a:p>
        </p:txBody>
      </p:sp>
      <p:graphicFrame>
        <p:nvGraphicFramePr>
          <p:cNvPr id="15" name="Table 14">
            <a:extLst>
              <a:ext uri="{FF2B5EF4-FFF2-40B4-BE49-F238E27FC236}">
                <a16:creationId xmlns:a16="http://schemas.microsoft.com/office/drawing/2014/main" id="{D1608B9B-45B7-7365-896C-655F05E4C54C}"/>
              </a:ext>
            </a:extLst>
          </p:cNvPr>
          <p:cNvGraphicFramePr>
            <a:graphicFrameLocks noGrp="1"/>
          </p:cNvGraphicFramePr>
          <p:nvPr>
            <p:extLst>
              <p:ext uri="{D42A27DB-BD31-4B8C-83A1-F6EECF244321}">
                <p14:modId xmlns:p14="http://schemas.microsoft.com/office/powerpoint/2010/main" val="2355538890"/>
              </p:ext>
            </p:extLst>
          </p:nvPr>
        </p:nvGraphicFramePr>
        <p:xfrm>
          <a:off x="928438" y="4195482"/>
          <a:ext cx="1797722" cy="1668846"/>
        </p:xfrm>
        <a:graphic>
          <a:graphicData uri="http://schemas.openxmlformats.org/drawingml/2006/table">
            <a:tbl>
              <a:tblPr firstRow="1" bandRow="1">
                <a:tableStyleId>{5C22544A-7EE6-4342-B048-85BDC9FD1C3A}</a:tableStyleId>
              </a:tblPr>
              <a:tblGrid>
                <a:gridCol w="898861">
                  <a:extLst>
                    <a:ext uri="{9D8B030D-6E8A-4147-A177-3AD203B41FA5}">
                      <a16:colId xmlns:a16="http://schemas.microsoft.com/office/drawing/2014/main" val="20000"/>
                    </a:ext>
                  </a:extLst>
                </a:gridCol>
                <a:gridCol w="898861">
                  <a:extLst>
                    <a:ext uri="{9D8B030D-6E8A-4147-A177-3AD203B41FA5}">
                      <a16:colId xmlns:a16="http://schemas.microsoft.com/office/drawing/2014/main" val="20001"/>
                    </a:ext>
                  </a:extLst>
                </a:gridCol>
              </a:tblGrid>
              <a:tr h="834423">
                <a:tc>
                  <a:txBody>
                    <a:bodyPr/>
                    <a:lstStyle/>
                    <a:p>
                      <a:pPr algn="ctr"/>
                      <a:r>
                        <a:rPr lang="en-US" sz="1200" b="0" dirty="0">
                          <a:solidFill>
                            <a:schemeClr val="tx1"/>
                          </a:solidFill>
                        </a:rPr>
                        <a:t>Completed</a:t>
                      </a:r>
                    </a:p>
                    <a:p>
                      <a:pPr algn="ctr"/>
                      <a:r>
                        <a:rPr lang="en-US" sz="1200" b="0" dirty="0">
                          <a:solidFill>
                            <a:schemeClr val="tx1"/>
                          </a:solidFill>
                        </a:rPr>
                        <a:t>Since</a:t>
                      </a:r>
                      <a:r>
                        <a:rPr lang="en-US" sz="1200" b="0" baseline="0" dirty="0">
                          <a:solidFill>
                            <a:schemeClr val="tx1"/>
                          </a:solidFill>
                        </a:rPr>
                        <a:t> Last Report</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Plans For</a:t>
                      </a:r>
                      <a:r>
                        <a:rPr lang="en-US" sz="1200" b="0" baseline="0" dirty="0">
                          <a:solidFill>
                            <a:schemeClr val="tx1"/>
                          </a:solidFill>
                        </a:rPr>
                        <a:t> Current Period</a:t>
                      </a:r>
                      <a:endParaRPr lang="en-US" sz="1200" b="0" dirty="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34423">
                <a:tc>
                  <a:txBody>
                    <a:bodyPr/>
                    <a:lstStyle/>
                    <a:p>
                      <a:pPr algn="ctr"/>
                      <a:r>
                        <a:rPr lang="en-US" sz="1200" b="0" dirty="0">
                          <a:solidFill>
                            <a:schemeClr val="tx1"/>
                          </a:solidFill>
                        </a:rPr>
                        <a:t>Risks &amp; Issues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200" b="0" dirty="0">
                          <a:solidFill>
                            <a:schemeClr val="tx1"/>
                          </a:solidFill>
                        </a:rPr>
                        <a:t>Needs</a:t>
                      </a:r>
                      <a:r>
                        <a:rPr lang="en-US" sz="1200" b="0" baseline="0" dirty="0">
                          <a:solidFill>
                            <a:schemeClr val="tx1"/>
                          </a:solidFill>
                        </a:rPr>
                        <a:t> &amp; </a:t>
                      </a:r>
                      <a:r>
                        <a:rPr lang="en-US" sz="1200" b="0" dirty="0">
                          <a:solidFill>
                            <a:schemeClr val="tx1"/>
                          </a:solidFill>
                        </a:rPr>
                        <a:t>Discussion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15824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Aft>
                <a:spcPts val="0"/>
              </a:spcAft>
              <a:buClr>
                <a:srgbClr val="415588"/>
              </a:buClr>
              <a:buSzPct val="100000"/>
              <a:tabLst/>
              <a:defRPr/>
            </a:pPr>
            <a:endParaRPr kumimoji="0" lang="en-US"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2F05441-9FC4-5C0E-17FC-5FE837EC053B}"/>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(2 of 3)</a:t>
            </a:r>
          </a:p>
        </p:txBody>
      </p:sp>
      <p:pic>
        <p:nvPicPr>
          <p:cNvPr id="3" name="Picture 3" descr="C:\Users\sam\Dropbox\Books\Project Team Leadership and Communication\curriculum\images\ReportEarnedValue.png">
            <a:extLst>
              <a:ext uri="{FF2B5EF4-FFF2-40B4-BE49-F238E27FC236}">
                <a16:creationId xmlns:a16="http://schemas.microsoft.com/office/drawing/2014/main" id="{AD3D0F4A-76FB-0C9B-C61D-657ABE0D203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25777" y="1737362"/>
            <a:ext cx="1604264" cy="208160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C:\Users\sam\Dropbox\Books\Project Team Leadership and Communication\curriculum\images\ReportVariance.png">
            <a:extLst>
              <a:ext uri="{FF2B5EF4-FFF2-40B4-BE49-F238E27FC236}">
                <a16:creationId xmlns:a16="http://schemas.microsoft.com/office/drawing/2014/main" id="{99C940B8-3BBD-5F1F-DFA6-990F944FBC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86951" y="1600205"/>
            <a:ext cx="1604263" cy="2081606"/>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47150412-FE6D-A3CC-1E54-E017DC8AE26A}"/>
              </a:ext>
            </a:extLst>
          </p:cNvPr>
          <p:cNvSpPr txBox="1">
            <a:spLocks/>
          </p:cNvSpPr>
          <p:nvPr/>
        </p:nvSpPr>
        <p:spPr>
          <a:xfrm>
            <a:off x="772572" y="2240408"/>
            <a:ext cx="3661186" cy="219150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900" b="1" dirty="0">
                <a:solidFill>
                  <a:srgbClr val="002060"/>
                </a:solidFill>
                <a:latin typeface="Times New Roman" panose="02020603050405020304" pitchFamily="18" charset="0"/>
                <a:cs typeface="Times New Roman" panose="02020603050405020304" pitchFamily="18" charset="0"/>
              </a:rPr>
              <a:t>Variance Reports </a:t>
            </a:r>
            <a:r>
              <a:rPr lang="en-US" sz="1900" dirty="0">
                <a:solidFill>
                  <a:srgbClr val="002060"/>
                </a:solidFill>
                <a:latin typeface="Times New Roman" panose="02020603050405020304" pitchFamily="18" charset="0"/>
                <a:cs typeface="Times New Roman" panose="02020603050405020304" pitchFamily="18" charset="0"/>
              </a:rPr>
              <a:t>measure how actual results compare to the expected value, or “baseline.”</a:t>
            </a:r>
          </a:p>
          <a:p>
            <a:r>
              <a:rPr lang="en-US" sz="2000" dirty="0">
                <a:solidFill>
                  <a:srgbClr val="002060"/>
                </a:solidFill>
                <a:latin typeface="Times New Roman" panose="02020603050405020304" pitchFamily="18" charset="0"/>
                <a:cs typeface="Times New Roman" panose="02020603050405020304" pitchFamily="18" charset="0"/>
              </a:rPr>
              <a:t>Both overspending and “</a:t>
            </a:r>
            <a:r>
              <a:rPr lang="en-US" sz="2000" dirty="0" err="1">
                <a:solidFill>
                  <a:srgbClr val="002060"/>
                </a:solidFill>
                <a:latin typeface="Times New Roman" panose="02020603050405020304" pitchFamily="18" charset="0"/>
                <a:cs typeface="Times New Roman" panose="02020603050405020304" pitchFamily="18" charset="0"/>
              </a:rPr>
              <a:t>underspeinding</a:t>
            </a:r>
            <a:r>
              <a:rPr lang="en-US" sz="2000" dirty="0">
                <a:solidFill>
                  <a:srgbClr val="002060"/>
                </a:solidFill>
                <a:latin typeface="Times New Roman" panose="02020603050405020304" pitchFamily="18" charset="0"/>
                <a:cs typeface="Times New Roman" panose="02020603050405020304" pitchFamily="18" charset="0"/>
              </a:rPr>
              <a:t>” time or resources can represent a problem</a:t>
            </a:r>
          </a:p>
          <a:p>
            <a:pPr marL="0" indent="0">
              <a:buFont typeface="Arial" panose="020B0604020202020204" pitchFamily="34" charset="0"/>
              <a:buNone/>
            </a:pPr>
            <a:endParaRPr lang="en-US" i="1" dirty="0">
              <a:solidFill>
                <a:srgbClr val="002060"/>
              </a:solidFill>
            </a:endParaRPr>
          </a:p>
        </p:txBody>
      </p:sp>
      <p:sp>
        <p:nvSpPr>
          <p:cNvPr id="11" name="Content Placeholder 3">
            <a:extLst>
              <a:ext uri="{FF2B5EF4-FFF2-40B4-BE49-F238E27FC236}">
                <a16:creationId xmlns:a16="http://schemas.microsoft.com/office/drawing/2014/main" id="{B7B133E3-83BE-3681-6C19-329AA17E3F18}"/>
              </a:ext>
            </a:extLst>
          </p:cNvPr>
          <p:cNvSpPr txBox="1">
            <a:spLocks/>
          </p:cNvSpPr>
          <p:nvPr/>
        </p:nvSpPr>
        <p:spPr>
          <a:xfrm>
            <a:off x="6197600" y="1882478"/>
            <a:ext cx="3428177" cy="2021779"/>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rgbClr val="002060"/>
                </a:solidFill>
                <a:latin typeface="Times New Roman" panose="02020603050405020304" pitchFamily="18" charset="0"/>
                <a:cs typeface="Times New Roman" panose="02020603050405020304" pitchFamily="18" charset="0"/>
              </a:rPr>
              <a:t>Earned Value Reports </a:t>
            </a:r>
            <a:r>
              <a:rPr lang="en-US" sz="2400" dirty="0">
                <a:solidFill>
                  <a:srgbClr val="002060"/>
                </a:solidFill>
                <a:latin typeface="Times New Roman" panose="02020603050405020304" pitchFamily="18" charset="0"/>
                <a:cs typeface="Times New Roman" panose="02020603050405020304" pitchFamily="18" charset="0"/>
              </a:rPr>
              <a:t>are similar to Trend/Fore-casting and Variance Reports, but follow a specific method.</a:t>
            </a:r>
          </a:p>
          <a:p>
            <a:pPr lvl="1"/>
            <a:r>
              <a:rPr lang="en-US" dirty="0">
                <a:solidFill>
                  <a:srgbClr val="002060"/>
                </a:solidFill>
                <a:latin typeface="Times New Roman" panose="02020603050405020304" pitchFamily="18" charset="0"/>
                <a:cs typeface="Times New Roman" panose="02020603050405020304" pitchFamily="18" charset="0"/>
              </a:rPr>
              <a:t>Actual, or “Earned Value” are plotted against expected value.</a:t>
            </a:r>
          </a:p>
        </p:txBody>
      </p:sp>
      <p:sp>
        <p:nvSpPr>
          <p:cNvPr id="12" name="Content Placeholder 3">
            <a:extLst>
              <a:ext uri="{FF2B5EF4-FFF2-40B4-BE49-F238E27FC236}">
                <a16:creationId xmlns:a16="http://schemas.microsoft.com/office/drawing/2014/main" id="{F9BC1FFD-CBE6-28D4-DDF3-EBEE905A54AB}"/>
              </a:ext>
            </a:extLst>
          </p:cNvPr>
          <p:cNvSpPr txBox="1">
            <a:spLocks/>
          </p:cNvSpPr>
          <p:nvPr/>
        </p:nvSpPr>
        <p:spPr>
          <a:xfrm>
            <a:off x="6197600" y="4019999"/>
            <a:ext cx="5145314" cy="1697721"/>
          </a:xfrm>
          <a:prstGeom prst="rect">
            <a:avLst/>
          </a:prstGeom>
        </p:spPr>
        <p:txBody>
          <a:bodyPr vert="horz" lIns="91440" tIns="45720" rIns="91440" bIns="45720" rtlCol="0">
            <a:normAutofit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pPr lvl="1"/>
            <a:r>
              <a:rPr lang="en-US" dirty="0">
                <a:solidFill>
                  <a:srgbClr val="002060"/>
                </a:solidFill>
                <a:latin typeface="Times New Roman" panose="02020603050405020304" pitchFamily="18" charset="0"/>
                <a:cs typeface="Times New Roman" panose="02020603050405020304" pitchFamily="18" charset="0"/>
              </a:rPr>
              <a:t>In an “ideal” project, both graphed lines would match perfectly.  A gap indicates variance</a:t>
            </a:r>
          </a:p>
          <a:p>
            <a:r>
              <a:rPr lang="en-US" dirty="0">
                <a:solidFill>
                  <a:srgbClr val="002060"/>
                </a:solidFill>
                <a:latin typeface="Times New Roman" panose="02020603050405020304" pitchFamily="18" charset="0"/>
                <a:cs typeface="Times New Roman" panose="02020603050405020304" pitchFamily="18" charset="0"/>
              </a:rPr>
              <a:t>Some project management software automatically generates this report</a:t>
            </a:r>
          </a:p>
          <a:p>
            <a:r>
              <a:rPr lang="en-US" dirty="0">
                <a:solidFill>
                  <a:srgbClr val="002060"/>
                </a:solidFill>
                <a:latin typeface="Times New Roman" panose="02020603050405020304" pitchFamily="18" charset="0"/>
                <a:cs typeface="Times New Roman" panose="02020603050405020304" pitchFamily="18" charset="0"/>
              </a:rPr>
              <a:t>Data/Metrics: Earned Value, Planned Value</a:t>
            </a:r>
          </a:p>
        </p:txBody>
      </p:sp>
      <p:sp>
        <p:nvSpPr>
          <p:cNvPr id="13" name="Content Placeholder 3">
            <a:extLst>
              <a:ext uri="{FF2B5EF4-FFF2-40B4-BE49-F238E27FC236}">
                <a16:creationId xmlns:a16="http://schemas.microsoft.com/office/drawing/2014/main" id="{6C2FB746-BCA0-3DCA-3D77-2B59137AB65C}"/>
              </a:ext>
            </a:extLst>
          </p:cNvPr>
          <p:cNvSpPr txBox="1">
            <a:spLocks/>
          </p:cNvSpPr>
          <p:nvPr/>
        </p:nvSpPr>
        <p:spPr>
          <a:xfrm>
            <a:off x="762000" y="4238339"/>
            <a:ext cx="5367482" cy="1643687"/>
          </a:xfrm>
          <a:prstGeom prst="rect">
            <a:avLst/>
          </a:prstGeom>
        </p:spPr>
        <p:txBody>
          <a:bodyPr vert="horz" lIns="91440" tIns="45720" rIns="91440" bIns="45720" rtlCol="0">
            <a:normAutofit fontScale="92500" lnSpcReduction="10000"/>
          </a:bodyPr>
          <a:lstStyle>
            <a:lvl1pPr marL="257168" indent="-257168" algn="l" defTabSz="685783"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1pPr>
            <a:lvl2pPr marL="557199" indent="-214308" algn="l" defTabSz="685783"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2pPr>
            <a:lvl3pPr marL="857228" indent="-171446" algn="l" defTabSz="685783" rtl="0" eaLnBrk="1" latinLnBrk="0" hangingPunct="1">
              <a:spcBef>
                <a:spcPct val="20000"/>
              </a:spcBef>
              <a:buFont typeface="Arial" panose="020B0604020202020204" pitchFamily="34" charset="0"/>
              <a:buChar char="•"/>
              <a:defRPr sz="1500" kern="1200">
                <a:solidFill>
                  <a:schemeClr val="tx1"/>
                </a:solidFill>
                <a:latin typeface="+mn-lt"/>
                <a:ea typeface="+mn-ea"/>
                <a:cs typeface="+mn-cs"/>
              </a:defRPr>
            </a:lvl3pPr>
            <a:lvl4pPr marL="1200120"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4pPr>
            <a:lvl5pPr marL="1543012"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5pPr>
            <a:lvl6pPr marL="1885903"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spcBef>
                <a:spcPct val="20000"/>
              </a:spcBef>
              <a:buFont typeface="Arial" panose="020B0604020202020204" pitchFamily="34" charset="0"/>
              <a:buChar char="•"/>
              <a:defRPr sz="1350" kern="1200">
                <a:solidFill>
                  <a:schemeClr val="tx1"/>
                </a:solidFill>
                <a:latin typeface="+mn-lt"/>
                <a:ea typeface="+mn-ea"/>
                <a:cs typeface="+mn-cs"/>
              </a:defRPr>
            </a:lvl9pPr>
          </a:lstStyle>
          <a:p>
            <a:r>
              <a:rPr lang="en-US" sz="1800" dirty="0">
                <a:solidFill>
                  <a:srgbClr val="002060"/>
                </a:solidFill>
                <a:latin typeface="Times New Roman" panose="02020603050405020304" pitchFamily="18" charset="0"/>
                <a:cs typeface="Times New Roman" panose="02020603050405020304" pitchFamily="18" charset="0"/>
              </a:rPr>
              <a:t>The expected values may not always be constant/linear.  Projects often plan to work and spend resources at varying rates</a:t>
            </a:r>
          </a:p>
          <a:p>
            <a:r>
              <a:rPr lang="en-US" sz="1800" dirty="0">
                <a:solidFill>
                  <a:srgbClr val="002060"/>
                </a:solidFill>
                <a:latin typeface="Times New Roman" panose="02020603050405020304" pitchFamily="18" charset="0"/>
                <a:cs typeface="Times New Roman" panose="02020603050405020304" pitchFamily="18" charset="0"/>
              </a:rPr>
              <a:t>Often, more data is included to provide clarity</a:t>
            </a:r>
          </a:p>
          <a:p>
            <a:r>
              <a:rPr lang="en-US" sz="1800" dirty="0">
                <a:solidFill>
                  <a:srgbClr val="002060"/>
                </a:solidFill>
                <a:latin typeface="Times New Roman" panose="02020603050405020304" pitchFamily="18" charset="0"/>
                <a:cs typeface="Times New Roman" panose="02020603050405020304" pitchFamily="18" charset="0"/>
              </a:rPr>
              <a:t>Data/Metrics: Schedule Variance, Cost Variance, analysis/clarification where needed</a:t>
            </a:r>
          </a:p>
        </p:txBody>
      </p:sp>
    </p:spTree>
    <p:extLst>
      <p:ext uri="{BB962C8B-B14F-4D97-AF65-F5344CB8AC3E}">
        <p14:creationId xmlns:p14="http://schemas.microsoft.com/office/powerpoint/2010/main" val="18127117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None/>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D2C345F-FE9D-DD48-B4BC-5A0ABFE343AF}"/>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Example Project Reports (3 of 3)</a:t>
            </a:r>
          </a:p>
        </p:txBody>
      </p:sp>
      <p:sp>
        <p:nvSpPr>
          <p:cNvPr id="3" name="Content Placeholder 5">
            <a:extLst>
              <a:ext uri="{FF2B5EF4-FFF2-40B4-BE49-F238E27FC236}">
                <a16:creationId xmlns:a16="http://schemas.microsoft.com/office/drawing/2014/main" id="{9087C8D0-8DDE-3F19-8653-E33D38C98035}"/>
              </a:ext>
            </a:extLst>
          </p:cNvPr>
          <p:cNvSpPr txBox="1">
            <a:spLocks/>
          </p:cNvSpPr>
          <p:nvPr/>
        </p:nvSpPr>
        <p:spPr>
          <a:xfrm>
            <a:off x="620713" y="2141974"/>
            <a:ext cx="7456488" cy="452596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rgbClr val="FF9300"/>
                </a:solidFill>
                <a:latin typeface="Times New Roman" panose="02020603050405020304" pitchFamily="18" charset="0"/>
                <a:cs typeface="Times New Roman" panose="02020603050405020304" pitchFamily="18" charset="0"/>
              </a:rPr>
              <a:t>Lessons Learned Reports </a:t>
            </a:r>
            <a:r>
              <a:rPr lang="en-US" sz="2000" dirty="0">
                <a:latin typeface="Times New Roman" panose="02020603050405020304" pitchFamily="18" charset="0"/>
                <a:cs typeface="Times New Roman" panose="02020603050405020304" pitchFamily="18" charset="0"/>
              </a:rPr>
              <a:t>present an opportunity for the project team to review, document, learn from, and communicate what went well and what went poorly throughout the project.</a:t>
            </a:r>
          </a:p>
          <a:p>
            <a:pPr lvl="1"/>
            <a:r>
              <a:rPr lang="en-US" sz="1800" dirty="0">
                <a:latin typeface="Times New Roman" panose="02020603050405020304" pitchFamily="18" charset="0"/>
                <a:cs typeface="Times New Roman" panose="02020603050405020304" pitchFamily="18" charset="0"/>
              </a:rPr>
              <a:t>Often three questions are asked:</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start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stop doing</a:t>
            </a:r>
            <a:r>
              <a:rPr lang="en-US" sz="1600" dirty="0">
                <a:latin typeface="Times New Roman" panose="02020603050405020304" pitchFamily="18" charset="0"/>
                <a:cs typeface="Times New Roman" panose="02020603050405020304" pitchFamily="18" charset="0"/>
              </a:rPr>
              <a:t>?</a:t>
            </a:r>
          </a:p>
          <a:p>
            <a:pPr lvl="2"/>
            <a:r>
              <a:rPr lang="en-US" sz="1600" dirty="0">
                <a:latin typeface="Times New Roman" panose="02020603050405020304" pitchFamily="18" charset="0"/>
                <a:cs typeface="Times New Roman" panose="02020603050405020304" pitchFamily="18" charset="0"/>
              </a:rPr>
              <a:t>What should the team </a:t>
            </a:r>
            <a:r>
              <a:rPr lang="en-US" sz="1600" b="1" dirty="0">
                <a:latin typeface="Times New Roman" panose="02020603050405020304" pitchFamily="18" charset="0"/>
                <a:cs typeface="Times New Roman" panose="02020603050405020304" pitchFamily="18" charset="0"/>
              </a:rPr>
              <a:t>continue doing</a:t>
            </a:r>
            <a:r>
              <a:rPr lang="en-US" sz="1600" dirty="0">
                <a:latin typeface="Times New Roman" panose="02020603050405020304" pitchFamily="18" charset="0"/>
                <a:cs typeface="Times New Roman" panose="02020603050405020304" pitchFamily="18" charset="0"/>
              </a:rPr>
              <a:t>?</a:t>
            </a:r>
          </a:p>
          <a:p>
            <a:pPr lvl="1"/>
            <a:r>
              <a:rPr lang="en-US" sz="1800" dirty="0">
                <a:latin typeface="Times New Roman" panose="02020603050405020304" pitchFamily="18" charset="0"/>
                <a:cs typeface="Times New Roman" panose="02020603050405020304" pitchFamily="18" charset="0"/>
              </a:rPr>
              <a:t>Also known as a </a:t>
            </a:r>
            <a:r>
              <a:rPr lang="en-US" sz="1800" dirty="0">
                <a:solidFill>
                  <a:srgbClr val="7030A0"/>
                </a:solidFill>
                <a:latin typeface="Times New Roman" panose="02020603050405020304" pitchFamily="18" charset="0"/>
                <a:cs typeface="Times New Roman" panose="02020603050405020304" pitchFamily="18" charset="0"/>
              </a:rPr>
              <a:t>“Postmortem,” </a:t>
            </a:r>
            <a:r>
              <a:rPr lang="en-US" sz="1800" dirty="0">
                <a:latin typeface="Times New Roman" panose="02020603050405020304" pitchFamily="18" charset="0"/>
                <a:cs typeface="Times New Roman" panose="02020603050405020304" pitchFamily="18" charset="0"/>
              </a:rPr>
              <a:t>which implies lessons learned activities are only completed at the end of a project.  In reality, they should happen throughout, and team can benefit immediately</a:t>
            </a:r>
          </a:p>
          <a:p>
            <a:pPr lvl="1"/>
            <a:r>
              <a:rPr lang="en-US" sz="1800" dirty="0">
                <a:latin typeface="Times New Roman" panose="02020603050405020304" pitchFamily="18" charset="0"/>
                <a:cs typeface="Times New Roman" panose="02020603050405020304" pitchFamily="18" charset="0"/>
              </a:rPr>
              <a:t>Previous Lessons Learned reports can also benefit teams completing projects in the future</a:t>
            </a:r>
          </a:p>
        </p:txBody>
      </p:sp>
      <p:pic>
        <p:nvPicPr>
          <p:cNvPr id="8" name="Picture 2" descr="C:\Users\sam\Dropbox\Books\Project Team Leadership and Communication\curriculum\images\ReportLessonsLearned.png">
            <a:extLst>
              <a:ext uri="{FF2B5EF4-FFF2-40B4-BE49-F238E27FC236}">
                <a16:creationId xmlns:a16="http://schemas.microsoft.com/office/drawing/2014/main" id="{CA1F9506-51F5-0D25-ECCE-5E3C4BC23A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66088" y="1801784"/>
            <a:ext cx="3265941" cy="4163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7776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20000"/>
              </a:lnSpc>
              <a:spcBef>
                <a:spcPts val="1000"/>
              </a:spcBef>
              <a:spcAft>
                <a:spcPts val="0"/>
              </a:spcAft>
              <a:buClr>
                <a:srgbClr val="415588"/>
              </a:buClr>
              <a:buSzPct val="100000"/>
              <a:tabLst/>
              <a:defRPr/>
            </a:pPr>
            <a:endParaRPr kumimoji="0" lang="en-US" sz="105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19069"/>
            <a:ext cx="700690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Communicating With Metrics and Reports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0494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20000"/>
              </a:lnSpc>
              <a:spcBef>
                <a:spcPts val="1000"/>
              </a:spcBef>
              <a:spcAft>
                <a:spcPts val="0"/>
              </a:spcAft>
              <a:buClr>
                <a:srgbClr val="415588"/>
              </a:buClr>
              <a:buSzPct val="100000"/>
              <a:tabLst/>
              <a:defRPr/>
            </a:pPr>
            <a:r>
              <a:rPr kumimoji="0" lang="en-US" altLang="en-US" sz="2800" b="0" i="0" u="none" strike="noStrike" kern="1200" cap="none" spc="0" normalizeH="0" baseline="0" noProof="0" dirty="0">
                <a:ln>
                  <a:noFill/>
                </a:ln>
                <a:solidFill>
                  <a:srgbClr val="002060"/>
                </a:solidFill>
                <a:effectLst/>
                <a:uLnTx/>
                <a:uFillTx/>
                <a:latin typeface="Times New Roman" panose="02020603050405020304" pitchFamily="18" charset="0"/>
                <a:ea typeface="ＭＳ Ｐゴシック" panose="020B0600070205080204" pitchFamily="34" charset="-128"/>
                <a:cs typeface="Times New Roman" panose="02020603050405020304" pitchFamily="18" charset="0"/>
              </a:rPr>
              <a:t>Presented material that contains all the relevant information, is true in every sense, and is not deceptive in any way.</a:t>
            </a:r>
          </a:p>
          <a:p>
            <a:pPr marR="0" lvl="0" algn="l" defTabSz="914400" rtl="0" eaLnBrk="1" fontAlgn="auto" latinLnBrk="0" hangingPunct="1">
              <a:lnSpc>
                <a:spcPct val="120000"/>
              </a:lnSpc>
              <a:spcBef>
                <a:spcPts val="1000"/>
              </a:spcBef>
              <a:spcAft>
                <a:spcPts val="0"/>
              </a:spcAft>
              <a:buClr>
                <a:srgbClr val="415588"/>
              </a:buClr>
              <a:buSzPct val="100000"/>
              <a:tabLst/>
              <a:defRPr/>
            </a:pPr>
            <a:endParaRPr lang="en-US" sz="2800" dirty="0">
              <a:solidFill>
                <a:srgbClr val="002060"/>
              </a:solidFill>
              <a:latin typeface="Century Gothic" panose="020B0502020202020204"/>
              <a:ea typeface="ＭＳ Ｐゴシック" panose="020B0600070205080204" pitchFamily="34" charset="-128"/>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800" b="0" i="0" u="none" strike="noStrike" kern="1200" cap="none" spc="0" normalizeH="0" baseline="0" noProof="0" dirty="0">
              <a:ln>
                <a:noFill/>
              </a:ln>
              <a:solidFill>
                <a:srgbClr val="002060"/>
              </a:solidFill>
              <a:effectLst/>
              <a:uLnTx/>
              <a:uFillTx/>
              <a:latin typeface="Century Gothic" panose="020B0502020202020204"/>
              <a:ea typeface="ＭＳ Ｐゴシック" panose="020B0600070205080204" pitchFamily="34" charset="-128"/>
              <a:cs typeface="Times New Roman" panose="02020603050405020304" pitchFamily="18" charset="0"/>
            </a:endParaRPr>
          </a:p>
          <a:p>
            <a:pPr marR="0" lvl="0" algn="l" defTabSz="914400" rtl="0" eaLnBrk="1" fontAlgn="auto" latinLnBrk="0" hangingPunct="1">
              <a:lnSpc>
                <a:spcPct val="120000"/>
              </a:lnSpc>
              <a:spcBef>
                <a:spcPts val="1000"/>
              </a:spcBef>
              <a:spcAft>
                <a:spcPts val="0"/>
              </a:spcAft>
              <a:buClr>
                <a:srgbClr val="415588"/>
              </a:buClr>
              <a:buSzPct val="100000"/>
              <a:tabLst/>
              <a:defRPr/>
            </a:pPr>
            <a:endParaRPr kumimoji="0" lang="en-US" sz="24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8" y="1019069"/>
            <a:ext cx="69993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4159631-3F11-A3C9-7321-96D51C07A972}"/>
              </a:ext>
            </a:extLst>
          </p:cNvPr>
          <p:cNvPicPr>
            <a:picLocks noChangeAspect="1"/>
          </p:cNvPicPr>
          <p:nvPr/>
        </p:nvPicPr>
        <p:blipFill>
          <a:blip r:embed="rId3"/>
          <a:stretch>
            <a:fillRect/>
          </a:stretch>
        </p:blipFill>
        <p:spPr>
          <a:xfrm>
            <a:off x="8083525" y="3429000"/>
            <a:ext cx="2362200" cy="1752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8214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670293"/>
          </a:xfrm>
          <a:prstGeom prst="rect">
            <a:avLst/>
          </a:prstGeom>
          <a:noFill/>
          <a:ln>
            <a:noFill/>
          </a:ln>
        </p:spPr>
        <p:txBody>
          <a:bodyPr spcFirstLastPara="1" wrap="square" lIns="91425" tIns="45700" rIns="91425" bIns="45700" anchor="t" anchorCtr="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presents the majority of ethical decisions for most individuals</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Ethics focus on truthfulness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Honesty before the project begins </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Ensuring that the project team and stakeholders are presented with an honest view of circumstances</a:t>
            </a:r>
            <a:endPar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Trying to understand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Remember that perceptions can be inaccurate.  Seek the whole truth</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Being truthful in all communications</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Stressful or less-than-ideal circumstances make this difficulty.  Trust is built in the bad times, not the good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Creating an environment where others tell the truth</a:t>
            </a:r>
          </a:p>
          <a:p>
            <a:pPr marL="1143000" marR="0" lvl="2"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As a leader or peer, consistently telling the truth communicates to others that truthfulness is the only acceptable option</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Ethical Communication</a:t>
            </a:r>
          </a:p>
        </p:txBody>
      </p:sp>
    </p:spTree>
    <p:extLst>
      <p:ext uri="{BB962C8B-B14F-4D97-AF65-F5344CB8AC3E}">
        <p14:creationId xmlns:p14="http://schemas.microsoft.com/office/powerpoint/2010/main" val="3164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ts val="0"/>
              </a:spcBef>
              <a:spcAft>
                <a:spcPts val="0"/>
              </a:spcAft>
              <a:buClr>
                <a:srgbClr val="415588"/>
              </a:buClr>
              <a:buSzPct val="100000"/>
              <a:buNone/>
              <a:tabLst/>
              <a:defRPr/>
            </a:pPr>
            <a:endParaRPr kumimoji="0" lang="en-US" sz="1600" b="0" i="0" u="none" strike="noStrike" kern="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sym typeface="Century Gothic"/>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Expectation Management</a:t>
            </a:r>
          </a:p>
        </p:txBody>
      </p:sp>
    </p:spTree>
    <p:extLst>
      <p:ext uri="{BB962C8B-B14F-4D97-AF65-F5344CB8AC3E}">
        <p14:creationId xmlns:p14="http://schemas.microsoft.com/office/powerpoint/2010/main" val="3939177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fall into 2 groups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the most apparent to the team and the most demanding</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Those who are </a:t>
            </a:r>
            <a:r>
              <a:rPr kumimoji="0" lang="en-US" sz="16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affected by the project</a:t>
            </a: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often easier to ignore</a:t>
            </a:r>
          </a:p>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have a direct connection to perception, and perception is influenced by communication.  Several factors can affect this: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Stakeholders’ previous projects and experiences.</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Patterns of communication and normal rhythms of the organizational environment.</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Expectations of individual stakeholders: simply asking is often most effective here</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Previous commitments made by the project team.  These should be carefully recorded and considered</a:t>
            </a:r>
          </a:p>
          <a:p>
            <a:pPr marL="685800" marR="0" lvl="1" indent="-228600" algn="l" defTabSz="914400" rtl="0" eaLnBrk="1" fontAlgn="auto" latinLnBrk="0" hangingPunct="1">
              <a:lnSpc>
                <a:spcPct val="120000"/>
              </a:lnSpc>
              <a:spcBef>
                <a:spcPts val="500"/>
              </a:spcBef>
              <a:spcAft>
                <a:spcPts val="0"/>
              </a:spcAft>
              <a:buClr>
                <a:srgbClr val="415588"/>
              </a:buClr>
              <a:buSzPct val="100000"/>
              <a:buFont typeface="Arial" panose="020B0604020202020204" pitchFamily="34" charset="0"/>
              <a:buChar char="•"/>
              <a:tabLst/>
              <a:defRPr/>
            </a:pPr>
            <a:r>
              <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Hard data: numbers (metrics, reports, etc.) and appropriate context are extremely valuable</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Stakeholder Expectation Management</a:t>
            </a:r>
          </a:p>
        </p:txBody>
      </p:sp>
    </p:spTree>
    <p:extLst>
      <p:ext uri="{BB962C8B-B14F-4D97-AF65-F5344CB8AC3E}">
        <p14:creationId xmlns:p14="http://schemas.microsoft.com/office/powerpoint/2010/main" val="3291212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8" y="1019069"/>
            <a:ext cx="829636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Improve Leadership Communication Skills?</a:t>
            </a:r>
          </a:p>
        </p:txBody>
      </p:sp>
    </p:spTree>
    <p:extLst>
      <p:ext uri="{BB962C8B-B14F-4D97-AF65-F5344CB8AC3E}">
        <p14:creationId xmlns:p14="http://schemas.microsoft.com/office/powerpoint/2010/main" val="12981997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The following are steps you can take to improve your leadership communication skills:</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Have a purpose for your communication.</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Before you speak or send correspondence, make sure you have a clear goal, so your message stays focused.</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Make sure your team members fully understand your agenda.</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Explain the objective of the conversation so your team members understand their responsibilities and what you expect of them.</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Choose your words carefully.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Each word you use should have a specific purpose for a more straightforward message. Think before you speak, and reread and written communication before you send it.</a:t>
            </a:r>
          </a:p>
          <a:p>
            <a:pPr marL="228600" marR="0" lvl="0" indent="-228600" algn="just"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r>
              <a:rPr kumimoji="0" lang="en-US" sz="18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Eliminate fillers from your vocabulary.</a:t>
            </a: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Reducing fillers, such as "um," can make you seem more confident and composed when you speak. If you need to, you can take a short pause before completing a thought instead of filling the space.</a:t>
            </a:r>
          </a:p>
        </p:txBody>
      </p:sp>
      <p:sp>
        <p:nvSpPr>
          <p:cNvPr id="8" name="TextBox 7">
            <a:extLst>
              <a:ext uri="{FF2B5EF4-FFF2-40B4-BE49-F238E27FC236}">
                <a16:creationId xmlns:a16="http://schemas.microsoft.com/office/drawing/2014/main" id="{AF12EB22-4E82-6B27-AFEA-798CA30F048D}"/>
              </a:ext>
            </a:extLst>
          </p:cNvPr>
          <p:cNvSpPr txBox="1"/>
          <p:nvPr/>
        </p:nvSpPr>
        <p:spPr>
          <a:xfrm>
            <a:off x="2513148" y="1019069"/>
            <a:ext cx="87365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How To Improve Leadership Communication Skills?</a:t>
            </a:r>
          </a:p>
        </p:txBody>
      </p:sp>
    </p:spTree>
    <p:extLst>
      <p:ext uri="{BB962C8B-B14F-4D97-AF65-F5344CB8AC3E}">
        <p14:creationId xmlns:p14="http://schemas.microsoft.com/office/powerpoint/2010/main" val="8459749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120000"/>
              </a:lnSpc>
              <a:spcBef>
                <a:spcPts val="1000"/>
              </a:spcBef>
              <a:spcAft>
                <a:spcPts val="0"/>
              </a:spcAft>
              <a:buClr>
                <a:srgbClr val="415588"/>
              </a:buClr>
              <a:buSzPct val="100000"/>
              <a:buFont typeface="Arial" panose="020B0604020202020204" pitchFamily="34" charset="0"/>
              <a:buChar char="•"/>
              <a:tabLst/>
              <a:defRPr/>
            </a:pP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31180420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l" rtl="0">
              <a:lnSpc>
                <a:spcPct val="120000"/>
              </a:lnSpc>
              <a:spcBef>
                <a:spcPts val="0"/>
              </a:spcBef>
              <a:spcAft>
                <a:spcPts val="0"/>
              </a:spcAft>
              <a:buSzPct val="100000"/>
            </a:pPr>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Google Shape;568;p46">
            <a:extLst>
              <a:ext uri="{FF2B5EF4-FFF2-40B4-BE49-F238E27FC236}">
                <a16:creationId xmlns:a16="http://schemas.microsoft.com/office/drawing/2014/main" id="{33C32524-77CB-85FB-47BE-9ED01234104F}"/>
              </a:ext>
            </a:extLst>
          </p:cNvPr>
          <p:cNvSpPr txBox="1">
            <a:spLocks/>
          </p:cNvSpPr>
          <p:nvPr/>
        </p:nvSpPr>
        <p:spPr>
          <a:xfrm>
            <a:off x="617279" y="2094691"/>
            <a:ext cx="10801027" cy="3961216"/>
          </a:xfrm>
          <a:prstGeom prst="rect">
            <a:avLst/>
          </a:prstGeom>
          <a:noFill/>
          <a:ln>
            <a:noFill/>
          </a:ln>
        </p:spPr>
        <p:txBody>
          <a:bodyPr spcFirstLastPara="1" wrap="square" lIns="91425" tIns="45700" rIns="91425" bIns="45700" anchor="t" anchorCtr="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Teams may not give communication enough consideration because in general communication is a large part of everyday life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requires careful planning, and should consider factors such as the appropriate channel and potential blockers.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Carefully consider whether interactive, push, pull, and hybrid communication types are appropriate</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External communication affects the expectations of stakeholders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Communication represents the majority of ethical considerations for project teams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When communicating with metrics and reports, special consideration must be given to how they are perceived.  Provide appropriate interpretation and context.</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How to improve leadership communication skills?</a:t>
            </a:r>
            <a:endParaRPr kumimoji="0" lang="en-US" sz="160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F12EB22-4E82-6B27-AFEA-798CA30F048D}"/>
              </a:ext>
            </a:extLst>
          </p:cNvPr>
          <p:cNvSpPr txBox="1"/>
          <p:nvPr/>
        </p:nvSpPr>
        <p:spPr>
          <a:xfrm>
            <a:off x="2513149" y="1019069"/>
            <a:ext cx="620630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 and Conclusions</a:t>
            </a:r>
          </a:p>
        </p:txBody>
      </p:sp>
    </p:spTree>
    <p:extLst>
      <p:ext uri="{BB962C8B-B14F-4D97-AF65-F5344CB8AC3E}">
        <p14:creationId xmlns:p14="http://schemas.microsoft.com/office/powerpoint/2010/main" val="12687488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80990" marR="0" lvl="0" indent="-38099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F1111"/>
                </a:solidFill>
                <a:effectLst/>
                <a:uLnTx/>
                <a:uFillTx/>
                <a:latin typeface="Times New Roman" panose="02020603050405020304" pitchFamily="18" charset="0"/>
                <a:cs typeface="Times New Roman" panose="02020603050405020304" pitchFamily="18" charset="0"/>
              </a:rPr>
              <a:t>Project Team Leadership and Communication by </a:t>
            </a:r>
            <a:r>
              <a:rPr kumimoji="0" lang="en-US" sz="2000" b="0" i="0" u="none" strike="noStrike" kern="1200" cap="none" spc="0" normalizeH="0" baseline="0" noProof="0" dirty="0">
                <a:ln>
                  <a:noFill/>
                </a:ln>
                <a:solidFill>
                  <a:srgbClr val="007185"/>
                </a:solidFill>
                <a:effectLst/>
                <a:uLnTx/>
                <a:uFillTx/>
                <a:latin typeface="Times New Roman" panose="02020603050405020304" pitchFamily="18" charset="0"/>
                <a:cs typeface="Times New Roman" panose="02020603050405020304" pitchFamily="18" charset="0"/>
                <a:hlinkClick r:id="rId2"/>
              </a:rPr>
              <a:t>Samuel </a:t>
            </a:r>
            <a:r>
              <a:rPr kumimoji="0" lang="en-US" sz="2000" b="0" i="0" u="none" strike="noStrike" kern="1200" cap="none" spc="0" normalizeH="0" baseline="0" noProof="0" dirty="0" err="1">
                <a:ln>
                  <a:noFill/>
                </a:ln>
                <a:solidFill>
                  <a:srgbClr val="007185"/>
                </a:solidFill>
                <a:effectLst/>
                <a:uLnTx/>
                <a:uFillTx/>
                <a:latin typeface="Times New Roman" panose="02020603050405020304" pitchFamily="18" charset="0"/>
                <a:cs typeface="Times New Roman" panose="02020603050405020304" pitchFamily="18" charset="0"/>
                <a:hlinkClick r:id="rId2"/>
              </a:rPr>
              <a:t>Malachowsky</a:t>
            </a:r>
            <a:r>
              <a:rPr kumimoji="0" lang="en-US" sz="2000" b="0" i="0" u="none" strike="noStrike" kern="1200" cap="none" spc="0" normalizeH="0" baseline="0" noProof="0" dirty="0">
                <a:ln>
                  <a:noFill/>
                </a:ln>
                <a:solidFill>
                  <a:srgbClr val="007185"/>
                </a:solidFill>
                <a:effectLst/>
                <a:uLnTx/>
                <a:uFillTx/>
                <a:latin typeface="Times New Roman" panose="02020603050405020304" pitchFamily="18" charset="0"/>
                <a:cs typeface="Times New Roman" panose="02020603050405020304" pitchFamily="18" charset="0"/>
              </a:rPr>
              <a:t>, 2018.</a:t>
            </a:r>
          </a:p>
          <a:p>
            <a:pPr marR="0" lvl="0" algn="l" defTabSz="457200" rtl="0" eaLnBrk="1" fontAlgn="auto" latinLnBrk="0" hangingPunct="1">
              <a:lnSpc>
                <a:spcPct val="150000"/>
              </a:lnSpc>
              <a:spcBef>
                <a:spcPts val="0"/>
              </a:spcBef>
              <a:spcAft>
                <a:spcPts val="0"/>
              </a:spcAft>
              <a:buClrTx/>
              <a:buSzTx/>
              <a:tabLst/>
              <a:defRPr/>
            </a:pPr>
            <a:endParaRPr lang="en-US" sz="2000" dirty="0">
              <a:solidFill>
                <a:srgbClr val="007185"/>
              </a:solidFill>
              <a:latin typeface="Times New Roman" panose="02020603050405020304" pitchFamily="18" charset="0"/>
              <a:cs typeface="Times New Roman" panose="02020603050405020304" pitchFamily="18" charset="0"/>
            </a:endParaRPr>
          </a:p>
          <a:p>
            <a:pPr marR="0" lvl="0" algn="l" defTabSz="457200" rtl="0"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srgbClr val="0F1111"/>
                </a:solidFill>
                <a:effectLst/>
                <a:uLnTx/>
                <a:uFillTx/>
                <a:latin typeface="Times New Roman" panose="02020603050405020304" pitchFamily="18" charset="0"/>
                <a:cs typeface="Times New Roman" panose="02020603050405020304" pitchFamily="18" charset="0"/>
              </a:rPr>
              <a:t>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Resources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63532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00000"/>
              </a:lnSpc>
              <a:spcBef>
                <a:spcPts val="0"/>
              </a:spcBef>
              <a:spcAft>
                <a:spcPts val="0"/>
              </a:spcAft>
              <a:buClr>
                <a:srgbClr val="0F1111"/>
              </a:buClr>
              <a:buSzPts val="1800"/>
              <a:tabLst/>
              <a:defRPr/>
            </a:pPr>
            <a:endParaRPr kumimoji="0" lang="en-US" sz="1600" b="0" i="0" u="none" strike="noStrike" kern="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sym typeface="Aria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417532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Reference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3515265-8644-05E1-8ECD-F698ADD22EEA}"/>
              </a:ext>
            </a:extLst>
          </p:cNvPr>
          <p:cNvPicPr>
            <a:picLocks noChangeAspect="1"/>
          </p:cNvPicPr>
          <p:nvPr/>
        </p:nvPicPr>
        <p:blipFill>
          <a:blip r:embed="rId3"/>
          <a:stretch>
            <a:fillRect/>
          </a:stretch>
        </p:blipFill>
        <p:spPr>
          <a:xfrm>
            <a:off x="3328827" y="1787703"/>
            <a:ext cx="4366517" cy="4150759"/>
          </a:xfrm>
          <a:prstGeom prst="rect">
            <a:avLst/>
          </a:prstGeom>
        </p:spPr>
      </p:pic>
    </p:spTree>
    <p:extLst>
      <p:ext uri="{BB962C8B-B14F-4D97-AF65-F5344CB8AC3E}">
        <p14:creationId xmlns:p14="http://schemas.microsoft.com/office/powerpoint/2010/main" val="18817594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2409</TotalTime>
  <Words>3821</Words>
  <Application>Microsoft Office PowerPoint</Application>
  <PresentationFormat>Widescreen</PresentationFormat>
  <Paragraphs>579</Paragraphs>
  <Slides>59</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59</vt:i4>
      </vt:variant>
    </vt:vector>
  </HeadingPairs>
  <TitlesOfParts>
    <vt:vector size="66"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Hakem Sharari</cp:lastModifiedBy>
  <cp:revision>266</cp:revision>
  <dcterms:created xsi:type="dcterms:W3CDTF">2023-04-29T09:08:23Z</dcterms:created>
  <dcterms:modified xsi:type="dcterms:W3CDTF">2023-12-01T15:55:26Z</dcterms:modified>
</cp:coreProperties>
</file>