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6"/>
  </p:handoutMasterIdLst>
  <p:sldIdLst>
    <p:sldId id="256" r:id="rId3"/>
    <p:sldId id="369" r:id="rId4"/>
    <p:sldId id="380" r:id="rId6"/>
    <p:sldId id="365" r:id="rId7"/>
    <p:sldId id="371" r:id="rId8"/>
    <p:sldId id="370" r:id="rId9"/>
    <p:sldId id="367" r:id="rId10"/>
    <p:sldId id="373" r:id="rId11"/>
    <p:sldId id="379" r:id="rId12"/>
    <p:sldId id="375" r:id="rId13"/>
    <p:sldId id="377" r:id="rId14"/>
    <p:sldId id="381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 showGuides="1">
      <p:cViewPr varScale="1">
        <p:scale>
          <a:sx n="68" d="100"/>
          <a:sy n="68" d="100"/>
        </p:scale>
        <p:origin x="1162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  <a:endParaRPr lang="en-US" noProof="0"/>
          </a:p>
          <a:p>
            <a:pPr lvl="1"/>
            <a:r>
              <a:rPr lang="en-US" noProof="0"/>
              <a:t>Second level</a:t>
            </a:r>
            <a:endParaRPr lang="en-US" noProof="0"/>
          </a:p>
          <a:p>
            <a:pPr lvl="2"/>
            <a:r>
              <a:rPr lang="en-US" noProof="0"/>
              <a:t>Third level</a:t>
            </a:r>
            <a:endParaRPr lang="en-US" noProof="0"/>
          </a:p>
          <a:p>
            <a:pPr lvl="3"/>
            <a:r>
              <a:rPr lang="en-US" noProof="0"/>
              <a:t>Fourth level</a:t>
            </a:r>
            <a:endParaRPr lang="en-US" noProof="0"/>
          </a:p>
          <a:p>
            <a:pPr lvl="4"/>
            <a:r>
              <a:rPr lang="en-US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76200" y="36753"/>
            <a:ext cx="12268200" cy="68212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705600" y="2971800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  <a:endParaRPr lang="en-US" sz="3600" b="1" dirty="0">
              <a:solidFill>
                <a:srgbClr val="0070C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Second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  <a:endParaRPr lang="en-US" sz="3600" b="1" dirty="0">
              <a:solidFill>
                <a:srgbClr val="FF0000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600200"/>
            <a:ext cx="3210238" cy="4177596"/>
          </a:xfrm>
          <a:prstGeom prst="rect">
            <a:avLst/>
          </a:prstGeom>
        </p:spPr>
      </p:pic>
      <p:sp>
        <p:nvSpPr>
          <p:cNvPr id="2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  <a:endParaRPr lang="en-US" dirty="0"/>
          </a:p>
        </p:txBody>
      </p:sp>
      <p:sp>
        <p:nvSpPr>
          <p:cNvPr id="2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8674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45728"/>
            <a:ext cx="2033245" cy="17983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400800" y="3657600"/>
            <a:ext cx="4800600" cy="922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000" y="1728384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  <a:endParaRPr lang="en-US" sz="2000" dirty="0">
              <a:solidFill>
                <a:srgbClr val="0070C0"/>
              </a:solidFill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  <a:endParaRPr lang="en-US" sz="2000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  <a:endParaRPr lang="en-US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  <a:endParaRPr lang="en-US" sz="2000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Am I ? </a:t>
            </a:r>
            <a:endParaRPr lang="en-US" dirty="0"/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" y="584835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3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791199"/>
            <a:ext cx="12187238" cy="12444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977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  <a:endParaRPr lang="en-US" sz="2800" b="1" i="1" dirty="0">
              <a:solidFill>
                <a:srgbClr val="FF0000"/>
              </a:solidFill>
            </a:endParaRP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  <a:endParaRPr lang="en-US" sz="2400" dirty="0">
              <a:solidFill>
                <a:srgbClr val="0070C0"/>
              </a:solidFill>
            </a:endParaRPr>
          </a:p>
          <a:p>
            <a:pPr marL="342900" marR="0" lvl="0" indent="-342900" algn="justLow" rtl="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ifferential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quations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Low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ar-SA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‎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Fourier series, Fourier transform (FT).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Low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Discrete Fourier transform (DFT).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Low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Fast Fourier </a:t>
            </a:r>
            <a:r>
              <a:rPr lang="ar-SA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‎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transform(FFT)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Low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Applications in computer science using MATLAB.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Low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Interpolating polynomial and least </a:t>
            </a:r>
            <a:r>
              <a:rPr lang="ar-SA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‎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squares.</a:t>
            </a:r>
            <a:r>
              <a:rPr lang="ar-SA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‎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en-US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6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" y="584835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0618" y="1173882"/>
            <a:ext cx="9110319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Credit Hours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credit hours. 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endParaRPr lang="en-US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defRPr/>
            </a:pPr>
            <a:r>
              <a:rPr lang="en-US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CALCULUS, 6th edition , </a:t>
            </a:r>
            <a:r>
              <a:rPr lang="en-US" sz="1800" kern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Swokowski</a:t>
            </a:r>
            <a:r>
              <a:rPr lang="en-US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Olinick</a:t>
            </a:r>
            <a:r>
              <a:rPr lang="en-US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Pence PWS Publishing Company</a:t>
            </a:r>
            <a:endParaRPr lang="en-US" sz="1800" kern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References:</a:t>
            </a:r>
            <a:endParaRPr lang="en-US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sz="24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Proakis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J. G. (2007). </a:t>
            </a:r>
            <a:r>
              <a:rPr lang="en-US" sz="24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signal processing: principles, algorithms, and applications, 4/E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 India.‏</a:t>
            </a:r>
            <a:endParaRPr lang="en-US" sz="24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en-US" sz="24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sz="20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Gayev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Y. A., &amp;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Nesterenko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B. N. (2006). MATLAB for Math and Programming (Textbook). Zaporizhzhia: Polygraph.‏</a:t>
            </a:r>
            <a:r>
              <a:rPr lang="ar-S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‏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Learning Resources </a:t>
            </a:r>
            <a:endParaRPr lang="en-US" dirty="0"/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" y="57912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054555" y="1231949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/>
                <a:gridCol w="6966999"/>
                <a:gridCol w="1144947"/>
                <a:gridCol w="1066800"/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ifferential 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Equations: Part 1</a:t>
                      </a:r>
                      <a:endParaRPr lang="en-US" sz="18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ifferential 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Equations: Part 2</a:t>
                      </a:r>
                      <a:endParaRPr lang="en-US" sz="18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ifferential 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Equations: Part 3</a:t>
                      </a:r>
                      <a:endParaRPr lang="en-US" sz="18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Fourier series and Fourier transform (FT)</a:t>
                      </a:r>
                      <a:endParaRPr lang="en-US" sz="18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Discrete Fourier transform (DFT).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Fast Fourier </a:t>
                      </a:r>
                      <a:r>
                        <a:rPr lang="ar-SA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‎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transform(FFT)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Applications in computer science using MATLAB: Part 1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Applications in computer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science using MATLAB: Part 2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Lecture_9_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Applications in computer science using MATLAB: Part 3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Interpolating polynomial and least </a:t>
                      </a:r>
                      <a:r>
                        <a:rPr lang="ar-SA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‎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squares</a:t>
                      </a:r>
                      <a:endParaRPr lang="en-US" sz="18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8623" y="37825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Structure 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" y="58674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 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>
            <a:spLocks noGrp="1" noChangeArrowheads="1"/>
          </p:cNvSpPr>
          <p:nvPr/>
        </p:nvSpPr>
        <p:spPr>
          <a:xfrm>
            <a:off x="5410200" y="2058682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  <a:endParaRPr lang="en-GB" sz="32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  <a:endParaRPr lang="en-GB" sz="24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  <a:endParaRPr lang="en-GB" sz="24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  <a:endParaRPr lang="en-GB" sz="2800" dirty="0">
              <a:solidFill>
                <a:srgbClr val="002060"/>
              </a:solidFill>
            </a:endParaRPr>
          </a:p>
        </p:txBody>
      </p:sp>
      <p:pic>
        <p:nvPicPr>
          <p:cNvPr id="18" name="Picture 2" descr="EXAM | University of Lapland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84835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  <a:endParaRPr lang="ar-SA" sz="2000" b="1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1" y="1304627"/>
            <a:ext cx="4340900" cy="42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84835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33800" y="1304627"/>
            <a:ext cx="3657600" cy="600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/>
          <p:cNvSpPr txBox="1"/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7912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13683" y="1226492"/>
            <a:ext cx="1686717" cy="45314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  <a:endParaRPr lang="en-US" sz="2400" b="1" dirty="0">
              <a:solidFill>
                <a:srgbClr val="FFC000"/>
              </a:solidFill>
              <a:cs typeface="Bader" pitchFamily="2" charset="-78"/>
            </a:endParaRP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ym typeface="+mn-ea"/>
              </a:rPr>
              <a:t>رابط حلقة النقاش وموعدها مرفوع على صفحة المودل ستكون حلقة وحيدة كل أسبوع  </a:t>
            </a:r>
            <a:endParaRPr lang="en-US" sz="4000" b="1" dirty="0"/>
          </a:p>
          <a:p>
            <a:pPr algn="ctr"/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" y="5867400"/>
            <a:ext cx="7462837" cy="8647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2466</Words>
  <Application>WPS Presentation</Application>
  <PresentationFormat>Widescreen</PresentationFormat>
  <Paragraphs>211</Paragraphs>
  <Slides>12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33" baseType="lpstr">
      <vt:lpstr>Arial</vt:lpstr>
      <vt:lpstr>SimSun</vt:lpstr>
      <vt:lpstr>Wingdings</vt:lpstr>
      <vt:lpstr>Wingdings 3</vt:lpstr>
      <vt:lpstr>Arial</vt:lpstr>
      <vt:lpstr>Calibri</vt:lpstr>
      <vt:lpstr>Tajawal Medium</vt:lpstr>
      <vt:lpstr>Segoe Print</vt:lpstr>
      <vt:lpstr>Sakkal Majalla</vt:lpstr>
      <vt:lpstr>Bahnschrift Condensed</vt:lpstr>
      <vt:lpstr>Times New Roman</vt:lpstr>
      <vt:lpstr>Calibri</vt:lpstr>
      <vt:lpstr>Aardvark Cafe</vt:lpstr>
      <vt:lpstr>Tahoma</vt:lpstr>
      <vt:lpstr>Bader</vt:lpstr>
      <vt:lpstr>Constantia</vt:lpstr>
      <vt:lpstr>Microsoft YaHei</vt:lpstr>
      <vt:lpstr>Arial Unicode MS</vt:lpstr>
      <vt:lpstr>Trebuchet MS</vt:lpstr>
      <vt:lpstr>Aldhabi</vt:lpstr>
      <vt:lpstr>Facet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israalewaa</cp:lastModifiedBy>
  <cp:revision>207</cp:revision>
  <dcterms:created xsi:type="dcterms:W3CDTF">2012-10-04T04:34:00Z</dcterms:created>
  <dcterms:modified xsi:type="dcterms:W3CDTF">2023-09-29T15:08:39Z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7894201860A24326A9BBC3BE044A406E_12</vt:lpwstr>
  </property>
  <property fmtid="{D5CDD505-2E9C-101B-9397-08002B2CF9AE}" pid="3" name="KSOProductBuildVer">
    <vt:lpwstr>1033-12.2.0.13215</vt:lpwstr>
  </property>
</Properties>
</file>