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303" r:id="rId5"/>
    <p:sldId id="271" r:id="rId6"/>
    <p:sldId id="507" r:id="rId7"/>
    <p:sldId id="313" r:id="rId8"/>
    <p:sldId id="510" r:id="rId9"/>
    <p:sldId id="511" r:id="rId10"/>
    <p:sldId id="512" r:id="rId11"/>
    <p:sldId id="513" r:id="rId12"/>
    <p:sldId id="516" r:id="rId13"/>
    <p:sldId id="517" r:id="rId14"/>
    <p:sldId id="518" r:id="rId15"/>
    <p:sldId id="519" r:id="rId16"/>
    <p:sldId id="520" r:id="rId17"/>
    <p:sldId id="521" r:id="rId18"/>
    <p:sldId id="523" r:id="rId19"/>
    <p:sldId id="526" r:id="rId20"/>
    <p:sldId id="527" r:id="rId21"/>
    <p:sldId id="528" r:id="rId22"/>
    <p:sldId id="530" r:id="rId23"/>
    <p:sldId id="529" r:id="rId24"/>
    <p:sldId id="532" r:id="rId25"/>
    <p:sldId id="533" r:id="rId26"/>
    <p:sldId id="534" r:id="rId27"/>
    <p:sldId id="535" r:id="rId28"/>
    <p:sldId id="536" r:id="rId29"/>
    <p:sldId id="538" r:id="rId30"/>
    <p:sldId id="539" r:id="rId31"/>
    <p:sldId id="540" r:id="rId32"/>
    <p:sldId id="541" r:id="rId33"/>
    <p:sldId id="543" r:id="rId34"/>
    <p:sldId id="544" r:id="rId35"/>
    <p:sldId id="545" r:id="rId36"/>
    <p:sldId id="546" r:id="rId37"/>
    <p:sldId id="547" r:id="rId38"/>
    <p:sldId id="550" r:id="rId39"/>
    <p:sldId id="551" r:id="rId40"/>
    <p:sldId id="552" r:id="rId41"/>
    <p:sldId id="553" r:id="rId42"/>
    <p:sldId id="506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10"/>
            <p14:sldId id="511"/>
            <p14:sldId id="512"/>
            <p14:sldId id="513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30"/>
            <p14:sldId id="529"/>
            <p14:sldId id="532"/>
            <p14:sldId id="533"/>
            <p14:sldId id="534"/>
            <p14:sldId id="535"/>
            <p14:sldId id="536"/>
            <p14:sldId id="538"/>
            <p14:sldId id="539"/>
            <p14:sldId id="540"/>
            <p14:sldId id="541"/>
            <p14:sldId id="543"/>
            <p14:sldId id="544"/>
            <p14:sldId id="545"/>
            <p14:sldId id="546"/>
            <p14:sldId id="547"/>
            <p14:sldId id="550"/>
            <p14:sldId id="551"/>
            <p14:sldId id="552"/>
            <p14:sldId id="553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ordpress.com/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389120" y="2790643"/>
            <a:ext cx="6903720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Collaborative Digital Media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75114" y="3853478"/>
            <a:ext cx="19443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 dirty="0"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50"/>
    </mc:Choice>
    <mc:Fallback xmlns="">
      <p:transition spd="slow" advTm="11395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856508"/>
            <a:ext cx="10405582" cy="4651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 building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one of the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stages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from which individuals represent their own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perform the continuous work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 construction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so‐called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afterlife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 create a kind of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immortality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in which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identity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deceased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survives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his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death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use of digital media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spaces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influenced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factors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age, gender, ethnicity, or class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Like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natives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immigrants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reinforce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inequalities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algorithmic identity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algorithmic evaluations of our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behavior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Forms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mediated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faced with many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critiques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51254" y="1053687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1264903"/>
            <a:ext cx="1376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482" y="648252"/>
            <a:ext cx="2938527" cy="117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883"/>
    </mc:Choice>
    <mc:Fallback xmlns="">
      <p:transition spd="slow" advTm="26588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708939" y="2466611"/>
            <a:ext cx="9299591" cy="3890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Collaboration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Culture of Participation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Examples of Collaborative Digital Media.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VI. The Dilemma of Participation.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V. Conclusion.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55"/>
    </mc:Choice>
    <mc:Fallback xmlns="">
      <p:transition spd="slow" advTm="3445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03332" y="1122480"/>
            <a:ext cx="11817162" cy="5509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7215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Digital Collaboration 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045" y="1126806"/>
            <a:ext cx="8755803" cy="5335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the active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media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generated by internet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critical to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web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corporations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has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transformed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traditional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mass media.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software, open-source applications, and Wikipedia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examples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collaboration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rely on a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 of participation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value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created through collaborative processes is often appropriated by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corporations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710EA8-C83B-7A42-8B6A-F07A51524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1057" y="1636776"/>
            <a:ext cx="2564565" cy="25512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94"/>
    </mc:Choice>
    <mc:Fallback xmlns="">
      <p:transition spd="slow" advTm="762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2746826" y="171114"/>
            <a:ext cx="7535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Collaboration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259080" y="946901"/>
            <a:ext cx="8665464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Among the technological, economic, and organizational transformations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 important place is occupied by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increased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participation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active collaboration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production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evolution is part of the trend toward broadening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information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using it to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democratize productive and political processes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core element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its most recent incarnations, such expansion has repercussions on all areas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production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beyond, from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journalism to science, from software production to marketing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8DB467-4666-0D9D-6471-75556EDCB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9046" y="1514165"/>
            <a:ext cx="2833874" cy="159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951"/>
    </mc:Choice>
    <mc:Fallback xmlns="">
      <p:transition advTm="11695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266940" y="712242"/>
            <a:ext cx="11752343" cy="60369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2917425" y="178003"/>
            <a:ext cx="7248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Collaboration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780329" y="878970"/>
            <a:ext cx="1046693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in fact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allow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participation 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even rely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completely entrusted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platforms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offer possibilities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become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producers 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contribute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assessing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provided by a service.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372C112-57D1-03D5-E6FF-7A93B51EB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6841" y="4226810"/>
            <a:ext cx="4395597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659"/>
    </mc:Choice>
    <mc:Fallback xmlns="">
      <p:transition advTm="2006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D034-1906-7F2E-CE94-1A716FE2A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9825D-9901-7048-86B4-F9B5DB0308FC}"/>
              </a:ext>
            </a:extLst>
          </p:cNvPr>
          <p:cNvSpPr/>
          <p:nvPr/>
        </p:nvSpPr>
        <p:spPr>
          <a:xfrm>
            <a:off x="219828" y="582669"/>
            <a:ext cx="11752343" cy="61598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BF4163-1B3E-ED0A-D1AD-3DD5122E5031}"/>
              </a:ext>
            </a:extLst>
          </p:cNvPr>
          <p:cNvSpPr txBox="1"/>
          <p:nvPr/>
        </p:nvSpPr>
        <p:spPr>
          <a:xfrm>
            <a:off x="2511551" y="35922"/>
            <a:ext cx="7168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Digital Collaboration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91F6F-6AFD-2908-8337-70CD87CEA9B1}"/>
              </a:ext>
            </a:extLst>
          </p:cNvPr>
          <p:cNvSpPr/>
          <p:nvPr/>
        </p:nvSpPr>
        <p:spPr>
          <a:xfrm>
            <a:off x="675050" y="25891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F2EDC-F40E-B402-F062-B2AF18A9C286}"/>
              </a:ext>
            </a:extLst>
          </p:cNvPr>
          <p:cNvSpPr txBox="1"/>
          <p:nvPr/>
        </p:nvSpPr>
        <p:spPr>
          <a:xfrm>
            <a:off x="617281" y="49418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1DB13B-BB9C-CF0E-25B5-ED66D94B76B5}"/>
              </a:ext>
            </a:extLst>
          </p:cNvPr>
          <p:cNvSpPr txBox="1"/>
          <p:nvPr/>
        </p:nvSpPr>
        <p:spPr>
          <a:xfrm>
            <a:off x="420875" y="952961"/>
            <a:ext cx="648284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written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edited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Instagram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would not exist without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and posted by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Hotels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ranked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thanks to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clients’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B6612F-81F2-9A23-16A4-8D9282492E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908792" y="19851"/>
            <a:ext cx="1102631" cy="514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5E500E-F6E2-8D8C-D185-33212F600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767" y="1041341"/>
            <a:ext cx="4181358" cy="292822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FD49B0-308D-DBB2-7F6C-9D31A4014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132" y="4900233"/>
            <a:ext cx="3280837" cy="16626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813767-49E4-4736-39BF-A42769FDB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0439" y="4932903"/>
            <a:ext cx="2859272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4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941"/>
    </mc:Choice>
    <mc:Fallback xmlns="">
      <p:transition advTm="1539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2583555" y="87636"/>
            <a:ext cx="730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456738" y="1030853"/>
            <a:ext cx="808375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Tools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media, blogs, video streaming services, wikis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tagging systems, and resources for information sharing represent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technical basis of this transformation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which, however, relies on a set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and cultural changes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 (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Benkler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2006).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systems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adapted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laws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facilitate the spread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self‐publishing platforms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EEE7E8-8F82-058C-8EC0-DFF337059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9259" y="1609260"/>
            <a:ext cx="2998897" cy="227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497"/>
    </mc:Choice>
    <mc:Fallback xmlns="">
      <p:transition advTm="9049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2377440" y="208356"/>
            <a:ext cx="746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1011468" y="1261804"/>
            <a:ext cx="9531564" cy="2753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At the same time,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such platforms would not be possible without the spread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 of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has become an integral part of processes of information and knowledge production.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C8D0FC3-0269-F159-2C24-A7644C1753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641" y="3892190"/>
            <a:ext cx="3090940" cy="2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433"/>
    </mc:Choice>
    <mc:Fallback xmlns="">
      <p:transition advTm="10343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2640848" y="159032"/>
            <a:ext cx="719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513816" y="737215"/>
            <a:ext cx="1098933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theorists like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Henry Jenkins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(2006),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 of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based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removal of barriers to the expression of creativity, on willingness to share content, and on the feeling that one’s contribution is valuable to a community.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One of the most common definitions of the outcome of these processes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DA1F86-CBD6-B40D-7416-BAEB76D23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9289" y="4352593"/>
            <a:ext cx="3297391" cy="21290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899402-14B0-8462-3019-80DE26595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225" y="4432548"/>
            <a:ext cx="1591194" cy="1932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D6B2B9-1F13-1EC6-C884-75D0EA332B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1776" y="4377606"/>
            <a:ext cx="3547119" cy="221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961"/>
    </mc:Choice>
    <mc:Fallback xmlns="">
      <p:transition advTm="10396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59080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2671608" y="227085"/>
            <a:ext cx="731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384113" y="1003313"/>
            <a:ext cx="8247708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preceded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participation in media production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at the center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community radio stations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independent newspapers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decades, as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saw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a chance to establish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 forms of communication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exit the sphere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 mass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B73890-58D6-C445-8DBB-E0F4EF292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5389" y="1301353"/>
            <a:ext cx="2645893" cy="33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782"/>
    </mc:Choice>
    <mc:Fallback xmlns="">
      <p:transition advTm="9878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480059" y="144850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344065" y="1107836"/>
            <a:ext cx="7455768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and economic changes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furthered these forms of interaction with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industry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the phenomenon has exploded since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with the transition from static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one‐way digital communication to more collaborative web services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deeply changed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and cultural industry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(Harrison and Barthel 2009).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3B5A11-706B-3DE9-024F-A35F69084C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5119" y="1270956"/>
            <a:ext cx="3755461" cy="1371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8F9F89-24BE-0DAE-90BA-688B76A0FE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569" y="3142337"/>
            <a:ext cx="2145978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230"/>
    </mc:Choice>
    <mc:Fallback xmlns="">
      <p:transition advTm="932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376785" y="1086347"/>
            <a:ext cx="800640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broadcast media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 and press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directed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central hub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produces and sends the message to many peripheral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receivers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audience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broadcast media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choose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read or watch, but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cannot contribute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personally or provide direct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feedback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content producers.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CA8E138-0CD4-2CDF-E977-07B6DDE13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6216" y="1634953"/>
            <a:ext cx="3228999" cy="249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42"/>
    </mc:Choice>
    <mc:Fallback xmlns="">
      <p:transition advTm="7364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19828" y="776013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Culture of Participation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425563" y="892480"/>
            <a:ext cx="7648590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early years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emergence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 internet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online services had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similar features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widened the range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choices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available to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did not provide new possibilities to become an active part of communication processes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Today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however,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applications and services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enable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higher level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between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itself.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assumes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central role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everyone has the opportunity not only to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enjoy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content, but to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edit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it too.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306276-4384-C8B7-B892-0FED5550D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545" y="1286129"/>
            <a:ext cx="2645893" cy="293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265"/>
    </mc:Choice>
    <mc:Fallback xmlns="">
      <p:transition advTm="9826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3942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85983" y="895146"/>
            <a:ext cx="8328249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Examples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applications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many and very different, but all emphasize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participation, content creation, and information sharing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Blogs are online diaries or journals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compose what has been called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blogosphere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is,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environment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made up of blogs in communication with each other.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strongly intertwined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media, rating systems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microblogging platforms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X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Twitter)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5FEA988-4CCC-138E-364B-504EFD8EBC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5136" y="1087507"/>
            <a:ext cx="3000881" cy="21952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72BF12-F014-49B4-EC87-009C92A7FD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3000" y="3400170"/>
            <a:ext cx="2783017" cy="204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212"/>
    </mc:Choice>
    <mc:Fallback xmlns="">
      <p:transition advTm="6221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771931" y="1189156"/>
            <a:ext cx="10456901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Thanks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blogging platforms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WordPress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producing a blog does not require specific technical skills.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Therefore,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writing for a public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 longer reserved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journalists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professional writers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  <a:hlinkClick r:id="rId2"/>
              </a:rPr>
              <a:t>https://wordpress.com/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BCF48C-1552-CE7B-017E-83D79E1879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341" y="3595511"/>
            <a:ext cx="3761558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56"/>
    </mc:Choice>
    <mc:Fallback xmlns="">
      <p:transition advTm="5195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617280" y="957839"/>
            <a:ext cx="10337231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collective writing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softwares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allow multiple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simultaneously work on the same text or document: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best-known example of a wiki‐based service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non‐profit online encyclopedia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written collaboratively by thousands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around the world.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076BE87-19EA-6F58-7D89-B5F76E5EE9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8690" y="4531470"/>
            <a:ext cx="3234620" cy="179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20"/>
    </mc:Choice>
    <mc:Fallback xmlns="">
      <p:transition advTm="5542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844876" y="1339830"/>
            <a:ext cx="10027340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Commercial services like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 or Instagram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allow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publish, tag, and share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videos and photos, respectively.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561590-4517-310E-E357-98CFE5E67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000" y="4369609"/>
            <a:ext cx="2578832" cy="14204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06BDA1-1719-8F58-74B7-7EE1C0D31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1330" y="4522138"/>
            <a:ext cx="2725148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401"/>
    </mc:Choice>
    <mc:Fallback xmlns="">
      <p:transition advTm="5040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11749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617281" y="1035593"/>
            <a:ext cx="6862511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these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due not only to the use of software for online publishing, but also to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spread of low‐cost equipment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cameras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software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video or photo editing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can be installed on most personal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computers and phones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983EEF-04E5-05CF-3B01-11824B8A2A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242" y="1454735"/>
            <a:ext cx="3724979" cy="309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596"/>
    </mc:Choice>
    <mc:Fallback xmlns="">
      <p:transition advTm="8259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59080" y="7995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546118" y="1338845"/>
            <a:ext cx="7518890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marketplaces and stores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eBay or 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by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improve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customers write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commodities, thus providing valuable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which the platform aggregates and uses to present its products to other clients.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D8B7EA0-1EF6-95A1-7CB4-2D88DB1DA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4504" y="1599159"/>
            <a:ext cx="3249285" cy="340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938"/>
    </mc:Choice>
    <mc:Fallback xmlns="">
      <p:transition advTm="14393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180577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478069" y="827402"/>
            <a:ext cx="1086963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Mashup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too different, as they facilitate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aggregation of information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different sources to create a site or application.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 popular example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 Maps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 interactive map service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which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add information, thus creating customized maps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 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websites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4B4FA2-50B3-A7D6-E8B7-C644C59D67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595" y="4178808"/>
            <a:ext cx="2169314" cy="22075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38E0577-4A82-8E17-D08A-38E6BCE02D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2935" y="3889504"/>
            <a:ext cx="4657452" cy="276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388"/>
    </mc:Choice>
    <mc:Fallback xmlns="">
      <p:transition advTm="5638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180578" y="552070"/>
            <a:ext cx="11838706" cy="616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683647" y="7387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-4216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7387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303345" y="633769"/>
            <a:ext cx="8228007" cy="612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Another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mashup platform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takes advantage of the possibilities opened up by the spread of smartphones is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Ushahidi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non‐profit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 that creates interactive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maps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aggregating information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sent via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email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Ushahidi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played a crucial role in events in which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traditional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were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blocked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rendered inoperable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natural events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in the case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earthquake in Haiti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2010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both cases,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Ushahidi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used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evidence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provided by its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create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maps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anyone could consult and contribute to, making them evolve in real time (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Okolloh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2009).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774357" y="19851"/>
            <a:ext cx="1237066" cy="577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FA9D08-F613-52C5-FF7A-FC1743EAD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400" y="838462"/>
            <a:ext cx="2920571" cy="1065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B984E7-7B5B-0F1E-13D6-372793D36B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5401" y="2142631"/>
            <a:ext cx="2886554" cy="33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29"/>
    </mc:Choice>
    <mc:Fallback xmlns="">
      <p:transition advTm="4922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476620" y="1204724"/>
            <a:ext cx="10496179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tagging technologies, 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 associate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label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allows other users (or software) to understand what type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it is, to what it 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connected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so 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82C08AD-1085-5B09-492B-E235AC119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671" y="4038491"/>
            <a:ext cx="3194581" cy="25117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03DF8E-483E-1EB6-4CEF-CC6E4CF723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343" y="4139084"/>
            <a:ext cx="5175953" cy="231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462"/>
    </mc:Choice>
    <mc:Fallback xmlns="">
      <p:transition advTm="8246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29300"/>
            <a:ext cx="11752343" cy="59921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209691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335450" y="933260"/>
            <a:ext cx="8424502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 systems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permit individuals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vote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on, or rather provide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numerical rating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to, a certain piece of content.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how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works, but many other platforms for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integrated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 systems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Think of how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produced for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restaurants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Yelp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for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university teachers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RateMyProfessors.com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 systems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work when many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assess something, and therefore the overall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grade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attributed, for example, to a restaurant 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Yelp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 result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rather than a single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many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makes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 systems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reliable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limits the effect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incorrect or biased reviews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56E2C1D-4C58-0033-27CC-E8715192B7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0525" y="791690"/>
            <a:ext cx="2398976" cy="239897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24B0C8-165B-0078-8127-F107FCEFC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0841" y="3276115"/>
            <a:ext cx="2007175" cy="99547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B551F6-62D4-42C6-06D8-BAB8BA7B42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3214" y="4391086"/>
            <a:ext cx="2887942" cy="74159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200"/>
    </mc:Choice>
    <mc:Fallback xmlns="">
      <p:transition advTm="662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Examples of collaborative Digital Media: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431823" y="1093378"/>
            <a:ext cx="778168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emergence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just a matter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Together with the birth of collaborative software and platforms we have witnessed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emergence of a culture of participation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leads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contribute more directly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breaking out from the canonical dynamics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industry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2897D-A7E8-072C-96F9-A40AAC8773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6755" y="929610"/>
            <a:ext cx="3135443" cy="1751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B48427-738E-0A6D-8BB4-9AD225420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5119" y="2921677"/>
            <a:ext cx="2847079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469"/>
    </mc:Choice>
    <mc:Fallback xmlns="">
      <p:transition advTm="984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259080" y="871001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432933" y="1009291"/>
            <a:ext cx="7906395" cy="5335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Early research on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media and participatory cultures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especially in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tended to paint these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collective production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 via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forms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democratization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media environment, in line with recurrent promises of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this idealized vision was soon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criticized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its lack of attention to the underlying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dynamics of power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very use of the word “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can be seen as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problematic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25A40D-9EF1-5FC8-7243-F4D1FC68F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3640" y="1978060"/>
            <a:ext cx="2816596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79"/>
    </mc:Choice>
    <mc:Fallback xmlns="">
      <p:transition advTm="1321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403325" y="1048527"/>
            <a:ext cx="773382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political theory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concept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implies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redistribution of power to citizens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 decision‐ making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 and egalitarian social relations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If we accept this view, however, we must realize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users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 only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marginally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decision‐making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cultural industry and interactive digital services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fully participatory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42A29E3-2A4C-4A97-207B-18B98B0BD2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3407" y="2210695"/>
            <a:ext cx="3138697" cy="182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11"/>
    </mc:Choice>
    <mc:Fallback xmlns="">
      <p:transition advTm="5541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180577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69382" y="171054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425557" y="1091354"/>
            <a:ext cx="789334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authors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have used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 theory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analyze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stressed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between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access, interaction, and participation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(Carpentier 2012).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this model, the simple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information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opportunity to interact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exchange or produce 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happens every time.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0FE0C1-1BDF-1C5A-C189-98CD65E6E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1407" y="1883578"/>
            <a:ext cx="2969009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78"/>
    </mc:Choice>
    <mc:Fallback xmlns="">
      <p:transition advTm="4137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04883"/>
            <a:ext cx="11752343" cy="6016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38064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433708" y="931252"/>
            <a:ext cx="8069520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Yelp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use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hashtag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Instagram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; instead,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characterize services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whose users may at least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partially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contribute to deciding about the evolution of the encyclopedia, or decision‐making platforms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Let us analyze more in detail some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organizational and political factors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determine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between simple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sharing or production and forms of collaboration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fulfill the idea of participation in a collective project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5414A3-4730-737E-EA1E-E2531B4DA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7792" y="1346316"/>
            <a:ext cx="2810500" cy="296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187"/>
    </mc:Choice>
    <mc:Fallback xmlns="">
      <p:transition advTm="4518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287459" y="914946"/>
            <a:ext cx="8426773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Intentionality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are participants aware of taking part in a partnership and do they share an interest in the collective goals or is the content they create simply aggregated or managed by others?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 of modality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can users question the rules of participation, or must they accept them passively?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Ownership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who owns the result of a collaboration and derives a profit from it?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Accessibility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who can participate and how?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Equality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are there hierarchies or do all participants have equal weight in decision‐making?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3F5325-3550-25C8-7F4D-411D7615B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8201" y="1679341"/>
            <a:ext cx="2706859" cy="245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223"/>
    </mc:Choice>
    <mc:Fallback xmlns="">
      <p:transition advTm="602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9F44D-82C3-F738-5DBB-DB56C2FDD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7CE59C-58C8-CE14-DF58-D3E0360D50A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53B60-305D-45C4-CC72-74817AB552E6}"/>
              </a:ext>
            </a:extLst>
          </p:cNvPr>
          <p:cNvSpPr txBox="1"/>
          <p:nvPr/>
        </p:nvSpPr>
        <p:spPr>
          <a:xfrm>
            <a:off x="2704962" y="174212"/>
            <a:ext cx="719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569269-67F0-9B43-812D-38E1527CB53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BB4CC6-304F-5A2D-A21D-8AB63D67E7A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A3F8-AFA8-B1F4-DA9F-D069DABA2DB0}"/>
              </a:ext>
            </a:extLst>
          </p:cNvPr>
          <p:cNvSpPr txBox="1"/>
          <p:nvPr/>
        </p:nvSpPr>
        <p:spPr>
          <a:xfrm>
            <a:off x="515586" y="1108934"/>
            <a:ext cx="8171214" cy="5102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Analyzing processes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sharing and collaboration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these variables permits a distinction between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cases in which the individual and collective work of users 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 purposes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private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removing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and decisions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28697-4188-B381-88A0-5EA257281C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B1BD38-5430-E001-CA20-2E8A035EC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2550" y="1863223"/>
            <a:ext cx="2840982" cy="249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3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21"/>
    </mc:Choice>
    <mc:Fallback xmlns="">
      <p:transition advTm="5032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359544" y="937930"/>
            <a:ext cx="8023456" cy="5364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manage services like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YouTube, Facebook, or Yelp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define their services as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not only to describe them from a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point of view, but also to reiterate that these services are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open for users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 and share content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have created themselves.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the word “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refers to a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horizontal structure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which one can stand in order to be heard and seen.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this metaphor services based on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contributions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content sharing services, are explicitly presented as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neutral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spaces that facilitate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horizontal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communication.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21F105E-43B7-25C5-8753-411688C6E9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8026" y="1726063"/>
            <a:ext cx="2767824" cy="258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395"/>
    </mc:Choice>
    <mc:Fallback xmlns="">
      <p:transition advTm="6039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05E60-8A4D-2526-279A-6270EEA8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A0130-9850-D2C5-7F27-EBE7B69BAB86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77F228-C24C-92A9-1F4D-EC590B007F20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72C75E-4E78-33F6-83A0-A8A8C4815A5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7E7D36-2118-59E6-2796-1809EB605C0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AA73DC-768C-0139-8EB8-AF2086522761}"/>
              </a:ext>
            </a:extLst>
          </p:cNvPr>
          <p:cNvSpPr txBox="1"/>
          <p:nvPr/>
        </p:nvSpPr>
        <p:spPr>
          <a:xfrm>
            <a:off x="420451" y="912522"/>
            <a:ext cx="8837897" cy="557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Creativity and participation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collective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production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however, are part of an ideology that is geared toward specific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 purposes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most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companies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based on the exploitation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photos (Instagram), videos (YouTube), or reviews (Yelp)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Presenting themselves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for free expression and communication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therefore functional to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goals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companies that run these services.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addition, these services use this rhetoric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neutrality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avoid being held responsible for any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illegal content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published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pirated movies or hate speech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(Gillespie 2010).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D54DC1-1A64-ED14-5103-8C4E82BE3E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5DAB7A-D287-4416-D211-AD68399C7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5791" y="1504983"/>
            <a:ext cx="2005758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144"/>
    </mc:Choice>
    <mc:Fallback xmlns="">
      <p:transition advTm="4614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A877D-FB82-5C58-36CB-DC8DCC6A4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5CD545-DA09-A178-4662-0B89CD16CBE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3E02E2-5CBD-0349-55C5-171847B756DE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61637-6F25-E29E-FA7A-3183F01A917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21A84B-3359-5D91-1182-1FE55019414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218952-1AFA-E831-664A-F3D3708AE58F}"/>
              </a:ext>
            </a:extLst>
          </p:cNvPr>
          <p:cNvSpPr txBox="1"/>
          <p:nvPr/>
        </p:nvSpPr>
        <p:spPr>
          <a:xfrm>
            <a:off x="336262" y="978631"/>
            <a:ext cx="8054099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based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users’ collective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thus allow the emergence of new forms of collaboration among masses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non‐commercial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purposes, but the latter can also be used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corporations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within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case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 service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may retain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ownership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over a piece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produced, but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specific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rights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example the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couple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 user‐produced video with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commercial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FE37D9-9984-4BC8-2843-06DCCEA9A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F1C90A-4B1B-5A5B-B7AB-AF0E50EB00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792" y="2191450"/>
            <a:ext cx="3176291" cy="143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7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248"/>
    </mc:Choice>
    <mc:Fallback xmlns="">
      <p:transition advTm="4424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BA4F-C25F-D7E1-D400-67CB41A61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A0C16-6531-EFD5-EE44-1C7409CAC8AE}"/>
              </a:ext>
            </a:extLst>
          </p:cNvPr>
          <p:cNvSpPr/>
          <p:nvPr/>
        </p:nvSpPr>
        <p:spPr>
          <a:xfrm>
            <a:off x="259080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3E962C-950A-665F-27D7-2422CBB104F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9A585A-322D-0791-E060-BA061D3C791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099780-CD6A-FC93-E38C-A5B7BFB5800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7A1FEC-C440-00CC-462B-70E9565AB2A1}"/>
              </a:ext>
            </a:extLst>
          </p:cNvPr>
          <p:cNvSpPr txBox="1"/>
          <p:nvPr/>
        </p:nvSpPr>
        <p:spPr>
          <a:xfrm>
            <a:off x="277064" y="853054"/>
            <a:ext cx="7694615" cy="5866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mashup map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 Maps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Android phones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generate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used to update the map and make it relevant for other users, but their contributions are merely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aggregated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algorithmically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 have little power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over the processes underpinning Google Maps.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 capture and surveillance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engendered in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 mean that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passively participate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improving a platform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but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 not have the power to decide on the purpose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their role.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9708ED-515A-7753-B0D5-37F84062C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4F5701-18F7-9C43-127C-D5B0C7D61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320" y="1584705"/>
            <a:ext cx="3511600" cy="351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036"/>
    </mc:Choice>
    <mc:Fallback xmlns="">
      <p:transition advTm="7303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0C214-5097-2EA2-05C8-97C16EEE8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650ED3-5A67-BAC5-9654-33B16B69D58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C4FB5E-618F-5F50-0C46-A9AA4B86076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DF73A-964F-181E-8807-C33DCB594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593C32-FE92-52EF-A357-BBA2B74CDE43}"/>
              </a:ext>
            </a:extLst>
          </p:cNvPr>
          <p:cNvSpPr txBox="1"/>
          <p:nvPr/>
        </p:nvSpPr>
        <p:spPr>
          <a:xfrm>
            <a:off x="559511" y="16148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F24FF-47A9-4514-7722-C73A512F9C2B}"/>
              </a:ext>
            </a:extLst>
          </p:cNvPr>
          <p:cNvSpPr txBox="1"/>
          <p:nvPr/>
        </p:nvSpPr>
        <p:spPr>
          <a:xfrm>
            <a:off x="526660" y="1048527"/>
            <a:ext cx="784216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Furthermore, researchers who have focused on other factors,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gender, language, or ethnicity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questioned the accessibility and equality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Anyone can write or correct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entry or become an editor, but this does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mean that the online encyclopedia is perfectly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contrary, it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gendered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so as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favor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male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(Ford and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Wajcman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2017).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C4AC5D-5199-5096-BFB4-178766BA09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5283BC-FE03-997A-04EB-2FDD94EEB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7638" y="992000"/>
            <a:ext cx="2828789" cy="20301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E33025-E3B7-55B5-39A7-7555DA31A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4470" y="3186742"/>
            <a:ext cx="1993565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567"/>
    </mc:Choice>
    <mc:Fallback xmlns="">
      <p:transition advTm="5656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4E724-BD71-225C-3399-F344055C5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474601-79C1-9405-AAA0-360E6C2481A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EA540-00CF-CD74-E1D7-5305AD70563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4DB3EE-3A6B-D4F7-036A-904B6169CD2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75F755-D8CF-2C33-22B2-CC015B491F9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BA6E54-6DBF-3BD6-300A-3081B99B9AF3}"/>
              </a:ext>
            </a:extLst>
          </p:cNvPr>
          <p:cNvSpPr txBox="1"/>
          <p:nvPr/>
        </p:nvSpPr>
        <p:spPr>
          <a:xfrm>
            <a:off x="526093" y="1027991"/>
            <a:ext cx="7767767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the majority of its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editors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who have veto power on new entries and can ban a participant or remove a piece of content, are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white men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Because of this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imbalance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has proved relatively adverse to such topics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feminism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Reagle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Rhue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2011).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4456B1-BEF0-4BEB-1639-0FFB5CBEE7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B6AFD7-F9B5-53DD-7335-67A55C8FD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7341" y="880963"/>
            <a:ext cx="2969193" cy="22508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C5166F-D96E-358C-C83C-78322420C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4656" y="3296400"/>
            <a:ext cx="2883391" cy="215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2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96"/>
    </mc:Choice>
    <mc:Fallback xmlns="">
      <p:transition advTm="3279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67C60-F55C-619C-14CD-4527CC2B0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48F3C0-AB9E-DF46-600A-38CFD490FD23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64B3D3-963C-C646-5C59-449E0E765EA9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The Dilemma of Participation: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94C9C8-1AD5-D905-2F7F-F8A20E06589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DA34F-7771-022F-BAC9-03F6F5F4AF2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FAE7CE-8219-51B0-398B-7FC56D923017}"/>
              </a:ext>
            </a:extLst>
          </p:cNvPr>
          <p:cNvSpPr txBox="1"/>
          <p:nvPr/>
        </p:nvSpPr>
        <p:spPr>
          <a:xfrm>
            <a:off x="420525" y="1128979"/>
            <a:ext cx="8211412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examples call into question the idea that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open technologies and collaborative media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per se ensure the development of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 forms of mediated collaboration.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Finally,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entails a tension between the idea of increased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 autonomy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one hand, and belonging to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collective process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other (Kelty 2016).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C02DC4-2D9C-CE60-990C-10246B1FA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87B041-1796-B875-FC90-6ED760C62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394" y="1850013"/>
            <a:ext cx="2694666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225095" y="1310026"/>
            <a:ext cx="9819640" cy="5301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the active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media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collaborations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rely on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 of participation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platforms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offer possibilities for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become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producers or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assessing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improving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provided by a service.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Wikipedia, social media and mashup services 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examples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collaboration.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systems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adapted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laws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facilitate the spread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self‐publishing platforms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users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 only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marginally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decision‐making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work of users is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aggregated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 purposes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private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removing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and decisions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24"/>
    </mc:Choice>
    <mc:Fallback xmlns="">
      <p:transition spd="slow" advTm="16932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66"/>
    </mc:Choice>
    <mc:Fallback xmlns="">
      <p:transition spd="slow" advTm="2116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documentManagement/types"/>
    <ds:schemaRef ds:uri="688354b5-287c-4cda-825e-1d7935aea40e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aca13214-df29-4e3c-a050-857c0bf7bd8e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2974</Words>
  <Application>Microsoft Office PowerPoint</Application>
  <PresentationFormat>Widescreen</PresentationFormat>
  <Paragraphs>194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525</cp:revision>
  <dcterms:created xsi:type="dcterms:W3CDTF">2023-04-29T09:08:00Z</dcterms:created>
  <dcterms:modified xsi:type="dcterms:W3CDTF">2025-01-28T19:13:09Z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