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55" d="100"/>
          <a:sy n="55" d="100"/>
        </p:scale>
        <p:origin x="22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7/4/2024</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0587" y="83496"/>
            <a:ext cx="2434693" cy="1085345"/>
          </a:xfrm>
          <a:prstGeom prst="rect">
            <a:avLst/>
          </a:prstGeom>
        </p:spPr>
      </p:pic>
      <p:sp>
        <p:nvSpPr>
          <p:cNvPr id="2" name="Title 1"/>
          <p:cNvSpPr>
            <a:spLocks noGrp="1"/>
          </p:cNvSpPr>
          <p:nvPr>
            <p:ph type="ctrTitle"/>
          </p:nvPr>
        </p:nvSpPr>
        <p:spPr>
          <a:xfrm>
            <a:off x="5709436" y="147107"/>
            <a:ext cx="5120240" cy="2924094"/>
          </a:xfrm>
        </p:spPr>
        <p:txBody>
          <a:bodyPr>
            <a:normAutofit/>
          </a:bodyPr>
          <a:lstStyle/>
          <a:p>
            <a:pPr algn="ctr"/>
            <a:r>
              <a:rPr lang="ar-SA" dirty="0" smtClean="0">
                <a:solidFill>
                  <a:schemeClr val="accent1">
                    <a:lumMod val="60000"/>
                    <a:lumOff val="40000"/>
                  </a:schemeClr>
                </a:solidFill>
                <a:latin typeface="Calibri" panose="020F0502020204030204" pitchFamily="34" charset="0"/>
                <a:cs typeface="Calibri" panose="020F0502020204030204" pitchFamily="34" charset="0"/>
              </a:rPr>
              <a:t>مهارات بحثية </a:t>
            </a:r>
            <a:r>
              <a:rPr lang="ar-SA" sz="2200" dirty="0" smtClean="0">
                <a:solidFill>
                  <a:schemeClr val="accent1">
                    <a:lumMod val="60000"/>
                    <a:lumOff val="40000"/>
                  </a:schemeClr>
                </a:solidFill>
                <a:latin typeface="Calibri" panose="020F0502020204030204" pitchFamily="34" charset="0"/>
                <a:cs typeface="Calibri" panose="020F0502020204030204" pitchFamily="34" charset="0"/>
              </a:rPr>
              <a:t>3</a:t>
            </a:r>
            <a:r>
              <a:rPr lang="ar-SA" sz="2200" dirty="0" smtClean="0">
                <a:latin typeface="Calibri" panose="020F0502020204030204" pitchFamily="34" charset="0"/>
                <a:cs typeface="Calibri" panose="020F0502020204030204" pitchFamily="34" charset="0"/>
              </a:rPr>
              <a:t/>
            </a:r>
            <a:br>
              <a:rPr lang="ar-SA" sz="2200" dirty="0" smtClean="0">
                <a:latin typeface="Calibri" panose="020F0502020204030204" pitchFamily="34" charset="0"/>
                <a:cs typeface="Calibri" panose="020F0502020204030204" pitchFamily="34" charset="0"/>
              </a:rPr>
            </a:br>
            <a:r>
              <a:rPr lang="ar-SA" sz="2200" dirty="0" smtClean="0">
                <a:solidFill>
                  <a:schemeClr val="accent1">
                    <a:lumMod val="60000"/>
                    <a:lumOff val="40000"/>
                  </a:schemeClr>
                </a:solidFill>
                <a:latin typeface="Calibri" panose="020F0502020204030204" pitchFamily="34" charset="0"/>
                <a:cs typeface="Calibri" panose="020F0502020204030204" pitchFamily="34" charset="0"/>
              </a:rPr>
              <a:t>أشراف :</a:t>
            </a:r>
            <a:r>
              <a:rPr lang="ar-SA" sz="2200" dirty="0" smtClean="0">
                <a:latin typeface="Calibri" panose="020F0502020204030204" pitchFamily="34" charset="0"/>
                <a:cs typeface="Calibri" panose="020F0502020204030204" pitchFamily="34" charset="0"/>
              </a:rPr>
              <a:t> د. مرفت محمد</a:t>
            </a:r>
            <a:br>
              <a:rPr lang="ar-SA" sz="2200" dirty="0" smtClean="0">
                <a:latin typeface="Calibri" panose="020F0502020204030204" pitchFamily="34" charset="0"/>
                <a:cs typeface="Calibri" panose="020F0502020204030204" pitchFamily="34" charset="0"/>
              </a:rPr>
            </a:br>
            <a:r>
              <a:rPr lang="ar-SA" sz="2200" dirty="0" smtClean="0">
                <a:solidFill>
                  <a:schemeClr val="accent1">
                    <a:lumMod val="60000"/>
                    <a:lumOff val="40000"/>
                  </a:schemeClr>
                </a:solidFill>
                <a:latin typeface="Calibri" panose="020F0502020204030204" pitchFamily="34" charset="0"/>
                <a:cs typeface="Calibri" panose="020F0502020204030204" pitchFamily="34" charset="0"/>
              </a:rPr>
              <a:t>إعداد الباحثة</a:t>
            </a:r>
            <a:r>
              <a:rPr lang="ar-SA" sz="2200" dirty="0" smtClean="0">
                <a:latin typeface="Calibri" panose="020F0502020204030204" pitchFamily="34" charset="0"/>
                <a:cs typeface="Calibri" panose="020F0502020204030204" pitchFamily="34" charset="0"/>
              </a:rPr>
              <a:t/>
            </a:r>
            <a:br>
              <a:rPr lang="ar-SA" sz="2200" dirty="0" smtClean="0">
                <a:latin typeface="Calibri" panose="020F0502020204030204" pitchFamily="34" charset="0"/>
                <a:cs typeface="Calibri" panose="020F0502020204030204" pitchFamily="34" charset="0"/>
              </a:rPr>
            </a:br>
            <a:r>
              <a:rPr lang="ar-SA" sz="2200" dirty="0" smtClean="0">
                <a:latin typeface="Calibri" panose="020F0502020204030204" pitchFamily="34" charset="0"/>
                <a:cs typeface="Calibri" panose="020F0502020204030204" pitchFamily="34" charset="0"/>
              </a:rPr>
              <a:t>هدى محمد العبد الرحمن</a:t>
            </a:r>
            <a:br>
              <a:rPr lang="ar-SA" sz="2200" dirty="0" smtClean="0">
                <a:latin typeface="Calibri" panose="020F0502020204030204" pitchFamily="34" charset="0"/>
                <a:cs typeface="Calibri" panose="020F0502020204030204" pitchFamily="34" charset="0"/>
              </a:rPr>
            </a:br>
            <a:r>
              <a:rPr lang="ar-SA" sz="2200" b="1" dirty="0" smtClean="0">
                <a:solidFill>
                  <a:schemeClr val="accent1">
                    <a:lumMod val="60000"/>
                    <a:lumOff val="40000"/>
                  </a:schemeClr>
                </a:solidFill>
                <a:latin typeface="Calibri" panose="020F0502020204030204" pitchFamily="34" charset="0"/>
                <a:cs typeface="Calibri" panose="020F0502020204030204" pitchFamily="34" charset="0"/>
              </a:rPr>
              <a:t>الرقم الجامعي : </a:t>
            </a:r>
            <a:r>
              <a:rPr lang="ar-SA" sz="2200" dirty="0" smtClean="0">
                <a:latin typeface="Calibri" panose="020F0502020204030204" pitchFamily="34" charset="0"/>
                <a:cs typeface="Calibri" panose="020F0502020204030204" pitchFamily="34" charset="0"/>
              </a:rPr>
              <a:t>233000856</a:t>
            </a:r>
            <a:endParaRPr lang="en-US" sz="2200" dirty="0">
              <a:latin typeface="Calibri" panose="020F0502020204030204" pitchFamily="34" charset="0"/>
              <a:cs typeface="Calibri" panose="020F0502020204030204" pitchFamily="34" charset="0"/>
            </a:endParaRPr>
          </a:p>
        </p:txBody>
      </p:sp>
      <p:sp>
        <p:nvSpPr>
          <p:cNvPr id="3" name="Subtitle 2"/>
          <p:cNvSpPr>
            <a:spLocks noGrp="1"/>
          </p:cNvSpPr>
          <p:nvPr>
            <p:ph type="subTitle" idx="1"/>
          </p:nvPr>
        </p:nvSpPr>
        <p:spPr>
          <a:xfrm>
            <a:off x="684212" y="3843867"/>
            <a:ext cx="3005193" cy="1947333"/>
          </a:xfrm>
        </p:spPr>
        <p:txBody>
          <a:bodyPr/>
          <a:lstStyle/>
          <a:p>
            <a:pPr algn="ctr"/>
            <a:r>
              <a:rPr lang="ar-SA" b="1" dirty="0" smtClean="0">
                <a:latin typeface="Arial" panose="020B0604020202020204" pitchFamily="34" charset="0"/>
                <a:cs typeface="Arial" panose="020B0604020202020204" pitchFamily="34" charset="0"/>
              </a:rPr>
              <a:t>برنامج دكتوراه الإدارة </a:t>
            </a:r>
          </a:p>
          <a:p>
            <a:pPr algn="ctr"/>
            <a:r>
              <a:rPr lang="ar-SA" b="1" dirty="0" smtClean="0">
                <a:latin typeface="Arial" panose="020B0604020202020204" pitchFamily="34" charset="0"/>
                <a:cs typeface="Arial" panose="020B0604020202020204" pitchFamily="34" charset="0"/>
              </a:rPr>
              <a:t>الفصل الثاني العرض الأول</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282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568" y="3363402"/>
            <a:ext cx="10419259" cy="2504661"/>
          </a:xfrm>
        </p:spPr>
        <p:txBody>
          <a:bodyPr>
            <a:normAutofit fontScale="90000"/>
          </a:bodyPr>
          <a:lstStyle/>
          <a:p>
            <a:pPr algn="r" rtl="1"/>
            <a:r>
              <a:rPr lang="ar-SA" sz="2700" b="1" dirty="0" smtClean="0">
                <a:latin typeface="Arial" panose="020B0604020202020204" pitchFamily="34" charset="0"/>
                <a:cs typeface="Arial" panose="020B0604020202020204" pitchFamily="34" charset="0"/>
              </a:rPr>
              <a:t>المقدمة </a:t>
            </a:r>
            <a:br>
              <a:rPr lang="ar-SA" sz="2700" b="1" dirty="0" smtClean="0">
                <a:latin typeface="Arial" panose="020B0604020202020204" pitchFamily="34" charset="0"/>
                <a:cs typeface="Arial" panose="020B0604020202020204" pitchFamily="34" charset="0"/>
              </a:rPr>
            </a:br>
            <a:r>
              <a:rPr lang="ar-SA" sz="2700" b="1" dirty="0" smtClean="0">
                <a:latin typeface="Arial" panose="020B0604020202020204" pitchFamily="34" charset="0"/>
                <a:cs typeface="Arial" panose="020B0604020202020204" pitchFamily="34" charset="0"/>
              </a:rPr>
              <a:t/>
            </a:r>
            <a:br>
              <a:rPr lang="ar-SA" sz="2700" b="1" dirty="0" smtClean="0">
                <a:latin typeface="Arial" panose="020B0604020202020204" pitchFamily="34" charset="0"/>
                <a:cs typeface="Arial" panose="020B0604020202020204" pitchFamily="34" charset="0"/>
              </a:rPr>
            </a:br>
            <a:r>
              <a:rPr lang="ar-SA" sz="2700" b="1" dirty="0" smtClean="0">
                <a:latin typeface="Arial" panose="020B0604020202020204" pitchFamily="34" charset="0"/>
                <a:cs typeface="Arial" panose="020B0604020202020204" pitchFamily="34" charset="0"/>
              </a:rPr>
              <a:t>يعد عنوان البحث هو البوابة التي يدخل من خلالها القارئ إلى عالم دراستك وبحثك. يعكس العنوان جوهر الموضوع والمشكلة التي يتناولها البحث, ويوفر للقارئ نظرة سريعة عن محتوى الدراسة وأهمــــــــيتها. يجب أن يكون العنوان دقيقاً وواضحاً وملخص للفكرة الأساسية التي يسعى البحث إلى اكتشافها وفهمـــها بمزيد من التفصيل.</a:t>
            </a:r>
            <a:br>
              <a:rPr lang="ar-SA" sz="2700" b="1" dirty="0" smtClean="0">
                <a:latin typeface="Arial" panose="020B0604020202020204" pitchFamily="34" charset="0"/>
                <a:cs typeface="Arial" panose="020B0604020202020204" pitchFamily="34" charset="0"/>
              </a:rPr>
            </a:br>
            <a:r>
              <a:rPr lang="ar-SA" sz="2000" dirty="0"/>
              <a:t/>
            </a:r>
            <a:br>
              <a:rPr lang="ar-SA" sz="2000" dirty="0"/>
            </a:br>
            <a:r>
              <a:rPr lang="ar-SA" sz="2000" dirty="0" smtClean="0"/>
              <a:t/>
            </a:r>
            <a:br>
              <a:rPr lang="ar-SA" sz="2000" dirty="0" smtClean="0"/>
            </a:br>
            <a:r>
              <a:rPr lang="ar-SA" sz="2000" dirty="0"/>
              <a:t/>
            </a:r>
            <a:br>
              <a:rPr lang="ar-SA" sz="2000" dirty="0"/>
            </a:br>
            <a:endParaRPr lang="en-US" sz="2000" dirty="0"/>
          </a:p>
        </p:txBody>
      </p:sp>
      <p:sp>
        <p:nvSpPr>
          <p:cNvPr id="3" name="Content Placeholder 2"/>
          <p:cNvSpPr>
            <a:spLocks noGrp="1"/>
          </p:cNvSpPr>
          <p:nvPr>
            <p:ph idx="1"/>
          </p:nvPr>
        </p:nvSpPr>
        <p:spPr>
          <a:xfrm>
            <a:off x="779228" y="1043608"/>
            <a:ext cx="9743398" cy="1699591"/>
          </a:xfrm>
        </p:spPr>
        <p:txBody>
          <a:bodyPr>
            <a:normAutofit/>
          </a:bodyPr>
          <a:lstStyle/>
          <a:p>
            <a:pPr marL="0" indent="0" algn="ctr">
              <a:buNone/>
            </a:pPr>
            <a:r>
              <a:rPr lang="ar-SA" sz="2400" b="1" dirty="0" smtClean="0">
                <a:solidFill>
                  <a:schemeClr val="accent1">
                    <a:lumMod val="60000"/>
                    <a:lumOff val="40000"/>
                  </a:schemeClr>
                </a:solidFill>
              </a:rPr>
              <a:t>المهمة عرض عدد من البحوث والرسائل العلمية في التحول الرقمي والذكاء الأصطناعي</a:t>
            </a:r>
            <a:endParaRPr lang="en-US" sz="2400" b="1" dirty="0">
              <a:solidFill>
                <a:schemeClr val="accent1">
                  <a:lumMod val="60000"/>
                  <a:lumOff val="40000"/>
                </a:schemeClr>
              </a:solidFill>
            </a:endParaRPr>
          </a:p>
        </p:txBody>
      </p:sp>
      <p:pic>
        <p:nvPicPr>
          <p:cNvPr id="1026" name="Picture 2" descr="https://midocean.ae/wp-content/uploads/2023/10/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260" y="338757"/>
            <a:ext cx="1581150" cy="704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852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grpId="0" nodeType="clickEffect">
                                  <p:stCondLst>
                                    <p:cond delay="0"/>
                                  </p:stCondLst>
                                  <p:childTnLst>
                                    <p:animEffect transition="out" filter="wipe(down)">
                                      <p:cBhvr>
                                        <p:cTn id="6" dur="180" accel="50000">
                                          <p:stCondLst>
                                            <p:cond delay="1820"/>
                                          </p:stCondLst>
                                        </p:cTn>
                                        <p:tgtEl>
                                          <p:spTgt spid="3">
                                            <p:txEl>
                                              <p:pRg st="0" end="0"/>
                                            </p:txEl>
                                          </p:spTgt>
                                        </p:tgtEl>
                                      </p:cBhvr>
                                    </p:animEffect>
                                    <p:anim calcmode="lin" valueType="num">
                                      <p:cBhvr>
                                        <p:cTn id="7" dur="1822" tmFilter="0,0; 0.14,0.31; 0.43,0.73; 0.71,0.91; 1.0,1.0">
                                          <p:stCondLst>
                                            <p:cond delay="0"/>
                                          </p:stCondLst>
                                        </p:cTn>
                                        <p:tgtEl>
                                          <p:spTgt spid="3">
                                            <p:txEl>
                                              <p:pRg st="0" end="0"/>
                                            </p:txEl>
                                          </p:spTgt>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3">
                                            <p:txEl>
                                              <p:pRg st="0" end="0"/>
                                            </p:txEl>
                                          </p:spTgt>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3">
                                            <p:txEl>
                                              <p:pRg st="0" end="0"/>
                                            </p:txEl>
                                          </p:spTgt>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3">
                                            <p:txEl>
                                              <p:pRg st="0" end="0"/>
                                            </p:txEl>
                                          </p:spTgt>
                                        </p:tgtEl>
                                        <p:attrNameLst>
                                          <p:attrName>ppt_y</p:attrName>
                                        </p:attrNameLst>
                                      </p:cBhvr>
                                      <p:tavLst>
                                        <p:tav tm="0">
                                          <p:val>
                                            <p:strVal val="ppt_y"/>
                                          </p:val>
                                        </p:tav>
                                        <p:tav tm="100000">
                                          <p:val>
                                            <p:strVal val="ppt_y+ppt_h"/>
                                          </p:val>
                                        </p:tav>
                                      </p:tavLst>
                                    </p:anim>
                                    <p:animScale>
                                      <p:cBhvr>
                                        <p:cTn id="14" dur="26">
                                          <p:stCondLst>
                                            <p:cond delay="620"/>
                                          </p:stCondLst>
                                        </p:cTn>
                                        <p:tgtEl>
                                          <p:spTgt spid="3">
                                            <p:txEl>
                                              <p:pRg st="0" end="0"/>
                                            </p:txEl>
                                          </p:spTgt>
                                        </p:tgtEl>
                                      </p:cBhvr>
                                      <p:to x="100000" y="60000"/>
                                    </p:animScale>
                                    <p:animScale>
                                      <p:cBhvr>
                                        <p:cTn id="15" dur="166" decel="50000">
                                          <p:stCondLst>
                                            <p:cond delay="646"/>
                                          </p:stCondLst>
                                        </p:cTn>
                                        <p:tgtEl>
                                          <p:spTgt spid="3">
                                            <p:txEl>
                                              <p:pRg st="0" end="0"/>
                                            </p:txEl>
                                          </p:spTgt>
                                        </p:tgtEl>
                                      </p:cBhvr>
                                      <p:to x="100000" y="100000"/>
                                    </p:animScale>
                                    <p:animScale>
                                      <p:cBhvr>
                                        <p:cTn id="16" dur="26">
                                          <p:stCondLst>
                                            <p:cond delay="1312"/>
                                          </p:stCondLst>
                                        </p:cTn>
                                        <p:tgtEl>
                                          <p:spTgt spid="3">
                                            <p:txEl>
                                              <p:pRg st="0" end="0"/>
                                            </p:txEl>
                                          </p:spTgt>
                                        </p:tgtEl>
                                      </p:cBhvr>
                                      <p:to x="100000" y="80000"/>
                                    </p:animScale>
                                    <p:animScale>
                                      <p:cBhvr>
                                        <p:cTn id="17" dur="166" decel="50000">
                                          <p:stCondLst>
                                            <p:cond delay="1338"/>
                                          </p:stCondLst>
                                        </p:cTn>
                                        <p:tgtEl>
                                          <p:spTgt spid="3">
                                            <p:txEl>
                                              <p:pRg st="0" end="0"/>
                                            </p:txEl>
                                          </p:spTgt>
                                        </p:tgtEl>
                                      </p:cBhvr>
                                      <p:to x="100000" y="100000"/>
                                    </p:animScale>
                                    <p:animScale>
                                      <p:cBhvr>
                                        <p:cTn id="18" dur="26">
                                          <p:stCondLst>
                                            <p:cond delay="1642"/>
                                          </p:stCondLst>
                                        </p:cTn>
                                        <p:tgtEl>
                                          <p:spTgt spid="3">
                                            <p:txEl>
                                              <p:pRg st="0" end="0"/>
                                            </p:txEl>
                                          </p:spTgt>
                                        </p:tgtEl>
                                      </p:cBhvr>
                                      <p:to x="100000" y="90000"/>
                                    </p:animScale>
                                    <p:animScale>
                                      <p:cBhvr>
                                        <p:cTn id="19" dur="166" decel="50000">
                                          <p:stCondLst>
                                            <p:cond delay="1668"/>
                                          </p:stCondLst>
                                        </p:cTn>
                                        <p:tgtEl>
                                          <p:spTgt spid="3">
                                            <p:txEl>
                                              <p:pRg st="0" end="0"/>
                                            </p:txEl>
                                          </p:spTgt>
                                        </p:tgtEl>
                                      </p:cBhvr>
                                      <p:to x="100000" y="100000"/>
                                    </p:animScale>
                                    <p:animScale>
                                      <p:cBhvr>
                                        <p:cTn id="20" dur="26">
                                          <p:stCondLst>
                                            <p:cond delay="1808"/>
                                          </p:stCondLst>
                                        </p:cTn>
                                        <p:tgtEl>
                                          <p:spTgt spid="3">
                                            <p:txEl>
                                              <p:pRg st="0" end="0"/>
                                            </p:txEl>
                                          </p:spTgt>
                                        </p:tgtEl>
                                      </p:cBhvr>
                                      <p:to x="100000" y="95000"/>
                                    </p:animScale>
                                    <p:animScale>
                                      <p:cBhvr>
                                        <p:cTn id="21" dur="166" decel="50000">
                                          <p:stCondLst>
                                            <p:cond delay="1834"/>
                                          </p:stCondLst>
                                        </p:cTn>
                                        <p:tgtEl>
                                          <p:spTgt spid="3">
                                            <p:txEl>
                                              <p:pRg st="0" end="0"/>
                                            </p:txEl>
                                          </p:spTgt>
                                        </p:tgtEl>
                                      </p:cBhvr>
                                      <p:to x="100000" y="100000"/>
                                    </p:animScale>
                                    <p:set>
                                      <p:cBhvr>
                                        <p:cTn id="22"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7194" y="1232452"/>
            <a:ext cx="10058400" cy="1590261"/>
          </a:xfrm>
        </p:spPr>
        <p:txBody>
          <a:bodyPr>
            <a:normAutofit fontScale="90000"/>
          </a:bodyPr>
          <a:lstStyle/>
          <a:p>
            <a:pPr algn="ctr"/>
            <a:r>
              <a:rPr lang="ar-SA" b="1" dirty="0" smtClean="0">
                <a:latin typeface="Arial" panose="020B0604020202020204" pitchFamily="34" charset="0"/>
                <a:cs typeface="Arial" panose="020B0604020202020204" pitchFamily="34" charset="0"/>
              </a:rPr>
              <a:t>العنوان الأول </a:t>
            </a:r>
            <a:r>
              <a:rPr lang="ar-SA" dirty="0" smtClean="0"/>
              <a:t/>
            </a:r>
            <a:br>
              <a:rPr lang="ar-SA" dirty="0" smtClean="0"/>
            </a:br>
            <a:r>
              <a:rPr lang="ar-SA" dirty="0" smtClean="0"/>
              <a:t/>
            </a:r>
            <a:br>
              <a:rPr lang="ar-SA" dirty="0" smtClean="0"/>
            </a:br>
            <a:r>
              <a:rPr lang="ar-SA" b="1" dirty="0" smtClean="0">
                <a:solidFill>
                  <a:schemeClr val="accent1">
                    <a:lumMod val="60000"/>
                    <a:lumOff val="40000"/>
                  </a:schemeClr>
                </a:solidFill>
                <a:latin typeface="Arial" panose="020B0604020202020204" pitchFamily="34" charset="0"/>
                <a:cs typeface="Arial" panose="020B0604020202020204" pitchFamily="34" charset="0"/>
              </a:rPr>
              <a:t>دور سياسات التعليم في التحول الرقمي في ضوء رؤية المملكة 2030من وجهة نظر المعلمات </a:t>
            </a:r>
            <a:endParaRPr lang="en-US" b="1" dirty="0">
              <a:solidFill>
                <a:schemeClr val="accent1">
                  <a:lumMod val="60000"/>
                  <a:lumOff val="40000"/>
                </a:schemeClr>
              </a:solidFill>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501333" y="2945958"/>
            <a:ext cx="10889974" cy="3271962"/>
          </a:xfrm>
        </p:spPr>
        <p:txBody>
          <a:bodyPr>
            <a:normAutofit/>
          </a:bodyPr>
          <a:lstStyle/>
          <a:p>
            <a:pPr marL="285750" indent="-285750" algn="r" rtl="1">
              <a:buFont typeface="Arial" panose="020B0604020202020204" pitchFamily="34" charset="0"/>
              <a:buChar char="•"/>
            </a:pPr>
            <a:r>
              <a:rPr lang="ar-SA" sz="2400" dirty="0" smtClean="0">
                <a:latin typeface="Arial" panose="020B0604020202020204" pitchFamily="34" charset="0"/>
                <a:cs typeface="Arial" panose="020B0604020202020204" pitchFamily="34" charset="0"/>
              </a:rPr>
              <a:t>العنوان عدد كلاماته مناسب لم يتجاوز 15 كلمة.</a:t>
            </a:r>
          </a:p>
          <a:p>
            <a:pPr marL="285750" indent="-285750" algn="r" rtl="1">
              <a:buFont typeface="Arial" panose="020B0604020202020204" pitchFamily="34" charset="0"/>
              <a:buChar char="•"/>
            </a:pPr>
            <a:r>
              <a:rPr lang="ar-SA" sz="2400" dirty="0" smtClean="0">
                <a:latin typeface="Arial" panose="020B0604020202020204" pitchFamily="34" charset="0"/>
                <a:cs typeface="Arial" panose="020B0604020202020204" pitchFamily="34" charset="0"/>
              </a:rPr>
              <a:t>العنوان مناسب لمضمون الدراسة كذلك يعكس طبيعة المحتوى المصاغ في الدراسة</a:t>
            </a:r>
          </a:p>
          <a:p>
            <a:pPr marL="285750" indent="-285750" algn="r" rtl="1">
              <a:buFont typeface="Arial" panose="020B0604020202020204" pitchFamily="34" charset="0"/>
              <a:buChar char="•"/>
            </a:pPr>
            <a:r>
              <a:rPr lang="ar-SA" sz="2400" dirty="0" smtClean="0">
                <a:latin typeface="Arial" panose="020B0604020202020204" pitchFamily="34" charset="0"/>
                <a:cs typeface="Arial" panose="020B0604020202020204" pitchFamily="34" charset="0"/>
              </a:rPr>
              <a:t>لم يتناول العنوان لمعلمات في مدرسة معينة </a:t>
            </a:r>
          </a:p>
          <a:p>
            <a:pPr marL="285750" indent="-285750" algn="r" rtl="1">
              <a:buFont typeface="Arial" panose="020B0604020202020204" pitchFamily="34" charset="0"/>
              <a:buChar char="•"/>
            </a:pPr>
            <a:r>
              <a:rPr lang="ar-SA" sz="2400" dirty="0" smtClean="0">
                <a:latin typeface="Arial" panose="020B0604020202020204" pitchFamily="34" charset="0"/>
                <a:cs typeface="Arial" panose="020B0604020202020204" pitchFamily="34" charset="0"/>
              </a:rPr>
              <a:t>يعتبر العنوان جديد لأنه استخدم التحول الرقمي </a:t>
            </a:r>
          </a:p>
          <a:p>
            <a:pPr marL="285750" indent="-285750" algn="r" rtl="1">
              <a:buFont typeface="Arial" panose="020B0604020202020204" pitchFamily="34" charset="0"/>
              <a:buChar char="•"/>
            </a:pPr>
            <a:r>
              <a:rPr lang="ar-SA" sz="2400" dirty="0" smtClean="0">
                <a:latin typeface="Arial" panose="020B0604020202020204" pitchFamily="34" charset="0"/>
                <a:cs typeface="Arial" panose="020B0604020202020204" pitchFamily="34" charset="0"/>
              </a:rPr>
              <a:t>العنوان غير واضح ويمكن تأويله وذلك لتعدد سياسات التعليم </a:t>
            </a:r>
          </a:p>
          <a:p>
            <a:pPr marL="285750" indent="-285750" algn="r" rtl="1">
              <a:buFont typeface="Arial" panose="020B0604020202020204" pitchFamily="34" charset="0"/>
              <a:buChar char="•"/>
            </a:pPr>
            <a:r>
              <a:rPr lang="ar-SA" sz="2400" dirty="0" smtClean="0">
                <a:latin typeface="Arial" panose="020B0604020202020204" pitchFamily="34" charset="0"/>
                <a:cs typeface="Arial" panose="020B0604020202020204" pitchFamily="34" charset="0"/>
              </a:rPr>
              <a:t>كما اشير إلى ان المتغير المستقل هو التحول الرقمي والمتغير التابع وجهة نظر المعلمات </a:t>
            </a:r>
          </a:p>
          <a:p>
            <a:pPr algn="r" rtl="1"/>
            <a:endParaRPr lang="en-US" sz="1800" dirty="0"/>
          </a:p>
        </p:txBody>
      </p:sp>
      <p:pic>
        <p:nvPicPr>
          <p:cNvPr id="2050" name="Picture 2" descr="https://midocean.ae/wp-content/uploads/2023/10/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588" y="229579"/>
            <a:ext cx="1581150" cy="704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692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9587" y="868680"/>
            <a:ext cx="10058400" cy="2184621"/>
          </a:xfrm>
        </p:spPr>
        <p:txBody>
          <a:bodyPr/>
          <a:lstStyle/>
          <a:p>
            <a:pPr algn="ctr"/>
            <a:r>
              <a:rPr lang="ar-SA" b="1" dirty="0" smtClean="0">
                <a:latin typeface="Arial" panose="020B0604020202020204" pitchFamily="34" charset="0"/>
                <a:cs typeface="Arial" panose="020B0604020202020204" pitchFamily="34" charset="0"/>
              </a:rPr>
              <a:t>العنوان الثاني</a:t>
            </a:r>
            <a:r>
              <a:rPr lang="ar-SA" dirty="0" smtClean="0"/>
              <a:t/>
            </a:r>
            <a:br>
              <a:rPr lang="ar-SA" dirty="0" smtClean="0"/>
            </a:br>
            <a:r>
              <a:rPr lang="ar-SA" dirty="0" smtClean="0"/>
              <a:t> </a:t>
            </a:r>
            <a:br>
              <a:rPr lang="ar-SA" dirty="0" smtClean="0"/>
            </a:br>
            <a:r>
              <a:rPr lang="ar-SA" b="1" dirty="0" smtClean="0">
                <a:solidFill>
                  <a:schemeClr val="accent1">
                    <a:lumMod val="60000"/>
                    <a:lumOff val="40000"/>
                  </a:schemeClr>
                </a:solidFill>
                <a:latin typeface="Arial" panose="020B0604020202020204" pitchFamily="34" charset="0"/>
                <a:cs typeface="Arial" panose="020B0604020202020204" pitchFamily="34" charset="0"/>
              </a:rPr>
              <a:t>أثر التحول الرقمي على الأداء الوظيفي للعاملين في البنوك التجارية المصرية</a:t>
            </a:r>
            <a:endParaRPr lang="en-US" b="1" dirty="0">
              <a:solidFill>
                <a:schemeClr val="accent1">
                  <a:lumMod val="60000"/>
                  <a:lumOff val="40000"/>
                </a:schemeClr>
              </a:solidFill>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763325" y="3271960"/>
            <a:ext cx="10805823" cy="3057277"/>
          </a:xfrm>
        </p:spPr>
        <p:txBody>
          <a:bodyPr/>
          <a:lstStyle/>
          <a:p>
            <a:pPr algn="r" rtl="1"/>
            <a:r>
              <a:rPr lang="ar-SA" dirty="0" smtClean="0"/>
              <a:t>* عدد كلامات العنوان لم تتجاوز الحد المسموح به أي 15 كلمة </a:t>
            </a:r>
          </a:p>
          <a:p>
            <a:pPr marL="342900" indent="-342900" algn="r" rtl="1">
              <a:buFont typeface="Arial" panose="020B0604020202020204" pitchFamily="34" charset="0"/>
              <a:buChar char="•"/>
            </a:pPr>
            <a:r>
              <a:rPr lang="ar-SA" dirty="0" smtClean="0"/>
              <a:t>وضوح العنوان بيحث انه لا يحمل معنى اخر </a:t>
            </a:r>
          </a:p>
          <a:p>
            <a:pPr marL="342900" indent="-342900" algn="r" rtl="1">
              <a:buFont typeface="Arial" panose="020B0604020202020204" pitchFamily="34" charset="0"/>
              <a:buChar char="•"/>
            </a:pPr>
            <a:r>
              <a:rPr lang="ar-SA" dirty="0" smtClean="0"/>
              <a:t>عدم تناول العنوان لمكان أو مؤسسة معينه بحيث انه غير محدد</a:t>
            </a:r>
          </a:p>
          <a:p>
            <a:pPr marL="342900" indent="-342900" algn="r" rtl="1">
              <a:buFont typeface="Arial" panose="020B0604020202020204" pitchFamily="34" charset="0"/>
              <a:buChar char="•"/>
            </a:pPr>
            <a:r>
              <a:rPr lang="ar-SA" dirty="0" smtClean="0"/>
              <a:t>يعتبر العنوان حديث لاحداثة التحول الرقمي وتطبيقة على أغلب المؤسسات في جميع القطاعات </a:t>
            </a:r>
          </a:p>
          <a:p>
            <a:pPr marL="342900" indent="-342900" algn="r" rtl="1">
              <a:buFont typeface="Arial" panose="020B0604020202020204" pitchFamily="34" charset="0"/>
              <a:buChar char="•"/>
            </a:pPr>
            <a:r>
              <a:rPr lang="ar-SA" dirty="0" smtClean="0"/>
              <a:t>العنوان مناسب لمضمون الدراسة كذلك يعكس طبيعة المحتوى المصاغ في الدراسة</a:t>
            </a:r>
          </a:p>
          <a:p>
            <a:pPr marL="342900" indent="-342900" algn="r" rtl="1">
              <a:buFont typeface="Arial" panose="020B0604020202020204" pitchFamily="34" charset="0"/>
              <a:buChar char="•"/>
            </a:pPr>
            <a:r>
              <a:rPr lang="ar-SA" dirty="0" smtClean="0"/>
              <a:t>تضمن العنوان المتغيرات الأساسية حيث ان المتغير المستقل التحول الرقمي والمتغير التابع الأداء الوظيفي  </a:t>
            </a:r>
            <a:endParaRPr lang="en-US" dirty="0"/>
          </a:p>
        </p:txBody>
      </p:sp>
      <p:pic>
        <p:nvPicPr>
          <p:cNvPr id="3074" name="Picture 2" descr="https://midocean.ae/wp-content/uploads/2023/10/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088" y="297595"/>
            <a:ext cx="1581150" cy="704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84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950" y="407505"/>
            <a:ext cx="10058400" cy="2152815"/>
          </a:xfrm>
        </p:spPr>
        <p:txBody>
          <a:bodyPr/>
          <a:lstStyle/>
          <a:p>
            <a:pPr algn="ctr"/>
            <a:r>
              <a:rPr lang="ar-SA" b="1" dirty="0" smtClean="0">
                <a:latin typeface="Arial" panose="020B0604020202020204" pitchFamily="34" charset="0"/>
                <a:cs typeface="Arial" panose="020B0604020202020204" pitchFamily="34" charset="0"/>
              </a:rPr>
              <a:t>العنوان الثالث</a:t>
            </a:r>
            <a:r>
              <a:rPr lang="ar-SA" dirty="0" smtClean="0"/>
              <a:t/>
            </a:r>
            <a:br>
              <a:rPr lang="ar-SA" dirty="0" smtClean="0"/>
            </a:br>
            <a:r>
              <a:rPr lang="ar-SA" dirty="0" smtClean="0"/>
              <a:t/>
            </a:r>
            <a:br>
              <a:rPr lang="ar-SA" dirty="0" smtClean="0"/>
            </a:br>
            <a:r>
              <a:rPr lang="ar-SA" b="1" dirty="0" smtClean="0">
                <a:solidFill>
                  <a:schemeClr val="accent1">
                    <a:lumMod val="60000"/>
                    <a:lumOff val="40000"/>
                  </a:schemeClr>
                </a:solidFill>
                <a:latin typeface="Arial" panose="020B0604020202020204" pitchFamily="34" charset="0"/>
                <a:cs typeface="Arial" panose="020B0604020202020204" pitchFamily="34" charset="0"/>
              </a:rPr>
              <a:t>دور منصات التواصل الأجتماعي في توعية أخصائي الأعلام التربوي بأدوات التحول الرقمي وتقنيات الذكاء الأصطناعي</a:t>
            </a:r>
            <a:endParaRPr lang="en-US" b="1" dirty="0">
              <a:solidFill>
                <a:schemeClr val="accent1">
                  <a:lumMod val="60000"/>
                  <a:lumOff val="40000"/>
                </a:schemeClr>
              </a:solidFill>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818984" y="2719346"/>
            <a:ext cx="10850218" cy="3331597"/>
          </a:xfrm>
        </p:spPr>
        <p:txBody>
          <a:bodyPr>
            <a:normAutofit lnSpcReduction="10000"/>
          </a:bodyPr>
          <a:lstStyle/>
          <a:p>
            <a:pPr marL="342900" indent="-342900" algn="r" rtl="1">
              <a:buFont typeface="Arial" panose="020B0604020202020204" pitchFamily="34" charset="0"/>
              <a:buChar char="•"/>
            </a:pPr>
            <a:r>
              <a:rPr lang="ar-SA" dirty="0" smtClean="0"/>
              <a:t>عدد كلامات العنوان تعدى المسموح به 15 كلمة </a:t>
            </a:r>
          </a:p>
          <a:p>
            <a:pPr marL="342900" indent="-342900" algn="r" rtl="1">
              <a:buFont typeface="Arial" panose="020B0604020202020204" pitchFamily="34" charset="0"/>
              <a:buChar char="•"/>
            </a:pPr>
            <a:r>
              <a:rPr lang="ar-SA" dirty="0" smtClean="0"/>
              <a:t>العنوان طويل وغير مختصر ويميل للعمومية</a:t>
            </a:r>
          </a:p>
          <a:p>
            <a:pPr marL="342900" indent="-342900" algn="r" rtl="1">
              <a:buFont typeface="Arial" panose="020B0604020202020204" pitchFamily="34" charset="0"/>
              <a:buChar char="•"/>
            </a:pPr>
            <a:r>
              <a:rPr lang="ar-SA" dirty="0" smtClean="0"/>
              <a:t>عدم تناول الباحث لمنصة محددة من منصات التواصل الأجتماعي </a:t>
            </a:r>
          </a:p>
          <a:p>
            <a:pPr marL="342900" indent="-342900" algn="r" rtl="1">
              <a:buFont typeface="Arial" panose="020B0604020202020204" pitchFamily="34" charset="0"/>
              <a:buChar char="•"/>
            </a:pPr>
            <a:r>
              <a:rPr lang="ar-SA" dirty="0" smtClean="0"/>
              <a:t>يعتبر العنوان جديد حيث تناول الباحث التحول الرقمي والذكاء الأصطناعي </a:t>
            </a:r>
          </a:p>
          <a:p>
            <a:pPr marL="342900" indent="-342900" algn="r" rtl="1">
              <a:buFont typeface="Arial" panose="020B0604020202020204" pitchFamily="34" charset="0"/>
              <a:buChar char="•"/>
            </a:pPr>
            <a:r>
              <a:rPr lang="ar-SA" dirty="0" smtClean="0"/>
              <a:t>تحديد التحول الرقمي والذكاء الأصطناعي من المواضيع الكبيرة التي من الصعب دمجها في بحث واحد </a:t>
            </a:r>
          </a:p>
          <a:p>
            <a:pPr marL="342900" indent="-342900" algn="r" rtl="1">
              <a:buFont typeface="Arial" panose="020B0604020202020204" pitchFamily="34" charset="0"/>
              <a:buChar char="•"/>
            </a:pPr>
            <a:r>
              <a:rPr lang="ar-SA" dirty="0" smtClean="0"/>
              <a:t>كذلك العنوان غير اضح بالتالي يمكن تأويله من جانب البعض ليعكس مفاهيم مغايرة </a:t>
            </a:r>
          </a:p>
          <a:p>
            <a:pPr marL="342900" indent="-342900" algn="r" rtl="1">
              <a:buFont typeface="Arial" panose="020B0604020202020204" pitchFamily="34" charset="0"/>
              <a:buChar char="•"/>
            </a:pPr>
            <a:r>
              <a:rPr lang="ar-SA" dirty="0" smtClean="0"/>
              <a:t>تضمن العنوان المتغير التابع هو منصات التواصل الأجتماعي والمتغير التابع توعية أخصائي الأعلام والوسيط أدواة التحول الرقمي وتقنيات الذكاء الأصطناعي.</a:t>
            </a:r>
            <a:endParaRPr lang="en-US" dirty="0"/>
          </a:p>
        </p:txBody>
      </p:sp>
      <p:pic>
        <p:nvPicPr>
          <p:cNvPr id="4098" name="Picture 2" descr="https://midocean.ae/wp-content/uploads/2023/10/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601" y="407505"/>
            <a:ext cx="1581150" cy="704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117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midocean.ae/wp-content/uploads/2023/10/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796" y="374691"/>
            <a:ext cx="1581150" cy="70485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Thank You Saying Animal 19 Graphic Print Templates By Smoothies.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9707" y="1779394"/>
            <a:ext cx="5524500" cy="3686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2440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 calcmode="lin" valueType="num">
                                      <p:cBhvr additive="base">
                                        <p:cTn id="7" dur="500" fill="hold"/>
                                        <p:tgtEl>
                                          <p:spTgt spid="5126"/>
                                        </p:tgtEl>
                                        <p:attrNameLst>
                                          <p:attrName>ppt_x</p:attrName>
                                        </p:attrNameLst>
                                      </p:cBhvr>
                                      <p:tavLst>
                                        <p:tav tm="0">
                                          <p:val>
                                            <p:strVal val="#ppt_x"/>
                                          </p:val>
                                        </p:tav>
                                        <p:tav tm="100000">
                                          <p:val>
                                            <p:strVal val="#ppt_x"/>
                                          </p:val>
                                        </p:tav>
                                      </p:tavLst>
                                    </p:anim>
                                    <p:anim calcmode="lin" valueType="num">
                                      <p:cBhvr additive="base">
                                        <p:cTn id="8"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90</TotalTime>
  <Words>237</Words>
  <Application>Microsoft Office PowerPoint</Application>
  <PresentationFormat>Widescreen</PresentationFormat>
  <Paragraphs>27</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Century Gothic</vt:lpstr>
      <vt:lpstr>Tahoma</vt:lpstr>
      <vt:lpstr>Wingdings 3</vt:lpstr>
      <vt:lpstr>Slice</vt:lpstr>
      <vt:lpstr>مهارات بحثية 3 أشراف : د. مرفت محمد إعداد الباحثة هدى محمد العبد الرحمن الرقم الجامعي : 233000856</vt:lpstr>
      <vt:lpstr>المقدمة   يعد عنوان البحث هو البوابة التي يدخل من خلالها القارئ إلى عالم دراستك وبحثك. يعكس العنوان جوهر الموضوع والمشكلة التي يتناولها البحث, ويوفر للقارئ نظرة سريعة عن محتوى الدراسة وأهمــــــــيتها. يجب أن يكون العنوان دقيقاً وواضحاً وملخص للفكرة الأساسية التي يسعى البحث إلى اكتشافها وفهمـــها بمزيد من التفصيل.    </vt:lpstr>
      <vt:lpstr>العنوان الأول   دور سياسات التعليم في التحول الرقمي في ضوء رؤية المملكة 2030من وجهة نظر المعلمات </vt:lpstr>
      <vt:lpstr>العنوان الثاني   أثر التحول الرقمي على الأداء الوظيفي للعاملين في البنوك التجارية المصرية</vt:lpstr>
      <vt:lpstr>العنوان الثالث  دور منصات التواصل الأجتماعي في توعية أخصائي الأعلام التربوي بأدوات التحول الرقمي وتقنيات الذكاء الأصطناعي</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مهارات بحثية 3 أشراف : د. مرفت محمد إعداد الباحثة هدى محمد العبد الرحمن الرقم الجامعي : 233000856</dc:title>
  <dc:creator>Elhodhod</dc:creator>
  <cp:lastModifiedBy>Elhodhod</cp:lastModifiedBy>
  <cp:revision>9</cp:revision>
  <dcterms:created xsi:type="dcterms:W3CDTF">2024-07-04T18:06:27Z</dcterms:created>
  <dcterms:modified xsi:type="dcterms:W3CDTF">2024-07-04T19:44:20Z</dcterms:modified>
</cp:coreProperties>
</file>