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notesSlides/notesSlide15.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38.xml" ContentType="application/vnd.openxmlformats-officedocument.presentationml.notesSlide+xml"/>
  <Override PartName="/ppt/notesSlides/notesSlide40.xml" ContentType="application/vnd.openxmlformats-officedocument.presentationml.notesSlide+xml"/>
  <Override PartName="/ppt/notesSlides/notesSlide39.xml" ContentType="application/vnd.openxmlformats-officedocument.presentationml.notesSlide+xml"/>
  <Override PartName="/ppt/notesSlides/notesSlide41.xml" ContentType="application/vnd.openxmlformats-officedocument.presentationml.notesSlide+xml"/>
  <Override PartName="/ppt/notesSlides/notesSlide37.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Override1.xml" ContentType="application/vnd.openxmlformats-officedocument.themeOverride+xml"/>
  <Override PartName="/ppt/theme/themeOverride4.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6" r:id="rId2"/>
  </p:sldMasterIdLst>
  <p:notesMasterIdLst>
    <p:notesMasterId r:id="rId48"/>
  </p:notesMasterIdLst>
  <p:sldIdLst>
    <p:sldId id="480" r:id="rId3"/>
    <p:sldId id="303" r:id="rId4"/>
    <p:sldId id="313" r:id="rId5"/>
    <p:sldId id="822" r:id="rId6"/>
    <p:sldId id="853" r:id="rId7"/>
    <p:sldId id="854" r:id="rId8"/>
    <p:sldId id="855" r:id="rId9"/>
    <p:sldId id="895" r:id="rId10"/>
    <p:sldId id="856" r:id="rId11"/>
    <p:sldId id="857" r:id="rId12"/>
    <p:sldId id="858" r:id="rId13"/>
    <p:sldId id="859" r:id="rId14"/>
    <p:sldId id="861" r:id="rId15"/>
    <p:sldId id="862" r:id="rId16"/>
    <p:sldId id="863" r:id="rId17"/>
    <p:sldId id="864" r:id="rId18"/>
    <p:sldId id="865" r:id="rId19"/>
    <p:sldId id="860" r:id="rId20"/>
    <p:sldId id="872" r:id="rId21"/>
    <p:sldId id="873" r:id="rId22"/>
    <p:sldId id="874" r:id="rId23"/>
    <p:sldId id="866" r:id="rId24"/>
    <p:sldId id="867" r:id="rId25"/>
    <p:sldId id="868" r:id="rId26"/>
    <p:sldId id="869" r:id="rId27"/>
    <p:sldId id="870" r:id="rId28"/>
    <p:sldId id="871" r:id="rId29"/>
    <p:sldId id="875" r:id="rId30"/>
    <p:sldId id="876" r:id="rId31"/>
    <p:sldId id="877" r:id="rId32"/>
    <p:sldId id="878" r:id="rId33"/>
    <p:sldId id="879" r:id="rId34"/>
    <p:sldId id="880" r:id="rId35"/>
    <p:sldId id="884" r:id="rId36"/>
    <p:sldId id="885" r:id="rId37"/>
    <p:sldId id="887" r:id="rId38"/>
    <p:sldId id="888" r:id="rId39"/>
    <p:sldId id="891" r:id="rId40"/>
    <p:sldId id="893" r:id="rId41"/>
    <p:sldId id="257" r:id="rId42"/>
    <p:sldId id="258" r:id="rId43"/>
    <p:sldId id="259" r:id="rId44"/>
    <p:sldId id="260" r:id="rId45"/>
    <p:sldId id="852"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822"/>
            <p14:sldId id="853"/>
            <p14:sldId id="854"/>
            <p14:sldId id="855"/>
            <p14:sldId id="895"/>
            <p14:sldId id="856"/>
            <p14:sldId id="857"/>
            <p14:sldId id="858"/>
            <p14:sldId id="859"/>
            <p14:sldId id="861"/>
            <p14:sldId id="862"/>
            <p14:sldId id="863"/>
            <p14:sldId id="864"/>
            <p14:sldId id="865"/>
            <p14:sldId id="860"/>
            <p14:sldId id="872"/>
            <p14:sldId id="873"/>
            <p14:sldId id="874"/>
            <p14:sldId id="866"/>
            <p14:sldId id="867"/>
            <p14:sldId id="868"/>
            <p14:sldId id="869"/>
            <p14:sldId id="870"/>
            <p14:sldId id="871"/>
            <p14:sldId id="875"/>
            <p14:sldId id="876"/>
            <p14:sldId id="877"/>
            <p14:sldId id="878"/>
            <p14:sldId id="879"/>
            <p14:sldId id="880"/>
            <p14:sldId id="884"/>
            <p14:sldId id="885"/>
            <p14:sldId id="887"/>
            <p14:sldId id="888"/>
            <p14:sldId id="891"/>
            <p14:sldId id="893"/>
            <p14:sldId id="257"/>
            <p14:sldId id="258"/>
            <p14:sldId id="259"/>
            <p14:sldId id="260"/>
            <p14:sldId id="852"/>
            <p14:sldId id="349"/>
          </p14:sldIdLst>
        </p14:section>
        <p14:section name="Untitled Section" id="{2F6AD2C2-46A9-4BC4-94FF-3A698A8E8EFB}">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E5A6D"/>
    <a:srgbClr val="F0F0F0"/>
    <a:srgbClr val="00AEEF"/>
    <a:srgbClr val="FFD200"/>
    <a:srgbClr val="203E5F"/>
    <a:srgbClr val="F58221"/>
    <a:srgbClr val="000000"/>
    <a:srgbClr val="669BBC"/>
    <a:srgbClr val="2D3956"/>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5097" autoAdjust="0"/>
  </p:normalViewPr>
  <p:slideViewPr>
    <p:cSldViewPr snapToGrid="0">
      <p:cViewPr varScale="1">
        <p:scale>
          <a:sx n="79" d="100"/>
          <a:sy n="79" d="100"/>
        </p:scale>
        <p:origin x="850" y="77"/>
      </p:cViewPr>
      <p:guideLst/>
    </p:cSldViewPr>
  </p:slideViewPr>
  <p:outlineViewPr>
    <p:cViewPr>
      <p:scale>
        <a:sx n="33" d="100"/>
        <a:sy n="33" d="100"/>
      </p:scale>
      <p:origin x="0" y="-1952"/>
    </p:cViewPr>
  </p:outlineViewPr>
  <p:notesTextViewPr>
    <p:cViewPr>
      <p:scale>
        <a:sx n="3" d="2"/>
        <a:sy n="3" d="2"/>
      </p:scale>
      <p:origin x="0" y="0"/>
    </p:cViewPr>
  </p:notesTextViewPr>
  <p:notesViewPr>
    <p:cSldViewPr snapToGrid="0">
      <p:cViewPr varScale="1">
        <p:scale>
          <a:sx n="63" d="100"/>
          <a:sy n="63" d="100"/>
        </p:scale>
        <p:origin x="3206" y="77"/>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viewProps" Target="viewProps.xml"/><Relationship Id="rId55" Type="http://schemas.openxmlformats.org/officeDocument/2006/relationships/customXml" Target="../customXml/item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customXml" Target="../customXml/item1.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12/11/2025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C6DAAC-C3D7-EB49-A709-82F4794C857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76FD8A9-96F4-A23C-A5D7-1AA90662E5E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4948282-1CE8-4DC7-C555-C805EA37EB0F}"/>
              </a:ext>
            </a:extLst>
          </p:cNvPr>
          <p:cNvSpPr>
            <a:spLocks noGrp="1"/>
          </p:cNvSpPr>
          <p:nvPr>
            <p:ph type="body" idx="1"/>
          </p:nvPr>
        </p:nvSpPr>
        <p:spPr/>
        <p:txBody>
          <a:bodyPr/>
          <a:lstStyle/>
          <a:p>
            <a:pPr algn="r" rtl="1">
              <a:buFont typeface="Arial" panose="020B0604020202020204" pitchFamily="34" charset="0"/>
              <a:buChar char="•"/>
            </a:pPr>
            <a:r>
              <a:rPr lang="ar-EG" dirty="0"/>
              <a:t>المجموعة في لينكس هي تجمّع من حسابات المستخدمين يشتركون في نفس الصلاحيات وحقوق الوصول إلى الملفات والمجلدات وموارد النظام.</a:t>
            </a:r>
            <a:br>
              <a:rPr lang="ar-EG" dirty="0"/>
            </a:br>
            <a:r>
              <a:rPr lang="ar-EG" dirty="0"/>
              <a:t>استخدام المجموعات يجعل إدارة الصلاحيات أسهل، لأنك بدل ما تعطي الصلاحيات لكل مستخدم على حدة، تقدر تمنحها مرة واحدة للمجموعة، وكل المستخدمين داخلها يحصلون عليها تلقائيًا.</a:t>
            </a:r>
            <a:endParaRPr lang="en-US" dirty="0"/>
          </a:p>
        </p:txBody>
      </p:sp>
      <p:sp>
        <p:nvSpPr>
          <p:cNvPr id="4" name="Slide Number Placeholder 3">
            <a:extLst>
              <a:ext uri="{FF2B5EF4-FFF2-40B4-BE49-F238E27FC236}">
                <a16:creationId xmlns:a16="http://schemas.microsoft.com/office/drawing/2014/main" id="{9A3D8083-F850-1183-6FF6-9A31510C04E5}"/>
              </a:ext>
            </a:extLst>
          </p:cNvPr>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9103473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A6BD4D-38BB-B9D3-F473-E6CD5FA3313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624FAE-2119-0AA2-C61F-C6CDE14C1E5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061AE98-DF3D-50B8-E765-3F3B06FC363D}"/>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6EBD84A2-2FD8-D1EB-8E6F-9607F1E6B451}"/>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5996263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F1439B-A6CB-C393-6966-2496E7F251D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6FBC538-3F7D-6A06-20EE-7C1DAE59350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53C805B-C1C7-1799-C5DA-A80F0B0F2DD4}"/>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1191EA49-5F73-A105-591D-D8BC561B4496}"/>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1079611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33E913-BBE2-57F1-04A3-28A366DEA6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44EDD9-EBAC-CB51-7D96-D1FBA4C20C3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36D1AAC-33D6-487D-8D6A-13D7B02E22B8}"/>
              </a:ext>
            </a:extLst>
          </p:cNvPr>
          <p:cNvSpPr>
            <a:spLocks noGrp="1"/>
          </p:cNvSpPr>
          <p:nvPr>
            <p:ph type="body" idx="1"/>
          </p:nvPr>
        </p:nvSpPr>
        <p:spPr/>
        <p:txBody>
          <a:bodyPr/>
          <a:lstStyle/>
          <a:p>
            <a:pPr algn="r" rtl="1">
              <a:buNone/>
            </a:pPr>
            <a:r>
              <a:rPr lang="ar-EG" dirty="0"/>
              <a:t>يُستخدم لإنشاء مجموعة جديدة في لينكس مع إمكانية تحديد مجموعة من الخيارات الإضافية للتحكم في خصائص هذه المجموعة.</a:t>
            </a:r>
          </a:p>
          <a:p>
            <a:pPr algn="r" rtl="1">
              <a:buNone/>
            </a:pPr>
            <a:r>
              <a:rPr lang="ar-EG" b="1" dirty="0"/>
              <a:t>شرح الخيارات:</a:t>
            </a:r>
            <a:endParaRPr lang="ar-EG" dirty="0"/>
          </a:p>
          <a:p>
            <a:pPr algn="r" rtl="1">
              <a:buFont typeface="Arial" panose="020B0604020202020204" pitchFamily="34" charset="0"/>
              <a:buChar char="•"/>
            </a:pPr>
            <a:r>
              <a:rPr lang="ar-EG" b="1" dirty="0"/>
              <a:t>-</a:t>
            </a:r>
            <a:r>
              <a:rPr lang="en-US" b="1" dirty="0"/>
              <a:t>f, --force</a:t>
            </a:r>
            <a:br>
              <a:rPr lang="en-US" dirty="0"/>
            </a:br>
            <a:r>
              <a:rPr lang="ar-EG" dirty="0"/>
              <a:t>يجعل الأمر ينجح حتى إذا كانت المجموعة موجودة مسبقًا، بدلاً من عرض خطأ.</a:t>
            </a:r>
          </a:p>
          <a:p>
            <a:pPr algn="r" rtl="1">
              <a:buFont typeface="Arial" panose="020B0604020202020204" pitchFamily="34" charset="0"/>
              <a:buChar char="•"/>
            </a:pPr>
            <a:r>
              <a:rPr lang="ar-EG" b="1" dirty="0"/>
              <a:t>-</a:t>
            </a:r>
            <a:r>
              <a:rPr lang="en-US" b="1" dirty="0"/>
              <a:t>g, --gid </a:t>
            </a:r>
            <a:r>
              <a:rPr lang="en-US" b="1" dirty="0" err="1"/>
              <a:t>GID</a:t>
            </a:r>
            <a:br>
              <a:rPr lang="en-US" dirty="0"/>
            </a:br>
            <a:r>
              <a:rPr lang="ar-EG" dirty="0"/>
              <a:t>يحدد رقم </a:t>
            </a:r>
            <a:r>
              <a:rPr lang="en-US" b="1" dirty="0"/>
              <a:t>GID</a:t>
            </a:r>
            <a:r>
              <a:rPr lang="en-US" dirty="0"/>
              <a:t> (Group ID) </a:t>
            </a:r>
            <a:r>
              <a:rPr lang="ar-EG" dirty="0"/>
              <a:t>للمجموعة الجديدة يدويًا بدلًا من أن يختاره النظام تلقائيًا.</a:t>
            </a:r>
          </a:p>
          <a:p>
            <a:pPr algn="r" rtl="1">
              <a:buFont typeface="Arial" panose="020B0604020202020204" pitchFamily="34" charset="0"/>
              <a:buChar char="•"/>
            </a:pPr>
            <a:r>
              <a:rPr lang="ar-EG" b="1" dirty="0"/>
              <a:t>-</a:t>
            </a:r>
            <a:r>
              <a:rPr lang="en-US" b="1" dirty="0"/>
              <a:t>h, --help</a:t>
            </a:r>
            <a:br>
              <a:rPr lang="en-US" dirty="0"/>
            </a:br>
            <a:r>
              <a:rPr lang="ar-EG" dirty="0"/>
              <a:t>يعرض رسالة المساعدة التي تشرح كيفية استخدام الأمر ثم يخرج.</a:t>
            </a:r>
          </a:p>
          <a:p>
            <a:pPr algn="r" rtl="1">
              <a:buFont typeface="Arial" panose="020B0604020202020204" pitchFamily="34" charset="0"/>
              <a:buChar char="•"/>
            </a:pPr>
            <a:r>
              <a:rPr lang="ar-EG" b="1" dirty="0"/>
              <a:t>-</a:t>
            </a:r>
            <a:r>
              <a:rPr lang="en-US" b="1" dirty="0"/>
              <a:t>K, --key KEY=VALUE</a:t>
            </a:r>
            <a:br>
              <a:rPr lang="en-US" dirty="0"/>
            </a:br>
            <a:r>
              <a:rPr lang="ar-EG" dirty="0"/>
              <a:t>يسمح بتجاوز القيم الافتراضية الموجودة في ملف الإعدادات /</a:t>
            </a:r>
            <a:r>
              <a:rPr lang="en-US" dirty="0" err="1"/>
              <a:t>etc</a:t>
            </a:r>
            <a:r>
              <a:rPr lang="en-US" dirty="0"/>
              <a:t>/</a:t>
            </a:r>
            <a:r>
              <a:rPr lang="en-US" dirty="0" err="1"/>
              <a:t>login.defs</a:t>
            </a:r>
            <a:r>
              <a:rPr lang="en-US" dirty="0"/>
              <a:t>.</a:t>
            </a:r>
          </a:p>
          <a:p>
            <a:pPr algn="r" rtl="1">
              <a:buFont typeface="Arial" panose="020B0604020202020204" pitchFamily="34" charset="0"/>
              <a:buChar char="•"/>
            </a:pPr>
            <a:r>
              <a:rPr lang="en-US" b="1" dirty="0"/>
              <a:t>-o, --non-unique</a:t>
            </a:r>
            <a:br>
              <a:rPr lang="en-US" dirty="0"/>
            </a:br>
            <a:r>
              <a:rPr lang="ar-EG" dirty="0"/>
              <a:t>يسمح بإنشاء مجموعات لها </a:t>
            </a:r>
            <a:r>
              <a:rPr lang="en-US" b="1" dirty="0"/>
              <a:t>GID</a:t>
            </a:r>
            <a:r>
              <a:rPr lang="en-US" dirty="0"/>
              <a:t> </a:t>
            </a:r>
            <a:r>
              <a:rPr lang="ar-EG" dirty="0"/>
              <a:t>مكرر (غير فريد)، وهو أمر نادر الاستخدام إلا في حالات خاصة.</a:t>
            </a:r>
          </a:p>
          <a:p>
            <a:pPr algn="r" rtl="1">
              <a:buFont typeface="Arial" panose="020B0604020202020204" pitchFamily="34" charset="0"/>
              <a:buChar char="•"/>
            </a:pPr>
            <a:r>
              <a:rPr lang="ar-EG" b="1" dirty="0"/>
              <a:t>-</a:t>
            </a:r>
            <a:r>
              <a:rPr lang="en-US" b="1" dirty="0"/>
              <a:t>p, --password </a:t>
            </a:r>
            <a:r>
              <a:rPr lang="en-US" b="1" dirty="0" err="1"/>
              <a:t>PASSWORD</a:t>
            </a:r>
            <a:br>
              <a:rPr lang="en-US" dirty="0"/>
            </a:br>
            <a:r>
              <a:rPr lang="ar-EG" dirty="0"/>
              <a:t>يحدد كلمة مرور مشفرة للمجموعة (عادةً لا تُستخدم كثيرًا لأن المجموعات نادرًا ما تحتاج كلمات مرور).</a:t>
            </a:r>
          </a:p>
          <a:p>
            <a:pPr algn="r" rtl="1">
              <a:buFont typeface="Arial" panose="020B0604020202020204" pitchFamily="34" charset="0"/>
              <a:buChar char="•"/>
            </a:pPr>
            <a:r>
              <a:rPr lang="ar-EG" b="1" dirty="0"/>
              <a:t>-</a:t>
            </a:r>
            <a:r>
              <a:rPr lang="en-US" b="1" dirty="0"/>
              <a:t>r, --system</a:t>
            </a:r>
            <a:br>
              <a:rPr lang="en-US" dirty="0"/>
            </a:br>
            <a:r>
              <a:rPr lang="ar-EG" dirty="0"/>
              <a:t>ينشئ مجموعة </a:t>
            </a:r>
            <a:r>
              <a:rPr lang="ar-EG" b="1" dirty="0"/>
              <a:t>نظام</a:t>
            </a:r>
            <a:r>
              <a:rPr lang="ar-EG" dirty="0"/>
              <a:t> (</a:t>
            </a:r>
            <a:r>
              <a:rPr lang="en-US" dirty="0"/>
              <a:t>System Group) </a:t>
            </a:r>
            <a:r>
              <a:rPr lang="ar-EG" dirty="0"/>
              <a:t>تُستخدم لحسابات النظام أو الخدمات، وليس للمستخدمين العاديين.</a:t>
            </a:r>
          </a:p>
          <a:p>
            <a:pPr algn="r" rtl="1">
              <a:buFont typeface="Arial" panose="020B0604020202020204" pitchFamily="34" charset="0"/>
              <a:buChar char="•"/>
            </a:pPr>
            <a:r>
              <a:rPr lang="ar-EG" b="1" dirty="0"/>
              <a:t>-</a:t>
            </a:r>
            <a:r>
              <a:rPr lang="en-US" b="1" dirty="0"/>
              <a:t>R, --root CHROOT_DIR</a:t>
            </a:r>
            <a:br>
              <a:rPr lang="en-US" dirty="0"/>
            </a:br>
            <a:r>
              <a:rPr lang="ar-EG" dirty="0"/>
              <a:t>يجعل الأمر يعمل وكأنه داخل مجلد جذر مختلف (</a:t>
            </a:r>
            <a:r>
              <a:rPr lang="en-US" b="1" dirty="0"/>
              <a:t>chroot</a:t>
            </a:r>
            <a:r>
              <a:rPr lang="en-US" dirty="0"/>
              <a:t>)، </a:t>
            </a:r>
            <a:r>
              <a:rPr lang="ar-EG" dirty="0"/>
              <a:t>وهو مفيد لإدارة نظام آخر من داخل النظام الحالي.</a:t>
            </a:r>
          </a:p>
          <a:p>
            <a:pPr algn="r" rtl="1">
              <a:buFont typeface="Arial" panose="020B0604020202020204" pitchFamily="34" charset="0"/>
              <a:buChar char="•"/>
            </a:pPr>
            <a:r>
              <a:rPr lang="ar-EG" b="1" dirty="0"/>
              <a:t>-</a:t>
            </a:r>
            <a:r>
              <a:rPr lang="en-US" b="1" dirty="0"/>
              <a:t>P, --prefix PREFIX_DIR</a:t>
            </a:r>
            <a:br>
              <a:rPr lang="en-US" dirty="0"/>
            </a:br>
            <a:r>
              <a:rPr lang="ar-EG" dirty="0"/>
              <a:t>يحدد مجلدًا أساسيًا (</a:t>
            </a:r>
            <a:r>
              <a:rPr lang="en-US" dirty="0"/>
              <a:t>prefix) </a:t>
            </a:r>
            <a:r>
              <a:rPr lang="ar-EG" dirty="0"/>
              <a:t>لملفات المجموعة بدلًا من الموقع الافتراضي.</a:t>
            </a:r>
          </a:p>
          <a:p>
            <a:pPr algn="r" rtl="1">
              <a:buFont typeface="Arial" panose="020B0604020202020204" pitchFamily="34" charset="0"/>
              <a:buChar char="•"/>
            </a:pPr>
            <a:r>
              <a:rPr lang="ar-EG" b="1" dirty="0"/>
              <a:t>-</a:t>
            </a:r>
            <a:r>
              <a:rPr lang="en-US" b="1" dirty="0"/>
              <a:t>U, --users </a:t>
            </a:r>
            <a:r>
              <a:rPr lang="en-US" b="1" dirty="0" err="1"/>
              <a:t>USERS</a:t>
            </a:r>
            <a:br>
              <a:rPr lang="en-US" dirty="0"/>
            </a:br>
            <a:r>
              <a:rPr lang="ar-EG" dirty="0"/>
              <a:t>يحدد قائمة بأسماء المستخدمين الذين سيكونون أعضاءً في هذه المجموعة منذ إنشائها، ويمكن كتابة الأسماء مفصولة بفواصل.</a:t>
            </a:r>
          </a:p>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47E5D448-05FF-88F0-6E3A-44CC41B761D2}"/>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54964501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613534-727F-F73E-3287-9834D9ED8D3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368C31F-AD46-783D-9E22-A16CC7AC2C8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4A646DC-590A-7008-4015-40FBF793E357}"/>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D7572223-D398-EE56-04C0-017E45DA34EF}"/>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3806445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7A115F-D70A-B6DF-13A8-EC271863202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5AB8121-8C20-1183-F8F5-E943D91FEEC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6A32605-160E-08F1-A346-DB68AB6D7C4C}"/>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EAF21601-FF6A-2A3F-DB72-EF97B973275A}"/>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6692626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237259-4AAA-3D10-0412-D7DA46D205F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63E7289-2708-701A-BE52-55F25F0F200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597FFA6-FC4C-78E8-B4E2-8D7450C97080}"/>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5C54A49D-C8E9-EACA-F6D4-5A4DD9C7F733}"/>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71878649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091570-97D2-7AE8-E847-D17FEC7843D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BAD94E4-F260-5E31-AA3E-BFD1F83FAEC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74A56BB-2EB4-66FD-BF9A-C675B50DBCA3}"/>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A8B0A306-35E9-BEB0-1144-7661A4AEBAA6}"/>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39927671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AC6D3C-81AA-A619-CCFF-48B8786847C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BC3FC39-5E98-6216-F8DC-74D9F2A5908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3A1EA15-82B7-8FBB-AD82-8D7E5C18DBAF}"/>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EE2F480C-384F-2ECF-BC4F-4D7B82027EFD}"/>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7351892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94C463-817D-02D3-FF64-B1275181E6E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85474A5-5B14-F7B0-138C-4F54F154331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6D99A0C-07B8-A08B-6615-0ACB187218EF}"/>
              </a:ext>
            </a:extLst>
          </p:cNvPr>
          <p:cNvSpPr>
            <a:spLocks noGrp="1"/>
          </p:cNvSpPr>
          <p:nvPr>
            <p:ph type="body" idx="1"/>
          </p:nvPr>
        </p:nvSpPr>
        <p:spPr/>
        <p:txBody>
          <a:bodyPr/>
          <a:lstStyle/>
          <a:p>
            <a:pPr algn="r" rtl="1">
              <a:buFont typeface="Arial" panose="020B0604020202020204" pitchFamily="34" charset="0"/>
              <a:buChar char="•"/>
            </a:pPr>
            <a:r>
              <a:rPr lang="ar-EG" dirty="0"/>
              <a:t>أمر </a:t>
            </a:r>
            <a:r>
              <a:rPr lang="en-US" b="1" dirty="0" err="1"/>
              <a:t>newgrp</a:t>
            </a:r>
            <a:r>
              <a:rPr lang="en-US" dirty="0"/>
              <a:t> </a:t>
            </a:r>
            <a:r>
              <a:rPr lang="ar-EG" dirty="0"/>
              <a:t>في لينكس يُستخدم للسماح للمستخدم بتغيير المجموعة الأساسية (</a:t>
            </a:r>
            <a:r>
              <a:rPr lang="en-US" b="1" dirty="0"/>
              <a:t>Primary Group</a:t>
            </a:r>
            <a:r>
              <a:rPr lang="en-US" dirty="0"/>
              <a:t> </a:t>
            </a:r>
            <a:r>
              <a:rPr lang="ar-EG" dirty="0"/>
              <a:t>أو </a:t>
            </a:r>
            <a:r>
              <a:rPr lang="en-US" b="1" dirty="0"/>
              <a:t>Effective Group</a:t>
            </a:r>
            <a:r>
              <a:rPr lang="en-US" dirty="0"/>
              <a:t>) </a:t>
            </a:r>
            <a:r>
              <a:rPr lang="ar-EG" dirty="0"/>
              <a:t>مؤقتًا، وذلك دون الحاجة إلى تسجيل الخروج من النظام وإعادة تسجيل الدخول. هذه الميزة مفيدة في الحالات التي تريد فيها إنشاء ملفات أو مجلدات بحيث تكون مملوكة لمجموعة مختلفة عن مجموعتك الأساسية الحالية</a:t>
            </a:r>
            <a:endParaRPr lang="en-US" dirty="0"/>
          </a:p>
          <a:p>
            <a:pPr algn="r" rtl="1">
              <a:buNone/>
            </a:pPr>
            <a:r>
              <a:rPr lang="ar-EG" b="1" dirty="0"/>
              <a:t>عند تشغيل الأمر </a:t>
            </a:r>
            <a:r>
              <a:rPr lang="en-US" b="1" dirty="0" err="1"/>
              <a:t>newgrp</a:t>
            </a:r>
            <a:r>
              <a:rPr lang="en-US" b="1" dirty="0"/>
              <a:t> </a:t>
            </a:r>
            <a:r>
              <a:rPr lang="ar-EG" b="1" dirty="0"/>
              <a:t>يقوم بما يلي:</a:t>
            </a:r>
            <a:endParaRPr lang="ar-EG" dirty="0"/>
          </a:p>
          <a:p>
            <a:pPr algn="r" rtl="1">
              <a:buFont typeface="+mj-lt"/>
              <a:buAutoNum type="arabicPeriod"/>
            </a:pPr>
            <a:r>
              <a:rPr lang="ar-EG" dirty="0"/>
              <a:t>بدء جلسة طرفية (</a:t>
            </a:r>
            <a:r>
              <a:rPr lang="en-US" b="1" dirty="0"/>
              <a:t>Shell Session</a:t>
            </a:r>
            <a:r>
              <a:rPr lang="en-US" dirty="0"/>
              <a:t>) </a:t>
            </a:r>
            <a:r>
              <a:rPr lang="ar-EG" dirty="0"/>
              <a:t>جديدة.</a:t>
            </a:r>
          </a:p>
          <a:p>
            <a:pPr algn="r" rtl="1">
              <a:buFont typeface="+mj-lt"/>
              <a:buAutoNum type="arabicPeriod"/>
            </a:pPr>
            <a:r>
              <a:rPr lang="ar-EG" dirty="0"/>
              <a:t>تغيير </a:t>
            </a:r>
            <a:r>
              <a:rPr lang="ar-EG" b="1" dirty="0"/>
              <a:t>المجموعة الفعّالة</a:t>
            </a:r>
            <a:r>
              <a:rPr lang="ar-EG" dirty="0"/>
              <a:t> (</a:t>
            </a:r>
            <a:r>
              <a:rPr lang="en-US" b="1" dirty="0"/>
              <a:t>Effective Group ID</a:t>
            </a:r>
            <a:r>
              <a:rPr lang="en-US" dirty="0"/>
              <a:t>) </a:t>
            </a:r>
            <a:r>
              <a:rPr lang="ar-EG" dirty="0"/>
              <a:t>إلى المجموعة التي تحددها.</a:t>
            </a:r>
          </a:p>
          <a:p>
            <a:pPr algn="r" rtl="1">
              <a:buFont typeface="+mj-lt"/>
              <a:buAutoNum type="arabicPeriod"/>
            </a:pPr>
            <a:r>
              <a:rPr lang="ar-EG" dirty="0"/>
              <a:t>جعل أي ملفات أو مجلدات جديدة تقوم بإنشائها مملوكة تلقائيًا لهذه المجموعة الجديدة.</a:t>
            </a:r>
          </a:p>
          <a:p>
            <a:pPr algn="r" rtl="1">
              <a:buFont typeface="+mj-lt"/>
              <a:buAutoNum type="arabicPeriod"/>
            </a:pPr>
            <a:r>
              <a:rPr lang="ar-EG" dirty="0"/>
              <a:t>يشترط أن تكون عضوًا في المجموعة الهدف حتى تتمكن من التبديل إليها.</a:t>
            </a:r>
          </a:p>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A54AC8B5-D41C-B51E-EB51-F86F8BC962B7}"/>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98114138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C97A0A-ACD8-F70D-3A81-C5B94DDF526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05C934E-E9AC-4E93-B931-52AE94FF418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5E9B423-9C62-C863-0BB3-54D7395880A2}"/>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E8428FF6-224B-8ABF-853E-410D2EF28FD0}"/>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85088238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28E374-EAB7-56E6-F411-A0429B592CF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5DA86F5-67DB-1FFD-DA75-DA34D2FE5CC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795AAD2-EBA3-B856-5770-4A294ACA320E}"/>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872552E4-8972-95E7-9673-435BC0429A57}"/>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31493903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6CBA7A-6B4B-D7A6-C9C1-07A610EFF26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FFBB35E-F87D-AF21-04D3-D402E5979DF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DA391E6-252D-EC31-30DE-69B8A192B921}"/>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361240B3-1A98-C877-4891-AB677BC7BF32}"/>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7542825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DD0EC3-F753-C778-2B50-B79C1EF219B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BE5E7EB-2821-8165-747E-B04813F5B54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E70B41A-33B4-E067-40BE-4B98532C578E}"/>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F5680633-8803-5A62-4AEE-F6EE2B586DB6}"/>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65043981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07866B-FD7E-3286-71D0-B845D7B1F4D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C8C62E6-DB2D-ED37-E3D3-FE271A28274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1F396EC-D995-B288-B4B0-0A6C6F9B5E61}"/>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0B9D6364-B9E6-E32A-BF8E-0142006512DB}"/>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85028988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CBFBE7-242E-984B-934F-1C8F7D6B91A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3A975AA-F717-2E59-0C08-2683C9E137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DDA6A6A-FF8B-0D22-BD9C-E82951B3267B}"/>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E7ECDAC2-6C24-AF4F-6A93-BCE5C33A73E0}"/>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63860843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F3B4A7-F221-82F4-77B3-789DE207225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9436E9E-9176-38E9-28D9-7D290A7F0E6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C8BE9DC-E30C-5D53-CD2E-4DFCD1F87CC7}"/>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D686DA86-506A-01DA-2118-1E77598E6389}"/>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15191263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0DAFBD-7764-FD7E-F4ED-C1E19E20B44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86262FA-F41E-B8A3-3DCA-1EE468DE92E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20C77C9-63B5-0DEC-0D5F-673B493B9AAB}"/>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A6973B25-E4CC-3B02-BEC9-FC067CDE624A}"/>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77218826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CE1681-3F2C-7E30-2CB6-3B1E3D30260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7D7274B-D4AD-F46F-B790-0AAD6A2F11F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660E2F9-7DB4-1DF0-B6F7-C72388376ADD}"/>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BAF9552C-51C2-961A-0675-5D531194854E}"/>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22103654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1AE899-C5B5-A5F1-0877-EC56C18894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8A535BA-24FF-2F4B-DDDD-B3E872C2711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89A00F9-AC09-D579-7777-8598F0C1CDC1}"/>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C4BE4693-143B-D286-C164-17C626AEFCE4}"/>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421162574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468184-126E-D8AA-630C-15D5A795061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6C205D5-2704-2657-5EF1-AD956036B15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19C8DF9-299C-6906-9D21-AB44A06F4E1D}"/>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90DE2932-AC93-F720-2A5B-0837B410AD22}"/>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51970326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962028-6A7F-F7CD-F871-8A5C66B21B8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2AF714D-11E0-B3B3-2A00-32AFFFCEBBA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5D69BAB-1298-C800-2FBD-6278FA866685}"/>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69BF8210-1AEE-2E07-76BC-6457998D43FB}"/>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63649243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D58014-2A15-426B-A9E2-1E3D455624A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0A384EC-24FE-8B38-78B9-4D95C4AF9CC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A4A67F9-FD9A-CC53-0011-169C6D9EEB19}"/>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A82D4FB6-57B3-83D0-7419-7C771EB5FCF6}"/>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46391289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564FFF-E8E4-E952-786C-B1F200104FF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6050914-789C-B65A-8F95-54DFBB8C02C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96EEE33-065A-22E3-4882-9F7E02F0C704}"/>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EEFE948A-82A4-25B9-EF77-BB17C57D8487}"/>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35266166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93FC97-DB42-5E42-2146-E13D1D2BFF3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C51DA53-28A8-3729-C3C2-A6DE8CC7F08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EAE0132-5146-839B-50E9-D4BC8D2FBD9B}"/>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2B30C995-8391-CA50-0A97-6624F14A038E}"/>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28609619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6E4028-11A6-4915-D6A4-3544EBB8678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0FBE8EA-0511-F09C-D2C3-1DF03B7901C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8E5BD53-5DFB-D14C-88E6-CCCED3FF8BF5}"/>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C1F84C67-6DC3-C229-FA84-57193DF62157}"/>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33112938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1D4072-522E-6C04-2548-98EC78696CE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0005EC6-01D7-F401-EA9C-8B562E62246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C6C7874-8998-6342-4635-ED2E078A7BBB}"/>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8AB1EF43-E352-D17F-2AE2-BBDA6C0F25FD}"/>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95749277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D33D95-F159-AA85-1088-E0A16C0A095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3BC8E2A-13EE-594C-4723-45C0D6ED976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4B367A2-4FFC-6C2E-6AF7-0B40478B59FF}"/>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3085492C-807C-A7AC-C323-4CF68CDDF48D}"/>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416931146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F065F5-7B7B-B0F6-5835-4A73ED02183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F441F4-3686-5410-CEAE-8189E3267BE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6147705-F887-D9C2-CC24-8641D03C4518}"/>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4587661D-5814-041F-6A94-4D277FF2539A}"/>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408785083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4BB044-AFAA-5049-0510-AFBB225EA21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18F0641-F4F4-3723-6071-687FD1EA8F2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D51EAC0-4EFC-1BE9-7F1F-0BC3676D77F6}"/>
              </a:ext>
            </a:extLst>
          </p:cNvPr>
          <p:cNvSpPr>
            <a:spLocks noGrp="1"/>
          </p:cNvSpPr>
          <p:nvPr>
            <p:ph type="body" idx="1"/>
          </p:nvPr>
        </p:nvSpPr>
        <p:spPr/>
        <p:txBody>
          <a:bodyPr/>
          <a:lstStyle/>
          <a:p>
            <a:pPr>
              <a:buNone/>
            </a:pPr>
            <a:r>
              <a:rPr lang="ar-EG" dirty="0"/>
              <a:t>الاستخدام المرتفع والمستمر لوحدة المعالجة المركزية (</a:t>
            </a:r>
            <a:r>
              <a:rPr lang="en-US" b="1" dirty="0"/>
              <a:t>CPU</a:t>
            </a:r>
            <a:r>
              <a:rPr lang="en-US" dirty="0"/>
              <a:t>) </a:t>
            </a:r>
            <a:r>
              <a:rPr lang="ar-EG" dirty="0"/>
              <a:t>يمكن أن يؤدي إلى تدهور في أداء النظام. هناك عدة أدوات سطر أوامر في لينكس توفر معلومات تفصيلية عن الحمل على المعالج.</a:t>
            </a:r>
          </a:p>
          <a:p>
            <a:pPr>
              <a:buNone/>
            </a:pPr>
            <a:r>
              <a:rPr lang="en-US" b="1" dirty="0"/>
              <a:t>top</a:t>
            </a:r>
            <a:r>
              <a:rPr lang="en-US" dirty="0"/>
              <a:t>: </a:t>
            </a:r>
            <a:r>
              <a:rPr lang="ar-EG" dirty="0"/>
              <a:t>هذه الأداة الشهيرة تُستخدم على نطاق واسع لعرض صورة حية وديناميكية للعمليات التي تعمل على النظام. عند تشغيلها، تعرض ملخصًا لمعلومات النظام، بما في ذلك متوسطات الحمل (</a:t>
            </a:r>
            <a:r>
              <a:rPr lang="en-US" b="1" dirty="0"/>
              <a:t>Load Averages</a:t>
            </a:r>
            <a:r>
              <a:rPr lang="en-US" dirty="0"/>
              <a:t>) </a:t>
            </a:r>
            <a:r>
              <a:rPr lang="ar-EG" dirty="0"/>
              <a:t>وقائمة بأكثر العمليات استهلاكًا للمعالج. يمكن للمستخدم أثناء تشغيل الأداة الضغط على المفتاح </a:t>
            </a:r>
            <a:r>
              <a:rPr lang="ar-EG" b="1" dirty="0"/>
              <a:t>1</a:t>
            </a:r>
            <a:r>
              <a:rPr lang="ar-EG" dirty="0"/>
              <a:t> لعرض إحصائيات مفصلة لكل نواة من أنوية المعالج على حدة، مما يساعد في تحديد ما إذا كان الحمل موزعًا بالتساوي أم يتركز على نواة معينة.</a:t>
            </a:r>
          </a:p>
          <a:p>
            <a:pPr>
              <a:buNone/>
            </a:pPr>
            <a:r>
              <a:rPr lang="ar-EG" dirty="0"/>
              <a:t>لو أردت، أقدر أكمل لك بنفس الأسلوب شرح أدوات أخرى مثل </a:t>
            </a:r>
            <a:r>
              <a:rPr lang="en-US" b="1" dirty="0" err="1"/>
              <a:t>htop</a:t>
            </a:r>
            <a:r>
              <a:rPr lang="en-US" dirty="0"/>
              <a:t> </a:t>
            </a:r>
            <a:r>
              <a:rPr lang="ar-EG" dirty="0"/>
              <a:t>و </a:t>
            </a:r>
            <a:r>
              <a:rPr lang="en-US" b="1" dirty="0" err="1"/>
              <a:t>mpstat</a:t>
            </a:r>
            <a:r>
              <a:rPr lang="en-US" dirty="0"/>
              <a:t> </a:t>
            </a:r>
            <a:r>
              <a:rPr lang="ar-EG" dirty="0"/>
              <a:t>و </a:t>
            </a:r>
            <a:r>
              <a:rPr lang="en-US" b="1" dirty="0" err="1"/>
              <a:t>sar</a:t>
            </a:r>
            <a:r>
              <a:rPr lang="en-US" dirty="0"/>
              <a:t> </a:t>
            </a:r>
            <a:r>
              <a:rPr lang="ar-EG" dirty="0"/>
              <a:t>التي تقدم تحليلات أعمق لحالة المعالج.</a:t>
            </a:r>
          </a:p>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525B62B1-2FE7-EDEC-5D78-A19A20A8599E}"/>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59775564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4438ED-9B33-F92B-9BFA-6A4AEC9B05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50F3C16-4674-4E96-C139-3A63570AE99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4A170CC-CCE2-F5B1-BCAF-FB36C1F799E8}"/>
              </a:ext>
            </a:extLst>
          </p:cNvPr>
          <p:cNvSpPr>
            <a:spLocks noGrp="1"/>
          </p:cNvSpPr>
          <p:nvPr>
            <p:ph type="body" idx="1"/>
          </p:nvPr>
        </p:nvSpPr>
        <p:spPr/>
        <p:txBody>
          <a:bodyPr/>
          <a:lstStyle/>
          <a:p>
            <a:pPr algn="r" rtl="1">
              <a:buNone/>
            </a:pPr>
            <a:r>
              <a:rPr lang="ar-EG" b="1" dirty="0"/>
              <a:t>أنواع الأعطال (</a:t>
            </a:r>
            <a:r>
              <a:rPr lang="en-US" b="1" dirty="0"/>
              <a:t>Failure Types):</a:t>
            </a:r>
            <a:endParaRPr lang="en-US" dirty="0"/>
          </a:p>
          <a:p>
            <a:pPr algn="r" rtl="1">
              <a:buFont typeface="+mj-lt"/>
              <a:buAutoNum type="arabicPeriod"/>
            </a:pPr>
            <a:r>
              <a:rPr lang="ar-EG" b="1" dirty="0"/>
              <a:t>الأعطال المادية (</a:t>
            </a:r>
            <a:r>
              <a:rPr lang="en-US" b="1" dirty="0"/>
              <a:t>Hardware):</a:t>
            </a:r>
            <a:br>
              <a:rPr lang="en-US" dirty="0"/>
            </a:br>
            <a:r>
              <a:rPr lang="ar-EG" dirty="0"/>
              <a:t>تشمل المشكلات التي تحدث في مكونات الجهاز نفسه، مثل تعطل الأقراص الصلبة (</a:t>
            </a:r>
            <a:r>
              <a:rPr lang="en-US" b="1" dirty="0"/>
              <a:t>Disk Failures</a:t>
            </a:r>
            <a:r>
              <a:rPr lang="en-US" dirty="0"/>
              <a:t>)، </a:t>
            </a:r>
            <a:r>
              <a:rPr lang="ar-EG" dirty="0"/>
              <a:t>أو حدوث أخطاء في الذاكرة العشوائية (</a:t>
            </a:r>
            <a:r>
              <a:rPr lang="en-US" b="1" dirty="0"/>
              <a:t>RAM Errors</a:t>
            </a:r>
            <a:r>
              <a:rPr lang="en-US" dirty="0"/>
              <a:t>)، </a:t>
            </a:r>
            <a:r>
              <a:rPr lang="ar-EG" dirty="0"/>
              <a:t>أو تلف وحدة إمداد الطاقة (</a:t>
            </a:r>
            <a:r>
              <a:rPr lang="en-US" b="1" dirty="0"/>
              <a:t>Power Supply Issues</a:t>
            </a:r>
            <a:r>
              <a:rPr lang="en-US" dirty="0"/>
              <a:t>). </a:t>
            </a:r>
            <a:r>
              <a:rPr lang="ar-EG" dirty="0"/>
              <a:t>هذه الأعطال قد تؤدي إلى فقدان البيانات أو توقف النظام بشكل كامل.</a:t>
            </a:r>
          </a:p>
          <a:p>
            <a:pPr algn="r" rtl="1">
              <a:buFont typeface="+mj-lt"/>
              <a:buAutoNum type="arabicPeriod"/>
            </a:pPr>
            <a:r>
              <a:rPr lang="ar-EG" b="1" dirty="0"/>
              <a:t>الأعطال البرمجية (</a:t>
            </a:r>
            <a:r>
              <a:rPr lang="en-US" b="1" dirty="0"/>
              <a:t>Software):</a:t>
            </a:r>
            <a:br>
              <a:rPr lang="en-US" dirty="0"/>
            </a:br>
            <a:r>
              <a:rPr lang="ar-EG" dirty="0"/>
              <a:t>وهي المشاكل الناتجة عن النظام أو البرامج، مثل تلف نظام التشغيل (</a:t>
            </a:r>
            <a:r>
              <a:rPr lang="en-US" b="1" dirty="0"/>
              <a:t>OS Corruption</a:t>
            </a:r>
            <a:r>
              <a:rPr lang="en-US" dirty="0"/>
              <a:t>)، </a:t>
            </a:r>
            <a:r>
              <a:rPr lang="ar-EG" dirty="0"/>
              <a:t>أو أخطاء في نظام الملفات (</a:t>
            </a:r>
            <a:r>
              <a:rPr lang="en-US" b="1" dirty="0"/>
              <a:t>File System Errors</a:t>
            </a:r>
            <a:r>
              <a:rPr lang="en-US" dirty="0"/>
              <a:t>)، </a:t>
            </a:r>
            <a:r>
              <a:rPr lang="ar-EG" dirty="0"/>
              <a:t>أو تثبيت تحديثات غير سليمة (</a:t>
            </a:r>
            <a:r>
              <a:rPr lang="en-US" b="1" dirty="0"/>
              <a:t>Bad Updates</a:t>
            </a:r>
            <a:r>
              <a:rPr lang="en-US" dirty="0"/>
              <a:t>) </a:t>
            </a:r>
            <a:r>
              <a:rPr lang="ar-EG" dirty="0"/>
              <a:t>تؤدي إلى عدم استقرار النظام أو توقفه عن العمل.</a:t>
            </a:r>
          </a:p>
          <a:p>
            <a:pPr algn="r" rtl="1">
              <a:buFont typeface="+mj-lt"/>
              <a:buAutoNum type="arabicPeriod"/>
            </a:pPr>
            <a:r>
              <a:rPr lang="ar-EG" b="1" dirty="0"/>
              <a:t>الأخطاء البشرية (</a:t>
            </a:r>
            <a:r>
              <a:rPr lang="en-US" b="1" dirty="0"/>
              <a:t>Human):</a:t>
            </a:r>
            <a:br>
              <a:rPr lang="en-US" dirty="0"/>
            </a:br>
            <a:r>
              <a:rPr lang="ar-EG" dirty="0"/>
              <a:t>وتحدث نتيجة تصرفات غير مقصودة من قبل المستخدمين أو المسؤولين، مثل حذف الملفات عن طريق الخطأ (</a:t>
            </a:r>
            <a:r>
              <a:rPr lang="en-US" b="1" dirty="0"/>
              <a:t>Accidental File Deletion</a:t>
            </a:r>
            <a:r>
              <a:rPr lang="en-US" dirty="0"/>
              <a:t>)، </a:t>
            </a:r>
            <a:r>
              <a:rPr lang="ar-EG" dirty="0"/>
              <a:t>أو تنفيذ أوامر غير صحيحة وخطيرة مثل:</a:t>
            </a:r>
          </a:p>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21977BFA-734C-675B-B41C-A2A8048E44D9}"/>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99276085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3FE54D-1AFE-B8CC-250A-09A203634D4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339578B-2837-3979-EC4C-DBEBCF711D5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A5CC582-79CD-B067-90CD-358336018CAF}"/>
              </a:ext>
            </a:extLst>
          </p:cNvPr>
          <p:cNvSpPr>
            <a:spLocks noGrp="1"/>
          </p:cNvSpPr>
          <p:nvPr>
            <p:ph type="body" idx="1"/>
          </p:nvPr>
        </p:nvSpPr>
        <p:spPr/>
        <p:txBody>
          <a:bodyPr/>
          <a:lstStyle/>
          <a:p>
            <a:pPr algn="r" rtl="1">
              <a:buNone/>
            </a:pPr>
            <a:r>
              <a:rPr lang="ar-EG" b="1" dirty="0"/>
              <a:t>أنواع النسخ الاحتياطي (</a:t>
            </a:r>
            <a:r>
              <a:rPr lang="en-US" b="1" dirty="0"/>
              <a:t>Backup Types):</a:t>
            </a:r>
            <a:endParaRPr lang="en-US" dirty="0"/>
          </a:p>
          <a:p>
            <a:pPr algn="r" rtl="1">
              <a:buFont typeface="+mj-lt"/>
              <a:buAutoNum type="arabicPeriod"/>
            </a:pPr>
            <a:r>
              <a:rPr lang="ar-EG" b="1" dirty="0"/>
              <a:t>النسخ الاحتياطي الكامل (</a:t>
            </a:r>
            <a:r>
              <a:rPr lang="en-US" b="1" dirty="0"/>
              <a:t>Full Backup):</a:t>
            </a:r>
            <a:br>
              <a:rPr lang="en-US" dirty="0"/>
            </a:br>
            <a:r>
              <a:rPr lang="ar-EG" dirty="0"/>
              <a:t>هو نسخة شاملة لكل البيانات المحددة. يقوم بإنشاء مجموعة نسخ مستقلة يمكن استعادتها بسهولة دون الحاجة لنسخ أخرى. يتميز بسهولة الاستعادة، لكنه يستغرق وقتًا أطول ويستهلك مساحة تخزين أكبر مقارنة بالأنواع الأخرى.</a:t>
            </a:r>
          </a:p>
          <a:p>
            <a:pPr algn="r" rtl="1">
              <a:buFont typeface="+mj-lt"/>
              <a:buAutoNum type="arabicPeriod"/>
            </a:pPr>
            <a:r>
              <a:rPr lang="ar-EG" b="1" dirty="0"/>
              <a:t>النسخ الاحتياطي </a:t>
            </a:r>
            <a:r>
              <a:rPr lang="ar-EG" b="1" dirty="0" err="1"/>
              <a:t>التزايدي</a:t>
            </a:r>
            <a:r>
              <a:rPr lang="ar-EG" b="1" dirty="0"/>
              <a:t> (</a:t>
            </a:r>
            <a:r>
              <a:rPr lang="en-US" b="1" dirty="0"/>
              <a:t>Incremental Backup):</a:t>
            </a:r>
            <a:br>
              <a:rPr lang="en-US" dirty="0"/>
            </a:br>
            <a:r>
              <a:rPr lang="ar-EG" dirty="0"/>
              <a:t>يقوم بنسخ البيانات التي تغيرت فقط منذ آخر عملية نسخ احتياطي، سواء كانت هذه العملية كاملة أو </a:t>
            </a:r>
            <a:r>
              <a:rPr lang="ar-EG" dirty="0" err="1"/>
              <a:t>تزايدية</a:t>
            </a:r>
            <a:r>
              <a:rPr lang="ar-EG" dirty="0"/>
              <a:t>. يتميز بالسرعة وصغر الحجم، لكنه يجعل عملية الاستعادة أكثر تعقيدًا لأنك تحتاج إلى النسخة الكاملة بالإضافة إلى جميع النسخ </a:t>
            </a:r>
            <a:r>
              <a:rPr lang="ar-EG" dirty="0" err="1"/>
              <a:t>التزايدية</a:t>
            </a:r>
            <a:r>
              <a:rPr lang="ar-EG" dirty="0"/>
              <a:t> اللاحقة.</a:t>
            </a:r>
          </a:p>
          <a:p>
            <a:pPr algn="r" rtl="1">
              <a:buFont typeface="+mj-lt"/>
              <a:buAutoNum type="arabicPeriod"/>
            </a:pPr>
            <a:r>
              <a:rPr lang="ar-EG" b="1" dirty="0"/>
              <a:t>النسخ الاحتياطي التفاضلي (</a:t>
            </a:r>
            <a:r>
              <a:rPr lang="en-US" b="1" dirty="0"/>
              <a:t>Differential Backup):</a:t>
            </a:r>
            <a:br>
              <a:rPr lang="en-US" dirty="0"/>
            </a:br>
            <a:r>
              <a:rPr lang="ar-EG" dirty="0"/>
              <a:t>ينسخ فقط البيانات التي تغيرت منذ آخر نسخة احتياطية كاملة. حجمه وسرعته متوسطة مقارنة بالنوعين السابقين، وميزة هذا النوع أنه أسهل في الاستعادة من </a:t>
            </a:r>
            <a:r>
              <a:rPr lang="ar-EG" dirty="0" err="1"/>
              <a:t>التزايدي</a:t>
            </a:r>
            <a:r>
              <a:rPr lang="ar-EG" dirty="0"/>
              <a:t>، لأنك تحتاج فقط إلى النسخة الكاملة وأحدث نسخة تفاضلية.</a:t>
            </a:r>
          </a:p>
          <a:p>
            <a:pPr algn="r" rtl="1">
              <a:buFont typeface="+mj-lt"/>
              <a:buAutoNum type="arabicPeriod"/>
            </a:pPr>
            <a:r>
              <a:rPr lang="ar-EG" b="1" dirty="0"/>
              <a:t>لقطة النظام (</a:t>
            </a:r>
            <a:r>
              <a:rPr lang="en-US" b="1" dirty="0"/>
              <a:t>Snapshot):</a:t>
            </a:r>
            <a:br>
              <a:rPr lang="en-US" dirty="0"/>
            </a:br>
            <a:r>
              <a:rPr lang="ar-EG" dirty="0"/>
              <a:t>هي صورة لحظية لحالة نظام الملفات في وقت معين. تتميز بسرعة الإنشاء وقلة استهلاك الموارد، وغالبًا ما تعتمد على تقنيات مثل </a:t>
            </a:r>
            <a:r>
              <a:rPr lang="en-US" b="1" dirty="0"/>
              <a:t>LVM</a:t>
            </a:r>
            <a:r>
              <a:rPr lang="en-US" dirty="0"/>
              <a:t> </a:t>
            </a:r>
            <a:r>
              <a:rPr lang="ar-EG" dirty="0"/>
              <a:t>أو </a:t>
            </a:r>
            <a:r>
              <a:rPr lang="en-US" b="1" dirty="0" err="1"/>
              <a:t>Btrfs</a:t>
            </a:r>
            <a:r>
              <a:rPr lang="en-US" dirty="0"/>
              <a:t> </a:t>
            </a:r>
            <a:r>
              <a:rPr lang="ar-EG" dirty="0"/>
              <a:t>أو </a:t>
            </a:r>
            <a:r>
              <a:rPr lang="en-US" b="1" dirty="0"/>
              <a:t>ZFS</a:t>
            </a:r>
            <a:r>
              <a:rPr lang="en-US" dirty="0"/>
              <a:t>. </a:t>
            </a:r>
            <a:r>
              <a:rPr lang="ar-EG" dirty="0"/>
              <a:t>تُستخدم كثيرًا في الخوادم وأنظمة التخزين لتأمين نسخة فورية قبل إجراء تغييرات كبيرة.</a:t>
            </a:r>
          </a:p>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EEE1C46A-FE1E-C8B4-1CFC-2CE33A475773}"/>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6348249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A0D705-F478-88C8-A37F-9C738D64229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D59077A-BB2F-5CF9-63BE-41B375830D9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3C5BF76-2D2B-E9AD-B198-28B90D70917C}"/>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60D642DB-8B37-D754-012C-B47D771043FD}"/>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409208567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7C2FE4-76B8-2EF0-3F37-A7069E2A23A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8AB7B01-44C6-2F82-10BE-B1CE6FBF960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374ECFB-13EF-119A-2A32-518968D825E6}"/>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4644F108-AF03-9C0A-3F79-598A2BC8CFF2}"/>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98966182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2A9358-6B97-4220-B15E-D3AAC0C42BF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9DAEB97-8503-DF0C-5DF1-271DA129A6C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59FCD42-D115-FBAA-0BDF-702EB8FAF2EF}"/>
              </a:ext>
            </a:extLst>
          </p:cNvPr>
          <p:cNvSpPr>
            <a:spLocks noGrp="1"/>
          </p:cNvSpPr>
          <p:nvPr>
            <p:ph type="body" idx="1"/>
          </p:nvPr>
        </p:nvSpPr>
        <p:spPr/>
        <p:txBody>
          <a:bodyPr/>
          <a:lstStyle/>
          <a:p>
            <a:pPr algn="r" rtl="1">
              <a:buNone/>
            </a:pPr>
            <a:r>
              <a:rPr lang="ar-EG" dirty="0"/>
              <a:t>يشير مفهوم </a:t>
            </a:r>
            <a:r>
              <a:rPr lang="ar-EG" b="1" dirty="0"/>
              <a:t>الأتمتة في إدارة الأنظمة</a:t>
            </a:r>
            <a:r>
              <a:rPr lang="ar-EG" dirty="0"/>
              <a:t> إلى عملية إنشاء أنظمة وبرمجيات تقلل أو تلغي الحاجة إلى التدخل البشري في خدمات تقنية المعلومات. من خلال أتمتة المهام الروتينية، يمكن لمسؤولي النظام تحقيق مجموعة من الفوائد الهامة، مثل:</a:t>
            </a:r>
          </a:p>
          <a:p>
            <a:pPr algn="r" rtl="1">
              <a:buFont typeface="Arial" panose="020B0604020202020204" pitchFamily="34" charset="0"/>
              <a:buChar char="•"/>
            </a:pPr>
            <a:r>
              <a:rPr lang="ar-EG" b="1" dirty="0"/>
              <a:t>تقليل الأخطاء البشرية وزيادة الموثوقية</a:t>
            </a:r>
            <a:r>
              <a:rPr lang="ar-EG" dirty="0"/>
              <a:t>، حيث تُنفّذ المهام بشكل متكرر ودقيق دون الاعتماد على التفاعل اليدوي المستمر.</a:t>
            </a:r>
          </a:p>
          <a:p>
            <a:pPr algn="r" rtl="1">
              <a:buFont typeface="Arial" panose="020B0604020202020204" pitchFamily="34" charset="0"/>
              <a:buChar char="•"/>
            </a:pPr>
            <a:r>
              <a:rPr lang="ar-EG" b="1" dirty="0"/>
              <a:t>تحسين الكفاءة وتسريع الاستجابة</a:t>
            </a:r>
            <a:r>
              <a:rPr lang="ar-EG" dirty="0"/>
              <a:t>، لأن العمليات المؤتمتة تعمل بسرعة أكبر وتتعامل مع الأحداث فور حدوثها.</a:t>
            </a:r>
          </a:p>
          <a:p>
            <a:pPr algn="r" rtl="1">
              <a:buFont typeface="Arial" panose="020B0604020202020204" pitchFamily="34" charset="0"/>
              <a:buChar char="•"/>
            </a:pPr>
            <a:r>
              <a:rPr lang="ar-EG" b="1" dirty="0"/>
              <a:t>توسيع نطاق العمليات دون زيادة عدد الموظفين بنفس النسبة</a:t>
            </a:r>
            <a:r>
              <a:rPr lang="ar-EG" dirty="0"/>
              <a:t>، مما يتيح للشركات النمو دون أعباء وظيفية إضافية كبيرة.</a:t>
            </a:r>
          </a:p>
          <a:p>
            <a:pPr algn="r" rtl="1">
              <a:buFont typeface="Arial" panose="020B0604020202020204" pitchFamily="34" charset="0"/>
              <a:buChar char="•"/>
            </a:pPr>
            <a:r>
              <a:rPr lang="ar-EG" b="1" dirty="0"/>
              <a:t>التركيز على المبادرات الاستراتيجية بدلًا من الانشغال بالمهام الروتينية</a:t>
            </a:r>
            <a:r>
              <a:rPr lang="ar-EG" dirty="0"/>
              <a:t>، مما يرفع مستوى الابتكار ويعزز التخطيط طويل المدى.</a:t>
            </a:r>
          </a:p>
          <a:p>
            <a:pPr algn="r" rtl="1">
              <a:buNone/>
            </a:pPr>
            <a:r>
              <a:rPr lang="en-US" dirty="0"/>
              <a:t>📌 </a:t>
            </a:r>
            <a:r>
              <a:rPr lang="ar-EG" b="1" dirty="0"/>
              <a:t>الفائدة الرئيسية: توفير الوقت</a:t>
            </a:r>
            <a:br>
              <a:rPr lang="ar-EG" dirty="0"/>
            </a:br>
            <a:r>
              <a:rPr lang="ar-EG" dirty="0"/>
              <a:t>تشير الدراسات إلى أن الأتمتة يمكن أن تقلل عبء العمل في إدارة الأنظمة بنسبة تصل إلى </a:t>
            </a:r>
            <a:r>
              <a:rPr lang="ar-EG" b="1" dirty="0"/>
              <a:t>70٪</a:t>
            </a:r>
            <a:r>
              <a:rPr lang="ar-EG" dirty="0"/>
              <a:t> بالنسبة للمهام الروتينية، مما يمنح فرق العمل وقتًا أكبر للتركيز على المشاريع الهامة وتطوير البنية التحتية.</a:t>
            </a:r>
          </a:p>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08BB944D-CB77-F1CE-3446-F818D8F4FEA0}"/>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78335458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78F2EC-A30C-28F5-C7AD-C6BD58F6BF4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8A49726-0A3C-3A6E-3D7A-7E1A3DB41B3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6C0DAA8-579B-A6D8-30EA-C946C023686D}"/>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3E70BAE8-3D9B-1236-3854-B9139A0F9A89}"/>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139293897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algn="r" rtl="1">
              <a:buNone/>
            </a:pPr>
            <a:r>
              <a:rPr lang="ar-EG" b="1" dirty="0"/>
              <a:t>الشريحة 1: العنوان (</a:t>
            </a:r>
            <a:r>
              <a:rPr lang="en-US" b="1" dirty="0"/>
              <a:t>State-of-the-Art System Administration)</a:t>
            </a:r>
          </a:p>
          <a:p>
            <a:pPr algn="r" rtl="1">
              <a:buNone/>
            </a:pPr>
            <a:r>
              <a:rPr lang="ar-EG" b="1" dirty="0"/>
              <a:t>النص المقترح:</a:t>
            </a:r>
            <a:r>
              <a:rPr lang="ar-EG" dirty="0"/>
              <a:t> "أهلاً بكم جميعاً. اليوم سننطلق في رحلة لاستكشاف أحدث ما توصلت إليه تقنيات إدارة الأنظمة (</a:t>
            </a:r>
            <a:r>
              <a:rPr lang="en-US" dirty="0"/>
              <a:t>System Administration). </a:t>
            </a:r>
            <a:r>
              <a:rPr lang="ar-EG" dirty="0"/>
              <a:t>لم يعد دور مدير النظام يقتصر على الصيانة اليدوية للخوادم؛ بل انتقلنا الآن إلى عصر '</a:t>
            </a:r>
            <a:r>
              <a:rPr lang="en-US" dirty="0"/>
              <a:t>DevOps' </a:t>
            </a:r>
            <a:r>
              <a:rPr lang="ar-EG" dirty="0"/>
              <a:t>والحوسبة السحابية. سنتحدث اليوم عن الأدوات والمفاهيم التي غيرت قواعد اللعبة، من البنية التحتية كأكواد وصولاً إلى المراقبة الذكية."</a:t>
            </a:r>
          </a:p>
          <a:p>
            <a:pPr algn="r" rtl="1">
              <a:buNone/>
            </a:pPr>
            <a:r>
              <a:rPr lang="ar-EG" b="1" dirty="0"/>
              <a:t>الشريحة 2: البنية التحتية كأكواد (</a:t>
            </a:r>
            <a:r>
              <a:rPr lang="en-US" b="1" dirty="0"/>
              <a:t>Infrastructure as Code - </a:t>
            </a:r>
            <a:r>
              <a:rPr lang="en-US" b="1" dirty="0" err="1"/>
              <a:t>IaC</a:t>
            </a:r>
            <a:r>
              <a:rPr lang="en-US" b="1" dirty="0"/>
              <a:t>)</a:t>
            </a:r>
          </a:p>
          <a:p>
            <a:pPr algn="r" rtl="1">
              <a:buNone/>
            </a:pPr>
            <a:r>
              <a:rPr lang="ar-EG" b="1" dirty="0"/>
              <a:t>النص المقترح:</a:t>
            </a:r>
            <a:r>
              <a:rPr lang="ar-EG" dirty="0"/>
              <a:t> "نبدأ بأول مفهوم ثوري: البنية التحتية كأكواد، أو ما يعرف بـ </a:t>
            </a:r>
            <a:r>
              <a:rPr lang="en-US" dirty="0" err="1"/>
              <a:t>IaC</a:t>
            </a:r>
            <a:r>
              <a:rPr lang="en-US" dirty="0"/>
              <a:t>. </a:t>
            </a:r>
            <a:r>
              <a:rPr lang="ar-EG" dirty="0"/>
              <a:t>في الماضي، كنا نقوم بتهيئة الخوادم يدوياً واحداً تلو الآخر، وهو ما كان يستغرق وقتاً طويلاً وعرضة للأخطاء البشرية. الآن، باستخدام أدوات مثل </a:t>
            </a:r>
            <a:r>
              <a:rPr lang="en-US" b="1" dirty="0"/>
              <a:t>Ansible</a:t>
            </a:r>
            <a:r>
              <a:rPr lang="en-US" dirty="0"/>
              <a:t>، </a:t>
            </a:r>
            <a:r>
              <a:rPr lang="ar-EG" dirty="0"/>
              <a:t>يمكننا كتابة حالة الخادم المطلوبة في ملفات نصية بسيطة (ملفات </a:t>
            </a:r>
            <a:r>
              <a:rPr lang="en-US" dirty="0"/>
              <a:t>YAML). </a:t>
            </a:r>
            <a:r>
              <a:rPr lang="ar-EG" dirty="0"/>
              <a:t>هذا الأسلوب يضمن لنا:</a:t>
            </a:r>
          </a:p>
          <a:p>
            <a:pPr algn="r" rtl="1">
              <a:buFont typeface="+mj-lt"/>
              <a:buAutoNum type="arabicPeriod"/>
            </a:pPr>
            <a:r>
              <a:rPr lang="ar-EG" b="1" dirty="0"/>
              <a:t>التناسق:</a:t>
            </a:r>
            <a:r>
              <a:rPr lang="ar-EG" dirty="0"/>
              <a:t> القضاء على مشكلة اختلاف إعدادات الخوادم عن بعضها بمرور الوقت.</a:t>
            </a:r>
          </a:p>
          <a:p>
            <a:pPr algn="r" rtl="1">
              <a:buFont typeface="+mj-lt"/>
              <a:buAutoNum type="arabicPeriod"/>
            </a:pPr>
            <a:r>
              <a:rPr lang="ar-EG" b="1" dirty="0"/>
              <a:t>قابلية التوسع:</a:t>
            </a:r>
            <a:r>
              <a:rPr lang="ar-EG" dirty="0"/>
              <a:t> تهيئة 1000 خادم بنفس سهولة تهيئة خادم واحد.</a:t>
            </a:r>
          </a:p>
          <a:p>
            <a:pPr algn="r" rtl="1">
              <a:buFont typeface="+mj-lt"/>
              <a:buAutoNum type="arabicPeriod"/>
            </a:pPr>
            <a:r>
              <a:rPr lang="ar-EG" b="1" dirty="0"/>
              <a:t>التحكم بالإصدارات:</a:t>
            </a:r>
            <a:r>
              <a:rPr lang="ar-EG" dirty="0"/>
              <a:t> يمكننا تتبع أي تغيير في البنية التحتية تماماً كما نتتبع تغييرات البرمجيات</a:t>
            </a:r>
          </a:p>
          <a:p>
            <a:pPr marL="0" lvl="0" indent="0" algn="r" rtl="1">
              <a:spcBef>
                <a:spcPts val="0"/>
              </a:spcBef>
              <a:spcAft>
                <a:spcPts val="0"/>
              </a:spcAft>
              <a:buNone/>
            </a:pPr>
            <a:endParaRPr dirty="0"/>
          </a:p>
        </p:txBody>
      </p:sp>
      <p:sp>
        <p:nvSpPr>
          <p:cNvPr id="90" name="Google Shape;90;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
        <p:cNvGrpSpPr/>
        <p:nvPr/>
      </p:nvGrpSpPr>
      <p:grpSpPr>
        <a:xfrm>
          <a:off x="0" y="0"/>
          <a:ext cx="0" cy="0"/>
          <a:chOff x="0" y="0"/>
          <a:chExt cx="0" cy="0"/>
        </a:xfrm>
      </p:grpSpPr>
      <p:sp>
        <p:nvSpPr>
          <p:cNvPr id="110" name="Google Shape;110;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a:buNone/>
            </a:pPr>
            <a:r>
              <a:rPr lang="ar-EG" b="1" dirty="0"/>
              <a:t>الشريحة 3: الحاويات (</a:t>
            </a:r>
            <a:r>
              <a:rPr lang="en-US" b="1" dirty="0"/>
              <a:t>Containerization - Docker)</a:t>
            </a:r>
          </a:p>
          <a:p>
            <a:pPr>
              <a:buNone/>
            </a:pPr>
            <a:r>
              <a:rPr lang="ar-EG" b="1" dirty="0"/>
              <a:t>النص المقترح:</a:t>
            </a:r>
            <a:r>
              <a:rPr lang="ar-EG" dirty="0"/>
              <a:t> "ننتقل الآن إلى التقنية التي غيرت طريقة نشر التطبيقات: الحاويات أو </a:t>
            </a:r>
            <a:r>
              <a:rPr lang="en-US" dirty="0"/>
              <a:t>Containers، </a:t>
            </a:r>
            <a:r>
              <a:rPr lang="ar-EG" dirty="0"/>
              <a:t>وأشهرها </a:t>
            </a:r>
            <a:r>
              <a:rPr lang="en-US" b="1" dirty="0"/>
              <a:t>Docker</a:t>
            </a:r>
            <a:r>
              <a:rPr lang="en-US" dirty="0"/>
              <a:t>. </a:t>
            </a:r>
            <a:r>
              <a:rPr lang="ar-EG" dirty="0"/>
              <a:t>بينما تقوم الأجهزة الافتراضية (</a:t>
            </a:r>
            <a:r>
              <a:rPr lang="en-US" dirty="0"/>
              <a:t>VMs) </a:t>
            </a:r>
            <a:r>
              <a:rPr lang="ar-EG" dirty="0"/>
              <a:t>بمحاكاة العتاد (</a:t>
            </a:r>
            <a:r>
              <a:rPr lang="en-US" dirty="0"/>
              <a:t>Hardware) </a:t>
            </a:r>
            <a:r>
              <a:rPr lang="ar-EG" dirty="0"/>
              <a:t>بالكامل مما يجعلها ثقيلة، تقوم الحاويات بمحاكاة نظام التشغيل فقط. فهي تحزم التطبيق مع كل مكتباته وملفاته الضرورية في حزمة واحدة خفيفة. </a:t>
            </a:r>
            <a:r>
              <a:rPr lang="ar-EG" b="1" dirty="0"/>
              <a:t>الميزة الكبرى هنا؟</a:t>
            </a:r>
            <a:r>
              <a:rPr lang="ar-EG" dirty="0"/>
              <a:t> السرعة والكفاءة. الحاوية تعمل في ثوانٍ معدودة وليست دقائق. وهذا يعني أن مديري الأنظمة اليوم يقضون وقتاً أقل في تثبيت أنظمة التشغيل، ووقتاً أكثر في إدارة بيئة تشغيل هذه الحاويات."</a:t>
            </a:r>
          </a:p>
          <a:p>
            <a:pPr marL="0" lvl="0" indent="0" algn="l" rtl="0">
              <a:spcBef>
                <a:spcPts val="0"/>
              </a:spcBef>
              <a:spcAft>
                <a:spcPts val="0"/>
              </a:spcAft>
              <a:buNone/>
            </a:pPr>
            <a:endParaRPr dirty="0"/>
          </a:p>
        </p:txBody>
      </p:sp>
      <p:sp>
        <p:nvSpPr>
          <p:cNvPr id="111" name="Google Shape;111;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
        <p:cNvGrpSpPr/>
        <p:nvPr/>
      </p:nvGrpSpPr>
      <p:grpSpPr>
        <a:xfrm>
          <a:off x="0" y="0"/>
          <a:ext cx="0" cy="0"/>
          <a:chOff x="0" y="0"/>
          <a:chExt cx="0" cy="0"/>
        </a:xfrm>
      </p:grpSpPr>
      <p:sp>
        <p:nvSpPr>
          <p:cNvPr id="124" name="Google Shape;124;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a:buNone/>
            </a:pPr>
            <a:r>
              <a:rPr lang="ar-EG" b="1" dirty="0"/>
              <a:t>النص المقترح:</a:t>
            </a:r>
            <a:r>
              <a:rPr lang="ar-EG" dirty="0"/>
              <a:t> "إدارة حاوية واحدة أمر سهل، ولكن ماذا لو كان لديك مئات الحاويات موزعة على عدة خوادم؟ هنا تظهر الحاجة إلى </a:t>
            </a:r>
            <a:r>
              <a:rPr lang="en-US" b="1" dirty="0"/>
              <a:t>Kubernetes</a:t>
            </a:r>
            <a:r>
              <a:rPr lang="en-US" dirty="0"/>
              <a:t>. </a:t>
            </a:r>
            <a:r>
              <a:rPr lang="ar-EG" dirty="0"/>
              <a:t>إنه نظام 'أوركسترا' يقوم بإدارة هذه الحاويات بذكاء وتلقائية. أهم ما يقدمه لنا:</a:t>
            </a:r>
          </a:p>
          <a:p>
            <a:pPr>
              <a:buFont typeface="Arial" panose="020B0604020202020204" pitchFamily="34" charset="0"/>
              <a:buChar char="•"/>
            </a:pPr>
            <a:r>
              <a:rPr lang="ar-EG" b="1" dirty="0"/>
              <a:t>التعافي الذاتي (</a:t>
            </a:r>
            <a:r>
              <a:rPr lang="en-US" b="1" dirty="0"/>
              <a:t>Self-healing):</a:t>
            </a:r>
            <a:r>
              <a:rPr lang="en-US" dirty="0"/>
              <a:t> </a:t>
            </a:r>
            <a:r>
              <a:rPr lang="ar-EG" dirty="0"/>
              <a:t>إذا تعطلت حاوية، يقوم النظام بإعادة تشغيلها فوراً.</a:t>
            </a:r>
          </a:p>
          <a:p>
            <a:pPr>
              <a:buFont typeface="Arial" panose="020B0604020202020204" pitchFamily="34" charset="0"/>
              <a:buChar char="•"/>
            </a:pPr>
            <a:r>
              <a:rPr lang="ar-EG" b="1" dirty="0"/>
              <a:t>التوسع التلقائي (</a:t>
            </a:r>
            <a:r>
              <a:rPr lang="en-US" b="1" dirty="0"/>
              <a:t>Auto-scaling):</a:t>
            </a:r>
            <a:r>
              <a:rPr lang="en-US" dirty="0"/>
              <a:t> </a:t>
            </a:r>
            <a:r>
              <a:rPr lang="ar-EG" dirty="0"/>
              <a:t>إذا زاد الضغط على الموقع، يضيف حاويات جديدة تلقائياً لاستيعاب الزوار.</a:t>
            </a:r>
          </a:p>
          <a:p>
            <a:pPr>
              <a:buFont typeface="Arial" panose="020B0604020202020204" pitchFamily="34" charset="0"/>
              <a:buChar char="•"/>
            </a:pPr>
            <a:r>
              <a:rPr lang="ar-EG" b="1" dirty="0"/>
              <a:t>توزيع الأحمال (</a:t>
            </a:r>
            <a:r>
              <a:rPr lang="en-US" b="1" dirty="0"/>
              <a:t>Load Balancing):</a:t>
            </a:r>
            <a:r>
              <a:rPr lang="en-US" dirty="0"/>
              <a:t> </a:t>
            </a:r>
            <a:r>
              <a:rPr lang="ar-EG" dirty="0"/>
              <a:t>يوزع حركة المرور بين الحاويات لضمان استقرار الخدمة."</a:t>
            </a:r>
          </a:p>
          <a:p>
            <a:pPr marL="0" lvl="0" indent="0" algn="l" rtl="0">
              <a:spcBef>
                <a:spcPts val="0"/>
              </a:spcBef>
              <a:spcAft>
                <a:spcPts val="0"/>
              </a:spcAft>
              <a:buNone/>
            </a:pPr>
            <a:endParaRPr dirty="0"/>
          </a:p>
        </p:txBody>
      </p:sp>
      <p:sp>
        <p:nvSpPr>
          <p:cNvPr id="125" name="Google Shape;125;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r>
              <a:rPr lang="ar-EG" b="1" dirty="0"/>
              <a:t>النص المقترح:</a:t>
            </a:r>
            <a:r>
              <a:rPr lang="ar-EG" dirty="0"/>
              <a:t> "مع كل هذا التعقيد، كيف نعرف حالة أنظمتنا؟ هنا ننتقل من مجرد 'المراقبة' التقليدية (هل الخادم يعمل أم لا؟) إلى 'القابلية للمراقبة' أو </a:t>
            </a:r>
            <a:r>
              <a:rPr lang="en-US" dirty="0"/>
              <a:t>Observability (</a:t>
            </a:r>
            <a:r>
              <a:rPr lang="ar-EG" dirty="0"/>
              <a:t>لماذا حدثت المشكلة؟). نستخدم أدوات مثل </a:t>
            </a:r>
            <a:r>
              <a:rPr lang="en-US" b="1" dirty="0"/>
              <a:t>Prometheus</a:t>
            </a:r>
            <a:r>
              <a:rPr lang="en-US" dirty="0"/>
              <a:t> </a:t>
            </a:r>
            <a:r>
              <a:rPr lang="ar-EG" dirty="0"/>
              <a:t>لجمع البيانات والأرقام الدقيقة عن استهلاك المعالج والذاكرة، و </a:t>
            </a:r>
            <a:r>
              <a:rPr lang="en-US" b="1" dirty="0"/>
              <a:t>Grafana</a:t>
            </a:r>
            <a:r>
              <a:rPr lang="en-US" dirty="0"/>
              <a:t> </a:t>
            </a:r>
            <a:r>
              <a:rPr lang="ar-EG" dirty="0"/>
              <a:t>لتحويل هذه الأرقام إلى رسوم بيانية ولوحات تحكم تفاعلية (</a:t>
            </a:r>
            <a:r>
              <a:rPr lang="en-US" dirty="0"/>
              <a:t>Dashboards). </a:t>
            </a:r>
            <a:r>
              <a:rPr lang="ar-EG" dirty="0"/>
              <a:t>هذا يمكننا من رؤية الاتجاهات المستقبلية، والتنبؤ بالأعطال قبل حدوثها، ورؤية صحة البنية التحتية كاملة في شاشة واحدة</a:t>
            </a:r>
          </a:p>
        </p:txBody>
      </p:sp>
      <p:sp>
        <p:nvSpPr>
          <p:cNvPr id="146" name="Google Shape;146;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669C09-277B-249F-6780-6635CFE861A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DA75A36-D3BC-F734-DD1E-871F8A0E1A6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345E09C-9709-51F8-BBEC-42C49A911283}"/>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EBF7628D-4AE3-FF92-D6D1-861E70F6501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344776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12/11/2025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12/11/2025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12/11/2025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8989871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1916009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9795061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3728946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12/11/2025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3805442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12/11/2025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4331312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12/11/2025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7146366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2261858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8473286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6434009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7369062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09387863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224996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41731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823155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13365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814142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theme" Target="../theme/theme2.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image" Target="../media/image1.png"/><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12/11/2025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12/11/2025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896379353"/>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 id="2147483680" r:id="rId14"/>
    <p:sldLayoutId id="2147483681" r:id="rId15"/>
    <p:sldLayoutId id="2147483682" r:id="rId16"/>
    <p:sldLayoutId id="2147483683"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28.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4.xml"/><Relationship Id="rId5" Type="http://schemas.openxmlformats.org/officeDocument/2006/relationships/image" Target="../media/image9.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4.xml"/><Relationship Id="rId5" Type="http://schemas.openxmlformats.org/officeDocument/2006/relationships/image" Target="../media/image16.png"/><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17.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4.xml"/><Relationship Id="rId5" Type="http://schemas.openxmlformats.org/officeDocument/2006/relationships/image" Target="../media/image19.png"/><Relationship Id="rId4" Type="http://schemas.openxmlformats.org/officeDocument/2006/relationships/image" Target="../media/image18.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20.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4.xml"/><Relationship Id="rId5" Type="http://schemas.openxmlformats.org/officeDocument/2006/relationships/image" Target="../media/image22.png"/><Relationship Id="rId4" Type="http://schemas.openxmlformats.org/officeDocument/2006/relationships/image" Target="../media/image21.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4.xml"/><Relationship Id="rId5" Type="http://schemas.openxmlformats.org/officeDocument/2006/relationships/image" Target="../media/image24.png"/><Relationship Id="rId4" Type="http://schemas.openxmlformats.org/officeDocument/2006/relationships/image" Target="../media/image23.pn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4.xml"/><Relationship Id="rId4" Type="http://schemas.openxmlformats.org/officeDocument/2006/relationships/image" Target="../media/image25.pn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4.xml"/><Relationship Id="rId4" Type="http://schemas.openxmlformats.org/officeDocument/2006/relationships/image" Target="../media/image26.pn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4.xml"/><Relationship Id="rId4" Type="http://schemas.openxmlformats.org/officeDocument/2006/relationships/image" Target="../media/image27.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4.xml"/><Relationship Id="rId4" Type="http://schemas.openxmlformats.org/officeDocument/2006/relationships/image" Target="../media/image28.pn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4.xml"/><Relationship Id="rId4" Type="http://schemas.openxmlformats.org/officeDocument/2006/relationships/image" Target="../media/image29.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4.xml"/><Relationship Id="rId4" Type="http://schemas.openxmlformats.org/officeDocument/2006/relationships/image" Target="../media/image30.pn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4.xml"/><Relationship Id="rId4" Type="http://schemas.openxmlformats.org/officeDocument/2006/relationships/image" Target="../media/image31.png"/></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4.xml"/><Relationship Id="rId4" Type="http://schemas.openxmlformats.org/officeDocument/2006/relationships/image" Target="../media/image32.png"/></Relationships>
</file>

<file path=ppt/slides/_rels/slide40.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notesSlide" Target="../notesSlides/notesSlide40.xml"/><Relationship Id="rId7" Type="http://schemas.openxmlformats.org/officeDocument/2006/relationships/image" Target="../media/image35.png"/><Relationship Id="rId2" Type="http://schemas.openxmlformats.org/officeDocument/2006/relationships/slideLayout" Target="../slideLayouts/slideLayout7.xml"/><Relationship Id="rId1" Type="http://schemas.openxmlformats.org/officeDocument/2006/relationships/themeOverride" Target="../theme/themeOverride1.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1.png"/></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41.xml"/><Relationship Id="rId2" Type="http://schemas.openxmlformats.org/officeDocument/2006/relationships/slideLayout" Target="../slideLayouts/slideLayout7.xml"/><Relationship Id="rId1" Type="http://schemas.openxmlformats.org/officeDocument/2006/relationships/themeOverride" Target="../theme/themeOverride2.xml"/><Relationship Id="rId6" Type="http://schemas.openxmlformats.org/officeDocument/2006/relationships/image" Target="../media/image6.png"/><Relationship Id="rId5" Type="http://schemas.openxmlformats.org/officeDocument/2006/relationships/image" Target="../media/image36.png"/><Relationship Id="rId4" Type="http://schemas.openxmlformats.org/officeDocument/2006/relationships/image" Target="../media/image1.png"/></Relationships>
</file>

<file path=ppt/slides/_rels/slide42.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notesSlide" Target="../notesSlides/notesSlide42.xml"/><Relationship Id="rId7" Type="http://schemas.openxmlformats.org/officeDocument/2006/relationships/image" Target="../media/image39.png"/><Relationship Id="rId12"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hemeOverride" Target="../theme/themeOverride3.xml"/><Relationship Id="rId6" Type="http://schemas.openxmlformats.org/officeDocument/2006/relationships/image" Target="../media/image38.png"/><Relationship Id="rId11" Type="http://schemas.openxmlformats.org/officeDocument/2006/relationships/image" Target="../media/image43.png"/><Relationship Id="rId5" Type="http://schemas.openxmlformats.org/officeDocument/2006/relationships/image" Target="../media/image37.png"/><Relationship Id="rId10" Type="http://schemas.openxmlformats.org/officeDocument/2006/relationships/image" Target="../media/image42.png"/><Relationship Id="rId4" Type="http://schemas.openxmlformats.org/officeDocument/2006/relationships/image" Target="../media/image1.png"/><Relationship Id="rId9" Type="http://schemas.openxmlformats.org/officeDocument/2006/relationships/image" Target="../media/image41.png"/></Relationships>
</file>

<file path=ppt/slides/_rels/slide43.xml.rels><?xml version="1.0" encoding="UTF-8" standalone="yes"?>
<Relationships xmlns="http://schemas.openxmlformats.org/package/2006/relationships"><Relationship Id="rId3" Type="http://schemas.openxmlformats.org/officeDocument/2006/relationships/notesSlide" Target="../notesSlides/notesSlide43.xml"/><Relationship Id="rId7"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hemeOverride" Target="../theme/themeOverride4.xml"/><Relationship Id="rId6" Type="http://schemas.openxmlformats.org/officeDocument/2006/relationships/image" Target="../media/image45.png"/><Relationship Id="rId5" Type="http://schemas.openxmlformats.org/officeDocument/2006/relationships/image" Target="../media/image44.png"/><Relationship Id="rId4" Type="http://schemas.openxmlformats.org/officeDocument/2006/relationships/image" Target="../media/image1.png"/></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jpeg"/><Relationship Id="rId1" Type="http://schemas.openxmlformats.org/officeDocument/2006/relationships/slideLayout" Target="../slideLayouts/slideLayout15.xml"/><Relationship Id="rId5" Type="http://schemas.openxmlformats.org/officeDocument/2006/relationships/image" Target="../media/image49.png"/><Relationship Id="rId4" Type="http://schemas.openxmlformats.org/officeDocument/2006/relationships/image" Target="../media/image4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671944" y="3336373"/>
            <a:ext cx="5216525" cy="398780"/>
          </a:xfrm>
          <a:prstGeom prst="rect">
            <a:avLst/>
          </a:prstGeom>
          <a:noFill/>
        </p:spPr>
        <p:txBody>
          <a:bodyPr wrap="square" lIns="91440" tIns="45720" rIns="91440" bIns="45720" rtlCol="0" anchor="t">
            <a:spAutoFit/>
          </a:bodyPr>
          <a:lstStyle/>
          <a:p>
            <a:r>
              <a:rPr lang="en-US" sz="2000" dirty="0">
                <a:latin typeface="Alexandria"/>
                <a:cs typeface="Alexandria" charset="0"/>
              </a:rPr>
              <a:t>Prepared by Dr. Ahmed Omar</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207" y="580666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EG" sz="2800" b="1" dirty="0">
                <a:solidFill>
                  <a:schemeClr val="bg1"/>
                </a:solidFill>
                <a:latin typeface="Alexandria" charset="0"/>
                <a:cs typeface="Alexandria" charset="0"/>
              </a:rPr>
              <a:t>10</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2721386" cy="707886"/>
          </a:xfrm>
          <a:prstGeom prst="rect">
            <a:avLst/>
          </a:prstGeom>
          <a:noFill/>
        </p:spPr>
        <p:txBody>
          <a:bodyPr wrap="none" rtlCol="0">
            <a:spAutoFit/>
          </a:bodyPr>
          <a:lstStyle/>
          <a:p>
            <a:r>
              <a:rPr lang="en-US" sz="2000" dirty="0">
                <a:latin typeface="Alexandria" charset="0"/>
                <a:cs typeface="Alexandria" charset="0"/>
              </a:rPr>
              <a:t>IT391 </a:t>
            </a:r>
          </a:p>
          <a:p>
            <a:r>
              <a:rPr lang="en-US" sz="2000" dirty="0">
                <a:latin typeface="Alexandria" charset="0"/>
                <a:cs typeface="Alexandria" charset="0"/>
              </a:rPr>
              <a:t>System Administration 1</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94617" y="269653"/>
            <a:ext cx="2954655" cy="1379622"/>
          </a:xfrm>
          <a:prstGeom prst="rect">
            <a:avLst/>
          </a:prstGeom>
        </p:spPr>
      </p:pic>
      <p:sp>
        <p:nvSpPr>
          <p:cNvPr id="3" name="TextBox 2">
            <a:extLst>
              <a:ext uri="{FF2B5EF4-FFF2-40B4-BE49-F238E27FC236}">
                <a16:creationId xmlns:a16="http://schemas.microsoft.com/office/drawing/2014/main" id="{13EEA227-24AC-21BC-0409-6D0B0F4A2354}"/>
              </a:ext>
            </a:extLst>
          </p:cNvPr>
          <p:cNvSpPr txBox="1"/>
          <p:nvPr/>
        </p:nvSpPr>
        <p:spPr>
          <a:xfrm>
            <a:off x="766034" y="2296810"/>
            <a:ext cx="6919330" cy="954107"/>
          </a:xfrm>
          <a:prstGeom prst="rect">
            <a:avLst/>
          </a:prstGeom>
          <a:noFill/>
        </p:spPr>
        <p:txBody>
          <a:bodyPr wrap="square">
            <a:spAutoFit/>
          </a:bodyPr>
          <a:lstStyle/>
          <a:p>
            <a:pPr algn="l"/>
            <a:endParaRPr lang="en-US" sz="800" b="0" i="0" u="none" strike="noStrike" baseline="0" dirty="0">
              <a:solidFill>
                <a:srgbClr val="000000"/>
              </a:solidFill>
              <a:latin typeface="Calibri" panose="020F0502020204030204" pitchFamily="34" charset="0"/>
            </a:endParaRPr>
          </a:p>
          <a:p>
            <a:endParaRPr lang="en-US" sz="800" b="0" i="0" u="none" strike="noStrike" baseline="0" dirty="0">
              <a:latin typeface="Calibri" panose="020F0502020204030204" pitchFamily="34" charset="0"/>
            </a:endParaRPr>
          </a:p>
          <a:p>
            <a:r>
              <a:rPr lang="en-US" sz="4000" b="1" dirty="0">
                <a:latin typeface="Alexandria"/>
              </a:rPr>
              <a:t>System Administration 1</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t>managing Linux groups, controlling file permissions</a:t>
            </a:r>
            <a:endParaRPr kumimoji="0" lang="en-ID"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a:stretch>
            <a:fillRect/>
          </a:stretch>
        </p:blipFill>
        <p:spPr>
          <a:xfrm>
            <a:off x="0" y="-43542"/>
            <a:ext cx="8659664" cy="5300798"/>
          </a:xfrm>
        </p:spPr>
      </p:pic>
      <p:sp>
        <p:nvSpPr>
          <p:cNvPr id="9" name="TextBox 8"/>
          <p:cNvSpPr txBox="1"/>
          <p:nvPr/>
        </p:nvSpPr>
        <p:spPr>
          <a:xfrm>
            <a:off x="5393124" y="3163174"/>
            <a:ext cx="184731"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Lecture </a:t>
            </a:r>
            <a:r>
              <a:rPr kumimoji="0" lang="ar-EG" sz="2800" b="1" i="0" u="none" strike="noStrike" kern="1200" cap="none" spc="0" normalizeH="0" baseline="0" noProof="0" dirty="0">
                <a:ln>
                  <a:noFill/>
                </a:ln>
                <a:solidFill>
                  <a:prstClr val="black"/>
                </a:solidFill>
                <a:effectLst/>
                <a:uLnTx/>
                <a:uFillTx/>
                <a:latin typeface="Alexandria" charset="0"/>
                <a:ea typeface="+mn-ea"/>
                <a:cs typeface="Alexandria" charset="0"/>
              </a:rPr>
              <a:t>10</a:t>
            </a:r>
            <a:endPar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Dr. Ahmed Omar</a:t>
            </a:r>
          </a:p>
        </p:txBody>
      </p:sp>
      <p:sp>
        <p:nvSpPr>
          <p:cNvPr id="13" name="TextBox 12"/>
          <p:cNvSpPr txBox="1"/>
          <p:nvPr/>
        </p:nvSpPr>
        <p:spPr>
          <a:xfrm>
            <a:off x="459185" y="5830966"/>
            <a:ext cx="4886463" cy="4603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Alexandria" charset="0"/>
                <a:ea typeface="+mn-ea"/>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D9002F6D-0DF4-504C-1A57-D34F6F823551}"/>
              </a:ext>
            </a:extLst>
          </p:cNvPr>
          <p:cNvSpPr txBox="1"/>
          <p:nvPr/>
        </p:nvSpPr>
        <p:spPr>
          <a:xfrm>
            <a:off x="6559119" y="4958995"/>
            <a:ext cx="2721386"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IT391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System Administration 1</a:t>
            </a:r>
          </a:p>
        </p:txBody>
      </p:sp>
      <p:sp>
        <p:nvSpPr>
          <p:cNvPr id="7" name="TextBox 6">
            <a:extLst>
              <a:ext uri="{FF2B5EF4-FFF2-40B4-BE49-F238E27FC236}">
                <a16:creationId xmlns:a16="http://schemas.microsoft.com/office/drawing/2014/main" id="{6702E8C1-D34A-2DC7-890D-5CB99B7C2142}"/>
              </a:ext>
            </a:extLst>
          </p:cNvPr>
          <p:cNvSpPr txBox="1"/>
          <p:nvPr/>
        </p:nvSpPr>
        <p:spPr>
          <a:xfrm>
            <a:off x="6208887" y="3111806"/>
            <a:ext cx="4886463"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Managing Linux Groups &amp; Controlling File Permissions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738883" y="1660127"/>
            <a:ext cx="4113898"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Agenda</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548283" y="135573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9782999" y="59789"/>
            <a:ext cx="2305141" cy="1076343"/>
          </a:xfrm>
          <a:prstGeom prst="rect">
            <a:avLst/>
          </a:prstGeom>
        </p:spPr>
      </p:pic>
      <p:sp>
        <p:nvSpPr>
          <p:cNvPr id="3" name="Rectangle: Rounded Corners 2">
            <a:extLst>
              <a:ext uri="{FF2B5EF4-FFF2-40B4-BE49-F238E27FC236}">
                <a16:creationId xmlns:a16="http://schemas.microsoft.com/office/drawing/2014/main" id="{F906B191-BC80-69CD-AD2E-E43B163E2C53}"/>
              </a:ext>
            </a:extLst>
          </p:cNvPr>
          <p:cNvSpPr/>
          <p:nvPr/>
        </p:nvSpPr>
        <p:spPr>
          <a:xfrm>
            <a:off x="3521685" y="2487737"/>
            <a:ext cx="7413884" cy="37086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nSpc>
                <a:spcPct val="150000"/>
              </a:lnSpc>
              <a:buFont typeface="Wingdings" panose="05000000000000000000" pitchFamily="2" charset="2"/>
              <a:buChar char="q"/>
            </a:pPr>
            <a:r>
              <a:rPr lang="en-US" sz="2400" dirty="0">
                <a:solidFill>
                  <a:schemeClr val="tx1"/>
                </a:solidFill>
              </a:rPr>
              <a:t>Linux Groups</a:t>
            </a:r>
          </a:p>
          <a:p>
            <a:pPr marL="342900" indent="-342900">
              <a:lnSpc>
                <a:spcPct val="150000"/>
              </a:lnSpc>
              <a:buFont typeface="Wingdings" panose="05000000000000000000" pitchFamily="2" charset="2"/>
              <a:buChar char="q"/>
            </a:pPr>
            <a:r>
              <a:rPr lang="en-US" sz="2400" dirty="0">
                <a:solidFill>
                  <a:schemeClr val="tx1"/>
                </a:solidFill>
              </a:rPr>
              <a:t>Linux File Permission Control</a:t>
            </a:r>
          </a:p>
          <a:p>
            <a:pPr marL="342900" indent="-342900">
              <a:lnSpc>
                <a:spcPct val="150000"/>
              </a:lnSpc>
              <a:buFont typeface="Wingdings" panose="05000000000000000000" pitchFamily="2" charset="2"/>
              <a:buChar char="q"/>
            </a:pPr>
            <a:r>
              <a:rPr lang="en-US" sz="2400" dirty="0">
                <a:solidFill>
                  <a:schemeClr val="tx1"/>
                </a:solidFill>
              </a:rPr>
              <a:t>Monitoring and Managing Processes</a:t>
            </a:r>
          </a:p>
          <a:p>
            <a:pPr marL="342900" indent="-342900">
              <a:lnSpc>
                <a:spcPct val="150000"/>
              </a:lnSpc>
              <a:buFont typeface="Wingdings" panose="05000000000000000000" pitchFamily="2" charset="2"/>
              <a:buChar char="q"/>
            </a:pPr>
            <a:r>
              <a:rPr lang="en-US" sz="2400" dirty="0">
                <a:solidFill>
                  <a:schemeClr val="tx1"/>
                </a:solidFill>
              </a:rPr>
              <a:t>Disaster Recovery &amp; Backup Strategies</a:t>
            </a:r>
          </a:p>
          <a:p>
            <a:pPr marL="342900" indent="-342900">
              <a:lnSpc>
                <a:spcPct val="150000"/>
              </a:lnSpc>
              <a:buFont typeface="Wingdings" panose="05000000000000000000" pitchFamily="2" charset="2"/>
              <a:buChar char="q"/>
            </a:pPr>
            <a:r>
              <a:rPr lang="en-US" sz="2400" dirty="0">
                <a:solidFill>
                  <a:schemeClr val="tx1"/>
                </a:solidFill>
              </a:rPr>
              <a:t>The Power of Automation</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92D704-DD98-7FD6-273C-E8C2E9BA59C6}"/>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ECE83C36-BC41-EE13-1C8F-472408D1419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04668EB1-E8CC-0C75-A197-0EC2E0BA0730}"/>
              </a:ext>
            </a:extLst>
          </p:cNvPr>
          <p:cNvSpPr txBox="1"/>
          <p:nvPr/>
        </p:nvSpPr>
        <p:spPr>
          <a:xfrm>
            <a:off x="381928" y="1083696"/>
            <a:ext cx="7277099" cy="523220"/>
          </a:xfrm>
          <a:prstGeom prst="rect">
            <a:avLst/>
          </a:prstGeom>
          <a:noFill/>
        </p:spPr>
        <p:txBody>
          <a:bodyPr wrap="square">
            <a:spAutoFit/>
          </a:bodyPr>
          <a:lstStyle/>
          <a:p>
            <a:r>
              <a:rPr lang="en-US" sz="2800" b="1" dirty="0">
                <a:latin typeface="Alexandria"/>
              </a:rPr>
              <a:t>Linux Group</a:t>
            </a:r>
          </a:p>
        </p:txBody>
      </p:sp>
      <p:sp>
        <p:nvSpPr>
          <p:cNvPr id="2" name="Rectangle: Rounded Corners 1">
            <a:extLst>
              <a:ext uri="{FF2B5EF4-FFF2-40B4-BE49-F238E27FC236}">
                <a16:creationId xmlns:a16="http://schemas.microsoft.com/office/drawing/2014/main" id="{B1C356EF-21FF-408F-39AE-0C099A361158}"/>
              </a:ext>
            </a:extLst>
          </p:cNvPr>
          <p:cNvSpPr/>
          <p:nvPr/>
        </p:nvSpPr>
        <p:spPr>
          <a:xfrm>
            <a:off x="211240" y="1606916"/>
            <a:ext cx="11772751" cy="51633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0" fontAlgn="base" latinLnBrk="0" hangingPunct="0">
              <a:lnSpc>
                <a:spcPct val="150000"/>
              </a:lnSpc>
              <a:spcBef>
                <a:spcPct val="0"/>
              </a:spcBef>
              <a:spcAft>
                <a:spcPct val="0"/>
              </a:spcAft>
              <a:buClrTx/>
              <a:buSzTx/>
              <a:buFontTx/>
              <a:buNone/>
              <a:tabLst/>
              <a:defRPr/>
            </a:pPr>
            <a:r>
              <a:rPr kumimoji="0" lang="en-US" altLang="en-US" sz="2800" b="0" i="0" u="none" strike="noStrike" kern="1200" cap="none" spc="0" normalizeH="0" baseline="0" noProof="0" dirty="0">
                <a:ln>
                  <a:noFill/>
                </a:ln>
                <a:solidFill>
                  <a:prstClr val="black"/>
                </a:solidFill>
                <a:effectLst/>
                <a:uLnTx/>
                <a:uFillTx/>
                <a:latin typeface="Alexandria"/>
              </a:rPr>
              <a:t>A </a:t>
            </a:r>
            <a:r>
              <a:rPr kumimoji="0" lang="en-US" altLang="en-US" sz="2800" b="1" i="0" u="none" strike="noStrike" kern="1200" cap="none" spc="0" normalizeH="0" baseline="0" noProof="0" dirty="0">
                <a:ln>
                  <a:noFill/>
                </a:ln>
                <a:solidFill>
                  <a:prstClr val="black"/>
                </a:solidFill>
                <a:effectLst/>
                <a:uLnTx/>
                <a:uFillTx/>
                <a:latin typeface="Alexandria"/>
              </a:rPr>
              <a:t>group</a:t>
            </a:r>
            <a:r>
              <a:rPr kumimoji="0" lang="en-US" altLang="en-US" sz="2800" b="0" i="0" u="none" strike="noStrike" kern="1200" cap="none" spc="0" normalizeH="0" baseline="0" noProof="0" dirty="0">
                <a:ln>
                  <a:noFill/>
                </a:ln>
                <a:solidFill>
                  <a:prstClr val="black"/>
                </a:solidFill>
                <a:effectLst/>
                <a:uLnTx/>
                <a:uFillTx/>
                <a:latin typeface="Alexandria"/>
              </a:rPr>
              <a:t> in Linux is a collection of user accounts that share common permissions and access rights to files, directories, and system resources. </a:t>
            </a:r>
          </a:p>
          <a:p>
            <a:pPr marL="457200" marR="0" lvl="0" indent="-457200" algn="just" defTabSz="914400" rtl="0" eaLnBrk="0" fontAlgn="base" latinLnBrk="0" hangingPunct="0">
              <a:lnSpc>
                <a:spcPct val="150000"/>
              </a:lnSpc>
              <a:spcBef>
                <a:spcPct val="0"/>
              </a:spcBef>
              <a:spcAft>
                <a:spcPct val="0"/>
              </a:spcAft>
              <a:buClrTx/>
              <a:buSzTx/>
              <a:buFont typeface="Wingdings" panose="05000000000000000000" pitchFamily="2" charset="2"/>
              <a:buChar char="q"/>
              <a:tabLst/>
              <a:defRPr/>
            </a:pPr>
            <a:r>
              <a:rPr kumimoji="0" lang="en-US" altLang="en-US" sz="2800" b="1" i="0" u="none" strike="noStrike" kern="1200" cap="none" spc="0" normalizeH="0" baseline="0" noProof="0" dirty="0">
                <a:ln>
                  <a:noFill/>
                </a:ln>
                <a:solidFill>
                  <a:prstClr val="black"/>
                </a:solidFill>
                <a:effectLst/>
                <a:uLnTx/>
                <a:uFillTx/>
                <a:latin typeface="Alexandria"/>
              </a:rPr>
              <a:t>Groups</a:t>
            </a:r>
            <a:r>
              <a:rPr kumimoji="0" lang="en-US" altLang="en-US" sz="2800" b="0" i="0" u="none" strike="noStrike" kern="1200" cap="none" spc="0" normalizeH="0" baseline="0" noProof="0" dirty="0">
                <a:ln>
                  <a:noFill/>
                </a:ln>
                <a:solidFill>
                  <a:prstClr val="black"/>
                </a:solidFill>
                <a:effectLst/>
                <a:uLnTx/>
                <a:uFillTx/>
                <a:latin typeface="Alexandria"/>
              </a:rPr>
              <a:t> provide an efficient way to manage permissions for multiple users without having to set individual permissions for each user.</a:t>
            </a:r>
            <a:endParaRPr lang="en-US" altLang="en-US" sz="2400" i="1" dirty="0">
              <a:solidFill>
                <a:schemeClr val="tx2"/>
              </a:solidFill>
            </a:endParaRPr>
          </a:p>
        </p:txBody>
      </p:sp>
    </p:spTree>
    <p:extLst>
      <p:ext uri="{BB962C8B-B14F-4D97-AF65-F5344CB8AC3E}">
        <p14:creationId xmlns:p14="http://schemas.microsoft.com/office/powerpoint/2010/main" val="22146754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09241C-5ED7-1641-0C8C-4E29C6B0B072}"/>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490A59E2-3963-1512-A489-A94AC03C75B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B308957D-B326-5AB4-A8B2-C165831E54E8}"/>
              </a:ext>
            </a:extLst>
          </p:cNvPr>
          <p:cNvSpPr txBox="1"/>
          <p:nvPr/>
        </p:nvSpPr>
        <p:spPr>
          <a:xfrm>
            <a:off x="381928" y="1083696"/>
            <a:ext cx="7277099" cy="523220"/>
          </a:xfrm>
          <a:prstGeom prst="rect">
            <a:avLst/>
          </a:prstGeom>
          <a:noFill/>
        </p:spPr>
        <p:txBody>
          <a:bodyPr wrap="square">
            <a:spAutoFit/>
          </a:bodyPr>
          <a:lstStyle/>
          <a:p>
            <a:r>
              <a:rPr lang="en-US" sz="2800" b="1" dirty="0">
                <a:latin typeface="Alexandria"/>
              </a:rPr>
              <a:t>Linux Group</a:t>
            </a:r>
          </a:p>
        </p:txBody>
      </p:sp>
      <p:sp>
        <p:nvSpPr>
          <p:cNvPr id="2" name="Rectangle: Rounded Corners 1">
            <a:extLst>
              <a:ext uri="{FF2B5EF4-FFF2-40B4-BE49-F238E27FC236}">
                <a16:creationId xmlns:a16="http://schemas.microsoft.com/office/drawing/2014/main" id="{039DB571-C32B-8E67-7C3A-7148E1A96F9D}"/>
              </a:ext>
            </a:extLst>
          </p:cNvPr>
          <p:cNvSpPr/>
          <p:nvPr/>
        </p:nvSpPr>
        <p:spPr>
          <a:xfrm>
            <a:off x="211239" y="1606916"/>
            <a:ext cx="11772751" cy="51633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0" fontAlgn="base" latinLnBrk="0" hangingPunct="0">
              <a:lnSpc>
                <a:spcPct val="150000"/>
              </a:lnSpc>
              <a:spcBef>
                <a:spcPct val="0"/>
              </a:spcBef>
              <a:spcAft>
                <a:spcPct val="0"/>
              </a:spcAft>
              <a:buClrTx/>
              <a:buSzTx/>
              <a:buFontTx/>
              <a:buNone/>
              <a:tabLst/>
              <a:defRPr/>
            </a:pPr>
            <a:r>
              <a:rPr kumimoji="0" lang="en-US" altLang="en-US" sz="2800" b="1" i="0" u="none" strike="noStrike" kern="1200" cap="none" spc="0" normalizeH="0" baseline="0" noProof="0" dirty="0">
                <a:ln>
                  <a:noFill/>
                </a:ln>
                <a:solidFill>
                  <a:prstClr val="black"/>
                </a:solidFill>
                <a:effectLst/>
                <a:uLnTx/>
                <a:uFillTx/>
                <a:latin typeface="Alexandria"/>
              </a:rPr>
              <a:t>Primary vs Secondary Groups</a:t>
            </a:r>
          </a:p>
          <a:p>
            <a:pPr marL="457200" marR="0" lvl="0" indent="-457200" algn="just" defTabSz="914400" rtl="0" eaLnBrk="0" fontAlgn="base" latinLnBrk="0" hangingPunct="0">
              <a:lnSpc>
                <a:spcPct val="150000"/>
              </a:lnSpc>
              <a:spcBef>
                <a:spcPct val="0"/>
              </a:spcBef>
              <a:spcAft>
                <a:spcPct val="0"/>
              </a:spcAft>
              <a:buClrTx/>
              <a:buSzTx/>
              <a:buFont typeface="Wingdings" panose="05000000000000000000" pitchFamily="2" charset="2"/>
              <a:buChar char="q"/>
              <a:tabLst/>
              <a:defRPr/>
            </a:pPr>
            <a:r>
              <a:rPr kumimoji="0" lang="en-US" altLang="en-US" sz="2800" b="0" i="0" u="none" strike="noStrike" kern="1200" cap="none" spc="0" normalizeH="0" baseline="0" noProof="0" dirty="0">
                <a:ln>
                  <a:noFill/>
                </a:ln>
                <a:solidFill>
                  <a:prstClr val="black"/>
                </a:solidFill>
                <a:effectLst/>
                <a:uLnTx/>
                <a:uFillTx/>
                <a:latin typeface="Alexandria"/>
              </a:rPr>
              <a:t>Each user has one </a:t>
            </a:r>
            <a:r>
              <a:rPr kumimoji="0" lang="en-US" altLang="en-US" sz="2800" b="1" i="0" u="none" strike="noStrike" kern="1200" cap="none" spc="0" normalizeH="0" baseline="0" noProof="0" dirty="0">
                <a:ln>
                  <a:noFill/>
                </a:ln>
                <a:solidFill>
                  <a:prstClr val="black"/>
                </a:solidFill>
                <a:effectLst/>
                <a:uLnTx/>
                <a:uFillTx/>
                <a:latin typeface="Alexandria"/>
              </a:rPr>
              <a:t>primary group </a:t>
            </a:r>
            <a:r>
              <a:rPr kumimoji="0" lang="en-US" altLang="en-US" sz="2800" b="0" i="0" u="none" strike="noStrike" kern="1200" cap="none" spc="0" normalizeH="0" baseline="0" noProof="0" dirty="0">
                <a:ln>
                  <a:noFill/>
                </a:ln>
                <a:solidFill>
                  <a:prstClr val="black"/>
                </a:solidFill>
                <a:effectLst/>
                <a:uLnTx/>
                <a:uFillTx/>
                <a:latin typeface="Alexandria"/>
              </a:rPr>
              <a:t>(usually created automatically when the user account is made)</a:t>
            </a:r>
          </a:p>
          <a:p>
            <a:pPr marL="457200" marR="0" lvl="0" indent="-457200" algn="just" defTabSz="914400" rtl="0" eaLnBrk="0" fontAlgn="base" latinLnBrk="0" hangingPunct="0">
              <a:lnSpc>
                <a:spcPct val="150000"/>
              </a:lnSpc>
              <a:spcBef>
                <a:spcPct val="0"/>
              </a:spcBef>
              <a:spcAft>
                <a:spcPct val="0"/>
              </a:spcAft>
              <a:buClrTx/>
              <a:buSzTx/>
              <a:buFont typeface="Wingdings" panose="05000000000000000000" pitchFamily="2" charset="2"/>
              <a:buChar char="q"/>
              <a:tabLst/>
              <a:defRPr/>
            </a:pPr>
            <a:r>
              <a:rPr kumimoji="0" lang="en-US" altLang="en-US" sz="2800" b="0" i="0" u="none" strike="noStrike" kern="1200" cap="none" spc="0" normalizeH="0" baseline="0" noProof="0" dirty="0">
                <a:ln>
                  <a:noFill/>
                </a:ln>
                <a:solidFill>
                  <a:prstClr val="black"/>
                </a:solidFill>
                <a:effectLst/>
                <a:uLnTx/>
                <a:uFillTx/>
                <a:latin typeface="Alexandria"/>
              </a:rPr>
              <a:t>Users can belong to multiple </a:t>
            </a:r>
            <a:r>
              <a:rPr kumimoji="0" lang="en-US" altLang="en-US" sz="2800" b="1" i="0" u="none" strike="noStrike" kern="1200" cap="none" spc="0" normalizeH="0" baseline="0" noProof="0" dirty="0">
                <a:ln>
                  <a:noFill/>
                </a:ln>
                <a:solidFill>
                  <a:prstClr val="black"/>
                </a:solidFill>
                <a:effectLst/>
                <a:uLnTx/>
                <a:uFillTx/>
                <a:latin typeface="Alexandria"/>
              </a:rPr>
              <a:t>secondary groups </a:t>
            </a:r>
            <a:r>
              <a:rPr kumimoji="0" lang="en-US" altLang="en-US" sz="2800" b="0" i="0" u="none" strike="noStrike" kern="1200" cap="none" spc="0" normalizeH="0" baseline="0" noProof="0" dirty="0">
                <a:ln>
                  <a:noFill/>
                </a:ln>
                <a:solidFill>
                  <a:prstClr val="black"/>
                </a:solidFill>
                <a:effectLst/>
                <a:uLnTx/>
                <a:uFillTx/>
                <a:latin typeface="Alexandria"/>
              </a:rPr>
              <a:t>for additional permissions</a:t>
            </a:r>
            <a:endParaRPr lang="en-US" altLang="en-US" sz="2400" i="1" dirty="0">
              <a:solidFill>
                <a:schemeClr val="tx2"/>
              </a:solidFill>
            </a:endParaRPr>
          </a:p>
        </p:txBody>
      </p:sp>
    </p:spTree>
    <p:extLst>
      <p:ext uri="{BB962C8B-B14F-4D97-AF65-F5344CB8AC3E}">
        <p14:creationId xmlns:p14="http://schemas.microsoft.com/office/powerpoint/2010/main" val="33650823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5B9AF0-49A1-CE38-F4C3-82E5C0998F68}"/>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3DFC75EE-06C1-D466-2F56-D3EB371491C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3E6AF065-0F33-4D51-13B6-EC3D84A7F92D}"/>
              </a:ext>
            </a:extLst>
          </p:cNvPr>
          <p:cNvSpPr txBox="1"/>
          <p:nvPr/>
        </p:nvSpPr>
        <p:spPr>
          <a:xfrm>
            <a:off x="381928" y="1083696"/>
            <a:ext cx="7277099" cy="523220"/>
          </a:xfrm>
          <a:prstGeom prst="rect">
            <a:avLst/>
          </a:prstGeom>
          <a:noFill/>
        </p:spPr>
        <p:txBody>
          <a:bodyPr wrap="square">
            <a:spAutoFit/>
          </a:bodyPr>
          <a:lstStyle/>
          <a:p>
            <a:r>
              <a:rPr lang="en-US" sz="2800" b="1" dirty="0">
                <a:latin typeface="Alexandria"/>
              </a:rPr>
              <a:t>Linux Group</a:t>
            </a:r>
          </a:p>
        </p:txBody>
      </p:sp>
      <p:sp>
        <p:nvSpPr>
          <p:cNvPr id="2" name="Rectangle: Rounded Corners 1">
            <a:extLst>
              <a:ext uri="{FF2B5EF4-FFF2-40B4-BE49-F238E27FC236}">
                <a16:creationId xmlns:a16="http://schemas.microsoft.com/office/drawing/2014/main" id="{9CD85243-12A2-91E9-4051-9090A605F512}"/>
              </a:ext>
            </a:extLst>
          </p:cNvPr>
          <p:cNvSpPr/>
          <p:nvPr/>
        </p:nvSpPr>
        <p:spPr>
          <a:xfrm>
            <a:off x="381929" y="1606916"/>
            <a:ext cx="5970104" cy="51633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0" fontAlgn="base" latinLnBrk="0" hangingPunct="0">
              <a:lnSpc>
                <a:spcPct val="150000"/>
              </a:lnSpc>
              <a:spcBef>
                <a:spcPct val="0"/>
              </a:spcBef>
              <a:spcAft>
                <a:spcPct val="0"/>
              </a:spcAft>
              <a:buClrTx/>
              <a:buSzTx/>
              <a:buFontTx/>
              <a:buNone/>
              <a:tabLst/>
              <a:defRPr/>
            </a:pPr>
            <a:r>
              <a:rPr kumimoji="0" lang="en-US" altLang="en-US" sz="3200" b="1" i="0" u="none" strike="noStrike" kern="1200" cap="none" spc="0" normalizeH="0" baseline="0" noProof="0" dirty="0">
                <a:ln>
                  <a:noFill/>
                </a:ln>
                <a:solidFill>
                  <a:prstClr val="black"/>
                </a:solidFill>
                <a:effectLst/>
                <a:uLnTx/>
                <a:uFillTx/>
                <a:latin typeface="Alexandria"/>
              </a:rPr>
              <a:t>Group Information Storage:</a:t>
            </a:r>
          </a:p>
          <a:p>
            <a:pPr marL="0" marR="0" lvl="0" indent="0" algn="just" defTabSz="914400" rtl="0" eaLnBrk="0" fontAlgn="base" latinLnBrk="0" hangingPunct="0">
              <a:lnSpc>
                <a:spcPct val="150000"/>
              </a:lnSpc>
              <a:spcBef>
                <a:spcPct val="0"/>
              </a:spcBef>
              <a:spcAft>
                <a:spcPct val="0"/>
              </a:spcAft>
              <a:buClrTx/>
              <a:buSzTx/>
              <a:buFontTx/>
              <a:buNone/>
              <a:tabLst/>
              <a:defRPr/>
            </a:pPr>
            <a:r>
              <a:rPr kumimoji="0" lang="en-US" altLang="en-US" sz="3200" i="0" u="none" strike="noStrike" kern="1200" cap="none" spc="0" normalizeH="0" baseline="0" noProof="0" dirty="0">
                <a:ln>
                  <a:noFill/>
                </a:ln>
                <a:solidFill>
                  <a:prstClr val="black"/>
                </a:solidFill>
                <a:effectLst/>
                <a:uLnTx/>
                <a:uFillTx/>
                <a:latin typeface="Alexandria"/>
              </a:rPr>
              <a:t>Group definitions are stored in </a:t>
            </a:r>
            <a:r>
              <a:rPr kumimoji="0" lang="en-US" altLang="en-US" sz="3200" b="1" i="0" u="none" strike="noStrike" kern="1200" cap="none" spc="0" normalizeH="0" baseline="0" noProof="0" dirty="0">
                <a:ln>
                  <a:noFill/>
                </a:ln>
                <a:solidFill>
                  <a:prstClr val="black"/>
                </a:solidFill>
                <a:effectLst/>
                <a:uLnTx/>
                <a:uFillTx/>
                <a:latin typeface="Alexandria"/>
              </a:rPr>
              <a:t>/</a:t>
            </a:r>
            <a:r>
              <a:rPr kumimoji="0" lang="en-US" altLang="en-US" sz="3200" b="1" i="0" u="none" strike="noStrike" kern="1200" cap="none" spc="0" normalizeH="0" baseline="0" noProof="0" dirty="0" err="1">
                <a:ln>
                  <a:noFill/>
                </a:ln>
                <a:solidFill>
                  <a:prstClr val="black"/>
                </a:solidFill>
                <a:effectLst/>
                <a:uLnTx/>
                <a:uFillTx/>
                <a:latin typeface="Alexandria"/>
              </a:rPr>
              <a:t>etc</a:t>
            </a:r>
            <a:r>
              <a:rPr kumimoji="0" lang="en-US" altLang="en-US" sz="3200" b="1" i="0" u="none" strike="noStrike" kern="1200" cap="none" spc="0" normalizeH="0" baseline="0" noProof="0" dirty="0">
                <a:ln>
                  <a:noFill/>
                </a:ln>
                <a:solidFill>
                  <a:prstClr val="black"/>
                </a:solidFill>
                <a:effectLst/>
                <a:uLnTx/>
                <a:uFillTx/>
                <a:latin typeface="Alexandria"/>
              </a:rPr>
              <a:t>/group</a:t>
            </a:r>
          </a:p>
          <a:p>
            <a:pPr marL="0" marR="0" lvl="0" indent="0" algn="just" defTabSz="914400" rtl="0" eaLnBrk="0" fontAlgn="base" latinLnBrk="0" hangingPunct="0">
              <a:lnSpc>
                <a:spcPct val="150000"/>
              </a:lnSpc>
              <a:spcBef>
                <a:spcPct val="0"/>
              </a:spcBef>
              <a:spcAft>
                <a:spcPct val="0"/>
              </a:spcAft>
              <a:buClrTx/>
              <a:buSzTx/>
              <a:buFontTx/>
              <a:buNone/>
              <a:tabLst/>
              <a:defRPr/>
            </a:pPr>
            <a:r>
              <a:rPr lang="en-US" altLang="en-US" sz="3200" b="1" dirty="0">
                <a:solidFill>
                  <a:schemeClr val="accent1"/>
                </a:solidFill>
                <a:latin typeface="Alexandria"/>
              </a:rPr>
              <a:t>cat </a:t>
            </a:r>
            <a:r>
              <a:rPr kumimoji="0" lang="en-US" altLang="en-US" sz="3200" b="1" i="0" u="none" strike="noStrike" kern="1200" cap="none" spc="0" normalizeH="0" baseline="0" noProof="0" dirty="0">
                <a:ln>
                  <a:noFill/>
                </a:ln>
                <a:solidFill>
                  <a:schemeClr val="accent1"/>
                </a:solidFill>
                <a:effectLst/>
                <a:uLnTx/>
                <a:uFillTx/>
                <a:latin typeface="Alexandria"/>
                <a:ea typeface="+mn-ea"/>
                <a:cs typeface="+mn-cs"/>
              </a:rPr>
              <a:t>/</a:t>
            </a:r>
            <a:r>
              <a:rPr kumimoji="0" lang="en-US" altLang="en-US" sz="3200" b="1" i="0" u="none" strike="noStrike" kern="1200" cap="none" spc="0" normalizeH="0" baseline="0" noProof="0" dirty="0" err="1">
                <a:ln>
                  <a:noFill/>
                </a:ln>
                <a:solidFill>
                  <a:schemeClr val="accent1"/>
                </a:solidFill>
                <a:effectLst/>
                <a:uLnTx/>
                <a:uFillTx/>
                <a:latin typeface="Alexandria"/>
                <a:ea typeface="+mn-ea"/>
                <a:cs typeface="+mn-cs"/>
              </a:rPr>
              <a:t>etc</a:t>
            </a:r>
            <a:r>
              <a:rPr kumimoji="0" lang="en-US" altLang="en-US" sz="3200" b="1" i="0" u="none" strike="noStrike" kern="1200" cap="none" spc="0" normalizeH="0" baseline="0" noProof="0" dirty="0">
                <a:ln>
                  <a:noFill/>
                </a:ln>
                <a:solidFill>
                  <a:schemeClr val="accent1"/>
                </a:solidFill>
                <a:effectLst/>
                <a:uLnTx/>
                <a:uFillTx/>
                <a:latin typeface="Alexandria"/>
                <a:ea typeface="+mn-ea"/>
                <a:cs typeface="+mn-cs"/>
              </a:rPr>
              <a:t>/group</a:t>
            </a:r>
          </a:p>
          <a:p>
            <a:pPr marL="0" marR="0" lvl="0" indent="0" algn="just" defTabSz="914400" rtl="0" eaLnBrk="0" fontAlgn="base" latinLnBrk="0" hangingPunct="0">
              <a:lnSpc>
                <a:spcPct val="150000"/>
              </a:lnSpc>
              <a:spcBef>
                <a:spcPct val="0"/>
              </a:spcBef>
              <a:spcAft>
                <a:spcPct val="0"/>
              </a:spcAft>
              <a:buClrTx/>
              <a:buSzTx/>
              <a:buFontTx/>
              <a:buNone/>
              <a:tabLst/>
              <a:defRPr/>
            </a:pPr>
            <a:endParaRPr kumimoji="0" lang="en-US" altLang="en-US" sz="3200" b="1" i="0" u="none" strike="noStrike" kern="1200" cap="none" spc="0" normalizeH="0" baseline="0" noProof="0" dirty="0">
              <a:ln>
                <a:noFill/>
              </a:ln>
              <a:solidFill>
                <a:prstClr val="black"/>
              </a:solidFill>
              <a:effectLst/>
              <a:uLnTx/>
              <a:uFillTx/>
              <a:latin typeface="Alexandria"/>
            </a:endParaRPr>
          </a:p>
        </p:txBody>
      </p:sp>
      <p:grpSp>
        <p:nvGrpSpPr>
          <p:cNvPr id="10" name="Group 9">
            <a:extLst>
              <a:ext uri="{FF2B5EF4-FFF2-40B4-BE49-F238E27FC236}">
                <a16:creationId xmlns:a16="http://schemas.microsoft.com/office/drawing/2014/main" id="{4BAAA772-356D-8C02-B348-AEE796B49A00}"/>
              </a:ext>
            </a:extLst>
          </p:cNvPr>
          <p:cNvGrpSpPr/>
          <p:nvPr/>
        </p:nvGrpSpPr>
        <p:grpSpPr>
          <a:xfrm>
            <a:off x="6583489" y="1912810"/>
            <a:ext cx="5608511" cy="4268534"/>
            <a:chOff x="6583489" y="1912810"/>
            <a:chExt cx="4048125" cy="3352800"/>
          </a:xfrm>
        </p:grpSpPr>
        <p:pic>
          <p:nvPicPr>
            <p:cNvPr id="6" name="Picture 5">
              <a:extLst>
                <a:ext uri="{FF2B5EF4-FFF2-40B4-BE49-F238E27FC236}">
                  <a16:creationId xmlns:a16="http://schemas.microsoft.com/office/drawing/2014/main" id="{467AF1BE-CCC7-0DC1-88AC-81A673D39426}"/>
                </a:ext>
              </a:extLst>
            </p:cNvPr>
            <p:cNvPicPr>
              <a:picLocks noChangeAspect="1"/>
            </p:cNvPicPr>
            <p:nvPr/>
          </p:nvPicPr>
          <p:blipFill>
            <a:blip r:embed="rId4"/>
            <a:stretch>
              <a:fillRect/>
            </a:stretch>
          </p:blipFill>
          <p:spPr>
            <a:xfrm>
              <a:off x="6583489" y="1912810"/>
              <a:ext cx="4048125" cy="1666875"/>
            </a:xfrm>
            <a:prstGeom prst="rect">
              <a:avLst/>
            </a:prstGeom>
          </p:spPr>
        </p:pic>
        <p:pic>
          <p:nvPicPr>
            <p:cNvPr id="9" name="Picture 8">
              <a:extLst>
                <a:ext uri="{FF2B5EF4-FFF2-40B4-BE49-F238E27FC236}">
                  <a16:creationId xmlns:a16="http://schemas.microsoft.com/office/drawing/2014/main" id="{2CEF6CBE-05F7-F5DD-0010-30FA5B7189BC}"/>
                </a:ext>
              </a:extLst>
            </p:cNvPr>
            <p:cNvPicPr>
              <a:picLocks noChangeAspect="1"/>
            </p:cNvPicPr>
            <p:nvPr/>
          </p:nvPicPr>
          <p:blipFill>
            <a:blip r:embed="rId5"/>
            <a:stretch>
              <a:fillRect/>
            </a:stretch>
          </p:blipFill>
          <p:spPr>
            <a:xfrm>
              <a:off x="6583489" y="3579685"/>
              <a:ext cx="4048125" cy="1685925"/>
            </a:xfrm>
            <a:prstGeom prst="rect">
              <a:avLst/>
            </a:prstGeom>
          </p:spPr>
        </p:pic>
      </p:grpSp>
    </p:spTree>
    <p:extLst>
      <p:ext uri="{BB962C8B-B14F-4D97-AF65-F5344CB8AC3E}">
        <p14:creationId xmlns:p14="http://schemas.microsoft.com/office/powerpoint/2010/main" val="25603981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0018E2-36BB-4EA5-F14A-43C6259FF5F5}"/>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4451AB4E-42A6-D2AF-3462-4A85C3A8874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B013A7FD-72B0-92F9-CB59-811604F841B0}"/>
              </a:ext>
            </a:extLst>
          </p:cNvPr>
          <p:cNvSpPr txBox="1"/>
          <p:nvPr/>
        </p:nvSpPr>
        <p:spPr>
          <a:xfrm>
            <a:off x="381928" y="1083696"/>
            <a:ext cx="7277099" cy="523220"/>
          </a:xfrm>
          <a:prstGeom prst="rect">
            <a:avLst/>
          </a:prstGeom>
          <a:noFill/>
        </p:spPr>
        <p:txBody>
          <a:bodyPr wrap="square">
            <a:spAutoFit/>
          </a:bodyPr>
          <a:lstStyle/>
          <a:p>
            <a:r>
              <a:rPr lang="en-US" sz="2800" b="1" dirty="0">
                <a:latin typeface="Alexandria"/>
              </a:rPr>
              <a:t>Create and manage groups</a:t>
            </a:r>
          </a:p>
        </p:txBody>
      </p:sp>
      <p:sp>
        <p:nvSpPr>
          <p:cNvPr id="2" name="Rectangle: Rounded Corners 1">
            <a:extLst>
              <a:ext uri="{FF2B5EF4-FFF2-40B4-BE49-F238E27FC236}">
                <a16:creationId xmlns:a16="http://schemas.microsoft.com/office/drawing/2014/main" id="{6B837D46-36ED-7585-66FE-7E46B4200E1D}"/>
              </a:ext>
            </a:extLst>
          </p:cNvPr>
          <p:cNvSpPr/>
          <p:nvPr/>
        </p:nvSpPr>
        <p:spPr>
          <a:xfrm>
            <a:off x="381929" y="1606916"/>
            <a:ext cx="11602062" cy="51633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0" fontAlgn="base" latinLnBrk="0" hangingPunct="0">
              <a:lnSpc>
                <a:spcPct val="150000"/>
              </a:lnSpc>
              <a:spcBef>
                <a:spcPct val="0"/>
              </a:spcBef>
              <a:spcAft>
                <a:spcPct val="0"/>
              </a:spcAft>
              <a:buClrTx/>
              <a:buSzTx/>
              <a:buFontTx/>
              <a:buNone/>
              <a:tabLst/>
              <a:defRPr/>
            </a:pPr>
            <a:r>
              <a:rPr kumimoji="0" lang="en-US" altLang="en-US" sz="2800" b="1" i="0" u="none" strike="noStrike" kern="1200" cap="none" spc="0" normalizeH="0" baseline="0" noProof="0" dirty="0">
                <a:ln>
                  <a:noFill/>
                </a:ln>
                <a:solidFill>
                  <a:schemeClr val="accent1"/>
                </a:solidFill>
                <a:effectLst/>
                <a:uLnTx/>
                <a:uFillTx/>
                <a:latin typeface="Alexandria"/>
              </a:rPr>
              <a:t>sudo </a:t>
            </a:r>
            <a:r>
              <a:rPr kumimoji="0" lang="en-US" altLang="en-US" sz="2800" b="1" i="0" u="none" strike="noStrike" kern="1200" cap="none" spc="0" normalizeH="0" baseline="0" noProof="0" dirty="0" err="1">
                <a:ln>
                  <a:noFill/>
                </a:ln>
                <a:solidFill>
                  <a:schemeClr val="accent1"/>
                </a:solidFill>
                <a:effectLst/>
                <a:uLnTx/>
                <a:uFillTx/>
                <a:latin typeface="Alexandria"/>
              </a:rPr>
              <a:t>groupadd</a:t>
            </a:r>
            <a:r>
              <a:rPr kumimoji="0" lang="en-US" altLang="en-US" sz="2800" b="1" i="0" u="none" strike="noStrike" kern="1200" cap="none" spc="0" normalizeH="0" baseline="0" noProof="0" dirty="0">
                <a:ln>
                  <a:noFill/>
                </a:ln>
                <a:solidFill>
                  <a:schemeClr val="accent1"/>
                </a:solidFill>
                <a:effectLst/>
                <a:uLnTx/>
                <a:uFillTx/>
                <a:latin typeface="Alexandria"/>
              </a:rPr>
              <a:t> </a:t>
            </a:r>
            <a:r>
              <a:rPr kumimoji="0" lang="en-US" altLang="en-US" sz="2800" b="1" i="0" u="none" strike="noStrike" kern="1200" cap="none" spc="0" normalizeH="0" baseline="0" noProof="0" dirty="0">
                <a:ln>
                  <a:noFill/>
                </a:ln>
                <a:solidFill>
                  <a:schemeClr val="accent2"/>
                </a:solidFill>
                <a:effectLst/>
                <a:uLnTx/>
                <a:uFillTx/>
                <a:latin typeface="Alexandria"/>
              </a:rPr>
              <a:t>[options] </a:t>
            </a:r>
            <a:r>
              <a:rPr kumimoji="0" lang="en-US" altLang="en-US" sz="2800" b="1" i="0" u="none" strike="noStrike" kern="1200" cap="none" spc="0" normalizeH="0" baseline="0" noProof="0" dirty="0" err="1">
                <a:ln>
                  <a:noFill/>
                </a:ln>
                <a:solidFill>
                  <a:schemeClr val="accent1"/>
                </a:solidFill>
                <a:effectLst/>
                <a:uLnTx/>
                <a:uFillTx/>
                <a:latin typeface="Alexandria"/>
              </a:rPr>
              <a:t>groupname</a:t>
            </a:r>
            <a:endParaRPr kumimoji="0" lang="en-US" altLang="en-US" sz="2800" b="1" i="0" u="none" strike="noStrike" kern="1200" cap="none" spc="0" normalizeH="0" baseline="0" noProof="0" dirty="0">
              <a:ln>
                <a:noFill/>
              </a:ln>
              <a:solidFill>
                <a:schemeClr val="accent1"/>
              </a:solidFill>
              <a:effectLst/>
              <a:uLnTx/>
              <a:uFillTx/>
              <a:latin typeface="Alexandria"/>
            </a:endParaRPr>
          </a:p>
          <a:p>
            <a:pPr marL="0" marR="0" lvl="0" indent="0" algn="just" defTabSz="914400" rtl="0" eaLnBrk="0" fontAlgn="base" latinLnBrk="0" hangingPunct="0">
              <a:lnSpc>
                <a:spcPct val="150000"/>
              </a:lnSpc>
              <a:spcBef>
                <a:spcPct val="0"/>
              </a:spcBef>
              <a:spcAft>
                <a:spcPct val="0"/>
              </a:spcAft>
              <a:buClrTx/>
              <a:buSzTx/>
              <a:buFontTx/>
              <a:buNone/>
              <a:tabLst/>
              <a:defRPr/>
            </a:pPr>
            <a:endParaRPr kumimoji="0" lang="en-US" altLang="en-US" sz="2000" b="1" i="0" u="none" strike="noStrike" kern="1200" cap="none" spc="0" normalizeH="0" baseline="0" noProof="0" dirty="0">
              <a:ln>
                <a:noFill/>
              </a:ln>
              <a:solidFill>
                <a:schemeClr val="accent1"/>
              </a:solidFill>
              <a:effectLst/>
              <a:uLnTx/>
              <a:uFillTx/>
              <a:latin typeface="Alexandria"/>
            </a:endParaRPr>
          </a:p>
          <a:p>
            <a:pPr marL="342900" marR="0" lvl="0" indent="-342900" algn="just" defTabSz="914400" rtl="0" eaLnBrk="0" fontAlgn="base" latinLnBrk="0" hangingPunct="0">
              <a:spcBef>
                <a:spcPct val="0"/>
              </a:spcBef>
              <a:spcAft>
                <a:spcPct val="0"/>
              </a:spcAft>
              <a:buClrTx/>
              <a:buSzTx/>
              <a:buFont typeface="Wingdings" panose="05000000000000000000" pitchFamily="2" charset="2"/>
              <a:buChar char="q"/>
              <a:tabLst/>
              <a:defRPr/>
            </a:pPr>
            <a:r>
              <a:rPr kumimoji="0" lang="en-US" altLang="en-US" sz="2400" b="1" i="0" u="none" strike="noStrike" kern="1200" cap="none" spc="0" normalizeH="0" baseline="0" noProof="0" dirty="0">
                <a:ln>
                  <a:noFill/>
                </a:ln>
                <a:solidFill>
                  <a:schemeClr val="accent1"/>
                </a:solidFill>
                <a:effectLst/>
                <a:uLnTx/>
                <a:uFillTx/>
                <a:latin typeface="Alexandria"/>
              </a:rPr>
              <a:t>   -f</a:t>
            </a:r>
            <a:r>
              <a:rPr kumimoji="0" lang="ar-EG" altLang="en-US" sz="2400" b="1" i="0" u="none" strike="noStrike" kern="1200" cap="none" spc="0" normalizeH="0" baseline="0" noProof="0" dirty="0">
                <a:ln>
                  <a:noFill/>
                </a:ln>
                <a:solidFill>
                  <a:schemeClr val="accent1"/>
                </a:solidFill>
                <a:effectLst/>
                <a:uLnTx/>
                <a:uFillTx/>
                <a:latin typeface="Alexandria"/>
              </a:rPr>
              <a:t> </a:t>
            </a:r>
            <a:r>
              <a:rPr kumimoji="0" lang="en-US" altLang="en-US" sz="2400" b="1" i="0" u="none" strike="noStrike" kern="1200" cap="none" spc="0" normalizeH="0" baseline="0" noProof="0" dirty="0">
                <a:ln>
                  <a:noFill/>
                </a:ln>
                <a:solidFill>
                  <a:schemeClr val="accent1"/>
                </a:solidFill>
                <a:effectLst/>
                <a:uLnTx/>
                <a:uFillTx/>
                <a:latin typeface="Alexandria"/>
              </a:rPr>
              <a:t> </a:t>
            </a:r>
            <a:r>
              <a:rPr kumimoji="0" lang="ar-EG" altLang="en-US" sz="2400" b="1" i="0" u="none" strike="noStrike" kern="1200" cap="none" spc="0" normalizeH="0" baseline="0" noProof="0" dirty="0">
                <a:ln>
                  <a:noFill/>
                </a:ln>
                <a:solidFill>
                  <a:schemeClr val="accent1"/>
                </a:solidFill>
                <a:effectLst/>
                <a:uLnTx/>
                <a:uFillTx/>
                <a:latin typeface="Alexandria"/>
              </a:rPr>
              <a:t>    </a:t>
            </a:r>
            <a:r>
              <a:rPr kumimoji="0" lang="en-US" altLang="en-US" sz="2400" b="1" i="0" u="none" strike="noStrike" kern="1200" cap="none" spc="0" normalizeH="0" baseline="0" noProof="0" dirty="0">
                <a:ln>
                  <a:noFill/>
                </a:ln>
                <a:solidFill>
                  <a:schemeClr val="tx1"/>
                </a:solidFill>
                <a:effectLst/>
                <a:uLnTx/>
                <a:uFillTx/>
                <a:latin typeface="Alexandria"/>
              </a:rPr>
              <a:t>exit successfully if the group already exists, </a:t>
            </a:r>
          </a:p>
          <a:p>
            <a:pPr marL="342900" marR="0" lvl="0" indent="-342900" algn="just" defTabSz="914400" rtl="0" eaLnBrk="0" fontAlgn="base" latinLnBrk="0" hangingPunct="0">
              <a:spcBef>
                <a:spcPct val="0"/>
              </a:spcBef>
              <a:spcAft>
                <a:spcPct val="0"/>
              </a:spcAft>
              <a:buClrTx/>
              <a:buSzTx/>
              <a:buFont typeface="Wingdings" panose="05000000000000000000" pitchFamily="2" charset="2"/>
              <a:buChar char="q"/>
              <a:tabLst/>
              <a:defRPr/>
            </a:pPr>
            <a:r>
              <a:rPr kumimoji="0" lang="en-US" altLang="en-US" sz="2400" b="1" i="0" u="none" strike="noStrike" kern="1200" cap="none" spc="0" normalizeH="0" baseline="0" noProof="0" dirty="0">
                <a:ln>
                  <a:noFill/>
                </a:ln>
                <a:solidFill>
                  <a:schemeClr val="tx1"/>
                </a:solidFill>
                <a:effectLst/>
                <a:uLnTx/>
                <a:uFillTx/>
                <a:latin typeface="Alexandria"/>
              </a:rPr>
              <a:t>  </a:t>
            </a:r>
            <a:r>
              <a:rPr kumimoji="0" lang="en-US" altLang="en-US" sz="2400" b="1" i="0" u="none" strike="noStrike" kern="1200" cap="none" spc="0" normalizeH="0" baseline="0" noProof="0" dirty="0">
                <a:ln>
                  <a:noFill/>
                </a:ln>
                <a:solidFill>
                  <a:schemeClr val="accent1"/>
                </a:solidFill>
                <a:effectLst/>
                <a:uLnTx/>
                <a:uFillTx/>
                <a:latin typeface="Alexandria"/>
              </a:rPr>
              <a:t>-g</a:t>
            </a:r>
            <a:r>
              <a:rPr lang="ar-EG" altLang="en-US" sz="2400" b="1" dirty="0">
                <a:solidFill>
                  <a:schemeClr val="accent1"/>
                </a:solidFill>
                <a:latin typeface="Alexandria"/>
              </a:rPr>
              <a:t> 	    </a:t>
            </a:r>
            <a:r>
              <a:rPr kumimoji="0" lang="en-US" altLang="en-US" sz="2400" b="1" i="0" u="none" strike="noStrike" kern="1200" cap="none" spc="0" normalizeH="0" baseline="0" noProof="0" dirty="0">
                <a:ln>
                  <a:noFill/>
                </a:ln>
                <a:solidFill>
                  <a:schemeClr val="tx1"/>
                </a:solidFill>
                <a:effectLst/>
                <a:uLnTx/>
                <a:uFillTx/>
                <a:latin typeface="Alexandria"/>
              </a:rPr>
              <a:t>use GID for the new group</a:t>
            </a:r>
          </a:p>
          <a:p>
            <a:pPr marL="342900" marR="0" lvl="0" indent="-342900" algn="just" defTabSz="914400" rtl="0" eaLnBrk="0" fontAlgn="base" latinLnBrk="0" hangingPunct="0">
              <a:spcBef>
                <a:spcPct val="0"/>
              </a:spcBef>
              <a:spcAft>
                <a:spcPct val="0"/>
              </a:spcAft>
              <a:buClrTx/>
              <a:buSzTx/>
              <a:buFont typeface="Wingdings" panose="05000000000000000000" pitchFamily="2" charset="2"/>
              <a:buChar char="q"/>
              <a:tabLst/>
              <a:defRPr/>
            </a:pPr>
            <a:r>
              <a:rPr kumimoji="0" lang="en-US" altLang="en-US" sz="2400" b="1" i="0" u="none" strike="noStrike" kern="1200" cap="none" spc="0" normalizeH="0" baseline="0" noProof="0" dirty="0">
                <a:ln>
                  <a:noFill/>
                </a:ln>
                <a:solidFill>
                  <a:schemeClr val="tx1"/>
                </a:solidFill>
                <a:effectLst/>
                <a:uLnTx/>
                <a:uFillTx/>
                <a:latin typeface="Alexandria"/>
              </a:rPr>
              <a:t>  </a:t>
            </a:r>
            <a:r>
              <a:rPr kumimoji="0" lang="en-US" altLang="en-US" sz="2400" b="1" i="0" u="none" strike="noStrike" kern="1200" cap="none" spc="0" normalizeH="0" baseline="0" noProof="0" dirty="0">
                <a:ln>
                  <a:noFill/>
                </a:ln>
                <a:solidFill>
                  <a:schemeClr val="accent1"/>
                </a:solidFill>
                <a:effectLst/>
                <a:uLnTx/>
                <a:uFillTx/>
                <a:latin typeface="Alexandria"/>
              </a:rPr>
              <a:t>-h</a:t>
            </a:r>
            <a:r>
              <a:rPr lang="ar-EG" altLang="en-US" sz="2400" b="1" dirty="0">
                <a:solidFill>
                  <a:schemeClr val="accent1"/>
                </a:solidFill>
                <a:latin typeface="Alexandria"/>
              </a:rPr>
              <a:t>	    </a:t>
            </a:r>
            <a:r>
              <a:rPr kumimoji="0" lang="en-US" altLang="en-US" sz="2400" b="1" i="0" u="none" strike="noStrike" kern="1200" cap="none" spc="0" normalizeH="0" baseline="0" noProof="0" dirty="0">
                <a:ln>
                  <a:noFill/>
                </a:ln>
                <a:solidFill>
                  <a:schemeClr val="tx1"/>
                </a:solidFill>
                <a:effectLst/>
                <a:uLnTx/>
                <a:uFillTx/>
                <a:latin typeface="Alexandria"/>
              </a:rPr>
              <a:t>display this help message and exit</a:t>
            </a:r>
          </a:p>
          <a:p>
            <a:pPr marL="342900" marR="0" lvl="0" indent="-342900" algn="just" defTabSz="914400" rtl="0" eaLnBrk="0" fontAlgn="base" latinLnBrk="0" hangingPunct="0">
              <a:spcBef>
                <a:spcPct val="0"/>
              </a:spcBef>
              <a:spcAft>
                <a:spcPct val="0"/>
              </a:spcAft>
              <a:buClrTx/>
              <a:buSzTx/>
              <a:buFont typeface="Wingdings" panose="05000000000000000000" pitchFamily="2" charset="2"/>
              <a:buChar char="q"/>
              <a:tabLst/>
              <a:defRPr/>
            </a:pPr>
            <a:r>
              <a:rPr kumimoji="0" lang="en-US" altLang="en-US" sz="2400" b="1" i="0" u="none" strike="noStrike" kern="1200" cap="none" spc="0" normalizeH="0" baseline="0" noProof="0" dirty="0">
                <a:ln>
                  <a:noFill/>
                </a:ln>
                <a:solidFill>
                  <a:schemeClr val="tx1"/>
                </a:solidFill>
                <a:effectLst/>
                <a:uLnTx/>
                <a:uFillTx/>
                <a:latin typeface="Alexandria"/>
              </a:rPr>
              <a:t>  </a:t>
            </a:r>
            <a:r>
              <a:rPr kumimoji="0" lang="en-US" altLang="en-US" sz="2400" b="1" i="0" u="none" strike="noStrike" kern="1200" cap="none" spc="0" normalizeH="0" baseline="0" noProof="0" dirty="0">
                <a:ln>
                  <a:noFill/>
                </a:ln>
                <a:solidFill>
                  <a:schemeClr val="accent1"/>
                </a:solidFill>
                <a:effectLst/>
                <a:uLnTx/>
                <a:uFillTx/>
                <a:latin typeface="Alexandria"/>
              </a:rPr>
              <a:t>-K</a:t>
            </a:r>
            <a:r>
              <a:rPr kumimoji="0" lang="ar-EG" altLang="en-US" sz="2400" b="1" i="0" u="none" strike="noStrike" kern="1200" cap="none" spc="0" normalizeH="0" baseline="0" noProof="0" dirty="0">
                <a:ln>
                  <a:noFill/>
                </a:ln>
                <a:solidFill>
                  <a:schemeClr val="accent1"/>
                </a:solidFill>
                <a:effectLst/>
                <a:uLnTx/>
                <a:uFillTx/>
                <a:latin typeface="Alexandria"/>
              </a:rPr>
              <a:t> </a:t>
            </a:r>
            <a:r>
              <a:rPr kumimoji="0" lang="en-US" altLang="en-US" sz="2400" b="1" i="0" u="none" strike="noStrike" kern="1200" cap="none" spc="0" normalizeH="0" baseline="0" noProof="0" dirty="0">
                <a:ln>
                  <a:noFill/>
                </a:ln>
                <a:solidFill>
                  <a:schemeClr val="accent1"/>
                </a:solidFill>
                <a:effectLst/>
                <a:uLnTx/>
                <a:uFillTx/>
                <a:latin typeface="Alexandria"/>
              </a:rPr>
              <a:t>KEY=VALUE           </a:t>
            </a:r>
            <a:r>
              <a:rPr kumimoji="0" lang="en-US" altLang="en-US" sz="2400" b="1" i="0" u="none" strike="noStrike" kern="1200" cap="none" spc="0" normalizeH="0" baseline="0" noProof="0" dirty="0">
                <a:ln>
                  <a:noFill/>
                </a:ln>
                <a:solidFill>
                  <a:schemeClr val="tx1"/>
                </a:solidFill>
                <a:effectLst/>
                <a:uLnTx/>
                <a:uFillTx/>
                <a:latin typeface="Alexandria"/>
              </a:rPr>
              <a:t>override </a:t>
            </a:r>
            <a:r>
              <a:rPr kumimoji="0" lang="en-US" altLang="en-US" sz="2400" b="1" i="0" u="none" strike="noStrike" kern="1200" cap="none" spc="0" normalizeH="0" baseline="0" noProof="0" dirty="0">
                <a:ln>
                  <a:noFill/>
                </a:ln>
                <a:solidFill>
                  <a:schemeClr val="accent1"/>
                </a:solidFill>
                <a:effectLst/>
                <a:uLnTx/>
                <a:uFillTx/>
                <a:latin typeface="Alexandria"/>
              </a:rPr>
              <a:t>/</a:t>
            </a:r>
            <a:r>
              <a:rPr kumimoji="0" lang="en-US" altLang="en-US" sz="2400" b="1" i="0" u="none" strike="noStrike" kern="1200" cap="none" spc="0" normalizeH="0" baseline="0" noProof="0" dirty="0" err="1">
                <a:ln>
                  <a:noFill/>
                </a:ln>
                <a:solidFill>
                  <a:schemeClr val="accent1"/>
                </a:solidFill>
                <a:effectLst/>
                <a:uLnTx/>
                <a:uFillTx/>
                <a:latin typeface="Alexandria"/>
              </a:rPr>
              <a:t>etc</a:t>
            </a:r>
            <a:r>
              <a:rPr kumimoji="0" lang="en-US" altLang="en-US" sz="2400" b="1" i="0" u="none" strike="noStrike" kern="1200" cap="none" spc="0" normalizeH="0" baseline="0" noProof="0" dirty="0">
                <a:ln>
                  <a:noFill/>
                </a:ln>
                <a:solidFill>
                  <a:schemeClr val="accent1"/>
                </a:solidFill>
                <a:effectLst/>
                <a:uLnTx/>
                <a:uFillTx/>
                <a:latin typeface="Alexandria"/>
              </a:rPr>
              <a:t>/</a:t>
            </a:r>
            <a:r>
              <a:rPr kumimoji="0" lang="en-US" altLang="en-US" sz="2400" b="1" i="0" u="none" strike="noStrike" kern="1200" cap="none" spc="0" normalizeH="0" baseline="0" noProof="0" dirty="0" err="1">
                <a:ln>
                  <a:noFill/>
                </a:ln>
                <a:solidFill>
                  <a:schemeClr val="accent1"/>
                </a:solidFill>
                <a:effectLst/>
                <a:uLnTx/>
                <a:uFillTx/>
                <a:latin typeface="Alexandria"/>
              </a:rPr>
              <a:t>login.defs</a:t>
            </a:r>
            <a:r>
              <a:rPr kumimoji="0" lang="en-US" altLang="en-US" sz="2400" b="1" i="0" u="none" strike="noStrike" kern="1200" cap="none" spc="0" normalizeH="0" baseline="0" noProof="0" dirty="0">
                <a:ln>
                  <a:noFill/>
                </a:ln>
                <a:solidFill>
                  <a:schemeClr val="accent1"/>
                </a:solidFill>
                <a:effectLst/>
                <a:uLnTx/>
                <a:uFillTx/>
                <a:latin typeface="Alexandria"/>
              </a:rPr>
              <a:t> </a:t>
            </a:r>
            <a:r>
              <a:rPr kumimoji="0" lang="en-US" altLang="en-US" sz="2400" b="1" i="0" u="none" strike="noStrike" kern="1200" cap="none" spc="0" normalizeH="0" baseline="0" noProof="0" dirty="0">
                <a:ln>
                  <a:noFill/>
                </a:ln>
                <a:solidFill>
                  <a:schemeClr val="tx1"/>
                </a:solidFill>
                <a:effectLst/>
                <a:uLnTx/>
                <a:uFillTx/>
                <a:latin typeface="Alexandria"/>
              </a:rPr>
              <a:t>defaults</a:t>
            </a:r>
          </a:p>
          <a:p>
            <a:pPr marL="342900" marR="0" lvl="0" indent="-342900" algn="just" defTabSz="914400" rtl="0" eaLnBrk="0" fontAlgn="base" latinLnBrk="0" hangingPunct="0">
              <a:spcBef>
                <a:spcPct val="0"/>
              </a:spcBef>
              <a:spcAft>
                <a:spcPct val="0"/>
              </a:spcAft>
              <a:buClrTx/>
              <a:buSzTx/>
              <a:buFont typeface="Wingdings" panose="05000000000000000000" pitchFamily="2" charset="2"/>
              <a:buChar char="q"/>
              <a:tabLst/>
              <a:defRPr/>
            </a:pPr>
            <a:r>
              <a:rPr kumimoji="0" lang="en-US" altLang="en-US" sz="2400" b="1" i="0" u="none" strike="noStrike" kern="1200" cap="none" spc="0" normalizeH="0" baseline="0" noProof="0" dirty="0">
                <a:ln>
                  <a:noFill/>
                </a:ln>
                <a:solidFill>
                  <a:schemeClr val="tx1"/>
                </a:solidFill>
                <a:effectLst/>
                <a:uLnTx/>
                <a:uFillTx/>
                <a:latin typeface="Alexandria"/>
              </a:rPr>
              <a:t>  </a:t>
            </a:r>
            <a:r>
              <a:rPr kumimoji="0" lang="en-US" altLang="en-US" sz="2400" b="1" i="0" u="none" strike="noStrike" kern="1200" cap="none" spc="0" normalizeH="0" baseline="0" noProof="0" dirty="0">
                <a:ln>
                  <a:noFill/>
                </a:ln>
                <a:solidFill>
                  <a:schemeClr val="accent1"/>
                </a:solidFill>
                <a:effectLst/>
                <a:uLnTx/>
                <a:uFillTx/>
                <a:latin typeface="Alexandria"/>
              </a:rPr>
              <a:t>-o</a:t>
            </a:r>
            <a:r>
              <a:rPr lang="ar-EG" altLang="en-US" sz="2400" b="1" dirty="0">
                <a:solidFill>
                  <a:schemeClr val="accent1"/>
                </a:solidFill>
                <a:latin typeface="Alexandria"/>
              </a:rPr>
              <a:t>       </a:t>
            </a:r>
            <a:r>
              <a:rPr kumimoji="0" lang="en-US" altLang="en-US" sz="2400" b="1" i="0" u="none" strike="noStrike" kern="1200" cap="none" spc="0" normalizeH="0" baseline="0" noProof="0" dirty="0">
                <a:ln>
                  <a:noFill/>
                </a:ln>
                <a:solidFill>
                  <a:schemeClr val="tx1"/>
                </a:solidFill>
                <a:effectLst/>
                <a:uLnTx/>
                <a:uFillTx/>
                <a:latin typeface="Alexandria"/>
              </a:rPr>
              <a:t>allow to create groups with duplicate (non-unique) GID</a:t>
            </a:r>
          </a:p>
          <a:p>
            <a:pPr marL="342900" marR="0" lvl="0" indent="-342900" algn="just" defTabSz="914400" rtl="0" eaLnBrk="0" fontAlgn="base" latinLnBrk="0" hangingPunct="0">
              <a:spcBef>
                <a:spcPct val="0"/>
              </a:spcBef>
              <a:spcAft>
                <a:spcPct val="0"/>
              </a:spcAft>
              <a:buClrTx/>
              <a:buSzTx/>
              <a:buFont typeface="Wingdings" panose="05000000000000000000" pitchFamily="2" charset="2"/>
              <a:buChar char="q"/>
              <a:tabLst/>
              <a:defRPr/>
            </a:pPr>
            <a:r>
              <a:rPr kumimoji="0" lang="en-US" altLang="en-US" sz="2400" b="1" i="0" u="none" strike="noStrike" kern="1200" cap="none" spc="0" normalizeH="0" baseline="0" noProof="0" dirty="0">
                <a:ln>
                  <a:noFill/>
                </a:ln>
                <a:solidFill>
                  <a:schemeClr val="tx1"/>
                </a:solidFill>
                <a:effectLst/>
                <a:uLnTx/>
                <a:uFillTx/>
                <a:latin typeface="Alexandria"/>
              </a:rPr>
              <a:t>  </a:t>
            </a:r>
            <a:r>
              <a:rPr kumimoji="0" lang="en-US" altLang="en-US" sz="2400" b="1" i="0" u="none" strike="noStrike" kern="1200" cap="none" spc="0" normalizeH="0" baseline="0" noProof="0" dirty="0">
                <a:ln>
                  <a:noFill/>
                </a:ln>
                <a:solidFill>
                  <a:schemeClr val="accent1"/>
                </a:solidFill>
                <a:effectLst/>
                <a:uLnTx/>
                <a:uFillTx/>
                <a:latin typeface="Alexandria"/>
              </a:rPr>
              <a:t>-p</a:t>
            </a:r>
            <a:r>
              <a:rPr lang="ar-EG" altLang="en-US" sz="2400" b="1" dirty="0">
                <a:solidFill>
                  <a:schemeClr val="accent1"/>
                </a:solidFill>
                <a:latin typeface="Alexandria"/>
              </a:rPr>
              <a:t> </a:t>
            </a:r>
            <a:r>
              <a:rPr kumimoji="0" lang="en-US" altLang="en-US" sz="2400" b="1" i="0" u="none" strike="noStrike" kern="1200" cap="none" spc="0" normalizeH="0" baseline="0" noProof="0" dirty="0">
                <a:ln>
                  <a:noFill/>
                </a:ln>
                <a:solidFill>
                  <a:schemeClr val="accent1"/>
                </a:solidFill>
                <a:effectLst/>
                <a:uLnTx/>
                <a:uFillTx/>
                <a:latin typeface="Alexandria"/>
              </a:rPr>
              <a:t> PASSWORD       </a:t>
            </a:r>
            <a:r>
              <a:rPr kumimoji="0" lang="ar-EG" altLang="en-US" sz="2400" b="1" i="0" u="none" strike="noStrike" kern="1200" cap="none" spc="0" normalizeH="0" baseline="0" noProof="0" dirty="0">
                <a:ln>
                  <a:noFill/>
                </a:ln>
                <a:solidFill>
                  <a:schemeClr val="accent1"/>
                </a:solidFill>
                <a:effectLst/>
                <a:uLnTx/>
                <a:uFillTx/>
                <a:latin typeface="Alexandria"/>
              </a:rPr>
              <a:t>    </a:t>
            </a:r>
            <a:r>
              <a:rPr kumimoji="0" lang="en-US" altLang="en-US" sz="2400" b="1" i="0" u="none" strike="noStrike" kern="1200" cap="none" spc="0" normalizeH="0" baseline="0" noProof="0" dirty="0">
                <a:ln>
                  <a:noFill/>
                </a:ln>
                <a:solidFill>
                  <a:schemeClr val="tx1"/>
                </a:solidFill>
                <a:effectLst/>
                <a:uLnTx/>
                <a:uFillTx/>
                <a:latin typeface="Alexandria"/>
              </a:rPr>
              <a:t>use this encrypted password for the new group</a:t>
            </a:r>
          </a:p>
          <a:p>
            <a:pPr marL="342900" marR="0" lvl="0" indent="-342900" algn="just" defTabSz="914400" rtl="0" eaLnBrk="0" fontAlgn="base" latinLnBrk="0" hangingPunct="0">
              <a:spcBef>
                <a:spcPct val="0"/>
              </a:spcBef>
              <a:spcAft>
                <a:spcPct val="0"/>
              </a:spcAft>
              <a:buClrTx/>
              <a:buSzTx/>
              <a:buFont typeface="Wingdings" panose="05000000000000000000" pitchFamily="2" charset="2"/>
              <a:buChar char="q"/>
              <a:tabLst/>
              <a:defRPr/>
            </a:pPr>
            <a:r>
              <a:rPr kumimoji="0" lang="en-US" altLang="en-US" sz="2400" b="1" i="0" u="none" strike="noStrike" kern="1200" cap="none" spc="0" normalizeH="0" baseline="0" noProof="0" dirty="0">
                <a:ln>
                  <a:noFill/>
                </a:ln>
                <a:solidFill>
                  <a:schemeClr val="tx1"/>
                </a:solidFill>
                <a:effectLst/>
                <a:uLnTx/>
                <a:uFillTx/>
                <a:latin typeface="Alexandria"/>
              </a:rPr>
              <a:t>  </a:t>
            </a:r>
            <a:r>
              <a:rPr kumimoji="0" lang="en-US" altLang="en-US" sz="2400" b="1" i="0" u="none" strike="noStrike" kern="1200" cap="none" spc="0" normalizeH="0" baseline="0" noProof="0" dirty="0">
                <a:ln>
                  <a:noFill/>
                </a:ln>
                <a:solidFill>
                  <a:schemeClr val="accent1"/>
                </a:solidFill>
                <a:effectLst/>
                <a:uLnTx/>
                <a:uFillTx/>
                <a:latin typeface="Alexandria"/>
              </a:rPr>
              <a:t>-r</a:t>
            </a:r>
            <a:r>
              <a:rPr kumimoji="0" lang="ar-EG" altLang="en-US" sz="2400" b="1" i="0" u="none" strike="noStrike" kern="1200" cap="none" spc="0" normalizeH="0" baseline="0" noProof="0" dirty="0">
                <a:ln>
                  <a:noFill/>
                </a:ln>
                <a:solidFill>
                  <a:schemeClr val="accent1"/>
                </a:solidFill>
                <a:effectLst/>
                <a:uLnTx/>
                <a:uFillTx/>
                <a:latin typeface="Alexandria"/>
              </a:rPr>
              <a:t>      </a:t>
            </a:r>
            <a:r>
              <a:rPr lang="ar-EG" altLang="en-US" sz="2400" b="1" dirty="0">
                <a:solidFill>
                  <a:schemeClr val="accent1"/>
                </a:solidFill>
                <a:latin typeface="Alexandria"/>
              </a:rPr>
              <a:t> </a:t>
            </a:r>
            <a:r>
              <a:rPr kumimoji="0" lang="en-US" altLang="en-US" sz="2400" b="1" i="0" u="none" strike="noStrike" kern="1200" cap="none" spc="0" normalizeH="0" baseline="0" noProof="0" dirty="0">
                <a:ln>
                  <a:noFill/>
                </a:ln>
                <a:solidFill>
                  <a:schemeClr val="tx1"/>
                </a:solidFill>
                <a:effectLst/>
                <a:uLnTx/>
                <a:uFillTx/>
                <a:latin typeface="Alexandria"/>
              </a:rPr>
              <a:t>create a system account</a:t>
            </a:r>
          </a:p>
          <a:p>
            <a:pPr marL="342900" marR="0" lvl="0" indent="-342900" algn="just" defTabSz="914400" rtl="0" eaLnBrk="0" fontAlgn="base" latinLnBrk="0" hangingPunct="0">
              <a:spcBef>
                <a:spcPct val="0"/>
              </a:spcBef>
              <a:spcAft>
                <a:spcPct val="0"/>
              </a:spcAft>
              <a:buClrTx/>
              <a:buSzTx/>
              <a:buFont typeface="Wingdings" panose="05000000000000000000" pitchFamily="2" charset="2"/>
              <a:buChar char="q"/>
              <a:tabLst/>
              <a:defRPr/>
            </a:pPr>
            <a:r>
              <a:rPr kumimoji="0" lang="en-US" altLang="en-US" sz="2400" b="1" i="0" u="none" strike="noStrike" kern="1200" cap="none" spc="0" normalizeH="0" baseline="0" noProof="0" dirty="0">
                <a:ln>
                  <a:noFill/>
                </a:ln>
                <a:solidFill>
                  <a:schemeClr val="tx1"/>
                </a:solidFill>
                <a:effectLst/>
                <a:uLnTx/>
                <a:uFillTx/>
                <a:latin typeface="Alexandria"/>
              </a:rPr>
              <a:t>  </a:t>
            </a:r>
            <a:r>
              <a:rPr kumimoji="0" lang="en-US" altLang="en-US" sz="2400" b="1" i="0" u="none" strike="noStrike" kern="1200" cap="none" spc="0" normalizeH="0" baseline="0" noProof="0" dirty="0">
                <a:ln>
                  <a:noFill/>
                </a:ln>
                <a:solidFill>
                  <a:schemeClr val="accent1"/>
                </a:solidFill>
                <a:effectLst/>
                <a:uLnTx/>
                <a:uFillTx/>
                <a:latin typeface="Alexandria"/>
              </a:rPr>
              <a:t>-R</a:t>
            </a:r>
            <a:r>
              <a:rPr kumimoji="0" lang="ar-EG" altLang="en-US" sz="2400" b="1" i="0" u="none" strike="noStrike" kern="1200" cap="none" spc="0" normalizeH="0" baseline="0" noProof="0" dirty="0">
                <a:ln>
                  <a:noFill/>
                </a:ln>
                <a:solidFill>
                  <a:schemeClr val="accent1"/>
                </a:solidFill>
                <a:effectLst/>
                <a:uLnTx/>
                <a:uFillTx/>
                <a:latin typeface="Alexandria"/>
              </a:rPr>
              <a:t> </a:t>
            </a:r>
            <a:r>
              <a:rPr kumimoji="0" lang="en-US" altLang="en-US" sz="2400" b="1" i="0" u="none" strike="noStrike" kern="1200" cap="none" spc="0" normalizeH="0" baseline="0" noProof="0" dirty="0">
                <a:ln>
                  <a:noFill/>
                </a:ln>
                <a:solidFill>
                  <a:schemeClr val="accent1"/>
                </a:solidFill>
                <a:effectLst/>
                <a:uLnTx/>
                <a:uFillTx/>
                <a:latin typeface="Alexandria"/>
              </a:rPr>
              <a:t>CHROOT_DIR         </a:t>
            </a:r>
            <a:r>
              <a:rPr kumimoji="0" lang="en-US" altLang="en-US" sz="2400" b="1" i="0" u="none" strike="noStrike" kern="1200" cap="none" spc="0" normalizeH="0" baseline="0" noProof="0" dirty="0">
                <a:ln>
                  <a:noFill/>
                </a:ln>
                <a:solidFill>
                  <a:schemeClr val="tx1"/>
                </a:solidFill>
                <a:effectLst/>
                <a:uLnTx/>
                <a:uFillTx/>
                <a:latin typeface="Alexandria"/>
              </a:rPr>
              <a:t>directory to chroot into</a:t>
            </a:r>
          </a:p>
          <a:p>
            <a:pPr marL="342900" marR="0" lvl="0" indent="-342900" algn="just" defTabSz="914400" rtl="0" eaLnBrk="0" fontAlgn="base" latinLnBrk="0" hangingPunct="0">
              <a:spcBef>
                <a:spcPct val="0"/>
              </a:spcBef>
              <a:spcAft>
                <a:spcPct val="0"/>
              </a:spcAft>
              <a:buClrTx/>
              <a:buSzTx/>
              <a:buFont typeface="Wingdings" panose="05000000000000000000" pitchFamily="2" charset="2"/>
              <a:buChar char="q"/>
              <a:tabLst/>
              <a:defRPr/>
            </a:pPr>
            <a:r>
              <a:rPr kumimoji="0" lang="en-US" altLang="en-US" sz="2400" b="1" i="0" u="none" strike="noStrike" kern="1200" cap="none" spc="0" normalizeH="0" baseline="0" noProof="0" dirty="0">
                <a:ln>
                  <a:noFill/>
                </a:ln>
                <a:solidFill>
                  <a:schemeClr val="tx1"/>
                </a:solidFill>
                <a:effectLst/>
                <a:uLnTx/>
                <a:uFillTx/>
                <a:latin typeface="Alexandria"/>
              </a:rPr>
              <a:t>  </a:t>
            </a:r>
            <a:r>
              <a:rPr kumimoji="0" lang="en-US" altLang="en-US" sz="2400" b="1" i="0" u="none" strike="noStrike" kern="1200" cap="none" spc="0" normalizeH="0" baseline="0" noProof="0" dirty="0">
                <a:ln>
                  <a:noFill/>
                </a:ln>
                <a:solidFill>
                  <a:schemeClr val="accent1"/>
                </a:solidFill>
                <a:effectLst/>
                <a:uLnTx/>
                <a:uFillTx/>
                <a:latin typeface="Alexandria"/>
              </a:rPr>
              <a:t>-P, PREFIX_DI        </a:t>
            </a:r>
            <a:r>
              <a:rPr kumimoji="0" lang="ar-EG" altLang="en-US" sz="2400" b="1" i="0" u="none" strike="noStrike" kern="1200" cap="none" spc="0" normalizeH="0" baseline="0" noProof="0" dirty="0">
                <a:ln>
                  <a:noFill/>
                </a:ln>
                <a:solidFill>
                  <a:schemeClr val="accent1"/>
                </a:solidFill>
                <a:effectLst/>
                <a:uLnTx/>
                <a:uFillTx/>
                <a:latin typeface="Alexandria"/>
              </a:rPr>
              <a:t>     </a:t>
            </a:r>
            <a:r>
              <a:rPr kumimoji="0" lang="en-US" altLang="en-US" sz="2400" b="1" i="0" u="none" strike="noStrike" kern="1200" cap="none" spc="0" normalizeH="0" baseline="0" noProof="0" dirty="0">
                <a:ln>
                  <a:noFill/>
                </a:ln>
                <a:solidFill>
                  <a:schemeClr val="tx1"/>
                </a:solidFill>
                <a:effectLst/>
                <a:uLnTx/>
                <a:uFillTx/>
                <a:latin typeface="Alexandria"/>
              </a:rPr>
              <a:t>directory prefix</a:t>
            </a:r>
          </a:p>
          <a:p>
            <a:pPr marL="342900" marR="0" lvl="0" indent="-342900" algn="just" defTabSz="914400" rtl="0" eaLnBrk="0" fontAlgn="base" latinLnBrk="0" hangingPunct="0">
              <a:spcBef>
                <a:spcPct val="0"/>
              </a:spcBef>
              <a:spcAft>
                <a:spcPct val="0"/>
              </a:spcAft>
              <a:buClrTx/>
              <a:buSzTx/>
              <a:buFont typeface="Wingdings" panose="05000000000000000000" pitchFamily="2" charset="2"/>
              <a:buChar char="q"/>
              <a:tabLst/>
              <a:defRPr/>
            </a:pPr>
            <a:r>
              <a:rPr kumimoji="0" lang="en-US" altLang="en-US" sz="2400" b="1" i="0" u="none" strike="noStrike" kern="1200" cap="none" spc="0" normalizeH="0" baseline="0" noProof="0" dirty="0">
                <a:ln>
                  <a:noFill/>
                </a:ln>
                <a:solidFill>
                  <a:schemeClr val="tx1"/>
                </a:solidFill>
                <a:effectLst/>
                <a:uLnTx/>
                <a:uFillTx/>
                <a:latin typeface="Alexandria"/>
              </a:rPr>
              <a:t>  </a:t>
            </a:r>
            <a:r>
              <a:rPr kumimoji="0" lang="en-US" altLang="en-US" sz="2400" b="1" i="0" u="none" strike="noStrike" kern="1200" cap="none" spc="0" normalizeH="0" baseline="0" noProof="0" dirty="0">
                <a:ln>
                  <a:noFill/>
                </a:ln>
                <a:solidFill>
                  <a:schemeClr val="accent1"/>
                </a:solidFill>
                <a:effectLst/>
                <a:uLnTx/>
                <a:uFillTx/>
                <a:latin typeface="Alexandria"/>
              </a:rPr>
              <a:t>-U</a:t>
            </a:r>
            <a:r>
              <a:rPr kumimoji="0" lang="ar-EG" altLang="en-US" sz="2400" b="1" i="0" u="none" strike="noStrike" kern="1200" cap="none" spc="0" normalizeH="0" baseline="0" noProof="0" dirty="0">
                <a:ln>
                  <a:noFill/>
                </a:ln>
                <a:solidFill>
                  <a:schemeClr val="accent1"/>
                </a:solidFill>
                <a:effectLst/>
                <a:uLnTx/>
                <a:uFillTx/>
                <a:latin typeface="Alexandria"/>
              </a:rPr>
              <a:t>     </a:t>
            </a:r>
            <a:r>
              <a:rPr lang="ar-EG" altLang="en-US" sz="2400" b="1" dirty="0">
                <a:solidFill>
                  <a:schemeClr val="accent1"/>
                </a:solidFill>
                <a:latin typeface="Alexandria"/>
              </a:rPr>
              <a:t> </a:t>
            </a:r>
            <a:r>
              <a:rPr kumimoji="0" lang="en-US" altLang="en-US" sz="2400" b="1" i="0" u="none" strike="noStrike" kern="1200" cap="none" spc="0" normalizeH="0" baseline="0" noProof="0" dirty="0">
                <a:ln>
                  <a:noFill/>
                </a:ln>
                <a:solidFill>
                  <a:schemeClr val="tx1"/>
                </a:solidFill>
                <a:effectLst/>
                <a:uLnTx/>
                <a:uFillTx/>
                <a:latin typeface="Alexandria"/>
              </a:rPr>
              <a:t>list of user members of this group</a:t>
            </a:r>
          </a:p>
        </p:txBody>
      </p:sp>
    </p:spTree>
    <p:extLst>
      <p:ext uri="{BB962C8B-B14F-4D97-AF65-F5344CB8AC3E}">
        <p14:creationId xmlns:p14="http://schemas.microsoft.com/office/powerpoint/2010/main" val="11797486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7B917F-2163-AE90-8D30-DA0C8C01F7D7}"/>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26C77990-D021-C9DC-A50E-5E79EAEBB8F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68013E00-54AB-0CAA-0F36-3C375115CC47}"/>
              </a:ext>
            </a:extLst>
          </p:cNvPr>
          <p:cNvSpPr txBox="1"/>
          <p:nvPr/>
        </p:nvSpPr>
        <p:spPr>
          <a:xfrm>
            <a:off x="381928" y="1083696"/>
            <a:ext cx="7277099" cy="523220"/>
          </a:xfrm>
          <a:prstGeom prst="rect">
            <a:avLst/>
          </a:prstGeom>
          <a:noFill/>
        </p:spPr>
        <p:txBody>
          <a:bodyPr wrap="square">
            <a:spAutoFit/>
          </a:bodyPr>
          <a:lstStyle/>
          <a:p>
            <a:r>
              <a:rPr lang="en-US" sz="2800" b="1" dirty="0">
                <a:latin typeface="Alexandria"/>
              </a:rPr>
              <a:t>Create and manage groups</a:t>
            </a:r>
          </a:p>
        </p:txBody>
      </p:sp>
      <p:sp>
        <p:nvSpPr>
          <p:cNvPr id="2" name="Rectangle: Rounded Corners 1">
            <a:extLst>
              <a:ext uri="{FF2B5EF4-FFF2-40B4-BE49-F238E27FC236}">
                <a16:creationId xmlns:a16="http://schemas.microsoft.com/office/drawing/2014/main" id="{841138D4-3650-8028-B585-1CA9B904F036}"/>
              </a:ext>
            </a:extLst>
          </p:cNvPr>
          <p:cNvSpPr/>
          <p:nvPr/>
        </p:nvSpPr>
        <p:spPr>
          <a:xfrm>
            <a:off x="381929" y="1606917"/>
            <a:ext cx="5238583" cy="49279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0" fontAlgn="base" latinLnBrk="0" hangingPunct="0">
              <a:lnSpc>
                <a:spcPct val="150000"/>
              </a:lnSpc>
              <a:spcBef>
                <a:spcPct val="0"/>
              </a:spcBef>
              <a:spcAft>
                <a:spcPct val="0"/>
              </a:spcAft>
              <a:buClrTx/>
              <a:buSzTx/>
              <a:buFontTx/>
              <a:buNone/>
              <a:tabLst/>
              <a:defRPr/>
            </a:pPr>
            <a:r>
              <a:rPr lang="en-US" altLang="en-US" sz="2800" b="1" dirty="0">
                <a:solidFill>
                  <a:schemeClr val="accent1"/>
                </a:solidFill>
                <a:latin typeface="Alexandria"/>
              </a:rPr>
              <a:t>Group GID</a:t>
            </a:r>
            <a:endParaRPr kumimoji="0" lang="en-US" altLang="en-US" sz="2800" b="1" i="0" u="none" strike="noStrike" kern="1200" cap="none" spc="0" normalizeH="0" baseline="0" noProof="0" dirty="0">
              <a:ln>
                <a:noFill/>
              </a:ln>
              <a:solidFill>
                <a:schemeClr val="accent2"/>
              </a:solidFill>
              <a:effectLst/>
              <a:uLnTx/>
              <a:uFillTx/>
              <a:latin typeface="Alexandria"/>
            </a:endParaRPr>
          </a:p>
          <a:p>
            <a:pPr marL="457200" marR="0" lvl="0" indent="-457200" algn="just" defTabSz="914400" rtl="0" eaLnBrk="0" fontAlgn="base" latinLnBrk="0" hangingPunct="0">
              <a:lnSpc>
                <a:spcPct val="150000"/>
              </a:lnSpc>
              <a:spcBef>
                <a:spcPct val="0"/>
              </a:spcBef>
              <a:spcAft>
                <a:spcPct val="0"/>
              </a:spcAft>
              <a:buClrTx/>
              <a:buSzTx/>
              <a:buFont typeface="Wingdings" panose="05000000000000000000" pitchFamily="2" charset="2"/>
              <a:buChar char="§"/>
              <a:tabLst/>
              <a:defRPr/>
            </a:pPr>
            <a:r>
              <a:rPr kumimoji="0" lang="en-US" altLang="en-US" sz="2400" b="1" i="0" u="none" strike="noStrike" kern="1200" cap="none" spc="0" normalizeH="0" baseline="0" noProof="0" dirty="0">
                <a:ln>
                  <a:noFill/>
                </a:ln>
                <a:solidFill>
                  <a:schemeClr val="tx1"/>
                </a:solidFill>
                <a:effectLst/>
                <a:uLnTx/>
                <a:uFillTx/>
                <a:latin typeface="Alexandria"/>
              </a:rPr>
              <a:t>GID 0: root group</a:t>
            </a:r>
          </a:p>
          <a:p>
            <a:pPr marL="457200" marR="0" lvl="0" indent="-457200" algn="just" defTabSz="914400" rtl="0" eaLnBrk="0" fontAlgn="base" latinLnBrk="0" hangingPunct="0">
              <a:lnSpc>
                <a:spcPct val="150000"/>
              </a:lnSpc>
              <a:spcBef>
                <a:spcPct val="0"/>
              </a:spcBef>
              <a:spcAft>
                <a:spcPct val="0"/>
              </a:spcAft>
              <a:buClrTx/>
              <a:buSzTx/>
              <a:buFont typeface="Wingdings" panose="05000000000000000000" pitchFamily="2" charset="2"/>
              <a:buChar char="§"/>
              <a:tabLst/>
              <a:defRPr/>
            </a:pPr>
            <a:r>
              <a:rPr kumimoji="0" lang="en-US" altLang="en-US" sz="2400" b="1" i="0" u="none" strike="noStrike" kern="1200" cap="none" spc="0" normalizeH="0" baseline="0" noProof="0" dirty="0">
                <a:ln>
                  <a:noFill/>
                </a:ln>
                <a:solidFill>
                  <a:schemeClr val="tx1"/>
                </a:solidFill>
                <a:effectLst/>
                <a:uLnTx/>
                <a:uFillTx/>
                <a:latin typeface="Alexandria"/>
              </a:rPr>
              <a:t>System Groups (0-999)</a:t>
            </a:r>
          </a:p>
          <a:p>
            <a:pPr marL="457200" marR="0" lvl="0" indent="-457200" algn="just" defTabSz="914400" rtl="0" eaLnBrk="0" fontAlgn="base" latinLnBrk="0" hangingPunct="0">
              <a:lnSpc>
                <a:spcPct val="150000"/>
              </a:lnSpc>
              <a:spcBef>
                <a:spcPct val="0"/>
              </a:spcBef>
              <a:spcAft>
                <a:spcPct val="0"/>
              </a:spcAft>
              <a:buClrTx/>
              <a:buSzTx/>
              <a:buFont typeface="Wingdings" panose="05000000000000000000" pitchFamily="2" charset="2"/>
              <a:buChar char="§"/>
              <a:tabLst/>
              <a:defRPr/>
            </a:pPr>
            <a:r>
              <a:rPr kumimoji="0" lang="en-US" altLang="en-US" sz="2400" b="1" i="0" u="none" strike="noStrike" kern="1200" cap="none" spc="0" normalizeH="0" baseline="0" noProof="0" dirty="0">
                <a:ln>
                  <a:noFill/>
                </a:ln>
                <a:solidFill>
                  <a:schemeClr val="tx1"/>
                </a:solidFill>
                <a:effectLst/>
                <a:uLnTx/>
                <a:uFillTx/>
                <a:latin typeface="Alexandria"/>
              </a:rPr>
              <a:t>User Groups (1000+)</a:t>
            </a:r>
          </a:p>
        </p:txBody>
      </p:sp>
      <p:pic>
        <p:nvPicPr>
          <p:cNvPr id="8" name="Picture 7">
            <a:extLst>
              <a:ext uri="{FF2B5EF4-FFF2-40B4-BE49-F238E27FC236}">
                <a16:creationId xmlns:a16="http://schemas.microsoft.com/office/drawing/2014/main" id="{48C7AC93-8C96-7773-5550-E5A5BAB3575B}"/>
              </a:ext>
            </a:extLst>
          </p:cNvPr>
          <p:cNvPicPr>
            <a:picLocks noChangeAspect="1"/>
          </p:cNvPicPr>
          <p:nvPr/>
        </p:nvPicPr>
        <p:blipFill>
          <a:blip r:embed="rId4"/>
          <a:stretch>
            <a:fillRect/>
          </a:stretch>
        </p:blipFill>
        <p:spPr>
          <a:xfrm>
            <a:off x="6096000" y="1937130"/>
            <a:ext cx="5608806" cy="4267570"/>
          </a:xfrm>
          <a:prstGeom prst="rect">
            <a:avLst/>
          </a:prstGeom>
        </p:spPr>
      </p:pic>
    </p:spTree>
    <p:extLst>
      <p:ext uri="{BB962C8B-B14F-4D97-AF65-F5344CB8AC3E}">
        <p14:creationId xmlns:p14="http://schemas.microsoft.com/office/powerpoint/2010/main" val="24584943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F431A6-C06C-3615-01B6-952F9BF8D9BD}"/>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B9C2A0C5-5C8D-BB40-F73E-29DAACABFF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B36D3ED9-03EB-B4E3-A1DF-A3B5EA619411}"/>
              </a:ext>
            </a:extLst>
          </p:cNvPr>
          <p:cNvSpPr txBox="1"/>
          <p:nvPr/>
        </p:nvSpPr>
        <p:spPr>
          <a:xfrm>
            <a:off x="381928" y="1083696"/>
            <a:ext cx="7277099" cy="523220"/>
          </a:xfrm>
          <a:prstGeom prst="rect">
            <a:avLst/>
          </a:prstGeom>
          <a:noFill/>
        </p:spPr>
        <p:txBody>
          <a:bodyPr wrap="square">
            <a:spAutoFit/>
          </a:bodyPr>
          <a:lstStyle/>
          <a:p>
            <a:r>
              <a:rPr lang="en-US" sz="2800" b="1" dirty="0">
                <a:latin typeface="Alexandria"/>
              </a:rPr>
              <a:t>Create and manage groups</a:t>
            </a:r>
          </a:p>
        </p:txBody>
      </p:sp>
      <p:sp>
        <p:nvSpPr>
          <p:cNvPr id="2" name="Rectangle: Rounded Corners 1">
            <a:extLst>
              <a:ext uri="{FF2B5EF4-FFF2-40B4-BE49-F238E27FC236}">
                <a16:creationId xmlns:a16="http://schemas.microsoft.com/office/drawing/2014/main" id="{EC01A04B-5761-0287-EB9E-7A92BA60E06D}"/>
              </a:ext>
            </a:extLst>
          </p:cNvPr>
          <p:cNvSpPr/>
          <p:nvPr/>
        </p:nvSpPr>
        <p:spPr>
          <a:xfrm>
            <a:off x="381929" y="1606917"/>
            <a:ext cx="5238583" cy="49279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0" fontAlgn="base" latinLnBrk="0" hangingPunct="0">
              <a:lnSpc>
                <a:spcPct val="150000"/>
              </a:lnSpc>
              <a:spcBef>
                <a:spcPct val="0"/>
              </a:spcBef>
              <a:spcAft>
                <a:spcPct val="0"/>
              </a:spcAft>
              <a:buClrTx/>
              <a:buSzTx/>
              <a:buFontTx/>
              <a:buNone/>
              <a:tabLst/>
              <a:defRPr/>
            </a:pPr>
            <a:r>
              <a:rPr kumimoji="0" lang="en-US" altLang="en-US" sz="2800" b="1" i="0" u="none" strike="noStrike" kern="1200" cap="none" spc="0" normalizeH="0" baseline="0" noProof="0" dirty="0">
                <a:ln>
                  <a:noFill/>
                </a:ln>
                <a:solidFill>
                  <a:schemeClr val="accent1"/>
                </a:solidFill>
                <a:effectLst/>
                <a:uLnTx/>
                <a:uFillTx/>
                <a:latin typeface="Alexandria"/>
              </a:rPr>
              <a:t>sudo </a:t>
            </a:r>
            <a:r>
              <a:rPr kumimoji="0" lang="en-US" altLang="en-US" sz="2800" b="1" i="0" u="none" strike="noStrike" kern="1200" cap="none" spc="0" normalizeH="0" baseline="0" noProof="0" dirty="0" err="1">
                <a:ln>
                  <a:noFill/>
                </a:ln>
                <a:solidFill>
                  <a:schemeClr val="accent1"/>
                </a:solidFill>
                <a:effectLst/>
                <a:uLnTx/>
                <a:uFillTx/>
                <a:latin typeface="Alexandria"/>
              </a:rPr>
              <a:t>groupadd</a:t>
            </a:r>
            <a:r>
              <a:rPr kumimoji="0" lang="en-US" altLang="en-US" sz="2800" b="1" i="0" u="none" strike="noStrike" kern="1200" cap="none" spc="0" normalizeH="0" baseline="0" noProof="0" dirty="0">
                <a:ln>
                  <a:noFill/>
                </a:ln>
                <a:solidFill>
                  <a:schemeClr val="accent1"/>
                </a:solidFill>
                <a:effectLst/>
                <a:uLnTx/>
                <a:uFillTx/>
                <a:latin typeface="Alexandria"/>
              </a:rPr>
              <a:t> </a:t>
            </a:r>
            <a:r>
              <a:rPr kumimoji="0" lang="en-US" altLang="en-US" sz="2800" b="1" i="0" u="none" strike="noStrike" kern="1200" cap="none" spc="0" normalizeH="0" baseline="0" noProof="0" dirty="0">
                <a:ln>
                  <a:noFill/>
                </a:ln>
                <a:solidFill>
                  <a:schemeClr val="accent2"/>
                </a:solidFill>
                <a:effectLst/>
                <a:uLnTx/>
                <a:uFillTx/>
                <a:latin typeface="Alexandria"/>
              </a:rPr>
              <a:t>developers</a:t>
            </a:r>
          </a:p>
          <a:p>
            <a:pPr marL="457200" marR="0" lvl="0" indent="-457200" algn="just" defTabSz="914400" rtl="0" eaLnBrk="0" fontAlgn="base" latinLnBrk="0" hangingPunct="0">
              <a:lnSpc>
                <a:spcPct val="150000"/>
              </a:lnSpc>
              <a:spcBef>
                <a:spcPct val="0"/>
              </a:spcBef>
              <a:spcAft>
                <a:spcPct val="0"/>
              </a:spcAft>
              <a:buClrTx/>
              <a:buSzTx/>
              <a:buFont typeface="Wingdings" panose="05000000000000000000" pitchFamily="2" charset="2"/>
              <a:buChar char="§"/>
              <a:tabLst/>
              <a:defRPr/>
            </a:pPr>
            <a:endParaRPr kumimoji="0" lang="en-US" altLang="en-US" sz="2400" b="1" i="0" u="none" strike="noStrike" kern="1200" cap="none" spc="0" normalizeH="0" baseline="0" noProof="0" dirty="0">
              <a:ln>
                <a:noFill/>
              </a:ln>
              <a:solidFill>
                <a:schemeClr val="tx1"/>
              </a:solidFill>
              <a:effectLst/>
              <a:uLnTx/>
              <a:uFillTx/>
              <a:latin typeface="Alexandria"/>
            </a:endParaRPr>
          </a:p>
        </p:txBody>
      </p:sp>
      <p:pic>
        <p:nvPicPr>
          <p:cNvPr id="5" name="Picture 4">
            <a:extLst>
              <a:ext uri="{FF2B5EF4-FFF2-40B4-BE49-F238E27FC236}">
                <a16:creationId xmlns:a16="http://schemas.microsoft.com/office/drawing/2014/main" id="{B6B23591-8D09-267E-32B8-F133DCD98E3C}"/>
              </a:ext>
            </a:extLst>
          </p:cNvPr>
          <p:cNvPicPr>
            <a:picLocks noChangeAspect="1"/>
          </p:cNvPicPr>
          <p:nvPr/>
        </p:nvPicPr>
        <p:blipFill>
          <a:blip r:embed="rId4"/>
          <a:stretch>
            <a:fillRect/>
          </a:stretch>
        </p:blipFill>
        <p:spPr>
          <a:xfrm>
            <a:off x="5757100" y="2404681"/>
            <a:ext cx="6434900" cy="3106103"/>
          </a:xfrm>
          <a:prstGeom prst="rect">
            <a:avLst/>
          </a:prstGeom>
        </p:spPr>
      </p:pic>
    </p:spTree>
    <p:extLst>
      <p:ext uri="{BB962C8B-B14F-4D97-AF65-F5344CB8AC3E}">
        <p14:creationId xmlns:p14="http://schemas.microsoft.com/office/powerpoint/2010/main" val="27065261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57D079-8C55-EA2B-7D88-269ADF5A2173}"/>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A3A97B2D-0C72-4E59-86A0-9818343FC2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BE5E2272-17FC-1F9B-3AF7-E5E5BEC06548}"/>
              </a:ext>
            </a:extLst>
          </p:cNvPr>
          <p:cNvSpPr txBox="1"/>
          <p:nvPr/>
        </p:nvSpPr>
        <p:spPr>
          <a:xfrm>
            <a:off x="381928" y="1083696"/>
            <a:ext cx="7277099" cy="523220"/>
          </a:xfrm>
          <a:prstGeom prst="rect">
            <a:avLst/>
          </a:prstGeom>
          <a:noFill/>
        </p:spPr>
        <p:txBody>
          <a:bodyPr wrap="square">
            <a:spAutoFit/>
          </a:bodyPr>
          <a:lstStyle/>
          <a:p>
            <a:r>
              <a:rPr lang="en-US" sz="2800" b="1" dirty="0">
                <a:latin typeface="Alexandria"/>
              </a:rPr>
              <a:t>Create and manage groups</a:t>
            </a:r>
          </a:p>
        </p:txBody>
      </p:sp>
      <p:sp>
        <p:nvSpPr>
          <p:cNvPr id="2" name="Rectangle: Rounded Corners 1">
            <a:extLst>
              <a:ext uri="{FF2B5EF4-FFF2-40B4-BE49-F238E27FC236}">
                <a16:creationId xmlns:a16="http://schemas.microsoft.com/office/drawing/2014/main" id="{CB14BC5D-55DD-9DA5-E9DF-1EDD56756B35}"/>
              </a:ext>
            </a:extLst>
          </p:cNvPr>
          <p:cNvSpPr/>
          <p:nvPr/>
        </p:nvSpPr>
        <p:spPr>
          <a:xfrm>
            <a:off x="381928" y="1606916"/>
            <a:ext cx="6096931" cy="49279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0" fontAlgn="base" latinLnBrk="0" hangingPunct="0">
              <a:lnSpc>
                <a:spcPct val="150000"/>
              </a:lnSpc>
              <a:spcBef>
                <a:spcPct val="0"/>
              </a:spcBef>
              <a:spcAft>
                <a:spcPct val="0"/>
              </a:spcAft>
              <a:buClrTx/>
              <a:buSzTx/>
              <a:buFontTx/>
              <a:buNone/>
              <a:tabLst/>
              <a:defRPr/>
            </a:pPr>
            <a:r>
              <a:rPr lang="en-US" sz="2400" b="1" dirty="0">
                <a:solidFill>
                  <a:schemeClr val="tx1"/>
                </a:solidFill>
              </a:rPr>
              <a:t>Creating Groups with Specific GIDs</a:t>
            </a:r>
            <a:endParaRPr kumimoji="0" lang="en-US" altLang="en-US" sz="2400" b="1" i="0" u="none" strike="noStrike" kern="1200" cap="none" spc="0" normalizeH="0" baseline="0" noProof="0" dirty="0">
              <a:ln>
                <a:noFill/>
              </a:ln>
              <a:solidFill>
                <a:schemeClr val="tx1"/>
              </a:solidFill>
              <a:effectLst/>
              <a:uLnTx/>
              <a:uFillTx/>
              <a:latin typeface="Alexandria"/>
            </a:endParaRPr>
          </a:p>
          <a:p>
            <a:pPr marL="0" marR="0" lvl="0" indent="0" algn="just" defTabSz="914400" rtl="0" eaLnBrk="0" fontAlgn="base" latinLnBrk="0" hangingPunct="0">
              <a:lnSpc>
                <a:spcPct val="150000"/>
              </a:lnSpc>
              <a:spcBef>
                <a:spcPct val="0"/>
              </a:spcBef>
              <a:spcAft>
                <a:spcPct val="0"/>
              </a:spcAft>
              <a:buClrTx/>
              <a:buSzTx/>
              <a:buFontTx/>
              <a:buNone/>
              <a:tabLst/>
              <a:defRPr/>
            </a:pPr>
            <a:r>
              <a:rPr kumimoji="0" lang="en-US" altLang="en-US" sz="2400" b="1" i="0" u="none" strike="noStrike" kern="1200" cap="none" spc="0" normalizeH="0" baseline="0" noProof="0" dirty="0">
                <a:ln>
                  <a:noFill/>
                </a:ln>
                <a:solidFill>
                  <a:schemeClr val="accent1"/>
                </a:solidFill>
                <a:effectLst/>
                <a:uLnTx/>
                <a:uFillTx/>
                <a:latin typeface="Alexandria"/>
              </a:rPr>
              <a:t>sudo </a:t>
            </a:r>
            <a:r>
              <a:rPr kumimoji="0" lang="en-US" altLang="en-US" sz="2400" b="1" i="0" u="none" strike="noStrike" kern="1200" cap="none" spc="0" normalizeH="0" baseline="0" noProof="0" dirty="0" err="1">
                <a:ln>
                  <a:noFill/>
                </a:ln>
                <a:solidFill>
                  <a:schemeClr val="accent1"/>
                </a:solidFill>
                <a:effectLst/>
                <a:uLnTx/>
                <a:uFillTx/>
                <a:latin typeface="Alexandria"/>
              </a:rPr>
              <a:t>groupadd</a:t>
            </a:r>
            <a:r>
              <a:rPr kumimoji="0" lang="en-US" altLang="en-US" sz="2400" b="1" i="0" u="none" strike="noStrike" kern="1200" cap="none" spc="0" normalizeH="0" baseline="0" noProof="0" dirty="0">
                <a:ln>
                  <a:noFill/>
                </a:ln>
                <a:solidFill>
                  <a:schemeClr val="accent1"/>
                </a:solidFill>
                <a:effectLst/>
                <a:uLnTx/>
                <a:uFillTx/>
                <a:latin typeface="Alexandria"/>
              </a:rPr>
              <a:t> </a:t>
            </a:r>
            <a:r>
              <a:rPr kumimoji="0" lang="en-US" altLang="en-US" sz="2400" b="1" i="0" u="none" strike="noStrike" kern="1200" cap="none" spc="0" normalizeH="0" baseline="0" noProof="0" dirty="0">
                <a:ln>
                  <a:noFill/>
                </a:ln>
                <a:solidFill>
                  <a:schemeClr val="accent6"/>
                </a:solidFill>
                <a:effectLst/>
                <a:uLnTx/>
                <a:uFillTx/>
                <a:latin typeface="Alexandria"/>
              </a:rPr>
              <a:t>-g 2000 </a:t>
            </a:r>
            <a:r>
              <a:rPr kumimoji="0" lang="en-US" altLang="en-US" sz="2400" b="1" i="0" u="none" strike="noStrike" kern="1200" cap="none" spc="0" normalizeH="0" baseline="0" noProof="0" dirty="0">
                <a:ln>
                  <a:noFill/>
                </a:ln>
                <a:solidFill>
                  <a:schemeClr val="accent1"/>
                </a:solidFill>
                <a:effectLst/>
                <a:uLnTx/>
                <a:uFillTx/>
                <a:latin typeface="Alexandria"/>
              </a:rPr>
              <a:t>sysadmin</a:t>
            </a:r>
          </a:p>
          <a:p>
            <a:pPr marL="0" marR="0" lvl="0" indent="0" algn="just" defTabSz="914400" rtl="0" eaLnBrk="0" fontAlgn="base" latinLnBrk="0" hangingPunct="0">
              <a:lnSpc>
                <a:spcPct val="150000"/>
              </a:lnSpc>
              <a:spcBef>
                <a:spcPct val="0"/>
              </a:spcBef>
              <a:spcAft>
                <a:spcPct val="0"/>
              </a:spcAft>
              <a:buClrTx/>
              <a:buSzTx/>
              <a:buFontTx/>
              <a:buNone/>
              <a:tabLst/>
              <a:defRPr/>
            </a:pPr>
            <a:endParaRPr kumimoji="0" lang="en-US" altLang="en-US" sz="2400" b="1" i="0" u="none" strike="noStrike" kern="1200" cap="none" spc="0" normalizeH="0" baseline="0" noProof="0" dirty="0">
              <a:ln>
                <a:noFill/>
              </a:ln>
              <a:solidFill>
                <a:schemeClr val="tx1"/>
              </a:solidFill>
              <a:effectLst/>
              <a:uLnTx/>
              <a:uFillTx/>
              <a:latin typeface="Alexandria"/>
            </a:endParaRPr>
          </a:p>
        </p:txBody>
      </p:sp>
      <p:pic>
        <p:nvPicPr>
          <p:cNvPr id="6" name="Picture 5">
            <a:extLst>
              <a:ext uri="{FF2B5EF4-FFF2-40B4-BE49-F238E27FC236}">
                <a16:creationId xmlns:a16="http://schemas.microsoft.com/office/drawing/2014/main" id="{C696BAFE-06C2-586E-85F9-6AE07035098E}"/>
              </a:ext>
            </a:extLst>
          </p:cNvPr>
          <p:cNvPicPr>
            <a:picLocks noChangeAspect="1"/>
          </p:cNvPicPr>
          <p:nvPr/>
        </p:nvPicPr>
        <p:blipFill>
          <a:blip r:embed="rId4"/>
          <a:srcRect r="4604"/>
          <a:stretch>
            <a:fillRect/>
          </a:stretch>
        </p:blipFill>
        <p:spPr>
          <a:xfrm>
            <a:off x="6304009" y="3037451"/>
            <a:ext cx="5887991" cy="2066925"/>
          </a:xfrm>
          <a:prstGeom prst="rect">
            <a:avLst/>
          </a:prstGeom>
        </p:spPr>
      </p:pic>
    </p:spTree>
    <p:extLst>
      <p:ext uri="{BB962C8B-B14F-4D97-AF65-F5344CB8AC3E}">
        <p14:creationId xmlns:p14="http://schemas.microsoft.com/office/powerpoint/2010/main" val="34390940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8559DE-7BB1-E2FF-9856-E14271071120}"/>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BF3467EF-DA20-1451-B368-68916577614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8350F8F5-730A-49E5-65D9-F5D3B6D21CB5}"/>
              </a:ext>
            </a:extLst>
          </p:cNvPr>
          <p:cNvSpPr txBox="1"/>
          <p:nvPr/>
        </p:nvSpPr>
        <p:spPr>
          <a:xfrm>
            <a:off x="381928" y="1083696"/>
            <a:ext cx="7277099" cy="523220"/>
          </a:xfrm>
          <a:prstGeom prst="rect">
            <a:avLst/>
          </a:prstGeom>
          <a:noFill/>
        </p:spPr>
        <p:txBody>
          <a:bodyPr wrap="square">
            <a:spAutoFit/>
          </a:bodyPr>
          <a:lstStyle/>
          <a:p>
            <a:r>
              <a:rPr lang="en-US" sz="2800" b="1" dirty="0">
                <a:latin typeface="Alexandria"/>
              </a:rPr>
              <a:t>Create and manage groups</a:t>
            </a:r>
          </a:p>
        </p:txBody>
      </p:sp>
      <p:sp>
        <p:nvSpPr>
          <p:cNvPr id="2" name="Rectangle: Rounded Corners 1">
            <a:extLst>
              <a:ext uri="{FF2B5EF4-FFF2-40B4-BE49-F238E27FC236}">
                <a16:creationId xmlns:a16="http://schemas.microsoft.com/office/drawing/2014/main" id="{544C7C36-4416-3DC3-5854-0AF76B04BF1D}"/>
              </a:ext>
            </a:extLst>
          </p:cNvPr>
          <p:cNvSpPr/>
          <p:nvPr/>
        </p:nvSpPr>
        <p:spPr>
          <a:xfrm>
            <a:off x="381928" y="1606916"/>
            <a:ext cx="6096931" cy="49279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0" fontAlgn="base" latinLnBrk="0" hangingPunct="0">
              <a:lnSpc>
                <a:spcPct val="150000"/>
              </a:lnSpc>
              <a:spcBef>
                <a:spcPct val="0"/>
              </a:spcBef>
              <a:spcAft>
                <a:spcPct val="0"/>
              </a:spcAft>
              <a:buClrTx/>
              <a:buSzTx/>
              <a:buFontTx/>
              <a:buNone/>
              <a:tabLst/>
              <a:defRPr/>
            </a:pPr>
            <a:r>
              <a:rPr lang="en-US" sz="2400" dirty="0">
                <a:solidFill>
                  <a:schemeClr val="tx1"/>
                </a:solidFill>
              </a:rPr>
              <a:t>When you create a new group without specifying a GID, Linux automatically assigns the next available GID by continuing from the </a:t>
            </a:r>
            <a:r>
              <a:rPr lang="en-US" sz="2400" b="1" dirty="0">
                <a:solidFill>
                  <a:schemeClr val="tx1"/>
                </a:solidFill>
              </a:rPr>
              <a:t>highest</a:t>
            </a:r>
            <a:r>
              <a:rPr lang="en-US" sz="2400" dirty="0">
                <a:solidFill>
                  <a:schemeClr val="tx1"/>
                </a:solidFill>
              </a:rPr>
              <a:t> currently used GID within the allowed range</a:t>
            </a:r>
            <a:r>
              <a:rPr lang="en-US" sz="2400" b="1" dirty="0">
                <a:solidFill>
                  <a:schemeClr val="tx1"/>
                </a:solidFill>
              </a:rPr>
              <a:t>.</a:t>
            </a:r>
          </a:p>
          <a:p>
            <a:pPr marL="0" marR="0" lvl="0" indent="0" algn="just" defTabSz="914400" rtl="0" eaLnBrk="0" fontAlgn="base" latinLnBrk="0" hangingPunct="0">
              <a:lnSpc>
                <a:spcPct val="150000"/>
              </a:lnSpc>
              <a:spcBef>
                <a:spcPct val="0"/>
              </a:spcBef>
              <a:spcAft>
                <a:spcPct val="0"/>
              </a:spcAft>
              <a:buClrTx/>
              <a:buSzTx/>
              <a:buFontTx/>
              <a:buNone/>
              <a:tabLst/>
              <a:defRPr/>
            </a:pPr>
            <a:endParaRPr kumimoji="0" lang="en-US" altLang="en-US" sz="2400" b="1" i="0" u="none" strike="noStrike" kern="1200" cap="none" spc="0" normalizeH="0" baseline="0" noProof="0" dirty="0">
              <a:ln>
                <a:noFill/>
              </a:ln>
              <a:solidFill>
                <a:schemeClr val="tx1"/>
              </a:solidFill>
              <a:effectLst/>
              <a:uLnTx/>
              <a:uFillTx/>
              <a:latin typeface="Alexandria"/>
            </a:endParaRPr>
          </a:p>
        </p:txBody>
      </p:sp>
      <p:pic>
        <p:nvPicPr>
          <p:cNvPr id="5" name="Picture 4">
            <a:extLst>
              <a:ext uri="{FF2B5EF4-FFF2-40B4-BE49-F238E27FC236}">
                <a16:creationId xmlns:a16="http://schemas.microsoft.com/office/drawing/2014/main" id="{DE36F535-9772-BC30-6BDE-1847CA12C918}"/>
              </a:ext>
            </a:extLst>
          </p:cNvPr>
          <p:cNvPicPr>
            <a:picLocks noChangeAspect="1"/>
          </p:cNvPicPr>
          <p:nvPr/>
        </p:nvPicPr>
        <p:blipFill>
          <a:blip r:embed="rId4"/>
          <a:stretch>
            <a:fillRect/>
          </a:stretch>
        </p:blipFill>
        <p:spPr>
          <a:xfrm>
            <a:off x="6478859" y="2813788"/>
            <a:ext cx="5713141" cy="2514252"/>
          </a:xfrm>
          <a:prstGeom prst="rect">
            <a:avLst/>
          </a:prstGeom>
        </p:spPr>
      </p:pic>
    </p:spTree>
    <p:extLst>
      <p:ext uri="{BB962C8B-B14F-4D97-AF65-F5344CB8AC3E}">
        <p14:creationId xmlns:p14="http://schemas.microsoft.com/office/powerpoint/2010/main" val="10620821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F3BE83-6A68-5D51-2D87-FACB725FC144}"/>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FF4989C7-A468-3B5D-05AB-C079122ECB0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AA3C6577-813A-B843-6378-40AD4CC546F2}"/>
              </a:ext>
            </a:extLst>
          </p:cNvPr>
          <p:cNvSpPr txBox="1"/>
          <p:nvPr/>
        </p:nvSpPr>
        <p:spPr>
          <a:xfrm>
            <a:off x="381928" y="1083696"/>
            <a:ext cx="7277099" cy="523220"/>
          </a:xfrm>
          <a:prstGeom prst="rect">
            <a:avLst/>
          </a:prstGeom>
          <a:noFill/>
        </p:spPr>
        <p:txBody>
          <a:bodyPr wrap="square">
            <a:spAutoFit/>
          </a:bodyPr>
          <a:lstStyle/>
          <a:p>
            <a:r>
              <a:rPr lang="en-US" sz="2800" b="1" dirty="0">
                <a:latin typeface="Alexandria"/>
              </a:rPr>
              <a:t>Create and manage groups</a:t>
            </a:r>
          </a:p>
        </p:txBody>
      </p:sp>
      <p:sp>
        <p:nvSpPr>
          <p:cNvPr id="2" name="Rectangle: Rounded Corners 1">
            <a:extLst>
              <a:ext uri="{FF2B5EF4-FFF2-40B4-BE49-F238E27FC236}">
                <a16:creationId xmlns:a16="http://schemas.microsoft.com/office/drawing/2014/main" id="{BCDD6631-FBA5-000E-EC9A-6F4CDC98E13F}"/>
              </a:ext>
            </a:extLst>
          </p:cNvPr>
          <p:cNvSpPr/>
          <p:nvPr/>
        </p:nvSpPr>
        <p:spPr>
          <a:xfrm>
            <a:off x="381928" y="1606916"/>
            <a:ext cx="6096931" cy="49279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0" fontAlgn="base" latinLnBrk="0" hangingPunct="0">
              <a:lnSpc>
                <a:spcPct val="150000"/>
              </a:lnSpc>
              <a:spcBef>
                <a:spcPct val="0"/>
              </a:spcBef>
              <a:spcAft>
                <a:spcPct val="0"/>
              </a:spcAft>
              <a:buClrTx/>
              <a:buSzTx/>
              <a:buFontTx/>
              <a:buNone/>
              <a:tabLst/>
              <a:defRPr/>
            </a:pPr>
            <a:r>
              <a:rPr kumimoji="0" lang="en-US" altLang="en-US" sz="2400" b="1" i="0" u="none" strike="noStrike" kern="1200" cap="none" spc="0" normalizeH="0" baseline="0" noProof="0" dirty="0">
                <a:ln>
                  <a:noFill/>
                </a:ln>
                <a:solidFill>
                  <a:schemeClr val="tx1"/>
                </a:solidFill>
                <a:effectLst/>
                <a:uLnTx/>
                <a:uFillTx/>
                <a:latin typeface="Alexandria"/>
              </a:rPr>
              <a:t>Add user to group</a:t>
            </a:r>
          </a:p>
          <a:p>
            <a:pPr marL="0" marR="0" lvl="0" indent="0" algn="just" defTabSz="914400" rtl="0" eaLnBrk="0" fontAlgn="base" latinLnBrk="0" hangingPunct="0">
              <a:lnSpc>
                <a:spcPct val="150000"/>
              </a:lnSpc>
              <a:spcBef>
                <a:spcPct val="0"/>
              </a:spcBef>
              <a:spcAft>
                <a:spcPct val="0"/>
              </a:spcAft>
              <a:buClrTx/>
              <a:buSzTx/>
              <a:buFontTx/>
              <a:buNone/>
              <a:tabLst/>
              <a:defRPr/>
            </a:pPr>
            <a:r>
              <a:rPr kumimoji="0" lang="en-US" altLang="en-US" sz="2400" b="1" i="0" u="none" strike="noStrike" kern="1200" cap="none" spc="0" normalizeH="0" baseline="0" noProof="0" dirty="0">
                <a:ln>
                  <a:noFill/>
                </a:ln>
                <a:solidFill>
                  <a:schemeClr val="accent1"/>
                </a:solidFill>
                <a:effectLst/>
                <a:uLnTx/>
                <a:uFillTx/>
                <a:latin typeface="Alexandria"/>
              </a:rPr>
              <a:t> </a:t>
            </a:r>
            <a:r>
              <a:rPr kumimoji="0" lang="pt-BR" altLang="en-US" sz="2400" b="1" i="0" u="none" strike="noStrike" kern="1200" cap="none" spc="0" normalizeH="0" baseline="0" noProof="0" dirty="0">
                <a:ln>
                  <a:noFill/>
                </a:ln>
                <a:solidFill>
                  <a:schemeClr val="accent1"/>
                </a:solidFill>
                <a:effectLst/>
                <a:uLnTx/>
                <a:uFillTx/>
                <a:latin typeface="Alexandria"/>
              </a:rPr>
              <a:t>sudo usermod </a:t>
            </a:r>
            <a:r>
              <a:rPr kumimoji="0" lang="pt-BR" altLang="en-US" sz="2400" b="1" i="0" u="none" strike="noStrike" kern="1200" cap="none" spc="0" normalizeH="0" baseline="0" noProof="0" dirty="0">
                <a:ln>
                  <a:noFill/>
                </a:ln>
                <a:solidFill>
                  <a:schemeClr val="accent6"/>
                </a:solidFill>
                <a:effectLst/>
                <a:uLnTx/>
                <a:uFillTx/>
                <a:latin typeface="Alexandria"/>
              </a:rPr>
              <a:t>-aG </a:t>
            </a:r>
            <a:r>
              <a:rPr kumimoji="0" lang="pt-BR" altLang="en-US" sz="2400" b="1" i="0" u="none" strike="noStrike" kern="1200" cap="none" spc="0" normalizeH="0" baseline="0" noProof="0" dirty="0">
                <a:ln>
                  <a:noFill/>
                </a:ln>
                <a:solidFill>
                  <a:schemeClr val="accent1"/>
                </a:solidFill>
                <a:effectLst/>
                <a:uLnTx/>
                <a:uFillTx/>
                <a:latin typeface="Alexandria"/>
              </a:rPr>
              <a:t>netadmin ahmed</a:t>
            </a:r>
          </a:p>
          <a:p>
            <a:pPr marL="0" marR="0" lvl="0" indent="0" algn="just" defTabSz="914400" rtl="0" eaLnBrk="0" fontAlgn="base" latinLnBrk="0" hangingPunct="0">
              <a:lnSpc>
                <a:spcPct val="150000"/>
              </a:lnSpc>
              <a:spcBef>
                <a:spcPct val="0"/>
              </a:spcBef>
              <a:spcAft>
                <a:spcPct val="0"/>
              </a:spcAft>
              <a:buClrTx/>
              <a:buSzTx/>
              <a:buFontTx/>
              <a:buNone/>
              <a:tabLst/>
              <a:defRPr/>
            </a:pPr>
            <a:endParaRPr lang="pt-BR" altLang="en-US" sz="2400" b="1" dirty="0">
              <a:solidFill>
                <a:schemeClr val="accent1"/>
              </a:solidFill>
              <a:latin typeface="Alexandria"/>
            </a:endParaRPr>
          </a:p>
          <a:p>
            <a:pPr marL="0" marR="0" lvl="0" indent="0" algn="just" defTabSz="914400" rtl="0" eaLnBrk="0" fontAlgn="base" latinLnBrk="0" hangingPunct="0">
              <a:lnSpc>
                <a:spcPct val="150000"/>
              </a:lnSpc>
              <a:spcBef>
                <a:spcPct val="0"/>
              </a:spcBef>
              <a:spcAft>
                <a:spcPct val="0"/>
              </a:spcAft>
              <a:buClrTx/>
              <a:buSzTx/>
              <a:buFontTx/>
              <a:buNone/>
              <a:tabLst/>
              <a:defRPr/>
            </a:pPr>
            <a:r>
              <a:rPr lang="pt-BR" altLang="en-US" sz="2400" b="1" dirty="0">
                <a:solidFill>
                  <a:schemeClr val="tx1"/>
                </a:solidFill>
                <a:latin typeface="Alexandria"/>
              </a:rPr>
              <a:t>Remove user from group</a:t>
            </a:r>
          </a:p>
          <a:p>
            <a:pPr marL="0" marR="0" lvl="0" indent="0" algn="just" defTabSz="914400" rtl="0" eaLnBrk="0" fontAlgn="base" latinLnBrk="0" hangingPunct="0">
              <a:lnSpc>
                <a:spcPct val="150000"/>
              </a:lnSpc>
              <a:spcBef>
                <a:spcPct val="0"/>
              </a:spcBef>
              <a:spcAft>
                <a:spcPct val="0"/>
              </a:spcAft>
              <a:buClrTx/>
              <a:buSzTx/>
              <a:buFontTx/>
              <a:buNone/>
              <a:tabLst/>
              <a:defRPr/>
            </a:pPr>
            <a:r>
              <a:rPr kumimoji="0" lang="en-US" altLang="en-US" sz="2400" b="1" i="0" u="none" strike="noStrike" kern="1200" cap="none" spc="0" normalizeH="0" baseline="0" noProof="0" dirty="0">
                <a:ln>
                  <a:noFill/>
                </a:ln>
                <a:solidFill>
                  <a:schemeClr val="accent1"/>
                </a:solidFill>
                <a:effectLst/>
                <a:uLnTx/>
                <a:uFillTx/>
                <a:latin typeface="Alexandria"/>
              </a:rPr>
              <a:t>sudo </a:t>
            </a:r>
            <a:r>
              <a:rPr kumimoji="0" lang="en-US" altLang="en-US" sz="2400" b="1" i="0" u="none" strike="noStrike" kern="1200" cap="none" spc="0" normalizeH="0" baseline="0" noProof="0" dirty="0" err="1">
                <a:ln>
                  <a:noFill/>
                </a:ln>
                <a:solidFill>
                  <a:schemeClr val="accent1"/>
                </a:solidFill>
                <a:effectLst/>
                <a:uLnTx/>
                <a:uFillTx/>
                <a:latin typeface="Alexandria"/>
              </a:rPr>
              <a:t>gpasswd</a:t>
            </a:r>
            <a:r>
              <a:rPr kumimoji="0" lang="en-US" altLang="en-US" sz="2400" b="1" i="0" u="none" strike="noStrike" kern="1200" cap="none" spc="0" normalizeH="0" baseline="0" noProof="0" dirty="0">
                <a:ln>
                  <a:noFill/>
                </a:ln>
                <a:solidFill>
                  <a:schemeClr val="accent1"/>
                </a:solidFill>
                <a:effectLst/>
                <a:uLnTx/>
                <a:uFillTx/>
                <a:latin typeface="Alexandria"/>
              </a:rPr>
              <a:t> </a:t>
            </a:r>
            <a:r>
              <a:rPr kumimoji="0" lang="en-US" altLang="en-US" sz="2400" b="1" i="0" u="none" strike="noStrike" kern="1200" cap="none" spc="0" normalizeH="0" baseline="0" noProof="0" dirty="0">
                <a:ln>
                  <a:noFill/>
                </a:ln>
                <a:solidFill>
                  <a:schemeClr val="accent6"/>
                </a:solidFill>
                <a:effectLst/>
                <a:uLnTx/>
                <a:uFillTx/>
                <a:latin typeface="Alexandria"/>
              </a:rPr>
              <a:t>-d</a:t>
            </a:r>
            <a:r>
              <a:rPr kumimoji="0" lang="en-US" altLang="en-US" sz="2400" b="1" i="0" u="none" strike="noStrike" kern="1200" cap="none" spc="0" normalizeH="0" baseline="0" noProof="0" dirty="0">
                <a:ln>
                  <a:noFill/>
                </a:ln>
                <a:solidFill>
                  <a:schemeClr val="accent1"/>
                </a:solidFill>
                <a:effectLst/>
                <a:uLnTx/>
                <a:uFillTx/>
                <a:latin typeface="Alexandria"/>
              </a:rPr>
              <a:t> </a:t>
            </a:r>
            <a:r>
              <a:rPr kumimoji="0" lang="pt-BR" altLang="en-US" sz="2400" b="1" i="0" u="none" strike="noStrike" kern="1200" cap="none" spc="0" normalizeH="0" baseline="0" noProof="0" dirty="0">
                <a:ln>
                  <a:noFill/>
                </a:ln>
                <a:solidFill>
                  <a:srgbClr val="4472C4"/>
                </a:solidFill>
                <a:effectLst/>
                <a:uLnTx/>
                <a:uFillTx/>
                <a:latin typeface="Alexandria"/>
                <a:ea typeface="+mn-ea"/>
                <a:cs typeface="+mn-cs"/>
              </a:rPr>
              <a:t>netadmin ahmed</a:t>
            </a:r>
            <a:endParaRPr kumimoji="0" lang="en-US" altLang="en-US" sz="2400" b="1" i="0" u="none" strike="noStrike" kern="1200" cap="none" spc="0" normalizeH="0" baseline="0" noProof="0" dirty="0">
              <a:ln>
                <a:noFill/>
              </a:ln>
              <a:solidFill>
                <a:schemeClr val="accent1"/>
              </a:solidFill>
              <a:effectLst/>
              <a:uLnTx/>
              <a:uFillTx/>
              <a:latin typeface="Alexandria"/>
            </a:endParaRPr>
          </a:p>
        </p:txBody>
      </p:sp>
      <p:pic>
        <p:nvPicPr>
          <p:cNvPr id="6" name="Picture 5">
            <a:extLst>
              <a:ext uri="{FF2B5EF4-FFF2-40B4-BE49-F238E27FC236}">
                <a16:creationId xmlns:a16="http://schemas.microsoft.com/office/drawing/2014/main" id="{25BEA13D-AFF4-80F0-7086-6724ECAEF49B}"/>
              </a:ext>
            </a:extLst>
          </p:cNvPr>
          <p:cNvPicPr>
            <a:picLocks noChangeAspect="1"/>
          </p:cNvPicPr>
          <p:nvPr/>
        </p:nvPicPr>
        <p:blipFill>
          <a:blip r:embed="rId4"/>
          <a:stretch>
            <a:fillRect/>
          </a:stretch>
        </p:blipFill>
        <p:spPr>
          <a:xfrm>
            <a:off x="5655393" y="2813617"/>
            <a:ext cx="6536607" cy="2803411"/>
          </a:xfrm>
          <a:prstGeom prst="rect">
            <a:avLst/>
          </a:prstGeom>
        </p:spPr>
      </p:pic>
    </p:spTree>
    <p:extLst>
      <p:ext uri="{BB962C8B-B14F-4D97-AF65-F5344CB8AC3E}">
        <p14:creationId xmlns:p14="http://schemas.microsoft.com/office/powerpoint/2010/main" val="263877231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F838D5-DDFD-605A-7216-6A00DE5F17E1}"/>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DAADDE7B-CF3D-E7ED-0D29-F1329DC0501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86892D0B-F60A-C4BA-A7E7-24D644E56AA2}"/>
              </a:ext>
            </a:extLst>
          </p:cNvPr>
          <p:cNvSpPr txBox="1"/>
          <p:nvPr/>
        </p:nvSpPr>
        <p:spPr>
          <a:xfrm>
            <a:off x="381928" y="1083696"/>
            <a:ext cx="7277099" cy="523220"/>
          </a:xfrm>
          <a:prstGeom prst="rect">
            <a:avLst/>
          </a:prstGeom>
          <a:noFill/>
        </p:spPr>
        <p:txBody>
          <a:bodyPr wrap="square">
            <a:spAutoFit/>
          </a:bodyPr>
          <a:lstStyle/>
          <a:p>
            <a:r>
              <a:rPr lang="en-US" sz="2800" b="1" dirty="0">
                <a:latin typeface="Alexandria"/>
              </a:rPr>
              <a:t>Create and manage groups</a:t>
            </a:r>
          </a:p>
        </p:txBody>
      </p:sp>
      <p:sp>
        <p:nvSpPr>
          <p:cNvPr id="2" name="Rectangle: Rounded Corners 1">
            <a:extLst>
              <a:ext uri="{FF2B5EF4-FFF2-40B4-BE49-F238E27FC236}">
                <a16:creationId xmlns:a16="http://schemas.microsoft.com/office/drawing/2014/main" id="{191C9787-A711-923F-B612-8C9AD71216B1}"/>
              </a:ext>
            </a:extLst>
          </p:cNvPr>
          <p:cNvSpPr/>
          <p:nvPr/>
        </p:nvSpPr>
        <p:spPr>
          <a:xfrm>
            <a:off x="184732" y="1606916"/>
            <a:ext cx="11625340" cy="52510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just" defTabSz="914400" rtl="0" eaLnBrk="0" fontAlgn="base" latinLnBrk="0" hangingPunct="0">
              <a:lnSpc>
                <a:spcPct val="150000"/>
              </a:lnSpc>
              <a:spcBef>
                <a:spcPct val="0"/>
              </a:spcBef>
              <a:spcAft>
                <a:spcPct val="0"/>
              </a:spcAft>
              <a:buClrTx/>
              <a:buSzTx/>
              <a:buFontTx/>
              <a:buNone/>
              <a:tabLst/>
              <a:defRPr/>
            </a:pPr>
            <a:r>
              <a:rPr kumimoji="0" lang="en-US" altLang="en-US" sz="2400" b="1" i="0" u="none" strike="noStrike" kern="1200" cap="none" spc="0" normalizeH="0" baseline="0" noProof="0" dirty="0">
                <a:ln>
                  <a:noFill/>
                </a:ln>
                <a:solidFill>
                  <a:schemeClr val="tx1"/>
                </a:solidFill>
                <a:effectLst/>
                <a:uLnTx/>
                <a:uFillTx/>
                <a:latin typeface="Alexandria"/>
              </a:rPr>
              <a:t>Change primary group</a:t>
            </a:r>
          </a:p>
          <a:p>
            <a:pPr marL="0" marR="0" lvl="0" indent="0" algn="just" defTabSz="914400" rtl="0" eaLnBrk="0" fontAlgn="base" latinLnBrk="0" hangingPunct="0">
              <a:lnSpc>
                <a:spcPct val="150000"/>
              </a:lnSpc>
              <a:spcBef>
                <a:spcPct val="0"/>
              </a:spcBef>
              <a:spcAft>
                <a:spcPct val="0"/>
              </a:spcAft>
              <a:buClrTx/>
              <a:buSzTx/>
              <a:buFontTx/>
              <a:buNone/>
              <a:tabLst/>
              <a:defRPr/>
            </a:pPr>
            <a:r>
              <a:rPr kumimoji="0" lang="en-US" altLang="en-US" sz="2400" i="0" u="none" strike="noStrike" kern="1200" cap="none" spc="0" normalizeH="0" baseline="0" noProof="0" dirty="0">
                <a:ln>
                  <a:noFill/>
                </a:ln>
                <a:solidFill>
                  <a:schemeClr val="tx1"/>
                </a:solidFill>
                <a:effectLst/>
                <a:uLnTx/>
                <a:uFillTx/>
                <a:latin typeface="Alexandria"/>
              </a:rPr>
              <a:t>The </a:t>
            </a:r>
            <a:r>
              <a:rPr kumimoji="0" lang="en-US" altLang="en-US" sz="2400" b="1" i="1" u="none" strike="noStrike" kern="1200" cap="none" spc="0" normalizeH="0" baseline="0" noProof="0" dirty="0">
                <a:ln>
                  <a:noFill/>
                </a:ln>
                <a:solidFill>
                  <a:schemeClr val="accent1"/>
                </a:solidFill>
                <a:effectLst/>
                <a:uLnTx/>
                <a:uFillTx/>
                <a:latin typeface="Alexandria"/>
              </a:rPr>
              <a:t>newgrp</a:t>
            </a:r>
            <a:r>
              <a:rPr kumimoji="0" lang="en-US" altLang="en-US" sz="2400" i="0" u="none" strike="noStrike" kern="1200" cap="none" spc="0" normalizeH="0" baseline="0" noProof="0" dirty="0">
                <a:ln>
                  <a:noFill/>
                </a:ln>
                <a:solidFill>
                  <a:schemeClr val="tx1"/>
                </a:solidFill>
                <a:effectLst/>
                <a:uLnTx/>
                <a:uFillTx/>
                <a:latin typeface="Alexandria"/>
              </a:rPr>
              <a:t> command allows a user to </a:t>
            </a:r>
            <a:r>
              <a:rPr kumimoji="0" lang="en-US" altLang="en-US" sz="2400" i="0" u="sng" strike="noStrike" kern="1200" cap="none" spc="0" normalizeH="0" baseline="0" noProof="0" dirty="0">
                <a:ln>
                  <a:noFill/>
                </a:ln>
                <a:solidFill>
                  <a:schemeClr val="tx1"/>
                </a:solidFill>
                <a:effectLst/>
                <a:uLnTx/>
                <a:uFillTx/>
                <a:latin typeface="Alexandria"/>
              </a:rPr>
              <a:t>temporarily</a:t>
            </a:r>
            <a:r>
              <a:rPr kumimoji="0" lang="en-US" altLang="en-US" sz="2400" i="0" u="none" strike="noStrike" kern="1200" cap="none" spc="0" normalizeH="0" baseline="0" noProof="0" dirty="0">
                <a:ln>
                  <a:noFill/>
                </a:ln>
                <a:solidFill>
                  <a:schemeClr val="tx1"/>
                </a:solidFill>
                <a:effectLst/>
                <a:uLnTx/>
                <a:uFillTx/>
                <a:latin typeface="Alexandria"/>
              </a:rPr>
              <a:t> switch their primary group (effective group) without logging out. This is useful when you need to create files with a different group ownership.</a:t>
            </a:r>
          </a:p>
          <a:p>
            <a:pPr marL="0" marR="0" lvl="0" indent="0" algn="just" defTabSz="914400" rtl="0" eaLnBrk="0" fontAlgn="base" latinLnBrk="0" hangingPunct="0">
              <a:lnSpc>
                <a:spcPct val="150000"/>
              </a:lnSpc>
              <a:spcBef>
                <a:spcPct val="0"/>
              </a:spcBef>
              <a:spcAft>
                <a:spcPct val="0"/>
              </a:spcAft>
              <a:buClrTx/>
              <a:buSzTx/>
              <a:buFontTx/>
              <a:buNone/>
              <a:tabLst/>
              <a:defRPr/>
            </a:pPr>
            <a:endParaRPr kumimoji="0" lang="en-US" altLang="en-US" sz="1100" i="0" u="none" strike="noStrike" kern="1200" cap="none" spc="0" normalizeH="0" baseline="0" noProof="0" dirty="0">
              <a:ln>
                <a:noFill/>
              </a:ln>
              <a:solidFill>
                <a:schemeClr val="tx1"/>
              </a:solidFill>
              <a:effectLst/>
              <a:uLnTx/>
              <a:uFillTx/>
              <a:latin typeface="Alexandria"/>
            </a:endParaRPr>
          </a:p>
          <a:p>
            <a:pPr marL="0" marR="0" lvl="0" indent="0" algn="l" defTabSz="914400" rtl="0" eaLnBrk="0" fontAlgn="base" latinLnBrk="0" hangingPunct="0">
              <a:lnSpc>
                <a:spcPct val="100000"/>
              </a:lnSpc>
              <a:spcBef>
                <a:spcPct val="0"/>
              </a:spcBef>
              <a:spcAft>
                <a:spcPct val="0"/>
              </a:spcAft>
              <a:buClrTx/>
              <a:buSzTx/>
              <a:buFontTx/>
              <a:buNone/>
              <a:tabLst/>
              <a:defRPr/>
            </a:pPr>
            <a:r>
              <a:rPr lang="en-US" altLang="en-US" sz="2400" u="sng" dirty="0">
                <a:solidFill>
                  <a:schemeClr val="tx1"/>
                </a:solidFill>
                <a:latin typeface="Alexandria"/>
              </a:rPr>
              <a:t>When you run </a:t>
            </a:r>
            <a:r>
              <a:rPr lang="en-US" altLang="en-US" sz="2400" b="1" u="sng" dirty="0">
                <a:solidFill>
                  <a:schemeClr val="accent1">
                    <a:lumMod val="75000"/>
                  </a:schemeClr>
                </a:solidFill>
                <a:latin typeface="Alexandria"/>
              </a:rPr>
              <a:t>newgrp</a:t>
            </a:r>
            <a:r>
              <a:rPr lang="en-US" altLang="en-US" sz="2400" u="sng" dirty="0">
                <a:solidFill>
                  <a:schemeClr val="tx1"/>
                </a:solidFill>
                <a:latin typeface="Alexandria"/>
              </a:rPr>
              <a:t>, it:</a:t>
            </a:r>
          </a:p>
          <a:p>
            <a:pPr marL="342900" marR="0" lvl="0" indent="-342900" algn="l" defTabSz="914400" rtl="0" eaLnBrk="0" fontAlgn="base" latinLnBrk="0" hangingPunct="0">
              <a:lnSpc>
                <a:spcPct val="150000"/>
              </a:lnSpc>
              <a:spcBef>
                <a:spcPct val="0"/>
              </a:spcBef>
              <a:spcAft>
                <a:spcPct val="0"/>
              </a:spcAft>
              <a:buClrTx/>
              <a:buSzTx/>
              <a:buFont typeface="Wingdings" panose="05000000000000000000" pitchFamily="2" charset="2"/>
              <a:buChar char="ü"/>
              <a:tabLst/>
              <a:defRPr/>
            </a:pPr>
            <a:r>
              <a:rPr lang="en-US" altLang="en-US" sz="2400" dirty="0">
                <a:solidFill>
                  <a:schemeClr val="tx1"/>
                </a:solidFill>
                <a:latin typeface="Alexandria"/>
              </a:rPr>
              <a:t>Starts a new shell session </a:t>
            </a:r>
          </a:p>
          <a:p>
            <a:pPr marL="342900" marR="0" lvl="0" indent="-342900" algn="l" defTabSz="914400" rtl="0" eaLnBrk="0" fontAlgn="base" latinLnBrk="0" hangingPunct="0">
              <a:lnSpc>
                <a:spcPct val="150000"/>
              </a:lnSpc>
              <a:spcBef>
                <a:spcPct val="0"/>
              </a:spcBef>
              <a:spcAft>
                <a:spcPct val="0"/>
              </a:spcAft>
              <a:buClrTx/>
              <a:buSzTx/>
              <a:buFont typeface="Wingdings" panose="05000000000000000000" pitchFamily="2" charset="2"/>
              <a:buChar char="ü"/>
              <a:tabLst/>
              <a:defRPr/>
            </a:pPr>
            <a:r>
              <a:rPr lang="en-US" altLang="en-US" sz="2400" dirty="0">
                <a:solidFill>
                  <a:schemeClr val="tx1"/>
                </a:solidFill>
                <a:latin typeface="Alexandria"/>
              </a:rPr>
              <a:t>Changes your effective group ID to the specified group </a:t>
            </a:r>
          </a:p>
          <a:p>
            <a:pPr marL="342900" marR="0" lvl="0" indent="-342900" algn="l" defTabSz="914400" rtl="0" eaLnBrk="0" fontAlgn="base" latinLnBrk="0" hangingPunct="0">
              <a:lnSpc>
                <a:spcPct val="150000"/>
              </a:lnSpc>
              <a:spcBef>
                <a:spcPct val="0"/>
              </a:spcBef>
              <a:spcAft>
                <a:spcPct val="0"/>
              </a:spcAft>
              <a:buClrTx/>
              <a:buSzTx/>
              <a:buFont typeface="Wingdings" panose="05000000000000000000" pitchFamily="2" charset="2"/>
              <a:buChar char="ü"/>
              <a:tabLst/>
              <a:defRPr/>
            </a:pPr>
            <a:r>
              <a:rPr lang="en-US" altLang="en-US" sz="2400" dirty="0">
                <a:solidFill>
                  <a:schemeClr val="tx1"/>
                </a:solidFill>
                <a:latin typeface="Alexandria"/>
              </a:rPr>
              <a:t>New files/directories will be owned by this group </a:t>
            </a:r>
          </a:p>
          <a:p>
            <a:pPr marL="342900" marR="0" lvl="0" indent="-342900" algn="l" defTabSz="914400" rtl="0" eaLnBrk="0" fontAlgn="base" latinLnBrk="0" hangingPunct="0">
              <a:lnSpc>
                <a:spcPct val="150000"/>
              </a:lnSpc>
              <a:spcBef>
                <a:spcPct val="0"/>
              </a:spcBef>
              <a:spcAft>
                <a:spcPct val="0"/>
              </a:spcAft>
              <a:buClrTx/>
              <a:buSzTx/>
              <a:buFont typeface="Wingdings" panose="05000000000000000000" pitchFamily="2" charset="2"/>
              <a:buChar char="ü"/>
              <a:tabLst/>
              <a:defRPr/>
            </a:pPr>
            <a:r>
              <a:rPr lang="en-US" altLang="en-US" sz="2400" dirty="0">
                <a:solidFill>
                  <a:schemeClr val="tx1"/>
                </a:solidFill>
                <a:latin typeface="Alexandria"/>
              </a:rPr>
              <a:t>You must be a member of the target group</a:t>
            </a: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p>
            <a:pPr marL="0" marR="0" lvl="0" indent="0" algn="just" defTabSz="914400" rtl="0" eaLnBrk="0" fontAlgn="base" latinLnBrk="0" hangingPunct="0">
              <a:lnSpc>
                <a:spcPct val="150000"/>
              </a:lnSpc>
              <a:spcBef>
                <a:spcPct val="0"/>
              </a:spcBef>
              <a:spcAft>
                <a:spcPct val="0"/>
              </a:spcAft>
              <a:buClrTx/>
              <a:buSzTx/>
              <a:buFontTx/>
              <a:buNone/>
              <a:tabLst/>
              <a:defRPr/>
            </a:pPr>
            <a:endParaRPr kumimoji="0" lang="en-US" altLang="en-US" sz="2400" i="0" u="none" strike="noStrike" kern="1200" cap="none" spc="0" normalizeH="0" baseline="0" noProof="0" dirty="0">
              <a:ln>
                <a:noFill/>
              </a:ln>
              <a:solidFill>
                <a:schemeClr val="tx1"/>
              </a:solidFill>
              <a:effectLst/>
              <a:uLnTx/>
              <a:uFillTx/>
              <a:latin typeface="Alexandria"/>
            </a:endParaRPr>
          </a:p>
        </p:txBody>
      </p:sp>
    </p:spTree>
    <p:extLst>
      <p:ext uri="{BB962C8B-B14F-4D97-AF65-F5344CB8AC3E}">
        <p14:creationId xmlns:p14="http://schemas.microsoft.com/office/powerpoint/2010/main" val="29286227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E22567-34A0-8062-5BB2-97DACED7CCAE}"/>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B448549C-1AE5-8779-6754-DFCD191B309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37D73FFB-467B-D050-6DD1-845BCC851A81}"/>
              </a:ext>
            </a:extLst>
          </p:cNvPr>
          <p:cNvSpPr txBox="1"/>
          <p:nvPr/>
        </p:nvSpPr>
        <p:spPr>
          <a:xfrm>
            <a:off x="381928" y="1083696"/>
            <a:ext cx="7277099" cy="523220"/>
          </a:xfrm>
          <a:prstGeom prst="rect">
            <a:avLst/>
          </a:prstGeom>
          <a:noFill/>
        </p:spPr>
        <p:txBody>
          <a:bodyPr wrap="square">
            <a:spAutoFit/>
          </a:bodyPr>
          <a:lstStyle/>
          <a:p>
            <a:r>
              <a:rPr lang="en-US" sz="2800" b="1" dirty="0">
                <a:latin typeface="Alexandria"/>
              </a:rPr>
              <a:t>Create and manage groups</a:t>
            </a:r>
          </a:p>
        </p:txBody>
      </p:sp>
      <p:sp>
        <p:nvSpPr>
          <p:cNvPr id="2" name="Rectangle: Rounded Corners 1">
            <a:extLst>
              <a:ext uri="{FF2B5EF4-FFF2-40B4-BE49-F238E27FC236}">
                <a16:creationId xmlns:a16="http://schemas.microsoft.com/office/drawing/2014/main" id="{977DA3E8-EFFB-25D6-1A6A-50D4218FFD34}"/>
              </a:ext>
            </a:extLst>
          </p:cNvPr>
          <p:cNvSpPr/>
          <p:nvPr/>
        </p:nvSpPr>
        <p:spPr>
          <a:xfrm>
            <a:off x="184732" y="1606916"/>
            <a:ext cx="11625340" cy="20060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just" defTabSz="914400" rtl="0" eaLnBrk="0" fontAlgn="base" latinLnBrk="0" hangingPunct="0">
              <a:lnSpc>
                <a:spcPct val="150000"/>
              </a:lnSpc>
              <a:spcBef>
                <a:spcPct val="0"/>
              </a:spcBef>
              <a:spcAft>
                <a:spcPct val="0"/>
              </a:spcAft>
              <a:buClrTx/>
              <a:buSzTx/>
              <a:buFontTx/>
              <a:buNone/>
              <a:tabLst/>
              <a:defRPr/>
            </a:pPr>
            <a:r>
              <a:rPr kumimoji="0" lang="en-US" altLang="en-US" sz="2400" b="1" i="0" u="none" strike="noStrike" kern="1200" cap="none" spc="0" normalizeH="0" baseline="0" noProof="0" dirty="0">
                <a:ln>
                  <a:noFill/>
                </a:ln>
                <a:solidFill>
                  <a:schemeClr val="tx1"/>
                </a:solidFill>
                <a:effectLst/>
                <a:uLnTx/>
                <a:uFillTx/>
                <a:latin typeface="Alexandria"/>
              </a:rPr>
              <a:t>Change primary group</a:t>
            </a: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p>
            <a:pPr marL="0" marR="0" lvl="0" indent="0" algn="just" defTabSz="914400" rtl="0" eaLnBrk="0" fontAlgn="base" latinLnBrk="0" hangingPunct="0">
              <a:lnSpc>
                <a:spcPct val="150000"/>
              </a:lnSpc>
              <a:spcBef>
                <a:spcPct val="0"/>
              </a:spcBef>
              <a:spcAft>
                <a:spcPct val="0"/>
              </a:spcAft>
              <a:buClrTx/>
              <a:buSzTx/>
              <a:buFontTx/>
              <a:buNone/>
              <a:tabLst/>
              <a:defRPr/>
            </a:pPr>
            <a:r>
              <a:rPr kumimoji="0" lang="en-US" altLang="en-US" sz="2400" b="1" i="0" u="none" strike="noStrike" kern="1200" cap="none" spc="0" normalizeH="0" baseline="0" noProof="0" dirty="0">
                <a:ln>
                  <a:noFill/>
                </a:ln>
                <a:solidFill>
                  <a:schemeClr val="tx1"/>
                </a:solidFill>
                <a:effectLst/>
                <a:uLnTx/>
                <a:uFillTx/>
                <a:latin typeface="Alexandria"/>
              </a:rPr>
              <a:t>Basic Syntax </a:t>
            </a:r>
            <a:r>
              <a:rPr kumimoji="0" lang="en-US" altLang="en-US" sz="2400" b="1" i="0" u="none" strike="noStrike" kern="1200" cap="none" spc="0" normalizeH="0" baseline="0" noProof="0" dirty="0">
                <a:ln>
                  <a:noFill/>
                </a:ln>
                <a:solidFill>
                  <a:schemeClr val="accent1"/>
                </a:solidFill>
                <a:effectLst/>
                <a:uLnTx/>
                <a:uFillTx/>
                <a:latin typeface="Alexandria"/>
              </a:rPr>
              <a:t>: newgrp [</a:t>
            </a:r>
            <a:r>
              <a:rPr kumimoji="0" lang="en-US" altLang="en-US" sz="2400" b="1" i="0" u="none" strike="noStrike" kern="1200" cap="none" spc="0" normalizeH="0" baseline="0" noProof="0" dirty="0" err="1">
                <a:ln>
                  <a:noFill/>
                </a:ln>
                <a:solidFill>
                  <a:schemeClr val="accent1"/>
                </a:solidFill>
                <a:effectLst/>
                <a:uLnTx/>
                <a:uFillTx/>
                <a:latin typeface="Alexandria"/>
              </a:rPr>
              <a:t>groupname</a:t>
            </a:r>
            <a:r>
              <a:rPr kumimoji="0" lang="en-US" altLang="en-US" sz="2400" b="1" i="0" u="none" strike="noStrike" kern="1200" cap="none" spc="0" normalizeH="0" baseline="0" noProof="0" dirty="0">
                <a:ln>
                  <a:noFill/>
                </a:ln>
                <a:solidFill>
                  <a:schemeClr val="accent1"/>
                </a:solidFill>
                <a:effectLst/>
                <a:uLnTx/>
                <a:uFillTx/>
                <a:latin typeface="Alexandria"/>
              </a:rPr>
              <a:t>]</a:t>
            </a:r>
          </a:p>
        </p:txBody>
      </p:sp>
      <p:pic>
        <p:nvPicPr>
          <p:cNvPr id="6" name="Picture 5">
            <a:extLst>
              <a:ext uri="{FF2B5EF4-FFF2-40B4-BE49-F238E27FC236}">
                <a16:creationId xmlns:a16="http://schemas.microsoft.com/office/drawing/2014/main" id="{6A36DA3D-C680-4DA1-7BCE-E75CFBC04C06}"/>
              </a:ext>
            </a:extLst>
          </p:cNvPr>
          <p:cNvPicPr>
            <a:picLocks noChangeAspect="1"/>
          </p:cNvPicPr>
          <p:nvPr/>
        </p:nvPicPr>
        <p:blipFill>
          <a:blip r:embed="rId4"/>
          <a:stretch>
            <a:fillRect/>
          </a:stretch>
        </p:blipFill>
        <p:spPr>
          <a:xfrm>
            <a:off x="-47112" y="3695045"/>
            <a:ext cx="12286224" cy="1556039"/>
          </a:xfrm>
          <a:prstGeom prst="rect">
            <a:avLst/>
          </a:prstGeom>
        </p:spPr>
      </p:pic>
      <p:pic>
        <p:nvPicPr>
          <p:cNvPr id="9" name="Picture 8">
            <a:extLst>
              <a:ext uri="{FF2B5EF4-FFF2-40B4-BE49-F238E27FC236}">
                <a16:creationId xmlns:a16="http://schemas.microsoft.com/office/drawing/2014/main" id="{C3B0E3D7-C3F7-4EA8-F718-7C21BE9B63A1}"/>
              </a:ext>
            </a:extLst>
          </p:cNvPr>
          <p:cNvPicPr>
            <a:picLocks noChangeAspect="1"/>
          </p:cNvPicPr>
          <p:nvPr/>
        </p:nvPicPr>
        <p:blipFill>
          <a:blip r:embed="rId5"/>
          <a:stretch>
            <a:fillRect/>
          </a:stretch>
        </p:blipFill>
        <p:spPr>
          <a:xfrm>
            <a:off x="3132954" y="5251084"/>
            <a:ext cx="5728896" cy="1492226"/>
          </a:xfrm>
          <a:prstGeom prst="rect">
            <a:avLst/>
          </a:prstGeom>
        </p:spPr>
      </p:pic>
    </p:spTree>
    <p:extLst>
      <p:ext uri="{BB962C8B-B14F-4D97-AF65-F5344CB8AC3E}">
        <p14:creationId xmlns:p14="http://schemas.microsoft.com/office/powerpoint/2010/main" val="33530545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36B4DA-0491-7821-6B4D-27BBE32F330C}"/>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84553E5D-F65F-1FEB-4F80-F0FEFF4BB4E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DC530FF3-34FE-CE0D-197D-06F41B990588}"/>
              </a:ext>
            </a:extLst>
          </p:cNvPr>
          <p:cNvSpPr txBox="1"/>
          <p:nvPr/>
        </p:nvSpPr>
        <p:spPr>
          <a:xfrm>
            <a:off x="381928" y="1083696"/>
            <a:ext cx="7277099" cy="523220"/>
          </a:xfrm>
          <a:prstGeom prst="rect">
            <a:avLst/>
          </a:prstGeom>
          <a:noFill/>
        </p:spPr>
        <p:txBody>
          <a:bodyPr wrap="square">
            <a:spAutoFit/>
          </a:bodyPr>
          <a:lstStyle/>
          <a:p>
            <a:r>
              <a:rPr lang="en-US" sz="2800" b="1" dirty="0">
                <a:latin typeface="Alexandria"/>
              </a:rPr>
              <a:t>Create and manage groups</a:t>
            </a:r>
          </a:p>
        </p:txBody>
      </p:sp>
      <p:sp>
        <p:nvSpPr>
          <p:cNvPr id="2" name="Rectangle: Rounded Corners 1">
            <a:extLst>
              <a:ext uri="{FF2B5EF4-FFF2-40B4-BE49-F238E27FC236}">
                <a16:creationId xmlns:a16="http://schemas.microsoft.com/office/drawing/2014/main" id="{B6E14C73-24E0-FDD7-46F7-D5A3C21887F0}"/>
              </a:ext>
            </a:extLst>
          </p:cNvPr>
          <p:cNvSpPr/>
          <p:nvPr/>
        </p:nvSpPr>
        <p:spPr>
          <a:xfrm>
            <a:off x="184732" y="1606917"/>
            <a:ext cx="6461395" cy="51284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just" defTabSz="914400" rtl="0" eaLnBrk="0" fontAlgn="base" latinLnBrk="0" hangingPunct="0">
              <a:lnSpc>
                <a:spcPct val="150000"/>
              </a:lnSpc>
              <a:spcBef>
                <a:spcPct val="0"/>
              </a:spcBef>
              <a:spcAft>
                <a:spcPct val="0"/>
              </a:spcAft>
              <a:buClrTx/>
              <a:buSzTx/>
              <a:buFontTx/>
              <a:buNone/>
              <a:tabLst/>
              <a:defRPr/>
            </a:pPr>
            <a:r>
              <a:rPr kumimoji="0" lang="en-US" altLang="en-US" sz="2400" b="1" i="0" u="none" strike="noStrike" kern="1200" cap="none" spc="0" normalizeH="0" baseline="0" noProof="0" dirty="0">
                <a:ln>
                  <a:noFill/>
                </a:ln>
                <a:solidFill>
                  <a:schemeClr val="tx1"/>
                </a:solidFill>
                <a:effectLst/>
                <a:uLnTx/>
                <a:uFillTx/>
                <a:latin typeface="Alexandria"/>
              </a:rPr>
              <a:t>Change group name</a:t>
            </a:r>
          </a:p>
          <a:p>
            <a:pPr marL="0" marR="0" lvl="0" indent="0" algn="just" defTabSz="914400" rtl="0" eaLnBrk="0" fontAlgn="base" latinLnBrk="0" hangingPunct="0">
              <a:lnSpc>
                <a:spcPct val="150000"/>
              </a:lnSpc>
              <a:spcBef>
                <a:spcPct val="0"/>
              </a:spcBef>
              <a:spcAft>
                <a:spcPct val="0"/>
              </a:spcAft>
              <a:buClrTx/>
              <a:buSzTx/>
              <a:buFontTx/>
              <a:buNone/>
              <a:tabLst/>
              <a:defRPr/>
            </a:pPr>
            <a:r>
              <a:rPr kumimoji="0" lang="en-US" altLang="en-US" sz="2400" i="0" u="none" strike="noStrike" kern="1200" cap="none" spc="0" normalizeH="0" baseline="0" noProof="0" dirty="0">
                <a:ln>
                  <a:noFill/>
                </a:ln>
                <a:solidFill>
                  <a:schemeClr val="tx1"/>
                </a:solidFill>
                <a:effectLst/>
                <a:uLnTx/>
                <a:uFillTx/>
                <a:latin typeface="Alexandria"/>
              </a:rPr>
              <a:t>Linux doesn't have a direct "rename group" command, but you can effectively rename a group using the </a:t>
            </a:r>
            <a:r>
              <a:rPr kumimoji="0" lang="en-US" altLang="en-US" sz="2400" b="1" i="0" u="none" strike="noStrike" kern="1200" cap="none" spc="0" normalizeH="0" baseline="0" noProof="0" dirty="0" err="1">
                <a:ln>
                  <a:noFill/>
                </a:ln>
                <a:solidFill>
                  <a:schemeClr val="tx1"/>
                </a:solidFill>
                <a:effectLst/>
                <a:uLnTx/>
                <a:uFillTx/>
                <a:latin typeface="Alexandria"/>
              </a:rPr>
              <a:t>groupmod</a:t>
            </a:r>
            <a:r>
              <a:rPr kumimoji="0" lang="en-US" altLang="en-US" sz="2400" i="0" u="none" strike="noStrike" kern="1200" cap="none" spc="0" normalizeH="0" baseline="0" noProof="0" dirty="0">
                <a:ln>
                  <a:noFill/>
                </a:ln>
                <a:solidFill>
                  <a:schemeClr val="tx1"/>
                </a:solidFill>
                <a:effectLst/>
                <a:uLnTx/>
                <a:uFillTx/>
                <a:latin typeface="Alexandria"/>
              </a:rPr>
              <a:t> command to change the group name.</a:t>
            </a:r>
          </a:p>
          <a:p>
            <a:pPr marL="0" marR="0" lvl="0" indent="0" algn="just" defTabSz="914400" rtl="0" eaLnBrk="0" fontAlgn="base" latinLnBrk="0" hangingPunct="0">
              <a:lnSpc>
                <a:spcPct val="150000"/>
              </a:lnSpc>
              <a:spcBef>
                <a:spcPct val="0"/>
              </a:spcBef>
              <a:spcAft>
                <a:spcPct val="0"/>
              </a:spcAft>
              <a:buClrTx/>
              <a:buSzTx/>
              <a:buFontTx/>
              <a:buNone/>
              <a:tabLst/>
              <a:defRPr/>
            </a:pPr>
            <a:r>
              <a:rPr kumimoji="0" lang="en-US" altLang="en-US" sz="2400" b="1" i="0" u="none" strike="noStrike" kern="1200" cap="none" spc="0" normalizeH="0" baseline="0" noProof="0" dirty="0">
                <a:ln>
                  <a:noFill/>
                </a:ln>
                <a:solidFill>
                  <a:schemeClr val="accent1"/>
                </a:solidFill>
                <a:effectLst/>
                <a:uLnTx/>
                <a:uFillTx/>
                <a:latin typeface="Alexandria"/>
              </a:rPr>
              <a:t>sudo </a:t>
            </a:r>
            <a:r>
              <a:rPr kumimoji="0" lang="en-US" altLang="en-US" sz="2400" b="1" i="0" u="none" strike="noStrike" kern="1200" cap="none" spc="0" normalizeH="0" baseline="0" noProof="0" dirty="0" err="1">
                <a:ln>
                  <a:noFill/>
                </a:ln>
                <a:solidFill>
                  <a:schemeClr val="accent1"/>
                </a:solidFill>
                <a:effectLst/>
                <a:uLnTx/>
                <a:uFillTx/>
                <a:latin typeface="Alexandria"/>
              </a:rPr>
              <a:t>groupmod</a:t>
            </a:r>
            <a:r>
              <a:rPr kumimoji="0" lang="en-US" altLang="en-US" sz="2400" b="1" i="0" u="none" strike="noStrike" kern="1200" cap="none" spc="0" normalizeH="0" baseline="0" noProof="0" dirty="0">
                <a:ln>
                  <a:noFill/>
                </a:ln>
                <a:solidFill>
                  <a:schemeClr val="accent1"/>
                </a:solidFill>
                <a:effectLst/>
                <a:uLnTx/>
                <a:uFillTx/>
                <a:latin typeface="Alexandria"/>
              </a:rPr>
              <a:t> </a:t>
            </a:r>
            <a:r>
              <a:rPr kumimoji="0" lang="en-US" altLang="en-US" sz="2400" b="1" i="0" u="none" strike="noStrike" kern="1200" cap="none" spc="0" normalizeH="0" baseline="0" noProof="0" dirty="0">
                <a:ln>
                  <a:noFill/>
                </a:ln>
                <a:solidFill>
                  <a:schemeClr val="accent6"/>
                </a:solidFill>
                <a:effectLst/>
                <a:uLnTx/>
                <a:uFillTx/>
                <a:latin typeface="Alexandria"/>
              </a:rPr>
              <a:t>-n</a:t>
            </a:r>
            <a:r>
              <a:rPr kumimoji="0" lang="en-US" altLang="en-US" sz="2400" b="1" i="0" u="none" strike="noStrike" kern="1200" cap="none" spc="0" normalizeH="0" baseline="0" noProof="0" dirty="0">
                <a:ln>
                  <a:noFill/>
                </a:ln>
                <a:solidFill>
                  <a:schemeClr val="accent1"/>
                </a:solidFill>
                <a:effectLst/>
                <a:uLnTx/>
                <a:uFillTx/>
                <a:latin typeface="Alexandria"/>
              </a:rPr>
              <a:t> </a:t>
            </a:r>
            <a:r>
              <a:rPr kumimoji="0" lang="en-US" altLang="en-US" sz="2400" b="1" i="0" u="none" strike="noStrike" kern="1200" cap="none" spc="0" normalizeH="0" baseline="0" noProof="0" dirty="0" err="1">
                <a:ln>
                  <a:noFill/>
                </a:ln>
                <a:solidFill>
                  <a:schemeClr val="accent1"/>
                </a:solidFill>
                <a:effectLst/>
                <a:uLnTx/>
                <a:uFillTx/>
                <a:latin typeface="Alexandria"/>
              </a:rPr>
              <a:t>new_name</a:t>
            </a:r>
            <a:r>
              <a:rPr kumimoji="0" lang="en-US" altLang="en-US" sz="2400" b="1" i="0" u="none" strike="noStrike" kern="1200" cap="none" spc="0" normalizeH="0" baseline="0" noProof="0" dirty="0">
                <a:ln>
                  <a:noFill/>
                </a:ln>
                <a:solidFill>
                  <a:schemeClr val="accent1"/>
                </a:solidFill>
                <a:effectLst/>
                <a:uLnTx/>
                <a:uFillTx/>
                <a:latin typeface="Alexandria"/>
              </a:rPr>
              <a:t> </a:t>
            </a:r>
            <a:r>
              <a:rPr kumimoji="0" lang="en-US" altLang="en-US" sz="2400" b="1" i="0" u="none" strike="noStrike" kern="1200" cap="none" spc="0" normalizeH="0" baseline="0" noProof="0" dirty="0" err="1">
                <a:ln>
                  <a:noFill/>
                </a:ln>
                <a:solidFill>
                  <a:schemeClr val="accent1"/>
                </a:solidFill>
                <a:effectLst/>
                <a:uLnTx/>
                <a:uFillTx/>
                <a:latin typeface="Alexandria"/>
              </a:rPr>
              <a:t>old_name</a:t>
            </a:r>
            <a:endParaRPr kumimoji="0" lang="en-US" altLang="en-US" sz="2400" b="1" i="0" u="none" strike="noStrike" kern="1200" cap="none" spc="0" normalizeH="0" baseline="0" noProof="0" dirty="0">
              <a:ln>
                <a:noFill/>
              </a:ln>
              <a:solidFill>
                <a:schemeClr val="accent1"/>
              </a:solidFill>
              <a:effectLst/>
              <a:uLnTx/>
              <a:uFillTx/>
              <a:latin typeface="Alexandria"/>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pic>
        <p:nvPicPr>
          <p:cNvPr id="5" name="Picture 4">
            <a:extLst>
              <a:ext uri="{FF2B5EF4-FFF2-40B4-BE49-F238E27FC236}">
                <a16:creationId xmlns:a16="http://schemas.microsoft.com/office/drawing/2014/main" id="{86C2B9A9-BD3A-6549-9416-079FC2170EC5}"/>
              </a:ext>
            </a:extLst>
          </p:cNvPr>
          <p:cNvPicPr>
            <a:picLocks noChangeAspect="1"/>
          </p:cNvPicPr>
          <p:nvPr/>
        </p:nvPicPr>
        <p:blipFill>
          <a:blip r:embed="rId4"/>
          <a:stretch>
            <a:fillRect/>
          </a:stretch>
        </p:blipFill>
        <p:spPr>
          <a:xfrm>
            <a:off x="6646127" y="2197835"/>
            <a:ext cx="5867400" cy="3388926"/>
          </a:xfrm>
          <a:prstGeom prst="rect">
            <a:avLst/>
          </a:prstGeom>
        </p:spPr>
      </p:pic>
    </p:spTree>
    <p:extLst>
      <p:ext uri="{BB962C8B-B14F-4D97-AF65-F5344CB8AC3E}">
        <p14:creationId xmlns:p14="http://schemas.microsoft.com/office/powerpoint/2010/main" val="39651403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9D6BAB-B089-A6C5-F19F-A4BFD997FFA0}"/>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C72FABE8-EBD1-7AC9-DDC6-01207544A87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6C3DE4AD-C1BC-8F0D-26A2-673BF7602A98}"/>
              </a:ext>
            </a:extLst>
          </p:cNvPr>
          <p:cNvSpPr txBox="1"/>
          <p:nvPr/>
        </p:nvSpPr>
        <p:spPr>
          <a:xfrm>
            <a:off x="381928" y="1083696"/>
            <a:ext cx="7277099" cy="523220"/>
          </a:xfrm>
          <a:prstGeom prst="rect">
            <a:avLst/>
          </a:prstGeom>
          <a:noFill/>
        </p:spPr>
        <p:txBody>
          <a:bodyPr wrap="square">
            <a:spAutoFit/>
          </a:bodyPr>
          <a:lstStyle/>
          <a:p>
            <a:r>
              <a:rPr lang="en-US" sz="2800" b="1" dirty="0">
                <a:latin typeface="Alexandria"/>
              </a:rPr>
              <a:t>Create and manage groups</a:t>
            </a:r>
          </a:p>
        </p:txBody>
      </p:sp>
      <p:sp>
        <p:nvSpPr>
          <p:cNvPr id="2" name="Rectangle: Rounded Corners 1">
            <a:extLst>
              <a:ext uri="{FF2B5EF4-FFF2-40B4-BE49-F238E27FC236}">
                <a16:creationId xmlns:a16="http://schemas.microsoft.com/office/drawing/2014/main" id="{8ECA8E5D-1FF2-F31F-11F8-125657ABA3EF}"/>
              </a:ext>
            </a:extLst>
          </p:cNvPr>
          <p:cNvSpPr/>
          <p:nvPr/>
        </p:nvSpPr>
        <p:spPr>
          <a:xfrm>
            <a:off x="184732" y="1606916"/>
            <a:ext cx="6461395" cy="51284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just" defTabSz="914400" rtl="0" eaLnBrk="0" fontAlgn="base" latinLnBrk="0" hangingPunct="0">
              <a:lnSpc>
                <a:spcPct val="150000"/>
              </a:lnSpc>
              <a:spcBef>
                <a:spcPct val="0"/>
              </a:spcBef>
              <a:spcAft>
                <a:spcPct val="0"/>
              </a:spcAft>
              <a:buClrTx/>
              <a:buSzTx/>
              <a:buFontTx/>
              <a:buNone/>
              <a:tabLst/>
              <a:defRPr/>
            </a:pPr>
            <a:r>
              <a:rPr kumimoji="0" lang="en-US" altLang="en-US" sz="2400" b="1" i="0" u="none" strike="noStrike" kern="1200" cap="none" spc="0" normalizeH="0" baseline="0" noProof="0" dirty="0">
                <a:ln>
                  <a:noFill/>
                </a:ln>
                <a:solidFill>
                  <a:schemeClr val="tx1"/>
                </a:solidFill>
                <a:effectLst/>
                <a:uLnTx/>
                <a:uFillTx/>
                <a:latin typeface="Alexandria"/>
              </a:rPr>
              <a:t>Change group id</a:t>
            </a:r>
          </a:p>
          <a:p>
            <a:pPr marL="0" marR="0" lvl="0" indent="0" algn="just" defTabSz="914400" rtl="0" eaLnBrk="0" fontAlgn="base" latinLnBrk="0" hangingPunct="0">
              <a:lnSpc>
                <a:spcPct val="150000"/>
              </a:lnSpc>
              <a:spcBef>
                <a:spcPct val="0"/>
              </a:spcBef>
              <a:spcAft>
                <a:spcPct val="0"/>
              </a:spcAft>
              <a:buClrTx/>
              <a:buSzTx/>
              <a:buFontTx/>
              <a:buNone/>
              <a:tabLst/>
              <a:defRPr/>
            </a:pPr>
            <a:r>
              <a:rPr kumimoji="0" lang="en-US" altLang="en-US" sz="2400" i="0" u="none" strike="noStrike" kern="1200" cap="none" spc="0" normalizeH="0" baseline="0" noProof="0" dirty="0">
                <a:ln>
                  <a:noFill/>
                </a:ln>
                <a:solidFill>
                  <a:schemeClr val="tx1"/>
                </a:solidFill>
                <a:effectLst/>
                <a:uLnTx/>
                <a:uFillTx/>
                <a:latin typeface="Alexandria"/>
              </a:rPr>
              <a:t>You can change a group's GID using the </a:t>
            </a:r>
            <a:r>
              <a:rPr kumimoji="0" lang="en-US" altLang="en-US" sz="2400" b="1" i="1" u="none" strike="noStrike" kern="1200" cap="none" spc="0" normalizeH="0" baseline="0" noProof="0" dirty="0" err="1">
                <a:ln>
                  <a:noFill/>
                </a:ln>
                <a:solidFill>
                  <a:schemeClr val="tx1"/>
                </a:solidFill>
                <a:effectLst/>
                <a:uLnTx/>
                <a:uFillTx/>
                <a:latin typeface="Alexandria"/>
              </a:rPr>
              <a:t>groupmod</a:t>
            </a:r>
            <a:r>
              <a:rPr kumimoji="0" lang="en-US" altLang="en-US" sz="2400" i="0" u="none" strike="noStrike" kern="1200" cap="none" spc="0" normalizeH="0" baseline="0" noProof="0" dirty="0">
                <a:ln>
                  <a:noFill/>
                </a:ln>
                <a:solidFill>
                  <a:schemeClr val="tx1"/>
                </a:solidFill>
                <a:effectLst/>
                <a:uLnTx/>
                <a:uFillTx/>
                <a:latin typeface="Alexandria"/>
              </a:rPr>
              <a:t> command with the -g option.</a:t>
            </a:r>
          </a:p>
          <a:p>
            <a:pPr marL="0" marR="0" lvl="0" indent="0" algn="just" defTabSz="914400" rtl="0" eaLnBrk="0" fontAlgn="base" latinLnBrk="0" hangingPunct="0">
              <a:lnSpc>
                <a:spcPct val="150000"/>
              </a:lnSpc>
              <a:spcBef>
                <a:spcPct val="0"/>
              </a:spcBef>
              <a:spcAft>
                <a:spcPct val="0"/>
              </a:spcAft>
              <a:buClrTx/>
              <a:buSzTx/>
              <a:buFontTx/>
              <a:buNone/>
              <a:tabLst/>
              <a:defRPr/>
            </a:pPr>
            <a:endParaRPr kumimoji="0" lang="en-US" altLang="en-US" sz="2400" i="0" u="none" strike="noStrike" kern="1200" cap="none" spc="0" normalizeH="0" baseline="0" noProof="0" dirty="0">
              <a:ln>
                <a:noFill/>
              </a:ln>
              <a:solidFill>
                <a:schemeClr val="tx1"/>
              </a:solidFill>
              <a:effectLst/>
              <a:uLnTx/>
              <a:uFillTx/>
              <a:latin typeface="Alexandria"/>
            </a:endParaRPr>
          </a:p>
          <a:p>
            <a:pPr lvl="0" algn="just" eaLnBrk="0" fontAlgn="base" hangingPunct="0">
              <a:lnSpc>
                <a:spcPct val="150000"/>
              </a:lnSpc>
              <a:spcBef>
                <a:spcPct val="0"/>
              </a:spcBef>
              <a:spcAft>
                <a:spcPct val="0"/>
              </a:spcAft>
              <a:defRPr/>
            </a:pPr>
            <a:r>
              <a:rPr kumimoji="0" lang="en-US" altLang="en-US" sz="2400" b="1" i="0" u="none" strike="noStrike" kern="1200" cap="none" spc="0" normalizeH="0" baseline="0" noProof="0" dirty="0">
                <a:ln>
                  <a:noFill/>
                </a:ln>
                <a:solidFill>
                  <a:schemeClr val="accent1"/>
                </a:solidFill>
                <a:effectLst/>
                <a:uLnTx/>
                <a:uFillTx/>
                <a:latin typeface="Alexandria"/>
              </a:rPr>
              <a:t>sudo </a:t>
            </a:r>
            <a:r>
              <a:rPr kumimoji="0" lang="en-US" altLang="en-US" sz="2400" b="1" i="0" u="none" strike="noStrike" kern="1200" cap="none" spc="0" normalizeH="0" baseline="0" noProof="0" dirty="0" err="1">
                <a:ln>
                  <a:noFill/>
                </a:ln>
                <a:solidFill>
                  <a:schemeClr val="accent1"/>
                </a:solidFill>
                <a:effectLst/>
                <a:uLnTx/>
                <a:uFillTx/>
                <a:latin typeface="Alexandria"/>
              </a:rPr>
              <a:t>groupmod</a:t>
            </a:r>
            <a:r>
              <a:rPr kumimoji="0" lang="en-US" altLang="en-US" sz="2400" b="1" i="0" u="none" strike="noStrike" kern="1200" cap="none" spc="0" normalizeH="0" baseline="0" noProof="0" dirty="0">
                <a:ln>
                  <a:noFill/>
                </a:ln>
                <a:solidFill>
                  <a:schemeClr val="accent1"/>
                </a:solidFill>
                <a:effectLst/>
                <a:uLnTx/>
                <a:uFillTx/>
                <a:latin typeface="Alexandria"/>
              </a:rPr>
              <a:t> </a:t>
            </a:r>
            <a:r>
              <a:rPr kumimoji="0" lang="en-US" altLang="en-US" sz="2400" b="1" i="0" u="none" strike="noStrike" kern="1200" cap="none" spc="0" normalizeH="0" baseline="0" noProof="0" dirty="0">
                <a:ln>
                  <a:noFill/>
                </a:ln>
                <a:solidFill>
                  <a:schemeClr val="accent6"/>
                </a:solidFill>
                <a:effectLst/>
                <a:uLnTx/>
                <a:uFillTx/>
                <a:latin typeface="Alexandria"/>
              </a:rPr>
              <a:t>–g </a:t>
            </a:r>
            <a:r>
              <a:rPr lang="en-US" sz="2400" b="1" dirty="0" err="1">
                <a:solidFill>
                  <a:schemeClr val="accent1"/>
                </a:solidFill>
                <a:latin typeface="Alexandria"/>
              </a:rPr>
              <a:t>new_gid</a:t>
            </a:r>
            <a:r>
              <a:rPr lang="en-US" sz="2400" b="1" dirty="0">
                <a:solidFill>
                  <a:schemeClr val="accent1"/>
                </a:solidFill>
                <a:latin typeface="Alexandria"/>
              </a:rPr>
              <a:t> </a:t>
            </a:r>
            <a:r>
              <a:rPr lang="en-US" sz="2400" b="1" dirty="0" err="1">
                <a:solidFill>
                  <a:schemeClr val="accent1"/>
                </a:solidFill>
                <a:latin typeface="Alexandria"/>
              </a:rPr>
              <a:t>groupname</a:t>
            </a:r>
            <a:endParaRPr lang="en-US" altLang="en-US" sz="2400" b="1" dirty="0">
              <a:solidFill>
                <a:schemeClr val="accent1"/>
              </a:solidFill>
              <a:latin typeface="Alexandria"/>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pic>
        <p:nvPicPr>
          <p:cNvPr id="6" name="Picture 5">
            <a:extLst>
              <a:ext uri="{FF2B5EF4-FFF2-40B4-BE49-F238E27FC236}">
                <a16:creationId xmlns:a16="http://schemas.microsoft.com/office/drawing/2014/main" id="{72A95527-C109-EED3-475E-1FEE29E44ECD}"/>
              </a:ext>
            </a:extLst>
          </p:cNvPr>
          <p:cNvPicPr>
            <a:picLocks noChangeAspect="1"/>
          </p:cNvPicPr>
          <p:nvPr/>
        </p:nvPicPr>
        <p:blipFill>
          <a:blip r:embed="rId4"/>
          <a:stretch>
            <a:fillRect/>
          </a:stretch>
        </p:blipFill>
        <p:spPr>
          <a:xfrm>
            <a:off x="6768790" y="1944842"/>
            <a:ext cx="4906537" cy="1484158"/>
          </a:xfrm>
          <a:prstGeom prst="rect">
            <a:avLst/>
          </a:prstGeom>
        </p:spPr>
      </p:pic>
      <p:pic>
        <p:nvPicPr>
          <p:cNvPr id="9" name="Picture 8">
            <a:extLst>
              <a:ext uri="{FF2B5EF4-FFF2-40B4-BE49-F238E27FC236}">
                <a16:creationId xmlns:a16="http://schemas.microsoft.com/office/drawing/2014/main" id="{1DE98F37-B5D6-8509-B965-C27EAAA7C6E8}"/>
              </a:ext>
            </a:extLst>
          </p:cNvPr>
          <p:cNvPicPr>
            <a:picLocks noChangeAspect="1"/>
          </p:cNvPicPr>
          <p:nvPr/>
        </p:nvPicPr>
        <p:blipFill>
          <a:blip r:embed="rId5"/>
          <a:stretch>
            <a:fillRect/>
          </a:stretch>
        </p:blipFill>
        <p:spPr>
          <a:xfrm>
            <a:off x="6646126" y="3773102"/>
            <a:ext cx="5345957" cy="2148196"/>
          </a:xfrm>
          <a:prstGeom prst="rect">
            <a:avLst/>
          </a:prstGeom>
        </p:spPr>
      </p:pic>
    </p:spTree>
    <p:extLst>
      <p:ext uri="{BB962C8B-B14F-4D97-AF65-F5344CB8AC3E}">
        <p14:creationId xmlns:p14="http://schemas.microsoft.com/office/powerpoint/2010/main" val="191108582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6BD986-C8CF-A6A2-019A-E0EEDF438B84}"/>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3B0F3026-C58D-EC4D-5BC3-679763E9BB5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DA69DD3D-0E46-25B7-D381-41B9563DCC34}"/>
              </a:ext>
            </a:extLst>
          </p:cNvPr>
          <p:cNvSpPr txBox="1"/>
          <p:nvPr/>
        </p:nvSpPr>
        <p:spPr>
          <a:xfrm>
            <a:off x="381928" y="1083696"/>
            <a:ext cx="7277099" cy="523220"/>
          </a:xfrm>
          <a:prstGeom prst="rect">
            <a:avLst/>
          </a:prstGeom>
          <a:noFill/>
        </p:spPr>
        <p:txBody>
          <a:bodyPr wrap="square">
            <a:spAutoFit/>
          </a:bodyPr>
          <a:lstStyle/>
          <a:p>
            <a:r>
              <a:rPr lang="en-US" sz="2800" b="1" dirty="0">
                <a:latin typeface="Alexandria"/>
              </a:rPr>
              <a:t>Create and manage groups</a:t>
            </a:r>
          </a:p>
        </p:txBody>
      </p:sp>
      <p:sp>
        <p:nvSpPr>
          <p:cNvPr id="2" name="Rectangle: Rounded Corners 1">
            <a:extLst>
              <a:ext uri="{FF2B5EF4-FFF2-40B4-BE49-F238E27FC236}">
                <a16:creationId xmlns:a16="http://schemas.microsoft.com/office/drawing/2014/main" id="{C2EAC27C-A920-023A-8DE5-6793D328C529}"/>
              </a:ext>
            </a:extLst>
          </p:cNvPr>
          <p:cNvSpPr/>
          <p:nvPr/>
        </p:nvSpPr>
        <p:spPr>
          <a:xfrm>
            <a:off x="184733" y="1606916"/>
            <a:ext cx="5502390" cy="51061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just" defTabSz="914400" rtl="0" eaLnBrk="0" fontAlgn="base" latinLnBrk="0" hangingPunct="0">
              <a:lnSpc>
                <a:spcPct val="150000"/>
              </a:lnSpc>
              <a:spcBef>
                <a:spcPct val="0"/>
              </a:spcBef>
              <a:spcAft>
                <a:spcPct val="0"/>
              </a:spcAft>
              <a:buClrTx/>
              <a:buSzTx/>
              <a:buFontTx/>
              <a:buNone/>
              <a:tabLst/>
              <a:defRPr/>
            </a:pPr>
            <a:r>
              <a:rPr kumimoji="0" lang="en-US" altLang="en-US" sz="2400" b="1" i="0" u="none" strike="noStrike" kern="1200" cap="none" spc="0" normalizeH="0" baseline="0" noProof="0" dirty="0">
                <a:ln>
                  <a:noFill/>
                </a:ln>
                <a:solidFill>
                  <a:schemeClr val="tx1"/>
                </a:solidFill>
                <a:effectLst/>
                <a:uLnTx/>
                <a:uFillTx/>
                <a:latin typeface="Alexandria"/>
              </a:rPr>
              <a:t>Removing Groups </a:t>
            </a:r>
          </a:p>
          <a:p>
            <a:pPr marL="0" marR="0" lvl="0" indent="0" algn="just" defTabSz="914400" rtl="0" eaLnBrk="0" fontAlgn="base" latinLnBrk="0" hangingPunct="0">
              <a:lnSpc>
                <a:spcPct val="150000"/>
              </a:lnSpc>
              <a:spcBef>
                <a:spcPct val="0"/>
              </a:spcBef>
              <a:spcAft>
                <a:spcPct val="0"/>
              </a:spcAft>
              <a:buClrTx/>
              <a:buSzTx/>
              <a:buFontTx/>
              <a:buNone/>
              <a:tabLst/>
              <a:defRPr/>
            </a:pPr>
            <a:r>
              <a:rPr kumimoji="0" lang="en-US" altLang="en-US" sz="2400" i="0" u="none" strike="noStrike" kern="1200" cap="none" spc="0" normalizeH="0" baseline="0" noProof="0" dirty="0">
                <a:ln>
                  <a:noFill/>
                </a:ln>
                <a:solidFill>
                  <a:schemeClr val="tx1"/>
                </a:solidFill>
                <a:effectLst/>
                <a:uLnTx/>
                <a:uFillTx/>
                <a:latin typeface="Alexandria"/>
              </a:rPr>
              <a:t>You can remove (delete) groups using the </a:t>
            </a:r>
            <a:r>
              <a:rPr kumimoji="0" lang="en-US" altLang="en-US" sz="2400" b="1" i="1" u="none" strike="noStrike" kern="1200" cap="none" spc="0" normalizeH="0" baseline="0" noProof="0" dirty="0" err="1">
                <a:ln>
                  <a:noFill/>
                </a:ln>
                <a:solidFill>
                  <a:schemeClr val="tx1"/>
                </a:solidFill>
                <a:effectLst/>
                <a:uLnTx/>
                <a:uFillTx/>
                <a:latin typeface="Alexandria"/>
              </a:rPr>
              <a:t>groupdel</a:t>
            </a:r>
            <a:r>
              <a:rPr kumimoji="0" lang="en-US" altLang="en-US" sz="2400" i="0" u="none" strike="noStrike" kern="1200" cap="none" spc="0" normalizeH="0" baseline="0" noProof="0" dirty="0">
                <a:ln>
                  <a:noFill/>
                </a:ln>
                <a:solidFill>
                  <a:schemeClr val="tx1"/>
                </a:solidFill>
                <a:effectLst/>
                <a:uLnTx/>
                <a:uFillTx/>
                <a:latin typeface="Alexandria"/>
              </a:rPr>
              <a:t> command.</a:t>
            </a:r>
          </a:p>
          <a:p>
            <a:pPr marL="0" marR="0" lvl="0" indent="0" algn="just" defTabSz="914400" rtl="0" eaLnBrk="0" fontAlgn="base" latinLnBrk="0" hangingPunct="0">
              <a:lnSpc>
                <a:spcPct val="150000"/>
              </a:lnSpc>
              <a:spcBef>
                <a:spcPct val="0"/>
              </a:spcBef>
              <a:spcAft>
                <a:spcPct val="0"/>
              </a:spcAft>
              <a:buClrTx/>
              <a:buSzTx/>
              <a:buFontTx/>
              <a:buNone/>
              <a:tabLst/>
              <a:defRPr/>
            </a:pPr>
            <a:endParaRPr kumimoji="0" lang="en-US" altLang="en-US" sz="2400" i="0" u="none" strike="noStrike" kern="1200" cap="none" spc="0" normalizeH="0" baseline="0" noProof="0" dirty="0">
              <a:ln>
                <a:noFill/>
              </a:ln>
              <a:solidFill>
                <a:schemeClr val="tx1"/>
              </a:solidFill>
              <a:effectLst/>
              <a:uLnTx/>
              <a:uFillTx/>
              <a:latin typeface="Alexandria"/>
            </a:endParaRPr>
          </a:p>
          <a:p>
            <a:pPr lvl="0" algn="just" eaLnBrk="0" fontAlgn="base" hangingPunct="0">
              <a:lnSpc>
                <a:spcPct val="150000"/>
              </a:lnSpc>
              <a:spcBef>
                <a:spcPct val="0"/>
              </a:spcBef>
              <a:spcAft>
                <a:spcPct val="0"/>
              </a:spcAft>
              <a:defRPr/>
            </a:pPr>
            <a:r>
              <a:rPr kumimoji="0" lang="en-US" altLang="en-US" sz="2400" b="1" i="0" u="none" strike="noStrike" kern="1200" cap="none" spc="0" normalizeH="0" baseline="0" noProof="0" dirty="0">
                <a:ln>
                  <a:noFill/>
                </a:ln>
                <a:solidFill>
                  <a:schemeClr val="accent1"/>
                </a:solidFill>
                <a:effectLst/>
                <a:uLnTx/>
                <a:uFillTx/>
                <a:latin typeface="Alexandria"/>
              </a:rPr>
              <a:t>sudo </a:t>
            </a:r>
            <a:r>
              <a:rPr kumimoji="0" lang="en-US" altLang="en-US" sz="2400" b="1" i="0" u="none" strike="noStrike" kern="1200" cap="none" spc="0" normalizeH="0" baseline="0" noProof="0" dirty="0" err="1">
                <a:ln>
                  <a:noFill/>
                </a:ln>
                <a:solidFill>
                  <a:schemeClr val="accent1"/>
                </a:solidFill>
                <a:effectLst/>
                <a:uLnTx/>
                <a:uFillTx/>
                <a:latin typeface="Alexandria"/>
              </a:rPr>
              <a:t>groupdel</a:t>
            </a:r>
            <a:r>
              <a:rPr kumimoji="0" lang="en-US" altLang="en-US" sz="2400" b="1" i="0" u="none" strike="noStrike" kern="1200" cap="none" spc="0" normalizeH="0" baseline="0" noProof="0" dirty="0">
                <a:ln>
                  <a:noFill/>
                </a:ln>
                <a:solidFill>
                  <a:schemeClr val="accent1"/>
                </a:solidFill>
                <a:effectLst/>
                <a:uLnTx/>
                <a:uFillTx/>
                <a:latin typeface="Alexandria"/>
              </a:rPr>
              <a:t> </a:t>
            </a:r>
            <a:r>
              <a:rPr kumimoji="0" lang="en-US" altLang="en-US" sz="2400" b="1" i="0" u="none" strike="noStrike" kern="1200" cap="none" spc="0" normalizeH="0" baseline="0" noProof="0" dirty="0" err="1">
                <a:ln>
                  <a:noFill/>
                </a:ln>
                <a:solidFill>
                  <a:schemeClr val="accent1"/>
                </a:solidFill>
                <a:effectLst/>
                <a:uLnTx/>
                <a:uFillTx/>
                <a:latin typeface="Alexandria"/>
              </a:rPr>
              <a:t>groupname</a:t>
            </a: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pic>
        <p:nvPicPr>
          <p:cNvPr id="5" name="Picture 4">
            <a:extLst>
              <a:ext uri="{FF2B5EF4-FFF2-40B4-BE49-F238E27FC236}">
                <a16:creationId xmlns:a16="http://schemas.microsoft.com/office/drawing/2014/main" id="{466509FF-64C0-D3C5-9D23-B379B97FE587}"/>
              </a:ext>
            </a:extLst>
          </p:cNvPr>
          <p:cNvPicPr>
            <a:picLocks noChangeAspect="1"/>
          </p:cNvPicPr>
          <p:nvPr/>
        </p:nvPicPr>
        <p:blipFill>
          <a:blip r:embed="rId4"/>
          <a:stretch>
            <a:fillRect/>
          </a:stretch>
        </p:blipFill>
        <p:spPr>
          <a:xfrm>
            <a:off x="5783649" y="3114020"/>
            <a:ext cx="6313447" cy="2349190"/>
          </a:xfrm>
          <a:prstGeom prst="rect">
            <a:avLst/>
          </a:prstGeom>
        </p:spPr>
      </p:pic>
    </p:spTree>
    <p:extLst>
      <p:ext uri="{BB962C8B-B14F-4D97-AF65-F5344CB8AC3E}">
        <p14:creationId xmlns:p14="http://schemas.microsoft.com/office/powerpoint/2010/main" val="414793629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D5298F-131A-1401-91E2-199713DC9574}"/>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9B8B29AE-5780-0958-8733-CFEF107E441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611042CC-F96A-7172-B875-3BA255F03EED}"/>
              </a:ext>
            </a:extLst>
          </p:cNvPr>
          <p:cNvSpPr txBox="1"/>
          <p:nvPr/>
        </p:nvSpPr>
        <p:spPr>
          <a:xfrm>
            <a:off x="381928" y="1083696"/>
            <a:ext cx="7277099" cy="523220"/>
          </a:xfrm>
          <a:prstGeom prst="rect">
            <a:avLst/>
          </a:prstGeom>
          <a:noFill/>
        </p:spPr>
        <p:txBody>
          <a:bodyPr wrap="square">
            <a:spAutoFit/>
          </a:bodyPr>
          <a:lstStyle/>
          <a:p>
            <a:r>
              <a:rPr lang="en-US" sz="2800" b="1" dirty="0">
                <a:latin typeface="Alexandria"/>
              </a:rPr>
              <a:t>File Permission Control</a:t>
            </a:r>
          </a:p>
        </p:txBody>
      </p:sp>
      <p:sp>
        <p:nvSpPr>
          <p:cNvPr id="2" name="Rectangle: Rounded Corners 1">
            <a:extLst>
              <a:ext uri="{FF2B5EF4-FFF2-40B4-BE49-F238E27FC236}">
                <a16:creationId xmlns:a16="http://schemas.microsoft.com/office/drawing/2014/main" id="{90023B9A-EE6D-B876-077C-B01EF42D6410}"/>
              </a:ext>
            </a:extLst>
          </p:cNvPr>
          <p:cNvSpPr/>
          <p:nvPr/>
        </p:nvSpPr>
        <p:spPr>
          <a:xfrm>
            <a:off x="184732" y="1606916"/>
            <a:ext cx="6294128" cy="49279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just" defTabSz="914400" rtl="0" eaLnBrk="0" fontAlgn="base" latinLnBrk="0" hangingPunct="0">
              <a:lnSpc>
                <a:spcPct val="150000"/>
              </a:lnSpc>
              <a:spcBef>
                <a:spcPct val="0"/>
              </a:spcBef>
              <a:spcAft>
                <a:spcPct val="0"/>
              </a:spcAft>
              <a:buClrTx/>
              <a:buSzTx/>
              <a:buFontTx/>
              <a:buNone/>
              <a:tabLst/>
              <a:defRPr/>
            </a:pPr>
            <a:r>
              <a:rPr kumimoji="0" lang="en-US" altLang="en-US" sz="2400" b="1" i="0" u="none" strike="noStrike" kern="1200" cap="none" spc="0" normalizeH="0" baseline="0" noProof="0" dirty="0">
                <a:ln>
                  <a:noFill/>
                </a:ln>
                <a:solidFill>
                  <a:schemeClr val="tx1"/>
                </a:solidFill>
                <a:effectLst/>
                <a:uLnTx/>
                <a:uFillTx/>
                <a:latin typeface="Alexandria"/>
              </a:rPr>
              <a:t>Default File Permission Assignment</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File Owner and Group:</a:t>
            </a: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p>
            <a:pPr marL="285750" marR="0" lvl="0" indent="-28575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defRPr/>
            </a:pPr>
            <a:r>
              <a:rPr kumimoji="0" lang="en-US" altLang="en-US" sz="1800" b="1" i="0" u="none" strike="noStrike" kern="1200" cap="none" spc="0" normalizeH="0" baseline="0" noProof="0" dirty="0">
                <a:ln>
                  <a:noFill/>
                </a:ln>
                <a:solidFill>
                  <a:prstClr val="black"/>
                </a:solidFill>
                <a:effectLst/>
                <a:uLnTx/>
                <a:uFillTx/>
                <a:latin typeface="Alexandria"/>
              </a:rPr>
              <a:t>Owner (User)</a:t>
            </a:r>
            <a:r>
              <a:rPr kumimoji="0" lang="en-US" altLang="en-US" sz="1800" b="0" i="0" u="none" strike="noStrike" kern="1200" cap="none" spc="0" normalizeH="0" baseline="0" noProof="0" dirty="0">
                <a:ln>
                  <a:noFill/>
                </a:ln>
                <a:solidFill>
                  <a:prstClr val="black"/>
                </a:solidFill>
                <a:effectLst/>
                <a:uLnTx/>
                <a:uFillTx/>
                <a:latin typeface="Alexandria"/>
              </a:rPr>
              <a:t>: The user who created the file </a:t>
            </a:r>
          </a:p>
          <a:p>
            <a:pPr marL="285750" marR="0" lvl="0" indent="-28575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defRPr/>
            </a:pPr>
            <a:endParaRPr kumimoji="0" lang="en-US" altLang="en-US" sz="1800" b="0" i="0" u="none" strike="noStrike" kern="1200" cap="none" spc="0" normalizeH="0" baseline="0" noProof="0" dirty="0">
              <a:ln>
                <a:noFill/>
              </a:ln>
              <a:solidFill>
                <a:prstClr val="black"/>
              </a:solidFill>
              <a:effectLst/>
              <a:uLnTx/>
              <a:uFillTx/>
              <a:latin typeface="Alexandria"/>
            </a:endParaRPr>
          </a:p>
          <a:p>
            <a:pPr marR="0" lvl="0" algn="l" defTabSz="914400" rtl="0" eaLnBrk="0" fontAlgn="base" latinLnBrk="0" hangingPunct="0">
              <a:lnSpc>
                <a:spcPct val="100000"/>
              </a:lnSpc>
              <a:spcBef>
                <a:spcPct val="0"/>
              </a:spcBef>
              <a:spcAft>
                <a:spcPct val="0"/>
              </a:spcAft>
              <a:buClrTx/>
              <a:buSzTx/>
              <a:tabLst/>
              <a:defRPr/>
            </a:pPr>
            <a:r>
              <a:rPr lang="en-US" altLang="en-US" sz="2000" b="1" dirty="0" err="1">
                <a:solidFill>
                  <a:schemeClr val="accent2"/>
                </a:solidFill>
                <a:latin typeface="Alexandria"/>
              </a:rPr>
              <a:t>rw</a:t>
            </a:r>
            <a:r>
              <a:rPr lang="en-US" altLang="en-US" sz="2000" b="1" dirty="0">
                <a:solidFill>
                  <a:schemeClr val="accent2"/>
                </a:solidFill>
                <a:latin typeface="Alexandria"/>
              </a:rPr>
              <a:t>-</a:t>
            </a:r>
            <a:r>
              <a:rPr lang="en-US" altLang="en-US" b="1" dirty="0">
                <a:solidFill>
                  <a:schemeClr val="tx2">
                    <a:lumMod val="75000"/>
                  </a:schemeClr>
                </a:solidFill>
                <a:latin typeface="Alexandria"/>
              </a:rPr>
              <a:t>: Owner (</a:t>
            </a:r>
            <a:r>
              <a:rPr lang="en-US" altLang="en-US" b="1" dirty="0" err="1">
                <a:solidFill>
                  <a:schemeClr val="tx2">
                    <a:lumMod val="75000"/>
                  </a:schemeClr>
                </a:solidFill>
                <a:latin typeface="Alexandria"/>
              </a:rPr>
              <a:t>ahmed</a:t>
            </a:r>
            <a:r>
              <a:rPr lang="en-US" altLang="en-US" b="1" dirty="0">
                <a:solidFill>
                  <a:schemeClr val="tx2">
                    <a:lumMod val="75000"/>
                  </a:schemeClr>
                </a:solidFill>
                <a:latin typeface="Alexandria"/>
              </a:rPr>
              <a:t>) permissions - read and write, no execute</a:t>
            </a:r>
          </a:p>
          <a:p>
            <a:pPr marL="285750" marR="0" lvl="0" indent="-28575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defRPr/>
            </a:pPr>
            <a:endParaRPr kumimoji="0" lang="en-US" altLang="en-US" sz="1800" b="0" i="0" u="none" strike="noStrike" kern="1200" cap="none" spc="0" normalizeH="0" baseline="0" noProof="0" dirty="0">
              <a:ln>
                <a:noFill/>
              </a:ln>
              <a:solidFill>
                <a:prstClr val="black"/>
              </a:solidFill>
              <a:effectLst/>
              <a:uLnTx/>
              <a:uFillTx/>
              <a:latin typeface="Alexandria"/>
            </a:endParaRPr>
          </a:p>
          <a:p>
            <a:pPr marL="285750" marR="0" lvl="0" indent="-28575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defRPr/>
            </a:pPr>
            <a:r>
              <a:rPr kumimoji="0" lang="en-US" altLang="en-US" b="1" i="0" u="none" strike="noStrike" kern="1200" cap="none" spc="0" normalizeH="0" baseline="0" noProof="0" dirty="0">
                <a:ln>
                  <a:noFill/>
                </a:ln>
                <a:solidFill>
                  <a:prstClr val="black"/>
                </a:solidFill>
                <a:effectLst/>
                <a:uLnTx/>
                <a:uFillTx/>
                <a:latin typeface="Alexandria"/>
              </a:rPr>
              <a:t>Group</a:t>
            </a:r>
            <a:r>
              <a:rPr kumimoji="0" lang="en-US" altLang="en-US" b="0" i="0" u="none" strike="noStrike" kern="1200" cap="none" spc="0" normalizeH="0" baseline="0" noProof="0" dirty="0">
                <a:ln>
                  <a:noFill/>
                </a:ln>
                <a:solidFill>
                  <a:prstClr val="black"/>
                </a:solidFill>
                <a:effectLst/>
                <a:uLnTx/>
                <a:uFillTx/>
                <a:latin typeface="Alexandria"/>
              </a:rPr>
              <a:t>: The user's primary group (from /</a:t>
            </a:r>
            <a:r>
              <a:rPr kumimoji="0" lang="en-US" altLang="en-US" b="0" i="0" u="none" strike="noStrike" kern="1200" cap="none" spc="0" normalizeH="0" baseline="0" noProof="0" dirty="0" err="1">
                <a:ln>
                  <a:noFill/>
                </a:ln>
                <a:solidFill>
                  <a:prstClr val="black"/>
                </a:solidFill>
                <a:effectLst/>
                <a:uLnTx/>
                <a:uFillTx/>
                <a:latin typeface="Alexandria"/>
              </a:rPr>
              <a:t>etc</a:t>
            </a:r>
            <a:r>
              <a:rPr kumimoji="0" lang="en-US" altLang="en-US" b="0" i="0" u="none" strike="noStrike" kern="1200" cap="none" spc="0" normalizeH="0" baseline="0" noProof="0" dirty="0">
                <a:ln>
                  <a:noFill/>
                </a:ln>
                <a:solidFill>
                  <a:prstClr val="black"/>
                </a:solidFill>
                <a:effectLst/>
                <a:uLnTx/>
                <a:uFillTx/>
                <a:latin typeface="Alexandria"/>
              </a:rPr>
              <a:t>/passwd) </a:t>
            </a:r>
          </a:p>
          <a:p>
            <a:pPr marL="285750" marR="0" lvl="0" indent="-28575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defRPr/>
            </a:pPr>
            <a:endParaRPr kumimoji="0" lang="en-US" altLang="en-US" b="0" i="0" u="none" strike="noStrike" kern="1200" cap="none" spc="0" normalizeH="0" baseline="0" noProof="0" dirty="0">
              <a:ln>
                <a:noFill/>
              </a:ln>
              <a:solidFill>
                <a:prstClr val="black"/>
              </a:solidFill>
              <a:effectLst/>
              <a:uLnTx/>
              <a:uFillTx/>
              <a:latin typeface="Alexandria"/>
            </a:endParaRPr>
          </a:p>
          <a:p>
            <a:pPr eaLnBrk="0" fontAlgn="base" hangingPunct="0">
              <a:spcBef>
                <a:spcPct val="0"/>
              </a:spcBef>
              <a:spcAft>
                <a:spcPct val="0"/>
              </a:spcAft>
              <a:defRPr/>
            </a:pPr>
            <a:r>
              <a:rPr lang="en-US" altLang="en-US" sz="2000" b="1" dirty="0">
                <a:solidFill>
                  <a:schemeClr val="accent2"/>
                </a:solidFill>
                <a:latin typeface="Alexandria"/>
              </a:rPr>
              <a:t>r--</a:t>
            </a:r>
            <a:r>
              <a:rPr lang="en-US" altLang="en-US" b="1" dirty="0">
                <a:solidFill>
                  <a:schemeClr val="tx2">
                    <a:lumMod val="75000"/>
                  </a:schemeClr>
                </a:solidFill>
                <a:latin typeface="Alexandria"/>
              </a:rPr>
              <a:t>: Group (</a:t>
            </a:r>
            <a:r>
              <a:rPr lang="en-US" altLang="en-US" b="1" dirty="0" err="1">
                <a:solidFill>
                  <a:schemeClr val="tx2">
                    <a:lumMod val="75000"/>
                  </a:schemeClr>
                </a:solidFill>
                <a:latin typeface="Alexandria"/>
              </a:rPr>
              <a:t>ahmed</a:t>
            </a:r>
            <a:r>
              <a:rPr lang="en-US" altLang="en-US" b="1" dirty="0">
                <a:solidFill>
                  <a:schemeClr val="tx2">
                    <a:lumMod val="75000"/>
                  </a:schemeClr>
                </a:solidFill>
                <a:latin typeface="Alexandria"/>
              </a:rPr>
              <a:t>) permissions - read only</a:t>
            </a:r>
          </a:p>
          <a:p>
            <a:pPr marL="285750" marR="0" lvl="0" indent="-28575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defRPr/>
            </a:pPr>
            <a:endParaRPr lang="en-US" altLang="en-US" b="1" dirty="0">
              <a:solidFill>
                <a:schemeClr val="tx2">
                  <a:lumMod val="75000"/>
                </a:schemeClr>
              </a:solidFill>
              <a:latin typeface="Alexandria"/>
            </a:endParaRPr>
          </a:p>
          <a:p>
            <a:pPr marL="285750" marR="0" lvl="0" indent="-28575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defRPr/>
            </a:pPr>
            <a:r>
              <a:rPr kumimoji="0" lang="en-US" altLang="en-US" sz="1800" b="1" i="0" u="none" strike="noStrike" kern="1200" cap="none" spc="0" normalizeH="0" baseline="0" noProof="0" dirty="0">
                <a:ln>
                  <a:noFill/>
                </a:ln>
                <a:solidFill>
                  <a:prstClr val="black"/>
                </a:solidFill>
                <a:effectLst/>
                <a:uLnTx/>
                <a:uFillTx/>
                <a:latin typeface="Alexandria"/>
              </a:rPr>
              <a:t>Others</a:t>
            </a:r>
            <a:r>
              <a:rPr kumimoji="0" lang="en-US" altLang="en-US" sz="1800" b="0" i="0" u="none" strike="noStrike" kern="1200" cap="none" spc="0" normalizeH="0" baseline="0" noProof="0" dirty="0">
                <a:ln>
                  <a:noFill/>
                </a:ln>
                <a:solidFill>
                  <a:prstClr val="black"/>
                </a:solidFill>
                <a:effectLst/>
                <a:uLnTx/>
                <a:uFillTx/>
                <a:latin typeface="Alexandria"/>
              </a:rPr>
              <a:t>: Everyone else on the system</a:t>
            </a:r>
          </a:p>
          <a:p>
            <a:pPr marL="285750" marR="0" lvl="0" indent="-28575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defRPr/>
            </a:pPr>
            <a:endParaRPr kumimoji="0" lang="en-US" altLang="en-US" sz="1800" b="0" i="0" u="none" strike="noStrike" kern="1200" cap="none" spc="0" normalizeH="0" baseline="0" noProof="0" dirty="0">
              <a:ln>
                <a:noFill/>
              </a:ln>
              <a:solidFill>
                <a:prstClr val="black"/>
              </a:solidFill>
              <a:effectLst/>
              <a:uLnTx/>
              <a:uFillTx/>
              <a:latin typeface="Alexandria"/>
            </a:endParaRPr>
          </a:p>
          <a:p>
            <a:pPr marR="0" lvl="0" eaLnBrk="0" fontAlgn="base" hangingPunct="0">
              <a:lnSpc>
                <a:spcPct val="100000"/>
              </a:lnSpc>
              <a:spcBef>
                <a:spcPct val="0"/>
              </a:spcBef>
              <a:spcAft>
                <a:spcPct val="0"/>
              </a:spcAft>
              <a:buClrTx/>
              <a:buSzTx/>
              <a:tabLst/>
              <a:defRPr/>
            </a:pPr>
            <a:r>
              <a:rPr lang="en-US" altLang="en-US" sz="2000" b="1" dirty="0">
                <a:solidFill>
                  <a:schemeClr val="accent2"/>
                </a:solidFill>
                <a:latin typeface="Alexandria"/>
              </a:rPr>
              <a:t>r--</a:t>
            </a:r>
            <a:r>
              <a:rPr lang="en-US" altLang="en-US" b="1" dirty="0">
                <a:solidFill>
                  <a:schemeClr val="accent2"/>
                </a:solidFill>
                <a:latin typeface="Alexandria"/>
              </a:rPr>
              <a:t>: </a:t>
            </a:r>
            <a:r>
              <a:rPr lang="en-US" altLang="en-US" b="1" dirty="0">
                <a:solidFill>
                  <a:schemeClr val="tx2">
                    <a:lumMod val="75000"/>
                  </a:schemeClr>
                </a:solidFill>
                <a:latin typeface="Alexandria"/>
              </a:rPr>
              <a:t>Others permissions - read only</a:t>
            </a:r>
          </a:p>
        </p:txBody>
      </p:sp>
      <p:pic>
        <p:nvPicPr>
          <p:cNvPr id="5" name="Picture 4">
            <a:extLst>
              <a:ext uri="{FF2B5EF4-FFF2-40B4-BE49-F238E27FC236}">
                <a16:creationId xmlns:a16="http://schemas.microsoft.com/office/drawing/2014/main" id="{429557EE-B1A4-6746-E774-FDE921B0227A}"/>
              </a:ext>
            </a:extLst>
          </p:cNvPr>
          <p:cNvPicPr>
            <a:picLocks noChangeAspect="1"/>
          </p:cNvPicPr>
          <p:nvPr/>
        </p:nvPicPr>
        <p:blipFill>
          <a:blip r:embed="rId4"/>
          <a:stretch>
            <a:fillRect/>
          </a:stretch>
        </p:blipFill>
        <p:spPr>
          <a:xfrm>
            <a:off x="6478860" y="4070914"/>
            <a:ext cx="5590477" cy="2188775"/>
          </a:xfrm>
          <a:prstGeom prst="rect">
            <a:avLst/>
          </a:prstGeom>
        </p:spPr>
      </p:pic>
      <p:pic>
        <p:nvPicPr>
          <p:cNvPr id="6" name="Picture 5">
            <a:extLst>
              <a:ext uri="{FF2B5EF4-FFF2-40B4-BE49-F238E27FC236}">
                <a16:creationId xmlns:a16="http://schemas.microsoft.com/office/drawing/2014/main" id="{0C548B85-C871-599A-5CE5-433AB49190DF}"/>
              </a:ext>
            </a:extLst>
          </p:cNvPr>
          <p:cNvPicPr>
            <a:picLocks noChangeAspect="1"/>
          </p:cNvPicPr>
          <p:nvPr/>
        </p:nvPicPr>
        <p:blipFill>
          <a:blip r:embed="rId5"/>
          <a:srcRect l="5885" t="27094" r="339"/>
          <a:stretch>
            <a:fillRect/>
          </a:stretch>
        </p:blipFill>
        <p:spPr>
          <a:xfrm>
            <a:off x="6379029" y="1868526"/>
            <a:ext cx="5812971" cy="2366767"/>
          </a:xfrm>
          <a:prstGeom prst="rect">
            <a:avLst/>
          </a:prstGeom>
        </p:spPr>
      </p:pic>
    </p:spTree>
    <p:extLst>
      <p:ext uri="{BB962C8B-B14F-4D97-AF65-F5344CB8AC3E}">
        <p14:creationId xmlns:p14="http://schemas.microsoft.com/office/powerpoint/2010/main" val="41226186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324169-6EBD-8D92-0334-A89521977F30}"/>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F390B42C-9D66-E839-007F-84F5CF970EA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59B3DBDA-DBC3-BAA1-B1D3-F9A7357980AD}"/>
              </a:ext>
            </a:extLst>
          </p:cNvPr>
          <p:cNvSpPr txBox="1"/>
          <p:nvPr/>
        </p:nvSpPr>
        <p:spPr>
          <a:xfrm>
            <a:off x="404230" y="440676"/>
            <a:ext cx="7277099" cy="523220"/>
          </a:xfrm>
          <a:prstGeom prst="rect">
            <a:avLst/>
          </a:prstGeom>
          <a:noFill/>
        </p:spPr>
        <p:txBody>
          <a:bodyPr wrap="square">
            <a:spAutoFit/>
          </a:bodyPr>
          <a:lstStyle/>
          <a:p>
            <a:r>
              <a:rPr lang="en-US" sz="2800" b="1" dirty="0">
                <a:latin typeface="Alexandria"/>
              </a:rPr>
              <a:t> File Permission Control</a:t>
            </a:r>
          </a:p>
        </p:txBody>
      </p:sp>
      <p:sp>
        <p:nvSpPr>
          <p:cNvPr id="2" name="Rectangle: Rounded Corners 1">
            <a:extLst>
              <a:ext uri="{FF2B5EF4-FFF2-40B4-BE49-F238E27FC236}">
                <a16:creationId xmlns:a16="http://schemas.microsoft.com/office/drawing/2014/main" id="{353AE955-BBDF-2440-44B3-2E5E46549074}"/>
              </a:ext>
            </a:extLst>
          </p:cNvPr>
          <p:cNvSpPr/>
          <p:nvPr/>
        </p:nvSpPr>
        <p:spPr>
          <a:xfrm>
            <a:off x="404230" y="963896"/>
            <a:ext cx="6665643" cy="57379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342900" marR="0" lvl="0" indent="-342900" algn="l" defTabSz="914400" rtl="0" eaLnBrk="0" fontAlgn="base" latinLnBrk="0" hangingPunct="0">
              <a:spcBef>
                <a:spcPct val="0"/>
              </a:spcBef>
              <a:spcAft>
                <a:spcPct val="0"/>
              </a:spcAft>
              <a:buClrTx/>
              <a:buSzTx/>
              <a:buFont typeface="Wingdings" panose="05000000000000000000" pitchFamily="2" charset="2"/>
              <a:buChar char="q"/>
              <a:tabLst/>
              <a:defRPr/>
            </a:pPr>
            <a:r>
              <a:rPr kumimoji="0" lang="en-US" altLang="en-US" sz="2400" b="1" i="0" u="none" strike="noStrike" kern="1200" cap="none" spc="0" normalizeH="0" baseline="0" noProof="0" dirty="0">
                <a:ln>
                  <a:noFill/>
                </a:ln>
                <a:solidFill>
                  <a:schemeClr val="tx1"/>
                </a:solidFill>
                <a:effectLst/>
                <a:uLnTx/>
                <a:uFillTx/>
                <a:latin typeface="Alexandria"/>
              </a:rPr>
              <a:t>Purpose </a:t>
            </a:r>
            <a:r>
              <a:rPr kumimoji="0" lang="en-US" altLang="en-US" sz="2400" i="0" u="none" strike="noStrike" kern="1200" cap="none" spc="0" normalizeH="0" baseline="0" noProof="0" dirty="0">
                <a:ln>
                  <a:noFill/>
                </a:ln>
                <a:solidFill>
                  <a:schemeClr val="tx1"/>
                </a:solidFill>
                <a:effectLst/>
                <a:uLnTx/>
                <a:uFillTx/>
                <a:latin typeface="Alexandria"/>
              </a:rPr>
              <a:t>: Secure files/directories by modifying access rights for users, groups, and others</a:t>
            </a:r>
          </a:p>
          <a:p>
            <a:pPr>
              <a:buNone/>
            </a:pPr>
            <a:r>
              <a:rPr lang="en-US" sz="2400" b="1" dirty="0">
                <a:solidFill>
                  <a:schemeClr val="tx1"/>
                </a:solidFill>
              </a:rPr>
              <a:t>Permission Basics</a:t>
            </a:r>
          </a:p>
          <a:p>
            <a:pPr marL="342900" indent="-342900">
              <a:buFont typeface="Wingdings" panose="05000000000000000000" pitchFamily="2" charset="2"/>
              <a:buChar char="§"/>
            </a:pPr>
            <a:r>
              <a:rPr lang="en-US" sz="2400" b="1" u="sng" dirty="0">
                <a:solidFill>
                  <a:schemeClr val="tx1"/>
                </a:solidFill>
              </a:rPr>
              <a:t>Three Entities</a:t>
            </a:r>
            <a:r>
              <a:rPr lang="en-US" sz="2400" u="sng" dirty="0">
                <a:solidFill>
                  <a:schemeClr val="tx1"/>
                </a:solidFill>
              </a:rPr>
              <a:t>:</a:t>
            </a:r>
          </a:p>
          <a:p>
            <a:pPr marL="800100" lvl="1" indent="-342900">
              <a:lnSpc>
                <a:spcPct val="150000"/>
              </a:lnSpc>
              <a:buFont typeface="Wingdings" panose="05000000000000000000" pitchFamily="2" charset="2"/>
              <a:buChar char="q"/>
            </a:pPr>
            <a:r>
              <a:rPr lang="en-US" sz="2400" b="1" dirty="0">
                <a:solidFill>
                  <a:schemeClr val="tx1"/>
                </a:solidFill>
              </a:rPr>
              <a:t>u</a:t>
            </a:r>
            <a:r>
              <a:rPr lang="en-US" sz="2400" dirty="0">
                <a:solidFill>
                  <a:schemeClr val="tx1"/>
                </a:solidFill>
              </a:rPr>
              <a:t> → Owner</a:t>
            </a:r>
          </a:p>
          <a:p>
            <a:pPr marL="800100" lvl="1" indent="-342900">
              <a:lnSpc>
                <a:spcPct val="150000"/>
              </a:lnSpc>
              <a:buFont typeface="Wingdings" panose="05000000000000000000" pitchFamily="2" charset="2"/>
              <a:buChar char="q"/>
            </a:pPr>
            <a:r>
              <a:rPr lang="en-US" sz="2400" b="1" dirty="0">
                <a:solidFill>
                  <a:schemeClr val="tx1"/>
                </a:solidFill>
              </a:rPr>
              <a:t>g</a:t>
            </a:r>
            <a:r>
              <a:rPr lang="en-US" sz="2400" dirty="0">
                <a:solidFill>
                  <a:schemeClr val="tx1"/>
                </a:solidFill>
              </a:rPr>
              <a:t> → Group</a:t>
            </a:r>
          </a:p>
          <a:p>
            <a:pPr marL="800100" lvl="1" indent="-342900">
              <a:lnSpc>
                <a:spcPct val="150000"/>
              </a:lnSpc>
              <a:buFont typeface="Wingdings" panose="05000000000000000000" pitchFamily="2" charset="2"/>
              <a:buChar char="q"/>
            </a:pPr>
            <a:r>
              <a:rPr lang="en-US" sz="2400" b="1" dirty="0">
                <a:solidFill>
                  <a:schemeClr val="tx1"/>
                </a:solidFill>
              </a:rPr>
              <a:t>o</a:t>
            </a:r>
            <a:r>
              <a:rPr lang="en-US" sz="2400" dirty="0">
                <a:solidFill>
                  <a:schemeClr val="tx1"/>
                </a:solidFill>
              </a:rPr>
              <a:t> → Others</a:t>
            </a:r>
          </a:p>
          <a:p>
            <a:pPr marL="800100" lvl="1" indent="-342900">
              <a:lnSpc>
                <a:spcPct val="150000"/>
              </a:lnSpc>
              <a:buFont typeface="Wingdings" panose="05000000000000000000" pitchFamily="2" charset="2"/>
              <a:buChar char="q"/>
            </a:pPr>
            <a:r>
              <a:rPr lang="en-US" sz="2400" b="1" dirty="0">
                <a:solidFill>
                  <a:schemeClr val="tx1"/>
                </a:solidFill>
              </a:rPr>
              <a:t>a</a:t>
            </a:r>
            <a:r>
              <a:rPr lang="en-US" sz="2400" dirty="0">
                <a:solidFill>
                  <a:schemeClr val="tx1"/>
                </a:solidFill>
              </a:rPr>
              <a:t> → all (user + group + others)</a:t>
            </a:r>
          </a:p>
          <a:p>
            <a:pPr marL="342900" indent="-342900">
              <a:buFont typeface="Wingdings" panose="05000000000000000000" pitchFamily="2" charset="2"/>
              <a:buChar char="§"/>
            </a:pPr>
            <a:r>
              <a:rPr lang="en-US" sz="2400" b="1" u="sng" dirty="0">
                <a:solidFill>
                  <a:schemeClr val="tx1"/>
                </a:solidFill>
              </a:rPr>
              <a:t>Three Permissions:</a:t>
            </a:r>
          </a:p>
          <a:p>
            <a:pPr marL="800100" lvl="1" indent="-342900">
              <a:lnSpc>
                <a:spcPct val="150000"/>
              </a:lnSpc>
              <a:buFont typeface="Wingdings" panose="05000000000000000000" pitchFamily="2" charset="2"/>
              <a:buChar char="q"/>
            </a:pPr>
            <a:r>
              <a:rPr lang="en-US" sz="2400" b="1" dirty="0">
                <a:solidFill>
                  <a:schemeClr val="tx1"/>
                </a:solidFill>
              </a:rPr>
              <a:t>r</a:t>
            </a:r>
            <a:r>
              <a:rPr lang="en-US" sz="2400" dirty="0">
                <a:solidFill>
                  <a:schemeClr val="tx1"/>
                </a:solidFill>
              </a:rPr>
              <a:t> = Read (4)</a:t>
            </a:r>
          </a:p>
          <a:p>
            <a:pPr marL="800100" lvl="1" indent="-342900">
              <a:lnSpc>
                <a:spcPct val="150000"/>
              </a:lnSpc>
              <a:buFont typeface="Wingdings" panose="05000000000000000000" pitchFamily="2" charset="2"/>
              <a:buChar char="q"/>
            </a:pPr>
            <a:r>
              <a:rPr lang="en-US" sz="2400" b="1" dirty="0">
                <a:solidFill>
                  <a:schemeClr val="tx1"/>
                </a:solidFill>
              </a:rPr>
              <a:t>w</a:t>
            </a:r>
            <a:r>
              <a:rPr lang="en-US" sz="2400" dirty="0">
                <a:solidFill>
                  <a:schemeClr val="tx1"/>
                </a:solidFill>
              </a:rPr>
              <a:t> = Write (2)</a:t>
            </a:r>
          </a:p>
          <a:p>
            <a:pPr marL="800100" lvl="1" indent="-342900">
              <a:lnSpc>
                <a:spcPct val="150000"/>
              </a:lnSpc>
              <a:buFont typeface="Wingdings" panose="05000000000000000000" pitchFamily="2" charset="2"/>
              <a:buChar char="q"/>
            </a:pPr>
            <a:r>
              <a:rPr lang="en-US" sz="2400" b="1" dirty="0">
                <a:solidFill>
                  <a:schemeClr val="tx1"/>
                </a:solidFill>
              </a:rPr>
              <a:t>x</a:t>
            </a:r>
            <a:r>
              <a:rPr lang="en-US" sz="2400" dirty="0">
                <a:solidFill>
                  <a:schemeClr val="tx1"/>
                </a:solidFill>
              </a:rPr>
              <a:t> = Execute (1)</a:t>
            </a:r>
          </a:p>
          <a:p>
            <a:pPr marL="342900" marR="0" lvl="0" indent="-342900" algn="l" defTabSz="914400" rtl="0" eaLnBrk="0" fontAlgn="base" latinLnBrk="0" hangingPunct="0">
              <a:spcBef>
                <a:spcPct val="0"/>
              </a:spcBef>
              <a:spcAft>
                <a:spcPct val="0"/>
              </a:spcAft>
              <a:buClrTx/>
              <a:buSzTx/>
              <a:buFont typeface="Wingdings" panose="05000000000000000000" pitchFamily="2" charset="2"/>
              <a:buChar char="q"/>
              <a:tabLst/>
              <a:defRPr/>
            </a:pPr>
            <a:endParaRPr kumimoji="0" lang="en-US" altLang="en-US" sz="2400" b="1" i="0" u="none" strike="noStrike" kern="1200" cap="none" spc="0" normalizeH="0" baseline="0" noProof="0" dirty="0">
              <a:ln>
                <a:noFill/>
              </a:ln>
              <a:solidFill>
                <a:schemeClr val="accent1"/>
              </a:solidFill>
              <a:effectLst/>
              <a:uLnTx/>
              <a:uFillTx/>
              <a:latin typeface="Alexandria"/>
            </a:endParaRPr>
          </a:p>
        </p:txBody>
      </p:sp>
      <p:sp>
        <p:nvSpPr>
          <p:cNvPr id="3" name="Rectangle 1">
            <a:extLst>
              <a:ext uri="{FF2B5EF4-FFF2-40B4-BE49-F238E27FC236}">
                <a16:creationId xmlns:a16="http://schemas.microsoft.com/office/drawing/2014/main" id="{520E26A3-16B7-11B6-10A0-AA8707D5CC23}"/>
              </a:ext>
            </a:extLst>
          </p:cNvPr>
          <p:cNvSpPr>
            <a:spLocks noChangeArrowheads="1"/>
          </p:cNvSpPr>
          <p:nvPr/>
        </p:nvSpPr>
        <p:spPr bwMode="auto">
          <a:xfrm>
            <a:off x="7237141" y="2369736"/>
            <a:ext cx="4746850" cy="21185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50000"/>
              </a:lnSpc>
              <a:spcBef>
                <a:spcPct val="0"/>
              </a:spcBef>
              <a:spcAft>
                <a:spcPct val="0"/>
              </a:spcAft>
              <a:buClrTx/>
              <a:buSzTx/>
              <a:buFontTx/>
              <a:buNone/>
              <a:tabLst/>
            </a:pPr>
            <a:r>
              <a:rPr kumimoji="0" lang="en-US" altLang="en-US" b="1" u="none" strike="noStrike" cap="none" normalizeH="0" baseline="0" dirty="0">
                <a:ln>
                  <a:noFill/>
                </a:ln>
                <a:solidFill>
                  <a:schemeClr val="accent1"/>
                </a:solidFill>
                <a:effectLst/>
                <a:latin typeface="Arial Unicode MS"/>
              </a:rPr>
              <a:t>-</a:t>
            </a:r>
            <a:r>
              <a:rPr kumimoji="0" lang="en-US" altLang="en-US" b="1" u="none" strike="noStrike" cap="none" normalizeH="0" baseline="0" dirty="0" err="1">
                <a:ln>
                  <a:noFill/>
                </a:ln>
                <a:solidFill>
                  <a:schemeClr val="accent1"/>
                </a:solidFill>
                <a:effectLst/>
                <a:latin typeface="Arial Unicode MS"/>
              </a:rPr>
              <a:t>rw</a:t>
            </a:r>
            <a:r>
              <a:rPr kumimoji="0" lang="en-US" altLang="en-US" b="1" u="none" strike="noStrike" cap="none" normalizeH="0" baseline="0" dirty="0">
                <a:ln>
                  <a:noFill/>
                </a:ln>
                <a:solidFill>
                  <a:schemeClr val="accent1"/>
                </a:solidFill>
                <a:effectLst/>
                <a:latin typeface="Arial Unicode MS"/>
              </a:rPr>
              <a:t>-r--r-- 1 user group 4096 Aug 11 file.txt</a:t>
            </a:r>
          </a:p>
          <a:p>
            <a:pPr marL="0" marR="0" lvl="0" indent="0" algn="l" defTabSz="914400" rtl="0" eaLnBrk="0" fontAlgn="base" latinLnBrk="0" hangingPunct="0">
              <a:lnSpc>
                <a:spcPct val="150000"/>
              </a:lnSpc>
              <a:spcBef>
                <a:spcPct val="0"/>
              </a:spcBef>
              <a:spcAft>
                <a:spcPct val="0"/>
              </a:spcAft>
              <a:buClrTx/>
              <a:buSzTx/>
              <a:buFontTx/>
              <a:buNone/>
              <a:tabLst/>
            </a:pPr>
            <a:endParaRPr lang="en-US" altLang="en-US" b="1" dirty="0">
              <a:latin typeface="Arial Unicode MS"/>
            </a:endParaRPr>
          </a:p>
          <a:p>
            <a:pPr marL="285750" marR="0" lvl="0" indent="-285750" algn="l" defTabSz="914400" rtl="0" eaLnBrk="0" fontAlgn="base" latinLnBrk="0" hangingPunct="0">
              <a:lnSpc>
                <a:spcPct val="150000"/>
              </a:lnSpc>
              <a:spcBef>
                <a:spcPct val="0"/>
              </a:spcBef>
              <a:spcAft>
                <a:spcPct val="0"/>
              </a:spcAft>
              <a:buClrTx/>
              <a:buSzTx/>
              <a:buFont typeface="Wingdings" panose="05000000000000000000" pitchFamily="2" charset="2"/>
              <a:buChar char="ü"/>
              <a:tabLst/>
            </a:pPr>
            <a:r>
              <a:rPr kumimoji="0" lang="en-US" altLang="en-US" b="1" u="none" strike="noStrike" cap="none" normalizeH="0" baseline="0" dirty="0">
                <a:ln>
                  <a:noFill/>
                </a:ln>
                <a:solidFill>
                  <a:schemeClr val="tx1"/>
                </a:solidFill>
                <a:effectLst/>
                <a:latin typeface="Arial Unicode MS"/>
              </a:rPr>
              <a:t>Owner: </a:t>
            </a:r>
            <a:r>
              <a:rPr kumimoji="0" lang="en-US" altLang="en-US" b="1" u="none" strike="noStrike" cap="none" normalizeH="0" baseline="0" dirty="0" err="1">
                <a:ln>
                  <a:noFill/>
                </a:ln>
                <a:solidFill>
                  <a:schemeClr val="accent2"/>
                </a:solidFill>
                <a:effectLst/>
                <a:latin typeface="Arial Unicode MS"/>
              </a:rPr>
              <a:t>read+write</a:t>
            </a:r>
            <a:r>
              <a:rPr kumimoji="0" lang="en-US" altLang="en-US" b="1" u="none" strike="noStrike" cap="none" normalizeH="0" baseline="0" dirty="0">
                <a:ln>
                  <a:noFill/>
                </a:ln>
                <a:solidFill>
                  <a:schemeClr val="accent2"/>
                </a:solidFill>
                <a:effectLst/>
                <a:latin typeface="Arial Unicode MS"/>
              </a:rPr>
              <a:t> </a:t>
            </a:r>
          </a:p>
          <a:p>
            <a:pPr marL="285750" marR="0" lvl="0" indent="-285750" algn="l" defTabSz="914400" rtl="0" eaLnBrk="0" fontAlgn="base" latinLnBrk="0" hangingPunct="0">
              <a:lnSpc>
                <a:spcPct val="150000"/>
              </a:lnSpc>
              <a:spcBef>
                <a:spcPct val="0"/>
              </a:spcBef>
              <a:spcAft>
                <a:spcPct val="0"/>
              </a:spcAft>
              <a:buClrTx/>
              <a:buSzTx/>
              <a:buFont typeface="Wingdings" panose="05000000000000000000" pitchFamily="2" charset="2"/>
              <a:buChar char="ü"/>
              <a:tabLst/>
            </a:pPr>
            <a:r>
              <a:rPr kumimoji="0" lang="en-US" altLang="en-US" b="1" u="none" strike="noStrike" cap="none" normalizeH="0" baseline="0" dirty="0">
                <a:ln>
                  <a:noFill/>
                </a:ln>
                <a:solidFill>
                  <a:schemeClr val="tx1"/>
                </a:solidFill>
                <a:effectLst/>
                <a:latin typeface="Arial Unicode MS"/>
              </a:rPr>
              <a:t>Group: </a:t>
            </a:r>
            <a:r>
              <a:rPr kumimoji="0" lang="en-US" altLang="en-US" b="1" u="none" strike="noStrike" cap="none" normalizeH="0" baseline="0" dirty="0">
                <a:ln>
                  <a:noFill/>
                </a:ln>
                <a:solidFill>
                  <a:schemeClr val="accent2"/>
                </a:solidFill>
                <a:effectLst/>
                <a:latin typeface="Arial Unicode MS"/>
              </a:rPr>
              <a:t>read</a:t>
            </a:r>
            <a:r>
              <a:rPr kumimoji="0" lang="en-US" altLang="en-US" b="1" u="none" strike="noStrike" cap="none" normalizeH="0" baseline="0" dirty="0">
                <a:ln>
                  <a:noFill/>
                </a:ln>
                <a:solidFill>
                  <a:schemeClr val="tx1"/>
                </a:solidFill>
                <a:effectLst/>
                <a:latin typeface="Arial Unicode MS"/>
              </a:rPr>
              <a:t> </a:t>
            </a:r>
          </a:p>
          <a:p>
            <a:pPr marL="285750" marR="0" lvl="0" indent="-285750" algn="l" defTabSz="914400" rtl="0" eaLnBrk="0" fontAlgn="base" latinLnBrk="0" hangingPunct="0">
              <a:lnSpc>
                <a:spcPct val="150000"/>
              </a:lnSpc>
              <a:spcBef>
                <a:spcPct val="0"/>
              </a:spcBef>
              <a:spcAft>
                <a:spcPct val="0"/>
              </a:spcAft>
              <a:buClrTx/>
              <a:buSzTx/>
              <a:buFont typeface="Wingdings" panose="05000000000000000000" pitchFamily="2" charset="2"/>
              <a:buChar char="ü"/>
              <a:tabLst/>
            </a:pPr>
            <a:r>
              <a:rPr kumimoji="0" lang="en-US" altLang="en-US" b="1" u="none" strike="noStrike" cap="none" normalizeH="0" baseline="0" dirty="0">
                <a:ln>
                  <a:noFill/>
                </a:ln>
                <a:solidFill>
                  <a:schemeClr val="tx1"/>
                </a:solidFill>
                <a:effectLst/>
                <a:latin typeface="Arial Unicode MS"/>
              </a:rPr>
              <a:t>Others: </a:t>
            </a:r>
            <a:r>
              <a:rPr kumimoji="0" lang="en-US" altLang="en-US" b="1" u="none" strike="noStrike" cap="none" normalizeH="0" baseline="0" dirty="0">
                <a:ln>
                  <a:noFill/>
                </a:ln>
                <a:solidFill>
                  <a:schemeClr val="accent2"/>
                </a:solidFill>
                <a:effectLst/>
                <a:latin typeface="Arial Unicode MS"/>
              </a:rPr>
              <a:t>read</a:t>
            </a:r>
            <a:endParaRPr kumimoji="0" lang="en-US" altLang="en-US" sz="4000" b="1" u="none" strike="noStrike" cap="none" normalizeH="0" baseline="0" dirty="0">
              <a:ln>
                <a:noFill/>
              </a:ln>
              <a:solidFill>
                <a:schemeClr val="accent2"/>
              </a:solidFill>
              <a:effectLst/>
              <a:latin typeface="Arial" panose="020B0604020202020204" pitchFamily="34" charset="0"/>
            </a:endParaRPr>
          </a:p>
        </p:txBody>
      </p:sp>
    </p:spTree>
    <p:extLst>
      <p:ext uri="{BB962C8B-B14F-4D97-AF65-F5344CB8AC3E}">
        <p14:creationId xmlns:p14="http://schemas.microsoft.com/office/powerpoint/2010/main" val="179593315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28AF0D-63FE-C904-0B89-5FD2D80EB221}"/>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98750756-63F9-F854-8FC8-24E4161A9DF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0A62840D-A544-A6D0-173A-B65E0124CC56}"/>
              </a:ext>
            </a:extLst>
          </p:cNvPr>
          <p:cNvSpPr txBox="1"/>
          <p:nvPr/>
        </p:nvSpPr>
        <p:spPr>
          <a:xfrm>
            <a:off x="404230" y="691281"/>
            <a:ext cx="7277099" cy="523220"/>
          </a:xfrm>
          <a:prstGeom prst="rect">
            <a:avLst/>
          </a:prstGeom>
          <a:noFill/>
        </p:spPr>
        <p:txBody>
          <a:bodyPr wrap="square">
            <a:spAutoFit/>
          </a:bodyPr>
          <a:lstStyle/>
          <a:p>
            <a:r>
              <a:rPr lang="en-US" sz="2800" b="1" dirty="0">
                <a:latin typeface="Alexandria"/>
              </a:rPr>
              <a:t> File Permission Control</a:t>
            </a:r>
          </a:p>
        </p:txBody>
      </p:sp>
      <p:sp>
        <p:nvSpPr>
          <p:cNvPr id="2" name="Rectangle: Rounded Corners 1">
            <a:extLst>
              <a:ext uri="{FF2B5EF4-FFF2-40B4-BE49-F238E27FC236}">
                <a16:creationId xmlns:a16="http://schemas.microsoft.com/office/drawing/2014/main" id="{D22BAE7A-D142-E247-B439-A6A258343864}"/>
              </a:ext>
            </a:extLst>
          </p:cNvPr>
          <p:cNvSpPr/>
          <p:nvPr/>
        </p:nvSpPr>
        <p:spPr>
          <a:xfrm>
            <a:off x="404230" y="1214501"/>
            <a:ext cx="11579761" cy="54873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342900" marR="0" lvl="0" indent="-342900" algn="l" defTabSz="914400" rtl="0" eaLnBrk="0" fontAlgn="base" latinLnBrk="0" hangingPunct="0">
              <a:spcBef>
                <a:spcPct val="0"/>
              </a:spcBef>
              <a:spcAft>
                <a:spcPct val="0"/>
              </a:spcAft>
              <a:buClrTx/>
              <a:buSzTx/>
              <a:buFont typeface="Wingdings" panose="05000000000000000000" pitchFamily="2" charset="2"/>
              <a:buChar char="q"/>
              <a:tabLst/>
              <a:defRPr/>
            </a:pPr>
            <a:r>
              <a:rPr kumimoji="0" lang="en-US" altLang="en-US" sz="2400" b="1" i="0" u="none" strike="noStrike" kern="1200" cap="none" spc="0" normalizeH="0" baseline="0" noProof="0" dirty="0">
                <a:ln>
                  <a:noFill/>
                </a:ln>
                <a:solidFill>
                  <a:schemeClr val="tx1"/>
                </a:solidFill>
                <a:effectLst/>
                <a:uLnTx/>
                <a:uFillTx/>
                <a:latin typeface="Alexandria"/>
              </a:rPr>
              <a:t>What is chmod?</a:t>
            </a:r>
          </a:p>
          <a:p>
            <a:pPr marL="342900" marR="0" lvl="0" indent="-342900" algn="l" defTabSz="914400" rtl="0" eaLnBrk="0" fontAlgn="base" latinLnBrk="0" hangingPunct="0">
              <a:spcBef>
                <a:spcPct val="0"/>
              </a:spcBef>
              <a:spcAft>
                <a:spcPct val="0"/>
              </a:spcAft>
              <a:buClrTx/>
              <a:buSzTx/>
              <a:buFont typeface="Wingdings" panose="05000000000000000000" pitchFamily="2" charset="2"/>
              <a:buChar char="q"/>
              <a:tabLst/>
              <a:defRPr/>
            </a:pPr>
            <a:endParaRPr kumimoji="0" lang="en-US" altLang="en-US" sz="2400" b="1" i="0" u="none" strike="noStrike" kern="1200" cap="none" spc="0" normalizeH="0" baseline="0" noProof="0" dirty="0">
              <a:ln>
                <a:noFill/>
              </a:ln>
              <a:solidFill>
                <a:schemeClr val="tx1"/>
              </a:solidFill>
              <a:effectLst/>
              <a:uLnTx/>
              <a:uFillTx/>
              <a:latin typeface="Alexandria"/>
            </a:endParaRPr>
          </a:p>
          <a:p>
            <a:pPr marL="342900" marR="0" lvl="0" indent="-342900" algn="l" defTabSz="914400" rtl="0" eaLnBrk="0" fontAlgn="base" latinLnBrk="0" hangingPunct="0">
              <a:spcBef>
                <a:spcPct val="0"/>
              </a:spcBef>
              <a:spcAft>
                <a:spcPct val="0"/>
              </a:spcAft>
              <a:buClrTx/>
              <a:buSzTx/>
              <a:buFont typeface="Wingdings" panose="05000000000000000000" pitchFamily="2" charset="2"/>
              <a:buChar char="q"/>
              <a:tabLst/>
              <a:defRPr/>
            </a:pPr>
            <a:r>
              <a:rPr kumimoji="0" lang="en-US" altLang="en-US" sz="2400" b="1" i="0" u="none" strike="noStrike" kern="1200" cap="none" spc="0" normalizeH="0" baseline="0" noProof="0" dirty="0">
                <a:ln>
                  <a:noFill/>
                </a:ln>
                <a:solidFill>
                  <a:schemeClr val="tx1"/>
                </a:solidFill>
                <a:effectLst/>
                <a:uLnTx/>
                <a:uFillTx/>
                <a:latin typeface="Alexandria"/>
              </a:rPr>
              <a:t>chmod</a:t>
            </a:r>
            <a:r>
              <a:rPr kumimoji="0" lang="en-US" altLang="en-US" sz="2400" i="0" u="none" strike="noStrike" kern="1200" cap="none" spc="0" normalizeH="0" baseline="0" noProof="0" dirty="0">
                <a:ln>
                  <a:noFill/>
                </a:ln>
                <a:solidFill>
                  <a:schemeClr val="tx1"/>
                </a:solidFill>
                <a:effectLst/>
                <a:uLnTx/>
                <a:uFillTx/>
                <a:latin typeface="Alexandria"/>
              </a:rPr>
              <a:t> stands for </a:t>
            </a:r>
            <a:r>
              <a:rPr kumimoji="0" lang="en-US" altLang="en-US" sz="2400" b="1" i="0" u="none" strike="noStrike" kern="1200" cap="none" spc="0" normalizeH="0" baseline="0" noProof="0" dirty="0">
                <a:ln>
                  <a:noFill/>
                </a:ln>
                <a:solidFill>
                  <a:schemeClr val="tx1"/>
                </a:solidFill>
                <a:effectLst/>
                <a:uLnTx/>
                <a:uFillTx/>
                <a:latin typeface="Alexandria"/>
              </a:rPr>
              <a:t>Ch</a:t>
            </a:r>
            <a:r>
              <a:rPr kumimoji="0" lang="en-US" altLang="en-US" sz="2400" i="0" u="none" strike="noStrike" kern="1200" cap="none" spc="0" normalizeH="0" baseline="0" noProof="0" dirty="0">
                <a:ln>
                  <a:noFill/>
                </a:ln>
                <a:solidFill>
                  <a:schemeClr val="tx1"/>
                </a:solidFill>
                <a:effectLst/>
                <a:uLnTx/>
                <a:uFillTx/>
                <a:latin typeface="Alexandria"/>
              </a:rPr>
              <a:t>ange </a:t>
            </a:r>
            <a:r>
              <a:rPr kumimoji="0" lang="en-US" altLang="en-US" sz="2400" b="1" i="0" u="none" strike="noStrike" kern="1200" cap="none" spc="0" normalizeH="0" baseline="0" noProof="0" dirty="0">
                <a:ln>
                  <a:noFill/>
                </a:ln>
                <a:solidFill>
                  <a:schemeClr val="tx1"/>
                </a:solidFill>
                <a:effectLst/>
                <a:uLnTx/>
                <a:uFillTx/>
                <a:latin typeface="Alexandria"/>
              </a:rPr>
              <a:t>Mod</a:t>
            </a:r>
            <a:r>
              <a:rPr kumimoji="0" lang="en-US" altLang="en-US" sz="2400" i="0" u="none" strike="noStrike" kern="1200" cap="none" spc="0" normalizeH="0" baseline="0" noProof="0" dirty="0">
                <a:ln>
                  <a:noFill/>
                </a:ln>
                <a:solidFill>
                  <a:schemeClr val="tx1"/>
                </a:solidFill>
                <a:effectLst/>
                <a:uLnTx/>
                <a:uFillTx/>
                <a:latin typeface="Alexandria"/>
              </a:rPr>
              <a:t>e — it’s the command used in Linux to set file and directory permissions.</a:t>
            </a:r>
          </a:p>
          <a:p>
            <a:pPr marL="342900" marR="0" lvl="0" indent="-342900" algn="l" defTabSz="914400" rtl="0" eaLnBrk="0" fontAlgn="base" latinLnBrk="0" hangingPunct="0">
              <a:spcBef>
                <a:spcPct val="0"/>
              </a:spcBef>
              <a:spcAft>
                <a:spcPct val="0"/>
              </a:spcAft>
              <a:buClrTx/>
              <a:buSzTx/>
              <a:buFont typeface="Wingdings" panose="05000000000000000000" pitchFamily="2" charset="2"/>
              <a:buChar char="q"/>
              <a:tabLst/>
              <a:defRPr/>
            </a:pPr>
            <a:endParaRPr kumimoji="0" lang="en-US" altLang="en-US" sz="2400" i="0" u="none" strike="noStrike" kern="1200" cap="none" spc="0" normalizeH="0" baseline="0" noProof="0" dirty="0">
              <a:ln>
                <a:noFill/>
              </a:ln>
              <a:solidFill>
                <a:schemeClr val="tx1"/>
              </a:solidFill>
              <a:effectLst/>
              <a:uLnTx/>
              <a:uFillTx/>
              <a:latin typeface="Alexandria"/>
            </a:endParaRPr>
          </a:p>
          <a:p>
            <a:pPr marL="342900" marR="0" lvl="0" indent="-342900" algn="l" defTabSz="914400" rtl="0" eaLnBrk="0" fontAlgn="base" latinLnBrk="0" hangingPunct="0">
              <a:spcBef>
                <a:spcPct val="0"/>
              </a:spcBef>
              <a:spcAft>
                <a:spcPct val="0"/>
              </a:spcAft>
              <a:buClrTx/>
              <a:buSzTx/>
              <a:buFont typeface="Wingdings" panose="05000000000000000000" pitchFamily="2" charset="2"/>
              <a:buChar char="q"/>
              <a:tabLst/>
              <a:defRPr/>
            </a:pPr>
            <a:r>
              <a:rPr kumimoji="0" lang="en-US" altLang="en-US" sz="2400" b="1" i="0" u="sng" strike="noStrike" kern="1200" cap="none" spc="0" normalizeH="0" baseline="0" noProof="0" dirty="0">
                <a:ln>
                  <a:noFill/>
                </a:ln>
                <a:solidFill>
                  <a:schemeClr val="tx1"/>
                </a:solidFill>
                <a:effectLst/>
                <a:uLnTx/>
                <a:uFillTx/>
                <a:latin typeface="Alexandria"/>
              </a:rPr>
              <a:t>Symbolic Mode</a:t>
            </a:r>
          </a:p>
          <a:p>
            <a:pPr marR="0" lvl="0" algn="l" defTabSz="914400" rtl="0" eaLnBrk="0" fontAlgn="base" latinLnBrk="0" hangingPunct="0">
              <a:spcBef>
                <a:spcPct val="0"/>
              </a:spcBef>
              <a:spcAft>
                <a:spcPct val="0"/>
              </a:spcAft>
              <a:buClrTx/>
              <a:buSzTx/>
              <a:tabLst/>
              <a:defRPr/>
            </a:pPr>
            <a:r>
              <a:rPr lang="en-US" altLang="en-US" sz="3200" b="1" dirty="0">
                <a:solidFill>
                  <a:schemeClr val="tx1"/>
                </a:solidFill>
                <a:effectLst>
                  <a:outerShdw blurRad="38100" dist="38100" dir="2700000" algn="tl">
                    <a:srgbClr val="000000">
                      <a:alpha val="43137"/>
                    </a:srgbClr>
                  </a:outerShdw>
                </a:effectLst>
                <a:latin typeface="Alexandria"/>
              </a:rPr>
              <a:t>+</a:t>
            </a:r>
            <a:r>
              <a:rPr lang="en-US" altLang="en-US" sz="2400" dirty="0">
                <a:solidFill>
                  <a:schemeClr val="tx1"/>
                </a:solidFill>
                <a:latin typeface="Alexandria"/>
              </a:rPr>
              <a:t>   Adds the given permission(s) without changing existing ones.</a:t>
            </a:r>
          </a:p>
          <a:p>
            <a:pPr marR="0" lvl="0" algn="l" defTabSz="914400" rtl="0" eaLnBrk="0" fontAlgn="base" latinLnBrk="0" hangingPunct="0">
              <a:spcBef>
                <a:spcPct val="0"/>
              </a:spcBef>
              <a:spcAft>
                <a:spcPct val="0"/>
              </a:spcAft>
              <a:buClrTx/>
              <a:buSzTx/>
              <a:tabLst/>
              <a:defRPr/>
            </a:pPr>
            <a:r>
              <a:rPr lang="en-US" altLang="en-US" sz="3200" b="1" dirty="0">
                <a:solidFill>
                  <a:schemeClr val="tx1"/>
                </a:solidFill>
                <a:effectLst>
                  <a:outerShdw blurRad="38100" dist="38100" dir="2700000" algn="tl">
                    <a:srgbClr val="000000">
                      <a:alpha val="43137"/>
                    </a:srgbClr>
                  </a:outerShdw>
                </a:effectLst>
                <a:latin typeface="Alexandria"/>
              </a:rPr>
              <a:t>-</a:t>
            </a:r>
            <a:r>
              <a:rPr lang="en-US" altLang="en-US" sz="2400" dirty="0">
                <a:solidFill>
                  <a:schemeClr val="tx1"/>
                </a:solidFill>
                <a:latin typeface="Alexandria"/>
              </a:rPr>
              <a:t>  Removes the given permission(s) but leaves others unchanged.</a:t>
            </a:r>
          </a:p>
          <a:p>
            <a:pPr marR="0" lvl="0" algn="l" defTabSz="914400" rtl="0" eaLnBrk="0" fontAlgn="base" latinLnBrk="0" hangingPunct="0">
              <a:spcBef>
                <a:spcPct val="0"/>
              </a:spcBef>
              <a:spcAft>
                <a:spcPct val="0"/>
              </a:spcAft>
              <a:buClrTx/>
              <a:buSzTx/>
              <a:tabLst/>
              <a:defRPr/>
            </a:pPr>
            <a:r>
              <a:rPr lang="en-US" altLang="en-US" sz="3200" b="1" dirty="0">
                <a:solidFill>
                  <a:schemeClr val="tx1"/>
                </a:solidFill>
                <a:effectLst>
                  <a:outerShdw blurRad="38100" dist="38100" dir="2700000" algn="tl">
                    <a:srgbClr val="000000">
                      <a:alpha val="43137"/>
                    </a:srgbClr>
                  </a:outerShdw>
                </a:effectLst>
                <a:latin typeface="Alexandria"/>
              </a:rPr>
              <a:t>=</a:t>
            </a:r>
            <a:r>
              <a:rPr lang="en-US" altLang="en-US" sz="2400" dirty="0">
                <a:solidFill>
                  <a:schemeClr val="tx1"/>
                </a:solidFill>
                <a:latin typeface="Alexandria"/>
              </a:rPr>
              <a:t>   Replaces all permissions for the category with exactly what you specify.</a:t>
            </a:r>
            <a:endParaRPr kumimoji="0" lang="en-US" altLang="en-US" sz="2400" b="1" i="0" u="sng" strike="noStrike" kern="1200" cap="none" spc="0" normalizeH="0" baseline="0" noProof="0" dirty="0">
              <a:ln>
                <a:noFill/>
              </a:ln>
              <a:solidFill>
                <a:schemeClr val="tx1"/>
              </a:solidFill>
              <a:effectLst/>
              <a:uLnTx/>
              <a:uFillTx/>
              <a:latin typeface="Alexandria"/>
            </a:endParaRPr>
          </a:p>
          <a:p>
            <a:pPr marL="342900" marR="0" lvl="0" indent="-342900" algn="l" defTabSz="914400" rtl="0" eaLnBrk="0" fontAlgn="base" latinLnBrk="0" hangingPunct="0">
              <a:spcBef>
                <a:spcPct val="0"/>
              </a:spcBef>
              <a:spcAft>
                <a:spcPct val="0"/>
              </a:spcAft>
              <a:buClrTx/>
              <a:buSzTx/>
              <a:buFont typeface="Wingdings" panose="05000000000000000000" pitchFamily="2" charset="2"/>
              <a:buChar char="§"/>
              <a:tabLst/>
              <a:defRPr/>
            </a:pPr>
            <a:r>
              <a:rPr kumimoji="0" lang="en-US" altLang="en-US" sz="2400" b="1" i="0" strike="noStrike" kern="1200" cap="none" spc="0" normalizeH="0" baseline="0" noProof="0" dirty="0">
                <a:ln>
                  <a:noFill/>
                </a:ln>
                <a:solidFill>
                  <a:schemeClr val="accent1"/>
                </a:solidFill>
                <a:effectLst/>
                <a:uLnTx/>
                <a:uFillTx/>
                <a:latin typeface="Alexandria"/>
              </a:rPr>
              <a:t>chmod </a:t>
            </a:r>
            <a:r>
              <a:rPr kumimoji="0" lang="en-US" altLang="en-US" sz="2400" b="1" i="0" strike="noStrike" kern="1200" cap="none" spc="0" normalizeH="0" baseline="0" noProof="0" dirty="0" err="1">
                <a:ln>
                  <a:noFill/>
                </a:ln>
                <a:solidFill>
                  <a:schemeClr val="accent1"/>
                </a:solidFill>
                <a:effectLst/>
                <a:uLnTx/>
                <a:uFillTx/>
                <a:latin typeface="Alexandria"/>
              </a:rPr>
              <a:t>u+x</a:t>
            </a:r>
            <a:r>
              <a:rPr kumimoji="0" lang="en-US" altLang="en-US" sz="2400" b="1" i="0" strike="noStrike" kern="1200" cap="none" spc="0" normalizeH="0" baseline="0" noProof="0" dirty="0">
                <a:ln>
                  <a:noFill/>
                </a:ln>
                <a:solidFill>
                  <a:schemeClr val="accent1"/>
                </a:solidFill>
                <a:effectLst/>
                <a:uLnTx/>
                <a:uFillTx/>
                <a:latin typeface="Alexandria"/>
              </a:rPr>
              <a:t> file.txt     </a:t>
            </a:r>
            <a:r>
              <a:rPr kumimoji="0" lang="en-US" altLang="en-US" sz="2400" i="0" strike="noStrike" kern="1200" cap="none" spc="0" normalizeH="0" baseline="0" noProof="0" dirty="0">
                <a:ln>
                  <a:noFill/>
                </a:ln>
                <a:solidFill>
                  <a:schemeClr val="tx1"/>
                </a:solidFill>
                <a:effectLst/>
                <a:uLnTx/>
                <a:uFillTx/>
                <a:latin typeface="Alexandria"/>
              </a:rPr>
              <a:t># Add execute for user</a:t>
            </a:r>
          </a:p>
          <a:p>
            <a:pPr marL="342900" marR="0" lvl="0" indent="-342900" algn="l" defTabSz="914400" rtl="0" eaLnBrk="0" fontAlgn="base" latinLnBrk="0" hangingPunct="0">
              <a:spcBef>
                <a:spcPct val="0"/>
              </a:spcBef>
              <a:spcAft>
                <a:spcPct val="0"/>
              </a:spcAft>
              <a:buClrTx/>
              <a:buSzTx/>
              <a:buFont typeface="Wingdings" panose="05000000000000000000" pitchFamily="2" charset="2"/>
              <a:buChar char="§"/>
              <a:tabLst/>
              <a:defRPr/>
            </a:pPr>
            <a:r>
              <a:rPr lang="en-US" altLang="en-US" sz="2400" b="1" dirty="0">
                <a:solidFill>
                  <a:schemeClr val="accent1"/>
                </a:solidFill>
                <a:latin typeface="Alexandria"/>
              </a:rPr>
              <a:t>chmod g-w file.txt     </a:t>
            </a:r>
            <a:r>
              <a:rPr kumimoji="0" lang="en-US" altLang="en-US" sz="2400" i="0" strike="noStrike" kern="1200" cap="none" spc="0" normalizeH="0" baseline="0" noProof="0" dirty="0">
                <a:ln>
                  <a:noFill/>
                </a:ln>
                <a:solidFill>
                  <a:schemeClr val="tx1"/>
                </a:solidFill>
                <a:effectLst/>
                <a:uLnTx/>
                <a:uFillTx/>
                <a:latin typeface="Alexandria"/>
              </a:rPr>
              <a:t># Remove write for group</a:t>
            </a:r>
          </a:p>
          <a:p>
            <a:pPr marL="342900" marR="0" lvl="0" indent="-342900" algn="l" defTabSz="914400" rtl="0" eaLnBrk="0" fontAlgn="base" latinLnBrk="0" hangingPunct="0">
              <a:spcBef>
                <a:spcPct val="0"/>
              </a:spcBef>
              <a:spcAft>
                <a:spcPct val="0"/>
              </a:spcAft>
              <a:buClrTx/>
              <a:buSzTx/>
              <a:buFont typeface="Wingdings" panose="05000000000000000000" pitchFamily="2" charset="2"/>
              <a:buChar char="§"/>
              <a:tabLst/>
              <a:defRPr/>
            </a:pPr>
            <a:r>
              <a:rPr lang="en-US" altLang="en-US" sz="2400" b="1" dirty="0">
                <a:solidFill>
                  <a:schemeClr val="accent1"/>
                </a:solidFill>
                <a:latin typeface="Alexandria"/>
              </a:rPr>
              <a:t>chmod o=r file.txt     </a:t>
            </a:r>
            <a:r>
              <a:rPr kumimoji="0" lang="en-US" altLang="en-US" sz="2400" i="0" strike="noStrike" kern="1200" cap="none" spc="0" normalizeH="0" baseline="0" noProof="0" dirty="0">
                <a:ln>
                  <a:noFill/>
                </a:ln>
                <a:solidFill>
                  <a:schemeClr val="tx1"/>
                </a:solidFill>
                <a:effectLst/>
                <a:uLnTx/>
                <a:uFillTx/>
                <a:latin typeface="Alexandria"/>
              </a:rPr>
              <a:t># Set read only for others</a:t>
            </a:r>
          </a:p>
          <a:p>
            <a:pPr marL="342900" marR="0" lvl="0" indent="-342900" algn="l" defTabSz="914400" rtl="0" eaLnBrk="0" fontAlgn="base" latinLnBrk="0" hangingPunct="0">
              <a:spcBef>
                <a:spcPct val="0"/>
              </a:spcBef>
              <a:spcAft>
                <a:spcPct val="0"/>
              </a:spcAft>
              <a:buClrTx/>
              <a:buSzTx/>
              <a:buFont typeface="Wingdings" panose="05000000000000000000" pitchFamily="2" charset="2"/>
              <a:buChar char="§"/>
              <a:tabLst/>
              <a:defRPr/>
            </a:pPr>
            <a:r>
              <a:rPr lang="en-US" altLang="en-US" sz="2400" b="1" dirty="0">
                <a:solidFill>
                  <a:schemeClr val="accent1"/>
                </a:solidFill>
                <a:latin typeface="Alexandria"/>
              </a:rPr>
              <a:t>chmod </a:t>
            </a:r>
            <a:r>
              <a:rPr lang="en-US" altLang="en-US" sz="2400" b="1" dirty="0" err="1">
                <a:solidFill>
                  <a:schemeClr val="accent1"/>
                </a:solidFill>
                <a:latin typeface="Alexandria"/>
              </a:rPr>
              <a:t>a+rw</a:t>
            </a:r>
            <a:r>
              <a:rPr lang="en-US" altLang="en-US" sz="2400" b="1" dirty="0">
                <a:solidFill>
                  <a:schemeClr val="accent1"/>
                </a:solidFill>
                <a:latin typeface="Alexandria"/>
              </a:rPr>
              <a:t> file.txt    </a:t>
            </a:r>
            <a:r>
              <a:rPr kumimoji="0" lang="en-US" altLang="en-US" sz="2400" i="0" strike="noStrike" kern="1200" cap="none" spc="0" normalizeH="0" baseline="0" noProof="0" dirty="0">
                <a:ln>
                  <a:noFill/>
                </a:ln>
                <a:solidFill>
                  <a:schemeClr val="tx1"/>
                </a:solidFill>
                <a:effectLst/>
                <a:uLnTx/>
                <a:uFillTx/>
                <a:latin typeface="Alexandria"/>
              </a:rPr>
              <a:t># Add read/write for everyone</a:t>
            </a:r>
          </a:p>
        </p:txBody>
      </p:sp>
    </p:spTree>
    <p:extLst>
      <p:ext uri="{BB962C8B-B14F-4D97-AF65-F5344CB8AC3E}">
        <p14:creationId xmlns:p14="http://schemas.microsoft.com/office/powerpoint/2010/main" val="314427766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BEF026-9B6C-4F3E-FC68-9BE939D96067}"/>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4A26F5A3-3ED2-EA04-97FD-B70D7D7D171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F5FC407E-D3A5-8E3A-7003-8DC677835F37}"/>
              </a:ext>
            </a:extLst>
          </p:cNvPr>
          <p:cNvSpPr txBox="1"/>
          <p:nvPr/>
        </p:nvSpPr>
        <p:spPr>
          <a:xfrm>
            <a:off x="404230" y="691281"/>
            <a:ext cx="7277099" cy="523220"/>
          </a:xfrm>
          <a:prstGeom prst="rect">
            <a:avLst/>
          </a:prstGeom>
          <a:noFill/>
        </p:spPr>
        <p:txBody>
          <a:bodyPr wrap="square">
            <a:spAutoFit/>
          </a:bodyPr>
          <a:lstStyle/>
          <a:p>
            <a:r>
              <a:rPr lang="en-US" sz="2800" b="1" dirty="0">
                <a:latin typeface="Alexandria"/>
              </a:rPr>
              <a:t> File Permission Control</a:t>
            </a:r>
          </a:p>
        </p:txBody>
      </p:sp>
      <p:sp>
        <p:nvSpPr>
          <p:cNvPr id="2" name="Rectangle: Rounded Corners 1">
            <a:extLst>
              <a:ext uri="{FF2B5EF4-FFF2-40B4-BE49-F238E27FC236}">
                <a16:creationId xmlns:a16="http://schemas.microsoft.com/office/drawing/2014/main" id="{18668D4D-6C4C-C485-E8B5-D938C80FD578}"/>
              </a:ext>
            </a:extLst>
          </p:cNvPr>
          <p:cNvSpPr/>
          <p:nvPr/>
        </p:nvSpPr>
        <p:spPr>
          <a:xfrm>
            <a:off x="404230" y="1214501"/>
            <a:ext cx="11579761" cy="54873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R="0" lvl="0" algn="l" defTabSz="914400" rtl="0" eaLnBrk="0" fontAlgn="base" latinLnBrk="0" hangingPunct="0">
              <a:spcBef>
                <a:spcPct val="0"/>
              </a:spcBef>
              <a:spcAft>
                <a:spcPct val="0"/>
              </a:spcAft>
              <a:buClrTx/>
              <a:buSzTx/>
              <a:tabLst/>
              <a:defRPr/>
            </a:pPr>
            <a:r>
              <a:rPr kumimoji="0" lang="en-US" altLang="en-US" sz="2400" b="1" i="0" u="none" strike="noStrike" kern="1200" cap="none" spc="0" normalizeH="0" baseline="0" noProof="0" dirty="0">
                <a:ln>
                  <a:noFill/>
                </a:ln>
                <a:solidFill>
                  <a:schemeClr val="tx1"/>
                </a:solidFill>
                <a:effectLst/>
                <a:uLnTx/>
                <a:uFillTx/>
                <a:latin typeface="Alexandria"/>
              </a:rPr>
              <a:t>chmod</a:t>
            </a:r>
          </a:p>
          <a:p>
            <a:pPr marR="0" lvl="0" algn="l" defTabSz="914400" rtl="0" eaLnBrk="0" fontAlgn="base" latinLnBrk="0" hangingPunct="0">
              <a:spcBef>
                <a:spcPct val="0"/>
              </a:spcBef>
              <a:spcAft>
                <a:spcPct val="0"/>
              </a:spcAft>
              <a:buClrTx/>
              <a:buSzTx/>
              <a:tabLst/>
              <a:defRPr/>
            </a:pPr>
            <a:endParaRPr kumimoji="0" lang="en-US" altLang="en-US" sz="2400" i="0" u="none" strike="noStrike" kern="1200" cap="none" spc="0" normalizeH="0" baseline="0" noProof="0" dirty="0">
              <a:ln>
                <a:noFill/>
              </a:ln>
              <a:solidFill>
                <a:schemeClr val="tx1"/>
              </a:solidFill>
              <a:effectLst/>
              <a:uLnTx/>
              <a:uFillTx/>
              <a:latin typeface="Alexandria"/>
            </a:endParaRPr>
          </a:p>
          <a:p>
            <a:pPr marL="342900" marR="0" lvl="0" indent="-342900" algn="l" defTabSz="914400" rtl="0" eaLnBrk="0" fontAlgn="base" latinLnBrk="0" hangingPunct="0">
              <a:spcBef>
                <a:spcPct val="0"/>
              </a:spcBef>
              <a:spcAft>
                <a:spcPct val="0"/>
              </a:spcAft>
              <a:buClrTx/>
              <a:buSzTx/>
              <a:buFont typeface="Wingdings" panose="05000000000000000000" pitchFamily="2" charset="2"/>
              <a:buChar char="q"/>
              <a:tabLst/>
              <a:defRPr/>
            </a:pPr>
            <a:r>
              <a:rPr kumimoji="0" lang="en-US" altLang="en-US" sz="2400" b="1" i="0" u="sng" strike="noStrike" kern="1200" cap="none" spc="0" normalizeH="0" baseline="0" noProof="0" dirty="0">
                <a:ln>
                  <a:noFill/>
                </a:ln>
                <a:solidFill>
                  <a:schemeClr val="tx1"/>
                </a:solidFill>
                <a:effectLst/>
                <a:uLnTx/>
                <a:uFillTx/>
                <a:latin typeface="Alexandria"/>
              </a:rPr>
              <a:t>Numeric Mode</a:t>
            </a:r>
          </a:p>
          <a:p>
            <a:pPr marL="342900" marR="0" lvl="0" indent="-342900" algn="l" defTabSz="914400" rtl="0" eaLnBrk="0" fontAlgn="base" latinLnBrk="0" hangingPunct="0">
              <a:spcBef>
                <a:spcPct val="0"/>
              </a:spcBef>
              <a:spcAft>
                <a:spcPct val="0"/>
              </a:spcAft>
              <a:buClrTx/>
              <a:buSzTx/>
              <a:buFont typeface="Wingdings" panose="05000000000000000000" pitchFamily="2" charset="2"/>
              <a:buChar char="q"/>
              <a:tabLst/>
              <a:defRPr/>
            </a:pPr>
            <a:endParaRPr kumimoji="0" lang="en-US" altLang="en-US" sz="2400" b="1" i="0" u="sng" strike="noStrike" kern="1200" cap="none" spc="0" normalizeH="0" baseline="0" noProof="0" dirty="0">
              <a:ln>
                <a:noFill/>
              </a:ln>
              <a:solidFill>
                <a:schemeClr val="tx1"/>
              </a:solidFill>
              <a:effectLst/>
              <a:uLnTx/>
              <a:uFillTx/>
              <a:latin typeface="Alexandria"/>
            </a:endParaRPr>
          </a:p>
          <a:p>
            <a:pPr marR="0" lvl="0" algn="l" defTabSz="914400" rtl="0" eaLnBrk="0" fontAlgn="base" latinLnBrk="0" hangingPunct="0">
              <a:spcBef>
                <a:spcPct val="0"/>
              </a:spcBef>
              <a:spcAft>
                <a:spcPct val="0"/>
              </a:spcAft>
              <a:buClrTx/>
              <a:buSzTx/>
              <a:tabLst/>
              <a:defRPr/>
            </a:pPr>
            <a:r>
              <a:rPr kumimoji="0" lang="en-US" altLang="en-US" sz="2400" b="1" i="0" strike="noStrike" kern="1200" cap="none" spc="0" normalizeH="0" baseline="0" noProof="0" dirty="0">
                <a:ln>
                  <a:noFill/>
                </a:ln>
                <a:solidFill>
                  <a:schemeClr val="tx1"/>
                </a:solidFill>
                <a:effectLst/>
                <a:uLnTx/>
                <a:uFillTx/>
                <a:latin typeface="Alexandria"/>
              </a:rPr>
              <a:t>Uses numbers:</a:t>
            </a:r>
          </a:p>
          <a:p>
            <a:pPr marR="0" lvl="0" algn="l" defTabSz="914400" rtl="0" eaLnBrk="0" fontAlgn="base" latinLnBrk="0" hangingPunct="0">
              <a:spcBef>
                <a:spcPct val="0"/>
              </a:spcBef>
              <a:spcAft>
                <a:spcPct val="0"/>
              </a:spcAft>
              <a:buClrTx/>
              <a:buSzTx/>
              <a:tabLst/>
              <a:defRPr/>
            </a:pPr>
            <a:endParaRPr kumimoji="0" lang="en-US" altLang="en-US" sz="2400" i="0" strike="noStrike" kern="1200" cap="none" spc="0" normalizeH="0" baseline="0" noProof="0" dirty="0">
              <a:ln>
                <a:noFill/>
              </a:ln>
              <a:solidFill>
                <a:schemeClr val="tx1"/>
              </a:solidFill>
              <a:effectLst/>
              <a:uLnTx/>
              <a:uFillTx/>
              <a:latin typeface="Alexandria"/>
            </a:endParaRPr>
          </a:p>
          <a:p>
            <a:pPr marR="0" lvl="0" algn="l" defTabSz="914400" rtl="0" eaLnBrk="0" fontAlgn="base" latinLnBrk="0" hangingPunct="0">
              <a:spcBef>
                <a:spcPct val="0"/>
              </a:spcBef>
              <a:spcAft>
                <a:spcPct val="0"/>
              </a:spcAft>
              <a:buClrTx/>
              <a:buSzTx/>
              <a:tabLst/>
              <a:defRPr/>
            </a:pPr>
            <a:r>
              <a:rPr kumimoji="0" lang="en-US" altLang="en-US" sz="2400" b="1" i="0" strike="noStrike" kern="1200" cap="none" spc="0" normalizeH="0" baseline="0" noProof="0" dirty="0">
                <a:ln>
                  <a:noFill/>
                </a:ln>
                <a:solidFill>
                  <a:schemeClr val="accent2">
                    <a:lumMod val="75000"/>
                  </a:schemeClr>
                </a:solidFill>
                <a:effectLst/>
                <a:uLnTx/>
                <a:uFillTx/>
                <a:latin typeface="Alexandria"/>
              </a:rPr>
              <a:t>     r = 4, w = 2, x = 1 , - =0       </a:t>
            </a:r>
            <a:r>
              <a:rPr kumimoji="0" lang="en-US" altLang="en-US" sz="2400" i="0" strike="noStrike" kern="1200" cap="none" spc="0" normalizeH="0" baseline="0" noProof="0" dirty="0">
                <a:ln>
                  <a:noFill/>
                </a:ln>
                <a:solidFill>
                  <a:schemeClr val="tx1"/>
                </a:solidFill>
                <a:effectLst/>
                <a:uLnTx/>
                <a:uFillTx/>
                <a:latin typeface="Alexandria"/>
              </a:rPr>
              <a:t>Sum them to get permission values.</a:t>
            </a:r>
          </a:p>
          <a:p>
            <a:pPr marR="0" lvl="0" algn="l" defTabSz="914400" rtl="0" eaLnBrk="0" fontAlgn="base" latinLnBrk="0" hangingPunct="0">
              <a:spcBef>
                <a:spcPct val="0"/>
              </a:spcBef>
              <a:spcAft>
                <a:spcPct val="0"/>
              </a:spcAft>
              <a:buClrTx/>
              <a:buSzTx/>
              <a:tabLst/>
              <a:defRPr/>
            </a:pPr>
            <a:endParaRPr kumimoji="0" lang="en-US" altLang="en-US" sz="2400" i="0" strike="noStrike" kern="1200" cap="none" spc="0" normalizeH="0" baseline="0" noProof="0" dirty="0">
              <a:ln>
                <a:noFill/>
              </a:ln>
              <a:solidFill>
                <a:schemeClr val="tx1"/>
              </a:solidFill>
              <a:effectLst/>
              <a:uLnTx/>
              <a:uFillTx/>
              <a:latin typeface="Alexandria"/>
            </a:endParaRPr>
          </a:p>
          <a:p>
            <a:pPr marR="0" lvl="0" algn="l" defTabSz="914400" rtl="0" eaLnBrk="0" fontAlgn="base" latinLnBrk="0" hangingPunct="0">
              <a:spcBef>
                <a:spcPct val="0"/>
              </a:spcBef>
              <a:spcAft>
                <a:spcPct val="0"/>
              </a:spcAft>
              <a:buClrTx/>
              <a:buSzTx/>
              <a:tabLst/>
              <a:defRPr/>
            </a:pPr>
            <a:r>
              <a:rPr kumimoji="0" lang="en-US" altLang="en-US" sz="2400" b="1" i="0" strike="noStrike" kern="1200" cap="none" spc="0" normalizeH="0" baseline="0" noProof="0" dirty="0">
                <a:ln>
                  <a:noFill/>
                </a:ln>
                <a:solidFill>
                  <a:schemeClr val="accent1"/>
                </a:solidFill>
                <a:effectLst>
                  <a:outerShdw blurRad="38100" dist="38100" dir="2700000" algn="tl">
                    <a:srgbClr val="000000">
                      <a:alpha val="43137"/>
                    </a:srgbClr>
                  </a:outerShdw>
                </a:effectLst>
                <a:uLnTx/>
                <a:uFillTx/>
                <a:latin typeface="Alexandria"/>
              </a:rPr>
              <a:t>chmod 754 file.txt</a:t>
            </a:r>
          </a:p>
          <a:p>
            <a:pPr marR="0" lvl="0" algn="l" defTabSz="914400" rtl="0" eaLnBrk="0" fontAlgn="base" latinLnBrk="0" hangingPunct="0">
              <a:spcBef>
                <a:spcPct val="0"/>
              </a:spcBef>
              <a:spcAft>
                <a:spcPct val="0"/>
              </a:spcAft>
              <a:buClrTx/>
              <a:buSzTx/>
              <a:tabLst/>
              <a:defRPr/>
            </a:pPr>
            <a:endParaRPr kumimoji="0" lang="en-US" altLang="en-US" sz="2400" i="0" strike="noStrike" kern="1200" cap="none" spc="0" normalizeH="0" baseline="0" noProof="0" dirty="0">
              <a:ln>
                <a:noFill/>
              </a:ln>
              <a:solidFill>
                <a:schemeClr val="tx1"/>
              </a:solidFill>
              <a:effectLst/>
              <a:uLnTx/>
              <a:uFillTx/>
              <a:latin typeface="Alexandria"/>
            </a:endParaRPr>
          </a:p>
          <a:p>
            <a:pPr marL="342900" marR="0" lvl="0" indent="-342900" algn="l" defTabSz="914400" rtl="0" eaLnBrk="0" fontAlgn="base" latinLnBrk="0" hangingPunct="0">
              <a:spcBef>
                <a:spcPct val="0"/>
              </a:spcBef>
              <a:spcAft>
                <a:spcPct val="0"/>
              </a:spcAft>
              <a:buClrTx/>
              <a:buSzTx/>
              <a:buFont typeface="Wingdings" panose="05000000000000000000" pitchFamily="2" charset="2"/>
              <a:buChar char="§"/>
              <a:tabLst/>
              <a:defRPr/>
            </a:pPr>
            <a:r>
              <a:rPr kumimoji="0" lang="en-US" altLang="en-US" sz="2400" i="0" strike="noStrike" kern="1200" cap="none" spc="0" normalizeH="0" baseline="0" noProof="0" dirty="0">
                <a:ln>
                  <a:noFill/>
                </a:ln>
                <a:solidFill>
                  <a:schemeClr val="tx1"/>
                </a:solidFill>
                <a:effectLst/>
                <a:uLnTx/>
                <a:uFillTx/>
                <a:latin typeface="Alexandria"/>
              </a:rPr>
              <a:t>    </a:t>
            </a:r>
            <a:r>
              <a:rPr kumimoji="0" lang="en-US" altLang="en-US" sz="2400" b="1" i="0" strike="noStrike" kern="1200" cap="none" spc="0" normalizeH="0" baseline="0" noProof="0" dirty="0">
                <a:ln>
                  <a:noFill/>
                </a:ln>
                <a:solidFill>
                  <a:schemeClr val="accent1"/>
                </a:solidFill>
                <a:effectLst/>
                <a:uLnTx/>
                <a:uFillTx/>
                <a:latin typeface="Alexandria"/>
              </a:rPr>
              <a:t>7</a:t>
            </a:r>
            <a:r>
              <a:rPr kumimoji="0" lang="en-US" altLang="en-US" sz="2400" i="0" strike="noStrike" kern="1200" cap="none" spc="0" normalizeH="0" baseline="0" noProof="0" dirty="0">
                <a:ln>
                  <a:noFill/>
                </a:ln>
                <a:solidFill>
                  <a:schemeClr val="tx1"/>
                </a:solidFill>
                <a:effectLst/>
                <a:uLnTx/>
                <a:uFillTx/>
                <a:latin typeface="Alexandria"/>
              </a:rPr>
              <a:t> → user: 4+2+1 = </a:t>
            </a:r>
            <a:r>
              <a:rPr kumimoji="0" lang="en-US" altLang="en-US" sz="2400" i="0" strike="noStrike" kern="1200" cap="none" spc="0" normalizeH="0" baseline="0" noProof="0" dirty="0" err="1">
                <a:ln>
                  <a:noFill/>
                </a:ln>
                <a:solidFill>
                  <a:schemeClr val="tx1"/>
                </a:solidFill>
                <a:effectLst/>
                <a:uLnTx/>
                <a:uFillTx/>
                <a:latin typeface="Alexandria"/>
              </a:rPr>
              <a:t>rwx</a:t>
            </a:r>
            <a:endParaRPr kumimoji="0" lang="en-US" altLang="en-US" sz="2400" i="0" strike="noStrike" kern="1200" cap="none" spc="0" normalizeH="0" baseline="0" noProof="0" dirty="0">
              <a:ln>
                <a:noFill/>
              </a:ln>
              <a:solidFill>
                <a:schemeClr val="tx1"/>
              </a:solidFill>
              <a:effectLst/>
              <a:uLnTx/>
              <a:uFillTx/>
              <a:latin typeface="Alexandria"/>
            </a:endParaRPr>
          </a:p>
          <a:p>
            <a:pPr marL="342900" marR="0" lvl="0" indent="-342900" algn="l" defTabSz="914400" rtl="0" eaLnBrk="0" fontAlgn="base" latinLnBrk="0" hangingPunct="0">
              <a:spcBef>
                <a:spcPct val="0"/>
              </a:spcBef>
              <a:spcAft>
                <a:spcPct val="0"/>
              </a:spcAft>
              <a:buClrTx/>
              <a:buSzTx/>
              <a:buFont typeface="Wingdings" panose="05000000000000000000" pitchFamily="2" charset="2"/>
              <a:buChar char="§"/>
              <a:tabLst/>
              <a:defRPr/>
            </a:pPr>
            <a:r>
              <a:rPr kumimoji="0" lang="en-US" altLang="en-US" sz="2400" i="0" strike="noStrike" kern="1200" cap="none" spc="0" normalizeH="0" baseline="0" noProof="0" dirty="0">
                <a:ln>
                  <a:noFill/>
                </a:ln>
                <a:solidFill>
                  <a:schemeClr val="tx1"/>
                </a:solidFill>
                <a:effectLst/>
                <a:uLnTx/>
                <a:uFillTx/>
                <a:latin typeface="Alexandria"/>
              </a:rPr>
              <a:t>    </a:t>
            </a:r>
            <a:r>
              <a:rPr kumimoji="0" lang="en-US" altLang="en-US" sz="2400" b="1" i="0" strike="noStrike" kern="1200" cap="none" spc="0" normalizeH="0" baseline="0" noProof="0" dirty="0">
                <a:ln>
                  <a:noFill/>
                </a:ln>
                <a:solidFill>
                  <a:schemeClr val="accent1"/>
                </a:solidFill>
                <a:effectLst/>
                <a:uLnTx/>
                <a:uFillTx/>
                <a:latin typeface="Alexandria"/>
              </a:rPr>
              <a:t>5</a:t>
            </a:r>
            <a:r>
              <a:rPr kumimoji="0" lang="en-US" altLang="en-US" sz="2400" i="0" strike="noStrike" kern="1200" cap="none" spc="0" normalizeH="0" baseline="0" noProof="0" dirty="0">
                <a:ln>
                  <a:noFill/>
                </a:ln>
                <a:solidFill>
                  <a:schemeClr val="tx1"/>
                </a:solidFill>
                <a:effectLst/>
                <a:uLnTx/>
                <a:uFillTx/>
                <a:latin typeface="Alexandria"/>
              </a:rPr>
              <a:t> → group: 4+0+1 = r-x</a:t>
            </a:r>
          </a:p>
          <a:p>
            <a:pPr marL="342900" marR="0" lvl="0" indent="-342900" algn="l" defTabSz="914400" rtl="0" eaLnBrk="0" fontAlgn="base" latinLnBrk="0" hangingPunct="0">
              <a:spcBef>
                <a:spcPct val="0"/>
              </a:spcBef>
              <a:spcAft>
                <a:spcPct val="0"/>
              </a:spcAft>
              <a:buClrTx/>
              <a:buSzTx/>
              <a:buFont typeface="Wingdings" panose="05000000000000000000" pitchFamily="2" charset="2"/>
              <a:buChar char="§"/>
              <a:tabLst/>
              <a:defRPr/>
            </a:pPr>
            <a:r>
              <a:rPr kumimoji="0" lang="en-US" altLang="en-US" sz="2400" i="0" strike="noStrike" kern="1200" cap="none" spc="0" normalizeH="0" baseline="0" noProof="0" dirty="0">
                <a:ln>
                  <a:noFill/>
                </a:ln>
                <a:solidFill>
                  <a:schemeClr val="tx1"/>
                </a:solidFill>
                <a:effectLst/>
                <a:uLnTx/>
                <a:uFillTx/>
                <a:latin typeface="Alexandria"/>
              </a:rPr>
              <a:t>    </a:t>
            </a:r>
            <a:r>
              <a:rPr kumimoji="0" lang="en-US" altLang="en-US" sz="2400" b="1" i="0" strike="noStrike" kern="1200" cap="none" spc="0" normalizeH="0" baseline="0" noProof="0" dirty="0">
                <a:ln>
                  <a:noFill/>
                </a:ln>
                <a:solidFill>
                  <a:schemeClr val="accent1"/>
                </a:solidFill>
                <a:effectLst/>
                <a:uLnTx/>
                <a:uFillTx/>
                <a:latin typeface="Alexandria"/>
              </a:rPr>
              <a:t>4</a:t>
            </a:r>
            <a:r>
              <a:rPr kumimoji="0" lang="en-US" altLang="en-US" sz="2400" i="0" strike="noStrike" kern="1200" cap="none" spc="0" normalizeH="0" baseline="0" noProof="0" dirty="0">
                <a:ln>
                  <a:noFill/>
                </a:ln>
                <a:solidFill>
                  <a:schemeClr val="tx1"/>
                </a:solidFill>
                <a:effectLst/>
                <a:uLnTx/>
                <a:uFillTx/>
                <a:latin typeface="Alexandria"/>
              </a:rPr>
              <a:t> → others: 4+0+0 = r--</a:t>
            </a:r>
          </a:p>
        </p:txBody>
      </p:sp>
    </p:spTree>
    <p:extLst>
      <p:ext uri="{BB962C8B-B14F-4D97-AF65-F5344CB8AC3E}">
        <p14:creationId xmlns:p14="http://schemas.microsoft.com/office/powerpoint/2010/main" val="165347432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AB63DE-6423-810D-EBF1-DABF29A3CD3E}"/>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292EBCBB-CFE0-252B-012B-4623F273C04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A0CBEF17-F1C5-2AE7-A6C5-08CA159620F3}"/>
              </a:ext>
            </a:extLst>
          </p:cNvPr>
          <p:cNvSpPr txBox="1"/>
          <p:nvPr/>
        </p:nvSpPr>
        <p:spPr>
          <a:xfrm>
            <a:off x="381928" y="1083696"/>
            <a:ext cx="7277099" cy="523220"/>
          </a:xfrm>
          <a:prstGeom prst="rect">
            <a:avLst/>
          </a:prstGeom>
          <a:noFill/>
        </p:spPr>
        <p:txBody>
          <a:bodyPr wrap="square">
            <a:spAutoFit/>
          </a:bodyPr>
          <a:lstStyle/>
          <a:p>
            <a:r>
              <a:rPr lang="en-US" sz="2800" b="1" dirty="0">
                <a:latin typeface="Alexandria"/>
              </a:rPr>
              <a:t>Users Passwords</a:t>
            </a:r>
          </a:p>
        </p:txBody>
      </p:sp>
      <p:sp>
        <p:nvSpPr>
          <p:cNvPr id="2" name="Rectangle: Rounded Corners 1">
            <a:extLst>
              <a:ext uri="{FF2B5EF4-FFF2-40B4-BE49-F238E27FC236}">
                <a16:creationId xmlns:a16="http://schemas.microsoft.com/office/drawing/2014/main" id="{F8A7D113-9ECC-6DFE-AF68-C034919E2DAC}"/>
              </a:ext>
            </a:extLst>
          </p:cNvPr>
          <p:cNvSpPr/>
          <p:nvPr/>
        </p:nvSpPr>
        <p:spPr>
          <a:xfrm>
            <a:off x="184732" y="1606916"/>
            <a:ext cx="11799259" cy="35003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just" defTabSz="914400" rtl="0" eaLnBrk="0" fontAlgn="base" latinLnBrk="0" hangingPunct="0">
              <a:lnSpc>
                <a:spcPct val="150000"/>
              </a:lnSpc>
              <a:spcBef>
                <a:spcPct val="0"/>
              </a:spcBef>
              <a:spcAft>
                <a:spcPct val="0"/>
              </a:spcAft>
              <a:buClrTx/>
              <a:buSzTx/>
              <a:buFontTx/>
              <a:buNone/>
              <a:tabLst/>
              <a:defRPr/>
            </a:pPr>
            <a:r>
              <a:rPr kumimoji="0" lang="en-US" altLang="en-US" sz="2400" b="1" i="0" u="none" strike="noStrike" kern="1200" cap="none" spc="0" normalizeH="0" baseline="0" noProof="0" dirty="0">
                <a:ln>
                  <a:noFill/>
                </a:ln>
                <a:solidFill>
                  <a:schemeClr val="tx1"/>
                </a:solidFill>
                <a:effectLst/>
                <a:uLnTx/>
                <a:uFillTx/>
                <a:latin typeface="Alexandria"/>
              </a:rPr>
              <a:t>Show users passwords</a:t>
            </a:r>
          </a:p>
          <a:p>
            <a:pPr marL="342900" marR="0" lvl="0" indent="-342900" algn="just" defTabSz="914400" rtl="0" eaLnBrk="0" fontAlgn="base" latinLnBrk="0" hangingPunct="0">
              <a:spcBef>
                <a:spcPct val="0"/>
              </a:spcBef>
              <a:spcAft>
                <a:spcPct val="0"/>
              </a:spcAft>
              <a:buClrTx/>
              <a:buSzTx/>
              <a:buFont typeface="Wingdings" panose="05000000000000000000" pitchFamily="2" charset="2"/>
              <a:buChar char="q"/>
              <a:tabLst/>
              <a:defRPr/>
            </a:pPr>
            <a:r>
              <a:rPr kumimoji="0" lang="en-US" altLang="en-US" sz="2400" i="0" u="none" strike="noStrike" kern="1200" cap="none" spc="0" normalizeH="0" baseline="0" noProof="0" dirty="0">
                <a:ln>
                  <a:noFill/>
                </a:ln>
                <a:solidFill>
                  <a:schemeClr val="tx1"/>
                </a:solidFill>
                <a:effectLst/>
                <a:uLnTx/>
                <a:uFillTx/>
                <a:latin typeface="Alexandria"/>
              </a:rPr>
              <a:t>user passwords are not stored in plaintext for security reasons. Instead, they are stored as encrypted </a:t>
            </a:r>
            <a:r>
              <a:rPr kumimoji="0" lang="en-US" altLang="en-US" sz="2400" b="1" i="0" u="none" strike="noStrike" kern="1200" cap="none" spc="0" normalizeH="0" baseline="0" noProof="0" dirty="0">
                <a:ln>
                  <a:noFill/>
                </a:ln>
                <a:solidFill>
                  <a:schemeClr val="tx1"/>
                </a:solidFill>
                <a:effectLst/>
                <a:uLnTx/>
                <a:uFillTx/>
                <a:latin typeface="Alexandria"/>
              </a:rPr>
              <a:t>hashes</a:t>
            </a:r>
            <a:r>
              <a:rPr kumimoji="0" lang="en-US" altLang="en-US" sz="2400" i="0" u="none" strike="noStrike" kern="1200" cap="none" spc="0" normalizeH="0" baseline="0" noProof="0" dirty="0">
                <a:ln>
                  <a:noFill/>
                </a:ln>
                <a:solidFill>
                  <a:schemeClr val="tx1"/>
                </a:solidFill>
                <a:effectLst/>
                <a:uLnTx/>
                <a:uFillTx/>
                <a:latin typeface="Alexandria"/>
              </a:rPr>
              <a:t> in a protected file. You cannot "show" the actual passwords, only their hashed versions.</a:t>
            </a:r>
          </a:p>
          <a:p>
            <a:pPr marL="342900" marR="0" lvl="0" indent="-342900" algn="just" defTabSz="914400" rtl="0" eaLnBrk="0" fontAlgn="base" latinLnBrk="0" hangingPunct="0">
              <a:lnSpc>
                <a:spcPct val="150000"/>
              </a:lnSpc>
              <a:spcBef>
                <a:spcPct val="0"/>
              </a:spcBef>
              <a:spcAft>
                <a:spcPct val="0"/>
              </a:spcAft>
              <a:buClrTx/>
              <a:buSzTx/>
              <a:buFont typeface="Wingdings" panose="05000000000000000000" pitchFamily="2" charset="2"/>
              <a:buChar char="q"/>
              <a:tabLst/>
              <a:defRPr/>
            </a:pPr>
            <a:r>
              <a:rPr lang="en-US" altLang="en-US" sz="2400" dirty="0">
                <a:solidFill>
                  <a:schemeClr val="tx1"/>
                </a:solidFill>
                <a:latin typeface="Alexandria"/>
              </a:rPr>
              <a:t>Hashed passwords are stored in </a:t>
            </a:r>
            <a:r>
              <a:rPr lang="en-US" altLang="en-US" sz="2400" b="1" i="1" dirty="0">
                <a:solidFill>
                  <a:schemeClr val="tx1"/>
                </a:solidFill>
                <a:latin typeface="Alexandria"/>
              </a:rPr>
              <a:t>/</a:t>
            </a:r>
            <a:r>
              <a:rPr lang="en-US" altLang="en-US" sz="2400" b="1" i="1" dirty="0" err="1">
                <a:solidFill>
                  <a:schemeClr val="tx1"/>
                </a:solidFill>
                <a:latin typeface="Alexandria"/>
              </a:rPr>
              <a:t>etc</a:t>
            </a:r>
            <a:r>
              <a:rPr lang="en-US" altLang="en-US" sz="2400" b="1" i="1" dirty="0">
                <a:solidFill>
                  <a:schemeClr val="tx1"/>
                </a:solidFill>
                <a:latin typeface="Alexandria"/>
              </a:rPr>
              <a:t>/shadow</a:t>
            </a:r>
            <a:r>
              <a:rPr lang="en-US" altLang="en-US" sz="2400" dirty="0">
                <a:solidFill>
                  <a:schemeClr val="tx1"/>
                </a:solidFill>
                <a:latin typeface="Alexandria"/>
              </a:rPr>
              <a:t>, which is readable only by root (or with sudo privileges)</a:t>
            </a:r>
          </a:p>
          <a:p>
            <a:pPr marL="0" marR="0" lvl="0" indent="0" algn="just" defTabSz="914400" rtl="0" eaLnBrk="0" fontAlgn="base" latinLnBrk="0" hangingPunct="0">
              <a:lnSpc>
                <a:spcPct val="150000"/>
              </a:lnSpc>
              <a:spcBef>
                <a:spcPct val="0"/>
              </a:spcBef>
              <a:spcAft>
                <a:spcPct val="0"/>
              </a:spcAft>
              <a:buClrTx/>
              <a:buSzTx/>
              <a:buFontTx/>
              <a:buNone/>
              <a:tabLst/>
              <a:defRPr/>
            </a:pPr>
            <a:r>
              <a:rPr kumimoji="0" lang="en-US" altLang="en-US" sz="2400" b="1" i="0" u="none" strike="noStrike" kern="1200" cap="none" spc="0" normalizeH="0" baseline="0" noProof="0" dirty="0">
                <a:ln>
                  <a:noFill/>
                </a:ln>
                <a:solidFill>
                  <a:schemeClr val="accent1"/>
                </a:solidFill>
                <a:effectLst/>
                <a:uLnTx/>
                <a:uFillTx/>
                <a:latin typeface="Alexandria"/>
              </a:rPr>
              <a:t>sudo cat /</a:t>
            </a:r>
            <a:r>
              <a:rPr kumimoji="0" lang="en-US" altLang="en-US" sz="2400" b="1" i="0" u="none" strike="noStrike" kern="1200" cap="none" spc="0" normalizeH="0" baseline="0" noProof="0" dirty="0" err="1">
                <a:ln>
                  <a:noFill/>
                </a:ln>
                <a:solidFill>
                  <a:schemeClr val="accent1"/>
                </a:solidFill>
                <a:effectLst/>
                <a:uLnTx/>
                <a:uFillTx/>
                <a:latin typeface="Alexandria"/>
              </a:rPr>
              <a:t>etc</a:t>
            </a:r>
            <a:r>
              <a:rPr kumimoji="0" lang="en-US" altLang="en-US" sz="2400" b="1" i="0" u="none" strike="noStrike" kern="1200" cap="none" spc="0" normalizeH="0" baseline="0" noProof="0" dirty="0">
                <a:ln>
                  <a:noFill/>
                </a:ln>
                <a:solidFill>
                  <a:schemeClr val="accent1"/>
                </a:solidFill>
                <a:effectLst/>
                <a:uLnTx/>
                <a:uFillTx/>
                <a:latin typeface="Alexandria"/>
              </a:rPr>
              <a:t>/shadow</a:t>
            </a:r>
          </a:p>
        </p:txBody>
      </p:sp>
      <p:grpSp>
        <p:nvGrpSpPr>
          <p:cNvPr id="10" name="Group 9">
            <a:extLst>
              <a:ext uri="{FF2B5EF4-FFF2-40B4-BE49-F238E27FC236}">
                <a16:creationId xmlns:a16="http://schemas.microsoft.com/office/drawing/2014/main" id="{6ECC3213-28AF-FAE2-9288-9B9FF089B780}"/>
              </a:ext>
            </a:extLst>
          </p:cNvPr>
          <p:cNvGrpSpPr/>
          <p:nvPr/>
        </p:nvGrpSpPr>
        <p:grpSpPr>
          <a:xfrm>
            <a:off x="1280276" y="5155654"/>
            <a:ext cx="9836276" cy="1433383"/>
            <a:chOff x="1280276" y="5155654"/>
            <a:chExt cx="9836276" cy="1433383"/>
          </a:xfrm>
        </p:grpSpPr>
        <p:pic>
          <p:nvPicPr>
            <p:cNvPr id="6" name="Picture 5">
              <a:extLst>
                <a:ext uri="{FF2B5EF4-FFF2-40B4-BE49-F238E27FC236}">
                  <a16:creationId xmlns:a16="http://schemas.microsoft.com/office/drawing/2014/main" id="{171A4D81-8786-ED8A-61CE-FF5406C66740}"/>
                </a:ext>
              </a:extLst>
            </p:cNvPr>
            <p:cNvPicPr>
              <a:picLocks noChangeAspect="1"/>
            </p:cNvPicPr>
            <p:nvPr/>
          </p:nvPicPr>
          <p:blipFill>
            <a:blip r:embed="rId4"/>
            <a:srcRect t="10414" b="44793"/>
            <a:stretch>
              <a:fillRect/>
            </a:stretch>
          </p:blipFill>
          <p:spPr>
            <a:xfrm>
              <a:off x="1280276" y="5155654"/>
              <a:ext cx="9670222" cy="618650"/>
            </a:xfrm>
            <a:prstGeom prst="rect">
              <a:avLst/>
            </a:prstGeom>
          </p:spPr>
        </p:pic>
        <p:pic>
          <p:nvPicPr>
            <p:cNvPr id="9" name="Picture 8">
              <a:extLst>
                <a:ext uri="{FF2B5EF4-FFF2-40B4-BE49-F238E27FC236}">
                  <a16:creationId xmlns:a16="http://schemas.microsoft.com/office/drawing/2014/main" id="{FEEC6F7A-DEAE-E26B-A356-7C137E6FBE73}"/>
                </a:ext>
              </a:extLst>
            </p:cNvPr>
            <p:cNvPicPr>
              <a:picLocks noChangeAspect="1"/>
            </p:cNvPicPr>
            <p:nvPr/>
          </p:nvPicPr>
          <p:blipFill>
            <a:blip r:embed="rId5"/>
            <a:srcRect t="13222"/>
            <a:stretch>
              <a:fillRect/>
            </a:stretch>
          </p:blipFill>
          <p:spPr>
            <a:xfrm>
              <a:off x="1280276" y="5795538"/>
              <a:ext cx="9836276" cy="793499"/>
            </a:xfrm>
            <a:prstGeom prst="rect">
              <a:avLst/>
            </a:prstGeom>
          </p:spPr>
        </p:pic>
      </p:grpSp>
    </p:spTree>
    <p:extLst>
      <p:ext uri="{BB962C8B-B14F-4D97-AF65-F5344CB8AC3E}">
        <p14:creationId xmlns:p14="http://schemas.microsoft.com/office/powerpoint/2010/main" val="323211838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D305B2-6DF7-EB22-7034-055F13CB8D5C}"/>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CDB9960B-252F-CA6F-AF23-CF845F1FD98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62870441-8B51-02BA-A7BD-57561EC8B481}"/>
              </a:ext>
            </a:extLst>
          </p:cNvPr>
          <p:cNvSpPr txBox="1"/>
          <p:nvPr/>
        </p:nvSpPr>
        <p:spPr>
          <a:xfrm>
            <a:off x="404230" y="691281"/>
            <a:ext cx="7277099" cy="523220"/>
          </a:xfrm>
          <a:prstGeom prst="rect">
            <a:avLst/>
          </a:prstGeom>
          <a:noFill/>
        </p:spPr>
        <p:txBody>
          <a:bodyPr wrap="square">
            <a:spAutoFit/>
          </a:bodyPr>
          <a:lstStyle/>
          <a:p>
            <a:r>
              <a:rPr lang="en-US" sz="2800" b="1" dirty="0">
                <a:latin typeface="Alexandria"/>
              </a:rPr>
              <a:t>Users Passwords</a:t>
            </a:r>
          </a:p>
        </p:txBody>
      </p:sp>
      <p:sp>
        <p:nvSpPr>
          <p:cNvPr id="2" name="Rectangle: Rounded Corners 1">
            <a:extLst>
              <a:ext uri="{FF2B5EF4-FFF2-40B4-BE49-F238E27FC236}">
                <a16:creationId xmlns:a16="http://schemas.microsoft.com/office/drawing/2014/main" id="{0660CA27-AAD1-42C7-E009-584354303570}"/>
              </a:ext>
            </a:extLst>
          </p:cNvPr>
          <p:cNvSpPr/>
          <p:nvPr/>
        </p:nvSpPr>
        <p:spPr>
          <a:xfrm>
            <a:off x="184731" y="1214501"/>
            <a:ext cx="11799260" cy="55995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342900" marR="0" lvl="0" indent="-342900" algn="just" defTabSz="914400" rtl="0" eaLnBrk="0" fontAlgn="base" latinLnBrk="0" hangingPunct="0">
              <a:lnSpc>
                <a:spcPct val="150000"/>
              </a:lnSpc>
              <a:spcBef>
                <a:spcPct val="0"/>
              </a:spcBef>
              <a:spcAft>
                <a:spcPct val="0"/>
              </a:spcAft>
              <a:buClrTx/>
              <a:buSzTx/>
              <a:buFont typeface="Wingdings" panose="05000000000000000000" pitchFamily="2" charset="2"/>
              <a:buChar char="§"/>
              <a:tabLst/>
              <a:defRPr/>
            </a:pPr>
            <a:r>
              <a:rPr kumimoji="0" lang="en-US" altLang="en-US" sz="2000" b="1" i="0" u="none" strike="noStrike" kern="1200" cap="none" spc="0" normalizeH="0" baseline="0" noProof="0" dirty="0" err="1">
                <a:ln>
                  <a:noFill/>
                </a:ln>
                <a:solidFill>
                  <a:schemeClr val="accent6"/>
                </a:solidFill>
                <a:effectLst/>
                <a:uLnTx/>
                <a:uFillTx/>
                <a:latin typeface="Alexandria"/>
              </a:rPr>
              <a:t>ahmed</a:t>
            </a:r>
            <a:r>
              <a:rPr kumimoji="0" lang="en-US" altLang="en-US" sz="2000" b="1" i="0" u="none" strike="noStrike" kern="1200" cap="none" spc="0" normalizeH="0" baseline="0" noProof="0" dirty="0">
                <a:ln>
                  <a:noFill/>
                </a:ln>
                <a:solidFill>
                  <a:srgbClr val="7030A0"/>
                </a:solidFill>
                <a:effectLst/>
                <a:uLnTx/>
                <a:uFillTx/>
                <a:latin typeface="Alexandria"/>
              </a:rPr>
              <a:t>:$y$</a:t>
            </a:r>
            <a:r>
              <a:rPr kumimoji="0" lang="en-US" altLang="en-US" sz="2000" b="1" i="0" u="none" strike="noStrike" kern="1200" cap="none" spc="0" normalizeH="0" baseline="0" noProof="0" dirty="0">
                <a:ln>
                  <a:noFill/>
                </a:ln>
                <a:solidFill>
                  <a:schemeClr val="accent2"/>
                </a:solidFill>
                <a:effectLst/>
                <a:uLnTx/>
                <a:uFillTx/>
                <a:latin typeface="Alexandria"/>
              </a:rPr>
              <a:t>j9T$</a:t>
            </a:r>
            <a:r>
              <a:rPr kumimoji="0" lang="en-US" altLang="en-US" sz="2000" b="1" i="0" u="none" strike="noStrike" kern="1200" cap="none" spc="0" normalizeH="0" baseline="0" noProof="0" dirty="0">
                <a:ln>
                  <a:noFill/>
                </a:ln>
                <a:solidFill>
                  <a:schemeClr val="accent6"/>
                </a:solidFill>
                <a:effectLst/>
                <a:uLnTx/>
                <a:uFillTx/>
                <a:latin typeface="Alexandria"/>
              </a:rPr>
              <a:t>aXNiJKojofhMtZlS9Xmv/0</a:t>
            </a:r>
            <a:r>
              <a:rPr kumimoji="0" lang="en-US" altLang="en-US" sz="2000" b="1" i="0" u="none" strike="noStrike" kern="1200" cap="none" spc="0" normalizeH="0" baseline="0" noProof="0" dirty="0">
                <a:ln>
                  <a:noFill/>
                </a:ln>
                <a:solidFill>
                  <a:schemeClr val="tx1"/>
                </a:solidFill>
                <a:effectLst/>
                <a:uLnTx/>
                <a:uFillTx/>
                <a:latin typeface="Alexandria"/>
              </a:rPr>
              <a:t>$</a:t>
            </a:r>
            <a:r>
              <a:rPr kumimoji="0" lang="en-US" altLang="en-US" sz="2000" b="1" i="0" u="none" strike="noStrike" kern="1200" cap="none" spc="0" normalizeH="0" baseline="0" noProof="0" dirty="0">
                <a:ln>
                  <a:noFill/>
                </a:ln>
                <a:solidFill>
                  <a:schemeClr val="accent5">
                    <a:lumMod val="60000"/>
                    <a:lumOff val="40000"/>
                  </a:schemeClr>
                </a:solidFill>
                <a:effectLst/>
                <a:uLnTx/>
                <a:uFillTx/>
                <a:latin typeface="Alexandria"/>
              </a:rPr>
              <a:t>KJ6Zalb/o2/k62mqEgQgcBYMIQn8ydPHpssVaC1SKEA</a:t>
            </a:r>
            <a:r>
              <a:rPr kumimoji="0" lang="en-US" altLang="en-US" sz="2000" b="1" i="0" u="none" strike="noStrike" kern="1200" cap="none" spc="0" normalizeH="0" baseline="0" noProof="0" dirty="0">
                <a:ln>
                  <a:noFill/>
                </a:ln>
                <a:solidFill>
                  <a:schemeClr val="tx1"/>
                </a:solidFill>
                <a:effectLst/>
                <a:uLnTx/>
                <a:uFillTx/>
                <a:latin typeface="Alexandria"/>
              </a:rPr>
              <a:t>:</a:t>
            </a:r>
            <a:r>
              <a:rPr lang="en-US" altLang="en-US" sz="2000" b="1" dirty="0">
                <a:solidFill>
                  <a:schemeClr val="accent1"/>
                </a:solidFill>
                <a:latin typeface="Alexandria"/>
              </a:rPr>
              <a:t>20290</a:t>
            </a:r>
            <a:r>
              <a:rPr kumimoji="0" lang="en-US" altLang="en-US" sz="2000" b="1" i="0" u="none" strike="noStrike" kern="1200" cap="none" spc="0" normalizeH="0" baseline="0" noProof="0" dirty="0">
                <a:ln>
                  <a:noFill/>
                </a:ln>
                <a:solidFill>
                  <a:schemeClr val="accent1"/>
                </a:solidFill>
                <a:effectLst/>
                <a:uLnTx/>
                <a:uFillTx/>
                <a:latin typeface="Alexandria"/>
              </a:rPr>
              <a:t>:0:99999:7</a:t>
            </a:r>
            <a:r>
              <a:rPr kumimoji="0" lang="en-US" altLang="en-US" sz="2000" b="1" i="0" u="none" strike="noStrike" kern="1200" cap="none" spc="0" normalizeH="0" baseline="0" noProof="0" dirty="0">
                <a:ln>
                  <a:noFill/>
                </a:ln>
                <a:solidFill>
                  <a:schemeClr val="tx1"/>
                </a:solidFill>
                <a:effectLst/>
                <a:uLnTx/>
                <a:uFillTx/>
                <a:latin typeface="Alexandria"/>
              </a:rPr>
              <a:t>:::</a:t>
            </a:r>
          </a:p>
          <a:p>
            <a:pPr marL="342900" marR="0" lvl="0" indent="-342900" algn="just" defTabSz="914400" rtl="0" eaLnBrk="0" fontAlgn="base" latinLnBrk="0" hangingPunct="0">
              <a:lnSpc>
                <a:spcPct val="150000"/>
              </a:lnSpc>
              <a:spcBef>
                <a:spcPct val="0"/>
              </a:spcBef>
              <a:spcAft>
                <a:spcPct val="0"/>
              </a:spcAft>
              <a:buClrTx/>
              <a:buSzTx/>
              <a:buFont typeface="Wingdings" panose="05000000000000000000" pitchFamily="2" charset="2"/>
              <a:buChar char="§"/>
              <a:tabLst/>
              <a:defRPr/>
            </a:pPr>
            <a:endParaRPr kumimoji="0" lang="en-US" altLang="en-US" sz="2000" b="1" i="0" u="none" strike="noStrike" kern="1200" cap="none" spc="0" normalizeH="0" baseline="0" noProof="0" dirty="0">
              <a:ln>
                <a:noFill/>
              </a:ln>
              <a:solidFill>
                <a:schemeClr val="tx1"/>
              </a:solidFill>
              <a:effectLst/>
              <a:uLnTx/>
              <a:uFillTx/>
              <a:latin typeface="Alexandria"/>
            </a:endParaRPr>
          </a:p>
          <a:p>
            <a:pPr marL="342900" marR="0" lvl="0" indent="-342900" algn="l" defTabSz="914400" rtl="0" eaLnBrk="0" fontAlgn="base" latinLnBrk="0" hangingPunct="0">
              <a:spcBef>
                <a:spcPct val="0"/>
              </a:spcBef>
              <a:spcAft>
                <a:spcPct val="0"/>
              </a:spcAft>
              <a:buClrTx/>
              <a:buSzTx/>
              <a:buFont typeface="Wingdings" panose="05000000000000000000" pitchFamily="2" charset="2"/>
              <a:buChar char="q"/>
              <a:tabLst/>
              <a:defRPr/>
            </a:pPr>
            <a:r>
              <a:rPr kumimoji="0" lang="en-US" altLang="en-US" sz="2400" b="1" i="0" u="none" strike="noStrike" kern="1200" cap="none" spc="0" normalizeH="0" baseline="0" noProof="0" dirty="0">
                <a:ln>
                  <a:noFill/>
                </a:ln>
                <a:solidFill>
                  <a:prstClr val="black"/>
                </a:solidFill>
                <a:effectLst/>
                <a:uLnTx/>
                <a:uFillTx/>
                <a:latin typeface="Alexandria"/>
              </a:rPr>
              <a:t>Username:</a:t>
            </a:r>
            <a:r>
              <a:rPr kumimoji="0" lang="en-US" altLang="en-US" sz="2400" b="0" i="0" u="none" strike="noStrike" kern="1200" cap="none" spc="0" normalizeH="0" baseline="0" noProof="0" dirty="0">
                <a:ln>
                  <a:noFill/>
                </a:ln>
                <a:solidFill>
                  <a:prstClr val="black"/>
                </a:solidFill>
                <a:effectLst/>
                <a:uLnTx/>
                <a:uFillTx/>
                <a:latin typeface="Alexandria"/>
              </a:rPr>
              <a:t> </a:t>
            </a:r>
            <a:r>
              <a:rPr lang="en-US" altLang="en-US" sz="2400" b="1" dirty="0" err="1">
                <a:solidFill>
                  <a:schemeClr val="accent6"/>
                </a:solidFill>
                <a:latin typeface="Alexandria"/>
              </a:rPr>
              <a:t>ahmed</a:t>
            </a:r>
            <a:endParaRPr lang="en-US" altLang="en-US" sz="2400" b="1" dirty="0">
              <a:solidFill>
                <a:schemeClr val="accent6"/>
              </a:solidFill>
              <a:latin typeface="Alexandria"/>
            </a:endParaRPr>
          </a:p>
          <a:p>
            <a:pPr marL="342900" marR="0" lvl="0" indent="-342900" algn="l" defTabSz="914400" rtl="0" eaLnBrk="0" fontAlgn="base" latinLnBrk="0" hangingPunct="0">
              <a:spcBef>
                <a:spcPct val="0"/>
              </a:spcBef>
              <a:spcAft>
                <a:spcPct val="0"/>
              </a:spcAft>
              <a:buClrTx/>
              <a:buSzTx/>
              <a:buFont typeface="Wingdings" panose="05000000000000000000" pitchFamily="2" charset="2"/>
              <a:buChar char="q"/>
              <a:tabLst/>
              <a:defRPr/>
            </a:pPr>
            <a:r>
              <a:rPr kumimoji="0" lang="en-US" altLang="en-US" sz="2400" b="1" i="0" u="none" strike="noStrike" kern="1200" cap="none" spc="0" normalizeH="0" baseline="0" noProof="0" dirty="0">
                <a:ln>
                  <a:noFill/>
                </a:ln>
                <a:solidFill>
                  <a:prstClr val="black"/>
                </a:solidFill>
                <a:effectLst/>
                <a:uLnTx/>
                <a:uFillTx/>
                <a:latin typeface="Alexandria"/>
              </a:rPr>
              <a:t>Hash Type:</a:t>
            </a:r>
            <a:r>
              <a:rPr kumimoji="0" lang="en-US" altLang="en-US" sz="2400" b="0" i="0" u="none" strike="noStrike" kern="1200" cap="none" spc="0" normalizeH="0" baseline="0" noProof="0" dirty="0">
                <a:ln>
                  <a:noFill/>
                </a:ln>
                <a:solidFill>
                  <a:prstClr val="black"/>
                </a:solidFill>
                <a:effectLst/>
                <a:uLnTx/>
                <a:uFillTx/>
                <a:latin typeface="Alexandria"/>
              </a:rPr>
              <a:t> </a:t>
            </a:r>
            <a:r>
              <a:rPr lang="en-US" altLang="en-US" sz="2400" b="1" dirty="0">
                <a:solidFill>
                  <a:srgbClr val="7030A0"/>
                </a:solidFill>
                <a:latin typeface="Alexandria"/>
              </a:rPr>
              <a:t>$y$</a:t>
            </a:r>
            <a:r>
              <a:rPr kumimoji="0" lang="en-US" altLang="en-US" sz="2400" b="0" i="0" u="none" strike="noStrike" kern="1200" cap="none" spc="0" normalizeH="0" baseline="0" noProof="0" dirty="0">
                <a:ln>
                  <a:noFill/>
                </a:ln>
                <a:solidFill>
                  <a:prstClr val="black"/>
                </a:solidFill>
                <a:effectLst/>
                <a:uLnTx/>
                <a:uFillTx/>
                <a:latin typeface="Alexandria"/>
              </a:rPr>
              <a:t> = </a:t>
            </a:r>
            <a:r>
              <a:rPr kumimoji="0" lang="en-US" altLang="en-US" sz="2400" b="1" i="0" u="none" strike="noStrike" kern="1200" cap="none" spc="0" normalizeH="0" baseline="0" noProof="0" dirty="0" err="1">
                <a:ln>
                  <a:noFill/>
                </a:ln>
                <a:solidFill>
                  <a:prstClr val="black"/>
                </a:solidFill>
                <a:effectLst/>
                <a:uLnTx/>
                <a:uFillTx/>
                <a:latin typeface="Alexandria"/>
              </a:rPr>
              <a:t>yescrypt</a:t>
            </a:r>
            <a:r>
              <a:rPr kumimoji="0" lang="en-US" altLang="en-US" sz="2400" b="0" i="0" u="none" strike="noStrike" kern="1200" cap="none" spc="0" normalizeH="0" baseline="0" noProof="0" dirty="0">
                <a:ln>
                  <a:noFill/>
                </a:ln>
                <a:solidFill>
                  <a:prstClr val="black"/>
                </a:solidFill>
                <a:effectLst/>
                <a:uLnTx/>
                <a:uFillTx/>
                <a:latin typeface="Alexandria"/>
              </a:rPr>
              <a:t> algorithm (modern, secure) </a:t>
            </a:r>
          </a:p>
          <a:p>
            <a:pPr marL="342900" marR="0" lvl="0" indent="-342900" algn="l" defTabSz="914400" rtl="0" eaLnBrk="0" fontAlgn="base" latinLnBrk="0" hangingPunct="0">
              <a:spcBef>
                <a:spcPct val="0"/>
              </a:spcBef>
              <a:spcAft>
                <a:spcPct val="0"/>
              </a:spcAft>
              <a:buClrTx/>
              <a:buSzTx/>
              <a:buFont typeface="Wingdings" panose="05000000000000000000" pitchFamily="2" charset="2"/>
              <a:buChar char="q"/>
              <a:tabLst/>
              <a:defRPr/>
            </a:pPr>
            <a:r>
              <a:rPr kumimoji="0" lang="en-US" altLang="en-US" sz="2400" b="1" i="0" u="none" strike="noStrike" kern="1200" cap="none" spc="0" normalizeH="0" baseline="0" noProof="0" dirty="0">
                <a:ln>
                  <a:noFill/>
                </a:ln>
                <a:solidFill>
                  <a:prstClr val="black"/>
                </a:solidFill>
                <a:effectLst/>
                <a:uLnTx/>
                <a:uFillTx/>
                <a:latin typeface="Alexandria"/>
              </a:rPr>
              <a:t>Cost Parameter:</a:t>
            </a:r>
            <a:r>
              <a:rPr kumimoji="0" lang="en-US" altLang="en-US" sz="2400" b="0" i="0" u="none" strike="noStrike" kern="1200" cap="none" spc="0" normalizeH="0" baseline="0" noProof="0" dirty="0">
                <a:ln>
                  <a:noFill/>
                </a:ln>
                <a:solidFill>
                  <a:prstClr val="black"/>
                </a:solidFill>
                <a:effectLst/>
                <a:uLnTx/>
                <a:uFillTx/>
                <a:latin typeface="Alexandria"/>
              </a:rPr>
              <a:t> </a:t>
            </a:r>
            <a:r>
              <a:rPr lang="en-US" altLang="en-US" sz="2400" b="1" dirty="0">
                <a:solidFill>
                  <a:schemeClr val="accent2"/>
                </a:solidFill>
                <a:latin typeface="Alexandria"/>
              </a:rPr>
              <a:t>j9T</a:t>
            </a:r>
            <a:r>
              <a:rPr kumimoji="0" lang="en-US" altLang="en-US" sz="2400" b="0" i="0" u="none" strike="noStrike" kern="1200" cap="none" spc="0" normalizeH="0" baseline="0" noProof="0" dirty="0">
                <a:ln>
                  <a:noFill/>
                </a:ln>
                <a:solidFill>
                  <a:prstClr val="black"/>
                </a:solidFill>
                <a:effectLst/>
                <a:uLnTx/>
                <a:uFillTx/>
                <a:latin typeface="Alexandria"/>
              </a:rPr>
              <a:t> (computational cost for </a:t>
            </a:r>
            <a:r>
              <a:rPr kumimoji="0" lang="en-US" altLang="en-US" sz="2400" b="0" i="0" u="none" strike="noStrike" kern="1200" cap="none" spc="0" normalizeH="0" baseline="0" noProof="0" dirty="0" err="1">
                <a:ln>
                  <a:noFill/>
                </a:ln>
                <a:solidFill>
                  <a:prstClr val="black"/>
                </a:solidFill>
                <a:effectLst/>
                <a:uLnTx/>
                <a:uFillTx/>
                <a:latin typeface="Alexandria"/>
              </a:rPr>
              <a:t>yescrypt</a:t>
            </a:r>
            <a:r>
              <a:rPr kumimoji="0" lang="en-US" altLang="en-US" sz="2400" b="0" i="0" u="none" strike="noStrike" kern="1200" cap="none" spc="0" normalizeH="0" baseline="0" noProof="0" dirty="0">
                <a:ln>
                  <a:noFill/>
                </a:ln>
                <a:solidFill>
                  <a:prstClr val="black"/>
                </a:solidFill>
                <a:effectLst/>
                <a:uLnTx/>
                <a:uFillTx/>
                <a:latin typeface="Alexandria"/>
              </a:rPr>
              <a:t>) </a:t>
            </a:r>
          </a:p>
          <a:p>
            <a:pPr marL="342900" marR="0" lvl="0" indent="-342900" algn="l" defTabSz="914400" rtl="0" eaLnBrk="0" fontAlgn="base" latinLnBrk="0" hangingPunct="0">
              <a:spcBef>
                <a:spcPct val="0"/>
              </a:spcBef>
              <a:spcAft>
                <a:spcPct val="0"/>
              </a:spcAft>
              <a:buClrTx/>
              <a:buSzTx/>
              <a:buFont typeface="Wingdings" panose="05000000000000000000" pitchFamily="2" charset="2"/>
              <a:buChar char="q"/>
              <a:tabLst/>
              <a:defRPr/>
            </a:pPr>
            <a:r>
              <a:rPr kumimoji="0" lang="en-US" altLang="en-US" sz="2400" b="1" i="0" u="none" strike="noStrike" kern="1200" cap="none" spc="0" normalizeH="0" baseline="0" noProof="0" dirty="0">
                <a:ln>
                  <a:noFill/>
                </a:ln>
                <a:solidFill>
                  <a:prstClr val="black"/>
                </a:solidFill>
                <a:effectLst/>
                <a:uLnTx/>
                <a:uFillTx/>
                <a:latin typeface="Alexandria"/>
              </a:rPr>
              <a:t>Salt:</a:t>
            </a:r>
            <a:r>
              <a:rPr kumimoji="0" lang="en-US" altLang="en-US" sz="2400" b="0" i="0" u="none" strike="noStrike" kern="1200" cap="none" spc="0" normalizeH="0" baseline="0" noProof="0" dirty="0">
                <a:ln>
                  <a:noFill/>
                </a:ln>
                <a:solidFill>
                  <a:prstClr val="black"/>
                </a:solidFill>
                <a:effectLst/>
                <a:uLnTx/>
                <a:uFillTx/>
                <a:latin typeface="Alexandria"/>
              </a:rPr>
              <a:t> </a:t>
            </a:r>
            <a:r>
              <a:rPr lang="en-US" altLang="en-US" sz="2400" b="1" dirty="0">
                <a:solidFill>
                  <a:schemeClr val="accent6"/>
                </a:solidFill>
                <a:latin typeface="Alexandria"/>
              </a:rPr>
              <a:t>aXNiJKojofhMtZlS9Xmv/0</a:t>
            </a:r>
            <a:r>
              <a:rPr kumimoji="0" lang="en-US" altLang="en-US" sz="2400" b="0" i="0" u="none" strike="noStrike" kern="1200" cap="none" spc="0" normalizeH="0" baseline="0" noProof="0" dirty="0">
                <a:ln>
                  <a:noFill/>
                </a:ln>
                <a:solidFill>
                  <a:prstClr val="black"/>
                </a:solidFill>
                <a:effectLst/>
                <a:uLnTx/>
                <a:uFillTx/>
                <a:latin typeface="Alexandria"/>
              </a:rPr>
              <a:t> (unique random salt) </a:t>
            </a:r>
          </a:p>
          <a:p>
            <a:pPr marL="342900" marR="0" lvl="0" indent="-342900" algn="l" defTabSz="914400" rtl="0" eaLnBrk="0" fontAlgn="base" latinLnBrk="0" hangingPunct="0">
              <a:spcBef>
                <a:spcPct val="0"/>
              </a:spcBef>
              <a:spcAft>
                <a:spcPct val="0"/>
              </a:spcAft>
              <a:buClrTx/>
              <a:buSzTx/>
              <a:buFont typeface="Wingdings" panose="05000000000000000000" pitchFamily="2" charset="2"/>
              <a:buChar char="q"/>
              <a:tabLst/>
              <a:defRPr/>
            </a:pPr>
            <a:r>
              <a:rPr kumimoji="0" lang="en-US" altLang="en-US" sz="2400" b="1" i="0" u="none" strike="noStrike" kern="1200" cap="none" spc="0" normalizeH="0" baseline="0" noProof="0" dirty="0">
                <a:ln>
                  <a:noFill/>
                </a:ln>
                <a:solidFill>
                  <a:prstClr val="black"/>
                </a:solidFill>
                <a:effectLst/>
                <a:uLnTx/>
                <a:uFillTx/>
                <a:latin typeface="Alexandria"/>
              </a:rPr>
              <a:t>Hash:</a:t>
            </a:r>
            <a:r>
              <a:rPr kumimoji="0" lang="en-US" altLang="en-US" sz="2400" b="0" i="0" u="none" strike="noStrike" kern="1200" cap="none" spc="0" normalizeH="0" baseline="0" noProof="0" dirty="0">
                <a:ln>
                  <a:noFill/>
                </a:ln>
                <a:solidFill>
                  <a:prstClr val="black"/>
                </a:solidFill>
                <a:effectLst/>
                <a:uLnTx/>
                <a:uFillTx/>
                <a:latin typeface="Alexandria"/>
              </a:rPr>
              <a:t> </a:t>
            </a:r>
            <a:r>
              <a:rPr lang="en-US" altLang="en-US" sz="2400" b="1" dirty="0">
                <a:solidFill>
                  <a:schemeClr val="accent5">
                    <a:lumMod val="60000"/>
                    <a:lumOff val="40000"/>
                  </a:schemeClr>
                </a:solidFill>
                <a:latin typeface="Alexandria"/>
              </a:rPr>
              <a:t>KJ6Zalb/o2/k62mqEgQgcBYMIQn8ydPHpssVaC1SKEA </a:t>
            </a:r>
            <a:r>
              <a:rPr kumimoji="0" lang="en-US" altLang="en-US" sz="2400" b="0" i="0" u="none" strike="noStrike" kern="1200" cap="none" spc="0" normalizeH="0" baseline="0" noProof="0" dirty="0">
                <a:ln>
                  <a:noFill/>
                </a:ln>
                <a:solidFill>
                  <a:prstClr val="black"/>
                </a:solidFill>
                <a:effectLst/>
                <a:uLnTx/>
                <a:uFillTx/>
                <a:latin typeface="Alexandria"/>
              </a:rPr>
              <a:t>(password hash) </a:t>
            </a:r>
          </a:p>
          <a:p>
            <a:pPr marL="342900" marR="0" lvl="0" indent="-342900" algn="l" defTabSz="914400" rtl="0" eaLnBrk="0" fontAlgn="base" latinLnBrk="0" hangingPunct="0">
              <a:spcBef>
                <a:spcPct val="0"/>
              </a:spcBef>
              <a:spcAft>
                <a:spcPct val="0"/>
              </a:spcAft>
              <a:buClrTx/>
              <a:buSzTx/>
              <a:buFont typeface="Wingdings" panose="05000000000000000000" pitchFamily="2" charset="2"/>
              <a:buChar char="q"/>
              <a:tabLst/>
              <a:defRPr/>
            </a:pPr>
            <a:r>
              <a:rPr kumimoji="0" lang="en-US" altLang="en-US" sz="2400" b="1" i="0" u="none" strike="noStrike" kern="1200" cap="none" spc="0" normalizeH="0" baseline="0" noProof="0" dirty="0">
                <a:ln>
                  <a:noFill/>
                </a:ln>
                <a:solidFill>
                  <a:prstClr val="black"/>
                </a:solidFill>
                <a:effectLst/>
                <a:uLnTx/>
                <a:uFillTx/>
                <a:latin typeface="Alexandria"/>
              </a:rPr>
              <a:t>Last Password Change:</a:t>
            </a:r>
            <a:r>
              <a:rPr kumimoji="0" lang="en-US" altLang="en-US" sz="2400" b="0" i="0" u="none" strike="noStrike" kern="1200" cap="none" spc="0" normalizeH="0" baseline="0" noProof="0" dirty="0">
                <a:ln>
                  <a:noFill/>
                </a:ln>
                <a:solidFill>
                  <a:prstClr val="black"/>
                </a:solidFill>
                <a:effectLst/>
                <a:uLnTx/>
                <a:uFillTx/>
                <a:latin typeface="Alexandria"/>
              </a:rPr>
              <a:t> </a:t>
            </a:r>
            <a:r>
              <a:rPr kumimoji="0" lang="en-US" altLang="en-US" sz="2400" b="1" i="0" u="none" strike="noStrike" kern="1200" cap="none" spc="0" normalizeH="0" baseline="0" noProof="0" dirty="0">
                <a:ln>
                  <a:noFill/>
                </a:ln>
                <a:solidFill>
                  <a:srgbClr val="8E5A6D"/>
                </a:solidFill>
                <a:effectLst/>
                <a:uLnTx/>
                <a:uFillTx/>
                <a:latin typeface="Alexandria"/>
              </a:rPr>
              <a:t>20290</a:t>
            </a:r>
            <a:r>
              <a:rPr kumimoji="0" lang="en-US" altLang="en-US" sz="2400" b="0" i="0" u="none" strike="noStrike" kern="1200" cap="none" spc="0" normalizeH="0" baseline="0" noProof="0" dirty="0">
                <a:ln>
                  <a:noFill/>
                </a:ln>
                <a:solidFill>
                  <a:prstClr val="black"/>
                </a:solidFill>
                <a:effectLst/>
                <a:uLnTx/>
                <a:uFillTx/>
                <a:latin typeface="Alexandria"/>
              </a:rPr>
              <a:t> - Days since January 1, 1970</a:t>
            </a:r>
          </a:p>
          <a:p>
            <a:pPr marL="342900" marR="0" lvl="0" indent="-342900" algn="l" defTabSz="914400" rtl="0" eaLnBrk="0" fontAlgn="base" latinLnBrk="0" hangingPunct="0">
              <a:spcBef>
                <a:spcPct val="0"/>
              </a:spcBef>
              <a:spcAft>
                <a:spcPct val="0"/>
              </a:spcAft>
              <a:buClrTx/>
              <a:buSzTx/>
              <a:buFont typeface="Wingdings" panose="05000000000000000000" pitchFamily="2" charset="2"/>
              <a:buChar char="q"/>
              <a:tabLst/>
              <a:defRPr/>
            </a:pPr>
            <a:r>
              <a:rPr kumimoji="0" lang="en-US" altLang="en-US" sz="2400" b="1" i="0" u="none" strike="noStrike" kern="1200" cap="none" spc="0" normalizeH="0" baseline="0" noProof="0" dirty="0">
                <a:ln>
                  <a:noFill/>
                </a:ln>
                <a:solidFill>
                  <a:prstClr val="black"/>
                </a:solidFill>
                <a:effectLst/>
                <a:uLnTx/>
                <a:uFillTx/>
                <a:latin typeface="Alexandria"/>
              </a:rPr>
              <a:t>Minimum Days</a:t>
            </a:r>
            <a:r>
              <a:rPr kumimoji="0" lang="en-US" altLang="en-US" sz="2400" b="0" i="0" u="none" strike="noStrike" kern="1200" cap="none" spc="0" normalizeH="0" baseline="0" noProof="0" dirty="0">
                <a:ln>
                  <a:noFill/>
                </a:ln>
                <a:solidFill>
                  <a:prstClr val="black"/>
                </a:solidFill>
                <a:effectLst/>
                <a:uLnTx/>
                <a:uFillTx/>
                <a:latin typeface="Alexandria"/>
              </a:rPr>
              <a:t>: </a:t>
            </a:r>
            <a:r>
              <a:rPr kumimoji="0" lang="en-US" altLang="en-US" sz="2400" b="1" i="0" u="none" strike="noStrike" kern="1200" cap="none" spc="0" normalizeH="0" baseline="0" noProof="0" dirty="0">
                <a:ln>
                  <a:noFill/>
                </a:ln>
                <a:solidFill>
                  <a:srgbClr val="FF0000"/>
                </a:solidFill>
                <a:effectLst/>
                <a:uLnTx/>
                <a:uFillTx/>
                <a:latin typeface="Alexandria"/>
              </a:rPr>
              <a:t>0</a:t>
            </a:r>
            <a:r>
              <a:rPr kumimoji="0" lang="en-US" altLang="en-US" sz="2400" b="0" i="0" u="none" strike="noStrike" kern="1200" cap="none" spc="0" normalizeH="0" baseline="0" noProof="0" dirty="0">
                <a:ln>
                  <a:noFill/>
                </a:ln>
                <a:solidFill>
                  <a:prstClr val="black"/>
                </a:solidFill>
                <a:effectLst/>
                <a:uLnTx/>
                <a:uFillTx/>
                <a:latin typeface="Alexandria"/>
              </a:rPr>
              <a:t> - User can change password immediately (no waiting period)</a:t>
            </a:r>
          </a:p>
          <a:p>
            <a:pPr marL="342900" marR="0" lvl="0" indent="-342900" algn="l" defTabSz="914400" rtl="0" eaLnBrk="0" fontAlgn="base" latinLnBrk="0" hangingPunct="0">
              <a:spcBef>
                <a:spcPct val="0"/>
              </a:spcBef>
              <a:spcAft>
                <a:spcPct val="0"/>
              </a:spcAft>
              <a:buClrTx/>
              <a:buSzTx/>
              <a:buFont typeface="Wingdings" panose="05000000000000000000" pitchFamily="2" charset="2"/>
              <a:buChar char="q"/>
              <a:tabLst/>
              <a:defRPr/>
            </a:pPr>
            <a:r>
              <a:rPr kumimoji="0" lang="en-US" altLang="en-US" sz="2400" b="1" i="0" u="none" strike="noStrike" kern="1200" cap="none" spc="0" normalizeH="0" baseline="0" noProof="0" dirty="0">
                <a:ln>
                  <a:noFill/>
                </a:ln>
                <a:solidFill>
                  <a:prstClr val="black"/>
                </a:solidFill>
                <a:effectLst/>
                <a:uLnTx/>
                <a:uFillTx/>
                <a:latin typeface="Alexandria"/>
              </a:rPr>
              <a:t>Maximum Days</a:t>
            </a:r>
            <a:r>
              <a:rPr kumimoji="0" lang="en-US" altLang="en-US" sz="2400" b="0" i="0" u="none" strike="noStrike" kern="1200" cap="none" spc="0" normalizeH="0" baseline="0" noProof="0" dirty="0">
                <a:ln>
                  <a:noFill/>
                </a:ln>
                <a:solidFill>
                  <a:prstClr val="black"/>
                </a:solidFill>
                <a:effectLst/>
                <a:uLnTx/>
                <a:uFillTx/>
                <a:latin typeface="Alexandria"/>
              </a:rPr>
              <a:t>: </a:t>
            </a:r>
            <a:r>
              <a:rPr kumimoji="0" lang="en-US" altLang="en-US" sz="2400" b="1" i="0" u="none" strike="noStrike" kern="1200" cap="none" spc="0" normalizeH="0" baseline="0" noProof="0" dirty="0">
                <a:ln>
                  <a:noFill/>
                </a:ln>
                <a:solidFill>
                  <a:schemeClr val="accent1"/>
                </a:solidFill>
                <a:effectLst/>
                <a:uLnTx/>
                <a:uFillTx/>
                <a:latin typeface="Alexandria"/>
              </a:rPr>
              <a:t>99999</a:t>
            </a:r>
            <a:r>
              <a:rPr kumimoji="0" lang="en-US" altLang="en-US" sz="2400" b="1" i="0" u="none" strike="noStrike" kern="1200" cap="none" spc="0" normalizeH="0" baseline="0" noProof="0" dirty="0">
                <a:ln>
                  <a:noFill/>
                </a:ln>
                <a:solidFill>
                  <a:prstClr val="black"/>
                </a:solidFill>
                <a:effectLst/>
                <a:uLnTx/>
                <a:uFillTx/>
                <a:latin typeface="Alexandria"/>
              </a:rPr>
              <a:t> - </a:t>
            </a:r>
            <a:r>
              <a:rPr kumimoji="0" lang="en-US" altLang="en-US" sz="2400" i="0" u="none" strike="noStrike" kern="1200" cap="none" spc="0" normalizeH="0" baseline="0" noProof="0" dirty="0">
                <a:ln>
                  <a:noFill/>
                </a:ln>
                <a:solidFill>
                  <a:prstClr val="black"/>
                </a:solidFill>
                <a:effectLst/>
                <a:uLnTx/>
                <a:uFillTx/>
                <a:latin typeface="Alexandria"/>
              </a:rPr>
              <a:t>Password effectively never expires</a:t>
            </a:r>
          </a:p>
          <a:p>
            <a:pPr marL="342900" marR="0" lvl="0" indent="-342900" algn="l" defTabSz="914400" rtl="0" eaLnBrk="0" fontAlgn="base" latinLnBrk="0" hangingPunct="0">
              <a:spcBef>
                <a:spcPct val="0"/>
              </a:spcBef>
              <a:spcAft>
                <a:spcPct val="0"/>
              </a:spcAft>
              <a:buClrTx/>
              <a:buSzTx/>
              <a:buFont typeface="Wingdings" panose="05000000000000000000" pitchFamily="2" charset="2"/>
              <a:buChar char="q"/>
              <a:tabLst/>
              <a:defRPr/>
            </a:pPr>
            <a:r>
              <a:rPr kumimoji="0" lang="en-US" altLang="en-US" sz="2400" b="1" i="0" u="none" strike="noStrike" kern="1200" cap="none" spc="0" normalizeH="0" baseline="0" noProof="0" dirty="0">
                <a:ln>
                  <a:noFill/>
                </a:ln>
                <a:solidFill>
                  <a:prstClr val="black"/>
                </a:solidFill>
                <a:effectLst/>
                <a:uLnTx/>
                <a:uFillTx/>
                <a:latin typeface="Alexandria"/>
              </a:rPr>
              <a:t> Warning Days: </a:t>
            </a:r>
            <a:r>
              <a:rPr kumimoji="0" lang="en-US" altLang="en-US" sz="2400" b="1" i="0" u="none" strike="noStrike" kern="1200" cap="none" spc="0" normalizeH="0" baseline="0" noProof="0" dirty="0">
                <a:ln>
                  <a:noFill/>
                </a:ln>
                <a:solidFill>
                  <a:schemeClr val="accent1"/>
                </a:solidFill>
                <a:effectLst/>
                <a:uLnTx/>
                <a:uFillTx/>
                <a:latin typeface="Alexandria"/>
              </a:rPr>
              <a:t>7</a:t>
            </a:r>
            <a:r>
              <a:rPr kumimoji="0" lang="en-US" altLang="en-US" sz="2400" b="1" i="0" u="none" strike="noStrike" kern="1200" cap="none" spc="0" normalizeH="0" baseline="0" noProof="0" dirty="0">
                <a:ln>
                  <a:noFill/>
                </a:ln>
                <a:solidFill>
                  <a:prstClr val="black"/>
                </a:solidFill>
                <a:effectLst/>
                <a:uLnTx/>
                <a:uFillTx/>
                <a:latin typeface="Alexandria"/>
              </a:rPr>
              <a:t> -</a:t>
            </a:r>
            <a:r>
              <a:rPr kumimoji="0" lang="en-US" altLang="en-US" sz="2400" i="0" u="none" strike="noStrike" kern="1200" cap="none" spc="0" normalizeH="0" baseline="0" noProof="0" dirty="0">
                <a:ln>
                  <a:noFill/>
                </a:ln>
                <a:solidFill>
                  <a:prstClr val="black"/>
                </a:solidFill>
                <a:effectLst/>
                <a:uLnTx/>
                <a:uFillTx/>
                <a:latin typeface="Alexandria"/>
              </a:rPr>
              <a:t>User gets warned 7 days before password expiration</a:t>
            </a:r>
          </a:p>
          <a:p>
            <a:pPr marL="342900" marR="0" lvl="0" indent="-342900" algn="l" defTabSz="914400" rtl="0" eaLnBrk="0" fontAlgn="base" latinLnBrk="0" hangingPunct="0">
              <a:spcBef>
                <a:spcPct val="0"/>
              </a:spcBef>
              <a:spcAft>
                <a:spcPct val="0"/>
              </a:spcAft>
              <a:buClrTx/>
              <a:buSzTx/>
              <a:buFont typeface="Wingdings" panose="05000000000000000000" pitchFamily="2" charset="2"/>
              <a:buChar char="q"/>
              <a:tabLst/>
              <a:defRPr/>
            </a:pPr>
            <a:endParaRPr kumimoji="0" lang="en-US" altLang="en-US" sz="2400" b="1" i="0" u="none" strike="noStrike" kern="1200" cap="none" spc="0" normalizeH="0" baseline="0" noProof="0" dirty="0">
              <a:ln>
                <a:noFill/>
              </a:ln>
              <a:solidFill>
                <a:prstClr val="black"/>
              </a:solidFill>
              <a:effectLst/>
              <a:uLnTx/>
              <a:uFillTx/>
              <a:latin typeface="Alexandria"/>
            </a:endParaRPr>
          </a:p>
          <a:p>
            <a:pPr marL="342900" marR="0" lvl="0" indent="-342900" algn="just" defTabSz="914400" rtl="0" eaLnBrk="0" fontAlgn="base" latinLnBrk="0" hangingPunct="0">
              <a:lnSpc>
                <a:spcPct val="150000"/>
              </a:lnSpc>
              <a:spcBef>
                <a:spcPct val="0"/>
              </a:spcBef>
              <a:spcAft>
                <a:spcPct val="0"/>
              </a:spcAft>
              <a:buClrTx/>
              <a:buSzTx/>
              <a:buFont typeface="Wingdings" panose="05000000000000000000" pitchFamily="2" charset="2"/>
              <a:buChar char="§"/>
              <a:tabLst/>
              <a:defRPr/>
            </a:pPr>
            <a:endParaRPr kumimoji="0" lang="en-US" altLang="en-US" sz="2400" b="1" i="0" u="none" strike="noStrike" kern="1200" cap="none" spc="0" normalizeH="0" baseline="0" noProof="0" dirty="0">
              <a:ln>
                <a:noFill/>
              </a:ln>
              <a:solidFill>
                <a:schemeClr val="tx1"/>
              </a:solidFill>
              <a:effectLst/>
              <a:uLnTx/>
              <a:uFillTx/>
              <a:latin typeface="Alexandria"/>
            </a:endParaRPr>
          </a:p>
        </p:txBody>
      </p:sp>
    </p:spTree>
    <p:extLst>
      <p:ext uri="{BB962C8B-B14F-4D97-AF65-F5344CB8AC3E}">
        <p14:creationId xmlns:p14="http://schemas.microsoft.com/office/powerpoint/2010/main" val="130106136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4488ED-5B9A-348F-477B-48E92F06ABB2}"/>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F5D71C5C-AB00-1B8C-2614-2117705037E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C16618AD-A64A-7EED-11D0-1F30B1374BE7}"/>
              </a:ext>
            </a:extLst>
          </p:cNvPr>
          <p:cNvSpPr txBox="1"/>
          <p:nvPr/>
        </p:nvSpPr>
        <p:spPr>
          <a:xfrm>
            <a:off x="404230" y="691281"/>
            <a:ext cx="7277099" cy="523220"/>
          </a:xfrm>
          <a:prstGeom prst="rect">
            <a:avLst/>
          </a:prstGeom>
          <a:noFill/>
        </p:spPr>
        <p:txBody>
          <a:bodyPr wrap="square">
            <a:spAutoFit/>
          </a:bodyPr>
          <a:lstStyle/>
          <a:p>
            <a:r>
              <a:rPr lang="en-US" sz="2800" b="1" dirty="0">
                <a:latin typeface="Alexandria"/>
              </a:rPr>
              <a:t>Configure Password Aging</a:t>
            </a:r>
          </a:p>
        </p:txBody>
      </p:sp>
      <p:sp>
        <p:nvSpPr>
          <p:cNvPr id="2" name="Rectangle: Rounded Corners 1">
            <a:extLst>
              <a:ext uri="{FF2B5EF4-FFF2-40B4-BE49-F238E27FC236}">
                <a16:creationId xmlns:a16="http://schemas.microsoft.com/office/drawing/2014/main" id="{2F649944-2BF7-B7DD-1386-D12D5C7793A8}"/>
              </a:ext>
            </a:extLst>
          </p:cNvPr>
          <p:cNvSpPr/>
          <p:nvPr/>
        </p:nvSpPr>
        <p:spPr>
          <a:xfrm>
            <a:off x="184731" y="1214501"/>
            <a:ext cx="11799260" cy="55995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R="0" lvl="0" algn="l" defTabSz="914400" rtl="0" eaLnBrk="0" fontAlgn="base" latinLnBrk="0" hangingPunct="0">
              <a:lnSpc>
                <a:spcPct val="150000"/>
              </a:lnSpc>
              <a:spcBef>
                <a:spcPct val="0"/>
              </a:spcBef>
              <a:spcAft>
                <a:spcPct val="0"/>
              </a:spcAft>
              <a:buClrTx/>
              <a:buSzTx/>
              <a:tabLst/>
              <a:defRPr/>
            </a:pPr>
            <a:r>
              <a:rPr kumimoji="0" lang="en-US" altLang="en-US" sz="2400" i="0" u="none" strike="noStrike" kern="1200" cap="none" spc="0" normalizeH="0" baseline="0" noProof="0" dirty="0">
                <a:ln>
                  <a:noFill/>
                </a:ln>
                <a:solidFill>
                  <a:prstClr val="black"/>
                </a:solidFill>
                <a:effectLst/>
                <a:uLnTx/>
                <a:uFillTx/>
                <a:latin typeface="Alexandria"/>
              </a:rPr>
              <a:t>Password aging is a way to control how long a user’s password remains valid before they must change it. It’s part of security best practices, preventing users from keeping the same password forever.</a:t>
            </a:r>
          </a:p>
          <a:p>
            <a:pPr marR="0" lvl="0" algn="l" defTabSz="914400" rtl="0" eaLnBrk="0" fontAlgn="base" latinLnBrk="0" hangingPunct="0">
              <a:lnSpc>
                <a:spcPct val="150000"/>
              </a:lnSpc>
              <a:spcBef>
                <a:spcPct val="0"/>
              </a:spcBef>
              <a:spcAft>
                <a:spcPct val="0"/>
              </a:spcAft>
              <a:buClrTx/>
              <a:buSzTx/>
              <a:tabLst/>
              <a:defRPr/>
            </a:pPr>
            <a:endParaRPr kumimoji="0" lang="en-US" altLang="en-US" sz="1200" i="0" u="none" strike="noStrike" kern="1200" cap="none" spc="0" normalizeH="0" baseline="0" noProof="0" dirty="0">
              <a:ln>
                <a:noFill/>
              </a:ln>
              <a:solidFill>
                <a:prstClr val="black"/>
              </a:solidFill>
              <a:effectLst/>
              <a:uLnTx/>
              <a:uFillTx/>
              <a:latin typeface="Alexandria"/>
            </a:endParaRPr>
          </a:p>
          <a:p>
            <a:r>
              <a:rPr lang="en-US" sz="2400" b="1" u="sng" dirty="0">
                <a:solidFill>
                  <a:schemeClr val="tx1"/>
                </a:solidFill>
              </a:rPr>
              <a:t>With password aging, you can:</a:t>
            </a:r>
          </a:p>
          <a:p>
            <a:endParaRPr lang="en-US" sz="1400" b="1" u="sng" dirty="0">
              <a:solidFill>
                <a:schemeClr val="tx1"/>
              </a:solidFill>
            </a:endParaRPr>
          </a:p>
          <a:p>
            <a:pPr marL="800100" lvl="1" indent="-342900">
              <a:lnSpc>
                <a:spcPct val="150000"/>
              </a:lnSpc>
              <a:buFont typeface="Wingdings" panose="05000000000000000000" pitchFamily="2" charset="2"/>
              <a:buChar char="q"/>
            </a:pPr>
            <a:r>
              <a:rPr lang="en-US" sz="2400" dirty="0">
                <a:solidFill>
                  <a:schemeClr val="tx1"/>
                </a:solidFill>
              </a:rPr>
              <a:t>Set the </a:t>
            </a:r>
            <a:r>
              <a:rPr lang="en-US" sz="2400" b="1" dirty="0">
                <a:solidFill>
                  <a:schemeClr val="tx1"/>
                </a:solidFill>
              </a:rPr>
              <a:t>minimum number of days</a:t>
            </a:r>
            <a:r>
              <a:rPr lang="en-US" sz="2400" dirty="0">
                <a:solidFill>
                  <a:schemeClr val="tx1"/>
                </a:solidFill>
              </a:rPr>
              <a:t> before a user can change their password.</a:t>
            </a:r>
          </a:p>
          <a:p>
            <a:pPr marL="800100" lvl="1" indent="-342900">
              <a:lnSpc>
                <a:spcPct val="150000"/>
              </a:lnSpc>
              <a:buFont typeface="Wingdings" panose="05000000000000000000" pitchFamily="2" charset="2"/>
              <a:buChar char="q"/>
            </a:pPr>
            <a:r>
              <a:rPr lang="en-US" sz="2400" dirty="0">
                <a:solidFill>
                  <a:schemeClr val="tx1"/>
                </a:solidFill>
              </a:rPr>
              <a:t>Set the </a:t>
            </a:r>
            <a:r>
              <a:rPr lang="en-US" sz="2400" b="1" dirty="0">
                <a:solidFill>
                  <a:schemeClr val="tx1"/>
                </a:solidFill>
              </a:rPr>
              <a:t>maximum number of days</a:t>
            </a:r>
            <a:r>
              <a:rPr lang="en-US" sz="2400" dirty="0">
                <a:solidFill>
                  <a:schemeClr val="tx1"/>
                </a:solidFill>
              </a:rPr>
              <a:t> a password is valid.</a:t>
            </a:r>
          </a:p>
          <a:p>
            <a:pPr marL="800100" lvl="1" indent="-342900">
              <a:lnSpc>
                <a:spcPct val="150000"/>
              </a:lnSpc>
              <a:buFont typeface="Wingdings" panose="05000000000000000000" pitchFamily="2" charset="2"/>
              <a:buChar char="q"/>
            </a:pPr>
            <a:r>
              <a:rPr lang="en-US" sz="2400" dirty="0">
                <a:solidFill>
                  <a:schemeClr val="tx1"/>
                </a:solidFill>
              </a:rPr>
              <a:t>Set a </a:t>
            </a:r>
            <a:r>
              <a:rPr lang="en-US" sz="2400" b="1" dirty="0">
                <a:solidFill>
                  <a:schemeClr val="tx1"/>
                </a:solidFill>
              </a:rPr>
              <a:t>warning period</a:t>
            </a:r>
            <a:r>
              <a:rPr lang="en-US" sz="2400" dirty="0">
                <a:solidFill>
                  <a:schemeClr val="tx1"/>
                </a:solidFill>
              </a:rPr>
              <a:t> before expiration.</a:t>
            </a:r>
          </a:p>
          <a:p>
            <a:pPr marL="800100" lvl="1" indent="-342900">
              <a:lnSpc>
                <a:spcPct val="150000"/>
              </a:lnSpc>
              <a:buFont typeface="Wingdings" panose="05000000000000000000" pitchFamily="2" charset="2"/>
              <a:buChar char="q"/>
            </a:pPr>
            <a:r>
              <a:rPr lang="en-US" sz="2400" dirty="0">
                <a:solidFill>
                  <a:schemeClr val="tx1"/>
                </a:solidFill>
              </a:rPr>
              <a:t>Force password expiration immediately.</a:t>
            </a:r>
          </a:p>
          <a:p>
            <a:pPr marL="342900" marR="0" lvl="0" indent="-342900" algn="l" defTabSz="914400" rtl="0" eaLnBrk="0" fontAlgn="base" latinLnBrk="0" hangingPunct="0">
              <a:lnSpc>
                <a:spcPct val="150000"/>
              </a:lnSpc>
              <a:spcBef>
                <a:spcPct val="0"/>
              </a:spcBef>
              <a:spcAft>
                <a:spcPct val="0"/>
              </a:spcAft>
              <a:buClrTx/>
              <a:buSzTx/>
              <a:buFont typeface="Wingdings" panose="05000000000000000000" pitchFamily="2" charset="2"/>
              <a:buChar char="q"/>
              <a:tabLst/>
              <a:defRPr/>
            </a:pPr>
            <a:endParaRPr kumimoji="0" lang="en-US" altLang="en-US" sz="2400" i="0" u="none" strike="noStrike" kern="1200" cap="none" spc="0" normalizeH="0" baseline="0" noProof="0" dirty="0">
              <a:ln>
                <a:noFill/>
              </a:ln>
              <a:solidFill>
                <a:schemeClr val="tx1"/>
              </a:solidFill>
              <a:effectLst/>
              <a:uLnTx/>
              <a:uFillTx/>
              <a:latin typeface="Alexandria"/>
            </a:endParaRPr>
          </a:p>
        </p:txBody>
      </p:sp>
    </p:spTree>
    <p:extLst>
      <p:ext uri="{BB962C8B-B14F-4D97-AF65-F5344CB8AC3E}">
        <p14:creationId xmlns:p14="http://schemas.microsoft.com/office/powerpoint/2010/main" val="224575037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47DCBF-1746-B870-826A-90BC236BEDCF}"/>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021FF9C9-8A36-EDBF-63EE-869677D61C3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D5C811E2-8E0F-CE1E-F277-A8ED391AAF73}"/>
              </a:ext>
            </a:extLst>
          </p:cNvPr>
          <p:cNvSpPr txBox="1"/>
          <p:nvPr/>
        </p:nvSpPr>
        <p:spPr>
          <a:xfrm>
            <a:off x="404230" y="691281"/>
            <a:ext cx="7277099" cy="523220"/>
          </a:xfrm>
          <a:prstGeom prst="rect">
            <a:avLst/>
          </a:prstGeom>
          <a:noFill/>
        </p:spPr>
        <p:txBody>
          <a:bodyPr wrap="square">
            <a:spAutoFit/>
          </a:bodyPr>
          <a:lstStyle/>
          <a:p>
            <a:r>
              <a:rPr lang="en-US" sz="2800" b="1" dirty="0">
                <a:latin typeface="Alexandria"/>
              </a:rPr>
              <a:t>Configure Password Aging</a:t>
            </a:r>
          </a:p>
        </p:txBody>
      </p:sp>
      <p:sp>
        <p:nvSpPr>
          <p:cNvPr id="2" name="Rectangle: Rounded Corners 1">
            <a:extLst>
              <a:ext uri="{FF2B5EF4-FFF2-40B4-BE49-F238E27FC236}">
                <a16:creationId xmlns:a16="http://schemas.microsoft.com/office/drawing/2014/main" id="{7C91F7BD-190F-AEDC-D091-63F2C93D6C4D}"/>
              </a:ext>
            </a:extLst>
          </p:cNvPr>
          <p:cNvSpPr/>
          <p:nvPr/>
        </p:nvSpPr>
        <p:spPr>
          <a:xfrm>
            <a:off x="184730" y="1214501"/>
            <a:ext cx="11914343" cy="23761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342900" marR="0" lvl="0" indent="-342900" algn="l" defTabSz="914400" rtl="0" eaLnBrk="0" fontAlgn="base" latinLnBrk="0" hangingPunct="0">
              <a:lnSpc>
                <a:spcPct val="150000"/>
              </a:lnSpc>
              <a:spcBef>
                <a:spcPct val="0"/>
              </a:spcBef>
              <a:spcAft>
                <a:spcPct val="0"/>
              </a:spcAft>
              <a:buClrTx/>
              <a:buSzTx/>
              <a:buFont typeface="Wingdings" panose="05000000000000000000" pitchFamily="2" charset="2"/>
              <a:buChar char="q"/>
              <a:tabLst/>
              <a:defRPr/>
            </a:pPr>
            <a:r>
              <a:rPr kumimoji="0" lang="en-US" altLang="en-US" sz="2400" b="1" i="0" u="none" strike="noStrike" kern="1200" cap="none" spc="0" normalizeH="0" baseline="0" noProof="0" dirty="0">
                <a:ln>
                  <a:noFill/>
                </a:ln>
                <a:solidFill>
                  <a:schemeClr val="tx1"/>
                </a:solidFill>
                <a:effectLst/>
                <a:uLnTx/>
                <a:uFillTx/>
                <a:latin typeface="Alexandria"/>
              </a:rPr>
              <a:t>View a user’s password aging info</a:t>
            </a:r>
          </a:p>
          <a:p>
            <a:pPr marR="0" lvl="0" algn="l" defTabSz="914400" rtl="0" eaLnBrk="0" fontAlgn="base" latinLnBrk="0" hangingPunct="0">
              <a:lnSpc>
                <a:spcPct val="150000"/>
              </a:lnSpc>
              <a:spcBef>
                <a:spcPct val="0"/>
              </a:spcBef>
              <a:spcAft>
                <a:spcPct val="0"/>
              </a:spcAft>
              <a:buClrTx/>
              <a:buSzTx/>
              <a:tabLst/>
              <a:defRPr/>
            </a:pPr>
            <a:r>
              <a:rPr kumimoji="0" lang="en-US" altLang="en-US" sz="2400" b="1" i="0" u="none" strike="noStrike" kern="1200" cap="none" spc="0" normalizeH="0" baseline="0" noProof="0" dirty="0">
                <a:ln>
                  <a:noFill/>
                </a:ln>
                <a:solidFill>
                  <a:schemeClr val="accent1"/>
                </a:solidFill>
                <a:effectLst/>
                <a:uLnTx/>
                <a:uFillTx/>
                <a:latin typeface="Alexandria"/>
              </a:rPr>
              <a:t>sudo </a:t>
            </a:r>
            <a:r>
              <a:rPr kumimoji="0" lang="en-US" altLang="en-US" sz="2400" b="1" i="0" u="none" strike="noStrike" kern="1200" cap="none" spc="0" normalizeH="0" baseline="0" noProof="0" dirty="0" err="1">
                <a:ln>
                  <a:noFill/>
                </a:ln>
                <a:solidFill>
                  <a:schemeClr val="accent1"/>
                </a:solidFill>
                <a:effectLst/>
                <a:uLnTx/>
                <a:uFillTx/>
                <a:latin typeface="Alexandria"/>
              </a:rPr>
              <a:t>chage</a:t>
            </a:r>
            <a:r>
              <a:rPr kumimoji="0" lang="en-US" altLang="en-US" sz="2400" b="1" i="0" u="none" strike="noStrike" kern="1200" cap="none" spc="0" normalizeH="0" baseline="0" noProof="0" dirty="0">
                <a:ln>
                  <a:noFill/>
                </a:ln>
                <a:solidFill>
                  <a:schemeClr val="accent1"/>
                </a:solidFill>
                <a:effectLst/>
                <a:uLnTx/>
                <a:uFillTx/>
                <a:latin typeface="Alexandria"/>
              </a:rPr>
              <a:t> -l username</a:t>
            </a:r>
          </a:p>
        </p:txBody>
      </p:sp>
      <p:pic>
        <p:nvPicPr>
          <p:cNvPr id="5" name="Picture 4">
            <a:extLst>
              <a:ext uri="{FF2B5EF4-FFF2-40B4-BE49-F238E27FC236}">
                <a16:creationId xmlns:a16="http://schemas.microsoft.com/office/drawing/2014/main" id="{1A9CEC53-DEEC-BBDF-0925-8DFDD1EB7B5C}"/>
              </a:ext>
            </a:extLst>
          </p:cNvPr>
          <p:cNvPicPr>
            <a:picLocks noChangeAspect="1"/>
          </p:cNvPicPr>
          <p:nvPr/>
        </p:nvPicPr>
        <p:blipFill>
          <a:blip r:embed="rId4"/>
          <a:stretch>
            <a:fillRect/>
          </a:stretch>
        </p:blipFill>
        <p:spPr>
          <a:xfrm>
            <a:off x="1382575" y="3845639"/>
            <a:ext cx="8831942" cy="2910181"/>
          </a:xfrm>
          <a:prstGeom prst="rect">
            <a:avLst/>
          </a:prstGeom>
        </p:spPr>
      </p:pic>
    </p:spTree>
    <p:extLst>
      <p:ext uri="{BB962C8B-B14F-4D97-AF65-F5344CB8AC3E}">
        <p14:creationId xmlns:p14="http://schemas.microsoft.com/office/powerpoint/2010/main" val="63451049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72138C-DC6A-154B-5FB2-0B6024D2B0A3}"/>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3AF666FF-0500-25DB-E61D-474469CBB38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F159B7BF-6717-BF3B-0BC4-FE07D712D44E}"/>
              </a:ext>
            </a:extLst>
          </p:cNvPr>
          <p:cNvSpPr txBox="1"/>
          <p:nvPr/>
        </p:nvSpPr>
        <p:spPr>
          <a:xfrm>
            <a:off x="404230" y="691281"/>
            <a:ext cx="7277099" cy="523220"/>
          </a:xfrm>
          <a:prstGeom prst="rect">
            <a:avLst/>
          </a:prstGeom>
          <a:noFill/>
        </p:spPr>
        <p:txBody>
          <a:bodyPr wrap="square">
            <a:spAutoFit/>
          </a:bodyPr>
          <a:lstStyle/>
          <a:p>
            <a:r>
              <a:rPr lang="en-US" sz="2800" b="1" dirty="0">
                <a:latin typeface="Alexandria"/>
              </a:rPr>
              <a:t>Configure Password Aging</a:t>
            </a:r>
          </a:p>
        </p:txBody>
      </p:sp>
      <p:sp>
        <p:nvSpPr>
          <p:cNvPr id="2" name="Rectangle: Rounded Corners 1">
            <a:extLst>
              <a:ext uri="{FF2B5EF4-FFF2-40B4-BE49-F238E27FC236}">
                <a16:creationId xmlns:a16="http://schemas.microsoft.com/office/drawing/2014/main" id="{79C1E425-CED7-5C8F-751C-278C48714B1E}"/>
              </a:ext>
            </a:extLst>
          </p:cNvPr>
          <p:cNvSpPr/>
          <p:nvPr/>
        </p:nvSpPr>
        <p:spPr>
          <a:xfrm>
            <a:off x="138828" y="1214501"/>
            <a:ext cx="11845163" cy="34337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342900" marR="0" lvl="0" indent="-342900" algn="l" defTabSz="914400" rtl="0" eaLnBrk="0" fontAlgn="base" latinLnBrk="0" hangingPunct="0">
              <a:lnSpc>
                <a:spcPct val="150000"/>
              </a:lnSpc>
              <a:spcBef>
                <a:spcPct val="0"/>
              </a:spcBef>
              <a:spcAft>
                <a:spcPct val="0"/>
              </a:spcAft>
              <a:buClrTx/>
              <a:buSzTx/>
              <a:buFont typeface="Wingdings" panose="05000000000000000000" pitchFamily="2" charset="2"/>
              <a:buChar char="q"/>
              <a:tabLst/>
              <a:defRPr/>
            </a:pPr>
            <a:r>
              <a:rPr kumimoji="0" lang="en-US" altLang="en-US" sz="2400" b="1" i="0" u="none" strike="noStrike" kern="1200" cap="none" spc="0" normalizeH="0" baseline="0" noProof="0" dirty="0">
                <a:ln>
                  <a:noFill/>
                </a:ln>
                <a:solidFill>
                  <a:schemeClr val="tx1"/>
                </a:solidFill>
                <a:effectLst/>
                <a:uLnTx/>
                <a:uFillTx/>
                <a:latin typeface="Alexandria"/>
              </a:rPr>
              <a:t> Set maximum and minimum password days</a:t>
            </a:r>
          </a:p>
          <a:p>
            <a:pPr marR="0" lvl="0" algn="l" defTabSz="914400" rtl="0" eaLnBrk="0" fontAlgn="base" latinLnBrk="0" hangingPunct="0">
              <a:lnSpc>
                <a:spcPct val="150000"/>
              </a:lnSpc>
              <a:spcBef>
                <a:spcPct val="0"/>
              </a:spcBef>
              <a:spcAft>
                <a:spcPct val="0"/>
              </a:spcAft>
              <a:buClrTx/>
              <a:buSzTx/>
              <a:tabLst/>
              <a:defRPr/>
            </a:pPr>
            <a:r>
              <a:rPr kumimoji="0" lang="pt-BR" altLang="en-US" sz="2400" b="1" i="0" u="none" strike="noStrike" kern="1200" cap="none" spc="0" normalizeH="0" baseline="0" noProof="0" dirty="0">
                <a:ln>
                  <a:noFill/>
                </a:ln>
                <a:solidFill>
                  <a:schemeClr val="accent1"/>
                </a:solidFill>
                <a:effectLst/>
                <a:uLnTx/>
                <a:uFillTx/>
                <a:latin typeface="Alexandria"/>
              </a:rPr>
              <a:t>sudo chage -M 60 -m 5 omar</a:t>
            </a:r>
          </a:p>
          <a:p>
            <a:pPr marL="342900" marR="0" lvl="0" indent="-342900" algn="l" defTabSz="914400" rtl="0" eaLnBrk="0" fontAlgn="base" latinLnBrk="0" hangingPunct="0">
              <a:lnSpc>
                <a:spcPct val="150000"/>
              </a:lnSpc>
              <a:spcBef>
                <a:spcPct val="0"/>
              </a:spcBef>
              <a:spcAft>
                <a:spcPct val="0"/>
              </a:spcAft>
              <a:buClrTx/>
              <a:buSzTx/>
              <a:buFont typeface="Wingdings" panose="05000000000000000000" pitchFamily="2" charset="2"/>
              <a:buChar char="q"/>
              <a:tabLst/>
              <a:defRPr/>
            </a:pPr>
            <a:r>
              <a:rPr lang="en-US" altLang="en-US" sz="2400" b="1" dirty="0">
                <a:solidFill>
                  <a:schemeClr val="tx1"/>
                </a:solidFill>
                <a:latin typeface="Alexandria"/>
              </a:rPr>
              <a:t>Set a warning before expiration</a:t>
            </a:r>
          </a:p>
          <a:p>
            <a:pPr eaLnBrk="0" fontAlgn="base" hangingPunct="0">
              <a:lnSpc>
                <a:spcPct val="150000"/>
              </a:lnSpc>
              <a:spcBef>
                <a:spcPct val="0"/>
              </a:spcBef>
              <a:spcAft>
                <a:spcPct val="0"/>
              </a:spcAft>
              <a:defRPr/>
            </a:pPr>
            <a:r>
              <a:rPr lang="en-US" altLang="en-US" sz="2400" b="1" dirty="0">
                <a:solidFill>
                  <a:schemeClr val="accent1"/>
                </a:solidFill>
                <a:latin typeface="Alexandria"/>
              </a:rPr>
              <a:t>sudo </a:t>
            </a:r>
            <a:r>
              <a:rPr lang="en-US" altLang="en-US" sz="2400" b="1" dirty="0" err="1">
                <a:solidFill>
                  <a:schemeClr val="accent1"/>
                </a:solidFill>
                <a:latin typeface="Alexandria"/>
              </a:rPr>
              <a:t>chage</a:t>
            </a:r>
            <a:r>
              <a:rPr lang="en-US" altLang="en-US" sz="2400" b="1" dirty="0">
                <a:solidFill>
                  <a:schemeClr val="accent1"/>
                </a:solidFill>
                <a:latin typeface="Alexandria"/>
              </a:rPr>
              <a:t> -W 7 </a:t>
            </a:r>
            <a:r>
              <a:rPr lang="en-US" altLang="en-US" sz="2400" b="1" dirty="0" err="1">
                <a:solidFill>
                  <a:schemeClr val="accent1"/>
                </a:solidFill>
                <a:latin typeface="Alexandria"/>
              </a:rPr>
              <a:t>omar</a:t>
            </a:r>
            <a:endParaRPr lang="en-US" altLang="en-US" sz="2400" b="1" dirty="0">
              <a:solidFill>
                <a:schemeClr val="accent1"/>
              </a:solidFill>
              <a:latin typeface="Alexandria"/>
            </a:endParaRPr>
          </a:p>
          <a:p>
            <a:pPr eaLnBrk="0" fontAlgn="base" hangingPunct="0">
              <a:lnSpc>
                <a:spcPct val="150000"/>
              </a:lnSpc>
              <a:spcBef>
                <a:spcPct val="0"/>
              </a:spcBef>
              <a:spcAft>
                <a:spcPct val="0"/>
              </a:spcAft>
              <a:defRPr/>
            </a:pPr>
            <a:r>
              <a:rPr lang="en-US" altLang="en-US" sz="2400" b="1" dirty="0">
                <a:solidFill>
                  <a:schemeClr val="tx1"/>
                </a:solidFill>
                <a:latin typeface="Alexandria"/>
              </a:rPr>
              <a:t>Expire password immediately (forces change on next login)</a:t>
            </a:r>
          </a:p>
          <a:p>
            <a:pPr eaLnBrk="0" fontAlgn="base" hangingPunct="0">
              <a:lnSpc>
                <a:spcPct val="150000"/>
              </a:lnSpc>
              <a:spcBef>
                <a:spcPct val="0"/>
              </a:spcBef>
              <a:spcAft>
                <a:spcPct val="0"/>
              </a:spcAft>
              <a:defRPr/>
            </a:pPr>
            <a:r>
              <a:rPr lang="pt-BR" altLang="en-US" sz="2400" b="1" dirty="0">
                <a:solidFill>
                  <a:schemeClr val="accent1"/>
                </a:solidFill>
                <a:latin typeface="Alexandria"/>
              </a:rPr>
              <a:t>sudo chage -d 0 omar</a:t>
            </a:r>
            <a:endParaRPr lang="en-US" altLang="en-US" sz="2400" b="1" dirty="0">
              <a:solidFill>
                <a:schemeClr val="accent1"/>
              </a:solidFill>
              <a:latin typeface="Alexandria"/>
            </a:endParaRPr>
          </a:p>
        </p:txBody>
      </p:sp>
      <p:pic>
        <p:nvPicPr>
          <p:cNvPr id="6" name="Picture 5">
            <a:extLst>
              <a:ext uri="{FF2B5EF4-FFF2-40B4-BE49-F238E27FC236}">
                <a16:creationId xmlns:a16="http://schemas.microsoft.com/office/drawing/2014/main" id="{589184D8-D0FB-E2D2-523B-D599ABD3F15E}"/>
              </a:ext>
            </a:extLst>
          </p:cNvPr>
          <p:cNvPicPr>
            <a:picLocks noChangeAspect="1"/>
          </p:cNvPicPr>
          <p:nvPr/>
        </p:nvPicPr>
        <p:blipFill>
          <a:blip r:embed="rId4"/>
          <a:stretch>
            <a:fillRect/>
          </a:stretch>
        </p:blipFill>
        <p:spPr>
          <a:xfrm>
            <a:off x="1954120" y="4648200"/>
            <a:ext cx="8877300" cy="2209800"/>
          </a:xfrm>
          <a:prstGeom prst="rect">
            <a:avLst/>
          </a:prstGeom>
        </p:spPr>
      </p:pic>
    </p:spTree>
    <p:extLst>
      <p:ext uri="{BB962C8B-B14F-4D97-AF65-F5344CB8AC3E}">
        <p14:creationId xmlns:p14="http://schemas.microsoft.com/office/powerpoint/2010/main" val="223130683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21674B-D2D7-DE80-AD76-7F592E09C18F}"/>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97F0DCD5-2FB7-E7CC-2680-F09C022F8A0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889A21A1-7462-D7B1-F559-F95C8779689F}"/>
              </a:ext>
            </a:extLst>
          </p:cNvPr>
          <p:cNvSpPr txBox="1"/>
          <p:nvPr/>
        </p:nvSpPr>
        <p:spPr>
          <a:xfrm>
            <a:off x="404230" y="691281"/>
            <a:ext cx="7277099" cy="523220"/>
          </a:xfrm>
          <a:prstGeom prst="rect">
            <a:avLst/>
          </a:prstGeom>
          <a:noFill/>
        </p:spPr>
        <p:txBody>
          <a:bodyPr wrap="square">
            <a:spAutoFit/>
          </a:bodyPr>
          <a:lstStyle/>
          <a:p>
            <a:r>
              <a:rPr lang="en-US" sz="2800" b="1" dirty="0">
                <a:latin typeface="Alexandria"/>
              </a:rPr>
              <a:t>Configure Password Aging</a:t>
            </a:r>
          </a:p>
        </p:txBody>
      </p:sp>
      <p:sp>
        <p:nvSpPr>
          <p:cNvPr id="2" name="Rectangle: Rounded Corners 1">
            <a:extLst>
              <a:ext uri="{FF2B5EF4-FFF2-40B4-BE49-F238E27FC236}">
                <a16:creationId xmlns:a16="http://schemas.microsoft.com/office/drawing/2014/main" id="{AE7DB284-668C-1401-A1CA-8A83C91D6D61}"/>
              </a:ext>
            </a:extLst>
          </p:cNvPr>
          <p:cNvSpPr/>
          <p:nvPr/>
        </p:nvSpPr>
        <p:spPr>
          <a:xfrm>
            <a:off x="138828" y="1214501"/>
            <a:ext cx="11845163" cy="34337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342900" marR="0" lvl="0" indent="-342900" algn="l" defTabSz="914400" rtl="0" eaLnBrk="0" fontAlgn="base" latinLnBrk="0" hangingPunct="0">
              <a:lnSpc>
                <a:spcPct val="150000"/>
              </a:lnSpc>
              <a:spcBef>
                <a:spcPct val="0"/>
              </a:spcBef>
              <a:spcAft>
                <a:spcPct val="0"/>
              </a:spcAft>
              <a:buClrTx/>
              <a:buSzTx/>
              <a:buFont typeface="Wingdings" panose="05000000000000000000" pitchFamily="2" charset="2"/>
              <a:buChar char="q"/>
              <a:tabLst/>
              <a:defRPr/>
            </a:pPr>
            <a:r>
              <a:rPr kumimoji="0" lang="en-US" altLang="en-US" sz="2400" b="1" i="0" u="none" strike="noStrike" kern="1200" cap="none" spc="0" normalizeH="0" baseline="0" noProof="0" dirty="0">
                <a:ln>
                  <a:noFill/>
                </a:ln>
                <a:solidFill>
                  <a:schemeClr val="tx1"/>
                </a:solidFill>
                <a:effectLst/>
                <a:uLnTx/>
                <a:uFillTx/>
                <a:latin typeface="Alexandria"/>
              </a:rPr>
              <a:t>Account Expiration</a:t>
            </a:r>
          </a:p>
          <a:p>
            <a:pPr marL="342900" marR="0" lvl="0" indent="-342900" algn="l" defTabSz="914400" rtl="0" eaLnBrk="0" fontAlgn="base" latinLnBrk="0" hangingPunct="0">
              <a:spcBef>
                <a:spcPct val="0"/>
              </a:spcBef>
              <a:spcAft>
                <a:spcPct val="0"/>
              </a:spcAft>
              <a:buClrTx/>
              <a:buSzTx/>
              <a:buFont typeface="Wingdings" panose="05000000000000000000" pitchFamily="2" charset="2"/>
              <a:buChar char="q"/>
              <a:tabLst/>
              <a:defRPr/>
            </a:pPr>
            <a:r>
              <a:rPr kumimoji="0" lang="en-US" altLang="en-US" sz="2400" i="0" u="none" strike="noStrike" kern="1200" cap="none" spc="0" normalizeH="0" baseline="0" noProof="0" dirty="0">
                <a:ln>
                  <a:noFill/>
                </a:ln>
                <a:solidFill>
                  <a:schemeClr val="tx1"/>
                </a:solidFill>
                <a:effectLst/>
                <a:uLnTx/>
                <a:uFillTx/>
                <a:latin typeface="Alexandria"/>
              </a:rPr>
              <a:t>Unlike password aging, account expiration means the entire account becomes inactive after a certain date — the user can’t log in at all, even with a correct password</a:t>
            </a:r>
            <a:r>
              <a:rPr kumimoji="0" lang="en-US" altLang="en-US" sz="2400" b="1" i="0" u="none" strike="noStrike" kern="1200" cap="none" spc="0" normalizeH="0" baseline="0" noProof="0" dirty="0">
                <a:ln>
                  <a:noFill/>
                </a:ln>
                <a:solidFill>
                  <a:schemeClr val="tx1"/>
                </a:solidFill>
                <a:effectLst/>
                <a:uLnTx/>
                <a:uFillTx/>
                <a:latin typeface="Alexandria"/>
              </a:rPr>
              <a:t>.</a:t>
            </a:r>
          </a:p>
          <a:p>
            <a:pPr marL="342900" marR="0" lvl="0" indent="-342900" algn="l" defTabSz="914400" rtl="0" eaLnBrk="0" fontAlgn="base" latinLnBrk="0" hangingPunct="0">
              <a:spcBef>
                <a:spcPct val="0"/>
              </a:spcBef>
              <a:spcAft>
                <a:spcPct val="0"/>
              </a:spcAft>
              <a:buClrTx/>
              <a:buSzTx/>
              <a:buFont typeface="Wingdings" panose="05000000000000000000" pitchFamily="2" charset="2"/>
              <a:buChar char="q"/>
              <a:tabLst/>
              <a:defRPr/>
            </a:pPr>
            <a:endParaRPr kumimoji="0" lang="en-US" altLang="en-US" sz="2400" b="1" i="0" u="none" strike="noStrike" kern="1200" cap="none" spc="0" normalizeH="0" baseline="0" noProof="0" dirty="0">
              <a:ln>
                <a:noFill/>
              </a:ln>
              <a:solidFill>
                <a:schemeClr val="tx1"/>
              </a:solidFill>
              <a:effectLst/>
              <a:uLnTx/>
              <a:uFillTx/>
              <a:latin typeface="Alexandria"/>
            </a:endParaRPr>
          </a:p>
          <a:p>
            <a:pPr marR="0" lvl="0" algn="l" defTabSz="914400" rtl="0" eaLnBrk="0" fontAlgn="base" latinLnBrk="0" hangingPunct="0">
              <a:spcBef>
                <a:spcPct val="0"/>
              </a:spcBef>
              <a:spcAft>
                <a:spcPct val="0"/>
              </a:spcAft>
              <a:buClrTx/>
              <a:buSzTx/>
              <a:tabLst/>
              <a:defRPr/>
            </a:pPr>
            <a:r>
              <a:rPr kumimoji="0" lang="en-US" altLang="en-US" sz="2400" b="1" i="0" u="none" strike="noStrike" kern="1200" cap="none" spc="0" normalizeH="0" baseline="0" noProof="0" dirty="0">
                <a:ln>
                  <a:noFill/>
                </a:ln>
                <a:solidFill>
                  <a:schemeClr val="accent1"/>
                </a:solidFill>
                <a:effectLst/>
                <a:uLnTx/>
                <a:uFillTx/>
                <a:latin typeface="Alexandria"/>
              </a:rPr>
              <a:t>sudo </a:t>
            </a:r>
            <a:r>
              <a:rPr kumimoji="0" lang="en-US" altLang="en-US" sz="2400" b="1" i="0" u="none" strike="noStrike" kern="1200" cap="none" spc="0" normalizeH="0" baseline="0" noProof="0" dirty="0" err="1">
                <a:ln>
                  <a:noFill/>
                </a:ln>
                <a:solidFill>
                  <a:schemeClr val="accent1"/>
                </a:solidFill>
                <a:effectLst/>
                <a:uLnTx/>
                <a:uFillTx/>
                <a:latin typeface="Alexandria"/>
              </a:rPr>
              <a:t>chage</a:t>
            </a:r>
            <a:r>
              <a:rPr kumimoji="0" lang="en-US" altLang="en-US" sz="2400" b="1" i="0" u="none" strike="noStrike" kern="1200" cap="none" spc="0" normalizeH="0" baseline="0" noProof="0" dirty="0">
                <a:ln>
                  <a:noFill/>
                </a:ln>
                <a:solidFill>
                  <a:schemeClr val="accent1"/>
                </a:solidFill>
                <a:effectLst/>
                <a:uLnTx/>
                <a:uFillTx/>
                <a:latin typeface="Alexandria"/>
              </a:rPr>
              <a:t> -E 2025-12-31 </a:t>
            </a:r>
            <a:r>
              <a:rPr kumimoji="0" lang="en-US" altLang="en-US" sz="2400" b="1" i="0" u="none" strike="noStrike" kern="1200" cap="none" spc="0" normalizeH="0" baseline="0" noProof="0" dirty="0" err="1">
                <a:ln>
                  <a:noFill/>
                </a:ln>
                <a:solidFill>
                  <a:schemeClr val="accent1"/>
                </a:solidFill>
                <a:effectLst/>
                <a:uLnTx/>
                <a:uFillTx/>
                <a:latin typeface="Alexandria"/>
              </a:rPr>
              <a:t>ali</a:t>
            </a:r>
            <a:endParaRPr kumimoji="0" lang="en-US" altLang="en-US" sz="2400" b="1" i="0" u="none" strike="noStrike" kern="1200" cap="none" spc="0" normalizeH="0" baseline="0" noProof="0" dirty="0">
              <a:ln>
                <a:noFill/>
              </a:ln>
              <a:solidFill>
                <a:schemeClr val="accent1"/>
              </a:solidFill>
              <a:effectLst/>
              <a:uLnTx/>
              <a:uFillTx/>
              <a:latin typeface="Alexandria"/>
            </a:endParaRPr>
          </a:p>
        </p:txBody>
      </p:sp>
      <p:pic>
        <p:nvPicPr>
          <p:cNvPr id="5" name="Picture 4">
            <a:extLst>
              <a:ext uri="{FF2B5EF4-FFF2-40B4-BE49-F238E27FC236}">
                <a16:creationId xmlns:a16="http://schemas.microsoft.com/office/drawing/2014/main" id="{A1DE9CFC-A75C-1700-37BC-B73BA41356A8}"/>
              </a:ext>
            </a:extLst>
          </p:cNvPr>
          <p:cNvPicPr>
            <a:picLocks noChangeAspect="1"/>
          </p:cNvPicPr>
          <p:nvPr/>
        </p:nvPicPr>
        <p:blipFill>
          <a:blip r:embed="rId4"/>
          <a:stretch>
            <a:fillRect/>
          </a:stretch>
        </p:blipFill>
        <p:spPr>
          <a:xfrm>
            <a:off x="1713803" y="3933825"/>
            <a:ext cx="8362950" cy="2924175"/>
          </a:xfrm>
          <a:prstGeom prst="rect">
            <a:avLst/>
          </a:prstGeom>
        </p:spPr>
      </p:pic>
    </p:spTree>
    <p:extLst>
      <p:ext uri="{BB962C8B-B14F-4D97-AF65-F5344CB8AC3E}">
        <p14:creationId xmlns:p14="http://schemas.microsoft.com/office/powerpoint/2010/main" val="228636982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9908F0-C488-35F1-562E-66688B9B613C}"/>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2980CA16-01E5-FB79-784C-BC0C637271A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DFCF4838-E432-98EE-A1EA-B338A0A073FD}"/>
              </a:ext>
            </a:extLst>
          </p:cNvPr>
          <p:cNvSpPr txBox="1"/>
          <p:nvPr/>
        </p:nvSpPr>
        <p:spPr>
          <a:xfrm>
            <a:off x="404230" y="691281"/>
            <a:ext cx="7277099" cy="523220"/>
          </a:xfrm>
          <a:prstGeom prst="rect">
            <a:avLst/>
          </a:prstGeom>
          <a:noFill/>
        </p:spPr>
        <p:txBody>
          <a:bodyPr wrap="square">
            <a:spAutoFit/>
          </a:bodyPr>
          <a:lstStyle/>
          <a:p>
            <a:pPr>
              <a:buNone/>
            </a:pPr>
            <a:r>
              <a:rPr lang="en-US" sz="2800" b="1" dirty="0"/>
              <a:t>Change User or Group Ownership</a:t>
            </a:r>
          </a:p>
        </p:txBody>
      </p:sp>
      <p:sp>
        <p:nvSpPr>
          <p:cNvPr id="2" name="Rectangle: Rounded Corners 1">
            <a:extLst>
              <a:ext uri="{FF2B5EF4-FFF2-40B4-BE49-F238E27FC236}">
                <a16:creationId xmlns:a16="http://schemas.microsoft.com/office/drawing/2014/main" id="{91D96919-28E1-B49A-6E81-15B30566353D}"/>
              </a:ext>
            </a:extLst>
          </p:cNvPr>
          <p:cNvSpPr/>
          <p:nvPr/>
        </p:nvSpPr>
        <p:spPr>
          <a:xfrm>
            <a:off x="404230" y="1214501"/>
            <a:ext cx="11579761" cy="30526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R="0" lvl="0" algn="l" defTabSz="914400" rtl="0" eaLnBrk="0" fontAlgn="base" latinLnBrk="0" hangingPunct="0">
              <a:spcBef>
                <a:spcPct val="0"/>
              </a:spcBef>
              <a:spcAft>
                <a:spcPct val="0"/>
              </a:spcAft>
              <a:buClrTx/>
              <a:buSzTx/>
              <a:tabLst/>
              <a:defRPr/>
            </a:pPr>
            <a:r>
              <a:rPr kumimoji="0" lang="en-US" altLang="en-US" sz="2400" i="0" strike="noStrike" kern="1200" cap="none" spc="0" normalizeH="0" baseline="0" noProof="0" dirty="0">
                <a:ln>
                  <a:noFill/>
                </a:ln>
                <a:solidFill>
                  <a:schemeClr val="tx1"/>
                </a:solidFill>
                <a:effectLst/>
                <a:uLnTx/>
                <a:uFillTx/>
                <a:latin typeface="Alexandria"/>
              </a:rPr>
              <a:t>To change user or group ownership of files and directories in Linux, the primary commands is  </a:t>
            </a:r>
            <a:r>
              <a:rPr kumimoji="0" lang="en-US" altLang="en-US" sz="2400" b="1" i="0" strike="noStrike" kern="1200" cap="none" spc="0" normalizeH="0" baseline="0" noProof="0" dirty="0">
                <a:ln>
                  <a:noFill/>
                </a:ln>
                <a:solidFill>
                  <a:schemeClr val="tx1"/>
                </a:solidFill>
                <a:effectLst/>
                <a:uLnTx/>
                <a:uFillTx/>
                <a:latin typeface="Alexandria"/>
              </a:rPr>
              <a:t>chown</a:t>
            </a:r>
            <a:r>
              <a:rPr kumimoji="0" lang="en-US" altLang="en-US" sz="2400" i="0" strike="noStrike" kern="1200" cap="none" spc="0" normalizeH="0" baseline="0" noProof="0" dirty="0">
                <a:ln>
                  <a:noFill/>
                </a:ln>
                <a:solidFill>
                  <a:schemeClr val="tx1"/>
                </a:solidFill>
                <a:effectLst/>
                <a:uLnTx/>
                <a:uFillTx/>
                <a:latin typeface="Alexandria"/>
              </a:rPr>
              <a:t> (</a:t>
            </a:r>
            <a:r>
              <a:rPr kumimoji="0" lang="en-US" altLang="en-US" sz="2400" b="1" i="0" strike="noStrike" kern="1200" cap="none" spc="0" normalizeH="0" baseline="0" noProof="0" dirty="0">
                <a:ln>
                  <a:noFill/>
                </a:ln>
                <a:solidFill>
                  <a:schemeClr val="tx1"/>
                </a:solidFill>
                <a:effectLst/>
                <a:uLnTx/>
                <a:uFillTx/>
                <a:latin typeface="Alexandria"/>
              </a:rPr>
              <a:t>ch</a:t>
            </a:r>
            <a:r>
              <a:rPr kumimoji="0" lang="en-US" altLang="en-US" sz="2400" i="0" strike="noStrike" kern="1200" cap="none" spc="0" normalizeH="0" baseline="0" noProof="0" dirty="0">
                <a:ln>
                  <a:noFill/>
                </a:ln>
                <a:solidFill>
                  <a:schemeClr val="tx1"/>
                </a:solidFill>
                <a:effectLst/>
                <a:uLnTx/>
                <a:uFillTx/>
                <a:latin typeface="Alexandria"/>
              </a:rPr>
              <a:t>ange </a:t>
            </a:r>
            <a:r>
              <a:rPr kumimoji="0" lang="en-US" altLang="en-US" sz="2400" b="1" i="0" strike="noStrike" kern="1200" cap="none" spc="0" normalizeH="0" baseline="0" noProof="0" dirty="0">
                <a:ln>
                  <a:noFill/>
                </a:ln>
                <a:solidFill>
                  <a:schemeClr val="tx1"/>
                </a:solidFill>
                <a:effectLst/>
                <a:uLnTx/>
                <a:uFillTx/>
                <a:latin typeface="Alexandria"/>
              </a:rPr>
              <a:t>own</a:t>
            </a:r>
            <a:r>
              <a:rPr kumimoji="0" lang="en-US" altLang="en-US" sz="2400" i="0" strike="noStrike" kern="1200" cap="none" spc="0" normalizeH="0" baseline="0" noProof="0" dirty="0">
                <a:ln>
                  <a:noFill/>
                </a:ln>
                <a:solidFill>
                  <a:schemeClr val="tx1"/>
                </a:solidFill>
                <a:effectLst/>
                <a:uLnTx/>
                <a:uFillTx/>
                <a:latin typeface="Alexandria"/>
              </a:rPr>
              <a:t>er)</a:t>
            </a:r>
          </a:p>
          <a:p>
            <a:pPr marR="0" lvl="0" algn="l" defTabSz="914400" rtl="0" eaLnBrk="0" fontAlgn="base" latinLnBrk="0" hangingPunct="0">
              <a:spcBef>
                <a:spcPct val="0"/>
              </a:spcBef>
              <a:spcAft>
                <a:spcPct val="0"/>
              </a:spcAft>
              <a:buClrTx/>
              <a:buSzTx/>
              <a:tabLst/>
              <a:defRPr/>
            </a:pPr>
            <a:endParaRPr kumimoji="0" lang="en-US" altLang="en-US" sz="2400" i="0" strike="noStrike" kern="1200" cap="none" spc="0" normalizeH="0" baseline="0" noProof="0" dirty="0">
              <a:ln>
                <a:noFill/>
              </a:ln>
              <a:solidFill>
                <a:schemeClr val="tx1"/>
              </a:solidFill>
              <a:effectLst/>
              <a:uLnTx/>
              <a:uFillTx/>
              <a:latin typeface="Alexandria"/>
            </a:endParaRPr>
          </a:p>
          <a:p>
            <a:pPr marR="0" lvl="0" algn="l" defTabSz="914400" rtl="0" eaLnBrk="0" fontAlgn="base" latinLnBrk="0" hangingPunct="0">
              <a:spcBef>
                <a:spcPct val="0"/>
              </a:spcBef>
              <a:spcAft>
                <a:spcPct val="0"/>
              </a:spcAft>
              <a:buClrTx/>
              <a:buSzTx/>
              <a:tabLst/>
              <a:defRPr/>
            </a:pPr>
            <a:r>
              <a:rPr kumimoji="0" lang="en-US" altLang="en-US" sz="2400" b="1" i="0" strike="noStrike" kern="1200" cap="none" spc="0" normalizeH="0" baseline="0" noProof="0" dirty="0">
                <a:ln>
                  <a:noFill/>
                </a:ln>
                <a:solidFill>
                  <a:schemeClr val="accent1"/>
                </a:solidFill>
                <a:effectLst/>
                <a:uLnTx/>
                <a:uFillTx/>
                <a:latin typeface="Alexandria"/>
              </a:rPr>
              <a:t>chown [user][:group] </a:t>
            </a:r>
            <a:r>
              <a:rPr kumimoji="0" lang="en-US" altLang="en-US" sz="2400" b="1" i="0" strike="noStrike" kern="1200" cap="none" spc="0" normalizeH="0" baseline="0" noProof="0" dirty="0" err="1">
                <a:ln>
                  <a:noFill/>
                </a:ln>
                <a:solidFill>
                  <a:schemeClr val="accent1"/>
                </a:solidFill>
                <a:effectLst/>
                <a:uLnTx/>
                <a:uFillTx/>
                <a:latin typeface="Alexandria"/>
              </a:rPr>
              <a:t>file_or_directory</a:t>
            </a:r>
            <a:endParaRPr kumimoji="0" lang="en-US" altLang="en-US" sz="2400" b="1" i="0" strike="noStrike" kern="1200" cap="none" spc="0" normalizeH="0" baseline="0" noProof="0" dirty="0">
              <a:ln>
                <a:noFill/>
              </a:ln>
              <a:solidFill>
                <a:schemeClr val="accent1"/>
              </a:solidFill>
              <a:effectLst/>
              <a:uLnTx/>
              <a:uFillTx/>
              <a:latin typeface="Alexandria"/>
            </a:endParaRPr>
          </a:p>
          <a:p>
            <a:pPr marR="0" lvl="0" algn="l" defTabSz="914400" rtl="0" eaLnBrk="0" fontAlgn="base" latinLnBrk="0" hangingPunct="0">
              <a:spcBef>
                <a:spcPct val="0"/>
              </a:spcBef>
              <a:spcAft>
                <a:spcPct val="0"/>
              </a:spcAft>
              <a:buClrTx/>
              <a:buSzTx/>
              <a:tabLst/>
              <a:defRPr/>
            </a:pPr>
            <a:endParaRPr lang="en-US" altLang="en-US" sz="2400" b="1" dirty="0">
              <a:solidFill>
                <a:schemeClr val="accent1"/>
              </a:solidFill>
              <a:latin typeface="Alexandria"/>
            </a:endParaRPr>
          </a:p>
          <a:p>
            <a:pPr marR="0" lvl="0" algn="l" defTabSz="914400" rtl="0" eaLnBrk="0" fontAlgn="base" latinLnBrk="0" hangingPunct="0">
              <a:spcBef>
                <a:spcPct val="0"/>
              </a:spcBef>
              <a:spcAft>
                <a:spcPct val="0"/>
              </a:spcAft>
              <a:buClrTx/>
              <a:buSzTx/>
              <a:tabLst/>
              <a:defRPr/>
            </a:pPr>
            <a:endParaRPr kumimoji="0" lang="en-US" altLang="en-US" sz="2400" b="1" i="0" strike="noStrike" kern="1200" cap="none" spc="0" normalizeH="0" baseline="0" noProof="0" dirty="0">
              <a:ln>
                <a:noFill/>
              </a:ln>
              <a:solidFill>
                <a:schemeClr val="accent1"/>
              </a:solidFill>
              <a:effectLst/>
              <a:uLnTx/>
              <a:uFillTx/>
              <a:latin typeface="Alexandria"/>
            </a:endParaRPr>
          </a:p>
          <a:p>
            <a:pPr marR="0" lvl="0" algn="l" defTabSz="914400" rtl="0" eaLnBrk="0" fontAlgn="base" latinLnBrk="0" hangingPunct="0">
              <a:spcBef>
                <a:spcPct val="0"/>
              </a:spcBef>
              <a:spcAft>
                <a:spcPct val="0"/>
              </a:spcAft>
              <a:buClrTx/>
              <a:buSzTx/>
              <a:tabLst/>
              <a:defRPr/>
            </a:pPr>
            <a:r>
              <a:rPr lang="en-US" altLang="en-US" sz="2400" b="1" dirty="0">
                <a:solidFill>
                  <a:schemeClr val="accent1"/>
                </a:solidFill>
                <a:latin typeface="Alexandria"/>
              </a:rPr>
              <a:t>chown -R </a:t>
            </a:r>
            <a:r>
              <a:rPr lang="en-US" altLang="en-US" sz="2400" b="1" dirty="0" err="1">
                <a:solidFill>
                  <a:schemeClr val="accent1"/>
                </a:solidFill>
                <a:latin typeface="Alexandria"/>
              </a:rPr>
              <a:t>user:group</a:t>
            </a:r>
            <a:r>
              <a:rPr lang="en-US" altLang="en-US" sz="2400" b="1" dirty="0">
                <a:solidFill>
                  <a:schemeClr val="accent1"/>
                </a:solidFill>
                <a:latin typeface="Alexandria"/>
              </a:rPr>
              <a:t> directory</a:t>
            </a:r>
          </a:p>
          <a:p>
            <a:pPr marR="0" lvl="0" algn="l" defTabSz="914400" rtl="0" eaLnBrk="0" fontAlgn="base" latinLnBrk="0" hangingPunct="0">
              <a:spcBef>
                <a:spcPct val="0"/>
              </a:spcBef>
              <a:spcAft>
                <a:spcPct val="0"/>
              </a:spcAft>
              <a:buClrTx/>
              <a:buSzTx/>
              <a:tabLst/>
              <a:defRPr/>
            </a:pPr>
            <a:endParaRPr lang="en-US" altLang="en-US" sz="2400" b="1" dirty="0">
              <a:solidFill>
                <a:schemeClr val="accent1"/>
              </a:solidFill>
              <a:latin typeface="Alexandria"/>
            </a:endParaRPr>
          </a:p>
          <a:p>
            <a:pPr marR="0" lvl="0" algn="l" defTabSz="914400" rtl="0" eaLnBrk="0" fontAlgn="base" latinLnBrk="0" hangingPunct="0">
              <a:spcBef>
                <a:spcPct val="0"/>
              </a:spcBef>
              <a:spcAft>
                <a:spcPct val="0"/>
              </a:spcAft>
              <a:buClrTx/>
              <a:buSzTx/>
              <a:tabLst/>
              <a:defRPr/>
            </a:pPr>
            <a:endParaRPr lang="en-US" altLang="en-US" sz="2400" b="1" dirty="0">
              <a:solidFill>
                <a:schemeClr val="accent1"/>
              </a:solidFill>
              <a:latin typeface="Alexandria"/>
            </a:endParaRPr>
          </a:p>
        </p:txBody>
      </p:sp>
      <p:pic>
        <p:nvPicPr>
          <p:cNvPr id="8" name="Picture 7">
            <a:extLst>
              <a:ext uri="{FF2B5EF4-FFF2-40B4-BE49-F238E27FC236}">
                <a16:creationId xmlns:a16="http://schemas.microsoft.com/office/drawing/2014/main" id="{2140D08B-987A-D374-FB06-1D73E64DB345}"/>
              </a:ext>
            </a:extLst>
          </p:cNvPr>
          <p:cNvPicPr>
            <a:picLocks noChangeAspect="1"/>
          </p:cNvPicPr>
          <p:nvPr/>
        </p:nvPicPr>
        <p:blipFill>
          <a:blip r:embed="rId4"/>
          <a:srcRect t="3970"/>
          <a:stretch>
            <a:fillRect/>
          </a:stretch>
        </p:blipFill>
        <p:spPr>
          <a:xfrm>
            <a:off x="2095644" y="4079631"/>
            <a:ext cx="7077075" cy="2689180"/>
          </a:xfrm>
          <a:prstGeom prst="rect">
            <a:avLst/>
          </a:prstGeom>
        </p:spPr>
      </p:pic>
    </p:spTree>
    <p:extLst>
      <p:ext uri="{BB962C8B-B14F-4D97-AF65-F5344CB8AC3E}">
        <p14:creationId xmlns:p14="http://schemas.microsoft.com/office/powerpoint/2010/main" val="108464313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E830DF-8FD9-D0DA-D924-CF03D534ACF5}"/>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720CE603-381F-14FE-B7C0-7B2D98F1544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D2737465-533B-EA47-5372-1B8F96396665}"/>
              </a:ext>
            </a:extLst>
          </p:cNvPr>
          <p:cNvSpPr txBox="1"/>
          <p:nvPr/>
        </p:nvSpPr>
        <p:spPr>
          <a:xfrm>
            <a:off x="404230" y="691281"/>
            <a:ext cx="7277099" cy="523220"/>
          </a:xfrm>
          <a:prstGeom prst="rect">
            <a:avLst/>
          </a:prstGeom>
          <a:noFill/>
        </p:spPr>
        <p:txBody>
          <a:bodyPr wrap="square">
            <a:spAutoFit/>
          </a:bodyPr>
          <a:lstStyle/>
          <a:p>
            <a:pPr>
              <a:buNone/>
            </a:pPr>
            <a:r>
              <a:rPr lang="en-US" sz="2800" b="1" dirty="0"/>
              <a:t>Monitoring and Managing Processes</a:t>
            </a:r>
          </a:p>
        </p:txBody>
      </p:sp>
      <p:sp>
        <p:nvSpPr>
          <p:cNvPr id="2" name="Rectangle: Rounded Corners 1">
            <a:extLst>
              <a:ext uri="{FF2B5EF4-FFF2-40B4-BE49-F238E27FC236}">
                <a16:creationId xmlns:a16="http://schemas.microsoft.com/office/drawing/2014/main" id="{076D6080-8DA7-B473-CB4D-BA0108394366}"/>
              </a:ext>
            </a:extLst>
          </p:cNvPr>
          <p:cNvSpPr/>
          <p:nvPr/>
        </p:nvSpPr>
        <p:spPr>
          <a:xfrm>
            <a:off x="404230" y="1214501"/>
            <a:ext cx="11658461" cy="52232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R="0" lvl="0" algn="l" defTabSz="914400" rtl="0" eaLnBrk="0" fontAlgn="base" latinLnBrk="0" hangingPunct="0">
              <a:spcBef>
                <a:spcPct val="0"/>
              </a:spcBef>
              <a:spcAft>
                <a:spcPct val="0"/>
              </a:spcAft>
              <a:buClrTx/>
              <a:buSzTx/>
              <a:tabLst/>
              <a:defRPr/>
            </a:pPr>
            <a:r>
              <a:rPr kumimoji="0" lang="en-US" altLang="en-US" sz="2400" b="1" i="0" strike="noStrike" kern="1200" cap="none" spc="0" normalizeH="0" baseline="0" noProof="0" dirty="0">
                <a:ln>
                  <a:noFill/>
                </a:ln>
                <a:solidFill>
                  <a:schemeClr val="tx1"/>
                </a:solidFill>
                <a:effectLst/>
                <a:uLnTx/>
                <a:uFillTx/>
                <a:latin typeface="Alexandria"/>
              </a:rPr>
              <a:t>What is a Process in Linux?</a:t>
            </a:r>
          </a:p>
          <a:p>
            <a:pPr marR="0" lvl="0" algn="l" defTabSz="914400" rtl="0" eaLnBrk="0" fontAlgn="base" latinLnBrk="0" hangingPunct="0">
              <a:spcBef>
                <a:spcPct val="0"/>
              </a:spcBef>
              <a:spcAft>
                <a:spcPct val="0"/>
              </a:spcAft>
              <a:buClrTx/>
              <a:buSzTx/>
              <a:tabLst/>
              <a:defRPr/>
            </a:pPr>
            <a:endParaRPr kumimoji="0" lang="en-US" altLang="en-US" sz="2400" b="1" i="0" strike="noStrike" kern="1200" cap="none" spc="0" normalizeH="0" baseline="0" noProof="0" dirty="0">
              <a:ln>
                <a:noFill/>
              </a:ln>
              <a:solidFill>
                <a:schemeClr val="tx1"/>
              </a:solidFill>
              <a:effectLst/>
              <a:uLnTx/>
              <a:uFillTx/>
              <a:latin typeface="Alexandria"/>
            </a:endParaRPr>
          </a:p>
          <a:p>
            <a:pPr>
              <a:buNone/>
            </a:pPr>
            <a:r>
              <a:rPr lang="en-US" sz="2400" dirty="0">
                <a:solidFill>
                  <a:schemeClr val="tx1"/>
                </a:solidFill>
              </a:rPr>
              <a:t>A process is simply a </a:t>
            </a:r>
            <a:r>
              <a:rPr lang="en-US" sz="2400" b="1" dirty="0">
                <a:solidFill>
                  <a:schemeClr val="tx1"/>
                </a:solidFill>
              </a:rPr>
              <a:t>running instance of a program</a:t>
            </a:r>
            <a:r>
              <a:rPr lang="en-US" sz="2400" dirty="0">
                <a:solidFill>
                  <a:schemeClr val="tx1"/>
                </a:solidFill>
              </a:rPr>
              <a:t>.</a:t>
            </a:r>
          </a:p>
          <a:p>
            <a:pPr>
              <a:buNone/>
            </a:pPr>
            <a:br>
              <a:rPr lang="en-US" sz="2400" b="1" u="sng" dirty="0">
                <a:solidFill>
                  <a:schemeClr val="tx1"/>
                </a:solidFill>
              </a:rPr>
            </a:br>
            <a:r>
              <a:rPr lang="en-US" sz="2400" b="1" u="sng" dirty="0">
                <a:solidFill>
                  <a:schemeClr val="tx1"/>
                </a:solidFill>
              </a:rPr>
              <a:t>Each process has:</a:t>
            </a:r>
          </a:p>
          <a:p>
            <a:pPr>
              <a:buNone/>
            </a:pPr>
            <a:endParaRPr lang="en-US" sz="2400" b="1" u="sng" dirty="0">
              <a:solidFill>
                <a:schemeClr val="tx1"/>
              </a:solidFill>
            </a:endParaRPr>
          </a:p>
          <a:p>
            <a:pPr marL="342900" indent="-342900">
              <a:buFont typeface="Wingdings" panose="05000000000000000000" pitchFamily="2" charset="2"/>
              <a:buChar char="q"/>
            </a:pPr>
            <a:r>
              <a:rPr lang="en-US" sz="2400" b="1" dirty="0">
                <a:solidFill>
                  <a:schemeClr val="tx1"/>
                </a:solidFill>
              </a:rPr>
              <a:t>PID</a:t>
            </a:r>
            <a:r>
              <a:rPr lang="en-US" sz="2400" dirty="0">
                <a:solidFill>
                  <a:schemeClr val="tx1"/>
                </a:solidFill>
              </a:rPr>
              <a:t> (Process ID) — unique identifier.</a:t>
            </a:r>
          </a:p>
          <a:p>
            <a:pPr marL="342900" indent="-342900">
              <a:buFont typeface="Wingdings" panose="05000000000000000000" pitchFamily="2" charset="2"/>
              <a:buChar char="q"/>
            </a:pPr>
            <a:r>
              <a:rPr lang="en-US" sz="2400" b="1" dirty="0">
                <a:solidFill>
                  <a:schemeClr val="tx1"/>
                </a:solidFill>
              </a:rPr>
              <a:t>State</a:t>
            </a:r>
            <a:r>
              <a:rPr lang="en-US" sz="2400" dirty="0">
                <a:solidFill>
                  <a:schemeClr val="tx1"/>
                </a:solidFill>
              </a:rPr>
              <a:t> (running, sleeping, stopped, zombie).</a:t>
            </a:r>
          </a:p>
          <a:p>
            <a:pPr marL="342900" indent="-342900">
              <a:buFont typeface="Wingdings" panose="05000000000000000000" pitchFamily="2" charset="2"/>
              <a:buChar char="q"/>
            </a:pPr>
            <a:r>
              <a:rPr lang="en-US" sz="2400" b="1" dirty="0">
                <a:solidFill>
                  <a:schemeClr val="tx1"/>
                </a:solidFill>
              </a:rPr>
              <a:t>Owner</a:t>
            </a:r>
            <a:r>
              <a:rPr lang="en-US" sz="2400" dirty="0">
                <a:solidFill>
                  <a:schemeClr val="tx1"/>
                </a:solidFill>
              </a:rPr>
              <a:t> (user who started it).</a:t>
            </a:r>
          </a:p>
          <a:p>
            <a:pPr marL="342900" indent="-342900">
              <a:buFont typeface="Wingdings" panose="05000000000000000000" pitchFamily="2" charset="2"/>
              <a:buChar char="q"/>
            </a:pPr>
            <a:r>
              <a:rPr lang="en-US" sz="2400" b="1" dirty="0">
                <a:solidFill>
                  <a:schemeClr val="tx1"/>
                </a:solidFill>
              </a:rPr>
              <a:t>Priority</a:t>
            </a:r>
            <a:r>
              <a:rPr lang="en-US" sz="2400" dirty="0">
                <a:solidFill>
                  <a:schemeClr val="tx1"/>
                </a:solidFill>
              </a:rPr>
              <a:t> and </a:t>
            </a:r>
            <a:r>
              <a:rPr lang="en-US" sz="2400" b="1" dirty="0">
                <a:solidFill>
                  <a:schemeClr val="tx1"/>
                </a:solidFill>
              </a:rPr>
              <a:t>niceness</a:t>
            </a:r>
            <a:r>
              <a:rPr lang="en-US" sz="2400" dirty="0">
                <a:solidFill>
                  <a:schemeClr val="tx1"/>
                </a:solidFill>
              </a:rPr>
              <a:t> value.</a:t>
            </a:r>
          </a:p>
          <a:p>
            <a:pPr marL="342900" indent="-342900">
              <a:buFont typeface="Wingdings" panose="05000000000000000000" pitchFamily="2" charset="2"/>
              <a:buChar char="q"/>
            </a:pPr>
            <a:r>
              <a:rPr lang="en-US" sz="2400" b="1" dirty="0">
                <a:solidFill>
                  <a:schemeClr val="tx1"/>
                </a:solidFill>
              </a:rPr>
              <a:t>Resource usage</a:t>
            </a:r>
            <a:r>
              <a:rPr lang="en-US" sz="2400" dirty="0">
                <a:solidFill>
                  <a:schemeClr val="tx1"/>
                </a:solidFill>
              </a:rPr>
              <a:t> (CPU, memory, I/O).</a:t>
            </a:r>
          </a:p>
          <a:p>
            <a:pPr marR="0" lvl="0" algn="l" defTabSz="914400" rtl="0" eaLnBrk="0" fontAlgn="base" latinLnBrk="0" hangingPunct="0">
              <a:spcBef>
                <a:spcPct val="0"/>
              </a:spcBef>
              <a:spcAft>
                <a:spcPct val="0"/>
              </a:spcAft>
              <a:buClrTx/>
              <a:buSzTx/>
              <a:tabLst/>
              <a:defRPr/>
            </a:pPr>
            <a:endParaRPr kumimoji="0" lang="en-US" altLang="en-US" sz="2400" i="0" strike="noStrike" kern="1200" cap="none" spc="0" normalizeH="0" baseline="0" noProof="0" dirty="0">
              <a:ln>
                <a:noFill/>
              </a:ln>
              <a:solidFill>
                <a:schemeClr val="tx1"/>
              </a:solidFill>
              <a:effectLst/>
              <a:uLnTx/>
              <a:uFillTx/>
              <a:latin typeface="Alexandria"/>
            </a:endParaRPr>
          </a:p>
          <a:p>
            <a:pPr marR="0" lvl="0" algn="l" defTabSz="914400" rtl="0" eaLnBrk="0" fontAlgn="base" latinLnBrk="0" hangingPunct="0">
              <a:spcBef>
                <a:spcPct val="0"/>
              </a:spcBef>
              <a:spcAft>
                <a:spcPct val="0"/>
              </a:spcAft>
              <a:buClrTx/>
              <a:buSzTx/>
              <a:tabLst/>
              <a:defRPr/>
            </a:pPr>
            <a:endParaRPr kumimoji="0" lang="en-US" altLang="en-US" sz="2400" i="0" strike="noStrike" kern="1200" cap="none" spc="0" normalizeH="0" baseline="0" noProof="0" dirty="0">
              <a:ln>
                <a:noFill/>
              </a:ln>
              <a:solidFill>
                <a:schemeClr val="tx1"/>
              </a:solidFill>
              <a:effectLst/>
              <a:uLnTx/>
              <a:uFillTx/>
              <a:latin typeface="Alexandria"/>
            </a:endParaRPr>
          </a:p>
          <a:p>
            <a:pPr marR="0" lvl="0" algn="l" defTabSz="914400" rtl="0" eaLnBrk="0" fontAlgn="base" latinLnBrk="0" hangingPunct="0">
              <a:spcBef>
                <a:spcPct val="0"/>
              </a:spcBef>
              <a:spcAft>
                <a:spcPct val="0"/>
              </a:spcAft>
              <a:buClrTx/>
              <a:buSzTx/>
              <a:tabLst/>
              <a:defRPr/>
            </a:pPr>
            <a:endParaRPr lang="en-US" altLang="en-US" sz="2400" b="1" dirty="0">
              <a:solidFill>
                <a:schemeClr val="tx1"/>
              </a:solidFill>
              <a:latin typeface="Alexandria"/>
            </a:endParaRPr>
          </a:p>
          <a:p>
            <a:pPr marR="0" lvl="0" algn="l" defTabSz="914400" rtl="0" eaLnBrk="0" fontAlgn="base" latinLnBrk="0" hangingPunct="0">
              <a:spcBef>
                <a:spcPct val="0"/>
              </a:spcBef>
              <a:spcAft>
                <a:spcPct val="0"/>
              </a:spcAft>
              <a:buClrTx/>
              <a:buSzTx/>
              <a:tabLst/>
              <a:defRPr/>
            </a:pPr>
            <a:endParaRPr lang="en-US" altLang="en-US" sz="2400" b="1" dirty="0">
              <a:solidFill>
                <a:schemeClr val="accent1"/>
              </a:solidFill>
              <a:latin typeface="Alexandria"/>
            </a:endParaRPr>
          </a:p>
        </p:txBody>
      </p:sp>
    </p:spTree>
    <p:extLst>
      <p:ext uri="{BB962C8B-B14F-4D97-AF65-F5344CB8AC3E}">
        <p14:creationId xmlns:p14="http://schemas.microsoft.com/office/powerpoint/2010/main" val="68334522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793754-DC2E-D830-E1E9-D73EAB8E74EC}"/>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3F27CEC0-4052-1024-5ADF-3C13B01B216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861A17E1-81AC-5AD0-07B0-EC16743F8E3E}"/>
              </a:ext>
            </a:extLst>
          </p:cNvPr>
          <p:cNvSpPr txBox="1"/>
          <p:nvPr/>
        </p:nvSpPr>
        <p:spPr>
          <a:xfrm>
            <a:off x="404230" y="691281"/>
            <a:ext cx="7277099" cy="523220"/>
          </a:xfrm>
          <a:prstGeom prst="rect">
            <a:avLst/>
          </a:prstGeom>
          <a:noFill/>
        </p:spPr>
        <p:txBody>
          <a:bodyPr wrap="square">
            <a:spAutoFit/>
          </a:bodyPr>
          <a:lstStyle/>
          <a:p>
            <a:pPr>
              <a:buNone/>
            </a:pPr>
            <a:r>
              <a:rPr lang="en-US" sz="2800" b="1" dirty="0"/>
              <a:t>Monitoring and Managing Processes</a:t>
            </a:r>
          </a:p>
        </p:txBody>
      </p:sp>
      <p:sp>
        <p:nvSpPr>
          <p:cNvPr id="2" name="Rectangle: Rounded Corners 1">
            <a:extLst>
              <a:ext uri="{FF2B5EF4-FFF2-40B4-BE49-F238E27FC236}">
                <a16:creationId xmlns:a16="http://schemas.microsoft.com/office/drawing/2014/main" id="{D057AE0C-5E98-C618-0BB1-E001C5A31A26}"/>
              </a:ext>
            </a:extLst>
          </p:cNvPr>
          <p:cNvSpPr/>
          <p:nvPr/>
        </p:nvSpPr>
        <p:spPr>
          <a:xfrm>
            <a:off x="404231" y="1214500"/>
            <a:ext cx="11579760" cy="56434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R="0" lvl="0" algn="l" defTabSz="914400" rtl="0" eaLnBrk="0" fontAlgn="base" latinLnBrk="0" hangingPunct="0">
              <a:spcBef>
                <a:spcPct val="0"/>
              </a:spcBef>
              <a:spcAft>
                <a:spcPct val="0"/>
              </a:spcAft>
              <a:buClrTx/>
              <a:buSzTx/>
              <a:tabLst/>
              <a:defRPr/>
            </a:pPr>
            <a:endParaRPr kumimoji="0" lang="en-US" altLang="en-US" sz="2400" b="1" i="0" strike="noStrike" kern="1200" cap="none" spc="0" normalizeH="0" baseline="0" noProof="0" dirty="0">
              <a:ln>
                <a:noFill/>
              </a:ln>
              <a:solidFill>
                <a:schemeClr val="tx1"/>
              </a:solidFill>
              <a:effectLst/>
              <a:uLnTx/>
              <a:uFillTx/>
              <a:latin typeface="Alexandria"/>
            </a:endParaRPr>
          </a:p>
          <a:p>
            <a:pPr>
              <a:buNone/>
            </a:pPr>
            <a:r>
              <a:rPr lang="en-US" sz="2400" dirty="0">
                <a:solidFill>
                  <a:schemeClr val="tx1"/>
                </a:solidFill>
              </a:rPr>
              <a:t>The </a:t>
            </a:r>
            <a:r>
              <a:rPr lang="en-US" sz="2400" b="1" dirty="0" err="1">
                <a:solidFill>
                  <a:schemeClr val="accent1"/>
                </a:solidFill>
              </a:rPr>
              <a:t>ps</a:t>
            </a:r>
            <a:r>
              <a:rPr lang="en-US" sz="2400" dirty="0">
                <a:solidFill>
                  <a:schemeClr val="tx1"/>
                </a:solidFill>
              </a:rPr>
              <a:t> a command in Linux lists all running processes associated with terminals </a:t>
            </a:r>
            <a:br>
              <a:rPr lang="en-US" sz="2400" b="1" u="sng" dirty="0">
                <a:solidFill>
                  <a:schemeClr val="tx1"/>
                </a:solidFill>
              </a:rPr>
            </a:br>
            <a:endParaRPr kumimoji="0" lang="en-US" altLang="en-US" sz="1000" i="0" strike="noStrike" kern="1200" cap="none" spc="0" normalizeH="0" baseline="0" noProof="0" dirty="0">
              <a:ln>
                <a:noFill/>
              </a:ln>
              <a:solidFill>
                <a:schemeClr val="tx1"/>
              </a:solidFill>
              <a:effectLst/>
              <a:uLnTx/>
              <a:uFillTx/>
              <a:latin typeface="Alexandria"/>
            </a:endParaRPr>
          </a:p>
          <a:p>
            <a:r>
              <a:rPr lang="en-US" sz="2400" dirty="0">
                <a:solidFill>
                  <a:schemeClr val="tx1"/>
                </a:solidFill>
              </a:rPr>
              <a:t>This command output typically includes columns such as:</a:t>
            </a:r>
          </a:p>
          <a:p>
            <a:pPr marL="342900" indent="-342900">
              <a:buFont typeface="Wingdings" panose="05000000000000000000" pitchFamily="2" charset="2"/>
              <a:buChar char="§"/>
            </a:pPr>
            <a:r>
              <a:rPr lang="en-US" sz="2400" b="1" dirty="0">
                <a:solidFill>
                  <a:schemeClr val="tx1"/>
                </a:solidFill>
              </a:rPr>
              <a:t>PID:</a:t>
            </a:r>
            <a:r>
              <a:rPr lang="en-US" sz="2400" dirty="0">
                <a:solidFill>
                  <a:schemeClr val="tx1"/>
                </a:solidFill>
              </a:rPr>
              <a:t> Process ID</a:t>
            </a:r>
          </a:p>
          <a:p>
            <a:pPr marL="342900" indent="-342900">
              <a:buFont typeface="Wingdings" panose="05000000000000000000" pitchFamily="2" charset="2"/>
              <a:buChar char="§"/>
            </a:pPr>
            <a:r>
              <a:rPr lang="en-US" sz="2400" b="1" dirty="0">
                <a:solidFill>
                  <a:schemeClr val="tx1"/>
                </a:solidFill>
              </a:rPr>
              <a:t>TTY:</a:t>
            </a:r>
            <a:r>
              <a:rPr lang="en-US" sz="2400" dirty="0">
                <a:solidFill>
                  <a:schemeClr val="tx1"/>
                </a:solidFill>
              </a:rPr>
              <a:t> Terminal associated with the process</a:t>
            </a:r>
          </a:p>
          <a:p>
            <a:pPr marL="342900" indent="-342900">
              <a:buFont typeface="Wingdings" panose="05000000000000000000" pitchFamily="2" charset="2"/>
              <a:buChar char="§"/>
            </a:pPr>
            <a:r>
              <a:rPr lang="en-US" sz="2400" b="1" dirty="0">
                <a:solidFill>
                  <a:schemeClr val="tx1"/>
                </a:solidFill>
              </a:rPr>
              <a:t>STAT:</a:t>
            </a:r>
            <a:r>
              <a:rPr lang="en-US" sz="2400" dirty="0">
                <a:solidFill>
                  <a:schemeClr val="tx1"/>
                </a:solidFill>
              </a:rPr>
              <a:t> Process state (e.g., S for sleeping, R for running)</a:t>
            </a:r>
          </a:p>
          <a:p>
            <a:pPr marL="342900" indent="-342900">
              <a:buFont typeface="Wingdings" panose="05000000000000000000" pitchFamily="2" charset="2"/>
              <a:buChar char="§"/>
            </a:pPr>
            <a:r>
              <a:rPr lang="en-US" sz="2400" b="1" dirty="0">
                <a:solidFill>
                  <a:schemeClr val="tx1"/>
                </a:solidFill>
              </a:rPr>
              <a:t>TIME:</a:t>
            </a:r>
            <a:r>
              <a:rPr lang="en-US" sz="2400" dirty="0">
                <a:solidFill>
                  <a:schemeClr val="tx1"/>
                </a:solidFill>
              </a:rPr>
              <a:t> CPU time used by the process</a:t>
            </a:r>
          </a:p>
          <a:p>
            <a:pPr marL="342900" indent="-342900">
              <a:buFont typeface="Wingdings" panose="05000000000000000000" pitchFamily="2" charset="2"/>
              <a:buChar char="§"/>
            </a:pPr>
            <a:r>
              <a:rPr lang="en-US" sz="2400" b="1" dirty="0">
                <a:solidFill>
                  <a:schemeClr val="tx1"/>
                </a:solidFill>
              </a:rPr>
              <a:t>COMMAND:</a:t>
            </a:r>
            <a:r>
              <a:rPr lang="en-US" sz="2400" dirty="0">
                <a:solidFill>
                  <a:schemeClr val="tx1"/>
                </a:solidFill>
              </a:rPr>
              <a:t> The command that started the process</a:t>
            </a:r>
          </a:p>
          <a:p>
            <a:pPr marL="342900" indent="-342900">
              <a:buFont typeface="Wingdings" panose="05000000000000000000" pitchFamily="2" charset="2"/>
              <a:buChar char="§"/>
            </a:pPr>
            <a:endParaRPr lang="en-US" sz="2400" dirty="0">
              <a:solidFill>
                <a:schemeClr val="tx1"/>
              </a:solidFill>
            </a:endParaRPr>
          </a:p>
          <a:p>
            <a:pPr marL="342900" indent="-342900">
              <a:buFont typeface="Wingdings" panose="05000000000000000000" pitchFamily="2" charset="2"/>
              <a:buChar char="§"/>
            </a:pPr>
            <a:endParaRPr lang="en-US" sz="2400" dirty="0">
              <a:solidFill>
                <a:schemeClr val="tx1"/>
              </a:solidFill>
            </a:endParaRPr>
          </a:p>
          <a:p>
            <a:pPr marR="0" lvl="0" algn="l" defTabSz="914400" rtl="0" eaLnBrk="0" fontAlgn="base" latinLnBrk="0" hangingPunct="0">
              <a:spcBef>
                <a:spcPct val="0"/>
              </a:spcBef>
              <a:spcAft>
                <a:spcPct val="0"/>
              </a:spcAft>
              <a:buClrTx/>
              <a:buSzTx/>
              <a:tabLst/>
              <a:defRPr/>
            </a:pPr>
            <a:endParaRPr kumimoji="0" lang="en-US" altLang="en-US" sz="2400" i="0" strike="noStrike" kern="1200" cap="none" spc="0" normalizeH="0" baseline="0" noProof="0" dirty="0">
              <a:ln>
                <a:noFill/>
              </a:ln>
              <a:solidFill>
                <a:schemeClr val="tx1"/>
              </a:solidFill>
              <a:effectLst/>
              <a:uLnTx/>
              <a:uFillTx/>
              <a:latin typeface="Alexandria"/>
            </a:endParaRPr>
          </a:p>
          <a:p>
            <a:pPr marR="0" lvl="0" algn="l" defTabSz="914400" rtl="0" eaLnBrk="0" fontAlgn="base" latinLnBrk="0" hangingPunct="0">
              <a:spcBef>
                <a:spcPct val="0"/>
              </a:spcBef>
              <a:spcAft>
                <a:spcPct val="0"/>
              </a:spcAft>
              <a:buClrTx/>
              <a:buSzTx/>
              <a:tabLst/>
              <a:defRPr/>
            </a:pPr>
            <a:endParaRPr lang="en-US" altLang="en-US" sz="2400" b="1" dirty="0">
              <a:solidFill>
                <a:schemeClr val="tx1"/>
              </a:solidFill>
              <a:latin typeface="Alexandria"/>
            </a:endParaRPr>
          </a:p>
          <a:p>
            <a:pPr marR="0" lvl="0" algn="l" defTabSz="914400" rtl="0" eaLnBrk="0" fontAlgn="base" latinLnBrk="0" hangingPunct="0">
              <a:spcBef>
                <a:spcPct val="0"/>
              </a:spcBef>
              <a:spcAft>
                <a:spcPct val="0"/>
              </a:spcAft>
              <a:buClrTx/>
              <a:buSzTx/>
              <a:tabLst/>
              <a:defRPr/>
            </a:pPr>
            <a:endParaRPr lang="en-US" altLang="en-US" sz="2400" b="1" dirty="0">
              <a:solidFill>
                <a:schemeClr val="accent1"/>
              </a:solidFill>
              <a:latin typeface="Alexandria"/>
            </a:endParaRPr>
          </a:p>
        </p:txBody>
      </p:sp>
      <p:graphicFrame>
        <p:nvGraphicFramePr>
          <p:cNvPr id="6" name="Table 5">
            <a:extLst>
              <a:ext uri="{FF2B5EF4-FFF2-40B4-BE49-F238E27FC236}">
                <a16:creationId xmlns:a16="http://schemas.microsoft.com/office/drawing/2014/main" id="{0940AFD8-EEBE-493D-C932-0856106B502B}"/>
              </a:ext>
            </a:extLst>
          </p:cNvPr>
          <p:cNvGraphicFramePr>
            <a:graphicFrameLocks noGrp="1"/>
          </p:cNvGraphicFramePr>
          <p:nvPr>
            <p:extLst>
              <p:ext uri="{D42A27DB-BD31-4B8C-83A1-F6EECF244321}">
                <p14:modId xmlns:p14="http://schemas.microsoft.com/office/powerpoint/2010/main" val="1498990914"/>
              </p:ext>
            </p:extLst>
          </p:nvPr>
        </p:nvGraphicFramePr>
        <p:xfrm>
          <a:off x="979714" y="4632665"/>
          <a:ext cx="10537372" cy="1956370"/>
        </p:xfrm>
        <a:graphic>
          <a:graphicData uri="http://schemas.openxmlformats.org/drawingml/2006/table">
            <a:tbl>
              <a:tblPr/>
              <a:tblGrid>
                <a:gridCol w="5268686">
                  <a:extLst>
                    <a:ext uri="{9D8B030D-6E8A-4147-A177-3AD203B41FA5}">
                      <a16:colId xmlns:a16="http://schemas.microsoft.com/office/drawing/2014/main" val="1031641156"/>
                    </a:ext>
                  </a:extLst>
                </a:gridCol>
                <a:gridCol w="5268686">
                  <a:extLst>
                    <a:ext uri="{9D8B030D-6E8A-4147-A177-3AD203B41FA5}">
                      <a16:colId xmlns:a16="http://schemas.microsoft.com/office/drawing/2014/main" val="4175550805"/>
                    </a:ext>
                  </a:extLst>
                </a:gridCol>
              </a:tblGrid>
              <a:tr h="391274">
                <a:tc>
                  <a:txBody>
                    <a:bodyPr/>
                    <a:lstStyle/>
                    <a:p>
                      <a:pPr algn="ctr">
                        <a:buNone/>
                      </a:pPr>
                      <a:r>
                        <a:rPr lang="en-US" b="1" dirty="0">
                          <a:latin typeface="Alexandria"/>
                        </a:rPr>
                        <a:t>Command</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buNone/>
                      </a:pPr>
                      <a:r>
                        <a:rPr lang="en-US" b="1" dirty="0">
                          <a:latin typeface="Alexandria"/>
                        </a:rPr>
                        <a:t>Description</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329861683"/>
                  </a:ext>
                </a:extLst>
              </a:tr>
              <a:tr h="391274">
                <a:tc>
                  <a:txBody>
                    <a:bodyPr/>
                    <a:lstStyle/>
                    <a:p>
                      <a:pPr algn="ctr">
                        <a:buNone/>
                      </a:pPr>
                      <a:r>
                        <a:rPr lang="en-US" b="1" dirty="0" err="1">
                          <a:solidFill>
                            <a:schemeClr val="accent1"/>
                          </a:solidFill>
                          <a:latin typeface="Alexandria"/>
                        </a:rPr>
                        <a:t>ps</a:t>
                      </a:r>
                      <a:r>
                        <a:rPr lang="en-US" b="1" dirty="0">
                          <a:solidFill>
                            <a:schemeClr val="accent1"/>
                          </a:solidFill>
                          <a:latin typeface="Alexandria"/>
                        </a:rPr>
                        <a:t> a</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buNone/>
                      </a:pPr>
                      <a:r>
                        <a:rPr lang="en-US" dirty="0">
                          <a:latin typeface="Alexandria"/>
                        </a:rPr>
                        <a:t>Lists processes with terminals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641541074"/>
                  </a:ext>
                </a:extLst>
              </a:tr>
              <a:tr h="391274">
                <a:tc>
                  <a:txBody>
                    <a:bodyPr/>
                    <a:lstStyle/>
                    <a:p>
                      <a:pPr algn="ctr">
                        <a:buNone/>
                      </a:pPr>
                      <a:r>
                        <a:rPr lang="en-US" b="1" dirty="0" err="1">
                          <a:solidFill>
                            <a:schemeClr val="accent1"/>
                          </a:solidFill>
                          <a:latin typeface="Alexandria"/>
                        </a:rPr>
                        <a:t>ps</a:t>
                      </a:r>
                      <a:r>
                        <a:rPr lang="en-US" b="1" dirty="0">
                          <a:solidFill>
                            <a:schemeClr val="accent1"/>
                          </a:solidFill>
                          <a:latin typeface="Alexandria"/>
                        </a:rPr>
                        <a:t> u</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buNone/>
                      </a:pPr>
                      <a:r>
                        <a:rPr lang="en-US" dirty="0">
                          <a:latin typeface="Alexandria"/>
                        </a:rPr>
                        <a:t>Lists processes with user details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235032049"/>
                  </a:ext>
                </a:extLst>
              </a:tr>
              <a:tr h="391274">
                <a:tc>
                  <a:txBody>
                    <a:bodyPr/>
                    <a:lstStyle/>
                    <a:p>
                      <a:pPr algn="ctr">
                        <a:buNone/>
                      </a:pPr>
                      <a:r>
                        <a:rPr lang="en-US" b="1" dirty="0" err="1">
                          <a:solidFill>
                            <a:schemeClr val="accent1"/>
                          </a:solidFill>
                          <a:latin typeface="Alexandria"/>
                        </a:rPr>
                        <a:t>ps</a:t>
                      </a:r>
                      <a:r>
                        <a:rPr lang="en-US" b="1" dirty="0">
                          <a:solidFill>
                            <a:schemeClr val="accent1"/>
                          </a:solidFill>
                          <a:latin typeface="Alexandria"/>
                        </a:rPr>
                        <a:t> x</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buNone/>
                      </a:pPr>
                      <a:r>
                        <a:rPr lang="en-US" dirty="0">
                          <a:latin typeface="Alexandria"/>
                        </a:rPr>
                        <a:t>Lists processes without terminals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867532367"/>
                  </a:ext>
                </a:extLst>
              </a:tr>
              <a:tr h="391274">
                <a:tc>
                  <a:txBody>
                    <a:bodyPr/>
                    <a:lstStyle/>
                    <a:p>
                      <a:pPr algn="ctr">
                        <a:buNone/>
                      </a:pPr>
                      <a:r>
                        <a:rPr lang="en-US" b="1" dirty="0" err="1">
                          <a:solidFill>
                            <a:schemeClr val="accent1"/>
                          </a:solidFill>
                          <a:latin typeface="Alexandria"/>
                        </a:rPr>
                        <a:t>ps</a:t>
                      </a:r>
                      <a:r>
                        <a:rPr lang="en-US" b="1" dirty="0">
                          <a:solidFill>
                            <a:schemeClr val="accent1"/>
                          </a:solidFill>
                          <a:latin typeface="Alexandria"/>
                        </a:rPr>
                        <a:t> aux</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buNone/>
                      </a:pPr>
                      <a:r>
                        <a:rPr lang="en-US" dirty="0">
                          <a:latin typeface="Alexandria"/>
                        </a:rPr>
                        <a:t>Lists all processes with details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711711234"/>
                  </a:ext>
                </a:extLst>
              </a:tr>
            </a:tbl>
          </a:graphicData>
        </a:graphic>
      </p:graphicFrame>
    </p:spTree>
    <p:extLst>
      <p:ext uri="{BB962C8B-B14F-4D97-AF65-F5344CB8AC3E}">
        <p14:creationId xmlns:p14="http://schemas.microsoft.com/office/powerpoint/2010/main" val="222570940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54C92C-BD69-BF3D-4E7C-3A2397AB3583}"/>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EFD3F668-6197-025C-774E-DB54D2BE6F7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BDAF966B-F8DB-715D-4FAB-7EF4B1FB4961}"/>
              </a:ext>
            </a:extLst>
          </p:cNvPr>
          <p:cNvSpPr txBox="1"/>
          <p:nvPr/>
        </p:nvSpPr>
        <p:spPr>
          <a:xfrm>
            <a:off x="404230" y="691281"/>
            <a:ext cx="7277099" cy="523220"/>
          </a:xfrm>
          <a:prstGeom prst="rect">
            <a:avLst/>
          </a:prstGeom>
          <a:noFill/>
        </p:spPr>
        <p:txBody>
          <a:bodyPr wrap="square">
            <a:spAutoFit/>
          </a:bodyPr>
          <a:lstStyle/>
          <a:p>
            <a:pPr>
              <a:buNone/>
            </a:pPr>
            <a:r>
              <a:rPr lang="en-US" sz="2800" b="1" dirty="0"/>
              <a:t>Monitoring and Managing Processes</a:t>
            </a:r>
          </a:p>
        </p:txBody>
      </p:sp>
      <p:sp>
        <p:nvSpPr>
          <p:cNvPr id="2" name="Rectangle: Rounded Corners 1">
            <a:extLst>
              <a:ext uri="{FF2B5EF4-FFF2-40B4-BE49-F238E27FC236}">
                <a16:creationId xmlns:a16="http://schemas.microsoft.com/office/drawing/2014/main" id="{A35B829B-1628-C6AE-F24C-EFFA88D2853E}"/>
              </a:ext>
            </a:extLst>
          </p:cNvPr>
          <p:cNvSpPr/>
          <p:nvPr/>
        </p:nvSpPr>
        <p:spPr>
          <a:xfrm>
            <a:off x="404231" y="1214500"/>
            <a:ext cx="11579760" cy="56434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R="0" lvl="0" algn="l" defTabSz="914400" rtl="0" eaLnBrk="0" fontAlgn="base" latinLnBrk="0" hangingPunct="0">
              <a:spcBef>
                <a:spcPct val="0"/>
              </a:spcBef>
              <a:spcAft>
                <a:spcPct val="0"/>
              </a:spcAft>
              <a:buClrTx/>
              <a:buSzTx/>
              <a:tabLst/>
              <a:defRPr/>
            </a:pPr>
            <a:endParaRPr kumimoji="0" lang="en-US" altLang="en-US" sz="2400" b="1" i="0" strike="noStrike" kern="1200" cap="none" spc="0" normalizeH="0" baseline="0" noProof="0" dirty="0">
              <a:ln>
                <a:noFill/>
              </a:ln>
              <a:solidFill>
                <a:schemeClr val="tx1"/>
              </a:solidFill>
              <a:effectLst/>
              <a:uLnTx/>
              <a:uFillTx/>
              <a:latin typeface="Alexandria"/>
            </a:endParaRPr>
          </a:p>
          <a:p>
            <a:pPr marR="0" lvl="0" algn="l" defTabSz="914400" rtl="0" eaLnBrk="0" fontAlgn="base" latinLnBrk="0" hangingPunct="0">
              <a:spcBef>
                <a:spcPct val="0"/>
              </a:spcBef>
              <a:spcAft>
                <a:spcPct val="0"/>
              </a:spcAft>
              <a:buClrTx/>
              <a:buSzTx/>
              <a:tabLst/>
              <a:defRPr/>
            </a:pPr>
            <a:endParaRPr lang="en-US" altLang="en-US" sz="2400" b="1" dirty="0">
              <a:solidFill>
                <a:schemeClr val="accent1"/>
              </a:solidFill>
              <a:latin typeface="Alexandria"/>
            </a:endParaRPr>
          </a:p>
        </p:txBody>
      </p:sp>
      <p:pic>
        <p:nvPicPr>
          <p:cNvPr id="5" name="Picture 4">
            <a:extLst>
              <a:ext uri="{FF2B5EF4-FFF2-40B4-BE49-F238E27FC236}">
                <a16:creationId xmlns:a16="http://schemas.microsoft.com/office/drawing/2014/main" id="{92BEDA7C-E22A-50BE-A2E4-4186A16EE041}"/>
              </a:ext>
            </a:extLst>
          </p:cNvPr>
          <p:cNvPicPr>
            <a:picLocks noChangeAspect="1"/>
          </p:cNvPicPr>
          <p:nvPr/>
        </p:nvPicPr>
        <p:blipFill>
          <a:blip r:embed="rId4"/>
          <a:stretch>
            <a:fillRect/>
          </a:stretch>
        </p:blipFill>
        <p:spPr>
          <a:xfrm>
            <a:off x="1228626" y="1405899"/>
            <a:ext cx="10559143" cy="5260702"/>
          </a:xfrm>
          <a:prstGeom prst="rect">
            <a:avLst/>
          </a:prstGeom>
        </p:spPr>
      </p:pic>
    </p:spTree>
    <p:extLst>
      <p:ext uri="{BB962C8B-B14F-4D97-AF65-F5344CB8AC3E}">
        <p14:creationId xmlns:p14="http://schemas.microsoft.com/office/powerpoint/2010/main" val="378935608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423624-6251-E15A-1EEB-E79A4B1DCBC3}"/>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3D79F6BB-4969-75AA-3EE7-8C21CF43DE2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0DE19619-ABF0-7A10-660F-46E96D3EAA07}"/>
              </a:ext>
            </a:extLst>
          </p:cNvPr>
          <p:cNvSpPr txBox="1"/>
          <p:nvPr/>
        </p:nvSpPr>
        <p:spPr>
          <a:xfrm>
            <a:off x="404230" y="691281"/>
            <a:ext cx="7277099" cy="523220"/>
          </a:xfrm>
          <a:prstGeom prst="rect">
            <a:avLst/>
          </a:prstGeom>
          <a:noFill/>
        </p:spPr>
        <p:txBody>
          <a:bodyPr wrap="square">
            <a:spAutoFit/>
          </a:bodyPr>
          <a:lstStyle/>
          <a:p>
            <a:pPr>
              <a:buNone/>
            </a:pPr>
            <a:r>
              <a:rPr lang="en-US" sz="2800" b="1" dirty="0"/>
              <a:t>Monitoring and Managing Processes</a:t>
            </a:r>
          </a:p>
        </p:txBody>
      </p:sp>
      <p:sp>
        <p:nvSpPr>
          <p:cNvPr id="2" name="Rectangle: Rounded Corners 1">
            <a:extLst>
              <a:ext uri="{FF2B5EF4-FFF2-40B4-BE49-F238E27FC236}">
                <a16:creationId xmlns:a16="http://schemas.microsoft.com/office/drawing/2014/main" id="{A28F11D1-90AC-BEA5-9A92-66BA43796E6F}"/>
              </a:ext>
            </a:extLst>
          </p:cNvPr>
          <p:cNvSpPr/>
          <p:nvPr/>
        </p:nvSpPr>
        <p:spPr>
          <a:xfrm>
            <a:off x="404231" y="1214501"/>
            <a:ext cx="11383540" cy="31726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R="0" lvl="0" algn="l" defTabSz="914400" rtl="0" eaLnBrk="0" fontAlgn="base" latinLnBrk="0" hangingPunct="0">
              <a:spcBef>
                <a:spcPct val="0"/>
              </a:spcBef>
              <a:spcAft>
                <a:spcPct val="0"/>
              </a:spcAft>
              <a:buClrTx/>
              <a:buSzTx/>
              <a:tabLst/>
              <a:defRPr/>
            </a:pPr>
            <a:r>
              <a:rPr kumimoji="0" lang="en-US" altLang="en-US" sz="2400" b="1" i="0" strike="noStrike" kern="1200" cap="none" spc="0" normalizeH="0" baseline="0" noProof="0" dirty="0">
                <a:ln>
                  <a:noFill/>
                </a:ln>
                <a:solidFill>
                  <a:schemeClr val="tx1"/>
                </a:solidFill>
                <a:effectLst/>
                <a:uLnTx/>
                <a:uFillTx/>
                <a:latin typeface="Alexandria"/>
              </a:rPr>
              <a:t>Controlling Processes</a:t>
            </a:r>
          </a:p>
          <a:p>
            <a:pPr marR="0" lvl="0" algn="l" defTabSz="914400" rtl="0" eaLnBrk="0" fontAlgn="base" latinLnBrk="0" hangingPunct="0">
              <a:spcBef>
                <a:spcPct val="0"/>
              </a:spcBef>
              <a:spcAft>
                <a:spcPct val="0"/>
              </a:spcAft>
              <a:buClrTx/>
              <a:buSzTx/>
              <a:tabLst/>
              <a:defRPr/>
            </a:pPr>
            <a:endParaRPr lang="en-US" altLang="en-US" sz="2400" b="1" dirty="0">
              <a:solidFill>
                <a:schemeClr val="tx1"/>
              </a:solidFill>
              <a:latin typeface="Alexandria"/>
            </a:endParaRPr>
          </a:p>
          <a:p>
            <a:pPr marR="0" lvl="0" algn="l" defTabSz="914400" rtl="0" eaLnBrk="0" fontAlgn="base" latinLnBrk="0" hangingPunct="0">
              <a:spcBef>
                <a:spcPct val="0"/>
              </a:spcBef>
              <a:spcAft>
                <a:spcPct val="0"/>
              </a:spcAft>
              <a:buClrTx/>
              <a:buSzTx/>
              <a:tabLst/>
              <a:defRPr/>
            </a:pPr>
            <a:r>
              <a:rPr lang="en-US" altLang="en-US" sz="2400" b="1" dirty="0">
                <a:solidFill>
                  <a:schemeClr val="accent1"/>
                </a:solidFill>
                <a:latin typeface="Alexandria"/>
              </a:rPr>
              <a:t>kill -9 1234                 </a:t>
            </a:r>
            <a:r>
              <a:rPr lang="en-US" altLang="en-US" sz="2400" b="1" dirty="0">
                <a:solidFill>
                  <a:schemeClr val="tx1"/>
                </a:solidFill>
                <a:latin typeface="Alexandria"/>
              </a:rPr>
              <a:t># Force kill by PID</a:t>
            </a:r>
          </a:p>
          <a:p>
            <a:pPr marR="0" lvl="0" algn="l" defTabSz="914400" rtl="0" eaLnBrk="0" fontAlgn="base" latinLnBrk="0" hangingPunct="0">
              <a:spcBef>
                <a:spcPct val="0"/>
              </a:spcBef>
              <a:spcAft>
                <a:spcPct val="0"/>
              </a:spcAft>
              <a:buClrTx/>
              <a:buSzTx/>
              <a:tabLst/>
              <a:defRPr/>
            </a:pPr>
            <a:r>
              <a:rPr lang="en-US" altLang="en-US" sz="2400" b="1" dirty="0">
                <a:solidFill>
                  <a:schemeClr val="accent1"/>
                </a:solidFill>
                <a:latin typeface="Alexandria"/>
              </a:rPr>
              <a:t>pkill -f "pattern"      </a:t>
            </a:r>
            <a:r>
              <a:rPr lang="en-US" altLang="en-US" sz="2400" b="1" dirty="0">
                <a:solidFill>
                  <a:schemeClr val="tx1"/>
                </a:solidFill>
                <a:latin typeface="Alexandria"/>
              </a:rPr>
              <a:t># Kill by process name/pattern</a:t>
            </a:r>
          </a:p>
          <a:p>
            <a:pPr marR="0" lvl="0" algn="l" defTabSz="914400" rtl="0" eaLnBrk="0" fontAlgn="base" latinLnBrk="0" hangingPunct="0">
              <a:spcBef>
                <a:spcPct val="0"/>
              </a:spcBef>
              <a:spcAft>
                <a:spcPct val="0"/>
              </a:spcAft>
              <a:buClrTx/>
              <a:buSzTx/>
              <a:tabLst/>
              <a:defRPr/>
            </a:pPr>
            <a:endParaRPr lang="en-US" altLang="en-US" sz="2400" b="1" dirty="0">
              <a:solidFill>
                <a:schemeClr val="tx1"/>
              </a:solidFill>
              <a:latin typeface="Alexandria"/>
            </a:endParaRPr>
          </a:p>
          <a:p>
            <a:pPr marR="0" lvl="0" algn="l" defTabSz="914400" rtl="0" eaLnBrk="0" fontAlgn="base" latinLnBrk="0" hangingPunct="0">
              <a:spcBef>
                <a:spcPct val="0"/>
              </a:spcBef>
              <a:spcAft>
                <a:spcPct val="0"/>
              </a:spcAft>
              <a:buClrTx/>
              <a:buSzTx/>
              <a:tabLst/>
              <a:defRPr/>
            </a:pPr>
            <a:r>
              <a:rPr lang="en-US" altLang="en-US" sz="2400" b="1" dirty="0">
                <a:solidFill>
                  <a:schemeClr val="accent1"/>
                </a:solidFill>
                <a:latin typeface="Alexandria"/>
              </a:rPr>
              <a:t>kill -STOP 1234         </a:t>
            </a:r>
            <a:r>
              <a:rPr lang="en-US" altLang="en-US" sz="2400" b="1" dirty="0">
                <a:solidFill>
                  <a:schemeClr val="tx1"/>
                </a:solidFill>
                <a:latin typeface="Alexandria"/>
              </a:rPr>
              <a:t># Pause process</a:t>
            </a:r>
          </a:p>
          <a:p>
            <a:pPr marR="0" lvl="0" algn="l" defTabSz="914400" rtl="0" eaLnBrk="0" fontAlgn="base" latinLnBrk="0" hangingPunct="0">
              <a:spcBef>
                <a:spcPct val="0"/>
              </a:spcBef>
              <a:spcAft>
                <a:spcPct val="0"/>
              </a:spcAft>
              <a:buClrTx/>
              <a:buSzTx/>
              <a:tabLst/>
              <a:defRPr/>
            </a:pPr>
            <a:r>
              <a:rPr lang="en-US" altLang="en-US" sz="2400" b="1" dirty="0">
                <a:solidFill>
                  <a:schemeClr val="accent1"/>
                </a:solidFill>
                <a:latin typeface="Alexandria"/>
              </a:rPr>
              <a:t>kill -CONT 1234         </a:t>
            </a:r>
            <a:r>
              <a:rPr lang="en-US" altLang="en-US" sz="2400" b="1" dirty="0">
                <a:solidFill>
                  <a:schemeClr val="tx1"/>
                </a:solidFill>
                <a:latin typeface="Alexandria"/>
              </a:rPr>
              <a:t># Resume process</a:t>
            </a:r>
          </a:p>
          <a:p>
            <a:pPr marR="0" lvl="0" algn="l" defTabSz="914400" rtl="0" eaLnBrk="0" fontAlgn="base" latinLnBrk="0" hangingPunct="0">
              <a:spcBef>
                <a:spcPct val="0"/>
              </a:spcBef>
              <a:spcAft>
                <a:spcPct val="0"/>
              </a:spcAft>
              <a:buClrTx/>
              <a:buSzTx/>
              <a:tabLst/>
              <a:defRPr/>
            </a:pPr>
            <a:endParaRPr lang="en-US" altLang="en-US" sz="2400" b="1" dirty="0">
              <a:solidFill>
                <a:schemeClr val="tx1"/>
              </a:solidFill>
              <a:latin typeface="Alexandria"/>
            </a:endParaRPr>
          </a:p>
        </p:txBody>
      </p:sp>
    </p:spTree>
    <p:extLst>
      <p:ext uri="{BB962C8B-B14F-4D97-AF65-F5344CB8AC3E}">
        <p14:creationId xmlns:p14="http://schemas.microsoft.com/office/powerpoint/2010/main" val="75442192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488D22-9204-A255-01B5-823B75335FC2}"/>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343F76FB-0774-CF66-4EDA-9D64CB8678C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EDC4547A-8E60-31EB-569D-86DC744F63B3}"/>
              </a:ext>
            </a:extLst>
          </p:cNvPr>
          <p:cNvSpPr txBox="1"/>
          <p:nvPr/>
        </p:nvSpPr>
        <p:spPr>
          <a:xfrm>
            <a:off x="404230" y="691281"/>
            <a:ext cx="7277099" cy="523220"/>
          </a:xfrm>
          <a:prstGeom prst="rect">
            <a:avLst/>
          </a:prstGeom>
          <a:noFill/>
        </p:spPr>
        <p:txBody>
          <a:bodyPr wrap="square">
            <a:spAutoFit/>
          </a:bodyPr>
          <a:lstStyle/>
          <a:p>
            <a:pPr>
              <a:buNone/>
            </a:pPr>
            <a:r>
              <a:rPr lang="en-US" sz="2800" b="1" dirty="0">
                <a:effectLst/>
              </a:rPr>
              <a:t>CPU Usage Monitoring</a:t>
            </a:r>
          </a:p>
        </p:txBody>
      </p:sp>
      <p:sp>
        <p:nvSpPr>
          <p:cNvPr id="2" name="Rectangle: Rounded Corners 1">
            <a:extLst>
              <a:ext uri="{FF2B5EF4-FFF2-40B4-BE49-F238E27FC236}">
                <a16:creationId xmlns:a16="http://schemas.microsoft.com/office/drawing/2014/main" id="{1EC9A86F-89C5-5392-D03B-66E1CB651B97}"/>
              </a:ext>
            </a:extLst>
          </p:cNvPr>
          <p:cNvSpPr/>
          <p:nvPr/>
        </p:nvSpPr>
        <p:spPr>
          <a:xfrm>
            <a:off x="404231" y="1214501"/>
            <a:ext cx="11579760" cy="27587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2400" b="0" i="0" u="none" strike="noStrike" kern="1200" cap="none" spc="0" normalizeH="0" baseline="0" noProof="0" dirty="0">
                <a:ln>
                  <a:noFill/>
                </a:ln>
                <a:solidFill>
                  <a:prstClr val="black"/>
                </a:solidFill>
                <a:effectLst/>
                <a:uLnTx/>
                <a:uFillTx/>
                <a:latin typeface="Alexandria"/>
              </a:rPr>
              <a:t>Consistent high CPU usage can lead to performance degradation. Several command-line tools offer insights into CPU load.</a:t>
            </a: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2400" b="0" i="0" u="none" strike="noStrike" kern="1200" cap="none" spc="0" normalizeH="0" baseline="0" noProof="0" dirty="0">
              <a:ln>
                <a:noFill/>
              </a:ln>
              <a:solidFill>
                <a:prstClr val="black"/>
              </a:solidFill>
              <a:effectLst/>
              <a:uLnTx/>
              <a:uFillTx/>
              <a:latin typeface="Alexandria"/>
            </a:endParaRPr>
          </a:p>
          <a:p>
            <a:pPr marL="342900" marR="0" lvl="0" indent="-34290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defRPr/>
            </a:pPr>
            <a:r>
              <a:rPr kumimoji="0" lang="en-US" altLang="en-US" sz="2400" b="1" i="0" u="none" strike="noStrike" kern="1200" cap="none" spc="0" normalizeH="0" baseline="0" noProof="0" dirty="0">
                <a:ln>
                  <a:noFill/>
                </a:ln>
                <a:solidFill>
                  <a:prstClr val="black"/>
                </a:solidFill>
                <a:effectLst/>
                <a:uLnTx/>
                <a:uFillTx/>
                <a:latin typeface="Alexandria"/>
              </a:rPr>
              <a:t>top</a:t>
            </a:r>
            <a:r>
              <a:rPr kumimoji="0" lang="en-US" altLang="en-US" sz="2400" b="0" i="0" u="none" strike="noStrike" kern="1200" cap="none" spc="0" normalizeH="0" baseline="0" noProof="0" dirty="0">
                <a:ln>
                  <a:noFill/>
                </a:ln>
                <a:solidFill>
                  <a:prstClr val="black"/>
                </a:solidFill>
                <a:effectLst/>
                <a:uLnTx/>
                <a:uFillTx/>
                <a:latin typeface="Alexandria"/>
              </a:rPr>
              <a:t>: This ubiquitous tool provides a real-time, dynamic view of the processes running on a system. It displays a summary of system information, including load averages and a list of the most CPU-intensive tasks. You can press '</a:t>
            </a:r>
            <a:r>
              <a:rPr kumimoji="0" lang="en-US" altLang="en-US" sz="2400" b="1" i="0" u="none" strike="noStrike" kern="1200" cap="none" spc="0" normalizeH="0" baseline="0" noProof="0" dirty="0">
                <a:ln>
                  <a:noFill/>
                </a:ln>
                <a:solidFill>
                  <a:prstClr val="black"/>
                </a:solidFill>
                <a:effectLst/>
                <a:uLnTx/>
                <a:uFillTx/>
                <a:latin typeface="Alexandria"/>
              </a:rPr>
              <a:t>1</a:t>
            </a:r>
            <a:r>
              <a:rPr kumimoji="0" lang="en-US" altLang="en-US" sz="2400" b="0" i="0" u="none" strike="noStrike" kern="1200" cap="none" spc="0" normalizeH="0" baseline="0" noProof="0" dirty="0">
                <a:ln>
                  <a:noFill/>
                </a:ln>
                <a:solidFill>
                  <a:prstClr val="black"/>
                </a:solidFill>
                <a:effectLst/>
                <a:uLnTx/>
                <a:uFillTx/>
                <a:latin typeface="Alexandria"/>
              </a:rPr>
              <a:t>' within top to see statistics for individual CPU cores. </a:t>
            </a: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pic>
        <p:nvPicPr>
          <p:cNvPr id="6" name="Picture 5">
            <a:extLst>
              <a:ext uri="{FF2B5EF4-FFF2-40B4-BE49-F238E27FC236}">
                <a16:creationId xmlns:a16="http://schemas.microsoft.com/office/drawing/2014/main" id="{54678AFE-B9B7-AC96-EA59-1E2399A43089}"/>
              </a:ext>
            </a:extLst>
          </p:cNvPr>
          <p:cNvPicPr>
            <a:picLocks noChangeAspect="1"/>
          </p:cNvPicPr>
          <p:nvPr/>
        </p:nvPicPr>
        <p:blipFill>
          <a:blip r:embed="rId4"/>
          <a:srcRect t="20325"/>
          <a:stretch>
            <a:fillRect/>
          </a:stretch>
        </p:blipFill>
        <p:spPr>
          <a:xfrm>
            <a:off x="1361444" y="3973286"/>
            <a:ext cx="9665334" cy="3012163"/>
          </a:xfrm>
          <a:prstGeom prst="rect">
            <a:avLst/>
          </a:prstGeom>
        </p:spPr>
      </p:pic>
    </p:spTree>
    <p:extLst>
      <p:ext uri="{BB962C8B-B14F-4D97-AF65-F5344CB8AC3E}">
        <p14:creationId xmlns:p14="http://schemas.microsoft.com/office/powerpoint/2010/main" val="25581710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279602-EB9A-FEFE-1AA9-F731B82ECA25}"/>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28108D92-820B-D02C-115D-76C1251DE8E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192EA292-A882-FF57-B8AF-7860BB62D9F6}"/>
              </a:ext>
            </a:extLst>
          </p:cNvPr>
          <p:cNvSpPr txBox="1"/>
          <p:nvPr/>
        </p:nvSpPr>
        <p:spPr>
          <a:xfrm>
            <a:off x="404230" y="691281"/>
            <a:ext cx="7277099" cy="954107"/>
          </a:xfrm>
          <a:prstGeom prst="rect">
            <a:avLst/>
          </a:prstGeom>
          <a:noFill/>
        </p:spPr>
        <p:txBody>
          <a:bodyPr wrap="square">
            <a:spAutoFit/>
          </a:bodyPr>
          <a:lstStyle/>
          <a:p>
            <a:pPr>
              <a:buNone/>
            </a:pPr>
            <a:r>
              <a:rPr lang="en-US" sz="2800" b="1" dirty="0">
                <a:effectLst/>
              </a:rPr>
              <a:t>Disaster Recovery &amp; Backup</a:t>
            </a:r>
          </a:p>
          <a:p>
            <a:pPr>
              <a:buNone/>
            </a:pPr>
            <a:r>
              <a:rPr lang="en-US" sz="2800" b="1" dirty="0">
                <a:effectLst/>
              </a:rPr>
              <a:t>Strategies</a:t>
            </a:r>
          </a:p>
        </p:txBody>
      </p:sp>
      <p:sp>
        <p:nvSpPr>
          <p:cNvPr id="2" name="Rectangle: Rounded Corners 1">
            <a:extLst>
              <a:ext uri="{FF2B5EF4-FFF2-40B4-BE49-F238E27FC236}">
                <a16:creationId xmlns:a16="http://schemas.microsoft.com/office/drawing/2014/main" id="{F2FFD7B2-6C2F-7A7C-6AC8-05B7857BB204}"/>
              </a:ext>
            </a:extLst>
          </p:cNvPr>
          <p:cNvSpPr/>
          <p:nvPr/>
        </p:nvSpPr>
        <p:spPr>
          <a:xfrm>
            <a:off x="404231" y="1214501"/>
            <a:ext cx="11383539" cy="51536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l"/>
            <a:endParaRPr lang="en-US" sz="2800" b="1" i="0" u="none" strike="noStrike" baseline="0" dirty="0">
              <a:solidFill>
                <a:schemeClr val="tx1"/>
              </a:solidFill>
              <a:latin typeface="Alexandria"/>
            </a:endParaRPr>
          </a:p>
          <a:p>
            <a:pPr algn="l"/>
            <a:r>
              <a:rPr lang="en-US" sz="2800" b="1" i="0" u="none" strike="noStrike" baseline="0" dirty="0">
                <a:solidFill>
                  <a:schemeClr val="tx1"/>
                </a:solidFill>
                <a:latin typeface="Alexandria"/>
              </a:rPr>
              <a:t>Failure Types</a:t>
            </a:r>
          </a:p>
          <a:p>
            <a:pPr algn="l"/>
            <a:endParaRPr lang="en-US" sz="2800" b="1" i="0" u="none" strike="noStrike" baseline="0" dirty="0">
              <a:solidFill>
                <a:schemeClr val="tx1"/>
              </a:solidFill>
              <a:latin typeface="Alexandria"/>
            </a:endParaRPr>
          </a:p>
          <a:p>
            <a:pPr marL="342900" indent="-342900" algn="l">
              <a:lnSpc>
                <a:spcPct val="150000"/>
              </a:lnSpc>
              <a:buFont typeface="Wingdings" panose="05000000000000000000" pitchFamily="2" charset="2"/>
              <a:buChar char="q"/>
            </a:pPr>
            <a:r>
              <a:rPr lang="en-US" sz="2400" b="1" i="0" u="none" strike="noStrike" baseline="0" dirty="0">
                <a:solidFill>
                  <a:schemeClr val="tx1"/>
                </a:solidFill>
                <a:latin typeface="Alexandria"/>
              </a:rPr>
              <a:t>Hardware: </a:t>
            </a:r>
            <a:r>
              <a:rPr lang="en-US" sz="2400" b="0" i="0" u="none" strike="noStrike" baseline="0" dirty="0">
                <a:solidFill>
                  <a:schemeClr val="tx1"/>
                </a:solidFill>
                <a:latin typeface="Alexandria"/>
              </a:rPr>
              <a:t>Disk failures, RAM errors, power supply issues</a:t>
            </a:r>
          </a:p>
          <a:p>
            <a:pPr marL="342900" indent="-342900" algn="l">
              <a:lnSpc>
                <a:spcPct val="150000"/>
              </a:lnSpc>
              <a:buFont typeface="Wingdings" panose="05000000000000000000" pitchFamily="2" charset="2"/>
              <a:buChar char="q"/>
            </a:pPr>
            <a:r>
              <a:rPr lang="en-US" sz="2400" b="1" i="0" u="none" strike="noStrike" baseline="0" dirty="0">
                <a:solidFill>
                  <a:schemeClr val="tx1"/>
                </a:solidFill>
                <a:latin typeface="Alexandria"/>
              </a:rPr>
              <a:t>Software: </a:t>
            </a:r>
            <a:r>
              <a:rPr lang="en-US" sz="2400" b="0" i="0" u="none" strike="noStrike" baseline="0" dirty="0">
                <a:solidFill>
                  <a:schemeClr val="tx1"/>
                </a:solidFill>
                <a:latin typeface="Alexandria"/>
              </a:rPr>
              <a:t>OS corruption, file system errors, bad updates</a:t>
            </a:r>
          </a:p>
          <a:p>
            <a:pPr marL="342900" indent="-342900" algn="l">
              <a:lnSpc>
                <a:spcPct val="150000"/>
              </a:lnSpc>
              <a:buFont typeface="Wingdings" panose="05000000000000000000" pitchFamily="2" charset="2"/>
              <a:buChar char="q"/>
            </a:pPr>
            <a:r>
              <a:rPr lang="en-US" sz="2400" b="1" i="0" u="none" strike="noStrike" baseline="0" dirty="0">
                <a:solidFill>
                  <a:schemeClr val="tx1"/>
                </a:solidFill>
                <a:latin typeface="Alexandria"/>
              </a:rPr>
              <a:t>Human: </a:t>
            </a:r>
            <a:r>
              <a:rPr lang="en-US" sz="2400" b="0" i="0" u="none" strike="noStrike" baseline="0" dirty="0">
                <a:solidFill>
                  <a:schemeClr val="tx1"/>
                </a:solidFill>
                <a:latin typeface="Alexandria"/>
              </a:rPr>
              <a:t>Accidental file deletion, improper commands (rm -rf)</a:t>
            </a:r>
          </a:p>
          <a:p>
            <a:pPr marL="342900" indent="-342900" algn="l">
              <a:lnSpc>
                <a:spcPct val="150000"/>
              </a:lnSpc>
              <a:buFont typeface="Wingdings" panose="05000000000000000000" pitchFamily="2" charset="2"/>
              <a:buChar char="q"/>
            </a:pPr>
            <a:r>
              <a:rPr lang="en-US" sz="2400" b="1" i="0" u="none" strike="noStrike" baseline="0" dirty="0">
                <a:solidFill>
                  <a:schemeClr val="tx1"/>
                </a:solidFill>
                <a:latin typeface="Alexandria"/>
              </a:rPr>
              <a:t>Natural: </a:t>
            </a:r>
            <a:r>
              <a:rPr lang="en-US" sz="2400" b="0" i="0" u="none" strike="noStrike" baseline="0" dirty="0">
                <a:solidFill>
                  <a:schemeClr val="tx1"/>
                </a:solidFill>
                <a:latin typeface="Alexandria"/>
              </a:rPr>
              <a:t>Fire, flood, power surges, physical site damage</a:t>
            </a:r>
          </a:p>
          <a:p>
            <a:pPr marL="342900" indent="-342900" algn="l">
              <a:lnSpc>
                <a:spcPct val="150000"/>
              </a:lnSpc>
              <a:buFont typeface="Wingdings" panose="05000000000000000000" pitchFamily="2" charset="2"/>
              <a:buChar char="q"/>
            </a:pPr>
            <a:endParaRPr kumimoji="0" lang="en-US" altLang="en-US" sz="1800" b="0" i="0" u="none" strike="noStrike" kern="1200" cap="none" spc="0" normalizeH="0" baseline="0" noProof="0" dirty="0">
              <a:ln>
                <a:noFill/>
              </a:ln>
              <a:solidFill>
                <a:schemeClr val="tx1"/>
              </a:solidFill>
              <a:effectLst/>
              <a:uLnTx/>
              <a:uFillTx/>
              <a:latin typeface="Alexandria"/>
            </a:endParaRPr>
          </a:p>
        </p:txBody>
      </p:sp>
    </p:spTree>
    <p:extLst>
      <p:ext uri="{BB962C8B-B14F-4D97-AF65-F5344CB8AC3E}">
        <p14:creationId xmlns:p14="http://schemas.microsoft.com/office/powerpoint/2010/main" val="105918863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AAD711-0840-F61C-498F-65E722F03B76}"/>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D71FD1BB-62F3-E777-8CE3-1A194B3D476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8C433634-1C50-A31A-5E10-1F8C4486A3FA}"/>
              </a:ext>
            </a:extLst>
          </p:cNvPr>
          <p:cNvSpPr txBox="1"/>
          <p:nvPr/>
        </p:nvSpPr>
        <p:spPr>
          <a:xfrm>
            <a:off x="404230" y="691281"/>
            <a:ext cx="7277099" cy="954107"/>
          </a:xfrm>
          <a:prstGeom prst="rect">
            <a:avLst/>
          </a:prstGeom>
          <a:noFill/>
        </p:spPr>
        <p:txBody>
          <a:bodyPr wrap="square">
            <a:spAutoFit/>
          </a:bodyPr>
          <a:lstStyle/>
          <a:p>
            <a:pPr>
              <a:buNone/>
            </a:pPr>
            <a:r>
              <a:rPr lang="en-US" sz="2800" b="1" dirty="0">
                <a:effectLst/>
              </a:rPr>
              <a:t>Disaster Recovery &amp; Backup</a:t>
            </a:r>
          </a:p>
          <a:p>
            <a:pPr>
              <a:buNone/>
            </a:pPr>
            <a:r>
              <a:rPr lang="en-US" sz="2800" b="1" dirty="0">
                <a:effectLst/>
              </a:rPr>
              <a:t>Strategies</a:t>
            </a:r>
          </a:p>
        </p:txBody>
      </p:sp>
      <p:sp>
        <p:nvSpPr>
          <p:cNvPr id="2" name="Rectangle: Rounded Corners 1">
            <a:extLst>
              <a:ext uri="{FF2B5EF4-FFF2-40B4-BE49-F238E27FC236}">
                <a16:creationId xmlns:a16="http://schemas.microsoft.com/office/drawing/2014/main" id="{97137BA3-BCC2-91D0-0D88-8AC2950B2B03}"/>
              </a:ext>
            </a:extLst>
          </p:cNvPr>
          <p:cNvSpPr/>
          <p:nvPr/>
        </p:nvSpPr>
        <p:spPr>
          <a:xfrm>
            <a:off x="404231" y="1214501"/>
            <a:ext cx="11383539" cy="44242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l"/>
            <a:r>
              <a:rPr lang="en-US" sz="2800" b="1" i="0" u="none" strike="noStrike" baseline="0" dirty="0">
                <a:solidFill>
                  <a:schemeClr val="tx1"/>
                </a:solidFill>
                <a:latin typeface="Alexandria"/>
              </a:rPr>
              <a:t>Backup Types</a:t>
            </a:r>
          </a:p>
          <a:p>
            <a:pPr algn="l"/>
            <a:endParaRPr lang="en-US" sz="1400" b="1" i="0" u="none" strike="noStrike" baseline="0" dirty="0">
              <a:solidFill>
                <a:schemeClr val="tx1"/>
              </a:solidFill>
              <a:latin typeface="Alexandria"/>
            </a:endParaRPr>
          </a:p>
          <a:p>
            <a:pPr marL="457200" indent="-457200" algn="l">
              <a:buFont typeface="Wingdings" panose="05000000000000000000" pitchFamily="2" charset="2"/>
              <a:buChar char="q"/>
            </a:pPr>
            <a:r>
              <a:rPr lang="en-US" sz="2800" b="1" i="0" u="none" strike="noStrike" baseline="0" dirty="0">
                <a:solidFill>
                  <a:schemeClr val="tx1"/>
                </a:solidFill>
                <a:latin typeface="Alexandria"/>
              </a:rPr>
              <a:t>Full Backup </a:t>
            </a:r>
            <a:r>
              <a:rPr lang="en-US" sz="2800" i="0" u="none" strike="noStrike" baseline="0" dirty="0">
                <a:solidFill>
                  <a:schemeClr val="tx1"/>
                </a:solidFill>
                <a:latin typeface="Alexandria"/>
              </a:rPr>
              <a:t>Complete copy of all selected data, creates independent backup sets, slower but simplest to restore.</a:t>
            </a:r>
          </a:p>
          <a:p>
            <a:pPr marL="457200" indent="-457200" algn="l">
              <a:buFont typeface="Wingdings" panose="05000000000000000000" pitchFamily="2" charset="2"/>
              <a:buChar char="q"/>
            </a:pPr>
            <a:r>
              <a:rPr lang="en-US" sz="2800" b="1" dirty="0">
                <a:solidFill>
                  <a:schemeClr val="tx1"/>
                </a:solidFill>
                <a:latin typeface="Alexandria"/>
              </a:rPr>
              <a:t>Incrementa</a:t>
            </a:r>
            <a:r>
              <a:rPr lang="en-US" sz="2800" b="1" i="0" u="none" strike="noStrike" baseline="0" dirty="0">
                <a:solidFill>
                  <a:schemeClr val="tx1"/>
                </a:solidFill>
                <a:latin typeface="SegoeUI-Bold"/>
              </a:rPr>
              <a:t>l </a:t>
            </a:r>
            <a:r>
              <a:rPr lang="en-US" sz="2800" dirty="0">
                <a:solidFill>
                  <a:schemeClr val="tx1"/>
                </a:solidFill>
                <a:latin typeface="Alexandria"/>
              </a:rPr>
              <a:t>Only backs up changes since last backup (any type), fastest &amp; smallest, but complex restore</a:t>
            </a:r>
          </a:p>
          <a:p>
            <a:pPr marL="457200" indent="-457200" algn="l">
              <a:buFont typeface="Wingdings" panose="05000000000000000000" pitchFamily="2" charset="2"/>
              <a:buChar char="q"/>
            </a:pPr>
            <a:r>
              <a:rPr lang="en-US" sz="2800" b="1" dirty="0">
                <a:solidFill>
                  <a:schemeClr val="tx1"/>
                </a:solidFill>
                <a:latin typeface="Alexandria"/>
              </a:rPr>
              <a:t>Snapshot </a:t>
            </a:r>
            <a:r>
              <a:rPr lang="en-US" sz="2800" dirty="0">
                <a:solidFill>
                  <a:schemeClr val="tx1"/>
                </a:solidFill>
                <a:latin typeface="Alexandria"/>
              </a:rPr>
              <a:t>Point-in-time image of file system state, fast creation, uses features like LVM, </a:t>
            </a:r>
            <a:r>
              <a:rPr lang="en-US" sz="2800" dirty="0" err="1">
                <a:solidFill>
                  <a:schemeClr val="tx1"/>
                </a:solidFill>
                <a:latin typeface="Alexandria"/>
              </a:rPr>
              <a:t>Btrfs</a:t>
            </a:r>
            <a:r>
              <a:rPr lang="en-US" sz="2800" dirty="0">
                <a:solidFill>
                  <a:schemeClr val="tx1"/>
                </a:solidFill>
                <a:latin typeface="Alexandria"/>
              </a:rPr>
              <a:t>, ZFS</a:t>
            </a:r>
          </a:p>
          <a:p>
            <a:pPr marL="457200" indent="-457200" algn="l">
              <a:buFont typeface="Wingdings" panose="05000000000000000000" pitchFamily="2" charset="2"/>
              <a:buChar char="q"/>
            </a:pPr>
            <a:endParaRPr kumimoji="0" lang="en-US" altLang="en-US" sz="1800" i="0" u="none" strike="noStrike" kern="1200" cap="none" spc="0" normalizeH="0" baseline="0" noProof="0" dirty="0">
              <a:ln>
                <a:noFill/>
              </a:ln>
              <a:solidFill>
                <a:schemeClr val="tx1"/>
              </a:solidFill>
              <a:effectLst/>
              <a:uLnTx/>
              <a:uFillTx/>
              <a:latin typeface="Alexandria"/>
            </a:endParaRPr>
          </a:p>
        </p:txBody>
      </p:sp>
      <p:pic>
        <p:nvPicPr>
          <p:cNvPr id="5" name="Picture 4">
            <a:extLst>
              <a:ext uri="{FF2B5EF4-FFF2-40B4-BE49-F238E27FC236}">
                <a16:creationId xmlns:a16="http://schemas.microsoft.com/office/drawing/2014/main" id="{B0DD2CB6-02E8-9383-D3EA-901A4AE275EE}"/>
              </a:ext>
            </a:extLst>
          </p:cNvPr>
          <p:cNvPicPr>
            <a:picLocks noChangeAspect="1"/>
          </p:cNvPicPr>
          <p:nvPr/>
        </p:nvPicPr>
        <p:blipFill>
          <a:blip r:embed="rId4"/>
          <a:stretch>
            <a:fillRect/>
          </a:stretch>
        </p:blipFill>
        <p:spPr>
          <a:xfrm>
            <a:off x="333375" y="5671482"/>
            <a:ext cx="11858625" cy="981075"/>
          </a:xfrm>
          <a:prstGeom prst="rect">
            <a:avLst/>
          </a:prstGeom>
        </p:spPr>
      </p:pic>
    </p:spTree>
    <p:extLst>
      <p:ext uri="{BB962C8B-B14F-4D97-AF65-F5344CB8AC3E}">
        <p14:creationId xmlns:p14="http://schemas.microsoft.com/office/powerpoint/2010/main" val="163770593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311321-649D-B052-FA0F-3F24BDA31C13}"/>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15C20B5B-EBBF-1DEB-5BC4-7E04F8A185A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1052F995-9F80-0D4F-9A6D-93F50D3E9CB0}"/>
              </a:ext>
            </a:extLst>
          </p:cNvPr>
          <p:cNvSpPr txBox="1"/>
          <p:nvPr/>
        </p:nvSpPr>
        <p:spPr>
          <a:xfrm>
            <a:off x="404230" y="691281"/>
            <a:ext cx="7277099" cy="954107"/>
          </a:xfrm>
          <a:prstGeom prst="rect">
            <a:avLst/>
          </a:prstGeom>
          <a:noFill/>
        </p:spPr>
        <p:txBody>
          <a:bodyPr wrap="square">
            <a:spAutoFit/>
          </a:bodyPr>
          <a:lstStyle/>
          <a:p>
            <a:pPr>
              <a:buNone/>
            </a:pPr>
            <a:r>
              <a:rPr lang="en-US" sz="2800" b="1" dirty="0">
                <a:effectLst/>
              </a:rPr>
              <a:t>Disaster Recovery &amp; Backup</a:t>
            </a:r>
          </a:p>
          <a:p>
            <a:pPr>
              <a:buNone/>
            </a:pPr>
            <a:r>
              <a:rPr lang="en-US" sz="2800" b="1" dirty="0">
                <a:effectLst/>
              </a:rPr>
              <a:t>Strategies</a:t>
            </a:r>
          </a:p>
        </p:txBody>
      </p:sp>
      <p:sp>
        <p:nvSpPr>
          <p:cNvPr id="2" name="Rectangle: Rounded Corners 1">
            <a:extLst>
              <a:ext uri="{FF2B5EF4-FFF2-40B4-BE49-F238E27FC236}">
                <a16:creationId xmlns:a16="http://schemas.microsoft.com/office/drawing/2014/main" id="{84891789-6A82-E403-8E74-4F6C3396ED57}"/>
              </a:ext>
            </a:extLst>
          </p:cNvPr>
          <p:cNvSpPr/>
          <p:nvPr/>
        </p:nvSpPr>
        <p:spPr>
          <a:xfrm>
            <a:off x="404231" y="1214501"/>
            <a:ext cx="11383539" cy="44242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indent="-457200" algn="l">
              <a:buFont typeface="Wingdings" panose="05000000000000000000" pitchFamily="2" charset="2"/>
              <a:buChar char="q"/>
            </a:pPr>
            <a:r>
              <a:rPr lang="en-US" sz="2400" b="1" dirty="0">
                <a:solidFill>
                  <a:schemeClr val="tx1"/>
                </a:solidFill>
              </a:rPr>
              <a:t>Common Linux Backup Tools</a:t>
            </a:r>
          </a:p>
          <a:p>
            <a:pPr marL="457200" indent="-457200" algn="l">
              <a:buFont typeface="Wingdings" panose="05000000000000000000" pitchFamily="2" charset="2"/>
              <a:buChar char="q"/>
            </a:pPr>
            <a:endParaRPr lang="en-US" sz="2400" dirty="0">
              <a:solidFill>
                <a:schemeClr val="tx1"/>
              </a:solidFill>
              <a:latin typeface="Alexandria"/>
            </a:endParaRPr>
          </a:p>
          <a:p>
            <a:pPr marL="800100" lvl="1" indent="-342900" eaLnBrk="0" fontAlgn="base" hangingPunct="0">
              <a:lnSpc>
                <a:spcPct val="150000"/>
              </a:lnSpc>
              <a:spcBef>
                <a:spcPct val="0"/>
              </a:spcBef>
              <a:spcAft>
                <a:spcPct val="0"/>
              </a:spcAft>
              <a:buFont typeface="Wingdings" panose="05000000000000000000" pitchFamily="2" charset="2"/>
              <a:buChar char="§"/>
              <a:defRPr/>
            </a:pPr>
            <a:r>
              <a:rPr kumimoji="0" lang="en-US" altLang="en-US" sz="2400" b="1" i="0" u="none" strike="noStrike" kern="1200" cap="none" spc="0" normalizeH="0" baseline="0" noProof="0" dirty="0">
                <a:ln>
                  <a:noFill/>
                </a:ln>
                <a:solidFill>
                  <a:prstClr val="black"/>
                </a:solidFill>
                <a:effectLst/>
                <a:uLnTx/>
                <a:uFillTx/>
                <a:latin typeface="Alexandria"/>
              </a:rPr>
              <a:t>tar</a:t>
            </a:r>
            <a:r>
              <a:rPr kumimoji="0" lang="en-US" altLang="en-US" sz="2400" b="0" i="0" u="none" strike="noStrike" kern="1200" cap="none" spc="0" normalizeH="0" baseline="0" noProof="0" dirty="0">
                <a:ln>
                  <a:noFill/>
                </a:ln>
                <a:solidFill>
                  <a:prstClr val="black"/>
                </a:solidFill>
                <a:effectLst/>
                <a:uLnTx/>
                <a:uFillTx/>
                <a:latin typeface="Alexandria"/>
              </a:rPr>
              <a:t> → Archive &amp; compress files</a:t>
            </a:r>
          </a:p>
          <a:p>
            <a:pPr marL="800100" lvl="1" indent="-342900" eaLnBrk="0" fontAlgn="base" hangingPunct="0">
              <a:lnSpc>
                <a:spcPct val="150000"/>
              </a:lnSpc>
              <a:spcBef>
                <a:spcPct val="0"/>
              </a:spcBef>
              <a:spcAft>
                <a:spcPct val="0"/>
              </a:spcAft>
              <a:buFont typeface="Wingdings" panose="05000000000000000000" pitchFamily="2" charset="2"/>
              <a:buChar char="§"/>
              <a:defRPr/>
            </a:pPr>
            <a:r>
              <a:rPr kumimoji="0" lang="en-US" altLang="en-US" sz="2400" b="1" i="0" u="none" strike="noStrike" kern="1200" cap="none" spc="0" normalizeH="0" baseline="0" noProof="0" dirty="0" err="1">
                <a:ln>
                  <a:noFill/>
                </a:ln>
                <a:solidFill>
                  <a:prstClr val="black"/>
                </a:solidFill>
                <a:effectLst/>
                <a:uLnTx/>
                <a:uFillTx/>
                <a:latin typeface="Alexandria"/>
              </a:rPr>
              <a:t>rsync</a:t>
            </a:r>
            <a:r>
              <a:rPr kumimoji="0" lang="en-US" altLang="en-US" sz="2400" b="0" i="0" u="none" strike="noStrike" kern="1200" cap="none" spc="0" normalizeH="0" baseline="0" noProof="0" dirty="0">
                <a:ln>
                  <a:noFill/>
                </a:ln>
                <a:solidFill>
                  <a:prstClr val="black"/>
                </a:solidFill>
                <a:effectLst/>
                <a:uLnTx/>
                <a:uFillTx/>
                <a:latin typeface="Alexandria"/>
              </a:rPr>
              <a:t> → Sync files/directories</a:t>
            </a:r>
          </a:p>
          <a:p>
            <a:pPr marL="800100" lvl="1" indent="-342900" eaLnBrk="0" fontAlgn="base" hangingPunct="0">
              <a:lnSpc>
                <a:spcPct val="150000"/>
              </a:lnSpc>
              <a:spcBef>
                <a:spcPct val="0"/>
              </a:spcBef>
              <a:spcAft>
                <a:spcPct val="0"/>
              </a:spcAft>
              <a:buFont typeface="Wingdings" panose="05000000000000000000" pitchFamily="2" charset="2"/>
              <a:buChar char="§"/>
              <a:defRPr/>
            </a:pPr>
            <a:r>
              <a:rPr kumimoji="0" lang="en-US" altLang="en-US" sz="2400" b="1" i="0" u="none" strike="noStrike" kern="1200" cap="none" spc="0" normalizeH="0" baseline="0" noProof="0" dirty="0">
                <a:ln>
                  <a:noFill/>
                </a:ln>
                <a:solidFill>
                  <a:prstClr val="black"/>
                </a:solidFill>
                <a:effectLst/>
                <a:uLnTx/>
                <a:uFillTx/>
                <a:latin typeface="Alexandria"/>
              </a:rPr>
              <a:t>dd</a:t>
            </a:r>
            <a:r>
              <a:rPr kumimoji="0" lang="en-US" altLang="en-US" sz="2400" b="0" i="0" u="none" strike="noStrike" kern="1200" cap="none" spc="0" normalizeH="0" baseline="0" noProof="0" dirty="0">
                <a:ln>
                  <a:noFill/>
                </a:ln>
                <a:solidFill>
                  <a:prstClr val="black"/>
                </a:solidFill>
                <a:effectLst/>
                <a:uLnTx/>
                <a:uFillTx/>
                <a:latin typeface="Alexandria"/>
              </a:rPr>
              <a:t> → Bit-by-bit copy (disk cloning)</a:t>
            </a:r>
          </a:p>
          <a:p>
            <a:pPr marL="800100" lvl="1" indent="-342900" eaLnBrk="0" fontAlgn="base" hangingPunct="0">
              <a:lnSpc>
                <a:spcPct val="150000"/>
              </a:lnSpc>
              <a:spcBef>
                <a:spcPct val="0"/>
              </a:spcBef>
              <a:spcAft>
                <a:spcPct val="0"/>
              </a:spcAft>
              <a:buFont typeface="Wingdings" panose="05000000000000000000" pitchFamily="2" charset="2"/>
              <a:buChar char="§"/>
              <a:defRPr/>
            </a:pPr>
            <a:r>
              <a:rPr kumimoji="0" lang="en-US" altLang="en-US" sz="2400" b="1" i="0" u="none" strike="noStrike" kern="1200" cap="none" spc="0" normalizeH="0" baseline="0" noProof="0" dirty="0">
                <a:ln>
                  <a:noFill/>
                </a:ln>
                <a:solidFill>
                  <a:prstClr val="black"/>
                </a:solidFill>
                <a:effectLst/>
                <a:uLnTx/>
                <a:uFillTx/>
                <a:latin typeface="Alexandria"/>
              </a:rPr>
              <a:t>cp</a:t>
            </a:r>
            <a:r>
              <a:rPr kumimoji="0" lang="en-US" altLang="en-US" sz="2400" b="0" i="0" u="none" strike="noStrike" kern="1200" cap="none" spc="0" normalizeH="0" baseline="0" noProof="0" dirty="0">
                <a:ln>
                  <a:noFill/>
                </a:ln>
                <a:solidFill>
                  <a:prstClr val="black"/>
                </a:solidFill>
                <a:effectLst/>
                <a:uLnTx/>
                <a:uFillTx/>
                <a:latin typeface="Alexandria"/>
              </a:rPr>
              <a:t> → Simple copy</a:t>
            </a:r>
          </a:p>
          <a:p>
            <a:pPr marL="800100" lvl="1" indent="-342900" eaLnBrk="0" fontAlgn="base" hangingPunct="0">
              <a:lnSpc>
                <a:spcPct val="150000"/>
              </a:lnSpc>
              <a:spcBef>
                <a:spcPct val="0"/>
              </a:spcBef>
              <a:spcAft>
                <a:spcPct val="0"/>
              </a:spcAft>
              <a:buFont typeface="Wingdings" panose="05000000000000000000" pitchFamily="2" charset="2"/>
              <a:buChar char="§"/>
              <a:defRPr/>
            </a:pPr>
            <a:r>
              <a:rPr kumimoji="0" lang="en-US" altLang="en-US" sz="2400" b="1" i="0" u="none" strike="noStrike" kern="1200" cap="none" spc="0" normalizeH="0" baseline="0" noProof="0" dirty="0" err="1">
                <a:ln>
                  <a:noFill/>
                </a:ln>
                <a:solidFill>
                  <a:prstClr val="black"/>
                </a:solidFill>
                <a:effectLst/>
                <a:uLnTx/>
                <a:uFillTx/>
                <a:latin typeface="Alexandria"/>
              </a:rPr>
              <a:t>Timeshift</a:t>
            </a:r>
            <a:r>
              <a:rPr kumimoji="0" lang="en-US" altLang="en-US" sz="2400" b="0" i="0" u="none" strike="noStrike" kern="1200" cap="none" spc="0" normalizeH="0" baseline="0" noProof="0" dirty="0">
                <a:ln>
                  <a:noFill/>
                </a:ln>
                <a:solidFill>
                  <a:prstClr val="black"/>
                </a:solidFill>
                <a:effectLst/>
                <a:uLnTx/>
                <a:uFillTx/>
                <a:latin typeface="Alexandria"/>
              </a:rPr>
              <a:t> → System snapshot for desktops</a:t>
            </a:r>
          </a:p>
          <a:p>
            <a:pPr algn="l"/>
            <a:endParaRPr lang="en-US" altLang="en-US" sz="2400" dirty="0">
              <a:solidFill>
                <a:schemeClr val="tx1"/>
              </a:solidFill>
              <a:latin typeface="Alexandria"/>
            </a:endParaRPr>
          </a:p>
        </p:txBody>
      </p:sp>
    </p:spTree>
    <p:extLst>
      <p:ext uri="{BB962C8B-B14F-4D97-AF65-F5344CB8AC3E}">
        <p14:creationId xmlns:p14="http://schemas.microsoft.com/office/powerpoint/2010/main" val="153603407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39A394-CEB0-1F6B-7538-B9F8C44A1DE9}"/>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083C8F0B-FB10-0060-CC5E-34688E993CD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9617D6C8-C7CB-1FBE-B7FB-C5DC31A7CC39}"/>
              </a:ext>
            </a:extLst>
          </p:cNvPr>
          <p:cNvSpPr txBox="1"/>
          <p:nvPr/>
        </p:nvSpPr>
        <p:spPr>
          <a:xfrm>
            <a:off x="404230" y="691281"/>
            <a:ext cx="7277099" cy="954107"/>
          </a:xfrm>
          <a:prstGeom prst="rect">
            <a:avLst/>
          </a:prstGeom>
          <a:noFill/>
        </p:spPr>
        <p:txBody>
          <a:bodyPr wrap="square">
            <a:spAutoFit/>
          </a:bodyPr>
          <a:lstStyle/>
          <a:p>
            <a:pPr>
              <a:buNone/>
            </a:pPr>
            <a:r>
              <a:rPr lang="en-US" sz="2800" b="1" dirty="0">
                <a:effectLst/>
              </a:rPr>
              <a:t>Disaster Recovery &amp; Backup</a:t>
            </a:r>
          </a:p>
          <a:p>
            <a:pPr>
              <a:buNone/>
            </a:pPr>
            <a:r>
              <a:rPr lang="en-US" sz="2800" b="1" dirty="0">
                <a:effectLst/>
              </a:rPr>
              <a:t>Strategies</a:t>
            </a:r>
          </a:p>
        </p:txBody>
      </p:sp>
      <p:sp>
        <p:nvSpPr>
          <p:cNvPr id="2" name="Rectangle: Rounded Corners 1">
            <a:extLst>
              <a:ext uri="{FF2B5EF4-FFF2-40B4-BE49-F238E27FC236}">
                <a16:creationId xmlns:a16="http://schemas.microsoft.com/office/drawing/2014/main" id="{77601CB7-5F7F-F8A1-7F1A-458ED58C43DA}"/>
              </a:ext>
            </a:extLst>
          </p:cNvPr>
          <p:cNvSpPr/>
          <p:nvPr/>
        </p:nvSpPr>
        <p:spPr>
          <a:xfrm>
            <a:off x="404231" y="1214501"/>
            <a:ext cx="11383539" cy="44242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indent="-457200" algn="l">
              <a:buFont typeface="Wingdings" panose="05000000000000000000" pitchFamily="2" charset="2"/>
              <a:buChar char="q"/>
            </a:pPr>
            <a:r>
              <a:rPr lang="en-US" sz="2400" b="1" dirty="0">
                <a:solidFill>
                  <a:schemeClr val="accent1"/>
                </a:solidFill>
              </a:rPr>
              <a:t>tar -</a:t>
            </a:r>
            <a:r>
              <a:rPr lang="en-US" sz="2400" b="1" dirty="0" err="1">
                <a:solidFill>
                  <a:schemeClr val="accent1"/>
                </a:solidFill>
              </a:rPr>
              <a:t>cf</a:t>
            </a:r>
            <a:r>
              <a:rPr lang="en-US" sz="2400" b="1" dirty="0">
                <a:solidFill>
                  <a:schemeClr val="accent1"/>
                </a:solidFill>
              </a:rPr>
              <a:t> backup.tar.gz /home/user</a:t>
            </a:r>
          </a:p>
          <a:p>
            <a:pPr marL="457200" indent="-457200" algn="l">
              <a:buFont typeface="Wingdings" panose="05000000000000000000" pitchFamily="2" charset="2"/>
              <a:buChar char="q"/>
            </a:pPr>
            <a:endParaRPr lang="en-US" sz="2400" dirty="0">
              <a:solidFill>
                <a:schemeClr val="accent1"/>
              </a:solidFill>
              <a:latin typeface="Alexandria"/>
            </a:endParaRPr>
          </a:p>
          <a:p>
            <a:pPr marL="800100" lvl="1" indent="-342900">
              <a:buFont typeface="Wingdings" panose="05000000000000000000" pitchFamily="2" charset="2"/>
              <a:buChar char="§"/>
            </a:pPr>
            <a:r>
              <a:rPr lang="en-US" altLang="en-US" sz="2400" dirty="0">
                <a:solidFill>
                  <a:schemeClr val="tx1"/>
                </a:solidFill>
                <a:latin typeface="Alexandria"/>
              </a:rPr>
              <a:t>c → create archive</a:t>
            </a:r>
          </a:p>
          <a:p>
            <a:pPr marL="800100" lvl="1" indent="-342900">
              <a:buFont typeface="Wingdings" panose="05000000000000000000" pitchFamily="2" charset="2"/>
              <a:buChar char="§"/>
            </a:pPr>
            <a:r>
              <a:rPr lang="en-US" altLang="en-US" sz="2400" dirty="0">
                <a:solidFill>
                  <a:schemeClr val="tx1"/>
                </a:solidFill>
                <a:latin typeface="Alexandria"/>
              </a:rPr>
              <a:t>f → filename</a:t>
            </a:r>
          </a:p>
          <a:p>
            <a:pPr marL="800100" lvl="1" indent="-342900">
              <a:buFont typeface="Wingdings" panose="05000000000000000000" pitchFamily="2" charset="2"/>
              <a:buChar char="§"/>
            </a:pPr>
            <a:endParaRPr lang="en-US" altLang="en-US" sz="2400" dirty="0">
              <a:solidFill>
                <a:schemeClr val="tx1"/>
              </a:solidFill>
              <a:latin typeface="Alexandria"/>
            </a:endParaRPr>
          </a:p>
          <a:p>
            <a:pPr marL="342900" indent="-342900">
              <a:buFont typeface="Wingdings" panose="05000000000000000000" pitchFamily="2" charset="2"/>
              <a:buChar char="§"/>
            </a:pPr>
            <a:r>
              <a:rPr lang="en-US" sz="2400" dirty="0">
                <a:solidFill>
                  <a:schemeClr val="tx1">
                    <a:lumMod val="95000"/>
                    <a:lumOff val="5000"/>
                  </a:schemeClr>
                </a:solidFill>
              </a:rPr>
              <a:t>Restore : </a:t>
            </a:r>
            <a:r>
              <a:rPr lang="en-US" sz="2400" b="1" dirty="0">
                <a:solidFill>
                  <a:schemeClr val="accent1"/>
                </a:solidFill>
              </a:rPr>
              <a:t>tar -</a:t>
            </a:r>
            <a:r>
              <a:rPr lang="en-US" sz="2400" b="1" dirty="0" err="1">
                <a:solidFill>
                  <a:schemeClr val="accent1"/>
                </a:solidFill>
              </a:rPr>
              <a:t>xzf</a:t>
            </a:r>
            <a:r>
              <a:rPr lang="en-US" sz="2400" b="1" dirty="0">
                <a:solidFill>
                  <a:schemeClr val="accent1"/>
                </a:solidFill>
              </a:rPr>
              <a:t> backup.tar.gz -C /</a:t>
            </a:r>
            <a:endParaRPr lang="en-US" altLang="en-US" sz="2400" b="1" dirty="0">
              <a:solidFill>
                <a:schemeClr val="accent1"/>
              </a:solidFill>
            </a:endParaRPr>
          </a:p>
        </p:txBody>
      </p:sp>
    </p:spTree>
    <p:extLst>
      <p:ext uri="{BB962C8B-B14F-4D97-AF65-F5344CB8AC3E}">
        <p14:creationId xmlns:p14="http://schemas.microsoft.com/office/powerpoint/2010/main" val="24104830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7A381A-ACD6-66B1-192B-671796C5B8C4}"/>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5185F46D-8B55-D8D2-4AE4-21460FB55AC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DE294254-4F2F-DCE7-2FC9-A68F24A1F7B1}"/>
              </a:ext>
            </a:extLst>
          </p:cNvPr>
          <p:cNvSpPr txBox="1"/>
          <p:nvPr/>
        </p:nvSpPr>
        <p:spPr>
          <a:xfrm>
            <a:off x="293394" y="415135"/>
            <a:ext cx="7277099" cy="523220"/>
          </a:xfrm>
          <a:prstGeom prst="rect">
            <a:avLst/>
          </a:prstGeom>
          <a:noFill/>
        </p:spPr>
        <p:txBody>
          <a:bodyPr wrap="square">
            <a:spAutoFit/>
          </a:bodyPr>
          <a:lstStyle/>
          <a:p>
            <a:pPr>
              <a:buNone/>
            </a:pPr>
            <a:r>
              <a:rPr lang="en-US" sz="2800" b="1" dirty="0">
                <a:effectLst/>
              </a:rPr>
              <a:t>The Power of Automation</a:t>
            </a:r>
          </a:p>
        </p:txBody>
      </p:sp>
      <p:sp>
        <p:nvSpPr>
          <p:cNvPr id="2" name="Rectangle: Rounded Corners 1">
            <a:extLst>
              <a:ext uri="{FF2B5EF4-FFF2-40B4-BE49-F238E27FC236}">
                <a16:creationId xmlns:a16="http://schemas.microsoft.com/office/drawing/2014/main" id="{32FDD210-5187-15C6-F603-A03B200F3386}"/>
              </a:ext>
            </a:extLst>
          </p:cNvPr>
          <p:cNvSpPr/>
          <p:nvPr/>
        </p:nvSpPr>
        <p:spPr>
          <a:xfrm>
            <a:off x="129309" y="1145309"/>
            <a:ext cx="11854682" cy="5443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buNone/>
            </a:pPr>
            <a:r>
              <a:rPr lang="en-US" sz="2000" dirty="0">
                <a:solidFill>
                  <a:schemeClr val="tx1"/>
                </a:solidFill>
                <a:latin typeface="Alexandria"/>
              </a:rPr>
              <a:t>Automation in system management refers to the process of</a:t>
            </a:r>
            <a:r>
              <a:rPr lang="ar-EG" sz="2000" dirty="0">
                <a:solidFill>
                  <a:schemeClr val="tx1"/>
                </a:solidFill>
                <a:latin typeface="Alexandria"/>
              </a:rPr>
              <a:t> </a:t>
            </a:r>
            <a:r>
              <a:rPr lang="en-US" sz="2000" dirty="0">
                <a:solidFill>
                  <a:schemeClr val="tx1"/>
                </a:solidFill>
                <a:latin typeface="Alexandria"/>
              </a:rPr>
              <a:t>creating systems and software that reduce or eliminate the need for human intervention in IT services.</a:t>
            </a:r>
          </a:p>
          <a:p>
            <a:pPr>
              <a:lnSpc>
                <a:spcPct val="150000"/>
              </a:lnSpc>
              <a:buNone/>
            </a:pPr>
            <a:r>
              <a:rPr lang="en-US" sz="2000" b="1" dirty="0">
                <a:solidFill>
                  <a:schemeClr val="tx1"/>
                </a:solidFill>
                <a:latin typeface="Alexandria"/>
              </a:rPr>
              <a:t>By automating routine tasks, system administrators can:</a:t>
            </a:r>
          </a:p>
          <a:p>
            <a:pPr marL="285750" indent="-285750">
              <a:lnSpc>
                <a:spcPct val="150000"/>
              </a:lnSpc>
              <a:buFont typeface="Wingdings" panose="05000000000000000000" pitchFamily="2" charset="2"/>
              <a:buChar char="q"/>
            </a:pPr>
            <a:r>
              <a:rPr lang="en-US" sz="2000" dirty="0">
                <a:solidFill>
                  <a:schemeClr val="tx1"/>
                </a:solidFill>
                <a:latin typeface="Alexandria"/>
              </a:rPr>
              <a:t>Reduce human error and increase reliability</a:t>
            </a:r>
          </a:p>
          <a:p>
            <a:pPr marL="285750" indent="-285750">
              <a:lnSpc>
                <a:spcPct val="150000"/>
              </a:lnSpc>
              <a:buFont typeface="Wingdings" panose="05000000000000000000" pitchFamily="2" charset="2"/>
              <a:buChar char="q"/>
            </a:pPr>
            <a:r>
              <a:rPr lang="en-US" sz="2000" dirty="0">
                <a:solidFill>
                  <a:schemeClr val="tx1"/>
                </a:solidFill>
                <a:latin typeface="Alexandria"/>
              </a:rPr>
              <a:t>Improve efficiency and response times</a:t>
            </a:r>
          </a:p>
          <a:p>
            <a:pPr marL="285750" indent="-285750">
              <a:lnSpc>
                <a:spcPct val="150000"/>
              </a:lnSpc>
              <a:buFont typeface="Wingdings" panose="05000000000000000000" pitchFamily="2" charset="2"/>
              <a:buChar char="q"/>
            </a:pPr>
            <a:r>
              <a:rPr lang="en-US" sz="2000" dirty="0">
                <a:solidFill>
                  <a:schemeClr val="tx1"/>
                </a:solidFill>
                <a:latin typeface="Alexandria"/>
              </a:rPr>
              <a:t>Scale operations without proportional staff increases</a:t>
            </a:r>
          </a:p>
          <a:p>
            <a:pPr marL="285750" indent="-285750">
              <a:lnSpc>
                <a:spcPct val="150000"/>
              </a:lnSpc>
              <a:buFont typeface="Wingdings" panose="05000000000000000000" pitchFamily="2" charset="2"/>
              <a:buChar char="q"/>
            </a:pPr>
            <a:r>
              <a:rPr lang="en-US" sz="2000" dirty="0">
                <a:solidFill>
                  <a:schemeClr val="tx1"/>
                </a:solidFill>
                <a:latin typeface="Alexandria"/>
              </a:rPr>
              <a:t>Focus on strategic initiatives rather than routine</a:t>
            </a:r>
            <a:endParaRPr lang="ar-EG" sz="2000" dirty="0">
              <a:solidFill>
                <a:schemeClr val="tx1"/>
              </a:solidFill>
              <a:latin typeface="Alexandria"/>
            </a:endParaRPr>
          </a:p>
          <a:p>
            <a:pPr marL="285750" indent="-285750">
              <a:lnSpc>
                <a:spcPct val="150000"/>
              </a:lnSpc>
              <a:buFont typeface="Wingdings" panose="05000000000000000000" pitchFamily="2" charset="2"/>
              <a:buChar char="q"/>
            </a:pPr>
            <a:endParaRPr lang="ar-EG" dirty="0">
              <a:solidFill>
                <a:schemeClr val="tx1"/>
              </a:solidFill>
              <a:latin typeface="Alexandria"/>
            </a:endParaRPr>
          </a:p>
          <a:p>
            <a:pPr>
              <a:lnSpc>
                <a:spcPct val="150000"/>
              </a:lnSpc>
            </a:pPr>
            <a:r>
              <a:rPr lang="en-US" b="1" dirty="0">
                <a:solidFill>
                  <a:schemeClr val="tx1"/>
                </a:solidFill>
                <a:latin typeface="Alexandria"/>
              </a:rPr>
              <a:t>Key Benefit: Time Savings</a:t>
            </a:r>
            <a:endParaRPr lang="ar-EG" b="1" dirty="0">
              <a:solidFill>
                <a:schemeClr val="tx1"/>
              </a:solidFill>
              <a:latin typeface="Alexandria"/>
            </a:endParaRPr>
          </a:p>
          <a:p>
            <a:pPr marL="285750" indent="-285750">
              <a:lnSpc>
                <a:spcPct val="150000"/>
              </a:lnSpc>
              <a:buFont typeface="Wingdings" panose="05000000000000000000" pitchFamily="2" charset="2"/>
              <a:buChar char="ü"/>
            </a:pPr>
            <a:r>
              <a:rPr lang="en-US" dirty="0">
                <a:solidFill>
                  <a:schemeClr val="tx1"/>
                </a:solidFill>
                <a:latin typeface="Alexandria"/>
              </a:rPr>
              <a:t>Studies show that automation can reduce system</a:t>
            </a:r>
            <a:r>
              <a:rPr lang="ar-EG" dirty="0">
                <a:solidFill>
                  <a:schemeClr val="tx1"/>
                </a:solidFill>
                <a:latin typeface="Alexandria"/>
              </a:rPr>
              <a:t> </a:t>
            </a:r>
            <a:r>
              <a:rPr lang="en-US" dirty="0">
                <a:solidFill>
                  <a:schemeClr val="tx1"/>
                </a:solidFill>
                <a:latin typeface="Alexandria"/>
              </a:rPr>
              <a:t>administration workload by up to 70% for routine tasks.</a:t>
            </a:r>
          </a:p>
        </p:txBody>
      </p:sp>
    </p:spTree>
    <p:extLst>
      <p:ext uri="{BB962C8B-B14F-4D97-AF65-F5344CB8AC3E}">
        <p14:creationId xmlns:p14="http://schemas.microsoft.com/office/powerpoint/2010/main" val="205752267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E699B8-6CDB-A585-FB09-B9294453553F}"/>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CBBF5B85-5C33-C297-F7BD-826AE1A25A2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9C3ABD79-F212-15EF-D05A-FE37CF3AEB90}"/>
              </a:ext>
            </a:extLst>
          </p:cNvPr>
          <p:cNvSpPr txBox="1"/>
          <p:nvPr/>
        </p:nvSpPr>
        <p:spPr>
          <a:xfrm>
            <a:off x="293394" y="415135"/>
            <a:ext cx="7277099" cy="523220"/>
          </a:xfrm>
          <a:prstGeom prst="rect">
            <a:avLst/>
          </a:prstGeom>
          <a:noFill/>
        </p:spPr>
        <p:txBody>
          <a:bodyPr wrap="square">
            <a:spAutoFit/>
          </a:bodyPr>
          <a:lstStyle/>
          <a:p>
            <a:pPr>
              <a:buNone/>
            </a:pPr>
            <a:r>
              <a:rPr lang="en-US" sz="2800" b="1" dirty="0">
                <a:effectLst/>
              </a:rPr>
              <a:t>The Power of Automation</a:t>
            </a:r>
          </a:p>
        </p:txBody>
      </p:sp>
      <p:sp>
        <p:nvSpPr>
          <p:cNvPr id="2" name="Rectangle: Rounded Corners 1">
            <a:extLst>
              <a:ext uri="{FF2B5EF4-FFF2-40B4-BE49-F238E27FC236}">
                <a16:creationId xmlns:a16="http://schemas.microsoft.com/office/drawing/2014/main" id="{A950D1C7-D584-7DE9-755E-D3C3EAE2F54A}"/>
              </a:ext>
            </a:extLst>
          </p:cNvPr>
          <p:cNvSpPr/>
          <p:nvPr/>
        </p:nvSpPr>
        <p:spPr>
          <a:xfrm>
            <a:off x="129309" y="1145308"/>
            <a:ext cx="11854682" cy="34728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buNone/>
            </a:pPr>
            <a:r>
              <a:rPr lang="en-US" dirty="0">
                <a:solidFill>
                  <a:schemeClr val="tx1"/>
                </a:solidFill>
                <a:latin typeface="Alexandria"/>
              </a:rPr>
              <a:t>The Linux </a:t>
            </a:r>
            <a:r>
              <a:rPr lang="en-US" b="1" dirty="0">
                <a:solidFill>
                  <a:schemeClr val="tx1"/>
                </a:solidFill>
                <a:latin typeface="Alexandria"/>
              </a:rPr>
              <a:t>at</a:t>
            </a:r>
            <a:r>
              <a:rPr lang="en-US" dirty="0">
                <a:solidFill>
                  <a:schemeClr val="tx1"/>
                </a:solidFill>
                <a:latin typeface="Alexandria"/>
              </a:rPr>
              <a:t> command is used to schedule one-time tasks or jobs to be executed at a specific time in the future. Unlike </a:t>
            </a:r>
            <a:r>
              <a:rPr lang="en-US" dirty="0" err="1">
                <a:solidFill>
                  <a:schemeClr val="tx1"/>
                </a:solidFill>
                <a:latin typeface="Alexandria"/>
              </a:rPr>
              <a:t>cron</a:t>
            </a:r>
            <a:r>
              <a:rPr lang="en-US" dirty="0">
                <a:solidFill>
                  <a:schemeClr val="tx1"/>
                </a:solidFill>
                <a:latin typeface="Alexandria"/>
              </a:rPr>
              <a:t> which is for recurring jobs, at is designed for single execution at a given time.</a:t>
            </a:r>
          </a:p>
          <a:p>
            <a:pPr>
              <a:lnSpc>
                <a:spcPct val="150000"/>
              </a:lnSpc>
            </a:pPr>
            <a:r>
              <a:rPr lang="en-US" dirty="0">
                <a:solidFill>
                  <a:schemeClr val="tx1"/>
                </a:solidFill>
              </a:rPr>
              <a:t>The general syntax is: </a:t>
            </a:r>
            <a:r>
              <a:rPr lang="en-US" b="1" dirty="0">
                <a:solidFill>
                  <a:schemeClr val="accent1"/>
                </a:solidFill>
                <a:latin typeface="Alexandria"/>
              </a:rPr>
              <a:t>at [options] time</a:t>
            </a:r>
          </a:p>
          <a:p>
            <a:pPr>
              <a:lnSpc>
                <a:spcPct val="150000"/>
              </a:lnSpc>
            </a:pPr>
            <a:r>
              <a:rPr lang="en-US" dirty="0">
                <a:solidFill>
                  <a:schemeClr val="tx1"/>
                </a:solidFill>
                <a:latin typeface="Alexandria"/>
              </a:rPr>
              <a:t>After entering this command, you will get an interactive prompt (</a:t>
            </a:r>
            <a:r>
              <a:rPr lang="en-US" b="1" dirty="0">
                <a:solidFill>
                  <a:schemeClr val="tx1"/>
                </a:solidFill>
                <a:latin typeface="Alexandria"/>
              </a:rPr>
              <a:t>at&gt;</a:t>
            </a:r>
            <a:r>
              <a:rPr lang="en-US" dirty="0">
                <a:solidFill>
                  <a:schemeClr val="tx1"/>
                </a:solidFill>
                <a:latin typeface="Alexandria"/>
              </a:rPr>
              <a:t>) to enter the commands you want to execute at the scheduled time. Press </a:t>
            </a:r>
            <a:r>
              <a:rPr lang="en-US" b="1" dirty="0" err="1">
                <a:solidFill>
                  <a:schemeClr val="tx1"/>
                </a:solidFill>
                <a:latin typeface="Alexandria"/>
              </a:rPr>
              <a:t>Ctrl+D</a:t>
            </a:r>
            <a:r>
              <a:rPr lang="en-US" dirty="0">
                <a:solidFill>
                  <a:schemeClr val="tx1"/>
                </a:solidFill>
                <a:latin typeface="Alexandria"/>
              </a:rPr>
              <a:t> to finish and save the job.</a:t>
            </a:r>
          </a:p>
          <a:p>
            <a:pPr>
              <a:lnSpc>
                <a:spcPct val="150000"/>
              </a:lnSpc>
            </a:pPr>
            <a:r>
              <a:rPr lang="en-US" b="1" dirty="0">
                <a:solidFill>
                  <a:schemeClr val="tx1"/>
                </a:solidFill>
                <a:latin typeface="Alexandria"/>
              </a:rPr>
              <a:t>Not you need to install at package:</a:t>
            </a:r>
            <a:br>
              <a:rPr lang="en-US" b="1" dirty="0">
                <a:solidFill>
                  <a:schemeClr val="tx1"/>
                </a:solidFill>
                <a:latin typeface="Alexandria"/>
              </a:rPr>
            </a:br>
            <a:r>
              <a:rPr lang="en-US" b="1" dirty="0">
                <a:solidFill>
                  <a:schemeClr val="accent1"/>
                </a:solidFill>
                <a:latin typeface="Alexandria"/>
              </a:rPr>
              <a:t>sudo apt update</a:t>
            </a:r>
          </a:p>
          <a:p>
            <a:pPr>
              <a:lnSpc>
                <a:spcPct val="150000"/>
              </a:lnSpc>
            </a:pPr>
            <a:r>
              <a:rPr lang="en-US" b="1" dirty="0">
                <a:solidFill>
                  <a:schemeClr val="accent1"/>
                </a:solidFill>
                <a:latin typeface="Alexandria"/>
              </a:rPr>
              <a:t>sudo apt install at</a:t>
            </a:r>
          </a:p>
        </p:txBody>
      </p:sp>
      <p:pic>
        <p:nvPicPr>
          <p:cNvPr id="6" name="Picture 5">
            <a:extLst>
              <a:ext uri="{FF2B5EF4-FFF2-40B4-BE49-F238E27FC236}">
                <a16:creationId xmlns:a16="http://schemas.microsoft.com/office/drawing/2014/main" id="{40DCB2F2-36D5-7547-81C2-8D0BC15F1BF2}"/>
              </a:ext>
            </a:extLst>
          </p:cNvPr>
          <p:cNvPicPr>
            <a:picLocks noChangeAspect="1"/>
          </p:cNvPicPr>
          <p:nvPr/>
        </p:nvPicPr>
        <p:blipFill>
          <a:blip r:embed="rId4"/>
          <a:stretch>
            <a:fillRect/>
          </a:stretch>
        </p:blipFill>
        <p:spPr>
          <a:xfrm>
            <a:off x="3089612" y="4876800"/>
            <a:ext cx="5934075" cy="1981200"/>
          </a:xfrm>
          <a:prstGeom prst="rect">
            <a:avLst/>
          </a:prstGeom>
        </p:spPr>
      </p:pic>
    </p:spTree>
    <p:extLst>
      <p:ext uri="{BB962C8B-B14F-4D97-AF65-F5344CB8AC3E}">
        <p14:creationId xmlns:p14="http://schemas.microsoft.com/office/powerpoint/2010/main" val="212860184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Shape 91"/>
        <p:cNvGrpSpPr/>
        <p:nvPr/>
      </p:nvGrpSpPr>
      <p:grpSpPr>
        <a:xfrm>
          <a:off x="0" y="0"/>
          <a:ext cx="0" cy="0"/>
          <a:chOff x="0" y="0"/>
          <a:chExt cx="0" cy="0"/>
        </a:xfrm>
      </p:grpSpPr>
      <p:pic>
        <p:nvPicPr>
          <p:cNvPr id="93" name="Google Shape;93;p14" descr="image.png"/>
          <p:cNvPicPr preferRelativeResize="0"/>
          <p:nvPr/>
        </p:nvPicPr>
        <p:blipFill rotWithShape="1">
          <a:blip r:embed="rId5">
            <a:alphaModFix/>
          </a:blip>
          <a:srcRect/>
          <a:stretch/>
        </p:blipFill>
        <p:spPr>
          <a:xfrm>
            <a:off x="6381750" y="2081212"/>
            <a:ext cx="5238750" cy="3810000"/>
          </a:xfrm>
          <a:prstGeom prst="rect">
            <a:avLst/>
          </a:prstGeom>
          <a:noFill/>
          <a:ln>
            <a:noFill/>
          </a:ln>
        </p:spPr>
      </p:pic>
      <p:sp>
        <p:nvSpPr>
          <p:cNvPr id="94" name="Google Shape;94;p14"/>
          <p:cNvSpPr txBox="1"/>
          <p:nvPr/>
        </p:nvSpPr>
        <p:spPr>
          <a:xfrm>
            <a:off x="571500" y="1864816"/>
            <a:ext cx="5500687" cy="431913"/>
          </a:xfrm>
          <a:prstGeom prst="rect">
            <a:avLst/>
          </a:prstGeom>
          <a:noFill/>
          <a:ln>
            <a:noFill/>
          </a:ln>
        </p:spPr>
        <p:txBody>
          <a:bodyPr spcFirstLastPara="1" wrap="square" lIns="0" tIns="0" rIns="0" bIns="0" anchor="t" anchorCtr="0">
            <a:spAutoFit/>
          </a:bodyPr>
          <a:lstStyle/>
          <a:p>
            <a:pPr marL="0" marR="0" lvl="0" indent="0" algn="l" defTabSz="914400" rtl="0" eaLnBrk="1" fontAlgn="auto" latinLnBrk="0" hangingPunct="1">
              <a:lnSpc>
                <a:spcPct val="160091"/>
              </a:lnSpc>
              <a:spcBef>
                <a:spcPts val="0"/>
              </a:spcBef>
              <a:spcAft>
                <a:spcPts val="0"/>
              </a:spcAft>
              <a:buClr>
                <a:srgbClr val="000000"/>
              </a:buClr>
              <a:buSzTx/>
              <a:buFont typeface="Arial"/>
              <a:buNone/>
              <a:tabLst/>
              <a:defRPr/>
            </a:pPr>
            <a:r>
              <a:rPr kumimoji="0" lang="en-US" sz="1754" b="1" i="0" u="none" strike="noStrike" kern="0" cap="none" spc="0" normalizeH="0" baseline="0" noProof="0" dirty="0">
                <a:ln>
                  <a:noFill/>
                </a:ln>
                <a:effectLst/>
                <a:uLnTx/>
                <a:uFillTx/>
                <a:latin typeface="Inter"/>
                <a:ea typeface="Inter"/>
                <a:cs typeface="Inter"/>
                <a:sym typeface="Inter"/>
              </a:rPr>
              <a:t>Automating Configuration with Ansible</a:t>
            </a:r>
            <a:endParaRPr kumimoji="0" sz="1400" b="0" i="0" u="none" strike="noStrike" kern="0" cap="none" spc="0" normalizeH="0" baseline="0" noProof="0" dirty="0">
              <a:ln>
                <a:noFill/>
              </a:ln>
              <a:effectLst/>
              <a:uLnTx/>
              <a:uFillTx/>
              <a:latin typeface="Arial"/>
              <a:cs typeface="Arial"/>
              <a:sym typeface="Arial"/>
            </a:endParaRPr>
          </a:p>
        </p:txBody>
      </p:sp>
      <p:pic>
        <p:nvPicPr>
          <p:cNvPr id="95" name="Google Shape;95;p14" descr="image.png"/>
          <p:cNvPicPr preferRelativeResize="0"/>
          <p:nvPr/>
        </p:nvPicPr>
        <p:blipFill rotWithShape="1">
          <a:blip r:embed="rId6">
            <a:alphaModFix/>
          </a:blip>
          <a:srcRect/>
          <a:stretch/>
        </p:blipFill>
        <p:spPr>
          <a:xfrm>
            <a:off x="6391275" y="2247751"/>
            <a:ext cx="5219700" cy="3476922"/>
          </a:xfrm>
          <a:prstGeom prst="rect">
            <a:avLst/>
          </a:prstGeom>
          <a:noFill/>
          <a:ln>
            <a:noFill/>
          </a:ln>
        </p:spPr>
      </p:pic>
      <p:sp>
        <p:nvSpPr>
          <p:cNvPr id="96" name="Google Shape;96;p14"/>
          <p:cNvSpPr txBox="1"/>
          <p:nvPr/>
        </p:nvSpPr>
        <p:spPr>
          <a:xfrm>
            <a:off x="857250" y="2411908"/>
            <a:ext cx="4953000" cy="738664"/>
          </a:xfrm>
          <a:prstGeom prst="rect">
            <a:avLst/>
          </a:prstGeom>
          <a:noFill/>
          <a:ln>
            <a:noFill/>
          </a:ln>
        </p:spPr>
        <p:txBody>
          <a:bodyPr spcFirstLastPara="1" wrap="square" lIns="0" tIns="0" rIns="0" bIns="0" anchor="t" anchorCtr="0">
            <a:spAutoFit/>
          </a:bodyPr>
          <a:lstStyle/>
          <a:p>
            <a:pPr marL="0" marR="0" lvl="0" indent="0" algn="l" defTabSz="914400" rtl="0" eaLnBrk="1" fontAlgn="auto" latinLnBrk="0" hangingPunct="1">
              <a:lnSpc>
                <a:spcPct val="160000"/>
              </a:lnSpc>
              <a:spcBef>
                <a:spcPts val="0"/>
              </a:spcBef>
              <a:spcAft>
                <a:spcPts val="0"/>
              </a:spcAft>
              <a:buClr>
                <a:srgbClr val="000000"/>
              </a:buClr>
              <a:buSzTx/>
              <a:buFont typeface="Arial"/>
              <a:buNone/>
              <a:tabLst/>
              <a:defRPr/>
            </a:pPr>
            <a:r>
              <a:rPr kumimoji="0" lang="en-US" sz="1500" b="1" i="0" u="none" strike="noStrike" kern="0" cap="none" spc="0" normalizeH="0" baseline="0" noProof="0" dirty="0">
                <a:ln>
                  <a:noFill/>
                </a:ln>
                <a:effectLst/>
                <a:uLnTx/>
                <a:uFillTx/>
                <a:latin typeface="Inter SemiBold"/>
                <a:ea typeface="Inter SemiBold"/>
                <a:cs typeface="Inter SemiBold"/>
                <a:sym typeface="Inter SemiBold"/>
              </a:rPr>
              <a:t>Concept</a:t>
            </a:r>
            <a:r>
              <a:rPr kumimoji="0" lang="en-US" sz="1500" b="0" i="0" u="none" strike="noStrike" kern="0" cap="none" spc="0" normalizeH="0" baseline="0" noProof="0" dirty="0">
                <a:ln>
                  <a:noFill/>
                </a:ln>
                <a:effectLst/>
                <a:uLnTx/>
                <a:uFillTx/>
                <a:latin typeface="Inter SemiBold"/>
                <a:ea typeface="Inter SemiBold"/>
                <a:cs typeface="Inter SemiBold"/>
                <a:sym typeface="Inter SemiBold"/>
              </a:rPr>
              <a:t>:</a:t>
            </a:r>
            <a:r>
              <a:rPr kumimoji="0" lang="en-US" sz="1500" b="0" i="0" u="none" strike="noStrike" kern="0" cap="none" spc="0" normalizeH="0" baseline="0" noProof="0" dirty="0">
                <a:ln>
                  <a:noFill/>
                </a:ln>
                <a:effectLst/>
                <a:uLnTx/>
                <a:uFillTx/>
                <a:latin typeface="Inter"/>
                <a:ea typeface="Inter"/>
                <a:cs typeface="Inter"/>
                <a:sym typeface="Inter"/>
              </a:rPr>
              <a:t> Replace manual SSH loops with desired state definitions in code files.</a:t>
            </a:r>
            <a:endParaRPr kumimoji="0" sz="1400" b="0" i="0" u="none" strike="noStrike" kern="0" cap="none" spc="0" normalizeH="0" baseline="0" noProof="0" dirty="0">
              <a:ln>
                <a:noFill/>
              </a:ln>
              <a:effectLst/>
              <a:uLnTx/>
              <a:uFillTx/>
              <a:latin typeface="Arial"/>
              <a:cs typeface="Arial"/>
              <a:sym typeface="Arial"/>
            </a:endParaRPr>
          </a:p>
        </p:txBody>
      </p:sp>
      <p:sp>
        <p:nvSpPr>
          <p:cNvPr id="97" name="Google Shape;97;p14"/>
          <p:cNvSpPr txBox="1"/>
          <p:nvPr/>
        </p:nvSpPr>
        <p:spPr>
          <a:xfrm>
            <a:off x="857250" y="3212008"/>
            <a:ext cx="4953000" cy="738664"/>
          </a:xfrm>
          <a:prstGeom prst="rect">
            <a:avLst/>
          </a:prstGeom>
          <a:noFill/>
          <a:ln>
            <a:noFill/>
          </a:ln>
        </p:spPr>
        <p:txBody>
          <a:bodyPr spcFirstLastPara="1" wrap="square" lIns="0" tIns="0" rIns="0" bIns="0" anchor="t" anchorCtr="0">
            <a:spAutoFit/>
          </a:bodyPr>
          <a:lstStyle/>
          <a:p>
            <a:pPr marL="0" marR="0" lvl="0" indent="0" algn="l" defTabSz="914400" rtl="0" eaLnBrk="1" fontAlgn="auto" latinLnBrk="0" hangingPunct="1">
              <a:lnSpc>
                <a:spcPct val="160000"/>
              </a:lnSpc>
              <a:spcBef>
                <a:spcPts val="0"/>
              </a:spcBef>
              <a:spcAft>
                <a:spcPts val="0"/>
              </a:spcAft>
              <a:buClr>
                <a:srgbClr val="000000"/>
              </a:buClr>
              <a:buSzTx/>
              <a:buFont typeface="Arial"/>
              <a:buNone/>
              <a:tabLst/>
              <a:defRPr/>
            </a:pPr>
            <a:r>
              <a:rPr kumimoji="0" lang="en-US" sz="1500" b="1" i="0" u="none" strike="noStrike" kern="0" cap="none" spc="0" normalizeH="0" baseline="0" noProof="0" dirty="0">
                <a:ln>
                  <a:noFill/>
                </a:ln>
                <a:effectLst/>
                <a:uLnTx/>
                <a:uFillTx/>
                <a:latin typeface="Inter SemiBold"/>
                <a:ea typeface="Inter SemiBold"/>
                <a:cs typeface="Inter SemiBold"/>
                <a:sym typeface="Inter SemiBold"/>
              </a:rPr>
              <a:t>Tool</a:t>
            </a:r>
            <a:r>
              <a:rPr kumimoji="0" lang="en-US" sz="1500" b="0" i="0" u="none" strike="noStrike" kern="0" cap="none" spc="0" normalizeH="0" baseline="0" noProof="0" dirty="0">
                <a:ln>
                  <a:noFill/>
                </a:ln>
                <a:effectLst/>
                <a:uLnTx/>
                <a:uFillTx/>
                <a:latin typeface="Inter SemiBold"/>
                <a:ea typeface="Inter SemiBold"/>
                <a:cs typeface="Inter SemiBold"/>
                <a:sym typeface="Inter SemiBold"/>
              </a:rPr>
              <a:t>:</a:t>
            </a:r>
            <a:r>
              <a:rPr kumimoji="0" lang="en-US" sz="1500" b="0" i="0" u="none" strike="noStrike" kern="0" cap="none" spc="0" normalizeH="0" baseline="0" noProof="0" dirty="0">
                <a:ln>
                  <a:noFill/>
                </a:ln>
                <a:effectLst/>
                <a:uLnTx/>
                <a:uFillTx/>
                <a:latin typeface="Inter"/>
                <a:ea typeface="Inter"/>
                <a:cs typeface="Inter"/>
                <a:sym typeface="Inter"/>
              </a:rPr>
              <a:t> </a:t>
            </a:r>
            <a:r>
              <a:rPr kumimoji="0" lang="ar-EG" sz="1500" b="0" i="0" u="none" strike="noStrike" kern="0" cap="none" spc="0" normalizeH="0" baseline="0" noProof="0" dirty="0">
                <a:ln>
                  <a:noFill/>
                </a:ln>
                <a:effectLst/>
                <a:uLnTx/>
                <a:uFillTx/>
                <a:latin typeface="Inter"/>
                <a:ea typeface="Inter"/>
                <a:cs typeface="Inter"/>
                <a:sym typeface="Inter"/>
              </a:rPr>
              <a:t>                   </a:t>
            </a:r>
            <a:r>
              <a:rPr kumimoji="0" lang="en-US" sz="1500" b="0" i="0" u="none" strike="noStrike" kern="0" cap="none" spc="0" normalizeH="0" baseline="0" noProof="0" dirty="0">
                <a:ln>
                  <a:noFill/>
                </a:ln>
                <a:effectLst/>
                <a:uLnTx/>
                <a:uFillTx/>
                <a:latin typeface="Inter"/>
                <a:ea typeface="Inter"/>
                <a:cs typeface="Inter"/>
                <a:sym typeface="Inter"/>
              </a:rPr>
              <a:t>is agentless and uses simple YAML "Playbooks".</a:t>
            </a:r>
            <a:endParaRPr kumimoji="0" sz="1400" b="0" i="0" u="none" strike="noStrike" kern="0" cap="none" spc="0" normalizeH="0" baseline="0" noProof="0" dirty="0">
              <a:ln>
                <a:noFill/>
              </a:ln>
              <a:effectLst/>
              <a:uLnTx/>
              <a:uFillTx/>
              <a:latin typeface="Arial"/>
              <a:cs typeface="Arial"/>
              <a:sym typeface="Arial"/>
            </a:endParaRPr>
          </a:p>
        </p:txBody>
      </p:sp>
      <p:sp>
        <p:nvSpPr>
          <p:cNvPr id="98" name="Google Shape;98;p14"/>
          <p:cNvSpPr txBox="1"/>
          <p:nvPr/>
        </p:nvSpPr>
        <p:spPr>
          <a:xfrm>
            <a:off x="857250" y="4012108"/>
            <a:ext cx="4953000" cy="738664"/>
          </a:xfrm>
          <a:prstGeom prst="rect">
            <a:avLst/>
          </a:prstGeom>
          <a:noFill/>
          <a:ln>
            <a:noFill/>
          </a:ln>
        </p:spPr>
        <p:txBody>
          <a:bodyPr spcFirstLastPara="1" wrap="square" lIns="0" tIns="0" rIns="0" bIns="0" anchor="t" anchorCtr="0">
            <a:spAutoFit/>
          </a:bodyPr>
          <a:lstStyle/>
          <a:p>
            <a:pPr marL="0" marR="0" lvl="0" indent="0" algn="l" defTabSz="914400" rtl="0" eaLnBrk="1" fontAlgn="auto" latinLnBrk="0" hangingPunct="1">
              <a:lnSpc>
                <a:spcPct val="160000"/>
              </a:lnSpc>
              <a:spcBef>
                <a:spcPts val="0"/>
              </a:spcBef>
              <a:spcAft>
                <a:spcPts val="0"/>
              </a:spcAft>
              <a:buClr>
                <a:srgbClr val="000000"/>
              </a:buClr>
              <a:buSzTx/>
              <a:buFont typeface="Arial"/>
              <a:buNone/>
              <a:tabLst/>
              <a:defRPr/>
            </a:pPr>
            <a:r>
              <a:rPr kumimoji="0" lang="en-US" sz="1500" b="1" i="0" u="none" strike="noStrike" kern="0" cap="none" spc="0" normalizeH="0" baseline="0" noProof="0" dirty="0">
                <a:ln>
                  <a:noFill/>
                </a:ln>
                <a:effectLst/>
                <a:uLnTx/>
                <a:uFillTx/>
                <a:latin typeface="Inter SemiBold"/>
                <a:ea typeface="Inter SemiBold"/>
                <a:cs typeface="Inter SemiBold"/>
                <a:sym typeface="Inter SemiBold"/>
              </a:rPr>
              <a:t>Consistency</a:t>
            </a:r>
            <a:r>
              <a:rPr kumimoji="0" lang="en-US" sz="1500" b="0" i="0" u="none" strike="noStrike" kern="0" cap="none" spc="0" normalizeH="0" baseline="0" noProof="0" dirty="0">
                <a:ln>
                  <a:noFill/>
                </a:ln>
                <a:effectLst/>
                <a:uLnTx/>
                <a:uFillTx/>
                <a:latin typeface="Inter SemiBold"/>
                <a:ea typeface="Inter SemiBold"/>
                <a:cs typeface="Inter SemiBold"/>
                <a:sym typeface="Inter SemiBold"/>
              </a:rPr>
              <a:t>:</a:t>
            </a:r>
            <a:r>
              <a:rPr kumimoji="0" lang="en-US" sz="1500" b="0" i="0" u="none" strike="noStrike" kern="0" cap="none" spc="0" normalizeH="0" baseline="0" noProof="0" dirty="0">
                <a:ln>
                  <a:noFill/>
                </a:ln>
                <a:effectLst/>
                <a:uLnTx/>
                <a:uFillTx/>
                <a:latin typeface="Inter"/>
                <a:ea typeface="Inter"/>
                <a:cs typeface="Inter"/>
                <a:sym typeface="Inter"/>
              </a:rPr>
              <a:t> Eliminates "configuration drift" ensuring all servers are identical.</a:t>
            </a:r>
            <a:endParaRPr kumimoji="0" sz="1400" b="0" i="0" u="none" strike="noStrike" kern="0" cap="none" spc="0" normalizeH="0" baseline="0" noProof="0" dirty="0">
              <a:ln>
                <a:noFill/>
              </a:ln>
              <a:effectLst/>
              <a:uLnTx/>
              <a:uFillTx/>
              <a:latin typeface="Arial"/>
              <a:cs typeface="Arial"/>
              <a:sym typeface="Arial"/>
            </a:endParaRPr>
          </a:p>
        </p:txBody>
      </p:sp>
      <p:sp>
        <p:nvSpPr>
          <p:cNvPr id="99" name="Google Shape;99;p14"/>
          <p:cNvSpPr txBox="1"/>
          <p:nvPr/>
        </p:nvSpPr>
        <p:spPr>
          <a:xfrm>
            <a:off x="857250" y="4812208"/>
            <a:ext cx="4953000" cy="369332"/>
          </a:xfrm>
          <a:prstGeom prst="rect">
            <a:avLst/>
          </a:prstGeom>
          <a:noFill/>
          <a:ln>
            <a:noFill/>
          </a:ln>
        </p:spPr>
        <p:txBody>
          <a:bodyPr spcFirstLastPara="1" wrap="square" lIns="0" tIns="0" rIns="0" bIns="0" anchor="t" anchorCtr="0">
            <a:spAutoFit/>
          </a:bodyPr>
          <a:lstStyle/>
          <a:p>
            <a:pPr marL="0" marR="0" lvl="0" indent="0" algn="l" defTabSz="914400" rtl="0" eaLnBrk="1" fontAlgn="auto" latinLnBrk="0" hangingPunct="1">
              <a:lnSpc>
                <a:spcPct val="160000"/>
              </a:lnSpc>
              <a:spcBef>
                <a:spcPts val="0"/>
              </a:spcBef>
              <a:spcAft>
                <a:spcPts val="0"/>
              </a:spcAft>
              <a:buClr>
                <a:srgbClr val="000000"/>
              </a:buClr>
              <a:buSzTx/>
              <a:buFont typeface="Arial"/>
              <a:buNone/>
              <a:tabLst/>
              <a:defRPr/>
            </a:pPr>
            <a:r>
              <a:rPr kumimoji="0" lang="en-US" sz="1500" b="1" i="0" u="none" strike="noStrike" kern="0" cap="none" spc="0" normalizeH="0" baseline="0" noProof="0" dirty="0">
                <a:ln>
                  <a:noFill/>
                </a:ln>
                <a:effectLst/>
                <a:uLnTx/>
                <a:uFillTx/>
                <a:latin typeface="Inter SemiBold"/>
                <a:ea typeface="Inter SemiBold"/>
                <a:cs typeface="Inter SemiBold"/>
                <a:sym typeface="Inter SemiBold"/>
              </a:rPr>
              <a:t>Scalability</a:t>
            </a:r>
            <a:r>
              <a:rPr kumimoji="0" lang="en-US" sz="1500" b="0" i="0" u="none" strike="noStrike" kern="0" cap="none" spc="0" normalizeH="0" baseline="0" noProof="0" dirty="0">
                <a:ln>
                  <a:noFill/>
                </a:ln>
                <a:effectLst/>
                <a:uLnTx/>
                <a:uFillTx/>
                <a:latin typeface="Inter SemiBold"/>
                <a:ea typeface="Inter SemiBold"/>
                <a:cs typeface="Inter SemiBold"/>
                <a:sym typeface="Inter SemiBold"/>
              </a:rPr>
              <a:t>:</a:t>
            </a:r>
            <a:r>
              <a:rPr kumimoji="0" lang="en-US" sz="1500" b="0" i="0" u="none" strike="noStrike" kern="0" cap="none" spc="0" normalizeH="0" baseline="0" noProof="0" dirty="0">
                <a:ln>
                  <a:noFill/>
                </a:ln>
                <a:effectLst/>
                <a:uLnTx/>
                <a:uFillTx/>
                <a:latin typeface="Inter"/>
                <a:ea typeface="Inter"/>
                <a:cs typeface="Inter"/>
                <a:sym typeface="Inter"/>
              </a:rPr>
              <a:t> Configure 1,000 servers as easily as 1.</a:t>
            </a:r>
            <a:endParaRPr kumimoji="0" sz="1400" b="0" i="0" u="none" strike="noStrike" kern="0" cap="none" spc="0" normalizeH="0" baseline="0" noProof="0" dirty="0">
              <a:ln>
                <a:noFill/>
              </a:ln>
              <a:effectLst/>
              <a:uLnTx/>
              <a:uFillTx/>
              <a:latin typeface="Arial"/>
              <a:cs typeface="Arial"/>
              <a:sym typeface="Arial"/>
            </a:endParaRPr>
          </a:p>
        </p:txBody>
      </p:sp>
      <p:sp>
        <p:nvSpPr>
          <p:cNvPr id="100" name="Google Shape;100;p14"/>
          <p:cNvSpPr txBox="1"/>
          <p:nvPr/>
        </p:nvSpPr>
        <p:spPr>
          <a:xfrm>
            <a:off x="857250" y="5307508"/>
            <a:ext cx="4953000" cy="369332"/>
          </a:xfrm>
          <a:prstGeom prst="rect">
            <a:avLst/>
          </a:prstGeom>
          <a:noFill/>
          <a:ln>
            <a:noFill/>
          </a:ln>
        </p:spPr>
        <p:txBody>
          <a:bodyPr spcFirstLastPara="1" wrap="square" lIns="0" tIns="0" rIns="0" bIns="0" anchor="t" anchorCtr="0">
            <a:spAutoFit/>
          </a:bodyPr>
          <a:lstStyle/>
          <a:p>
            <a:pPr marL="0" marR="0" lvl="0" indent="0" algn="l" defTabSz="914400" rtl="0" eaLnBrk="1" fontAlgn="auto" latinLnBrk="0" hangingPunct="1">
              <a:lnSpc>
                <a:spcPct val="160000"/>
              </a:lnSpc>
              <a:spcBef>
                <a:spcPts val="0"/>
              </a:spcBef>
              <a:spcAft>
                <a:spcPts val="0"/>
              </a:spcAft>
              <a:buClr>
                <a:srgbClr val="000000"/>
              </a:buClr>
              <a:buSzTx/>
              <a:buFont typeface="Arial"/>
              <a:buNone/>
              <a:tabLst/>
              <a:defRPr/>
            </a:pPr>
            <a:r>
              <a:rPr kumimoji="0" lang="en-US" sz="1500" b="1" i="0" u="none" strike="noStrike" kern="0" cap="none" spc="0" normalizeH="0" baseline="0" noProof="0" dirty="0">
                <a:ln>
                  <a:noFill/>
                </a:ln>
                <a:effectLst/>
                <a:uLnTx/>
                <a:uFillTx/>
                <a:latin typeface="Inter SemiBold"/>
                <a:ea typeface="Inter SemiBold"/>
                <a:cs typeface="Inter SemiBold"/>
                <a:sym typeface="Inter SemiBold"/>
              </a:rPr>
              <a:t>Version Control</a:t>
            </a:r>
            <a:r>
              <a:rPr kumimoji="0" lang="en-US" sz="1500" b="0" i="0" u="none" strike="noStrike" kern="0" cap="none" spc="0" normalizeH="0" baseline="0" noProof="0" dirty="0">
                <a:ln>
                  <a:noFill/>
                </a:ln>
                <a:effectLst/>
                <a:uLnTx/>
                <a:uFillTx/>
                <a:latin typeface="Inter SemiBold"/>
                <a:ea typeface="Inter SemiBold"/>
                <a:cs typeface="Inter SemiBold"/>
                <a:sym typeface="Inter SemiBold"/>
              </a:rPr>
              <a:t>:</a:t>
            </a:r>
            <a:r>
              <a:rPr kumimoji="0" lang="en-US" sz="1500" b="0" i="0" u="none" strike="noStrike" kern="0" cap="none" spc="0" normalizeH="0" baseline="0" noProof="0" dirty="0">
                <a:ln>
                  <a:noFill/>
                </a:ln>
                <a:effectLst/>
                <a:uLnTx/>
                <a:uFillTx/>
                <a:latin typeface="Inter"/>
                <a:ea typeface="Inter"/>
                <a:cs typeface="Inter"/>
                <a:sym typeface="Inter"/>
              </a:rPr>
              <a:t> Track infrastructure changes with Git.</a:t>
            </a:r>
            <a:endParaRPr kumimoji="0" sz="1400" b="0" i="0" u="none" strike="noStrike" kern="0" cap="none" spc="0" normalizeH="0" baseline="0" noProof="0" dirty="0">
              <a:ln>
                <a:noFill/>
              </a:ln>
              <a:effectLst/>
              <a:uLnTx/>
              <a:uFillTx/>
              <a:latin typeface="Arial"/>
              <a:cs typeface="Arial"/>
              <a:sym typeface="Arial"/>
            </a:endParaRPr>
          </a:p>
        </p:txBody>
      </p:sp>
      <p:sp>
        <p:nvSpPr>
          <p:cNvPr id="101" name="Google Shape;101;p14"/>
          <p:cNvSpPr txBox="1"/>
          <p:nvPr/>
        </p:nvSpPr>
        <p:spPr>
          <a:xfrm>
            <a:off x="571500" y="2411908"/>
            <a:ext cx="104775" cy="443198"/>
          </a:xfrm>
          <a:prstGeom prst="rect">
            <a:avLst/>
          </a:prstGeom>
          <a:noFill/>
          <a:ln>
            <a:noFill/>
          </a:ln>
        </p:spPr>
        <p:txBody>
          <a:bodyPr spcFirstLastPara="1" wrap="square" lIns="0" tIns="0" rIns="0" bIns="0" anchor="t" anchorCtr="0">
            <a:spAutoFit/>
          </a:bodyPr>
          <a:lstStyle/>
          <a:p>
            <a:pPr marL="0" marR="0" lvl="0" indent="0" algn="l" defTabSz="914400" rtl="0" eaLnBrk="1" fontAlgn="auto" latinLnBrk="0" hangingPunct="1">
              <a:lnSpc>
                <a:spcPct val="159944"/>
              </a:lnSpc>
              <a:spcBef>
                <a:spcPts val="0"/>
              </a:spcBef>
              <a:spcAft>
                <a:spcPts val="0"/>
              </a:spcAft>
              <a:buClr>
                <a:srgbClr val="000000"/>
              </a:buClr>
              <a:buSzTx/>
              <a:buFont typeface="Arial"/>
              <a:buNone/>
              <a:tabLst/>
              <a:defRPr/>
            </a:pPr>
            <a:r>
              <a:rPr kumimoji="0" lang="en-US" sz="1800" b="0" i="0" u="none" strike="noStrike" kern="0" cap="none" spc="0" normalizeH="0" baseline="0" noProof="0">
                <a:ln>
                  <a:noFill/>
                </a:ln>
                <a:effectLst/>
                <a:uLnTx/>
                <a:uFillTx/>
                <a:latin typeface="Inter"/>
                <a:ea typeface="Inter"/>
                <a:cs typeface="Inter"/>
                <a:sym typeface="Inter"/>
              </a:rPr>
              <a:t>▹</a:t>
            </a:r>
            <a:endParaRPr kumimoji="0" sz="1400" b="0" i="0" u="none" strike="noStrike" kern="0" cap="none" spc="0" normalizeH="0" baseline="0" noProof="0">
              <a:ln>
                <a:noFill/>
              </a:ln>
              <a:effectLst/>
              <a:uLnTx/>
              <a:uFillTx/>
              <a:latin typeface="Arial"/>
              <a:cs typeface="Arial"/>
              <a:sym typeface="Arial"/>
            </a:endParaRPr>
          </a:p>
        </p:txBody>
      </p:sp>
      <p:sp>
        <p:nvSpPr>
          <p:cNvPr id="102" name="Google Shape;102;p14"/>
          <p:cNvSpPr txBox="1"/>
          <p:nvPr/>
        </p:nvSpPr>
        <p:spPr>
          <a:xfrm>
            <a:off x="571500" y="3212008"/>
            <a:ext cx="104775" cy="443198"/>
          </a:xfrm>
          <a:prstGeom prst="rect">
            <a:avLst/>
          </a:prstGeom>
          <a:noFill/>
          <a:ln>
            <a:noFill/>
          </a:ln>
        </p:spPr>
        <p:txBody>
          <a:bodyPr spcFirstLastPara="1" wrap="square" lIns="0" tIns="0" rIns="0" bIns="0" anchor="t" anchorCtr="0">
            <a:spAutoFit/>
          </a:bodyPr>
          <a:lstStyle/>
          <a:p>
            <a:pPr marL="0" marR="0" lvl="0" indent="0" algn="l" defTabSz="914400" rtl="0" eaLnBrk="1" fontAlgn="auto" latinLnBrk="0" hangingPunct="1">
              <a:lnSpc>
                <a:spcPct val="159944"/>
              </a:lnSpc>
              <a:spcBef>
                <a:spcPts val="0"/>
              </a:spcBef>
              <a:spcAft>
                <a:spcPts val="0"/>
              </a:spcAft>
              <a:buClr>
                <a:srgbClr val="000000"/>
              </a:buClr>
              <a:buSzTx/>
              <a:buFont typeface="Arial"/>
              <a:buNone/>
              <a:tabLst/>
              <a:defRPr/>
            </a:pPr>
            <a:r>
              <a:rPr kumimoji="0" lang="en-US" sz="1800" b="0" i="0" u="none" strike="noStrike" kern="0" cap="none" spc="0" normalizeH="0" baseline="0" noProof="0">
                <a:ln>
                  <a:noFill/>
                </a:ln>
                <a:effectLst/>
                <a:uLnTx/>
                <a:uFillTx/>
                <a:latin typeface="Inter"/>
                <a:ea typeface="Inter"/>
                <a:cs typeface="Inter"/>
                <a:sym typeface="Inter"/>
              </a:rPr>
              <a:t>▹</a:t>
            </a:r>
            <a:endParaRPr kumimoji="0" sz="1400" b="0" i="0" u="none" strike="noStrike" kern="0" cap="none" spc="0" normalizeH="0" baseline="0" noProof="0">
              <a:ln>
                <a:noFill/>
              </a:ln>
              <a:effectLst/>
              <a:uLnTx/>
              <a:uFillTx/>
              <a:latin typeface="Arial"/>
              <a:cs typeface="Arial"/>
              <a:sym typeface="Arial"/>
            </a:endParaRPr>
          </a:p>
        </p:txBody>
      </p:sp>
      <p:pic>
        <p:nvPicPr>
          <p:cNvPr id="103" name="Google Shape;103;p14" descr="image.png"/>
          <p:cNvPicPr preferRelativeResize="0"/>
          <p:nvPr/>
        </p:nvPicPr>
        <p:blipFill rotWithShape="1">
          <a:blip r:embed="rId7">
            <a:alphaModFix/>
          </a:blip>
          <a:srcRect/>
          <a:stretch/>
        </p:blipFill>
        <p:spPr>
          <a:xfrm>
            <a:off x="1383962" y="3276540"/>
            <a:ext cx="885825" cy="295275"/>
          </a:xfrm>
          <a:prstGeom prst="rect">
            <a:avLst/>
          </a:prstGeom>
          <a:noFill/>
          <a:ln>
            <a:noFill/>
          </a:ln>
        </p:spPr>
      </p:pic>
      <p:sp>
        <p:nvSpPr>
          <p:cNvPr id="104" name="Google Shape;104;p14"/>
          <p:cNvSpPr txBox="1"/>
          <p:nvPr/>
        </p:nvSpPr>
        <p:spPr>
          <a:xfrm>
            <a:off x="571500" y="4012108"/>
            <a:ext cx="104775" cy="443198"/>
          </a:xfrm>
          <a:prstGeom prst="rect">
            <a:avLst/>
          </a:prstGeom>
          <a:noFill/>
          <a:ln>
            <a:noFill/>
          </a:ln>
        </p:spPr>
        <p:txBody>
          <a:bodyPr spcFirstLastPara="1" wrap="square" lIns="0" tIns="0" rIns="0" bIns="0" anchor="t" anchorCtr="0">
            <a:spAutoFit/>
          </a:bodyPr>
          <a:lstStyle/>
          <a:p>
            <a:pPr marL="0" marR="0" lvl="0" indent="0" algn="l" defTabSz="914400" rtl="0" eaLnBrk="1" fontAlgn="auto" latinLnBrk="0" hangingPunct="1">
              <a:lnSpc>
                <a:spcPct val="159944"/>
              </a:lnSpc>
              <a:spcBef>
                <a:spcPts val="0"/>
              </a:spcBef>
              <a:spcAft>
                <a:spcPts val="0"/>
              </a:spcAft>
              <a:buClr>
                <a:srgbClr val="000000"/>
              </a:buClr>
              <a:buSzTx/>
              <a:buFont typeface="Arial"/>
              <a:buNone/>
              <a:tabLst/>
              <a:defRPr/>
            </a:pPr>
            <a:r>
              <a:rPr kumimoji="0" lang="en-US" sz="1800" b="0" i="0" u="none" strike="noStrike" kern="0" cap="none" spc="0" normalizeH="0" baseline="0" noProof="0">
                <a:ln>
                  <a:noFill/>
                </a:ln>
                <a:effectLst/>
                <a:uLnTx/>
                <a:uFillTx/>
                <a:latin typeface="Inter"/>
                <a:ea typeface="Inter"/>
                <a:cs typeface="Inter"/>
                <a:sym typeface="Inter"/>
              </a:rPr>
              <a:t>▹</a:t>
            </a:r>
            <a:endParaRPr kumimoji="0" sz="1400" b="0" i="0" u="none" strike="noStrike" kern="0" cap="none" spc="0" normalizeH="0" baseline="0" noProof="0">
              <a:ln>
                <a:noFill/>
              </a:ln>
              <a:effectLst/>
              <a:uLnTx/>
              <a:uFillTx/>
              <a:latin typeface="Arial"/>
              <a:cs typeface="Arial"/>
              <a:sym typeface="Arial"/>
            </a:endParaRPr>
          </a:p>
        </p:txBody>
      </p:sp>
      <p:sp>
        <p:nvSpPr>
          <p:cNvPr id="105" name="Google Shape;105;p14"/>
          <p:cNvSpPr txBox="1"/>
          <p:nvPr/>
        </p:nvSpPr>
        <p:spPr>
          <a:xfrm>
            <a:off x="571500" y="4812208"/>
            <a:ext cx="104775" cy="443198"/>
          </a:xfrm>
          <a:prstGeom prst="rect">
            <a:avLst/>
          </a:prstGeom>
          <a:noFill/>
          <a:ln>
            <a:noFill/>
          </a:ln>
        </p:spPr>
        <p:txBody>
          <a:bodyPr spcFirstLastPara="1" wrap="square" lIns="0" tIns="0" rIns="0" bIns="0" anchor="t" anchorCtr="0">
            <a:spAutoFit/>
          </a:bodyPr>
          <a:lstStyle/>
          <a:p>
            <a:pPr marL="0" marR="0" lvl="0" indent="0" algn="l" defTabSz="914400" rtl="0" eaLnBrk="1" fontAlgn="auto" latinLnBrk="0" hangingPunct="1">
              <a:lnSpc>
                <a:spcPct val="159944"/>
              </a:lnSpc>
              <a:spcBef>
                <a:spcPts val="0"/>
              </a:spcBef>
              <a:spcAft>
                <a:spcPts val="0"/>
              </a:spcAft>
              <a:buClr>
                <a:srgbClr val="000000"/>
              </a:buClr>
              <a:buSzTx/>
              <a:buFont typeface="Arial"/>
              <a:buNone/>
              <a:tabLst/>
              <a:defRPr/>
            </a:pPr>
            <a:r>
              <a:rPr kumimoji="0" lang="en-US" sz="1800" b="0" i="0" u="none" strike="noStrike" kern="0" cap="none" spc="0" normalizeH="0" baseline="0" noProof="0">
                <a:ln>
                  <a:noFill/>
                </a:ln>
                <a:effectLst/>
                <a:uLnTx/>
                <a:uFillTx/>
                <a:latin typeface="Inter"/>
                <a:ea typeface="Inter"/>
                <a:cs typeface="Inter"/>
                <a:sym typeface="Inter"/>
              </a:rPr>
              <a:t>▹</a:t>
            </a:r>
            <a:endParaRPr kumimoji="0" sz="1400" b="0" i="0" u="none" strike="noStrike" kern="0" cap="none" spc="0" normalizeH="0" baseline="0" noProof="0">
              <a:ln>
                <a:noFill/>
              </a:ln>
              <a:effectLst/>
              <a:uLnTx/>
              <a:uFillTx/>
              <a:latin typeface="Arial"/>
              <a:cs typeface="Arial"/>
              <a:sym typeface="Arial"/>
            </a:endParaRPr>
          </a:p>
        </p:txBody>
      </p:sp>
      <p:sp>
        <p:nvSpPr>
          <p:cNvPr id="106" name="Google Shape;106;p14"/>
          <p:cNvSpPr txBox="1"/>
          <p:nvPr/>
        </p:nvSpPr>
        <p:spPr>
          <a:xfrm>
            <a:off x="571500" y="5307508"/>
            <a:ext cx="104775" cy="443198"/>
          </a:xfrm>
          <a:prstGeom prst="rect">
            <a:avLst/>
          </a:prstGeom>
          <a:noFill/>
          <a:ln>
            <a:noFill/>
          </a:ln>
        </p:spPr>
        <p:txBody>
          <a:bodyPr spcFirstLastPara="1" wrap="square" lIns="0" tIns="0" rIns="0" bIns="0" anchor="t" anchorCtr="0">
            <a:spAutoFit/>
          </a:bodyPr>
          <a:lstStyle/>
          <a:p>
            <a:pPr marL="0" marR="0" lvl="0" indent="0" algn="l" defTabSz="914400" rtl="0" eaLnBrk="1" fontAlgn="auto" latinLnBrk="0" hangingPunct="1">
              <a:lnSpc>
                <a:spcPct val="159944"/>
              </a:lnSpc>
              <a:spcBef>
                <a:spcPts val="0"/>
              </a:spcBef>
              <a:spcAft>
                <a:spcPts val="0"/>
              </a:spcAft>
              <a:buClr>
                <a:srgbClr val="000000"/>
              </a:buClr>
              <a:buSzTx/>
              <a:buFont typeface="Arial"/>
              <a:buNone/>
              <a:tabLst/>
              <a:defRPr/>
            </a:pPr>
            <a:r>
              <a:rPr kumimoji="0" lang="en-US" sz="1800" b="0" i="0" u="none" strike="noStrike" kern="0" cap="none" spc="0" normalizeH="0" baseline="0" noProof="0">
                <a:ln>
                  <a:noFill/>
                </a:ln>
                <a:effectLst/>
                <a:uLnTx/>
                <a:uFillTx/>
                <a:latin typeface="Inter"/>
                <a:ea typeface="Inter"/>
                <a:cs typeface="Inter"/>
                <a:sym typeface="Inter"/>
              </a:rPr>
              <a:t>▹</a:t>
            </a:r>
            <a:endParaRPr kumimoji="0" sz="1400" b="0" i="0" u="none" strike="noStrike" kern="0" cap="none" spc="0" normalizeH="0" baseline="0" noProof="0">
              <a:ln>
                <a:noFill/>
              </a:ln>
              <a:effectLst/>
              <a:uLnTx/>
              <a:uFillTx/>
              <a:latin typeface="Arial"/>
              <a:cs typeface="Arial"/>
              <a:sym typeface="Arial"/>
            </a:endParaRPr>
          </a:p>
        </p:txBody>
      </p:sp>
      <p:sp>
        <p:nvSpPr>
          <p:cNvPr id="107" name="Google Shape;107;p14"/>
          <p:cNvSpPr txBox="1"/>
          <p:nvPr/>
        </p:nvSpPr>
        <p:spPr>
          <a:xfrm>
            <a:off x="571500" y="571500"/>
            <a:ext cx="11601450" cy="553998"/>
          </a:xfrm>
          <a:prstGeom prst="rect">
            <a:avLst/>
          </a:prstGeom>
          <a:noFill/>
          <a:ln>
            <a:noFill/>
          </a:ln>
        </p:spPr>
        <p:txBody>
          <a:bodyPr spcFirstLastPara="1" wrap="square" lIns="0" tIns="0" rIns="0" bIns="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3600" b="0" i="0" u="none" strike="noStrike" kern="0" cap="none" spc="0" normalizeH="0" baseline="0" noProof="0">
                <a:ln>
                  <a:noFill/>
                </a:ln>
                <a:effectLst/>
                <a:uLnTx/>
                <a:uFillTx/>
                <a:latin typeface="Inter SemiBold"/>
                <a:ea typeface="Inter SemiBold"/>
                <a:cs typeface="Inter SemiBold"/>
                <a:sym typeface="Inter SemiBold"/>
              </a:rPr>
              <a:t>Infrastructure as Code (IaC)</a:t>
            </a:r>
            <a:endParaRPr kumimoji="0" sz="1400" b="0" i="0" u="none" strike="noStrike" kern="0" cap="none" spc="0" normalizeH="0" baseline="0" noProof="0">
              <a:ln>
                <a:noFill/>
              </a:ln>
              <a:effectLst/>
              <a:uLnTx/>
              <a:uFillTx/>
              <a:latin typeface="Arial"/>
              <a:cs typeface="Arial"/>
              <a:sym typeface="Arial"/>
            </a:endParaRPr>
          </a:p>
        </p:txBody>
      </p:sp>
      <p:sp>
        <p:nvSpPr>
          <p:cNvPr id="108" name="Google Shape;108;p14"/>
          <p:cNvSpPr/>
          <p:nvPr/>
        </p:nvSpPr>
        <p:spPr>
          <a:xfrm>
            <a:off x="571500" y="1276350"/>
            <a:ext cx="11049000" cy="28575"/>
          </a:xfrm>
          <a:prstGeom prst="rect">
            <a:avLst/>
          </a:prstGeom>
          <a:solidFill>
            <a:srgbClr val="FBBF24"/>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effectLst/>
              <a:uLnTx/>
              <a:uFillTx/>
              <a:latin typeface="Calibri"/>
              <a:ea typeface="Calibri"/>
              <a:cs typeface="Calibri"/>
              <a:sym typeface="Calibri"/>
            </a:endParaRPr>
          </a:p>
        </p:txBody>
      </p:sp>
      <p:pic>
        <p:nvPicPr>
          <p:cNvPr id="2" name="Graphic 21">
            <a:extLst>
              <a:ext uri="{FF2B5EF4-FFF2-40B4-BE49-F238E27FC236}">
                <a16:creationId xmlns:a16="http://schemas.microsoft.com/office/drawing/2014/main" id="{A5BAA818-A8A4-8796-EB17-0758E3321284}"/>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9678850" y="268963"/>
            <a:ext cx="2305141" cy="1076343"/>
          </a:xfrm>
          <a:prstGeom prst="rect">
            <a:avLst/>
          </a:prstGeom>
        </p:spPr>
      </p:pic>
    </p:spTree>
  </p:cSld>
  <p:clrMapOvr>
    <a:overrideClrMapping bg1="lt1" tx1="dk1" bg2="lt2" tx2="dk2" accent1="accent1" accent2="accent2" accent3="accent3" accent4="accent4" accent5="accent5" accent6="accent6" hlink="hlink" folHlink="folHlink"/>
  </p:clrMapOvr>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Shape 112"/>
        <p:cNvGrpSpPr/>
        <p:nvPr/>
      </p:nvGrpSpPr>
      <p:grpSpPr>
        <a:xfrm>
          <a:off x="0" y="0"/>
          <a:ext cx="0" cy="0"/>
          <a:chOff x="0" y="0"/>
          <a:chExt cx="0" cy="0"/>
        </a:xfrm>
      </p:grpSpPr>
      <p:sp>
        <p:nvSpPr>
          <p:cNvPr id="115" name="Google Shape;115;p15"/>
          <p:cNvSpPr txBox="1"/>
          <p:nvPr/>
        </p:nvSpPr>
        <p:spPr>
          <a:xfrm>
            <a:off x="571500" y="762000"/>
            <a:ext cx="5200650" cy="886397"/>
          </a:xfrm>
          <a:prstGeom prst="rect">
            <a:avLst/>
          </a:prstGeom>
          <a:noFill/>
          <a:ln>
            <a:noFill/>
          </a:ln>
        </p:spPr>
        <p:txBody>
          <a:bodyPr spcFirstLastPara="1" wrap="square" lIns="0" tIns="0" rIns="0" bIns="0" anchor="t" anchorCtr="0">
            <a:spAutoFit/>
          </a:bodyPr>
          <a:lstStyle/>
          <a:p>
            <a:pPr marL="0" marR="0" lvl="0" indent="0" algn="l" defTabSz="914400" rtl="0" eaLnBrk="1" fontAlgn="auto" latinLnBrk="0" hangingPunct="1">
              <a:lnSpc>
                <a:spcPct val="159972"/>
              </a:lnSpc>
              <a:spcBef>
                <a:spcPts val="0"/>
              </a:spcBef>
              <a:spcAft>
                <a:spcPts val="0"/>
              </a:spcAft>
              <a:buClr>
                <a:srgbClr val="000000"/>
              </a:buClr>
              <a:buSzTx/>
              <a:buFont typeface="Arial"/>
              <a:buNone/>
              <a:tabLst/>
              <a:defRPr/>
            </a:pPr>
            <a:r>
              <a:rPr kumimoji="0" lang="en-US" sz="3600" b="0" i="0" u="none" strike="noStrike" kern="0" cap="none" spc="0" normalizeH="0" baseline="0" noProof="0">
                <a:ln>
                  <a:noFill/>
                </a:ln>
                <a:effectLst/>
                <a:uLnTx/>
                <a:uFillTx/>
                <a:latin typeface="Inter SemiBold"/>
                <a:ea typeface="Inter SemiBold"/>
                <a:cs typeface="Inter SemiBold"/>
                <a:sym typeface="Inter SemiBold"/>
              </a:rPr>
              <a:t>Containerization</a:t>
            </a:r>
            <a:endParaRPr kumimoji="0" sz="1400" b="0" i="0" u="none" strike="noStrike" kern="0" cap="none" spc="0" normalizeH="0" baseline="0" noProof="0">
              <a:ln>
                <a:noFill/>
              </a:ln>
              <a:effectLst/>
              <a:uLnTx/>
              <a:uFillTx/>
              <a:latin typeface="Arial"/>
              <a:cs typeface="Arial"/>
              <a:sym typeface="Arial"/>
            </a:endParaRPr>
          </a:p>
        </p:txBody>
      </p:sp>
      <p:sp>
        <p:nvSpPr>
          <p:cNvPr id="116" name="Google Shape;116;p15"/>
          <p:cNvSpPr/>
          <p:nvPr/>
        </p:nvSpPr>
        <p:spPr>
          <a:xfrm>
            <a:off x="571500" y="1636365"/>
            <a:ext cx="4953000" cy="28575"/>
          </a:xfrm>
          <a:prstGeom prst="rect">
            <a:avLst/>
          </a:prstGeom>
          <a:solidFill>
            <a:srgbClr val="FBBF24"/>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effectLst/>
              <a:uLnTx/>
              <a:uFillTx/>
              <a:latin typeface="Calibri"/>
              <a:ea typeface="Calibri"/>
              <a:cs typeface="Calibri"/>
              <a:sym typeface="Calibri"/>
            </a:endParaRPr>
          </a:p>
        </p:txBody>
      </p:sp>
      <p:sp>
        <p:nvSpPr>
          <p:cNvPr id="117" name="Google Shape;117;p15"/>
          <p:cNvSpPr txBox="1"/>
          <p:nvPr/>
        </p:nvSpPr>
        <p:spPr>
          <a:xfrm>
            <a:off x="571500" y="1950690"/>
            <a:ext cx="5200650" cy="590931"/>
          </a:xfrm>
          <a:prstGeom prst="rect">
            <a:avLst/>
          </a:prstGeom>
          <a:noFill/>
          <a:ln>
            <a:noFill/>
          </a:ln>
        </p:spPr>
        <p:txBody>
          <a:bodyPr spcFirstLastPara="1" wrap="square" lIns="0" tIns="0" rIns="0" bIns="0" anchor="t" anchorCtr="0">
            <a:spAutoFit/>
          </a:bodyPr>
          <a:lstStyle/>
          <a:p>
            <a:pPr marL="0" marR="0" lvl="0" indent="0" algn="l" defTabSz="914400" rtl="0" eaLnBrk="1" fontAlgn="auto" latinLnBrk="0" hangingPunct="1">
              <a:lnSpc>
                <a:spcPct val="160000"/>
              </a:lnSpc>
              <a:spcBef>
                <a:spcPts val="0"/>
              </a:spcBef>
              <a:spcAft>
                <a:spcPts val="0"/>
              </a:spcAft>
              <a:buClr>
                <a:srgbClr val="000000"/>
              </a:buClr>
              <a:buSzTx/>
              <a:buFont typeface="Arial"/>
              <a:buNone/>
              <a:tabLst/>
              <a:defRPr/>
            </a:pPr>
            <a:r>
              <a:rPr kumimoji="0" lang="en-US" sz="2400" b="1" i="0" u="none" strike="noStrike" kern="0" cap="none" spc="0" normalizeH="0" baseline="0" noProof="0">
                <a:ln>
                  <a:noFill/>
                </a:ln>
                <a:effectLst/>
                <a:uLnTx/>
                <a:uFillTx/>
                <a:latin typeface="Inter"/>
                <a:ea typeface="Inter"/>
                <a:cs typeface="Inter"/>
                <a:sym typeface="Inter"/>
              </a:rPr>
              <a:t>Beyond Virtual Machines</a:t>
            </a:r>
            <a:endParaRPr kumimoji="0" sz="1400" b="0" i="0" u="none" strike="noStrike" kern="0" cap="none" spc="0" normalizeH="0" baseline="0" noProof="0">
              <a:ln>
                <a:noFill/>
              </a:ln>
              <a:effectLst/>
              <a:uLnTx/>
              <a:uFillTx/>
              <a:latin typeface="Arial"/>
              <a:cs typeface="Arial"/>
              <a:sym typeface="Arial"/>
            </a:endParaRPr>
          </a:p>
        </p:txBody>
      </p:sp>
      <p:sp>
        <p:nvSpPr>
          <p:cNvPr id="118" name="Google Shape;118;p15"/>
          <p:cNvSpPr txBox="1"/>
          <p:nvPr/>
        </p:nvSpPr>
        <p:spPr>
          <a:xfrm>
            <a:off x="571500" y="2819251"/>
            <a:ext cx="4953000" cy="738664"/>
          </a:xfrm>
          <a:prstGeom prst="rect">
            <a:avLst/>
          </a:prstGeom>
          <a:noFill/>
          <a:ln>
            <a:noFill/>
          </a:ln>
        </p:spPr>
        <p:txBody>
          <a:bodyPr spcFirstLastPara="1" wrap="square" lIns="0" tIns="0" rIns="0" bIns="0" anchor="t" anchorCtr="0">
            <a:spAutoFit/>
          </a:bodyPr>
          <a:lstStyle/>
          <a:p>
            <a:pPr marL="0" marR="0" lvl="0" indent="0" algn="l" defTabSz="914400" rtl="0" eaLnBrk="1" fontAlgn="auto" latinLnBrk="0" hangingPunct="1">
              <a:lnSpc>
                <a:spcPct val="160000"/>
              </a:lnSpc>
              <a:spcBef>
                <a:spcPts val="0"/>
              </a:spcBef>
              <a:spcAft>
                <a:spcPts val="0"/>
              </a:spcAft>
              <a:buClr>
                <a:srgbClr val="000000"/>
              </a:buClr>
              <a:buSzTx/>
              <a:buFont typeface="Arial"/>
              <a:buNone/>
              <a:tabLst/>
              <a:defRPr/>
            </a:pPr>
            <a:r>
              <a:rPr kumimoji="0" lang="en-US" sz="1500" b="1" i="0" u="none" strike="noStrike" kern="0" cap="none" spc="0" normalizeH="0" baseline="0" noProof="0" dirty="0">
                <a:ln>
                  <a:noFill/>
                </a:ln>
                <a:effectLst/>
                <a:uLnTx/>
                <a:uFillTx/>
                <a:latin typeface="Inter SemiBold"/>
                <a:ea typeface="Inter SemiBold"/>
                <a:cs typeface="Inter SemiBold"/>
                <a:sym typeface="Inter SemiBold"/>
              </a:rPr>
              <a:t>Concept</a:t>
            </a:r>
            <a:r>
              <a:rPr kumimoji="0" lang="en-US" sz="1500" b="0" i="0" u="none" strike="noStrike" kern="0" cap="none" spc="0" normalizeH="0" baseline="0" noProof="0" dirty="0">
                <a:ln>
                  <a:noFill/>
                </a:ln>
                <a:effectLst/>
                <a:uLnTx/>
                <a:uFillTx/>
                <a:latin typeface="Inter SemiBold"/>
                <a:ea typeface="Inter SemiBold"/>
                <a:cs typeface="Inter SemiBold"/>
                <a:sym typeface="Inter SemiBold"/>
              </a:rPr>
              <a:t>:</a:t>
            </a:r>
            <a:r>
              <a:rPr kumimoji="0" lang="en-US" sz="1500" b="0" i="0" u="none" strike="noStrike" kern="0" cap="none" spc="0" normalizeH="0" baseline="0" noProof="0" dirty="0">
                <a:ln>
                  <a:noFill/>
                </a:ln>
                <a:effectLst/>
                <a:uLnTx/>
                <a:uFillTx/>
                <a:latin typeface="Inter"/>
                <a:ea typeface="Inter"/>
                <a:cs typeface="Inter"/>
                <a:sym typeface="Inter"/>
              </a:rPr>
              <a:t> While VMs virtualize hardware, Containers virtualize the OS, packaging apps with dependencies.</a:t>
            </a:r>
            <a:endParaRPr kumimoji="0" sz="1400" b="0" i="0" u="none" strike="noStrike" kern="0" cap="none" spc="0" normalizeH="0" baseline="0" noProof="0" dirty="0">
              <a:ln>
                <a:noFill/>
              </a:ln>
              <a:effectLst/>
              <a:uLnTx/>
              <a:uFillTx/>
              <a:latin typeface="Arial"/>
              <a:cs typeface="Arial"/>
              <a:sym typeface="Arial"/>
            </a:endParaRPr>
          </a:p>
        </p:txBody>
      </p:sp>
      <p:sp>
        <p:nvSpPr>
          <p:cNvPr id="119" name="Google Shape;119;p15"/>
          <p:cNvSpPr txBox="1"/>
          <p:nvPr/>
        </p:nvSpPr>
        <p:spPr>
          <a:xfrm>
            <a:off x="571500" y="3809851"/>
            <a:ext cx="4953000" cy="738664"/>
          </a:xfrm>
          <a:prstGeom prst="rect">
            <a:avLst/>
          </a:prstGeom>
          <a:noFill/>
          <a:ln>
            <a:noFill/>
          </a:ln>
        </p:spPr>
        <p:txBody>
          <a:bodyPr spcFirstLastPara="1" wrap="square" lIns="0" tIns="0" rIns="0" bIns="0" anchor="t" anchorCtr="0">
            <a:spAutoFit/>
          </a:bodyPr>
          <a:lstStyle/>
          <a:p>
            <a:pPr marL="0" marR="0" lvl="0" indent="0" algn="l" defTabSz="914400" rtl="0" eaLnBrk="1" fontAlgn="auto" latinLnBrk="0" hangingPunct="1">
              <a:lnSpc>
                <a:spcPct val="160000"/>
              </a:lnSpc>
              <a:spcBef>
                <a:spcPts val="0"/>
              </a:spcBef>
              <a:spcAft>
                <a:spcPts val="0"/>
              </a:spcAft>
              <a:buClr>
                <a:srgbClr val="000000"/>
              </a:buClr>
              <a:buSzTx/>
              <a:buFont typeface="Arial"/>
              <a:buNone/>
              <a:tabLst/>
              <a:defRPr/>
            </a:pPr>
            <a:r>
              <a:rPr kumimoji="0" lang="en-US" sz="1500" b="1" i="0" u="none" strike="noStrike" kern="0" cap="none" spc="0" normalizeH="0" baseline="0" noProof="0" dirty="0">
                <a:ln>
                  <a:noFill/>
                </a:ln>
                <a:effectLst/>
                <a:uLnTx/>
                <a:uFillTx/>
                <a:latin typeface="Inter SemiBold"/>
                <a:ea typeface="Inter SemiBold"/>
                <a:cs typeface="Inter SemiBold"/>
                <a:sym typeface="Inter SemiBold"/>
              </a:rPr>
              <a:t>Advantage</a:t>
            </a:r>
            <a:r>
              <a:rPr kumimoji="0" lang="en-US" sz="1500" b="0" i="0" u="none" strike="noStrike" kern="0" cap="none" spc="0" normalizeH="0" baseline="0" noProof="0" dirty="0">
                <a:ln>
                  <a:noFill/>
                </a:ln>
                <a:effectLst/>
                <a:uLnTx/>
                <a:uFillTx/>
                <a:latin typeface="Inter SemiBold"/>
                <a:ea typeface="Inter SemiBold"/>
                <a:cs typeface="Inter SemiBold"/>
                <a:sym typeface="Inter SemiBold"/>
              </a:rPr>
              <a:t>:</a:t>
            </a:r>
            <a:r>
              <a:rPr kumimoji="0" lang="en-US" sz="1500" b="0" i="0" u="none" strike="noStrike" kern="0" cap="none" spc="0" normalizeH="0" baseline="0" noProof="0" dirty="0">
                <a:ln>
                  <a:noFill/>
                </a:ln>
                <a:effectLst/>
                <a:uLnTx/>
                <a:uFillTx/>
                <a:latin typeface="Inter"/>
                <a:ea typeface="Inter"/>
                <a:cs typeface="Inter"/>
                <a:sym typeface="Inter"/>
              </a:rPr>
              <a:t> Incredibly lightweight and fast. Starts in seconds, not minutes.</a:t>
            </a:r>
            <a:endParaRPr kumimoji="0" sz="1400" b="0" i="0" u="none" strike="noStrike" kern="0" cap="none" spc="0" normalizeH="0" baseline="0" noProof="0" dirty="0">
              <a:ln>
                <a:noFill/>
              </a:ln>
              <a:effectLst/>
              <a:uLnTx/>
              <a:uFillTx/>
              <a:latin typeface="Arial"/>
              <a:cs typeface="Arial"/>
              <a:sym typeface="Arial"/>
            </a:endParaRPr>
          </a:p>
        </p:txBody>
      </p:sp>
      <p:sp>
        <p:nvSpPr>
          <p:cNvPr id="120" name="Google Shape;120;p15"/>
          <p:cNvSpPr txBox="1"/>
          <p:nvPr/>
        </p:nvSpPr>
        <p:spPr>
          <a:xfrm>
            <a:off x="571500" y="4800451"/>
            <a:ext cx="4953000" cy="738664"/>
          </a:xfrm>
          <a:prstGeom prst="rect">
            <a:avLst/>
          </a:prstGeom>
          <a:noFill/>
          <a:ln>
            <a:noFill/>
          </a:ln>
        </p:spPr>
        <p:txBody>
          <a:bodyPr spcFirstLastPara="1" wrap="square" lIns="0" tIns="0" rIns="0" bIns="0" anchor="t" anchorCtr="0">
            <a:spAutoFit/>
          </a:bodyPr>
          <a:lstStyle/>
          <a:p>
            <a:pPr marL="0" marR="0" lvl="0" indent="0" algn="l" defTabSz="914400" rtl="0" eaLnBrk="1" fontAlgn="auto" latinLnBrk="0" hangingPunct="1">
              <a:lnSpc>
                <a:spcPct val="160000"/>
              </a:lnSpc>
              <a:spcBef>
                <a:spcPts val="0"/>
              </a:spcBef>
              <a:spcAft>
                <a:spcPts val="0"/>
              </a:spcAft>
              <a:buClr>
                <a:srgbClr val="000000"/>
              </a:buClr>
              <a:buSzTx/>
              <a:buFont typeface="Arial"/>
              <a:buNone/>
              <a:tabLst/>
              <a:defRPr/>
            </a:pPr>
            <a:r>
              <a:rPr kumimoji="0" lang="en-US" sz="1500" b="1" i="0" u="none" strike="noStrike" kern="0" cap="none" spc="0" normalizeH="0" baseline="0" noProof="0" dirty="0">
                <a:ln>
                  <a:noFill/>
                </a:ln>
                <a:effectLst/>
                <a:uLnTx/>
                <a:uFillTx/>
                <a:latin typeface="Inter SemiBold"/>
                <a:ea typeface="Inter SemiBold"/>
                <a:cs typeface="Inter SemiBold"/>
                <a:sym typeface="Inter SemiBold"/>
              </a:rPr>
              <a:t>Relevance</a:t>
            </a:r>
            <a:r>
              <a:rPr kumimoji="0" lang="en-US" sz="1500" b="0" i="0" u="none" strike="noStrike" kern="0" cap="none" spc="0" normalizeH="0" baseline="0" noProof="0" dirty="0">
                <a:ln>
                  <a:noFill/>
                </a:ln>
                <a:effectLst/>
                <a:uLnTx/>
                <a:uFillTx/>
                <a:latin typeface="Inter SemiBold"/>
                <a:ea typeface="Inter SemiBold"/>
                <a:cs typeface="Inter SemiBold"/>
                <a:sym typeface="Inter SemiBold"/>
              </a:rPr>
              <a:t>:</a:t>
            </a:r>
            <a:r>
              <a:rPr kumimoji="0" lang="en-US" sz="1500" b="0" i="0" u="none" strike="noStrike" kern="0" cap="none" spc="0" normalizeH="0" baseline="0" noProof="0" dirty="0">
                <a:ln>
                  <a:noFill/>
                </a:ln>
                <a:effectLst/>
                <a:uLnTx/>
                <a:uFillTx/>
                <a:latin typeface="Inter"/>
                <a:ea typeface="Inter"/>
                <a:cs typeface="Inter"/>
                <a:sym typeface="Inter"/>
              </a:rPr>
              <a:t> Admins focus on container runtimes rather than full OS installs.</a:t>
            </a:r>
            <a:endParaRPr kumimoji="0" sz="1400" b="0" i="0" u="none" strike="noStrike" kern="0" cap="none" spc="0" normalizeH="0" baseline="0" noProof="0" dirty="0">
              <a:ln>
                <a:noFill/>
              </a:ln>
              <a:effectLst/>
              <a:uLnTx/>
              <a:uFillTx/>
              <a:latin typeface="Arial"/>
              <a:cs typeface="Arial"/>
              <a:sym typeface="Arial"/>
            </a:endParaRPr>
          </a:p>
        </p:txBody>
      </p:sp>
      <p:pic>
        <p:nvPicPr>
          <p:cNvPr id="121" name="Google Shape;121;p15" descr="image.png"/>
          <p:cNvPicPr preferRelativeResize="0"/>
          <p:nvPr/>
        </p:nvPicPr>
        <p:blipFill rotWithShape="1">
          <a:blip r:embed="rId5">
            <a:alphaModFix/>
          </a:blip>
          <a:srcRect/>
          <a:stretch/>
        </p:blipFill>
        <p:spPr>
          <a:xfrm>
            <a:off x="6238875" y="1537612"/>
            <a:ext cx="5200650" cy="4640094"/>
          </a:xfrm>
          <a:prstGeom prst="rect">
            <a:avLst/>
          </a:prstGeom>
          <a:noFill/>
          <a:ln>
            <a:noFill/>
          </a:ln>
        </p:spPr>
      </p:pic>
      <p:pic>
        <p:nvPicPr>
          <p:cNvPr id="2" name="Graphic 21">
            <a:extLst>
              <a:ext uri="{FF2B5EF4-FFF2-40B4-BE49-F238E27FC236}">
                <a16:creationId xmlns:a16="http://schemas.microsoft.com/office/drawing/2014/main" id="{927C10EB-A2AD-520F-D019-185F6B0B0A57}"/>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9678850" y="268963"/>
            <a:ext cx="2305141" cy="1076343"/>
          </a:xfrm>
          <a:prstGeom prst="rect">
            <a:avLst/>
          </a:prstGeom>
        </p:spPr>
      </p:pic>
    </p:spTree>
  </p:cSld>
  <p:clrMapOvr>
    <a:overrideClrMapping bg1="lt1" tx1="dk1" bg2="lt2" tx2="dk2" accent1="accent1" accent2="accent2" accent3="accent3" accent4="accent4" accent5="accent5" accent6="accent6" hlink="hlink" folHlink="folHlink"/>
  </p:clrMapOvr>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Shape 126"/>
        <p:cNvGrpSpPr/>
        <p:nvPr/>
      </p:nvGrpSpPr>
      <p:grpSpPr>
        <a:xfrm>
          <a:off x="0" y="0"/>
          <a:ext cx="0" cy="0"/>
          <a:chOff x="0" y="0"/>
          <a:chExt cx="0" cy="0"/>
        </a:xfrm>
      </p:grpSpPr>
      <p:pic>
        <p:nvPicPr>
          <p:cNvPr id="128" name="Google Shape;128;p16" descr="image.png"/>
          <p:cNvPicPr preferRelativeResize="0"/>
          <p:nvPr/>
        </p:nvPicPr>
        <p:blipFill rotWithShape="1">
          <a:blip r:embed="rId5">
            <a:alphaModFix/>
          </a:blip>
          <a:srcRect/>
          <a:stretch/>
        </p:blipFill>
        <p:spPr>
          <a:xfrm>
            <a:off x="571500" y="3054697"/>
            <a:ext cx="3492549" cy="3043981"/>
          </a:xfrm>
          <a:prstGeom prst="rect">
            <a:avLst/>
          </a:prstGeom>
          <a:noFill/>
          <a:ln>
            <a:noFill/>
          </a:ln>
        </p:spPr>
      </p:pic>
      <p:pic>
        <p:nvPicPr>
          <p:cNvPr id="129" name="Google Shape;129;p16" descr="image.png"/>
          <p:cNvPicPr preferRelativeResize="0"/>
          <p:nvPr/>
        </p:nvPicPr>
        <p:blipFill rotWithShape="1">
          <a:blip r:embed="rId6">
            <a:alphaModFix/>
          </a:blip>
          <a:srcRect/>
          <a:stretch/>
        </p:blipFill>
        <p:spPr>
          <a:xfrm>
            <a:off x="4349799" y="3054697"/>
            <a:ext cx="3492549" cy="3043981"/>
          </a:xfrm>
          <a:prstGeom prst="rect">
            <a:avLst/>
          </a:prstGeom>
          <a:noFill/>
          <a:ln>
            <a:noFill/>
          </a:ln>
        </p:spPr>
      </p:pic>
      <p:pic>
        <p:nvPicPr>
          <p:cNvPr id="130" name="Google Shape;130;p16" descr="image.png"/>
          <p:cNvPicPr preferRelativeResize="0"/>
          <p:nvPr/>
        </p:nvPicPr>
        <p:blipFill rotWithShape="1">
          <a:blip r:embed="rId7">
            <a:alphaModFix/>
          </a:blip>
          <a:srcRect/>
          <a:stretch/>
        </p:blipFill>
        <p:spPr>
          <a:xfrm>
            <a:off x="8128099" y="3054697"/>
            <a:ext cx="3492549" cy="3043981"/>
          </a:xfrm>
          <a:prstGeom prst="rect">
            <a:avLst/>
          </a:prstGeom>
          <a:noFill/>
          <a:ln>
            <a:noFill/>
          </a:ln>
        </p:spPr>
      </p:pic>
      <p:sp>
        <p:nvSpPr>
          <p:cNvPr id="131" name="Google Shape;131;p16"/>
          <p:cNvSpPr txBox="1"/>
          <p:nvPr/>
        </p:nvSpPr>
        <p:spPr>
          <a:xfrm>
            <a:off x="1809750" y="2064097"/>
            <a:ext cx="8572500" cy="738664"/>
          </a:xfrm>
          <a:prstGeom prst="rect">
            <a:avLst/>
          </a:prstGeom>
          <a:noFill/>
          <a:ln>
            <a:noFill/>
          </a:ln>
        </p:spPr>
        <p:txBody>
          <a:bodyPr spcFirstLastPara="1" wrap="square" lIns="0" tIns="0" rIns="0" bIns="0" anchor="t" anchorCtr="0">
            <a:spAutoFit/>
          </a:bodyPr>
          <a:lstStyle/>
          <a:p>
            <a:pPr marL="0" marR="0" lvl="0" indent="0" algn="ctr" defTabSz="914400" rtl="0" eaLnBrk="1" fontAlgn="auto" latinLnBrk="0" hangingPunct="1">
              <a:lnSpc>
                <a:spcPct val="160000"/>
              </a:lnSpc>
              <a:spcBef>
                <a:spcPts val="0"/>
              </a:spcBef>
              <a:spcAft>
                <a:spcPts val="0"/>
              </a:spcAft>
              <a:buClr>
                <a:srgbClr val="000000"/>
              </a:buClr>
              <a:buSzTx/>
              <a:buFont typeface="Arial"/>
              <a:buNone/>
              <a:tabLst/>
              <a:defRPr/>
            </a:pPr>
            <a:r>
              <a:rPr kumimoji="0" lang="en-US" sz="1500" b="0" i="0" u="none" strike="noStrike" kern="0" cap="none" spc="0" normalizeH="0" baseline="0" noProof="0" dirty="0">
                <a:ln>
                  <a:noFill/>
                </a:ln>
                <a:effectLst/>
                <a:uLnTx/>
                <a:uFillTx/>
                <a:latin typeface="Inter"/>
                <a:ea typeface="Inter"/>
                <a:cs typeface="Inter"/>
                <a:sym typeface="Inter"/>
              </a:rPr>
              <a:t>The challenge is managing hundreds of containers across multiple servers. </a:t>
            </a:r>
            <a:r>
              <a:rPr kumimoji="0" lang="ar-EG" sz="1500" b="0" i="0" u="none" strike="noStrike" kern="0" cap="none" spc="0" normalizeH="0" baseline="0" noProof="0" dirty="0">
                <a:ln>
                  <a:noFill/>
                </a:ln>
                <a:effectLst/>
                <a:uLnTx/>
                <a:uFillTx/>
                <a:latin typeface="Inter"/>
                <a:ea typeface="Inter"/>
                <a:cs typeface="Inter"/>
                <a:sym typeface="Inter"/>
              </a:rPr>
              <a:t>           </a:t>
            </a:r>
            <a:r>
              <a:rPr kumimoji="0" lang="en-US" sz="1500" b="0" i="0" u="none" strike="noStrike" kern="0" cap="none" spc="0" normalizeH="0" baseline="0" noProof="0" dirty="0">
                <a:ln>
                  <a:noFill/>
                </a:ln>
                <a:effectLst/>
                <a:uLnTx/>
                <a:uFillTx/>
                <a:latin typeface="Inter"/>
                <a:ea typeface="Inter"/>
                <a:cs typeface="Inter"/>
                <a:sym typeface="Inter"/>
              </a:rPr>
              <a:t>automates deployment, scaling, and management.</a:t>
            </a:r>
            <a:endParaRPr kumimoji="0" sz="1400" b="0" i="0" u="none" strike="noStrike" kern="0" cap="none" spc="0" normalizeH="0" baseline="0" noProof="0" dirty="0">
              <a:ln>
                <a:noFill/>
              </a:ln>
              <a:effectLst/>
              <a:uLnTx/>
              <a:uFillTx/>
              <a:latin typeface="Arial"/>
              <a:cs typeface="Arial"/>
              <a:sym typeface="Arial"/>
            </a:endParaRPr>
          </a:p>
        </p:txBody>
      </p:sp>
      <p:pic>
        <p:nvPicPr>
          <p:cNvPr id="132" name="Google Shape;132;p16" descr="image.png"/>
          <p:cNvPicPr preferRelativeResize="0"/>
          <p:nvPr/>
        </p:nvPicPr>
        <p:blipFill rotWithShape="1">
          <a:blip r:embed="rId8">
            <a:alphaModFix/>
          </a:blip>
          <a:srcRect/>
          <a:stretch/>
        </p:blipFill>
        <p:spPr>
          <a:xfrm>
            <a:off x="8606141" y="2111669"/>
            <a:ext cx="466725" cy="295275"/>
          </a:xfrm>
          <a:prstGeom prst="rect">
            <a:avLst/>
          </a:prstGeom>
          <a:noFill/>
          <a:ln>
            <a:noFill/>
          </a:ln>
        </p:spPr>
      </p:pic>
      <p:sp>
        <p:nvSpPr>
          <p:cNvPr id="133" name="Google Shape;133;p16"/>
          <p:cNvSpPr txBox="1"/>
          <p:nvPr/>
        </p:nvSpPr>
        <p:spPr>
          <a:xfrm>
            <a:off x="794225" y="4271962"/>
            <a:ext cx="3047099" cy="365670"/>
          </a:xfrm>
          <a:prstGeom prst="rect">
            <a:avLst/>
          </a:prstGeom>
          <a:noFill/>
          <a:ln>
            <a:noFill/>
          </a:ln>
        </p:spPr>
        <p:txBody>
          <a:bodyPr spcFirstLastPara="1" wrap="square" lIns="0" tIns="0" rIns="0" bIns="0" anchor="t" anchorCtr="0">
            <a:spAutoFit/>
          </a:bodyPr>
          <a:lstStyle/>
          <a:p>
            <a:pPr marL="0" marR="0" lvl="0" indent="0" algn="ctr" defTabSz="914400" rtl="0" eaLnBrk="1" fontAlgn="auto" latinLnBrk="0" hangingPunct="1">
              <a:lnSpc>
                <a:spcPct val="159944"/>
              </a:lnSpc>
              <a:spcBef>
                <a:spcPts val="0"/>
              </a:spcBef>
              <a:spcAft>
                <a:spcPts val="0"/>
              </a:spcAft>
              <a:buClr>
                <a:srgbClr val="000000"/>
              </a:buClr>
              <a:buSzTx/>
              <a:buFont typeface="Arial"/>
              <a:buNone/>
              <a:tabLst/>
              <a:defRPr/>
            </a:pPr>
            <a:r>
              <a:rPr kumimoji="0" lang="en-US" sz="1800" b="0" i="0" u="none" strike="noStrike" kern="0" cap="none" spc="0" normalizeH="0" baseline="0" noProof="0">
                <a:ln>
                  <a:noFill/>
                </a:ln>
                <a:solidFill>
                  <a:srgbClr val="F3F4F6"/>
                </a:solidFill>
                <a:effectLst/>
                <a:uLnTx/>
                <a:uFillTx/>
                <a:latin typeface="Inter SemiBold"/>
                <a:ea typeface="Inter SemiBold"/>
                <a:cs typeface="Inter SemiBold"/>
                <a:sym typeface="Inter SemiBold"/>
              </a:rPr>
              <a:t>Self-healing</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34" name="Google Shape;134;p16"/>
          <p:cNvSpPr txBox="1"/>
          <p:nvPr/>
        </p:nvSpPr>
        <p:spPr>
          <a:xfrm>
            <a:off x="866775" y="4809083"/>
            <a:ext cx="2901999" cy="822870"/>
          </a:xfrm>
          <a:prstGeom prst="rect">
            <a:avLst/>
          </a:prstGeom>
          <a:noFill/>
          <a:ln>
            <a:noFill/>
          </a:ln>
        </p:spPr>
        <p:txBody>
          <a:bodyPr spcFirstLastPara="1" wrap="square" lIns="0" tIns="0" rIns="0" bIns="0" anchor="t" anchorCtr="0">
            <a:spAutoFit/>
          </a:bodyPr>
          <a:lstStyle/>
          <a:p>
            <a:pPr marL="0" marR="0" lvl="0" indent="0" algn="ctr" defTabSz="914400" rtl="0" eaLnBrk="1" fontAlgn="auto" latinLnBrk="0" hangingPunct="1">
              <a:lnSpc>
                <a:spcPct val="160000"/>
              </a:lnSpc>
              <a:spcBef>
                <a:spcPts val="0"/>
              </a:spcBef>
              <a:spcAft>
                <a:spcPts val="0"/>
              </a:spcAft>
              <a:buClr>
                <a:srgbClr val="000000"/>
              </a:buClr>
              <a:buSzTx/>
              <a:buFont typeface="Arial"/>
              <a:buNone/>
              <a:tabLst/>
              <a:defRPr/>
            </a:pPr>
            <a:r>
              <a:rPr kumimoji="0" lang="en-US" sz="1350" b="0" i="0" u="none" strike="noStrike" kern="0" cap="none" spc="0" normalizeH="0" baseline="0" noProof="0">
                <a:ln>
                  <a:noFill/>
                </a:ln>
                <a:solidFill>
                  <a:srgbClr val="CBD5E1"/>
                </a:solidFill>
                <a:effectLst/>
                <a:uLnTx/>
                <a:uFillTx/>
                <a:latin typeface="Inter"/>
                <a:ea typeface="Inter"/>
                <a:cs typeface="Inter"/>
                <a:sym typeface="Inter"/>
              </a:rPr>
              <a:t>Automatically restarts failed containers or kills those that don't respond to health checks.</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35" name="Google Shape;135;p16"/>
          <p:cNvSpPr txBox="1"/>
          <p:nvPr/>
        </p:nvSpPr>
        <p:spPr>
          <a:xfrm>
            <a:off x="4572524" y="4271962"/>
            <a:ext cx="3047099" cy="365670"/>
          </a:xfrm>
          <a:prstGeom prst="rect">
            <a:avLst/>
          </a:prstGeom>
          <a:noFill/>
          <a:ln>
            <a:noFill/>
          </a:ln>
        </p:spPr>
        <p:txBody>
          <a:bodyPr spcFirstLastPara="1" wrap="square" lIns="0" tIns="0" rIns="0" bIns="0" anchor="t" anchorCtr="0">
            <a:spAutoFit/>
          </a:bodyPr>
          <a:lstStyle/>
          <a:p>
            <a:pPr marL="0" marR="0" lvl="0" indent="0" algn="ctr" defTabSz="914400" rtl="0" eaLnBrk="1" fontAlgn="auto" latinLnBrk="0" hangingPunct="1">
              <a:lnSpc>
                <a:spcPct val="159944"/>
              </a:lnSpc>
              <a:spcBef>
                <a:spcPts val="0"/>
              </a:spcBef>
              <a:spcAft>
                <a:spcPts val="0"/>
              </a:spcAft>
              <a:buClr>
                <a:srgbClr val="000000"/>
              </a:buClr>
              <a:buSzTx/>
              <a:buFont typeface="Arial"/>
              <a:buNone/>
              <a:tabLst/>
              <a:defRPr/>
            </a:pPr>
            <a:r>
              <a:rPr kumimoji="0" lang="en-US" sz="1800" b="0" i="0" u="none" strike="noStrike" kern="0" cap="none" spc="0" normalizeH="0" baseline="0" noProof="0">
                <a:ln>
                  <a:noFill/>
                </a:ln>
                <a:solidFill>
                  <a:srgbClr val="F3F4F6"/>
                </a:solidFill>
                <a:effectLst/>
                <a:uLnTx/>
                <a:uFillTx/>
                <a:latin typeface="Inter SemiBold"/>
                <a:ea typeface="Inter SemiBold"/>
                <a:cs typeface="Inter SemiBold"/>
                <a:sym typeface="Inter SemiBold"/>
              </a:rPr>
              <a:t>Auto-scaling</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36" name="Google Shape;136;p16"/>
          <p:cNvSpPr txBox="1"/>
          <p:nvPr/>
        </p:nvSpPr>
        <p:spPr>
          <a:xfrm>
            <a:off x="4645074" y="4809083"/>
            <a:ext cx="2901999" cy="822870"/>
          </a:xfrm>
          <a:prstGeom prst="rect">
            <a:avLst/>
          </a:prstGeom>
          <a:noFill/>
          <a:ln>
            <a:noFill/>
          </a:ln>
        </p:spPr>
        <p:txBody>
          <a:bodyPr spcFirstLastPara="1" wrap="square" lIns="0" tIns="0" rIns="0" bIns="0" anchor="t" anchorCtr="0">
            <a:spAutoFit/>
          </a:bodyPr>
          <a:lstStyle/>
          <a:p>
            <a:pPr marL="0" marR="0" lvl="0" indent="0" algn="ctr" defTabSz="914400" rtl="0" eaLnBrk="1" fontAlgn="auto" latinLnBrk="0" hangingPunct="1">
              <a:lnSpc>
                <a:spcPct val="160000"/>
              </a:lnSpc>
              <a:spcBef>
                <a:spcPts val="0"/>
              </a:spcBef>
              <a:spcAft>
                <a:spcPts val="0"/>
              </a:spcAft>
              <a:buClr>
                <a:srgbClr val="000000"/>
              </a:buClr>
              <a:buSzTx/>
              <a:buFont typeface="Arial"/>
              <a:buNone/>
              <a:tabLst/>
              <a:defRPr/>
            </a:pPr>
            <a:r>
              <a:rPr kumimoji="0" lang="en-US" sz="1350" b="0" i="0" u="none" strike="noStrike" kern="0" cap="none" spc="0" normalizeH="0" baseline="0" noProof="0">
                <a:ln>
                  <a:noFill/>
                </a:ln>
                <a:solidFill>
                  <a:srgbClr val="CBD5E1"/>
                </a:solidFill>
                <a:effectLst/>
                <a:uLnTx/>
                <a:uFillTx/>
                <a:latin typeface="Inter"/>
                <a:ea typeface="Inter"/>
                <a:cs typeface="Inter"/>
                <a:sym typeface="Inter"/>
              </a:rPr>
              <a:t>Automatically adds more containers during traffic spikes to handle load seamlessly.</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37" name="Google Shape;137;p16"/>
          <p:cNvSpPr txBox="1"/>
          <p:nvPr/>
        </p:nvSpPr>
        <p:spPr>
          <a:xfrm>
            <a:off x="8350824" y="4271962"/>
            <a:ext cx="3047099" cy="365670"/>
          </a:xfrm>
          <a:prstGeom prst="rect">
            <a:avLst/>
          </a:prstGeom>
          <a:noFill/>
          <a:ln>
            <a:noFill/>
          </a:ln>
        </p:spPr>
        <p:txBody>
          <a:bodyPr spcFirstLastPara="1" wrap="square" lIns="0" tIns="0" rIns="0" bIns="0" anchor="t" anchorCtr="0">
            <a:spAutoFit/>
          </a:bodyPr>
          <a:lstStyle/>
          <a:p>
            <a:pPr marL="0" marR="0" lvl="0" indent="0" algn="ctr" defTabSz="914400" rtl="0" eaLnBrk="1" fontAlgn="auto" latinLnBrk="0" hangingPunct="1">
              <a:lnSpc>
                <a:spcPct val="159944"/>
              </a:lnSpc>
              <a:spcBef>
                <a:spcPts val="0"/>
              </a:spcBef>
              <a:spcAft>
                <a:spcPts val="0"/>
              </a:spcAft>
              <a:buClr>
                <a:srgbClr val="000000"/>
              </a:buClr>
              <a:buSzTx/>
              <a:buFont typeface="Arial"/>
              <a:buNone/>
              <a:tabLst/>
              <a:defRPr/>
            </a:pPr>
            <a:r>
              <a:rPr kumimoji="0" lang="en-US" sz="1800" b="0" i="0" u="none" strike="noStrike" kern="0" cap="none" spc="0" normalizeH="0" baseline="0" noProof="0">
                <a:ln>
                  <a:noFill/>
                </a:ln>
                <a:solidFill>
                  <a:srgbClr val="F3F4F6"/>
                </a:solidFill>
                <a:effectLst/>
                <a:uLnTx/>
                <a:uFillTx/>
                <a:latin typeface="Inter SemiBold"/>
                <a:ea typeface="Inter SemiBold"/>
                <a:cs typeface="Inter SemiBold"/>
                <a:sym typeface="Inter SemiBold"/>
              </a:rPr>
              <a:t>Load Balancing</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38" name="Google Shape;138;p16"/>
          <p:cNvSpPr txBox="1"/>
          <p:nvPr/>
        </p:nvSpPr>
        <p:spPr>
          <a:xfrm>
            <a:off x="8423374" y="4809083"/>
            <a:ext cx="2901999" cy="822870"/>
          </a:xfrm>
          <a:prstGeom prst="rect">
            <a:avLst/>
          </a:prstGeom>
          <a:noFill/>
          <a:ln>
            <a:noFill/>
          </a:ln>
        </p:spPr>
        <p:txBody>
          <a:bodyPr spcFirstLastPara="1" wrap="square" lIns="0" tIns="0" rIns="0" bIns="0" anchor="t" anchorCtr="0">
            <a:spAutoFit/>
          </a:bodyPr>
          <a:lstStyle/>
          <a:p>
            <a:pPr marL="0" marR="0" lvl="0" indent="0" algn="ctr" defTabSz="914400" rtl="0" eaLnBrk="1" fontAlgn="auto" latinLnBrk="0" hangingPunct="1">
              <a:lnSpc>
                <a:spcPct val="160000"/>
              </a:lnSpc>
              <a:spcBef>
                <a:spcPts val="0"/>
              </a:spcBef>
              <a:spcAft>
                <a:spcPts val="0"/>
              </a:spcAft>
              <a:buClr>
                <a:srgbClr val="000000"/>
              </a:buClr>
              <a:buSzTx/>
              <a:buFont typeface="Arial"/>
              <a:buNone/>
              <a:tabLst/>
              <a:defRPr/>
            </a:pPr>
            <a:r>
              <a:rPr kumimoji="0" lang="en-US" sz="1350" b="0" i="0" u="none" strike="noStrike" kern="0" cap="none" spc="0" normalizeH="0" baseline="0" noProof="0">
                <a:ln>
                  <a:noFill/>
                </a:ln>
                <a:solidFill>
                  <a:srgbClr val="CBD5E1"/>
                </a:solidFill>
                <a:effectLst/>
                <a:uLnTx/>
                <a:uFillTx/>
                <a:latin typeface="Inter"/>
                <a:ea typeface="Inter"/>
                <a:cs typeface="Inter"/>
                <a:sym typeface="Inter"/>
              </a:rPr>
              <a:t>Intelligently distributes network traffic to keep the deployment stable and responsive.</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pic>
        <p:nvPicPr>
          <p:cNvPr id="139" name="Google Shape;139;p16" descr="image.png"/>
          <p:cNvPicPr preferRelativeResize="0"/>
          <p:nvPr/>
        </p:nvPicPr>
        <p:blipFill rotWithShape="1">
          <a:blip r:embed="rId9">
            <a:alphaModFix/>
          </a:blip>
          <a:srcRect/>
          <a:stretch/>
        </p:blipFill>
        <p:spPr>
          <a:xfrm>
            <a:off x="2089100" y="3473797"/>
            <a:ext cx="457200" cy="457200"/>
          </a:xfrm>
          <a:prstGeom prst="rect">
            <a:avLst/>
          </a:prstGeom>
          <a:noFill/>
          <a:ln>
            <a:noFill/>
          </a:ln>
        </p:spPr>
      </p:pic>
      <p:pic>
        <p:nvPicPr>
          <p:cNvPr id="140" name="Google Shape;140;p16" descr="image.png"/>
          <p:cNvPicPr preferRelativeResize="0"/>
          <p:nvPr/>
        </p:nvPicPr>
        <p:blipFill rotWithShape="1">
          <a:blip r:embed="rId10">
            <a:alphaModFix/>
          </a:blip>
          <a:srcRect/>
          <a:stretch/>
        </p:blipFill>
        <p:spPr>
          <a:xfrm>
            <a:off x="5867400" y="3473797"/>
            <a:ext cx="457200" cy="457200"/>
          </a:xfrm>
          <a:prstGeom prst="rect">
            <a:avLst/>
          </a:prstGeom>
          <a:noFill/>
          <a:ln>
            <a:noFill/>
          </a:ln>
        </p:spPr>
      </p:pic>
      <p:pic>
        <p:nvPicPr>
          <p:cNvPr id="141" name="Google Shape;141;p16" descr="image.png"/>
          <p:cNvPicPr preferRelativeResize="0"/>
          <p:nvPr/>
        </p:nvPicPr>
        <p:blipFill rotWithShape="1">
          <a:blip r:embed="rId11">
            <a:alphaModFix/>
          </a:blip>
          <a:srcRect/>
          <a:stretch/>
        </p:blipFill>
        <p:spPr>
          <a:xfrm>
            <a:off x="9588549" y="3473797"/>
            <a:ext cx="571500" cy="457200"/>
          </a:xfrm>
          <a:prstGeom prst="rect">
            <a:avLst/>
          </a:prstGeom>
          <a:noFill/>
          <a:ln>
            <a:noFill/>
          </a:ln>
        </p:spPr>
      </p:pic>
      <p:sp>
        <p:nvSpPr>
          <p:cNvPr id="142" name="Google Shape;142;p16"/>
          <p:cNvSpPr txBox="1"/>
          <p:nvPr/>
        </p:nvSpPr>
        <p:spPr>
          <a:xfrm>
            <a:off x="571500" y="571500"/>
            <a:ext cx="11601450" cy="553998"/>
          </a:xfrm>
          <a:prstGeom prst="rect">
            <a:avLst/>
          </a:prstGeom>
          <a:noFill/>
          <a:ln>
            <a:noFill/>
          </a:ln>
        </p:spPr>
        <p:txBody>
          <a:bodyPr spcFirstLastPara="1" wrap="square" lIns="0" tIns="0" rIns="0" bIns="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3600" b="0" i="0" u="none" strike="noStrike" kern="0" cap="none" spc="0" normalizeH="0" baseline="0" noProof="0" dirty="0">
                <a:ln>
                  <a:noFill/>
                </a:ln>
                <a:effectLst/>
                <a:uLnTx/>
                <a:uFillTx/>
                <a:latin typeface="Inter SemiBold"/>
                <a:ea typeface="Inter SemiBold"/>
                <a:cs typeface="Inter SemiBold"/>
                <a:sym typeface="Inter SemiBold"/>
              </a:rPr>
              <a:t>Container Orchestration (Kubernetes)</a:t>
            </a:r>
            <a:endParaRPr kumimoji="0" sz="1400" b="0" i="0" u="none" strike="noStrike" kern="0" cap="none" spc="0" normalizeH="0" baseline="0" noProof="0" dirty="0">
              <a:ln>
                <a:noFill/>
              </a:ln>
              <a:effectLst/>
              <a:uLnTx/>
              <a:uFillTx/>
              <a:latin typeface="Arial"/>
              <a:cs typeface="Arial"/>
              <a:sym typeface="Arial"/>
            </a:endParaRPr>
          </a:p>
        </p:txBody>
      </p:sp>
      <p:sp>
        <p:nvSpPr>
          <p:cNvPr id="143" name="Google Shape;143;p16"/>
          <p:cNvSpPr/>
          <p:nvPr/>
        </p:nvSpPr>
        <p:spPr>
          <a:xfrm>
            <a:off x="571500" y="1276350"/>
            <a:ext cx="11049000" cy="28575"/>
          </a:xfrm>
          <a:prstGeom prst="rect">
            <a:avLst/>
          </a:prstGeom>
          <a:solidFill>
            <a:srgbClr val="FBBF24"/>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000000"/>
              </a:solidFill>
              <a:effectLst/>
              <a:uLnTx/>
              <a:uFillTx/>
              <a:latin typeface="Calibri"/>
              <a:ea typeface="Calibri"/>
              <a:cs typeface="Calibri"/>
              <a:sym typeface="Calibri"/>
            </a:endParaRPr>
          </a:p>
        </p:txBody>
      </p:sp>
      <p:pic>
        <p:nvPicPr>
          <p:cNvPr id="2" name="Graphic 21">
            <a:extLst>
              <a:ext uri="{FF2B5EF4-FFF2-40B4-BE49-F238E27FC236}">
                <a16:creationId xmlns:a16="http://schemas.microsoft.com/office/drawing/2014/main" id="{CFA2BFD3-663B-10A1-01C2-E9B3F303F197}"/>
              </a:ext>
            </a:extLst>
          </p:cNvPr>
          <p:cNvPicPr>
            <a:picLocks noChangeAspect="1"/>
          </p:cNvPicPr>
          <p:nvPr/>
        </p:nvPicPr>
        <p:blipFill rotWithShape="1">
          <a:blip r:embed="rId1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9678850" y="268963"/>
            <a:ext cx="2305141" cy="1076343"/>
          </a:xfrm>
          <a:prstGeom prst="rect">
            <a:avLst/>
          </a:prstGeom>
        </p:spPr>
      </p:pic>
    </p:spTree>
  </p:cSld>
  <p:clrMapOvr>
    <a:overrideClrMapping bg1="lt1" tx1="dk1" bg2="lt2" tx2="dk2" accent1="accent1" accent2="accent2" accent3="accent3" accent4="accent4" accent5="accent5" accent6="accent6" hlink="hlink" folHlink="folHlink"/>
  </p:clrMapOvr>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Shape 147"/>
        <p:cNvGrpSpPr/>
        <p:nvPr/>
      </p:nvGrpSpPr>
      <p:grpSpPr>
        <a:xfrm>
          <a:off x="0" y="0"/>
          <a:ext cx="0" cy="0"/>
          <a:chOff x="0" y="0"/>
          <a:chExt cx="0" cy="0"/>
        </a:xfrm>
      </p:grpSpPr>
      <p:pic>
        <p:nvPicPr>
          <p:cNvPr id="149" name="Google Shape;149;p17" descr="image.png"/>
          <p:cNvPicPr preferRelativeResize="0"/>
          <p:nvPr/>
        </p:nvPicPr>
        <p:blipFill rotWithShape="1">
          <a:blip r:embed="rId5">
            <a:alphaModFix/>
          </a:blip>
          <a:srcRect/>
          <a:stretch/>
        </p:blipFill>
        <p:spPr>
          <a:xfrm>
            <a:off x="571500" y="2081212"/>
            <a:ext cx="5238750" cy="3810000"/>
          </a:xfrm>
          <a:prstGeom prst="rect">
            <a:avLst/>
          </a:prstGeom>
          <a:noFill/>
          <a:ln>
            <a:noFill/>
          </a:ln>
        </p:spPr>
      </p:pic>
      <p:pic>
        <p:nvPicPr>
          <p:cNvPr id="150" name="Google Shape;150;p17" descr="image.png"/>
          <p:cNvPicPr preferRelativeResize="0"/>
          <p:nvPr/>
        </p:nvPicPr>
        <p:blipFill rotWithShape="1">
          <a:blip r:embed="rId6">
            <a:alphaModFix/>
          </a:blip>
          <a:srcRect/>
          <a:stretch/>
        </p:blipFill>
        <p:spPr>
          <a:xfrm>
            <a:off x="581025" y="2454771"/>
            <a:ext cx="5219700" cy="3062733"/>
          </a:xfrm>
          <a:prstGeom prst="rect">
            <a:avLst/>
          </a:prstGeom>
          <a:noFill/>
          <a:ln>
            <a:noFill/>
          </a:ln>
        </p:spPr>
      </p:pic>
      <p:sp>
        <p:nvSpPr>
          <p:cNvPr id="151" name="Google Shape;151;p17"/>
          <p:cNvSpPr txBox="1"/>
          <p:nvPr/>
        </p:nvSpPr>
        <p:spPr>
          <a:xfrm>
            <a:off x="6381750" y="2112466"/>
            <a:ext cx="5500687" cy="431913"/>
          </a:xfrm>
          <a:prstGeom prst="rect">
            <a:avLst/>
          </a:prstGeom>
          <a:noFill/>
          <a:ln>
            <a:noFill/>
          </a:ln>
        </p:spPr>
        <p:txBody>
          <a:bodyPr spcFirstLastPara="1" wrap="square" lIns="0" tIns="0" rIns="0" bIns="0" anchor="t" anchorCtr="0">
            <a:spAutoFit/>
          </a:bodyPr>
          <a:lstStyle/>
          <a:p>
            <a:pPr marL="0" marR="0" lvl="0" indent="0" algn="l" defTabSz="914400" rtl="0" eaLnBrk="1" fontAlgn="auto" latinLnBrk="0" hangingPunct="1">
              <a:lnSpc>
                <a:spcPct val="160091"/>
              </a:lnSpc>
              <a:spcBef>
                <a:spcPts val="0"/>
              </a:spcBef>
              <a:spcAft>
                <a:spcPts val="0"/>
              </a:spcAft>
              <a:buClr>
                <a:srgbClr val="000000"/>
              </a:buClr>
              <a:buSzTx/>
              <a:buFont typeface="Arial"/>
              <a:buNone/>
              <a:tabLst/>
              <a:defRPr/>
            </a:pPr>
            <a:r>
              <a:rPr kumimoji="0" lang="en-US" sz="1754" b="1" i="0" u="none" strike="noStrike" kern="0" cap="none" spc="0" normalizeH="0" baseline="0" noProof="0">
                <a:ln>
                  <a:noFill/>
                </a:ln>
                <a:effectLst/>
                <a:uLnTx/>
                <a:uFillTx/>
                <a:latin typeface="Inter"/>
                <a:ea typeface="Inter"/>
                <a:cs typeface="Inter"/>
                <a:sym typeface="Inter"/>
              </a:rPr>
              <a:t>Prometheus &amp; Grafana</a:t>
            </a:r>
            <a:endParaRPr kumimoji="0" sz="1400" b="0" i="0" u="none" strike="noStrike" kern="0" cap="none" spc="0" normalizeH="0" baseline="0" noProof="0">
              <a:ln>
                <a:noFill/>
              </a:ln>
              <a:effectLst/>
              <a:uLnTx/>
              <a:uFillTx/>
              <a:latin typeface="Arial"/>
              <a:cs typeface="Arial"/>
              <a:sym typeface="Arial"/>
            </a:endParaRPr>
          </a:p>
        </p:txBody>
      </p:sp>
      <p:sp>
        <p:nvSpPr>
          <p:cNvPr id="152" name="Google Shape;152;p17"/>
          <p:cNvSpPr txBox="1"/>
          <p:nvPr/>
        </p:nvSpPr>
        <p:spPr>
          <a:xfrm>
            <a:off x="6667500" y="2659558"/>
            <a:ext cx="4953000" cy="738664"/>
          </a:xfrm>
          <a:prstGeom prst="rect">
            <a:avLst/>
          </a:prstGeom>
          <a:noFill/>
          <a:ln>
            <a:noFill/>
          </a:ln>
        </p:spPr>
        <p:txBody>
          <a:bodyPr spcFirstLastPara="1" wrap="square" lIns="0" tIns="0" rIns="0" bIns="0" anchor="t" anchorCtr="0">
            <a:spAutoFit/>
          </a:bodyPr>
          <a:lstStyle/>
          <a:p>
            <a:pPr marL="0" marR="0" lvl="0" indent="0" algn="l" defTabSz="914400" rtl="0" eaLnBrk="1" fontAlgn="auto" latinLnBrk="0" hangingPunct="1">
              <a:lnSpc>
                <a:spcPct val="160000"/>
              </a:lnSpc>
              <a:spcBef>
                <a:spcPts val="0"/>
              </a:spcBef>
              <a:spcAft>
                <a:spcPts val="0"/>
              </a:spcAft>
              <a:buClr>
                <a:srgbClr val="000000"/>
              </a:buClr>
              <a:buSzTx/>
              <a:buFont typeface="Arial"/>
              <a:buNone/>
              <a:tabLst/>
              <a:defRPr/>
            </a:pPr>
            <a:r>
              <a:rPr kumimoji="0" lang="en-US" sz="1500" b="1" i="0" u="none" strike="noStrike" kern="0" cap="none" spc="0" normalizeH="0" baseline="0" noProof="0" dirty="0">
                <a:ln>
                  <a:noFill/>
                </a:ln>
                <a:effectLst/>
                <a:uLnTx/>
                <a:uFillTx/>
                <a:latin typeface="Inter SemiBold"/>
                <a:ea typeface="Inter SemiBold"/>
                <a:cs typeface="Inter SemiBold"/>
                <a:sym typeface="Inter SemiBold"/>
              </a:rPr>
              <a:t>Evolution</a:t>
            </a:r>
            <a:r>
              <a:rPr kumimoji="0" lang="en-US" sz="1500" b="0" i="0" u="none" strike="noStrike" kern="0" cap="none" spc="0" normalizeH="0" baseline="0" noProof="0" dirty="0">
                <a:ln>
                  <a:noFill/>
                </a:ln>
                <a:effectLst/>
                <a:uLnTx/>
                <a:uFillTx/>
                <a:latin typeface="Inter SemiBold"/>
                <a:ea typeface="Inter SemiBold"/>
                <a:cs typeface="Inter SemiBold"/>
                <a:sym typeface="Inter SemiBold"/>
              </a:rPr>
              <a:t>:</a:t>
            </a:r>
            <a:r>
              <a:rPr kumimoji="0" lang="en-US" sz="1500" b="0" i="0" u="none" strike="noStrike" kern="0" cap="none" spc="0" normalizeH="0" baseline="0" noProof="0" dirty="0">
                <a:ln>
                  <a:noFill/>
                </a:ln>
                <a:effectLst/>
                <a:uLnTx/>
                <a:uFillTx/>
                <a:latin typeface="Inter"/>
                <a:ea typeface="Inter"/>
                <a:cs typeface="Inter"/>
                <a:sym typeface="Inter"/>
              </a:rPr>
              <a:t> Moving from "Is it down?" (Monitoring) to "Why is it down?" (Observability).</a:t>
            </a:r>
            <a:endParaRPr kumimoji="0" sz="1400" b="0" i="0" u="none" strike="noStrike" kern="0" cap="none" spc="0" normalizeH="0" baseline="0" noProof="0" dirty="0">
              <a:ln>
                <a:noFill/>
              </a:ln>
              <a:effectLst/>
              <a:uLnTx/>
              <a:uFillTx/>
              <a:latin typeface="Arial"/>
              <a:cs typeface="Arial"/>
              <a:sym typeface="Arial"/>
            </a:endParaRPr>
          </a:p>
        </p:txBody>
      </p:sp>
      <p:sp>
        <p:nvSpPr>
          <p:cNvPr id="153" name="Google Shape;153;p17"/>
          <p:cNvSpPr txBox="1"/>
          <p:nvPr/>
        </p:nvSpPr>
        <p:spPr>
          <a:xfrm>
            <a:off x="6667500" y="3459658"/>
            <a:ext cx="4953000" cy="738664"/>
          </a:xfrm>
          <a:prstGeom prst="rect">
            <a:avLst/>
          </a:prstGeom>
          <a:noFill/>
          <a:ln>
            <a:noFill/>
          </a:ln>
        </p:spPr>
        <p:txBody>
          <a:bodyPr spcFirstLastPara="1" wrap="square" lIns="0" tIns="0" rIns="0" bIns="0" anchor="t" anchorCtr="0">
            <a:spAutoFit/>
          </a:bodyPr>
          <a:lstStyle/>
          <a:p>
            <a:pPr marL="0" marR="0" lvl="0" indent="0" algn="l" defTabSz="914400" rtl="0" eaLnBrk="1" fontAlgn="auto" latinLnBrk="0" hangingPunct="1">
              <a:lnSpc>
                <a:spcPct val="160000"/>
              </a:lnSpc>
              <a:spcBef>
                <a:spcPts val="0"/>
              </a:spcBef>
              <a:spcAft>
                <a:spcPts val="0"/>
              </a:spcAft>
              <a:buClr>
                <a:srgbClr val="000000"/>
              </a:buClr>
              <a:buSzTx/>
              <a:buFont typeface="Arial"/>
              <a:buNone/>
              <a:tabLst/>
              <a:defRPr/>
            </a:pPr>
            <a:r>
              <a:rPr kumimoji="0" lang="en-US" sz="1500" b="0" i="0" u="none" strike="noStrike" kern="0" cap="none" spc="0" normalizeH="0" baseline="0" noProof="0" dirty="0">
                <a:ln>
                  <a:noFill/>
                </a:ln>
                <a:effectLst/>
                <a:uLnTx/>
                <a:uFillTx/>
                <a:latin typeface="Inter"/>
                <a:ea typeface="Inter"/>
                <a:cs typeface="Inter"/>
                <a:sym typeface="Inter"/>
              </a:rPr>
              <a:t> </a:t>
            </a:r>
            <a:r>
              <a:rPr kumimoji="0" lang="en-US" sz="1500" b="1" i="0" u="none" strike="noStrike" kern="0" cap="none" spc="0" normalizeH="0" baseline="0" noProof="0" dirty="0">
                <a:ln>
                  <a:noFill/>
                </a:ln>
                <a:effectLst/>
                <a:uLnTx/>
                <a:uFillTx/>
                <a:latin typeface="Inter"/>
                <a:ea typeface="Inter"/>
                <a:cs typeface="Inter"/>
                <a:sym typeface="Inter"/>
              </a:rPr>
              <a:t>Collects</a:t>
            </a:r>
            <a:r>
              <a:rPr kumimoji="0" lang="en-US" sz="1500" b="0" i="0" u="none" strike="noStrike" kern="0" cap="none" spc="0" normalizeH="0" baseline="0" noProof="0" dirty="0">
                <a:ln>
                  <a:noFill/>
                </a:ln>
                <a:effectLst/>
                <a:uLnTx/>
                <a:uFillTx/>
                <a:latin typeface="Inter"/>
                <a:ea typeface="Inter"/>
                <a:cs typeface="Inter"/>
                <a:sym typeface="Inter"/>
              </a:rPr>
              <a:t> metrics like CPU, memory, and latency at specific intervals.</a:t>
            </a:r>
            <a:endParaRPr kumimoji="0" sz="1400" b="0" i="0" u="none" strike="noStrike" kern="0" cap="none" spc="0" normalizeH="0" baseline="0" noProof="0" dirty="0">
              <a:ln>
                <a:noFill/>
              </a:ln>
              <a:effectLst/>
              <a:uLnTx/>
              <a:uFillTx/>
              <a:latin typeface="Arial"/>
              <a:cs typeface="Arial"/>
              <a:sym typeface="Arial"/>
            </a:endParaRPr>
          </a:p>
        </p:txBody>
      </p:sp>
      <p:sp>
        <p:nvSpPr>
          <p:cNvPr id="154" name="Google Shape;154;p17"/>
          <p:cNvSpPr txBox="1"/>
          <p:nvPr/>
        </p:nvSpPr>
        <p:spPr>
          <a:xfrm>
            <a:off x="6667500" y="4259758"/>
            <a:ext cx="4953000" cy="738664"/>
          </a:xfrm>
          <a:prstGeom prst="rect">
            <a:avLst/>
          </a:prstGeom>
          <a:noFill/>
          <a:ln>
            <a:noFill/>
          </a:ln>
        </p:spPr>
        <p:txBody>
          <a:bodyPr spcFirstLastPara="1" wrap="square" lIns="0" tIns="0" rIns="0" bIns="0" anchor="t" anchorCtr="0">
            <a:spAutoFit/>
          </a:bodyPr>
          <a:lstStyle/>
          <a:p>
            <a:pPr marL="0" marR="0" lvl="0" indent="0" algn="l" defTabSz="914400" rtl="0" eaLnBrk="1" fontAlgn="auto" latinLnBrk="0" hangingPunct="1">
              <a:lnSpc>
                <a:spcPct val="160000"/>
              </a:lnSpc>
              <a:spcBef>
                <a:spcPts val="0"/>
              </a:spcBef>
              <a:spcAft>
                <a:spcPts val="0"/>
              </a:spcAft>
              <a:buClr>
                <a:srgbClr val="000000"/>
              </a:buClr>
              <a:buSzTx/>
              <a:buFont typeface="Arial"/>
              <a:buNone/>
              <a:tabLst/>
              <a:defRPr/>
            </a:pPr>
            <a:r>
              <a:rPr kumimoji="0" lang="en-US" sz="1500" b="0" i="0" u="none" strike="noStrike" kern="0" cap="none" spc="0" normalizeH="0" baseline="0" noProof="0" dirty="0">
                <a:ln>
                  <a:noFill/>
                </a:ln>
                <a:effectLst/>
                <a:uLnTx/>
                <a:uFillTx/>
                <a:latin typeface="Inter"/>
                <a:ea typeface="Inter"/>
                <a:cs typeface="Inter"/>
                <a:sym typeface="Inter"/>
              </a:rPr>
              <a:t> </a:t>
            </a:r>
            <a:r>
              <a:rPr kumimoji="0" lang="en-US" sz="1500" b="1" i="0" u="none" strike="noStrike" kern="0" cap="none" spc="0" normalizeH="0" baseline="0" noProof="0" dirty="0">
                <a:ln>
                  <a:noFill/>
                </a:ln>
                <a:effectLst/>
                <a:uLnTx/>
                <a:uFillTx/>
                <a:latin typeface="Inter"/>
                <a:ea typeface="Inter"/>
                <a:cs typeface="Inter"/>
                <a:sym typeface="Inter"/>
              </a:rPr>
              <a:t>Visualizes</a:t>
            </a:r>
            <a:r>
              <a:rPr kumimoji="0" lang="en-US" sz="1500" b="0" i="0" u="none" strike="noStrike" kern="0" cap="none" spc="0" normalizeH="0" baseline="0" noProof="0" dirty="0">
                <a:ln>
                  <a:noFill/>
                </a:ln>
                <a:effectLst/>
                <a:uLnTx/>
                <a:uFillTx/>
                <a:latin typeface="Inter"/>
                <a:ea typeface="Inter"/>
                <a:cs typeface="Inter"/>
                <a:sym typeface="Inter"/>
              </a:rPr>
              <a:t> those metrics into interactive, real-time dashboards.</a:t>
            </a:r>
            <a:endParaRPr kumimoji="0" sz="1400" b="0" i="0" u="none" strike="noStrike" kern="0" cap="none" spc="0" normalizeH="0" baseline="0" noProof="0" dirty="0">
              <a:ln>
                <a:noFill/>
              </a:ln>
              <a:effectLst/>
              <a:uLnTx/>
              <a:uFillTx/>
              <a:latin typeface="Arial"/>
              <a:cs typeface="Arial"/>
              <a:sym typeface="Arial"/>
            </a:endParaRPr>
          </a:p>
        </p:txBody>
      </p:sp>
      <p:sp>
        <p:nvSpPr>
          <p:cNvPr id="155" name="Google Shape;155;p17"/>
          <p:cNvSpPr txBox="1"/>
          <p:nvPr/>
        </p:nvSpPr>
        <p:spPr>
          <a:xfrm>
            <a:off x="6667500" y="5059858"/>
            <a:ext cx="4953000" cy="738664"/>
          </a:xfrm>
          <a:prstGeom prst="rect">
            <a:avLst/>
          </a:prstGeom>
          <a:noFill/>
          <a:ln>
            <a:noFill/>
          </a:ln>
        </p:spPr>
        <p:txBody>
          <a:bodyPr spcFirstLastPara="1" wrap="square" lIns="0" tIns="0" rIns="0" bIns="0" anchor="t" anchorCtr="0">
            <a:spAutoFit/>
          </a:bodyPr>
          <a:lstStyle/>
          <a:p>
            <a:pPr marL="0" marR="0" lvl="0" indent="0" algn="l" defTabSz="914400" rtl="0" eaLnBrk="1" fontAlgn="auto" latinLnBrk="0" hangingPunct="1">
              <a:lnSpc>
                <a:spcPct val="160000"/>
              </a:lnSpc>
              <a:spcBef>
                <a:spcPts val="0"/>
              </a:spcBef>
              <a:spcAft>
                <a:spcPts val="0"/>
              </a:spcAft>
              <a:buClr>
                <a:srgbClr val="000000"/>
              </a:buClr>
              <a:buSzTx/>
              <a:buFont typeface="Arial"/>
              <a:buNone/>
              <a:tabLst/>
              <a:defRPr/>
            </a:pPr>
            <a:r>
              <a:rPr kumimoji="0" lang="en-US" sz="1500" b="1" i="0" u="none" strike="noStrike" kern="0" cap="none" spc="0" normalizeH="0" baseline="0" noProof="0" dirty="0">
                <a:ln>
                  <a:noFill/>
                </a:ln>
                <a:effectLst/>
                <a:uLnTx/>
                <a:uFillTx/>
                <a:latin typeface="Inter SemiBold"/>
                <a:ea typeface="Inter SemiBold"/>
                <a:cs typeface="Inter SemiBold"/>
                <a:sym typeface="Inter SemiBold"/>
              </a:rPr>
              <a:t>Impact</a:t>
            </a:r>
            <a:r>
              <a:rPr kumimoji="0" lang="en-US" sz="1500" b="0" i="0" u="none" strike="noStrike" kern="0" cap="none" spc="0" normalizeH="0" baseline="0" noProof="0" dirty="0">
                <a:ln>
                  <a:noFill/>
                </a:ln>
                <a:effectLst/>
                <a:uLnTx/>
                <a:uFillTx/>
                <a:latin typeface="Inter SemiBold"/>
                <a:ea typeface="Inter SemiBold"/>
                <a:cs typeface="Inter SemiBold"/>
                <a:sym typeface="Inter SemiBold"/>
              </a:rPr>
              <a:t>:</a:t>
            </a:r>
            <a:r>
              <a:rPr kumimoji="0" lang="en-US" sz="1500" b="0" i="0" u="none" strike="noStrike" kern="0" cap="none" spc="0" normalizeH="0" baseline="0" noProof="0" dirty="0">
                <a:ln>
                  <a:noFill/>
                </a:ln>
                <a:effectLst/>
                <a:uLnTx/>
                <a:uFillTx/>
                <a:latin typeface="Inter"/>
                <a:ea typeface="Inter"/>
                <a:cs typeface="Inter"/>
                <a:sym typeface="Inter"/>
              </a:rPr>
              <a:t> Predict failures before they happen and view infrastructure health on a single screen.</a:t>
            </a:r>
            <a:endParaRPr kumimoji="0" sz="1400" b="0" i="0" u="none" strike="noStrike" kern="0" cap="none" spc="0" normalizeH="0" baseline="0" noProof="0" dirty="0">
              <a:ln>
                <a:noFill/>
              </a:ln>
              <a:effectLst/>
              <a:uLnTx/>
              <a:uFillTx/>
              <a:latin typeface="Arial"/>
              <a:cs typeface="Arial"/>
              <a:sym typeface="Arial"/>
            </a:endParaRPr>
          </a:p>
        </p:txBody>
      </p:sp>
      <p:sp>
        <p:nvSpPr>
          <p:cNvPr id="156" name="Google Shape;156;p17"/>
          <p:cNvSpPr txBox="1"/>
          <p:nvPr/>
        </p:nvSpPr>
        <p:spPr>
          <a:xfrm>
            <a:off x="6381750" y="2659558"/>
            <a:ext cx="104775" cy="443198"/>
          </a:xfrm>
          <a:prstGeom prst="rect">
            <a:avLst/>
          </a:prstGeom>
          <a:noFill/>
          <a:ln>
            <a:noFill/>
          </a:ln>
        </p:spPr>
        <p:txBody>
          <a:bodyPr spcFirstLastPara="1" wrap="square" lIns="0" tIns="0" rIns="0" bIns="0" anchor="t" anchorCtr="0">
            <a:spAutoFit/>
          </a:bodyPr>
          <a:lstStyle/>
          <a:p>
            <a:pPr marL="0" marR="0" lvl="0" indent="0" algn="l" defTabSz="914400" rtl="0" eaLnBrk="1" fontAlgn="auto" latinLnBrk="0" hangingPunct="1">
              <a:lnSpc>
                <a:spcPct val="159944"/>
              </a:lnSpc>
              <a:spcBef>
                <a:spcPts val="0"/>
              </a:spcBef>
              <a:spcAft>
                <a:spcPts val="0"/>
              </a:spcAft>
              <a:buClr>
                <a:srgbClr val="000000"/>
              </a:buClr>
              <a:buSzTx/>
              <a:buFont typeface="Arial"/>
              <a:buNone/>
              <a:tabLst/>
              <a:defRPr/>
            </a:pPr>
            <a:r>
              <a:rPr kumimoji="0" lang="en-US" sz="1800" b="0" i="0" u="none" strike="noStrike" kern="0" cap="none" spc="0" normalizeH="0" baseline="0" noProof="0">
                <a:ln>
                  <a:noFill/>
                </a:ln>
                <a:effectLst/>
                <a:uLnTx/>
                <a:uFillTx/>
                <a:latin typeface="Inter"/>
                <a:ea typeface="Inter"/>
                <a:cs typeface="Inter"/>
                <a:sym typeface="Inter"/>
              </a:rPr>
              <a:t>▹</a:t>
            </a:r>
            <a:endParaRPr kumimoji="0" sz="1400" b="0" i="0" u="none" strike="noStrike" kern="0" cap="none" spc="0" normalizeH="0" baseline="0" noProof="0">
              <a:ln>
                <a:noFill/>
              </a:ln>
              <a:effectLst/>
              <a:uLnTx/>
              <a:uFillTx/>
              <a:latin typeface="Arial"/>
              <a:cs typeface="Arial"/>
              <a:sym typeface="Arial"/>
            </a:endParaRPr>
          </a:p>
        </p:txBody>
      </p:sp>
      <p:sp>
        <p:nvSpPr>
          <p:cNvPr id="157" name="Google Shape;157;p17"/>
          <p:cNvSpPr txBox="1"/>
          <p:nvPr/>
        </p:nvSpPr>
        <p:spPr>
          <a:xfrm>
            <a:off x="6381750" y="3459658"/>
            <a:ext cx="104775" cy="443198"/>
          </a:xfrm>
          <a:prstGeom prst="rect">
            <a:avLst/>
          </a:prstGeom>
          <a:noFill/>
          <a:ln>
            <a:noFill/>
          </a:ln>
        </p:spPr>
        <p:txBody>
          <a:bodyPr spcFirstLastPara="1" wrap="square" lIns="0" tIns="0" rIns="0" bIns="0" anchor="t" anchorCtr="0">
            <a:spAutoFit/>
          </a:bodyPr>
          <a:lstStyle/>
          <a:p>
            <a:pPr marL="0" marR="0" lvl="0" indent="0" algn="l" defTabSz="914400" rtl="0" eaLnBrk="1" fontAlgn="auto" latinLnBrk="0" hangingPunct="1">
              <a:lnSpc>
                <a:spcPct val="159944"/>
              </a:lnSpc>
              <a:spcBef>
                <a:spcPts val="0"/>
              </a:spcBef>
              <a:spcAft>
                <a:spcPts val="0"/>
              </a:spcAft>
              <a:buClr>
                <a:srgbClr val="000000"/>
              </a:buClr>
              <a:buSzTx/>
              <a:buFont typeface="Arial"/>
              <a:buNone/>
              <a:tabLst/>
              <a:defRPr/>
            </a:pPr>
            <a:r>
              <a:rPr kumimoji="0" lang="en-US" sz="1800" b="0" i="0" u="none" strike="noStrike" kern="0" cap="none" spc="0" normalizeH="0" baseline="0" noProof="0">
                <a:ln>
                  <a:noFill/>
                </a:ln>
                <a:effectLst/>
                <a:uLnTx/>
                <a:uFillTx/>
                <a:latin typeface="Inter"/>
                <a:ea typeface="Inter"/>
                <a:cs typeface="Inter"/>
                <a:sym typeface="Inter"/>
              </a:rPr>
              <a:t>▹</a:t>
            </a:r>
            <a:endParaRPr kumimoji="0" sz="1400" b="0" i="0" u="none" strike="noStrike" kern="0" cap="none" spc="0" normalizeH="0" baseline="0" noProof="0">
              <a:ln>
                <a:noFill/>
              </a:ln>
              <a:effectLst/>
              <a:uLnTx/>
              <a:uFillTx/>
              <a:latin typeface="Arial"/>
              <a:cs typeface="Arial"/>
              <a:sym typeface="Arial"/>
            </a:endParaRPr>
          </a:p>
        </p:txBody>
      </p:sp>
      <p:sp>
        <p:nvSpPr>
          <p:cNvPr id="158" name="Google Shape;158;p17"/>
          <p:cNvSpPr txBox="1"/>
          <p:nvPr/>
        </p:nvSpPr>
        <p:spPr>
          <a:xfrm>
            <a:off x="6381750" y="4259758"/>
            <a:ext cx="104775" cy="443198"/>
          </a:xfrm>
          <a:prstGeom prst="rect">
            <a:avLst/>
          </a:prstGeom>
          <a:noFill/>
          <a:ln>
            <a:noFill/>
          </a:ln>
        </p:spPr>
        <p:txBody>
          <a:bodyPr spcFirstLastPara="1" wrap="square" lIns="0" tIns="0" rIns="0" bIns="0" anchor="t" anchorCtr="0">
            <a:spAutoFit/>
          </a:bodyPr>
          <a:lstStyle/>
          <a:p>
            <a:pPr marL="0" marR="0" lvl="0" indent="0" algn="l" defTabSz="914400" rtl="0" eaLnBrk="1" fontAlgn="auto" latinLnBrk="0" hangingPunct="1">
              <a:lnSpc>
                <a:spcPct val="159944"/>
              </a:lnSpc>
              <a:spcBef>
                <a:spcPts val="0"/>
              </a:spcBef>
              <a:spcAft>
                <a:spcPts val="0"/>
              </a:spcAft>
              <a:buClr>
                <a:srgbClr val="000000"/>
              </a:buClr>
              <a:buSzTx/>
              <a:buFont typeface="Arial"/>
              <a:buNone/>
              <a:tabLst/>
              <a:defRPr/>
            </a:pPr>
            <a:r>
              <a:rPr kumimoji="0" lang="en-US" sz="1800" b="0" i="0" u="none" strike="noStrike" kern="0" cap="none" spc="0" normalizeH="0" baseline="0" noProof="0">
                <a:ln>
                  <a:noFill/>
                </a:ln>
                <a:effectLst/>
                <a:uLnTx/>
                <a:uFillTx/>
                <a:latin typeface="Inter"/>
                <a:ea typeface="Inter"/>
                <a:cs typeface="Inter"/>
                <a:sym typeface="Inter"/>
              </a:rPr>
              <a:t>▹</a:t>
            </a:r>
            <a:endParaRPr kumimoji="0" sz="1400" b="0" i="0" u="none" strike="noStrike" kern="0" cap="none" spc="0" normalizeH="0" baseline="0" noProof="0">
              <a:ln>
                <a:noFill/>
              </a:ln>
              <a:effectLst/>
              <a:uLnTx/>
              <a:uFillTx/>
              <a:latin typeface="Arial"/>
              <a:cs typeface="Arial"/>
              <a:sym typeface="Arial"/>
            </a:endParaRPr>
          </a:p>
        </p:txBody>
      </p:sp>
      <p:sp>
        <p:nvSpPr>
          <p:cNvPr id="159" name="Google Shape;159;p17"/>
          <p:cNvSpPr txBox="1"/>
          <p:nvPr/>
        </p:nvSpPr>
        <p:spPr>
          <a:xfrm>
            <a:off x="6381750" y="5059858"/>
            <a:ext cx="104775" cy="443198"/>
          </a:xfrm>
          <a:prstGeom prst="rect">
            <a:avLst/>
          </a:prstGeom>
          <a:noFill/>
          <a:ln>
            <a:noFill/>
          </a:ln>
        </p:spPr>
        <p:txBody>
          <a:bodyPr spcFirstLastPara="1" wrap="square" lIns="0" tIns="0" rIns="0" bIns="0" anchor="t" anchorCtr="0">
            <a:spAutoFit/>
          </a:bodyPr>
          <a:lstStyle/>
          <a:p>
            <a:pPr marL="0" marR="0" lvl="0" indent="0" algn="l" defTabSz="914400" rtl="0" eaLnBrk="1" fontAlgn="auto" latinLnBrk="0" hangingPunct="1">
              <a:lnSpc>
                <a:spcPct val="159944"/>
              </a:lnSpc>
              <a:spcBef>
                <a:spcPts val="0"/>
              </a:spcBef>
              <a:spcAft>
                <a:spcPts val="0"/>
              </a:spcAft>
              <a:buClr>
                <a:srgbClr val="000000"/>
              </a:buClr>
              <a:buSzTx/>
              <a:buFont typeface="Arial"/>
              <a:buNone/>
              <a:tabLst/>
              <a:defRPr/>
            </a:pPr>
            <a:r>
              <a:rPr kumimoji="0" lang="en-US" sz="1800" b="0" i="0" u="none" strike="noStrike" kern="0" cap="none" spc="0" normalizeH="0" baseline="0" noProof="0">
                <a:ln>
                  <a:noFill/>
                </a:ln>
                <a:effectLst/>
                <a:uLnTx/>
                <a:uFillTx/>
                <a:latin typeface="Inter"/>
                <a:ea typeface="Inter"/>
                <a:cs typeface="Inter"/>
                <a:sym typeface="Inter"/>
              </a:rPr>
              <a:t>▹</a:t>
            </a:r>
            <a:endParaRPr kumimoji="0" sz="1400" b="0" i="0" u="none" strike="noStrike" kern="0" cap="none" spc="0" normalizeH="0" baseline="0" noProof="0">
              <a:ln>
                <a:noFill/>
              </a:ln>
              <a:effectLst/>
              <a:uLnTx/>
              <a:uFillTx/>
              <a:latin typeface="Arial"/>
              <a:cs typeface="Arial"/>
              <a:sym typeface="Arial"/>
            </a:endParaRPr>
          </a:p>
        </p:txBody>
      </p:sp>
      <p:sp>
        <p:nvSpPr>
          <p:cNvPr id="160" name="Google Shape;160;p17"/>
          <p:cNvSpPr txBox="1"/>
          <p:nvPr/>
        </p:nvSpPr>
        <p:spPr>
          <a:xfrm>
            <a:off x="571500" y="571500"/>
            <a:ext cx="11601450" cy="553998"/>
          </a:xfrm>
          <a:prstGeom prst="rect">
            <a:avLst/>
          </a:prstGeom>
          <a:noFill/>
          <a:ln>
            <a:noFill/>
          </a:ln>
        </p:spPr>
        <p:txBody>
          <a:bodyPr spcFirstLastPara="1" wrap="square" lIns="0" tIns="0" rIns="0" bIns="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3600" b="0" i="0" u="none" strike="noStrike" kern="0" cap="none" spc="0" normalizeH="0" baseline="0" noProof="0">
                <a:ln>
                  <a:noFill/>
                </a:ln>
                <a:effectLst/>
                <a:uLnTx/>
                <a:uFillTx/>
                <a:latin typeface="Inter SemiBold"/>
                <a:ea typeface="Inter SemiBold"/>
                <a:cs typeface="Inter SemiBold"/>
                <a:sym typeface="Inter SemiBold"/>
              </a:rPr>
              <a:t>Modern Observability</a:t>
            </a:r>
            <a:endParaRPr kumimoji="0" sz="1400" b="0" i="0" u="none" strike="noStrike" kern="0" cap="none" spc="0" normalizeH="0" baseline="0" noProof="0">
              <a:ln>
                <a:noFill/>
              </a:ln>
              <a:effectLst/>
              <a:uLnTx/>
              <a:uFillTx/>
              <a:latin typeface="Arial"/>
              <a:cs typeface="Arial"/>
              <a:sym typeface="Arial"/>
            </a:endParaRPr>
          </a:p>
        </p:txBody>
      </p:sp>
      <p:sp>
        <p:nvSpPr>
          <p:cNvPr id="161" name="Google Shape;161;p17"/>
          <p:cNvSpPr/>
          <p:nvPr/>
        </p:nvSpPr>
        <p:spPr>
          <a:xfrm>
            <a:off x="571500" y="1276350"/>
            <a:ext cx="11049000" cy="28575"/>
          </a:xfrm>
          <a:prstGeom prst="rect">
            <a:avLst/>
          </a:prstGeom>
          <a:solidFill>
            <a:srgbClr val="FBBF24"/>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effectLst/>
              <a:uLnTx/>
              <a:uFillTx/>
              <a:latin typeface="Calibri"/>
              <a:ea typeface="Calibri"/>
              <a:cs typeface="Calibri"/>
              <a:sym typeface="Calibri"/>
            </a:endParaRPr>
          </a:p>
        </p:txBody>
      </p:sp>
      <p:pic>
        <p:nvPicPr>
          <p:cNvPr id="2" name="Graphic 21">
            <a:extLst>
              <a:ext uri="{FF2B5EF4-FFF2-40B4-BE49-F238E27FC236}">
                <a16:creationId xmlns:a16="http://schemas.microsoft.com/office/drawing/2014/main" id="{FE2C0971-5EBC-E193-1AA2-5748F5633A2F}"/>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9678850" y="268963"/>
            <a:ext cx="2305141" cy="1076343"/>
          </a:xfrm>
          <a:prstGeom prst="rect">
            <a:avLst/>
          </a:prstGeom>
        </p:spPr>
      </p:pic>
    </p:spTree>
  </p:cSld>
  <p:clrMapOvr>
    <a:overrideClrMapping bg1="lt1" tx1="dk1" bg2="lt2" tx2="dk2" accent1="accent1" accent2="accent2" accent3="accent3" accent4="accent4" accent5="accent5" accent6="accent6" hlink="hlink" folHlink="folHlink"/>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1EE4C9-B8C7-A64A-C11D-679535D4097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B27980A4-090F-ECEB-056C-B1D730D97E4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2961A272-225D-CD4F-BB40-42358D52E5B5}"/>
              </a:ext>
            </a:extLst>
          </p:cNvPr>
          <p:cNvSpPr txBox="1"/>
          <p:nvPr/>
        </p:nvSpPr>
        <p:spPr>
          <a:xfrm>
            <a:off x="1093874" y="1790395"/>
            <a:ext cx="411389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Summary</a:t>
            </a:r>
            <a:endParaRPr kumimoji="0" lang="en-US" sz="240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sp>
        <p:nvSpPr>
          <p:cNvPr id="28" name="Rectangle 27">
            <a:extLst>
              <a:ext uri="{FF2B5EF4-FFF2-40B4-BE49-F238E27FC236}">
                <a16:creationId xmlns:a16="http://schemas.microsoft.com/office/drawing/2014/main" id="{69063E00-2EA3-FEA5-48F3-151E8083947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6" name="Graphic 21">
            <a:extLst>
              <a:ext uri="{FF2B5EF4-FFF2-40B4-BE49-F238E27FC236}">
                <a16:creationId xmlns:a16="http://schemas.microsoft.com/office/drawing/2014/main" id="{43B12A11-FA49-69B2-2F88-6A30E955852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9782999" y="59789"/>
            <a:ext cx="2305141" cy="1076343"/>
          </a:xfrm>
          <a:prstGeom prst="rect">
            <a:avLst/>
          </a:prstGeom>
        </p:spPr>
      </p:pic>
      <p:sp>
        <p:nvSpPr>
          <p:cNvPr id="3" name="Rectangle: Rounded Corners 2">
            <a:extLst>
              <a:ext uri="{FF2B5EF4-FFF2-40B4-BE49-F238E27FC236}">
                <a16:creationId xmlns:a16="http://schemas.microsoft.com/office/drawing/2014/main" id="{84A64717-7C5B-F08C-6419-2A91F38FAB23}"/>
              </a:ext>
            </a:extLst>
          </p:cNvPr>
          <p:cNvSpPr/>
          <p:nvPr/>
        </p:nvSpPr>
        <p:spPr>
          <a:xfrm>
            <a:off x="792480" y="2428703"/>
            <a:ext cx="10169687" cy="37086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a:ln>
                  <a:noFill/>
                </a:ln>
                <a:solidFill>
                  <a:prstClr val="black"/>
                </a:solidFill>
                <a:effectLst/>
                <a:uLnTx/>
                <a:uFillTx/>
                <a:latin typeface="Calibri"/>
                <a:ea typeface="+mn-ea"/>
                <a:cs typeface="+mn-cs"/>
              </a:rPr>
              <a:t>Linux Groups</a:t>
            </a:r>
          </a:p>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a:ln>
                  <a:noFill/>
                </a:ln>
                <a:solidFill>
                  <a:prstClr val="black"/>
                </a:solidFill>
                <a:effectLst/>
                <a:uLnTx/>
                <a:uFillTx/>
                <a:latin typeface="Calibri"/>
                <a:ea typeface="+mn-ea"/>
                <a:cs typeface="+mn-cs"/>
              </a:rPr>
              <a:t>Linux File Permission Control</a:t>
            </a:r>
          </a:p>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a:ln>
                  <a:noFill/>
                </a:ln>
                <a:solidFill>
                  <a:prstClr val="black"/>
                </a:solidFill>
                <a:effectLst/>
                <a:uLnTx/>
                <a:uFillTx/>
                <a:latin typeface="Calibri"/>
                <a:ea typeface="+mn-ea"/>
                <a:cs typeface="+mn-cs"/>
              </a:rPr>
              <a:t>Monitoring and Managing Processes</a:t>
            </a:r>
          </a:p>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a:ln>
                  <a:noFill/>
                </a:ln>
                <a:solidFill>
                  <a:prstClr val="black"/>
                </a:solidFill>
                <a:effectLst/>
                <a:uLnTx/>
                <a:uFillTx/>
                <a:latin typeface="Calibri"/>
                <a:ea typeface="+mn-ea"/>
                <a:cs typeface="+mn-cs"/>
              </a:rPr>
              <a:t>Disaster Recovery &amp; Backup Strategies</a:t>
            </a:r>
          </a:p>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a:ln>
                  <a:noFill/>
                </a:ln>
                <a:solidFill>
                  <a:prstClr val="black"/>
                </a:solidFill>
                <a:effectLst/>
                <a:uLnTx/>
                <a:uFillTx/>
                <a:latin typeface="Calibri"/>
                <a:ea typeface="+mn-ea"/>
                <a:cs typeface="+mn-cs"/>
              </a:rPr>
              <a:t>The Power of Automation</a:t>
            </a: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7097915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37280d039ab1ea008390676d3a9eb74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be194878a21e1940cedcee5b12d35744"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e7f495a-9f7b-4790-bf02-f985d85d70f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FD8EA1D4-06FC-4A54-84E6-B6A01BE8CA41}"/>
</file>

<file path=customXml/itemProps2.xml><?xml version="1.0" encoding="utf-8"?>
<ds:datastoreItem xmlns:ds="http://schemas.openxmlformats.org/officeDocument/2006/customXml" ds:itemID="{6CFE9B72-4C85-49DC-85D1-9D801942D9FF}"/>
</file>

<file path=customXml/itemProps3.xml><?xml version="1.0" encoding="utf-8"?>
<ds:datastoreItem xmlns:ds="http://schemas.openxmlformats.org/officeDocument/2006/customXml" ds:itemID="{D14397A1-1D11-41D7-89D6-435499063AC1}"/>
</file>

<file path=docProps/app.xml><?xml version="1.0" encoding="utf-8"?>
<Properties xmlns="http://schemas.openxmlformats.org/officeDocument/2006/extended-properties" xmlns:vt="http://schemas.openxmlformats.org/officeDocument/2006/docPropsVTypes">
  <TotalTime>2706</TotalTime>
  <Words>3874</Words>
  <Application>Microsoft Office PowerPoint</Application>
  <PresentationFormat>Widescreen</PresentationFormat>
  <Paragraphs>426</Paragraphs>
  <Slides>45</Slides>
  <Notes>44</Notes>
  <HiddenSlides>0</HiddenSlides>
  <MMClips>0</MMClips>
  <ScaleCrop>false</ScaleCrop>
  <HeadingPairs>
    <vt:vector size="6" baseType="variant">
      <vt:variant>
        <vt:lpstr>Fonts Used</vt:lpstr>
      </vt:variant>
      <vt:variant>
        <vt:i4>10</vt:i4>
      </vt:variant>
      <vt:variant>
        <vt:lpstr>Theme</vt:lpstr>
      </vt:variant>
      <vt:variant>
        <vt:i4>2</vt:i4>
      </vt:variant>
      <vt:variant>
        <vt:lpstr>Slide Titles</vt:lpstr>
      </vt:variant>
      <vt:variant>
        <vt:i4>45</vt:i4>
      </vt:variant>
    </vt:vector>
  </HeadingPairs>
  <TitlesOfParts>
    <vt:vector size="57" baseType="lpstr">
      <vt:lpstr>Alexandria</vt:lpstr>
      <vt:lpstr>Arial</vt:lpstr>
      <vt:lpstr>Arial Unicode MS</vt:lpstr>
      <vt:lpstr>Calibri</vt:lpstr>
      <vt:lpstr>Calibri Light</vt:lpstr>
      <vt:lpstr>Inter</vt:lpstr>
      <vt:lpstr>Inter SemiBold</vt:lpstr>
      <vt:lpstr>Roboto Light</vt:lpstr>
      <vt:lpstr>SegoeUI-Bold</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Ahmed Omar</dc:creator>
  <cp:lastModifiedBy>Ahmed Omar</cp:lastModifiedBy>
  <cp:revision>144</cp:revision>
  <dcterms:created xsi:type="dcterms:W3CDTF">2025-07-31T13:44:24Z</dcterms:created>
  <dcterms:modified xsi:type="dcterms:W3CDTF">2025-12-11T21:02:20Z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