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media/image12.jpg" ContentType="image/jpg"/>
  <Override PartName="/ppt/media/image29.jpg" ContentType="image/jpg"/>
  <Override PartName="/ppt/media/image51.jpg" ContentType="image/jpg"/>
  <Override PartName="/ppt/media/image91.jpg" ContentType="image/jpg"/>
  <Override PartName="/ppt/media/image92.jpg" ContentType="image/jpg"/>
  <Override PartName="/ppt/media/image93.jpg" ContentType="image/jpg"/>
  <Override PartName="/ppt/media/image94.jpg" ContentType="image/jpg"/>
  <Override PartName="/ppt/media/image101.jpg" ContentType="image/jpg"/>
  <Override PartName="/ppt/media/image106.jpg" ContentType="image/jpg"/>
  <Override PartName="/ppt/media/image107.jpg" ContentType="image/jpg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5"/>
  </p:notesMasterIdLst>
  <p:sldIdLst>
    <p:sldId id="480" r:id="rId2"/>
    <p:sldId id="658" r:id="rId3"/>
    <p:sldId id="659" r:id="rId4"/>
    <p:sldId id="660" r:id="rId5"/>
    <p:sldId id="661" r:id="rId6"/>
    <p:sldId id="662" r:id="rId7"/>
    <p:sldId id="663" r:id="rId8"/>
    <p:sldId id="664" r:id="rId9"/>
    <p:sldId id="665" r:id="rId10"/>
    <p:sldId id="666" r:id="rId11"/>
    <p:sldId id="667" r:id="rId12"/>
    <p:sldId id="668" r:id="rId13"/>
    <p:sldId id="669" r:id="rId14"/>
    <p:sldId id="670" r:id="rId15"/>
    <p:sldId id="671" r:id="rId16"/>
    <p:sldId id="672" r:id="rId17"/>
    <p:sldId id="673" r:id="rId18"/>
    <p:sldId id="674" r:id="rId19"/>
    <p:sldId id="675" r:id="rId20"/>
    <p:sldId id="676" r:id="rId21"/>
    <p:sldId id="677" r:id="rId22"/>
    <p:sldId id="678" r:id="rId23"/>
    <p:sldId id="679" r:id="rId24"/>
    <p:sldId id="680" r:id="rId25"/>
    <p:sldId id="681" r:id="rId26"/>
    <p:sldId id="682" r:id="rId27"/>
    <p:sldId id="683" r:id="rId28"/>
    <p:sldId id="684" r:id="rId29"/>
    <p:sldId id="685" r:id="rId30"/>
    <p:sldId id="686" r:id="rId31"/>
    <p:sldId id="687" r:id="rId32"/>
    <p:sldId id="688" r:id="rId33"/>
    <p:sldId id="689" r:id="rId34"/>
    <p:sldId id="690" r:id="rId35"/>
    <p:sldId id="691" r:id="rId36"/>
    <p:sldId id="692" r:id="rId37"/>
    <p:sldId id="693" r:id="rId38"/>
    <p:sldId id="694" r:id="rId39"/>
    <p:sldId id="695" r:id="rId40"/>
    <p:sldId id="696" r:id="rId41"/>
    <p:sldId id="697" r:id="rId42"/>
    <p:sldId id="698" r:id="rId43"/>
    <p:sldId id="699" r:id="rId44"/>
    <p:sldId id="700" r:id="rId45"/>
    <p:sldId id="701" r:id="rId46"/>
    <p:sldId id="702" r:id="rId47"/>
    <p:sldId id="703" r:id="rId48"/>
    <p:sldId id="704" r:id="rId49"/>
    <p:sldId id="705" r:id="rId50"/>
    <p:sldId id="706" r:id="rId51"/>
    <p:sldId id="707" r:id="rId52"/>
    <p:sldId id="708" r:id="rId53"/>
    <p:sldId id="349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658"/>
            <p14:sldId id="659"/>
            <p14:sldId id="660"/>
            <p14:sldId id="661"/>
            <p14:sldId id="662"/>
            <p14:sldId id="663"/>
            <p14:sldId id="664"/>
            <p14:sldId id="665"/>
            <p14:sldId id="666"/>
            <p14:sldId id="667"/>
            <p14:sldId id="668"/>
            <p14:sldId id="669"/>
            <p14:sldId id="670"/>
            <p14:sldId id="671"/>
            <p14:sldId id="672"/>
            <p14:sldId id="673"/>
            <p14:sldId id="674"/>
            <p14:sldId id="675"/>
            <p14:sldId id="676"/>
            <p14:sldId id="677"/>
            <p14:sldId id="678"/>
            <p14:sldId id="679"/>
            <p14:sldId id="680"/>
            <p14:sldId id="681"/>
            <p14:sldId id="682"/>
            <p14:sldId id="683"/>
            <p14:sldId id="684"/>
            <p14:sldId id="685"/>
            <p14:sldId id="686"/>
            <p14:sldId id="687"/>
            <p14:sldId id="688"/>
            <p14:sldId id="689"/>
            <p14:sldId id="690"/>
            <p14:sldId id="691"/>
            <p14:sldId id="692"/>
            <p14:sldId id="693"/>
            <p14:sldId id="694"/>
            <p14:sldId id="695"/>
            <p14:sldId id="696"/>
            <p14:sldId id="697"/>
            <p14:sldId id="698"/>
            <p14:sldId id="699"/>
            <p14:sldId id="700"/>
            <p14:sldId id="701"/>
            <p14:sldId id="702"/>
            <p14:sldId id="703"/>
            <p14:sldId id="704"/>
            <p14:sldId id="705"/>
            <p14:sldId id="706"/>
            <p14:sldId id="707"/>
            <p14:sldId id="708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883" autoAdjust="0"/>
  </p:normalViewPr>
  <p:slideViewPr>
    <p:cSldViewPr snapToGrid="0">
      <p:cViewPr varScale="1">
        <p:scale>
          <a:sx n="79" d="100"/>
          <a:sy n="79" d="100"/>
        </p:scale>
        <p:origin x="821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011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7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jp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12.jpg"/><Relationship Id="rId7" Type="http://schemas.openxmlformats.org/officeDocument/2006/relationships/image" Target="../media/image27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30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31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41.png"/><Relationship Id="rId4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42.png"/><Relationship Id="rId4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42.png"/><Relationship Id="rId4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42.png"/><Relationship Id="rId4" Type="http://schemas.openxmlformats.org/officeDocument/2006/relationships/image" Target="../media/image3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42.png"/><Relationship Id="rId4" Type="http://schemas.openxmlformats.org/officeDocument/2006/relationships/image" Target="../media/image37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36.png"/><Relationship Id="rId7" Type="http://schemas.openxmlformats.org/officeDocument/2006/relationships/image" Target="../media/image45.png"/><Relationship Id="rId12" Type="http://schemas.openxmlformats.org/officeDocument/2006/relationships/image" Target="../media/image12.jp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openxmlformats.org/officeDocument/2006/relationships/image" Target="../media/image49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37.png"/><Relationship Id="rId9" Type="http://schemas.openxmlformats.org/officeDocument/2006/relationships/image" Target="../media/image4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50.png"/><Relationship Id="rId4" Type="http://schemas.openxmlformats.org/officeDocument/2006/relationships/image" Target="../media/image3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35.png"/><Relationship Id="rId7" Type="http://schemas.openxmlformats.org/officeDocument/2006/relationships/image" Target="../media/image53.pn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61.png"/><Relationship Id="rId3" Type="http://schemas.openxmlformats.org/officeDocument/2006/relationships/image" Target="../media/image35.png"/><Relationship Id="rId7" Type="http://schemas.openxmlformats.org/officeDocument/2006/relationships/image" Target="../media/image55.png"/><Relationship Id="rId12" Type="http://schemas.openxmlformats.org/officeDocument/2006/relationships/image" Target="../media/image60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11" Type="http://schemas.openxmlformats.org/officeDocument/2006/relationships/image" Target="../media/image59.png"/><Relationship Id="rId5" Type="http://schemas.openxmlformats.org/officeDocument/2006/relationships/image" Target="../media/image37.png"/><Relationship Id="rId10" Type="http://schemas.openxmlformats.org/officeDocument/2006/relationships/image" Target="../media/image58.png"/><Relationship Id="rId4" Type="http://schemas.openxmlformats.org/officeDocument/2006/relationships/image" Target="../media/image36.png"/><Relationship Id="rId9" Type="http://schemas.openxmlformats.org/officeDocument/2006/relationships/image" Target="../media/image57.png"/><Relationship Id="rId14" Type="http://schemas.openxmlformats.org/officeDocument/2006/relationships/image" Target="../media/image62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67.png"/><Relationship Id="rId3" Type="http://schemas.openxmlformats.org/officeDocument/2006/relationships/image" Target="../media/image35.png"/><Relationship Id="rId7" Type="http://schemas.openxmlformats.org/officeDocument/2006/relationships/image" Target="../media/image55.png"/><Relationship Id="rId12" Type="http://schemas.openxmlformats.org/officeDocument/2006/relationships/image" Target="../media/image66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11" Type="http://schemas.openxmlformats.org/officeDocument/2006/relationships/image" Target="../media/image65.png"/><Relationship Id="rId5" Type="http://schemas.openxmlformats.org/officeDocument/2006/relationships/image" Target="../media/image37.png"/><Relationship Id="rId10" Type="http://schemas.openxmlformats.org/officeDocument/2006/relationships/image" Target="../media/image64.png"/><Relationship Id="rId4" Type="http://schemas.openxmlformats.org/officeDocument/2006/relationships/image" Target="../media/image36.png"/><Relationship Id="rId9" Type="http://schemas.openxmlformats.org/officeDocument/2006/relationships/image" Target="../media/image63.png"/><Relationship Id="rId14" Type="http://schemas.openxmlformats.org/officeDocument/2006/relationships/image" Target="../media/image68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35.png"/><Relationship Id="rId7" Type="http://schemas.openxmlformats.org/officeDocument/2006/relationships/image" Target="../media/image69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png"/><Relationship Id="rId3" Type="http://schemas.openxmlformats.org/officeDocument/2006/relationships/image" Target="../media/image35.png"/><Relationship Id="rId7" Type="http://schemas.openxmlformats.org/officeDocument/2006/relationships/image" Target="../media/image72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png"/><Relationship Id="rId5" Type="http://schemas.openxmlformats.org/officeDocument/2006/relationships/image" Target="../media/image37.png"/><Relationship Id="rId10" Type="http://schemas.openxmlformats.org/officeDocument/2006/relationships/image" Target="../media/image75.png"/><Relationship Id="rId4" Type="http://schemas.openxmlformats.org/officeDocument/2006/relationships/image" Target="../media/image36.png"/><Relationship Id="rId9" Type="http://schemas.openxmlformats.org/officeDocument/2006/relationships/image" Target="../media/image74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35.png"/><Relationship Id="rId7" Type="http://schemas.openxmlformats.org/officeDocument/2006/relationships/image" Target="../media/image77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.png"/><Relationship Id="rId5" Type="http://schemas.openxmlformats.org/officeDocument/2006/relationships/image" Target="../media/image37.png"/><Relationship Id="rId10" Type="http://schemas.openxmlformats.org/officeDocument/2006/relationships/image" Target="../media/image80.png"/><Relationship Id="rId4" Type="http://schemas.openxmlformats.org/officeDocument/2006/relationships/image" Target="../media/image36.png"/><Relationship Id="rId9" Type="http://schemas.openxmlformats.org/officeDocument/2006/relationships/image" Target="../media/image79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png"/><Relationship Id="rId3" Type="http://schemas.openxmlformats.org/officeDocument/2006/relationships/image" Target="../media/image35.png"/><Relationship Id="rId7" Type="http://schemas.openxmlformats.org/officeDocument/2006/relationships/image" Target="../media/image82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1.png"/><Relationship Id="rId5" Type="http://schemas.openxmlformats.org/officeDocument/2006/relationships/image" Target="../media/image37.png"/><Relationship Id="rId10" Type="http://schemas.openxmlformats.org/officeDocument/2006/relationships/image" Target="../media/image85.png"/><Relationship Id="rId4" Type="http://schemas.openxmlformats.org/officeDocument/2006/relationships/image" Target="../media/image36.png"/><Relationship Id="rId9" Type="http://schemas.openxmlformats.org/officeDocument/2006/relationships/image" Target="../media/image84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image" Target="../media/image36.png"/><Relationship Id="rId7" Type="http://schemas.openxmlformats.org/officeDocument/2006/relationships/image" Target="../media/image87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png"/><Relationship Id="rId5" Type="http://schemas.openxmlformats.org/officeDocument/2006/relationships/image" Target="../media/image52.png"/><Relationship Id="rId4" Type="http://schemas.openxmlformats.org/officeDocument/2006/relationships/image" Target="../media/image37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image" Target="../media/image36.png"/><Relationship Id="rId7" Type="http://schemas.openxmlformats.org/officeDocument/2006/relationships/image" Target="../media/image87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png"/><Relationship Id="rId5" Type="http://schemas.openxmlformats.org/officeDocument/2006/relationships/image" Target="../media/image52.png"/><Relationship Id="rId4" Type="http://schemas.openxmlformats.org/officeDocument/2006/relationships/image" Target="../media/image37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jpg"/><Relationship Id="rId3" Type="http://schemas.openxmlformats.org/officeDocument/2006/relationships/image" Target="../media/image36.png"/><Relationship Id="rId7" Type="http://schemas.openxmlformats.org/officeDocument/2006/relationships/image" Target="../media/image90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10" Type="http://schemas.openxmlformats.org/officeDocument/2006/relationships/image" Target="../media/image12.jpg"/><Relationship Id="rId4" Type="http://schemas.openxmlformats.org/officeDocument/2006/relationships/image" Target="../media/image37.png"/><Relationship Id="rId9" Type="http://schemas.openxmlformats.org/officeDocument/2006/relationships/image" Target="../media/image92.jp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jpg"/><Relationship Id="rId3" Type="http://schemas.openxmlformats.org/officeDocument/2006/relationships/image" Target="../media/image36.png"/><Relationship Id="rId7" Type="http://schemas.openxmlformats.org/officeDocument/2006/relationships/image" Target="../media/image90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10" Type="http://schemas.openxmlformats.org/officeDocument/2006/relationships/image" Target="../media/image12.jpg"/><Relationship Id="rId4" Type="http://schemas.openxmlformats.org/officeDocument/2006/relationships/image" Target="../media/image37.png"/><Relationship Id="rId9" Type="http://schemas.openxmlformats.org/officeDocument/2006/relationships/image" Target="../media/image94.jp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6.png"/><Relationship Id="rId3" Type="http://schemas.openxmlformats.org/officeDocument/2006/relationships/image" Target="../media/image36.png"/><Relationship Id="rId7" Type="http://schemas.openxmlformats.org/officeDocument/2006/relationships/image" Target="../media/image95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10" Type="http://schemas.openxmlformats.org/officeDocument/2006/relationships/image" Target="../media/image12.jpg"/><Relationship Id="rId4" Type="http://schemas.openxmlformats.org/officeDocument/2006/relationships/image" Target="../media/image37.png"/><Relationship Id="rId9" Type="http://schemas.openxmlformats.org/officeDocument/2006/relationships/image" Target="../media/image97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openxmlformats.org/officeDocument/2006/relationships/image" Target="../media/image36.png"/><Relationship Id="rId7" Type="http://schemas.openxmlformats.org/officeDocument/2006/relationships/image" Target="../media/image98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png"/><Relationship Id="rId11" Type="http://schemas.openxmlformats.org/officeDocument/2006/relationships/image" Target="../media/image12.jpg"/><Relationship Id="rId5" Type="http://schemas.openxmlformats.org/officeDocument/2006/relationships/image" Target="../media/image88.png"/><Relationship Id="rId10" Type="http://schemas.openxmlformats.org/officeDocument/2006/relationships/image" Target="../media/image101.jpg"/><Relationship Id="rId4" Type="http://schemas.openxmlformats.org/officeDocument/2006/relationships/image" Target="../media/image37.png"/><Relationship Id="rId9" Type="http://schemas.openxmlformats.org/officeDocument/2006/relationships/image" Target="../media/image100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png"/><Relationship Id="rId3" Type="http://schemas.openxmlformats.org/officeDocument/2006/relationships/image" Target="../media/image36.png"/><Relationship Id="rId7" Type="http://schemas.openxmlformats.org/officeDocument/2006/relationships/image" Target="../media/image102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10" Type="http://schemas.openxmlformats.org/officeDocument/2006/relationships/image" Target="../media/image12.jpg"/><Relationship Id="rId4" Type="http://schemas.openxmlformats.org/officeDocument/2006/relationships/image" Target="../media/image37.png"/><Relationship Id="rId9" Type="http://schemas.openxmlformats.org/officeDocument/2006/relationships/image" Target="../media/image104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3.png"/><Relationship Id="rId3" Type="http://schemas.openxmlformats.org/officeDocument/2006/relationships/image" Target="../media/image36.png"/><Relationship Id="rId7" Type="http://schemas.openxmlformats.org/officeDocument/2006/relationships/image" Target="../media/image102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10" Type="http://schemas.openxmlformats.org/officeDocument/2006/relationships/image" Target="../media/image12.jpg"/><Relationship Id="rId4" Type="http://schemas.openxmlformats.org/officeDocument/2006/relationships/image" Target="../media/image37.png"/><Relationship Id="rId9" Type="http://schemas.openxmlformats.org/officeDocument/2006/relationships/image" Target="../media/image104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jpg"/><Relationship Id="rId3" Type="http://schemas.openxmlformats.org/officeDocument/2006/relationships/image" Target="../media/image36.png"/><Relationship Id="rId7" Type="http://schemas.openxmlformats.org/officeDocument/2006/relationships/image" Target="../media/image105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9.png"/><Relationship Id="rId5" Type="http://schemas.openxmlformats.org/officeDocument/2006/relationships/image" Target="../media/image88.png"/><Relationship Id="rId10" Type="http://schemas.openxmlformats.org/officeDocument/2006/relationships/image" Target="../media/image12.jpg"/><Relationship Id="rId4" Type="http://schemas.openxmlformats.org/officeDocument/2006/relationships/image" Target="../media/image37.png"/><Relationship Id="rId9" Type="http://schemas.openxmlformats.org/officeDocument/2006/relationships/image" Target="../media/image107.jp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image" Target="../media/image36.png"/><Relationship Id="rId7" Type="http://schemas.openxmlformats.org/officeDocument/2006/relationships/image" Target="../media/image109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8.png"/><Relationship Id="rId5" Type="http://schemas.openxmlformats.org/officeDocument/2006/relationships/image" Target="../media/image52.png"/><Relationship Id="rId4" Type="http://schemas.openxmlformats.org/officeDocument/2006/relationships/image" Target="../media/image37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png"/><Relationship Id="rId3" Type="http://schemas.openxmlformats.org/officeDocument/2006/relationships/image" Target="../media/image36.png"/><Relationship Id="rId7" Type="http://schemas.openxmlformats.org/officeDocument/2006/relationships/image" Target="../media/image111.png"/><Relationship Id="rId12" Type="http://schemas.openxmlformats.org/officeDocument/2006/relationships/image" Target="../media/image12.jp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0.png"/><Relationship Id="rId11" Type="http://schemas.openxmlformats.org/officeDocument/2006/relationships/image" Target="../media/image115.png"/><Relationship Id="rId5" Type="http://schemas.openxmlformats.org/officeDocument/2006/relationships/image" Target="../media/image52.png"/><Relationship Id="rId10" Type="http://schemas.openxmlformats.org/officeDocument/2006/relationships/image" Target="../media/image114.png"/><Relationship Id="rId4" Type="http://schemas.openxmlformats.org/officeDocument/2006/relationships/image" Target="../media/image37.png"/><Relationship Id="rId9" Type="http://schemas.openxmlformats.org/officeDocument/2006/relationships/image" Target="../media/image113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png"/><Relationship Id="rId13" Type="http://schemas.openxmlformats.org/officeDocument/2006/relationships/image" Target="../media/image117.png"/><Relationship Id="rId3" Type="http://schemas.openxmlformats.org/officeDocument/2006/relationships/image" Target="../media/image36.png"/><Relationship Id="rId7" Type="http://schemas.openxmlformats.org/officeDocument/2006/relationships/image" Target="../media/image111.png"/><Relationship Id="rId12" Type="http://schemas.openxmlformats.org/officeDocument/2006/relationships/image" Target="../media/image116.png"/><Relationship Id="rId2" Type="http://schemas.openxmlformats.org/officeDocument/2006/relationships/image" Target="../media/image35.png"/><Relationship Id="rId16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0.png"/><Relationship Id="rId11" Type="http://schemas.openxmlformats.org/officeDocument/2006/relationships/image" Target="../media/image115.png"/><Relationship Id="rId5" Type="http://schemas.openxmlformats.org/officeDocument/2006/relationships/image" Target="../media/image52.png"/><Relationship Id="rId15" Type="http://schemas.openxmlformats.org/officeDocument/2006/relationships/image" Target="../media/image119.png"/><Relationship Id="rId10" Type="http://schemas.openxmlformats.org/officeDocument/2006/relationships/image" Target="../media/image114.png"/><Relationship Id="rId4" Type="http://schemas.openxmlformats.org/officeDocument/2006/relationships/image" Target="../media/image37.png"/><Relationship Id="rId9" Type="http://schemas.openxmlformats.org/officeDocument/2006/relationships/image" Target="../media/image113.png"/><Relationship Id="rId14" Type="http://schemas.openxmlformats.org/officeDocument/2006/relationships/image" Target="../media/image118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png"/><Relationship Id="rId13" Type="http://schemas.openxmlformats.org/officeDocument/2006/relationships/image" Target="../media/image124.png"/><Relationship Id="rId3" Type="http://schemas.openxmlformats.org/officeDocument/2006/relationships/image" Target="../media/image36.png"/><Relationship Id="rId7" Type="http://schemas.openxmlformats.org/officeDocument/2006/relationships/image" Target="../media/image111.png"/><Relationship Id="rId12" Type="http://schemas.openxmlformats.org/officeDocument/2006/relationships/image" Target="../media/image123.png"/><Relationship Id="rId2" Type="http://schemas.openxmlformats.org/officeDocument/2006/relationships/image" Target="../media/image35.png"/><Relationship Id="rId16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0.png"/><Relationship Id="rId11" Type="http://schemas.openxmlformats.org/officeDocument/2006/relationships/image" Target="../media/image122.png"/><Relationship Id="rId5" Type="http://schemas.openxmlformats.org/officeDocument/2006/relationships/image" Target="../media/image52.png"/><Relationship Id="rId15" Type="http://schemas.openxmlformats.org/officeDocument/2006/relationships/image" Target="../media/image126.png"/><Relationship Id="rId10" Type="http://schemas.openxmlformats.org/officeDocument/2006/relationships/image" Target="../media/image121.png"/><Relationship Id="rId4" Type="http://schemas.openxmlformats.org/officeDocument/2006/relationships/image" Target="../media/image37.png"/><Relationship Id="rId9" Type="http://schemas.openxmlformats.org/officeDocument/2006/relationships/image" Target="../media/image120.png"/><Relationship Id="rId14" Type="http://schemas.openxmlformats.org/officeDocument/2006/relationships/image" Target="../media/image125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image" Target="../media/image36.png"/><Relationship Id="rId7" Type="http://schemas.openxmlformats.org/officeDocument/2006/relationships/image" Target="../media/image128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7.png"/><Relationship Id="rId5" Type="http://schemas.openxmlformats.org/officeDocument/2006/relationships/image" Target="../media/image52.png"/><Relationship Id="rId4" Type="http://schemas.openxmlformats.org/officeDocument/2006/relationships/image" Target="../media/image37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31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34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1.png"/><Relationship Id="rId3" Type="http://schemas.openxmlformats.org/officeDocument/2006/relationships/image" Target="../media/image136.png"/><Relationship Id="rId7" Type="http://schemas.openxmlformats.org/officeDocument/2006/relationships/image" Target="../media/image140.png"/><Relationship Id="rId2" Type="http://schemas.openxmlformats.org/officeDocument/2006/relationships/image" Target="../media/image1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9.png"/><Relationship Id="rId5" Type="http://schemas.openxmlformats.org/officeDocument/2006/relationships/image" Target="../media/image138.png"/><Relationship Id="rId10" Type="http://schemas.openxmlformats.org/officeDocument/2006/relationships/image" Target="../media/image12.jpg"/><Relationship Id="rId4" Type="http://schemas.openxmlformats.org/officeDocument/2006/relationships/image" Target="../media/image137.png"/><Relationship Id="rId9" Type="http://schemas.openxmlformats.org/officeDocument/2006/relationships/image" Target="../media/image14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4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7.png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g"/><Relationship Id="rId4" Type="http://schemas.openxmlformats.org/officeDocument/2006/relationships/image" Target="../media/image148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52.png"/><Relationship Id="rId4" Type="http://schemas.openxmlformats.org/officeDocument/2006/relationships/image" Target="../media/image151.png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8.png"/><Relationship Id="rId3" Type="http://schemas.openxmlformats.org/officeDocument/2006/relationships/image" Target="../media/image154.png"/><Relationship Id="rId7" Type="http://schemas.openxmlformats.org/officeDocument/2006/relationships/image" Target="../media/image157.png"/><Relationship Id="rId2" Type="http://schemas.openxmlformats.org/officeDocument/2006/relationships/image" Target="../media/image1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56.png"/><Relationship Id="rId4" Type="http://schemas.openxmlformats.org/officeDocument/2006/relationships/image" Target="../media/image155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image" Target="../media/image15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62.png"/><Relationship Id="rId4" Type="http://schemas.openxmlformats.org/officeDocument/2006/relationships/image" Target="../media/image161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8.png"/><Relationship Id="rId3" Type="http://schemas.openxmlformats.org/officeDocument/2006/relationships/image" Target="../media/image164.png"/><Relationship Id="rId7" Type="http://schemas.openxmlformats.org/officeDocument/2006/relationships/image" Target="../media/image157.png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66.png"/><Relationship Id="rId4" Type="http://schemas.openxmlformats.org/officeDocument/2006/relationships/image" Target="../media/image16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8.png"/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69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1.png"/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4.png"/><Relationship Id="rId5" Type="http://schemas.openxmlformats.org/officeDocument/2006/relationships/image" Target="../media/image173.png"/><Relationship Id="rId4" Type="http://schemas.openxmlformats.org/officeDocument/2006/relationships/image" Target="../media/image172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image" Target="../media/image17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6.png"/><Relationship Id="rId5" Type="http://schemas.openxmlformats.org/officeDocument/2006/relationships/image" Target="../media/image175.png"/><Relationship Id="rId4" Type="http://schemas.openxmlformats.org/officeDocument/2006/relationships/image" Target="../media/image174.png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2.jpg"/><Relationship Id="rId3" Type="http://schemas.openxmlformats.org/officeDocument/2006/relationships/image" Target="../media/image177.png"/><Relationship Id="rId7" Type="http://schemas.openxmlformats.org/officeDocument/2006/relationships/image" Target="../media/image18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0.svg"/><Relationship Id="rId5" Type="http://schemas.openxmlformats.org/officeDocument/2006/relationships/image" Target="../media/image179.png"/><Relationship Id="rId4" Type="http://schemas.openxmlformats.org/officeDocument/2006/relationships/image" Target="../media/image17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152400" y="1324604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0" y="1172204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9385F0-2536-01DB-C486-D6A29656E6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150" y="-44450"/>
            <a:ext cx="12311979" cy="685800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Merna Emad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-139344" y="2225438"/>
            <a:ext cx="52155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</a:rPr>
              <a:t>Communication skills</a:t>
            </a:r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8588" y="5825019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3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8545" y="198943"/>
            <a:ext cx="2876694" cy="135779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190" y="0"/>
            <a:ext cx="7024370" cy="353758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Rectangle 1"/>
          <p:cNvSpPr/>
          <p:nvPr/>
        </p:nvSpPr>
        <p:spPr>
          <a:xfrm>
            <a:off x="4119899" y="6325403"/>
            <a:ext cx="19789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066800" y="928126"/>
            <a:ext cx="2533650" cy="2939415"/>
            <a:chOff x="1066800" y="928126"/>
            <a:chExt cx="2533650" cy="293941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66800" y="2371725"/>
              <a:ext cx="2533650" cy="1495425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093506" y="933206"/>
              <a:ext cx="2479675" cy="1452245"/>
            </a:xfrm>
            <a:custGeom>
              <a:avLst/>
              <a:gdLst/>
              <a:ahLst/>
              <a:cxnLst/>
              <a:rect l="l" t="t" r="r" b="b"/>
              <a:pathLst>
                <a:path w="2479675" h="1452245">
                  <a:moveTo>
                    <a:pt x="2237317" y="0"/>
                  </a:moveTo>
                  <a:lnTo>
                    <a:pt x="241898" y="0"/>
                  </a:lnTo>
                  <a:lnTo>
                    <a:pt x="193157" y="4915"/>
                  </a:lnTo>
                  <a:lnTo>
                    <a:pt x="147754" y="19015"/>
                  </a:lnTo>
                  <a:lnTo>
                    <a:pt x="106665" y="41326"/>
                  </a:lnTo>
                  <a:lnTo>
                    <a:pt x="70862" y="70877"/>
                  </a:lnTo>
                  <a:lnTo>
                    <a:pt x="41321" y="106696"/>
                  </a:lnTo>
                  <a:lnTo>
                    <a:pt x="19014" y="147811"/>
                  </a:lnTo>
                  <a:lnTo>
                    <a:pt x="4915" y="193250"/>
                  </a:lnTo>
                  <a:lnTo>
                    <a:pt x="0" y="242041"/>
                  </a:lnTo>
                  <a:lnTo>
                    <a:pt x="0" y="1209781"/>
                  </a:lnTo>
                  <a:lnTo>
                    <a:pt x="4915" y="1258542"/>
                  </a:lnTo>
                  <a:lnTo>
                    <a:pt x="19014" y="1303959"/>
                  </a:lnTo>
                  <a:lnTo>
                    <a:pt x="41321" y="1345057"/>
                  </a:lnTo>
                  <a:lnTo>
                    <a:pt x="70862" y="1380865"/>
                  </a:lnTo>
                  <a:lnTo>
                    <a:pt x="106665" y="1410410"/>
                  </a:lnTo>
                  <a:lnTo>
                    <a:pt x="147754" y="1432718"/>
                  </a:lnTo>
                  <a:lnTo>
                    <a:pt x="193157" y="1446816"/>
                  </a:lnTo>
                  <a:lnTo>
                    <a:pt x="241898" y="1451731"/>
                  </a:lnTo>
                  <a:lnTo>
                    <a:pt x="2237317" y="1451731"/>
                  </a:lnTo>
                  <a:lnTo>
                    <a:pt x="2286078" y="1446816"/>
                  </a:lnTo>
                  <a:lnTo>
                    <a:pt x="2331494" y="1432718"/>
                  </a:lnTo>
                  <a:lnTo>
                    <a:pt x="2372593" y="1410410"/>
                  </a:lnTo>
                  <a:lnTo>
                    <a:pt x="2408401" y="1380865"/>
                  </a:lnTo>
                  <a:lnTo>
                    <a:pt x="2437945" y="1345057"/>
                  </a:lnTo>
                  <a:lnTo>
                    <a:pt x="2460253" y="1303959"/>
                  </a:lnTo>
                  <a:lnTo>
                    <a:pt x="2474351" y="1258542"/>
                  </a:lnTo>
                  <a:lnTo>
                    <a:pt x="2479267" y="1209781"/>
                  </a:lnTo>
                  <a:lnTo>
                    <a:pt x="2479267" y="242041"/>
                  </a:lnTo>
                  <a:lnTo>
                    <a:pt x="2474351" y="193250"/>
                  </a:lnTo>
                  <a:lnTo>
                    <a:pt x="2460253" y="147811"/>
                  </a:lnTo>
                  <a:lnTo>
                    <a:pt x="2437945" y="106696"/>
                  </a:lnTo>
                  <a:lnTo>
                    <a:pt x="2408401" y="70877"/>
                  </a:lnTo>
                  <a:lnTo>
                    <a:pt x="2372593" y="41326"/>
                  </a:lnTo>
                  <a:lnTo>
                    <a:pt x="2331494" y="19015"/>
                  </a:lnTo>
                  <a:lnTo>
                    <a:pt x="2286078" y="4915"/>
                  </a:lnTo>
                  <a:lnTo>
                    <a:pt x="2237317" y="0"/>
                  </a:lnTo>
                  <a:close/>
                </a:path>
              </a:pathLst>
            </a:custGeom>
            <a:solidFill>
              <a:srgbClr val="0D0D0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093506" y="933206"/>
              <a:ext cx="2479675" cy="1452245"/>
            </a:xfrm>
            <a:custGeom>
              <a:avLst/>
              <a:gdLst/>
              <a:ahLst/>
              <a:cxnLst/>
              <a:rect l="l" t="t" r="r" b="b"/>
              <a:pathLst>
                <a:path w="2479675" h="1452245">
                  <a:moveTo>
                    <a:pt x="0" y="242041"/>
                  </a:moveTo>
                  <a:lnTo>
                    <a:pt x="4915" y="193250"/>
                  </a:lnTo>
                  <a:lnTo>
                    <a:pt x="19014" y="147811"/>
                  </a:lnTo>
                  <a:lnTo>
                    <a:pt x="41321" y="106696"/>
                  </a:lnTo>
                  <a:lnTo>
                    <a:pt x="70862" y="70877"/>
                  </a:lnTo>
                  <a:lnTo>
                    <a:pt x="106665" y="41326"/>
                  </a:lnTo>
                  <a:lnTo>
                    <a:pt x="147754" y="19015"/>
                  </a:lnTo>
                  <a:lnTo>
                    <a:pt x="193157" y="4915"/>
                  </a:lnTo>
                  <a:lnTo>
                    <a:pt x="241898" y="0"/>
                  </a:lnTo>
                  <a:lnTo>
                    <a:pt x="2237317" y="0"/>
                  </a:lnTo>
                  <a:lnTo>
                    <a:pt x="2286078" y="4915"/>
                  </a:lnTo>
                  <a:lnTo>
                    <a:pt x="2331494" y="19015"/>
                  </a:lnTo>
                  <a:lnTo>
                    <a:pt x="2372593" y="41326"/>
                  </a:lnTo>
                  <a:lnTo>
                    <a:pt x="2408401" y="70877"/>
                  </a:lnTo>
                  <a:lnTo>
                    <a:pt x="2437945" y="106696"/>
                  </a:lnTo>
                  <a:lnTo>
                    <a:pt x="2460253" y="147811"/>
                  </a:lnTo>
                  <a:lnTo>
                    <a:pt x="2474351" y="193250"/>
                  </a:lnTo>
                  <a:lnTo>
                    <a:pt x="2479267" y="242041"/>
                  </a:lnTo>
                  <a:lnTo>
                    <a:pt x="2479267" y="1209781"/>
                  </a:lnTo>
                  <a:lnTo>
                    <a:pt x="2474351" y="1258542"/>
                  </a:lnTo>
                  <a:lnTo>
                    <a:pt x="2460253" y="1303959"/>
                  </a:lnTo>
                  <a:lnTo>
                    <a:pt x="2437945" y="1345057"/>
                  </a:lnTo>
                  <a:lnTo>
                    <a:pt x="2408401" y="1380865"/>
                  </a:lnTo>
                  <a:lnTo>
                    <a:pt x="2372593" y="1410410"/>
                  </a:lnTo>
                  <a:lnTo>
                    <a:pt x="2331494" y="1432718"/>
                  </a:lnTo>
                  <a:lnTo>
                    <a:pt x="2286078" y="1446816"/>
                  </a:lnTo>
                  <a:lnTo>
                    <a:pt x="2237317" y="1451731"/>
                  </a:lnTo>
                  <a:lnTo>
                    <a:pt x="241898" y="1451731"/>
                  </a:lnTo>
                  <a:lnTo>
                    <a:pt x="193157" y="1446816"/>
                  </a:lnTo>
                  <a:lnTo>
                    <a:pt x="147754" y="1432718"/>
                  </a:lnTo>
                  <a:lnTo>
                    <a:pt x="106665" y="1410410"/>
                  </a:lnTo>
                  <a:lnTo>
                    <a:pt x="70862" y="1380865"/>
                  </a:lnTo>
                  <a:lnTo>
                    <a:pt x="41321" y="1345057"/>
                  </a:lnTo>
                  <a:lnTo>
                    <a:pt x="19014" y="1303959"/>
                  </a:lnTo>
                  <a:lnTo>
                    <a:pt x="4915" y="1258542"/>
                  </a:lnTo>
                  <a:lnTo>
                    <a:pt x="0" y="1209781"/>
                  </a:lnTo>
                  <a:lnTo>
                    <a:pt x="0" y="242041"/>
                  </a:lnTo>
                  <a:close/>
                </a:path>
              </a:pathLst>
            </a:custGeom>
            <a:ln w="953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57325" y="1181084"/>
              <a:ext cx="1647825" cy="809625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682116" y="1280155"/>
            <a:ext cx="1183005" cy="4495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75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Lecture</a:t>
            </a:r>
            <a:endParaRPr sz="2750">
              <a:latin typeface="Times New Roman"/>
              <a:cs typeface="Times New Roman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3381390" y="1476375"/>
            <a:ext cx="2143125" cy="2876550"/>
            <a:chOff x="3381390" y="1476375"/>
            <a:chExt cx="2143125" cy="2876550"/>
          </a:xfrm>
        </p:grpSpPr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524249" y="2533650"/>
              <a:ext cx="1009650" cy="125730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524249" y="1476375"/>
              <a:ext cx="1009650" cy="1247775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3563233" y="1516135"/>
              <a:ext cx="838835" cy="1042035"/>
            </a:xfrm>
            <a:custGeom>
              <a:avLst/>
              <a:gdLst/>
              <a:ahLst/>
              <a:cxnLst/>
              <a:rect l="l" t="t" r="r" b="b"/>
              <a:pathLst>
                <a:path w="838835" h="1042035">
                  <a:moveTo>
                    <a:pt x="791077" y="965301"/>
                  </a:moveTo>
                  <a:lnTo>
                    <a:pt x="762518" y="965301"/>
                  </a:lnTo>
                  <a:lnTo>
                    <a:pt x="800618" y="1041501"/>
                  </a:lnTo>
                  <a:lnTo>
                    <a:pt x="832363" y="978011"/>
                  </a:lnTo>
                  <a:lnTo>
                    <a:pt x="791077" y="978011"/>
                  </a:lnTo>
                  <a:lnTo>
                    <a:pt x="791077" y="965301"/>
                  </a:lnTo>
                  <a:close/>
                </a:path>
                <a:path w="838835" h="1042035">
                  <a:moveTo>
                    <a:pt x="791077" y="520689"/>
                  </a:moveTo>
                  <a:lnTo>
                    <a:pt x="791077" y="978011"/>
                  </a:lnTo>
                  <a:lnTo>
                    <a:pt x="810127" y="978011"/>
                  </a:lnTo>
                  <a:lnTo>
                    <a:pt x="810127" y="530199"/>
                  </a:lnTo>
                  <a:lnTo>
                    <a:pt x="800618" y="530199"/>
                  </a:lnTo>
                  <a:lnTo>
                    <a:pt x="791077" y="520689"/>
                  </a:lnTo>
                  <a:close/>
                </a:path>
                <a:path w="838835" h="1042035">
                  <a:moveTo>
                    <a:pt x="838718" y="965301"/>
                  </a:moveTo>
                  <a:lnTo>
                    <a:pt x="810127" y="965301"/>
                  </a:lnTo>
                  <a:lnTo>
                    <a:pt x="810127" y="978011"/>
                  </a:lnTo>
                  <a:lnTo>
                    <a:pt x="832363" y="978011"/>
                  </a:lnTo>
                  <a:lnTo>
                    <a:pt x="838718" y="965301"/>
                  </a:lnTo>
                  <a:close/>
                </a:path>
                <a:path w="838835" h="1042035">
                  <a:moveTo>
                    <a:pt x="19050" y="0"/>
                  </a:moveTo>
                  <a:lnTo>
                    <a:pt x="0" y="0"/>
                  </a:lnTo>
                  <a:lnTo>
                    <a:pt x="0" y="530199"/>
                  </a:lnTo>
                  <a:lnTo>
                    <a:pt x="791077" y="530199"/>
                  </a:lnTo>
                  <a:lnTo>
                    <a:pt x="791077" y="520689"/>
                  </a:lnTo>
                  <a:lnTo>
                    <a:pt x="19050" y="520689"/>
                  </a:lnTo>
                  <a:lnTo>
                    <a:pt x="9540" y="511149"/>
                  </a:lnTo>
                  <a:lnTo>
                    <a:pt x="19050" y="511149"/>
                  </a:lnTo>
                  <a:lnTo>
                    <a:pt x="19050" y="0"/>
                  </a:lnTo>
                  <a:close/>
                </a:path>
                <a:path w="838835" h="1042035">
                  <a:moveTo>
                    <a:pt x="810127" y="511149"/>
                  </a:moveTo>
                  <a:lnTo>
                    <a:pt x="19050" y="511149"/>
                  </a:lnTo>
                  <a:lnTo>
                    <a:pt x="19050" y="520689"/>
                  </a:lnTo>
                  <a:lnTo>
                    <a:pt x="791077" y="520689"/>
                  </a:lnTo>
                  <a:lnTo>
                    <a:pt x="800618" y="530199"/>
                  </a:lnTo>
                  <a:lnTo>
                    <a:pt x="810127" y="530199"/>
                  </a:lnTo>
                  <a:lnTo>
                    <a:pt x="810127" y="511149"/>
                  </a:lnTo>
                  <a:close/>
                </a:path>
                <a:path w="838835" h="1042035">
                  <a:moveTo>
                    <a:pt x="19050" y="511149"/>
                  </a:moveTo>
                  <a:lnTo>
                    <a:pt x="9540" y="511149"/>
                  </a:lnTo>
                  <a:lnTo>
                    <a:pt x="19050" y="520689"/>
                  </a:lnTo>
                  <a:lnTo>
                    <a:pt x="19050" y="51114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381390" y="2562225"/>
              <a:ext cx="2143125" cy="179070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619499" y="3124200"/>
              <a:ext cx="1819275" cy="762000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3424305" y="2605278"/>
              <a:ext cx="1998980" cy="1649730"/>
            </a:xfrm>
            <a:custGeom>
              <a:avLst/>
              <a:gdLst/>
              <a:ahLst/>
              <a:cxnLst/>
              <a:rect l="l" t="t" r="r" b="b"/>
              <a:pathLst>
                <a:path w="1998979" h="1649729">
                  <a:moveTo>
                    <a:pt x="999225" y="0"/>
                  </a:moveTo>
                  <a:lnTo>
                    <a:pt x="946162" y="1143"/>
                  </a:lnTo>
                  <a:lnTo>
                    <a:pt x="893819" y="4535"/>
                  </a:lnTo>
                  <a:lnTo>
                    <a:pt x="842266" y="10119"/>
                  </a:lnTo>
                  <a:lnTo>
                    <a:pt x="791573" y="17838"/>
                  </a:lnTo>
                  <a:lnTo>
                    <a:pt x="741807" y="27635"/>
                  </a:lnTo>
                  <a:lnTo>
                    <a:pt x="693039" y="39453"/>
                  </a:lnTo>
                  <a:lnTo>
                    <a:pt x="645337" y="53234"/>
                  </a:lnTo>
                  <a:lnTo>
                    <a:pt x="598770" y="68922"/>
                  </a:lnTo>
                  <a:lnTo>
                    <a:pt x="553408" y="86460"/>
                  </a:lnTo>
                  <a:lnTo>
                    <a:pt x="509319" y="105790"/>
                  </a:lnTo>
                  <a:lnTo>
                    <a:pt x="466573" y="126856"/>
                  </a:lnTo>
                  <a:lnTo>
                    <a:pt x="425239" y="149601"/>
                  </a:lnTo>
                  <a:lnTo>
                    <a:pt x="385385" y="173967"/>
                  </a:lnTo>
                  <a:lnTo>
                    <a:pt x="347082" y="199898"/>
                  </a:lnTo>
                  <a:lnTo>
                    <a:pt x="310397" y="227336"/>
                  </a:lnTo>
                  <a:lnTo>
                    <a:pt x="275401" y="256225"/>
                  </a:lnTo>
                  <a:lnTo>
                    <a:pt x="242161" y="286508"/>
                  </a:lnTo>
                  <a:lnTo>
                    <a:pt x="210748" y="318127"/>
                  </a:lnTo>
                  <a:lnTo>
                    <a:pt x="181230" y="351025"/>
                  </a:lnTo>
                  <a:lnTo>
                    <a:pt x="153677" y="385146"/>
                  </a:lnTo>
                  <a:lnTo>
                    <a:pt x="128157" y="420432"/>
                  </a:lnTo>
                  <a:lnTo>
                    <a:pt x="104740" y="456827"/>
                  </a:lnTo>
                  <a:lnTo>
                    <a:pt x="83494" y="494273"/>
                  </a:lnTo>
                  <a:lnTo>
                    <a:pt x="64489" y="532714"/>
                  </a:lnTo>
                  <a:lnTo>
                    <a:pt x="47794" y="572092"/>
                  </a:lnTo>
                  <a:lnTo>
                    <a:pt x="33478" y="612350"/>
                  </a:lnTo>
                  <a:lnTo>
                    <a:pt x="21610" y="653431"/>
                  </a:lnTo>
                  <a:lnTo>
                    <a:pt x="12259" y="695279"/>
                  </a:lnTo>
                  <a:lnTo>
                    <a:pt x="5494" y="737836"/>
                  </a:lnTo>
                  <a:lnTo>
                    <a:pt x="1385" y="781045"/>
                  </a:lnTo>
                  <a:lnTo>
                    <a:pt x="0" y="824849"/>
                  </a:lnTo>
                  <a:lnTo>
                    <a:pt x="1385" y="868657"/>
                  </a:lnTo>
                  <a:lnTo>
                    <a:pt x="5494" y="911868"/>
                  </a:lnTo>
                  <a:lnTo>
                    <a:pt x="12259" y="954426"/>
                  </a:lnTo>
                  <a:lnTo>
                    <a:pt x="21610" y="996273"/>
                  </a:lnTo>
                  <a:lnTo>
                    <a:pt x="33478" y="1037354"/>
                  </a:lnTo>
                  <a:lnTo>
                    <a:pt x="47794" y="1077611"/>
                  </a:lnTo>
                  <a:lnTo>
                    <a:pt x="64489" y="1116986"/>
                  </a:lnTo>
                  <a:lnTo>
                    <a:pt x="83494" y="1155424"/>
                  </a:lnTo>
                  <a:lnTo>
                    <a:pt x="104740" y="1192867"/>
                  </a:lnTo>
                  <a:lnTo>
                    <a:pt x="128157" y="1229258"/>
                  </a:lnTo>
                  <a:lnTo>
                    <a:pt x="153677" y="1264540"/>
                  </a:lnTo>
                  <a:lnTo>
                    <a:pt x="181230" y="1298656"/>
                  </a:lnTo>
                  <a:lnTo>
                    <a:pt x="210748" y="1331549"/>
                  </a:lnTo>
                  <a:lnTo>
                    <a:pt x="242161" y="1363163"/>
                  </a:lnTo>
                  <a:lnTo>
                    <a:pt x="275401" y="1393440"/>
                  </a:lnTo>
                  <a:lnTo>
                    <a:pt x="310397" y="1422323"/>
                  </a:lnTo>
                  <a:lnTo>
                    <a:pt x="347082" y="1449755"/>
                  </a:lnTo>
                  <a:lnTo>
                    <a:pt x="385385" y="1475680"/>
                  </a:lnTo>
                  <a:lnTo>
                    <a:pt x="425239" y="1500041"/>
                  </a:lnTo>
                  <a:lnTo>
                    <a:pt x="466573" y="1522780"/>
                  </a:lnTo>
                  <a:lnTo>
                    <a:pt x="509319" y="1543840"/>
                  </a:lnTo>
                  <a:lnTo>
                    <a:pt x="553408" y="1563165"/>
                  </a:lnTo>
                  <a:lnTo>
                    <a:pt x="598770" y="1580698"/>
                  </a:lnTo>
                  <a:lnTo>
                    <a:pt x="645337" y="1596381"/>
                  </a:lnTo>
                  <a:lnTo>
                    <a:pt x="693039" y="1610158"/>
                  </a:lnTo>
                  <a:lnTo>
                    <a:pt x="741807" y="1621972"/>
                  </a:lnTo>
                  <a:lnTo>
                    <a:pt x="791573" y="1631766"/>
                  </a:lnTo>
                  <a:lnTo>
                    <a:pt x="842266" y="1639482"/>
                  </a:lnTo>
                  <a:lnTo>
                    <a:pt x="893819" y="1645064"/>
                  </a:lnTo>
                  <a:lnTo>
                    <a:pt x="946162" y="1648455"/>
                  </a:lnTo>
                  <a:lnTo>
                    <a:pt x="999225" y="1649598"/>
                  </a:lnTo>
                  <a:lnTo>
                    <a:pt x="1052303" y="1648455"/>
                  </a:lnTo>
                  <a:lnTo>
                    <a:pt x="1104658" y="1645064"/>
                  </a:lnTo>
                  <a:lnTo>
                    <a:pt x="1156221" y="1639482"/>
                  </a:lnTo>
                  <a:lnTo>
                    <a:pt x="1206924" y="1631766"/>
                  </a:lnTo>
                  <a:lnTo>
                    <a:pt x="1256698" y="1621972"/>
                  </a:lnTo>
                  <a:lnTo>
                    <a:pt x="1305472" y="1610158"/>
                  </a:lnTo>
                  <a:lnTo>
                    <a:pt x="1353180" y="1596381"/>
                  </a:lnTo>
                  <a:lnTo>
                    <a:pt x="1399751" y="1580698"/>
                  </a:lnTo>
                  <a:lnTo>
                    <a:pt x="1445116" y="1563165"/>
                  </a:lnTo>
                  <a:lnTo>
                    <a:pt x="1489207" y="1543840"/>
                  </a:lnTo>
                  <a:lnTo>
                    <a:pt x="1531954" y="1522780"/>
                  </a:lnTo>
                  <a:lnTo>
                    <a:pt x="1573288" y="1500041"/>
                  </a:lnTo>
                  <a:lnTo>
                    <a:pt x="1613141" y="1475680"/>
                  </a:lnTo>
                  <a:lnTo>
                    <a:pt x="1651444" y="1449755"/>
                  </a:lnTo>
                  <a:lnTo>
                    <a:pt x="1688127" y="1422323"/>
                  </a:lnTo>
                  <a:lnTo>
                    <a:pt x="1723121" y="1393440"/>
                  </a:lnTo>
                  <a:lnTo>
                    <a:pt x="1756358" y="1363163"/>
                  </a:lnTo>
                  <a:lnTo>
                    <a:pt x="1787768" y="1331549"/>
                  </a:lnTo>
                  <a:lnTo>
                    <a:pt x="1817282" y="1298656"/>
                  </a:lnTo>
                  <a:lnTo>
                    <a:pt x="1844832" y="1264540"/>
                  </a:lnTo>
                  <a:lnTo>
                    <a:pt x="1870349" y="1229258"/>
                  </a:lnTo>
                  <a:lnTo>
                    <a:pt x="1893762" y="1192867"/>
                  </a:lnTo>
                  <a:lnTo>
                    <a:pt x="1915004" y="1155424"/>
                  </a:lnTo>
                  <a:lnTo>
                    <a:pt x="1934006" y="1116986"/>
                  </a:lnTo>
                  <a:lnTo>
                    <a:pt x="1950698" y="1077611"/>
                  </a:lnTo>
                  <a:lnTo>
                    <a:pt x="1965011" y="1037354"/>
                  </a:lnTo>
                  <a:lnTo>
                    <a:pt x="1976876" y="996273"/>
                  </a:lnTo>
                  <a:lnTo>
                    <a:pt x="1986225" y="954426"/>
                  </a:lnTo>
                  <a:lnTo>
                    <a:pt x="1992988" y="911868"/>
                  </a:lnTo>
                  <a:lnTo>
                    <a:pt x="1997097" y="868657"/>
                  </a:lnTo>
                  <a:lnTo>
                    <a:pt x="1998482" y="824849"/>
                  </a:lnTo>
                  <a:lnTo>
                    <a:pt x="1997097" y="781045"/>
                  </a:lnTo>
                  <a:lnTo>
                    <a:pt x="1992988" y="737836"/>
                  </a:lnTo>
                  <a:lnTo>
                    <a:pt x="1986225" y="695279"/>
                  </a:lnTo>
                  <a:lnTo>
                    <a:pt x="1976876" y="653431"/>
                  </a:lnTo>
                  <a:lnTo>
                    <a:pt x="1965011" y="612350"/>
                  </a:lnTo>
                  <a:lnTo>
                    <a:pt x="1950698" y="572092"/>
                  </a:lnTo>
                  <a:lnTo>
                    <a:pt x="1934006" y="532714"/>
                  </a:lnTo>
                  <a:lnTo>
                    <a:pt x="1915004" y="494273"/>
                  </a:lnTo>
                  <a:lnTo>
                    <a:pt x="1893762" y="456827"/>
                  </a:lnTo>
                  <a:lnTo>
                    <a:pt x="1870349" y="420432"/>
                  </a:lnTo>
                  <a:lnTo>
                    <a:pt x="1844832" y="385146"/>
                  </a:lnTo>
                  <a:lnTo>
                    <a:pt x="1817282" y="351025"/>
                  </a:lnTo>
                  <a:lnTo>
                    <a:pt x="1787768" y="318127"/>
                  </a:lnTo>
                  <a:lnTo>
                    <a:pt x="1756358" y="286508"/>
                  </a:lnTo>
                  <a:lnTo>
                    <a:pt x="1723121" y="256225"/>
                  </a:lnTo>
                  <a:lnTo>
                    <a:pt x="1688127" y="227336"/>
                  </a:lnTo>
                  <a:lnTo>
                    <a:pt x="1651444" y="199898"/>
                  </a:lnTo>
                  <a:lnTo>
                    <a:pt x="1613141" y="173967"/>
                  </a:lnTo>
                  <a:lnTo>
                    <a:pt x="1573288" y="149601"/>
                  </a:lnTo>
                  <a:lnTo>
                    <a:pt x="1531954" y="126856"/>
                  </a:lnTo>
                  <a:lnTo>
                    <a:pt x="1489207" y="105790"/>
                  </a:lnTo>
                  <a:lnTo>
                    <a:pt x="1445116" y="86460"/>
                  </a:lnTo>
                  <a:lnTo>
                    <a:pt x="1399751" y="68922"/>
                  </a:lnTo>
                  <a:lnTo>
                    <a:pt x="1353180" y="53234"/>
                  </a:lnTo>
                  <a:lnTo>
                    <a:pt x="1305472" y="39453"/>
                  </a:lnTo>
                  <a:lnTo>
                    <a:pt x="1256698" y="27635"/>
                  </a:lnTo>
                  <a:lnTo>
                    <a:pt x="1206924" y="17838"/>
                  </a:lnTo>
                  <a:lnTo>
                    <a:pt x="1156221" y="10119"/>
                  </a:lnTo>
                  <a:lnTo>
                    <a:pt x="1104658" y="4535"/>
                  </a:lnTo>
                  <a:lnTo>
                    <a:pt x="1052303" y="1143"/>
                  </a:lnTo>
                  <a:lnTo>
                    <a:pt x="99922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424305" y="2605278"/>
              <a:ext cx="1998980" cy="1649730"/>
            </a:xfrm>
            <a:custGeom>
              <a:avLst/>
              <a:gdLst/>
              <a:ahLst/>
              <a:cxnLst/>
              <a:rect l="l" t="t" r="r" b="b"/>
              <a:pathLst>
                <a:path w="1998979" h="1649729">
                  <a:moveTo>
                    <a:pt x="0" y="824849"/>
                  </a:moveTo>
                  <a:lnTo>
                    <a:pt x="1385" y="781045"/>
                  </a:lnTo>
                  <a:lnTo>
                    <a:pt x="5494" y="737836"/>
                  </a:lnTo>
                  <a:lnTo>
                    <a:pt x="12259" y="695279"/>
                  </a:lnTo>
                  <a:lnTo>
                    <a:pt x="21610" y="653431"/>
                  </a:lnTo>
                  <a:lnTo>
                    <a:pt x="33478" y="612350"/>
                  </a:lnTo>
                  <a:lnTo>
                    <a:pt x="47794" y="572092"/>
                  </a:lnTo>
                  <a:lnTo>
                    <a:pt x="64489" y="532714"/>
                  </a:lnTo>
                  <a:lnTo>
                    <a:pt x="83494" y="494273"/>
                  </a:lnTo>
                  <a:lnTo>
                    <a:pt x="104740" y="456827"/>
                  </a:lnTo>
                  <a:lnTo>
                    <a:pt x="128157" y="420432"/>
                  </a:lnTo>
                  <a:lnTo>
                    <a:pt x="153677" y="385146"/>
                  </a:lnTo>
                  <a:lnTo>
                    <a:pt x="181230" y="351025"/>
                  </a:lnTo>
                  <a:lnTo>
                    <a:pt x="210748" y="318127"/>
                  </a:lnTo>
                  <a:lnTo>
                    <a:pt x="242161" y="286508"/>
                  </a:lnTo>
                  <a:lnTo>
                    <a:pt x="275401" y="256225"/>
                  </a:lnTo>
                  <a:lnTo>
                    <a:pt x="310397" y="227336"/>
                  </a:lnTo>
                  <a:lnTo>
                    <a:pt x="347082" y="199898"/>
                  </a:lnTo>
                  <a:lnTo>
                    <a:pt x="385385" y="173967"/>
                  </a:lnTo>
                  <a:lnTo>
                    <a:pt x="425239" y="149601"/>
                  </a:lnTo>
                  <a:lnTo>
                    <a:pt x="466573" y="126856"/>
                  </a:lnTo>
                  <a:lnTo>
                    <a:pt x="509319" y="105790"/>
                  </a:lnTo>
                  <a:lnTo>
                    <a:pt x="553408" y="86460"/>
                  </a:lnTo>
                  <a:lnTo>
                    <a:pt x="598770" y="68922"/>
                  </a:lnTo>
                  <a:lnTo>
                    <a:pt x="645337" y="53234"/>
                  </a:lnTo>
                  <a:lnTo>
                    <a:pt x="693039" y="39453"/>
                  </a:lnTo>
                  <a:lnTo>
                    <a:pt x="741807" y="27635"/>
                  </a:lnTo>
                  <a:lnTo>
                    <a:pt x="791573" y="17838"/>
                  </a:lnTo>
                  <a:lnTo>
                    <a:pt x="842266" y="10119"/>
                  </a:lnTo>
                  <a:lnTo>
                    <a:pt x="893819" y="4535"/>
                  </a:lnTo>
                  <a:lnTo>
                    <a:pt x="946162" y="1143"/>
                  </a:lnTo>
                  <a:lnTo>
                    <a:pt x="999225" y="0"/>
                  </a:lnTo>
                  <a:lnTo>
                    <a:pt x="1052303" y="1143"/>
                  </a:lnTo>
                  <a:lnTo>
                    <a:pt x="1104658" y="4535"/>
                  </a:lnTo>
                  <a:lnTo>
                    <a:pt x="1156221" y="10119"/>
                  </a:lnTo>
                  <a:lnTo>
                    <a:pt x="1206924" y="17838"/>
                  </a:lnTo>
                  <a:lnTo>
                    <a:pt x="1256698" y="27635"/>
                  </a:lnTo>
                  <a:lnTo>
                    <a:pt x="1305472" y="39453"/>
                  </a:lnTo>
                  <a:lnTo>
                    <a:pt x="1353180" y="53234"/>
                  </a:lnTo>
                  <a:lnTo>
                    <a:pt x="1399751" y="68922"/>
                  </a:lnTo>
                  <a:lnTo>
                    <a:pt x="1445116" y="86460"/>
                  </a:lnTo>
                  <a:lnTo>
                    <a:pt x="1489207" y="105790"/>
                  </a:lnTo>
                  <a:lnTo>
                    <a:pt x="1531954" y="126856"/>
                  </a:lnTo>
                  <a:lnTo>
                    <a:pt x="1573288" y="149601"/>
                  </a:lnTo>
                  <a:lnTo>
                    <a:pt x="1613141" y="173967"/>
                  </a:lnTo>
                  <a:lnTo>
                    <a:pt x="1651444" y="199898"/>
                  </a:lnTo>
                  <a:lnTo>
                    <a:pt x="1688127" y="227336"/>
                  </a:lnTo>
                  <a:lnTo>
                    <a:pt x="1723121" y="256225"/>
                  </a:lnTo>
                  <a:lnTo>
                    <a:pt x="1756358" y="286508"/>
                  </a:lnTo>
                  <a:lnTo>
                    <a:pt x="1787768" y="318127"/>
                  </a:lnTo>
                  <a:lnTo>
                    <a:pt x="1817282" y="351025"/>
                  </a:lnTo>
                  <a:lnTo>
                    <a:pt x="1844832" y="385146"/>
                  </a:lnTo>
                  <a:lnTo>
                    <a:pt x="1870349" y="420432"/>
                  </a:lnTo>
                  <a:lnTo>
                    <a:pt x="1893762" y="456827"/>
                  </a:lnTo>
                  <a:lnTo>
                    <a:pt x="1915004" y="494273"/>
                  </a:lnTo>
                  <a:lnTo>
                    <a:pt x="1934006" y="532714"/>
                  </a:lnTo>
                  <a:lnTo>
                    <a:pt x="1950698" y="572092"/>
                  </a:lnTo>
                  <a:lnTo>
                    <a:pt x="1965011" y="612350"/>
                  </a:lnTo>
                  <a:lnTo>
                    <a:pt x="1976876" y="653431"/>
                  </a:lnTo>
                  <a:lnTo>
                    <a:pt x="1986225" y="695279"/>
                  </a:lnTo>
                  <a:lnTo>
                    <a:pt x="1992988" y="737836"/>
                  </a:lnTo>
                  <a:lnTo>
                    <a:pt x="1997097" y="781045"/>
                  </a:lnTo>
                  <a:lnTo>
                    <a:pt x="1998482" y="824849"/>
                  </a:lnTo>
                  <a:lnTo>
                    <a:pt x="1997097" y="868657"/>
                  </a:lnTo>
                  <a:lnTo>
                    <a:pt x="1992988" y="911868"/>
                  </a:lnTo>
                  <a:lnTo>
                    <a:pt x="1986225" y="954426"/>
                  </a:lnTo>
                  <a:lnTo>
                    <a:pt x="1976876" y="996273"/>
                  </a:lnTo>
                  <a:lnTo>
                    <a:pt x="1965011" y="1037354"/>
                  </a:lnTo>
                  <a:lnTo>
                    <a:pt x="1950698" y="1077611"/>
                  </a:lnTo>
                  <a:lnTo>
                    <a:pt x="1934006" y="1116986"/>
                  </a:lnTo>
                  <a:lnTo>
                    <a:pt x="1915004" y="1155424"/>
                  </a:lnTo>
                  <a:lnTo>
                    <a:pt x="1893762" y="1192867"/>
                  </a:lnTo>
                  <a:lnTo>
                    <a:pt x="1870349" y="1229258"/>
                  </a:lnTo>
                  <a:lnTo>
                    <a:pt x="1844832" y="1264540"/>
                  </a:lnTo>
                  <a:lnTo>
                    <a:pt x="1817282" y="1298656"/>
                  </a:lnTo>
                  <a:lnTo>
                    <a:pt x="1787768" y="1331549"/>
                  </a:lnTo>
                  <a:lnTo>
                    <a:pt x="1756358" y="1363163"/>
                  </a:lnTo>
                  <a:lnTo>
                    <a:pt x="1723121" y="1393440"/>
                  </a:lnTo>
                  <a:lnTo>
                    <a:pt x="1688127" y="1422323"/>
                  </a:lnTo>
                  <a:lnTo>
                    <a:pt x="1651444" y="1449755"/>
                  </a:lnTo>
                  <a:lnTo>
                    <a:pt x="1613141" y="1475680"/>
                  </a:lnTo>
                  <a:lnTo>
                    <a:pt x="1573288" y="1500041"/>
                  </a:lnTo>
                  <a:lnTo>
                    <a:pt x="1531954" y="1522780"/>
                  </a:lnTo>
                  <a:lnTo>
                    <a:pt x="1489207" y="1543840"/>
                  </a:lnTo>
                  <a:lnTo>
                    <a:pt x="1445116" y="1563165"/>
                  </a:lnTo>
                  <a:lnTo>
                    <a:pt x="1399751" y="1580698"/>
                  </a:lnTo>
                  <a:lnTo>
                    <a:pt x="1353180" y="1596381"/>
                  </a:lnTo>
                  <a:lnTo>
                    <a:pt x="1305472" y="1610158"/>
                  </a:lnTo>
                  <a:lnTo>
                    <a:pt x="1256698" y="1621972"/>
                  </a:lnTo>
                  <a:lnTo>
                    <a:pt x="1206924" y="1631766"/>
                  </a:lnTo>
                  <a:lnTo>
                    <a:pt x="1156221" y="1639482"/>
                  </a:lnTo>
                  <a:lnTo>
                    <a:pt x="1104658" y="1645064"/>
                  </a:lnTo>
                  <a:lnTo>
                    <a:pt x="1052303" y="1648455"/>
                  </a:lnTo>
                  <a:lnTo>
                    <a:pt x="999225" y="1649598"/>
                  </a:lnTo>
                  <a:lnTo>
                    <a:pt x="946162" y="1648455"/>
                  </a:lnTo>
                  <a:lnTo>
                    <a:pt x="893819" y="1645064"/>
                  </a:lnTo>
                  <a:lnTo>
                    <a:pt x="842266" y="1639482"/>
                  </a:lnTo>
                  <a:lnTo>
                    <a:pt x="791573" y="1631766"/>
                  </a:lnTo>
                  <a:lnTo>
                    <a:pt x="741807" y="1621972"/>
                  </a:lnTo>
                  <a:lnTo>
                    <a:pt x="693039" y="1610158"/>
                  </a:lnTo>
                  <a:lnTo>
                    <a:pt x="645337" y="1596381"/>
                  </a:lnTo>
                  <a:lnTo>
                    <a:pt x="598770" y="1580698"/>
                  </a:lnTo>
                  <a:lnTo>
                    <a:pt x="553408" y="1563165"/>
                  </a:lnTo>
                  <a:lnTo>
                    <a:pt x="509319" y="1543840"/>
                  </a:lnTo>
                  <a:lnTo>
                    <a:pt x="466573" y="1522780"/>
                  </a:lnTo>
                  <a:lnTo>
                    <a:pt x="425239" y="1500041"/>
                  </a:lnTo>
                  <a:lnTo>
                    <a:pt x="385385" y="1475680"/>
                  </a:lnTo>
                  <a:lnTo>
                    <a:pt x="347082" y="1449755"/>
                  </a:lnTo>
                  <a:lnTo>
                    <a:pt x="310397" y="1422323"/>
                  </a:lnTo>
                  <a:lnTo>
                    <a:pt x="275401" y="1393440"/>
                  </a:lnTo>
                  <a:lnTo>
                    <a:pt x="242161" y="1363163"/>
                  </a:lnTo>
                  <a:lnTo>
                    <a:pt x="210748" y="1331549"/>
                  </a:lnTo>
                  <a:lnTo>
                    <a:pt x="181230" y="1298656"/>
                  </a:lnTo>
                  <a:lnTo>
                    <a:pt x="153677" y="1264540"/>
                  </a:lnTo>
                  <a:lnTo>
                    <a:pt x="128157" y="1229258"/>
                  </a:lnTo>
                  <a:lnTo>
                    <a:pt x="104740" y="1192867"/>
                  </a:lnTo>
                  <a:lnTo>
                    <a:pt x="83494" y="1155424"/>
                  </a:lnTo>
                  <a:lnTo>
                    <a:pt x="64489" y="1116986"/>
                  </a:lnTo>
                  <a:lnTo>
                    <a:pt x="47794" y="1077611"/>
                  </a:lnTo>
                  <a:lnTo>
                    <a:pt x="33478" y="1037354"/>
                  </a:lnTo>
                  <a:lnTo>
                    <a:pt x="21610" y="996273"/>
                  </a:lnTo>
                  <a:lnTo>
                    <a:pt x="12259" y="954426"/>
                  </a:lnTo>
                  <a:lnTo>
                    <a:pt x="5494" y="911868"/>
                  </a:lnTo>
                  <a:lnTo>
                    <a:pt x="1385" y="868657"/>
                  </a:lnTo>
                  <a:lnTo>
                    <a:pt x="0" y="824849"/>
                  </a:lnTo>
                  <a:close/>
                </a:path>
              </a:pathLst>
            </a:custGeom>
            <a:ln w="953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3828036" y="3229353"/>
            <a:ext cx="1196975" cy="3924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400" b="1" dirty="0">
                <a:latin typeface="Times New Roman"/>
                <a:cs typeface="Times New Roman"/>
              </a:rPr>
              <a:t>Section</a:t>
            </a:r>
            <a:r>
              <a:rPr sz="2400" b="1" spc="-80" dirty="0">
                <a:latin typeface="Times New Roman"/>
                <a:cs typeface="Times New Roman"/>
              </a:rPr>
              <a:t> </a:t>
            </a:r>
            <a:r>
              <a:rPr sz="2400" b="1" spc="-50" dirty="0">
                <a:latin typeface="Times New Roman"/>
                <a:cs typeface="Times New Roman"/>
              </a:rPr>
              <a:t>1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3572774" y="104790"/>
            <a:ext cx="3590290" cy="1790700"/>
            <a:chOff x="3572774" y="104790"/>
            <a:chExt cx="3590290" cy="1790700"/>
          </a:xfrm>
        </p:grpSpPr>
        <p:sp>
          <p:nvSpPr>
            <p:cNvPr id="18" name="object 18"/>
            <p:cNvSpPr/>
            <p:nvPr/>
          </p:nvSpPr>
          <p:spPr>
            <a:xfrm>
              <a:off x="3572774" y="674369"/>
              <a:ext cx="1398905" cy="1070610"/>
            </a:xfrm>
            <a:custGeom>
              <a:avLst/>
              <a:gdLst/>
              <a:ahLst/>
              <a:cxnLst/>
              <a:rect l="l" t="t" r="r" b="b"/>
              <a:pathLst>
                <a:path w="1398904" h="1070610">
                  <a:moveTo>
                    <a:pt x="689853" y="1051438"/>
                  </a:moveTo>
                  <a:lnTo>
                    <a:pt x="0" y="1051438"/>
                  </a:lnTo>
                  <a:lnTo>
                    <a:pt x="0" y="1070488"/>
                  </a:lnTo>
                  <a:lnTo>
                    <a:pt x="708903" y="1070488"/>
                  </a:lnTo>
                  <a:lnTo>
                    <a:pt x="708903" y="1060947"/>
                  </a:lnTo>
                  <a:lnTo>
                    <a:pt x="689853" y="1060947"/>
                  </a:lnTo>
                  <a:lnTo>
                    <a:pt x="689853" y="1051438"/>
                  </a:lnTo>
                  <a:close/>
                </a:path>
                <a:path w="1398904" h="1070610">
                  <a:moveTo>
                    <a:pt x="1322557" y="28559"/>
                  </a:moveTo>
                  <a:lnTo>
                    <a:pt x="689853" y="28559"/>
                  </a:lnTo>
                  <a:lnTo>
                    <a:pt x="689853" y="1060947"/>
                  </a:lnTo>
                  <a:lnTo>
                    <a:pt x="699394" y="1051438"/>
                  </a:lnTo>
                  <a:lnTo>
                    <a:pt x="708903" y="1051438"/>
                  </a:lnTo>
                  <a:lnTo>
                    <a:pt x="708903" y="47609"/>
                  </a:lnTo>
                  <a:lnTo>
                    <a:pt x="699394" y="47609"/>
                  </a:lnTo>
                  <a:lnTo>
                    <a:pt x="708903" y="38100"/>
                  </a:lnTo>
                  <a:lnTo>
                    <a:pt x="1322557" y="38100"/>
                  </a:lnTo>
                  <a:lnTo>
                    <a:pt x="1322557" y="28559"/>
                  </a:lnTo>
                  <a:close/>
                </a:path>
                <a:path w="1398904" h="1070610">
                  <a:moveTo>
                    <a:pt x="708903" y="1051438"/>
                  </a:moveTo>
                  <a:lnTo>
                    <a:pt x="699394" y="1051438"/>
                  </a:lnTo>
                  <a:lnTo>
                    <a:pt x="689853" y="1060947"/>
                  </a:lnTo>
                  <a:lnTo>
                    <a:pt x="708903" y="1060947"/>
                  </a:lnTo>
                  <a:lnTo>
                    <a:pt x="708903" y="1051438"/>
                  </a:lnTo>
                  <a:close/>
                </a:path>
                <a:path w="1398904" h="1070610">
                  <a:moveTo>
                    <a:pt x="1322557" y="0"/>
                  </a:moveTo>
                  <a:lnTo>
                    <a:pt x="1322557" y="76200"/>
                  </a:lnTo>
                  <a:lnTo>
                    <a:pt x="1379738" y="47609"/>
                  </a:lnTo>
                  <a:lnTo>
                    <a:pt x="1335267" y="47609"/>
                  </a:lnTo>
                  <a:lnTo>
                    <a:pt x="1335267" y="28559"/>
                  </a:lnTo>
                  <a:lnTo>
                    <a:pt x="1379677" y="28559"/>
                  </a:lnTo>
                  <a:lnTo>
                    <a:pt x="1322557" y="0"/>
                  </a:lnTo>
                  <a:close/>
                </a:path>
                <a:path w="1398904" h="1070610">
                  <a:moveTo>
                    <a:pt x="708903" y="38100"/>
                  </a:moveTo>
                  <a:lnTo>
                    <a:pt x="699394" y="47609"/>
                  </a:lnTo>
                  <a:lnTo>
                    <a:pt x="708903" y="47609"/>
                  </a:lnTo>
                  <a:lnTo>
                    <a:pt x="708903" y="38100"/>
                  </a:lnTo>
                  <a:close/>
                </a:path>
                <a:path w="1398904" h="1070610">
                  <a:moveTo>
                    <a:pt x="1322557" y="38100"/>
                  </a:moveTo>
                  <a:lnTo>
                    <a:pt x="708903" y="38100"/>
                  </a:lnTo>
                  <a:lnTo>
                    <a:pt x="708903" y="47609"/>
                  </a:lnTo>
                  <a:lnTo>
                    <a:pt x="1322557" y="47609"/>
                  </a:lnTo>
                  <a:lnTo>
                    <a:pt x="1322557" y="38100"/>
                  </a:lnTo>
                  <a:close/>
                </a:path>
                <a:path w="1398904" h="1070610">
                  <a:moveTo>
                    <a:pt x="1379677" y="28559"/>
                  </a:moveTo>
                  <a:lnTo>
                    <a:pt x="1335267" y="28559"/>
                  </a:lnTo>
                  <a:lnTo>
                    <a:pt x="1335267" y="47609"/>
                  </a:lnTo>
                  <a:lnTo>
                    <a:pt x="1379738" y="47609"/>
                  </a:lnTo>
                  <a:lnTo>
                    <a:pt x="1398757" y="38100"/>
                  </a:lnTo>
                  <a:lnTo>
                    <a:pt x="1379677" y="2855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019659" y="104790"/>
              <a:ext cx="2143125" cy="179070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257799" y="666749"/>
              <a:ext cx="1819275" cy="762000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5067421" y="149595"/>
              <a:ext cx="1998980" cy="1649730"/>
            </a:xfrm>
            <a:custGeom>
              <a:avLst/>
              <a:gdLst/>
              <a:ahLst/>
              <a:cxnLst/>
              <a:rect l="l" t="t" r="r" b="b"/>
              <a:pathLst>
                <a:path w="1998979" h="1649730">
                  <a:moveTo>
                    <a:pt x="999256" y="0"/>
                  </a:moveTo>
                  <a:lnTo>
                    <a:pt x="946189" y="1143"/>
                  </a:lnTo>
                  <a:lnTo>
                    <a:pt x="893844" y="4535"/>
                  </a:lnTo>
                  <a:lnTo>
                    <a:pt x="842289" y="10119"/>
                  </a:lnTo>
                  <a:lnTo>
                    <a:pt x="791593" y="17838"/>
                  </a:lnTo>
                  <a:lnTo>
                    <a:pt x="741825" y="27635"/>
                  </a:lnTo>
                  <a:lnTo>
                    <a:pt x="693055" y="39453"/>
                  </a:lnTo>
                  <a:lnTo>
                    <a:pt x="645351" y="53234"/>
                  </a:lnTo>
                  <a:lnTo>
                    <a:pt x="598782" y="68922"/>
                  </a:lnTo>
                  <a:lnTo>
                    <a:pt x="553419" y="86460"/>
                  </a:lnTo>
                  <a:lnTo>
                    <a:pt x="509329" y="105791"/>
                  </a:lnTo>
                  <a:lnTo>
                    <a:pt x="466581" y="126857"/>
                  </a:lnTo>
                  <a:lnTo>
                    <a:pt x="425246" y="149602"/>
                  </a:lnTo>
                  <a:lnTo>
                    <a:pt x="385391" y="173969"/>
                  </a:lnTo>
                  <a:lnTo>
                    <a:pt x="347087" y="199901"/>
                  </a:lnTo>
                  <a:lnTo>
                    <a:pt x="310401" y="227340"/>
                  </a:lnTo>
                  <a:lnTo>
                    <a:pt x="275404" y="256229"/>
                  </a:lnTo>
                  <a:lnTo>
                    <a:pt x="242164" y="286513"/>
                  </a:lnTo>
                  <a:lnTo>
                    <a:pt x="210751" y="318133"/>
                  </a:lnTo>
                  <a:lnTo>
                    <a:pt x="181232" y="351032"/>
                  </a:lnTo>
                  <a:lnTo>
                    <a:pt x="153678" y="385154"/>
                  </a:lnTo>
                  <a:lnTo>
                    <a:pt x="128158" y="420442"/>
                  </a:lnTo>
                  <a:lnTo>
                    <a:pt x="104741" y="456838"/>
                  </a:lnTo>
                  <a:lnTo>
                    <a:pt x="83495" y="494286"/>
                  </a:lnTo>
                  <a:lnTo>
                    <a:pt x="64490" y="532728"/>
                  </a:lnTo>
                  <a:lnTo>
                    <a:pt x="47795" y="572108"/>
                  </a:lnTo>
                  <a:lnTo>
                    <a:pt x="33478" y="612368"/>
                  </a:lnTo>
                  <a:lnTo>
                    <a:pt x="21610" y="653451"/>
                  </a:lnTo>
                  <a:lnTo>
                    <a:pt x="12259" y="695301"/>
                  </a:lnTo>
                  <a:lnTo>
                    <a:pt x="5494" y="737861"/>
                  </a:lnTo>
                  <a:lnTo>
                    <a:pt x="1385" y="781073"/>
                  </a:lnTo>
                  <a:lnTo>
                    <a:pt x="0" y="824880"/>
                  </a:lnTo>
                  <a:lnTo>
                    <a:pt x="1385" y="868687"/>
                  </a:lnTo>
                  <a:lnTo>
                    <a:pt x="5494" y="911898"/>
                  </a:lnTo>
                  <a:lnTo>
                    <a:pt x="12259" y="954457"/>
                  </a:lnTo>
                  <a:lnTo>
                    <a:pt x="21610" y="996307"/>
                  </a:lnTo>
                  <a:lnTo>
                    <a:pt x="33478" y="1037390"/>
                  </a:lnTo>
                  <a:lnTo>
                    <a:pt x="47795" y="1077649"/>
                  </a:lnTo>
                  <a:lnTo>
                    <a:pt x="64490" y="1117028"/>
                  </a:lnTo>
                  <a:lnTo>
                    <a:pt x="83495" y="1155469"/>
                  </a:lnTo>
                  <a:lnTo>
                    <a:pt x="104741" y="1192915"/>
                  </a:lnTo>
                  <a:lnTo>
                    <a:pt x="128158" y="1229310"/>
                  </a:lnTo>
                  <a:lnTo>
                    <a:pt x="153678" y="1264596"/>
                  </a:lnTo>
                  <a:lnTo>
                    <a:pt x="181232" y="1298717"/>
                  </a:lnTo>
                  <a:lnTo>
                    <a:pt x="210751" y="1331615"/>
                  </a:lnTo>
                  <a:lnTo>
                    <a:pt x="242164" y="1363234"/>
                  </a:lnTo>
                  <a:lnTo>
                    <a:pt x="275404" y="1393515"/>
                  </a:lnTo>
                  <a:lnTo>
                    <a:pt x="310401" y="1422404"/>
                  </a:lnTo>
                  <a:lnTo>
                    <a:pt x="347087" y="1449841"/>
                  </a:lnTo>
                  <a:lnTo>
                    <a:pt x="385391" y="1475771"/>
                  </a:lnTo>
                  <a:lnTo>
                    <a:pt x="425246" y="1500137"/>
                  </a:lnTo>
                  <a:lnTo>
                    <a:pt x="466581" y="1522880"/>
                  </a:lnTo>
                  <a:lnTo>
                    <a:pt x="509329" y="1543945"/>
                  </a:lnTo>
                  <a:lnTo>
                    <a:pt x="553419" y="1563275"/>
                  </a:lnTo>
                  <a:lnTo>
                    <a:pt x="598782" y="1580812"/>
                  </a:lnTo>
                  <a:lnTo>
                    <a:pt x="645351" y="1596499"/>
                  </a:lnTo>
                  <a:lnTo>
                    <a:pt x="693055" y="1610279"/>
                  </a:lnTo>
                  <a:lnTo>
                    <a:pt x="741825" y="1622096"/>
                  </a:lnTo>
                  <a:lnTo>
                    <a:pt x="791593" y="1631892"/>
                  </a:lnTo>
                  <a:lnTo>
                    <a:pt x="842289" y="1639610"/>
                  </a:lnTo>
                  <a:lnTo>
                    <a:pt x="893844" y="1645194"/>
                  </a:lnTo>
                  <a:lnTo>
                    <a:pt x="946189" y="1648586"/>
                  </a:lnTo>
                  <a:lnTo>
                    <a:pt x="999256" y="1649729"/>
                  </a:lnTo>
                  <a:lnTo>
                    <a:pt x="1052330" y="1648586"/>
                  </a:lnTo>
                  <a:lnTo>
                    <a:pt x="1104683" y="1645194"/>
                  </a:lnTo>
                  <a:lnTo>
                    <a:pt x="1156244" y="1639610"/>
                  </a:lnTo>
                  <a:lnTo>
                    <a:pt x="1206944" y="1631892"/>
                  </a:lnTo>
                  <a:lnTo>
                    <a:pt x="1256716" y="1622096"/>
                  </a:lnTo>
                  <a:lnTo>
                    <a:pt x="1305488" y="1610279"/>
                  </a:lnTo>
                  <a:lnTo>
                    <a:pt x="1353194" y="1596499"/>
                  </a:lnTo>
                  <a:lnTo>
                    <a:pt x="1399763" y="1580812"/>
                  </a:lnTo>
                  <a:lnTo>
                    <a:pt x="1445127" y="1563275"/>
                  </a:lnTo>
                  <a:lnTo>
                    <a:pt x="1489216" y="1543945"/>
                  </a:lnTo>
                  <a:lnTo>
                    <a:pt x="1531962" y="1522880"/>
                  </a:lnTo>
                  <a:lnTo>
                    <a:pt x="1573295" y="1500137"/>
                  </a:lnTo>
                  <a:lnTo>
                    <a:pt x="1613147" y="1475771"/>
                  </a:lnTo>
                  <a:lnTo>
                    <a:pt x="1651449" y="1449841"/>
                  </a:lnTo>
                  <a:lnTo>
                    <a:pt x="1688131" y="1422404"/>
                  </a:lnTo>
                  <a:lnTo>
                    <a:pt x="1723125" y="1393515"/>
                  </a:lnTo>
                  <a:lnTo>
                    <a:pt x="1756361" y="1363234"/>
                  </a:lnTo>
                  <a:lnTo>
                    <a:pt x="1787770" y="1331615"/>
                  </a:lnTo>
                  <a:lnTo>
                    <a:pt x="1817284" y="1298717"/>
                  </a:lnTo>
                  <a:lnTo>
                    <a:pt x="1844834" y="1264596"/>
                  </a:lnTo>
                  <a:lnTo>
                    <a:pt x="1870350" y="1229310"/>
                  </a:lnTo>
                  <a:lnTo>
                    <a:pt x="1893763" y="1192915"/>
                  </a:lnTo>
                  <a:lnTo>
                    <a:pt x="1915005" y="1155469"/>
                  </a:lnTo>
                  <a:lnTo>
                    <a:pt x="1934006" y="1117028"/>
                  </a:lnTo>
                  <a:lnTo>
                    <a:pt x="1950698" y="1077649"/>
                  </a:lnTo>
                  <a:lnTo>
                    <a:pt x="1965011" y="1037390"/>
                  </a:lnTo>
                  <a:lnTo>
                    <a:pt x="1976876" y="996307"/>
                  </a:lnTo>
                  <a:lnTo>
                    <a:pt x="1986225" y="954457"/>
                  </a:lnTo>
                  <a:lnTo>
                    <a:pt x="1992988" y="911898"/>
                  </a:lnTo>
                  <a:lnTo>
                    <a:pt x="1997097" y="868687"/>
                  </a:lnTo>
                  <a:lnTo>
                    <a:pt x="1998482" y="824880"/>
                  </a:lnTo>
                  <a:lnTo>
                    <a:pt x="1997097" y="781073"/>
                  </a:lnTo>
                  <a:lnTo>
                    <a:pt x="1992988" y="737861"/>
                  </a:lnTo>
                  <a:lnTo>
                    <a:pt x="1986225" y="695301"/>
                  </a:lnTo>
                  <a:lnTo>
                    <a:pt x="1976876" y="653451"/>
                  </a:lnTo>
                  <a:lnTo>
                    <a:pt x="1965011" y="612368"/>
                  </a:lnTo>
                  <a:lnTo>
                    <a:pt x="1950698" y="572108"/>
                  </a:lnTo>
                  <a:lnTo>
                    <a:pt x="1934006" y="532728"/>
                  </a:lnTo>
                  <a:lnTo>
                    <a:pt x="1915005" y="494286"/>
                  </a:lnTo>
                  <a:lnTo>
                    <a:pt x="1893763" y="456838"/>
                  </a:lnTo>
                  <a:lnTo>
                    <a:pt x="1870350" y="420442"/>
                  </a:lnTo>
                  <a:lnTo>
                    <a:pt x="1844834" y="385154"/>
                  </a:lnTo>
                  <a:lnTo>
                    <a:pt x="1817284" y="351032"/>
                  </a:lnTo>
                  <a:lnTo>
                    <a:pt x="1787770" y="318133"/>
                  </a:lnTo>
                  <a:lnTo>
                    <a:pt x="1756361" y="286513"/>
                  </a:lnTo>
                  <a:lnTo>
                    <a:pt x="1723125" y="256229"/>
                  </a:lnTo>
                  <a:lnTo>
                    <a:pt x="1688131" y="227340"/>
                  </a:lnTo>
                  <a:lnTo>
                    <a:pt x="1651449" y="199901"/>
                  </a:lnTo>
                  <a:lnTo>
                    <a:pt x="1613147" y="173969"/>
                  </a:lnTo>
                  <a:lnTo>
                    <a:pt x="1573295" y="149602"/>
                  </a:lnTo>
                  <a:lnTo>
                    <a:pt x="1531962" y="126857"/>
                  </a:lnTo>
                  <a:lnTo>
                    <a:pt x="1489216" y="105791"/>
                  </a:lnTo>
                  <a:lnTo>
                    <a:pt x="1445127" y="86460"/>
                  </a:lnTo>
                  <a:lnTo>
                    <a:pt x="1399763" y="68922"/>
                  </a:lnTo>
                  <a:lnTo>
                    <a:pt x="1353194" y="53234"/>
                  </a:lnTo>
                  <a:lnTo>
                    <a:pt x="1305488" y="39453"/>
                  </a:lnTo>
                  <a:lnTo>
                    <a:pt x="1256716" y="27635"/>
                  </a:lnTo>
                  <a:lnTo>
                    <a:pt x="1206944" y="17838"/>
                  </a:lnTo>
                  <a:lnTo>
                    <a:pt x="1156244" y="10119"/>
                  </a:lnTo>
                  <a:lnTo>
                    <a:pt x="1104683" y="4535"/>
                  </a:lnTo>
                  <a:lnTo>
                    <a:pt x="1052330" y="1143"/>
                  </a:lnTo>
                  <a:lnTo>
                    <a:pt x="99925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5067421" y="149595"/>
              <a:ext cx="1998980" cy="1649730"/>
            </a:xfrm>
            <a:custGeom>
              <a:avLst/>
              <a:gdLst/>
              <a:ahLst/>
              <a:cxnLst/>
              <a:rect l="l" t="t" r="r" b="b"/>
              <a:pathLst>
                <a:path w="1998979" h="1649730">
                  <a:moveTo>
                    <a:pt x="0" y="824880"/>
                  </a:moveTo>
                  <a:lnTo>
                    <a:pt x="1385" y="781073"/>
                  </a:lnTo>
                  <a:lnTo>
                    <a:pt x="5494" y="737861"/>
                  </a:lnTo>
                  <a:lnTo>
                    <a:pt x="12259" y="695301"/>
                  </a:lnTo>
                  <a:lnTo>
                    <a:pt x="21610" y="653451"/>
                  </a:lnTo>
                  <a:lnTo>
                    <a:pt x="33478" y="612368"/>
                  </a:lnTo>
                  <a:lnTo>
                    <a:pt x="47795" y="572108"/>
                  </a:lnTo>
                  <a:lnTo>
                    <a:pt x="64490" y="532728"/>
                  </a:lnTo>
                  <a:lnTo>
                    <a:pt x="83495" y="494286"/>
                  </a:lnTo>
                  <a:lnTo>
                    <a:pt x="104741" y="456838"/>
                  </a:lnTo>
                  <a:lnTo>
                    <a:pt x="128158" y="420442"/>
                  </a:lnTo>
                  <a:lnTo>
                    <a:pt x="153678" y="385154"/>
                  </a:lnTo>
                  <a:lnTo>
                    <a:pt x="181232" y="351032"/>
                  </a:lnTo>
                  <a:lnTo>
                    <a:pt x="210751" y="318133"/>
                  </a:lnTo>
                  <a:lnTo>
                    <a:pt x="242164" y="286513"/>
                  </a:lnTo>
                  <a:lnTo>
                    <a:pt x="275404" y="256229"/>
                  </a:lnTo>
                  <a:lnTo>
                    <a:pt x="310401" y="227340"/>
                  </a:lnTo>
                  <a:lnTo>
                    <a:pt x="347087" y="199901"/>
                  </a:lnTo>
                  <a:lnTo>
                    <a:pt x="385391" y="173969"/>
                  </a:lnTo>
                  <a:lnTo>
                    <a:pt x="425246" y="149602"/>
                  </a:lnTo>
                  <a:lnTo>
                    <a:pt x="466581" y="126857"/>
                  </a:lnTo>
                  <a:lnTo>
                    <a:pt x="509329" y="105791"/>
                  </a:lnTo>
                  <a:lnTo>
                    <a:pt x="553419" y="86460"/>
                  </a:lnTo>
                  <a:lnTo>
                    <a:pt x="598782" y="68922"/>
                  </a:lnTo>
                  <a:lnTo>
                    <a:pt x="645351" y="53234"/>
                  </a:lnTo>
                  <a:lnTo>
                    <a:pt x="693055" y="39453"/>
                  </a:lnTo>
                  <a:lnTo>
                    <a:pt x="741825" y="27635"/>
                  </a:lnTo>
                  <a:lnTo>
                    <a:pt x="791593" y="17838"/>
                  </a:lnTo>
                  <a:lnTo>
                    <a:pt x="842289" y="10119"/>
                  </a:lnTo>
                  <a:lnTo>
                    <a:pt x="893844" y="4535"/>
                  </a:lnTo>
                  <a:lnTo>
                    <a:pt x="946189" y="1143"/>
                  </a:lnTo>
                  <a:lnTo>
                    <a:pt x="999256" y="0"/>
                  </a:lnTo>
                  <a:lnTo>
                    <a:pt x="1052330" y="1143"/>
                  </a:lnTo>
                  <a:lnTo>
                    <a:pt x="1104683" y="4535"/>
                  </a:lnTo>
                  <a:lnTo>
                    <a:pt x="1156244" y="10119"/>
                  </a:lnTo>
                  <a:lnTo>
                    <a:pt x="1206944" y="17838"/>
                  </a:lnTo>
                  <a:lnTo>
                    <a:pt x="1256716" y="27635"/>
                  </a:lnTo>
                  <a:lnTo>
                    <a:pt x="1305488" y="39453"/>
                  </a:lnTo>
                  <a:lnTo>
                    <a:pt x="1353194" y="53234"/>
                  </a:lnTo>
                  <a:lnTo>
                    <a:pt x="1399763" y="68922"/>
                  </a:lnTo>
                  <a:lnTo>
                    <a:pt x="1445127" y="86460"/>
                  </a:lnTo>
                  <a:lnTo>
                    <a:pt x="1489216" y="105791"/>
                  </a:lnTo>
                  <a:lnTo>
                    <a:pt x="1531962" y="126857"/>
                  </a:lnTo>
                  <a:lnTo>
                    <a:pt x="1573295" y="149602"/>
                  </a:lnTo>
                  <a:lnTo>
                    <a:pt x="1613147" y="173969"/>
                  </a:lnTo>
                  <a:lnTo>
                    <a:pt x="1651449" y="199901"/>
                  </a:lnTo>
                  <a:lnTo>
                    <a:pt x="1688131" y="227340"/>
                  </a:lnTo>
                  <a:lnTo>
                    <a:pt x="1723125" y="256229"/>
                  </a:lnTo>
                  <a:lnTo>
                    <a:pt x="1756361" y="286513"/>
                  </a:lnTo>
                  <a:lnTo>
                    <a:pt x="1787770" y="318133"/>
                  </a:lnTo>
                  <a:lnTo>
                    <a:pt x="1817284" y="351032"/>
                  </a:lnTo>
                  <a:lnTo>
                    <a:pt x="1844834" y="385154"/>
                  </a:lnTo>
                  <a:lnTo>
                    <a:pt x="1870350" y="420442"/>
                  </a:lnTo>
                  <a:lnTo>
                    <a:pt x="1893763" y="456838"/>
                  </a:lnTo>
                  <a:lnTo>
                    <a:pt x="1915005" y="494286"/>
                  </a:lnTo>
                  <a:lnTo>
                    <a:pt x="1934006" y="532728"/>
                  </a:lnTo>
                  <a:lnTo>
                    <a:pt x="1950698" y="572108"/>
                  </a:lnTo>
                  <a:lnTo>
                    <a:pt x="1965011" y="612368"/>
                  </a:lnTo>
                  <a:lnTo>
                    <a:pt x="1976876" y="653451"/>
                  </a:lnTo>
                  <a:lnTo>
                    <a:pt x="1986225" y="695301"/>
                  </a:lnTo>
                  <a:lnTo>
                    <a:pt x="1992988" y="737861"/>
                  </a:lnTo>
                  <a:lnTo>
                    <a:pt x="1997097" y="781073"/>
                  </a:lnTo>
                  <a:lnTo>
                    <a:pt x="1998482" y="824880"/>
                  </a:lnTo>
                  <a:lnTo>
                    <a:pt x="1997097" y="868687"/>
                  </a:lnTo>
                  <a:lnTo>
                    <a:pt x="1992988" y="911898"/>
                  </a:lnTo>
                  <a:lnTo>
                    <a:pt x="1986225" y="954457"/>
                  </a:lnTo>
                  <a:lnTo>
                    <a:pt x="1976876" y="996307"/>
                  </a:lnTo>
                  <a:lnTo>
                    <a:pt x="1965011" y="1037390"/>
                  </a:lnTo>
                  <a:lnTo>
                    <a:pt x="1950698" y="1077649"/>
                  </a:lnTo>
                  <a:lnTo>
                    <a:pt x="1934006" y="1117028"/>
                  </a:lnTo>
                  <a:lnTo>
                    <a:pt x="1915005" y="1155469"/>
                  </a:lnTo>
                  <a:lnTo>
                    <a:pt x="1893763" y="1192915"/>
                  </a:lnTo>
                  <a:lnTo>
                    <a:pt x="1870350" y="1229310"/>
                  </a:lnTo>
                  <a:lnTo>
                    <a:pt x="1844834" y="1264596"/>
                  </a:lnTo>
                  <a:lnTo>
                    <a:pt x="1817284" y="1298717"/>
                  </a:lnTo>
                  <a:lnTo>
                    <a:pt x="1787770" y="1331615"/>
                  </a:lnTo>
                  <a:lnTo>
                    <a:pt x="1756361" y="1363234"/>
                  </a:lnTo>
                  <a:lnTo>
                    <a:pt x="1723125" y="1393515"/>
                  </a:lnTo>
                  <a:lnTo>
                    <a:pt x="1688131" y="1422404"/>
                  </a:lnTo>
                  <a:lnTo>
                    <a:pt x="1651449" y="1449841"/>
                  </a:lnTo>
                  <a:lnTo>
                    <a:pt x="1613147" y="1475771"/>
                  </a:lnTo>
                  <a:lnTo>
                    <a:pt x="1573295" y="1500137"/>
                  </a:lnTo>
                  <a:lnTo>
                    <a:pt x="1531962" y="1522880"/>
                  </a:lnTo>
                  <a:lnTo>
                    <a:pt x="1489216" y="1543945"/>
                  </a:lnTo>
                  <a:lnTo>
                    <a:pt x="1445127" y="1563275"/>
                  </a:lnTo>
                  <a:lnTo>
                    <a:pt x="1399763" y="1580812"/>
                  </a:lnTo>
                  <a:lnTo>
                    <a:pt x="1353194" y="1596499"/>
                  </a:lnTo>
                  <a:lnTo>
                    <a:pt x="1305488" y="1610279"/>
                  </a:lnTo>
                  <a:lnTo>
                    <a:pt x="1256716" y="1622096"/>
                  </a:lnTo>
                  <a:lnTo>
                    <a:pt x="1206944" y="1631892"/>
                  </a:lnTo>
                  <a:lnTo>
                    <a:pt x="1156244" y="1639610"/>
                  </a:lnTo>
                  <a:lnTo>
                    <a:pt x="1104683" y="1645194"/>
                  </a:lnTo>
                  <a:lnTo>
                    <a:pt x="1052330" y="1648586"/>
                  </a:lnTo>
                  <a:lnTo>
                    <a:pt x="999256" y="1649729"/>
                  </a:lnTo>
                  <a:lnTo>
                    <a:pt x="946189" y="1648586"/>
                  </a:lnTo>
                  <a:lnTo>
                    <a:pt x="893844" y="1645194"/>
                  </a:lnTo>
                  <a:lnTo>
                    <a:pt x="842289" y="1639610"/>
                  </a:lnTo>
                  <a:lnTo>
                    <a:pt x="791593" y="1631892"/>
                  </a:lnTo>
                  <a:lnTo>
                    <a:pt x="741825" y="1622096"/>
                  </a:lnTo>
                  <a:lnTo>
                    <a:pt x="693055" y="1610279"/>
                  </a:lnTo>
                  <a:lnTo>
                    <a:pt x="645351" y="1596499"/>
                  </a:lnTo>
                  <a:lnTo>
                    <a:pt x="598782" y="1580812"/>
                  </a:lnTo>
                  <a:lnTo>
                    <a:pt x="553419" y="1563275"/>
                  </a:lnTo>
                  <a:lnTo>
                    <a:pt x="509329" y="1543945"/>
                  </a:lnTo>
                  <a:lnTo>
                    <a:pt x="466581" y="1522880"/>
                  </a:lnTo>
                  <a:lnTo>
                    <a:pt x="425246" y="1500137"/>
                  </a:lnTo>
                  <a:lnTo>
                    <a:pt x="385391" y="1475771"/>
                  </a:lnTo>
                  <a:lnTo>
                    <a:pt x="347087" y="1449841"/>
                  </a:lnTo>
                  <a:lnTo>
                    <a:pt x="310401" y="1422404"/>
                  </a:lnTo>
                  <a:lnTo>
                    <a:pt x="275404" y="1393515"/>
                  </a:lnTo>
                  <a:lnTo>
                    <a:pt x="242164" y="1363234"/>
                  </a:lnTo>
                  <a:lnTo>
                    <a:pt x="210751" y="1331615"/>
                  </a:lnTo>
                  <a:lnTo>
                    <a:pt x="181232" y="1298717"/>
                  </a:lnTo>
                  <a:lnTo>
                    <a:pt x="153678" y="1264596"/>
                  </a:lnTo>
                  <a:lnTo>
                    <a:pt x="128158" y="1229310"/>
                  </a:lnTo>
                  <a:lnTo>
                    <a:pt x="104741" y="1192915"/>
                  </a:lnTo>
                  <a:lnTo>
                    <a:pt x="83495" y="1155469"/>
                  </a:lnTo>
                  <a:lnTo>
                    <a:pt x="64490" y="1117028"/>
                  </a:lnTo>
                  <a:lnTo>
                    <a:pt x="47795" y="1077649"/>
                  </a:lnTo>
                  <a:lnTo>
                    <a:pt x="33478" y="1037390"/>
                  </a:lnTo>
                  <a:lnTo>
                    <a:pt x="21610" y="996307"/>
                  </a:lnTo>
                  <a:lnTo>
                    <a:pt x="12259" y="954457"/>
                  </a:lnTo>
                  <a:lnTo>
                    <a:pt x="5494" y="911898"/>
                  </a:lnTo>
                  <a:lnTo>
                    <a:pt x="1385" y="868687"/>
                  </a:lnTo>
                  <a:lnTo>
                    <a:pt x="0" y="824880"/>
                  </a:lnTo>
                  <a:close/>
                </a:path>
              </a:pathLst>
            </a:custGeom>
            <a:ln w="953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5472434" y="770567"/>
            <a:ext cx="119824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Times New Roman"/>
                <a:cs typeface="Times New Roman"/>
              </a:rPr>
              <a:t>Section</a:t>
            </a:r>
            <a:r>
              <a:rPr sz="2400" b="1" spc="-55" dirty="0">
                <a:latin typeface="Times New Roman"/>
                <a:cs typeface="Times New Roman"/>
              </a:rPr>
              <a:t> </a:t>
            </a:r>
            <a:r>
              <a:rPr sz="2400" b="1" spc="-50" dirty="0">
                <a:latin typeface="Times New Roman"/>
                <a:cs typeface="Times New Roman"/>
              </a:rPr>
              <a:t>2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3166231" y="3966341"/>
            <a:ext cx="3065780" cy="1667510"/>
          </a:xfrm>
          <a:custGeom>
            <a:avLst/>
            <a:gdLst/>
            <a:ahLst/>
            <a:cxnLst/>
            <a:rect l="l" t="t" r="r" b="b"/>
            <a:pathLst>
              <a:path w="3065779" h="1667510">
                <a:moveTo>
                  <a:pt x="2735701" y="41016"/>
                </a:moveTo>
                <a:lnTo>
                  <a:pt x="2811256" y="41743"/>
                </a:lnTo>
                <a:lnTo>
                  <a:pt x="2880607" y="43812"/>
                </a:lnTo>
                <a:lnTo>
                  <a:pt x="2941778" y="47056"/>
                </a:lnTo>
                <a:lnTo>
                  <a:pt x="2992794" y="51308"/>
                </a:lnTo>
                <a:lnTo>
                  <a:pt x="3031680" y="56403"/>
                </a:lnTo>
                <a:lnTo>
                  <a:pt x="3065160" y="68448"/>
                </a:lnTo>
                <a:lnTo>
                  <a:pt x="3065160" y="1639729"/>
                </a:lnTo>
                <a:lnTo>
                  <a:pt x="2992794" y="1656903"/>
                </a:lnTo>
                <a:lnTo>
                  <a:pt x="2941778" y="1661154"/>
                </a:lnTo>
                <a:lnTo>
                  <a:pt x="2880607" y="1664395"/>
                </a:lnTo>
                <a:lnTo>
                  <a:pt x="2811256" y="1666460"/>
                </a:lnTo>
                <a:lnTo>
                  <a:pt x="2735701" y="1667185"/>
                </a:lnTo>
              </a:path>
              <a:path w="3065779" h="1667510">
                <a:moveTo>
                  <a:pt x="406542" y="1614296"/>
                </a:moveTo>
                <a:lnTo>
                  <a:pt x="324604" y="1613610"/>
                </a:lnTo>
                <a:lnTo>
                  <a:pt x="248289" y="1611642"/>
                </a:lnTo>
                <a:lnTo>
                  <a:pt x="179232" y="1608528"/>
                </a:lnTo>
                <a:lnTo>
                  <a:pt x="119066" y="1604402"/>
                </a:lnTo>
                <a:lnTo>
                  <a:pt x="69425" y="1599402"/>
                </a:lnTo>
                <a:lnTo>
                  <a:pt x="8258" y="1587318"/>
                </a:lnTo>
                <a:lnTo>
                  <a:pt x="0" y="1580506"/>
                </a:lnTo>
                <a:lnTo>
                  <a:pt x="0" y="33908"/>
                </a:lnTo>
                <a:lnTo>
                  <a:pt x="69425" y="14918"/>
                </a:lnTo>
                <a:lnTo>
                  <a:pt x="119066" y="9904"/>
                </a:lnTo>
                <a:lnTo>
                  <a:pt x="179232" y="5771"/>
                </a:lnTo>
                <a:lnTo>
                  <a:pt x="248289" y="2654"/>
                </a:lnTo>
                <a:lnTo>
                  <a:pt x="324604" y="685"/>
                </a:lnTo>
                <a:lnTo>
                  <a:pt x="406542" y="0"/>
                </a:lnTo>
              </a:path>
            </a:pathLst>
          </a:custGeom>
          <a:ln w="953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3280420" y="4341810"/>
            <a:ext cx="2943860" cy="93471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17145" algn="ctr">
              <a:lnSpc>
                <a:spcPct val="100000"/>
              </a:lnSpc>
              <a:spcBef>
                <a:spcPts val="125"/>
              </a:spcBef>
            </a:pPr>
            <a:r>
              <a:rPr sz="2000" spc="-30" dirty="0">
                <a:solidFill>
                  <a:schemeClr val="bg1"/>
                </a:solidFill>
                <a:latin typeface="Times New Roman"/>
                <a:cs typeface="Times New Roman"/>
              </a:rPr>
              <a:t>Verbal</a:t>
            </a:r>
            <a:r>
              <a:rPr sz="2000" spc="-95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chemeClr val="bg1"/>
                </a:solidFill>
                <a:latin typeface="Times New Roman"/>
                <a:cs typeface="Times New Roman"/>
              </a:rPr>
              <a:t>communications</a:t>
            </a:r>
            <a:endParaRPr sz="20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000" dirty="0">
              <a:solidFill>
                <a:schemeClr val="bg1"/>
              </a:solidFill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Non-</a:t>
            </a:r>
            <a:r>
              <a:rPr sz="2000" spc="-10" dirty="0">
                <a:solidFill>
                  <a:schemeClr val="bg1"/>
                </a:solidFill>
                <a:latin typeface="Times New Roman"/>
                <a:cs typeface="Times New Roman"/>
              </a:rPr>
              <a:t>verbal</a:t>
            </a:r>
            <a:r>
              <a:rPr sz="2000" spc="-5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chemeClr val="bg1"/>
                </a:solidFill>
                <a:latin typeface="Times New Roman"/>
                <a:cs typeface="Times New Roman"/>
              </a:rPr>
              <a:t>communications</a:t>
            </a:r>
            <a:endParaRPr sz="2000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11451579" y="149595"/>
            <a:ext cx="329565" cy="3272790"/>
          </a:xfrm>
          <a:custGeom>
            <a:avLst/>
            <a:gdLst/>
            <a:ahLst/>
            <a:cxnLst/>
            <a:rect l="l" t="t" r="r" b="b"/>
            <a:pathLst>
              <a:path w="329565" h="3272790">
                <a:moveTo>
                  <a:pt x="0" y="0"/>
                </a:moveTo>
                <a:lnTo>
                  <a:pt x="75554" y="726"/>
                </a:lnTo>
                <a:lnTo>
                  <a:pt x="144905" y="2793"/>
                </a:lnTo>
                <a:lnTo>
                  <a:pt x="206076" y="6036"/>
                </a:lnTo>
                <a:lnTo>
                  <a:pt x="257093" y="10288"/>
                </a:lnTo>
                <a:lnTo>
                  <a:pt x="295979" y="15382"/>
                </a:lnTo>
                <a:lnTo>
                  <a:pt x="329458" y="27431"/>
                </a:lnTo>
                <a:lnTo>
                  <a:pt x="329458" y="3244870"/>
                </a:lnTo>
                <a:lnTo>
                  <a:pt x="257093" y="3262065"/>
                </a:lnTo>
                <a:lnTo>
                  <a:pt x="206076" y="3266303"/>
                </a:lnTo>
                <a:lnTo>
                  <a:pt x="144905" y="3269529"/>
                </a:lnTo>
                <a:lnTo>
                  <a:pt x="75554" y="3271582"/>
                </a:lnTo>
                <a:lnTo>
                  <a:pt x="0" y="3272302"/>
                </a:lnTo>
              </a:path>
            </a:pathLst>
          </a:custGeom>
          <a:ln w="953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366253" y="149595"/>
            <a:ext cx="328295" cy="3272790"/>
          </a:xfrm>
          <a:custGeom>
            <a:avLst/>
            <a:gdLst/>
            <a:ahLst/>
            <a:cxnLst/>
            <a:rect l="l" t="t" r="r" b="b"/>
            <a:pathLst>
              <a:path w="328295" h="3272790">
                <a:moveTo>
                  <a:pt x="328178" y="3272302"/>
                </a:moveTo>
                <a:lnTo>
                  <a:pt x="252934" y="3271582"/>
                </a:lnTo>
                <a:lnTo>
                  <a:pt x="183859" y="3269532"/>
                </a:lnTo>
                <a:lnTo>
                  <a:pt x="122925" y="3266313"/>
                </a:lnTo>
                <a:lnTo>
                  <a:pt x="72101" y="3262087"/>
                </a:lnTo>
                <a:lnTo>
                  <a:pt x="33358" y="3257017"/>
                </a:lnTo>
                <a:lnTo>
                  <a:pt x="0" y="3244992"/>
                </a:lnTo>
                <a:lnTo>
                  <a:pt x="0" y="27431"/>
                </a:lnTo>
                <a:lnTo>
                  <a:pt x="72101" y="10288"/>
                </a:lnTo>
                <a:lnTo>
                  <a:pt x="122925" y="6036"/>
                </a:lnTo>
                <a:lnTo>
                  <a:pt x="183859" y="2793"/>
                </a:lnTo>
                <a:lnTo>
                  <a:pt x="252934" y="726"/>
                </a:lnTo>
                <a:lnTo>
                  <a:pt x="328178" y="0"/>
                </a:lnTo>
              </a:path>
            </a:pathLst>
          </a:custGeom>
          <a:ln w="953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7400931" y="310827"/>
            <a:ext cx="4477385" cy="3346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Forming</a:t>
            </a:r>
            <a:r>
              <a:rPr sz="2000" spc="-55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relationships</a:t>
            </a:r>
            <a:r>
              <a:rPr sz="2000" spc="-204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with</a:t>
            </a:r>
            <a:r>
              <a:rPr sz="2000" spc="-45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spc="-20" dirty="0">
                <a:solidFill>
                  <a:schemeClr val="bg1"/>
                </a:solidFill>
                <a:latin typeface="Times New Roman"/>
                <a:cs typeface="Times New Roman"/>
              </a:rPr>
              <a:t>Verbal</a:t>
            </a:r>
            <a:r>
              <a:rPr sz="2000" spc="45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and</a:t>
            </a:r>
            <a:r>
              <a:rPr sz="2000" spc="-4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spc="-20" dirty="0">
                <a:solidFill>
                  <a:schemeClr val="bg1"/>
                </a:solidFill>
                <a:latin typeface="Times New Roman"/>
                <a:cs typeface="Times New Roman"/>
              </a:rPr>
              <a:t>non-</a:t>
            </a:r>
            <a:endParaRPr sz="2000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392162" y="615941"/>
            <a:ext cx="2485390" cy="3352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verbal</a:t>
            </a:r>
            <a:r>
              <a:rPr sz="2000" spc="-55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chemeClr val="bg1"/>
                </a:solidFill>
                <a:latin typeface="Times New Roman"/>
                <a:cs typeface="Times New Roman"/>
              </a:rPr>
              <a:t>communications</a:t>
            </a:r>
            <a:r>
              <a:rPr sz="2000" spc="-10" dirty="0">
                <a:latin typeface="Times New Roman"/>
                <a:cs typeface="Times New Roman"/>
              </a:rPr>
              <a:t>.</a:t>
            </a:r>
            <a:endParaRPr sz="2000" dirty="0">
              <a:latin typeface="Times New Roman"/>
              <a:cs typeface="Times New Roma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613648" y="2741224"/>
            <a:ext cx="3905250" cy="6400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17550" marR="5080" indent="-705485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Keys</a:t>
            </a:r>
            <a:r>
              <a:rPr sz="2000" spc="15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to</a:t>
            </a:r>
            <a:r>
              <a:rPr sz="2000" spc="2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excellence</a:t>
            </a:r>
            <a:r>
              <a:rPr sz="2000" spc="-18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in</a:t>
            </a:r>
            <a:r>
              <a:rPr sz="2000" spc="2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spc="-30" dirty="0">
                <a:solidFill>
                  <a:schemeClr val="bg1"/>
                </a:solidFill>
                <a:latin typeface="Times New Roman"/>
                <a:cs typeface="Times New Roman"/>
              </a:rPr>
              <a:t>Verbal</a:t>
            </a:r>
            <a:r>
              <a:rPr sz="2000" spc="-65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and</a:t>
            </a:r>
            <a:r>
              <a:rPr sz="2000" spc="-6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spc="-20" dirty="0">
                <a:solidFill>
                  <a:schemeClr val="bg1"/>
                </a:solidFill>
                <a:latin typeface="Times New Roman"/>
                <a:cs typeface="Times New Roman"/>
              </a:rPr>
              <a:t>non- </a:t>
            </a: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verbal</a:t>
            </a:r>
            <a:r>
              <a:rPr sz="2000" spc="-6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chemeClr val="bg1"/>
                </a:solidFill>
                <a:latin typeface="Times New Roman"/>
                <a:cs typeface="Times New Roman"/>
              </a:rPr>
              <a:t>communications.</a:t>
            </a:r>
            <a:endParaRPr sz="2000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pic>
        <p:nvPicPr>
          <p:cNvPr id="31" name="object 31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2552" y="0"/>
            <a:ext cx="1090955" cy="933206"/>
          </a:xfrm>
          <a:prstGeom prst="rect">
            <a:avLst/>
          </a:prstGeom>
        </p:spPr>
      </p:pic>
      <p:sp>
        <p:nvSpPr>
          <p:cNvPr id="32" name="object 32"/>
          <p:cNvSpPr txBox="1"/>
          <p:nvPr/>
        </p:nvSpPr>
        <p:spPr>
          <a:xfrm>
            <a:off x="7758428" y="1394773"/>
            <a:ext cx="3457575" cy="9448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 indent="1270" algn="ctr">
              <a:lnSpc>
                <a:spcPct val="100000"/>
              </a:lnSpc>
              <a:spcBef>
                <a:spcPts val="125"/>
              </a:spcBef>
            </a:pPr>
            <a:r>
              <a:rPr sz="2000" spc="-35" dirty="0">
                <a:solidFill>
                  <a:schemeClr val="bg1"/>
                </a:solidFill>
                <a:latin typeface="Times New Roman"/>
                <a:cs typeface="Times New Roman"/>
              </a:rPr>
              <a:t>Verbal</a:t>
            </a:r>
            <a:r>
              <a:rPr sz="2000" spc="-55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and</a:t>
            </a:r>
            <a:r>
              <a:rPr sz="2000" spc="-50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chemeClr val="bg1"/>
                </a:solidFill>
                <a:latin typeface="Times New Roman"/>
                <a:cs typeface="Times New Roman"/>
              </a:rPr>
              <a:t>Nonverbal </a:t>
            </a: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Communication</a:t>
            </a:r>
            <a:r>
              <a:rPr sz="2000" spc="-145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and</a:t>
            </a:r>
            <a:r>
              <a:rPr sz="2000" spc="-65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Their</a:t>
            </a:r>
            <a:r>
              <a:rPr sz="2000" spc="-15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chemeClr val="bg1"/>
                </a:solidFill>
                <a:latin typeface="Times New Roman"/>
                <a:cs typeface="Times New Roman"/>
              </a:rPr>
              <a:t>Impact </a:t>
            </a:r>
            <a:r>
              <a:rPr sz="2000" dirty="0">
                <a:solidFill>
                  <a:schemeClr val="bg1"/>
                </a:solidFill>
                <a:latin typeface="Times New Roman"/>
                <a:cs typeface="Times New Roman"/>
              </a:rPr>
              <a:t>on</a:t>
            </a:r>
            <a:r>
              <a:rPr sz="2000" spc="-45" dirty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chemeClr val="bg1"/>
                </a:solidFill>
                <a:latin typeface="Times New Roman"/>
                <a:cs typeface="Times New Roman"/>
              </a:rPr>
              <a:t>Professions.</a:t>
            </a:r>
            <a:endParaRPr sz="2000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14748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371725" y="1943100"/>
            <a:ext cx="6591300" cy="3286125"/>
            <a:chOff x="2371725" y="1943100"/>
            <a:chExt cx="6591300" cy="328612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371725" y="2924175"/>
              <a:ext cx="6591300" cy="23050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886075" y="2200259"/>
              <a:ext cx="5372100" cy="14859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371725" y="1943100"/>
              <a:ext cx="6581759" cy="2295525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959476" y="2235449"/>
            <a:ext cx="5227955" cy="1344930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15240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120"/>
              </a:spcBef>
            </a:pPr>
            <a:r>
              <a:rPr sz="8000" dirty="0"/>
              <a:t>Section</a:t>
            </a:r>
            <a:r>
              <a:rPr sz="8000" spc="-135" dirty="0"/>
              <a:t> </a:t>
            </a:r>
            <a:r>
              <a:rPr sz="8000" spc="-25" dirty="0"/>
              <a:t>One</a:t>
            </a:r>
            <a:endParaRPr sz="80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387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581025" y="1800225"/>
            <a:ext cx="11039475" cy="3276600"/>
            <a:chOff x="581025" y="1800225"/>
            <a:chExt cx="11039475" cy="32766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81025" y="2771775"/>
              <a:ext cx="11039459" cy="23050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95375" y="2047875"/>
              <a:ext cx="9877409" cy="149542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81025" y="1800225"/>
              <a:ext cx="11029950" cy="2295525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168325" y="2084572"/>
            <a:ext cx="9730740" cy="1344930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15240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120"/>
              </a:spcBef>
            </a:pPr>
            <a:r>
              <a:rPr sz="8000" spc="-869" dirty="0"/>
              <a:t>V</a:t>
            </a:r>
            <a:r>
              <a:rPr sz="8000" spc="10" dirty="0"/>
              <a:t>e</a:t>
            </a:r>
            <a:r>
              <a:rPr sz="8000" spc="70" dirty="0"/>
              <a:t>r</a:t>
            </a:r>
            <a:r>
              <a:rPr sz="8000" spc="75" dirty="0"/>
              <a:t>b</a:t>
            </a:r>
            <a:r>
              <a:rPr sz="8000" spc="10" dirty="0"/>
              <a:t>a</a:t>
            </a:r>
            <a:r>
              <a:rPr sz="8000" spc="55" dirty="0"/>
              <a:t>l</a:t>
            </a:r>
            <a:r>
              <a:rPr sz="8000" spc="-375" dirty="0"/>
              <a:t> </a:t>
            </a:r>
            <a:r>
              <a:rPr sz="8000" spc="-10" dirty="0"/>
              <a:t>Communication</a:t>
            </a:r>
            <a:endParaRPr sz="80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185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010150" cy="1562100"/>
            <a:chOff x="3162300" y="0"/>
            <a:chExt cx="501015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010150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4619640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000609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4481195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spc="-45" dirty="0"/>
              <a:t>Verbal</a:t>
            </a:r>
            <a:r>
              <a:rPr sz="3600" spc="-180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1450" y="1495409"/>
            <a:ext cx="5143500" cy="78105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08335" y="1141878"/>
            <a:ext cx="4843145" cy="530860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25"/>
              </a:spcBef>
            </a:pP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What</a:t>
            </a:r>
            <a:r>
              <a:rPr sz="2750" spc="25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is</a:t>
            </a:r>
            <a:r>
              <a:rPr sz="2750" spc="30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verbal</a:t>
            </a:r>
            <a:r>
              <a:rPr sz="2750" spc="175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2F2F2"/>
                </a:solidFill>
                <a:latin typeface="Times New Roman"/>
                <a:cs typeface="Times New Roman"/>
              </a:rPr>
              <a:t>communication?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56906" y="2044180"/>
            <a:ext cx="7246620" cy="140970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22860" rIns="0" bIns="0" rtlCol="0">
            <a:spAutoFit/>
          </a:bodyPr>
          <a:lstStyle/>
          <a:p>
            <a:pPr marL="92075" marR="156845">
              <a:lnSpc>
                <a:spcPct val="106400"/>
              </a:lnSpc>
              <a:spcBef>
                <a:spcPts val="180"/>
              </a:spcBef>
            </a:pPr>
            <a:r>
              <a:rPr sz="2000" spc="-35" dirty="0">
                <a:latin typeface="Times New Roman"/>
                <a:cs typeface="Times New Roman"/>
              </a:rPr>
              <a:t>Verbal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communication</a:t>
            </a:r>
            <a:r>
              <a:rPr sz="2000" spc="-11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encompasses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both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our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words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our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verbal </a:t>
            </a:r>
            <a:r>
              <a:rPr sz="2000" dirty="0">
                <a:latin typeface="Times New Roman"/>
                <a:cs typeface="Times New Roman"/>
              </a:rPr>
              <a:t>fillers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(e.g.,</a:t>
            </a:r>
            <a:r>
              <a:rPr sz="2000" spc="95" dirty="0">
                <a:latin typeface="Times New Roman"/>
                <a:cs typeface="Times New Roman"/>
              </a:rPr>
              <a:t> </a:t>
            </a:r>
            <a:r>
              <a:rPr sz="2000" i="1" dirty="0">
                <a:latin typeface="Times New Roman"/>
                <a:cs typeface="Times New Roman"/>
              </a:rPr>
              <a:t>um</a:t>
            </a:r>
            <a:r>
              <a:rPr sz="2000" dirty="0">
                <a:latin typeface="Times New Roman"/>
                <a:cs typeface="Times New Roman"/>
              </a:rPr>
              <a:t>,</a:t>
            </a:r>
            <a:r>
              <a:rPr sz="2000" spc="-85" dirty="0">
                <a:latin typeface="Times New Roman"/>
                <a:cs typeface="Times New Roman"/>
              </a:rPr>
              <a:t> </a:t>
            </a:r>
            <a:r>
              <a:rPr sz="2000" i="1" dirty="0">
                <a:latin typeface="Times New Roman"/>
                <a:cs typeface="Times New Roman"/>
              </a:rPr>
              <a:t>like</a:t>
            </a:r>
            <a:r>
              <a:rPr sz="2000" dirty="0">
                <a:latin typeface="Times New Roman"/>
                <a:cs typeface="Times New Roman"/>
              </a:rPr>
              <a:t>).</a:t>
            </a:r>
            <a:r>
              <a:rPr sz="2000" spc="-165" dirty="0">
                <a:latin typeface="Times New Roman"/>
                <a:cs typeface="Times New Roman"/>
              </a:rPr>
              <a:t> </a:t>
            </a:r>
            <a:r>
              <a:rPr sz="2000" spc="-40" dirty="0">
                <a:latin typeface="Times New Roman"/>
                <a:cs typeface="Times New Roman"/>
              </a:rPr>
              <a:t>Verbal</a:t>
            </a:r>
            <a:r>
              <a:rPr sz="2000" spc="-1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messages</a:t>
            </a:r>
            <a:r>
              <a:rPr sz="2000" spc="25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are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created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through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language. </a:t>
            </a:r>
            <a:r>
              <a:rPr sz="2000" dirty="0">
                <a:latin typeface="Times New Roman"/>
                <a:cs typeface="Times New Roman"/>
              </a:rPr>
              <a:t>Effective</a:t>
            </a:r>
            <a:r>
              <a:rPr sz="2000" spc="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communication</a:t>
            </a:r>
            <a:r>
              <a:rPr sz="2000" spc="-1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involves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accurate</a:t>
            </a:r>
            <a:r>
              <a:rPr sz="2000" spc="-1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interpretations</a:t>
            </a:r>
            <a:r>
              <a:rPr sz="2000" spc="-2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others’ </a:t>
            </a:r>
            <a:r>
              <a:rPr sz="2000" dirty="0">
                <a:latin typeface="Times New Roman"/>
                <a:cs typeface="Times New Roman"/>
              </a:rPr>
              <a:t>verbal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messages,</a:t>
            </a:r>
            <a:r>
              <a:rPr sz="2000" spc="1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as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meaning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is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cocreated.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89266" y="4336148"/>
            <a:ext cx="6520815" cy="140970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26034" rIns="0" bIns="0" rtlCol="0">
            <a:spAutoFit/>
          </a:bodyPr>
          <a:lstStyle/>
          <a:p>
            <a:pPr marL="92075" marR="238760">
              <a:lnSpc>
                <a:spcPct val="106400"/>
              </a:lnSpc>
              <a:spcBef>
                <a:spcPts val="204"/>
              </a:spcBef>
            </a:pPr>
            <a:r>
              <a:rPr sz="2000" dirty="0">
                <a:latin typeface="Times New Roman"/>
                <a:cs typeface="Times New Roman"/>
              </a:rPr>
              <a:t>Otherwise,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meanings</a:t>
            </a:r>
            <a:r>
              <a:rPr sz="2000" spc="10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words</a:t>
            </a:r>
            <a:r>
              <a:rPr sz="2000" spc="-1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communicate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will </a:t>
            </a:r>
            <a:r>
              <a:rPr sz="2000" dirty="0">
                <a:latin typeface="Times New Roman"/>
                <a:cs typeface="Times New Roman"/>
              </a:rPr>
              <a:t>not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be</a:t>
            </a:r>
            <a:r>
              <a:rPr sz="2000" spc="-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understood.</a:t>
            </a:r>
            <a:r>
              <a:rPr sz="2000" spc="-2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As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professional,</a:t>
            </a:r>
            <a:r>
              <a:rPr sz="2000" spc="-1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effective</a:t>
            </a:r>
            <a:r>
              <a:rPr sz="2000" spc="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use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the </a:t>
            </a:r>
            <a:r>
              <a:rPr sz="2000" dirty="0">
                <a:latin typeface="Times New Roman"/>
                <a:cs typeface="Times New Roman"/>
              </a:rPr>
              <a:t>language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skills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improvement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1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abilities</a:t>
            </a:r>
            <a:r>
              <a:rPr sz="2000" spc="-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must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have </a:t>
            </a:r>
            <a:r>
              <a:rPr sz="2000" dirty="0">
                <a:latin typeface="Times New Roman"/>
                <a:cs typeface="Times New Roman"/>
              </a:rPr>
              <a:t>taken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huge</a:t>
            </a:r>
            <a:r>
              <a:rPr sz="2000" spc="1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place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interpret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other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people’s</a:t>
            </a:r>
            <a:r>
              <a:rPr sz="2000" spc="-19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messages.</a:t>
            </a:r>
            <a:endParaRPr sz="2000">
              <a:latin typeface="Times New Roman"/>
              <a:cs typeface="Times New Roman"/>
            </a:endParaRPr>
          </a:p>
        </p:txBody>
      </p:sp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052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010150" cy="1562100"/>
            <a:chOff x="3162300" y="0"/>
            <a:chExt cx="501015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010150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4619640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000609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4481195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spc="-45" dirty="0"/>
              <a:t>Verbal</a:t>
            </a:r>
            <a:r>
              <a:rPr sz="3600" spc="-180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1450" y="1495409"/>
            <a:ext cx="5143500" cy="78105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08335" y="1141878"/>
            <a:ext cx="4843145" cy="530860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25"/>
              </a:spcBef>
            </a:pP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What</a:t>
            </a:r>
            <a:r>
              <a:rPr sz="2750" spc="25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is</a:t>
            </a:r>
            <a:r>
              <a:rPr sz="2750" spc="30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verbal</a:t>
            </a:r>
            <a:r>
              <a:rPr sz="2750" spc="175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2F2F2"/>
                </a:solidFill>
                <a:latin typeface="Times New Roman"/>
                <a:cs typeface="Times New Roman"/>
              </a:rPr>
              <a:t>communication?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56906" y="2044196"/>
            <a:ext cx="5219700" cy="224726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1910" rIns="0" bIns="0" rtlCol="0">
            <a:spAutoFit/>
          </a:bodyPr>
          <a:lstStyle/>
          <a:p>
            <a:pPr marL="92075" marR="246379">
              <a:lnSpc>
                <a:spcPct val="100000"/>
              </a:lnSpc>
              <a:spcBef>
                <a:spcPts val="330"/>
              </a:spcBef>
            </a:pP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symbols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communicators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use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are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abstract, </a:t>
            </a:r>
            <a:r>
              <a:rPr sz="2000" dirty="0">
                <a:latin typeface="Times New Roman"/>
                <a:cs typeface="Times New Roman"/>
              </a:rPr>
              <a:t>vague,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sometimes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arbitrary.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Because </a:t>
            </a:r>
            <a:r>
              <a:rPr sz="2000" dirty="0">
                <a:latin typeface="Times New Roman"/>
                <a:cs typeface="Times New Roman"/>
              </a:rPr>
              <a:t>symbols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can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make things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bit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off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or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fuzzy,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we </a:t>
            </a:r>
            <a:r>
              <a:rPr sz="2000" dirty="0">
                <a:latin typeface="Times New Roman"/>
                <a:cs typeface="Times New Roman"/>
              </a:rPr>
              <a:t>have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interpret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10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meaning.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Therefore,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we </a:t>
            </a:r>
            <a:r>
              <a:rPr sz="2000" dirty="0">
                <a:latin typeface="Times New Roman"/>
                <a:cs typeface="Times New Roman"/>
              </a:rPr>
              <a:t>construct</a:t>
            </a:r>
            <a:r>
              <a:rPr sz="2000" spc="-2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meanings</a:t>
            </a:r>
            <a:r>
              <a:rPr sz="2000" spc="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as we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interact</a:t>
            </a:r>
            <a:r>
              <a:rPr sz="2000" spc="-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 </a:t>
            </a:r>
            <a:r>
              <a:rPr sz="2000" spc="-10" dirty="0">
                <a:latin typeface="Times New Roman"/>
                <a:cs typeface="Times New Roman"/>
              </a:rPr>
              <a:t>other </a:t>
            </a:r>
            <a:r>
              <a:rPr sz="2000" dirty="0">
                <a:latin typeface="Times New Roman"/>
                <a:cs typeface="Times New Roman"/>
              </a:rPr>
              <a:t>people</a:t>
            </a:r>
            <a:r>
              <a:rPr sz="2000" spc="-1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by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processing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information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our </a:t>
            </a:r>
            <a:r>
              <a:rPr sz="2000" dirty="0">
                <a:latin typeface="Times New Roman"/>
                <a:cs typeface="Times New Roman"/>
              </a:rPr>
              <a:t>own </a:t>
            </a:r>
            <a:r>
              <a:rPr sz="2000" spc="-10" dirty="0">
                <a:latin typeface="Times New Roman"/>
                <a:cs typeface="Times New Roman"/>
              </a:rPr>
              <a:t>heads.</a:t>
            </a:r>
            <a:endParaRPr sz="2000">
              <a:latin typeface="Times New Roman"/>
              <a:cs typeface="Times New Roman"/>
            </a:endParaRPr>
          </a:p>
        </p:txBody>
      </p:sp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889266" y="4336078"/>
            <a:ext cx="6520815" cy="132397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5719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59"/>
              </a:spcBef>
            </a:pPr>
            <a:r>
              <a:rPr sz="2000" spc="-10" dirty="0">
                <a:latin typeface="Times New Roman"/>
                <a:cs typeface="Times New Roman"/>
              </a:rPr>
              <a:t>Two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kinds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rules</a:t>
            </a:r>
            <a:r>
              <a:rPr sz="2000" spc="-1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guide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communication</a:t>
            </a:r>
            <a:endParaRPr sz="2000">
              <a:latin typeface="Times New Roman"/>
              <a:cs typeface="Times New Roman"/>
            </a:endParaRPr>
          </a:p>
          <a:p>
            <a:pPr marL="92075" marR="85090">
              <a:lnSpc>
                <a:spcPct val="100000"/>
              </a:lnSpc>
            </a:pPr>
            <a:r>
              <a:rPr sz="2000" spc="-30" dirty="0">
                <a:latin typeface="Times New Roman"/>
                <a:cs typeface="Times New Roman"/>
              </a:rPr>
              <a:t>Verbal</a:t>
            </a:r>
            <a:r>
              <a:rPr sz="2000" dirty="0">
                <a:latin typeface="Times New Roman"/>
                <a:cs typeface="Times New Roman"/>
              </a:rPr>
              <a:t> communication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concerns</a:t>
            </a:r>
            <a:r>
              <a:rPr sz="2000" spc="-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communication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rules— </a:t>
            </a:r>
            <a:r>
              <a:rPr sz="2000" dirty="0">
                <a:latin typeface="Times New Roman"/>
                <a:cs typeface="Times New Roman"/>
              </a:rPr>
              <a:t>shared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understanding</a:t>
            </a:r>
            <a:r>
              <a:rPr sz="2000" spc="-1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what</a:t>
            </a:r>
            <a:r>
              <a:rPr sz="2000" spc="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communication</a:t>
            </a:r>
            <a:r>
              <a:rPr sz="2000" spc="-10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means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what </a:t>
            </a:r>
            <a:r>
              <a:rPr sz="2000" spc="10" dirty="0">
                <a:latin typeface="Times New Roman"/>
                <a:cs typeface="Times New Roman"/>
              </a:rPr>
              <a:t>constitutes</a:t>
            </a:r>
            <a:r>
              <a:rPr sz="2000" spc="-235" dirty="0">
                <a:latin typeface="Times New Roman"/>
                <a:cs typeface="Times New Roman"/>
              </a:rPr>
              <a:t> </a:t>
            </a:r>
            <a:r>
              <a:rPr sz="2000" spc="10" dirty="0">
                <a:latin typeface="Times New Roman"/>
                <a:cs typeface="Times New Roman"/>
              </a:rPr>
              <a:t>appropriate</a:t>
            </a:r>
            <a:r>
              <a:rPr sz="2000" spc="-2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communication</a:t>
            </a:r>
            <a:r>
              <a:rPr sz="2000" spc="-1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given</a:t>
            </a:r>
            <a:r>
              <a:rPr sz="2000" spc="225" dirty="0">
                <a:latin typeface="Times New Roman"/>
                <a:cs typeface="Times New Roman"/>
              </a:rPr>
              <a:t> </a:t>
            </a:r>
            <a:r>
              <a:rPr sz="2000" spc="10" dirty="0">
                <a:latin typeface="Times New Roman"/>
                <a:cs typeface="Times New Roman"/>
              </a:rPr>
              <a:t>the</a:t>
            </a:r>
            <a:r>
              <a:rPr sz="2000" spc="-12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context.</a:t>
            </a:r>
            <a:endParaRPr sz="20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020095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57700" y="885825"/>
            <a:ext cx="2409825" cy="101917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661549" y="466667"/>
            <a:ext cx="1916430" cy="655955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27940" rIns="0" bIns="0" rtlCol="0">
            <a:spAutoFit/>
          </a:bodyPr>
          <a:lstStyle/>
          <a:p>
            <a:pPr marL="94615">
              <a:lnSpc>
                <a:spcPct val="100000"/>
              </a:lnSpc>
              <a:spcBef>
                <a:spcPts val="220"/>
              </a:spcBef>
            </a:pPr>
            <a:r>
              <a:rPr sz="3600" spc="-10" dirty="0">
                <a:solidFill>
                  <a:srgbClr val="F2F2F2"/>
                </a:solidFill>
              </a:rPr>
              <a:t>Symbols</a:t>
            </a:r>
            <a:endParaRPr sz="3600"/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37677" y="2205819"/>
            <a:ext cx="2154302" cy="1168438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139714" y="3374306"/>
            <a:ext cx="1750695" cy="36893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20"/>
              </a:spcBef>
            </a:pP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Aladdin’s</a:t>
            </a:r>
            <a:r>
              <a:rPr sz="1800" b="1" spc="-114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spc="-20" dirty="0">
                <a:solidFill>
                  <a:srgbClr val="323232"/>
                </a:solidFill>
                <a:latin typeface="Times New Roman"/>
                <a:cs typeface="Times New Roman"/>
              </a:rPr>
              <a:t>lamp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883792" y="1989085"/>
            <a:ext cx="1696845" cy="1659126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535802" y="3648123"/>
            <a:ext cx="2251710" cy="38925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325"/>
              </a:spcBef>
            </a:pP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Egyptian</a:t>
            </a:r>
            <a:r>
              <a:rPr sz="1800" b="1" spc="-2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cross</a:t>
            </a:r>
            <a:r>
              <a:rPr sz="1800" b="1" spc="-1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of</a:t>
            </a:r>
            <a:r>
              <a:rPr sz="1800" b="1" spc="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spc="-20" dirty="0">
                <a:solidFill>
                  <a:srgbClr val="323232"/>
                </a:solidFill>
                <a:latin typeface="Times New Roman"/>
                <a:cs typeface="Times New Roman"/>
              </a:rPr>
              <a:t>life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781282" y="1966591"/>
            <a:ext cx="1761491" cy="17764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7079102" y="3743123"/>
            <a:ext cx="1165860" cy="38925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96520">
              <a:lnSpc>
                <a:spcPct val="100000"/>
              </a:lnSpc>
              <a:spcBef>
                <a:spcPts val="325"/>
              </a:spcBef>
            </a:pP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Evil</a:t>
            </a:r>
            <a:r>
              <a:rPr sz="1800" b="1" spc="-3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spc="-25" dirty="0">
                <a:solidFill>
                  <a:srgbClr val="323232"/>
                </a:solidFill>
                <a:latin typeface="Times New Roman"/>
                <a:cs typeface="Times New Roman"/>
              </a:rPr>
              <a:t>eye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25501" y="4131792"/>
            <a:ext cx="2078483" cy="1778636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571225" y="5910431"/>
            <a:ext cx="1005840" cy="38925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44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50"/>
              </a:spcBef>
            </a:pPr>
            <a:r>
              <a:rPr sz="1800" b="1" spc="-10" dirty="0">
                <a:solidFill>
                  <a:srgbClr val="323232"/>
                </a:solidFill>
                <a:latin typeface="Times New Roman"/>
                <a:cs typeface="Times New Roman"/>
              </a:rPr>
              <a:t>Khamsa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13" name="object 13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2696084" y="4240962"/>
            <a:ext cx="2036192" cy="1560195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5488442" y="4189515"/>
            <a:ext cx="1892679" cy="1714118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3060191" y="5801154"/>
            <a:ext cx="1262380" cy="38925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4450" rIns="0" bIns="0" rtlCol="0">
            <a:spAutoFit/>
          </a:bodyPr>
          <a:lstStyle/>
          <a:p>
            <a:pPr marL="93345">
              <a:lnSpc>
                <a:spcPct val="100000"/>
              </a:lnSpc>
              <a:spcBef>
                <a:spcPts val="350"/>
              </a:spcBef>
            </a:pP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Peace</a:t>
            </a:r>
            <a:r>
              <a:rPr sz="1800" b="1" spc="1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spc="-20" dirty="0">
                <a:solidFill>
                  <a:srgbClr val="323232"/>
                </a:solidFill>
                <a:latin typeface="Times New Roman"/>
                <a:cs typeface="Times New Roman"/>
              </a:rPr>
              <a:t>sign</a:t>
            </a:r>
            <a:endParaRPr sz="18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842375" y="5903631"/>
            <a:ext cx="1185545" cy="38925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4450" rIns="0" bIns="0" rtlCol="0">
            <a:spAutoFit/>
          </a:bodyPr>
          <a:lstStyle/>
          <a:p>
            <a:pPr marL="95885">
              <a:lnSpc>
                <a:spcPct val="100000"/>
              </a:lnSpc>
              <a:spcBef>
                <a:spcPts val="350"/>
              </a:spcBef>
            </a:pP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Love</a:t>
            </a:r>
            <a:r>
              <a:rPr sz="1800" b="1" spc="1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spc="-20" dirty="0">
                <a:solidFill>
                  <a:srgbClr val="323232"/>
                </a:solidFill>
                <a:latin typeface="Times New Roman"/>
                <a:cs typeface="Times New Roman"/>
              </a:rPr>
              <a:t>sign</a:t>
            </a:r>
            <a:endParaRPr sz="18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693705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010150" cy="1562100"/>
            <a:chOff x="3162300" y="0"/>
            <a:chExt cx="501015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010150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4619640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000609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4481195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spc="-45" dirty="0"/>
              <a:t>Verbal</a:t>
            </a:r>
            <a:r>
              <a:rPr sz="3600" spc="-180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1450" y="1543050"/>
            <a:ext cx="4610100" cy="78105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08335" y="1141851"/>
            <a:ext cx="4304665" cy="553720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25"/>
              </a:spcBef>
            </a:pP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What</a:t>
            </a:r>
            <a:r>
              <a:rPr sz="2750" spc="25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is</a:t>
            </a:r>
            <a:r>
              <a:rPr sz="2750" spc="30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verbal</a:t>
            </a:r>
            <a:r>
              <a:rPr sz="2750" spc="175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2F2F2"/>
                </a:solidFill>
                <a:latin typeface="Times New Roman"/>
                <a:cs typeface="Times New Roman"/>
              </a:rPr>
              <a:t>Intelligence?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44152" y="1996388"/>
            <a:ext cx="7821295" cy="83121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2075">
              <a:lnSpc>
                <a:spcPts val="2865"/>
              </a:lnSpc>
              <a:spcBef>
                <a:spcPts val="310"/>
              </a:spcBef>
            </a:pPr>
            <a:r>
              <a:rPr sz="2400" spc="-40" dirty="0">
                <a:solidFill>
                  <a:srgbClr val="323232"/>
                </a:solidFill>
                <a:latin typeface="Times New Roman"/>
                <a:cs typeface="Times New Roman"/>
              </a:rPr>
              <a:t>Verbal</a:t>
            </a:r>
            <a:r>
              <a:rPr sz="2400" spc="-12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323232"/>
                </a:solidFill>
                <a:latin typeface="Times New Roman"/>
                <a:cs typeface="Times New Roman"/>
              </a:rPr>
              <a:t>intelligence</a:t>
            </a:r>
            <a:r>
              <a:rPr sz="2400" spc="4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323232"/>
                </a:solidFill>
                <a:latin typeface="Times New Roman"/>
                <a:cs typeface="Times New Roman"/>
              </a:rPr>
              <a:t>refers</a:t>
            </a:r>
            <a:r>
              <a:rPr sz="2400" spc="-8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323232"/>
                </a:solidFill>
                <a:latin typeface="Times New Roman"/>
                <a:cs typeface="Times New Roman"/>
              </a:rPr>
              <a:t>to</a:t>
            </a:r>
            <a:r>
              <a:rPr sz="2400" spc="-114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323232"/>
                </a:solidFill>
                <a:latin typeface="Times New Roman"/>
                <a:cs typeface="Times New Roman"/>
              </a:rPr>
              <a:t>specific</a:t>
            </a:r>
            <a:r>
              <a:rPr sz="2400" spc="-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323232"/>
                </a:solidFill>
                <a:latin typeface="Times New Roman"/>
                <a:cs typeface="Times New Roman"/>
              </a:rPr>
              <a:t>human</a:t>
            </a:r>
            <a:r>
              <a:rPr sz="2400" spc="12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400" spc="-45" dirty="0">
                <a:solidFill>
                  <a:srgbClr val="323232"/>
                </a:solidFill>
                <a:latin typeface="Times New Roman"/>
                <a:cs typeface="Times New Roman"/>
              </a:rPr>
              <a:t>language-</a:t>
            </a:r>
            <a:r>
              <a:rPr sz="2400" spc="-10" dirty="0">
                <a:solidFill>
                  <a:srgbClr val="323232"/>
                </a:solidFill>
                <a:latin typeface="Times New Roman"/>
                <a:cs typeface="Times New Roman"/>
              </a:rPr>
              <a:t>based</a:t>
            </a:r>
            <a:endParaRPr sz="2400">
              <a:latin typeface="Times New Roman"/>
              <a:cs typeface="Times New Roman"/>
            </a:endParaRPr>
          </a:p>
          <a:p>
            <a:pPr marL="92075">
              <a:lnSpc>
                <a:spcPts val="2865"/>
              </a:lnSpc>
            </a:pPr>
            <a:r>
              <a:rPr sz="2400" dirty="0">
                <a:solidFill>
                  <a:srgbClr val="323232"/>
                </a:solidFill>
                <a:latin typeface="Times New Roman"/>
                <a:cs typeface="Times New Roman"/>
              </a:rPr>
              <a:t>skills</a:t>
            </a:r>
            <a:r>
              <a:rPr sz="2400" spc="-8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323232"/>
                </a:solidFill>
                <a:latin typeface="Times New Roman"/>
                <a:cs typeface="Times New Roman"/>
              </a:rPr>
              <a:t>which</a:t>
            </a:r>
            <a:r>
              <a:rPr sz="2400" spc="2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323232"/>
                </a:solidFill>
                <a:latin typeface="Times New Roman"/>
                <a:cs typeface="Times New Roman"/>
              </a:rPr>
              <a:t>are</a:t>
            </a:r>
            <a:r>
              <a:rPr sz="2400" spc="-114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323232"/>
                </a:solidFill>
                <a:latin typeface="Times New Roman"/>
                <a:cs typeface="Times New Roman"/>
              </a:rPr>
              <a:t>considered</a:t>
            </a:r>
            <a:r>
              <a:rPr sz="2400" spc="2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323232"/>
                </a:solidFill>
                <a:latin typeface="Times New Roman"/>
                <a:cs typeface="Times New Roman"/>
              </a:rPr>
              <a:t>to</a:t>
            </a:r>
            <a:r>
              <a:rPr sz="2400" spc="-10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323232"/>
                </a:solidFill>
                <a:latin typeface="Times New Roman"/>
                <a:cs typeface="Times New Roman"/>
              </a:rPr>
              <a:t>reflect</a:t>
            </a:r>
            <a:r>
              <a:rPr sz="2400" spc="-6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323232"/>
                </a:solidFill>
                <a:latin typeface="Times New Roman"/>
                <a:cs typeface="Times New Roman"/>
              </a:rPr>
              <a:t>strong</a:t>
            </a:r>
            <a:r>
              <a:rPr sz="2400" spc="2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323232"/>
                </a:solidFill>
                <a:latin typeface="Times New Roman"/>
                <a:cs typeface="Times New Roman"/>
              </a:rPr>
              <a:t>general</a:t>
            </a:r>
            <a:r>
              <a:rPr sz="2400" spc="3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323232"/>
                </a:solidFill>
                <a:latin typeface="Times New Roman"/>
                <a:cs typeface="Times New Roman"/>
              </a:rPr>
              <a:t>abilities.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838736" y="3126467"/>
            <a:ext cx="3243580" cy="619760"/>
          </a:xfrm>
          <a:prstGeom prst="rect">
            <a:avLst/>
          </a:prstGeom>
          <a:solidFill>
            <a:srgbClr val="E3D9F5"/>
          </a:solidFill>
          <a:ln w="9534">
            <a:solidFill>
              <a:srgbClr val="FFFFFF"/>
            </a:solidFill>
          </a:ln>
        </p:spPr>
        <p:txBody>
          <a:bodyPr vert="horz" wrap="square" lIns="0" tIns="3492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275"/>
              </a:spcBef>
            </a:pPr>
            <a:r>
              <a:rPr sz="3200" b="1" spc="-10" dirty="0">
                <a:solidFill>
                  <a:srgbClr val="6F2F9F"/>
                </a:solidFill>
                <a:latin typeface="Times New Roman"/>
                <a:cs typeface="Times New Roman"/>
              </a:rPr>
              <a:t>Ways</a:t>
            </a:r>
            <a:r>
              <a:rPr sz="3200" b="1" spc="-26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3200" b="1" dirty="0">
                <a:solidFill>
                  <a:srgbClr val="6F2F9F"/>
                </a:solidFill>
                <a:latin typeface="Times New Roman"/>
                <a:cs typeface="Times New Roman"/>
              </a:rPr>
              <a:t>to</a:t>
            </a:r>
            <a:r>
              <a:rPr sz="3200" b="1" spc="-2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3200" b="1" spc="-10" dirty="0">
                <a:solidFill>
                  <a:srgbClr val="6F2F9F"/>
                </a:solidFill>
                <a:latin typeface="Times New Roman"/>
                <a:cs typeface="Times New Roman"/>
              </a:rPr>
              <a:t>improve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885437" y="3877735"/>
            <a:ext cx="7189470" cy="278257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435609" indent="-342900">
              <a:lnSpc>
                <a:spcPct val="100000"/>
              </a:lnSpc>
              <a:spcBef>
                <a:spcPts val="325"/>
              </a:spcBef>
              <a:buAutoNum type="arabicPeriod"/>
              <a:tabLst>
                <a:tab pos="435609" algn="l"/>
              </a:tabLst>
            </a:pP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Read</a:t>
            </a:r>
            <a:r>
              <a:rPr sz="1800" b="1" spc="-2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as</a:t>
            </a:r>
            <a:r>
              <a:rPr sz="1800" b="1" spc="6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widely</a:t>
            </a:r>
            <a:r>
              <a:rPr sz="1800" b="1" spc="-7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as</a:t>
            </a:r>
            <a:r>
              <a:rPr sz="1800" b="1" spc="6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spc="-10" dirty="0">
                <a:solidFill>
                  <a:srgbClr val="323232"/>
                </a:solidFill>
                <a:latin typeface="Times New Roman"/>
                <a:cs typeface="Times New Roman"/>
              </a:rPr>
              <a:t>possible</a:t>
            </a:r>
            <a:endParaRPr sz="1800">
              <a:latin typeface="Times New Roman"/>
              <a:cs typeface="Times New Roman"/>
            </a:endParaRPr>
          </a:p>
          <a:p>
            <a:pPr marL="435609" indent="-342900">
              <a:lnSpc>
                <a:spcPct val="100000"/>
              </a:lnSpc>
              <a:spcBef>
                <a:spcPts val="994"/>
              </a:spcBef>
              <a:buAutoNum type="arabicPeriod"/>
              <a:tabLst>
                <a:tab pos="435609" algn="l"/>
              </a:tabLst>
            </a:pP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Learn</a:t>
            </a:r>
            <a:r>
              <a:rPr sz="1800" b="1" spc="-1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a</a:t>
            </a:r>
            <a:r>
              <a:rPr sz="1800" b="1" spc="2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new</a:t>
            </a:r>
            <a:r>
              <a:rPr sz="1800" b="1" spc="-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spc="-10" dirty="0">
                <a:solidFill>
                  <a:srgbClr val="323232"/>
                </a:solidFill>
                <a:latin typeface="Times New Roman"/>
                <a:cs typeface="Times New Roman"/>
              </a:rPr>
              <a:t>language</a:t>
            </a:r>
            <a:endParaRPr sz="1800">
              <a:latin typeface="Times New Roman"/>
              <a:cs typeface="Times New Roman"/>
            </a:endParaRPr>
          </a:p>
          <a:p>
            <a:pPr marL="435609" indent="-342900">
              <a:lnSpc>
                <a:spcPct val="100000"/>
              </a:lnSpc>
              <a:spcBef>
                <a:spcPts val="925"/>
              </a:spcBef>
              <a:buAutoNum type="arabicPeriod"/>
              <a:tabLst>
                <a:tab pos="435609" algn="l"/>
              </a:tabLst>
            </a:pP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Lean</a:t>
            </a:r>
            <a:r>
              <a:rPr sz="1800" b="1" spc="-2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a</a:t>
            </a:r>
            <a:r>
              <a:rPr sz="1800" b="1" spc="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new</a:t>
            </a:r>
            <a:r>
              <a:rPr sz="1800" b="1" spc="-2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word</a:t>
            </a:r>
            <a:r>
              <a:rPr sz="1800" b="1" spc="5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every</a:t>
            </a:r>
            <a:r>
              <a:rPr sz="1800" b="1" spc="1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spc="-25" dirty="0">
                <a:solidFill>
                  <a:srgbClr val="323232"/>
                </a:solidFill>
                <a:latin typeface="Times New Roman"/>
                <a:cs typeface="Times New Roman"/>
              </a:rPr>
              <a:t>day</a:t>
            </a:r>
            <a:endParaRPr sz="1800">
              <a:latin typeface="Times New Roman"/>
              <a:cs typeface="Times New Roman"/>
            </a:endParaRPr>
          </a:p>
          <a:p>
            <a:pPr marL="435609" indent="-342900">
              <a:lnSpc>
                <a:spcPct val="100000"/>
              </a:lnSpc>
              <a:spcBef>
                <a:spcPts val="990"/>
              </a:spcBef>
              <a:buAutoNum type="arabicPeriod"/>
              <a:tabLst>
                <a:tab pos="435609" algn="l"/>
              </a:tabLst>
            </a:pP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Maintain</a:t>
            </a:r>
            <a:r>
              <a:rPr sz="1800" b="1" spc="-3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your</a:t>
            </a:r>
            <a:r>
              <a:rPr sz="1800" b="1" spc="-5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journal</a:t>
            </a:r>
            <a:r>
              <a:rPr sz="1800" b="1" spc="2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spc="-10" dirty="0">
                <a:solidFill>
                  <a:srgbClr val="323232"/>
                </a:solidFill>
                <a:latin typeface="Times New Roman"/>
                <a:cs typeface="Times New Roman"/>
              </a:rPr>
              <a:t>(Notebook)</a:t>
            </a:r>
            <a:endParaRPr sz="1800">
              <a:latin typeface="Times New Roman"/>
              <a:cs typeface="Times New Roman"/>
            </a:endParaRPr>
          </a:p>
          <a:p>
            <a:pPr marL="435609" indent="-342900">
              <a:lnSpc>
                <a:spcPct val="100000"/>
              </a:lnSpc>
              <a:spcBef>
                <a:spcPts val="919"/>
              </a:spcBef>
              <a:buAutoNum type="arabicPeriod"/>
              <a:tabLst>
                <a:tab pos="435609" algn="l"/>
              </a:tabLst>
            </a:pP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Become</a:t>
            </a:r>
            <a:r>
              <a:rPr sz="1800" b="1" spc="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an</a:t>
            </a:r>
            <a:r>
              <a:rPr sz="1800" b="1" spc="-4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active</a:t>
            </a:r>
            <a:r>
              <a:rPr sz="1800" b="1" spc="1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spc="-10" dirty="0">
                <a:solidFill>
                  <a:srgbClr val="323232"/>
                </a:solidFill>
                <a:latin typeface="Times New Roman"/>
                <a:cs typeface="Times New Roman"/>
              </a:rPr>
              <a:t>listener</a:t>
            </a:r>
            <a:endParaRPr sz="1800">
              <a:latin typeface="Times New Roman"/>
              <a:cs typeface="Times New Roman"/>
            </a:endParaRPr>
          </a:p>
          <a:p>
            <a:pPr marL="435609" indent="-342900">
              <a:lnSpc>
                <a:spcPct val="100000"/>
              </a:lnSpc>
              <a:spcBef>
                <a:spcPts val="994"/>
              </a:spcBef>
              <a:buAutoNum type="arabicPeriod"/>
              <a:tabLst>
                <a:tab pos="435609" algn="l"/>
              </a:tabLst>
            </a:pP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Play</a:t>
            </a:r>
            <a:r>
              <a:rPr sz="1800" b="1" spc="-5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word</a:t>
            </a:r>
            <a:r>
              <a:rPr sz="1800" b="1" spc="8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spc="-10" dirty="0">
                <a:solidFill>
                  <a:srgbClr val="323232"/>
                </a:solidFill>
                <a:latin typeface="Times New Roman"/>
                <a:cs typeface="Times New Roman"/>
              </a:rPr>
              <a:t>games</a:t>
            </a:r>
            <a:endParaRPr sz="1800">
              <a:latin typeface="Times New Roman"/>
              <a:cs typeface="Times New Roman"/>
            </a:endParaRPr>
          </a:p>
          <a:p>
            <a:pPr marL="435609" indent="-342900">
              <a:lnSpc>
                <a:spcPct val="100000"/>
              </a:lnSpc>
              <a:spcBef>
                <a:spcPts val="920"/>
              </a:spcBef>
              <a:buAutoNum type="arabicPeriod"/>
              <a:tabLst>
                <a:tab pos="435609" algn="l"/>
              </a:tabLst>
            </a:pPr>
            <a:r>
              <a:rPr sz="1800" b="1" spc="-25" dirty="0">
                <a:solidFill>
                  <a:srgbClr val="323232"/>
                </a:solidFill>
                <a:latin typeface="Times New Roman"/>
                <a:cs typeface="Times New Roman"/>
              </a:rPr>
              <a:t>Take</a:t>
            </a:r>
            <a:r>
              <a:rPr sz="1800" b="1" spc="-3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spc="-10" dirty="0">
                <a:solidFill>
                  <a:srgbClr val="323232"/>
                </a:solidFill>
                <a:latin typeface="Times New Roman"/>
                <a:cs typeface="Times New Roman"/>
              </a:rPr>
              <a:t>grammar,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 spelling</a:t>
            </a:r>
            <a:r>
              <a:rPr sz="1800" b="1" spc="-6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and</a:t>
            </a:r>
            <a:r>
              <a:rPr sz="1800" b="1" spc="-8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dirty="0">
                <a:solidFill>
                  <a:srgbClr val="323232"/>
                </a:solidFill>
                <a:latin typeface="Times New Roman"/>
                <a:cs typeface="Times New Roman"/>
              </a:rPr>
              <a:t>reading</a:t>
            </a:r>
            <a:r>
              <a:rPr sz="1800" b="1" spc="-12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1800" b="1" spc="-10" dirty="0">
                <a:solidFill>
                  <a:srgbClr val="323232"/>
                </a:solidFill>
                <a:latin typeface="Times New Roman"/>
                <a:cs typeface="Times New Roman"/>
              </a:rPr>
              <a:t>tests</a:t>
            </a:r>
            <a:endParaRPr sz="18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3545691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010150" cy="1562100"/>
            <a:chOff x="3162300" y="0"/>
            <a:chExt cx="501015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010150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4619640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000609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4481195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spc="-45" dirty="0"/>
              <a:t>Verbal</a:t>
            </a:r>
            <a:r>
              <a:rPr sz="3600" spc="-180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1450" y="1543050"/>
            <a:ext cx="5581650" cy="78105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08335" y="1141851"/>
            <a:ext cx="5282565" cy="553720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25"/>
              </a:spcBef>
            </a:pP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Rules</a:t>
            </a:r>
            <a:r>
              <a:rPr sz="2750" spc="15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guide</a:t>
            </a:r>
            <a:r>
              <a:rPr sz="2750" spc="95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verbal</a:t>
            </a:r>
            <a:r>
              <a:rPr sz="2750" spc="175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2F2F2"/>
                </a:solidFill>
                <a:latin typeface="Times New Roman"/>
                <a:cs typeface="Times New Roman"/>
              </a:rPr>
              <a:t>communication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46283" y="2033192"/>
            <a:ext cx="3023870" cy="593725"/>
          </a:xfrm>
          <a:prstGeom prst="rect">
            <a:avLst/>
          </a:prstGeom>
          <a:solidFill>
            <a:srgbClr val="E3D9F5"/>
          </a:solidFill>
          <a:ln w="9534">
            <a:solidFill>
              <a:srgbClr val="FFFFFF"/>
            </a:solidFill>
          </a:ln>
        </p:spPr>
        <p:txBody>
          <a:bodyPr vert="horz" wrap="square" lIns="0" tIns="3302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60"/>
              </a:spcBef>
            </a:pPr>
            <a:r>
              <a:rPr sz="3200" b="1" dirty="0">
                <a:solidFill>
                  <a:srgbClr val="6F2F9F"/>
                </a:solidFill>
                <a:latin typeface="Times New Roman"/>
                <a:cs typeface="Times New Roman"/>
              </a:rPr>
              <a:t>Regulative</a:t>
            </a:r>
            <a:r>
              <a:rPr sz="3200" b="1" spc="-14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3200" b="1" spc="-10" dirty="0">
                <a:solidFill>
                  <a:srgbClr val="6F2F9F"/>
                </a:solidFill>
                <a:latin typeface="Times New Roman"/>
                <a:cs typeface="Times New Roman"/>
              </a:rPr>
              <a:t>rules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60989" y="2722229"/>
            <a:ext cx="8217534" cy="88328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14604" rIns="0" bIns="0" rtlCol="0">
            <a:spAutoFit/>
          </a:bodyPr>
          <a:lstStyle/>
          <a:p>
            <a:pPr marL="92075" marR="479425">
              <a:lnSpc>
                <a:spcPct val="107000"/>
              </a:lnSpc>
              <a:spcBef>
                <a:spcPts val="114"/>
              </a:spcBef>
            </a:pPr>
            <a:r>
              <a:rPr sz="2400" dirty="0">
                <a:latin typeface="Times New Roman"/>
                <a:cs typeface="Times New Roman"/>
              </a:rPr>
              <a:t>They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describe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when,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how,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where,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with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whom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talk</a:t>
            </a:r>
            <a:r>
              <a:rPr sz="2400" spc="-1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about </a:t>
            </a:r>
            <a:r>
              <a:rPr sz="2400" dirty="0">
                <a:latin typeface="Times New Roman"/>
                <a:cs typeface="Times New Roman"/>
              </a:rPr>
              <a:t>certain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things.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55237" y="4044970"/>
            <a:ext cx="7180580" cy="239776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24130" rIns="0" bIns="0" rtlCol="0">
            <a:spAutoFit/>
          </a:bodyPr>
          <a:lstStyle/>
          <a:p>
            <a:pPr marL="92075" marR="122555">
              <a:lnSpc>
                <a:spcPct val="106900"/>
              </a:lnSpc>
              <a:spcBef>
                <a:spcPts val="190"/>
              </a:spcBef>
            </a:pPr>
            <a:r>
              <a:rPr sz="2000" dirty="0">
                <a:latin typeface="Times New Roman"/>
                <a:cs typeface="Times New Roman"/>
              </a:rPr>
              <a:t>For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instance,</a:t>
            </a:r>
            <a:r>
              <a:rPr sz="2000" spc="-1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it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might</a:t>
            </a:r>
            <a:r>
              <a:rPr sz="2000" spc="1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be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appropriate</a:t>
            </a:r>
            <a:r>
              <a:rPr sz="2000" spc="-1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your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boss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call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at </a:t>
            </a:r>
            <a:r>
              <a:rPr sz="2000" dirty="0">
                <a:latin typeface="Times New Roman"/>
                <a:cs typeface="Times New Roman"/>
              </a:rPr>
              <a:t>home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after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hours,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but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would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it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be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appropriate</a:t>
            </a:r>
            <a:r>
              <a:rPr sz="2000" spc="-1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do</a:t>
            </a:r>
            <a:r>
              <a:rPr sz="2000" spc="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same </a:t>
            </a:r>
            <a:r>
              <a:rPr sz="2000" dirty="0">
                <a:latin typeface="Times New Roman"/>
                <a:cs typeface="Times New Roman"/>
              </a:rPr>
              <a:t>if</a:t>
            </a:r>
            <a:r>
              <a:rPr sz="2000" spc="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had</a:t>
            </a:r>
            <a:r>
              <a:rPr sz="2000" spc="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concern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about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your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travel</a:t>
            </a:r>
            <a:r>
              <a:rPr sz="2000" spc="1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schedule?</a:t>
            </a:r>
            <a:r>
              <a:rPr sz="2000" spc="-1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What’s</a:t>
            </a:r>
            <a:r>
              <a:rPr sz="2000" spc="-20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appropriate </a:t>
            </a:r>
            <a:r>
              <a:rPr sz="2000" dirty="0">
                <a:latin typeface="Times New Roman"/>
                <a:cs typeface="Times New Roman"/>
              </a:rPr>
              <a:t>for</a:t>
            </a:r>
            <a:r>
              <a:rPr sz="2000" spc="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person</a:t>
            </a:r>
            <a:r>
              <a:rPr sz="2000" spc="-11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</a:t>
            </a:r>
            <a:r>
              <a:rPr sz="2000" spc="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power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or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control</a:t>
            </a:r>
            <a:r>
              <a:rPr sz="2000" spc="-1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may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not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be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appropriate</a:t>
            </a:r>
            <a:r>
              <a:rPr sz="2000" spc="-155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for </a:t>
            </a:r>
            <a:r>
              <a:rPr sz="2000" dirty="0">
                <a:latin typeface="Times New Roman"/>
                <a:cs typeface="Times New Roman"/>
              </a:rPr>
              <a:t>those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serving</a:t>
            </a:r>
            <a:r>
              <a:rPr sz="2000" spc="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subordinate</a:t>
            </a:r>
            <a:r>
              <a:rPr sz="2000" spc="-1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role.</a:t>
            </a:r>
            <a:r>
              <a:rPr sz="2000" spc="-165" dirty="0">
                <a:latin typeface="Times New Roman"/>
                <a:cs typeface="Times New Roman"/>
              </a:rPr>
              <a:t> </a:t>
            </a:r>
            <a:r>
              <a:rPr sz="2000" spc="-60" dirty="0">
                <a:latin typeface="Times New Roman"/>
                <a:cs typeface="Times New Roman"/>
              </a:rPr>
              <a:t>To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demonstrate</a:t>
            </a:r>
            <a:r>
              <a:rPr sz="2000" spc="-1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professional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and </a:t>
            </a:r>
            <a:r>
              <a:rPr sz="2000" dirty="0">
                <a:latin typeface="Times New Roman"/>
                <a:cs typeface="Times New Roman"/>
              </a:rPr>
              <a:t>workplace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excellence,</a:t>
            </a:r>
            <a:r>
              <a:rPr sz="2000" spc="-1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must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be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able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monitor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your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own </a:t>
            </a:r>
            <a:r>
              <a:rPr sz="2000" dirty="0">
                <a:latin typeface="Times New Roman"/>
                <a:cs typeface="Times New Roman"/>
              </a:rPr>
              <a:t>appropriateness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when</a:t>
            </a:r>
            <a:r>
              <a:rPr sz="2000" spc="-10" dirty="0">
                <a:latin typeface="Times New Roman"/>
                <a:cs typeface="Times New Roman"/>
              </a:rPr>
              <a:t> communicating.</a:t>
            </a:r>
            <a:endParaRPr sz="2000">
              <a:latin typeface="Times New Roman"/>
              <a:cs typeface="Times New Roman"/>
            </a:endParaRPr>
          </a:p>
        </p:txBody>
      </p:sp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549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010150" cy="1562100"/>
            <a:chOff x="3162300" y="0"/>
            <a:chExt cx="501015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010150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4619640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000609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4481195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spc="-45" dirty="0"/>
              <a:t>Verbal</a:t>
            </a:r>
            <a:r>
              <a:rPr sz="3600" spc="-180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1450" y="1495409"/>
            <a:ext cx="5143500" cy="78105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08335" y="1141878"/>
            <a:ext cx="4843145" cy="530860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25"/>
              </a:spcBef>
            </a:pP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What</a:t>
            </a:r>
            <a:r>
              <a:rPr sz="2750" spc="25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is</a:t>
            </a:r>
            <a:r>
              <a:rPr sz="2750" spc="30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verbal</a:t>
            </a:r>
            <a:r>
              <a:rPr sz="2750" spc="175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2F2F2"/>
                </a:solidFill>
                <a:latin typeface="Times New Roman"/>
                <a:cs typeface="Times New Roman"/>
              </a:rPr>
              <a:t>communication?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46283" y="2033241"/>
            <a:ext cx="3296285" cy="619760"/>
          </a:xfrm>
          <a:prstGeom prst="rect">
            <a:avLst/>
          </a:prstGeom>
          <a:solidFill>
            <a:srgbClr val="E3D9F5"/>
          </a:solidFill>
          <a:ln w="9534">
            <a:solidFill>
              <a:srgbClr val="FFFFFF"/>
            </a:solidFill>
          </a:ln>
        </p:spPr>
        <p:txBody>
          <a:bodyPr vert="horz" wrap="square" lIns="0" tIns="3302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60"/>
              </a:spcBef>
            </a:pPr>
            <a:r>
              <a:rPr sz="3200" b="1" dirty="0">
                <a:solidFill>
                  <a:srgbClr val="6F2F9F"/>
                </a:solidFill>
                <a:latin typeface="Times New Roman"/>
                <a:cs typeface="Times New Roman"/>
              </a:rPr>
              <a:t>Constitutive</a:t>
            </a:r>
            <a:r>
              <a:rPr sz="3200" b="1" spc="-19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3200" b="1" spc="-10" dirty="0">
                <a:solidFill>
                  <a:srgbClr val="6F2F9F"/>
                </a:solidFill>
                <a:latin typeface="Times New Roman"/>
                <a:cs typeface="Times New Roman"/>
              </a:rPr>
              <a:t>rules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60989" y="2722245"/>
            <a:ext cx="5879465" cy="267779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0005" rIns="0" bIns="0" rtlCol="0">
            <a:spAutoFit/>
          </a:bodyPr>
          <a:lstStyle/>
          <a:p>
            <a:pPr marL="92075" marR="113030">
              <a:lnSpc>
                <a:spcPct val="100000"/>
              </a:lnSpc>
              <a:spcBef>
                <a:spcPts val="315"/>
              </a:spcBef>
            </a:pPr>
            <a:r>
              <a:rPr sz="2400" dirty="0">
                <a:latin typeface="Times New Roman"/>
                <a:cs typeface="Times New Roman"/>
              </a:rPr>
              <a:t>They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define</a:t>
            </a:r>
            <a:r>
              <a:rPr sz="2400" spc="-1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what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communication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means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by </a:t>
            </a:r>
            <a:r>
              <a:rPr sz="2400" dirty="0">
                <a:latin typeface="Times New Roman"/>
                <a:cs typeface="Times New Roman"/>
              </a:rPr>
              <a:t>prompting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us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1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count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certain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kinds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of </a:t>
            </a:r>
            <a:r>
              <a:rPr sz="2400" spc="-10" dirty="0">
                <a:latin typeface="Times New Roman"/>
                <a:cs typeface="Times New Roman"/>
              </a:rPr>
              <a:t>communication.</a:t>
            </a:r>
            <a:r>
              <a:rPr sz="2400" spc="2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1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other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words,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we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learn</a:t>
            </a:r>
            <a:r>
              <a:rPr sz="2400" spc="-13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what </a:t>
            </a:r>
            <a:r>
              <a:rPr sz="2400" dirty="0">
                <a:latin typeface="Times New Roman"/>
                <a:cs typeface="Times New Roman"/>
              </a:rPr>
              <a:t>counts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paying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attention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(e.g.,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eye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contact), </a:t>
            </a:r>
            <a:r>
              <a:rPr sz="2400" dirty="0">
                <a:latin typeface="Times New Roman"/>
                <a:cs typeface="Times New Roman"/>
              </a:rPr>
              <a:t>as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well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what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counts</a:t>
            </a:r>
            <a:r>
              <a:rPr sz="2400" spc="1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being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inappropriate </a:t>
            </a:r>
            <a:r>
              <a:rPr sz="2400" dirty="0">
                <a:latin typeface="Times New Roman"/>
                <a:cs typeface="Times New Roman"/>
              </a:rPr>
              <a:t>(e.g.,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interrupting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conversations,</a:t>
            </a:r>
            <a:r>
              <a:rPr sz="2400" spc="20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rolling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one’s eyes.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5082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1809750"/>
            <a:ext cx="12192000" cy="3400425"/>
            <a:chOff x="0" y="1809750"/>
            <a:chExt cx="12192000" cy="340042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914650"/>
              <a:ext cx="12191999" cy="22955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61950" y="2057384"/>
              <a:ext cx="11525250" cy="1552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1809750"/>
              <a:ext cx="12191999" cy="2295525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33029" y="2094107"/>
            <a:ext cx="11383645" cy="1409700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1460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114"/>
              </a:spcBef>
            </a:pPr>
            <a:r>
              <a:rPr sz="8000" dirty="0"/>
              <a:t>Nonverbal</a:t>
            </a:r>
            <a:r>
              <a:rPr sz="8000" spc="-145" dirty="0"/>
              <a:t> </a:t>
            </a:r>
            <a:r>
              <a:rPr sz="8000" spc="-10" dirty="0"/>
              <a:t>Communication</a:t>
            </a:r>
            <a:endParaRPr sz="80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9853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1450" y="1543050"/>
            <a:ext cx="5676900" cy="78105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08335" y="1141851"/>
            <a:ext cx="5382260" cy="553720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25"/>
              </a:spcBef>
            </a:pP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What</a:t>
            </a:r>
            <a:r>
              <a:rPr sz="2750" spc="50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is</a:t>
            </a:r>
            <a:r>
              <a:rPr sz="2750" spc="50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2F2F2"/>
                </a:solidFill>
                <a:latin typeface="Times New Roman"/>
                <a:cs typeface="Times New Roman"/>
              </a:rPr>
              <a:t>nonverbal</a:t>
            </a:r>
            <a:r>
              <a:rPr sz="2750" spc="200" dirty="0">
                <a:solidFill>
                  <a:srgbClr val="F2F2F2"/>
                </a:solidFill>
                <a:latin typeface="Times New Roman"/>
                <a:cs typeface="Times New Roman"/>
              </a:rPr>
              <a:t> </a:t>
            </a:r>
            <a:r>
              <a:rPr sz="2750" spc="-10" dirty="0">
                <a:solidFill>
                  <a:srgbClr val="F2F2F2"/>
                </a:solidFill>
                <a:latin typeface="Times New Roman"/>
                <a:cs typeface="Times New Roman"/>
              </a:rPr>
              <a:t>communication?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15507" y="1912108"/>
            <a:ext cx="8226425" cy="1939289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37465" rIns="0" bIns="0" rtlCol="0">
            <a:spAutoFit/>
          </a:bodyPr>
          <a:lstStyle/>
          <a:p>
            <a:pPr marL="92075" marR="291465">
              <a:lnSpc>
                <a:spcPct val="100400"/>
              </a:lnSpc>
              <a:spcBef>
                <a:spcPts val="295"/>
              </a:spcBef>
            </a:pPr>
            <a:r>
              <a:rPr sz="2400" dirty="0">
                <a:latin typeface="Times New Roman"/>
                <a:cs typeface="Times New Roman"/>
              </a:rPr>
              <a:t>Nonverbal</a:t>
            </a:r>
            <a:r>
              <a:rPr sz="2400" spc="6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communication</a:t>
            </a:r>
            <a:r>
              <a:rPr sz="2400" spc="20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(also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referred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body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language) </a:t>
            </a:r>
            <a:r>
              <a:rPr sz="2400" dirty="0">
                <a:latin typeface="Times New Roman"/>
                <a:cs typeface="Times New Roman"/>
              </a:rPr>
              <a:t>includes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all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those</a:t>
            </a:r>
            <a:r>
              <a:rPr sz="2400" spc="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ways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we</a:t>
            </a:r>
            <a:r>
              <a:rPr sz="2400" spc="-11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communicate</a:t>
            </a:r>
            <a:r>
              <a:rPr sz="2400" spc="2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without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words.</a:t>
            </a:r>
            <a:r>
              <a:rPr sz="2400" spc="-1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more </a:t>
            </a:r>
            <a:r>
              <a:rPr sz="2400" dirty="0">
                <a:latin typeface="Times New Roman"/>
                <a:cs typeface="Times New Roman"/>
              </a:rPr>
              <a:t>technical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definition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for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nonverbal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communication</a:t>
            </a:r>
            <a:r>
              <a:rPr sz="2400" spc="114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is</a:t>
            </a:r>
            <a:endParaRPr sz="2400">
              <a:latin typeface="Times New Roman"/>
              <a:cs typeface="Times New Roman"/>
            </a:endParaRPr>
          </a:p>
          <a:p>
            <a:pPr marL="92075">
              <a:lnSpc>
                <a:spcPts val="2855"/>
              </a:lnSpc>
            </a:pPr>
            <a:r>
              <a:rPr sz="2400" spc="-10" dirty="0">
                <a:latin typeface="Times New Roman"/>
                <a:cs typeface="Times New Roman"/>
              </a:rPr>
              <a:t>“communication</a:t>
            </a:r>
            <a:r>
              <a:rPr sz="2400" spc="1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other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than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written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spoken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language</a:t>
            </a:r>
            <a:r>
              <a:rPr sz="2400" spc="21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that</a:t>
            </a:r>
            <a:endParaRPr sz="2400">
              <a:latin typeface="Times New Roman"/>
              <a:cs typeface="Times New Roman"/>
            </a:endParaRPr>
          </a:p>
          <a:p>
            <a:pPr marL="92075">
              <a:lnSpc>
                <a:spcPct val="100000"/>
              </a:lnSpc>
              <a:spcBef>
                <a:spcPts val="50"/>
              </a:spcBef>
            </a:pPr>
            <a:r>
              <a:rPr sz="2400" dirty="0">
                <a:latin typeface="Times New Roman"/>
                <a:cs typeface="Times New Roman"/>
              </a:rPr>
              <a:t>creates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meaning</a:t>
            </a:r>
            <a:r>
              <a:rPr sz="2400" spc="1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for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someone”.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2100507" y="4648200"/>
            <a:ext cx="5662930" cy="952500"/>
            <a:chOff x="2100507" y="4648200"/>
            <a:chExt cx="5662930" cy="952500"/>
          </a:xfrm>
        </p:grpSpPr>
        <p:sp>
          <p:nvSpPr>
            <p:cNvPr id="11" name="object 11"/>
            <p:cNvSpPr/>
            <p:nvPr/>
          </p:nvSpPr>
          <p:spPr>
            <a:xfrm>
              <a:off x="2105274" y="4713171"/>
              <a:ext cx="5653405" cy="883285"/>
            </a:xfrm>
            <a:custGeom>
              <a:avLst/>
              <a:gdLst/>
              <a:ahLst/>
              <a:cxnLst/>
              <a:rect l="l" t="t" r="r" b="b"/>
              <a:pathLst>
                <a:path w="5653405" h="883285">
                  <a:moveTo>
                    <a:pt x="5652912" y="0"/>
                  </a:moveTo>
                  <a:lnTo>
                    <a:pt x="0" y="0"/>
                  </a:lnTo>
                  <a:lnTo>
                    <a:pt x="0" y="882682"/>
                  </a:lnTo>
                  <a:lnTo>
                    <a:pt x="5652912" y="882682"/>
                  </a:lnTo>
                  <a:lnTo>
                    <a:pt x="5652912" y="0"/>
                  </a:lnTo>
                  <a:close/>
                </a:path>
              </a:pathLst>
            </a:custGeom>
            <a:solidFill>
              <a:srgbClr val="001F5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105274" y="4713171"/>
              <a:ext cx="5653405" cy="883285"/>
            </a:xfrm>
            <a:custGeom>
              <a:avLst/>
              <a:gdLst/>
              <a:ahLst/>
              <a:cxnLst/>
              <a:rect l="l" t="t" r="r" b="b"/>
              <a:pathLst>
                <a:path w="5653405" h="883285">
                  <a:moveTo>
                    <a:pt x="0" y="882682"/>
                  </a:moveTo>
                  <a:lnTo>
                    <a:pt x="5652912" y="882682"/>
                  </a:lnTo>
                  <a:lnTo>
                    <a:pt x="5652912" y="0"/>
                  </a:lnTo>
                  <a:lnTo>
                    <a:pt x="0" y="0"/>
                  </a:lnTo>
                  <a:lnTo>
                    <a:pt x="0" y="882682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828925" y="4648200"/>
              <a:ext cx="1123950" cy="70485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009900" y="5057775"/>
              <a:ext cx="762000" cy="104775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2110042" y="4718112"/>
            <a:ext cx="5643880" cy="807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8265" marR="424180">
              <a:lnSpc>
                <a:spcPct val="1069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About</a:t>
            </a:r>
            <a:r>
              <a:rPr sz="2400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b="1" u="heavy" dirty="0">
                <a:solidFill>
                  <a:srgbClr val="FFFF00"/>
                </a:solidFill>
                <a:uFill>
                  <a:solidFill>
                    <a:srgbClr val="FFFF00"/>
                  </a:solidFill>
                </a:uFill>
                <a:latin typeface="Times New Roman"/>
                <a:cs typeface="Times New Roman"/>
              </a:rPr>
              <a:t>55%</a:t>
            </a:r>
            <a:r>
              <a:rPr sz="2400" b="1" spc="-114" dirty="0">
                <a:solidFill>
                  <a:srgbClr val="FFFF0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400" spc="-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interpersonal</a:t>
            </a:r>
            <a:r>
              <a:rPr sz="2400" spc="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messages</a:t>
            </a:r>
            <a:r>
              <a:rPr sz="2400" spc="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Times New Roman"/>
                <a:cs typeface="Times New Roman"/>
              </a:rPr>
              <a:t>are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conveyed</a:t>
            </a:r>
            <a:r>
              <a:rPr sz="2400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nonverbally.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50341" y="4182630"/>
            <a:ext cx="2382520" cy="530860"/>
          </a:xfrm>
          <a:prstGeom prst="rect">
            <a:avLst/>
          </a:prstGeom>
          <a:solidFill>
            <a:srgbClr val="001F5F"/>
          </a:solidFill>
        </p:spPr>
        <p:txBody>
          <a:bodyPr vert="horz" wrap="square" lIns="0" tIns="4508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55"/>
              </a:spcBef>
            </a:pPr>
            <a:r>
              <a:rPr sz="2750" b="1" dirty="0">
                <a:solidFill>
                  <a:srgbClr val="FFFFFF"/>
                </a:solidFill>
                <a:latin typeface="Times New Roman"/>
                <a:cs typeface="Times New Roman"/>
              </a:rPr>
              <a:t>Do</a:t>
            </a:r>
            <a:r>
              <a:rPr sz="2750" b="1" spc="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dirty="0">
                <a:solidFill>
                  <a:srgbClr val="FFFFFF"/>
                </a:solidFill>
                <a:latin typeface="Times New Roman"/>
                <a:cs typeface="Times New Roman"/>
              </a:rPr>
              <a:t>you</a:t>
            </a:r>
            <a:r>
              <a:rPr sz="275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spc="-20" dirty="0">
                <a:solidFill>
                  <a:srgbClr val="FFFFFF"/>
                </a:solidFill>
                <a:latin typeface="Times New Roman"/>
                <a:cs typeface="Times New Roman"/>
              </a:rPr>
              <a:t>know?</a:t>
            </a:r>
            <a:endParaRPr sz="2750">
              <a:latin typeface="Times New Roman"/>
              <a:cs typeface="Times New Roman"/>
            </a:endParaRPr>
          </a:p>
        </p:txBody>
      </p:sp>
      <p:pic>
        <p:nvPicPr>
          <p:cNvPr id="17" name="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3504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1450" y="1495425"/>
            <a:ext cx="9286859" cy="77152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08335" y="1141872"/>
            <a:ext cx="9018905" cy="523240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25"/>
              </a:spcBef>
            </a:pP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Behavior</a:t>
            </a:r>
            <a:r>
              <a:rPr sz="2750" spc="2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2750" spc="7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included</a:t>
            </a:r>
            <a:r>
              <a:rPr sz="2750" spc="2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sz="2750" spc="1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750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dirty="0">
                <a:solidFill>
                  <a:srgbClr val="FFFFFF"/>
                </a:solidFill>
                <a:latin typeface="Times New Roman"/>
                <a:cs typeface="Times New Roman"/>
              </a:rPr>
              <a:t>term</a:t>
            </a:r>
            <a:r>
              <a:rPr sz="2750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2750" i="1" spc="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i="1" spc="-10" dirty="0">
                <a:solidFill>
                  <a:srgbClr val="FFFFFF"/>
                </a:solidFill>
                <a:latin typeface="Times New Roman"/>
                <a:cs typeface="Times New Roman"/>
              </a:rPr>
              <a:t>communication</a:t>
            </a:r>
            <a:r>
              <a:rPr sz="2750" spc="-10" dirty="0">
                <a:solidFill>
                  <a:srgbClr val="FFFFFF"/>
                </a:solidFill>
                <a:latin typeface="Times New Roman"/>
                <a:cs typeface="Times New Roman"/>
              </a:rPr>
              <a:t>.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15507" y="1912092"/>
            <a:ext cx="5803900" cy="310896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33655" rIns="0" bIns="0" rtlCol="0">
            <a:spAutoFit/>
          </a:bodyPr>
          <a:lstStyle/>
          <a:p>
            <a:pPr marL="92075" marR="410209">
              <a:lnSpc>
                <a:spcPct val="102000"/>
              </a:lnSpc>
              <a:spcBef>
                <a:spcPts val="265"/>
              </a:spcBef>
              <a:tabLst>
                <a:tab pos="2475865" algn="l"/>
              </a:tabLst>
            </a:pPr>
            <a:r>
              <a:rPr sz="2750" spc="-10" dirty="0">
                <a:latin typeface="Times New Roman"/>
                <a:cs typeface="Times New Roman"/>
              </a:rPr>
              <a:t>Your</a:t>
            </a:r>
            <a:r>
              <a:rPr sz="2750" spc="-4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“walk,</a:t>
            </a:r>
            <a:r>
              <a:rPr sz="2750" spc="10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stance,</a:t>
            </a:r>
            <a:r>
              <a:rPr sz="2750" spc="10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posture,</a:t>
            </a:r>
            <a:r>
              <a:rPr sz="2750" spc="110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and </a:t>
            </a:r>
            <a:r>
              <a:rPr sz="2750" dirty="0">
                <a:latin typeface="Times New Roman"/>
                <a:cs typeface="Times New Roman"/>
              </a:rPr>
              <a:t>footsteps</a:t>
            </a:r>
            <a:r>
              <a:rPr sz="2750" spc="26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are</a:t>
            </a:r>
            <a:r>
              <a:rPr sz="2750" spc="5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</a:t>
            </a:r>
            <a:r>
              <a:rPr sz="2750" spc="-2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form</a:t>
            </a:r>
            <a:r>
              <a:rPr sz="2750" spc="9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of</a:t>
            </a:r>
            <a:r>
              <a:rPr sz="2750" spc="-1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nonverbal communication.</a:t>
            </a:r>
            <a:r>
              <a:rPr sz="2750" dirty="0">
                <a:latin typeface="Times New Roman"/>
                <a:cs typeface="Times New Roman"/>
              </a:rPr>
              <a:t>	What</a:t>
            </a:r>
            <a:r>
              <a:rPr sz="2750" spc="6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you</a:t>
            </a:r>
            <a:r>
              <a:rPr sz="2750" spc="114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wear</a:t>
            </a:r>
            <a:r>
              <a:rPr sz="2750" spc="6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and </a:t>
            </a:r>
            <a:r>
              <a:rPr sz="2750" dirty="0">
                <a:latin typeface="Times New Roman"/>
                <a:cs typeface="Times New Roman"/>
              </a:rPr>
              <a:t>how</a:t>
            </a:r>
            <a:r>
              <a:rPr sz="2750" spc="2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you</a:t>
            </a:r>
            <a:r>
              <a:rPr sz="2750" spc="114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look,</a:t>
            </a:r>
            <a:r>
              <a:rPr sz="2750" spc="21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move,</a:t>
            </a:r>
            <a:r>
              <a:rPr sz="2750" spc="7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and</a:t>
            </a:r>
            <a:r>
              <a:rPr sz="2750" spc="5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gesture,</a:t>
            </a:r>
            <a:r>
              <a:rPr sz="2750" spc="14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as </a:t>
            </a:r>
            <a:r>
              <a:rPr sz="2750" dirty="0">
                <a:latin typeface="Times New Roman"/>
                <a:cs typeface="Times New Roman"/>
              </a:rPr>
              <a:t>well</a:t>
            </a:r>
            <a:r>
              <a:rPr sz="2750" spc="6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as</a:t>
            </a:r>
            <a:r>
              <a:rPr sz="2750" spc="6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the</a:t>
            </a:r>
            <a:r>
              <a:rPr sz="2750" spc="-1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facial</a:t>
            </a:r>
            <a:r>
              <a:rPr sz="2750" spc="21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and</a:t>
            </a:r>
            <a:r>
              <a:rPr sz="2750" spc="-2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eye</a:t>
            </a:r>
            <a:r>
              <a:rPr sz="2750" spc="13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expressions </a:t>
            </a:r>
            <a:r>
              <a:rPr sz="2750" dirty="0">
                <a:latin typeface="Times New Roman"/>
                <a:cs typeface="Times New Roman"/>
              </a:rPr>
              <a:t>you</a:t>
            </a:r>
            <a:r>
              <a:rPr sz="2750" spc="13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make</a:t>
            </a:r>
            <a:r>
              <a:rPr sz="2750" spc="6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all</a:t>
            </a:r>
            <a:r>
              <a:rPr sz="2750" spc="15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count</a:t>
            </a:r>
            <a:r>
              <a:rPr sz="2750" spc="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as </a:t>
            </a:r>
            <a:r>
              <a:rPr sz="2750" spc="-10" dirty="0">
                <a:latin typeface="Times New Roman"/>
                <a:cs typeface="Times New Roman"/>
              </a:rPr>
              <a:t>nonverbal communication”</a:t>
            </a:r>
            <a:endParaRPr sz="2750">
              <a:latin typeface="Times New Roman"/>
              <a:cs typeface="Times New Roman"/>
            </a:endParaRPr>
          </a:p>
        </p:txBody>
      </p:sp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3662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3350" y="1523984"/>
            <a:ext cx="6991350" cy="90487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08335" y="1141918"/>
            <a:ext cx="6614795" cy="584835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Three</a:t>
            </a:r>
            <a:r>
              <a:rPr sz="3200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purposes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1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32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behavior?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286886" y="1866503"/>
            <a:ext cx="1310005" cy="1315085"/>
          </a:xfrm>
          <a:custGeom>
            <a:avLst/>
            <a:gdLst/>
            <a:ahLst/>
            <a:cxnLst/>
            <a:rect l="l" t="t" r="r" b="b"/>
            <a:pathLst>
              <a:path w="1310005" h="1315085">
                <a:moveTo>
                  <a:pt x="1309378" y="0"/>
                </a:moveTo>
                <a:lnTo>
                  <a:pt x="1309378" y="1168907"/>
                </a:lnTo>
              </a:path>
              <a:path w="1310005" h="1315085">
                <a:moveTo>
                  <a:pt x="1309378" y="219212"/>
                </a:moveTo>
                <a:lnTo>
                  <a:pt x="0" y="1315090"/>
                </a:lnTo>
              </a:path>
            </a:pathLst>
          </a:custGeom>
          <a:ln w="953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2959988" y="1866491"/>
            <a:ext cx="4364990" cy="116903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45745" rIns="0" bIns="0" rtlCol="0">
            <a:spAutoFit/>
          </a:bodyPr>
          <a:lstStyle/>
          <a:p>
            <a:pPr marL="1527175" marR="302260" indent="-1391920">
              <a:lnSpc>
                <a:spcPct val="106900"/>
              </a:lnSpc>
              <a:spcBef>
                <a:spcPts val="1935"/>
              </a:spcBef>
            </a:pP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The</a:t>
            </a:r>
            <a:r>
              <a:rPr sz="2400" b="1" spc="15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first</a:t>
            </a:r>
            <a:r>
              <a:rPr sz="2400" b="1" spc="-25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function</a:t>
            </a:r>
            <a:r>
              <a:rPr sz="2400" b="1" spc="-11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is</a:t>
            </a:r>
            <a:r>
              <a:rPr sz="2400" b="1" spc="5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to</a:t>
            </a:r>
            <a:r>
              <a:rPr sz="2400" b="1" spc="4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spc="-20" dirty="0">
                <a:solidFill>
                  <a:srgbClr val="6F2F9F"/>
                </a:solidFill>
                <a:latin typeface="Times New Roman"/>
                <a:cs typeface="Times New Roman"/>
              </a:rPr>
              <a:t>express </a:t>
            </a:r>
            <a:r>
              <a:rPr sz="2400" b="1" spc="-10" dirty="0">
                <a:solidFill>
                  <a:srgbClr val="6F2F9F"/>
                </a:solidFill>
                <a:latin typeface="Times New Roman"/>
                <a:cs typeface="Times New Roman"/>
              </a:rPr>
              <a:t>emotion.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30665" y="3432179"/>
            <a:ext cx="6096000" cy="244411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15875" rIns="0" bIns="0" rtlCol="0">
            <a:spAutoFit/>
          </a:bodyPr>
          <a:lstStyle/>
          <a:p>
            <a:pPr marL="92075" marR="329565">
              <a:lnSpc>
                <a:spcPct val="106900"/>
              </a:lnSpc>
              <a:spcBef>
                <a:spcPts val="125"/>
              </a:spcBef>
            </a:pPr>
            <a:r>
              <a:rPr sz="2400" dirty="0">
                <a:latin typeface="Times New Roman"/>
                <a:cs typeface="Times New Roman"/>
              </a:rPr>
              <a:t>Consider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moment</a:t>
            </a:r>
            <a:r>
              <a:rPr sz="2400" spc="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when you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may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have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had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50" dirty="0">
                <a:latin typeface="Times New Roman"/>
                <a:cs typeface="Times New Roman"/>
              </a:rPr>
              <a:t>a </a:t>
            </a:r>
            <a:r>
              <a:rPr sz="2400" dirty="0">
                <a:latin typeface="Times New Roman"/>
                <a:cs typeface="Times New Roman"/>
              </a:rPr>
              <a:t>conflict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with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1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friend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1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family</a:t>
            </a:r>
            <a:r>
              <a:rPr sz="2400" spc="90" dirty="0">
                <a:latin typeface="Times New Roman"/>
                <a:cs typeface="Times New Roman"/>
              </a:rPr>
              <a:t> </a:t>
            </a:r>
            <a:r>
              <a:rPr sz="2400" spc="-30" dirty="0">
                <a:latin typeface="Times New Roman"/>
                <a:cs typeface="Times New Roman"/>
              </a:rPr>
              <a:t>member.</a:t>
            </a:r>
            <a:r>
              <a:rPr sz="2400" spc="95" dirty="0">
                <a:latin typeface="Times New Roman"/>
                <a:cs typeface="Times New Roman"/>
              </a:rPr>
              <a:t> </a:t>
            </a:r>
            <a:r>
              <a:rPr sz="2400" spc="-35" dirty="0">
                <a:latin typeface="Times New Roman"/>
                <a:cs typeface="Times New Roman"/>
              </a:rPr>
              <a:t>When </a:t>
            </a:r>
            <a:r>
              <a:rPr sz="2400" dirty="0">
                <a:latin typeface="Times New Roman"/>
                <a:cs typeface="Times New Roman"/>
              </a:rPr>
              <a:t>that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person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asked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you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what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was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wrong,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you </a:t>
            </a:r>
            <a:r>
              <a:rPr sz="2400" dirty="0">
                <a:latin typeface="Times New Roman"/>
                <a:cs typeface="Times New Roman"/>
              </a:rPr>
              <a:t>probably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responded,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“Nothing,”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but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you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could </a:t>
            </a:r>
            <a:r>
              <a:rPr sz="2400" dirty="0">
                <a:latin typeface="Times New Roman"/>
                <a:cs typeface="Times New Roman"/>
              </a:rPr>
              <a:t>not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control</a:t>
            </a:r>
            <a:r>
              <a:rPr sz="2400" spc="-1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your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facial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expressions,</a:t>
            </a:r>
            <a:r>
              <a:rPr sz="2400" spc="18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which </a:t>
            </a:r>
            <a:r>
              <a:rPr sz="2400" dirty="0">
                <a:latin typeface="Times New Roman"/>
                <a:cs typeface="Times New Roman"/>
              </a:rPr>
              <a:t>indicated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otherwise.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693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3350" y="1523984"/>
            <a:ext cx="6991350" cy="90487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08335" y="1141918"/>
            <a:ext cx="6614795" cy="584835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Three</a:t>
            </a:r>
            <a:r>
              <a:rPr sz="3200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purposes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1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32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behavior?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286886" y="1866503"/>
            <a:ext cx="1310005" cy="1315085"/>
          </a:xfrm>
          <a:custGeom>
            <a:avLst/>
            <a:gdLst/>
            <a:ahLst/>
            <a:cxnLst/>
            <a:rect l="l" t="t" r="r" b="b"/>
            <a:pathLst>
              <a:path w="1310005" h="1315085">
                <a:moveTo>
                  <a:pt x="1309378" y="0"/>
                </a:moveTo>
                <a:lnTo>
                  <a:pt x="1309378" y="1168907"/>
                </a:lnTo>
              </a:path>
              <a:path w="1310005" h="1315085">
                <a:moveTo>
                  <a:pt x="1309378" y="219212"/>
                </a:moveTo>
                <a:lnTo>
                  <a:pt x="0" y="1315090"/>
                </a:lnTo>
              </a:path>
            </a:pathLst>
          </a:custGeom>
          <a:ln w="953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180339" y="1976421"/>
            <a:ext cx="8119303" cy="616707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45745" rIns="0" bIns="0" rtlCol="0">
            <a:spAutoFit/>
          </a:bodyPr>
          <a:lstStyle/>
          <a:p>
            <a:pPr marL="611505" marR="121920" indent="-638810">
              <a:lnSpc>
                <a:spcPct val="106900"/>
              </a:lnSpc>
              <a:spcBef>
                <a:spcPts val="1935"/>
              </a:spcBef>
            </a:pP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The</a:t>
            </a:r>
            <a:r>
              <a:rPr sz="2400" b="1" spc="-1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Second</a:t>
            </a:r>
            <a:r>
              <a:rPr sz="2400" b="1" spc="4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function</a:t>
            </a:r>
            <a:r>
              <a:rPr sz="2400" b="1" spc="-125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is</a:t>
            </a:r>
            <a:r>
              <a:rPr sz="2400" b="1" spc="-1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to</a:t>
            </a:r>
            <a:r>
              <a:rPr sz="2400" b="1" spc="4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spc="-10" dirty="0">
                <a:solidFill>
                  <a:srgbClr val="6F2F9F"/>
                </a:solidFill>
                <a:latin typeface="Times New Roman"/>
                <a:cs typeface="Times New Roman"/>
              </a:rPr>
              <a:t>convey </a:t>
            </a: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interpersonal</a:t>
            </a:r>
            <a:r>
              <a:rPr sz="2400" b="1" spc="-6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spc="-10" dirty="0">
                <a:solidFill>
                  <a:srgbClr val="6F2F9F"/>
                </a:solidFill>
                <a:latin typeface="Times New Roman"/>
                <a:cs typeface="Times New Roman"/>
              </a:rPr>
              <a:t>attitudes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28700" y="3181588"/>
            <a:ext cx="6096000" cy="267779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36195" rIns="0" bIns="0" rtlCol="0">
            <a:spAutoFit/>
          </a:bodyPr>
          <a:lstStyle/>
          <a:p>
            <a:pPr marL="92075" marR="244475">
              <a:lnSpc>
                <a:spcPct val="102000"/>
              </a:lnSpc>
              <a:spcBef>
                <a:spcPts val="285"/>
              </a:spcBef>
              <a:tabLst>
                <a:tab pos="2385695" algn="l"/>
                <a:tab pos="5384165" algn="l"/>
              </a:tabLst>
            </a:pPr>
            <a:r>
              <a:rPr sz="2750" dirty="0">
                <a:latin typeface="Times New Roman"/>
                <a:cs typeface="Times New Roman"/>
              </a:rPr>
              <a:t>The</a:t>
            </a:r>
            <a:r>
              <a:rPr sz="2750" spc="-7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second</a:t>
            </a:r>
            <a:r>
              <a:rPr sz="2750" spc="16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function</a:t>
            </a:r>
            <a:r>
              <a:rPr sz="2750" spc="229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of</a:t>
            </a:r>
            <a:r>
              <a:rPr sz="2750" spc="3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nonverbal communication</a:t>
            </a:r>
            <a:r>
              <a:rPr sz="2750" dirty="0">
                <a:latin typeface="Times New Roman"/>
                <a:cs typeface="Times New Roman"/>
              </a:rPr>
              <a:t>	is</a:t>
            </a:r>
            <a:r>
              <a:rPr sz="2750" spc="4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to</a:t>
            </a:r>
            <a:r>
              <a:rPr sz="2750" spc="5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convey </a:t>
            </a:r>
            <a:r>
              <a:rPr sz="2750" dirty="0">
                <a:latin typeface="Times New Roman"/>
                <a:cs typeface="Times New Roman"/>
              </a:rPr>
              <a:t>interpersonal</a:t>
            </a:r>
            <a:r>
              <a:rPr sz="2750" spc="19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attitudes.</a:t>
            </a:r>
            <a:r>
              <a:rPr sz="2750" spc="20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Being</a:t>
            </a:r>
            <a:r>
              <a:rPr sz="2750" spc="-10" dirty="0">
                <a:latin typeface="Times New Roman"/>
                <a:cs typeface="Times New Roman"/>
              </a:rPr>
              <a:t> skilled</a:t>
            </a:r>
            <a:r>
              <a:rPr sz="2750" dirty="0">
                <a:latin typeface="Times New Roman"/>
                <a:cs typeface="Times New Roman"/>
              </a:rPr>
              <a:t>	</a:t>
            </a:r>
            <a:r>
              <a:rPr sz="2750" spc="-25" dirty="0">
                <a:latin typeface="Times New Roman"/>
                <a:cs typeface="Times New Roman"/>
              </a:rPr>
              <a:t>in </a:t>
            </a:r>
            <a:r>
              <a:rPr sz="2750" dirty="0">
                <a:latin typeface="Times New Roman"/>
                <a:cs typeface="Times New Roman"/>
              </a:rPr>
              <a:t>observing</a:t>
            </a:r>
            <a:r>
              <a:rPr sz="2750" spc="229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and</a:t>
            </a:r>
            <a:r>
              <a:rPr sz="2750" spc="2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interpreting</a:t>
            </a:r>
            <a:r>
              <a:rPr sz="2750" spc="229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the</a:t>
            </a:r>
            <a:r>
              <a:rPr sz="2750" spc="-4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nonverbal </a:t>
            </a:r>
            <a:r>
              <a:rPr sz="2750" dirty="0">
                <a:latin typeface="Times New Roman"/>
                <a:cs typeface="Times New Roman"/>
              </a:rPr>
              <a:t>behavior</a:t>
            </a:r>
            <a:r>
              <a:rPr sz="2750" spc="229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of</a:t>
            </a:r>
            <a:r>
              <a:rPr sz="2750" spc="-4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others</a:t>
            </a:r>
            <a:r>
              <a:rPr sz="2750" spc="9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will</a:t>
            </a:r>
            <a:r>
              <a:rPr sz="2750" spc="9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give</a:t>
            </a:r>
            <a:r>
              <a:rPr sz="2750" spc="15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you</a:t>
            </a:r>
            <a:r>
              <a:rPr sz="2750" spc="8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an</a:t>
            </a:r>
            <a:r>
              <a:rPr sz="2750" spc="-55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edge </a:t>
            </a:r>
            <a:r>
              <a:rPr sz="2750" dirty="0">
                <a:latin typeface="Times New Roman"/>
                <a:cs typeface="Times New Roman"/>
              </a:rPr>
              <a:t>over</a:t>
            </a:r>
            <a:r>
              <a:rPr sz="2750" spc="14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other</a:t>
            </a:r>
            <a:r>
              <a:rPr sz="2750" spc="7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professionals.</a:t>
            </a:r>
            <a:endParaRPr sz="2750" dirty="0">
              <a:latin typeface="Times New Roman"/>
              <a:cs typeface="Times New Roman"/>
            </a:endParaRPr>
          </a:p>
        </p:txBody>
      </p:sp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4147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3350" y="1523984"/>
            <a:ext cx="6991350" cy="90487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08335" y="1141918"/>
            <a:ext cx="6614795" cy="584835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Three</a:t>
            </a:r>
            <a:r>
              <a:rPr sz="3200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purposes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1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32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behavior?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303568" y="1892530"/>
            <a:ext cx="7623809" cy="4702810"/>
            <a:chOff x="303568" y="1892530"/>
            <a:chExt cx="7623809" cy="4702810"/>
          </a:xfrm>
        </p:grpSpPr>
        <p:sp>
          <p:nvSpPr>
            <p:cNvPr id="10" name="object 10"/>
            <p:cNvSpPr/>
            <p:nvPr/>
          </p:nvSpPr>
          <p:spPr>
            <a:xfrm>
              <a:off x="308335" y="3204543"/>
              <a:ext cx="7614284" cy="3385820"/>
            </a:xfrm>
            <a:custGeom>
              <a:avLst/>
              <a:gdLst/>
              <a:ahLst/>
              <a:cxnLst/>
              <a:rect l="l" t="t" r="r" b="b"/>
              <a:pathLst>
                <a:path w="7614284" h="3385820">
                  <a:moveTo>
                    <a:pt x="7613781" y="0"/>
                  </a:moveTo>
                  <a:lnTo>
                    <a:pt x="0" y="0"/>
                  </a:lnTo>
                  <a:lnTo>
                    <a:pt x="0" y="3385565"/>
                  </a:lnTo>
                  <a:lnTo>
                    <a:pt x="7613781" y="3385565"/>
                  </a:lnTo>
                  <a:lnTo>
                    <a:pt x="7613781" y="0"/>
                  </a:lnTo>
                  <a:close/>
                </a:path>
              </a:pathLst>
            </a:custGeom>
            <a:solidFill>
              <a:srgbClr val="DEEB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08335" y="3204543"/>
              <a:ext cx="7614284" cy="3385820"/>
            </a:xfrm>
            <a:custGeom>
              <a:avLst/>
              <a:gdLst/>
              <a:ahLst/>
              <a:cxnLst/>
              <a:rect l="l" t="t" r="r" b="b"/>
              <a:pathLst>
                <a:path w="7614284" h="3385820">
                  <a:moveTo>
                    <a:pt x="0" y="3385565"/>
                  </a:moveTo>
                  <a:lnTo>
                    <a:pt x="7613781" y="3385565"/>
                  </a:lnTo>
                  <a:lnTo>
                    <a:pt x="7613781" y="0"/>
                  </a:lnTo>
                  <a:lnTo>
                    <a:pt x="0" y="0"/>
                  </a:lnTo>
                  <a:lnTo>
                    <a:pt x="0" y="3385565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648300" y="1898880"/>
              <a:ext cx="3387725" cy="1273175"/>
            </a:xfrm>
            <a:custGeom>
              <a:avLst/>
              <a:gdLst/>
              <a:ahLst/>
              <a:cxnLst/>
              <a:rect l="l" t="t" r="r" b="b"/>
              <a:pathLst>
                <a:path w="3387725" h="1273175">
                  <a:moveTo>
                    <a:pt x="2062301" y="0"/>
                  </a:moveTo>
                  <a:lnTo>
                    <a:pt x="2009784" y="2506"/>
                  </a:lnTo>
                  <a:lnTo>
                    <a:pt x="1958864" y="9068"/>
                  </a:lnTo>
                  <a:lnTo>
                    <a:pt x="1910486" y="19524"/>
                  </a:lnTo>
                  <a:lnTo>
                    <a:pt x="1865594" y="33711"/>
                  </a:lnTo>
                  <a:lnTo>
                    <a:pt x="1825132" y="51468"/>
                  </a:lnTo>
                  <a:lnTo>
                    <a:pt x="1790044" y="72632"/>
                  </a:lnTo>
                  <a:lnTo>
                    <a:pt x="1761274" y="97041"/>
                  </a:lnTo>
                  <a:lnTo>
                    <a:pt x="1739003" y="86594"/>
                  </a:lnTo>
                  <a:lnTo>
                    <a:pt x="1690367" y="68272"/>
                  </a:lnTo>
                  <a:lnTo>
                    <a:pt x="1612370" y="48588"/>
                  </a:lnTo>
                  <a:lnTo>
                    <a:pt x="1559132" y="40564"/>
                  </a:lnTo>
                  <a:lnTo>
                    <a:pt x="1505197" y="36287"/>
                  </a:lnTo>
                  <a:lnTo>
                    <a:pt x="1451236" y="35653"/>
                  </a:lnTo>
                  <a:lnTo>
                    <a:pt x="1397923" y="38557"/>
                  </a:lnTo>
                  <a:lnTo>
                    <a:pt x="1345930" y="44894"/>
                  </a:lnTo>
                  <a:lnTo>
                    <a:pt x="1295929" y="54558"/>
                  </a:lnTo>
                  <a:lnTo>
                    <a:pt x="1248593" y="67446"/>
                  </a:lnTo>
                  <a:lnTo>
                    <a:pt x="1204595" y="83452"/>
                  </a:lnTo>
                  <a:lnTo>
                    <a:pt x="1164605" y="102472"/>
                  </a:lnTo>
                  <a:lnTo>
                    <a:pt x="1129298" y="124400"/>
                  </a:lnTo>
                  <a:lnTo>
                    <a:pt x="1099346" y="149131"/>
                  </a:lnTo>
                  <a:lnTo>
                    <a:pt x="1054543" y="137138"/>
                  </a:lnTo>
                  <a:lnTo>
                    <a:pt x="1007987" y="127435"/>
                  </a:lnTo>
                  <a:lnTo>
                    <a:pt x="960010" y="120057"/>
                  </a:lnTo>
                  <a:lnTo>
                    <a:pt x="910942" y="115035"/>
                  </a:lnTo>
                  <a:lnTo>
                    <a:pt x="861115" y="112404"/>
                  </a:lnTo>
                  <a:lnTo>
                    <a:pt x="810859" y="112197"/>
                  </a:lnTo>
                  <a:lnTo>
                    <a:pt x="760506" y="114445"/>
                  </a:lnTo>
                  <a:lnTo>
                    <a:pt x="699864" y="120516"/>
                  </a:lnTo>
                  <a:lnTo>
                    <a:pt x="642215" y="129915"/>
                  </a:lnTo>
                  <a:lnTo>
                    <a:pt x="587899" y="142415"/>
                  </a:lnTo>
                  <a:lnTo>
                    <a:pt x="537257" y="157786"/>
                  </a:lnTo>
                  <a:lnTo>
                    <a:pt x="490628" y="175802"/>
                  </a:lnTo>
                  <a:lnTo>
                    <a:pt x="448353" y="196233"/>
                  </a:lnTo>
                  <a:lnTo>
                    <a:pt x="410770" y="218851"/>
                  </a:lnTo>
                  <a:lnTo>
                    <a:pt x="378221" y="243428"/>
                  </a:lnTo>
                  <a:lnTo>
                    <a:pt x="329583" y="297546"/>
                  </a:lnTo>
                  <a:lnTo>
                    <a:pt x="305158" y="356760"/>
                  </a:lnTo>
                  <a:lnTo>
                    <a:pt x="302874" y="387708"/>
                  </a:lnTo>
                  <a:lnTo>
                    <a:pt x="307665" y="419245"/>
                  </a:lnTo>
                  <a:lnTo>
                    <a:pt x="304818" y="423177"/>
                  </a:lnTo>
                  <a:lnTo>
                    <a:pt x="251993" y="428176"/>
                  </a:lnTo>
                  <a:lnTo>
                    <a:pt x="201949" y="437258"/>
                  </a:lnTo>
                  <a:lnTo>
                    <a:pt x="155507" y="450148"/>
                  </a:lnTo>
                  <a:lnTo>
                    <a:pt x="113489" y="466572"/>
                  </a:lnTo>
                  <a:lnTo>
                    <a:pt x="76717" y="486253"/>
                  </a:lnTo>
                  <a:lnTo>
                    <a:pt x="46012" y="508917"/>
                  </a:lnTo>
                  <a:lnTo>
                    <a:pt x="17313" y="541161"/>
                  </a:lnTo>
                  <a:lnTo>
                    <a:pt x="0" y="608509"/>
                  </a:lnTo>
                  <a:lnTo>
                    <a:pt x="10408" y="641684"/>
                  </a:lnTo>
                  <a:lnTo>
                    <a:pt x="32874" y="673241"/>
                  </a:lnTo>
                  <a:lnTo>
                    <a:pt x="66910" y="702214"/>
                  </a:lnTo>
                  <a:lnTo>
                    <a:pt x="112025" y="727639"/>
                  </a:lnTo>
                  <a:lnTo>
                    <a:pt x="167731" y="748551"/>
                  </a:lnTo>
                  <a:lnTo>
                    <a:pt x="123047" y="778964"/>
                  </a:lnTo>
                  <a:lnTo>
                    <a:pt x="92627" y="813176"/>
                  </a:lnTo>
                  <a:lnTo>
                    <a:pt x="77292" y="849938"/>
                  </a:lnTo>
                  <a:lnTo>
                    <a:pt x="77861" y="887997"/>
                  </a:lnTo>
                  <a:lnTo>
                    <a:pt x="112972" y="947156"/>
                  </a:lnTo>
                  <a:lnTo>
                    <a:pt x="144266" y="972633"/>
                  </a:lnTo>
                  <a:lnTo>
                    <a:pt x="183290" y="994798"/>
                  </a:lnTo>
                  <a:lnTo>
                    <a:pt x="228975" y="1013218"/>
                  </a:lnTo>
                  <a:lnTo>
                    <a:pt x="280248" y="1027460"/>
                  </a:lnTo>
                  <a:lnTo>
                    <a:pt x="336041" y="1037092"/>
                  </a:lnTo>
                  <a:lnTo>
                    <a:pt x="395281" y="1041681"/>
                  </a:lnTo>
                  <a:lnTo>
                    <a:pt x="456898" y="1040793"/>
                  </a:lnTo>
                  <a:lnTo>
                    <a:pt x="461122" y="1044603"/>
                  </a:lnTo>
                  <a:lnTo>
                    <a:pt x="493775" y="1069954"/>
                  </a:lnTo>
                  <a:lnTo>
                    <a:pt x="527659" y="1091655"/>
                  </a:lnTo>
                  <a:lnTo>
                    <a:pt x="564649" y="1111438"/>
                  </a:lnTo>
                  <a:lnTo>
                    <a:pt x="604452" y="1129265"/>
                  </a:lnTo>
                  <a:lnTo>
                    <a:pt x="646776" y="1145098"/>
                  </a:lnTo>
                  <a:lnTo>
                    <a:pt x="691328" y="1158900"/>
                  </a:lnTo>
                  <a:lnTo>
                    <a:pt x="737814" y="1170634"/>
                  </a:lnTo>
                  <a:lnTo>
                    <a:pt x="785943" y="1180263"/>
                  </a:lnTo>
                  <a:lnTo>
                    <a:pt x="835422" y="1187749"/>
                  </a:lnTo>
                  <a:lnTo>
                    <a:pt x="885956" y="1193055"/>
                  </a:lnTo>
                  <a:lnTo>
                    <a:pt x="937255" y="1196143"/>
                  </a:lnTo>
                  <a:lnTo>
                    <a:pt x="989025" y="1196976"/>
                  </a:lnTo>
                  <a:lnTo>
                    <a:pt x="1040974" y="1195517"/>
                  </a:lnTo>
                  <a:lnTo>
                    <a:pt x="1092808" y="1191729"/>
                  </a:lnTo>
                  <a:lnTo>
                    <a:pt x="1144234" y="1185574"/>
                  </a:lnTo>
                  <a:lnTo>
                    <a:pt x="1194961" y="1177014"/>
                  </a:lnTo>
                  <a:lnTo>
                    <a:pt x="1244695" y="1166013"/>
                  </a:lnTo>
                  <a:lnTo>
                    <a:pt x="1293144" y="1152533"/>
                  </a:lnTo>
                  <a:lnTo>
                    <a:pt x="1329866" y="1177517"/>
                  </a:lnTo>
                  <a:lnTo>
                    <a:pt x="1371634" y="1200013"/>
                  </a:lnTo>
                  <a:lnTo>
                    <a:pt x="1417974" y="1219841"/>
                  </a:lnTo>
                  <a:lnTo>
                    <a:pt x="1468407" y="1236818"/>
                  </a:lnTo>
                  <a:lnTo>
                    <a:pt x="1522460" y="1250765"/>
                  </a:lnTo>
                  <a:lnTo>
                    <a:pt x="1579656" y="1261499"/>
                  </a:lnTo>
                  <a:lnTo>
                    <a:pt x="1635707" y="1268545"/>
                  </a:lnTo>
                  <a:lnTo>
                    <a:pt x="1691778" y="1272382"/>
                  </a:lnTo>
                  <a:lnTo>
                    <a:pt x="1747467" y="1273121"/>
                  </a:lnTo>
                  <a:lnTo>
                    <a:pt x="1802369" y="1270872"/>
                  </a:lnTo>
                  <a:lnTo>
                    <a:pt x="1856082" y="1265745"/>
                  </a:lnTo>
                  <a:lnTo>
                    <a:pt x="1908203" y="1257850"/>
                  </a:lnTo>
                  <a:lnTo>
                    <a:pt x="1958330" y="1247297"/>
                  </a:lnTo>
                  <a:lnTo>
                    <a:pt x="2006058" y="1234197"/>
                  </a:lnTo>
                  <a:lnTo>
                    <a:pt x="2050986" y="1218659"/>
                  </a:lnTo>
                  <a:lnTo>
                    <a:pt x="2092709" y="1200794"/>
                  </a:lnTo>
                  <a:lnTo>
                    <a:pt x="2130826" y="1180712"/>
                  </a:lnTo>
                  <a:lnTo>
                    <a:pt x="2164934" y="1158523"/>
                  </a:lnTo>
                  <a:lnTo>
                    <a:pt x="2194628" y="1134338"/>
                  </a:lnTo>
                  <a:lnTo>
                    <a:pt x="2239167" y="1080417"/>
                  </a:lnTo>
                  <a:lnTo>
                    <a:pt x="2282988" y="1092710"/>
                  </a:lnTo>
                  <a:lnTo>
                    <a:pt x="2328966" y="1102442"/>
                  </a:lnTo>
                  <a:lnTo>
                    <a:pt x="2376671" y="1109544"/>
                  </a:lnTo>
                  <a:lnTo>
                    <a:pt x="2425670" y="1113949"/>
                  </a:lnTo>
                  <a:lnTo>
                    <a:pt x="2475533" y="1115591"/>
                  </a:lnTo>
                  <a:lnTo>
                    <a:pt x="2537063" y="1113722"/>
                  </a:lnTo>
                  <a:lnTo>
                    <a:pt x="2596139" y="1107793"/>
                  </a:lnTo>
                  <a:lnTo>
                    <a:pt x="2652218" y="1098080"/>
                  </a:lnTo>
                  <a:lnTo>
                    <a:pt x="2704755" y="1084856"/>
                  </a:lnTo>
                  <a:lnTo>
                    <a:pt x="2753208" y="1068396"/>
                  </a:lnTo>
                  <a:lnTo>
                    <a:pt x="2797032" y="1048973"/>
                  </a:lnTo>
                  <a:lnTo>
                    <a:pt x="2835685" y="1026863"/>
                  </a:lnTo>
                  <a:lnTo>
                    <a:pt x="2868621" y="1002339"/>
                  </a:lnTo>
                  <a:lnTo>
                    <a:pt x="2915173" y="947146"/>
                  </a:lnTo>
                  <a:lnTo>
                    <a:pt x="2932337" y="885589"/>
                  </a:lnTo>
                  <a:lnTo>
                    <a:pt x="2985877" y="880219"/>
                  </a:lnTo>
                  <a:lnTo>
                    <a:pt x="3037859" y="872103"/>
                  </a:lnTo>
                  <a:lnTo>
                    <a:pt x="3087887" y="861326"/>
                  </a:lnTo>
                  <a:lnTo>
                    <a:pt x="3135568" y="847973"/>
                  </a:lnTo>
                  <a:lnTo>
                    <a:pt x="3180505" y="832127"/>
                  </a:lnTo>
                  <a:lnTo>
                    <a:pt x="3230799" y="809707"/>
                  </a:lnTo>
                  <a:lnTo>
                    <a:pt x="3274296" y="784830"/>
                  </a:lnTo>
                  <a:lnTo>
                    <a:pt x="3310907" y="757855"/>
                  </a:lnTo>
                  <a:lnTo>
                    <a:pt x="3340539" y="729140"/>
                  </a:lnTo>
                  <a:lnTo>
                    <a:pt x="3378503" y="667917"/>
                  </a:lnTo>
                  <a:lnTo>
                    <a:pt x="3387461" y="604022"/>
                  </a:lnTo>
                  <a:lnTo>
                    <a:pt x="3380834" y="571967"/>
                  </a:lnTo>
                  <a:lnTo>
                    <a:pt x="3366682" y="540317"/>
                  </a:lnTo>
                  <a:lnTo>
                    <a:pt x="3344913" y="509429"/>
                  </a:lnTo>
                  <a:lnTo>
                    <a:pt x="3315438" y="479661"/>
                  </a:lnTo>
                  <a:lnTo>
                    <a:pt x="3278163" y="451371"/>
                  </a:lnTo>
                  <a:lnTo>
                    <a:pt x="3283638" y="444467"/>
                  </a:lnTo>
                  <a:lnTo>
                    <a:pt x="3309767" y="388908"/>
                  </a:lnTo>
                  <a:lnTo>
                    <a:pt x="3311402" y="354967"/>
                  </a:lnTo>
                  <a:lnTo>
                    <a:pt x="3302724" y="321896"/>
                  </a:lnTo>
                  <a:lnTo>
                    <a:pt x="3256842" y="260524"/>
                  </a:lnTo>
                  <a:lnTo>
                    <a:pt x="3220849" y="233306"/>
                  </a:lnTo>
                  <a:lnTo>
                    <a:pt x="3176960" y="209120"/>
                  </a:lnTo>
                  <a:lnTo>
                    <a:pt x="3125780" y="188508"/>
                  </a:lnTo>
                  <a:lnTo>
                    <a:pt x="3067913" y="172009"/>
                  </a:lnTo>
                  <a:lnTo>
                    <a:pt x="3003965" y="160165"/>
                  </a:lnTo>
                  <a:lnTo>
                    <a:pt x="2986719" y="127796"/>
                  </a:lnTo>
                  <a:lnTo>
                    <a:pt x="2959083" y="97605"/>
                  </a:lnTo>
                  <a:lnTo>
                    <a:pt x="2921755" y="70248"/>
                  </a:lnTo>
                  <a:lnTo>
                    <a:pt x="2875431" y="46383"/>
                  </a:lnTo>
                  <a:lnTo>
                    <a:pt x="2829883" y="29437"/>
                  </a:lnTo>
                  <a:lnTo>
                    <a:pt x="2781209" y="16397"/>
                  </a:lnTo>
                  <a:lnTo>
                    <a:pt x="2730237" y="7227"/>
                  </a:lnTo>
                  <a:lnTo>
                    <a:pt x="2677798" y="1893"/>
                  </a:lnTo>
                  <a:lnTo>
                    <a:pt x="2624719" y="359"/>
                  </a:lnTo>
                  <a:lnTo>
                    <a:pt x="2571830" y="2590"/>
                  </a:lnTo>
                  <a:lnTo>
                    <a:pt x="2519960" y="8549"/>
                  </a:lnTo>
                  <a:lnTo>
                    <a:pt x="2469938" y="18203"/>
                  </a:lnTo>
                  <a:lnTo>
                    <a:pt x="2422594" y="31514"/>
                  </a:lnTo>
                  <a:lnTo>
                    <a:pt x="2378755" y="48448"/>
                  </a:lnTo>
                  <a:lnTo>
                    <a:pt x="2339251" y="68969"/>
                  </a:lnTo>
                  <a:lnTo>
                    <a:pt x="2313793" y="53752"/>
                  </a:lnTo>
                  <a:lnTo>
                    <a:pt x="2253881" y="28370"/>
                  </a:lnTo>
                  <a:lnTo>
                    <a:pt x="2168352" y="7801"/>
                  </a:lnTo>
                  <a:lnTo>
                    <a:pt x="2115472" y="1710"/>
                  </a:lnTo>
                  <a:lnTo>
                    <a:pt x="206230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648300" y="1898880"/>
              <a:ext cx="3387725" cy="1273175"/>
            </a:xfrm>
            <a:custGeom>
              <a:avLst/>
              <a:gdLst/>
              <a:ahLst/>
              <a:cxnLst/>
              <a:rect l="l" t="t" r="r" b="b"/>
              <a:pathLst>
                <a:path w="3387725" h="1273175">
                  <a:moveTo>
                    <a:pt x="307665" y="419245"/>
                  </a:moveTo>
                  <a:lnTo>
                    <a:pt x="302874" y="387708"/>
                  </a:lnTo>
                  <a:lnTo>
                    <a:pt x="305158" y="356760"/>
                  </a:lnTo>
                  <a:lnTo>
                    <a:pt x="314174" y="326630"/>
                  </a:lnTo>
                  <a:lnTo>
                    <a:pt x="351046" y="269735"/>
                  </a:lnTo>
                  <a:lnTo>
                    <a:pt x="410770" y="218851"/>
                  </a:lnTo>
                  <a:lnTo>
                    <a:pt x="448353" y="196233"/>
                  </a:lnTo>
                  <a:lnTo>
                    <a:pt x="490628" y="175802"/>
                  </a:lnTo>
                  <a:lnTo>
                    <a:pt x="537257" y="157786"/>
                  </a:lnTo>
                  <a:lnTo>
                    <a:pt x="587899" y="142415"/>
                  </a:lnTo>
                  <a:lnTo>
                    <a:pt x="642215" y="129915"/>
                  </a:lnTo>
                  <a:lnTo>
                    <a:pt x="699864" y="120516"/>
                  </a:lnTo>
                  <a:lnTo>
                    <a:pt x="760506" y="114445"/>
                  </a:lnTo>
                  <a:lnTo>
                    <a:pt x="810859" y="112197"/>
                  </a:lnTo>
                  <a:lnTo>
                    <a:pt x="861115" y="112404"/>
                  </a:lnTo>
                  <a:lnTo>
                    <a:pt x="910942" y="115035"/>
                  </a:lnTo>
                  <a:lnTo>
                    <a:pt x="960010" y="120057"/>
                  </a:lnTo>
                  <a:lnTo>
                    <a:pt x="1007987" y="127435"/>
                  </a:lnTo>
                  <a:lnTo>
                    <a:pt x="1054543" y="137138"/>
                  </a:lnTo>
                  <a:lnTo>
                    <a:pt x="1099346" y="149131"/>
                  </a:lnTo>
                  <a:lnTo>
                    <a:pt x="1129298" y="124400"/>
                  </a:lnTo>
                  <a:lnTo>
                    <a:pt x="1164605" y="102472"/>
                  </a:lnTo>
                  <a:lnTo>
                    <a:pt x="1204595" y="83452"/>
                  </a:lnTo>
                  <a:lnTo>
                    <a:pt x="1248593" y="67446"/>
                  </a:lnTo>
                  <a:lnTo>
                    <a:pt x="1295929" y="54558"/>
                  </a:lnTo>
                  <a:lnTo>
                    <a:pt x="1345930" y="44894"/>
                  </a:lnTo>
                  <a:lnTo>
                    <a:pt x="1397923" y="38557"/>
                  </a:lnTo>
                  <a:lnTo>
                    <a:pt x="1451236" y="35653"/>
                  </a:lnTo>
                  <a:lnTo>
                    <a:pt x="1505197" y="36287"/>
                  </a:lnTo>
                  <a:lnTo>
                    <a:pt x="1559132" y="40564"/>
                  </a:lnTo>
                  <a:lnTo>
                    <a:pt x="1612370" y="48588"/>
                  </a:lnTo>
                  <a:lnTo>
                    <a:pt x="1664238" y="60465"/>
                  </a:lnTo>
                  <a:lnTo>
                    <a:pt x="1715328" y="76993"/>
                  </a:lnTo>
                  <a:lnTo>
                    <a:pt x="1761274" y="97041"/>
                  </a:lnTo>
                  <a:lnTo>
                    <a:pt x="1790044" y="72632"/>
                  </a:lnTo>
                  <a:lnTo>
                    <a:pt x="1825132" y="51468"/>
                  </a:lnTo>
                  <a:lnTo>
                    <a:pt x="1865594" y="33711"/>
                  </a:lnTo>
                  <a:lnTo>
                    <a:pt x="1910486" y="19524"/>
                  </a:lnTo>
                  <a:lnTo>
                    <a:pt x="1958864" y="9068"/>
                  </a:lnTo>
                  <a:lnTo>
                    <a:pt x="2009784" y="2506"/>
                  </a:lnTo>
                  <a:lnTo>
                    <a:pt x="2062301" y="0"/>
                  </a:lnTo>
                  <a:lnTo>
                    <a:pt x="2115472" y="1710"/>
                  </a:lnTo>
                  <a:lnTo>
                    <a:pt x="2168352" y="7801"/>
                  </a:lnTo>
                  <a:lnTo>
                    <a:pt x="2219998" y="18433"/>
                  </a:lnTo>
                  <a:lnTo>
                    <a:pt x="2285241" y="40181"/>
                  </a:lnTo>
                  <a:lnTo>
                    <a:pt x="2339251" y="68969"/>
                  </a:lnTo>
                  <a:lnTo>
                    <a:pt x="2378755" y="48448"/>
                  </a:lnTo>
                  <a:lnTo>
                    <a:pt x="2422594" y="31514"/>
                  </a:lnTo>
                  <a:lnTo>
                    <a:pt x="2469938" y="18203"/>
                  </a:lnTo>
                  <a:lnTo>
                    <a:pt x="2519960" y="8549"/>
                  </a:lnTo>
                  <a:lnTo>
                    <a:pt x="2571830" y="2590"/>
                  </a:lnTo>
                  <a:lnTo>
                    <a:pt x="2624719" y="359"/>
                  </a:lnTo>
                  <a:lnTo>
                    <a:pt x="2677798" y="1893"/>
                  </a:lnTo>
                  <a:lnTo>
                    <a:pt x="2730237" y="7227"/>
                  </a:lnTo>
                  <a:lnTo>
                    <a:pt x="2781209" y="16397"/>
                  </a:lnTo>
                  <a:lnTo>
                    <a:pt x="2829883" y="29437"/>
                  </a:lnTo>
                  <a:lnTo>
                    <a:pt x="2875431" y="46383"/>
                  </a:lnTo>
                  <a:lnTo>
                    <a:pt x="2921755" y="70248"/>
                  </a:lnTo>
                  <a:lnTo>
                    <a:pt x="2959083" y="97605"/>
                  </a:lnTo>
                  <a:lnTo>
                    <a:pt x="2986719" y="127796"/>
                  </a:lnTo>
                  <a:lnTo>
                    <a:pt x="3003965" y="160165"/>
                  </a:lnTo>
                  <a:lnTo>
                    <a:pt x="3067913" y="172009"/>
                  </a:lnTo>
                  <a:lnTo>
                    <a:pt x="3125780" y="188508"/>
                  </a:lnTo>
                  <a:lnTo>
                    <a:pt x="3176960" y="209120"/>
                  </a:lnTo>
                  <a:lnTo>
                    <a:pt x="3220849" y="233306"/>
                  </a:lnTo>
                  <a:lnTo>
                    <a:pt x="3256842" y="260524"/>
                  </a:lnTo>
                  <a:lnTo>
                    <a:pt x="3284335" y="290235"/>
                  </a:lnTo>
                  <a:lnTo>
                    <a:pt x="3311402" y="354967"/>
                  </a:lnTo>
                  <a:lnTo>
                    <a:pt x="3309767" y="388908"/>
                  </a:lnTo>
                  <a:lnTo>
                    <a:pt x="3293161" y="430373"/>
                  </a:lnTo>
                  <a:lnTo>
                    <a:pt x="3278163" y="451371"/>
                  </a:lnTo>
                  <a:lnTo>
                    <a:pt x="3315438" y="479661"/>
                  </a:lnTo>
                  <a:lnTo>
                    <a:pt x="3344913" y="509429"/>
                  </a:lnTo>
                  <a:lnTo>
                    <a:pt x="3366682" y="540317"/>
                  </a:lnTo>
                  <a:lnTo>
                    <a:pt x="3380834" y="571967"/>
                  </a:lnTo>
                  <a:lnTo>
                    <a:pt x="3387461" y="604022"/>
                  </a:lnTo>
                  <a:lnTo>
                    <a:pt x="3386653" y="636125"/>
                  </a:lnTo>
                  <a:lnTo>
                    <a:pt x="3363101" y="699041"/>
                  </a:lnTo>
                  <a:lnTo>
                    <a:pt x="3310907" y="757855"/>
                  </a:lnTo>
                  <a:lnTo>
                    <a:pt x="3274296" y="784830"/>
                  </a:lnTo>
                  <a:lnTo>
                    <a:pt x="3230799" y="809707"/>
                  </a:lnTo>
                  <a:lnTo>
                    <a:pt x="3180505" y="832127"/>
                  </a:lnTo>
                  <a:lnTo>
                    <a:pt x="3135568" y="847973"/>
                  </a:lnTo>
                  <a:lnTo>
                    <a:pt x="3087887" y="861326"/>
                  </a:lnTo>
                  <a:lnTo>
                    <a:pt x="3037859" y="872103"/>
                  </a:lnTo>
                  <a:lnTo>
                    <a:pt x="2985877" y="880219"/>
                  </a:lnTo>
                  <a:lnTo>
                    <a:pt x="2932337" y="885589"/>
                  </a:lnTo>
                  <a:lnTo>
                    <a:pt x="2927700" y="917026"/>
                  </a:lnTo>
                  <a:lnTo>
                    <a:pt x="2895298" y="975675"/>
                  </a:lnTo>
                  <a:lnTo>
                    <a:pt x="2835685" y="1026863"/>
                  </a:lnTo>
                  <a:lnTo>
                    <a:pt x="2797032" y="1048973"/>
                  </a:lnTo>
                  <a:lnTo>
                    <a:pt x="2753208" y="1068396"/>
                  </a:lnTo>
                  <a:lnTo>
                    <a:pt x="2704755" y="1084856"/>
                  </a:lnTo>
                  <a:lnTo>
                    <a:pt x="2652218" y="1098080"/>
                  </a:lnTo>
                  <a:lnTo>
                    <a:pt x="2596139" y="1107793"/>
                  </a:lnTo>
                  <a:lnTo>
                    <a:pt x="2537063" y="1113722"/>
                  </a:lnTo>
                  <a:lnTo>
                    <a:pt x="2475533" y="1115591"/>
                  </a:lnTo>
                  <a:lnTo>
                    <a:pt x="2425670" y="1113949"/>
                  </a:lnTo>
                  <a:lnTo>
                    <a:pt x="2376671" y="1109544"/>
                  </a:lnTo>
                  <a:lnTo>
                    <a:pt x="2328966" y="1102442"/>
                  </a:lnTo>
                  <a:lnTo>
                    <a:pt x="2282988" y="1092710"/>
                  </a:lnTo>
                  <a:lnTo>
                    <a:pt x="2239167" y="1080417"/>
                  </a:lnTo>
                  <a:lnTo>
                    <a:pt x="2219507" y="1108266"/>
                  </a:lnTo>
                  <a:lnTo>
                    <a:pt x="2164934" y="1158523"/>
                  </a:lnTo>
                  <a:lnTo>
                    <a:pt x="2130826" y="1180712"/>
                  </a:lnTo>
                  <a:lnTo>
                    <a:pt x="2092709" y="1200794"/>
                  </a:lnTo>
                  <a:lnTo>
                    <a:pt x="2050986" y="1218659"/>
                  </a:lnTo>
                  <a:lnTo>
                    <a:pt x="2006058" y="1234197"/>
                  </a:lnTo>
                  <a:lnTo>
                    <a:pt x="1958330" y="1247297"/>
                  </a:lnTo>
                  <a:lnTo>
                    <a:pt x="1908203" y="1257850"/>
                  </a:lnTo>
                  <a:lnTo>
                    <a:pt x="1856082" y="1265745"/>
                  </a:lnTo>
                  <a:lnTo>
                    <a:pt x="1802369" y="1270872"/>
                  </a:lnTo>
                  <a:lnTo>
                    <a:pt x="1747467" y="1273121"/>
                  </a:lnTo>
                  <a:lnTo>
                    <a:pt x="1691778" y="1272382"/>
                  </a:lnTo>
                  <a:lnTo>
                    <a:pt x="1635707" y="1268545"/>
                  </a:lnTo>
                  <a:lnTo>
                    <a:pt x="1579656" y="1261499"/>
                  </a:lnTo>
                  <a:lnTo>
                    <a:pt x="1522460" y="1250765"/>
                  </a:lnTo>
                  <a:lnTo>
                    <a:pt x="1468407" y="1236818"/>
                  </a:lnTo>
                  <a:lnTo>
                    <a:pt x="1417974" y="1219841"/>
                  </a:lnTo>
                  <a:lnTo>
                    <a:pt x="1371634" y="1200013"/>
                  </a:lnTo>
                  <a:lnTo>
                    <a:pt x="1329866" y="1177517"/>
                  </a:lnTo>
                  <a:lnTo>
                    <a:pt x="1293144" y="1152533"/>
                  </a:lnTo>
                  <a:lnTo>
                    <a:pt x="1244695" y="1166013"/>
                  </a:lnTo>
                  <a:lnTo>
                    <a:pt x="1194961" y="1177014"/>
                  </a:lnTo>
                  <a:lnTo>
                    <a:pt x="1144234" y="1185574"/>
                  </a:lnTo>
                  <a:lnTo>
                    <a:pt x="1092808" y="1191729"/>
                  </a:lnTo>
                  <a:lnTo>
                    <a:pt x="1040974" y="1195517"/>
                  </a:lnTo>
                  <a:lnTo>
                    <a:pt x="989025" y="1196976"/>
                  </a:lnTo>
                  <a:lnTo>
                    <a:pt x="937255" y="1196143"/>
                  </a:lnTo>
                  <a:lnTo>
                    <a:pt x="885956" y="1193055"/>
                  </a:lnTo>
                  <a:lnTo>
                    <a:pt x="835422" y="1187749"/>
                  </a:lnTo>
                  <a:lnTo>
                    <a:pt x="785943" y="1180263"/>
                  </a:lnTo>
                  <a:lnTo>
                    <a:pt x="737814" y="1170634"/>
                  </a:lnTo>
                  <a:lnTo>
                    <a:pt x="691328" y="1158900"/>
                  </a:lnTo>
                  <a:lnTo>
                    <a:pt x="646776" y="1145098"/>
                  </a:lnTo>
                  <a:lnTo>
                    <a:pt x="604452" y="1129265"/>
                  </a:lnTo>
                  <a:lnTo>
                    <a:pt x="564649" y="1111438"/>
                  </a:lnTo>
                  <a:lnTo>
                    <a:pt x="527659" y="1091655"/>
                  </a:lnTo>
                  <a:lnTo>
                    <a:pt x="493775" y="1069954"/>
                  </a:lnTo>
                  <a:lnTo>
                    <a:pt x="463289" y="1046371"/>
                  </a:lnTo>
                  <a:lnTo>
                    <a:pt x="456898" y="1040793"/>
                  </a:lnTo>
                  <a:lnTo>
                    <a:pt x="395281" y="1041681"/>
                  </a:lnTo>
                  <a:lnTo>
                    <a:pt x="336041" y="1037092"/>
                  </a:lnTo>
                  <a:lnTo>
                    <a:pt x="280248" y="1027460"/>
                  </a:lnTo>
                  <a:lnTo>
                    <a:pt x="228975" y="1013218"/>
                  </a:lnTo>
                  <a:lnTo>
                    <a:pt x="183290" y="994798"/>
                  </a:lnTo>
                  <a:lnTo>
                    <a:pt x="144266" y="972633"/>
                  </a:lnTo>
                  <a:lnTo>
                    <a:pt x="112972" y="947156"/>
                  </a:lnTo>
                  <a:lnTo>
                    <a:pt x="77861" y="887997"/>
                  </a:lnTo>
                  <a:lnTo>
                    <a:pt x="77292" y="849938"/>
                  </a:lnTo>
                  <a:lnTo>
                    <a:pt x="92627" y="813176"/>
                  </a:lnTo>
                  <a:lnTo>
                    <a:pt x="123047" y="778964"/>
                  </a:lnTo>
                  <a:lnTo>
                    <a:pt x="167731" y="748551"/>
                  </a:lnTo>
                  <a:lnTo>
                    <a:pt x="112025" y="727639"/>
                  </a:lnTo>
                  <a:lnTo>
                    <a:pt x="66910" y="702214"/>
                  </a:lnTo>
                  <a:lnTo>
                    <a:pt x="32874" y="673241"/>
                  </a:lnTo>
                  <a:lnTo>
                    <a:pt x="10408" y="641684"/>
                  </a:lnTo>
                  <a:lnTo>
                    <a:pt x="0" y="608509"/>
                  </a:lnTo>
                  <a:lnTo>
                    <a:pt x="2138" y="574679"/>
                  </a:lnTo>
                  <a:lnTo>
                    <a:pt x="46012" y="508917"/>
                  </a:lnTo>
                  <a:lnTo>
                    <a:pt x="76717" y="486253"/>
                  </a:lnTo>
                  <a:lnTo>
                    <a:pt x="113489" y="466572"/>
                  </a:lnTo>
                  <a:lnTo>
                    <a:pt x="155507" y="450148"/>
                  </a:lnTo>
                  <a:lnTo>
                    <a:pt x="201949" y="437258"/>
                  </a:lnTo>
                  <a:lnTo>
                    <a:pt x="251993" y="428176"/>
                  </a:lnTo>
                  <a:lnTo>
                    <a:pt x="304818" y="423177"/>
                  </a:lnTo>
                  <a:lnTo>
                    <a:pt x="307665" y="419245"/>
                  </a:lnTo>
                  <a:close/>
                </a:path>
                <a:path w="3387725" h="1273175">
                  <a:moveTo>
                    <a:pt x="369792" y="767113"/>
                  </a:moveTo>
                  <a:lnTo>
                    <a:pt x="318000" y="767093"/>
                  </a:lnTo>
                  <a:lnTo>
                    <a:pt x="267078" y="763113"/>
                  </a:lnTo>
                  <a:lnTo>
                    <a:pt x="217903" y="755258"/>
                  </a:lnTo>
                  <a:lnTo>
                    <a:pt x="171349" y="743613"/>
                  </a:lnTo>
                </a:path>
                <a:path w="3387725" h="1273175">
                  <a:moveTo>
                    <a:pt x="544872" y="1024029"/>
                  </a:moveTo>
                  <a:lnTo>
                    <a:pt x="523747" y="1027877"/>
                  </a:lnTo>
                  <a:lnTo>
                    <a:pt x="502191" y="1031036"/>
                  </a:lnTo>
                  <a:lnTo>
                    <a:pt x="480273" y="1033481"/>
                  </a:lnTo>
                  <a:lnTo>
                    <a:pt x="458062" y="1035185"/>
                  </a:lnTo>
                </a:path>
                <a:path w="3387725" h="1273175">
                  <a:moveTo>
                    <a:pt x="1293025" y="1147473"/>
                  </a:moveTo>
                  <a:lnTo>
                    <a:pt x="1277956" y="1135189"/>
                  </a:lnTo>
                  <a:lnTo>
                    <a:pt x="1264195" y="1122529"/>
                  </a:lnTo>
                  <a:lnTo>
                    <a:pt x="1251768" y="1109510"/>
                  </a:lnTo>
                  <a:lnTo>
                    <a:pt x="1240697" y="1096145"/>
                  </a:lnTo>
                </a:path>
                <a:path w="3387725" h="1273175">
                  <a:moveTo>
                    <a:pt x="2260384" y="1019579"/>
                  </a:moveTo>
                  <a:lnTo>
                    <a:pt x="2257361" y="1033887"/>
                  </a:lnTo>
                  <a:lnTo>
                    <a:pt x="2252873" y="1048044"/>
                  </a:lnTo>
                  <a:lnTo>
                    <a:pt x="2246931" y="1062035"/>
                  </a:lnTo>
                  <a:lnTo>
                    <a:pt x="2239548" y="1075845"/>
                  </a:lnTo>
                </a:path>
                <a:path w="3387725" h="1273175">
                  <a:moveTo>
                    <a:pt x="2675787" y="672107"/>
                  </a:moveTo>
                  <a:lnTo>
                    <a:pt x="2739391" y="691379"/>
                  </a:lnTo>
                  <a:lnTo>
                    <a:pt x="2795160" y="715263"/>
                  </a:lnTo>
                  <a:lnTo>
                    <a:pt x="2842350" y="743143"/>
                  </a:lnTo>
                  <a:lnTo>
                    <a:pt x="2880218" y="774402"/>
                  </a:lnTo>
                  <a:lnTo>
                    <a:pt x="2908019" y="808426"/>
                  </a:lnTo>
                  <a:lnTo>
                    <a:pt x="2925010" y="844596"/>
                  </a:lnTo>
                  <a:lnTo>
                    <a:pt x="2930447" y="882297"/>
                  </a:lnTo>
                </a:path>
                <a:path w="3387725" h="1273175">
                  <a:moveTo>
                    <a:pt x="3276517" y="448201"/>
                  </a:moveTo>
                  <a:lnTo>
                    <a:pt x="3254981" y="470364"/>
                  </a:lnTo>
                  <a:lnTo>
                    <a:pt x="3228702" y="491014"/>
                  </a:lnTo>
                  <a:lnTo>
                    <a:pt x="3197976" y="509979"/>
                  </a:lnTo>
                  <a:lnTo>
                    <a:pt x="3163101" y="527083"/>
                  </a:lnTo>
                </a:path>
                <a:path w="3387725" h="1273175">
                  <a:moveTo>
                    <a:pt x="3004361" y="155715"/>
                  </a:moveTo>
                  <a:lnTo>
                    <a:pt x="3007161" y="164976"/>
                  </a:lnTo>
                  <a:lnTo>
                    <a:pt x="3009112" y="174277"/>
                  </a:lnTo>
                  <a:lnTo>
                    <a:pt x="3010212" y="183602"/>
                  </a:lnTo>
                  <a:lnTo>
                    <a:pt x="3010457" y="192931"/>
                  </a:lnTo>
                </a:path>
                <a:path w="3387725" h="1273175">
                  <a:moveTo>
                    <a:pt x="2280065" y="112281"/>
                  </a:moveTo>
                  <a:lnTo>
                    <a:pt x="2292027" y="99653"/>
                  </a:lnTo>
                  <a:lnTo>
                    <a:pt x="2305766" y="87497"/>
                  </a:lnTo>
                  <a:lnTo>
                    <a:pt x="2321194" y="75861"/>
                  </a:lnTo>
                  <a:lnTo>
                    <a:pt x="2338227" y="64793"/>
                  </a:lnTo>
                </a:path>
                <a:path w="3387725" h="1273175">
                  <a:moveTo>
                    <a:pt x="1736628" y="134897"/>
                  </a:moveTo>
                  <a:lnTo>
                    <a:pt x="1741820" y="124374"/>
                  </a:lnTo>
                  <a:lnTo>
                    <a:pt x="1748251" y="114011"/>
                  </a:lnTo>
                  <a:lnTo>
                    <a:pt x="1755919" y="103865"/>
                  </a:lnTo>
                  <a:lnTo>
                    <a:pt x="1764822" y="93993"/>
                  </a:lnTo>
                </a:path>
                <a:path w="3387725" h="1273175">
                  <a:moveTo>
                    <a:pt x="1098834" y="148857"/>
                  </a:moveTo>
                  <a:lnTo>
                    <a:pt x="1126036" y="157575"/>
                  </a:lnTo>
                  <a:lnTo>
                    <a:pt x="1152143" y="167119"/>
                  </a:lnTo>
                  <a:lnTo>
                    <a:pt x="1177060" y="177468"/>
                  </a:lnTo>
                  <a:lnTo>
                    <a:pt x="1200692" y="188603"/>
                  </a:lnTo>
                </a:path>
                <a:path w="3387725" h="1273175">
                  <a:moveTo>
                    <a:pt x="325453" y="461033"/>
                  </a:moveTo>
                  <a:lnTo>
                    <a:pt x="319798" y="450702"/>
                  </a:lnTo>
                  <a:lnTo>
                    <a:pt x="314947" y="440288"/>
                  </a:lnTo>
                  <a:lnTo>
                    <a:pt x="310906" y="429799"/>
                  </a:lnTo>
                  <a:lnTo>
                    <a:pt x="307677" y="419245"/>
                  </a:lnTo>
                </a:path>
              </a:pathLst>
            </a:custGeom>
            <a:ln w="12700">
              <a:solidFill>
                <a:srgbClr val="4070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387350" y="2269168"/>
            <a:ext cx="7336155" cy="42360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897890">
              <a:lnSpc>
                <a:spcPct val="100000"/>
              </a:lnSpc>
              <a:spcBef>
                <a:spcPts val="125"/>
              </a:spcBef>
            </a:pPr>
            <a:r>
              <a:rPr sz="2750" b="1" dirty="0">
                <a:solidFill>
                  <a:srgbClr val="6F2F9F"/>
                </a:solidFill>
                <a:latin typeface="Times New Roman"/>
                <a:cs typeface="Times New Roman"/>
              </a:rPr>
              <a:t>For</a:t>
            </a:r>
            <a:r>
              <a:rPr sz="2750" b="1" spc="5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750" b="1" spc="-10" dirty="0">
                <a:solidFill>
                  <a:srgbClr val="6F2F9F"/>
                </a:solidFill>
                <a:latin typeface="Times New Roman"/>
                <a:cs typeface="Times New Roman"/>
              </a:rPr>
              <a:t>example</a:t>
            </a:r>
            <a:endParaRPr sz="27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7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young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woman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competing</a:t>
            </a:r>
            <a:r>
              <a:rPr sz="2000" spc="-1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promotion</a:t>
            </a:r>
            <a:endParaRPr sz="2000">
              <a:latin typeface="Times New Roman"/>
              <a:cs typeface="Times New Roman"/>
            </a:endParaRPr>
          </a:p>
          <a:p>
            <a:pPr marL="12700" marR="5080">
              <a:lnSpc>
                <a:spcPct val="106400"/>
              </a:lnSpc>
              <a:spcBef>
                <a:spcPts val="5"/>
              </a:spcBef>
            </a:pPr>
            <a:r>
              <a:rPr sz="2000" dirty="0">
                <a:latin typeface="Times New Roman"/>
                <a:cs typeface="Times New Roman"/>
              </a:rPr>
              <a:t>with</a:t>
            </a:r>
            <a:r>
              <a:rPr sz="2000" spc="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another</a:t>
            </a:r>
            <a:r>
              <a:rPr sz="2000" spc="-1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employee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noticed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that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her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coworker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would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always </a:t>
            </a:r>
            <a:r>
              <a:rPr sz="2000" dirty="0">
                <a:latin typeface="Times New Roman"/>
                <a:cs typeface="Times New Roman"/>
              </a:rPr>
              <a:t>approach</a:t>
            </a:r>
            <a:r>
              <a:rPr sz="2000" spc="-1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their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boss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 issues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first</a:t>
            </a:r>
            <a:r>
              <a:rPr sz="2000" spc="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thing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morning.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coworker </a:t>
            </a:r>
            <a:r>
              <a:rPr sz="2000" dirty="0">
                <a:latin typeface="Times New Roman"/>
                <a:cs typeface="Times New Roman"/>
              </a:rPr>
              <a:t>would</a:t>
            </a:r>
            <a:r>
              <a:rPr sz="2000" spc="-1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then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complain</a:t>
            </a:r>
            <a:r>
              <a:rPr sz="2000" spc="-1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that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he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had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repeat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himself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that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their</a:t>
            </a:r>
            <a:endParaRPr sz="2000">
              <a:latin typeface="Times New Roman"/>
              <a:cs typeface="Times New Roman"/>
            </a:endParaRPr>
          </a:p>
          <a:p>
            <a:pPr marL="12700" marR="104775">
              <a:lnSpc>
                <a:spcPct val="106400"/>
              </a:lnSpc>
              <a:spcBef>
                <a:spcPts val="75"/>
              </a:spcBef>
            </a:pPr>
            <a:r>
              <a:rPr sz="2000" dirty="0">
                <a:latin typeface="Times New Roman"/>
                <a:cs typeface="Times New Roman"/>
              </a:rPr>
              <a:t>supervisor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seemed</a:t>
            </a:r>
            <a:r>
              <a:rPr sz="2000" spc="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forget</a:t>
            </a:r>
            <a:r>
              <a:rPr sz="2000" spc="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what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he</a:t>
            </a:r>
            <a:r>
              <a:rPr sz="2000" spc="-10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had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been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told.</a:t>
            </a:r>
            <a:r>
              <a:rPr sz="2000" spc="-1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young</a:t>
            </a:r>
            <a:r>
              <a:rPr sz="2000" spc="-14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woman </a:t>
            </a:r>
            <a:r>
              <a:rPr sz="2000" dirty="0">
                <a:latin typeface="Times New Roman"/>
                <a:cs typeface="Times New Roman"/>
              </a:rPr>
              <a:t>observed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that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her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supervisor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always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seemed</a:t>
            </a:r>
            <a:r>
              <a:rPr sz="2000" spc="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rushed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distracted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until </a:t>
            </a:r>
            <a:r>
              <a:rPr sz="2000" dirty="0">
                <a:latin typeface="Times New Roman"/>
                <a:cs typeface="Times New Roman"/>
              </a:rPr>
              <a:t>he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had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his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coffee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had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checked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responded</a:t>
            </a:r>
            <a:r>
              <a:rPr sz="2000" spc="-20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pressing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e-</a:t>
            </a:r>
            <a:r>
              <a:rPr sz="2000" spc="-10" dirty="0">
                <a:latin typeface="Times New Roman"/>
                <a:cs typeface="Times New Roman"/>
              </a:rPr>
              <a:t>mails.</a:t>
            </a:r>
            <a:endParaRPr sz="20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2000" dirty="0">
                <a:latin typeface="Times New Roman"/>
                <a:cs typeface="Times New Roman"/>
              </a:rPr>
              <a:t>She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made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sure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always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approach</a:t>
            </a:r>
            <a:r>
              <a:rPr sz="2000" spc="-1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him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when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seemed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more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relaxed</a:t>
            </a:r>
            <a:endParaRPr sz="2000">
              <a:latin typeface="Times New Roman"/>
              <a:cs typeface="Times New Roman"/>
            </a:endParaRPr>
          </a:p>
          <a:p>
            <a:pPr marL="12700" marR="43180">
              <a:lnSpc>
                <a:spcPct val="106500"/>
              </a:lnSpc>
              <a:spcBef>
                <a:spcPts val="75"/>
              </a:spcBef>
            </a:pP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focused.</a:t>
            </a:r>
            <a:r>
              <a:rPr sz="2000" spc="-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When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offered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her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promotion,</a:t>
            </a:r>
            <a:r>
              <a:rPr sz="2000" spc="-2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her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supervisor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said</a:t>
            </a:r>
            <a:r>
              <a:rPr sz="2000" spc="95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he </a:t>
            </a:r>
            <a:r>
              <a:rPr sz="2000" dirty="0">
                <a:latin typeface="Times New Roman"/>
                <a:cs typeface="Times New Roman"/>
              </a:rPr>
              <a:t>appreciated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her</a:t>
            </a:r>
            <a:r>
              <a:rPr sz="2000" spc="-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timing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how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she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always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kept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him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loop.</a:t>
            </a:r>
            <a:endParaRPr sz="2000">
              <a:latin typeface="Times New Roman"/>
              <a:cs typeface="Times New Roman"/>
            </a:endParaRPr>
          </a:p>
        </p:txBody>
      </p:sp>
      <p:pic>
        <p:nvPicPr>
          <p:cNvPr id="15" name="object 15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1830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3350" y="1523984"/>
            <a:ext cx="6991350" cy="90487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308335" y="1141918"/>
            <a:ext cx="6614795" cy="584835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Three</a:t>
            </a:r>
            <a:r>
              <a:rPr sz="3200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purposes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1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32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behavior?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92706" y="1891406"/>
            <a:ext cx="1380490" cy="1315085"/>
          </a:xfrm>
          <a:custGeom>
            <a:avLst/>
            <a:gdLst/>
            <a:ahLst/>
            <a:cxnLst/>
            <a:rect l="l" t="t" r="r" b="b"/>
            <a:pathLst>
              <a:path w="1380489" h="1315085">
                <a:moveTo>
                  <a:pt x="1380030" y="0"/>
                </a:moveTo>
                <a:lnTo>
                  <a:pt x="1380030" y="1168907"/>
                </a:lnTo>
              </a:path>
              <a:path w="1380489" h="1315085">
                <a:moveTo>
                  <a:pt x="1380030" y="219090"/>
                </a:moveTo>
                <a:lnTo>
                  <a:pt x="0" y="1314968"/>
                </a:lnTo>
              </a:path>
            </a:pathLst>
          </a:custGeom>
          <a:ln w="953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2756153" y="1891393"/>
            <a:ext cx="4600575" cy="116903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220979" rIns="0" bIns="0" rtlCol="0">
            <a:spAutoFit/>
          </a:bodyPr>
          <a:lstStyle/>
          <a:p>
            <a:pPr marL="834390" marR="2540" indent="-810260">
              <a:lnSpc>
                <a:spcPct val="106900"/>
              </a:lnSpc>
              <a:spcBef>
                <a:spcPts val="1739"/>
              </a:spcBef>
            </a:pP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The</a:t>
            </a:r>
            <a:r>
              <a:rPr sz="2400" b="1" spc="-5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third</a:t>
            </a:r>
            <a:r>
              <a:rPr sz="2400" b="1" spc="55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function</a:t>
            </a:r>
            <a:r>
              <a:rPr sz="2400" b="1" spc="-195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is</a:t>
            </a:r>
            <a:r>
              <a:rPr sz="2400" b="1" spc="75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to</a:t>
            </a:r>
            <a:r>
              <a:rPr sz="2400" b="1" spc="-3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spc="-10" dirty="0">
                <a:solidFill>
                  <a:srgbClr val="6F2F9F"/>
                </a:solidFill>
                <a:latin typeface="Times New Roman"/>
                <a:cs typeface="Times New Roman"/>
              </a:rPr>
              <a:t>accompany </a:t>
            </a:r>
            <a:r>
              <a:rPr sz="2400" b="1" dirty="0">
                <a:solidFill>
                  <a:srgbClr val="6F2F9F"/>
                </a:solidFill>
                <a:latin typeface="Times New Roman"/>
                <a:cs typeface="Times New Roman"/>
              </a:rPr>
              <a:t>verbal</a:t>
            </a:r>
            <a:r>
              <a:rPr sz="2400" b="1" spc="-2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b="1" spc="-10" dirty="0">
                <a:solidFill>
                  <a:srgbClr val="6F2F9F"/>
                </a:solidFill>
                <a:latin typeface="Times New Roman"/>
                <a:cs typeface="Times New Roman"/>
              </a:rPr>
              <a:t>communication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30665" y="3432228"/>
            <a:ext cx="6096000" cy="304736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0005" rIns="0" bIns="0" rtlCol="0">
            <a:spAutoFit/>
          </a:bodyPr>
          <a:lstStyle/>
          <a:p>
            <a:pPr marL="92075" marR="302895">
              <a:lnSpc>
                <a:spcPct val="100200"/>
              </a:lnSpc>
              <a:spcBef>
                <a:spcPts val="315"/>
              </a:spcBef>
              <a:tabLst>
                <a:tab pos="2205990" algn="l"/>
              </a:tabLst>
            </a:pPr>
            <a:r>
              <a:rPr sz="2400" spc="-20" dirty="0">
                <a:latin typeface="Times New Roman"/>
                <a:cs typeface="Times New Roman"/>
              </a:rPr>
              <a:t>Finally,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fourth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purpose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nonverbal communication</a:t>
            </a:r>
            <a:r>
              <a:rPr sz="2400" spc="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accompany</a:t>
            </a:r>
            <a:r>
              <a:rPr sz="2400" spc="10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verbal communication.</a:t>
            </a:r>
            <a:r>
              <a:rPr sz="2400" dirty="0">
                <a:latin typeface="Times New Roman"/>
                <a:cs typeface="Times New Roman"/>
              </a:rPr>
              <a:t>	The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important ways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that </a:t>
            </a:r>
            <a:r>
              <a:rPr sz="2400" dirty="0">
                <a:latin typeface="Times New Roman"/>
                <a:cs typeface="Times New Roman"/>
              </a:rPr>
              <a:t>verbal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nonverbal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behaviors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interrelate </a:t>
            </a:r>
            <a:r>
              <a:rPr sz="2400" dirty="0">
                <a:latin typeface="Times New Roman"/>
                <a:cs typeface="Times New Roman"/>
              </a:rPr>
              <a:t>during</a:t>
            </a:r>
            <a:r>
              <a:rPr sz="2400" spc="-1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human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communication.</a:t>
            </a:r>
            <a:r>
              <a:rPr sz="2400" spc="10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Nonverbal communication</a:t>
            </a:r>
            <a:r>
              <a:rPr sz="2400" spc="1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can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simply</a:t>
            </a:r>
            <a:r>
              <a:rPr sz="2400" spc="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repeat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what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12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said </a:t>
            </a:r>
            <a:r>
              <a:rPr sz="2400" spc="-10" dirty="0">
                <a:latin typeface="Times New Roman"/>
                <a:cs typeface="Times New Roman"/>
              </a:rPr>
              <a:t>verbally.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It</a:t>
            </a:r>
            <a:r>
              <a:rPr sz="2400" spc="-1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can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also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conflict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with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what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being said.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079480" y="0"/>
            <a:ext cx="1090955" cy="93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1529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grpSp>
        <p:nvGrpSpPr>
          <p:cNvPr id="7" name="object 7"/>
          <p:cNvGrpSpPr/>
          <p:nvPr/>
        </p:nvGrpSpPr>
        <p:grpSpPr>
          <a:xfrm>
            <a:off x="-5080" y="972148"/>
            <a:ext cx="12202160" cy="1733550"/>
            <a:chOff x="-5080" y="972148"/>
            <a:chExt cx="12202160" cy="1733550"/>
          </a:xfrm>
        </p:grpSpPr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1808226"/>
              <a:ext cx="12191999" cy="896873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0" y="977228"/>
              <a:ext cx="12192000" cy="831215"/>
            </a:xfrm>
            <a:custGeom>
              <a:avLst/>
              <a:gdLst/>
              <a:ahLst/>
              <a:cxnLst/>
              <a:rect l="l" t="t" r="r" b="b"/>
              <a:pathLst>
                <a:path w="12192000" h="831214">
                  <a:moveTo>
                    <a:pt x="0" y="830997"/>
                  </a:moveTo>
                  <a:lnTo>
                    <a:pt x="12191999" y="830997"/>
                  </a:lnTo>
                  <a:lnTo>
                    <a:pt x="12191999" y="0"/>
                  </a:lnTo>
                  <a:lnTo>
                    <a:pt x="0" y="0"/>
                  </a:lnTo>
                  <a:lnTo>
                    <a:pt x="0" y="830997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0" y="977228"/>
              <a:ext cx="12192000" cy="831215"/>
            </a:xfrm>
            <a:custGeom>
              <a:avLst/>
              <a:gdLst/>
              <a:ahLst/>
              <a:cxnLst/>
              <a:rect l="l" t="t" r="r" b="b"/>
              <a:pathLst>
                <a:path w="12192000" h="831214">
                  <a:moveTo>
                    <a:pt x="0" y="830997"/>
                  </a:moveTo>
                  <a:lnTo>
                    <a:pt x="12191999" y="830997"/>
                  </a:lnTo>
                </a:path>
                <a:path w="12192000" h="831214">
                  <a:moveTo>
                    <a:pt x="12191999" y="0"/>
                  </a:moveTo>
                  <a:lnTo>
                    <a:pt x="0" y="0"/>
                  </a:lnTo>
                  <a:lnTo>
                    <a:pt x="0" y="830997"/>
                  </a:lnTo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4767" y="1002025"/>
            <a:ext cx="12187555" cy="7543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88900" algn="ctr">
              <a:lnSpc>
                <a:spcPts val="2865"/>
              </a:lnSpc>
              <a:spcBef>
                <a:spcPts val="105"/>
              </a:spcBef>
            </a:pP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Three</a:t>
            </a:r>
            <a:r>
              <a:rPr sz="2400" spc="-1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dimensions</a:t>
            </a:r>
            <a:r>
              <a:rPr sz="2400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400" spc="-1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effectively</a:t>
            </a:r>
            <a:r>
              <a:rPr sz="2400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using</a:t>
            </a:r>
            <a:r>
              <a:rPr sz="2400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2400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communication</a:t>
            </a:r>
            <a:r>
              <a:rPr sz="2400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sz="2400" spc="-1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both</a:t>
            </a:r>
            <a:r>
              <a:rPr sz="2400" spc="-1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personal</a:t>
            </a:r>
            <a:r>
              <a:rPr sz="2400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400" spc="-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professional</a:t>
            </a:r>
            <a:endParaRPr sz="2400">
              <a:latin typeface="Times New Roman"/>
              <a:cs typeface="Times New Roman"/>
            </a:endParaRPr>
          </a:p>
          <a:p>
            <a:pPr marL="104775" algn="ctr">
              <a:lnSpc>
                <a:spcPts val="2865"/>
              </a:lnSpc>
            </a:pPr>
            <a:r>
              <a:rPr sz="2400" spc="-10" dirty="0">
                <a:solidFill>
                  <a:srgbClr val="FFFFFF"/>
                </a:solidFill>
                <a:latin typeface="Times New Roman"/>
                <a:cs typeface="Times New Roman"/>
              </a:rPr>
              <a:t>Contexts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95250" y="2105025"/>
            <a:ext cx="2762250" cy="1019175"/>
            <a:chOff x="95250" y="2105025"/>
            <a:chExt cx="2762250" cy="1019175"/>
          </a:xfrm>
        </p:grpSpPr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47650" y="2190734"/>
              <a:ext cx="2390775" cy="73342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5250" y="2105025"/>
              <a:ext cx="2762250" cy="1019175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292953" y="2292294"/>
            <a:ext cx="2247900" cy="584835"/>
          </a:xfrm>
          <a:prstGeom prst="rect">
            <a:avLst/>
          </a:prstGeom>
          <a:solidFill>
            <a:srgbClr val="FFFFFF"/>
          </a:solidFill>
          <a:ln w="9534">
            <a:solidFill>
              <a:srgbClr val="000000"/>
            </a:solidFill>
          </a:ln>
        </p:spPr>
        <p:txBody>
          <a:bodyPr vert="horz" wrap="square" lIns="0" tIns="2349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185"/>
              </a:spcBef>
            </a:pPr>
            <a:r>
              <a:rPr sz="3200" b="1" spc="-10" dirty="0">
                <a:latin typeface="Times New Roman"/>
                <a:cs typeface="Times New Roman"/>
              </a:rPr>
              <a:t>Immediacy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3609990" y="2105025"/>
            <a:ext cx="1905000" cy="1019175"/>
            <a:chOff x="3609990" y="2105025"/>
            <a:chExt cx="1905000" cy="1019175"/>
          </a:xfrm>
        </p:grpSpPr>
        <p:pic>
          <p:nvPicPr>
            <p:cNvPr id="17" name="object 1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762390" y="2190734"/>
              <a:ext cx="1524000" cy="73342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609990" y="2105025"/>
              <a:ext cx="1905000" cy="1019175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3809634" y="2292294"/>
            <a:ext cx="1380490" cy="584835"/>
          </a:xfrm>
          <a:prstGeom prst="rect">
            <a:avLst/>
          </a:prstGeom>
          <a:solidFill>
            <a:srgbClr val="FFFFFF"/>
          </a:solidFill>
          <a:ln w="9534">
            <a:solidFill>
              <a:srgbClr val="000000"/>
            </a:solidFill>
          </a:ln>
        </p:spPr>
        <p:txBody>
          <a:bodyPr vert="horz" wrap="square" lIns="0" tIns="2349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185"/>
              </a:spcBef>
            </a:pPr>
            <a:r>
              <a:rPr sz="3200" b="1" spc="-10" dirty="0">
                <a:latin typeface="Times New Roman"/>
                <a:cs typeface="Times New Roman"/>
              </a:rPr>
              <a:t>Status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6029309" y="2085975"/>
            <a:ext cx="3496310" cy="1019175"/>
            <a:chOff x="6029309" y="2085975"/>
            <a:chExt cx="3496310" cy="1019175"/>
          </a:xfrm>
        </p:grpSpPr>
        <p:pic>
          <p:nvPicPr>
            <p:cNvPr id="21" name="object 21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181709" y="2181209"/>
              <a:ext cx="3124200" cy="72390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6029309" y="2085975"/>
              <a:ext cx="3495690" cy="1019175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6224777" y="2274899"/>
            <a:ext cx="2980690" cy="584835"/>
          </a:xfrm>
          <a:prstGeom prst="rect">
            <a:avLst/>
          </a:prstGeom>
          <a:solidFill>
            <a:srgbClr val="FFFFFF"/>
          </a:solidFill>
          <a:ln w="9534">
            <a:solidFill>
              <a:srgbClr val="000000"/>
            </a:solidFill>
          </a:ln>
        </p:spPr>
        <p:txBody>
          <a:bodyPr vert="horz" wrap="square" lIns="0" tIns="24130" rIns="0" bIns="0" rtlCol="0">
            <a:spAutoFit/>
          </a:bodyPr>
          <a:lstStyle/>
          <a:p>
            <a:pPr marL="95885">
              <a:lnSpc>
                <a:spcPct val="100000"/>
              </a:lnSpc>
              <a:spcBef>
                <a:spcPts val="190"/>
              </a:spcBef>
            </a:pPr>
            <a:r>
              <a:rPr sz="3200" b="1" spc="-10" dirty="0">
                <a:latin typeface="Times New Roman"/>
                <a:cs typeface="Times New Roman"/>
              </a:rPr>
              <a:t>Responsiveness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59900" y="3098804"/>
            <a:ext cx="2513965" cy="2068195"/>
          </a:xfrm>
          <a:prstGeom prst="rect">
            <a:avLst/>
          </a:prstGeom>
          <a:solidFill>
            <a:srgbClr val="DEEBF7"/>
          </a:solidFill>
          <a:ln w="9534">
            <a:solidFill>
              <a:srgbClr val="F2F2F2"/>
            </a:solidFill>
          </a:ln>
        </p:spPr>
        <p:txBody>
          <a:bodyPr vert="horz" wrap="square" lIns="0" tIns="15875" rIns="0" bIns="0" rtlCol="0">
            <a:spAutoFit/>
          </a:bodyPr>
          <a:lstStyle/>
          <a:p>
            <a:pPr marL="91440" marR="236854">
              <a:lnSpc>
                <a:spcPct val="106800"/>
              </a:lnSpc>
              <a:spcBef>
                <a:spcPts val="125"/>
              </a:spcBef>
            </a:pPr>
            <a:r>
              <a:rPr sz="2400" spc="-35" dirty="0">
                <a:latin typeface="Times New Roman"/>
                <a:cs typeface="Times New Roman"/>
              </a:rPr>
              <a:t>We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react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spc="-45" dirty="0">
                <a:latin typeface="Times New Roman"/>
                <a:cs typeface="Times New Roman"/>
              </a:rPr>
              <a:t>things </a:t>
            </a:r>
            <a:r>
              <a:rPr sz="2400" dirty="0">
                <a:latin typeface="Times New Roman"/>
                <a:cs typeface="Times New Roman"/>
              </a:rPr>
              <a:t>by </a:t>
            </a:r>
            <a:r>
              <a:rPr sz="2400" spc="-10" dirty="0">
                <a:latin typeface="Times New Roman"/>
                <a:cs typeface="Times New Roman"/>
              </a:rPr>
              <a:t>evaluating</a:t>
            </a:r>
            <a:endParaRPr sz="2400">
              <a:latin typeface="Times New Roman"/>
              <a:cs typeface="Times New Roman"/>
            </a:endParaRPr>
          </a:p>
          <a:p>
            <a:pPr marL="91440" marR="100965">
              <a:lnSpc>
                <a:spcPct val="106900"/>
              </a:lnSpc>
            </a:pPr>
            <a:r>
              <a:rPr sz="2400" dirty="0">
                <a:latin typeface="Times New Roman"/>
                <a:cs typeface="Times New Roman"/>
              </a:rPr>
              <a:t>them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positive</a:t>
            </a:r>
            <a:r>
              <a:rPr sz="2400" spc="10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or </a:t>
            </a:r>
            <a:r>
              <a:rPr sz="2400" dirty="0">
                <a:latin typeface="Times New Roman"/>
                <a:cs typeface="Times New Roman"/>
              </a:rPr>
              <a:t>negative,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good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or </a:t>
            </a:r>
            <a:r>
              <a:rPr sz="2400" spc="-20" dirty="0">
                <a:latin typeface="Times New Roman"/>
                <a:cs typeface="Times New Roman"/>
              </a:rPr>
              <a:t>bad.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130295" y="3049011"/>
            <a:ext cx="2903855" cy="3253740"/>
          </a:xfrm>
          <a:prstGeom prst="rect">
            <a:avLst/>
          </a:prstGeom>
          <a:solidFill>
            <a:srgbClr val="DEEBF7"/>
          </a:solidFill>
          <a:ln w="9534">
            <a:solidFill>
              <a:srgbClr val="F2F2F2"/>
            </a:solidFill>
          </a:ln>
        </p:spPr>
        <p:txBody>
          <a:bodyPr vert="horz" wrap="square" lIns="0" tIns="15240" rIns="0" bIns="0" rtlCol="0">
            <a:spAutoFit/>
          </a:bodyPr>
          <a:lstStyle/>
          <a:p>
            <a:pPr marL="93980" marR="107314">
              <a:lnSpc>
                <a:spcPct val="106900"/>
              </a:lnSpc>
              <a:spcBef>
                <a:spcPts val="120"/>
              </a:spcBef>
            </a:pPr>
            <a:r>
              <a:rPr sz="2400" spc="-35" dirty="0">
                <a:latin typeface="Times New Roman"/>
                <a:cs typeface="Times New Roman"/>
              </a:rPr>
              <a:t>We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perceive </a:t>
            </a:r>
            <a:r>
              <a:rPr sz="2400" dirty="0">
                <a:latin typeface="Times New Roman"/>
                <a:cs typeface="Times New Roman"/>
              </a:rPr>
              <a:t>behaviors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that </a:t>
            </a:r>
            <a:r>
              <a:rPr sz="2400" dirty="0">
                <a:latin typeface="Times New Roman"/>
                <a:cs typeface="Times New Roman"/>
              </a:rPr>
              <a:t>indicate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various </a:t>
            </a:r>
            <a:r>
              <a:rPr sz="2400" dirty="0">
                <a:latin typeface="Times New Roman"/>
                <a:cs typeface="Times New Roman"/>
              </a:rPr>
              <a:t>aspects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status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spc="-65" dirty="0">
                <a:latin typeface="Times New Roman"/>
                <a:cs typeface="Times New Roman"/>
              </a:rPr>
              <a:t>us, </a:t>
            </a:r>
            <a:r>
              <a:rPr sz="2400" dirty="0">
                <a:latin typeface="Times New Roman"/>
                <a:cs typeface="Times New Roman"/>
              </a:rPr>
              <a:t>for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example,</a:t>
            </a:r>
            <a:r>
              <a:rPr sz="2400" spc="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rich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or </a:t>
            </a:r>
            <a:r>
              <a:rPr sz="2400" dirty="0">
                <a:latin typeface="Times New Roman"/>
                <a:cs typeface="Times New Roman"/>
              </a:rPr>
              <a:t>poor,</a:t>
            </a:r>
            <a:r>
              <a:rPr sz="2400" spc="-1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strong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weak, </a:t>
            </a:r>
            <a:r>
              <a:rPr sz="2400" dirty="0">
                <a:latin typeface="Times New Roman"/>
                <a:cs typeface="Times New Roman"/>
              </a:rPr>
              <a:t>superior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or </a:t>
            </a:r>
            <a:r>
              <a:rPr sz="2400" spc="-10" dirty="0">
                <a:latin typeface="Times New Roman"/>
                <a:cs typeface="Times New Roman"/>
              </a:rPr>
              <a:t>subordinate.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224777" y="3049011"/>
            <a:ext cx="4050665" cy="1569720"/>
          </a:xfrm>
          <a:prstGeom prst="rect">
            <a:avLst/>
          </a:prstGeom>
          <a:solidFill>
            <a:srgbClr val="DEEBF7"/>
          </a:solidFill>
          <a:ln w="9534">
            <a:solidFill>
              <a:srgbClr val="F2F2F2"/>
            </a:solidFill>
          </a:ln>
        </p:spPr>
        <p:txBody>
          <a:bodyPr vert="horz" wrap="square" lIns="0" tIns="43815" rIns="0" bIns="0" rtlCol="0">
            <a:spAutoFit/>
          </a:bodyPr>
          <a:lstStyle/>
          <a:p>
            <a:pPr marL="95885" marR="336550">
              <a:lnSpc>
                <a:spcPct val="99100"/>
              </a:lnSpc>
              <a:spcBef>
                <a:spcPts val="345"/>
              </a:spcBef>
            </a:pPr>
            <a:r>
              <a:rPr sz="2400" spc="-35" dirty="0">
                <a:latin typeface="Times New Roman"/>
                <a:cs typeface="Times New Roman"/>
              </a:rPr>
              <a:t>We</a:t>
            </a:r>
            <a:r>
              <a:rPr sz="2400" dirty="0">
                <a:latin typeface="Times New Roman"/>
                <a:cs typeface="Times New Roman"/>
              </a:rPr>
              <a:t> perceive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activity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</a:t>
            </a:r>
            <a:r>
              <a:rPr sz="2400" spc="-12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being </a:t>
            </a:r>
            <a:r>
              <a:rPr sz="2400" dirty="0">
                <a:latin typeface="Times New Roman"/>
                <a:cs typeface="Times New Roman"/>
              </a:rPr>
              <a:t>active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passive.</a:t>
            </a:r>
            <a:r>
              <a:rPr sz="2400" spc="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This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40" dirty="0">
                <a:latin typeface="Times New Roman"/>
                <a:cs typeface="Times New Roman"/>
              </a:rPr>
              <a:t>signals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intensity</a:t>
            </a:r>
            <a:r>
              <a:rPr sz="2400" spc="1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our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feelings </a:t>
            </a:r>
            <a:r>
              <a:rPr sz="2400" dirty="0">
                <a:latin typeface="Times New Roman"/>
                <a:cs typeface="Times New Roman"/>
              </a:rPr>
              <a:t>about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person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subject.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27" name="object 27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7724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0" y="1362075"/>
            <a:ext cx="6772275" cy="90487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0" y="977213"/>
            <a:ext cx="6750050" cy="584835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Codes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3200" spc="-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Communication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25303" y="2262246"/>
            <a:ext cx="6416675" cy="2835910"/>
          </a:xfrm>
          <a:prstGeom prst="rect">
            <a:avLst/>
          </a:prstGeom>
          <a:solidFill>
            <a:srgbClr val="DEEBF7"/>
          </a:solidFill>
          <a:ln w="9534">
            <a:solidFill>
              <a:srgbClr val="F2F2F2"/>
            </a:solidFill>
          </a:ln>
        </p:spPr>
        <p:txBody>
          <a:bodyPr vert="horz" wrap="square" lIns="0" tIns="3810" rIns="0" bIns="0" rtlCol="0">
            <a:spAutoFit/>
          </a:bodyPr>
          <a:lstStyle/>
          <a:p>
            <a:pPr marL="91440" marR="621665">
              <a:lnSpc>
                <a:spcPct val="109200"/>
              </a:lnSpc>
              <a:spcBef>
                <a:spcPts val="30"/>
              </a:spcBef>
              <a:tabLst>
                <a:tab pos="3124835" algn="l"/>
                <a:tab pos="3905250" algn="l"/>
                <a:tab pos="4507230" algn="l"/>
              </a:tabLst>
            </a:pPr>
            <a:r>
              <a:rPr sz="2750" dirty="0">
                <a:latin typeface="Times New Roman"/>
                <a:cs typeface="Times New Roman"/>
              </a:rPr>
              <a:t>The</a:t>
            </a:r>
            <a:r>
              <a:rPr sz="2750" spc="-9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primary</a:t>
            </a:r>
            <a:r>
              <a:rPr sz="2750" spc="254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categories</a:t>
            </a:r>
            <a:r>
              <a:rPr sz="2750" spc="26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or</a:t>
            </a:r>
            <a:r>
              <a:rPr sz="2750" spc="5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codes</a:t>
            </a:r>
            <a:r>
              <a:rPr sz="2750" spc="120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of </a:t>
            </a:r>
            <a:r>
              <a:rPr sz="2750" dirty="0">
                <a:latin typeface="Times New Roman"/>
                <a:cs typeface="Times New Roman"/>
              </a:rPr>
              <a:t>nonverbal</a:t>
            </a:r>
            <a:r>
              <a:rPr sz="2750" spc="13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communication</a:t>
            </a:r>
            <a:r>
              <a:rPr sz="2750" dirty="0">
                <a:latin typeface="Times New Roman"/>
                <a:cs typeface="Times New Roman"/>
              </a:rPr>
              <a:t>	include</a:t>
            </a:r>
            <a:r>
              <a:rPr sz="2750" spc="130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vocal </a:t>
            </a:r>
            <a:r>
              <a:rPr sz="2750" dirty="0">
                <a:latin typeface="Times New Roman"/>
                <a:cs typeface="Times New Roman"/>
              </a:rPr>
              <a:t>expression;</a:t>
            </a:r>
            <a:r>
              <a:rPr sz="2750" spc="21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space,</a:t>
            </a:r>
            <a:r>
              <a:rPr sz="2750" spc="8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environment,</a:t>
            </a:r>
            <a:r>
              <a:rPr sz="2750" spc="21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and </a:t>
            </a:r>
            <a:r>
              <a:rPr sz="2750" dirty="0">
                <a:latin typeface="Times New Roman"/>
                <a:cs typeface="Times New Roman"/>
              </a:rPr>
              <a:t>territory;</a:t>
            </a:r>
            <a:r>
              <a:rPr sz="2750" spc="16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physical</a:t>
            </a:r>
            <a:r>
              <a:rPr sz="2750" spc="9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appearance;</a:t>
            </a:r>
            <a:r>
              <a:rPr sz="2750" dirty="0">
                <a:latin typeface="Times New Roman"/>
                <a:cs typeface="Times New Roman"/>
              </a:rPr>
              <a:t>	</a:t>
            </a:r>
            <a:r>
              <a:rPr sz="2750" spc="-20" dirty="0">
                <a:latin typeface="Times New Roman"/>
                <a:cs typeface="Times New Roman"/>
              </a:rPr>
              <a:t>body </a:t>
            </a:r>
            <a:r>
              <a:rPr sz="2750" dirty="0">
                <a:latin typeface="Times New Roman"/>
                <a:cs typeface="Times New Roman"/>
              </a:rPr>
              <a:t>movement,</a:t>
            </a:r>
            <a:r>
              <a:rPr sz="2750" spc="15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gestures,</a:t>
            </a:r>
            <a:r>
              <a:rPr sz="2750" spc="22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and</a:t>
            </a:r>
            <a:r>
              <a:rPr sz="2750" spc="-1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posture;</a:t>
            </a:r>
            <a:r>
              <a:rPr sz="2750" spc="15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facial </a:t>
            </a:r>
            <a:r>
              <a:rPr sz="2750" dirty="0">
                <a:latin typeface="Times New Roman"/>
                <a:cs typeface="Times New Roman"/>
              </a:rPr>
              <a:t>and</a:t>
            </a:r>
            <a:r>
              <a:rPr sz="2750" spc="-2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eye</a:t>
            </a:r>
            <a:r>
              <a:rPr sz="2750" spc="14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expressions;</a:t>
            </a:r>
            <a:r>
              <a:rPr sz="2750" dirty="0">
                <a:latin typeface="Times New Roman"/>
                <a:cs typeface="Times New Roman"/>
              </a:rPr>
              <a:t>	and</a:t>
            </a:r>
            <a:r>
              <a:rPr sz="2750" spc="5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touch.</a:t>
            </a:r>
            <a:endParaRPr sz="2750">
              <a:latin typeface="Times New Roman"/>
              <a:cs typeface="Times New Roman"/>
            </a:endParaRPr>
          </a:p>
        </p:txBody>
      </p:sp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1944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101059" y="0"/>
            <a:ext cx="1090940" cy="908944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grpSp>
        <p:nvGrpSpPr>
          <p:cNvPr id="8" name="object 8"/>
          <p:cNvGrpSpPr/>
          <p:nvPr/>
        </p:nvGrpSpPr>
        <p:grpSpPr>
          <a:xfrm>
            <a:off x="-5080" y="765235"/>
            <a:ext cx="6777355" cy="1292225"/>
            <a:chOff x="-5080" y="765235"/>
            <a:chExt cx="6777355" cy="1292225"/>
          </a:xfrm>
        </p:grpSpPr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0" y="1152525"/>
              <a:ext cx="6772275" cy="904875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0" y="770315"/>
              <a:ext cx="6750050" cy="584835"/>
            </a:xfrm>
            <a:custGeom>
              <a:avLst/>
              <a:gdLst/>
              <a:ahLst/>
              <a:cxnLst/>
              <a:rect l="l" t="t" r="r" b="b"/>
              <a:pathLst>
                <a:path w="6750050" h="584835">
                  <a:moveTo>
                    <a:pt x="6749552" y="0"/>
                  </a:moveTo>
                  <a:lnTo>
                    <a:pt x="0" y="0"/>
                  </a:lnTo>
                  <a:lnTo>
                    <a:pt x="0" y="584764"/>
                  </a:lnTo>
                  <a:lnTo>
                    <a:pt x="6749552" y="584764"/>
                  </a:lnTo>
                  <a:lnTo>
                    <a:pt x="6749552" y="0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0" y="770315"/>
              <a:ext cx="6750050" cy="584835"/>
            </a:xfrm>
            <a:custGeom>
              <a:avLst/>
              <a:gdLst/>
              <a:ahLst/>
              <a:cxnLst/>
              <a:rect l="l" t="t" r="r" b="b"/>
              <a:pathLst>
                <a:path w="6750050" h="584835">
                  <a:moveTo>
                    <a:pt x="0" y="584764"/>
                  </a:moveTo>
                  <a:lnTo>
                    <a:pt x="6749552" y="584764"/>
                  </a:lnTo>
                  <a:lnTo>
                    <a:pt x="6749552" y="0"/>
                  </a:lnTo>
                  <a:lnTo>
                    <a:pt x="0" y="0"/>
                  </a:lnTo>
                  <a:lnTo>
                    <a:pt x="0" y="584764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4767" y="785426"/>
            <a:ext cx="6740525" cy="517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86360">
              <a:lnSpc>
                <a:spcPct val="100000"/>
              </a:lnSpc>
              <a:spcBef>
                <a:spcPts val="125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Codes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Communication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23850" y="1257284"/>
            <a:ext cx="3543300" cy="1019175"/>
            <a:chOff x="323850" y="1257284"/>
            <a:chExt cx="3543300" cy="1019175"/>
          </a:xfrm>
        </p:grpSpPr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76250" y="1343025"/>
              <a:ext cx="3181350" cy="73342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23850" y="1257284"/>
              <a:ext cx="3543300" cy="1019175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506467" y="1413918"/>
            <a:ext cx="3039745" cy="593725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spc="-80" dirty="0">
                <a:latin typeface="Times New Roman"/>
                <a:cs typeface="Times New Roman"/>
              </a:rPr>
              <a:t>Vocal</a:t>
            </a:r>
            <a:r>
              <a:rPr sz="3200" spc="-10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Expression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38426" y="2142216"/>
            <a:ext cx="6558280" cy="329692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3810" rIns="0" bIns="0" rtlCol="0">
            <a:spAutoFit/>
          </a:bodyPr>
          <a:lstStyle/>
          <a:p>
            <a:pPr marL="92075" marR="201930">
              <a:lnSpc>
                <a:spcPct val="109200"/>
              </a:lnSpc>
              <a:spcBef>
                <a:spcPts val="30"/>
              </a:spcBef>
              <a:tabLst>
                <a:tab pos="1405255" algn="l"/>
              </a:tabLst>
            </a:pPr>
            <a:r>
              <a:rPr sz="2750" spc="-30" dirty="0">
                <a:latin typeface="Times New Roman"/>
                <a:cs typeface="Times New Roman"/>
              </a:rPr>
              <a:t>Vocalics,</a:t>
            </a:r>
            <a:r>
              <a:rPr sz="2750" spc="17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sometimes</a:t>
            </a:r>
            <a:r>
              <a:rPr sz="2750" spc="15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referred</a:t>
            </a:r>
            <a:r>
              <a:rPr sz="2750" spc="9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to</a:t>
            </a:r>
            <a:r>
              <a:rPr sz="2750" spc="-3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as </a:t>
            </a:r>
            <a:r>
              <a:rPr sz="2750" dirty="0">
                <a:latin typeface="Times New Roman"/>
                <a:cs typeface="Times New Roman"/>
              </a:rPr>
              <a:t>paralanguage,</a:t>
            </a:r>
            <a:r>
              <a:rPr sz="2750" spc="254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refers</a:t>
            </a:r>
            <a:r>
              <a:rPr sz="2750" spc="17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to</a:t>
            </a:r>
            <a:r>
              <a:rPr sz="2750" spc="-4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how</a:t>
            </a:r>
            <a:r>
              <a:rPr sz="2750" spc="1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people</a:t>
            </a:r>
            <a:r>
              <a:rPr sz="2750" spc="17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use</a:t>
            </a:r>
            <a:r>
              <a:rPr sz="2750" spc="-3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their </a:t>
            </a:r>
            <a:r>
              <a:rPr sz="2750" dirty="0">
                <a:latin typeface="Times New Roman"/>
                <a:cs typeface="Times New Roman"/>
              </a:rPr>
              <a:t>voices</a:t>
            </a:r>
            <a:r>
              <a:rPr sz="2750" spc="18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to</a:t>
            </a:r>
            <a:r>
              <a:rPr sz="2750" spc="4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communicate</a:t>
            </a:r>
            <a:r>
              <a:rPr sz="2750" spc="18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and</a:t>
            </a:r>
            <a:r>
              <a:rPr sz="2750" spc="-3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express </a:t>
            </a:r>
            <a:r>
              <a:rPr sz="2750" dirty="0">
                <a:latin typeface="Times New Roman"/>
                <a:cs typeface="Times New Roman"/>
              </a:rPr>
              <a:t>themselves.</a:t>
            </a:r>
            <a:r>
              <a:rPr sz="2750" spc="8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Vocalic</a:t>
            </a:r>
            <a:r>
              <a:rPr sz="2750" spc="13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cues</a:t>
            </a:r>
            <a:r>
              <a:rPr sz="2750" spc="-114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include</a:t>
            </a:r>
            <a:r>
              <a:rPr sz="2750" spc="75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tone </a:t>
            </a:r>
            <a:r>
              <a:rPr sz="2750" spc="-10" dirty="0">
                <a:latin typeface="Times New Roman"/>
                <a:cs typeface="Times New Roman"/>
              </a:rPr>
              <a:t>(quality)</a:t>
            </a:r>
            <a:r>
              <a:rPr sz="2750" dirty="0">
                <a:latin typeface="Times New Roman"/>
                <a:cs typeface="Times New Roman"/>
              </a:rPr>
              <a:t>	of</a:t>
            </a:r>
            <a:r>
              <a:rPr sz="2750" spc="-6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voice,</a:t>
            </a:r>
            <a:r>
              <a:rPr sz="2750" spc="229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volume,</a:t>
            </a:r>
            <a:r>
              <a:rPr sz="2750" spc="9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articulation, </a:t>
            </a:r>
            <a:r>
              <a:rPr sz="2750" dirty="0">
                <a:latin typeface="Times New Roman"/>
                <a:cs typeface="Times New Roman"/>
              </a:rPr>
              <a:t>pitch</a:t>
            </a:r>
            <a:r>
              <a:rPr sz="2750" spc="15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(highness</a:t>
            </a:r>
            <a:r>
              <a:rPr sz="2750" spc="9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or</a:t>
            </a:r>
            <a:r>
              <a:rPr sz="2750" spc="3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lowness),</a:t>
            </a:r>
            <a:r>
              <a:rPr sz="2750" spc="17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rate</a:t>
            </a:r>
            <a:r>
              <a:rPr sz="2750" spc="2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of</a:t>
            </a:r>
            <a:r>
              <a:rPr sz="2750" spc="2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speech, </a:t>
            </a:r>
            <a:r>
              <a:rPr sz="2750" dirty="0">
                <a:latin typeface="Times New Roman"/>
                <a:cs typeface="Times New Roman"/>
              </a:rPr>
              <a:t>and</a:t>
            </a:r>
            <a:r>
              <a:rPr sz="2750" spc="2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use</a:t>
            </a:r>
            <a:r>
              <a:rPr sz="2750" spc="4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of</a:t>
            </a:r>
            <a:r>
              <a:rPr sz="2750" spc="12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silence.</a:t>
            </a:r>
            <a:endParaRPr sz="275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126254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grpSp>
        <p:nvGrpSpPr>
          <p:cNvPr id="8" name="object 8"/>
          <p:cNvGrpSpPr/>
          <p:nvPr/>
        </p:nvGrpSpPr>
        <p:grpSpPr>
          <a:xfrm>
            <a:off x="-5080" y="765235"/>
            <a:ext cx="6777355" cy="1292225"/>
            <a:chOff x="-5080" y="765235"/>
            <a:chExt cx="6777355" cy="1292225"/>
          </a:xfrm>
        </p:grpSpPr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0" y="1152525"/>
              <a:ext cx="6772275" cy="904875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0" y="770315"/>
              <a:ext cx="6750050" cy="584835"/>
            </a:xfrm>
            <a:custGeom>
              <a:avLst/>
              <a:gdLst/>
              <a:ahLst/>
              <a:cxnLst/>
              <a:rect l="l" t="t" r="r" b="b"/>
              <a:pathLst>
                <a:path w="6750050" h="584835">
                  <a:moveTo>
                    <a:pt x="6749552" y="0"/>
                  </a:moveTo>
                  <a:lnTo>
                    <a:pt x="0" y="0"/>
                  </a:lnTo>
                  <a:lnTo>
                    <a:pt x="0" y="584764"/>
                  </a:lnTo>
                  <a:lnTo>
                    <a:pt x="6749552" y="584764"/>
                  </a:lnTo>
                  <a:lnTo>
                    <a:pt x="6749552" y="0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0" y="770315"/>
              <a:ext cx="6750050" cy="584835"/>
            </a:xfrm>
            <a:custGeom>
              <a:avLst/>
              <a:gdLst/>
              <a:ahLst/>
              <a:cxnLst/>
              <a:rect l="l" t="t" r="r" b="b"/>
              <a:pathLst>
                <a:path w="6750050" h="584835">
                  <a:moveTo>
                    <a:pt x="0" y="584764"/>
                  </a:moveTo>
                  <a:lnTo>
                    <a:pt x="6749552" y="584764"/>
                  </a:lnTo>
                  <a:lnTo>
                    <a:pt x="6749552" y="0"/>
                  </a:lnTo>
                  <a:lnTo>
                    <a:pt x="0" y="0"/>
                  </a:lnTo>
                  <a:lnTo>
                    <a:pt x="0" y="584764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4767" y="785426"/>
            <a:ext cx="6740525" cy="517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86360">
              <a:lnSpc>
                <a:spcPct val="100000"/>
              </a:lnSpc>
              <a:spcBef>
                <a:spcPts val="125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Codes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Communication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23850" y="1257284"/>
            <a:ext cx="1685925" cy="1019175"/>
            <a:chOff x="323850" y="1257284"/>
            <a:chExt cx="1685925" cy="1019175"/>
          </a:xfrm>
        </p:grpSpPr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76250" y="1343025"/>
              <a:ext cx="1304925" cy="73342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23850" y="1257284"/>
              <a:ext cx="1685925" cy="1019175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506467" y="1413918"/>
            <a:ext cx="1165860" cy="593725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spc="-10" dirty="0">
                <a:latin typeface="Times New Roman"/>
                <a:cs typeface="Times New Roman"/>
              </a:rPr>
              <a:t>Space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738426" y="2352659"/>
            <a:ext cx="8490585" cy="1264920"/>
            <a:chOff x="738426" y="2352659"/>
            <a:chExt cx="8490585" cy="1264920"/>
          </a:xfrm>
        </p:grpSpPr>
        <p:sp>
          <p:nvSpPr>
            <p:cNvPr id="18" name="object 18"/>
            <p:cNvSpPr/>
            <p:nvPr/>
          </p:nvSpPr>
          <p:spPr>
            <a:xfrm>
              <a:off x="738426" y="2417006"/>
              <a:ext cx="8490585" cy="1200785"/>
            </a:xfrm>
            <a:custGeom>
              <a:avLst/>
              <a:gdLst/>
              <a:ahLst/>
              <a:cxnLst/>
              <a:rect l="l" t="t" r="r" b="b"/>
              <a:pathLst>
                <a:path w="8490585" h="1200785">
                  <a:moveTo>
                    <a:pt x="8490478" y="0"/>
                  </a:moveTo>
                  <a:lnTo>
                    <a:pt x="0" y="0"/>
                  </a:lnTo>
                  <a:lnTo>
                    <a:pt x="0" y="1200329"/>
                  </a:lnTo>
                  <a:lnTo>
                    <a:pt x="8490478" y="1200329"/>
                  </a:lnTo>
                  <a:lnTo>
                    <a:pt x="8490478" y="0"/>
                  </a:lnTo>
                  <a:close/>
                </a:path>
              </a:pathLst>
            </a:custGeom>
            <a:solidFill>
              <a:srgbClr val="DEEB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019300" y="2352659"/>
              <a:ext cx="923925" cy="70485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2505074" y="2352659"/>
              <a:ext cx="2200275" cy="70485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2200275" y="2762234"/>
              <a:ext cx="2324100" cy="104775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738426" y="2417006"/>
            <a:ext cx="8490585" cy="1200785"/>
          </a:xfrm>
          <a:prstGeom prst="rect">
            <a:avLst/>
          </a:prstGeom>
          <a:ln w="9534">
            <a:solidFill>
              <a:srgbClr val="FFFFFF"/>
            </a:solidFill>
          </a:ln>
        </p:spPr>
        <p:txBody>
          <a:bodyPr vert="horz" wrap="square" lIns="0" tIns="38100" rIns="0" bIns="0" rtlCol="0">
            <a:spAutoFit/>
          </a:bodyPr>
          <a:lstStyle/>
          <a:p>
            <a:pPr marL="92075" marR="662305">
              <a:lnSpc>
                <a:spcPct val="100400"/>
              </a:lnSpc>
              <a:spcBef>
                <a:spcPts val="300"/>
              </a:spcBef>
            </a:pP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first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b="1" u="heavy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the</a:t>
            </a:r>
            <a:r>
              <a:rPr sz="2400" b="1" u="heavy" spc="-70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b="1" i="1" u="heavy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intimate</a:t>
            </a:r>
            <a:r>
              <a:rPr sz="2400" b="1" i="1" u="heavy" spc="-5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b="1" i="1" u="heavy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zone</a:t>
            </a:r>
            <a:r>
              <a:rPr sz="2400" b="1" i="1" u="heavy" spc="50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(0</a:t>
            </a:r>
            <a:r>
              <a:rPr sz="2400" spc="-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18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inches).</a:t>
            </a:r>
            <a:r>
              <a:rPr sz="2400" spc="1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This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usually </a:t>
            </a:r>
            <a:r>
              <a:rPr sz="2400" dirty="0">
                <a:latin typeface="Times New Roman"/>
                <a:cs typeface="Times New Roman"/>
              </a:rPr>
              <a:t>reserved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for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our</a:t>
            </a:r>
            <a:r>
              <a:rPr sz="2400" spc="-1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significant</a:t>
            </a:r>
            <a:r>
              <a:rPr sz="2400" spc="1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others,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family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members,</a:t>
            </a:r>
            <a:r>
              <a:rPr sz="2400" spc="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closest </a:t>
            </a:r>
            <a:r>
              <a:rPr sz="2400" spc="-10" dirty="0">
                <a:latin typeface="Times New Roman"/>
                <a:cs typeface="Times New Roman"/>
              </a:rPr>
              <a:t>friends.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628650" y="4210050"/>
            <a:ext cx="8242300" cy="946150"/>
            <a:chOff x="628650" y="4210050"/>
            <a:chExt cx="8242300" cy="946150"/>
          </a:xfrm>
        </p:grpSpPr>
        <p:sp>
          <p:nvSpPr>
            <p:cNvPr id="24" name="object 24"/>
            <p:cNvSpPr/>
            <p:nvPr/>
          </p:nvSpPr>
          <p:spPr>
            <a:xfrm>
              <a:off x="738426" y="4273402"/>
              <a:ext cx="8132445" cy="883285"/>
            </a:xfrm>
            <a:custGeom>
              <a:avLst/>
              <a:gdLst/>
              <a:ahLst/>
              <a:cxnLst/>
              <a:rect l="l" t="t" r="r" b="b"/>
              <a:pathLst>
                <a:path w="8132445" h="883285">
                  <a:moveTo>
                    <a:pt x="8132185" y="0"/>
                  </a:moveTo>
                  <a:lnTo>
                    <a:pt x="0" y="0"/>
                  </a:lnTo>
                  <a:lnTo>
                    <a:pt x="0" y="882670"/>
                  </a:lnTo>
                  <a:lnTo>
                    <a:pt x="8132185" y="882670"/>
                  </a:lnTo>
                  <a:lnTo>
                    <a:pt x="8132185" y="0"/>
                  </a:lnTo>
                  <a:close/>
                </a:path>
              </a:pathLst>
            </a:custGeom>
            <a:solidFill>
              <a:srgbClr val="DEEB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628650" y="4210050"/>
              <a:ext cx="1019175" cy="704850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209675" y="4210050"/>
              <a:ext cx="2257425" cy="70485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809625" y="4629150"/>
              <a:ext cx="2476500" cy="95250"/>
            </a:xfrm>
            <a:prstGeom prst="rect">
              <a:avLst/>
            </a:prstGeom>
          </p:spPr>
        </p:pic>
      </p:grpSp>
      <p:sp>
        <p:nvSpPr>
          <p:cNvPr id="28" name="object 28"/>
          <p:cNvSpPr txBox="1"/>
          <p:nvPr/>
        </p:nvSpPr>
        <p:spPr>
          <a:xfrm>
            <a:off x="738426" y="4273402"/>
            <a:ext cx="8132445" cy="883285"/>
          </a:xfrm>
          <a:prstGeom prst="rect">
            <a:avLst/>
          </a:prstGeom>
          <a:ln w="9534">
            <a:solidFill>
              <a:srgbClr val="FFFFFF"/>
            </a:solidFill>
          </a:ln>
        </p:spPr>
        <p:txBody>
          <a:bodyPr vert="horz" wrap="square" lIns="0" tIns="17145" rIns="0" bIns="0" rtlCol="0">
            <a:spAutoFit/>
          </a:bodyPr>
          <a:lstStyle/>
          <a:p>
            <a:pPr marL="92075" marR="636270">
              <a:lnSpc>
                <a:spcPct val="106900"/>
              </a:lnSpc>
              <a:spcBef>
                <a:spcPts val="135"/>
              </a:spcBef>
            </a:pPr>
            <a:r>
              <a:rPr sz="2400" b="1" u="heavy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The</a:t>
            </a:r>
            <a:r>
              <a:rPr sz="2400" b="1" u="heavy" spc="-85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b="1" i="1" u="heavy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personal</a:t>
            </a:r>
            <a:r>
              <a:rPr sz="2400" b="1" i="1" u="heavy" spc="60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b="1" i="1" u="heavy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zone</a:t>
            </a:r>
            <a:r>
              <a:rPr sz="2400" b="1" i="1" u="heavy" spc="35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(18</a:t>
            </a:r>
            <a:r>
              <a:rPr sz="2400" spc="-1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inches</a:t>
            </a:r>
            <a:r>
              <a:rPr sz="2400" spc="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about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4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feet)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reserved</a:t>
            </a:r>
            <a:r>
              <a:rPr sz="2400" spc="6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for </a:t>
            </a:r>
            <a:r>
              <a:rPr sz="2400" dirty="0">
                <a:latin typeface="Times New Roman"/>
                <a:cs typeface="Times New Roman"/>
              </a:rPr>
              <a:t>personal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relationships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with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casual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acquaintances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20" dirty="0">
                <a:latin typeface="Times New Roman"/>
                <a:cs typeface="Times New Roman"/>
              </a:rPr>
              <a:t> friends.</a:t>
            </a:r>
            <a:endParaRPr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1412920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grpSp>
        <p:nvGrpSpPr>
          <p:cNvPr id="8" name="object 8"/>
          <p:cNvGrpSpPr/>
          <p:nvPr/>
        </p:nvGrpSpPr>
        <p:grpSpPr>
          <a:xfrm>
            <a:off x="-5080" y="765235"/>
            <a:ext cx="6777355" cy="1292225"/>
            <a:chOff x="-5080" y="765235"/>
            <a:chExt cx="6777355" cy="1292225"/>
          </a:xfrm>
        </p:grpSpPr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0" y="1152525"/>
              <a:ext cx="6772275" cy="904875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0" y="770315"/>
              <a:ext cx="6750050" cy="584835"/>
            </a:xfrm>
            <a:custGeom>
              <a:avLst/>
              <a:gdLst/>
              <a:ahLst/>
              <a:cxnLst/>
              <a:rect l="l" t="t" r="r" b="b"/>
              <a:pathLst>
                <a:path w="6750050" h="584835">
                  <a:moveTo>
                    <a:pt x="6749552" y="0"/>
                  </a:moveTo>
                  <a:lnTo>
                    <a:pt x="0" y="0"/>
                  </a:lnTo>
                  <a:lnTo>
                    <a:pt x="0" y="584764"/>
                  </a:lnTo>
                  <a:lnTo>
                    <a:pt x="6749552" y="584764"/>
                  </a:lnTo>
                  <a:lnTo>
                    <a:pt x="6749552" y="0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0" y="770315"/>
              <a:ext cx="6750050" cy="584835"/>
            </a:xfrm>
            <a:custGeom>
              <a:avLst/>
              <a:gdLst/>
              <a:ahLst/>
              <a:cxnLst/>
              <a:rect l="l" t="t" r="r" b="b"/>
              <a:pathLst>
                <a:path w="6750050" h="584835">
                  <a:moveTo>
                    <a:pt x="0" y="584764"/>
                  </a:moveTo>
                  <a:lnTo>
                    <a:pt x="6749552" y="584764"/>
                  </a:lnTo>
                  <a:lnTo>
                    <a:pt x="6749552" y="0"/>
                  </a:lnTo>
                  <a:lnTo>
                    <a:pt x="0" y="0"/>
                  </a:lnTo>
                  <a:lnTo>
                    <a:pt x="0" y="584764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4767" y="785426"/>
            <a:ext cx="6740525" cy="517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86360">
              <a:lnSpc>
                <a:spcPct val="100000"/>
              </a:lnSpc>
              <a:spcBef>
                <a:spcPts val="125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Codes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Communication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23850" y="1257284"/>
            <a:ext cx="1685925" cy="1019175"/>
            <a:chOff x="323850" y="1257284"/>
            <a:chExt cx="1685925" cy="1019175"/>
          </a:xfrm>
        </p:grpSpPr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76250" y="1343025"/>
              <a:ext cx="1304925" cy="73342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23850" y="1257284"/>
              <a:ext cx="1685925" cy="1019175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506467" y="1413918"/>
            <a:ext cx="1165860" cy="593725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spc="-10" dirty="0">
                <a:latin typeface="Times New Roman"/>
                <a:cs typeface="Times New Roman"/>
              </a:rPr>
              <a:t>Space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628650" y="2352659"/>
            <a:ext cx="8600440" cy="1634489"/>
            <a:chOff x="628650" y="2352659"/>
            <a:chExt cx="8600440" cy="1634489"/>
          </a:xfrm>
        </p:grpSpPr>
        <p:sp>
          <p:nvSpPr>
            <p:cNvPr id="18" name="object 18"/>
            <p:cNvSpPr/>
            <p:nvPr/>
          </p:nvSpPr>
          <p:spPr>
            <a:xfrm>
              <a:off x="738426" y="2416932"/>
              <a:ext cx="8490585" cy="1569720"/>
            </a:xfrm>
            <a:custGeom>
              <a:avLst/>
              <a:gdLst/>
              <a:ahLst/>
              <a:cxnLst/>
              <a:rect l="l" t="t" r="r" b="b"/>
              <a:pathLst>
                <a:path w="8490585" h="1569720">
                  <a:moveTo>
                    <a:pt x="8490478" y="0"/>
                  </a:moveTo>
                  <a:lnTo>
                    <a:pt x="0" y="0"/>
                  </a:lnTo>
                  <a:lnTo>
                    <a:pt x="0" y="1569719"/>
                  </a:lnTo>
                  <a:lnTo>
                    <a:pt x="8490478" y="1569719"/>
                  </a:lnTo>
                  <a:lnTo>
                    <a:pt x="8490478" y="0"/>
                  </a:lnTo>
                  <a:close/>
                </a:path>
              </a:pathLst>
            </a:custGeom>
            <a:solidFill>
              <a:srgbClr val="DEEB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28650" y="2352659"/>
              <a:ext cx="1019175" cy="70485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209675" y="2352659"/>
              <a:ext cx="1895475" cy="70485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809625" y="2762234"/>
              <a:ext cx="2114550" cy="104775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738426" y="2416933"/>
            <a:ext cx="8490585" cy="1569720"/>
          </a:xfrm>
          <a:prstGeom prst="rect">
            <a:avLst/>
          </a:prstGeom>
          <a:ln w="9534">
            <a:solidFill>
              <a:srgbClr val="FFFFFF"/>
            </a:solidFill>
          </a:ln>
        </p:spPr>
        <p:txBody>
          <a:bodyPr vert="horz" wrap="square" lIns="0" tIns="40005" rIns="0" bIns="0" rtlCol="0">
            <a:spAutoFit/>
          </a:bodyPr>
          <a:lstStyle/>
          <a:p>
            <a:pPr marL="92075" marR="326390">
              <a:lnSpc>
                <a:spcPct val="100000"/>
              </a:lnSpc>
              <a:spcBef>
                <a:spcPts val="315"/>
              </a:spcBef>
            </a:pPr>
            <a:r>
              <a:rPr sz="2400" b="1" u="heavy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The</a:t>
            </a:r>
            <a:r>
              <a:rPr sz="2400" b="1" u="heavy" spc="-75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b="1" i="1" u="heavy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social</a:t>
            </a:r>
            <a:r>
              <a:rPr sz="2400" b="1" i="1" u="heavy" spc="30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b="1" i="1" u="heavy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zone</a:t>
            </a:r>
            <a:r>
              <a:rPr sz="2400" b="1" i="1" u="heavy" spc="-5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(4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12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feet)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distance</a:t>
            </a:r>
            <a:r>
              <a:rPr sz="2400" spc="1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at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which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usually </a:t>
            </a:r>
            <a:r>
              <a:rPr sz="2400" dirty="0">
                <a:latin typeface="Times New Roman"/>
                <a:cs typeface="Times New Roman"/>
              </a:rPr>
              <a:t>talk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strangers</a:t>
            </a:r>
            <a:r>
              <a:rPr sz="2400" spc="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conduct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business.</a:t>
            </a:r>
            <a:r>
              <a:rPr sz="2400" spc="2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If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you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went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your </a:t>
            </a:r>
            <a:r>
              <a:rPr sz="2400" spc="-10" dirty="0">
                <a:latin typeface="Times New Roman"/>
                <a:cs typeface="Times New Roman"/>
              </a:rPr>
              <a:t>professor’s</a:t>
            </a:r>
            <a:r>
              <a:rPr sz="2400" spc="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office to</a:t>
            </a:r>
            <a:r>
              <a:rPr sz="2400" spc="-11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discuss</a:t>
            </a:r>
            <a:r>
              <a:rPr sz="2400" spc="1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1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grade,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for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example,</a:t>
            </a:r>
            <a:r>
              <a:rPr sz="2400" spc="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you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would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most </a:t>
            </a:r>
            <a:r>
              <a:rPr sz="2400" dirty="0">
                <a:latin typeface="Times New Roman"/>
                <a:cs typeface="Times New Roman"/>
              </a:rPr>
              <a:t>likely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remain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at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distance</a:t>
            </a:r>
            <a:r>
              <a:rPr sz="2400" spc="1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4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12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feet.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276225" y="4191000"/>
            <a:ext cx="8246109" cy="2372360"/>
            <a:chOff x="276225" y="4191000"/>
            <a:chExt cx="8246109" cy="2372360"/>
          </a:xfrm>
        </p:grpSpPr>
        <p:sp>
          <p:nvSpPr>
            <p:cNvPr id="24" name="object 24"/>
            <p:cNvSpPr/>
            <p:nvPr/>
          </p:nvSpPr>
          <p:spPr>
            <a:xfrm>
              <a:off x="389631" y="4254448"/>
              <a:ext cx="8132445" cy="2308860"/>
            </a:xfrm>
            <a:custGeom>
              <a:avLst/>
              <a:gdLst/>
              <a:ahLst/>
              <a:cxnLst/>
              <a:rect l="l" t="t" r="r" b="b"/>
              <a:pathLst>
                <a:path w="8132445" h="2308859">
                  <a:moveTo>
                    <a:pt x="8132185" y="0"/>
                  </a:moveTo>
                  <a:lnTo>
                    <a:pt x="0" y="0"/>
                  </a:lnTo>
                  <a:lnTo>
                    <a:pt x="0" y="2308347"/>
                  </a:lnTo>
                  <a:lnTo>
                    <a:pt x="8132185" y="2308347"/>
                  </a:lnTo>
                  <a:lnTo>
                    <a:pt x="8132185" y="0"/>
                  </a:lnTo>
                  <a:close/>
                </a:path>
              </a:pathLst>
            </a:custGeom>
            <a:solidFill>
              <a:srgbClr val="DEEB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76225" y="4191000"/>
              <a:ext cx="1019175" cy="704850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857250" y="4191000"/>
              <a:ext cx="1943100" cy="70485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57200" y="4600575"/>
              <a:ext cx="2162175" cy="104775"/>
            </a:xfrm>
            <a:prstGeom prst="rect">
              <a:avLst/>
            </a:prstGeom>
          </p:spPr>
        </p:pic>
      </p:grpSp>
      <p:sp>
        <p:nvSpPr>
          <p:cNvPr id="28" name="object 28"/>
          <p:cNvSpPr txBox="1"/>
          <p:nvPr/>
        </p:nvSpPr>
        <p:spPr>
          <a:xfrm>
            <a:off x="389631" y="4254448"/>
            <a:ext cx="8132445" cy="2308860"/>
          </a:xfrm>
          <a:prstGeom prst="rect">
            <a:avLst/>
          </a:prstGeom>
          <a:ln w="9534">
            <a:solidFill>
              <a:srgbClr val="FFFFFF"/>
            </a:solidFill>
          </a:ln>
        </p:spPr>
        <p:txBody>
          <a:bodyPr vert="horz" wrap="square" lIns="0" tIns="42545" rIns="0" bIns="0" rtlCol="0">
            <a:spAutoFit/>
          </a:bodyPr>
          <a:lstStyle/>
          <a:p>
            <a:pPr marL="91440" marR="85090">
              <a:lnSpc>
                <a:spcPct val="99900"/>
              </a:lnSpc>
              <a:spcBef>
                <a:spcPts val="335"/>
              </a:spcBef>
            </a:pPr>
            <a:r>
              <a:rPr sz="2400" b="1" u="heavy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The</a:t>
            </a:r>
            <a:r>
              <a:rPr sz="2400" b="1" u="heavy" spc="-70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b="1" i="1" u="heavy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public</a:t>
            </a:r>
            <a:r>
              <a:rPr sz="2400" b="1" i="1" u="heavy" spc="-70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b="1" i="1" u="heavy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zone</a:t>
            </a:r>
            <a:r>
              <a:rPr sz="2400" b="1" i="1" u="heavy" spc="-30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(more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than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12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feet)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refers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 distance</a:t>
            </a:r>
            <a:r>
              <a:rPr sz="2400" spc="13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typical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large,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formal,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public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events.</a:t>
            </a:r>
            <a:r>
              <a:rPr sz="2400" spc="1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large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lecture</a:t>
            </a:r>
            <a:r>
              <a:rPr sz="2400" spc="-10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classrooms, </a:t>
            </a:r>
            <a:r>
              <a:rPr sz="2400" dirty="0">
                <a:latin typeface="Times New Roman"/>
                <a:cs typeface="Times New Roman"/>
              </a:rPr>
              <a:t>campaign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rallies,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public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speeches,</a:t>
            </a:r>
            <a:r>
              <a:rPr sz="2400" spc="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distance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between </a:t>
            </a:r>
            <a:r>
              <a:rPr sz="2400" dirty="0">
                <a:latin typeface="Times New Roman"/>
                <a:cs typeface="Times New Roman"/>
              </a:rPr>
              <a:t>speaker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audience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usually</a:t>
            </a:r>
            <a:r>
              <a:rPr sz="2400" spc="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more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than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12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feet.</a:t>
            </a:r>
            <a:endParaRPr sz="2400">
              <a:latin typeface="Times New Roman"/>
              <a:cs typeface="Times New Roman"/>
            </a:endParaRPr>
          </a:p>
          <a:p>
            <a:pPr marL="91440">
              <a:lnSpc>
                <a:spcPts val="2865"/>
              </a:lnSpc>
              <a:spcBef>
                <a:spcPts val="50"/>
              </a:spcBef>
            </a:pPr>
            <a:r>
              <a:rPr sz="2400" spc="-10" dirty="0">
                <a:latin typeface="Times New Roman"/>
                <a:cs typeface="Times New Roman"/>
              </a:rPr>
              <a:t>Understanding</a:t>
            </a:r>
            <a:r>
              <a:rPr sz="2400" spc="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these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spatial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zones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important</a:t>
            </a:r>
            <a:r>
              <a:rPr sz="2400" spc="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your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everyday</a:t>
            </a:r>
            <a:endParaRPr sz="2400">
              <a:latin typeface="Times New Roman"/>
              <a:cs typeface="Times New Roman"/>
            </a:endParaRPr>
          </a:p>
          <a:p>
            <a:pPr marL="91440">
              <a:lnSpc>
                <a:spcPts val="2865"/>
              </a:lnSpc>
            </a:pPr>
            <a:r>
              <a:rPr sz="2400" dirty="0">
                <a:latin typeface="Times New Roman"/>
                <a:cs typeface="Times New Roman"/>
              </a:rPr>
              <a:t>nonverbal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communication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competency.</a:t>
            </a:r>
            <a:endParaRPr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1559320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0" y="1152525"/>
            <a:ext cx="6772275" cy="904875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0" y="770287"/>
            <a:ext cx="6750050" cy="584835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311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45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Codes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Communication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71475" y="1438275"/>
            <a:ext cx="2809875" cy="1019175"/>
            <a:chOff x="371475" y="1438275"/>
            <a:chExt cx="2809875" cy="1019175"/>
          </a:xfrm>
        </p:grpSpPr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23875" y="1514459"/>
              <a:ext cx="2466975" cy="7429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71475" y="1438275"/>
              <a:ext cx="2809875" cy="1019175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553593" y="1589312"/>
            <a:ext cx="2326640" cy="593725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4"/>
              </a:spcBef>
            </a:pPr>
            <a:r>
              <a:rPr sz="3200" spc="-10" dirty="0">
                <a:latin typeface="Times New Roman"/>
                <a:cs typeface="Times New Roman"/>
              </a:rPr>
              <a:t>Environment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38426" y="2416933"/>
            <a:ext cx="6181090" cy="267779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0005" rIns="0" bIns="0" rtlCol="0">
            <a:spAutoFit/>
          </a:bodyPr>
          <a:lstStyle/>
          <a:p>
            <a:pPr marL="92075" marR="335280">
              <a:lnSpc>
                <a:spcPct val="100000"/>
              </a:lnSpc>
              <a:spcBef>
                <a:spcPts val="315"/>
              </a:spcBef>
            </a:pP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constructed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natural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surroundings</a:t>
            </a:r>
            <a:r>
              <a:rPr sz="2400" spc="11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that </a:t>
            </a:r>
            <a:r>
              <a:rPr sz="2400" spc="-10" dirty="0">
                <a:latin typeface="Times New Roman"/>
                <a:cs typeface="Times New Roman"/>
              </a:rPr>
              <a:t>influence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your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communicative</a:t>
            </a:r>
            <a:r>
              <a:rPr sz="2400" spc="10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decisions, </a:t>
            </a:r>
            <a:r>
              <a:rPr sz="2400" dirty="0">
                <a:latin typeface="Times New Roman"/>
                <a:cs typeface="Times New Roman"/>
              </a:rPr>
              <a:t>attitude,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mood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are</a:t>
            </a:r>
            <a:r>
              <a:rPr sz="2400" spc="-1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termed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environment. </a:t>
            </a:r>
            <a:r>
              <a:rPr sz="2400" dirty="0">
                <a:latin typeface="Times New Roman"/>
                <a:cs typeface="Times New Roman"/>
              </a:rPr>
              <a:t>People</a:t>
            </a:r>
            <a:r>
              <a:rPr sz="2400" spc="-1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are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influenced</a:t>
            </a:r>
            <a:r>
              <a:rPr sz="2400" spc="1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by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environmental</a:t>
            </a:r>
            <a:r>
              <a:rPr sz="2400" spc="254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factors </a:t>
            </a:r>
            <a:r>
              <a:rPr sz="2400" dirty="0">
                <a:latin typeface="Times New Roman"/>
                <a:cs typeface="Times New Roman"/>
              </a:rPr>
              <a:t>such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architecture,</a:t>
            </a:r>
            <a:r>
              <a:rPr sz="2400" spc="-10" dirty="0">
                <a:latin typeface="Times New Roman"/>
                <a:cs typeface="Times New Roman"/>
              </a:rPr>
              <a:t> design,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doors,</a:t>
            </a:r>
            <a:r>
              <a:rPr sz="2400" spc="-10" dirty="0">
                <a:latin typeface="Times New Roman"/>
                <a:cs typeface="Times New Roman"/>
              </a:rPr>
              <a:t> windows, </a:t>
            </a:r>
            <a:r>
              <a:rPr sz="2400" dirty="0">
                <a:latin typeface="Times New Roman"/>
                <a:cs typeface="Times New Roman"/>
              </a:rPr>
              <a:t>color,</a:t>
            </a:r>
            <a:r>
              <a:rPr sz="2400" spc="-1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lighting,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smell,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seating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arrangements, </a:t>
            </a:r>
            <a:r>
              <a:rPr sz="2400" dirty="0">
                <a:latin typeface="Times New Roman"/>
                <a:cs typeface="Times New Roman"/>
              </a:rPr>
              <a:t>temperature,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cleanliness.</a:t>
            </a:r>
            <a:endParaRPr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0961429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grpSp>
        <p:nvGrpSpPr>
          <p:cNvPr id="8" name="object 8"/>
          <p:cNvGrpSpPr/>
          <p:nvPr/>
        </p:nvGrpSpPr>
        <p:grpSpPr>
          <a:xfrm>
            <a:off x="9525" y="867090"/>
            <a:ext cx="6953250" cy="1295400"/>
            <a:chOff x="9525" y="867090"/>
            <a:chExt cx="6953250" cy="1295400"/>
          </a:xfrm>
        </p:grpSpPr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525" y="1257284"/>
              <a:ext cx="6953250" cy="904875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88535" y="872170"/>
              <a:ext cx="6750050" cy="584835"/>
            </a:xfrm>
            <a:custGeom>
              <a:avLst/>
              <a:gdLst/>
              <a:ahLst/>
              <a:cxnLst/>
              <a:rect l="l" t="t" r="r" b="b"/>
              <a:pathLst>
                <a:path w="6750050" h="584835">
                  <a:moveTo>
                    <a:pt x="6749521" y="0"/>
                  </a:moveTo>
                  <a:lnTo>
                    <a:pt x="0" y="0"/>
                  </a:lnTo>
                  <a:lnTo>
                    <a:pt x="0" y="584774"/>
                  </a:lnTo>
                  <a:lnTo>
                    <a:pt x="6749521" y="584774"/>
                  </a:lnTo>
                  <a:lnTo>
                    <a:pt x="6749521" y="0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88535" y="872170"/>
              <a:ext cx="6750050" cy="584835"/>
            </a:xfrm>
            <a:custGeom>
              <a:avLst/>
              <a:gdLst/>
              <a:ahLst/>
              <a:cxnLst/>
              <a:rect l="l" t="t" r="r" b="b"/>
              <a:pathLst>
                <a:path w="6750050" h="584835">
                  <a:moveTo>
                    <a:pt x="0" y="584774"/>
                  </a:moveTo>
                  <a:lnTo>
                    <a:pt x="6749521" y="584774"/>
                  </a:lnTo>
                  <a:lnTo>
                    <a:pt x="6749521" y="0"/>
                  </a:lnTo>
                  <a:lnTo>
                    <a:pt x="0" y="0"/>
                  </a:lnTo>
                  <a:lnTo>
                    <a:pt x="0" y="584774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93302" y="887344"/>
            <a:ext cx="674052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86995">
              <a:lnSpc>
                <a:spcPct val="100000"/>
              </a:lnSpc>
              <a:spcBef>
                <a:spcPts val="130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Six</a:t>
            </a:r>
            <a:r>
              <a:rPr sz="3200" spc="-2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distinct</a:t>
            </a:r>
            <a:r>
              <a:rPr sz="32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ways</a:t>
            </a:r>
            <a:r>
              <a:rPr sz="3200" spc="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environment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66725" y="1371584"/>
            <a:ext cx="1990725" cy="866775"/>
            <a:chOff x="466725" y="1371584"/>
            <a:chExt cx="1990725" cy="866775"/>
          </a:xfrm>
        </p:grpSpPr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81025" y="1419209"/>
              <a:ext cx="1743075" cy="666750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66725" y="1371584"/>
              <a:ext cx="1990725" cy="866775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610160" y="1456944"/>
            <a:ext cx="1600200" cy="554355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72390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570"/>
              </a:spcBef>
            </a:pPr>
            <a:r>
              <a:rPr sz="2750" spc="-10" dirty="0">
                <a:latin typeface="Times New Roman"/>
                <a:cs typeface="Times New Roman"/>
              </a:rPr>
              <a:t>Formality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10160" y="2143506"/>
            <a:ext cx="7907655" cy="156972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2075" marR="292100">
              <a:lnSpc>
                <a:spcPct val="100000"/>
              </a:lnSpc>
              <a:spcBef>
                <a:spcPts val="310"/>
              </a:spcBef>
            </a:pPr>
            <a:r>
              <a:rPr sz="2400" dirty="0">
                <a:latin typeface="Times New Roman"/>
                <a:cs typeface="Times New Roman"/>
              </a:rPr>
              <a:t>It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understanding</a:t>
            </a:r>
            <a:r>
              <a:rPr sz="2400" spc="1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people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have</a:t>
            </a:r>
            <a:r>
              <a:rPr sz="2400" spc="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environment</a:t>
            </a:r>
            <a:r>
              <a:rPr sz="2400" spc="2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that</a:t>
            </a:r>
            <a:r>
              <a:rPr sz="2400" spc="-10" dirty="0">
                <a:latin typeface="Times New Roman"/>
                <a:cs typeface="Times New Roman"/>
              </a:rPr>
              <a:t> relates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how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comfortably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they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can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behave,</a:t>
            </a:r>
            <a:r>
              <a:rPr sz="2400" spc="1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light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their expectations.</a:t>
            </a:r>
            <a:r>
              <a:rPr sz="2400" spc="1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Sometimes</a:t>
            </a:r>
            <a:r>
              <a:rPr sz="2400" spc="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it</a:t>
            </a:r>
            <a:r>
              <a:rPr sz="2400" spc="-1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more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about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atmosphere</a:t>
            </a:r>
            <a:r>
              <a:rPr sz="2400" spc="2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30" dirty="0">
                <a:latin typeface="Times New Roman"/>
                <a:cs typeface="Times New Roman"/>
              </a:rPr>
              <a:t> </a:t>
            </a:r>
            <a:r>
              <a:rPr sz="2400" spc="-50" dirty="0">
                <a:latin typeface="Times New Roman"/>
                <a:cs typeface="Times New Roman"/>
              </a:rPr>
              <a:t>a </a:t>
            </a:r>
            <a:r>
              <a:rPr sz="2400" dirty="0">
                <a:latin typeface="Times New Roman"/>
                <a:cs typeface="Times New Roman"/>
              </a:rPr>
              <a:t>certain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place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than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 place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itself.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466725" y="3867150"/>
            <a:ext cx="1752600" cy="866775"/>
            <a:chOff x="466725" y="3867150"/>
            <a:chExt cx="1752600" cy="866775"/>
          </a:xfrm>
        </p:grpSpPr>
        <p:pic>
          <p:nvPicPr>
            <p:cNvPr id="19" name="object 19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81025" y="3914775"/>
              <a:ext cx="1466850" cy="66675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6725" y="3867150"/>
              <a:ext cx="1752600" cy="866775"/>
            </a:xfrm>
            <a:prstGeom prst="rect">
              <a:avLst/>
            </a:prstGeom>
          </p:spPr>
        </p:pic>
      </p:grpSp>
      <p:sp>
        <p:nvSpPr>
          <p:cNvPr id="21" name="object 21"/>
          <p:cNvSpPr txBox="1"/>
          <p:nvPr/>
        </p:nvSpPr>
        <p:spPr>
          <a:xfrm>
            <a:off x="610160" y="3987439"/>
            <a:ext cx="1330960" cy="52324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4508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55"/>
              </a:spcBef>
            </a:pPr>
            <a:r>
              <a:rPr sz="2750" spc="-10" dirty="0">
                <a:latin typeface="Times New Roman"/>
                <a:cs typeface="Times New Roman"/>
              </a:rPr>
              <a:t>Warmth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10160" y="4643256"/>
            <a:ext cx="7317740" cy="120078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92075" marR="203835" algn="just">
              <a:lnSpc>
                <a:spcPct val="100400"/>
              </a:lnSpc>
              <a:spcBef>
                <a:spcPts val="325"/>
              </a:spcBef>
            </a:pPr>
            <a:r>
              <a:rPr sz="2400" dirty="0">
                <a:latin typeface="Times New Roman"/>
                <a:cs typeface="Times New Roman"/>
              </a:rPr>
              <a:t>This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means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that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environment</a:t>
            </a:r>
            <a:r>
              <a:rPr sz="2400" spc="1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gives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off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1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certain</a:t>
            </a:r>
            <a:r>
              <a:rPr sz="2400" spc="-1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sense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warmth,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comfort,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1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welcoming</a:t>
            </a:r>
            <a:r>
              <a:rPr sz="2400" spc="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context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based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on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our </a:t>
            </a:r>
            <a:r>
              <a:rPr sz="2400" dirty="0">
                <a:latin typeface="Times New Roman"/>
                <a:cs typeface="Times New Roman"/>
              </a:rPr>
              <a:t>past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current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experience.</a:t>
            </a:r>
            <a:endParaRPr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666338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0" y="1200134"/>
            <a:ext cx="6953250" cy="904875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79105" y="817824"/>
            <a:ext cx="6750050" cy="584835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311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45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Six</a:t>
            </a:r>
            <a:r>
              <a:rPr sz="3200" spc="-1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distinct</a:t>
            </a:r>
            <a:r>
              <a:rPr sz="32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ways</a:t>
            </a:r>
            <a:r>
              <a:rPr sz="3200" spc="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1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environment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66725" y="1371584"/>
            <a:ext cx="1676400" cy="866775"/>
            <a:chOff x="466725" y="1371584"/>
            <a:chExt cx="1676400" cy="866775"/>
          </a:xfrm>
        </p:grpSpPr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81025" y="1419209"/>
              <a:ext cx="1419225" cy="6667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66725" y="1371584"/>
              <a:ext cx="1676400" cy="866775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610160" y="1487698"/>
            <a:ext cx="1281430" cy="52324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41910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30"/>
              </a:spcBef>
            </a:pPr>
            <a:r>
              <a:rPr sz="2750" spc="-10" dirty="0">
                <a:latin typeface="Times New Roman"/>
                <a:cs typeface="Times New Roman"/>
              </a:rPr>
              <a:t>Privacy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10160" y="2143506"/>
            <a:ext cx="7907655" cy="156972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2075" marR="239395">
              <a:lnSpc>
                <a:spcPct val="100000"/>
              </a:lnSpc>
              <a:spcBef>
                <a:spcPts val="310"/>
              </a:spcBef>
            </a:pPr>
            <a:r>
              <a:rPr sz="2400" i="1" dirty="0">
                <a:latin typeface="Times New Roman"/>
                <a:cs typeface="Times New Roman"/>
              </a:rPr>
              <a:t>It</a:t>
            </a:r>
            <a:r>
              <a:rPr sz="2400" i="1" spc="-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another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way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environment</a:t>
            </a:r>
            <a:r>
              <a:rPr sz="2400" spc="2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can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be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perceived.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Do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you </a:t>
            </a:r>
            <a:r>
              <a:rPr sz="2400" dirty="0">
                <a:latin typeface="Times New Roman"/>
                <a:cs typeface="Times New Roman"/>
              </a:rPr>
              <a:t>prefer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crowded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noisy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restaurant</a:t>
            </a:r>
            <a:r>
              <a:rPr sz="2400" spc="11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peaceful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quiet </a:t>
            </a:r>
            <a:r>
              <a:rPr sz="2400" dirty="0">
                <a:latin typeface="Times New Roman"/>
                <a:cs typeface="Times New Roman"/>
              </a:rPr>
              <a:t>one?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Do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you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choose</a:t>
            </a:r>
            <a:r>
              <a:rPr sz="2400" spc="1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seat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back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movie</a:t>
            </a:r>
            <a:r>
              <a:rPr sz="2400" spc="1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theater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in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middle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next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many</a:t>
            </a:r>
            <a:r>
              <a:rPr sz="2400" spc="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other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moviegoers?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66725" y="3867150"/>
            <a:ext cx="2171700" cy="866775"/>
            <a:chOff x="466725" y="3867150"/>
            <a:chExt cx="2171700" cy="866775"/>
          </a:xfrm>
        </p:grpSpPr>
        <p:pic>
          <p:nvPicPr>
            <p:cNvPr id="16" name="object 1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81025" y="3914775"/>
              <a:ext cx="1914525" cy="66675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6725" y="3867150"/>
              <a:ext cx="2171700" cy="866775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610160" y="3987439"/>
            <a:ext cx="1778000" cy="52324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4508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55"/>
              </a:spcBef>
            </a:pPr>
            <a:r>
              <a:rPr sz="2750" spc="-10" dirty="0">
                <a:latin typeface="Times New Roman"/>
                <a:cs typeface="Times New Roman"/>
              </a:rPr>
              <a:t>Familiarity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10160" y="4643223"/>
            <a:ext cx="7317740" cy="1939289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92075" marR="408940">
              <a:lnSpc>
                <a:spcPct val="100400"/>
              </a:lnSpc>
              <a:spcBef>
                <a:spcPts val="325"/>
              </a:spcBef>
            </a:pPr>
            <a:r>
              <a:rPr sz="2400" dirty="0">
                <a:latin typeface="Times New Roman"/>
                <a:cs typeface="Times New Roman"/>
              </a:rPr>
              <a:t>It</a:t>
            </a:r>
            <a:r>
              <a:rPr sz="2400" spc="-1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means</a:t>
            </a:r>
            <a:r>
              <a:rPr sz="2400" spc="1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that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we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tend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react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cautiously</a:t>
            </a:r>
            <a:r>
              <a:rPr sz="2400" spc="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when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we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meet </a:t>
            </a:r>
            <a:r>
              <a:rPr sz="2400" dirty="0">
                <a:latin typeface="Times New Roman"/>
                <a:cs typeface="Times New Roman"/>
              </a:rPr>
              <a:t>new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people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are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confronted</a:t>
            </a:r>
            <a:r>
              <a:rPr sz="2400" spc="1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with</a:t>
            </a:r>
            <a:r>
              <a:rPr sz="2400" spc="-1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unfamiliar environment.</a:t>
            </a:r>
            <a:r>
              <a:rPr sz="2400" spc="1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Not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knowing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where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we</a:t>
            </a:r>
            <a:r>
              <a:rPr sz="2400" spc="-1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are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what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to </a:t>
            </a:r>
            <a:r>
              <a:rPr sz="2400" dirty="0">
                <a:latin typeface="Times New Roman"/>
                <a:cs typeface="Times New Roman"/>
              </a:rPr>
              <a:t>expect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makes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us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feel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less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comfortable.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spc="-40" dirty="0">
                <a:latin typeface="Times New Roman"/>
                <a:cs typeface="Times New Roman"/>
              </a:rPr>
              <a:t>We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like</a:t>
            </a:r>
            <a:r>
              <a:rPr sz="2400" spc="-13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knowing </a:t>
            </a:r>
            <a:r>
              <a:rPr sz="2400" dirty="0">
                <a:latin typeface="Times New Roman"/>
                <a:cs typeface="Times New Roman"/>
              </a:rPr>
              <a:t>what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expect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how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behave</a:t>
            </a:r>
            <a:r>
              <a:rPr sz="2400" spc="1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environment.</a:t>
            </a:r>
            <a:endParaRPr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2308202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101059" y="0"/>
            <a:ext cx="1090940" cy="93320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0" y="1152525"/>
            <a:ext cx="6772275" cy="904875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0" y="770287"/>
            <a:ext cx="6750050" cy="584835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311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45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Six</a:t>
            </a:r>
            <a:r>
              <a:rPr sz="3200" spc="-19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distinct</a:t>
            </a:r>
            <a:r>
              <a:rPr sz="32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ways</a:t>
            </a:r>
            <a:r>
              <a:rPr sz="3200" spc="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environment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66725" y="1371584"/>
            <a:ext cx="2085975" cy="866775"/>
            <a:chOff x="466725" y="1371584"/>
            <a:chExt cx="2085975" cy="866775"/>
          </a:xfrm>
        </p:grpSpPr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81025" y="1419209"/>
              <a:ext cx="1819275" cy="6667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66725" y="1371584"/>
              <a:ext cx="2085975" cy="866775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610160" y="1487698"/>
            <a:ext cx="1678939" cy="52324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41910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30"/>
              </a:spcBef>
            </a:pPr>
            <a:r>
              <a:rPr sz="2750" spc="-10" dirty="0">
                <a:latin typeface="Times New Roman"/>
                <a:cs typeface="Times New Roman"/>
              </a:rPr>
              <a:t>Constraint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10160" y="2143570"/>
            <a:ext cx="7907655" cy="120078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38100" rIns="0" bIns="0" rtlCol="0">
            <a:spAutoFit/>
          </a:bodyPr>
          <a:lstStyle/>
          <a:p>
            <a:pPr marL="92075" marR="142240">
              <a:lnSpc>
                <a:spcPct val="100400"/>
              </a:lnSpc>
              <a:spcBef>
                <a:spcPts val="300"/>
              </a:spcBef>
            </a:pPr>
            <a:r>
              <a:rPr sz="2400" spc="-10" dirty="0">
                <a:latin typeface="Times New Roman"/>
                <a:cs typeface="Times New Roman"/>
              </a:rPr>
              <a:t>Whenever</a:t>
            </a:r>
            <a:r>
              <a:rPr sz="2400" spc="1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we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feel</a:t>
            </a:r>
            <a:r>
              <a:rPr sz="2400" spc="-1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that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our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personal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space is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being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invaded,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we </a:t>
            </a:r>
            <a:r>
              <a:rPr sz="2400" dirty="0">
                <a:latin typeface="Times New Roman"/>
                <a:cs typeface="Times New Roman"/>
              </a:rPr>
              <a:t>feel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constrained.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Most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our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perceptions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constraint</a:t>
            </a:r>
            <a:r>
              <a:rPr sz="2400" spc="9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are </a:t>
            </a:r>
            <a:r>
              <a:rPr sz="2400" dirty="0">
                <a:latin typeface="Times New Roman"/>
                <a:cs typeface="Times New Roman"/>
              </a:rPr>
              <a:t>shaped</a:t>
            </a:r>
            <a:r>
              <a:rPr sz="2400" spc="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by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amount</a:t>
            </a:r>
            <a:r>
              <a:rPr sz="2400" spc="1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privacy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space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available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us.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66725" y="3867150"/>
            <a:ext cx="1847850" cy="866775"/>
            <a:chOff x="466725" y="3867150"/>
            <a:chExt cx="1847850" cy="866775"/>
          </a:xfrm>
        </p:grpSpPr>
        <p:pic>
          <p:nvPicPr>
            <p:cNvPr id="16" name="object 16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81025" y="3914775"/>
              <a:ext cx="1581150" cy="66675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466725" y="3867150"/>
              <a:ext cx="1847850" cy="866775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610160" y="3987439"/>
            <a:ext cx="1438275" cy="52324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4508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55"/>
              </a:spcBef>
            </a:pPr>
            <a:r>
              <a:rPr sz="2750" spc="-10" dirty="0">
                <a:latin typeface="Times New Roman"/>
                <a:cs typeface="Times New Roman"/>
              </a:rPr>
              <a:t>Distance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10160" y="4643223"/>
            <a:ext cx="7317740" cy="1939289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92075" marR="143510">
              <a:lnSpc>
                <a:spcPct val="100400"/>
              </a:lnSpc>
              <a:spcBef>
                <a:spcPts val="325"/>
              </a:spcBef>
            </a:pPr>
            <a:r>
              <a:rPr sz="2400" dirty="0">
                <a:latin typeface="Times New Roman"/>
                <a:cs typeface="Times New Roman"/>
              </a:rPr>
              <a:t>It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pertains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1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physical</a:t>
            </a:r>
            <a:r>
              <a:rPr sz="2400" spc="18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arrangements.</a:t>
            </a:r>
            <a:r>
              <a:rPr sz="2400" spc="235" dirty="0">
                <a:latin typeface="Times New Roman"/>
                <a:cs typeface="Times New Roman"/>
              </a:rPr>
              <a:t> </a:t>
            </a:r>
            <a:r>
              <a:rPr sz="2400" spc="-120" dirty="0">
                <a:latin typeface="Times New Roman"/>
                <a:cs typeface="Times New Roman"/>
              </a:rPr>
              <a:t>We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like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know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how </a:t>
            </a:r>
            <a:r>
              <a:rPr sz="2400" dirty="0">
                <a:latin typeface="Times New Roman"/>
                <a:cs typeface="Times New Roman"/>
              </a:rPr>
              <a:t>far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away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closest</a:t>
            </a:r>
            <a:r>
              <a:rPr sz="2400" spc="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door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how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many</a:t>
            </a:r>
            <a:r>
              <a:rPr sz="2400" spc="1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people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can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fit </a:t>
            </a:r>
            <a:r>
              <a:rPr sz="2400" dirty="0">
                <a:latin typeface="Times New Roman"/>
                <a:cs typeface="Times New Roman"/>
              </a:rPr>
              <a:t>into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elevator.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spc="-40" dirty="0">
                <a:latin typeface="Times New Roman"/>
                <a:cs typeface="Times New Roman"/>
              </a:rPr>
              <a:t>We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create</a:t>
            </a:r>
            <a:r>
              <a:rPr sz="2400" spc="-1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distance</a:t>
            </a:r>
            <a:r>
              <a:rPr sz="2400" spc="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by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avoiding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eye </a:t>
            </a:r>
            <a:r>
              <a:rPr sz="2400" dirty="0">
                <a:latin typeface="Times New Roman"/>
                <a:cs typeface="Times New Roman"/>
              </a:rPr>
              <a:t>contact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taking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longer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route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avoid</a:t>
            </a:r>
            <a:r>
              <a:rPr sz="2400" spc="-10" dirty="0">
                <a:latin typeface="Times New Roman"/>
                <a:cs typeface="Times New Roman"/>
              </a:rPr>
              <a:t> saying</a:t>
            </a:r>
            <a:r>
              <a:rPr sz="2400" spc="1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hello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spc="-50" dirty="0">
                <a:latin typeface="Times New Roman"/>
                <a:cs typeface="Times New Roman"/>
              </a:rPr>
              <a:t>a </a:t>
            </a:r>
            <a:r>
              <a:rPr sz="2400" dirty="0">
                <a:latin typeface="Times New Roman"/>
                <a:cs typeface="Times New Roman"/>
              </a:rPr>
              <a:t>person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we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find</a:t>
            </a:r>
            <a:r>
              <a:rPr sz="2400" spc="-10" dirty="0">
                <a:latin typeface="Times New Roman"/>
                <a:cs typeface="Times New Roman"/>
              </a:rPr>
              <a:t> annoying.</a:t>
            </a:r>
            <a:endParaRPr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0715758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0" y="1152525"/>
            <a:ext cx="6772275" cy="90487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0" y="770287"/>
            <a:ext cx="6750050" cy="584835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311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45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Codes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Communication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371475" y="1438275"/>
            <a:ext cx="4105275" cy="1000125"/>
            <a:chOff x="371475" y="1438275"/>
            <a:chExt cx="4105275" cy="1000125"/>
          </a:xfrm>
        </p:grpSpPr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23875" y="1514475"/>
              <a:ext cx="3752850" cy="73342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71475" y="1438275"/>
              <a:ext cx="4105259" cy="1000125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553593" y="1589349"/>
            <a:ext cx="3618229" cy="58420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4"/>
              </a:spcBef>
            </a:pPr>
            <a:r>
              <a:rPr sz="3200" spc="-20" dirty="0">
                <a:latin typeface="Times New Roman"/>
                <a:cs typeface="Times New Roman"/>
              </a:rPr>
              <a:t>Physical</a:t>
            </a:r>
            <a:r>
              <a:rPr sz="3200" spc="-114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Appearance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38426" y="2417064"/>
            <a:ext cx="6756400" cy="181610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36195" rIns="0" bIns="0" rtlCol="0">
            <a:spAutoFit/>
          </a:bodyPr>
          <a:lstStyle/>
          <a:p>
            <a:pPr marL="92075" marR="450215">
              <a:lnSpc>
                <a:spcPct val="101600"/>
              </a:lnSpc>
              <a:spcBef>
                <a:spcPts val="285"/>
              </a:spcBef>
              <a:tabLst>
                <a:tab pos="1910080" algn="l"/>
              </a:tabLst>
            </a:pPr>
            <a:r>
              <a:rPr sz="2750" dirty="0">
                <a:latin typeface="Times New Roman"/>
                <a:cs typeface="Times New Roman"/>
              </a:rPr>
              <a:t>Physical</a:t>
            </a:r>
            <a:r>
              <a:rPr sz="2750" spc="340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appearance—</a:t>
            </a:r>
            <a:r>
              <a:rPr sz="2750" dirty="0">
                <a:latin typeface="Times New Roman"/>
                <a:cs typeface="Times New Roman"/>
              </a:rPr>
              <a:t>“the</a:t>
            </a:r>
            <a:r>
              <a:rPr sz="2750" spc="34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way</a:t>
            </a:r>
            <a:r>
              <a:rPr sz="2750" spc="3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our</a:t>
            </a:r>
            <a:r>
              <a:rPr sz="2750" spc="5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bodies </a:t>
            </a:r>
            <a:r>
              <a:rPr sz="2750" dirty="0">
                <a:latin typeface="Times New Roman"/>
                <a:cs typeface="Times New Roman"/>
              </a:rPr>
              <a:t>and</a:t>
            </a:r>
            <a:r>
              <a:rPr sz="2750" spc="-5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overall</a:t>
            </a:r>
            <a:r>
              <a:rPr sz="2750" spc="18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appearance</a:t>
            </a:r>
            <a:r>
              <a:rPr sz="2750" spc="254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nonverbally </a:t>
            </a:r>
            <a:r>
              <a:rPr sz="2750" dirty="0">
                <a:latin typeface="Times New Roman"/>
                <a:cs typeface="Times New Roman"/>
              </a:rPr>
              <a:t>communicate</a:t>
            </a:r>
            <a:r>
              <a:rPr sz="2750" spc="23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to</a:t>
            </a:r>
            <a:r>
              <a:rPr sz="2750" spc="-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others</a:t>
            </a:r>
            <a:r>
              <a:rPr sz="2750" spc="15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and</a:t>
            </a:r>
            <a:r>
              <a:rPr sz="2750" spc="-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impact</a:t>
            </a:r>
            <a:r>
              <a:rPr sz="2750" spc="229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our</a:t>
            </a:r>
            <a:r>
              <a:rPr sz="2750" spc="10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view </a:t>
            </a:r>
            <a:r>
              <a:rPr sz="2750" dirty="0">
                <a:latin typeface="Times New Roman"/>
                <a:cs typeface="Times New Roman"/>
              </a:rPr>
              <a:t>of</a:t>
            </a:r>
            <a:r>
              <a:rPr sz="2750" spc="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ourselves</a:t>
            </a:r>
            <a:r>
              <a:rPr sz="2750" dirty="0">
                <a:latin typeface="Times New Roman"/>
                <a:cs typeface="Times New Roman"/>
              </a:rPr>
              <a:t>	in</a:t>
            </a:r>
            <a:r>
              <a:rPr sz="2750" spc="-1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everyday</a:t>
            </a:r>
            <a:r>
              <a:rPr sz="2750" spc="19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life”</a:t>
            </a:r>
            <a:endParaRPr sz="2750">
              <a:latin typeface="Times New Roman"/>
              <a:cs typeface="Times New Roman"/>
            </a:endParaRPr>
          </a:p>
        </p:txBody>
      </p:sp>
      <p:pic>
        <p:nvPicPr>
          <p:cNvPr id="14" name="object 14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99345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0" y="1152525"/>
            <a:ext cx="6772275" cy="90487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0" y="770287"/>
            <a:ext cx="6750050" cy="584835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311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45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Codes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Communication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371475" y="1438275"/>
            <a:ext cx="4105275" cy="1000125"/>
            <a:chOff x="371475" y="1438275"/>
            <a:chExt cx="4105275" cy="1000125"/>
          </a:xfrm>
        </p:grpSpPr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23875" y="1514475"/>
              <a:ext cx="3752850" cy="73342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71475" y="1438275"/>
              <a:ext cx="4105259" cy="1000125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553593" y="1589349"/>
            <a:ext cx="3618229" cy="58420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4"/>
              </a:spcBef>
            </a:pPr>
            <a:r>
              <a:rPr sz="3200" spc="-20" dirty="0">
                <a:latin typeface="Times New Roman"/>
                <a:cs typeface="Times New Roman"/>
              </a:rPr>
              <a:t>Physical</a:t>
            </a:r>
            <a:r>
              <a:rPr sz="3200" spc="-114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Appearance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38426" y="2417012"/>
            <a:ext cx="9433560" cy="83121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54610" rIns="0" bIns="0" rtlCol="0">
            <a:spAutoFit/>
          </a:bodyPr>
          <a:lstStyle/>
          <a:p>
            <a:pPr marL="1998980" marR="610870" indent="-1392555">
              <a:lnSpc>
                <a:spcPts val="2850"/>
              </a:lnSpc>
              <a:spcBef>
                <a:spcPts val="430"/>
              </a:spcBef>
            </a:pPr>
            <a:r>
              <a:rPr sz="2400" dirty="0">
                <a:latin typeface="Times New Roman"/>
                <a:cs typeface="Times New Roman"/>
              </a:rPr>
              <a:t>Making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connection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between</a:t>
            </a:r>
            <a:r>
              <a:rPr sz="2400" spc="-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physical</a:t>
            </a:r>
            <a:r>
              <a:rPr sz="2400" spc="11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appearance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nonverbal </a:t>
            </a:r>
            <a:r>
              <a:rPr sz="2400" spc="-10" dirty="0">
                <a:latin typeface="Times New Roman"/>
                <a:cs typeface="Times New Roman"/>
              </a:rPr>
              <a:t>communication</a:t>
            </a:r>
            <a:r>
              <a:rPr sz="2400" spc="1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important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for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two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reasons: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06684" y="3514618"/>
            <a:ext cx="6096000" cy="125857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15875" rIns="0" bIns="0" rtlCol="0">
            <a:spAutoFit/>
          </a:bodyPr>
          <a:lstStyle/>
          <a:p>
            <a:pPr marL="549275" marR="198120" indent="-457834">
              <a:lnSpc>
                <a:spcPct val="106900"/>
              </a:lnSpc>
              <a:spcBef>
                <a:spcPts val="125"/>
              </a:spcBef>
              <a:tabLst>
                <a:tab pos="549275" algn="l"/>
              </a:tabLst>
            </a:pPr>
            <a:r>
              <a:rPr sz="2400" spc="-25" dirty="0">
                <a:latin typeface="Times New Roman"/>
                <a:cs typeface="Times New Roman"/>
              </a:rPr>
              <a:t>1.</a:t>
            </a:r>
            <a:r>
              <a:rPr sz="2400" dirty="0">
                <a:latin typeface="Times New Roman"/>
                <a:cs typeface="Times New Roman"/>
              </a:rPr>
              <a:t>	The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way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we</a:t>
            </a:r>
            <a:r>
              <a:rPr sz="2400" spc="-1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represent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ourselves</a:t>
            </a:r>
            <a:r>
              <a:rPr sz="2400" spc="1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our </a:t>
            </a:r>
            <a:r>
              <a:rPr sz="2400" spc="-10" dirty="0">
                <a:latin typeface="Times New Roman"/>
                <a:cs typeface="Times New Roman"/>
              </a:rPr>
              <a:t>physical</a:t>
            </a:r>
            <a:r>
              <a:rPr sz="2400" spc="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appearance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reveals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1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lot</a:t>
            </a:r>
            <a:r>
              <a:rPr sz="2400" spc="-1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about</a:t>
            </a:r>
            <a:r>
              <a:rPr sz="2400" spc="-25" dirty="0">
                <a:latin typeface="Times New Roman"/>
                <a:cs typeface="Times New Roman"/>
              </a:rPr>
              <a:t> who </a:t>
            </a:r>
            <a:r>
              <a:rPr sz="2400" dirty="0">
                <a:latin typeface="Times New Roman"/>
                <a:cs typeface="Times New Roman"/>
              </a:rPr>
              <a:t>we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are.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733659" y="4989428"/>
            <a:ext cx="7567295" cy="1682750"/>
            <a:chOff x="733659" y="4989428"/>
            <a:chExt cx="7567295" cy="1682750"/>
          </a:xfrm>
        </p:grpSpPr>
        <p:sp>
          <p:nvSpPr>
            <p:cNvPr id="16" name="object 16"/>
            <p:cNvSpPr/>
            <p:nvPr/>
          </p:nvSpPr>
          <p:spPr>
            <a:xfrm>
              <a:off x="738426" y="4994195"/>
              <a:ext cx="7557770" cy="1673225"/>
            </a:xfrm>
            <a:custGeom>
              <a:avLst/>
              <a:gdLst/>
              <a:ahLst/>
              <a:cxnLst/>
              <a:rect l="l" t="t" r="r" b="b"/>
              <a:pathLst>
                <a:path w="7557770" h="1673225">
                  <a:moveTo>
                    <a:pt x="7557150" y="0"/>
                  </a:moveTo>
                  <a:lnTo>
                    <a:pt x="0" y="0"/>
                  </a:lnTo>
                  <a:lnTo>
                    <a:pt x="0" y="1672970"/>
                  </a:lnTo>
                  <a:lnTo>
                    <a:pt x="7557150" y="1672970"/>
                  </a:lnTo>
                  <a:lnTo>
                    <a:pt x="7557150" y="0"/>
                  </a:lnTo>
                  <a:close/>
                </a:path>
              </a:pathLst>
            </a:custGeom>
            <a:solidFill>
              <a:srgbClr val="DEEB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738426" y="4994195"/>
              <a:ext cx="7557770" cy="1673225"/>
            </a:xfrm>
            <a:custGeom>
              <a:avLst/>
              <a:gdLst/>
              <a:ahLst/>
              <a:cxnLst/>
              <a:rect l="l" t="t" r="r" b="b"/>
              <a:pathLst>
                <a:path w="7557770" h="1673225">
                  <a:moveTo>
                    <a:pt x="0" y="1672970"/>
                  </a:moveTo>
                  <a:lnTo>
                    <a:pt x="7557150" y="1672970"/>
                  </a:lnTo>
                  <a:lnTo>
                    <a:pt x="7557150" y="0"/>
                  </a:lnTo>
                  <a:lnTo>
                    <a:pt x="0" y="0"/>
                  </a:lnTo>
                  <a:lnTo>
                    <a:pt x="0" y="1672970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830580" y="4999645"/>
            <a:ext cx="7306945" cy="1590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06900"/>
              </a:lnSpc>
              <a:spcBef>
                <a:spcPts val="100"/>
              </a:spcBef>
              <a:tabLst>
                <a:tab pos="523240" algn="l"/>
              </a:tabLst>
            </a:pPr>
            <a:r>
              <a:rPr sz="2400" spc="-25" dirty="0">
                <a:latin typeface="Times New Roman"/>
                <a:cs typeface="Times New Roman"/>
              </a:rPr>
              <a:t>2.</a:t>
            </a:r>
            <a:r>
              <a:rPr sz="2400" dirty="0">
                <a:latin typeface="Times New Roman"/>
                <a:cs typeface="Times New Roman"/>
              </a:rPr>
              <a:t>	The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physical</a:t>
            </a:r>
            <a:r>
              <a:rPr sz="2400" spc="1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appearance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other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people</a:t>
            </a:r>
            <a:r>
              <a:rPr sz="2400" spc="-13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influences</a:t>
            </a:r>
            <a:r>
              <a:rPr sz="2400" spc="10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our </a:t>
            </a:r>
            <a:r>
              <a:rPr sz="2400" dirty="0">
                <a:latin typeface="Times New Roman"/>
                <a:cs typeface="Times New Roman"/>
              </a:rPr>
              <a:t>perception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them,</a:t>
            </a:r>
            <a:r>
              <a:rPr sz="2400" spc="1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how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we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talk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1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them,</a:t>
            </a:r>
            <a:r>
              <a:rPr sz="2400" spc="1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how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approachable </a:t>
            </a:r>
            <a:r>
              <a:rPr sz="2400" dirty="0">
                <a:latin typeface="Times New Roman"/>
                <a:cs typeface="Times New Roman"/>
              </a:rPr>
              <a:t>they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are,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how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attractive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-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unattractive</a:t>
            </a:r>
            <a:r>
              <a:rPr sz="2400" spc="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we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think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they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are,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so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on.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19" name="object 1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779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grpSp>
        <p:nvGrpSpPr>
          <p:cNvPr id="7" name="object 7"/>
          <p:cNvGrpSpPr/>
          <p:nvPr/>
        </p:nvGrpSpPr>
        <p:grpSpPr>
          <a:xfrm>
            <a:off x="104775" y="762015"/>
            <a:ext cx="5457825" cy="1000125"/>
            <a:chOff x="104775" y="762015"/>
            <a:chExt cx="5457825" cy="1000125"/>
          </a:xfrm>
        </p:grpSpPr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57175" y="847740"/>
              <a:ext cx="5124450" cy="7239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4775" y="762015"/>
              <a:ext cx="5457809" cy="100012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289643" y="920435"/>
            <a:ext cx="4986020" cy="58420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dirty="0">
                <a:latin typeface="Times New Roman"/>
                <a:cs typeface="Times New Roman"/>
              </a:rPr>
              <a:t>Parts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Physical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Appearance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867290" y="1543034"/>
            <a:ext cx="2095500" cy="942975"/>
            <a:chOff x="4867290" y="1543034"/>
            <a:chExt cx="2095500" cy="942975"/>
          </a:xfrm>
        </p:grpSpPr>
        <p:sp>
          <p:nvSpPr>
            <p:cNvPr id="12" name="object 12"/>
            <p:cNvSpPr/>
            <p:nvPr/>
          </p:nvSpPr>
          <p:spPr>
            <a:xfrm>
              <a:off x="5043921" y="1654204"/>
              <a:ext cx="1710689" cy="593725"/>
            </a:xfrm>
            <a:custGeom>
              <a:avLst/>
              <a:gdLst/>
              <a:ahLst/>
              <a:cxnLst/>
              <a:rect l="l" t="t" r="r" b="b"/>
              <a:pathLst>
                <a:path w="1710690" h="593725">
                  <a:moveTo>
                    <a:pt x="1710689" y="0"/>
                  </a:moveTo>
                  <a:lnTo>
                    <a:pt x="0" y="0"/>
                  </a:lnTo>
                  <a:lnTo>
                    <a:pt x="0" y="593299"/>
                  </a:lnTo>
                  <a:lnTo>
                    <a:pt x="1710689" y="593299"/>
                  </a:lnTo>
                  <a:lnTo>
                    <a:pt x="1710689" y="0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867290" y="1543034"/>
              <a:ext cx="2095500" cy="942975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5043921" y="1654204"/>
            <a:ext cx="1710689" cy="593725"/>
          </a:xfrm>
          <a:prstGeom prst="rect">
            <a:avLst/>
          </a:prstGeom>
          <a:ln w="9534">
            <a:solidFill>
              <a:srgbClr val="FFFFFF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5250">
              <a:lnSpc>
                <a:spcPct val="100000"/>
              </a:lnSpc>
              <a:spcBef>
                <a:spcPts val="254"/>
              </a:spcBef>
            </a:pPr>
            <a:r>
              <a:rPr sz="32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Clothing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80769" y="0"/>
            <a:ext cx="12111355" cy="6690359"/>
            <a:chOff x="80769" y="0"/>
            <a:chExt cx="12111355" cy="6690359"/>
          </a:xfrm>
        </p:grpSpPr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756654" y="2332116"/>
              <a:ext cx="4979669" cy="435824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80769" y="2332085"/>
              <a:ext cx="5000244" cy="435827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214231" y="0"/>
              <a:ext cx="977767" cy="77026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8089999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grpSp>
        <p:nvGrpSpPr>
          <p:cNvPr id="7" name="object 7"/>
          <p:cNvGrpSpPr/>
          <p:nvPr/>
        </p:nvGrpSpPr>
        <p:grpSpPr>
          <a:xfrm>
            <a:off x="104775" y="762015"/>
            <a:ext cx="5457825" cy="1000125"/>
            <a:chOff x="104775" y="762015"/>
            <a:chExt cx="5457825" cy="1000125"/>
          </a:xfrm>
        </p:grpSpPr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57175" y="847740"/>
              <a:ext cx="5124450" cy="7239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4775" y="762015"/>
              <a:ext cx="5457809" cy="100012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289643" y="920435"/>
            <a:ext cx="4986020" cy="58420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dirty="0">
                <a:latin typeface="Times New Roman"/>
                <a:cs typeface="Times New Roman"/>
              </a:rPr>
              <a:t>Parts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Physical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Appearance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867290" y="1543034"/>
            <a:ext cx="2095500" cy="942975"/>
            <a:chOff x="4867290" y="1543034"/>
            <a:chExt cx="2095500" cy="942975"/>
          </a:xfrm>
        </p:grpSpPr>
        <p:sp>
          <p:nvSpPr>
            <p:cNvPr id="12" name="object 12"/>
            <p:cNvSpPr/>
            <p:nvPr/>
          </p:nvSpPr>
          <p:spPr>
            <a:xfrm>
              <a:off x="5043921" y="1654204"/>
              <a:ext cx="1710689" cy="593725"/>
            </a:xfrm>
            <a:custGeom>
              <a:avLst/>
              <a:gdLst/>
              <a:ahLst/>
              <a:cxnLst/>
              <a:rect l="l" t="t" r="r" b="b"/>
              <a:pathLst>
                <a:path w="1710690" h="593725">
                  <a:moveTo>
                    <a:pt x="1710689" y="0"/>
                  </a:moveTo>
                  <a:lnTo>
                    <a:pt x="0" y="0"/>
                  </a:lnTo>
                  <a:lnTo>
                    <a:pt x="0" y="593299"/>
                  </a:lnTo>
                  <a:lnTo>
                    <a:pt x="1710689" y="593299"/>
                  </a:lnTo>
                  <a:lnTo>
                    <a:pt x="1710689" y="0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867290" y="1543034"/>
              <a:ext cx="2095500" cy="942975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5043921" y="1654204"/>
            <a:ext cx="1710689" cy="593725"/>
          </a:xfrm>
          <a:prstGeom prst="rect">
            <a:avLst/>
          </a:prstGeom>
          <a:ln w="9534">
            <a:solidFill>
              <a:srgbClr val="FFFFFF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5250">
              <a:lnSpc>
                <a:spcPct val="100000"/>
              </a:lnSpc>
              <a:spcBef>
                <a:spcPts val="254"/>
              </a:spcBef>
            </a:pPr>
            <a:r>
              <a:rPr sz="32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Clothing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103218" y="0"/>
            <a:ext cx="12089130" cy="6858000"/>
            <a:chOff x="103218" y="0"/>
            <a:chExt cx="12089130" cy="6858000"/>
          </a:xfrm>
        </p:grpSpPr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3218" y="2363967"/>
              <a:ext cx="5358383" cy="4494032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212189" y="2397624"/>
              <a:ext cx="5297789" cy="4384151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214232" y="0"/>
              <a:ext cx="977767" cy="77026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434691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grpSp>
        <p:nvGrpSpPr>
          <p:cNvPr id="7" name="object 7"/>
          <p:cNvGrpSpPr/>
          <p:nvPr/>
        </p:nvGrpSpPr>
        <p:grpSpPr>
          <a:xfrm>
            <a:off x="104775" y="762015"/>
            <a:ext cx="5457825" cy="1000125"/>
            <a:chOff x="104775" y="762015"/>
            <a:chExt cx="5457825" cy="1000125"/>
          </a:xfrm>
        </p:grpSpPr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57175" y="847740"/>
              <a:ext cx="5124450" cy="7239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4775" y="762015"/>
              <a:ext cx="5457809" cy="100012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289643" y="920435"/>
            <a:ext cx="4986020" cy="58420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dirty="0">
                <a:latin typeface="Times New Roman"/>
                <a:cs typeface="Times New Roman"/>
              </a:rPr>
              <a:t>Parts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Physical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Appearance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867290" y="1543034"/>
            <a:ext cx="1933575" cy="942975"/>
            <a:chOff x="4867290" y="1543034"/>
            <a:chExt cx="1933575" cy="942975"/>
          </a:xfrm>
        </p:grpSpPr>
        <p:sp>
          <p:nvSpPr>
            <p:cNvPr id="12" name="object 12"/>
            <p:cNvSpPr/>
            <p:nvPr/>
          </p:nvSpPr>
          <p:spPr>
            <a:xfrm>
              <a:off x="5043921" y="1654204"/>
              <a:ext cx="1553845" cy="593725"/>
            </a:xfrm>
            <a:custGeom>
              <a:avLst/>
              <a:gdLst/>
              <a:ahLst/>
              <a:cxnLst/>
              <a:rect l="l" t="t" r="r" b="b"/>
              <a:pathLst>
                <a:path w="1553845" h="593725">
                  <a:moveTo>
                    <a:pt x="1553599" y="0"/>
                  </a:moveTo>
                  <a:lnTo>
                    <a:pt x="0" y="0"/>
                  </a:lnTo>
                  <a:lnTo>
                    <a:pt x="0" y="593299"/>
                  </a:lnTo>
                  <a:lnTo>
                    <a:pt x="1553599" y="593299"/>
                  </a:lnTo>
                  <a:lnTo>
                    <a:pt x="1553599" y="0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867290" y="1543034"/>
              <a:ext cx="1933575" cy="942975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5043921" y="1654204"/>
            <a:ext cx="1553845" cy="593725"/>
          </a:xfrm>
          <a:prstGeom prst="rect">
            <a:avLst/>
          </a:prstGeom>
          <a:ln w="9534">
            <a:solidFill>
              <a:srgbClr val="FFFFFF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5250">
              <a:lnSpc>
                <a:spcPct val="100000"/>
              </a:lnSpc>
              <a:spcBef>
                <a:spcPts val="254"/>
              </a:spcBef>
            </a:pPr>
            <a:r>
              <a:rPr sz="32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Jewelry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98397" y="2293806"/>
            <a:ext cx="9568815" cy="120078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38100" rIns="0" bIns="0" rtlCol="0">
            <a:spAutoFit/>
          </a:bodyPr>
          <a:lstStyle/>
          <a:p>
            <a:pPr marL="92075" marR="213360">
              <a:lnSpc>
                <a:spcPct val="100400"/>
              </a:lnSpc>
              <a:spcBef>
                <a:spcPts val="300"/>
              </a:spcBef>
            </a:pPr>
            <a:r>
              <a:rPr sz="2400" spc="-25" dirty="0">
                <a:solidFill>
                  <a:srgbClr val="444444"/>
                </a:solidFill>
                <a:latin typeface="Times New Roman"/>
                <a:cs typeface="Times New Roman"/>
              </a:rPr>
              <a:t>Work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fashion</a:t>
            </a:r>
            <a:r>
              <a:rPr sz="2400" spc="110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guidelines</a:t>
            </a:r>
            <a:r>
              <a:rPr sz="2400" spc="13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vary</a:t>
            </a:r>
            <a:r>
              <a:rPr sz="2400" spc="-2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according</a:t>
            </a:r>
            <a:r>
              <a:rPr sz="2400" spc="-2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to</a:t>
            </a:r>
            <a:r>
              <a:rPr sz="2400" spc="-14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the</a:t>
            </a:r>
            <a:r>
              <a:rPr sz="2400" spc="-40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type</a:t>
            </a:r>
            <a:r>
              <a:rPr sz="2400" spc="-3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of</a:t>
            </a:r>
            <a:r>
              <a:rPr sz="2400" spc="-70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job</a:t>
            </a:r>
            <a:r>
              <a:rPr sz="2400" spc="-8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that</a:t>
            </a:r>
            <a:r>
              <a:rPr sz="2400" spc="-20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you</a:t>
            </a:r>
            <a:r>
              <a:rPr sz="2400" spc="-2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do,</a:t>
            </a:r>
            <a:r>
              <a:rPr sz="2400" spc="-8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spc="-25" dirty="0">
                <a:solidFill>
                  <a:srgbClr val="444444"/>
                </a:solidFill>
                <a:latin typeface="Times New Roman"/>
                <a:cs typeface="Times New Roman"/>
              </a:rPr>
              <a:t>and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while</a:t>
            </a:r>
            <a:r>
              <a:rPr sz="2400" spc="-60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most</a:t>
            </a:r>
            <a:r>
              <a:rPr sz="2400" spc="80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employers</a:t>
            </a:r>
            <a:r>
              <a:rPr sz="2400" spc="50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provide</a:t>
            </a:r>
            <a:r>
              <a:rPr sz="2400" spc="-60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basic</a:t>
            </a:r>
            <a:r>
              <a:rPr sz="2400" spc="10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guidelines</a:t>
            </a:r>
            <a:r>
              <a:rPr sz="2400" spc="4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for</a:t>
            </a:r>
            <a:r>
              <a:rPr sz="2400" spc="-8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attire,</a:t>
            </a:r>
            <a:r>
              <a:rPr sz="2400" spc="-10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they</a:t>
            </a:r>
            <a:r>
              <a:rPr sz="2400" spc="-4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fail</a:t>
            </a:r>
            <a:r>
              <a:rPr sz="2400" spc="-100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to</a:t>
            </a:r>
            <a:r>
              <a:rPr sz="2400" spc="-100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444444"/>
                </a:solidFill>
                <a:latin typeface="Times New Roman"/>
                <a:cs typeface="Times New Roman"/>
              </a:rPr>
              <a:t>expand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on</a:t>
            </a:r>
            <a:r>
              <a:rPr sz="2400" spc="-6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what</a:t>
            </a:r>
            <a:r>
              <a:rPr sz="2400" spc="10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jewelry</a:t>
            </a:r>
            <a:r>
              <a:rPr sz="2400" spc="-60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items</a:t>
            </a:r>
            <a:r>
              <a:rPr sz="2400" spc="40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are</a:t>
            </a:r>
            <a:r>
              <a:rPr sz="2400" spc="-7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allowed</a:t>
            </a:r>
            <a:r>
              <a:rPr sz="2400" spc="-60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per</a:t>
            </a:r>
            <a:r>
              <a:rPr sz="2400" spc="-40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their</a:t>
            </a:r>
            <a:r>
              <a:rPr sz="2400" spc="3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444444"/>
                </a:solidFill>
                <a:latin typeface="Times New Roman"/>
                <a:cs typeface="Times New Roman"/>
              </a:rPr>
              <a:t>dress</a:t>
            </a:r>
            <a:r>
              <a:rPr sz="2400" spc="-2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444444"/>
                </a:solidFill>
                <a:latin typeface="Times New Roman"/>
                <a:cs typeface="Times New Roman"/>
              </a:rPr>
              <a:t>code.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361950" y="3724275"/>
            <a:ext cx="2238375" cy="781050"/>
            <a:chOff x="361950" y="3724275"/>
            <a:chExt cx="2238375" cy="781050"/>
          </a:xfrm>
        </p:grpSpPr>
        <p:pic>
          <p:nvPicPr>
            <p:cNvPr id="17" name="object 1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47675" y="3762375"/>
              <a:ext cx="2028825" cy="6000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61950" y="3724275"/>
              <a:ext cx="2238375" cy="781050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491002" y="3800273"/>
            <a:ext cx="1890395" cy="46863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4127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25"/>
              </a:spcBef>
            </a:pPr>
            <a:r>
              <a:rPr sz="2400" b="1" dirty="0">
                <a:latin typeface="Times New Roman"/>
                <a:cs typeface="Times New Roman"/>
              </a:rPr>
              <a:t>General</a:t>
            </a:r>
            <a:r>
              <a:rPr sz="2400" b="1" spc="-120" dirty="0">
                <a:latin typeface="Times New Roman"/>
                <a:cs typeface="Times New Roman"/>
              </a:rPr>
              <a:t> </a:t>
            </a:r>
            <a:r>
              <a:rPr sz="2400" b="1" spc="-20" dirty="0">
                <a:latin typeface="Times New Roman"/>
                <a:cs typeface="Times New Roman"/>
              </a:rPr>
              <a:t>Tips</a:t>
            </a:r>
            <a:endParaRPr sz="2400">
              <a:latin typeface="Times New Roman"/>
              <a:cs typeface="Times New Roman"/>
            </a:endParaRPr>
          </a:p>
        </p:txBody>
      </p:sp>
      <p:graphicFrame>
        <p:nvGraphicFramePr>
          <p:cNvPr id="20" name="object 20"/>
          <p:cNvGraphicFramePr>
            <a:graphicFrameLocks noGrp="1"/>
          </p:cNvGraphicFramePr>
          <p:nvPr/>
        </p:nvGraphicFramePr>
        <p:xfrm>
          <a:off x="486235" y="4475350"/>
          <a:ext cx="7660638" cy="19043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34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5556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5163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1879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00050">
                <a:tc gridSpan="3">
                  <a:txBody>
                    <a:bodyPr/>
                    <a:lstStyle/>
                    <a:p>
                      <a:pPr marL="549275" indent="-457834">
                        <a:lnSpc>
                          <a:spcPct val="100000"/>
                        </a:lnSpc>
                        <a:spcBef>
                          <a:spcPts val="360"/>
                        </a:spcBef>
                        <a:buFont typeface="Wingdings"/>
                        <a:buChar char=""/>
                        <a:tabLst>
                          <a:tab pos="549275" algn="l"/>
                        </a:tabLst>
                      </a:pPr>
                      <a:r>
                        <a:rPr sz="2000" b="1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Wear</a:t>
                      </a:r>
                      <a:r>
                        <a:rPr sz="2000" b="1" spc="-15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matching</a:t>
                      </a:r>
                      <a:r>
                        <a:rPr sz="2000" b="1" spc="-12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sets</a:t>
                      </a:r>
                      <a:r>
                        <a:rPr sz="2000" b="1" spc="-1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of</a:t>
                      </a:r>
                      <a:r>
                        <a:rPr sz="2000" spc="-6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earrings,</a:t>
                      </a:r>
                      <a:r>
                        <a:rPr sz="2000" spc="114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bracelets</a:t>
                      </a:r>
                      <a:r>
                        <a:rPr sz="2000" spc="-114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000" spc="-3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1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necklace(s).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B="0">
                    <a:lnL w="9525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DEEBF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9525">
                      <a:solidFill>
                        <a:srgbClr val="FFFFF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3860">
                <a:tc>
                  <a:txBody>
                    <a:bodyPr/>
                    <a:lstStyle/>
                    <a:p>
                      <a:pPr marL="549275" indent="-457834">
                        <a:lnSpc>
                          <a:spcPct val="100000"/>
                        </a:lnSpc>
                        <a:spcBef>
                          <a:spcPts val="335"/>
                        </a:spcBef>
                        <a:buFont typeface="Wingdings"/>
                        <a:buChar char=""/>
                        <a:tabLst>
                          <a:tab pos="549275" algn="l"/>
                        </a:tabLst>
                      </a:pPr>
                      <a:r>
                        <a:rPr sz="2000" b="1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Wear</a:t>
                      </a:r>
                      <a:r>
                        <a:rPr sz="2000" b="1" spc="-15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2000" b="1" spc="-3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unique</a:t>
                      </a:r>
                      <a:r>
                        <a:rPr sz="2000" b="1" spc="1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-2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ring</a:t>
                      </a:r>
                      <a:r>
                        <a:rPr sz="2000" spc="-2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42545" marB="0">
                    <a:lnL w="9525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DEEBF7"/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FFFFFF"/>
                      </a:solidFill>
                      <a:prstDash val="solid"/>
                    </a:lnL>
                    <a:lnT w="9525">
                      <a:solidFill>
                        <a:srgbClr val="FFFFFF"/>
                      </a:solidFill>
                      <a:prstDash val="solid"/>
                    </a:lnT>
                    <a:lnB w="9525">
                      <a:solidFill>
                        <a:srgbClr val="FFFFFF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9525">
                      <a:solidFill>
                        <a:srgbClr val="FFFFF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8025">
                <a:tc gridSpan="4">
                  <a:txBody>
                    <a:bodyPr/>
                    <a:lstStyle/>
                    <a:p>
                      <a:pPr marL="549275" marR="154940" indent="-457834">
                        <a:lnSpc>
                          <a:spcPct val="100000"/>
                        </a:lnSpc>
                        <a:spcBef>
                          <a:spcPts val="430"/>
                        </a:spcBef>
                        <a:buFont typeface="Wingdings"/>
                        <a:buChar char=""/>
                        <a:tabLst>
                          <a:tab pos="549275" algn="l"/>
                        </a:tabLst>
                      </a:pPr>
                      <a:r>
                        <a:rPr sz="2000" b="1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Wear</a:t>
                      </a:r>
                      <a:r>
                        <a:rPr sz="2000" b="1" spc="-17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something</a:t>
                      </a:r>
                      <a:r>
                        <a:rPr sz="2000" b="1" spc="-22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customized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2000" spc="-15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If</a:t>
                      </a:r>
                      <a:r>
                        <a:rPr sz="2000" spc="14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you</a:t>
                      </a:r>
                      <a:r>
                        <a:rPr sz="2000" spc="-6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have</a:t>
                      </a:r>
                      <a:r>
                        <a:rPr sz="2000" spc="6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2000" spc="6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necklace</a:t>
                      </a:r>
                      <a:r>
                        <a:rPr sz="2000" spc="-9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with</a:t>
                      </a:r>
                      <a:r>
                        <a:rPr sz="2000" spc="2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your</a:t>
                      </a:r>
                      <a:r>
                        <a:rPr sz="2000" spc="-9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1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first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initial</a:t>
                      </a:r>
                      <a:r>
                        <a:rPr sz="2000" spc="-7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on</a:t>
                      </a:r>
                      <a:r>
                        <a:rPr sz="2000" spc="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it</a:t>
                      </a:r>
                      <a:r>
                        <a:rPr sz="2000" spc="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or</a:t>
                      </a:r>
                      <a:r>
                        <a:rPr sz="2000" spc="-3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a</a:t>
                      </a:r>
                      <a:r>
                        <a:rPr sz="2000" spc="-2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charm </a:t>
                      </a:r>
                      <a:r>
                        <a:rPr sz="2000" spc="-1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bracelet.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54610" marB="0">
                    <a:lnL w="9525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DEEBF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2430">
                <a:tc gridSpan="2">
                  <a:txBody>
                    <a:bodyPr/>
                    <a:lstStyle/>
                    <a:p>
                      <a:pPr marL="548005" indent="-457200">
                        <a:lnSpc>
                          <a:spcPct val="100000"/>
                        </a:lnSpc>
                        <a:spcBef>
                          <a:spcPts val="315"/>
                        </a:spcBef>
                        <a:buFont typeface="Wingdings"/>
                        <a:buChar char=""/>
                        <a:tabLst>
                          <a:tab pos="548005" algn="l"/>
                        </a:tabLst>
                      </a:pPr>
                      <a:r>
                        <a:rPr sz="2000" b="1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Wear</a:t>
                      </a:r>
                      <a:r>
                        <a:rPr sz="2000" b="1" spc="-13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smaller</a:t>
                      </a:r>
                      <a:r>
                        <a:rPr sz="2000" b="1" spc="-22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items</a:t>
                      </a:r>
                      <a:r>
                        <a:rPr sz="2000" b="1" spc="-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that</a:t>
                      </a:r>
                      <a:r>
                        <a:rPr sz="2000" b="1" spc="-4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are</a:t>
                      </a:r>
                      <a:r>
                        <a:rPr sz="2000" b="1" spc="5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brightly</a:t>
                      </a:r>
                      <a:r>
                        <a:rPr sz="2000" b="1" spc="-9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b="1" spc="-1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colored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40005" marB="0">
                    <a:lnL w="9525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FFFFFF"/>
                      </a:solidFill>
                      <a:prstDash val="solid"/>
                    </a:lnT>
                    <a:lnB w="9525">
                      <a:solidFill>
                        <a:srgbClr val="FFFFFF"/>
                      </a:solidFill>
                      <a:prstDash val="solid"/>
                    </a:lnB>
                    <a:solidFill>
                      <a:srgbClr val="DEEBF7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FFFFFF"/>
                      </a:solidFill>
                      <a:prstDash val="solid"/>
                    </a:lnL>
                    <a:lnT w="9525">
                      <a:solidFill>
                        <a:srgbClr val="FFFFFF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21" name="object 21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20562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grpSp>
        <p:nvGrpSpPr>
          <p:cNvPr id="7" name="object 7"/>
          <p:cNvGrpSpPr/>
          <p:nvPr/>
        </p:nvGrpSpPr>
        <p:grpSpPr>
          <a:xfrm>
            <a:off x="104775" y="762015"/>
            <a:ext cx="5457825" cy="1000125"/>
            <a:chOff x="104775" y="762015"/>
            <a:chExt cx="5457825" cy="1000125"/>
          </a:xfrm>
        </p:grpSpPr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57175" y="847740"/>
              <a:ext cx="5124450" cy="7239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4775" y="762015"/>
              <a:ext cx="5457809" cy="100012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289643" y="920435"/>
            <a:ext cx="4986020" cy="58420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dirty="0">
                <a:latin typeface="Times New Roman"/>
                <a:cs typeface="Times New Roman"/>
              </a:rPr>
              <a:t>Parts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Physical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Appearance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867290" y="1543034"/>
            <a:ext cx="1847850" cy="942975"/>
            <a:chOff x="4867290" y="1543034"/>
            <a:chExt cx="1847850" cy="942975"/>
          </a:xfrm>
        </p:grpSpPr>
        <p:sp>
          <p:nvSpPr>
            <p:cNvPr id="12" name="object 12"/>
            <p:cNvSpPr/>
            <p:nvPr/>
          </p:nvSpPr>
          <p:spPr>
            <a:xfrm>
              <a:off x="5043921" y="1654204"/>
              <a:ext cx="1470025" cy="593725"/>
            </a:xfrm>
            <a:custGeom>
              <a:avLst/>
              <a:gdLst/>
              <a:ahLst/>
              <a:cxnLst/>
              <a:rect l="l" t="t" r="r" b="b"/>
              <a:pathLst>
                <a:path w="1470025" h="593725">
                  <a:moveTo>
                    <a:pt x="1469398" y="0"/>
                  </a:moveTo>
                  <a:lnTo>
                    <a:pt x="0" y="0"/>
                  </a:lnTo>
                  <a:lnTo>
                    <a:pt x="0" y="593299"/>
                  </a:lnTo>
                  <a:lnTo>
                    <a:pt x="1469398" y="593299"/>
                  </a:lnTo>
                  <a:lnTo>
                    <a:pt x="1469398" y="0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867290" y="1543034"/>
              <a:ext cx="1847850" cy="942975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5043921" y="1654204"/>
            <a:ext cx="1470025" cy="593725"/>
          </a:xfrm>
          <a:prstGeom prst="rect">
            <a:avLst/>
          </a:prstGeom>
          <a:ln w="9534">
            <a:solidFill>
              <a:srgbClr val="FFFFFF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5250">
              <a:lnSpc>
                <a:spcPct val="100000"/>
              </a:lnSpc>
              <a:spcBef>
                <a:spcPts val="254"/>
              </a:spcBef>
            </a:pPr>
            <a:r>
              <a:rPr sz="32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Tattoos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98397" y="2293842"/>
            <a:ext cx="9568815" cy="83121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2075">
              <a:lnSpc>
                <a:spcPts val="2865"/>
              </a:lnSpc>
              <a:spcBef>
                <a:spcPts val="310"/>
              </a:spcBef>
            </a:pPr>
            <a:r>
              <a:rPr sz="2400" spc="-10" dirty="0">
                <a:latin typeface="Times New Roman"/>
                <a:cs typeface="Times New Roman"/>
              </a:rPr>
              <a:t>Tattoos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have been</a:t>
            </a:r>
            <a:r>
              <a:rPr sz="2400" spc="-1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viewed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for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years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unprofessional,</a:t>
            </a:r>
            <a:r>
              <a:rPr sz="2400" spc="1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disruptive</a:t>
            </a:r>
            <a:r>
              <a:rPr sz="2400" spc="6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and</a:t>
            </a:r>
            <a:endParaRPr sz="2400">
              <a:latin typeface="Times New Roman"/>
              <a:cs typeface="Times New Roman"/>
            </a:endParaRPr>
          </a:p>
          <a:p>
            <a:pPr marL="92075">
              <a:lnSpc>
                <a:spcPts val="2865"/>
              </a:lnSpc>
            </a:pPr>
            <a:r>
              <a:rPr sz="2400" spc="-10" dirty="0">
                <a:latin typeface="Times New Roman"/>
                <a:cs typeface="Times New Roman"/>
              </a:rPr>
              <a:t>unsuitable</a:t>
            </a:r>
            <a:r>
              <a:rPr sz="2400" spc="11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1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1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professional</a:t>
            </a:r>
            <a:r>
              <a:rPr sz="2400" spc="2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setting,</a:t>
            </a:r>
            <a:r>
              <a:rPr sz="2400" spc="1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but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what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case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now?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698397" y="3600450"/>
            <a:ext cx="4674870" cy="2073275"/>
            <a:chOff x="698397" y="3600450"/>
            <a:chExt cx="4674870" cy="2073275"/>
          </a:xfrm>
        </p:grpSpPr>
        <p:sp>
          <p:nvSpPr>
            <p:cNvPr id="17" name="object 17"/>
            <p:cNvSpPr/>
            <p:nvPr/>
          </p:nvSpPr>
          <p:spPr>
            <a:xfrm>
              <a:off x="698397" y="3672672"/>
              <a:ext cx="4674870" cy="2000885"/>
            </a:xfrm>
            <a:custGeom>
              <a:avLst/>
              <a:gdLst/>
              <a:ahLst/>
              <a:cxnLst/>
              <a:rect l="l" t="t" r="r" b="b"/>
              <a:pathLst>
                <a:path w="4674870" h="2000885">
                  <a:moveTo>
                    <a:pt x="4674869" y="0"/>
                  </a:moveTo>
                  <a:lnTo>
                    <a:pt x="0" y="0"/>
                  </a:lnTo>
                  <a:lnTo>
                    <a:pt x="0" y="2000499"/>
                  </a:lnTo>
                  <a:lnTo>
                    <a:pt x="4674869" y="2000499"/>
                  </a:lnTo>
                  <a:lnTo>
                    <a:pt x="4674869" y="0"/>
                  </a:lnTo>
                  <a:close/>
                </a:path>
              </a:pathLst>
            </a:custGeom>
            <a:solidFill>
              <a:srgbClr val="DEEB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885950" y="3600450"/>
              <a:ext cx="1295400" cy="80962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095500" y="4076700"/>
              <a:ext cx="876300" cy="114300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698397" y="3672672"/>
            <a:ext cx="4674870" cy="2000885"/>
          </a:xfrm>
          <a:prstGeom prst="rect">
            <a:avLst/>
          </a:prstGeom>
          <a:ln w="9534">
            <a:solidFill>
              <a:srgbClr val="FFFFFF"/>
            </a:solidFill>
          </a:ln>
        </p:spPr>
        <p:txBody>
          <a:bodyPr vert="horz" wrap="square" lIns="0" tIns="43180" rIns="0" bIns="0" rtlCol="0">
            <a:spAutoFit/>
          </a:bodyPr>
          <a:lstStyle/>
          <a:p>
            <a:pPr marL="92075" marR="289560">
              <a:lnSpc>
                <a:spcPct val="100400"/>
              </a:lnSpc>
              <a:spcBef>
                <a:spcPts val="340"/>
              </a:spcBef>
            </a:pPr>
            <a:r>
              <a:rPr sz="2400" dirty="0">
                <a:latin typeface="Times New Roman"/>
                <a:cs typeface="Times New Roman"/>
              </a:rPr>
              <a:t>More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than</a:t>
            </a:r>
            <a:r>
              <a:rPr sz="2400" spc="75" dirty="0">
                <a:latin typeface="Times New Roman"/>
                <a:cs typeface="Times New Roman"/>
              </a:rPr>
              <a:t> </a:t>
            </a:r>
            <a:r>
              <a:rPr sz="2750" b="1" u="heavy" dirty="0">
                <a:solidFill>
                  <a:srgbClr val="6F2F9F"/>
                </a:solidFill>
                <a:uFill>
                  <a:solidFill>
                    <a:srgbClr val="6F2F9F"/>
                  </a:solidFill>
                </a:uFill>
                <a:latin typeface="Times New Roman"/>
                <a:cs typeface="Times New Roman"/>
              </a:rPr>
              <a:t>70%</a:t>
            </a:r>
            <a:r>
              <a:rPr sz="2750" b="1" spc="-2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people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still </a:t>
            </a:r>
            <a:r>
              <a:rPr sz="2400" dirty="0">
                <a:latin typeface="Times New Roman"/>
                <a:cs typeface="Times New Roman"/>
              </a:rPr>
              <a:t>believe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that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getting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tattoos</a:t>
            </a:r>
            <a:r>
              <a:rPr sz="2400" spc="-1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affects </a:t>
            </a:r>
            <a:r>
              <a:rPr sz="2400" dirty="0">
                <a:latin typeface="Times New Roman"/>
                <a:cs typeface="Times New Roman"/>
              </a:rPr>
              <a:t>your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work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prospects,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but</a:t>
            </a:r>
            <a:r>
              <a:rPr sz="2400" spc="-3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obviously </a:t>
            </a:r>
            <a:r>
              <a:rPr sz="2400" dirty="0">
                <a:latin typeface="Times New Roman"/>
                <a:cs typeface="Times New Roman"/>
              </a:rPr>
              <a:t>that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no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longer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valid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spc="-40" dirty="0">
                <a:latin typeface="Times New Roman"/>
                <a:cs typeface="Times New Roman"/>
              </a:rPr>
              <a:t>assumption </a:t>
            </a:r>
            <a:r>
              <a:rPr sz="2400" dirty="0">
                <a:latin typeface="Times New Roman"/>
                <a:cs typeface="Times New Roman"/>
              </a:rPr>
              <a:t>when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it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comes</a:t>
            </a:r>
            <a:r>
              <a:rPr sz="2400" spc="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most</a:t>
            </a:r>
            <a:r>
              <a:rPr sz="2400" spc="16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businesses.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21" name="object 21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5778642" y="3369120"/>
            <a:ext cx="6136904" cy="3408944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4004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grpSp>
        <p:nvGrpSpPr>
          <p:cNvPr id="7" name="object 7"/>
          <p:cNvGrpSpPr/>
          <p:nvPr/>
        </p:nvGrpSpPr>
        <p:grpSpPr>
          <a:xfrm>
            <a:off x="104775" y="762015"/>
            <a:ext cx="5457825" cy="1000125"/>
            <a:chOff x="104775" y="762015"/>
            <a:chExt cx="5457825" cy="1000125"/>
          </a:xfrm>
        </p:grpSpPr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57175" y="847740"/>
              <a:ext cx="5124450" cy="7239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4775" y="762015"/>
              <a:ext cx="5457809" cy="100012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289643" y="920435"/>
            <a:ext cx="4986020" cy="58420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dirty="0">
                <a:latin typeface="Times New Roman"/>
                <a:cs typeface="Times New Roman"/>
              </a:rPr>
              <a:t>Parts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Physical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Appearance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448190" y="1543034"/>
            <a:ext cx="1847850" cy="942975"/>
            <a:chOff x="4448190" y="1543034"/>
            <a:chExt cx="1847850" cy="942975"/>
          </a:xfrm>
        </p:grpSpPr>
        <p:sp>
          <p:nvSpPr>
            <p:cNvPr id="12" name="object 12"/>
            <p:cNvSpPr/>
            <p:nvPr/>
          </p:nvSpPr>
          <p:spPr>
            <a:xfrm>
              <a:off x="4626619" y="1654204"/>
              <a:ext cx="1469390" cy="593725"/>
            </a:xfrm>
            <a:custGeom>
              <a:avLst/>
              <a:gdLst/>
              <a:ahLst/>
              <a:cxnLst/>
              <a:rect l="l" t="t" r="r" b="b"/>
              <a:pathLst>
                <a:path w="1469389" h="593725">
                  <a:moveTo>
                    <a:pt x="1469385" y="0"/>
                  </a:moveTo>
                  <a:lnTo>
                    <a:pt x="0" y="0"/>
                  </a:lnTo>
                  <a:lnTo>
                    <a:pt x="0" y="593299"/>
                  </a:lnTo>
                  <a:lnTo>
                    <a:pt x="1469385" y="593299"/>
                  </a:lnTo>
                  <a:lnTo>
                    <a:pt x="1469385" y="0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626619" y="1654204"/>
              <a:ext cx="1469390" cy="593725"/>
            </a:xfrm>
            <a:custGeom>
              <a:avLst/>
              <a:gdLst/>
              <a:ahLst/>
              <a:cxnLst/>
              <a:rect l="l" t="t" r="r" b="b"/>
              <a:pathLst>
                <a:path w="1469389" h="593725">
                  <a:moveTo>
                    <a:pt x="0" y="593299"/>
                  </a:moveTo>
                  <a:lnTo>
                    <a:pt x="1469385" y="593299"/>
                  </a:lnTo>
                  <a:lnTo>
                    <a:pt x="1469385" y="0"/>
                  </a:lnTo>
                  <a:lnTo>
                    <a:pt x="0" y="0"/>
                  </a:lnTo>
                  <a:lnTo>
                    <a:pt x="0" y="593299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448190" y="1543034"/>
              <a:ext cx="1847850" cy="942975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4709163" y="1670744"/>
            <a:ext cx="1298575" cy="517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200" b="1" spc="-40" dirty="0">
                <a:solidFill>
                  <a:srgbClr val="FFFFFF"/>
                </a:solidFill>
                <a:latin typeface="Times New Roman"/>
                <a:cs typeface="Times New Roman"/>
              </a:rPr>
              <a:t>Tattoos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581025" y="2190750"/>
            <a:ext cx="6638925" cy="762000"/>
            <a:chOff x="581025" y="2190750"/>
            <a:chExt cx="6638925" cy="762000"/>
          </a:xfrm>
        </p:grpSpPr>
        <p:pic>
          <p:nvPicPr>
            <p:cNvPr id="17" name="object 1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66750" y="2219309"/>
              <a:ext cx="6553200" cy="609600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81025" y="2190750"/>
              <a:ext cx="5810250" cy="762000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693630" y="2289069"/>
            <a:ext cx="6419215" cy="47180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44450" rIns="0" bIns="0" rtlCol="0">
            <a:spAutoFit/>
          </a:bodyPr>
          <a:lstStyle/>
          <a:p>
            <a:pPr marL="96520">
              <a:lnSpc>
                <a:spcPct val="100000"/>
              </a:lnSpc>
              <a:spcBef>
                <a:spcPts val="350"/>
              </a:spcBef>
            </a:pPr>
            <a:r>
              <a:rPr sz="2400" b="1" dirty="0">
                <a:latin typeface="Times New Roman"/>
                <a:cs typeface="Times New Roman"/>
              </a:rPr>
              <a:t>What</a:t>
            </a:r>
            <a:r>
              <a:rPr sz="2400" b="1" spc="-8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we</a:t>
            </a:r>
            <a:r>
              <a:rPr sz="2400" b="1" spc="4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consider</a:t>
            </a:r>
            <a:r>
              <a:rPr sz="2400" b="1" spc="-3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when</a:t>
            </a:r>
            <a:r>
              <a:rPr sz="2400" b="1" spc="-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having</a:t>
            </a:r>
            <a:r>
              <a:rPr sz="2400" b="1" spc="-8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Tattoos?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98397" y="3027736"/>
            <a:ext cx="6673850" cy="304736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92075" algn="just">
              <a:lnSpc>
                <a:spcPts val="2865"/>
              </a:lnSpc>
              <a:spcBef>
                <a:spcPts val="320"/>
              </a:spcBef>
            </a:pPr>
            <a:r>
              <a:rPr sz="2400" b="1" dirty="0">
                <a:solidFill>
                  <a:srgbClr val="101010"/>
                </a:solidFill>
                <a:latin typeface="Times New Roman"/>
                <a:cs typeface="Times New Roman"/>
              </a:rPr>
              <a:t>Business</a:t>
            </a:r>
            <a:r>
              <a:rPr sz="2400" b="1" spc="-105" dirty="0">
                <a:solidFill>
                  <a:srgbClr val="101010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101010"/>
                </a:solidFill>
                <a:latin typeface="Times New Roman"/>
                <a:cs typeface="Times New Roman"/>
              </a:rPr>
              <a:t>Is</a:t>
            </a:r>
            <a:r>
              <a:rPr sz="2400" b="1" spc="25" dirty="0">
                <a:solidFill>
                  <a:srgbClr val="101010"/>
                </a:solidFill>
                <a:latin typeface="Times New Roman"/>
                <a:cs typeface="Times New Roman"/>
              </a:rPr>
              <a:t> </a:t>
            </a:r>
            <a:r>
              <a:rPr sz="2400" b="1" spc="-10" dirty="0">
                <a:solidFill>
                  <a:srgbClr val="101010"/>
                </a:solidFill>
                <a:latin typeface="Times New Roman"/>
                <a:cs typeface="Times New Roman"/>
              </a:rPr>
              <a:t>Business</a:t>
            </a:r>
            <a:endParaRPr sz="2400">
              <a:latin typeface="Times New Roman"/>
              <a:cs typeface="Times New Roman"/>
            </a:endParaRPr>
          </a:p>
          <a:p>
            <a:pPr marL="92075" algn="just">
              <a:lnSpc>
                <a:spcPts val="2865"/>
              </a:lnSpc>
            </a:pPr>
            <a:r>
              <a:rPr sz="2400" dirty="0">
                <a:latin typeface="Times New Roman"/>
                <a:cs typeface="Times New Roman"/>
              </a:rPr>
              <a:t>Depending</a:t>
            </a:r>
            <a:r>
              <a:rPr sz="2400" spc="5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on</a:t>
            </a:r>
            <a:r>
              <a:rPr sz="2400" spc="4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5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nature</a:t>
            </a:r>
            <a:r>
              <a:rPr sz="2400" spc="5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4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5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company</a:t>
            </a:r>
            <a:r>
              <a:rPr sz="2400" spc="459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53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the</a:t>
            </a:r>
            <a:endParaRPr sz="2400">
              <a:latin typeface="Times New Roman"/>
              <a:cs typeface="Times New Roman"/>
            </a:endParaRPr>
          </a:p>
          <a:p>
            <a:pPr marL="92075" marR="71120" algn="just">
              <a:lnSpc>
                <a:spcPct val="100099"/>
              </a:lnSpc>
              <a:spcBef>
                <a:spcPts val="45"/>
              </a:spcBef>
            </a:pPr>
            <a:r>
              <a:rPr sz="2400" dirty="0">
                <a:latin typeface="Times New Roman"/>
                <a:cs typeface="Times New Roman"/>
              </a:rPr>
              <a:t>company</a:t>
            </a:r>
            <a:r>
              <a:rPr sz="2400" spc="10" dirty="0">
                <a:latin typeface="Times New Roman"/>
                <a:cs typeface="Times New Roman"/>
              </a:rPr>
              <a:t>  </a:t>
            </a:r>
            <a:r>
              <a:rPr sz="2400" dirty="0">
                <a:latin typeface="Times New Roman"/>
                <a:cs typeface="Times New Roman"/>
              </a:rPr>
              <a:t>that</a:t>
            </a:r>
            <a:r>
              <a:rPr sz="2400" spc="105" dirty="0">
                <a:latin typeface="Times New Roman"/>
                <a:cs typeface="Times New Roman"/>
              </a:rPr>
              <a:t>  </a:t>
            </a:r>
            <a:r>
              <a:rPr sz="2400" dirty="0">
                <a:latin typeface="Times New Roman"/>
                <a:cs typeface="Times New Roman"/>
              </a:rPr>
              <a:t>you</a:t>
            </a:r>
            <a:r>
              <a:rPr sz="2400" spc="60" dirty="0">
                <a:latin typeface="Times New Roman"/>
                <a:cs typeface="Times New Roman"/>
              </a:rPr>
              <a:t>  </a:t>
            </a:r>
            <a:r>
              <a:rPr sz="2400" dirty="0">
                <a:latin typeface="Times New Roman"/>
                <a:cs typeface="Times New Roman"/>
              </a:rPr>
              <a:t>serve,</a:t>
            </a:r>
            <a:r>
              <a:rPr sz="2400" spc="60" dirty="0">
                <a:latin typeface="Times New Roman"/>
                <a:cs typeface="Times New Roman"/>
              </a:rPr>
              <a:t>  </a:t>
            </a:r>
            <a:r>
              <a:rPr sz="2400" dirty="0">
                <a:latin typeface="Times New Roman"/>
                <a:cs typeface="Times New Roman"/>
              </a:rPr>
              <a:t>there</a:t>
            </a:r>
            <a:r>
              <a:rPr sz="2400" spc="55" dirty="0">
                <a:latin typeface="Times New Roman"/>
                <a:cs typeface="Times New Roman"/>
              </a:rPr>
              <a:t>  </a:t>
            </a:r>
            <a:r>
              <a:rPr sz="2400" dirty="0">
                <a:latin typeface="Times New Roman"/>
                <a:cs typeface="Times New Roman"/>
              </a:rPr>
              <a:t>will</a:t>
            </a:r>
            <a:r>
              <a:rPr sz="2400" spc="65" dirty="0">
                <a:latin typeface="Times New Roman"/>
                <a:cs typeface="Times New Roman"/>
              </a:rPr>
              <a:t>  </a:t>
            </a:r>
            <a:r>
              <a:rPr sz="2400" dirty="0">
                <a:latin typeface="Times New Roman"/>
                <a:cs typeface="Times New Roman"/>
              </a:rPr>
              <a:t>be</a:t>
            </a:r>
            <a:r>
              <a:rPr sz="2400" spc="55" dirty="0">
                <a:latin typeface="Times New Roman"/>
                <a:cs typeface="Times New Roman"/>
              </a:rPr>
              <a:t>  </a:t>
            </a:r>
            <a:r>
              <a:rPr sz="2400" spc="-10" dirty="0">
                <a:latin typeface="Times New Roman"/>
                <a:cs typeface="Times New Roman"/>
              </a:rPr>
              <a:t>occasions </a:t>
            </a:r>
            <a:r>
              <a:rPr sz="2400" dirty="0">
                <a:latin typeface="Times New Roman"/>
                <a:cs typeface="Times New Roman"/>
              </a:rPr>
              <a:t>when</a:t>
            </a:r>
            <a:r>
              <a:rPr sz="2400" spc="170" dirty="0">
                <a:latin typeface="Times New Roman"/>
                <a:cs typeface="Times New Roman"/>
              </a:rPr>
              <a:t> 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200" dirty="0">
                <a:latin typeface="Times New Roman"/>
                <a:cs typeface="Times New Roman"/>
              </a:rPr>
              <a:t>  </a:t>
            </a:r>
            <a:r>
              <a:rPr sz="2400" dirty="0">
                <a:latin typeface="Times New Roman"/>
                <a:cs typeface="Times New Roman"/>
              </a:rPr>
              <a:t>nominee</a:t>
            </a:r>
            <a:r>
              <a:rPr sz="2400" spc="165" dirty="0">
                <a:latin typeface="Times New Roman"/>
                <a:cs typeface="Times New Roman"/>
              </a:rPr>
              <a:t>  </a:t>
            </a:r>
            <a:r>
              <a:rPr sz="2400" dirty="0">
                <a:latin typeface="Times New Roman"/>
                <a:cs typeface="Times New Roman"/>
              </a:rPr>
              <a:t>will</a:t>
            </a:r>
            <a:r>
              <a:rPr sz="2400" spc="215" dirty="0">
                <a:latin typeface="Times New Roman"/>
                <a:cs typeface="Times New Roman"/>
              </a:rPr>
              <a:t>  </a:t>
            </a:r>
            <a:r>
              <a:rPr sz="2400" dirty="0">
                <a:latin typeface="Times New Roman"/>
                <a:cs typeface="Times New Roman"/>
              </a:rPr>
              <a:t>have</a:t>
            </a:r>
            <a:r>
              <a:rPr sz="2400" spc="165" dirty="0">
                <a:latin typeface="Times New Roman"/>
                <a:cs typeface="Times New Roman"/>
              </a:rPr>
              <a:t> 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170" dirty="0">
                <a:latin typeface="Times New Roman"/>
                <a:cs typeface="Times New Roman"/>
              </a:rPr>
              <a:t>  </a:t>
            </a:r>
            <a:r>
              <a:rPr sz="2400" dirty="0">
                <a:latin typeface="Times New Roman"/>
                <a:cs typeface="Times New Roman"/>
              </a:rPr>
              <a:t>be</a:t>
            </a:r>
            <a:r>
              <a:rPr sz="2400" spc="200" dirty="0">
                <a:latin typeface="Times New Roman"/>
                <a:cs typeface="Times New Roman"/>
              </a:rPr>
              <a:t>  </a:t>
            </a:r>
            <a:r>
              <a:rPr sz="2400" dirty="0">
                <a:latin typeface="Times New Roman"/>
                <a:cs typeface="Times New Roman"/>
              </a:rPr>
              <a:t>rejected.</a:t>
            </a:r>
            <a:r>
              <a:rPr sz="2400" spc="170" dirty="0">
                <a:latin typeface="Times New Roman"/>
                <a:cs typeface="Times New Roman"/>
              </a:rPr>
              <a:t>  </a:t>
            </a:r>
            <a:r>
              <a:rPr sz="2400" spc="-25" dirty="0">
                <a:latin typeface="Times New Roman"/>
                <a:cs typeface="Times New Roman"/>
              </a:rPr>
              <a:t>For </a:t>
            </a:r>
            <a:r>
              <a:rPr sz="2400" dirty="0">
                <a:latin typeface="Times New Roman"/>
                <a:cs typeface="Times New Roman"/>
              </a:rPr>
              <a:t>example,</a:t>
            </a:r>
            <a:r>
              <a:rPr sz="2400" spc="2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if</a:t>
            </a:r>
            <a:r>
              <a:rPr sz="2400" spc="3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you</a:t>
            </a:r>
            <a:r>
              <a:rPr sz="2400" spc="2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work</a:t>
            </a:r>
            <a:r>
              <a:rPr sz="2400" spc="2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20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</a:t>
            </a:r>
            <a:r>
              <a:rPr sz="2400" spc="2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industry</a:t>
            </a:r>
            <a:r>
              <a:rPr sz="2400" spc="2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that</a:t>
            </a:r>
            <a:r>
              <a:rPr sz="2400" spc="3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needs</a:t>
            </a:r>
            <a:r>
              <a:rPr sz="2400" spc="18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lots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face-</a:t>
            </a:r>
            <a:r>
              <a:rPr sz="2400" dirty="0">
                <a:latin typeface="Times New Roman"/>
                <a:cs typeface="Times New Roman"/>
              </a:rPr>
              <a:t>time</a:t>
            </a:r>
            <a:r>
              <a:rPr sz="2400" spc="1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with</a:t>
            </a:r>
            <a:r>
              <a:rPr sz="2400" spc="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clients,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or</a:t>
            </a:r>
            <a:r>
              <a:rPr sz="2400" spc="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if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it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includes</a:t>
            </a:r>
            <a:r>
              <a:rPr sz="2400" spc="1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standing </a:t>
            </a:r>
            <a:r>
              <a:rPr sz="2400" spc="55" dirty="0">
                <a:latin typeface="Times New Roman"/>
                <a:cs typeface="Times New Roman"/>
              </a:rPr>
              <a:t>in </a:t>
            </a:r>
            <a:r>
              <a:rPr sz="2400" dirty="0">
                <a:latin typeface="Times New Roman"/>
                <a:cs typeface="Times New Roman"/>
              </a:rPr>
              <a:t>front</a:t>
            </a:r>
            <a:r>
              <a:rPr sz="2400" spc="2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2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3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camera,</a:t>
            </a:r>
            <a:r>
              <a:rPr sz="2400" spc="2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then</a:t>
            </a:r>
            <a:r>
              <a:rPr sz="2400" spc="2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it</a:t>
            </a:r>
            <a:r>
              <a:rPr sz="2400" spc="2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would</a:t>
            </a:r>
            <a:r>
              <a:rPr sz="2400" spc="3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make</a:t>
            </a:r>
            <a:r>
              <a:rPr sz="2400" spc="3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sense</a:t>
            </a:r>
            <a:r>
              <a:rPr sz="2400" spc="40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not</a:t>
            </a:r>
            <a:r>
              <a:rPr sz="2400" spc="27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to </a:t>
            </a:r>
            <a:r>
              <a:rPr sz="2400" dirty="0">
                <a:latin typeface="Times New Roman"/>
                <a:cs typeface="Times New Roman"/>
              </a:rPr>
              <a:t>employ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someone</a:t>
            </a:r>
            <a:r>
              <a:rPr sz="2400" spc="1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whose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face</a:t>
            </a:r>
            <a:r>
              <a:rPr sz="2400" spc="-5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is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covered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10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tattoos.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21" name="object 21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477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grpSp>
        <p:nvGrpSpPr>
          <p:cNvPr id="7" name="object 7"/>
          <p:cNvGrpSpPr/>
          <p:nvPr/>
        </p:nvGrpSpPr>
        <p:grpSpPr>
          <a:xfrm>
            <a:off x="104775" y="762015"/>
            <a:ext cx="5457825" cy="1000125"/>
            <a:chOff x="104775" y="762015"/>
            <a:chExt cx="5457825" cy="1000125"/>
          </a:xfrm>
        </p:grpSpPr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57175" y="847740"/>
              <a:ext cx="5124450" cy="7239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4775" y="762015"/>
              <a:ext cx="5457809" cy="100012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289643" y="920435"/>
            <a:ext cx="4986020" cy="58420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dirty="0">
                <a:latin typeface="Times New Roman"/>
                <a:cs typeface="Times New Roman"/>
              </a:rPr>
              <a:t>Parts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Physical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Appearance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448190" y="1543034"/>
            <a:ext cx="1847850" cy="942975"/>
            <a:chOff x="4448190" y="1543034"/>
            <a:chExt cx="1847850" cy="942975"/>
          </a:xfrm>
        </p:grpSpPr>
        <p:sp>
          <p:nvSpPr>
            <p:cNvPr id="12" name="object 12"/>
            <p:cNvSpPr/>
            <p:nvPr/>
          </p:nvSpPr>
          <p:spPr>
            <a:xfrm>
              <a:off x="4626619" y="1654204"/>
              <a:ext cx="1469390" cy="593725"/>
            </a:xfrm>
            <a:custGeom>
              <a:avLst/>
              <a:gdLst/>
              <a:ahLst/>
              <a:cxnLst/>
              <a:rect l="l" t="t" r="r" b="b"/>
              <a:pathLst>
                <a:path w="1469389" h="593725">
                  <a:moveTo>
                    <a:pt x="1469385" y="0"/>
                  </a:moveTo>
                  <a:lnTo>
                    <a:pt x="0" y="0"/>
                  </a:lnTo>
                  <a:lnTo>
                    <a:pt x="0" y="593299"/>
                  </a:lnTo>
                  <a:lnTo>
                    <a:pt x="1469385" y="593299"/>
                  </a:lnTo>
                  <a:lnTo>
                    <a:pt x="1469385" y="0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4626619" y="1654204"/>
              <a:ext cx="1469390" cy="593725"/>
            </a:xfrm>
            <a:custGeom>
              <a:avLst/>
              <a:gdLst/>
              <a:ahLst/>
              <a:cxnLst/>
              <a:rect l="l" t="t" r="r" b="b"/>
              <a:pathLst>
                <a:path w="1469389" h="593725">
                  <a:moveTo>
                    <a:pt x="0" y="593299"/>
                  </a:moveTo>
                  <a:lnTo>
                    <a:pt x="1469385" y="593299"/>
                  </a:lnTo>
                  <a:lnTo>
                    <a:pt x="1469385" y="0"/>
                  </a:lnTo>
                  <a:lnTo>
                    <a:pt x="0" y="0"/>
                  </a:lnTo>
                  <a:lnTo>
                    <a:pt x="0" y="593299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448190" y="1543034"/>
              <a:ext cx="1847850" cy="942975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4709163" y="1670744"/>
            <a:ext cx="1298575" cy="5175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200" b="1" spc="-40" dirty="0">
                <a:solidFill>
                  <a:srgbClr val="FFFFFF"/>
                </a:solidFill>
                <a:latin typeface="Times New Roman"/>
                <a:cs typeface="Times New Roman"/>
              </a:rPr>
              <a:t>Tattoos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581025" y="2190750"/>
            <a:ext cx="6638925" cy="762000"/>
            <a:chOff x="581025" y="2190750"/>
            <a:chExt cx="6638925" cy="762000"/>
          </a:xfrm>
        </p:grpSpPr>
        <p:pic>
          <p:nvPicPr>
            <p:cNvPr id="17" name="object 1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66750" y="2219309"/>
              <a:ext cx="6553200" cy="609600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581025" y="2190750"/>
              <a:ext cx="5810250" cy="762000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693630" y="2289069"/>
            <a:ext cx="6419215" cy="47180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44450" rIns="0" bIns="0" rtlCol="0">
            <a:spAutoFit/>
          </a:bodyPr>
          <a:lstStyle/>
          <a:p>
            <a:pPr marL="96520">
              <a:lnSpc>
                <a:spcPct val="100000"/>
              </a:lnSpc>
              <a:spcBef>
                <a:spcPts val="350"/>
              </a:spcBef>
            </a:pPr>
            <a:r>
              <a:rPr sz="2400" b="1" dirty="0">
                <a:latin typeface="Times New Roman"/>
                <a:cs typeface="Times New Roman"/>
              </a:rPr>
              <a:t>What</a:t>
            </a:r>
            <a:r>
              <a:rPr sz="2400" b="1" spc="-8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we</a:t>
            </a:r>
            <a:r>
              <a:rPr sz="2400" b="1" spc="4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consider</a:t>
            </a:r>
            <a:r>
              <a:rPr sz="2400" b="1" spc="-30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when</a:t>
            </a:r>
            <a:r>
              <a:rPr sz="2400" b="1" spc="-5" dirty="0">
                <a:latin typeface="Times New Roman"/>
                <a:cs typeface="Times New Roman"/>
              </a:rPr>
              <a:t> </a:t>
            </a:r>
            <a:r>
              <a:rPr sz="2400" b="1" dirty="0">
                <a:latin typeface="Times New Roman"/>
                <a:cs typeface="Times New Roman"/>
              </a:rPr>
              <a:t>having</a:t>
            </a:r>
            <a:r>
              <a:rPr sz="2400" b="1" spc="-85" dirty="0">
                <a:latin typeface="Times New Roman"/>
                <a:cs typeface="Times New Roman"/>
              </a:rPr>
              <a:t> </a:t>
            </a:r>
            <a:r>
              <a:rPr sz="2400" b="1" spc="-10" dirty="0">
                <a:latin typeface="Times New Roman"/>
                <a:cs typeface="Times New Roman"/>
              </a:rPr>
              <a:t>Tattoos?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98397" y="3027676"/>
            <a:ext cx="6673850" cy="132397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381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45"/>
              </a:spcBef>
            </a:pPr>
            <a:r>
              <a:rPr sz="2000" b="1" spc="-10" dirty="0">
                <a:latin typeface="Times New Roman"/>
                <a:cs typeface="Times New Roman"/>
              </a:rPr>
              <a:t>Culture</a:t>
            </a:r>
            <a:endParaRPr sz="2000">
              <a:latin typeface="Times New Roman"/>
              <a:cs typeface="Times New Roman"/>
            </a:endParaRPr>
          </a:p>
          <a:p>
            <a:pPr marL="92075" marR="421005">
              <a:lnSpc>
                <a:spcPct val="100000"/>
              </a:lnSpc>
              <a:spcBef>
                <a:spcPts val="5"/>
              </a:spcBef>
            </a:pPr>
            <a:r>
              <a:rPr sz="2000" dirty="0">
                <a:latin typeface="Times New Roman"/>
                <a:cs typeface="Times New Roman"/>
              </a:rPr>
              <a:t>Some</a:t>
            </a:r>
            <a:r>
              <a:rPr sz="2000" spc="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cultures</a:t>
            </a:r>
            <a:r>
              <a:rPr sz="2000" spc="-1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totally</a:t>
            </a:r>
            <a:r>
              <a:rPr sz="2000" spc="-1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forbid tattoos</a:t>
            </a:r>
            <a:r>
              <a:rPr sz="2000" spc="-1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workplace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 </a:t>
            </a:r>
            <a:r>
              <a:rPr sz="2000" spc="-25" dirty="0">
                <a:latin typeface="Times New Roman"/>
                <a:cs typeface="Times New Roman"/>
              </a:rPr>
              <a:t>not </a:t>
            </a:r>
            <a:r>
              <a:rPr sz="2000" dirty="0">
                <a:latin typeface="Times New Roman"/>
                <a:cs typeface="Times New Roman"/>
              </a:rPr>
              <a:t>only</a:t>
            </a:r>
            <a:r>
              <a:rPr sz="2000" spc="-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consider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them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inappropriate,</a:t>
            </a:r>
            <a:r>
              <a:rPr sz="2000" spc="-11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but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also</a:t>
            </a:r>
            <a:r>
              <a:rPr sz="2000" spc="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consider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them </a:t>
            </a:r>
            <a:r>
              <a:rPr sz="2000" spc="-10" dirty="0">
                <a:latin typeface="Times New Roman"/>
                <a:cs typeface="Times New Roman"/>
              </a:rPr>
              <a:t>forbidden.</a:t>
            </a:r>
            <a:endParaRPr sz="2000">
              <a:latin typeface="Times New Roman"/>
              <a:cs typeface="Times New Roman"/>
            </a:endParaRPr>
          </a:p>
        </p:txBody>
      </p:sp>
      <p:pic>
        <p:nvPicPr>
          <p:cNvPr id="21" name="object 21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855107" y="4767119"/>
            <a:ext cx="6096000" cy="184150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5720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60"/>
              </a:spcBef>
            </a:pPr>
            <a:r>
              <a:rPr sz="2000" b="1" dirty="0">
                <a:solidFill>
                  <a:srgbClr val="323232"/>
                </a:solidFill>
                <a:latin typeface="Times New Roman"/>
                <a:cs typeface="Times New Roman"/>
              </a:rPr>
              <a:t>Company</a:t>
            </a:r>
            <a:r>
              <a:rPr sz="2000" b="1" spc="-4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b="1" spc="-10" dirty="0">
                <a:solidFill>
                  <a:srgbClr val="323232"/>
                </a:solidFill>
                <a:latin typeface="Times New Roman"/>
                <a:cs typeface="Times New Roman"/>
              </a:rPr>
              <a:t>policy</a:t>
            </a:r>
            <a:endParaRPr sz="2000">
              <a:latin typeface="Times New Roman"/>
              <a:cs typeface="Times New Roman"/>
            </a:endParaRPr>
          </a:p>
          <a:p>
            <a:pPr marL="92075" marR="110489">
              <a:lnSpc>
                <a:spcPct val="106400"/>
              </a:lnSpc>
              <a:spcBef>
                <a:spcPts val="830"/>
              </a:spcBef>
            </a:pP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Some</a:t>
            </a:r>
            <a:r>
              <a:rPr sz="2000" spc="2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corporate</a:t>
            </a:r>
            <a:r>
              <a:rPr sz="2000" spc="-15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policies</a:t>
            </a:r>
            <a:r>
              <a:rPr sz="2000" spc="-10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stipulate</a:t>
            </a:r>
            <a:r>
              <a:rPr sz="2000" spc="-15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rules</a:t>
            </a:r>
            <a:r>
              <a:rPr sz="2000" spc="-11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that</a:t>
            </a:r>
            <a:r>
              <a:rPr sz="2000" spc="-114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govern</a:t>
            </a:r>
            <a:r>
              <a:rPr sz="2000" spc="23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spc="-25" dirty="0">
                <a:solidFill>
                  <a:srgbClr val="323232"/>
                </a:solidFill>
                <a:latin typeface="Times New Roman"/>
                <a:cs typeface="Times New Roman"/>
              </a:rPr>
              <a:t>the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external</a:t>
            </a:r>
            <a:r>
              <a:rPr sz="2000" spc="-9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appearance,</a:t>
            </a:r>
            <a:r>
              <a:rPr sz="2000" spc="-114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including</a:t>
            </a:r>
            <a:r>
              <a:rPr sz="2000" spc="-18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tattoos,</a:t>
            </a:r>
            <a:r>
              <a:rPr sz="2000" spc="-114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etc.,</a:t>
            </a:r>
            <a:r>
              <a:rPr sz="2000" spc="-2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so</a:t>
            </a:r>
            <a:r>
              <a:rPr sz="2000" spc="9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you</a:t>
            </a:r>
            <a:r>
              <a:rPr sz="2000" spc="9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rgbClr val="323232"/>
                </a:solidFill>
                <a:latin typeface="Times New Roman"/>
                <a:cs typeface="Times New Roman"/>
              </a:rPr>
              <a:t>should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review</a:t>
            </a:r>
            <a:r>
              <a:rPr sz="2000" spc="10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these</a:t>
            </a:r>
            <a:r>
              <a:rPr sz="2000" spc="-9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policies</a:t>
            </a:r>
            <a:r>
              <a:rPr sz="2000" spc="-5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before</a:t>
            </a:r>
            <a:r>
              <a:rPr sz="2000" spc="-9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getting</a:t>
            </a:r>
            <a:r>
              <a:rPr sz="2000" spc="2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a</a:t>
            </a:r>
            <a:r>
              <a:rPr sz="2000" spc="-1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tattoo</a:t>
            </a:r>
            <a:r>
              <a:rPr sz="2000" spc="-14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or</a:t>
            </a:r>
            <a:r>
              <a:rPr sz="2000" spc="-9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rgbClr val="323232"/>
                </a:solidFill>
                <a:latin typeface="Times New Roman"/>
                <a:cs typeface="Times New Roman"/>
              </a:rPr>
              <a:t>before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joining</a:t>
            </a:r>
            <a:r>
              <a:rPr sz="2000" spc="-5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the</a:t>
            </a:r>
            <a:r>
              <a:rPr sz="2000" spc="-8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business</a:t>
            </a:r>
            <a:r>
              <a:rPr sz="2000" spc="-4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when</a:t>
            </a:r>
            <a:r>
              <a:rPr sz="2000" spc="-5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you</a:t>
            </a:r>
            <a:r>
              <a:rPr sz="2000" spc="3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already</a:t>
            </a:r>
            <a:r>
              <a:rPr sz="2000" spc="-13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own</a:t>
            </a:r>
            <a:r>
              <a:rPr sz="2000" spc="30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323232"/>
                </a:solidFill>
                <a:latin typeface="Times New Roman"/>
                <a:cs typeface="Times New Roman"/>
              </a:rPr>
              <a:t>a</a:t>
            </a:r>
            <a:r>
              <a:rPr sz="2000" spc="-5" dirty="0">
                <a:solidFill>
                  <a:srgbClr val="323232"/>
                </a:solidFill>
                <a:latin typeface="Times New Roman"/>
                <a:cs typeface="Times New Roman"/>
              </a:rPr>
              <a:t> </a:t>
            </a:r>
            <a:r>
              <a:rPr sz="2000" spc="-10" dirty="0">
                <a:solidFill>
                  <a:srgbClr val="323232"/>
                </a:solidFill>
                <a:latin typeface="Times New Roman"/>
                <a:cs typeface="Times New Roman"/>
              </a:rPr>
              <a:t>tattoo.</a:t>
            </a:r>
            <a:endParaRPr sz="20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91372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grpSp>
        <p:nvGrpSpPr>
          <p:cNvPr id="7" name="object 7"/>
          <p:cNvGrpSpPr/>
          <p:nvPr/>
        </p:nvGrpSpPr>
        <p:grpSpPr>
          <a:xfrm>
            <a:off x="104775" y="762015"/>
            <a:ext cx="5457825" cy="1000125"/>
            <a:chOff x="104775" y="762015"/>
            <a:chExt cx="5457825" cy="1000125"/>
          </a:xfrm>
        </p:grpSpPr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57175" y="847740"/>
              <a:ext cx="5124450" cy="7239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4775" y="762015"/>
              <a:ext cx="5457809" cy="100012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289643" y="920435"/>
            <a:ext cx="4986020" cy="58420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dirty="0">
                <a:latin typeface="Times New Roman"/>
                <a:cs typeface="Times New Roman"/>
              </a:rPr>
              <a:t>Parts</a:t>
            </a:r>
            <a:r>
              <a:rPr sz="3200" spc="-11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of</a:t>
            </a:r>
            <a:r>
              <a:rPr sz="3200" spc="-75" dirty="0">
                <a:latin typeface="Times New Roman"/>
                <a:cs typeface="Times New Roman"/>
              </a:rPr>
              <a:t> </a:t>
            </a:r>
            <a:r>
              <a:rPr sz="3200" spc="-20" dirty="0">
                <a:latin typeface="Times New Roman"/>
                <a:cs typeface="Times New Roman"/>
              </a:rPr>
              <a:t>Physical</a:t>
            </a:r>
            <a:r>
              <a:rPr sz="3200" spc="-5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Appearance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448190" y="1543034"/>
            <a:ext cx="2038350" cy="942975"/>
            <a:chOff x="4448190" y="1543034"/>
            <a:chExt cx="2038350" cy="942975"/>
          </a:xfrm>
        </p:grpSpPr>
        <p:sp>
          <p:nvSpPr>
            <p:cNvPr id="12" name="object 12"/>
            <p:cNvSpPr/>
            <p:nvPr/>
          </p:nvSpPr>
          <p:spPr>
            <a:xfrm>
              <a:off x="4626619" y="1654204"/>
              <a:ext cx="1643380" cy="593725"/>
            </a:xfrm>
            <a:custGeom>
              <a:avLst/>
              <a:gdLst/>
              <a:ahLst/>
              <a:cxnLst/>
              <a:rect l="l" t="t" r="r" b="b"/>
              <a:pathLst>
                <a:path w="1643379" h="593725">
                  <a:moveTo>
                    <a:pt x="1643371" y="0"/>
                  </a:moveTo>
                  <a:lnTo>
                    <a:pt x="0" y="0"/>
                  </a:lnTo>
                  <a:lnTo>
                    <a:pt x="0" y="593299"/>
                  </a:lnTo>
                  <a:lnTo>
                    <a:pt x="1643371" y="593299"/>
                  </a:lnTo>
                  <a:lnTo>
                    <a:pt x="1643371" y="0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448190" y="1543034"/>
              <a:ext cx="2038350" cy="942975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4626619" y="1654204"/>
            <a:ext cx="1643380" cy="593725"/>
          </a:xfrm>
          <a:prstGeom prst="rect">
            <a:avLst/>
          </a:prstGeom>
          <a:ln w="9534">
            <a:solidFill>
              <a:srgbClr val="FFFFFF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4615">
              <a:lnSpc>
                <a:spcPct val="100000"/>
              </a:lnSpc>
              <a:spcBef>
                <a:spcPts val="254"/>
              </a:spcBef>
            </a:pPr>
            <a:r>
              <a:rPr sz="32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Makeup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117017" y="0"/>
            <a:ext cx="12075160" cy="5934075"/>
            <a:chOff x="117017" y="0"/>
            <a:chExt cx="12075160" cy="5934075"/>
          </a:xfrm>
        </p:grpSpPr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7017" y="2388111"/>
              <a:ext cx="5623925" cy="3545951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033637" y="2388111"/>
              <a:ext cx="5756513" cy="3545951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11214232" y="0"/>
              <a:ext cx="977767" cy="77026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02197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0" y="1152525"/>
            <a:ext cx="6772275" cy="90487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0" y="770287"/>
            <a:ext cx="6750050" cy="584835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311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45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Codes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Communication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371475" y="1438275"/>
            <a:ext cx="3305810" cy="1000125"/>
            <a:chOff x="371475" y="1438275"/>
            <a:chExt cx="3305810" cy="1000125"/>
          </a:xfrm>
        </p:grpSpPr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23875" y="1514475"/>
              <a:ext cx="2933700" cy="73342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71475" y="1438275"/>
              <a:ext cx="3305190" cy="1000125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553593" y="1589349"/>
            <a:ext cx="2795905" cy="58420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4"/>
              </a:spcBef>
            </a:pPr>
            <a:r>
              <a:rPr sz="3200" dirty="0">
                <a:latin typeface="Times New Roman"/>
                <a:cs typeface="Times New Roman"/>
              </a:rPr>
              <a:t>Facial</a:t>
            </a:r>
            <a:r>
              <a:rPr sz="3200" spc="-65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Behavior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548825" y="2402628"/>
            <a:ext cx="6806565" cy="3790315"/>
            <a:chOff x="548825" y="2402628"/>
            <a:chExt cx="6806565" cy="3790315"/>
          </a:xfrm>
        </p:grpSpPr>
        <p:sp>
          <p:nvSpPr>
            <p:cNvPr id="14" name="object 14"/>
            <p:cNvSpPr/>
            <p:nvPr/>
          </p:nvSpPr>
          <p:spPr>
            <a:xfrm>
              <a:off x="553593" y="2407395"/>
              <a:ext cx="6797040" cy="3780790"/>
            </a:xfrm>
            <a:custGeom>
              <a:avLst/>
              <a:gdLst/>
              <a:ahLst/>
              <a:cxnLst/>
              <a:rect l="l" t="t" r="r" b="b"/>
              <a:pathLst>
                <a:path w="6797040" h="3780790">
                  <a:moveTo>
                    <a:pt x="6796796" y="0"/>
                  </a:moveTo>
                  <a:lnTo>
                    <a:pt x="0" y="0"/>
                  </a:lnTo>
                  <a:lnTo>
                    <a:pt x="0" y="3780556"/>
                  </a:lnTo>
                  <a:lnTo>
                    <a:pt x="6796796" y="3780556"/>
                  </a:lnTo>
                  <a:lnTo>
                    <a:pt x="6796796" y="0"/>
                  </a:lnTo>
                  <a:close/>
                </a:path>
              </a:pathLst>
            </a:custGeom>
            <a:solidFill>
              <a:srgbClr val="DEEB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553593" y="2407395"/>
              <a:ext cx="6797040" cy="3780790"/>
            </a:xfrm>
            <a:custGeom>
              <a:avLst/>
              <a:gdLst/>
              <a:ahLst/>
              <a:cxnLst/>
              <a:rect l="l" t="t" r="r" b="b"/>
              <a:pathLst>
                <a:path w="6797040" h="3780790">
                  <a:moveTo>
                    <a:pt x="0" y="3780556"/>
                  </a:moveTo>
                  <a:lnTo>
                    <a:pt x="6796796" y="3780556"/>
                  </a:lnTo>
                  <a:lnTo>
                    <a:pt x="6796796" y="0"/>
                  </a:lnTo>
                  <a:lnTo>
                    <a:pt x="0" y="0"/>
                  </a:lnTo>
                  <a:lnTo>
                    <a:pt x="0" y="3780556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632774" y="2399443"/>
            <a:ext cx="6605905" cy="36791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8900"/>
              </a:lnSpc>
              <a:spcBef>
                <a:spcPts val="105"/>
              </a:spcBef>
              <a:tabLst>
                <a:tab pos="3274060" algn="l"/>
                <a:tab pos="3891279" algn="l"/>
                <a:tab pos="5504180" algn="l"/>
                <a:tab pos="5588635" algn="l"/>
              </a:tabLst>
            </a:pPr>
            <a:r>
              <a:rPr sz="2750" dirty="0">
                <a:latin typeface="Times New Roman"/>
                <a:cs typeface="Times New Roman"/>
              </a:rPr>
              <a:t>It</a:t>
            </a:r>
            <a:r>
              <a:rPr sz="2750" spc="7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is</a:t>
            </a:r>
            <a:r>
              <a:rPr sz="2750" spc="7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important</a:t>
            </a:r>
            <a:r>
              <a:rPr sz="2750" spc="29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not</a:t>
            </a:r>
            <a:r>
              <a:rPr sz="2750" spc="-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only</a:t>
            </a:r>
            <a:r>
              <a:rPr sz="2750" spc="6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to</a:t>
            </a:r>
            <a:r>
              <a:rPr sz="2750" spc="5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have</a:t>
            </a:r>
            <a:r>
              <a:rPr sz="2750" spc="-1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</a:t>
            </a:r>
            <a:r>
              <a:rPr sz="2750" spc="-10" dirty="0">
                <a:latin typeface="Times New Roman"/>
                <a:cs typeface="Times New Roman"/>
              </a:rPr>
              <a:t> basic </a:t>
            </a:r>
            <a:r>
              <a:rPr sz="2750" dirty="0">
                <a:latin typeface="Times New Roman"/>
                <a:cs typeface="Times New Roman"/>
              </a:rPr>
              <a:t>understanding</a:t>
            </a:r>
            <a:r>
              <a:rPr sz="2750" spc="27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of the</a:t>
            </a:r>
            <a:r>
              <a:rPr sz="2750" spc="-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emotions</a:t>
            </a:r>
            <a:r>
              <a:rPr sz="2750" spc="22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communicated </a:t>
            </a:r>
            <a:r>
              <a:rPr sz="2750" dirty="0">
                <a:latin typeface="Times New Roman"/>
                <a:cs typeface="Times New Roman"/>
              </a:rPr>
              <a:t>by</a:t>
            </a:r>
            <a:r>
              <a:rPr sz="2750" spc="7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the</a:t>
            </a:r>
            <a:r>
              <a:rPr sz="2750" spc="-6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face</a:t>
            </a:r>
            <a:r>
              <a:rPr sz="2750" spc="15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but</a:t>
            </a:r>
            <a:r>
              <a:rPr sz="2750" spc="1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also</a:t>
            </a:r>
            <a:r>
              <a:rPr sz="2750" spc="15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to</a:t>
            </a:r>
            <a:r>
              <a:rPr sz="2750" spc="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be</a:t>
            </a:r>
            <a:r>
              <a:rPr sz="2750" spc="8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aware</a:t>
            </a:r>
            <a:r>
              <a:rPr sz="2750" spc="8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of</a:t>
            </a:r>
            <a:r>
              <a:rPr sz="2750" spc="9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how</a:t>
            </a:r>
            <a:r>
              <a:rPr sz="2750" spc="-1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we </a:t>
            </a:r>
            <a:r>
              <a:rPr sz="2750" dirty="0">
                <a:latin typeface="Times New Roman"/>
                <a:cs typeface="Times New Roman"/>
              </a:rPr>
              <a:t>manage</a:t>
            </a:r>
            <a:r>
              <a:rPr sz="2750" spc="5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our</a:t>
            </a:r>
            <a:r>
              <a:rPr sz="2750" spc="-2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faces</a:t>
            </a:r>
            <a:r>
              <a:rPr sz="2750" spc="12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in</a:t>
            </a:r>
            <a:r>
              <a:rPr sz="2750" spc="4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daily</a:t>
            </a:r>
            <a:r>
              <a:rPr sz="2750" spc="19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interactions.</a:t>
            </a:r>
            <a:r>
              <a:rPr sz="2750" dirty="0">
                <a:latin typeface="Times New Roman"/>
                <a:cs typeface="Times New Roman"/>
              </a:rPr>
              <a:t>		</a:t>
            </a:r>
            <a:r>
              <a:rPr sz="2750" spc="-10" dirty="0">
                <a:latin typeface="Times New Roman"/>
                <a:cs typeface="Times New Roman"/>
              </a:rPr>
              <a:t>Social </a:t>
            </a:r>
            <a:r>
              <a:rPr sz="2750" dirty="0">
                <a:latin typeface="Times New Roman"/>
                <a:cs typeface="Times New Roman"/>
              </a:rPr>
              <a:t>norms</a:t>
            </a:r>
            <a:r>
              <a:rPr sz="2750" spc="13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and</a:t>
            </a:r>
            <a:r>
              <a:rPr sz="2750" spc="6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communication</a:t>
            </a:r>
            <a:r>
              <a:rPr sz="2750" dirty="0">
                <a:latin typeface="Times New Roman"/>
                <a:cs typeface="Times New Roman"/>
              </a:rPr>
              <a:t>	expectations</a:t>
            </a:r>
            <a:r>
              <a:rPr sz="2750" spc="18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in</a:t>
            </a:r>
            <a:r>
              <a:rPr sz="2750" spc="5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our </a:t>
            </a:r>
            <a:r>
              <a:rPr sz="2750" dirty="0">
                <a:latin typeface="Times New Roman"/>
                <a:cs typeface="Times New Roman"/>
              </a:rPr>
              <a:t>culture</a:t>
            </a:r>
            <a:r>
              <a:rPr sz="2750" spc="13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set the</a:t>
            </a:r>
            <a:r>
              <a:rPr sz="2750" spc="-1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rules</a:t>
            </a:r>
            <a:r>
              <a:rPr sz="2750" spc="14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for</a:t>
            </a:r>
            <a:r>
              <a:rPr sz="2750" spc="6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what</a:t>
            </a:r>
            <a:r>
              <a:rPr sz="2750" spc="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kinds</a:t>
            </a:r>
            <a:r>
              <a:rPr sz="2750" spc="13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of </a:t>
            </a:r>
            <a:r>
              <a:rPr sz="2750" dirty="0">
                <a:latin typeface="Times New Roman"/>
                <a:cs typeface="Times New Roman"/>
              </a:rPr>
              <a:t>emotional</a:t>
            </a:r>
            <a:r>
              <a:rPr sz="2750" spc="13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expressions</a:t>
            </a:r>
            <a:r>
              <a:rPr sz="2750" dirty="0">
                <a:latin typeface="Times New Roman"/>
                <a:cs typeface="Times New Roman"/>
              </a:rPr>
              <a:t>	are</a:t>
            </a:r>
            <a:r>
              <a:rPr sz="2750" spc="-1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appropriate</a:t>
            </a:r>
            <a:r>
              <a:rPr sz="2750" dirty="0">
                <a:latin typeface="Times New Roman"/>
                <a:cs typeface="Times New Roman"/>
              </a:rPr>
              <a:t>	</a:t>
            </a:r>
            <a:r>
              <a:rPr sz="2750" spc="-25" dirty="0">
                <a:latin typeface="Times New Roman"/>
                <a:cs typeface="Times New Roman"/>
              </a:rPr>
              <a:t>in </a:t>
            </a:r>
            <a:r>
              <a:rPr sz="2750" dirty="0">
                <a:latin typeface="Times New Roman"/>
                <a:cs typeface="Times New Roman"/>
              </a:rPr>
              <a:t>certain</a:t>
            </a:r>
            <a:r>
              <a:rPr sz="2750" spc="13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situations.</a:t>
            </a:r>
            <a:endParaRPr sz="2750">
              <a:latin typeface="Times New Roman"/>
              <a:cs typeface="Times New Roman"/>
            </a:endParaRPr>
          </a:p>
        </p:txBody>
      </p:sp>
      <p:pic>
        <p:nvPicPr>
          <p:cNvPr id="17" name="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1211549" y="0"/>
            <a:ext cx="977838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73013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0" y="1152525"/>
            <a:ext cx="6772275" cy="90487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0" y="770287"/>
            <a:ext cx="6750050" cy="584835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311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45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Codes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Communication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371475" y="1438275"/>
            <a:ext cx="5133975" cy="1000125"/>
            <a:chOff x="371475" y="1438275"/>
            <a:chExt cx="5133975" cy="1000125"/>
          </a:xfrm>
        </p:grpSpPr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23875" y="1514459"/>
              <a:ext cx="4791059" cy="76200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71475" y="1438275"/>
              <a:ext cx="5133959" cy="1000125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553593" y="1589361"/>
            <a:ext cx="4655820" cy="61976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4"/>
              </a:spcBef>
            </a:pPr>
            <a:r>
              <a:rPr sz="3200" dirty="0">
                <a:latin typeface="Times New Roman"/>
                <a:cs typeface="Times New Roman"/>
              </a:rPr>
              <a:t>Facial</a:t>
            </a:r>
            <a:r>
              <a:rPr sz="3200" spc="-1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Behavior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techniques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42900" y="2514584"/>
            <a:ext cx="3305810" cy="1076325"/>
            <a:chOff x="342900" y="2514584"/>
            <a:chExt cx="3305810" cy="1076325"/>
          </a:xfrm>
        </p:grpSpPr>
        <p:pic>
          <p:nvPicPr>
            <p:cNvPr id="14" name="object 1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04825" y="2619374"/>
              <a:ext cx="2857500" cy="73342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42900" y="2514584"/>
              <a:ext cx="3305190" cy="1076325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553592" y="2659422"/>
              <a:ext cx="2714625" cy="593725"/>
            </a:xfrm>
            <a:custGeom>
              <a:avLst/>
              <a:gdLst/>
              <a:ahLst/>
              <a:cxnLst/>
              <a:rect l="l" t="t" r="r" b="b"/>
              <a:pathLst>
                <a:path w="2714625" h="593725">
                  <a:moveTo>
                    <a:pt x="2714243" y="0"/>
                  </a:moveTo>
                  <a:lnTo>
                    <a:pt x="0" y="0"/>
                  </a:lnTo>
                  <a:lnTo>
                    <a:pt x="0" y="593311"/>
                  </a:lnTo>
                  <a:lnTo>
                    <a:pt x="2714243" y="593311"/>
                  </a:lnTo>
                  <a:lnTo>
                    <a:pt x="271424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71475" y="2552684"/>
              <a:ext cx="3095609" cy="9429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619125" y="3124184"/>
              <a:ext cx="2600325" cy="104775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553593" y="2659422"/>
            <a:ext cx="2714625" cy="593725"/>
          </a:xfrm>
          <a:prstGeom prst="rect">
            <a:avLst/>
          </a:prstGeom>
          <a:ln w="9534">
            <a:solidFill>
              <a:srgbClr val="595959"/>
            </a:solidFill>
          </a:ln>
        </p:spPr>
        <p:txBody>
          <a:bodyPr vert="horz" wrap="square" lIns="0" tIns="3365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65"/>
              </a:spcBef>
            </a:pPr>
            <a:r>
              <a:rPr sz="3200" b="1" u="heavy" spc="-1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Neutralization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60891" y="3809631"/>
            <a:ext cx="6541134" cy="53086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508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55"/>
              </a:spcBef>
            </a:pPr>
            <a:r>
              <a:rPr sz="2750" dirty="0">
                <a:latin typeface="Times New Roman"/>
                <a:cs typeface="Times New Roman"/>
              </a:rPr>
              <a:t>It</a:t>
            </a:r>
            <a:r>
              <a:rPr sz="2750" spc="5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is</a:t>
            </a:r>
            <a:r>
              <a:rPr sz="2750" spc="4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often</a:t>
            </a:r>
            <a:r>
              <a:rPr sz="2750" spc="9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referred</a:t>
            </a:r>
            <a:r>
              <a:rPr sz="2750" spc="24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to</a:t>
            </a:r>
            <a:r>
              <a:rPr sz="2750" spc="-4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as</a:t>
            </a:r>
            <a:r>
              <a:rPr sz="2750" spc="-3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having</a:t>
            </a:r>
            <a:r>
              <a:rPr sz="2750" spc="11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</a:t>
            </a:r>
            <a:r>
              <a:rPr sz="2750" spc="-3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poker</a:t>
            </a:r>
            <a:r>
              <a:rPr sz="2750" spc="114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face.</a:t>
            </a:r>
            <a:endParaRPr sz="2750">
              <a:latin typeface="Times New Roman"/>
              <a:cs typeface="Times New Roman"/>
            </a:endParaRPr>
          </a:p>
        </p:txBody>
      </p:sp>
      <p:pic>
        <p:nvPicPr>
          <p:cNvPr id="21" name="object 21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51715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0" y="1152525"/>
            <a:ext cx="6772275" cy="90487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0" y="770287"/>
            <a:ext cx="6750050" cy="584835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311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45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Codes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Communication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371475" y="1438275"/>
            <a:ext cx="5133975" cy="1000125"/>
            <a:chOff x="371475" y="1438275"/>
            <a:chExt cx="5133975" cy="1000125"/>
          </a:xfrm>
        </p:grpSpPr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23875" y="1514459"/>
              <a:ext cx="4791059" cy="76200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71475" y="1438275"/>
              <a:ext cx="5133959" cy="1000125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553593" y="1589361"/>
            <a:ext cx="4655820" cy="61976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4"/>
              </a:spcBef>
            </a:pPr>
            <a:r>
              <a:rPr sz="3200" dirty="0">
                <a:latin typeface="Times New Roman"/>
                <a:cs typeface="Times New Roman"/>
              </a:rPr>
              <a:t>Facial</a:t>
            </a:r>
            <a:r>
              <a:rPr sz="3200" spc="-1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Behavior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techniques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42900" y="2514584"/>
            <a:ext cx="3305810" cy="1076325"/>
            <a:chOff x="342900" y="2514584"/>
            <a:chExt cx="3305810" cy="1076325"/>
          </a:xfrm>
        </p:grpSpPr>
        <p:pic>
          <p:nvPicPr>
            <p:cNvPr id="14" name="object 1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04825" y="2619374"/>
              <a:ext cx="2857500" cy="73342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42900" y="2514584"/>
              <a:ext cx="3305190" cy="1076325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553592" y="2659422"/>
              <a:ext cx="2714625" cy="593725"/>
            </a:xfrm>
            <a:custGeom>
              <a:avLst/>
              <a:gdLst/>
              <a:ahLst/>
              <a:cxnLst/>
              <a:rect l="l" t="t" r="r" b="b"/>
              <a:pathLst>
                <a:path w="2714625" h="593725">
                  <a:moveTo>
                    <a:pt x="2714243" y="0"/>
                  </a:moveTo>
                  <a:lnTo>
                    <a:pt x="0" y="0"/>
                  </a:lnTo>
                  <a:lnTo>
                    <a:pt x="0" y="593311"/>
                  </a:lnTo>
                  <a:lnTo>
                    <a:pt x="2714243" y="593311"/>
                  </a:lnTo>
                  <a:lnTo>
                    <a:pt x="271424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71475" y="2552684"/>
              <a:ext cx="3095609" cy="9429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619125" y="3124184"/>
              <a:ext cx="2600325" cy="104775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553593" y="2659422"/>
            <a:ext cx="2714625" cy="593725"/>
          </a:xfrm>
          <a:prstGeom prst="rect">
            <a:avLst/>
          </a:prstGeom>
          <a:ln w="9534">
            <a:solidFill>
              <a:srgbClr val="595959"/>
            </a:solidFill>
          </a:ln>
        </p:spPr>
        <p:txBody>
          <a:bodyPr vert="horz" wrap="square" lIns="0" tIns="3365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65"/>
              </a:spcBef>
            </a:pPr>
            <a:r>
              <a:rPr sz="3200" b="1" u="heavy" spc="-1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Neutralization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53593" y="3319534"/>
            <a:ext cx="6541134" cy="53086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38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45"/>
              </a:spcBef>
            </a:pPr>
            <a:r>
              <a:rPr sz="2750" dirty="0">
                <a:latin typeface="Times New Roman"/>
                <a:cs typeface="Times New Roman"/>
              </a:rPr>
              <a:t>It</a:t>
            </a:r>
            <a:r>
              <a:rPr sz="2750" spc="5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is</a:t>
            </a:r>
            <a:r>
              <a:rPr sz="2750" spc="4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often</a:t>
            </a:r>
            <a:r>
              <a:rPr sz="2750" spc="10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referred</a:t>
            </a:r>
            <a:r>
              <a:rPr sz="2750" spc="25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to</a:t>
            </a:r>
            <a:r>
              <a:rPr sz="2750" spc="-4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as</a:t>
            </a:r>
            <a:r>
              <a:rPr sz="2750" spc="-2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having</a:t>
            </a:r>
            <a:r>
              <a:rPr sz="2750" spc="10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</a:t>
            </a:r>
            <a:r>
              <a:rPr sz="2750" spc="-3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poker</a:t>
            </a:r>
            <a:r>
              <a:rPr sz="2750" spc="114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face.</a:t>
            </a:r>
            <a:endParaRPr sz="2750">
              <a:latin typeface="Times New Roman"/>
              <a:cs typeface="Times New Roman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342900" y="4029075"/>
            <a:ext cx="2162175" cy="1076325"/>
            <a:chOff x="342900" y="4029075"/>
            <a:chExt cx="2162175" cy="1076325"/>
          </a:xfrm>
        </p:grpSpPr>
        <p:pic>
          <p:nvPicPr>
            <p:cNvPr id="22" name="object 22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504825" y="4124325"/>
              <a:ext cx="1695450" cy="742950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42900" y="4029075"/>
              <a:ext cx="2162175" cy="1076325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553592" y="4173129"/>
              <a:ext cx="1552575" cy="593725"/>
            </a:xfrm>
            <a:custGeom>
              <a:avLst/>
              <a:gdLst/>
              <a:ahLst/>
              <a:cxnLst/>
              <a:rect l="l" t="t" r="r" b="b"/>
              <a:pathLst>
                <a:path w="1552575" h="593725">
                  <a:moveTo>
                    <a:pt x="1552062" y="0"/>
                  </a:moveTo>
                  <a:lnTo>
                    <a:pt x="0" y="0"/>
                  </a:lnTo>
                  <a:lnTo>
                    <a:pt x="0" y="593311"/>
                  </a:lnTo>
                  <a:lnTo>
                    <a:pt x="1552062" y="593311"/>
                  </a:lnTo>
                  <a:lnTo>
                    <a:pt x="155206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371475" y="4067175"/>
              <a:ext cx="1952625" cy="942975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619125" y="4638675"/>
              <a:ext cx="1457325" cy="104775"/>
            </a:xfrm>
            <a:prstGeom prst="rect">
              <a:avLst/>
            </a:prstGeom>
          </p:spPr>
        </p:pic>
      </p:grpSp>
      <p:sp>
        <p:nvSpPr>
          <p:cNvPr id="27" name="object 27"/>
          <p:cNvSpPr txBox="1"/>
          <p:nvPr/>
        </p:nvSpPr>
        <p:spPr>
          <a:xfrm>
            <a:off x="553593" y="4173129"/>
            <a:ext cx="1552575" cy="593725"/>
          </a:xfrm>
          <a:prstGeom prst="rect">
            <a:avLst/>
          </a:prstGeom>
          <a:ln w="9534">
            <a:solidFill>
              <a:srgbClr val="595959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80"/>
              </a:spcBef>
            </a:pPr>
            <a:r>
              <a:rPr sz="3200" b="1" u="heavy" spc="-1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Making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53593" y="4833175"/>
            <a:ext cx="5819140" cy="181610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1440" marR="546100">
              <a:lnSpc>
                <a:spcPct val="101600"/>
              </a:lnSpc>
              <a:spcBef>
                <a:spcPts val="310"/>
              </a:spcBef>
              <a:tabLst>
                <a:tab pos="4545330" algn="l"/>
              </a:tabLst>
            </a:pPr>
            <a:r>
              <a:rPr sz="2750" dirty="0">
                <a:latin typeface="Times New Roman"/>
                <a:cs typeface="Times New Roman"/>
              </a:rPr>
              <a:t>It</a:t>
            </a:r>
            <a:r>
              <a:rPr sz="2750" spc="6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means</a:t>
            </a:r>
            <a:r>
              <a:rPr sz="2750" spc="6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hiding</a:t>
            </a:r>
            <a:r>
              <a:rPr sz="2750" spc="12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an</a:t>
            </a:r>
            <a:r>
              <a:rPr sz="2750" spc="5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expression </a:t>
            </a:r>
            <a:r>
              <a:rPr sz="2750" dirty="0">
                <a:latin typeface="Times New Roman"/>
                <a:cs typeface="Times New Roman"/>
              </a:rPr>
              <a:t>connected</a:t>
            </a:r>
            <a:r>
              <a:rPr sz="2750" spc="11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to</a:t>
            </a:r>
            <a:r>
              <a:rPr sz="2750" spc="4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</a:t>
            </a:r>
            <a:r>
              <a:rPr sz="2750" spc="-9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felt</a:t>
            </a:r>
            <a:r>
              <a:rPr sz="2750" spc="12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emotion</a:t>
            </a:r>
            <a:r>
              <a:rPr sz="2750" spc="24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and </a:t>
            </a:r>
            <a:r>
              <a:rPr sz="2750" dirty="0">
                <a:latin typeface="Times New Roman"/>
                <a:cs typeface="Times New Roman"/>
              </a:rPr>
              <a:t>replacing</a:t>
            </a:r>
            <a:r>
              <a:rPr sz="2750" spc="229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it</a:t>
            </a:r>
            <a:r>
              <a:rPr sz="2750" spc="3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with</a:t>
            </a:r>
            <a:r>
              <a:rPr sz="2750" spc="8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an</a:t>
            </a:r>
            <a:r>
              <a:rPr sz="2750" spc="-5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expression</a:t>
            </a:r>
            <a:r>
              <a:rPr sz="2750" dirty="0">
                <a:latin typeface="Times New Roman"/>
                <a:cs typeface="Times New Roman"/>
              </a:rPr>
              <a:t>	</a:t>
            </a:r>
            <a:r>
              <a:rPr sz="2750" spc="-20" dirty="0">
                <a:latin typeface="Times New Roman"/>
                <a:cs typeface="Times New Roman"/>
              </a:rPr>
              <a:t>more </a:t>
            </a:r>
            <a:r>
              <a:rPr sz="2750" dirty="0">
                <a:latin typeface="Times New Roman"/>
                <a:cs typeface="Times New Roman"/>
              </a:rPr>
              <a:t>appropriate</a:t>
            </a:r>
            <a:r>
              <a:rPr sz="2750" spc="29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to</a:t>
            </a:r>
            <a:r>
              <a:rPr sz="2750" spc="-1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the </a:t>
            </a:r>
            <a:r>
              <a:rPr sz="2750" spc="-10" dirty="0">
                <a:latin typeface="Times New Roman"/>
                <a:cs typeface="Times New Roman"/>
              </a:rPr>
              <a:t>situation.</a:t>
            </a:r>
            <a:endParaRPr sz="2750">
              <a:latin typeface="Times New Roman"/>
              <a:cs typeface="Times New Roman"/>
            </a:endParaRPr>
          </a:p>
        </p:txBody>
      </p:sp>
      <p:pic>
        <p:nvPicPr>
          <p:cNvPr id="29" name="object 29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05815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0" y="1152525"/>
            <a:ext cx="6772275" cy="90487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0" y="770287"/>
            <a:ext cx="6750050" cy="584835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311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45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Codes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Communication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371475" y="1438275"/>
            <a:ext cx="5133975" cy="1000125"/>
            <a:chOff x="371475" y="1438275"/>
            <a:chExt cx="5133975" cy="1000125"/>
          </a:xfrm>
        </p:grpSpPr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23875" y="1514459"/>
              <a:ext cx="4791059" cy="76200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71475" y="1438275"/>
              <a:ext cx="5133959" cy="1000125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553593" y="1589361"/>
            <a:ext cx="4655820" cy="61976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4"/>
              </a:spcBef>
            </a:pPr>
            <a:r>
              <a:rPr sz="3200" dirty="0">
                <a:latin typeface="Times New Roman"/>
                <a:cs typeface="Times New Roman"/>
              </a:rPr>
              <a:t>Facial</a:t>
            </a:r>
            <a:r>
              <a:rPr sz="3200" spc="-130" dirty="0">
                <a:latin typeface="Times New Roman"/>
                <a:cs typeface="Times New Roman"/>
              </a:rPr>
              <a:t> </a:t>
            </a:r>
            <a:r>
              <a:rPr sz="3200" dirty="0">
                <a:latin typeface="Times New Roman"/>
                <a:cs typeface="Times New Roman"/>
              </a:rPr>
              <a:t>Behavior</a:t>
            </a:r>
            <a:r>
              <a:rPr sz="3200" spc="-70" dirty="0">
                <a:latin typeface="Times New Roman"/>
                <a:cs typeface="Times New Roman"/>
              </a:rPr>
              <a:t> </a:t>
            </a:r>
            <a:r>
              <a:rPr sz="3200" spc="-10" dirty="0">
                <a:latin typeface="Times New Roman"/>
                <a:cs typeface="Times New Roman"/>
              </a:rPr>
              <a:t>techniques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342900" y="2514584"/>
            <a:ext cx="3295650" cy="1076325"/>
            <a:chOff x="342900" y="2514584"/>
            <a:chExt cx="3295650" cy="1076325"/>
          </a:xfrm>
        </p:grpSpPr>
        <p:pic>
          <p:nvPicPr>
            <p:cNvPr id="14" name="object 14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04825" y="2619374"/>
              <a:ext cx="2857500" cy="73342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42900" y="2514584"/>
              <a:ext cx="3295650" cy="1076325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553592" y="2659422"/>
              <a:ext cx="2714625" cy="593725"/>
            </a:xfrm>
            <a:custGeom>
              <a:avLst/>
              <a:gdLst/>
              <a:ahLst/>
              <a:cxnLst/>
              <a:rect l="l" t="t" r="r" b="b"/>
              <a:pathLst>
                <a:path w="2714625" h="593725">
                  <a:moveTo>
                    <a:pt x="2714243" y="0"/>
                  </a:moveTo>
                  <a:lnTo>
                    <a:pt x="0" y="0"/>
                  </a:lnTo>
                  <a:lnTo>
                    <a:pt x="0" y="593311"/>
                  </a:lnTo>
                  <a:lnTo>
                    <a:pt x="2714243" y="593311"/>
                  </a:lnTo>
                  <a:lnTo>
                    <a:pt x="271424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71475" y="2552684"/>
              <a:ext cx="3086100" cy="942975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619125" y="3124184"/>
              <a:ext cx="2590800" cy="104775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553593" y="2659422"/>
            <a:ext cx="2714625" cy="593725"/>
          </a:xfrm>
          <a:prstGeom prst="rect">
            <a:avLst/>
          </a:prstGeom>
          <a:ln w="9534">
            <a:solidFill>
              <a:srgbClr val="595959"/>
            </a:solidFill>
          </a:ln>
        </p:spPr>
        <p:txBody>
          <a:bodyPr vert="horz" wrap="square" lIns="0" tIns="3365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65"/>
              </a:spcBef>
            </a:pPr>
            <a:r>
              <a:rPr sz="3200" b="1" u="heavy" spc="-1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Intensification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53593" y="3319546"/>
            <a:ext cx="6340475" cy="52324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38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45"/>
              </a:spcBef>
            </a:pPr>
            <a:r>
              <a:rPr sz="2750" dirty="0">
                <a:latin typeface="Times New Roman"/>
                <a:cs typeface="Times New Roman"/>
              </a:rPr>
              <a:t>Exaggerates</a:t>
            </a:r>
            <a:r>
              <a:rPr sz="2750" spc="28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how</a:t>
            </a:r>
            <a:r>
              <a:rPr sz="2750" spc="3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we</a:t>
            </a:r>
            <a:r>
              <a:rPr sz="2750" spc="-1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feel</a:t>
            </a:r>
            <a:r>
              <a:rPr sz="2750" spc="7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about</a:t>
            </a:r>
            <a:r>
              <a:rPr sz="2750" spc="7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something.</a:t>
            </a:r>
            <a:endParaRPr sz="2750">
              <a:latin typeface="Times New Roman"/>
              <a:cs typeface="Times New Roman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381000" y="4067175"/>
            <a:ext cx="3401060" cy="923925"/>
            <a:chOff x="381000" y="4067175"/>
            <a:chExt cx="3401060" cy="923925"/>
          </a:xfrm>
        </p:grpSpPr>
        <p:pic>
          <p:nvPicPr>
            <p:cNvPr id="22" name="object 22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504825" y="4124325"/>
              <a:ext cx="3095609" cy="666750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81000" y="4067175"/>
              <a:ext cx="3400440" cy="923925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553592" y="4173117"/>
              <a:ext cx="2948305" cy="523240"/>
            </a:xfrm>
            <a:custGeom>
              <a:avLst/>
              <a:gdLst/>
              <a:ahLst/>
              <a:cxnLst/>
              <a:rect l="l" t="t" r="r" b="b"/>
              <a:pathLst>
                <a:path w="2948304" h="523239">
                  <a:moveTo>
                    <a:pt x="2948308" y="0"/>
                  </a:moveTo>
                  <a:lnTo>
                    <a:pt x="0" y="0"/>
                  </a:lnTo>
                  <a:lnTo>
                    <a:pt x="0" y="523219"/>
                  </a:lnTo>
                  <a:lnTo>
                    <a:pt x="2948308" y="523219"/>
                  </a:lnTo>
                  <a:lnTo>
                    <a:pt x="294830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5" name="object 25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409575" y="4095750"/>
              <a:ext cx="3200400" cy="809625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619125" y="4572000"/>
              <a:ext cx="2781300" cy="114300"/>
            </a:xfrm>
            <a:prstGeom prst="rect">
              <a:avLst/>
            </a:prstGeom>
          </p:spPr>
        </p:pic>
      </p:grpSp>
      <p:sp>
        <p:nvSpPr>
          <p:cNvPr id="27" name="object 27"/>
          <p:cNvSpPr txBox="1"/>
          <p:nvPr/>
        </p:nvSpPr>
        <p:spPr>
          <a:xfrm>
            <a:off x="553593" y="4173117"/>
            <a:ext cx="2948305" cy="523240"/>
          </a:xfrm>
          <a:prstGeom prst="rect">
            <a:avLst/>
          </a:prstGeom>
          <a:ln w="9534">
            <a:solidFill>
              <a:srgbClr val="595959"/>
            </a:solidFill>
          </a:ln>
        </p:spPr>
        <p:txBody>
          <a:bodyPr vert="horz" wrap="square" lIns="0" tIns="4508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55"/>
              </a:spcBef>
            </a:pPr>
            <a:r>
              <a:rPr sz="2750" b="1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DE</a:t>
            </a:r>
            <a:r>
              <a:rPr sz="2750" b="1" u="heavy" spc="3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750" b="1" u="heavy" spc="-1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intensification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53593" y="4833198"/>
            <a:ext cx="5819140" cy="138493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36195" rIns="0" bIns="0" rtlCol="0">
            <a:spAutoFit/>
          </a:bodyPr>
          <a:lstStyle/>
          <a:p>
            <a:pPr marL="91440" marR="229870">
              <a:lnSpc>
                <a:spcPct val="102400"/>
              </a:lnSpc>
              <a:spcBef>
                <a:spcPts val="285"/>
              </a:spcBef>
              <a:tabLst>
                <a:tab pos="3526154" algn="l"/>
              </a:tabLst>
            </a:pPr>
            <a:r>
              <a:rPr sz="2750" dirty="0">
                <a:latin typeface="Times New Roman"/>
                <a:cs typeface="Times New Roman"/>
              </a:rPr>
              <a:t>By</a:t>
            </a:r>
            <a:r>
              <a:rPr sz="2750" spc="1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contrast,</a:t>
            </a:r>
            <a:r>
              <a:rPr sz="2750" spc="17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if</a:t>
            </a:r>
            <a:r>
              <a:rPr sz="2750" spc="17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we</a:t>
            </a:r>
            <a:r>
              <a:rPr sz="2750" spc="-5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reduce</a:t>
            </a:r>
            <a:r>
              <a:rPr sz="2750" spc="16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the</a:t>
            </a:r>
            <a:r>
              <a:rPr sz="2750" spc="1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intensity </a:t>
            </a:r>
            <a:r>
              <a:rPr sz="2750" dirty="0">
                <a:latin typeface="Times New Roman"/>
                <a:cs typeface="Times New Roman"/>
              </a:rPr>
              <a:t>of</a:t>
            </a:r>
            <a:r>
              <a:rPr sz="2750" spc="-1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our</a:t>
            </a:r>
            <a:r>
              <a:rPr sz="2750" spc="6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facial</a:t>
            </a:r>
            <a:r>
              <a:rPr sz="2750" spc="204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expression</a:t>
            </a:r>
            <a:r>
              <a:rPr sz="2750" dirty="0">
                <a:latin typeface="Times New Roman"/>
                <a:cs typeface="Times New Roman"/>
              </a:rPr>
              <a:t>	connected</a:t>
            </a:r>
            <a:r>
              <a:rPr sz="2750" spc="21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to</a:t>
            </a:r>
            <a:r>
              <a:rPr sz="2750" spc="5" dirty="0">
                <a:latin typeface="Times New Roman"/>
                <a:cs typeface="Times New Roman"/>
              </a:rPr>
              <a:t> </a:t>
            </a:r>
            <a:r>
              <a:rPr sz="2750" spc="-50" dirty="0">
                <a:latin typeface="Times New Roman"/>
                <a:cs typeface="Times New Roman"/>
              </a:rPr>
              <a:t>a </a:t>
            </a:r>
            <a:r>
              <a:rPr sz="2750" dirty="0">
                <a:latin typeface="Times New Roman"/>
                <a:cs typeface="Times New Roman"/>
              </a:rPr>
              <a:t>certain</a:t>
            </a:r>
            <a:r>
              <a:rPr sz="2750" spc="12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emotion.</a:t>
            </a:r>
            <a:endParaRPr sz="2750">
              <a:latin typeface="Times New Roman"/>
              <a:cs typeface="Times New Roman"/>
            </a:endParaRPr>
          </a:p>
        </p:txBody>
      </p:sp>
      <p:pic>
        <p:nvPicPr>
          <p:cNvPr id="29" name="object 29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55078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162300" y="0"/>
            <a:ext cx="5744210" cy="1562100"/>
            <a:chOff x="3162300" y="0"/>
            <a:chExt cx="5744210" cy="1562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162300" y="447675"/>
              <a:ext cx="5743559" cy="11144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85725"/>
              <a:ext cx="5362559" cy="790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71840" y="0"/>
              <a:ext cx="5734050" cy="11048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3421379" y="114379"/>
            <a:ext cx="5224780" cy="655955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27305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215"/>
              </a:spcBef>
            </a:pPr>
            <a:r>
              <a:rPr sz="3600" dirty="0"/>
              <a:t>Nonverbal</a:t>
            </a:r>
            <a:r>
              <a:rPr sz="3600" spc="-15" dirty="0"/>
              <a:t> </a:t>
            </a:r>
            <a:r>
              <a:rPr sz="3600" spc="-10" dirty="0"/>
              <a:t>Communication</a:t>
            </a:r>
            <a:endParaRPr sz="36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0" y="1152525"/>
            <a:ext cx="6772275" cy="90487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0" y="770287"/>
            <a:ext cx="6750050" cy="584835"/>
          </a:xfrm>
          <a:prstGeom prst="rect">
            <a:avLst/>
          </a:prstGeom>
          <a:solidFill>
            <a:srgbClr val="6F2F9F"/>
          </a:solidFill>
          <a:ln w="9534">
            <a:solidFill>
              <a:srgbClr val="FFFFFF"/>
            </a:solidFill>
          </a:ln>
        </p:spPr>
        <p:txBody>
          <a:bodyPr vert="horz" wrap="square" lIns="0" tIns="3111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45"/>
              </a:spcBef>
            </a:pP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Codes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3200" spc="-5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FFFFFF"/>
                </a:solidFill>
                <a:latin typeface="Times New Roman"/>
                <a:cs typeface="Times New Roman"/>
              </a:rPr>
              <a:t>Nonverbal</a:t>
            </a:r>
            <a:r>
              <a:rPr sz="32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spc="-10" dirty="0">
                <a:solidFill>
                  <a:srgbClr val="FFFFFF"/>
                </a:solidFill>
                <a:latin typeface="Times New Roman"/>
                <a:cs typeface="Times New Roman"/>
              </a:rPr>
              <a:t>Communication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371475" y="1438275"/>
            <a:ext cx="1724025" cy="1000125"/>
            <a:chOff x="371475" y="1438275"/>
            <a:chExt cx="1724025" cy="1000125"/>
          </a:xfrm>
        </p:grpSpPr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23875" y="1514475"/>
              <a:ext cx="1343025" cy="73342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71475" y="1438275"/>
              <a:ext cx="1724025" cy="1000125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553593" y="1589349"/>
            <a:ext cx="1204595" cy="584200"/>
          </a:xfrm>
          <a:prstGeom prst="rect">
            <a:avLst/>
          </a:prstGeom>
          <a:solidFill>
            <a:srgbClr val="FFFFFF"/>
          </a:solidFill>
          <a:ln w="9534">
            <a:solidFill>
              <a:srgbClr val="3F3F3F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4"/>
              </a:spcBef>
            </a:pPr>
            <a:r>
              <a:rPr sz="3200" spc="-20" dirty="0">
                <a:latin typeface="Times New Roman"/>
                <a:cs typeface="Times New Roman"/>
              </a:rPr>
              <a:t>Touch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53593" y="2407359"/>
            <a:ext cx="6797040" cy="353949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34290" rIns="0" bIns="0" rtlCol="0">
            <a:spAutoFit/>
          </a:bodyPr>
          <a:lstStyle/>
          <a:p>
            <a:pPr marL="91440" marR="179705">
              <a:lnSpc>
                <a:spcPct val="102099"/>
              </a:lnSpc>
              <a:spcBef>
                <a:spcPts val="270"/>
              </a:spcBef>
              <a:tabLst>
                <a:tab pos="2324100" algn="l"/>
              </a:tabLst>
            </a:pPr>
            <a:r>
              <a:rPr sz="2750" dirty="0">
                <a:latin typeface="Times New Roman"/>
                <a:cs typeface="Times New Roman"/>
              </a:rPr>
              <a:t>It</a:t>
            </a:r>
            <a:r>
              <a:rPr sz="2750" spc="7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is</a:t>
            </a:r>
            <a:r>
              <a:rPr sz="2750" spc="7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the</a:t>
            </a:r>
            <a:r>
              <a:rPr sz="2750" spc="-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most</a:t>
            </a:r>
            <a:r>
              <a:rPr sz="2750" spc="8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powerful</a:t>
            </a:r>
            <a:r>
              <a:rPr sz="2750" spc="15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form</a:t>
            </a:r>
            <a:r>
              <a:rPr sz="2750" spc="114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of</a:t>
            </a:r>
            <a:r>
              <a:rPr sz="2750" spc="80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nonverbal </a:t>
            </a:r>
            <a:r>
              <a:rPr sz="2750" dirty="0">
                <a:latin typeface="Times New Roman"/>
                <a:cs typeface="Times New Roman"/>
              </a:rPr>
              <a:t>communication;</a:t>
            </a:r>
            <a:r>
              <a:rPr sz="2750" spc="229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it’s</a:t>
            </a:r>
            <a:r>
              <a:rPr sz="2750" spc="2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also</a:t>
            </a:r>
            <a:r>
              <a:rPr sz="2750" spc="14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the</a:t>
            </a:r>
            <a:r>
              <a:rPr sz="2750" spc="-55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most </a:t>
            </a:r>
            <a:r>
              <a:rPr sz="2750" dirty="0">
                <a:latin typeface="Times New Roman"/>
                <a:cs typeface="Times New Roman"/>
              </a:rPr>
              <a:t>misunderstood</a:t>
            </a:r>
            <a:r>
              <a:rPr sz="2750" spc="29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and</a:t>
            </a:r>
            <a:r>
              <a:rPr sz="2750" spc="-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has</a:t>
            </a:r>
            <a:r>
              <a:rPr sz="2750" spc="1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the potential</a:t>
            </a:r>
            <a:r>
              <a:rPr sz="2750" spc="30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for </a:t>
            </a:r>
            <a:r>
              <a:rPr sz="2750" dirty="0">
                <a:latin typeface="Times New Roman"/>
                <a:cs typeface="Times New Roman"/>
              </a:rPr>
              <a:t>severely</a:t>
            </a:r>
            <a:r>
              <a:rPr sz="2750" spc="17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negative</a:t>
            </a:r>
            <a:r>
              <a:rPr sz="2750" spc="254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consequences</a:t>
            </a:r>
            <a:r>
              <a:rPr sz="2750" spc="11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if</a:t>
            </a:r>
            <a:r>
              <a:rPr sz="2750" spc="4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not</a:t>
            </a:r>
            <a:r>
              <a:rPr sz="2750" spc="-2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enacted appropriately”.</a:t>
            </a:r>
            <a:r>
              <a:rPr sz="2750" dirty="0">
                <a:latin typeface="Times New Roman"/>
                <a:cs typeface="Times New Roman"/>
              </a:rPr>
              <a:t>	Several</a:t>
            </a:r>
            <a:r>
              <a:rPr sz="2750" spc="9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different</a:t>
            </a:r>
            <a:r>
              <a:rPr sz="2750" spc="16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systems</a:t>
            </a:r>
            <a:r>
              <a:rPr sz="2750" spc="160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for </a:t>
            </a:r>
            <a:r>
              <a:rPr sz="2750" dirty="0">
                <a:latin typeface="Times New Roman"/>
                <a:cs typeface="Times New Roman"/>
              </a:rPr>
              <a:t>categorizing</a:t>
            </a:r>
            <a:r>
              <a:rPr sz="2750" spc="22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touch</a:t>
            </a:r>
            <a:r>
              <a:rPr sz="2750" spc="9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have</a:t>
            </a:r>
            <a:r>
              <a:rPr sz="2750" spc="-4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been</a:t>
            </a:r>
            <a:r>
              <a:rPr sz="2750" spc="9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developed</a:t>
            </a:r>
            <a:r>
              <a:rPr sz="2750" spc="235" dirty="0">
                <a:latin typeface="Times New Roman"/>
                <a:cs typeface="Times New Roman"/>
              </a:rPr>
              <a:t> </a:t>
            </a:r>
            <a:r>
              <a:rPr sz="2750" spc="-25" dirty="0">
                <a:latin typeface="Times New Roman"/>
                <a:cs typeface="Times New Roman"/>
              </a:rPr>
              <a:t>to </a:t>
            </a:r>
            <a:r>
              <a:rPr sz="2750" dirty="0">
                <a:latin typeface="Times New Roman"/>
                <a:cs typeface="Times New Roman"/>
              </a:rPr>
              <a:t>help</a:t>
            </a:r>
            <a:r>
              <a:rPr sz="2750" spc="4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us</a:t>
            </a:r>
            <a:r>
              <a:rPr sz="2750" spc="-1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better</a:t>
            </a:r>
            <a:r>
              <a:rPr sz="2750" spc="14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understand</a:t>
            </a:r>
            <a:r>
              <a:rPr sz="2750" spc="12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this</a:t>
            </a:r>
            <a:r>
              <a:rPr sz="2750" spc="60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complex</a:t>
            </a:r>
            <a:r>
              <a:rPr sz="2750" spc="270" dirty="0">
                <a:latin typeface="Times New Roman"/>
                <a:cs typeface="Times New Roman"/>
              </a:rPr>
              <a:t> </a:t>
            </a:r>
            <a:r>
              <a:rPr sz="2750" spc="-20" dirty="0">
                <a:latin typeface="Times New Roman"/>
                <a:cs typeface="Times New Roman"/>
              </a:rPr>
              <a:t>code </a:t>
            </a:r>
            <a:r>
              <a:rPr sz="2750" dirty="0">
                <a:latin typeface="Times New Roman"/>
                <a:cs typeface="Times New Roman"/>
              </a:rPr>
              <a:t>of</a:t>
            </a:r>
            <a:r>
              <a:rPr sz="2750" spc="-15" dirty="0">
                <a:latin typeface="Times New Roman"/>
                <a:cs typeface="Times New Roman"/>
              </a:rPr>
              <a:t> </a:t>
            </a:r>
            <a:r>
              <a:rPr sz="2750" dirty="0">
                <a:latin typeface="Times New Roman"/>
                <a:cs typeface="Times New Roman"/>
              </a:rPr>
              <a:t>nonverbal</a:t>
            </a:r>
            <a:r>
              <a:rPr sz="2750" spc="225" dirty="0">
                <a:latin typeface="Times New Roman"/>
                <a:cs typeface="Times New Roman"/>
              </a:rPr>
              <a:t> </a:t>
            </a:r>
            <a:r>
              <a:rPr sz="2750" spc="-10" dirty="0">
                <a:latin typeface="Times New Roman"/>
                <a:cs typeface="Times New Roman"/>
              </a:rPr>
              <a:t>communication.</a:t>
            </a:r>
            <a:endParaRPr sz="2750">
              <a:latin typeface="Times New Roman"/>
              <a:cs typeface="Times New Roman"/>
            </a:endParaRPr>
          </a:p>
        </p:txBody>
      </p:sp>
      <p:pic>
        <p:nvPicPr>
          <p:cNvPr id="14" name="object 14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4737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371725" y="1943100"/>
            <a:ext cx="6677659" cy="3286125"/>
            <a:chOff x="2371725" y="1943100"/>
            <a:chExt cx="6677659" cy="328612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371725" y="2924175"/>
              <a:ext cx="6677040" cy="23050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886075" y="2200259"/>
              <a:ext cx="5457809" cy="148590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371725" y="1943100"/>
              <a:ext cx="6667500" cy="2295525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959476" y="2235449"/>
            <a:ext cx="5309235" cy="1344930"/>
          </a:xfrm>
          <a:prstGeom prst="rect">
            <a:avLst/>
          </a:prstGeom>
          <a:solidFill>
            <a:srgbClr val="FFFFFF"/>
          </a:solidFill>
          <a:ln w="9534">
            <a:solidFill>
              <a:srgbClr val="171616"/>
            </a:solidFill>
          </a:ln>
        </p:spPr>
        <p:txBody>
          <a:bodyPr vert="horz" wrap="square" lIns="0" tIns="15240" rIns="0" bIns="0" rtlCol="0">
            <a:spAutoFit/>
          </a:bodyPr>
          <a:lstStyle/>
          <a:p>
            <a:pPr marL="93980">
              <a:lnSpc>
                <a:spcPct val="100000"/>
              </a:lnSpc>
              <a:spcBef>
                <a:spcPts val="120"/>
              </a:spcBef>
            </a:pPr>
            <a:r>
              <a:rPr sz="8000" dirty="0"/>
              <a:t>Section</a:t>
            </a:r>
            <a:r>
              <a:rPr sz="8000" spc="-280" dirty="0"/>
              <a:t> </a:t>
            </a:r>
            <a:r>
              <a:rPr sz="8000" spc="-395" dirty="0"/>
              <a:t>T</a:t>
            </a:r>
            <a:r>
              <a:rPr sz="8000" spc="160" dirty="0"/>
              <a:t>wo</a:t>
            </a:r>
            <a:endParaRPr sz="800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26043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781175" y="2200275"/>
            <a:ext cx="8087359" cy="3152775"/>
            <a:chOff x="1781175" y="2200275"/>
            <a:chExt cx="8087359" cy="315277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81175" y="3486150"/>
              <a:ext cx="8086740" cy="18669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819275" y="2314575"/>
              <a:ext cx="7877190" cy="15525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90700" y="2200275"/>
              <a:ext cx="8077200" cy="1857375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860173" y="2360685"/>
            <a:ext cx="7736840" cy="1409700"/>
          </a:xfrm>
          <a:prstGeom prst="rect">
            <a:avLst/>
          </a:prstGeom>
          <a:solidFill>
            <a:srgbClr val="FFFFFF"/>
          </a:solidFill>
          <a:ln w="9534">
            <a:solidFill>
              <a:srgbClr val="252525"/>
            </a:solidFill>
          </a:ln>
        </p:spPr>
        <p:txBody>
          <a:bodyPr vert="horz" wrap="square" lIns="0" tIns="8890" rIns="0" bIns="0" rtlCol="0">
            <a:spAutoFit/>
          </a:bodyPr>
          <a:lstStyle/>
          <a:p>
            <a:pPr marL="664845" marR="264795" indent="-391160">
              <a:lnSpc>
                <a:spcPts val="5180"/>
              </a:lnSpc>
              <a:spcBef>
                <a:spcPts val="70"/>
              </a:spcBef>
            </a:pPr>
            <a:r>
              <a:rPr sz="3950" dirty="0"/>
              <a:t>Forming</a:t>
            </a:r>
            <a:r>
              <a:rPr sz="3950" spc="105" dirty="0"/>
              <a:t> </a:t>
            </a:r>
            <a:r>
              <a:rPr sz="3950" dirty="0"/>
              <a:t>Relationships</a:t>
            </a:r>
            <a:r>
              <a:rPr sz="3950" spc="-130" dirty="0"/>
              <a:t> </a:t>
            </a:r>
            <a:r>
              <a:rPr sz="3950" dirty="0"/>
              <a:t>With</a:t>
            </a:r>
            <a:r>
              <a:rPr sz="3950" spc="-120" dirty="0"/>
              <a:t> </a:t>
            </a:r>
            <a:r>
              <a:rPr sz="3950" spc="-484" dirty="0"/>
              <a:t>V</a:t>
            </a:r>
            <a:r>
              <a:rPr sz="3950" spc="90" dirty="0"/>
              <a:t>e</a:t>
            </a:r>
            <a:r>
              <a:rPr sz="3950" spc="80" dirty="0"/>
              <a:t>r</a:t>
            </a:r>
            <a:r>
              <a:rPr sz="3950" spc="95" dirty="0"/>
              <a:t>b</a:t>
            </a:r>
            <a:r>
              <a:rPr sz="3950" spc="90" dirty="0"/>
              <a:t>a</a:t>
            </a:r>
            <a:r>
              <a:rPr sz="3950" spc="65" dirty="0"/>
              <a:t>l</a:t>
            </a:r>
            <a:r>
              <a:rPr sz="3950" spc="-15" dirty="0"/>
              <a:t> </a:t>
            </a:r>
            <a:r>
              <a:rPr sz="3950" dirty="0"/>
              <a:t>and</a:t>
            </a:r>
            <a:r>
              <a:rPr sz="3950" spc="25" dirty="0"/>
              <a:t> </a:t>
            </a:r>
            <a:r>
              <a:rPr sz="3950" dirty="0"/>
              <a:t>Nonverbal</a:t>
            </a:r>
            <a:r>
              <a:rPr sz="3950" spc="75" dirty="0"/>
              <a:t> </a:t>
            </a:r>
            <a:r>
              <a:rPr sz="3950" spc="-10" dirty="0"/>
              <a:t>Communication</a:t>
            </a:r>
            <a:endParaRPr sz="3950"/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59532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247900" y="0"/>
            <a:ext cx="7943850" cy="2095500"/>
            <a:chOff x="2247900" y="0"/>
            <a:chExt cx="7943850" cy="20955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247900" y="762000"/>
              <a:ext cx="7943850" cy="13335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247900" y="0"/>
              <a:ext cx="7877190" cy="110489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314575" y="0"/>
              <a:ext cx="7867650" cy="125729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293869" y="22805"/>
            <a:ext cx="7736840" cy="983615"/>
          </a:xfrm>
          <a:prstGeom prst="rect">
            <a:avLst/>
          </a:prstGeom>
          <a:solidFill>
            <a:srgbClr val="FFFFFF"/>
          </a:solidFill>
          <a:ln w="9534">
            <a:solidFill>
              <a:srgbClr val="252525"/>
            </a:solidFill>
          </a:ln>
        </p:spPr>
        <p:txBody>
          <a:bodyPr vert="horz" wrap="square" lIns="0" tIns="635" rIns="0" bIns="0" rtlCol="0">
            <a:spAutoFit/>
          </a:bodyPr>
          <a:lstStyle/>
          <a:p>
            <a:pPr marL="2743200" marR="255270" indent="-2468880">
              <a:lnSpc>
                <a:spcPct val="109300"/>
              </a:lnSpc>
              <a:spcBef>
                <a:spcPts val="5"/>
              </a:spcBef>
            </a:pPr>
            <a:r>
              <a:rPr sz="2750" dirty="0"/>
              <a:t>Forming</a:t>
            </a:r>
            <a:r>
              <a:rPr sz="2750" spc="145" dirty="0"/>
              <a:t> </a:t>
            </a:r>
            <a:r>
              <a:rPr sz="2750" dirty="0"/>
              <a:t>Relationships</a:t>
            </a:r>
            <a:r>
              <a:rPr sz="2750" spc="90" dirty="0"/>
              <a:t> </a:t>
            </a:r>
            <a:r>
              <a:rPr sz="2750" dirty="0"/>
              <a:t>With</a:t>
            </a:r>
            <a:r>
              <a:rPr sz="2750" spc="20" dirty="0"/>
              <a:t> </a:t>
            </a:r>
            <a:r>
              <a:rPr sz="2750" spc="-10" dirty="0"/>
              <a:t>Verbal</a:t>
            </a:r>
            <a:r>
              <a:rPr sz="2750" spc="35" dirty="0"/>
              <a:t> </a:t>
            </a:r>
            <a:r>
              <a:rPr sz="2750" dirty="0"/>
              <a:t>and</a:t>
            </a:r>
            <a:r>
              <a:rPr sz="2750" spc="-75" dirty="0"/>
              <a:t> </a:t>
            </a:r>
            <a:r>
              <a:rPr sz="2750" spc="-10" dirty="0"/>
              <a:t>Nonverbal Communication</a:t>
            </a:r>
            <a:endParaRPr sz="2750"/>
          </a:p>
        </p:txBody>
      </p:sp>
      <p:grpSp>
        <p:nvGrpSpPr>
          <p:cNvPr id="7" name="object 7"/>
          <p:cNvGrpSpPr/>
          <p:nvPr/>
        </p:nvGrpSpPr>
        <p:grpSpPr>
          <a:xfrm>
            <a:off x="786769" y="1144778"/>
            <a:ext cx="10200640" cy="1288415"/>
            <a:chOff x="786769" y="1144778"/>
            <a:chExt cx="10200640" cy="1288415"/>
          </a:xfrm>
        </p:grpSpPr>
        <p:sp>
          <p:nvSpPr>
            <p:cNvPr id="8" name="object 8"/>
            <p:cNvSpPr/>
            <p:nvPr/>
          </p:nvSpPr>
          <p:spPr>
            <a:xfrm>
              <a:off x="791849" y="1149858"/>
              <a:ext cx="10190480" cy="1278255"/>
            </a:xfrm>
            <a:custGeom>
              <a:avLst/>
              <a:gdLst/>
              <a:ahLst/>
              <a:cxnLst/>
              <a:rect l="l" t="t" r="r" b="b"/>
              <a:pathLst>
                <a:path w="10190480" h="1278255">
                  <a:moveTo>
                    <a:pt x="10190347" y="0"/>
                  </a:moveTo>
                  <a:lnTo>
                    <a:pt x="0" y="0"/>
                  </a:lnTo>
                  <a:lnTo>
                    <a:pt x="0" y="1277873"/>
                  </a:lnTo>
                  <a:lnTo>
                    <a:pt x="10190347" y="1277873"/>
                  </a:lnTo>
                  <a:lnTo>
                    <a:pt x="10190347" y="0"/>
                  </a:lnTo>
                  <a:close/>
                </a:path>
              </a:pathLst>
            </a:custGeom>
            <a:solidFill>
              <a:srgbClr val="DEEB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791849" y="1149858"/>
              <a:ext cx="10190480" cy="1278255"/>
            </a:xfrm>
            <a:custGeom>
              <a:avLst/>
              <a:gdLst/>
              <a:ahLst/>
              <a:cxnLst/>
              <a:rect l="l" t="t" r="r" b="b"/>
              <a:pathLst>
                <a:path w="10190480" h="1278255">
                  <a:moveTo>
                    <a:pt x="0" y="1277873"/>
                  </a:moveTo>
                  <a:lnTo>
                    <a:pt x="10190347" y="1277873"/>
                  </a:lnTo>
                  <a:lnTo>
                    <a:pt x="10190347" y="0"/>
                  </a:lnTo>
                  <a:lnTo>
                    <a:pt x="0" y="0"/>
                  </a:lnTo>
                  <a:lnTo>
                    <a:pt x="0" y="1277873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909943" y="1150390"/>
            <a:ext cx="9961880" cy="11982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0795" algn="ctr">
              <a:lnSpc>
                <a:spcPct val="106900"/>
              </a:lnSpc>
              <a:spcBef>
                <a:spcPts val="95"/>
              </a:spcBef>
            </a:pPr>
            <a:r>
              <a:rPr sz="2400" dirty="0">
                <a:latin typeface="Times New Roman"/>
                <a:cs typeface="Times New Roman"/>
              </a:rPr>
              <a:t>Developing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interpersonal,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verbal,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nonverbal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communication</a:t>
            </a:r>
            <a:r>
              <a:rPr sz="2400" spc="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skills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requires </a:t>
            </a:r>
            <a:r>
              <a:rPr sz="2400" dirty="0">
                <a:latin typeface="Times New Roman"/>
                <a:cs typeface="Times New Roman"/>
              </a:rPr>
              <a:t>you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differentiate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between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content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relational</a:t>
            </a:r>
            <a:r>
              <a:rPr sz="2400" spc="-8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layers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3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messages.</a:t>
            </a:r>
            <a:r>
              <a:rPr sz="2400" spc="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you </a:t>
            </a:r>
            <a:r>
              <a:rPr sz="2400" spc="-10" dirty="0">
                <a:latin typeface="Times New Roman"/>
                <a:cs typeface="Times New Roman"/>
              </a:rPr>
              <a:t>communicate</a:t>
            </a:r>
            <a:r>
              <a:rPr sz="2400" spc="1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with</a:t>
            </a:r>
            <a:r>
              <a:rPr sz="2400" spc="-1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other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people,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your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messages</a:t>
            </a:r>
            <a:r>
              <a:rPr sz="2400" spc="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have two</a:t>
            </a:r>
            <a:r>
              <a:rPr sz="2400" spc="-11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layers: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180975" y="2390759"/>
            <a:ext cx="5276850" cy="1477010"/>
            <a:chOff x="180975" y="2390759"/>
            <a:chExt cx="5276850" cy="1477010"/>
          </a:xfrm>
        </p:grpSpPr>
        <p:pic>
          <p:nvPicPr>
            <p:cNvPr id="12" name="object 1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628900" y="2390759"/>
              <a:ext cx="2828925" cy="857250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2771525" y="2418465"/>
              <a:ext cx="2623185" cy="664845"/>
            </a:xfrm>
            <a:custGeom>
              <a:avLst/>
              <a:gdLst/>
              <a:ahLst/>
              <a:cxnLst/>
              <a:rect l="l" t="t" r="r" b="b"/>
              <a:pathLst>
                <a:path w="2623185" h="664844">
                  <a:moveTo>
                    <a:pt x="65019" y="590275"/>
                  </a:moveTo>
                  <a:lnTo>
                    <a:pt x="0" y="645292"/>
                  </a:lnTo>
                  <a:lnTo>
                    <a:pt x="83058" y="664342"/>
                  </a:lnTo>
                  <a:lnTo>
                    <a:pt x="77023" y="639561"/>
                  </a:lnTo>
                  <a:lnTo>
                    <a:pt x="63876" y="639561"/>
                  </a:lnTo>
                  <a:lnTo>
                    <a:pt x="59436" y="621030"/>
                  </a:lnTo>
                  <a:lnTo>
                    <a:pt x="71780" y="618034"/>
                  </a:lnTo>
                  <a:lnTo>
                    <a:pt x="65019" y="590275"/>
                  </a:lnTo>
                  <a:close/>
                </a:path>
                <a:path w="2623185" h="664844">
                  <a:moveTo>
                    <a:pt x="71780" y="618034"/>
                  </a:moveTo>
                  <a:lnTo>
                    <a:pt x="59436" y="621030"/>
                  </a:lnTo>
                  <a:lnTo>
                    <a:pt x="63876" y="639561"/>
                  </a:lnTo>
                  <a:lnTo>
                    <a:pt x="76289" y="636549"/>
                  </a:lnTo>
                  <a:lnTo>
                    <a:pt x="71780" y="618034"/>
                  </a:lnTo>
                  <a:close/>
                </a:path>
                <a:path w="2623185" h="664844">
                  <a:moveTo>
                    <a:pt x="76289" y="636549"/>
                  </a:moveTo>
                  <a:lnTo>
                    <a:pt x="63876" y="639561"/>
                  </a:lnTo>
                  <a:lnTo>
                    <a:pt x="77023" y="639561"/>
                  </a:lnTo>
                  <a:lnTo>
                    <a:pt x="76289" y="636549"/>
                  </a:lnTo>
                  <a:close/>
                </a:path>
                <a:path w="2623185" h="664844">
                  <a:moveTo>
                    <a:pt x="2618344" y="0"/>
                  </a:moveTo>
                  <a:lnTo>
                    <a:pt x="71780" y="618034"/>
                  </a:lnTo>
                  <a:lnTo>
                    <a:pt x="76289" y="636549"/>
                  </a:lnTo>
                  <a:lnTo>
                    <a:pt x="2622794" y="18531"/>
                  </a:lnTo>
                  <a:lnTo>
                    <a:pt x="2618344" y="0"/>
                  </a:lnTo>
                  <a:close/>
                </a:path>
              </a:pathLst>
            </a:custGeom>
            <a:solidFill>
              <a:srgbClr val="5B9A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288845" y="3237536"/>
              <a:ext cx="2617470" cy="468630"/>
            </a:xfrm>
            <a:custGeom>
              <a:avLst/>
              <a:gdLst/>
              <a:ahLst/>
              <a:cxnLst/>
              <a:rect l="l" t="t" r="r" b="b"/>
              <a:pathLst>
                <a:path w="2617470" h="468629">
                  <a:moveTo>
                    <a:pt x="2616970" y="0"/>
                  </a:moveTo>
                  <a:lnTo>
                    <a:pt x="0" y="0"/>
                  </a:lnTo>
                  <a:lnTo>
                    <a:pt x="0" y="468069"/>
                  </a:lnTo>
                  <a:lnTo>
                    <a:pt x="2616970" y="468069"/>
                  </a:lnTo>
                  <a:lnTo>
                    <a:pt x="2616970" y="0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80975" y="3181349"/>
              <a:ext cx="2828925" cy="685800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288845" y="3237536"/>
            <a:ext cx="2617470" cy="468630"/>
          </a:xfrm>
          <a:prstGeom prst="rect">
            <a:avLst/>
          </a:prstGeom>
          <a:ln w="9534">
            <a:solidFill>
              <a:srgbClr val="FFFFFF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20"/>
              </a:spcBef>
            </a:pPr>
            <a:r>
              <a:rPr sz="2400" b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400" b="1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FFFFFF"/>
                </a:solidFill>
                <a:latin typeface="Times New Roman"/>
                <a:cs typeface="Times New Roman"/>
              </a:rPr>
              <a:t>content</a:t>
            </a:r>
            <a:r>
              <a:rPr sz="2400" b="1" spc="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layer.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52950" y="2428859"/>
            <a:ext cx="4112260" cy="1505585"/>
            <a:chOff x="4552950" y="2428859"/>
            <a:chExt cx="4112260" cy="1505585"/>
          </a:xfrm>
        </p:grpSpPr>
        <p:pic>
          <p:nvPicPr>
            <p:cNvPr id="18" name="object 1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334000" y="2428859"/>
              <a:ext cx="866775" cy="819150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5398251" y="2454919"/>
              <a:ext cx="663575" cy="608965"/>
            </a:xfrm>
            <a:custGeom>
              <a:avLst/>
              <a:gdLst/>
              <a:ahLst/>
              <a:cxnLst/>
              <a:rect l="l" t="t" r="r" b="b"/>
              <a:pathLst>
                <a:path w="663575" h="608964">
                  <a:moveTo>
                    <a:pt x="600636" y="564295"/>
                  </a:moveTo>
                  <a:lnTo>
                    <a:pt x="581284" y="585459"/>
                  </a:lnTo>
                  <a:lnTo>
                    <a:pt x="663214" y="608838"/>
                  </a:lnTo>
                  <a:lnTo>
                    <a:pt x="649449" y="572871"/>
                  </a:lnTo>
                  <a:lnTo>
                    <a:pt x="609996" y="572871"/>
                  </a:lnTo>
                  <a:lnTo>
                    <a:pt x="600636" y="564295"/>
                  </a:lnTo>
                  <a:close/>
                </a:path>
                <a:path w="663575" h="608964">
                  <a:moveTo>
                    <a:pt x="613432" y="550302"/>
                  </a:moveTo>
                  <a:lnTo>
                    <a:pt x="600636" y="564295"/>
                  </a:lnTo>
                  <a:lnTo>
                    <a:pt x="609996" y="572871"/>
                  </a:lnTo>
                  <a:lnTo>
                    <a:pt x="622828" y="558911"/>
                  </a:lnTo>
                  <a:lnTo>
                    <a:pt x="613432" y="550302"/>
                  </a:lnTo>
                  <a:close/>
                </a:path>
                <a:path w="663575" h="608964">
                  <a:moveTo>
                    <a:pt x="632734" y="529193"/>
                  </a:moveTo>
                  <a:lnTo>
                    <a:pt x="613432" y="550302"/>
                  </a:lnTo>
                  <a:lnTo>
                    <a:pt x="622828" y="558911"/>
                  </a:lnTo>
                  <a:lnTo>
                    <a:pt x="609996" y="572871"/>
                  </a:lnTo>
                  <a:lnTo>
                    <a:pt x="649449" y="572871"/>
                  </a:lnTo>
                  <a:lnTo>
                    <a:pt x="632734" y="529193"/>
                  </a:lnTo>
                  <a:close/>
                </a:path>
                <a:path w="663575" h="608964">
                  <a:moveTo>
                    <a:pt x="12832" y="0"/>
                  </a:moveTo>
                  <a:lnTo>
                    <a:pt x="0" y="13959"/>
                  </a:lnTo>
                  <a:lnTo>
                    <a:pt x="600636" y="564295"/>
                  </a:lnTo>
                  <a:lnTo>
                    <a:pt x="613432" y="550302"/>
                  </a:lnTo>
                  <a:lnTo>
                    <a:pt x="12832" y="0"/>
                  </a:lnTo>
                  <a:close/>
                </a:path>
              </a:pathLst>
            </a:custGeom>
            <a:solidFill>
              <a:srgbClr val="5B9A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4655057" y="3303708"/>
              <a:ext cx="4010660" cy="468630"/>
            </a:xfrm>
            <a:custGeom>
              <a:avLst/>
              <a:gdLst/>
              <a:ahLst/>
              <a:cxnLst/>
              <a:rect l="l" t="t" r="r" b="b"/>
              <a:pathLst>
                <a:path w="4010659" h="468629">
                  <a:moveTo>
                    <a:pt x="4010040" y="0"/>
                  </a:moveTo>
                  <a:lnTo>
                    <a:pt x="0" y="0"/>
                  </a:lnTo>
                  <a:lnTo>
                    <a:pt x="0" y="468069"/>
                  </a:lnTo>
                  <a:lnTo>
                    <a:pt x="4010040" y="468069"/>
                  </a:lnTo>
                  <a:lnTo>
                    <a:pt x="4010040" y="0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" name="object 21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552950" y="3248024"/>
              <a:ext cx="2114550" cy="68580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248400" y="3248024"/>
              <a:ext cx="1200150" cy="685800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4655057" y="3303708"/>
            <a:ext cx="4010660" cy="468630"/>
          </a:xfrm>
          <a:prstGeom prst="rect">
            <a:avLst/>
          </a:prstGeom>
          <a:ln w="9534">
            <a:solidFill>
              <a:srgbClr val="FFFFFF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94615">
              <a:lnSpc>
                <a:spcPct val="100000"/>
              </a:lnSpc>
              <a:spcBef>
                <a:spcPts val="320"/>
              </a:spcBef>
            </a:pPr>
            <a:r>
              <a:rPr sz="2400" b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400" b="1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b="1" dirty="0">
                <a:solidFill>
                  <a:srgbClr val="FFFFFF"/>
                </a:solidFill>
                <a:latin typeface="Times New Roman"/>
                <a:cs typeface="Times New Roman"/>
              </a:rPr>
              <a:t>rational</a:t>
            </a:r>
            <a:r>
              <a:rPr sz="2400" b="1" spc="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layer.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08728" y="3910572"/>
            <a:ext cx="4278630" cy="272732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24130" rIns="0" bIns="0" rtlCol="0">
            <a:spAutoFit/>
          </a:bodyPr>
          <a:lstStyle/>
          <a:p>
            <a:pPr marL="91440" marR="128270">
              <a:lnSpc>
                <a:spcPct val="106800"/>
              </a:lnSpc>
              <a:spcBef>
                <a:spcPts val="190"/>
              </a:spcBef>
            </a:pPr>
            <a:r>
              <a:rPr sz="2000" dirty="0">
                <a:latin typeface="Times New Roman"/>
                <a:cs typeface="Times New Roman"/>
              </a:rPr>
              <a:t>consists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“information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being </a:t>
            </a:r>
            <a:r>
              <a:rPr sz="2000" dirty="0">
                <a:latin typeface="Times New Roman"/>
                <a:cs typeface="Times New Roman"/>
              </a:rPr>
              <a:t>explicitly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discussed”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content</a:t>
            </a:r>
            <a:r>
              <a:rPr sz="2000" spc="-10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layer </a:t>
            </a:r>
            <a:r>
              <a:rPr sz="2000" dirty="0">
                <a:latin typeface="Times New Roman"/>
                <a:cs typeface="Times New Roman"/>
              </a:rPr>
              <a:t>may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include</a:t>
            </a:r>
            <a:r>
              <a:rPr sz="2000" spc="-1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descriptive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information </a:t>
            </a:r>
            <a:r>
              <a:rPr sz="2000" dirty="0">
                <a:latin typeface="Times New Roman"/>
                <a:cs typeface="Times New Roman"/>
              </a:rPr>
              <a:t>such</a:t>
            </a:r>
            <a:r>
              <a:rPr sz="2000" spc="-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as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1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time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meeting,</a:t>
            </a:r>
            <a:r>
              <a:rPr sz="2000" spc="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project </a:t>
            </a:r>
            <a:r>
              <a:rPr sz="2000" dirty="0">
                <a:latin typeface="Times New Roman"/>
                <a:cs typeface="Times New Roman"/>
              </a:rPr>
              <a:t>due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date,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or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names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coworkers </a:t>
            </a:r>
            <a:r>
              <a:rPr sz="2000" dirty="0">
                <a:latin typeface="Times New Roman"/>
                <a:cs typeface="Times New Roman"/>
              </a:rPr>
              <a:t>assigned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team.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spc="-50" dirty="0">
                <a:latin typeface="Times New Roman"/>
                <a:cs typeface="Times New Roman"/>
              </a:rPr>
              <a:t>You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exchange </a:t>
            </a:r>
            <a:r>
              <a:rPr sz="2000" dirty="0">
                <a:latin typeface="Times New Roman"/>
                <a:cs typeface="Times New Roman"/>
              </a:rPr>
              <a:t>content</a:t>
            </a:r>
            <a:r>
              <a:rPr sz="2000" spc="-1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</a:t>
            </a:r>
            <a:r>
              <a:rPr sz="2000" spc="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others</a:t>
            </a:r>
            <a:r>
              <a:rPr sz="2000" spc="-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function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and </a:t>
            </a:r>
            <a:r>
              <a:rPr sz="2000" dirty="0">
                <a:latin typeface="Times New Roman"/>
                <a:cs typeface="Times New Roman"/>
              </a:rPr>
              <a:t>retrieve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basic</a:t>
            </a:r>
            <a:r>
              <a:rPr sz="2000" spc="-8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information.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750063" y="4008751"/>
            <a:ext cx="3820160" cy="157480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20955" rIns="0" bIns="0" rtlCol="0">
            <a:spAutoFit/>
          </a:bodyPr>
          <a:lstStyle/>
          <a:p>
            <a:pPr marL="94615" marR="270510">
              <a:lnSpc>
                <a:spcPct val="107700"/>
              </a:lnSpc>
              <a:spcBef>
                <a:spcPts val="165"/>
              </a:spcBef>
            </a:pPr>
            <a:r>
              <a:rPr sz="1800" dirty="0">
                <a:latin typeface="Times New Roman"/>
                <a:cs typeface="Times New Roman"/>
              </a:rPr>
              <a:t>The</a:t>
            </a:r>
            <a:r>
              <a:rPr sz="1800" spc="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relational</a:t>
            </a:r>
            <a:r>
              <a:rPr sz="1800" spc="2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layer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reveals</a:t>
            </a:r>
            <a:r>
              <a:rPr sz="1800" spc="-3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“how</a:t>
            </a:r>
            <a:r>
              <a:rPr sz="1800" spc="-105" dirty="0">
                <a:latin typeface="Times New Roman"/>
                <a:cs typeface="Times New Roman"/>
              </a:rPr>
              <a:t> </a:t>
            </a:r>
            <a:r>
              <a:rPr sz="1800" spc="-25" dirty="0">
                <a:latin typeface="Times New Roman"/>
                <a:cs typeface="Times New Roman"/>
              </a:rPr>
              <a:t>you </a:t>
            </a:r>
            <a:r>
              <a:rPr sz="1800" dirty="0">
                <a:latin typeface="Times New Roman"/>
                <a:cs typeface="Times New Roman"/>
              </a:rPr>
              <a:t>feel</a:t>
            </a:r>
            <a:r>
              <a:rPr sz="1800" spc="-3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about</a:t>
            </a:r>
            <a:r>
              <a:rPr sz="1800" spc="-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the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other</a:t>
            </a:r>
            <a:r>
              <a:rPr sz="1800" spc="-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person;</a:t>
            </a:r>
            <a:r>
              <a:rPr sz="1800" spc="4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whether </a:t>
            </a:r>
            <a:r>
              <a:rPr sz="1800" dirty="0">
                <a:latin typeface="Times New Roman"/>
                <a:cs typeface="Times New Roman"/>
              </a:rPr>
              <a:t>you</a:t>
            </a:r>
            <a:r>
              <a:rPr sz="1800" spc="-5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like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or</a:t>
            </a:r>
            <a:r>
              <a:rPr sz="1800" spc="-3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dislike</a:t>
            </a:r>
            <a:r>
              <a:rPr sz="1800" spc="114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the</a:t>
            </a:r>
            <a:r>
              <a:rPr sz="1800" spc="-9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other</a:t>
            </a:r>
            <a:r>
              <a:rPr sz="1800" spc="-3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person, </a:t>
            </a:r>
            <a:r>
              <a:rPr sz="1800" dirty="0">
                <a:latin typeface="Times New Roman"/>
                <a:cs typeface="Times New Roman"/>
              </a:rPr>
              <a:t>feel</a:t>
            </a:r>
            <a:r>
              <a:rPr sz="1800" spc="-5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in</a:t>
            </a:r>
            <a:r>
              <a:rPr sz="1800" spc="7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control</a:t>
            </a:r>
            <a:r>
              <a:rPr sz="1800" spc="-6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or subordinate, </a:t>
            </a:r>
            <a:r>
              <a:rPr sz="1800" spc="-20" dirty="0">
                <a:latin typeface="Times New Roman"/>
                <a:cs typeface="Times New Roman"/>
              </a:rPr>
              <a:t>feel</a:t>
            </a:r>
            <a:endParaRPr sz="1800">
              <a:latin typeface="Times New Roman"/>
              <a:cs typeface="Times New Roman"/>
            </a:endParaRPr>
          </a:p>
          <a:p>
            <a:pPr marL="94615">
              <a:lnSpc>
                <a:spcPct val="100000"/>
              </a:lnSpc>
              <a:spcBef>
                <a:spcPts val="95"/>
              </a:spcBef>
            </a:pPr>
            <a:r>
              <a:rPr sz="1800" dirty="0">
                <a:latin typeface="Times New Roman"/>
                <a:cs typeface="Times New Roman"/>
              </a:rPr>
              <a:t>comfortable</a:t>
            </a:r>
            <a:r>
              <a:rPr sz="1800" spc="-2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or</a:t>
            </a:r>
            <a:r>
              <a:rPr sz="1800" spc="-2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anxious,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and</a:t>
            </a:r>
            <a:r>
              <a:rPr sz="1800" spc="-10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so</a:t>
            </a:r>
            <a:r>
              <a:rPr sz="1800" spc="40" dirty="0">
                <a:latin typeface="Times New Roman"/>
                <a:cs typeface="Times New Roman"/>
              </a:rPr>
              <a:t> </a:t>
            </a:r>
            <a:r>
              <a:rPr sz="1800" spc="-20" dirty="0">
                <a:latin typeface="Times New Roman"/>
                <a:cs typeface="Times New Roman"/>
              </a:rPr>
              <a:t>on”.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26" name="object 26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64836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06948" y="1495024"/>
            <a:ext cx="7624445" cy="5302250"/>
            <a:chOff x="406948" y="1495024"/>
            <a:chExt cx="7624445" cy="5302250"/>
          </a:xfrm>
        </p:grpSpPr>
        <p:sp>
          <p:nvSpPr>
            <p:cNvPr id="3" name="object 3"/>
            <p:cNvSpPr/>
            <p:nvPr/>
          </p:nvSpPr>
          <p:spPr>
            <a:xfrm>
              <a:off x="412028" y="2769867"/>
              <a:ext cx="7614284" cy="4022090"/>
            </a:xfrm>
            <a:custGeom>
              <a:avLst/>
              <a:gdLst/>
              <a:ahLst/>
              <a:cxnLst/>
              <a:rect l="l" t="t" r="r" b="b"/>
              <a:pathLst>
                <a:path w="7614284" h="4022090">
                  <a:moveTo>
                    <a:pt x="7613781" y="0"/>
                  </a:moveTo>
                  <a:lnTo>
                    <a:pt x="0" y="0"/>
                  </a:lnTo>
                  <a:lnTo>
                    <a:pt x="0" y="4021957"/>
                  </a:lnTo>
                  <a:lnTo>
                    <a:pt x="7613781" y="4021957"/>
                  </a:lnTo>
                  <a:lnTo>
                    <a:pt x="7613781" y="0"/>
                  </a:lnTo>
                  <a:close/>
                </a:path>
              </a:pathLst>
            </a:custGeom>
            <a:solidFill>
              <a:srgbClr val="DEEB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412028" y="2769867"/>
              <a:ext cx="7614284" cy="4022090"/>
            </a:xfrm>
            <a:custGeom>
              <a:avLst/>
              <a:gdLst/>
              <a:ahLst/>
              <a:cxnLst/>
              <a:rect l="l" t="t" r="r" b="b"/>
              <a:pathLst>
                <a:path w="7614284" h="4022090">
                  <a:moveTo>
                    <a:pt x="0" y="4021957"/>
                  </a:moveTo>
                  <a:lnTo>
                    <a:pt x="7613781" y="4021957"/>
                  </a:lnTo>
                  <a:lnTo>
                    <a:pt x="7613781" y="0"/>
                  </a:lnTo>
                  <a:lnTo>
                    <a:pt x="0" y="0"/>
                  </a:lnTo>
                  <a:lnTo>
                    <a:pt x="0" y="4021957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16322" y="1501374"/>
              <a:ext cx="3387725" cy="1273175"/>
            </a:xfrm>
            <a:custGeom>
              <a:avLst/>
              <a:gdLst/>
              <a:ahLst/>
              <a:cxnLst/>
              <a:rect l="l" t="t" r="r" b="b"/>
              <a:pathLst>
                <a:path w="3387725" h="1273175">
                  <a:moveTo>
                    <a:pt x="2062285" y="0"/>
                  </a:moveTo>
                  <a:lnTo>
                    <a:pt x="2009785" y="2507"/>
                  </a:lnTo>
                  <a:lnTo>
                    <a:pt x="1958878" y="9069"/>
                  </a:lnTo>
                  <a:lnTo>
                    <a:pt x="1910508" y="19525"/>
                  </a:lnTo>
                  <a:lnTo>
                    <a:pt x="1865619" y="33713"/>
                  </a:lnTo>
                  <a:lnTo>
                    <a:pt x="1825158" y="51472"/>
                  </a:lnTo>
                  <a:lnTo>
                    <a:pt x="1790068" y="72641"/>
                  </a:lnTo>
                  <a:lnTo>
                    <a:pt x="1761295" y="97057"/>
                  </a:lnTo>
                  <a:lnTo>
                    <a:pt x="1739024" y="86542"/>
                  </a:lnTo>
                  <a:lnTo>
                    <a:pt x="1690393" y="68254"/>
                  </a:lnTo>
                  <a:lnTo>
                    <a:pt x="1612403" y="48598"/>
                  </a:lnTo>
                  <a:lnTo>
                    <a:pt x="1559164" y="40568"/>
                  </a:lnTo>
                  <a:lnTo>
                    <a:pt x="1505226" y="36286"/>
                  </a:lnTo>
                  <a:lnTo>
                    <a:pt x="1451262" y="35648"/>
                  </a:lnTo>
                  <a:lnTo>
                    <a:pt x="1397944" y="38549"/>
                  </a:lnTo>
                  <a:lnTo>
                    <a:pt x="1345943" y="44883"/>
                  </a:lnTo>
                  <a:lnTo>
                    <a:pt x="1295932" y="54546"/>
                  </a:lnTo>
                  <a:lnTo>
                    <a:pt x="1248583" y="67433"/>
                  </a:lnTo>
                  <a:lnTo>
                    <a:pt x="1204567" y="83439"/>
                  </a:lnTo>
                  <a:lnTo>
                    <a:pt x="1164559" y="102458"/>
                  </a:lnTo>
                  <a:lnTo>
                    <a:pt x="1129228" y="124386"/>
                  </a:lnTo>
                  <a:lnTo>
                    <a:pt x="1099248" y="149117"/>
                  </a:lnTo>
                  <a:lnTo>
                    <a:pt x="1054494" y="137135"/>
                  </a:lnTo>
                  <a:lnTo>
                    <a:pt x="1007973" y="127440"/>
                  </a:lnTo>
                  <a:lnTo>
                    <a:pt x="960019" y="120065"/>
                  </a:lnTo>
                  <a:lnTo>
                    <a:pt x="910965" y="115044"/>
                  </a:lnTo>
                  <a:lnTo>
                    <a:pt x="861145" y="112409"/>
                  </a:lnTo>
                  <a:lnTo>
                    <a:pt x="810892" y="112194"/>
                  </a:lnTo>
                  <a:lnTo>
                    <a:pt x="760539" y="114431"/>
                  </a:lnTo>
                  <a:lnTo>
                    <a:pt x="699890" y="120502"/>
                  </a:lnTo>
                  <a:lnTo>
                    <a:pt x="642236" y="129901"/>
                  </a:lnTo>
                  <a:lnTo>
                    <a:pt x="587916" y="142401"/>
                  </a:lnTo>
                  <a:lnTo>
                    <a:pt x="537271" y="157772"/>
                  </a:lnTo>
                  <a:lnTo>
                    <a:pt x="490641" y="175787"/>
                  </a:lnTo>
                  <a:lnTo>
                    <a:pt x="448364" y="196218"/>
                  </a:lnTo>
                  <a:lnTo>
                    <a:pt x="410781" y="218836"/>
                  </a:lnTo>
                  <a:lnTo>
                    <a:pt x="378231" y="243413"/>
                  </a:lnTo>
                  <a:lnTo>
                    <a:pt x="329591" y="297531"/>
                  </a:lnTo>
                  <a:lnTo>
                    <a:pt x="305162" y="356746"/>
                  </a:lnTo>
                  <a:lnTo>
                    <a:pt x="302876" y="387694"/>
                  </a:lnTo>
                  <a:lnTo>
                    <a:pt x="307661" y="419231"/>
                  </a:lnTo>
                  <a:lnTo>
                    <a:pt x="304814" y="423193"/>
                  </a:lnTo>
                  <a:lnTo>
                    <a:pt x="251992" y="428179"/>
                  </a:lnTo>
                  <a:lnTo>
                    <a:pt x="201951" y="437253"/>
                  </a:lnTo>
                  <a:lnTo>
                    <a:pt x="155513" y="450138"/>
                  </a:lnTo>
                  <a:lnTo>
                    <a:pt x="113497" y="466559"/>
                  </a:lnTo>
                  <a:lnTo>
                    <a:pt x="76722" y="486239"/>
                  </a:lnTo>
                  <a:lnTo>
                    <a:pt x="46009" y="508903"/>
                  </a:lnTo>
                  <a:lnTo>
                    <a:pt x="17310" y="541155"/>
                  </a:lnTo>
                  <a:lnTo>
                    <a:pt x="0" y="608510"/>
                  </a:lnTo>
                  <a:lnTo>
                    <a:pt x="10409" y="641685"/>
                  </a:lnTo>
                  <a:lnTo>
                    <a:pt x="32876" y="673242"/>
                  </a:lnTo>
                  <a:lnTo>
                    <a:pt x="66912" y="702217"/>
                  </a:lnTo>
                  <a:lnTo>
                    <a:pt x="112025" y="727647"/>
                  </a:lnTo>
                  <a:lnTo>
                    <a:pt x="167728" y="748567"/>
                  </a:lnTo>
                  <a:lnTo>
                    <a:pt x="123051" y="778980"/>
                  </a:lnTo>
                  <a:lnTo>
                    <a:pt x="92633" y="813193"/>
                  </a:lnTo>
                  <a:lnTo>
                    <a:pt x="77295" y="849954"/>
                  </a:lnTo>
                  <a:lnTo>
                    <a:pt x="77857" y="888013"/>
                  </a:lnTo>
                  <a:lnTo>
                    <a:pt x="112969" y="947157"/>
                  </a:lnTo>
                  <a:lnTo>
                    <a:pt x="144263" y="972628"/>
                  </a:lnTo>
                  <a:lnTo>
                    <a:pt x="183288" y="994789"/>
                  </a:lnTo>
                  <a:lnTo>
                    <a:pt x="228974" y="1013206"/>
                  </a:lnTo>
                  <a:lnTo>
                    <a:pt x="280249" y="1027447"/>
                  </a:lnTo>
                  <a:lnTo>
                    <a:pt x="336043" y="1037078"/>
                  </a:lnTo>
                  <a:lnTo>
                    <a:pt x="395286" y="1041666"/>
                  </a:lnTo>
                  <a:lnTo>
                    <a:pt x="456907" y="1040779"/>
                  </a:lnTo>
                  <a:lnTo>
                    <a:pt x="461122" y="1044589"/>
                  </a:lnTo>
                  <a:lnTo>
                    <a:pt x="493769" y="1069940"/>
                  </a:lnTo>
                  <a:lnTo>
                    <a:pt x="527649" y="1091642"/>
                  </a:lnTo>
                  <a:lnTo>
                    <a:pt x="564637" y="1111426"/>
                  </a:lnTo>
                  <a:lnTo>
                    <a:pt x="604439" y="1129254"/>
                  </a:lnTo>
                  <a:lnTo>
                    <a:pt x="646763" y="1145089"/>
                  </a:lnTo>
                  <a:lnTo>
                    <a:pt x="691316" y="1158894"/>
                  </a:lnTo>
                  <a:lnTo>
                    <a:pt x="737805" y="1170630"/>
                  </a:lnTo>
                  <a:lnTo>
                    <a:pt x="785937" y="1180261"/>
                  </a:lnTo>
                  <a:lnTo>
                    <a:pt x="835419" y="1187750"/>
                  </a:lnTo>
                  <a:lnTo>
                    <a:pt x="885958" y="1193058"/>
                  </a:lnTo>
                  <a:lnTo>
                    <a:pt x="937261" y="1196149"/>
                  </a:lnTo>
                  <a:lnTo>
                    <a:pt x="989036" y="1196985"/>
                  </a:lnTo>
                  <a:lnTo>
                    <a:pt x="1040989" y="1195528"/>
                  </a:lnTo>
                  <a:lnTo>
                    <a:pt x="1092827" y="1191741"/>
                  </a:lnTo>
                  <a:lnTo>
                    <a:pt x="1144258" y="1185588"/>
                  </a:lnTo>
                  <a:lnTo>
                    <a:pt x="1194989" y="1177029"/>
                  </a:lnTo>
                  <a:lnTo>
                    <a:pt x="1244726" y="1166029"/>
                  </a:lnTo>
                  <a:lnTo>
                    <a:pt x="1293177" y="1152549"/>
                  </a:lnTo>
                  <a:lnTo>
                    <a:pt x="1329894" y="1177520"/>
                  </a:lnTo>
                  <a:lnTo>
                    <a:pt x="1371660" y="1200009"/>
                  </a:lnTo>
                  <a:lnTo>
                    <a:pt x="1417998" y="1219834"/>
                  </a:lnTo>
                  <a:lnTo>
                    <a:pt x="1468433" y="1236814"/>
                  </a:lnTo>
                  <a:lnTo>
                    <a:pt x="1522488" y="1250768"/>
                  </a:lnTo>
                  <a:lnTo>
                    <a:pt x="1579689" y="1261515"/>
                  </a:lnTo>
                  <a:lnTo>
                    <a:pt x="1635737" y="1268561"/>
                  </a:lnTo>
                  <a:lnTo>
                    <a:pt x="1691802" y="1272397"/>
                  </a:lnTo>
                  <a:lnTo>
                    <a:pt x="1747483" y="1273134"/>
                  </a:lnTo>
                  <a:lnTo>
                    <a:pt x="1802376" y="1270883"/>
                  </a:lnTo>
                  <a:lnTo>
                    <a:pt x="1856081" y="1265753"/>
                  </a:lnTo>
                  <a:lnTo>
                    <a:pt x="1908194" y="1257855"/>
                  </a:lnTo>
                  <a:lnTo>
                    <a:pt x="1958312" y="1247300"/>
                  </a:lnTo>
                  <a:lnTo>
                    <a:pt x="2006035" y="1234196"/>
                  </a:lnTo>
                  <a:lnTo>
                    <a:pt x="2050959" y="1218656"/>
                  </a:lnTo>
                  <a:lnTo>
                    <a:pt x="2092682" y="1200788"/>
                  </a:lnTo>
                  <a:lnTo>
                    <a:pt x="2130801" y="1180703"/>
                  </a:lnTo>
                  <a:lnTo>
                    <a:pt x="2164915" y="1158512"/>
                  </a:lnTo>
                  <a:lnTo>
                    <a:pt x="2194621" y="1134325"/>
                  </a:lnTo>
                  <a:lnTo>
                    <a:pt x="2239200" y="1080403"/>
                  </a:lnTo>
                  <a:lnTo>
                    <a:pt x="2282970" y="1092711"/>
                  </a:lnTo>
                  <a:lnTo>
                    <a:pt x="2328941" y="1102449"/>
                  </a:lnTo>
                  <a:lnTo>
                    <a:pt x="2376660" y="1109551"/>
                  </a:lnTo>
                  <a:lnTo>
                    <a:pt x="2425677" y="1113950"/>
                  </a:lnTo>
                  <a:lnTo>
                    <a:pt x="2475539" y="1115577"/>
                  </a:lnTo>
                  <a:lnTo>
                    <a:pt x="2537074" y="1113714"/>
                  </a:lnTo>
                  <a:lnTo>
                    <a:pt x="2596155" y="1107790"/>
                  </a:lnTo>
                  <a:lnTo>
                    <a:pt x="2652238" y="1098079"/>
                  </a:lnTo>
                  <a:lnTo>
                    <a:pt x="2704778" y="1084855"/>
                  </a:lnTo>
                  <a:lnTo>
                    <a:pt x="2753233" y="1068395"/>
                  </a:lnTo>
                  <a:lnTo>
                    <a:pt x="2797060" y="1048971"/>
                  </a:lnTo>
                  <a:lnTo>
                    <a:pt x="2835713" y="1026858"/>
                  </a:lnTo>
                  <a:lnTo>
                    <a:pt x="2868651" y="1002331"/>
                  </a:lnTo>
                  <a:lnTo>
                    <a:pt x="2915203" y="947134"/>
                  </a:lnTo>
                  <a:lnTo>
                    <a:pt x="2932367" y="885575"/>
                  </a:lnTo>
                  <a:lnTo>
                    <a:pt x="2985895" y="880220"/>
                  </a:lnTo>
                  <a:lnTo>
                    <a:pt x="3037876" y="872111"/>
                  </a:lnTo>
                  <a:lnTo>
                    <a:pt x="3087909" y="861334"/>
                  </a:lnTo>
                  <a:lnTo>
                    <a:pt x="3135595" y="847973"/>
                  </a:lnTo>
                  <a:lnTo>
                    <a:pt x="3180535" y="832113"/>
                  </a:lnTo>
                  <a:lnTo>
                    <a:pt x="3230805" y="809693"/>
                  </a:lnTo>
                  <a:lnTo>
                    <a:pt x="3274286" y="784818"/>
                  </a:lnTo>
                  <a:lnTo>
                    <a:pt x="3310887" y="757845"/>
                  </a:lnTo>
                  <a:lnTo>
                    <a:pt x="3340515" y="729132"/>
                  </a:lnTo>
                  <a:lnTo>
                    <a:pt x="3378485" y="667916"/>
                  </a:lnTo>
                  <a:lnTo>
                    <a:pt x="3387458" y="604028"/>
                  </a:lnTo>
                  <a:lnTo>
                    <a:pt x="3380840" y="571976"/>
                  </a:lnTo>
                  <a:lnTo>
                    <a:pt x="3366697" y="540329"/>
                  </a:lnTo>
                  <a:lnTo>
                    <a:pt x="3344936" y="509443"/>
                  </a:lnTo>
                  <a:lnTo>
                    <a:pt x="3315466" y="479677"/>
                  </a:lnTo>
                  <a:lnTo>
                    <a:pt x="3278193" y="451387"/>
                  </a:lnTo>
                  <a:lnTo>
                    <a:pt x="3283669" y="444479"/>
                  </a:lnTo>
                  <a:lnTo>
                    <a:pt x="3309790" y="388923"/>
                  </a:lnTo>
                  <a:lnTo>
                    <a:pt x="3311421" y="354980"/>
                  </a:lnTo>
                  <a:lnTo>
                    <a:pt x="3302740" y="321905"/>
                  </a:lnTo>
                  <a:lnTo>
                    <a:pt x="3256861" y="260525"/>
                  </a:lnTo>
                  <a:lnTo>
                    <a:pt x="3220870" y="233302"/>
                  </a:lnTo>
                  <a:lnTo>
                    <a:pt x="3176984" y="209112"/>
                  </a:lnTo>
                  <a:lnTo>
                    <a:pt x="3125807" y="188496"/>
                  </a:lnTo>
                  <a:lnTo>
                    <a:pt x="3067943" y="171996"/>
                  </a:lnTo>
                  <a:lnTo>
                    <a:pt x="3003995" y="160151"/>
                  </a:lnTo>
                  <a:lnTo>
                    <a:pt x="2986749" y="127731"/>
                  </a:lnTo>
                  <a:lnTo>
                    <a:pt x="2959113" y="97545"/>
                  </a:lnTo>
                  <a:lnTo>
                    <a:pt x="2921785" y="70217"/>
                  </a:lnTo>
                  <a:lnTo>
                    <a:pt x="2875461" y="46369"/>
                  </a:lnTo>
                  <a:lnTo>
                    <a:pt x="2829910" y="29423"/>
                  </a:lnTo>
                  <a:lnTo>
                    <a:pt x="2781229" y="16383"/>
                  </a:lnTo>
                  <a:lnTo>
                    <a:pt x="2730247" y="7214"/>
                  </a:lnTo>
                  <a:lnTo>
                    <a:pt x="2677795" y="1881"/>
                  </a:lnTo>
                  <a:lnTo>
                    <a:pt x="2624705" y="348"/>
                  </a:lnTo>
                  <a:lnTo>
                    <a:pt x="2571807" y="2581"/>
                  </a:lnTo>
                  <a:lnTo>
                    <a:pt x="2519932" y="8543"/>
                  </a:lnTo>
                  <a:lnTo>
                    <a:pt x="2469910" y="18200"/>
                  </a:lnTo>
                  <a:lnTo>
                    <a:pt x="2422572" y="31516"/>
                  </a:lnTo>
                  <a:lnTo>
                    <a:pt x="2378749" y="48456"/>
                  </a:lnTo>
                  <a:lnTo>
                    <a:pt x="2339272" y="68985"/>
                  </a:lnTo>
                  <a:lnTo>
                    <a:pt x="2313812" y="53763"/>
                  </a:lnTo>
                  <a:lnTo>
                    <a:pt x="2253847" y="28360"/>
                  </a:lnTo>
                  <a:lnTo>
                    <a:pt x="2168281" y="7794"/>
                  </a:lnTo>
                  <a:lnTo>
                    <a:pt x="2115432" y="1708"/>
                  </a:lnTo>
                  <a:lnTo>
                    <a:pt x="206228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16322" y="1501374"/>
              <a:ext cx="3387725" cy="1273175"/>
            </a:xfrm>
            <a:custGeom>
              <a:avLst/>
              <a:gdLst/>
              <a:ahLst/>
              <a:cxnLst/>
              <a:rect l="l" t="t" r="r" b="b"/>
              <a:pathLst>
                <a:path w="3387725" h="1273175">
                  <a:moveTo>
                    <a:pt x="307661" y="419231"/>
                  </a:moveTo>
                  <a:lnTo>
                    <a:pt x="302876" y="387694"/>
                  </a:lnTo>
                  <a:lnTo>
                    <a:pt x="305162" y="356746"/>
                  </a:lnTo>
                  <a:lnTo>
                    <a:pt x="314181" y="326616"/>
                  </a:lnTo>
                  <a:lnTo>
                    <a:pt x="351055" y="269721"/>
                  </a:lnTo>
                  <a:lnTo>
                    <a:pt x="410781" y="218836"/>
                  </a:lnTo>
                  <a:lnTo>
                    <a:pt x="448364" y="196218"/>
                  </a:lnTo>
                  <a:lnTo>
                    <a:pt x="490641" y="175787"/>
                  </a:lnTo>
                  <a:lnTo>
                    <a:pt x="537271" y="157772"/>
                  </a:lnTo>
                  <a:lnTo>
                    <a:pt x="587916" y="142401"/>
                  </a:lnTo>
                  <a:lnTo>
                    <a:pt x="642236" y="129901"/>
                  </a:lnTo>
                  <a:lnTo>
                    <a:pt x="699890" y="120502"/>
                  </a:lnTo>
                  <a:lnTo>
                    <a:pt x="760539" y="114431"/>
                  </a:lnTo>
                  <a:lnTo>
                    <a:pt x="810892" y="112194"/>
                  </a:lnTo>
                  <a:lnTo>
                    <a:pt x="861145" y="112409"/>
                  </a:lnTo>
                  <a:lnTo>
                    <a:pt x="910965" y="115044"/>
                  </a:lnTo>
                  <a:lnTo>
                    <a:pt x="960019" y="120065"/>
                  </a:lnTo>
                  <a:lnTo>
                    <a:pt x="1007973" y="127440"/>
                  </a:lnTo>
                  <a:lnTo>
                    <a:pt x="1054494" y="137135"/>
                  </a:lnTo>
                  <a:lnTo>
                    <a:pt x="1099248" y="149117"/>
                  </a:lnTo>
                  <a:lnTo>
                    <a:pt x="1129228" y="124386"/>
                  </a:lnTo>
                  <a:lnTo>
                    <a:pt x="1164559" y="102458"/>
                  </a:lnTo>
                  <a:lnTo>
                    <a:pt x="1204567" y="83439"/>
                  </a:lnTo>
                  <a:lnTo>
                    <a:pt x="1248583" y="67433"/>
                  </a:lnTo>
                  <a:lnTo>
                    <a:pt x="1295932" y="54546"/>
                  </a:lnTo>
                  <a:lnTo>
                    <a:pt x="1345943" y="44883"/>
                  </a:lnTo>
                  <a:lnTo>
                    <a:pt x="1397944" y="38549"/>
                  </a:lnTo>
                  <a:lnTo>
                    <a:pt x="1451262" y="35648"/>
                  </a:lnTo>
                  <a:lnTo>
                    <a:pt x="1505226" y="36286"/>
                  </a:lnTo>
                  <a:lnTo>
                    <a:pt x="1559164" y="40568"/>
                  </a:lnTo>
                  <a:lnTo>
                    <a:pt x="1612403" y="48598"/>
                  </a:lnTo>
                  <a:lnTo>
                    <a:pt x="1664271" y="60481"/>
                  </a:lnTo>
                  <a:lnTo>
                    <a:pt x="1715350" y="76941"/>
                  </a:lnTo>
                  <a:lnTo>
                    <a:pt x="1761295" y="97057"/>
                  </a:lnTo>
                  <a:lnTo>
                    <a:pt x="1790068" y="72641"/>
                  </a:lnTo>
                  <a:lnTo>
                    <a:pt x="1825158" y="51472"/>
                  </a:lnTo>
                  <a:lnTo>
                    <a:pt x="1865619" y="33713"/>
                  </a:lnTo>
                  <a:lnTo>
                    <a:pt x="1910508" y="19525"/>
                  </a:lnTo>
                  <a:lnTo>
                    <a:pt x="1958878" y="9069"/>
                  </a:lnTo>
                  <a:lnTo>
                    <a:pt x="2009785" y="2507"/>
                  </a:lnTo>
                  <a:lnTo>
                    <a:pt x="2062285" y="0"/>
                  </a:lnTo>
                  <a:lnTo>
                    <a:pt x="2115432" y="1708"/>
                  </a:lnTo>
                  <a:lnTo>
                    <a:pt x="2168281" y="7794"/>
                  </a:lnTo>
                  <a:lnTo>
                    <a:pt x="2219888" y="18419"/>
                  </a:lnTo>
                  <a:lnTo>
                    <a:pt x="2285246" y="40182"/>
                  </a:lnTo>
                  <a:lnTo>
                    <a:pt x="2339272" y="68985"/>
                  </a:lnTo>
                  <a:lnTo>
                    <a:pt x="2378749" y="48456"/>
                  </a:lnTo>
                  <a:lnTo>
                    <a:pt x="2422572" y="31516"/>
                  </a:lnTo>
                  <a:lnTo>
                    <a:pt x="2469910" y="18200"/>
                  </a:lnTo>
                  <a:lnTo>
                    <a:pt x="2519932" y="8543"/>
                  </a:lnTo>
                  <a:lnTo>
                    <a:pt x="2571807" y="2581"/>
                  </a:lnTo>
                  <a:lnTo>
                    <a:pt x="2624705" y="348"/>
                  </a:lnTo>
                  <a:lnTo>
                    <a:pt x="2677795" y="1881"/>
                  </a:lnTo>
                  <a:lnTo>
                    <a:pt x="2730247" y="7214"/>
                  </a:lnTo>
                  <a:lnTo>
                    <a:pt x="2781229" y="16383"/>
                  </a:lnTo>
                  <a:lnTo>
                    <a:pt x="2829910" y="29423"/>
                  </a:lnTo>
                  <a:lnTo>
                    <a:pt x="2875461" y="46369"/>
                  </a:lnTo>
                  <a:lnTo>
                    <a:pt x="2921785" y="70217"/>
                  </a:lnTo>
                  <a:lnTo>
                    <a:pt x="2959113" y="97545"/>
                  </a:lnTo>
                  <a:lnTo>
                    <a:pt x="2986749" y="127731"/>
                  </a:lnTo>
                  <a:lnTo>
                    <a:pt x="3003995" y="160151"/>
                  </a:lnTo>
                  <a:lnTo>
                    <a:pt x="3067943" y="171996"/>
                  </a:lnTo>
                  <a:lnTo>
                    <a:pt x="3125807" y="188496"/>
                  </a:lnTo>
                  <a:lnTo>
                    <a:pt x="3176984" y="209112"/>
                  </a:lnTo>
                  <a:lnTo>
                    <a:pt x="3220870" y="233302"/>
                  </a:lnTo>
                  <a:lnTo>
                    <a:pt x="3256861" y="260525"/>
                  </a:lnTo>
                  <a:lnTo>
                    <a:pt x="3284352" y="290240"/>
                  </a:lnTo>
                  <a:lnTo>
                    <a:pt x="3311421" y="354980"/>
                  </a:lnTo>
                  <a:lnTo>
                    <a:pt x="3309790" y="388923"/>
                  </a:lnTo>
                  <a:lnTo>
                    <a:pt x="3293191" y="430376"/>
                  </a:lnTo>
                  <a:lnTo>
                    <a:pt x="3278193" y="451387"/>
                  </a:lnTo>
                  <a:lnTo>
                    <a:pt x="3315466" y="479677"/>
                  </a:lnTo>
                  <a:lnTo>
                    <a:pt x="3344936" y="509443"/>
                  </a:lnTo>
                  <a:lnTo>
                    <a:pt x="3366697" y="540329"/>
                  </a:lnTo>
                  <a:lnTo>
                    <a:pt x="3380840" y="571976"/>
                  </a:lnTo>
                  <a:lnTo>
                    <a:pt x="3387458" y="604028"/>
                  </a:lnTo>
                  <a:lnTo>
                    <a:pt x="3386642" y="636127"/>
                  </a:lnTo>
                  <a:lnTo>
                    <a:pt x="3363078" y="699037"/>
                  </a:lnTo>
                  <a:lnTo>
                    <a:pt x="3310887" y="757845"/>
                  </a:lnTo>
                  <a:lnTo>
                    <a:pt x="3274286" y="784818"/>
                  </a:lnTo>
                  <a:lnTo>
                    <a:pt x="3230805" y="809693"/>
                  </a:lnTo>
                  <a:lnTo>
                    <a:pt x="3180535" y="832113"/>
                  </a:lnTo>
                  <a:lnTo>
                    <a:pt x="3135595" y="847973"/>
                  </a:lnTo>
                  <a:lnTo>
                    <a:pt x="3087909" y="861334"/>
                  </a:lnTo>
                  <a:lnTo>
                    <a:pt x="3037876" y="872111"/>
                  </a:lnTo>
                  <a:lnTo>
                    <a:pt x="2985895" y="880220"/>
                  </a:lnTo>
                  <a:lnTo>
                    <a:pt x="2932367" y="885575"/>
                  </a:lnTo>
                  <a:lnTo>
                    <a:pt x="2927730" y="917013"/>
                  </a:lnTo>
                  <a:lnTo>
                    <a:pt x="2895328" y="975665"/>
                  </a:lnTo>
                  <a:lnTo>
                    <a:pt x="2835713" y="1026858"/>
                  </a:lnTo>
                  <a:lnTo>
                    <a:pt x="2797060" y="1048971"/>
                  </a:lnTo>
                  <a:lnTo>
                    <a:pt x="2753233" y="1068395"/>
                  </a:lnTo>
                  <a:lnTo>
                    <a:pt x="2704778" y="1084855"/>
                  </a:lnTo>
                  <a:lnTo>
                    <a:pt x="2652238" y="1098079"/>
                  </a:lnTo>
                  <a:lnTo>
                    <a:pt x="2596155" y="1107790"/>
                  </a:lnTo>
                  <a:lnTo>
                    <a:pt x="2537074" y="1113714"/>
                  </a:lnTo>
                  <a:lnTo>
                    <a:pt x="2475539" y="1115577"/>
                  </a:lnTo>
                  <a:lnTo>
                    <a:pt x="2425677" y="1113950"/>
                  </a:lnTo>
                  <a:lnTo>
                    <a:pt x="2376660" y="1109551"/>
                  </a:lnTo>
                  <a:lnTo>
                    <a:pt x="2328941" y="1102449"/>
                  </a:lnTo>
                  <a:lnTo>
                    <a:pt x="2282970" y="1092711"/>
                  </a:lnTo>
                  <a:lnTo>
                    <a:pt x="2239200" y="1080403"/>
                  </a:lnTo>
                  <a:lnTo>
                    <a:pt x="2219517" y="1108252"/>
                  </a:lnTo>
                  <a:lnTo>
                    <a:pt x="2164915" y="1158512"/>
                  </a:lnTo>
                  <a:lnTo>
                    <a:pt x="2130801" y="1180703"/>
                  </a:lnTo>
                  <a:lnTo>
                    <a:pt x="2092682" y="1200788"/>
                  </a:lnTo>
                  <a:lnTo>
                    <a:pt x="2050959" y="1218656"/>
                  </a:lnTo>
                  <a:lnTo>
                    <a:pt x="2006035" y="1234196"/>
                  </a:lnTo>
                  <a:lnTo>
                    <a:pt x="1958312" y="1247300"/>
                  </a:lnTo>
                  <a:lnTo>
                    <a:pt x="1908194" y="1257855"/>
                  </a:lnTo>
                  <a:lnTo>
                    <a:pt x="1856081" y="1265753"/>
                  </a:lnTo>
                  <a:lnTo>
                    <a:pt x="1802376" y="1270883"/>
                  </a:lnTo>
                  <a:lnTo>
                    <a:pt x="1747483" y="1273134"/>
                  </a:lnTo>
                  <a:lnTo>
                    <a:pt x="1691802" y="1272397"/>
                  </a:lnTo>
                  <a:lnTo>
                    <a:pt x="1635737" y="1268561"/>
                  </a:lnTo>
                  <a:lnTo>
                    <a:pt x="1579689" y="1261515"/>
                  </a:lnTo>
                  <a:lnTo>
                    <a:pt x="1522488" y="1250768"/>
                  </a:lnTo>
                  <a:lnTo>
                    <a:pt x="1468433" y="1236814"/>
                  </a:lnTo>
                  <a:lnTo>
                    <a:pt x="1417998" y="1219834"/>
                  </a:lnTo>
                  <a:lnTo>
                    <a:pt x="1371660" y="1200009"/>
                  </a:lnTo>
                  <a:lnTo>
                    <a:pt x="1329894" y="1177520"/>
                  </a:lnTo>
                  <a:lnTo>
                    <a:pt x="1293177" y="1152549"/>
                  </a:lnTo>
                  <a:lnTo>
                    <a:pt x="1244726" y="1166029"/>
                  </a:lnTo>
                  <a:lnTo>
                    <a:pt x="1194989" y="1177029"/>
                  </a:lnTo>
                  <a:lnTo>
                    <a:pt x="1144258" y="1185588"/>
                  </a:lnTo>
                  <a:lnTo>
                    <a:pt x="1092827" y="1191741"/>
                  </a:lnTo>
                  <a:lnTo>
                    <a:pt x="1040989" y="1195528"/>
                  </a:lnTo>
                  <a:lnTo>
                    <a:pt x="989036" y="1196985"/>
                  </a:lnTo>
                  <a:lnTo>
                    <a:pt x="937261" y="1196149"/>
                  </a:lnTo>
                  <a:lnTo>
                    <a:pt x="885958" y="1193058"/>
                  </a:lnTo>
                  <a:lnTo>
                    <a:pt x="835419" y="1187750"/>
                  </a:lnTo>
                  <a:lnTo>
                    <a:pt x="785937" y="1180261"/>
                  </a:lnTo>
                  <a:lnTo>
                    <a:pt x="737805" y="1170630"/>
                  </a:lnTo>
                  <a:lnTo>
                    <a:pt x="691316" y="1158894"/>
                  </a:lnTo>
                  <a:lnTo>
                    <a:pt x="646763" y="1145089"/>
                  </a:lnTo>
                  <a:lnTo>
                    <a:pt x="604439" y="1129254"/>
                  </a:lnTo>
                  <a:lnTo>
                    <a:pt x="564637" y="1111426"/>
                  </a:lnTo>
                  <a:lnTo>
                    <a:pt x="527649" y="1091642"/>
                  </a:lnTo>
                  <a:lnTo>
                    <a:pt x="493769" y="1069940"/>
                  </a:lnTo>
                  <a:lnTo>
                    <a:pt x="463289" y="1046357"/>
                  </a:lnTo>
                  <a:lnTo>
                    <a:pt x="456907" y="1040779"/>
                  </a:lnTo>
                  <a:lnTo>
                    <a:pt x="395286" y="1041666"/>
                  </a:lnTo>
                  <a:lnTo>
                    <a:pt x="336043" y="1037078"/>
                  </a:lnTo>
                  <a:lnTo>
                    <a:pt x="280249" y="1027447"/>
                  </a:lnTo>
                  <a:lnTo>
                    <a:pt x="228974" y="1013206"/>
                  </a:lnTo>
                  <a:lnTo>
                    <a:pt x="183288" y="994789"/>
                  </a:lnTo>
                  <a:lnTo>
                    <a:pt x="144263" y="972628"/>
                  </a:lnTo>
                  <a:lnTo>
                    <a:pt x="112969" y="947157"/>
                  </a:lnTo>
                  <a:lnTo>
                    <a:pt x="77857" y="888013"/>
                  </a:lnTo>
                  <a:lnTo>
                    <a:pt x="77295" y="849954"/>
                  </a:lnTo>
                  <a:lnTo>
                    <a:pt x="92633" y="813193"/>
                  </a:lnTo>
                  <a:lnTo>
                    <a:pt x="123051" y="778980"/>
                  </a:lnTo>
                  <a:lnTo>
                    <a:pt x="167728" y="748567"/>
                  </a:lnTo>
                  <a:lnTo>
                    <a:pt x="112025" y="727647"/>
                  </a:lnTo>
                  <a:lnTo>
                    <a:pt x="66912" y="702217"/>
                  </a:lnTo>
                  <a:lnTo>
                    <a:pt x="32876" y="673242"/>
                  </a:lnTo>
                  <a:lnTo>
                    <a:pt x="10409" y="641685"/>
                  </a:lnTo>
                  <a:lnTo>
                    <a:pt x="0" y="608510"/>
                  </a:lnTo>
                  <a:lnTo>
                    <a:pt x="2137" y="574679"/>
                  </a:lnTo>
                  <a:lnTo>
                    <a:pt x="46009" y="508903"/>
                  </a:lnTo>
                  <a:lnTo>
                    <a:pt x="76722" y="486239"/>
                  </a:lnTo>
                  <a:lnTo>
                    <a:pt x="113497" y="466559"/>
                  </a:lnTo>
                  <a:lnTo>
                    <a:pt x="155513" y="450138"/>
                  </a:lnTo>
                  <a:lnTo>
                    <a:pt x="201951" y="437253"/>
                  </a:lnTo>
                  <a:lnTo>
                    <a:pt x="251992" y="428179"/>
                  </a:lnTo>
                  <a:lnTo>
                    <a:pt x="304814" y="423193"/>
                  </a:lnTo>
                  <a:lnTo>
                    <a:pt x="307661" y="419231"/>
                  </a:lnTo>
                  <a:close/>
                </a:path>
                <a:path w="3387725" h="1273175">
                  <a:moveTo>
                    <a:pt x="369801" y="767099"/>
                  </a:moveTo>
                  <a:lnTo>
                    <a:pt x="318002" y="767083"/>
                  </a:lnTo>
                  <a:lnTo>
                    <a:pt x="267078" y="763110"/>
                  </a:lnTo>
                  <a:lnTo>
                    <a:pt x="217905" y="755256"/>
                  </a:lnTo>
                  <a:lnTo>
                    <a:pt x="171358" y="743599"/>
                  </a:lnTo>
                </a:path>
                <a:path w="3387725" h="1273175">
                  <a:moveTo>
                    <a:pt x="544881" y="1024015"/>
                  </a:moveTo>
                  <a:lnTo>
                    <a:pt x="523749" y="1027863"/>
                  </a:lnTo>
                  <a:lnTo>
                    <a:pt x="502189" y="1031026"/>
                  </a:lnTo>
                  <a:lnTo>
                    <a:pt x="480271" y="1033479"/>
                  </a:lnTo>
                  <a:lnTo>
                    <a:pt x="458062" y="1035201"/>
                  </a:lnTo>
                </a:path>
                <a:path w="3387725" h="1273175">
                  <a:moveTo>
                    <a:pt x="1293046" y="1147459"/>
                  </a:moveTo>
                  <a:lnTo>
                    <a:pt x="1277977" y="1135175"/>
                  </a:lnTo>
                  <a:lnTo>
                    <a:pt x="1264217" y="1122519"/>
                  </a:lnTo>
                  <a:lnTo>
                    <a:pt x="1251789" y="1109509"/>
                  </a:lnTo>
                  <a:lnTo>
                    <a:pt x="1240718" y="1096161"/>
                  </a:lnTo>
                </a:path>
                <a:path w="3387725" h="1273175">
                  <a:moveTo>
                    <a:pt x="2260405" y="1019565"/>
                  </a:moveTo>
                  <a:lnTo>
                    <a:pt x="2257382" y="1033873"/>
                  </a:lnTo>
                  <a:lnTo>
                    <a:pt x="2252895" y="1048030"/>
                  </a:lnTo>
                  <a:lnTo>
                    <a:pt x="2246957" y="1062020"/>
                  </a:lnTo>
                  <a:lnTo>
                    <a:pt x="2239581" y="1075831"/>
                  </a:lnTo>
                </a:path>
                <a:path w="3387725" h="1273175">
                  <a:moveTo>
                    <a:pt x="2675817" y="672093"/>
                  </a:moveTo>
                  <a:lnTo>
                    <a:pt x="2739421" y="691374"/>
                  </a:lnTo>
                  <a:lnTo>
                    <a:pt x="2795190" y="715262"/>
                  </a:lnTo>
                  <a:lnTo>
                    <a:pt x="2842378" y="743141"/>
                  </a:lnTo>
                  <a:lnTo>
                    <a:pt x="2880242" y="774398"/>
                  </a:lnTo>
                  <a:lnTo>
                    <a:pt x="2908038" y="808417"/>
                  </a:lnTo>
                  <a:lnTo>
                    <a:pt x="2925021" y="844584"/>
                  </a:lnTo>
                  <a:lnTo>
                    <a:pt x="2930447" y="882283"/>
                  </a:lnTo>
                </a:path>
                <a:path w="3387725" h="1273175">
                  <a:moveTo>
                    <a:pt x="3276547" y="448187"/>
                  </a:moveTo>
                  <a:lnTo>
                    <a:pt x="3255011" y="470354"/>
                  </a:lnTo>
                  <a:lnTo>
                    <a:pt x="3228732" y="491011"/>
                  </a:lnTo>
                  <a:lnTo>
                    <a:pt x="3198006" y="509978"/>
                  </a:lnTo>
                  <a:lnTo>
                    <a:pt x="3163131" y="527069"/>
                  </a:lnTo>
                </a:path>
                <a:path w="3387725" h="1273175">
                  <a:moveTo>
                    <a:pt x="3004361" y="155731"/>
                  </a:moveTo>
                  <a:lnTo>
                    <a:pt x="3007176" y="164988"/>
                  </a:lnTo>
                  <a:lnTo>
                    <a:pt x="3009120" y="174278"/>
                  </a:lnTo>
                  <a:lnTo>
                    <a:pt x="3010177" y="183592"/>
                  </a:lnTo>
                  <a:lnTo>
                    <a:pt x="3010335" y="192917"/>
                  </a:lnTo>
                </a:path>
                <a:path w="3387725" h="1273175">
                  <a:moveTo>
                    <a:pt x="2280086" y="112297"/>
                  </a:moveTo>
                  <a:lnTo>
                    <a:pt x="2292034" y="99652"/>
                  </a:lnTo>
                  <a:lnTo>
                    <a:pt x="2305728" y="87487"/>
                  </a:lnTo>
                  <a:lnTo>
                    <a:pt x="2321112" y="75847"/>
                  </a:lnTo>
                  <a:lnTo>
                    <a:pt x="2338129" y="64779"/>
                  </a:lnTo>
                </a:path>
                <a:path w="3387725" h="1273175">
                  <a:moveTo>
                    <a:pt x="1736661" y="134883"/>
                  </a:moveTo>
                  <a:lnTo>
                    <a:pt x="1741794" y="124377"/>
                  </a:lnTo>
                  <a:lnTo>
                    <a:pt x="1748215" y="114023"/>
                  </a:lnTo>
                  <a:lnTo>
                    <a:pt x="1755874" y="103881"/>
                  </a:lnTo>
                  <a:lnTo>
                    <a:pt x="1764724" y="94009"/>
                  </a:lnTo>
                </a:path>
                <a:path w="3387725" h="1273175">
                  <a:moveTo>
                    <a:pt x="1098867" y="148873"/>
                  </a:moveTo>
                  <a:lnTo>
                    <a:pt x="1126050" y="157578"/>
                  </a:lnTo>
                  <a:lnTo>
                    <a:pt x="1152125" y="167123"/>
                  </a:lnTo>
                  <a:lnTo>
                    <a:pt x="1177033" y="177480"/>
                  </a:lnTo>
                  <a:lnTo>
                    <a:pt x="1200713" y="188619"/>
                  </a:lnTo>
                </a:path>
                <a:path w="3387725" h="1273175">
                  <a:moveTo>
                    <a:pt x="325462" y="461019"/>
                  </a:moveTo>
                  <a:lnTo>
                    <a:pt x="319800" y="450688"/>
                  </a:lnTo>
                  <a:lnTo>
                    <a:pt x="314946" y="440274"/>
                  </a:lnTo>
                  <a:lnTo>
                    <a:pt x="310903" y="429785"/>
                  </a:lnTo>
                  <a:lnTo>
                    <a:pt x="307674" y="419231"/>
                  </a:lnTo>
                </a:path>
              </a:pathLst>
            </a:custGeom>
            <a:ln w="12700">
              <a:solidFill>
                <a:srgbClr val="40709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491172" y="1870960"/>
            <a:ext cx="7237095" cy="484759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662305">
              <a:lnSpc>
                <a:spcPct val="100000"/>
              </a:lnSpc>
              <a:spcBef>
                <a:spcPts val="130"/>
              </a:spcBef>
            </a:pPr>
            <a:r>
              <a:rPr sz="2750" b="1" dirty="0">
                <a:solidFill>
                  <a:srgbClr val="6F2F9F"/>
                </a:solidFill>
                <a:latin typeface="Times New Roman"/>
                <a:cs typeface="Times New Roman"/>
              </a:rPr>
              <a:t>For</a:t>
            </a:r>
            <a:r>
              <a:rPr sz="2750" b="1" spc="50" dirty="0">
                <a:solidFill>
                  <a:srgbClr val="6F2F9F"/>
                </a:solidFill>
                <a:latin typeface="Times New Roman"/>
                <a:cs typeface="Times New Roman"/>
              </a:rPr>
              <a:t> </a:t>
            </a:r>
            <a:r>
              <a:rPr sz="2750" b="1" spc="-10" dirty="0">
                <a:solidFill>
                  <a:srgbClr val="6F2F9F"/>
                </a:solidFill>
                <a:latin typeface="Times New Roman"/>
                <a:cs typeface="Times New Roman"/>
              </a:rPr>
              <a:t>example</a:t>
            </a:r>
            <a:endParaRPr sz="27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3300">
              <a:latin typeface="Times New Roman"/>
              <a:cs typeface="Times New Roman"/>
            </a:endParaRPr>
          </a:p>
          <a:p>
            <a:pPr marL="12700" marR="5080">
              <a:lnSpc>
                <a:spcPct val="107000"/>
              </a:lnSpc>
            </a:pPr>
            <a:r>
              <a:rPr sz="2000" dirty="0">
                <a:latin typeface="Times New Roman"/>
                <a:cs typeface="Times New Roman"/>
              </a:rPr>
              <a:t>Jason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is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nervous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about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making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deadline,</a:t>
            </a:r>
            <a:r>
              <a:rPr sz="2000" spc="-1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but</a:t>
            </a:r>
            <a:r>
              <a:rPr sz="2000" spc="-1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can’t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finish</a:t>
            </a:r>
            <a:r>
              <a:rPr sz="2000" spc="17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until </a:t>
            </a:r>
            <a:r>
              <a:rPr sz="2000" dirty="0">
                <a:latin typeface="Times New Roman"/>
                <a:cs typeface="Times New Roman"/>
              </a:rPr>
              <a:t>Rachel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completes</a:t>
            </a:r>
            <a:r>
              <a:rPr sz="2000" spc="-1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financial</a:t>
            </a:r>
            <a:r>
              <a:rPr sz="2000" spc="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section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project.</a:t>
            </a:r>
            <a:r>
              <a:rPr sz="2000" spc="-1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Jason</a:t>
            </a:r>
            <a:r>
              <a:rPr sz="2000" spc="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could</a:t>
            </a:r>
            <a:r>
              <a:rPr sz="2000" spc="-114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ask </a:t>
            </a:r>
            <a:r>
              <a:rPr sz="2000" dirty="0">
                <a:latin typeface="Times New Roman"/>
                <a:cs typeface="Times New Roman"/>
              </a:rPr>
              <a:t>Rachel,</a:t>
            </a:r>
            <a:r>
              <a:rPr sz="2000" spc="-1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“What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time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will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 be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done</a:t>
            </a:r>
            <a:r>
              <a:rPr sz="2000" spc="-1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financials?”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retrieve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spc="-50" dirty="0">
                <a:latin typeface="Times New Roman"/>
                <a:cs typeface="Times New Roman"/>
              </a:rPr>
              <a:t>a </a:t>
            </a:r>
            <a:r>
              <a:rPr sz="2000" dirty="0">
                <a:latin typeface="Times New Roman"/>
                <a:cs typeface="Times New Roman"/>
              </a:rPr>
              <a:t>specific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time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reference,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such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as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“Sometime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this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evening.”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These</a:t>
            </a:r>
            <a:r>
              <a:rPr sz="2000" spc="-10" dirty="0">
                <a:latin typeface="Times New Roman"/>
                <a:cs typeface="Times New Roman"/>
              </a:rPr>
              <a:t> words </a:t>
            </a:r>
            <a:r>
              <a:rPr sz="2000" dirty="0">
                <a:latin typeface="Times New Roman"/>
                <a:cs typeface="Times New Roman"/>
              </a:rPr>
              <a:t>reflect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content</a:t>
            </a:r>
            <a:r>
              <a:rPr sz="2000" spc="-22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layer.</a:t>
            </a:r>
            <a:r>
              <a:rPr sz="2000" spc="-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If</a:t>
            </a:r>
            <a:r>
              <a:rPr sz="2000" spc="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Jason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wants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send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message</a:t>
            </a:r>
            <a:r>
              <a:rPr sz="2000" spc="2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that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is </a:t>
            </a:r>
            <a:r>
              <a:rPr sz="2000" dirty="0">
                <a:latin typeface="Times New Roman"/>
                <a:cs typeface="Times New Roman"/>
              </a:rPr>
              <a:t>annoyed</a:t>
            </a:r>
            <a:r>
              <a:rPr sz="2000" spc="-1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Rachel,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he could</a:t>
            </a:r>
            <a:r>
              <a:rPr sz="2000" spc="-1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add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negative</a:t>
            </a:r>
            <a:r>
              <a:rPr sz="2000" spc="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tone:</a:t>
            </a:r>
            <a:r>
              <a:rPr sz="2000" spc="-1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“I</a:t>
            </a:r>
            <a:r>
              <a:rPr sz="2000" spc="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know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are </a:t>
            </a:r>
            <a:r>
              <a:rPr sz="2000" dirty="0">
                <a:latin typeface="Times New Roman"/>
                <a:cs typeface="Times New Roman"/>
              </a:rPr>
              <a:t>working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under</a:t>
            </a:r>
            <a:r>
              <a:rPr sz="2000" spc="-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huge stress,</a:t>
            </a:r>
            <a:r>
              <a:rPr sz="2000" spc="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but</a:t>
            </a:r>
            <a:r>
              <a:rPr sz="2000" spc="-1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we</a:t>
            </a:r>
            <a:r>
              <a:rPr sz="2000" spc="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are late</a:t>
            </a:r>
            <a:r>
              <a:rPr sz="2000" spc="-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little,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could</a:t>
            </a:r>
            <a:r>
              <a:rPr sz="2000" spc="-1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please</a:t>
            </a:r>
            <a:r>
              <a:rPr sz="2000" spc="-8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tell </a:t>
            </a:r>
            <a:r>
              <a:rPr sz="2000" dirty="0">
                <a:latin typeface="Times New Roman"/>
                <a:cs typeface="Times New Roman"/>
              </a:rPr>
              <a:t>me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what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time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will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be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done</a:t>
            </a:r>
            <a:r>
              <a:rPr sz="2000" spc="-2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financials?”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If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Jason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is</a:t>
            </a:r>
            <a:r>
              <a:rPr sz="2000" spc="5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indeed </a:t>
            </a:r>
            <a:r>
              <a:rPr sz="2000" dirty="0">
                <a:latin typeface="Times New Roman"/>
                <a:cs typeface="Times New Roman"/>
              </a:rPr>
              <a:t>annoyed,</a:t>
            </a:r>
            <a:r>
              <a:rPr sz="2000" spc="-1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then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he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has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effectively</a:t>
            </a:r>
            <a:r>
              <a:rPr sz="2000" spc="1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communicated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both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content</a:t>
            </a:r>
            <a:r>
              <a:rPr sz="2000" spc="-195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and </a:t>
            </a:r>
            <a:r>
              <a:rPr sz="2000" dirty="0">
                <a:latin typeface="Times New Roman"/>
                <a:cs typeface="Times New Roman"/>
              </a:rPr>
              <a:t>relational</a:t>
            </a:r>
            <a:r>
              <a:rPr sz="2000" spc="-2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layers</a:t>
            </a:r>
            <a:r>
              <a:rPr sz="2000" spc="-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his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message.</a:t>
            </a:r>
            <a:r>
              <a:rPr sz="2000" spc="13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However,</a:t>
            </a:r>
            <a:r>
              <a:rPr sz="2000" spc="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if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Jason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did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not</a:t>
            </a:r>
            <a:r>
              <a:rPr sz="2000" spc="-1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intend</a:t>
            </a:r>
            <a:r>
              <a:rPr sz="2000" spc="-160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to </a:t>
            </a:r>
            <a:r>
              <a:rPr sz="2000" dirty="0">
                <a:latin typeface="Times New Roman"/>
                <a:cs typeface="Times New Roman"/>
              </a:rPr>
              <a:t>express</a:t>
            </a:r>
            <a:r>
              <a:rPr sz="2000" spc="-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annoyance,</a:t>
            </a:r>
            <a:r>
              <a:rPr sz="2000" spc="-1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then</a:t>
            </a:r>
            <a:r>
              <a:rPr sz="2000" spc="-1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his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message</a:t>
            </a:r>
            <a:r>
              <a:rPr sz="2000" spc="1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is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ineffective</a:t>
            </a:r>
            <a:r>
              <a:rPr sz="2000" spc="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on</a:t>
            </a:r>
            <a:r>
              <a:rPr sz="2000" spc="-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relational level.</a:t>
            </a:r>
            <a:endParaRPr sz="2000">
              <a:latin typeface="Times New Roman"/>
              <a:cs typeface="Times New Roman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895475" y="0"/>
            <a:ext cx="7943850" cy="2143125"/>
            <a:chOff x="1895475" y="0"/>
            <a:chExt cx="7943850" cy="2143125"/>
          </a:xfrm>
        </p:grpSpPr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895475" y="819134"/>
              <a:ext cx="7943850" cy="13239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905000" y="38099"/>
              <a:ext cx="7877190" cy="112395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971675" y="0"/>
              <a:ext cx="7867650" cy="1314449"/>
            </a:xfrm>
            <a:prstGeom prst="rect">
              <a:avLst/>
            </a:prstGeom>
          </p:spPr>
        </p:pic>
      </p:grp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1945004" y="79303"/>
            <a:ext cx="7736840" cy="983615"/>
          </a:xfrm>
          <a:prstGeom prst="rect">
            <a:avLst/>
          </a:prstGeom>
          <a:solidFill>
            <a:srgbClr val="FFFFFF"/>
          </a:solidFill>
          <a:ln w="9534">
            <a:solidFill>
              <a:srgbClr val="252525"/>
            </a:solidFill>
          </a:ln>
        </p:spPr>
        <p:txBody>
          <a:bodyPr vert="horz" wrap="square" lIns="0" tIns="1270" rIns="0" bIns="0" rtlCol="0">
            <a:spAutoFit/>
          </a:bodyPr>
          <a:lstStyle/>
          <a:p>
            <a:pPr marL="2743200" marR="252729" indent="-2468880">
              <a:lnSpc>
                <a:spcPct val="109200"/>
              </a:lnSpc>
              <a:spcBef>
                <a:spcPts val="10"/>
              </a:spcBef>
            </a:pPr>
            <a:r>
              <a:rPr sz="2750" dirty="0"/>
              <a:t>Forming</a:t>
            </a:r>
            <a:r>
              <a:rPr sz="2750" spc="160" dirty="0"/>
              <a:t> </a:t>
            </a:r>
            <a:r>
              <a:rPr sz="2750" dirty="0"/>
              <a:t>Relationships</a:t>
            </a:r>
            <a:r>
              <a:rPr sz="2750" spc="100" dirty="0"/>
              <a:t> </a:t>
            </a:r>
            <a:r>
              <a:rPr sz="2750" dirty="0"/>
              <a:t>With</a:t>
            </a:r>
            <a:r>
              <a:rPr sz="2750" spc="30" dirty="0"/>
              <a:t> </a:t>
            </a:r>
            <a:r>
              <a:rPr sz="2750" spc="-10" dirty="0"/>
              <a:t>Verbal</a:t>
            </a:r>
            <a:r>
              <a:rPr sz="2750" spc="45" dirty="0"/>
              <a:t> </a:t>
            </a:r>
            <a:r>
              <a:rPr sz="2750" dirty="0"/>
              <a:t>and</a:t>
            </a:r>
            <a:r>
              <a:rPr sz="2750" spc="-130" dirty="0"/>
              <a:t> </a:t>
            </a:r>
            <a:r>
              <a:rPr sz="2750" spc="-10" dirty="0"/>
              <a:t>Nonverbal Communication</a:t>
            </a:r>
            <a:endParaRPr sz="2750"/>
          </a:p>
        </p:txBody>
      </p:sp>
      <p:pic>
        <p:nvPicPr>
          <p:cNvPr id="13" name="object 13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88226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581150" y="1438275"/>
            <a:ext cx="8210550" cy="4467225"/>
            <a:chOff x="1581150" y="1438275"/>
            <a:chExt cx="8210550" cy="446722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581150" y="3390900"/>
              <a:ext cx="8210550" cy="25146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85925" y="1552590"/>
              <a:ext cx="7877190" cy="220979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581150" y="1438275"/>
              <a:ext cx="8210550" cy="2505075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1728216" y="1597011"/>
            <a:ext cx="7736840" cy="2068830"/>
          </a:xfrm>
          <a:prstGeom prst="rect">
            <a:avLst/>
          </a:prstGeom>
          <a:solidFill>
            <a:srgbClr val="FFFFFF"/>
          </a:solidFill>
          <a:ln w="9534">
            <a:solidFill>
              <a:srgbClr val="252525"/>
            </a:solidFill>
          </a:ln>
        </p:spPr>
        <p:txBody>
          <a:bodyPr vert="horz" wrap="square" lIns="0" tIns="32384" rIns="0" bIns="0" rtlCol="0">
            <a:spAutoFit/>
          </a:bodyPr>
          <a:lstStyle/>
          <a:p>
            <a:pPr marR="1905" algn="ctr">
              <a:lnSpc>
                <a:spcPct val="100000"/>
              </a:lnSpc>
              <a:spcBef>
                <a:spcPts val="254"/>
              </a:spcBef>
            </a:pPr>
            <a:r>
              <a:rPr sz="3950" spc="-500" dirty="0">
                <a:latin typeface="Times New Roman"/>
                <a:cs typeface="Times New Roman"/>
              </a:rPr>
              <a:t>V</a:t>
            </a:r>
            <a:r>
              <a:rPr sz="3950" spc="80" dirty="0">
                <a:latin typeface="Times New Roman"/>
                <a:cs typeface="Times New Roman"/>
              </a:rPr>
              <a:t>e</a:t>
            </a:r>
            <a:r>
              <a:rPr sz="3950" spc="65" dirty="0">
                <a:latin typeface="Times New Roman"/>
                <a:cs typeface="Times New Roman"/>
              </a:rPr>
              <a:t>r</a:t>
            </a:r>
            <a:r>
              <a:rPr sz="3950" spc="80" dirty="0">
                <a:latin typeface="Times New Roman"/>
                <a:cs typeface="Times New Roman"/>
              </a:rPr>
              <a:t>ba</a:t>
            </a:r>
            <a:r>
              <a:rPr sz="3950" spc="50" dirty="0">
                <a:latin typeface="Times New Roman"/>
                <a:cs typeface="Times New Roman"/>
              </a:rPr>
              <a:t>l</a:t>
            </a:r>
            <a:r>
              <a:rPr sz="3950" spc="-45" dirty="0">
                <a:latin typeface="Times New Roman"/>
                <a:cs typeface="Times New Roman"/>
              </a:rPr>
              <a:t> </a:t>
            </a:r>
            <a:r>
              <a:rPr sz="3950" dirty="0">
                <a:latin typeface="Times New Roman"/>
                <a:cs typeface="Times New Roman"/>
              </a:rPr>
              <a:t>and</a:t>
            </a:r>
            <a:r>
              <a:rPr sz="3950" spc="-155" dirty="0">
                <a:latin typeface="Times New Roman"/>
                <a:cs typeface="Times New Roman"/>
              </a:rPr>
              <a:t> </a:t>
            </a:r>
            <a:r>
              <a:rPr sz="3950" spc="-10" dirty="0">
                <a:latin typeface="Times New Roman"/>
                <a:cs typeface="Times New Roman"/>
              </a:rPr>
              <a:t>Nonverbal</a:t>
            </a:r>
            <a:endParaRPr sz="3950">
              <a:latin typeface="Times New Roman"/>
              <a:cs typeface="Times New Roman"/>
            </a:endParaRPr>
          </a:p>
          <a:p>
            <a:pPr marL="197485" marR="199390" algn="ctr">
              <a:lnSpc>
                <a:spcPct val="107800"/>
              </a:lnSpc>
              <a:spcBef>
                <a:spcPts val="75"/>
              </a:spcBef>
            </a:pPr>
            <a:r>
              <a:rPr sz="3950" dirty="0">
                <a:latin typeface="Times New Roman"/>
                <a:cs typeface="Times New Roman"/>
              </a:rPr>
              <a:t>Communication</a:t>
            </a:r>
            <a:r>
              <a:rPr sz="3950" spc="130" dirty="0">
                <a:latin typeface="Times New Roman"/>
                <a:cs typeface="Times New Roman"/>
              </a:rPr>
              <a:t> </a:t>
            </a:r>
            <a:r>
              <a:rPr sz="3950" dirty="0">
                <a:latin typeface="Times New Roman"/>
                <a:cs typeface="Times New Roman"/>
              </a:rPr>
              <a:t>and</a:t>
            </a:r>
            <a:r>
              <a:rPr sz="3950" spc="-25" dirty="0">
                <a:latin typeface="Times New Roman"/>
                <a:cs typeface="Times New Roman"/>
              </a:rPr>
              <a:t> </a:t>
            </a:r>
            <a:r>
              <a:rPr sz="3950" dirty="0">
                <a:latin typeface="Times New Roman"/>
                <a:cs typeface="Times New Roman"/>
              </a:rPr>
              <a:t>their</a:t>
            </a:r>
            <a:r>
              <a:rPr sz="3950" spc="-35" dirty="0">
                <a:latin typeface="Times New Roman"/>
                <a:cs typeface="Times New Roman"/>
              </a:rPr>
              <a:t> </a:t>
            </a:r>
            <a:r>
              <a:rPr sz="3950" dirty="0">
                <a:latin typeface="Times New Roman"/>
                <a:cs typeface="Times New Roman"/>
              </a:rPr>
              <a:t>impact</a:t>
            </a:r>
            <a:r>
              <a:rPr sz="3950" spc="114" dirty="0">
                <a:latin typeface="Times New Roman"/>
                <a:cs typeface="Times New Roman"/>
              </a:rPr>
              <a:t> </a:t>
            </a:r>
            <a:r>
              <a:rPr sz="3950" spc="-25" dirty="0">
                <a:latin typeface="Times New Roman"/>
                <a:cs typeface="Times New Roman"/>
              </a:rPr>
              <a:t>on </a:t>
            </a:r>
            <a:r>
              <a:rPr sz="3950" spc="-10" dirty="0">
                <a:latin typeface="Times New Roman"/>
                <a:cs typeface="Times New Roman"/>
              </a:rPr>
              <a:t>Professions</a:t>
            </a:r>
            <a:endParaRPr sz="3950">
              <a:latin typeface="Times New Roman"/>
              <a:cs typeface="Times New Roman"/>
            </a:endParaRPr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50146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197208" y="98173"/>
            <a:ext cx="8616315" cy="1409700"/>
          </a:xfrm>
          <a:prstGeom prst="rect">
            <a:avLst/>
          </a:prstGeom>
          <a:solidFill>
            <a:srgbClr val="FFFFFF"/>
          </a:solidFill>
          <a:ln w="9534">
            <a:solidFill>
              <a:srgbClr val="252525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 marL="1093470" marR="395605" indent="-715645">
              <a:lnSpc>
                <a:spcPts val="5180"/>
              </a:lnSpc>
              <a:spcBef>
                <a:spcPts val="45"/>
              </a:spcBef>
            </a:pPr>
            <a:r>
              <a:rPr sz="3950" spc="-505" dirty="0"/>
              <a:t>V</a:t>
            </a:r>
            <a:r>
              <a:rPr sz="3950" spc="70" dirty="0"/>
              <a:t>e</a:t>
            </a:r>
            <a:r>
              <a:rPr sz="3950" spc="60" dirty="0"/>
              <a:t>r</a:t>
            </a:r>
            <a:r>
              <a:rPr sz="3950" spc="75" dirty="0"/>
              <a:t>b</a:t>
            </a:r>
            <a:r>
              <a:rPr sz="3950" spc="70" dirty="0"/>
              <a:t>a</a:t>
            </a:r>
            <a:r>
              <a:rPr sz="3950" spc="45" dirty="0"/>
              <a:t>l</a:t>
            </a:r>
            <a:r>
              <a:rPr sz="3950" spc="30" dirty="0"/>
              <a:t> </a:t>
            </a:r>
            <a:r>
              <a:rPr sz="3950" dirty="0"/>
              <a:t>and</a:t>
            </a:r>
            <a:r>
              <a:rPr sz="3950" spc="-100" dirty="0"/>
              <a:t> </a:t>
            </a:r>
            <a:r>
              <a:rPr sz="3950" dirty="0"/>
              <a:t>Nonverbal</a:t>
            </a:r>
            <a:r>
              <a:rPr sz="3950" spc="-105" dirty="0"/>
              <a:t> </a:t>
            </a:r>
            <a:r>
              <a:rPr sz="3950" spc="-10" dirty="0"/>
              <a:t>Communication </a:t>
            </a:r>
            <a:r>
              <a:rPr sz="3950" dirty="0"/>
              <a:t>and</a:t>
            </a:r>
            <a:r>
              <a:rPr sz="3950" spc="-35" dirty="0"/>
              <a:t> </a:t>
            </a:r>
            <a:r>
              <a:rPr sz="3950" dirty="0"/>
              <a:t>their</a:t>
            </a:r>
            <a:r>
              <a:rPr sz="3950" spc="-30" dirty="0"/>
              <a:t> </a:t>
            </a:r>
            <a:r>
              <a:rPr sz="3950" dirty="0"/>
              <a:t>impact</a:t>
            </a:r>
            <a:r>
              <a:rPr sz="3950" spc="125" dirty="0"/>
              <a:t> </a:t>
            </a:r>
            <a:r>
              <a:rPr sz="3950" dirty="0"/>
              <a:t>on</a:t>
            </a:r>
            <a:r>
              <a:rPr sz="3950" spc="55" dirty="0"/>
              <a:t> </a:t>
            </a:r>
            <a:r>
              <a:rPr sz="3950" spc="-10" dirty="0"/>
              <a:t>Professions</a:t>
            </a:r>
            <a:endParaRPr sz="3950"/>
          </a:p>
        </p:txBody>
      </p:sp>
      <p:grpSp>
        <p:nvGrpSpPr>
          <p:cNvPr id="7" name="object 7"/>
          <p:cNvGrpSpPr/>
          <p:nvPr/>
        </p:nvGrpSpPr>
        <p:grpSpPr>
          <a:xfrm>
            <a:off x="95250" y="1619250"/>
            <a:ext cx="4829810" cy="876300"/>
            <a:chOff x="95250" y="1619250"/>
            <a:chExt cx="4829810" cy="876300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9550" y="1666859"/>
              <a:ext cx="4572000" cy="66675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5250" y="1619250"/>
              <a:ext cx="4829190" cy="876300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252769" y="1707514"/>
            <a:ext cx="4436110" cy="530860"/>
          </a:xfrm>
          <a:prstGeom prst="rect">
            <a:avLst/>
          </a:prstGeom>
          <a:solidFill>
            <a:srgbClr val="6F2F9F"/>
          </a:solidFill>
        </p:spPr>
        <p:txBody>
          <a:bodyPr vert="horz" wrap="square" lIns="0" tIns="4191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30"/>
              </a:spcBef>
            </a:pPr>
            <a:r>
              <a:rPr sz="2750" b="1" dirty="0">
                <a:solidFill>
                  <a:srgbClr val="FFFFFF"/>
                </a:solidFill>
                <a:latin typeface="Times New Roman"/>
                <a:cs typeface="Times New Roman"/>
              </a:rPr>
              <a:t>Customer</a:t>
            </a:r>
            <a:r>
              <a:rPr sz="2750" b="1" spc="1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dirty="0">
                <a:solidFill>
                  <a:srgbClr val="FFFFFF"/>
                </a:solidFill>
                <a:latin typeface="Times New Roman"/>
                <a:cs typeface="Times New Roman"/>
              </a:rPr>
              <a:t>Service</a:t>
            </a:r>
            <a:r>
              <a:rPr sz="2750" b="1" spc="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b="1" spc="-5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Sales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2769" y="2437888"/>
            <a:ext cx="7124065" cy="140970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23495" rIns="0" bIns="0" rtlCol="0">
            <a:spAutoFit/>
          </a:bodyPr>
          <a:lstStyle/>
          <a:p>
            <a:pPr marL="91440" marR="401320">
              <a:lnSpc>
                <a:spcPct val="106400"/>
              </a:lnSpc>
              <a:spcBef>
                <a:spcPts val="185"/>
              </a:spcBef>
            </a:pP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success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productivity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sales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was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linked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10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distance </a:t>
            </a:r>
            <a:r>
              <a:rPr sz="2000" dirty="0">
                <a:latin typeface="Times New Roman"/>
                <a:cs typeface="Times New Roman"/>
              </a:rPr>
              <a:t>between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sales</a:t>
            </a:r>
            <a:r>
              <a:rPr sz="2000" spc="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representatives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prospects,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salesperson</a:t>
            </a:r>
            <a:r>
              <a:rPr sz="2000" spc="-12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posture, </a:t>
            </a:r>
            <a:r>
              <a:rPr sz="2000" dirty="0">
                <a:latin typeface="Times New Roman"/>
                <a:cs typeface="Times New Roman"/>
              </a:rPr>
              <a:t>handshake</a:t>
            </a:r>
            <a:r>
              <a:rPr sz="2000" spc="-1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techniques,</a:t>
            </a:r>
            <a:r>
              <a:rPr sz="2000" spc="-1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facial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expressions,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arm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movements,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hand </a:t>
            </a:r>
            <a:r>
              <a:rPr sz="2000" dirty="0">
                <a:latin typeface="Times New Roman"/>
                <a:cs typeface="Times New Roman"/>
              </a:rPr>
              <a:t>movements,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placement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legs</a:t>
            </a:r>
            <a:r>
              <a:rPr sz="2000" spc="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feet.</a:t>
            </a:r>
            <a:endParaRPr sz="2000">
              <a:latin typeface="Times New Roman"/>
              <a:cs typeface="Times New Roman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95250" y="4257675"/>
            <a:ext cx="2762250" cy="876300"/>
            <a:chOff x="95250" y="4257675"/>
            <a:chExt cx="2762250" cy="876300"/>
          </a:xfrm>
        </p:grpSpPr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09550" y="4305300"/>
              <a:ext cx="2505075" cy="68580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5250" y="4257675"/>
              <a:ext cx="2762250" cy="876300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252769" y="4348590"/>
            <a:ext cx="2366645" cy="553720"/>
          </a:xfrm>
          <a:prstGeom prst="rect">
            <a:avLst/>
          </a:prstGeom>
          <a:solidFill>
            <a:srgbClr val="6F2F9F"/>
          </a:solidFill>
        </p:spPr>
        <p:txBody>
          <a:bodyPr vert="horz" wrap="square" lIns="0" tIns="4572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60"/>
              </a:spcBef>
            </a:pPr>
            <a:r>
              <a:rPr sz="2750" b="1" dirty="0">
                <a:solidFill>
                  <a:srgbClr val="FFFFFF"/>
                </a:solidFill>
                <a:latin typeface="Times New Roman"/>
                <a:cs typeface="Times New Roman"/>
              </a:rPr>
              <a:t>Public</a:t>
            </a:r>
            <a:r>
              <a:rPr sz="2750" b="1" spc="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Service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52769" y="5078920"/>
            <a:ext cx="7581265" cy="1631314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6355" rIns="0" bIns="0" rtlCol="0">
            <a:spAutoFit/>
          </a:bodyPr>
          <a:lstStyle/>
          <a:p>
            <a:pPr marL="91440" marR="318135">
              <a:lnSpc>
                <a:spcPct val="100000"/>
              </a:lnSpc>
              <a:spcBef>
                <a:spcPts val="365"/>
              </a:spcBef>
            </a:pPr>
            <a:r>
              <a:rPr sz="2000" spc="-10" dirty="0">
                <a:latin typeface="Times New Roman"/>
                <a:cs typeface="Times New Roman"/>
              </a:rPr>
              <a:t>Individuals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who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work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environments</a:t>
            </a:r>
            <a:r>
              <a:rPr sz="2000" spc="-1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such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as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libraries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or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government </a:t>
            </a:r>
            <a:r>
              <a:rPr sz="2000" dirty="0">
                <a:latin typeface="Times New Roman"/>
                <a:cs typeface="Times New Roman"/>
              </a:rPr>
              <a:t>offices are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sometimes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criticized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for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their</a:t>
            </a:r>
            <a:endParaRPr sz="2000">
              <a:latin typeface="Times New Roman"/>
              <a:cs typeface="Times New Roman"/>
            </a:endParaRPr>
          </a:p>
          <a:p>
            <a:pPr marL="91440" marR="147955">
              <a:lnSpc>
                <a:spcPct val="100000"/>
              </a:lnSpc>
              <a:spcBef>
                <a:spcPts val="5"/>
              </a:spcBef>
            </a:pPr>
            <a:r>
              <a:rPr sz="2000" dirty="0">
                <a:latin typeface="Times New Roman"/>
                <a:cs typeface="Times New Roman"/>
              </a:rPr>
              <a:t>communication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viewed</a:t>
            </a:r>
            <a:r>
              <a:rPr sz="2000" spc="1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as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distant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unhelpful.</a:t>
            </a:r>
            <a:r>
              <a:rPr sz="2000" spc="-1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Evidence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indicates </a:t>
            </a:r>
            <a:r>
              <a:rPr sz="2000" dirty="0">
                <a:latin typeface="Times New Roman"/>
                <a:cs typeface="Times New Roman"/>
              </a:rPr>
              <a:t>that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individuals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who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are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trained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nonverbal</a:t>
            </a:r>
            <a:r>
              <a:rPr sz="2000" spc="-1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communication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can</a:t>
            </a:r>
            <a:r>
              <a:rPr sz="2000" spc="5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replace</a:t>
            </a:r>
            <a:r>
              <a:rPr sz="2000" spc="-1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negative</a:t>
            </a:r>
            <a:r>
              <a:rPr sz="2000" spc="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perceptions</a:t>
            </a:r>
            <a:r>
              <a:rPr sz="2000" spc="-2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11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themselves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positive</a:t>
            </a:r>
            <a:r>
              <a:rPr sz="2000" spc="3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ones.</a:t>
            </a:r>
            <a:endParaRPr sz="2000">
              <a:latin typeface="Times New Roman"/>
              <a:cs typeface="Times New Roman"/>
            </a:endParaRPr>
          </a:p>
        </p:txBody>
      </p:sp>
      <p:pic>
        <p:nvPicPr>
          <p:cNvPr id="17" name="object 1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56427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2351406" y="247387"/>
            <a:ext cx="7194550" cy="1163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3804"/>
              </a:lnSpc>
            </a:pPr>
            <a:r>
              <a:rPr sz="3950" dirty="0">
                <a:latin typeface="Times New Roman"/>
                <a:cs typeface="Times New Roman"/>
              </a:rPr>
              <a:t>Forming</a:t>
            </a:r>
            <a:r>
              <a:rPr sz="3950" spc="120" dirty="0">
                <a:latin typeface="Times New Roman"/>
                <a:cs typeface="Times New Roman"/>
              </a:rPr>
              <a:t> </a:t>
            </a:r>
            <a:r>
              <a:rPr sz="3950" dirty="0">
                <a:latin typeface="Times New Roman"/>
                <a:cs typeface="Times New Roman"/>
              </a:rPr>
              <a:t>Relationships</a:t>
            </a:r>
            <a:r>
              <a:rPr sz="3950" spc="-125" dirty="0">
                <a:latin typeface="Times New Roman"/>
                <a:cs typeface="Times New Roman"/>
              </a:rPr>
              <a:t> </a:t>
            </a:r>
            <a:r>
              <a:rPr sz="3950" dirty="0">
                <a:latin typeface="Times New Roman"/>
                <a:cs typeface="Times New Roman"/>
              </a:rPr>
              <a:t>With</a:t>
            </a:r>
            <a:r>
              <a:rPr sz="3950" spc="-110" dirty="0">
                <a:latin typeface="Times New Roman"/>
                <a:cs typeface="Times New Roman"/>
              </a:rPr>
              <a:t> </a:t>
            </a:r>
            <a:r>
              <a:rPr sz="3950" spc="-490" dirty="0">
                <a:latin typeface="Times New Roman"/>
                <a:cs typeface="Times New Roman"/>
              </a:rPr>
              <a:t>V</a:t>
            </a:r>
            <a:r>
              <a:rPr sz="3950" spc="90" dirty="0">
                <a:latin typeface="Times New Roman"/>
                <a:cs typeface="Times New Roman"/>
              </a:rPr>
              <a:t>e</a:t>
            </a:r>
            <a:r>
              <a:rPr sz="3950" spc="80" dirty="0">
                <a:latin typeface="Times New Roman"/>
                <a:cs typeface="Times New Roman"/>
              </a:rPr>
              <a:t>r</a:t>
            </a:r>
            <a:r>
              <a:rPr sz="3950" spc="90" dirty="0">
                <a:latin typeface="Times New Roman"/>
                <a:cs typeface="Times New Roman"/>
              </a:rPr>
              <a:t>ba</a:t>
            </a:r>
            <a:r>
              <a:rPr sz="3950" spc="60" dirty="0">
                <a:latin typeface="Times New Roman"/>
                <a:cs typeface="Times New Roman"/>
              </a:rPr>
              <a:t>l</a:t>
            </a:r>
            <a:endParaRPr sz="3950">
              <a:latin typeface="Times New Roman"/>
              <a:cs typeface="Times New Roman"/>
            </a:endParaRPr>
          </a:p>
          <a:p>
            <a:pPr marR="10795" algn="ctr">
              <a:lnSpc>
                <a:spcPct val="100000"/>
              </a:lnSpc>
              <a:spcBef>
                <a:spcPts val="440"/>
              </a:spcBef>
            </a:pPr>
            <a:r>
              <a:rPr sz="3950" dirty="0">
                <a:latin typeface="Times New Roman"/>
                <a:cs typeface="Times New Roman"/>
              </a:rPr>
              <a:t>and</a:t>
            </a:r>
            <a:r>
              <a:rPr sz="3950" spc="40" dirty="0">
                <a:latin typeface="Times New Roman"/>
                <a:cs typeface="Times New Roman"/>
              </a:rPr>
              <a:t> </a:t>
            </a:r>
            <a:r>
              <a:rPr sz="3950" dirty="0">
                <a:latin typeface="Times New Roman"/>
                <a:cs typeface="Times New Roman"/>
              </a:rPr>
              <a:t>Nonverbal</a:t>
            </a:r>
            <a:r>
              <a:rPr sz="3950" spc="85" dirty="0">
                <a:latin typeface="Times New Roman"/>
                <a:cs typeface="Times New Roman"/>
              </a:rPr>
              <a:t> </a:t>
            </a:r>
            <a:r>
              <a:rPr sz="3950" spc="-10" dirty="0">
                <a:latin typeface="Times New Roman"/>
                <a:cs typeface="Times New Roman"/>
              </a:rPr>
              <a:t>Communication</a:t>
            </a:r>
            <a:endParaRPr sz="3950">
              <a:latin typeface="Times New Roman"/>
              <a:cs typeface="Times New Roman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5250" y="1619234"/>
            <a:ext cx="7286625" cy="1654810"/>
            <a:chOff x="95250" y="1619234"/>
            <a:chExt cx="7286625" cy="1654810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9550" y="1666875"/>
              <a:ext cx="6448440" cy="65722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5250" y="1619234"/>
              <a:ext cx="6686550" cy="866775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252769" y="1707520"/>
              <a:ext cx="6311900" cy="523240"/>
            </a:xfrm>
            <a:custGeom>
              <a:avLst/>
              <a:gdLst/>
              <a:ahLst/>
              <a:cxnLst/>
              <a:rect l="l" t="t" r="r" b="b"/>
              <a:pathLst>
                <a:path w="6311900" h="523239">
                  <a:moveTo>
                    <a:pt x="6311889" y="0"/>
                  </a:moveTo>
                  <a:lnTo>
                    <a:pt x="0" y="0"/>
                  </a:lnTo>
                  <a:lnTo>
                    <a:pt x="0" y="523219"/>
                  </a:lnTo>
                  <a:lnTo>
                    <a:pt x="6311889" y="523219"/>
                  </a:lnTo>
                  <a:lnTo>
                    <a:pt x="6311889" y="0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52769" y="2437860"/>
              <a:ext cx="7124065" cy="831215"/>
            </a:xfrm>
            <a:custGeom>
              <a:avLst/>
              <a:gdLst/>
              <a:ahLst/>
              <a:cxnLst/>
              <a:rect l="l" t="t" r="r" b="b"/>
              <a:pathLst>
                <a:path w="7124065" h="831214">
                  <a:moveTo>
                    <a:pt x="7123572" y="0"/>
                  </a:moveTo>
                  <a:lnTo>
                    <a:pt x="0" y="0"/>
                  </a:lnTo>
                  <a:lnTo>
                    <a:pt x="0" y="830997"/>
                  </a:lnTo>
                  <a:lnTo>
                    <a:pt x="7123572" y="830997"/>
                  </a:lnTo>
                  <a:lnTo>
                    <a:pt x="7123572" y="0"/>
                  </a:lnTo>
                  <a:close/>
                </a:path>
              </a:pathLst>
            </a:custGeom>
            <a:solidFill>
              <a:srgbClr val="DEEB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52769" y="2437860"/>
              <a:ext cx="7124065" cy="831215"/>
            </a:xfrm>
            <a:custGeom>
              <a:avLst/>
              <a:gdLst/>
              <a:ahLst/>
              <a:cxnLst/>
              <a:rect l="l" t="t" r="r" b="b"/>
              <a:pathLst>
                <a:path w="7124065" h="831214">
                  <a:moveTo>
                    <a:pt x="0" y="830997"/>
                  </a:moveTo>
                  <a:lnTo>
                    <a:pt x="7123572" y="830997"/>
                  </a:lnTo>
                  <a:lnTo>
                    <a:pt x="7123572" y="0"/>
                  </a:lnTo>
                  <a:lnTo>
                    <a:pt x="0" y="0"/>
                  </a:lnTo>
                  <a:lnTo>
                    <a:pt x="0" y="830997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331783" y="1733482"/>
            <a:ext cx="6196965" cy="14859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50" b="1" dirty="0">
                <a:solidFill>
                  <a:srgbClr val="FFFFFF"/>
                </a:solidFill>
                <a:latin typeface="Times New Roman"/>
                <a:cs typeface="Times New Roman"/>
              </a:rPr>
              <a:t>Journalism</a:t>
            </a:r>
            <a:r>
              <a:rPr sz="2750" b="1" spc="8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b="1" spc="-10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Television</a:t>
            </a:r>
            <a:r>
              <a:rPr sz="2750" b="1" spc="1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Broadcasting</a:t>
            </a:r>
            <a:endParaRPr sz="2750">
              <a:latin typeface="Times New Roman"/>
              <a:cs typeface="Times New Roman"/>
            </a:endParaRPr>
          </a:p>
          <a:p>
            <a:pPr marL="12700">
              <a:lnSpc>
                <a:spcPts val="2865"/>
              </a:lnSpc>
              <a:spcBef>
                <a:spcPts val="2435"/>
              </a:spcBef>
            </a:pPr>
            <a:r>
              <a:rPr sz="2400" dirty="0">
                <a:latin typeface="Times New Roman"/>
                <a:cs typeface="Times New Roman"/>
              </a:rPr>
              <a:t>Those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1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public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eye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must</a:t>
            </a:r>
            <a:r>
              <a:rPr sz="2400" spc="12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demonstrate</a:t>
            </a:r>
            <a:r>
              <a:rPr sz="2400" spc="11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effective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ts val="2865"/>
              </a:lnSpc>
            </a:pPr>
            <a:r>
              <a:rPr sz="2400" dirty="0">
                <a:latin typeface="Times New Roman"/>
                <a:cs typeface="Times New Roman"/>
              </a:rPr>
              <a:t>nonverbal</a:t>
            </a:r>
            <a:r>
              <a:rPr sz="2400" spc="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verbal</a:t>
            </a:r>
            <a:r>
              <a:rPr sz="2400" spc="-6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communication.</a:t>
            </a:r>
            <a:endParaRPr sz="2400">
              <a:latin typeface="Times New Roman"/>
              <a:cs typeface="Times New Roman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95250" y="3571875"/>
            <a:ext cx="4391660" cy="866775"/>
            <a:chOff x="95250" y="3571875"/>
            <a:chExt cx="4391660" cy="866775"/>
          </a:xfrm>
        </p:grpSpPr>
        <p:pic>
          <p:nvPicPr>
            <p:cNvPr id="15" name="object 1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09550" y="3619500"/>
              <a:ext cx="4124340" cy="65722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5250" y="3571875"/>
              <a:ext cx="4391040" cy="866775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252769" y="3657755"/>
            <a:ext cx="3985895" cy="523240"/>
          </a:xfrm>
          <a:prstGeom prst="rect">
            <a:avLst/>
          </a:prstGeom>
          <a:solidFill>
            <a:srgbClr val="6F2F9F"/>
          </a:solidFill>
        </p:spPr>
        <p:txBody>
          <a:bodyPr vert="horz" wrap="square" lIns="0" tIns="444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50"/>
              </a:spcBef>
            </a:pPr>
            <a:r>
              <a:rPr sz="2750" b="1" dirty="0">
                <a:solidFill>
                  <a:srgbClr val="FFFFFF"/>
                </a:solidFill>
                <a:latin typeface="Times New Roman"/>
                <a:cs typeface="Times New Roman"/>
              </a:rPr>
              <a:t>Hospitality</a:t>
            </a:r>
            <a:r>
              <a:rPr sz="2750" b="1" spc="229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Management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52769" y="4373808"/>
            <a:ext cx="7581265" cy="2247265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5720" rIns="0" bIns="0" rtlCol="0">
            <a:spAutoFit/>
          </a:bodyPr>
          <a:lstStyle/>
          <a:p>
            <a:pPr marL="91440" marR="181610">
              <a:lnSpc>
                <a:spcPct val="100000"/>
              </a:lnSpc>
              <a:spcBef>
                <a:spcPts val="360"/>
              </a:spcBef>
            </a:pPr>
            <a:r>
              <a:rPr sz="2000" dirty="0">
                <a:latin typeface="Times New Roman"/>
                <a:cs typeface="Times New Roman"/>
              </a:rPr>
              <a:t>Customer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service</a:t>
            </a:r>
            <a:r>
              <a:rPr sz="2000" spc="1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is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especially</a:t>
            </a:r>
            <a:r>
              <a:rPr sz="2000" spc="-1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important</a:t>
            </a:r>
            <a:r>
              <a:rPr sz="2000" spc="-1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hotel</a:t>
            </a:r>
            <a:r>
              <a:rPr sz="2000" spc="-1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restaurant </a:t>
            </a:r>
            <a:r>
              <a:rPr sz="2000" dirty="0">
                <a:latin typeface="Times New Roman"/>
                <a:cs typeface="Times New Roman"/>
              </a:rPr>
              <a:t>industries.</a:t>
            </a:r>
            <a:r>
              <a:rPr sz="2000" spc="-1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-1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number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hotel</a:t>
            </a:r>
            <a:r>
              <a:rPr sz="2000" spc="-1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restaurant</a:t>
            </a:r>
            <a:r>
              <a:rPr sz="2000" spc="-2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managers</a:t>
            </a:r>
            <a:r>
              <a:rPr sz="2000" spc="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have</a:t>
            </a:r>
            <a:r>
              <a:rPr sz="2000" spc="7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improved </a:t>
            </a:r>
            <a:r>
              <a:rPr sz="2000" dirty="0">
                <a:latin typeface="Times New Roman"/>
                <a:cs typeface="Times New Roman"/>
              </a:rPr>
              <a:t>their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organizations’</a:t>
            </a:r>
            <a:r>
              <a:rPr sz="2000" spc="-2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image</a:t>
            </a:r>
            <a:r>
              <a:rPr sz="2000" spc="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among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guests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by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providing</a:t>
            </a:r>
            <a:r>
              <a:rPr sz="2000" spc="-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client</a:t>
            </a:r>
            <a:r>
              <a:rPr sz="2000" spc="-9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services </a:t>
            </a:r>
            <a:r>
              <a:rPr sz="2000" dirty="0">
                <a:latin typeface="Times New Roman"/>
                <a:cs typeface="Times New Roman"/>
              </a:rPr>
              <a:t>employees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training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verbal</a:t>
            </a:r>
            <a:r>
              <a:rPr sz="2000" spc="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nonverbal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communication.</a:t>
            </a:r>
            <a:r>
              <a:rPr sz="2000" spc="-160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In </a:t>
            </a:r>
            <a:r>
              <a:rPr sz="2000" dirty="0">
                <a:latin typeface="Times New Roman"/>
                <a:cs typeface="Times New Roman"/>
              </a:rPr>
              <a:t>restaurants,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eye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contact,</a:t>
            </a:r>
            <a:r>
              <a:rPr sz="2000" spc="-1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facial</a:t>
            </a:r>
            <a:r>
              <a:rPr sz="2000" spc="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expression,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body</a:t>
            </a:r>
            <a:r>
              <a:rPr sz="2000" spc="-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position,</a:t>
            </a:r>
            <a:r>
              <a:rPr sz="2000" spc="-1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posture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of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staff,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including</a:t>
            </a:r>
            <a:r>
              <a:rPr sz="2000" spc="-229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servers</a:t>
            </a:r>
            <a:r>
              <a:rPr sz="2000" spc="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 cashiers,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affect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how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customers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rate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the </a:t>
            </a:r>
            <a:r>
              <a:rPr sz="2000" dirty="0">
                <a:latin typeface="Times New Roman"/>
                <a:cs typeface="Times New Roman"/>
              </a:rPr>
              <a:t>value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service.</a:t>
            </a:r>
            <a:endParaRPr sz="2000">
              <a:latin typeface="Times New Roman"/>
              <a:cs typeface="Times New Roman"/>
            </a:endParaRPr>
          </a:p>
        </p:txBody>
      </p:sp>
      <p:pic>
        <p:nvPicPr>
          <p:cNvPr id="19" name="object 1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  <p:grpSp>
        <p:nvGrpSpPr>
          <p:cNvPr id="20" name="object 20"/>
          <p:cNvGrpSpPr/>
          <p:nvPr/>
        </p:nvGrpSpPr>
        <p:grpSpPr>
          <a:xfrm>
            <a:off x="1152525" y="-68078"/>
            <a:ext cx="8801100" cy="1800225"/>
            <a:chOff x="1152525" y="15"/>
            <a:chExt cx="8801100" cy="1800225"/>
          </a:xfrm>
        </p:grpSpPr>
        <p:pic>
          <p:nvPicPr>
            <p:cNvPr id="22" name="object 2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52525" y="57165"/>
              <a:ext cx="8763000" cy="15525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228725" y="15"/>
              <a:ext cx="8724900" cy="1800225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197208" y="98173"/>
            <a:ext cx="8616315" cy="1409700"/>
          </a:xfrm>
          <a:prstGeom prst="rect">
            <a:avLst/>
          </a:prstGeom>
          <a:solidFill>
            <a:srgbClr val="FFFFFF"/>
          </a:solidFill>
          <a:ln w="9534">
            <a:solidFill>
              <a:srgbClr val="252525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 marL="1093470" marR="395605" indent="-715645">
              <a:lnSpc>
                <a:spcPts val="5180"/>
              </a:lnSpc>
              <a:spcBef>
                <a:spcPts val="45"/>
              </a:spcBef>
            </a:pPr>
            <a:r>
              <a:rPr sz="3950" spc="-505" dirty="0"/>
              <a:t>V</a:t>
            </a:r>
            <a:r>
              <a:rPr sz="3950" spc="70" dirty="0"/>
              <a:t>e</a:t>
            </a:r>
            <a:r>
              <a:rPr sz="3950" spc="60" dirty="0"/>
              <a:t>r</a:t>
            </a:r>
            <a:r>
              <a:rPr sz="3950" spc="75" dirty="0"/>
              <a:t>b</a:t>
            </a:r>
            <a:r>
              <a:rPr sz="3950" spc="70" dirty="0"/>
              <a:t>a</a:t>
            </a:r>
            <a:r>
              <a:rPr sz="3950" spc="45" dirty="0"/>
              <a:t>l</a:t>
            </a:r>
            <a:r>
              <a:rPr sz="3950" spc="30" dirty="0"/>
              <a:t> </a:t>
            </a:r>
            <a:r>
              <a:rPr sz="3950" dirty="0"/>
              <a:t>and</a:t>
            </a:r>
            <a:r>
              <a:rPr sz="3950" spc="-100" dirty="0"/>
              <a:t> </a:t>
            </a:r>
            <a:r>
              <a:rPr sz="3950" dirty="0"/>
              <a:t>Nonverbal</a:t>
            </a:r>
            <a:r>
              <a:rPr sz="3950" spc="-105" dirty="0"/>
              <a:t> </a:t>
            </a:r>
            <a:r>
              <a:rPr sz="3950" spc="-10" dirty="0"/>
              <a:t>Communication </a:t>
            </a:r>
            <a:r>
              <a:rPr sz="3950" dirty="0"/>
              <a:t>and</a:t>
            </a:r>
            <a:r>
              <a:rPr sz="3950" spc="-35" dirty="0"/>
              <a:t> </a:t>
            </a:r>
            <a:r>
              <a:rPr sz="3950" dirty="0"/>
              <a:t>their</a:t>
            </a:r>
            <a:r>
              <a:rPr sz="3950" spc="-30" dirty="0"/>
              <a:t> </a:t>
            </a:r>
            <a:r>
              <a:rPr sz="3950" dirty="0"/>
              <a:t>impact</a:t>
            </a:r>
            <a:r>
              <a:rPr sz="3950" spc="125" dirty="0"/>
              <a:t> </a:t>
            </a:r>
            <a:r>
              <a:rPr sz="3950" dirty="0"/>
              <a:t>on</a:t>
            </a:r>
            <a:r>
              <a:rPr sz="3950" spc="55" dirty="0"/>
              <a:t> </a:t>
            </a:r>
            <a:r>
              <a:rPr sz="3950" spc="-10" dirty="0"/>
              <a:t>Professions</a:t>
            </a:r>
            <a:endParaRPr sz="3950"/>
          </a:p>
        </p:txBody>
      </p:sp>
    </p:spTree>
    <p:extLst>
      <p:ext uri="{BB962C8B-B14F-4D97-AF65-F5344CB8AC3E}">
        <p14:creationId xmlns:p14="http://schemas.microsoft.com/office/powerpoint/2010/main" val="380452913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2351406" y="247387"/>
            <a:ext cx="7194550" cy="1163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3804"/>
              </a:lnSpc>
            </a:pPr>
            <a:r>
              <a:rPr sz="3950" dirty="0">
                <a:latin typeface="Times New Roman"/>
                <a:cs typeface="Times New Roman"/>
              </a:rPr>
              <a:t>Forming</a:t>
            </a:r>
            <a:r>
              <a:rPr sz="3950" spc="120" dirty="0">
                <a:latin typeface="Times New Roman"/>
                <a:cs typeface="Times New Roman"/>
              </a:rPr>
              <a:t> </a:t>
            </a:r>
            <a:r>
              <a:rPr sz="3950" dirty="0">
                <a:latin typeface="Times New Roman"/>
                <a:cs typeface="Times New Roman"/>
              </a:rPr>
              <a:t>Relationships</a:t>
            </a:r>
            <a:r>
              <a:rPr sz="3950" spc="-125" dirty="0">
                <a:latin typeface="Times New Roman"/>
                <a:cs typeface="Times New Roman"/>
              </a:rPr>
              <a:t> </a:t>
            </a:r>
            <a:r>
              <a:rPr sz="3950" dirty="0">
                <a:latin typeface="Times New Roman"/>
                <a:cs typeface="Times New Roman"/>
              </a:rPr>
              <a:t>With</a:t>
            </a:r>
            <a:r>
              <a:rPr sz="3950" spc="-110" dirty="0">
                <a:latin typeface="Times New Roman"/>
                <a:cs typeface="Times New Roman"/>
              </a:rPr>
              <a:t> </a:t>
            </a:r>
            <a:r>
              <a:rPr sz="3950" spc="-490" dirty="0">
                <a:latin typeface="Times New Roman"/>
                <a:cs typeface="Times New Roman"/>
              </a:rPr>
              <a:t>V</a:t>
            </a:r>
            <a:r>
              <a:rPr sz="3950" spc="90" dirty="0">
                <a:latin typeface="Times New Roman"/>
                <a:cs typeface="Times New Roman"/>
              </a:rPr>
              <a:t>e</a:t>
            </a:r>
            <a:r>
              <a:rPr sz="3950" spc="80" dirty="0">
                <a:latin typeface="Times New Roman"/>
                <a:cs typeface="Times New Roman"/>
              </a:rPr>
              <a:t>r</a:t>
            </a:r>
            <a:r>
              <a:rPr sz="3950" spc="90" dirty="0">
                <a:latin typeface="Times New Roman"/>
                <a:cs typeface="Times New Roman"/>
              </a:rPr>
              <a:t>ba</a:t>
            </a:r>
            <a:r>
              <a:rPr sz="3950" spc="60" dirty="0">
                <a:latin typeface="Times New Roman"/>
                <a:cs typeface="Times New Roman"/>
              </a:rPr>
              <a:t>l</a:t>
            </a:r>
            <a:endParaRPr sz="3950">
              <a:latin typeface="Times New Roman"/>
              <a:cs typeface="Times New Roman"/>
            </a:endParaRPr>
          </a:p>
          <a:p>
            <a:pPr marR="10795" algn="ctr">
              <a:lnSpc>
                <a:spcPct val="100000"/>
              </a:lnSpc>
              <a:spcBef>
                <a:spcPts val="440"/>
              </a:spcBef>
            </a:pPr>
            <a:r>
              <a:rPr sz="3950" dirty="0">
                <a:latin typeface="Times New Roman"/>
                <a:cs typeface="Times New Roman"/>
              </a:rPr>
              <a:t>and</a:t>
            </a:r>
            <a:r>
              <a:rPr sz="3950" spc="40" dirty="0">
                <a:latin typeface="Times New Roman"/>
                <a:cs typeface="Times New Roman"/>
              </a:rPr>
              <a:t> </a:t>
            </a:r>
            <a:r>
              <a:rPr sz="3950" dirty="0">
                <a:latin typeface="Times New Roman"/>
                <a:cs typeface="Times New Roman"/>
              </a:rPr>
              <a:t>Nonverbal</a:t>
            </a:r>
            <a:r>
              <a:rPr sz="3950" spc="85" dirty="0">
                <a:latin typeface="Times New Roman"/>
                <a:cs typeface="Times New Roman"/>
              </a:rPr>
              <a:t> </a:t>
            </a:r>
            <a:r>
              <a:rPr sz="3950" spc="-10" dirty="0">
                <a:latin typeface="Times New Roman"/>
                <a:cs typeface="Times New Roman"/>
              </a:rPr>
              <a:t>Communication</a:t>
            </a:r>
            <a:endParaRPr sz="3950">
              <a:latin typeface="Times New Roman"/>
              <a:cs typeface="Times New Roman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5250" y="1619234"/>
            <a:ext cx="11334750" cy="2147570"/>
            <a:chOff x="95250" y="1619234"/>
            <a:chExt cx="8045450" cy="2147570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9550" y="1666875"/>
              <a:ext cx="3371850" cy="65722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5250" y="1619234"/>
              <a:ext cx="3629040" cy="866775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252769" y="1707520"/>
              <a:ext cx="3237230" cy="523240"/>
            </a:xfrm>
            <a:custGeom>
              <a:avLst/>
              <a:gdLst/>
              <a:ahLst/>
              <a:cxnLst/>
              <a:rect l="l" t="t" r="r" b="b"/>
              <a:pathLst>
                <a:path w="3237229" h="523239">
                  <a:moveTo>
                    <a:pt x="3236732" y="0"/>
                  </a:moveTo>
                  <a:lnTo>
                    <a:pt x="0" y="0"/>
                  </a:lnTo>
                  <a:lnTo>
                    <a:pt x="0" y="523219"/>
                  </a:lnTo>
                  <a:lnTo>
                    <a:pt x="3236732" y="523219"/>
                  </a:lnTo>
                  <a:lnTo>
                    <a:pt x="3236732" y="0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52769" y="2437769"/>
              <a:ext cx="7882890" cy="1323975"/>
            </a:xfrm>
            <a:custGeom>
              <a:avLst/>
              <a:gdLst/>
              <a:ahLst/>
              <a:cxnLst/>
              <a:rect l="l" t="t" r="r" b="b"/>
              <a:pathLst>
                <a:path w="7882890" h="1323975">
                  <a:moveTo>
                    <a:pt x="7882524" y="0"/>
                  </a:moveTo>
                  <a:lnTo>
                    <a:pt x="0" y="0"/>
                  </a:lnTo>
                  <a:lnTo>
                    <a:pt x="0" y="1323462"/>
                  </a:lnTo>
                  <a:lnTo>
                    <a:pt x="7882524" y="1323462"/>
                  </a:lnTo>
                  <a:lnTo>
                    <a:pt x="7882524" y="0"/>
                  </a:lnTo>
                  <a:close/>
                </a:path>
              </a:pathLst>
            </a:custGeom>
            <a:solidFill>
              <a:srgbClr val="DEEB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52769" y="2437769"/>
              <a:ext cx="7882890" cy="1323975"/>
            </a:xfrm>
            <a:custGeom>
              <a:avLst/>
              <a:gdLst/>
              <a:ahLst/>
              <a:cxnLst/>
              <a:rect l="l" t="t" r="r" b="b"/>
              <a:pathLst>
                <a:path w="7882890" h="1323975">
                  <a:moveTo>
                    <a:pt x="0" y="1323462"/>
                  </a:moveTo>
                  <a:lnTo>
                    <a:pt x="7882524" y="1323462"/>
                  </a:lnTo>
                  <a:lnTo>
                    <a:pt x="7882524" y="0"/>
                  </a:lnTo>
                  <a:lnTo>
                    <a:pt x="0" y="0"/>
                  </a:lnTo>
                  <a:lnTo>
                    <a:pt x="0" y="1323462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Medical</a:t>
            </a:r>
            <a:r>
              <a:rPr spc="140" dirty="0"/>
              <a:t> </a:t>
            </a:r>
            <a:r>
              <a:rPr spc="-10" dirty="0"/>
              <a:t>Professions</a:t>
            </a:r>
          </a:p>
          <a:p>
            <a:pPr marL="12700" marR="5080">
              <a:lnSpc>
                <a:spcPct val="100000"/>
              </a:lnSpc>
              <a:spcBef>
                <a:spcPts val="2460"/>
              </a:spcBef>
            </a:pP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Many people</a:t>
            </a:r>
            <a:r>
              <a:rPr sz="2000" b="0" spc="-13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can probably</a:t>
            </a:r>
            <a:r>
              <a:rPr sz="2000" b="0" spc="-18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share</a:t>
            </a:r>
            <a:r>
              <a:rPr sz="2000" b="0" spc="5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  <a:r>
              <a:rPr sz="2000" b="0" spc="1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story</a:t>
            </a:r>
            <a:r>
              <a:rPr sz="2000" b="0" spc="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about</a:t>
            </a:r>
            <a:r>
              <a:rPr sz="2000" b="0" spc="-9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an</a:t>
            </a:r>
            <a:r>
              <a:rPr sz="2000" b="0" spc="-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unpleasant</a:t>
            </a:r>
            <a:r>
              <a:rPr sz="2000" b="0" spc="-18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experience</a:t>
            </a:r>
            <a:r>
              <a:rPr sz="2000" b="0" spc="-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spc="-25" dirty="0">
                <a:solidFill>
                  <a:srgbClr val="000000"/>
                </a:solidFill>
                <a:latin typeface="Times New Roman"/>
                <a:cs typeface="Times New Roman"/>
              </a:rPr>
              <a:t>at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sz="2000" b="0" spc="-7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doctor’s</a:t>
            </a:r>
            <a:r>
              <a:rPr sz="2000" b="0" spc="-204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spc="-20" dirty="0">
                <a:solidFill>
                  <a:srgbClr val="000000"/>
                </a:solidFill>
                <a:latin typeface="Times New Roman"/>
                <a:cs typeface="Times New Roman"/>
              </a:rPr>
              <a:t>office.</a:t>
            </a:r>
            <a:r>
              <a:rPr sz="2000" b="0" spc="-5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As</a:t>
            </a:r>
            <a:r>
              <a:rPr sz="2000" b="0" spc="5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physicians</a:t>
            </a:r>
            <a:r>
              <a:rPr sz="2000" b="0" spc="-3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compete</a:t>
            </a:r>
            <a:r>
              <a:rPr sz="2000" b="0" spc="-7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sz="2000" b="0" spc="-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attract</a:t>
            </a:r>
            <a:r>
              <a:rPr sz="2000" b="0" spc="-12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and</a:t>
            </a:r>
            <a:r>
              <a:rPr sz="2000" b="0" spc="4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retain</a:t>
            </a:r>
            <a:r>
              <a:rPr sz="2000" b="0" spc="-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  <a:r>
              <a:rPr sz="2000" b="0" spc="1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spc="-10" dirty="0">
                <a:solidFill>
                  <a:srgbClr val="000000"/>
                </a:solidFill>
                <a:latin typeface="Times New Roman"/>
                <a:cs typeface="Times New Roman"/>
              </a:rPr>
              <a:t>strong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client</a:t>
            </a:r>
            <a:r>
              <a:rPr sz="2000" b="0" spc="-3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base,</a:t>
            </a:r>
            <a:r>
              <a:rPr sz="2000" b="0" spc="-5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potential</a:t>
            </a:r>
            <a:r>
              <a:rPr sz="2000" b="0" spc="-20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patients</a:t>
            </a:r>
            <a:r>
              <a:rPr sz="2000" b="0" spc="-19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through</a:t>
            </a:r>
            <a:r>
              <a:rPr sz="2000" b="0" spc="-3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can</a:t>
            </a:r>
            <a:r>
              <a:rPr sz="2000" b="0" spc="-3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interpret</a:t>
            </a:r>
            <a:r>
              <a:rPr sz="2000" b="0" spc="-12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their</a:t>
            </a:r>
            <a:r>
              <a:rPr sz="2000" b="0" spc="-6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services</a:t>
            </a:r>
            <a:r>
              <a:rPr sz="2000" b="0" spc="2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spc="-10" dirty="0">
                <a:solidFill>
                  <a:srgbClr val="000000"/>
                </a:solidFill>
                <a:latin typeface="Times New Roman"/>
                <a:cs typeface="Times New Roman"/>
              </a:rPr>
              <a:t>positively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correct</a:t>
            </a:r>
            <a:r>
              <a:rPr sz="2000" b="0" spc="-13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body</a:t>
            </a:r>
            <a:r>
              <a:rPr sz="2000" b="0" spc="-114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language</a:t>
            </a:r>
            <a:r>
              <a:rPr sz="2000" b="0" spc="9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on</a:t>
            </a:r>
            <a:r>
              <a:rPr sz="2000" b="0" spc="4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sz="2000" b="0" spc="-7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part</a:t>
            </a:r>
            <a:r>
              <a:rPr sz="2000" b="0" spc="-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  <a:r>
              <a:rPr sz="2000" b="0" spc="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sz="2000" b="0" spc="-7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physicians</a:t>
            </a:r>
            <a:r>
              <a:rPr sz="2000" b="0" spc="-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and</a:t>
            </a:r>
            <a:r>
              <a:rPr sz="2000" b="0" spc="-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dirty="0">
                <a:solidFill>
                  <a:srgbClr val="000000"/>
                </a:solidFill>
                <a:latin typeface="Times New Roman"/>
                <a:cs typeface="Times New Roman"/>
              </a:rPr>
              <a:t>their</a:t>
            </a:r>
            <a:r>
              <a:rPr sz="2000" b="0" spc="-7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b="0" spc="-10" dirty="0">
                <a:solidFill>
                  <a:srgbClr val="000000"/>
                </a:solidFill>
                <a:latin typeface="Times New Roman"/>
                <a:cs typeface="Times New Roman"/>
              </a:rPr>
              <a:t>employees.</a:t>
            </a:r>
            <a:endParaRPr sz="2000" dirty="0">
              <a:latin typeface="Times New Roman"/>
              <a:cs typeface="Times New Roman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95250" y="3876675"/>
            <a:ext cx="3248660" cy="866775"/>
            <a:chOff x="95250" y="3876675"/>
            <a:chExt cx="3248660" cy="866775"/>
          </a:xfrm>
        </p:grpSpPr>
        <p:pic>
          <p:nvPicPr>
            <p:cNvPr id="15" name="object 1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09550" y="3924300"/>
              <a:ext cx="2990850" cy="65722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5250" y="3876675"/>
              <a:ext cx="3248040" cy="866775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252769" y="3968389"/>
            <a:ext cx="2858770" cy="523240"/>
          </a:xfrm>
          <a:prstGeom prst="rect">
            <a:avLst/>
          </a:prstGeom>
          <a:solidFill>
            <a:srgbClr val="6F2F9F"/>
          </a:solidFill>
        </p:spPr>
        <p:txBody>
          <a:bodyPr vert="horz" wrap="square" lIns="0" tIns="4508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55"/>
              </a:spcBef>
            </a:pPr>
            <a:r>
              <a:rPr sz="2750" b="1" dirty="0">
                <a:solidFill>
                  <a:srgbClr val="FFFFFF"/>
                </a:solidFill>
                <a:latin typeface="Times New Roman"/>
                <a:cs typeface="Times New Roman"/>
              </a:rPr>
              <a:t>Legal</a:t>
            </a:r>
            <a:r>
              <a:rPr sz="2750" b="1" spc="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Professions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52769" y="4611194"/>
            <a:ext cx="7581265" cy="1939289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91440" marR="188595">
              <a:lnSpc>
                <a:spcPct val="100400"/>
              </a:lnSpc>
              <a:spcBef>
                <a:spcPts val="325"/>
              </a:spcBef>
            </a:pPr>
            <a:r>
              <a:rPr sz="2400" dirty="0">
                <a:latin typeface="Times New Roman"/>
                <a:cs typeface="Times New Roman"/>
              </a:rPr>
              <a:t>lawyers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can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project</a:t>
            </a:r>
            <a:r>
              <a:rPr sz="2400" spc="-1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favorable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impression</a:t>
            </a:r>
            <a:r>
              <a:rPr sz="2400" spc="1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themselves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7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their</a:t>
            </a:r>
            <a:r>
              <a:rPr sz="2400" spc="-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firms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for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prospective</a:t>
            </a:r>
            <a:r>
              <a:rPr sz="2400" spc="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clients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through</a:t>
            </a:r>
            <a:r>
              <a:rPr sz="2400" spc="4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sustained</a:t>
            </a:r>
            <a:r>
              <a:rPr sz="2400" spc="165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eye </a:t>
            </a:r>
            <a:r>
              <a:rPr sz="2400" dirty="0">
                <a:latin typeface="Times New Roman"/>
                <a:cs typeface="Times New Roman"/>
              </a:rPr>
              <a:t>contact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other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forms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13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body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language,</a:t>
            </a:r>
            <a:r>
              <a:rPr sz="2400" spc="2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such</a:t>
            </a:r>
            <a:r>
              <a:rPr sz="2400" spc="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as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</a:t>
            </a:r>
            <a:r>
              <a:rPr sz="2400" spc="-9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erect </a:t>
            </a:r>
            <a:r>
              <a:rPr sz="2400" dirty="0">
                <a:latin typeface="Times New Roman"/>
                <a:cs typeface="Times New Roman"/>
              </a:rPr>
              <a:t>but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relaxed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sitting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position</a:t>
            </a:r>
            <a:r>
              <a:rPr sz="2400" spc="-4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4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close</a:t>
            </a:r>
            <a:r>
              <a:rPr sz="2400" spc="-6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proximity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to</a:t>
            </a:r>
            <a:r>
              <a:rPr sz="2400" spc="-10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the </a:t>
            </a:r>
            <a:r>
              <a:rPr sz="2400" spc="-10" dirty="0">
                <a:latin typeface="Times New Roman"/>
                <a:cs typeface="Times New Roman"/>
              </a:rPr>
              <a:t>clients.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19" name="object 1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197208" y="98173"/>
            <a:ext cx="8616315" cy="1409700"/>
          </a:xfrm>
          <a:prstGeom prst="rect">
            <a:avLst/>
          </a:prstGeom>
          <a:solidFill>
            <a:srgbClr val="FFFFFF"/>
          </a:solidFill>
          <a:ln w="9534">
            <a:solidFill>
              <a:srgbClr val="252525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 marL="1093470" marR="395605" indent="-715645">
              <a:lnSpc>
                <a:spcPts val="5180"/>
              </a:lnSpc>
              <a:spcBef>
                <a:spcPts val="45"/>
              </a:spcBef>
            </a:pPr>
            <a:r>
              <a:rPr sz="3950" spc="-505" dirty="0"/>
              <a:t>V</a:t>
            </a:r>
            <a:r>
              <a:rPr sz="3950" spc="70" dirty="0"/>
              <a:t>e</a:t>
            </a:r>
            <a:r>
              <a:rPr sz="3950" spc="60" dirty="0"/>
              <a:t>r</a:t>
            </a:r>
            <a:r>
              <a:rPr sz="3950" spc="75" dirty="0"/>
              <a:t>b</a:t>
            </a:r>
            <a:r>
              <a:rPr sz="3950" spc="70" dirty="0"/>
              <a:t>a</a:t>
            </a:r>
            <a:r>
              <a:rPr sz="3950" spc="45" dirty="0"/>
              <a:t>l</a:t>
            </a:r>
            <a:r>
              <a:rPr sz="3950" spc="30" dirty="0"/>
              <a:t> </a:t>
            </a:r>
            <a:r>
              <a:rPr sz="3950" dirty="0"/>
              <a:t>and</a:t>
            </a:r>
            <a:r>
              <a:rPr sz="3950" spc="-100" dirty="0"/>
              <a:t> </a:t>
            </a:r>
            <a:r>
              <a:rPr sz="3950" dirty="0"/>
              <a:t>Nonverbal</a:t>
            </a:r>
            <a:r>
              <a:rPr sz="3950" spc="-105" dirty="0"/>
              <a:t> </a:t>
            </a:r>
            <a:r>
              <a:rPr sz="3950" spc="-10" dirty="0"/>
              <a:t>Communication </a:t>
            </a:r>
            <a:r>
              <a:rPr sz="3950" dirty="0"/>
              <a:t>and</a:t>
            </a:r>
            <a:r>
              <a:rPr sz="3950" spc="-35" dirty="0"/>
              <a:t> </a:t>
            </a:r>
            <a:r>
              <a:rPr sz="3950" dirty="0"/>
              <a:t>their</a:t>
            </a:r>
            <a:r>
              <a:rPr sz="3950" spc="-30" dirty="0"/>
              <a:t> </a:t>
            </a:r>
            <a:r>
              <a:rPr sz="3950" dirty="0"/>
              <a:t>impact</a:t>
            </a:r>
            <a:r>
              <a:rPr sz="3950" spc="125" dirty="0"/>
              <a:t> </a:t>
            </a:r>
            <a:r>
              <a:rPr sz="3950" dirty="0"/>
              <a:t>on</a:t>
            </a:r>
            <a:r>
              <a:rPr sz="3950" spc="55" dirty="0"/>
              <a:t> </a:t>
            </a:r>
            <a:r>
              <a:rPr sz="3950" spc="-10" dirty="0"/>
              <a:t>Professions</a:t>
            </a:r>
            <a:endParaRPr sz="3950"/>
          </a:p>
        </p:txBody>
      </p:sp>
    </p:spTree>
    <p:extLst>
      <p:ext uri="{BB962C8B-B14F-4D97-AF65-F5344CB8AC3E}">
        <p14:creationId xmlns:p14="http://schemas.microsoft.com/office/powerpoint/2010/main" val="49919158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2351406" y="247387"/>
            <a:ext cx="7194550" cy="11639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algn="ctr">
              <a:lnSpc>
                <a:spcPts val="3804"/>
              </a:lnSpc>
            </a:pPr>
            <a:r>
              <a:rPr sz="3950" dirty="0">
                <a:latin typeface="Times New Roman"/>
                <a:cs typeface="Times New Roman"/>
              </a:rPr>
              <a:t>Forming</a:t>
            </a:r>
            <a:r>
              <a:rPr sz="3950" spc="120" dirty="0">
                <a:latin typeface="Times New Roman"/>
                <a:cs typeface="Times New Roman"/>
              </a:rPr>
              <a:t> </a:t>
            </a:r>
            <a:r>
              <a:rPr sz="3950" dirty="0">
                <a:latin typeface="Times New Roman"/>
                <a:cs typeface="Times New Roman"/>
              </a:rPr>
              <a:t>Relationships</a:t>
            </a:r>
            <a:r>
              <a:rPr sz="3950" spc="-125" dirty="0">
                <a:latin typeface="Times New Roman"/>
                <a:cs typeface="Times New Roman"/>
              </a:rPr>
              <a:t> </a:t>
            </a:r>
            <a:r>
              <a:rPr sz="3950" dirty="0">
                <a:latin typeface="Times New Roman"/>
                <a:cs typeface="Times New Roman"/>
              </a:rPr>
              <a:t>With</a:t>
            </a:r>
            <a:r>
              <a:rPr sz="3950" spc="-110" dirty="0">
                <a:latin typeface="Times New Roman"/>
                <a:cs typeface="Times New Roman"/>
              </a:rPr>
              <a:t> </a:t>
            </a:r>
            <a:r>
              <a:rPr sz="3950" spc="-490" dirty="0">
                <a:latin typeface="Times New Roman"/>
                <a:cs typeface="Times New Roman"/>
              </a:rPr>
              <a:t>V</a:t>
            </a:r>
            <a:r>
              <a:rPr sz="3950" spc="90" dirty="0">
                <a:latin typeface="Times New Roman"/>
                <a:cs typeface="Times New Roman"/>
              </a:rPr>
              <a:t>e</a:t>
            </a:r>
            <a:r>
              <a:rPr sz="3950" spc="80" dirty="0">
                <a:latin typeface="Times New Roman"/>
                <a:cs typeface="Times New Roman"/>
              </a:rPr>
              <a:t>r</a:t>
            </a:r>
            <a:r>
              <a:rPr sz="3950" spc="90" dirty="0">
                <a:latin typeface="Times New Roman"/>
                <a:cs typeface="Times New Roman"/>
              </a:rPr>
              <a:t>ba</a:t>
            </a:r>
            <a:r>
              <a:rPr sz="3950" spc="60" dirty="0">
                <a:latin typeface="Times New Roman"/>
                <a:cs typeface="Times New Roman"/>
              </a:rPr>
              <a:t>l</a:t>
            </a:r>
            <a:endParaRPr sz="3950">
              <a:latin typeface="Times New Roman"/>
              <a:cs typeface="Times New Roman"/>
            </a:endParaRPr>
          </a:p>
          <a:p>
            <a:pPr marR="10795" algn="ctr">
              <a:lnSpc>
                <a:spcPct val="100000"/>
              </a:lnSpc>
              <a:spcBef>
                <a:spcPts val="440"/>
              </a:spcBef>
            </a:pPr>
            <a:r>
              <a:rPr sz="3950" dirty="0">
                <a:latin typeface="Times New Roman"/>
                <a:cs typeface="Times New Roman"/>
              </a:rPr>
              <a:t>and</a:t>
            </a:r>
            <a:r>
              <a:rPr sz="3950" spc="40" dirty="0">
                <a:latin typeface="Times New Roman"/>
                <a:cs typeface="Times New Roman"/>
              </a:rPr>
              <a:t> </a:t>
            </a:r>
            <a:r>
              <a:rPr sz="3950" dirty="0">
                <a:latin typeface="Times New Roman"/>
                <a:cs typeface="Times New Roman"/>
              </a:rPr>
              <a:t>Nonverbal</a:t>
            </a:r>
            <a:r>
              <a:rPr sz="3950" spc="85" dirty="0">
                <a:latin typeface="Times New Roman"/>
                <a:cs typeface="Times New Roman"/>
              </a:rPr>
              <a:t> </a:t>
            </a:r>
            <a:r>
              <a:rPr sz="3950" spc="-10" dirty="0">
                <a:latin typeface="Times New Roman"/>
                <a:cs typeface="Times New Roman"/>
              </a:rPr>
              <a:t>Communication</a:t>
            </a:r>
            <a:endParaRPr sz="3950">
              <a:latin typeface="Times New Roman"/>
              <a:cs typeface="Times New Roman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95250" y="1619234"/>
            <a:ext cx="11258550" cy="2024380"/>
            <a:chOff x="95250" y="1619234"/>
            <a:chExt cx="8045450" cy="2024380"/>
          </a:xfrm>
        </p:grpSpPr>
        <p:pic>
          <p:nvPicPr>
            <p:cNvPr id="8" name="object 8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9550" y="1666875"/>
              <a:ext cx="4057650" cy="65722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5250" y="1619234"/>
              <a:ext cx="4333890" cy="866775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252769" y="1707520"/>
              <a:ext cx="3918585" cy="523240"/>
            </a:xfrm>
            <a:custGeom>
              <a:avLst/>
              <a:gdLst/>
              <a:ahLst/>
              <a:cxnLst/>
              <a:rect l="l" t="t" r="r" b="b"/>
              <a:pathLst>
                <a:path w="3918585" h="523239">
                  <a:moveTo>
                    <a:pt x="3918081" y="0"/>
                  </a:moveTo>
                  <a:lnTo>
                    <a:pt x="0" y="0"/>
                  </a:lnTo>
                  <a:lnTo>
                    <a:pt x="0" y="523219"/>
                  </a:lnTo>
                  <a:lnTo>
                    <a:pt x="3918081" y="523219"/>
                  </a:lnTo>
                  <a:lnTo>
                    <a:pt x="3918081" y="0"/>
                  </a:lnTo>
                  <a:close/>
                </a:path>
              </a:pathLst>
            </a:custGeom>
            <a:solidFill>
              <a:srgbClr val="6F2F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52769" y="2437824"/>
              <a:ext cx="7882890" cy="1200785"/>
            </a:xfrm>
            <a:custGeom>
              <a:avLst/>
              <a:gdLst/>
              <a:ahLst/>
              <a:cxnLst/>
              <a:rect l="l" t="t" r="r" b="b"/>
              <a:pathLst>
                <a:path w="7882890" h="1200785">
                  <a:moveTo>
                    <a:pt x="7882524" y="0"/>
                  </a:moveTo>
                  <a:lnTo>
                    <a:pt x="0" y="0"/>
                  </a:lnTo>
                  <a:lnTo>
                    <a:pt x="0" y="1200329"/>
                  </a:lnTo>
                  <a:lnTo>
                    <a:pt x="7882524" y="1200329"/>
                  </a:lnTo>
                  <a:lnTo>
                    <a:pt x="7882524" y="0"/>
                  </a:lnTo>
                  <a:close/>
                </a:path>
              </a:pathLst>
            </a:custGeom>
            <a:solidFill>
              <a:srgbClr val="DEEBF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52769" y="2437824"/>
              <a:ext cx="7882890" cy="1200785"/>
            </a:xfrm>
            <a:custGeom>
              <a:avLst/>
              <a:gdLst/>
              <a:ahLst/>
              <a:cxnLst/>
              <a:rect l="l" t="t" r="r" b="b"/>
              <a:pathLst>
                <a:path w="7882890" h="1200785">
                  <a:moveTo>
                    <a:pt x="0" y="1200329"/>
                  </a:moveTo>
                  <a:lnTo>
                    <a:pt x="7882524" y="1200329"/>
                  </a:lnTo>
                  <a:lnTo>
                    <a:pt x="7882524" y="0"/>
                  </a:lnTo>
                  <a:lnTo>
                    <a:pt x="0" y="0"/>
                  </a:lnTo>
                  <a:lnTo>
                    <a:pt x="0" y="1200329"/>
                  </a:lnTo>
                  <a:close/>
                </a:path>
              </a:pathLst>
            </a:custGeom>
            <a:ln w="953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Accounting</a:t>
            </a:r>
            <a:r>
              <a:rPr spc="185" dirty="0"/>
              <a:t> </a:t>
            </a:r>
            <a:r>
              <a:rPr dirty="0"/>
              <a:t>and</a:t>
            </a:r>
            <a:r>
              <a:rPr spc="45" dirty="0"/>
              <a:t> </a:t>
            </a:r>
            <a:r>
              <a:rPr spc="-10" dirty="0"/>
              <a:t>Finance</a:t>
            </a:r>
          </a:p>
          <a:p>
            <a:pPr marL="12700" marR="5080">
              <a:lnSpc>
                <a:spcPct val="100400"/>
              </a:lnSpc>
              <a:spcBef>
                <a:spcPts val="2420"/>
              </a:spcBef>
            </a:pP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In</a:t>
            </a:r>
            <a:r>
              <a:rPr sz="2400" b="0" spc="-12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sz="2400" b="0" spc="-5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same</a:t>
            </a:r>
            <a:r>
              <a:rPr sz="2400" b="0" spc="6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vein</a:t>
            </a:r>
            <a:r>
              <a:rPr sz="2400" b="0" spc="-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as</a:t>
            </a:r>
            <a:r>
              <a:rPr sz="2400" b="0" spc="-7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lawyers,</a:t>
            </a:r>
            <a:r>
              <a:rPr sz="2400" b="0" spc="2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spc="-10" dirty="0">
                <a:solidFill>
                  <a:srgbClr val="000000"/>
                </a:solidFill>
                <a:latin typeface="Times New Roman"/>
                <a:cs typeface="Times New Roman"/>
              </a:rPr>
              <a:t>accountants</a:t>
            </a:r>
            <a:r>
              <a:rPr sz="2400" b="0" spc="114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can</a:t>
            </a:r>
            <a:r>
              <a:rPr sz="2400" b="0" spc="-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benefit</a:t>
            </a:r>
            <a:r>
              <a:rPr sz="2400" b="0" spc="-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spc="-10" dirty="0">
                <a:solidFill>
                  <a:srgbClr val="000000"/>
                </a:solidFill>
                <a:latin typeface="Times New Roman"/>
                <a:cs typeface="Times New Roman"/>
              </a:rPr>
              <a:t>through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sz="2400" b="0" spc="-9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technique</a:t>
            </a:r>
            <a:r>
              <a:rPr sz="2400" b="0" spc="7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  <a:r>
              <a:rPr sz="2400" b="0" spc="-8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spc="-10" dirty="0">
                <a:solidFill>
                  <a:srgbClr val="000000"/>
                </a:solidFill>
                <a:latin typeface="Times New Roman"/>
                <a:cs typeface="Times New Roman"/>
              </a:rPr>
              <a:t>maintained</a:t>
            </a:r>
            <a:r>
              <a:rPr sz="2400" b="0" spc="1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and</a:t>
            </a:r>
            <a:r>
              <a:rPr sz="2400" b="0" spc="-4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appropriate</a:t>
            </a:r>
            <a:r>
              <a:rPr sz="2400" b="0" spc="-15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eye</a:t>
            </a:r>
            <a:r>
              <a:rPr sz="2400" b="0" spc="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contact,</a:t>
            </a:r>
            <a:r>
              <a:rPr sz="2400" b="0" spc="-3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spc="-20" dirty="0">
                <a:solidFill>
                  <a:srgbClr val="000000"/>
                </a:solidFill>
                <a:latin typeface="Times New Roman"/>
                <a:cs typeface="Times New Roman"/>
              </a:rPr>
              <a:t>good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posture,</a:t>
            </a:r>
            <a:r>
              <a:rPr sz="2400" b="0" spc="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and</a:t>
            </a:r>
            <a:r>
              <a:rPr sz="2400" b="0" spc="-4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close</a:t>
            </a:r>
            <a:r>
              <a:rPr sz="2400" b="0" spc="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proximity</a:t>
            </a:r>
            <a:r>
              <a:rPr sz="2400" b="0" spc="15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dirty="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sz="2400" b="0" spc="-100" dirty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 b="0" spc="-10" dirty="0">
                <a:solidFill>
                  <a:srgbClr val="000000"/>
                </a:solidFill>
                <a:latin typeface="Times New Roman"/>
                <a:cs typeface="Times New Roman"/>
              </a:rPr>
              <a:t>clients.</a:t>
            </a:r>
            <a:endParaRPr sz="2400" dirty="0">
              <a:latin typeface="Times New Roman"/>
              <a:cs typeface="Times New Roman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95250" y="3876675"/>
            <a:ext cx="5772150" cy="866775"/>
            <a:chOff x="95250" y="3876675"/>
            <a:chExt cx="5772150" cy="866775"/>
          </a:xfrm>
        </p:grpSpPr>
        <p:pic>
          <p:nvPicPr>
            <p:cNvPr id="15" name="object 1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09550" y="3924300"/>
              <a:ext cx="5524500" cy="65722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5250" y="3876675"/>
              <a:ext cx="5772150" cy="866775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252769" y="3968389"/>
            <a:ext cx="5383530" cy="523240"/>
          </a:xfrm>
          <a:prstGeom prst="rect">
            <a:avLst/>
          </a:prstGeom>
          <a:solidFill>
            <a:srgbClr val="6F2F9F"/>
          </a:solidFill>
        </p:spPr>
        <p:txBody>
          <a:bodyPr vert="horz" wrap="square" lIns="0" tIns="4508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55"/>
              </a:spcBef>
            </a:pPr>
            <a:r>
              <a:rPr sz="2750" b="1" dirty="0">
                <a:solidFill>
                  <a:srgbClr val="FFFFFF"/>
                </a:solidFill>
                <a:latin typeface="Times New Roman"/>
                <a:cs typeface="Times New Roman"/>
              </a:rPr>
              <a:t>Management</a:t>
            </a:r>
            <a:r>
              <a:rPr sz="2750" b="1" spc="19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dirty="0">
                <a:solidFill>
                  <a:srgbClr val="FFFFFF"/>
                </a:solidFill>
                <a:latin typeface="Times New Roman"/>
                <a:cs typeface="Times New Roman"/>
              </a:rPr>
              <a:t>(Private</a:t>
            </a:r>
            <a:r>
              <a:rPr sz="2750" b="1" spc="27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2750" b="1" spc="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Public)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52769" y="4611172"/>
            <a:ext cx="6931025" cy="1569720"/>
          </a:xfrm>
          <a:prstGeom prst="rect">
            <a:avLst/>
          </a:prstGeom>
          <a:solidFill>
            <a:srgbClr val="DEEBF7"/>
          </a:solidFill>
          <a:ln w="9534">
            <a:solidFill>
              <a:srgbClr val="FFFFFF"/>
            </a:solidFill>
          </a:ln>
        </p:spPr>
        <p:txBody>
          <a:bodyPr vert="horz" wrap="square" lIns="0" tIns="43180" rIns="0" bIns="0" rtlCol="0">
            <a:spAutoFit/>
          </a:bodyPr>
          <a:lstStyle/>
          <a:p>
            <a:pPr marL="91440" marR="653415">
              <a:lnSpc>
                <a:spcPct val="100000"/>
              </a:lnSpc>
              <a:spcBef>
                <a:spcPts val="340"/>
              </a:spcBef>
            </a:pPr>
            <a:r>
              <a:rPr sz="2400" dirty="0">
                <a:latin typeface="Times New Roman"/>
                <a:cs typeface="Times New Roman"/>
              </a:rPr>
              <a:t>Managers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both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business</a:t>
            </a:r>
            <a:r>
              <a:rPr sz="2400" spc="1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and</a:t>
            </a:r>
            <a:r>
              <a:rPr sz="2400" spc="-30" dirty="0">
                <a:latin typeface="Times New Roman"/>
                <a:cs typeface="Times New Roman"/>
              </a:rPr>
              <a:t> </a:t>
            </a:r>
            <a:r>
              <a:rPr sz="2400" spc="-20" dirty="0">
                <a:latin typeface="Times New Roman"/>
                <a:cs typeface="Times New Roman"/>
              </a:rPr>
              <a:t>not-</a:t>
            </a:r>
            <a:r>
              <a:rPr sz="2400" spc="-45" dirty="0">
                <a:latin typeface="Times New Roman"/>
                <a:cs typeface="Times New Roman"/>
              </a:rPr>
              <a:t>for-</a:t>
            </a:r>
            <a:r>
              <a:rPr sz="2400" spc="-10" dirty="0">
                <a:latin typeface="Times New Roman"/>
                <a:cs typeface="Times New Roman"/>
              </a:rPr>
              <a:t>profit organizations</a:t>
            </a:r>
            <a:r>
              <a:rPr sz="2400" spc="9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can</a:t>
            </a:r>
            <a:r>
              <a:rPr sz="2400" spc="-114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more</a:t>
            </a:r>
            <a:r>
              <a:rPr sz="2400" spc="-10" dirty="0">
                <a:latin typeface="Times New Roman"/>
                <a:cs typeface="Times New Roman"/>
              </a:rPr>
              <a:t> effectively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convey ideas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spc="-25" dirty="0">
                <a:latin typeface="Times New Roman"/>
                <a:cs typeface="Times New Roman"/>
              </a:rPr>
              <a:t>to </a:t>
            </a:r>
            <a:r>
              <a:rPr sz="2400" dirty="0">
                <a:latin typeface="Times New Roman"/>
                <a:cs typeface="Times New Roman"/>
              </a:rPr>
              <a:t>their</a:t>
            </a:r>
            <a:r>
              <a:rPr sz="2400" spc="-1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employees</a:t>
            </a:r>
            <a:r>
              <a:rPr sz="2400" spc="10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through</a:t>
            </a:r>
            <a:r>
              <a:rPr sz="2400" spc="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correct</a:t>
            </a:r>
            <a:r>
              <a:rPr sz="2400" spc="-1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use</a:t>
            </a:r>
            <a:r>
              <a:rPr sz="2400" spc="5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of</a:t>
            </a:r>
            <a:r>
              <a:rPr sz="2400" spc="-95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nonverbal communication.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19" name="object 1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  <p:grpSp>
        <p:nvGrpSpPr>
          <p:cNvPr id="20" name="object 20"/>
          <p:cNvGrpSpPr/>
          <p:nvPr/>
        </p:nvGrpSpPr>
        <p:grpSpPr>
          <a:xfrm>
            <a:off x="1152525" y="-68079"/>
            <a:ext cx="8801100" cy="1800225"/>
            <a:chOff x="1152525" y="15"/>
            <a:chExt cx="8801100" cy="1800225"/>
          </a:xfrm>
          <a:effectLst/>
        </p:grpSpPr>
        <p:pic>
          <p:nvPicPr>
            <p:cNvPr id="22" name="object 2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152525" y="57165"/>
              <a:ext cx="8763000" cy="1552575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228725" y="15"/>
              <a:ext cx="8724900" cy="1800225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197208" y="98173"/>
            <a:ext cx="8616315" cy="1409700"/>
          </a:xfrm>
          <a:prstGeom prst="rect">
            <a:avLst/>
          </a:prstGeom>
          <a:solidFill>
            <a:srgbClr val="FFFFFF"/>
          </a:solidFill>
          <a:ln w="9534">
            <a:solidFill>
              <a:srgbClr val="252525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 marL="1093470" marR="395605" indent="-715645">
              <a:lnSpc>
                <a:spcPts val="5180"/>
              </a:lnSpc>
              <a:spcBef>
                <a:spcPts val="45"/>
              </a:spcBef>
            </a:pPr>
            <a:r>
              <a:rPr sz="3950" spc="-505" dirty="0"/>
              <a:t>V</a:t>
            </a:r>
            <a:r>
              <a:rPr sz="3950" spc="70" dirty="0"/>
              <a:t>e</a:t>
            </a:r>
            <a:r>
              <a:rPr sz="3950" spc="60" dirty="0"/>
              <a:t>r</a:t>
            </a:r>
            <a:r>
              <a:rPr sz="3950" spc="75" dirty="0"/>
              <a:t>b</a:t>
            </a:r>
            <a:r>
              <a:rPr sz="3950" spc="70" dirty="0"/>
              <a:t>a</a:t>
            </a:r>
            <a:r>
              <a:rPr sz="3950" spc="45" dirty="0"/>
              <a:t>l</a:t>
            </a:r>
            <a:r>
              <a:rPr sz="3950" spc="30" dirty="0"/>
              <a:t> </a:t>
            </a:r>
            <a:r>
              <a:rPr sz="3950" dirty="0"/>
              <a:t>and</a:t>
            </a:r>
            <a:r>
              <a:rPr sz="3950" spc="-100" dirty="0"/>
              <a:t> </a:t>
            </a:r>
            <a:r>
              <a:rPr sz="3950" dirty="0"/>
              <a:t>Nonverbal</a:t>
            </a:r>
            <a:r>
              <a:rPr sz="3950" spc="-105" dirty="0"/>
              <a:t> </a:t>
            </a:r>
            <a:r>
              <a:rPr sz="3950" spc="-10" dirty="0"/>
              <a:t>Communication </a:t>
            </a:r>
            <a:r>
              <a:rPr sz="3950" dirty="0"/>
              <a:t>and</a:t>
            </a:r>
            <a:r>
              <a:rPr sz="3950" spc="-35" dirty="0"/>
              <a:t> </a:t>
            </a:r>
            <a:r>
              <a:rPr sz="3950" dirty="0"/>
              <a:t>their</a:t>
            </a:r>
            <a:r>
              <a:rPr sz="3950" spc="-30" dirty="0"/>
              <a:t> </a:t>
            </a:r>
            <a:r>
              <a:rPr sz="3950" dirty="0"/>
              <a:t>impact</a:t>
            </a:r>
            <a:r>
              <a:rPr sz="3950" spc="125" dirty="0"/>
              <a:t> </a:t>
            </a:r>
            <a:r>
              <a:rPr sz="3950" dirty="0"/>
              <a:t>on</a:t>
            </a:r>
            <a:r>
              <a:rPr sz="3950" spc="55" dirty="0"/>
              <a:t> </a:t>
            </a:r>
            <a:r>
              <a:rPr sz="3950" spc="-10" dirty="0"/>
              <a:t>Professions</a:t>
            </a:r>
            <a:endParaRPr sz="3950"/>
          </a:p>
        </p:txBody>
      </p:sp>
    </p:spTree>
    <p:extLst>
      <p:ext uri="{BB962C8B-B14F-4D97-AF65-F5344CB8AC3E}">
        <p14:creationId xmlns:p14="http://schemas.microsoft.com/office/powerpoint/2010/main" val="354028304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04800" y="2249314"/>
            <a:ext cx="11582400" cy="1694035"/>
            <a:chOff x="304800" y="2249314"/>
            <a:chExt cx="11582400" cy="169403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800" y="2924174"/>
              <a:ext cx="11515709" cy="101917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66725" y="2524124"/>
              <a:ext cx="11182350" cy="73342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81000" y="2249314"/>
              <a:ext cx="11506200" cy="1019175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96455" y="2593628"/>
            <a:ext cx="11046460" cy="593725"/>
          </a:xfrm>
          <a:prstGeom prst="rect">
            <a:avLst/>
          </a:prstGeom>
          <a:solidFill>
            <a:srgbClr val="FFFFFF"/>
          </a:solidFill>
          <a:ln w="9534">
            <a:solidFill>
              <a:srgbClr val="252525"/>
            </a:solidFill>
          </a:ln>
        </p:spPr>
        <p:txBody>
          <a:bodyPr vert="horz" wrap="square" lIns="0" tIns="3365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65"/>
              </a:spcBef>
            </a:pPr>
            <a:r>
              <a:rPr sz="3200" b="1" dirty="0">
                <a:latin typeface="Times New Roman"/>
                <a:cs typeface="Times New Roman"/>
              </a:rPr>
              <a:t>KEYS</a:t>
            </a:r>
            <a:r>
              <a:rPr sz="3200" b="1" spc="-145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to</a:t>
            </a:r>
            <a:r>
              <a:rPr sz="3200" b="1" spc="-30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Excellence</a:t>
            </a:r>
            <a:r>
              <a:rPr sz="3200" b="1" spc="-75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in</a:t>
            </a:r>
            <a:r>
              <a:rPr sz="3200" b="1" spc="-130" dirty="0">
                <a:latin typeface="Times New Roman"/>
                <a:cs typeface="Times New Roman"/>
              </a:rPr>
              <a:t> </a:t>
            </a:r>
            <a:r>
              <a:rPr sz="3200" b="1" spc="-30" dirty="0">
                <a:latin typeface="Times New Roman"/>
                <a:cs typeface="Times New Roman"/>
              </a:rPr>
              <a:t>Verbal</a:t>
            </a:r>
            <a:r>
              <a:rPr sz="3200" b="1" spc="-60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and</a:t>
            </a:r>
            <a:r>
              <a:rPr sz="3200" b="1" spc="-130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Nonverbal</a:t>
            </a:r>
            <a:r>
              <a:rPr sz="3200" b="1" spc="-130" dirty="0">
                <a:latin typeface="Times New Roman"/>
                <a:cs typeface="Times New Roman"/>
              </a:rPr>
              <a:t> </a:t>
            </a:r>
            <a:r>
              <a:rPr sz="3200" b="1" spc="-10" dirty="0">
                <a:latin typeface="Times New Roman"/>
                <a:cs typeface="Times New Roman"/>
              </a:rPr>
              <a:t>Communication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214231" y="0"/>
            <a:ext cx="977767" cy="77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74474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33425" y="1149175"/>
            <a:ext cx="3667760" cy="1432560"/>
            <a:chOff x="733425" y="1149175"/>
            <a:chExt cx="3667760" cy="143256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33425" y="1562084"/>
              <a:ext cx="3667140" cy="1019175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938963" y="1149175"/>
              <a:ext cx="3185795" cy="655955"/>
            </a:xfrm>
            <a:custGeom>
              <a:avLst/>
              <a:gdLst/>
              <a:ahLst/>
              <a:cxnLst/>
              <a:rect l="l" t="t" r="r" b="b"/>
              <a:pathLst>
                <a:path w="3185795" h="655955">
                  <a:moveTo>
                    <a:pt x="3185556" y="0"/>
                  </a:moveTo>
                  <a:lnTo>
                    <a:pt x="0" y="0"/>
                  </a:lnTo>
                  <a:lnTo>
                    <a:pt x="0" y="655880"/>
                  </a:lnTo>
                  <a:lnTo>
                    <a:pt x="3185556" y="655880"/>
                  </a:lnTo>
                  <a:lnTo>
                    <a:pt x="3185556" y="0"/>
                  </a:lnTo>
                  <a:close/>
                </a:path>
              </a:pathLst>
            </a:custGeom>
            <a:solidFill>
              <a:srgbClr val="833B0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1018537" y="1164839"/>
            <a:ext cx="2874645" cy="575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600" b="1" dirty="0">
                <a:solidFill>
                  <a:srgbClr val="FFFFFF"/>
                </a:solidFill>
                <a:latin typeface="Times New Roman"/>
                <a:cs typeface="Times New Roman"/>
              </a:rPr>
              <a:t>Know </a:t>
            </a:r>
            <a:r>
              <a:rPr sz="36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yourself</a:t>
            </a:r>
            <a:endParaRPr sz="36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38963" y="1976752"/>
            <a:ext cx="7828280" cy="1058545"/>
          </a:xfrm>
          <a:prstGeom prst="rect">
            <a:avLst/>
          </a:prstGeom>
          <a:solidFill>
            <a:srgbClr val="DEEBF7"/>
          </a:solidFill>
          <a:ln w="9534">
            <a:solidFill>
              <a:srgbClr val="252525"/>
            </a:solidFill>
          </a:ln>
        </p:spPr>
        <p:txBody>
          <a:bodyPr vert="horz" wrap="square" lIns="0" tIns="22860" rIns="0" bIns="0" rtlCol="0">
            <a:spAutoFit/>
          </a:bodyPr>
          <a:lstStyle/>
          <a:p>
            <a:pPr marL="92075" marR="109855">
              <a:lnSpc>
                <a:spcPct val="106400"/>
              </a:lnSpc>
              <a:spcBef>
                <a:spcPts val="180"/>
              </a:spcBef>
            </a:pPr>
            <a:r>
              <a:rPr sz="2000" dirty="0">
                <a:latin typeface="Times New Roman"/>
                <a:cs typeface="Times New Roman"/>
              </a:rPr>
              <a:t>Define</a:t>
            </a:r>
            <a:r>
              <a:rPr sz="2000" spc="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types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nonverbal</a:t>
            </a:r>
            <a:r>
              <a:rPr sz="2000" spc="-1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cues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display</a:t>
            </a:r>
            <a:r>
              <a:rPr sz="2000" spc="-1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others.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This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can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be </a:t>
            </a:r>
            <a:r>
              <a:rPr sz="2000" spc="-10" dirty="0">
                <a:latin typeface="Times New Roman"/>
                <a:cs typeface="Times New Roman"/>
              </a:rPr>
              <a:t>difficult,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but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try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be</a:t>
            </a:r>
            <a:r>
              <a:rPr sz="2000" spc="-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aware</a:t>
            </a:r>
            <a:r>
              <a:rPr sz="2000" spc="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even</a:t>
            </a:r>
            <a:r>
              <a:rPr sz="2000" spc="11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small,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unconscious</a:t>
            </a:r>
            <a:r>
              <a:rPr sz="2000" spc="-2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nonverbal</a:t>
            </a:r>
            <a:r>
              <a:rPr sz="2000" spc="-13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cues </a:t>
            </a:r>
            <a:r>
              <a:rPr sz="2000" dirty="0">
                <a:latin typeface="Times New Roman"/>
                <a:cs typeface="Times New Roman"/>
              </a:rPr>
              <a:t>you </a:t>
            </a:r>
            <a:r>
              <a:rPr sz="2000" spc="-10" dirty="0">
                <a:latin typeface="Times New Roman"/>
                <a:cs typeface="Times New Roman"/>
              </a:rPr>
              <a:t>create.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32254" y="1211756"/>
            <a:ext cx="504190" cy="593725"/>
          </a:xfrm>
          <a:custGeom>
            <a:avLst/>
            <a:gdLst/>
            <a:ahLst/>
            <a:cxnLst/>
            <a:rect l="l" t="t" r="r" b="b"/>
            <a:pathLst>
              <a:path w="504190" h="593725">
                <a:moveTo>
                  <a:pt x="503669" y="0"/>
                </a:moveTo>
                <a:lnTo>
                  <a:pt x="0" y="0"/>
                </a:lnTo>
                <a:lnTo>
                  <a:pt x="0" y="593299"/>
                </a:lnTo>
                <a:lnTo>
                  <a:pt x="503669" y="593299"/>
                </a:lnTo>
                <a:lnTo>
                  <a:pt x="503669" y="0"/>
                </a:lnTo>
                <a:close/>
              </a:path>
            </a:pathLst>
          </a:custGeom>
          <a:solidFill>
            <a:srgbClr val="833B0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211137" y="1227450"/>
            <a:ext cx="344805" cy="51815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200" b="1" spc="20" dirty="0">
                <a:solidFill>
                  <a:srgbClr val="FFFFFF"/>
                </a:solidFill>
                <a:latin typeface="Times New Roman"/>
                <a:cs typeface="Times New Roman"/>
              </a:rPr>
              <a:t>K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00100" y="3781425"/>
            <a:ext cx="5648309" cy="771525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938963" y="3436013"/>
            <a:ext cx="5344795" cy="523240"/>
          </a:xfrm>
          <a:prstGeom prst="rect">
            <a:avLst/>
          </a:prstGeom>
          <a:solidFill>
            <a:srgbClr val="833B0C"/>
          </a:solidFill>
        </p:spPr>
        <p:txBody>
          <a:bodyPr vert="horz" wrap="square" lIns="0" tIns="44450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350"/>
              </a:spcBef>
            </a:pPr>
            <a:r>
              <a:rPr sz="2750" b="1" dirty="0">
                <a:solidFill>
                  <a:srgbClr val="FFFFFF"/>
                </a:solidFill>
                <a:latin typeface="Times New Roman"/>
                <a:cs typeface="Times New Roman"/>
              </a:rPr>
              <a:t>Evaluate</a:t>
            </a:r>
            <a:r>
              <a:rPr sz="2750" b="1" spc="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750" b="1" spc="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dirty="0">
                <a:solidFill>
                  <a:srgbClr val="FFFFFF"/>
                </a:solidFill>
                <a:latin typeface="Times New Roman"/>
                <a:cs typeface="Times New Roman"/>
              </a:rPr>
              <a:t>professional</a:t>
            </a:r>
            <a:r>
              <a:rPr sz="2750" b="1" spc="26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5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context</a:t>
            </a:r>
            <a:endParaRPr sz="275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38963" y="4263569"/>
            <a:ext cx="7705725" cy="1631314"/>
          </a:xfrm>
          <a:prstGeom prst="rect">
            <a:avLst/>
          </a:prstGeom>
          <a:solidFill>
            <a:srgbClr val="DEEBF7"/>
          </a:solidFill>
          <a:ln w="9534">
            <a:solidFill>
              <a:srgbClr val="252525"/>
            </a:solidFill>
          </a:ln>
        </p:spPr>
        <p:txBody>
          <a:bodyPr vert="horz" wrap="square" lIns="0" tIns="45085" rIns="0" bIns="0" rtlCol="0">
            <a:spAutoFit/>
          </a:bodyPr>
          <a:lstStyle/>
          <a:p>
            <a:pPr marL="92075" marR="175260">
              <a:lnSpc>
                <a:spcPct val="100000"/>
              </a:lnSpc>
              <a:spcBef>
                <a:spcPts val="355"/>
              </a:spcBef>
            </a:pPr>
            <a:r>
              <a:rPr sz="2000" dirty="0">
                <a:latin typeface="Times New Roman"/>
                <a:cs typeface="Times New Roman"/>
              </a:rPr>
              <a:t>Assess</a:t>
            </a:r>
            <a:r>
              <a:rPr sz="2000" spc="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what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nonverbal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signals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are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considered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acceptable</a:t>
            </a:r>
            <a:r>
              <a:rPr sz="2000" spc="-1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your </a:t>
            </a:r>
            <a:r>
              <a:rPr sz="2000" dirty="0">
                <a:latin typeface="Times New Roman"/>
                <a:cs typeface="Times New Roman"/>
              </a:rPr>
              <a:t>workplace.</a:t>
            </a:r>
            <a:r>
              <a:rPr sz="2000" spc="-1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Are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your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meetings</a:t>
            </a:r>
            <a:r>
              <a:rPr sz="2000" spc="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informal,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or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is</a:t>
            </a:r>
            <a:r>
              <a:rPr sz="2000" spc="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there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set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decorum</a:t>
            </a:r>
            <a:r>
              <a:rPr sz="2000" spc="-1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on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how </a:t>
            </a:r>
            <a:r>
              <a:rPr sz="2000" dirty="0">
                <a:latin typeface="Times New Roman"/>
                <a:cs typeface="Times New Roman"/>
              </a:rPr>
              <a:t>people</a:t>
            </a:r>
            <a:r>
              <a:rPr sz="2000" spc="-1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interact?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Notice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how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both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your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coworkers</a:t>
            </a:r>
            <a:r>
              <a:rPr sz="2000" spc="-8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superiors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convey </a:t>
            </a:r>
            <a:r>
              <a:rPr sz="2000" dirty="0">
                <a:latin typeface="Times New Roman"/>
                <a:cs typeface="Times New Roman"/>
              </a:rPr>
              <a:t>nonverbal</a:t>
            </a:r>
            <a:r>
              <a:rPr sz="2000" spc="-1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cues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during</a:t>
            </a:r>
            <a:r>
              <a:rPr sz="2000" spc="-11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workplace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interactions,</a:t>
            </a:r>
            <a:r>
              <a:rPr sz="2000" spc="-1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1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gauge</a:t>
            </a:r>
            <a:r>
              <a:rPr sz="2000" spc="2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how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your </a:t>
            </a:r>
            <a:r>
              <a:rPr sz="2000" dirty="0">
                <a:latin typeface="Times New Roman"/>
                <a:cs typeface="Times New Roman"/>
              </a:rPr>
              <a:t>nonverbal</a:t>
            </a:r>
            <a:r>
              <a:rPr sz="2000" spc="-1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cues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line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up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</a:t>
            </a:r>
            <a:r>
              <a:rPr sz="2000" spc="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those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of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others</a:t>
            </a:r>
            <a:r>
              <a:rPr sz="2000" spc="-20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</a:t>
            </a:r>
            <a:r>
              <a:rPr sz="2000" spc="1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your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company.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32254" y="3498509"/>
            <a:ext cx="459105" cy="593725"/>
          </a:xfrm>
          <a:prstGeom prst="rect">
            <a:avLst/>
          </a:prstGeom>
          <a:solidFill>
            <a:srgbClr val="833B0C"/>
          </a:solidFill>
        </p:spPr>
        <p:txBody>
          <a:bodyPr vert="horz" wrap="square" lIns="0" tIns="3492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75"/>
              </a:spcBef>
            </a:pPr>
            <a:r>
              <a:rPr sz="3200" b="1" spc="20" dirty="0">
                <a:solidFill>
                  <a:srgbClr val="FFFFFF"/>
                </a:solidFill>
                <a:latin typeface="Times New Roman"/>
                <a:cs typeface="Times New Roman"/>
              </a:rPr>
              <a:t>E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571500" y="0"/>
            <a:ext cx="11515725" cy="1419860"/>
            <a:chOff x="571500" y="0"/>
            <a:chExt cx="11515725" cy="1419860"/>
          </a:xfrm>
        </p:grpSpPr>
        <p:pic>
          <p:nvPicPr>
            <p:cNvPr id="14" name="object 1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71500" y="400065"/>
              <a:ext cx="11515709" cy="10191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23900" y="15"/>
              <a:ext cx="11191859" cy="733425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71500" y="0"/>
              <a:ext cx="11506200" cy="933449"/>
            </a:xfrm>
            <a:prstGeom prst="rect">
              <a:avLst/>
            </a:prstGeom>
          </p:spPr>
        </p:pic>
      </p:grp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760451" y="69750"/>
            <a:ext cx="11046460" cy="593725"/>
          </a:xfrm>
          <a:prstGeom prst="rect">
            <a:avLst/>
          </a:prstGeom>
          <a:solidFill>
            <a:srgbClr val="FFFFFF"/>
          </a:solidFill>
          <a:ln w="9534">
            <a:solidFill>
              <a:srgbClr val="252525"/>
            </a:solidFill>
          </a:ln>
        </p:spPr>
        <p:txBody>
          <a:bodyPr vert="horz" wrap="square" lIns="0" tIns="3048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40"/>
              </a:spcBef>
            </a:pPr>
            <a:r>
              <a:rPr sz="3200" b="1" dirty="0">
                <a:latin typeface="Times New Roman"/>
                <a:cs typeface="Times New Roman"/>
              </a:rPr>
              <a:t>KEYS</a:t>
            </a:r>
            <a:r>
              <a:rPr sz="3200" b="1" spc="-145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to</a:t>
            </a:r>
            <a:r>
              <a:rPr sz="3200" b="1" spc="-30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Excellence</a:t>
            </a:r>
            <a:r>
              <a:rPr sz="3200" b="1" spc="-65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in</a:t>
            </a:r>
            <a:r>
              <a:rPr sz="3200" b="1" spc="-125" dirty="0">
                <a:latin typeface="Times New Roman"/>
                <a:cs typeface="Times New Roman"/>
              </a:rPr>
              <a:t> </a:t>
            </a:r>
            <a:r>
              <a:rPr sz="3200" b="1" spc="-30" dirty="0">
                <a:latin typeface="Times New Roman"/>
                <a:cs typeface="Times New Roman"/>
              </a:rPr>
              <a:t>Verbal</a:t>
            </a:r>
            <a:r>
              <a:rPr sz="3200" b="1" spc="-55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and</a:t>
            </a:r>
            <a:r>
              <a:rPr sz="3200" b="1" spc="-130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Nonverbal</a:t>
            </a:r>
            <a:r>
              <a:rPr sz="3200" b="1" spc="-130" dirty="0">
                <a:latin typeface="Times New Roman"/>
                <a:cs typeface="Times New Roman"/>
              </a:rPr>
              <a:t> </a:t>
            </a:r>
            <a:r>
              <a:rPr sz="3200" b="1" spc="-10" dirty="0">
                <a:latin typeface="Times New Roman"/>
                <a:cs typeface="Times New Roman"/>
              </a:rPr>
              <a:t>Communication</a:t>
            </a:r>
            <a:endParaRPr sz="32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67422242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571500" y="0"/>
            <a:ext cx="11515725" cy="1419860"/>
            <a:chOff x="571500" y="0"/>
            <a:chExt cx="11515725" cy="141986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1500" y="400065"/>
              <a:ext cx="11515709" cy="101917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23900" y="15"/>
              <a:ext cx="11191859" cy="73342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71500" y="0"/>
              <a:ext cx="11506200" cy="933449"/>
            </a:xfrm>
            <a:prstGeom prst="rect">
              <a:avLst/>
            </a:prstGeom>
          </p:spPr>
        </p:pic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760451" y="69750"/>
            <a:ext cx="11046460" cy="593725"/>
          </a:xfrm>
          <a:prstGeom prst="rect">
            <a:avLst/>
          </a:prstGeom>
          <a:solidFill>
            <a:srgbClr val="FFFFFF"/>
          </a:solidFill>
          <a:ln w="9534">
            <a:solidFill>
              <a:srgbClr val="252525"/>
            </a:solidFill>
          </a:ln>
        </p:spPr>
        <p:txBody>
          <a:bodyPr vert="horz" wrap="square" lIns="0" tIns="3048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40"/>
              </a:spcBef>
            </a:pPr>
            <a:r>
              <a:rPr sz="3200" b="1" dirty="0">
                <a:latin typeface="Times New Roman"/>
                <a:cs typeface="Times New Roman"/>
              </a:rPr>
              <a:t>KEYS</a:t>
            </a:r>
            <a:r>
              <a:rPr sz="3200" b="1" spc="-145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to</a:t>
            </a:r>
            <a:r>
              <a:rPr sz="3200" b="1" spc="-30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Excellence</a:t>
            </a:r>
            <a:r>
              <a:rPr sz="3200" b="1" spc="-65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in</a:t>
            </a:r>
            <a:r>
              <a:rPr sz="3200" b="1" spc="-125" dirty="0">
                <a:latin typeface="Times New Roman"/>
                <a:cs typeface="Times New Roman"/>
              </a:rPr>
              <a:t> </a:t>
            </a:r>
            <a:r>
              <a:rPr sz="3200" b="1" spc="-30" dirty="0">
                <a:latin typeface="Times New Roman"/>
                <a:cs typeface="Times New Roman"/>
              </a:rPr>
              <a:t>Verbal</a:t>
            </a:r>
            <a:r>
              <a:rPr sz="3200" b="1" spc="-55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and</a:t>
            </a:r>
            <a:r>
              <a:rPr sz="3200" b="1" spc="-130" dirty="0">
                <a:latin typeface="Times New Roman"/>
                <a:cs typeface="Times New Roman"/>
              </a:rPr>
              <a:t> </a:t>
            </a:r>
            <a:r>
              <a:rPr sz="3200" b="1" dirty="0">
                <a:latin typeface="Times New Roman"/>
                <a:cs typeface="Times New Roman"/>
              </a:rPr>
              <a:t>Nonverbal</a:t>
            </a:r>
            <a:r>
              <a:rPr sz="3200" b="1" spc="-130" dirty="0">
                <a:latin typeface="Times New Roman"/>
                <a:cs typeface="Times New Roman"/>
              </a:rPr>
              <a:t> </a:t>
            </a:r>
            <a:r>
              <a:rPr sz="3200" b="1" spc="-10" dirty="0">
                <a:latin typeface="Times New Roman"/>
                <a:cs typeface="Times New Roman"/>
              </a:rPr>
              <a:t>Communication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62000" y="1523984"/>
            <a:ext cx="6372240" cy="904875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938963" y="1149141"/>
            <a:ext cx="5976620" cy="584835"/>
          </a:xfrm>
          <a:prstGeom prst="rect">
            <a:avLst/>
          </a:prstGeom>
          <a:solidFill>
            <a:srgbClr val="833B0C"/>
          </a:solidFill>
        </p:spPr>
        <p:txBody>
          <a:bodyPr vert="horz" wrap="square" lIns="0" tIns="31750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250"/>
              </a:spcBef>
            </a:pPr>
            <a:r>
              <a:rPr sz="3200" b="1" spc="-95" dirty="0">
                <a:solidFill>
                  <a:srgbClr val="FFFFFF"/>
                </a:solidFill>
                <a:latin typeface="Times New Roman"/>
                <a:cs typeface="Times New Roman"/>
              </a:rPr>
              <a:t>Your</a:t>
            </a:r>
            <a:r>
              <a:rPr sz="3200" b="1" spc="-6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communication</a:t>
            </a:r>
            <a:r>
              <a:rPr sz="3200" b="1" spc="-18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interaction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38963" y="1976759"/>
            <a:ext cx="7460615" cy="1939289"/>
          </a:xfrm>
          <a:prstGeom prst="rect">
            <a:avLst/>
          </a:prstGeom>
          <a:solidFill>
            <a:srgbClr val="DEEBF7"/>
          </a:solidFill>
          <a:ln w="9534">
            <a:solidFill>
              <a:srgbClr val="252525"/>
            </a:solidFill>
          </a:ln>
        </p:spPr>
        <p:txBody>
          <a:bodyPr vert="horz" wrap="square" lIns="0" tIns="42544" rIns="0" bIns="0" rtlCol="0">
            <a:spAutoFit/>
          </a:bodyPr>
          <a:lstStyle/>
          <a:p>
            <a:pPr marL="92075" marR="88265">
              <a:lnSpc>
                <a:spcPct val="100000"/>
              </a:lnSpc>
              <a:spcBef>
                <a:spcPts val="334"/>
              </a:spcBef>
            </a:pPr>
            <a:r>
              <a:rPr sz="2000" dirty="0">
                <a:latin typeface="Times New Roman"/>
                <a:cs typeface="Times New Roman"/>
              </a:rPr>
              <a:t>Define</a:t>
            </a:r>
            <a:r>
              <a:rPr sz="2000" spc="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How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do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react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your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partner’s</a:t>
            </a:r>
            <a:r>
              <a:rPr sz="2000" spc="-2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nonverbal</a:t>
            </a:r>
            <a:r>
              <a:rPr sz="2000" spc="-1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signals?</a:t>
            </a:r>
            <a:r>
              <a:rPr sz="2000" spc="55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How </a:t>
            </a:r>
            <a:r>
              <a:rPr sz="2000" dirty="0">
                <a:latin typeface="Times New Roman"/>
                <a:cs typeface="Times New Roman"/>
              </a:rPr>
              <a:t>does</a:t>
            </a:r>
            <a:r>
              <a:rPr sz="2000" spc="-1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he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or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she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react</a:t>
            </a:r>
            <a:r>
              <a:rPr sz="2000" spc="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yours?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Think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about</a:t>
            </a:r>
            <a:r>
              <a:rPr sz="2000" spc="-1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what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sets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at</a:t>
            </a:r>
            <a:r>
              <a:rPr sz="2000" spc="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ease</a:t>
            </a:r>
            <a:r>
              <a:rPr sz="2000" spc="-5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when </a:t>
            </a:r>
            <a:r>
              <a:rPr sz="2000" dirty="0">
                <a:latin typeface="Times New Roman"/>
                <a:cs typeface="Times New Roman"/>
              </a:rPr>
              <a:t>communicating</a:t>
            </a:r>
            <a:r>
              <a:rPr sz="2000" spc="-1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others,</a:t>
            </a:r>
            <a:r>
              <a:rPr sz="2000" spc="-1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try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accomplish</a:t>
            </a:r>
            <a:r>
              <a:rPr sz="2000" spc="-7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same</a:t>
            </a:r>
            <a:r>
              <a:rPr sz="2000" spc="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goal</a:t>
            </a:r>
            <a:r>
              <a:rPr sz="2000" spc="9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when </a:t>
            </a:r>
            <a:r>
              <a:rPr sz="2000" dirty="0">
                <a:latin typeface="Times New Roman"/>
                <a:cs typeface="Times New Roman"/>
              </a:rPr>
              <a:t>talking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customers,</a:t>
            </a:r>
            <a:r>
              <a:rPr sz="2000" spc="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employees,</a:t>
            </a:r>
            <a:r>
              <a:rPr sz="2000" spc="-8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or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superiors.</a:t>
            </a:r>
            <a:r>
              <a:rPr sz="2000" spc="-1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more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open</a:t>
            </a:r>
            <a:r>
              <a:rPr sz="2000" spc="-14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people </a:t>
            </a:r>
            <a:r>
              <a:rPr sz="2000" dirty="0">
                <a:latin typeface="Times New Roman"/>
                <a:cs typeface="Times New Roman"/>
              </a:rPr>
              <a:t>feel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when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talking</a:t>
            </a:r>
            <a:r>
              <a:rPr sz="2000" spc="-14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</a:t>
            </a:r>
            <a:r>
              <a:rPr sz="2000" spc="1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you, the</a:t>
            </a:r>
            <a:r>
              <a:rPr sz="2000" spc="-9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more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likely</a:t>
            </a:r>
            <a:r>
              <a:rPr sz="2000" spc="-5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they</a:t>
            </a:r>
            <a:r>
              <a:rPr sz="2000" spc="-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are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to</a:t>
            </a:r>
            <a:r>
              <a:rPr sz="2000" spc="-6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disclose </a:t>
            </a:r>
            <a:r>
              <a:rPr sz="2000" dirty="0">
                <a:latin typeface="Times New Roman"/>
                <a:cs typeface="Times New Roman"/>
              </a:rPr>
              <a:t>information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more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honestly</a:t>
            </a:r>
            <a:r>
              <a:rPr sz="2000" spc="-20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and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comfortably.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32254" y="1211756"/>
            <a:ext cx="481330" cy="593725"/>
          </a:xfrm>
          <a:prstGeom prst="rect">
            <a:avLst/>
          </a:prstGeom>
          <a:solidFill>
            <a:srgbClr val="833B0C"/>
          </a:solidFill>
        </p:spPr>
        <p:txBody>
          <a:bodyPr vert="horz" wrap="square" lIns="0" tIns="317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50"/>
              </a:spcBef>
            </a:pPr>
            <a:r>
              <a:rPr sz="3200" b="1" spc="20" dirty="0">
                <a:solidFill>
                  <a:srgbClr val="FFFFFF"/>
                </a:solidFill>
                <a:latin typeface="Times New Roman"/>
                <a:cs typeface="Times New Roman"/>
              </a:rPr>
              <a:t>Y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14350" y="4733925"/>
            <a:ext cx="4400550" cy="904875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686373" y="4366960"/>
            <a:ext cx="3983354" cy="584835"/>
          </a:xfrm>
          <a:prstGeom prst="rect">
            <a:avLst/>
          </a:prstGeom>
          <a:solidFill>
            <a:srgbClr val="833B0C"/>
          </a:solidFill>
        </p:spPr>
        <p:txBody>
          <a:bodyPr vert="horz" wrap="square" lIns="0" tIns="3619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285"/>
              </a:spcBef>
            </a:pPr>
            <a:r>
              <a:rPr sz="3200" b="1" dirty="0">
                <a:solidFill>
                  <a:srgbClr val="FFFFFF"/>
                </a:solidFill>
                <a:latin typeface="Times New Roman"/>
                <a:cs typeface="Times New Roman"/>
              </a:rPr>
              <a:t>Step</a:t>
            </a:r>
            <a:r>
              <a:rPr sz="3200" b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b="1" dirty="0">
                <a:solidFill>
                  <a:srgbClr val="FFFFFF"/>
                </a:solidFill>
                <a:latin typeface="Times New Roman"/>
                <a:cs typeface="Times New Roman"/>
              </a:rPr>
              <a:t>back</a:t>
            </a:r>
            <a:r>
              <a:rPr sz="3200" b="1" spc="-1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b="1" dirty="0">
                <a:solidFill>
                  <a:srgbClr val="FFFFFF"/>
                </a:solidFill>
                <a:latin typeface="Times New Roman"/>
                <a:cs typeface="Times New Roman"/>
              </a:rPr>
              <a:t>and</a:t>
            </a:r>
            <a:r>
              <a:rPr sz="3200" b="1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2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reflect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77048" y="5226783"/>
            <a:ext cx="7460615" cy="708025"/>
          </a:xfrm>
          <a:prstGeom prst="rect">
            <a:avLst/>
          </a:prstGeom>
          <a:solidFill>
            <a:srgbClr val="DEEBF7"/>
          </a:solidFill>
          <a:ln w="9534">
            <a:solidFill>
              <a:srgbClr val="252525"/>
            </a:solidFill>
          </a:ln>
        </p:spPr>
        <p:txBody>
          <a:bodyPr vert="horz" wrap="square" lIns="0" tIns="46990" rIns="0" bIns="0" rtlCol="0">
            <a:spAutoFit/>
          </a:bodyPr>
          <a:lstStyle/>
          <a:p>
            <a:pPr marL="91440" marR="273050">
              <a:lnSpc>
                <a:spcPct val="100000"/>
              </a:lnSpc>
              <a:spcBef>
                <a:spcPts val="370"/>
              </a:spcBef>
            </a:pPr>
            <a:r>
              <a:rPr sz="2000" dirty="0">
                <a:latin typeface="Times New Roman"/>
                <a:cs typeface="Times New Roman"/>
              </a:rPr>
              <a:t>Analyze</a:t>
            </a:r>
            <a:r>
              <a:rPr sz="2000" spc="-7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your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communication</a:t>
            </a:r>
            <a:r>
              <a:rPr sz="2000" spc="-12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after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the</a:t>
            </a:r>
            <a:r>
              <a:rPr sz="2000" spc="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interaction</a:t>
            </a:r>
            <a:r>
              <a:rPr sz="2000" spc="-204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has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ended.</a:t>
            </a:r>
            <a:r>
              <a:rPr sz="2000" spc="-14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Did</a:t>
            </a:r>
            <a:r>
              <a:rPr sz="2000" spc="130" dirty="0">
                <a:latin typeface="Times New Roman"/>
                <a:cs typeface="Times New Roman"/>
              </a:rPr>
              <a:t> </a:t>
            </a:r>
            <a:r>
              <a:rPr sz="2000" spc="-25" dirty="0">
                <a:latin typeface="Times New Roman"/>
                <a:cs typeface="Times New Roman"/>
              </a:rPr>
              <a:t>you </a:t>
            </a:r>
            <a:r>
              <a:rPr sz="2000" dirty="0">
                <a:latin typeface="Times New Roman"/>
                <a:cs typeface="Times New Roman"/>
              </a:rPr>
              <a:t>walk</a:t>
            </a:r>
            <a:r>
              <a:rPr sz="2000" spc="-9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away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feeling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satisfied</a:t>
            </a:r>
            <a:r>
              <a:rPr sz="2000" spc="6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with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your</a:t>
            </a:r>
            <a:r>
              <a:rPr sz="2000" spc="-5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nonverbal</a:t>
            </a:r>
            <a:r>
              <a:rPr sz="2000" spc="-165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communication?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37481" y="4366939"/>
            <a:ext cx="412750" cy="593725"/>
          </a:xfrm>
          <a:prstGeom prst="rect">
            <a:avLst/>
          </a:prstGeom>
          <a:solidFill>
            <a:srgbClr val="833B0C"/>
          </a:solidFill>
        </p:spPr>
        <p:txBody>
          <a:bodyPr vert="horz" wrap="square" lIns="0" tIns="3619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85"/>
              </a:spcBef>
            </a:pPr>
            <a:r>
              <a:rPr sz="3200" b="1" spc="15" dirty="0">
                <a:solidFill>
                  <a:srgbClr val="FFFFFF"/>
                </a:solidFill>
                <a:latin typeface="Times New Roman"/>
                <a:cs typeface="Times New Roman"/>
              </a:rPr>
              <a:t>S</a:t>
            </a:r>
            <a:endParaRPr sz="32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77892071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67466" y="485415"/>
            <a:ext cx="2758843" cy="7530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4F11E07-4264-8495-2858-4C5FEEEE25D0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34381" y="5945200"/>
            <a:ext cx="45245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BD73658-9ED2-5C09-E85C-0C090C5E47C3}"/>
              </a:ext>
            </a:extLst>
          </p:cNvPr>
          <p:cNvSpPr/>
          <p:nvPr/>
        </p:nvSpPr>
        <p:spPr>
          <a:xfrm>
            <a:off x="1340017" y="1410088"/>
            <a:ext cx="9661358" cy="4312207"/>
          </a:xfrm>
          <a:custGeom>
            <a:avLst/>
            <a:gdLst>
              <a:gd name="connsiteX0" fmla="*/ 0 w 10096121"/>
              <a:gd name="connsiteY0" fmla="*/ 0 h 4414561"/>
              <a:gd name="connsiteX1" fmla="*/ 10096121 w 10096121"/>
              <a:gd name="connsiteY1" fmla="*/ 0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76200 w 10096121"/>
              <a:gd name="connsiteY3" fmla="*/ 4366936 h 4414561"/>
              <a:gd name="connsiteX4" fmla="*/ 0 w 10096121"/>
              <a:gd name="connsiteY4" fmla="*/ 0 h 4414561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266700 w 10286621"/>
              <a:gd name="connsiteY3" fmla="*/ 4338361 h 4385986"/>
              <a:gd name="connsiteX4" fmla="*/ 0 w 10286621"/>
              <a:gd name="connsiteY4" fmla="*/ 0 h 4385986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333375 w 10286621"/>
              <a:gd name="connsiteY3" fmla="*/ 4138336 h 4385986"/>
              <a:gd name="connsiteX4" fmla="*/ 0 w 10286621"/>
              <a:gd name="connsiteY4" fmla="*/ 0 h 4385986"/>
              <a:gd name="connsiteX0" fmla="*/ 0 w 10324721"/>
              <a:gd name="connsiteY0" fmla="*/ 0 h 4385986"/>
              <a:gd name="connsiteX1" fmla="*/ 10153271 w 10324721"/>
              <a:gd name="connsiteY1" fmla="*/ 152400 h 4385986"/>
              <a:gd name="connsiteX2" fmla="*/ 10324721 w 10324721"/>
              <a:gd name="connsiteY2" fmla="*/ 4385986 h 4385986"/>
              <a:gd name="connsiteX3" fmla="*/ 371475 w 10324721"/>
              <a:gd name="connsiteY3" fmla="*/ 4138336 h 4385986"/>
              <a:gd name="connsiteX4" fmla="*/ 0 w 10324721"/>
              <a:gd name="connsiteY4" fmla="*/ 0 h 4385986"/>
              <a:gd name="connsiteX0" fmla="*/ 0 w 10296146"/>
              <a:gd name="connsiteY0" fmla="*/ 0 h 4138336"/>
              <a:gd name="connsiteX1" fmla="*/ 10153271 w 10296146"/>
              <a:gd name="connsiteY1" fmla="*/ 152400 h 4138336"/>
              <a:gd name="connsiteX2" fmla="*/ 10296146 w 10296146"/>
              <a:gd name="connsiteY2" fmla="*/ 4138336 h 4138336"/>
              <a:gd name="connsiteX3" fmla="*/ 371475 w 10296146"/>
              <a:gd name="connsiteY3" fmla="*/ 4138336 h 4138336"/>
              <a:gd name="connsiteX4" fmla="*/ 0 w 10296146"/>
              <a:gd name="connsiteY4" fmla="*/ 0 h 4138336"/>
              <a:gd name="connsiteX0" fmla="*/ 0 w 10296146"/>
              <a:gd name="connsiteY0" fmla="*/ 0 h 4405036"/>
              <a:gd name="connsiteX1" fmla="*/ 10153271 w 10296146"/>
              <a:gd name="connsiteY1" fmla="*/ 152400 h 4405036"/>
              <a:gd name="connsiteX2" fmla="*/ 10296146 w 10296146"/>
              <a:gd name="connsiteY2" fmla="*/ 4138336 h 4405036"/>
              <a:gd name="connsiteX3" fmla="*/ 438150 w 10296146"/>
              <a:gd name="connsiteY3" fmla="*/ 4405036 h 4405036"/>
              <a:gd name="connsiteX4" fmla="*/ 0 w 10296146"/>
              <a:gd name="connsiteY4" fmla="*/ 0 h 4405036"/>
              <a:gd name="connsiteX0" fmla="*/ 0 w 10296146"/>
              <a:gd name="connsiteY0" fmla="*/ 190500 h 4595536"/>
              <a:gd name="connsiteX1" fmla="*/ 9886571 w 10296146"/>
              <a:gd name="connsiteY1" fmla="*/ 0 h 4595536"/>
              <a:gd name="connsiteX2" fmla="*/ 10296146 w 10296146"/>
              <a:gd name="connsiteY2" fmla="*/ 4328836 h 4595536"/>
              <a:gd name="connsiteX3" fmla="*/ 438150 w 10296146"/>
              <a:gd name="connsiteY3" fmla="*/ 4595536 h 4595536"/>
              <a:gd name="connsiteX4" fmla="*/ 0 w 10296146"/>
              <a:gd name="connsiteY4" fmla="*/ 190500 h 4595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96146" h="4595536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21B20AF-04F0-22A2-15B6-B1C1AE520C9F}"/>
              </a:ext>
            </a:extLst>
          </p:cNvPr>
          <p:cNvSpPr/>
          <p:nvPr/>
        </p:nvSpPr>
        <p:spPr>
          <a:xfrm>
            <a:off x="1468709" y="1526062"/>
            <a:ext cx="9473666" cy="4142390"/>
          </a:xfrm>
          <a:prstGeom prst="rect">
            <a:avLst/>
          </a:prstGeom>
          <a:blipFill dpi="0" rotWithShape="1">
            <a:blip r:embed="rId8"/>
            <a:srcRect/>
            <a:tile tx="0" ty="-381000" sx="99000" sy="98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981</TotalTime>
  <Words>3215</Words>
  <Application>Microsoft Office PowerPoint</Application>
  <PresentationFormat>Widescreen</PresentationFormat>
  <Paragraphs>273</Paragraphs>
  <Slides>53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59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PowerPoint Presentation</vt:lpstr>
      <vt:lpstr>Section One</vt:lpstr>
      <vt:lpstr>Verbal Communication</vt:lpstr>
      <vt:lpstr>Verbal Communication</vt:lpstr>
      <vt:lpstr>Verbal Communication</vt:lpstr>
      <vt:lpstr>Symbols</vt:lpstr>
      <vt:lpstr>Verbal Communication</vt:lpstr>
      <vt:lpstr>Verbal Communication</vt:lpstr>
      <vt:lpstr>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Nonverbal Communication</vt:lpstr>
      <vt:lpstr>Section Two</vt:lpstr>
      <vt:lpstr>Forming Relationships With Verbal and Nonverbal Communication</vt:lpstr>
      <vt:lpstr>Forming Relationships With Verbal and Nonverbal Communication</vt:lpstr>
      <vt:lpstr>Forming Relationships With Verbal and Nonverbal Communication</vt:lpstr>
      <vt:lpstr>PowerPoint Presentation</vt:lpstr>
      <vt:lpstr>Verbal and Nonverbal Communication and their impact on Professions</vt:lpstr>
      <vt:lpstr>Verbal and Nonverbal Communication and their impact on Professions</vt:lpstr>
      <vt:lpstr>Verbal and Nonverbal Communication and their impact on Professions</vt:lpstr>
      <vt:lpstr>Verbal and Nonverbal Communication and their impact on Professions</vt:lpstr>
      <vt:lpstr>KEYS to Excellence in Verbal and Nonverbal Communication</vt:lpstr>
      <vt:lpstr>KEYS to Excellence in Verbal and Nonverbal Communication</vt:lpstr>
      <vt:lpstr>KEYS to Excellence in Verbal and Nonverbal Communication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TABARAK</cp:lastModifiedBy>
  <cp:revision>33</cp:revision>
  <dcterms:created xsi:type="dcterms:W3CDTF">2023-04-29T09:08:23Z</dcterms:created>
  <dcterms:modified xsi:type="dcterms:W3CDTF">2023-10-20T17:17:32Z</dcterms:modified>
</cp:coreProperties>
</file>