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480" r:id="rId5"/>
    <p:sldId id="271" r:id="rId6"/>
    <p:sldId id="313" r:id="rId7"/>
    <p:sldId id="276" r:id="rId8"/>
    <p:sldId id="499" r:id="rId9"/>
    <p:sldId id="490" r:id="rId10"/>
    <p:sldId id="500" r:id="rId11"/>
    <p:sldId id="491" r:id="rId12"/>
    <p:sldId id="501" r:id="rId13"/>
    <p:sldId id="492" r:id="rId14"/>
    <p:sldId id="502" r:id="rId15"/>
    <p:sldId id="493" r:id="rId16"/>
    <p:sldId id="503" r:id="rId17"/>
    <p:sldId id="495" r:id="rId18"/>
    <p:sldId id="504" r:id="rId19"/>
    <p:sldId id="496" r:id="rId20"/>
    <p:sldId id="497" r:id="rId21"/>
    <p:sldId id="505" r:id="rId22"/>
    <p:sldId id="498" r:id="rId23"/>
    <p:sldId id="507"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9"/>
            <p14:sldId id="490"/>
            <p14:sldId id="500"/>
            <p14:sldId id="491"/>
            <p14:sldId id="501"/>
            <p14:sldId id="492"/>
            <p14:sldId id="502"/>
            <p14:sldId id="493"/>
            <p14:sldId id="503"/>
            <p14:sldId id="495"/>
            <p14:sldId id="504"/>
            <p14:sldId id="496"/>
            <p14:sldId id="497"/>
            <p14:sldId id="505"/>
            <p14:sldId id="498"/>
            <p14:sldId id="50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97" d="100"/>
          <a:sy n="97" d="100"/>
        </p:scale>
        <p:origin x="46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01891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25978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18038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64147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04510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06699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412199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17866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13.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dirty="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4507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Decision Making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session</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37397" cy="584775"/>
          </a:xfrm>
          <a:prstGeom prst="rect">
            <a:avLst/>
          </a:prstGeom>
          <a:noFill/>
        </p:spPr>
        <p:txBody>
          <a:bodyPr wrap="none" rtlCol="0">
            <a:spAutoFit/>
          </a:bodyPr>
          <a:lstStyle/>
          <a:p>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1127760" y="4919008"/>
            <a:ext cx="4754252" cy="1446550"/>
          </a:xfrm>
          <a:prstGeom prst="rect">
            <a:avLst/>
          </a:prstGeom>
          <a:noFill/>
        </p:spPr>
        <p:txBody>
          <a:bodyPr wrap="square" rtlCol="0">
            <a:spAutoFit/>
          </a:bodyPr>
          <a:lstStyle/>
          <a:p>
            <a:pPr algn="just"/>
            <a:r>
              <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 is the process of making choices by identifying a decision, gathering information, and assessing alternative resolutions</a:t>
            </a:r>
          </a:p>
        </p:txBody>
      </p:sp>
      <p:pic>
        <p:nvPicPr>
          <p:cNvPr id="7" name="Picture 6"/>
          <p:cNvPicPr>
            <a:picLocks noChangeAspect="1"/>
          </p:cNvPicPr>
          <p:nvPr/>
        </p:nvPicPr>
        <p:blipFill>
          <a:blip r:embed="rId4"/>
          <a:stretch>
            <a:fillRect/>
          </a:stretch>
        </p:blipFill>
        <p:spPr>
          <a:xfrm>
            <a:off x="4937240" y="1155788"/>
            <a:ext cx="1213040" cy="910619"/>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307633"/>
            <a:ext cx="6477505"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14589"/>
          </a:xfrm>
          <a:prstGeom prst="rect">
            <a:avLst/>
          </a:prstGeom>
          <a:noFill/>
        </p:spPr>
        <p:txBody>
          <a:bodyPr wrap="square" rtlCol="0">
            <a:spAutoFit/>
          </a:bodyPr>
          <a:lstStyle/>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Risk and uncertainty </a:t>
            </a:r>
          </a:p>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 Multiple objectives</a:t>
            </a:r>
          </a:p>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3.  A complex structure</a:t>
            </a:r>
          </a:p>
          <a:p>
            <a:pPr algn="just">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4.  Multiple stakeholders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8342375" y="4127602"/>
            <a:ext cx="3705869" cy="208455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39347"/>
            <a:ext cx="6450741"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77875"/>
          </a:xfrm>
          <a:prstGeom prst="rect">
            <a:avLst/>
          </a:prstGeom>
          <a:noFill/>
        </p:spPr>
        <p:txBody>
          <a:bodyPr wrap="square" rtlCol="0">
            <a:spAutoFit/>
          </a:bodyPr>
          <a:lstStyle/>
          <a:p>
            <a:r>
              <a:rPr lang="en-US" sz="2000" b="1" dirty="0">
                <a:solidFill>
                  <a:srgbClr val="C00000"/>
                </a:solidFill>
                <a:latin typeface="Times New Roman" panose="02020603050405020304" pitchFamily="18" charset="0"/>
                <a:cs typeface="Times New Roman" panose="02020603050405020304" pitchFamily="18" charset="0"/>
              </a:rPr>
              <a:t>1. Risk &amp; Uncertainty</a:t>
            </a:r>
          </a:p>
          <a:p>
            <a:r>
              <a:rPr lang="en-US" sz="2000" dirty="0">
                <a:latin typeface="Times New Roman" panose="02020603050405020304" pitchFamily="18" charset="0"/>
                <a:cs typeface="Times New Roman" panose="02020603050405020304" pitchFamily="18" charset="0"/>
              </a:rPr>
              <a:t> Risk Versus Uncertainty. Risk, as it is generally understood by health and safety risk analysts, measures the probability and severity of loss or injury. Uncertainty , on the other hand, refers to a lack of definite knowledge, a lack of sureness; doubt is its closest synonym.</a:t>
            </a:r>
          </a:p>
          <a:p>
            <a:endParaRPr lang="en-US" sz="2000" dirty="0">
              <a:latin typeface="Times New Roman" panose="02020603050405020304" pitchFamily="18" charset="0"/>
              <a:cs typeface="Times New Roman" panose="02020603050405020304" pitchFamily="18" charset="0"/>
            </a:endParaRPr>
          </a:p>
          <a:p>
            <a:r>
              <a:rPr lang="en-US" sz="2000" b="1" dirty="0">
                <a:solidFill>
                  <a:srgbClr val="C00000"/>
                </a:solidFill>
                <a:latin typeface="Times New Roman" panose="02020603050405020304" pitchFamily="18" charset="0"/>
                <a:cs typeface="Times New Roman" panose="02020603050405020304" pitchFamily="18" charset="0"/>
              </a:rPr>
              <a:t>2. Multi-objective decision making (MODM), </a:t>
            </a:r>
          </a:p>
          <a:p>
            <a:r>
              <a:rPr lang="en-US" sz="2000" dirty="0">
                <a:latin typeface="Times New Roman" panose="02020603050405020304" pitchFamily="18" charset="0"/>
                <a:cs typeface="Times New Roman" panose="02020603050405020304" pitchFamily="18" charset="0"/>
              </a:rPr>
              <a:t>also known as multi-criteria decision making, is a systematic procedure targeting at supporting decision makers faced with conflicting evaluations. The procedure aims at highlighting these conflicts and deriving a way to come to a compromise in a more transparent manner.</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77875"/>
          </a:xfrm>
          <a:prstGeom prst="rect">
            <a:avLst/>
          </a:prstGeom>
          <a:noFill/>
        </p:spPr>
        <p:txBody>
          <a:bodyPr wrap="square" rtlCol="0">
            <a:spAutoFit/>
          </a:bodyPr>
          <a:lstStyle/>
          <a:p>
            <a:r>
              <a:rPr lang="en-GB" altLang="en-US" sz="2200" b="1" dirty="0">
                <a:solidFill>
                  <a:srgbClr val="C00000"/>
                </a:solidFill>
                <a:latin typeface="Times New Roman" panose="02020603050405020304" pitchFamily="18" charset="0"/>
                <a:cs typeface="Times New Roman" panose="02020603050405020304" pitchFamily="18" charset="0"/>
              </a:rPr>
              <a:t> 3.  A complex structure</a:t>
            </a:r>
          </a:p>
          <a:p>
            <a:r>
              <a:rPr lang="en-US" sz="2200" dirty="0">
                <a:latin typeface="Times New Roman" panose="02020603050405020304" pitchFamily="18" charset="0"/>
                <a:cs typeface="Times New Roman" panose="02020603050405020304" pitchFamily="18" charset="0"/>
              </a:rPr>
              <a:t>Decision making are usually made at three levels in </a:t>
            </a:r>
            <a:r>
              <a:rPr lang="en-US" sz="2200" b="1" dirty="0">
                <a:latin typeface="Times New Roman" panose="02020603050405020304" pitchFamily="18" charset="0"/>
                <a:cs typeface="Times New Roman" panose="02020603050405020304" pitchFamily="18" charset="0"/>
              </a:rPr>
              <a:t>an organization strategic</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tactical and operational levels</a:t>
            </a:r>
            <a:r>
              <a:rPr lang="en-US" sz="2200" dirty="0">
                <a:latin typeface="Times New Roman" panose="02020603050405020304" pitchFamily="18" charset="0"/>
                <a:cs typeface="Times New Roman" panose="02020603050405020304" pitchFamily="18" charset="0"/>
              </a:rPr>
              <a:t>. Hence, we have three types of decisions based on these three levels. Strategic decisions are executive-level decisions.</a:t>
            </a:r>
          </a:p>
          <a:p>
            <a:endParaRPr lang="en-US" sz="2200" dirty="0">
              <a:latin typeface="Times New Roman" panose="02020603050405020304" pitchFamily="18" charset="0"/>
              <a:cs typeface="Times New Roman" panose="02020603050405020304" pitchFamily="18" charset="0"/>
            </a:endParaRPr>
          </a:p>
          <a:p>
            <a:r>
              <a:rPr lang="en-GB" altLang="en-US" sz="2200" b="1">
                <a:solidFill>
                  <a:srgbClr val="C00000"/>
                </a:solidFill>
                <a:latin typeface="Times New Roman" panose="02020603050405020304" pitchFamily="18" charset="0"/>
                <a:cs typeface="Times New Roman" panose="02020603050405020304" pitchFamily="18" charset="0"/>
              </a:rPr>
              <a:t> 4.  </a:t>
            </a:r>
            <a:r>
              <a:rPr lang="en-GB" altLang="en-US" sz="2200" b="1" dirty="0">
                <a:solidFill>
                  <a:srgbClr val="C00000"/>
                </a:solidFill>
                <a:latin typeface="Times New Roman" panose="02020603050405020304" pitchFamily="18" charset="0"/>
                <a:cs typeface="Times New Roman" panose="02020603050405020304" pitchFamily="18" charset="0"/>
              </a:rPr>
              <a:t>Multiple stakeholders</a:t>
            </a:r>
          </a:p>
          <a:p>
            <a:r>
              <a:rPr lang="en-US" sz="2200">
                <a:latin typeface="Times New Roman" panose="02020603050405020304" pitchFamily="18" charset="0"/>
                <a:cs typeface="Times New Roman" panose="02020603050405020304" pitchFamily="18" charset="0"/>
              </a:rPr>
              <a:t>Stakeholders </a:t>
            </a:r>
            <a:r>
              <a:rPr lang="en-US" sz="2200" dirty="0">
                <a:latin typeface="Times New Roman" panose="02020603050405020304" pitchFamily="18" charset="0"/>
                <a:cs typeface="Times New Roman" panose="02020603050405020304" pitchFamily="18" charset="0"/>
              </a:rPr>
              <a:t>are anyone who is affected by, interested in, or has influence over your decision. They can be internal or external to your organization, such as customers, employees, managers, partners, suppliers, regulators, or community members</a:t>
            </a:r>
          </a:p>
          <a:p>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30382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73012" y="1016315"/>
            <a:ext cx="6477505"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decisions involving multiple objectives</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1913402"/>
            <a:ext cx="8417320" cy="5493812"/>
          </a:xfrm>
          <a:prstGeom prst="rect">
            <a:avLst/>
          </a:prstGeom>
          <a:noFill/>
        </p:spPr>
        <p:txBody>
          <a:bodyPr wrap="square" rtlCol="0">
            <a:spAutoFit/>
          </a:bodyPr>
          <a:lstStyle/>
          <a:p>
            <a:pPr>
              <a:lnSpc>
                <a:spcPct val="150000"/>
              </a:lnSpc>
              <a:defRPr/>
            </a:pPr>
            <a:r>
              <a:rPr lang="en-GB" sz="2400" b="1" dirty="0">
                <a:solidFill>
                  <a:srgbClr val="C00000"/>
                </a:solidFill>
                <a:latin typeface="Times New Roman" panose="02020603050405020304" pitchFamily="18" charset="0"/>
                <a:cs typeface="Times New Roman" panose="02020603050405020304" pitchFamily="18" charset="0"/>
              </a:rPr>
              <a:t>Choosing a holiday</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liveliest nightlife	</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least crowded beaches</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sunshine</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modern hotels</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cost</a:t>
            </a:r>
          </a:p>
          <a:p>
            <a:pPr>
              <a:lnSpc>
                <a:spcPct val="150000"/>
              </a:lnSpc>
              <a:defRPr/>
            </a:pPr>
            <a:r>
              <a:rPr lang="en-GB" sz="2400" b="1" dirty="0">
                <a:solidFill>
                  <a:srgbClr val="C00000"/>
                </a:solidFill>
                <a:latin typeface="Times New Roman" panose="02020603050405020304" pitchFamily="18" charset="0"/>
                <a:cs typeface="Times New Roman" panose="02020603050405020304" pitchFamily="18" charset="0"/>
              </a:rPr>
              <a:t>Choosing a company to supply goods</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after-sales service</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fastest delivery time</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prices</a:t>
            </a:r>
          </a:p>
          <a:p>
            <a:pPr lvl="1">
              <a:lnSpc>
                <a:spcPct val="15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reputation for reliability</a:t>
            </a:r>
          </a:p>
          <a:p>
            <a:pPr>
              <a:lnSpc>
                <a:spcPct val="150000"/>
              </a:lnSpc>
            </a:pP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098" name="Picture 2" descr="Multi-Objective Optimization - What Is It, Examples, Applicatio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45347" y="2062301"/>
            <a:ext cx="3987112" cy="2384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996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decisions involving multiple objectives</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54655"/>
          </a:xfrm>
          <a:prstGeom prst="rect">
            <a:avLst/>
          </a:prstGeom>
          <a:noFill/>
        </p:spPr>
        <p:txBody>
          <a:bodyPr wrap="square" rtlCol="0">
            <a:spAutoFit/>
          </a:bodyPr>
          <a:lstStyle/>
          <a:p>
            <a:pPr>
              <a:lnSpc>
                <a:spcPct val="150000"/>
              </a:lnSpc>
            </a:pPr>
            <a:r>
              <a:rPr lang="en-US" sz="2400" b="1" dirty="0">
                <a:solidFill>
                  <a:srgbClr val="C00000"/>
                </a:solidFill>
                <a:latin typeface="Times New Roman" panose="02020603050405020304" pitchFamily="18" charset="0"/>
                <a:cs typeface="Times New Roman" panose="02020603050405020304" pitchFamily="18" charset="0"/>
              </a:rPr>
              <a:t>What is decision-making in multiple objectives?</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Choosing a strategy in the face of multiple objectives often requires the navigation of trade-offs among the objectives. In other words, different solutions may perform better than others with respect to particular objectives.</a:t>
            </a:r>
          </a:p>
          <a:p>
            <a:pPr>
              <a:lnSpc>
                <a:spcPct val="150000"/>
              </a:lnSpc>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96844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27630" y="1196359"/>
            <a:ext cx="6477505" cy="523220"/>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 and Attributes</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679060"/>
            <a:ext cx="3708645" cy="3477875"/>
          </a:xfrm>
          <a:prstGeom prst="rect">
            <a:avLst/>
          </a:prstGeom>
          <a:noFill/>
        </p:spPr>
        <p:txBody>
          <a:bodyPr wrap="square" rtlCol="0">
            <a:spAutoFit/>
          </a:bodyPr>
          <a:lstStyle/>
          <a:p>
            <a:pPr algn="just">
              <a:defRPr/>
            </a:pPr>
            <a:r>
              <a:rPr lang="en-US" sz="2200" dirty="0">
                <a:latin typeface="Times New Roman" panose="02020603050405020304" pitchFamily="18" charset="0"/>
                <a:cs typeface="Times New Roman" panose="02020603050405020304" pitchFamily="18" charset="0"/>
              </a:rPr>
              <a:t>The foundation for any decision is a clear statement of objectives. Attributes clarify the meaning of each objective and are required to measure the consequences of different alternatives. Unfortunately, insufficient thought typically is given to the choice of attributes.</a:t>
            </a:r>
            <a:endPar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1026" name="Picture 2" descr="Terminology of Multiple Criteria Decision Mak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6487" y="2679060"/>
            <a:ext cx="476250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1867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43913"/>
            <a:ext cx="6048959" cy="523220"/>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Objectives and Attributes</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4778231"/>
          </a:xfrm>
          <a:prstGeom prst="rect">
            <a:avLst/>
          </a:prstGeom>
          <a:noFill/>
        </p:spPr>
        <p:txBody>
          <a:bodyPr wrap="square" rtlCol="0">
            <a:spAutoFit/>
          </a:bodyPr>
          <a:lstStyle/>
          <a:p>
            <a:pPr algn="just">
              <a:lnSpc>
                <a:spcPct val="150000"/>
              </a:lnSpc>
            </a:pPr>
            <a:r>
              <a:rPr lang="en-US" sz="2000" b="1" dirty="0">
                <a:solidFill>
                  <a:srgbClr val="C00000"/>
                </a:solidFill>
                <a:latin typeface="Times New Roman" panose="02020603050405020304" pitchFamily="18" charset="0"/>
                <a:cs typeface="Times New Roman" panose="02020603050405020304" pitchFamily="18" charset="0"/>
              </a:rPr>
              <a:t>What are attributes in decision-making?</a:t>
            </a:r>
          </a:p>
          <a:p>
            <a:pPr algn="just">
              <a:lnSpc>
                <a:spcPct val="150000"/>
              </a:lnSpc>
            </a:pPr>
            <a:r>
              <a:rPr lang="en-US" sz="2000" dirty="0">
                <a:latin typeface="Times New Roman" panose="02020603050405020304" pitchFamily="18" charset="0"/>
                <a:cs typeface="Times New Roman" panose="02020603050405020304" pitchFamily="18" charset="0"/>
              </a:rPr>
              <a:t>All decision-making attributes can be divided into two types. One is qualitative attributes, and the other is quantitative attributes. Quantitative attributes should be preferred when a set of attributes is built since their values can be easily obtained.</a:t>
            </a:r>
          </a:p>
          <a:p>
            <a:pPr algn="just">
              <a:lnSpc>
                <a:spcPct val="150000"/>
              </a:lnSpc>
            </a:pPr>
            <a:endParaRPr lang="en-US" sz="700" dirty="0">
              <a:latin typeface="Times New Roman" panose="02020603050405020304" pitchFamily="18" charset="0"/>
              <a:cs typeface="Times New Roman" panose="02020603050405020304" pitchFamily="18" charset="0"/>
            </a:endParaRPr>
          </a:p>
          <a:p>
            <a:pPr algn="just">
              <a:lnSpc>
                <a:spcPct val="150000"/>
              </a:lnSpc>
            </a:pPr>
            <a:r>
              <a:rPr lang="en-US" sz="2000" b="1" dirty="0">
                <a:solidFill>
                  <a:srgbClr val="C00000"/>
                </a:solidFill>
                <a:latin typeface="Times New Roman" panose="02020603050405020304" pitchFamily="18" charset="0"/>
                <a:cs typeface="Times New Roman" panose="02020603050405020304" pitchFamily="18" charset="0"/>
              </a:rPr>
              <a:t>What is an objective in decision-making?</a:t>
            </a:r>
          </a:p>
          <a:p>
            <a:pPr algn="just">
              <a:lnSpc>
                <a:spcPct val="150000"/>
              </a:lnSpc>
            </a:pPr>
            <a:r>
              <a:rPr lang="en-US" sz="2000" dirty="0">
                <a:latin typeface="Times New Roman" panose="02020603050405020304" pitchFamily="18" charset="0"/>
                <a:cs typeface="Times New Roman" panose="02020603050405020304" pitchFamily="18" charset="0"/>
              </a:rPr>
              <a:t>An objective decision is one which is not influenced by one's personal feelings, perspectives, interests and biases. Instead, it considers only verifiable facts and all stakeholders' interests (perhaps equally). It may even respect stakeholders who have yet to be born, animals and the Earth as a whole.</a:t>
            </a:r>
          </a:p>
          <a:p>
            <a:pPr algn="just">
              <a:lnSpc>
                <a:spcPct val="150000"/>
              </a:lnSpc>
            </a:pPr>
            <a:endParaRPr lang="en-US" sz="3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51221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55255" y="964716"/>
            <a:ext cx="6477505" cy="954107"/>
          </a:xfrm>
          <a:prstGeom prst="rect">
            <a:avLst/>
          </a:prstGeom>
          <a:noFill/>
        </p:spPr>
        <p:txBody>
          <a:bodyPr wrap="square" rtlCol="0">
            <a:spAutoFit/>
          </a:bodyPr>
          <a:lstStyle/>
          <a:p>
            <a:pPr algn="ctr">
              <a:defRPr/>
            </a:pPr>
            <a:r>
              <a:rPr lang="en-GB" sz="28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Decisions involving multiple objectives: Alternatives to SMART</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679060"/>
            <a:ext cx="3708645" cy="3785652"/>
          </a:xfrm>
          <a:prstGeom prst="rect">
            <a:avLst/>
          </a:prstGeom>
          <a:noFill/>
        </p:spPr>
        <p:txBody>
          <a:bodyPr wrap="square" rtlCol="0">
            <a:spAutoFit/>
          </a:bodyPr>
          <a:lstStyle/>
          <a:p>
            <a:pPr algn="ctr">
              <a:defRPr/>
            </a:pPr>
            <a:r>
              <a:rPr lang="en-US" sz="2400" dirty="0">
                <a:latin typeface="Times New Roman" panose="02020603050405020304" pitchFamily="18" charset="0"/>
                <a:cs typeface="Times New Roman" panose="02020603050405020304" pitchFamily="18" charset="0"/>
              </a:rPr>
              <a:t>The Multi-Objective Decision Making method is a systematic decision making process. It allows a decision maker to define a decision, define their own value system, frame the context and evaluate the decision in a systematic manner.</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7146078" y="2644130"/>
            <a:ext cx="4943846" cy="3534997"/>
          </a:xfrm>
          <a:prstGeom prst="rect">
            <a:avLst/>
          </a:prstGeom>
        </p:spPr>
      </p:pic>
    </p:spTree>
    <p:extLst>
      <p:ext uri="{BB962C8B-B14F-4D97-AF65-F5344CB8AC3E}">
        <p14:creationId xmlns:p14="http://schemas.microsoft.com/office/powerpoint/2010/main" val="1118894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739347"/>
            <a:ext cx="6048959" cy="954107"/>
          </a:xfrm>
          <a:prstGeom prst="rect">
            <a:avLst/>
          </a:prstGeom>
          <a:noFill/>
        </p:spPr>
        <p:txBody>
          <a:bodyPr wrap="square" rtlCol="0">
            <a:spAutoFit/>
          </a:bodyPr>
          <a:lstStyle/>
          <a:p>
            <a:pPr algn="ctr">
              <a:defRPr/>
            </a:pPr>
            <a:r>
              <a:rPr lang="en-GB" sz="28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Decisions involving multiple objectives: Alternatives to SMART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04668"/>
            <a:ext cx="10541000" cy="2862322"/>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What is the SMART method of multi-attribute rating technique?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SMART technique is based on a linear additive model. This means that an overall value of a given alternative is calculated as the total sum of the performance score (value) of each criterion (attribute) multiplied with the weight of that criterion.</a:t>
            </a:r>
          </a:p>
          <a:p>
            <a:pPr algn="just">
              <a:lnSpc>
                <a:spcPct val="150000"/>
              </a:lnSpc>
            </a:pPr>
            <a:endParaRPr lang="en-US"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3041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85131" y="1184312"/>
            <a:ext cx="6477505" cy="584775"/>
          </a:xfrm>
          <a:prstGeom prst="rect">
            <a:avLst/>
          </a:prstGeom>
          <a:noFill/>
        </p:spPr>
        <p:txBody>
          <a:bodyPr wrap="square" rtlCol="0">
            <a:spAutoFit/>
          </a:bodyPr>
          <a:lstStyle/>
          <a:p>
            <a:pPr>
              <a:defRPr/>
            </a:pPr>
            <a:r>
              <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Probability</a:t>
            </a:r>
            <a:endParaRPr lang="en-GB" sz="36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033959"/>
            <a:ext cx="3708645" cy="4832092"/>
          </a:xfrm>
          <a:prstGeom prst="rect">
            <a:avLst/>
          </a:prstGeom>
          <a:noFill/>
        </p:spPr>
        <p:txBody>
          <a:bodyPr wrap="square" rtlCol="0">
            <a:spAutoFit/>
          </a:bodyPr>
          <a:lstStyle/>
          <a:p>
            <a:pPr algn="ctr">
              <a:defRPr/>
            </a:pPr>
            <a:r>
              <a:rPr lang="en-US" sz="2800" dirty="0">
                <a:latin typeface="Times New Roman" panose="02020603050405020304" pitchFamily="18" charset="0"/>
                <a:cs typeface="Times New Roman" panose="02020603050405020304" pitchFamily="18" charset="0"/>
              </a:rPr>
              <a:t>Probability means possibility. It is a branch of mathematics that deals with the occurrence of a random event. The value is expressed from zero to one. Probability has been introduced in Math to predict how likely events are to happen.</a:t>
            </a:r>
            <a:endPar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5124" name="Picture 4" descr="Introduction to Probability Powerpoint | Teaching Resourc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8037" y="2324233"/>
            <a:ext cx="476250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501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14299"/>
            <a:ext cx="6048959" cy="523220"/>
          </a:xfrm>
          <a:prstGeom prst="rect">
            <a:avLst/>
          </a:prstGeom>
          <a:noFill/>
        </p:spPr>
        <p:txBody>
          <a:bodyPr wrap="square" rtlCol="0">
            <a:spAutoFit/>
          </a:bodyPr>
          <a:lstStyle/>
          <a:p>
            <a:pPr>
              <a:defRPr/>
            </a:pPr>
            <a:r>
              <a:rPr lang="en-GB" sz="28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 to Probability</a:t>
            </a:r>
            <a:endPar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04668"/>
            <a:ext cx="10541000" cy="2862322"/>
          </a:xfrm>
          <a:prstGeom prst="rect">
            <a:avLst/>
          </a:prstGeom>
          <a:noFill/>
        </p:spPr>
        <p:txBody>
          <a:bodyPr wrap="square" rtlCol="0">
            <a:spAutoFit/>
          </a:bodyPr>
          <a:lstStyle/>
          <a:p>
            <a:pPr algn="just">
              <a:lnSpc>
                <a:spcPct val="150000"/>
              </a:lnSpc>
            </a:pPr>
            <a:r>
              <a:rPr lang="en-US" sz="2400" b="1" dirty="0">
                <a:solidFill>
                  <a:srgbClr val="C00000"/>
                </a:solidFill>
                <a:latin typeface="Times New Roman" panose="02020603050405020304" pitchFamily="18" charset="0"/>
                <a:cs typeface="Times New Roman" panose="02020603050405020304" pitchFamily="18" charset="0"/>
              </a:rPr>
              <a:t>How can probability help us in making wise decisions?</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cs typeface="Times New Roman" panose="02020603050405020304" pitchFamily="18" charset="0"/>
              </a:rPr>
              <a:t>You can calculate the probability that an event will happen by dividing the number of ways that the event can happen by the number of total possibilities. Probability can help you to make better decisions, such as deciding whether or not to play a game where the outcome may not be immediately obvious.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82327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85131" y="1184312"/>
            <a:ext cx="6477505" cy="584775"/>
          </a:xfrm>
          <a:prstGeom prst="rect">
            <a:avLst/>
          </a:prstGeom>
          <a:noFill/>
        </p:spPr>
        <p:txBody>
          <a:bodyPr wrap="square" rtlCol="0">
            <a:spAutoFit/>
          </a:bodyPr>
          <a:lstStyle/>
          <a:p>
            <a:pPr>
              <a:defRPr/>
            </a:pPr>
            <a:r>
              <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 under uncertainty</a:t>
            </a:r>
            <a:endParaRPr lang="en-GB" sz="36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172" name="Picture 4" descr="3 Conditions Of Decision Making In Management - Tyono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19019" y="2324233"/>
            <a:ext cx="4461806" cy="357882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598250" y="2551300"/>
            <a:ext cx="3633823" cy="3785652"/>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In the prototypical formulation of decision making under uncertainty, an individual decision maker (DM) must choose one among a set of actions, whose consequences depend on some unknown state of the world.</a:t>
            </a:r>
          </a:p>
        </p:txBody>
      </p:sp>
    </p:spTree>
    <p:extLst>
      <p:ext uri="{BB962C8B-B14F-4D97-AF65-F5344CB8AC3E}">
        <p14:creationId xmlns:p14="http://schemas.microsoft.com/office/powerpoint/2010/main" val="2061407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14299"/>
            <a:ext cx="6048959" cy="523220"/>
          </a:xfrm>
          <a:prstGeom prst="rect">
            <a:avLst/>
          </a:prstGeom>
          <a:noFill/>
        </p:spPr>
        <p:txBody>
          <a:bodyPr wrap="square" rtlCol="0">
            <a:spAutoFit/>
          </a:bodyPr>
          <a:lstStyle/>
          <a:p>
            <a:pPr>
              <a:defRPr/>
            </a:pPr>
            <a:r>
              <a:rPr lang="en-GB" sz="28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 under uncertainty</a:t>
            </a:r>
            <a:endPar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04668"/>
            <a:ext cx="10541000" cy="3785652"/>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How can you make decision when there are uncertainty?</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5 tips for making decisions in uncertain situations</a:t>
            </a:r>
            <a:endParaRPr lang="en-US" sz="2400"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Have a vision of what you wish to achieve, rather than comparing alternatives. </a:t>
            </a:r>
          </a:p>
          <a:p>
            <a:pPr marL="742950" lvl="1" indent="-28575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Form a group within which dissenting voices can make themselves heard. </a:t>
            </a:r>
          </a:p>
          <a:p>
            <a:pPr marL="742950" lvl="1" indent="-28575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Act rapidly. </a:t>
            </a:r>
          </a:p>
          <a:p>
            <a:pPr marL="742950" lvl="1" indent="-28575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Do not wait for more information before taking action. </a:t>
            </a:r>
          </a:p>
          <a:p>
            <a:pPr marL="742950" lvl="1" indent="-28575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Create options and boost reversibility.</a:t>
            </a:r>
          </a:p>
          <a:p>
            <a:pPr algn="just">
              <a:lnSpc>
                <a:spcPct val="150000"/>
              </a:lnSpc>
            </a:pPr>
            <a:endParaRPr lang="en-US" sz="3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7714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85131" y="1184312"/>
            <a:ext cx="6477505" cy="1077218"/>
          </a:xfrm>
          <a:prstGeom prst="rect">
            <a:avLst/>
          </a:prstGeom>
          <a:noFill/>
        </p:spPr>
        <p:txBody>
          <a:bodyPr wrap="square" rtlCol="0">
            <a:spAutoFit/>
          </a:bodyPr>
          <a:lstStyle/>
          <a:p>
            <a:pPr algn="ctr">
              <a:defRPr/>
            </a:pPr>
            <a:r>
              <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Trees and Influence Diagrams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p:cNvSpPr txBox="1"/>
          <p:nvPr/>
        </p:nvSpPr>
        <p:spPr>
          <a:xfrm>
            <a:off x="3598250" y="2551300"/>
            <a:ext cx="8055385" cy="1815882"/>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An </a:t>
            </a:r>
            <a:r>
              <a:rPr lang="en-US" sz="2800" b="1" dirty="0">
                <a:solidFill>
                  <a:srgbClr val="C00000"/>
                </a:solidFill>
                <a:latin typeface="Times New Roman" panose="02020603050405020304" pitchFamily="18" charset="0"/>
                <a:cs typeface="Times New Roman" panose="02020603050405020304" pitchFamily="18" charset="0"/>
              </a:rPr>
              <a:t>influence diagram </a:t>
            </a:r>
            <a:r>
              <a:rPr lang="en-US" sz="2800" dirty="0">
                <a:latin typeface="Times New Roman" panose="02020603050405020304" pitchFamily="18" charset="0"/>
                <a:cs typeface="Times New Roman" panose="02020603050405020304" pitchFamily="18" charset="0"/>
              </a:rPr>
              <a:t>is a general representation of key identified risks, alternatives, and outcomes in a way that represents their interconnectivities and relative ordering</a:t>
            </a:r>
            <a:endParaRPr lang="en-US" sz="3600" dirty="0">
              <a:latin typeface="Times New Roman" panose="02020603050405020304" pitchFamily="18" charset="0"/>
              <a:cs typeface="Times New Roman" panose="02020603050405020304" pitchFamily="18" charset="0"/>
            </a:endParaRPr>
          </a:p>
        </p:txBody>
      </p:sp>
      <p:pic>
        <p:nvPicPr>
          <p:cNvPr id="9218" name="Picture 2" descr="Influence Diagrams: The Perfect Decision Tree Complement | Syncopation  Softwa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2403" y="4367182"/>
            <a:ext cx="6544513" cy="2237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340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85131" y="1184312"/>
            <a:ext cx="6477505" cy="1077218"/>
          </a:xfrm>
          <a:prstGeom prst="rect">
            <a:avLst/>
          </a:prstGeom>
          <a:noFill/>
        </p:spPr>
        <p:txBody>
          <a:bodyPr wrap="square" rtlCol="0">
            <a:spAutoFit/>
          </a:bodyPr>
          <a:lstStyle/>
          <a:p>
            <a:pPr algn="ctr">
              <a:defRPr/>
            </a:pPr>
            <a:r>
              <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Trees and Influence Diagrams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p:cNvSpPr txBox="1"/>
          <p:nvPr/>
        </p:nvSpPr>
        <p:spPr>
          <a:xfrm>
            <a:off x="3598250" y="2551300"/>
            <a:ext cx="3633823" cy="3416320"/>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A decision tree diagram </a:t>
            </a:r>
            <a:r>
              <a:rPr lang="en-US" sz="2400" dirty="0">
                <a:latin typeface="Times New Roman" panose="02020603050405020304" pitchFamily="18" charset="0"/>
                <a:cs typeface="Times New Roman" panose="02020603050405020304" pitchFamily="18" charset="0"/>
              </a:rPr>
              <a:t>is a type of flowchart that simplifies the decision-making process by breaking down the different paths of action available. Decision trees also showcase the potential outcomes involved with each path of action.</a:t>
            </a:r>
          </a:p>
        </p:txBody>
      </p:sp>
      <p:pic>
        <p:nvPicPr>
          <p:cNvPr id="8194" name="Picture 2" descr="What is A Decision Tree with Examples | EdrawMax Onlin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0248" y="2738220"/>
            <a:ext cx="4603312" cy="32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16850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77306" y="704614"/>
            <a:ext cx="6048959" cy="954107"/>
          </a:xfrm>
          <a:prstGeom prst="rect">
            <a:avLst/>
          </a:prstGeom>
          <a:noFill/>
        </p:spPr>
        <p:txBody>
          <a:bodyPr wrap="square" rtlCol="0">
            <a:spAutoFit/>
          </a:bodyPr>
          <a:lstStyle/>
          <a:p>
            <a:pPr algn="ctr">
              <a:defRPr/>
            </a:pPr>
            <a:r>
              <a:rPr lang="en-GB" sz="28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Trees and Influence Diagrams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81893"/>
            <a:ext cx="10541000" cy="4370427"/>
          </a:xfrm>
          <a:prstGeom prst="rect">
            <a:avLst/>
          </a:prstGeom>
          <a:noFill/>
        </p:spPr>
        <p:txBody>
          <a:bodyPr wrap="square" rtlCol="0">
            <a:spAutoFit/>
          </a:bodyPr>
          <a:lstStyle/>
          <a:p>
            <a:r>
              <a:rPr lang="en-US" sz="2000" b="1" dirty="0">
                <a:solidFill>
                  <a:srgbClr val="C00000"/>
                </a:solidFill>
                <a:latin typeface="Times New Roman" panose="02020603050405020304" pitchFamily="18" charset="0"/>
                <a:cs typeface="Times New Roman" panose="02020603050405020304" pitchFamily="18" charset="0"/>
              </a:rPr>
              <a:t>How to do influence diagrams?</a:t>
            </a:r>
          </a:p>
          <a:p>
            <a:r>
              <a:rPr lang="en-US" sz="2000" dirty="0">
                <a:latin typeface="Times New Roman" panose="02020603050405020304" pitchFamily="18" charset="0"/>
                <a:cs typeface="Times New Roman" panose="02020603050405020304" pitchFamily="18" charset="0"/>
              </a:rPr>
              <a:t>Influence diagrams can be developed from a systems map by adding arrows and can be used as the starting point for a multiple cause diagram. </a:t>
            </a:r>
          </a:p>
          <a:p>
            <a:endParaRPr lang="en-US" sz="2000" dirty="0">
              <a:latin typeface="Times New Roman" panose="02020603050405020304" pitchFamily="18" charset="0"/>
              <a:cs typeface="Times New Roman" panose="02020603050405020304" pitchFamily="18" charset="0"/>
            </a:endParaRPr>
          </a:p>
          <a:p>
            <a:r>
              <a:rPr lang="en-US" sz="2000" b="1" dirty="0">
                <a:solidFill>
                  <a:srgbClr val="C00000"/>
                </a:solidFill>
                <a:latin typeface="Times New Roman" panose="02020603050405020304" pitchFamily="18" charset="0"/>
                <a:cs typeface="Times New Roman" panose="02020603050405020304" pitchFamily="18" charset="0"/>
              </a:rPr>
              <a:t>How to do decision trees?</a:t>
            </a:r>
          </a:p>
          <a:p>
            <a:pPr lvl="0" eaLnBrk="0" fontAlgn="base" hangingPunct="0">
              <a:spcBef>
                <a:spcPct val="0"/>
              </a:spcBef>
              <a:spcAft>
                <a:spcPct val="0"/>
              </a:spcAft>
            </a:pPr>
            <a:r>
              <a:rPr lang="en-US" altLang="en-US" sz="2000" dirty="0">
                <a:solidFill>
                  <a:srgbClr val="202124"/>
                </a:solidFill>
                <a:latin typeface="Times New Roman" panose="02020603050405020304" pitchFamily="18" charset="0"/>
                <a:cs typeface="Times New Roman" panose="02020603050405020304" pitchFamily="18" charset="0"/>
              </a:rPr>
              <a:t>Follow these five steps to create a decision tree diagram to analyze uncertain outcomes and reach the most logical solution.</a:t>
            </a:r>
          </a:p>
          <a:p>
            <a:pPr lvl="0" eaLnBrk="0" fontAlgn="base" hangingPunct="0">
              <a:spcBef>
                <a:spcPct val="0"/>
              </a:spcBef>
              <a:spcAft>
                <a:spcPct val="0"/>
              </a:spcAft>
              <a:buFontTx/>
              <a:buAutoNum type="arabicPeriod"/>
            </a:pPr>
            <a:r>
              <a:rPr lang="en-US" altLang="en-US" sz="2000" dirty="0">
                <a:solidFill>
                  <a:srgbClr val="202124"/>
                </a:solidFill>
                <a:latin typeface="Times New Roman" panose="02020603050405020304" pitchFamily="18" charset="0"/>
                <a:cs typeface="Times New Roman" panose="02020603050405020304" pitchFamily="18" charset="0"/>
              </a:rPr>
              <a:t>Start with your idea. Begin your diagram with one main idea or decision. </a:t>
            </a:r>
          </a:p>
          <a:p>
            <a:pPr lvl="0" eaLnBrk="0" fontAlgn="base" hangingPunct="0">
              <a:spcBef>
                <a:spcPct val="0"/>
              </a:spcBef>
              <a:spcAft>
                <a:spcPct val="0"/>
              </a:spcAft>
              <a:buFontTx/>
              <a:buAutoNum type="arabicPeriod" startAt="2"/>
            </a:pPr>
            <a:r>
              <a:rPr lang="en-US" altLang="en-US" sz="2000" dirty="0">
                <a:solidFill>
                  <a:srgbClr val="202124"/>
                </a:solidFill>
                <a:latin typeface="Times New Roman" panose="02020603050405020304" pitchFamily="18" charset="0"/>
                <a:cs typeface="Times New Roman" panose="02020603050405020304" pitchFamily="18" charset="0"/>
              </a:rPr>
              <a:t>Add chance and decision nodes. </a:t>
            </a:r>
          </a:p>
          <a:p>
            <a:pPr lvl="0" eaLnBrk="0" fontAlgn="base" hangingPunct="0">
              <a:spcBef>
                <a:spcPct val="0"/>
              </a:spcBef>
              <a:spcAft>
                <a:spcPct val="0"/>
              </a:spcAft>
              <a:buFontTx/>
              <a:buAutoNum type="arabicPeriod" startAt="3"/>
            </a:pPr>
            <a:r>
              <a:rPr lang="en-US" altLang="en-US" sz="2000" dirty="0">
                <a:solidFill>
                  <a:srgbClr val="202124"/>
                </a:solidFill>
                <a:latin typeface="Times New Roman" panose="02020603050405020304" pitchFamily="18" charset="0"/>
                <a:cs typeface="Times New Roman" panose="02020603050405020304" pitchFamily="18" charset="0"/>
              </a:rPr>
              <a:t>Expand until you reach end points. </a:t>
            </a:r>
          </a:p>
          <a:p>
            <a:pPr lvl="0" eaLnBrk="0" fontAlgn="base" hangingPunct="0">
              <a:spcBef>
                <a:spcPct val="0"/>
              </a:spcBef>
              <a:spcAft>
                <a:spcPct val="0"/>
              </a:spcAft>
              <a:buFontTx/>
              <a:buAutoNum type="arabicPeriod" startAt="4"/>
            </a:pPr>
            <a:r>
              <a:rPr lang="en-US" altLang="en-US" sz="2000" dirty="0">
                <a:solidFill>
                  <a:srgbClr val="202124"/>
                </a:solidFill>
                <a:latin typeface="Times New Roman" panose="02020603050405020304" pitchFamily="18" charset="0"/>
                <a:cs typeface="Times New Roman" panose="02020603050405020304" pitchFamily="18" charset="0"/>
              </a:rPr>
              <a:t>Calculate tree values. </a:t>
            </a:r>
          </a:p>
          <a:p>
            <a:pPr lvl="0" eaLnBrk="0" fontAlgn="base" hangingPunct="0">
              <a:spcBef>
                <a:spcPct val="0"/>
              </a:spcBef>
              <a:spcAft>
                <a:spcPct val="0"/>
              </a:spcAft>
              <a:buFontTx/>
              <a:buAutoNum type="arabicPeriod" startAt="5"/>
            </a:pPr>
            <a:r>
              <a:rPr lang="en-US" altLang="en-US" sz="2000" dirty="0">
                <a:solidFill>
                  <a:srgbClr val="202124"/>
                </a:solidFill>
                <a:latin typeface="Times New Roman" panose="02020603050405020304" pitchFamily="18" charset="0"/>
                <a:cs typeface="Times New Roman" panose="02020603050405020304" pitchFamily="18" charset="0"/>
              </a:rPr>
              <a:t>Evaluate outcomes.</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3629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85131" y="1184312"/>
            <a:ext cx="6477505" cy="1077218"/>
          </a:xfrm>
          <a:prstGeom prst="rect">
            <a:avLst/>
          </a:prstGeom>
          <a:noFill/>
        </p:spPr>
        <p:txBody>
          <a:bodyPr wrap="square" rtlCol="0">
            <a:spAutoFit/>
          </a:bodyPr>
          <a:lstStyle/>
          <a:p>
            <a:pPr algn="ctr">
              <a:defRPr/>
            </a:pPr>
            <a:r>
              <a:rPr lang="en-GB" sz="32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Applying Simulation to Decision Problems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91944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91398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18431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p:cNvSpPr txBox="1"/>
          <p:nvPr/>
        </p:nvSpPr>
        <p:spPr>
          <a:xfrm>
            <a:off x="3598250" y="2168426"/>
            <a:ext cx="3633823" cy="452431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Simulation techniques consist in sampling the input and characterizing the uncertainty of the corresponding output. This is notably the case of the crude Monte Carlo method that is well suited to characterize events whose associated probabilities are not too low with respect to the simulation budget.</a:t>
            </a:r>
            <a:endParaRPr lang="en-US" sz="32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5"/>
          <a:stretch>
            <a:fillRect/>
          </a:stretch>
        </p:blipFill>
        <p:spPr>
          <a:xfrm>
            <a:off x="7219117" y="2476203"/>
            <a:ext cx="4719014" cy="3480772"/>
          </a:xfrm>
          <a:prstGeom prst="rect">
            <a:avLst/>
          </a:prstGeom>
        </p:spPr>
      </p:pic>
    </p:spTree>
    <p:extLst>
      <p:ext uri="{BB962C8B-B14F-4D97-AF65-F5344CB8AC3E}">
        <p14:creationId xmlns:p14="http://schemas.microsoft.com/office/powerpoint/2010/main" val="2833937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71793" y="723689"/>
            <a:ext cx="6048959" cy="954107"/>
          </a:xfrm>
          <a:prstGeom prst="rect">
            <a:avLst/>
          </a:prstGeom>
          <a:noFill/>
        </p:spPr>
        <p:txBody>
          <a:bodyPr wrap="square" rtlCol="0">
            <a:spAutoFit/>
          </a:bodyPr>
          <a:lstStyle/>
          <a:p>
            <a:pPr algn="ctr">
              <a:defRPr/>
            </a:pPr>
            <a:r>
              <a:rPr lang="en-GB" sz="2800" b="1" kern="0"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Applying Simulation to Decision Problems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04668"/>
            <a:ext cx="10541000" cy="2677656"/>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are the applications of simulation method in solving management decision problems</a:t>
            </a:r>
            <a:r>
              <a:rPr lang="en-US" sz="2400" b="1">
                <a:solidFill>
                  <a:srgbClr val="C00000"/>
                </a:solidFill>
                <a:latin typeface="Times New Roman" panose="02020603050405020304" pitchFamily="18" charset="0"/>
                <a:cs typeface="Times New Roman" panose="02020603050405020304" pitchFamily="18" charset="0"/>
              </a:rPr>
              <a:t>? </a:t>
            </a:r>
            <a:endParaRPr lang="en-US" sz="2400" b="1" dirty="0">
              <a:solidFill>
                <a:srgbClr val="C00000"/>
              </a:solidFill>
              <a:latin typeface="Times New Roman" panose="02020603050405020304" pitchFamily="18" charset="0"/>
              <a:cs typeface="Times New Roman" panose="02020603050405020304" pitchFamily="18" charset="0"/>
            </a:endParaRPr>
          </a:p>
          <a:p>
            <a:pPr algn="just"/>
            <a:endParaRPr lang="en-US" sz="2400" b="1" dirty="0">
              <a:solidFill>
                <a:srgbClr val="C00000"/>
              </a:solidFill>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Simulation provides a safe environment for experimentation and allows students to try out new ideas without jeopardizing real-world operations. Additionally, simulation can be used to compare different approaches to operations management and to find the most efficient and effective solutions.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92337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9BC987-B118-4742-8231-872A00FB01FD}">
  <ds:schemaRefs>
    <ds:schemaRef ds:uri="http://schemas.microsoft.com/sharepoint/v3/contenttype/forms"/>
  </ds:schemaRefs>
</ds:datastoreItem>
</file>

<file path=customXml/itemProps2.xml><?xml version="1.0" encoding="utf-8"?>
<ds:datastoreItem xmlns:ds="http://schemas.openxmlformats.org/officeDocument/2006/customXml" ds:itemID="{4CCD23C7-4C7B-4A60-9093-52F7119F8B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9CCAAE8-F541-4BC7-9CE0-BCF46255674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677</TotalTime>
  <Words>1300</Words>
  <Application>Microsoft Office PowerPoint</Application>
  <PresentationFormat>Widescreen</PresentationFormat>
  <Paragraphs>154</Paragraphs>
  <Slides>21</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31</cp:revision>
  <dcterms:created xsi:type="dcterms:W3CDTF">2023-04-29T09:08:23Z</dcterms:created>
  <dcterms:modified xsi:type="dcterms:W3CDTF">2025-01-16T06:48:45Z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