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notesSlides/notesSlide1.xml" ContentType="application/vnd.openxmlformats-officedocument.presentationml.notesSlide+xml"/>
  <Override PartName="/ppt/slideLayouts/slideLayout19.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6" r:id="rId2"/>
  </p:sldMasterIdLst>
  <p:notesMasterIdLst>
    <p:notesMasterId r:id="rId49"/>
  </p:notesMasterIdLst>
  <p:sldIdLst>
    <p:sldId id="480" r:id="rId3"/>
    <p:sldId id="276" r:id="rId4"/>
    <p:sldId id="595" r:id="rId5"/>
    <p:sldId id="596" r:id="rId6"/>
    <p:sldId id="634" r:id="rId7"/>
    <p:sldId id="597" r:id="rId8"/>
    <p:sldId id="598" r:id="rId9"/>
    <p:sldId id="635" r:id="rId10"/>
    <p:sldId id="600" r:id="rId11"/>
    <p:sldId id="601" r:id="rId12"/>
    <p:sldId id="602" r:id="rId13"/>
    <p:sldId id="603" r:id="rId14"/>
    <p:sldId id="604" r:id="rId15"/>
    <p:sldId id="605" r:id="rId16"/>
    <p:sldId id="606" r:id="rId17"/>
    <p:sldId id="607" r:id="rId18"/>
    <p:sldId id="608" r:id="rId19"/>
    <p:sldId id="609" r:id="rId20"/>
    <p:sldId id="611" r:id="rId21"/>
    <p:sldId id="610" r:id="rId22"/>
    <p:sldId id="612" r:id="rId23"/>
    <p:sldId id="613" r:id="rId24"/>
    <p:sldId id="614" r:id="rId25"/>
    <p:sldId id="615" r:id="rId26"/>
    <p:sldId id="616" r:id="rId27"/>
    <p:sldId id="636" r:id="rId28"/>
    <p:sldId id="617" r:id="rId29"/>
    <p:sldId id="618" r:id="rId30"/>
    <p:sldId id="619" r:id="rId31"/>
    <p:sldId id="620" r:id="rId32"/>
    <p:sldId id="621" r:id="rId33"/>
    <p:sldId id="622" r:id="rId34"/>
    <p:sldId id="623" r:id="rId35"/>
    <p:sldId id="624" r:id="rId36"/>
    <p:sldId id="626" r:id="rId37"/>
    <p:sldId id="627" r:id="rId38"/>
    <p:sldId id="628" r:id="rId39"/>
    <p:sldId id="629" r:id="rId40"/>
    <p:sldId id="630" r:id="rId41"/>
    <p:sldId id="631" r:id="rId42"/>
    <p:sldId id="632" r:id="rId43"/>
    <p:sldId id="633" r:id="rId44"/>
    <p:sldId id="591" r:id="rId45"/>
    <p:sldId id="637" r:id="rId46"/>
    <p:sldId id="593"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595"/>
            <p14:sldId id="596"/>
            <p14:sldId id="634"/>
            <p14:sldId id="597"/>
            <p14:sldId id="598"/>
            <p14:sldId id="635"/>
            <p14:sldId id="600"/>
            <p14:sldId id="601"/>
            <p14:sldId id="602"/>
            <p14:sldId id="603"/>
            <p14:sldId id="604"/>
            <p14:sldId id="605"/>
            <p14:sldId id="606"/>
            <p14:sldId id="607"/>
            <p14:sldId id="608"/>
            <p14:sldId id="609"/>
            <p14:sldId id="611"/>
            <p14:sldId id="610"/>
            <p14:sldId id="612"/>
            <p14:sldId id="613"/>
            <p14:sldId id="614"/>
            <p14:sldId id="615"/>
            <p14:sldId id="616"/>
            <p14:sldId id="636"/>
            <p14:sldId id="617"/>
            <p14:sldId id="618"/>
            <p14:sldId id="619"/>
            <p14:sldId id="620"/>
            <p14:sldId id="621"/>
            <p14:sldId id="622"/>
            <p14:sldId id="623"/>
            <p14:sldId id="624"/>
            <p14:sldId id="626"/>
            <p14:sldId id="627"/>
            <p14:sldId id="628"/>
            <p14:sldId id="629"/>
            <p14:sldId id="630"/>
            <p14:sldId id="631"/>
            <p14:sldId id="632"/>
            <p14:sldId id="633"/>
            <p14:sldId id="591"/>
            <p14:sldId id="637"/>
            <p14:sldId id="59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89" d="100"/>
          <a:sy n="89" d="100"/>
        </p:scale>
        <p:origin x="446"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55" Type="http://schemas.openxmlformats.org/officeDocument/2006/relationships/customXml" Target="../customXml/item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customXml" Target="../customXml/item3.xml"/><Relationship Id="rId8" Type="http://schemas.openxmlformats.org/officeDocument/2006/relationships/slide" Target="slides/slide6.xml"/><Relationship Id="rId51"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551302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2518201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270247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8867234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8063325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299345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6252157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595893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0941945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5444721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2010905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38168147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92896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79133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66025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142680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587255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87842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286506308"/>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83" r:id="rId17"/>
    <p:sldLayoutId id="214748368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jpeg"/><Relationship Id="rId1" Type="http://schemas.openxmlformats.org/officeDocument/2006/relationships/slideLayout" Target="../slideLayouts/slideLayout13.xml"/><Relationship Id="rId4"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Dr. Usama Al-Fendi</a:t>
            </a:r>
          </a:p>
        </p:txBody>
      </p:sp>
      <p:sp>
        <p:nvSpPr>
          <p:cNvPr id="31" name="TextBox 30"/>
          <p:cNvSpPr txBox="1"/>
          <p:nvPr/>
        </p:nvSpPr>
        <p:spPr>
          <a:xfrm>
            <a:off x="378492" y="2335178"/>
            <a:ext cx="5343881"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Managing People and Organizations</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3</a:t>
            </a:r>
          </a:p>
        </p:txBody>
      </p:sp>
      <p:sp>
        <p:nvSpPr>
          <p:cNvPr id="46" name="TextBox 45"/>
          <p:cNvSpPr txBox="1"/>
          <p:nvPr/>
        </p:nvSpPr>
        <p:spPr>
          <a:xfrm>
            <a:off x="329269" y="5104240"/>
            <a:ext cx="3922099"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MGM603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Managing People and Organizations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Outcomes of the chapter: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033720" y="2141974"/>
            <a:ext cx="10541000" cy="3785652"/>
          </a:xfrm>
          <a:prstGeom prst="rect">
            <a:avLst/>
          </a:prstGeom>
          <a:noFill/>
        </p:spPr>
        <p:txBody>
          <a:bodyPr wrap="square" rtlCol="0">
            <a:spAutoFit/>
          </a:bodyPr>
          <a:lstStyle/>
          <a:p>
            <a:pPr marL="342900" marR="0" indent="-342900" algn="l" rtl="0" eaLnBrk="1" fontAlgn="ctr" latinLnBrk="0" hangingPunct="1">
              <a:lnSpc>
                <a:spcPct val="15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Explain the nature of individual differences, the concept of fit, and the role of realistic job previews.</a:t>
            </a:r>
          </a:p>
          <a:p>
            <a:pPr marL="342900" marR="0" indent="-342900" algn="l" rtl="0" eaLnBrk="1" fontAlgn="ctr" latinLnBrk="0" hangingPunct="1">
              <a:lnSpc>
                <a:spcPct val="15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Define personality and describe general personality frameworks and attributes that affect behavior in organizations.</a:t>
            </a:r>
          </a:p>
          <a:p>
            <a:pPr marL="342900" marR="0" indent="-342900" algn="l" rtl="0" eaLnBrk="1" fontAlgn="ctr" latinLnBrk="0" hangingPunct="1">
              <a:lnSpc>
                <a:spcPct val="15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Identify and discuss other important personality traits that affect behavior in organizations.</a:t>
            </a:r>
          </a:p>
          <a:p>
            <a:pPr marL="342900" marR="0" indent="-342900" algn="l" rtl="0" eaLnBrk="1" fontAlgn="ctr" latinLnBrk="0" hangingPunct="1">
              <a:lnSpc>
                <a:spcPct val="15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Discuss different kinds of intelligence that affect behavior in organizations.</a:t>
            </a:r>
          </a:p>
          <a:p>
            <a:pPr marL="342900" marR="0" indent="-342900" algn="l" rtl="0" eaLnBrk="1" fontAlgn="ctr" latinLnBrk="0" hangingPunct="1">
              <a:lnSpc>
                <a:spcPct val="15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Describe different learning styles that influence how people process information and that affect behavior in organizations.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3EC41F-8C0D-FC69-5B53-D2D1A9DC97D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1D458EE-2170-510F-FC33-5BEA9FDF2BB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80156C6-6803-FA5D-C30C-0C4EC980D0B6}"/>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648C9CF0-15CD-14A4-99DA-7E8B7166F03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74E2F6-5015-1587-0D58-F7D7EBF1AAA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40F7BA3-B9DE-96A6-20B9-4A0CF85E9A5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4FA374B-F57A-8593-CEFC-B70C3735D8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A30D0E73-07E1-DC63-8D9D-494B8DD8A012}"/>
              </a:ext>
            </a:extLst>
          </p:cNvPr>
          <p:cNvPicPr>
            <a:picLocks noChangeAspect="1"/>
          </p:cNvPicPr>
          <p:nvPr/>
        </p:nvPicPr>
        <p:blipFill>
          <a:blip r:embed="rId3"/>
          <a:stretch>
            <a:fillRect/>
          </a:stretch>
        </p:blipFill>
        <p:spPr>
          <a:xfrm>
            <a:off x="2513150" y="2065894"/>
            <a:ext cx="6879902" cy="3609613"/>
          </a:xfrm>
          <a:prstGeom prst="rect">
            <a:avLst/>
          </a:prstGeom>
        </p:spPr>
      </p:pic>
    </p:spTree>
    <p:extLst>
      <p:ext uri="{BB962C8B-B14F-4D97-AF65-F5344CB8AC3E}">
        <p14:creationId xmlns:p14="http://schemas.microsoft.com/office/powerpoint/2010/main" val="818504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E8E837-1014-6EDE-CF07-02A4DC331AC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1EA696-9A95-956E-4EBB-9332C634448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5530AB7-1883-8006-77BA-C39A05D6723C}"/>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A850A166-3C12-CC0F-88E1-6345FFE3D10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3365561-9A73-8A3C-21D4-86BF7B60C8A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9843318-CC5C-05C2-A412-40CF32E8C39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42FFE4FF-013F-0352-D296-CCF1FE00F6AE}"/>
              </a:ext>
            </a:extLst>
          </p:cNvPr>
          <p:cNvSpPr txBox="1"/>
          <p:nvPr/>
        </p:nvSpPr>
        <p:spPr>
          <a:xfrm>
            <a:off x="1033720" y="2141974"/>
            <a:ext cx="10541000" cy="2862322"/>
          </a:xfrm>
          <a:prstGeom prst="rect">
            <a:avLst/>
          </a:prstGeom>
          <a:noFill/>
        </p:spPr>
        <p:txBody>
          <a:bodyPr wrap="square" rtlCol="0">
            <a:spAutoFit/>
          </a:bodyPr>
          <a:lstStyle/>
          <a:p>
            <a:pPr marR="0" algn="l" rtl="0" eaLnBrk="1" fontAlgn="ctr" latinLnBrk="0" hangingPunct="1">
              <a:lnSpc>
                <a:spcPct val="150000"/>
              </a:lnSpc>
              <a:spcBef>
                <a:spcPts val="0"/>
              </a:spcBef>
              <a:spcAft>
                <a:spcPts val="0"/>
              </a:spcAft>
            </a:pPr>
            <a:r>
              <a:rPr lang="en-US" sz="2000" b="1" i="0" u="none" strike="noStrike" kern="1200"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Individual Differences That Make a Difference at Southwest Airlines:</a:t>
            </a:r>
          </a:p>
          <a:p>
            <a:pPr marL="342900" marR="0" indent="-342900" algn="l" rtl="0" eaLnBrk="1" fontAlgn="ctr" latinLnBrk="0" hangingPunct="1">
              <a:lnSpc>
                <a:spcPct val="15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Fun and friendly customer service is essential to the success of Southwest Airlines’ business strategy.</a:t>
            </a:r>
          </a:p>
          <a:p>
            <a:pPr marL="342900" marR="0" indent="-342900" algn="l" rtl="0" eaLnBrk="1" fontAlgn="ctr" latinLnBrk="0" hangingPunct="1">
              <a:lnSpc>
                <a:spcPct val="15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Because Southwest believes that fun is about attitude, it hires for personality and attitude</a:t>
            </a:r>
          </a:p>
          <a:p>
            <a:pPr marL="342900" marR="0" indent="-342900" algn="l" rtl="0" eaLnBrk="1" fontAlgn="ctr" latinLnBrk="0" hangingPunct="1">
              <a:lnSpc>
                <a:spcPct val="15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airline wants employees who have a drive to excel and innovate, who put others first, and who take their work seriously but not themselves</a:t>
            </a:r>
          </a:p>
        </p:txBody>
      </p:sp>
      <p:pic>
        <p:nvPicPr>
          <p:cNvPr id="7" name="Graphic 21">
            <a:extLst>
              <a:ext uri="{FF2B5EF4-FFF2-40B4-BE49-F238E27FC236}">
                <a16:creationId xmlns:a16="http://schemas.microsoft.com/office/drawing/2014/main" id="{3073FDD6-0472-4A89-26B4-804A6EFFA7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57558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14B250-91AE-63AE-8453-84146D88840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108A5C-265F-2AAB-E34B-58ECC7E258D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970D74D-F54A-F8C3-386B-CB7AACEFA72F}"/>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0848BBC3-8029-D71F-5F80-826E4557B48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05E92BC-84B4-E02F-3626-42DA2E4472D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BF32C20-B7F5-8462-CCC5-7F2C45DB1840}"/>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8F2BD06B-3D48-4578-6242-6EEAA6AD5F4E}"/>
              </a:ext>
            </a:extLst>
          </p:cNvPr>
          <p:cNvSpPr txBox="1"/>
          <p:nvPr/>
        </p:nvSpPr>
        <p:spPr>
          <a:xfrm>
            <a:off x="825500" y="2511911"/>
            <a:ext cx="10541000" cy="2862322"/>
          </a:xfrm>
          <a:prstGeom prst="rect">
            <a:avLst/>
          </a:prstGeom>
          <a:noFill/>
        </p:spPr>
        <p:txBody>
          <a:bodyPr wrap="square" rtlCol="0">
            <a:spAutoFit/>
          </a:bodyPr>
          <a:lstStyle/>
          <a:p>
            <a:pPr marL="342900" marR="0" indent="-342900" algn="l" rtl="0" eaLnBrk="1" fontAlgn="ctr" latinLnBrk="0" hangingPunct="1">
              <a:lnSpc>
                <a:spcPct val="15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Southwest Airlines’ mission statement is “Dedication to the highest quality of Customer Service delivered with a sense of warmth, friendliness, individual pride, and Company Spirit.”</a:t>
            </a:r>
          </a:p>
          <a:p>
            <a:pPr marL="342900" marR="0" indent="-342900" algn="l" rtl="0" eaLnBrk="1" fontAlgn="ctr" latinLnBrk="0" hangingPunct="1">
              <a:lnSpc>
                <a:spcPct val="15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Southwest’s learning-oriented, fun culture gives employees the freedom to be themselves and become passionate about their jobs.</a:t>
            </a:r>
          </a:p>
          <a:p>
            <a:pPr marL="342900" marR="0" indent="-342900" algn="l" rtl="0" eaLnBrk="1" fontAlgn="ctr" latinLnBrk="0" hangingPunct="1">
              <a:lnSpc>
                <a:spcPct val="15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Southwest asks for your advice about how to better hire empathetic employees with creativity and fun-loving characteristics who fit with the company’s unique culture.</a:t>
            </a:r>
          </a:p>
        </p:txBody>
      </p:sp>
      <p:pic>
        <p:nvPicPr>
          <p:cNvPr id="7" name="Graphic 21">
            <a:extLst>
              <a:ext uri="{FF2B5EF4-FFF2-40B4-BE49-F238E27FC236}">
                <a16:creationId xmlns:a16="http://schemas.microsoft.com/office/drawing/2014/main" id="{108D42BF-61C0-3952-4274-D0EA720525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549809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FEDAB3-A04A-7F0A-A687-D1258D6FFCF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083F738-E452-2302-F3CF-AB1BC3DEEA4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EFE1619-3497-A17B-BAE2-1B6450D734A5}"/>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36CFC531-5731-FAC5-3651-0445D44CAA3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091E987-C306-AD53-1A30-5CC4ED22C4B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377A36C-6F9B-CFBC-ABBF-0BDA46ABB718}"/>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EA43BDD6-53D7-75D1-C9DC-521FF65ECA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5DD6AC72-8872-99BC-A03B-07760A36463E}"/>
              </a:ext>
            </a:extLst>
          </p:cNvPr>
          <p:cNvPicPr>
            <a:picLocks noChangeAspect="1"/>
          </p:cNvPicPr>
          <p:nvPr/>
        </p:nvPicPr>
        <p:blipFill>
          <a:blip r:embed="rId3"/>
          <a:stretch>
            <a:fillRect/>
          </a:stretch>
        </p:blipFill>
        <p:spPr>
          <a:xfrm>
            <a:off x="1697293" y="2141974"/>
            <a:ext cx="9321592" cy="3304318"/>
          </a:xfrm>
          <a:prstGeom prst="rect">
            <a:avLst/>
          </a:prstGeom>
        </p:spPr>
      </p:pic>
    </p:spTree>
    <p:extLst>
      <p:ext uri="{BB962C8B-B14F-4D97-AF65-F5344CB8AC3E}">
        <p14:creationId xmlns:p14="http://schemas.microsoft.com/office/powerpoint/2010/main" val="27806151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CEB80C-4F8D-68DF-8375-37A9DBA124C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9EB3AE5-ED3A-8C0C-50B5-53BAD40E1B9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E7D648C-8AE2-FC24-0F13-53F02850391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26EDA2A0-40EB-E0A0-BC34-7F4344F6A5A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01A42CF-274D-D44E-B13B-533AEC2CE14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5354159-BA0E-4241-3CB0-9A819DAAAD24}"/>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7FD017B2-C992-B399-6008-F5B2174711D4}"/>
              </a:ext>
            </a:extLst>
          </p:cNvPr>
          <p:cNvSpPr txBox="1"/>
          <p:nvPr/>
        </p:nvSpPr>
        <p:spPr>
          <a:xfrm>
            <a:off x="1033720" y="2141974"/>
            <a:ext cx="6576448" cy="3785652"/>
          </a:xfrm>
          <a:prstGeom prst="rect">
            <a:avLst/>
          </a:prstGeom>
          <a:noFill/>
        </p:spPr>
        <p:txBody>
          <a:bodyPr wrap="square" rtlCol="0">
            <a:spAutoFit/>
          </a:bodyPr>
          <a:lstStyle/>
          <a:p>
            <a:pPr marL="342900" marR="0" indent="-342900" algn="l" rtl="0" eaLnBrk="1" fontAlgn="ctr" latinLnBrk="0" hangingPunct="1">
              <a:lnSpc>
                <a:spcPct val="15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Think about human behavior as a jigsaw puzzle.</a:t>
            </a:r>
          </a:p>
          <a:p>
            <a:pPr marL="342900" marR="0" indent="-342900" algn="l" rtl="0" eaLnBrk="1" fontAlgn="ctr" latinLnBrk="0" hangingPunct="1">
              <a:lnSpc>
                <a:spcPct val="15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Puzzles consist of various pieces that fit together in precise ways. And of course, no two puzzles are exactly alike.</a:t>
            </a:r>
          </a:p>
          <a:p>
            <a:pPr marL="342900" marR="0" indent="-342900" algn="l" rtl="0" eaLnBrk="1" fontAlgn="ctr" latinLnBrk="0" hangingPunct="1">
              <a:lnSpc>
                <a:spcPct val="15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They have different numbers of pieces, the pieces are of different sizes and shapes, and they fit together in different ways.</a:t>
            </a:r>
          </a:p>
          <a:p>
            <a:pPr marL="342900" marR="0" indent="-342900" algn="l" rtl="0" eaLnBrk="1" fontAlgn="ctr" latinLnBrk="0" hangingPunct="1">
              <a:lnSpc>
                <a:spcPct val="15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same can be said of human behavior and its determinants</a:t>
            </a:r>
          </a:p>
        </p:txBody>
      </p:sp>
      <p:pic>
        <p:nvPicPr>
          <p:cNvPr id="7" name="Graphic 21">
            <a:extLst>
              <a:ext uri="{FF2B5EF4-FFF2-40B4-BE49-F238E27FC236}">
                <a16:creationId xmlns:a16="http://schemas.microsoft.com/office/drawing/2014/main" id="{F339CA7D-F586-1BCC-8797-B77BC724E4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8812854-B870-D618-2B15-5681963EDE92}"/>
              </a:ext>
            </a:extLst>
          </p:cNvPr>
          <p:cNvPicPr>
            <a:picLocks noChangeAspect="1"/>
          </p:cNvPicPr>
          <p:nvPr/>
        </p:nvPicPr>
        <p:blipFill>
          <a:blip r:embed="rId3"/>
          <a:stretch>
            <a:fillRect/>
          </a:stretch>
        </p:blipFill>
        <p:spPr>
          <a:xfrm>
            <a:off x="7735118" y="2095405"/>
            <a:ext cx="3267739" cy="3407959"/>
          </a:xfrm>
          <a:prstGeom prst="rect">
            <a:avLst/>
          </a:prstGeom>
        </p:spPr>
      </p:pic>
    </p:spTree>
    <p:extLst>
      <p:ext uri="{BB962C8B-B14F-4D97-AF65-F5344CB8AC3E}">
        <p14:creationId xmlns:p14="http://schemas.microsoft.com/office/powerpoint/2010/main" val="20766075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7708A8-DE13-0955-F8B5-F2D7A9E59DB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284B7AD-4429-8D52-F08E-3D37B0D40F2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9B42C64-8AF1-E13B-AF2E-AB53ACFCDA70}"/>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F2D26E00-B468-9150-3772-91759BDBBEE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2392628-7B01-0BCD-EDD7-071BAA8CF18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4487095-51FC-71D6-57AC-E87FEF4C1C27}"/>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CEBD16C9-95F7-455A-1146-40B47DC4AF1D}"/>
              </a:ext>
            </a:extLst>
          </p:cNvPr>
          <p:cNvSpPr txBox="1"/>
          <p:nvPr/>
        </p:nvSpPr>
        <p:spPr>
          <a:xfrm>
            <a:off x="1033720" y="2141974"/>
            <a:ext cx="6576448" cy="3323987"/>
          </a:xfrm>
          <a:prstGeom prst="rect">
            <a:avLst/>
          </a:prstGeom>
          <a:noFill/>
        </p:spPr>
        <p:txBody>
          <a:bodyPr wrap="square" rtlCol="0">
            <a:spAutoFit/>
          </a:bodyPr>
          <a:lstStyle/>
          <a:p>
            <a:pPr marL="342900" marR="0" indent="-342900" algn="l" rtl="0" eaLnBrk="1" fontAlgn="ctr" latinLnBrk="0" hangingPunct="1">
              <a:lnSpc>
                <a:spcPct val="15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Each of us is a whole picture, like a fully assembled jigsaw puzzle, but the puzzle pieces that define us and the way those pieces fit together are unique. </a:t>
            </a:r>
          </a:p>
          <a:p>
            <a:pPr marL="342900" marR="0" indent="-342900" algn="l" rtl="0" eaLnBrk="1" fontAlgn="ctr" latinLnBrk="0" hangingPunct="1">
              <a:lnSpc>
                <a:spcPct val="15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Every person in an organization is fundamentally different from everyone else. To be successful, managers must recognize that these differences exist and attempt to understand them.</a:t>
            </a:r>
          </a:p>
        </p:txBody>
      </p:sp>
      <p:pic>
        <p:nvPicPr>
          <p:cNvPr id="7" name="Graphic 21">
            <a:extLst>
              <a:ext uri="{FF2B5EF4-FFF2-40B4-BE49-F238E27FC236}">
                <a16:creationId xmlns:a16="http://schemas.microsoft.com/office/drawing/2014/main" id="{B980DE7F-7580-6AD1-67AE-6FFAA9C1EF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D3A0022D-A1C7-7E34-EB90-978AF7280A28}"/>
              </a:ext>
            </a:extLst>
          </p:cNvPr>
          <p:cNvPicPr>
            <a:picLocks noChangeAspect="1"/>
          </p:cNvPicPr>
          <p:nvPr/>
        </p:nvPicPr>
        <p:blipFill>
          <a:blip r:embed="rId3"/>
          <a:stretch>
            <a:fillRect/>
          </a:stretch>
        </p:blipFill>
        <p:spPr>
          <a:xfrm>
            <a:off x="7735118" y="2095405"/>
            <a:ext cx="3267739" cy="3407959"/>
          </a:xfrm>
          <a:prstGeom prst="rect">
            <a:avLst/>
          </a:prstGeom>
        </p:spPr>
      </p:pic>
    </p:spTree>
    <p:extLst>
      <p:ext uri="{BB962C8B-B14F-4D97-AF65-F5344CB8AC3E}">
        <p14:creationId xmlns:p14="http://schemas.microsoft.com/office/powerpoint/2010/main" val="20374566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4298C7-B2AC-C9C6-146B-3B9A4D82F89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BBF439B-CA17-63C8-D2E0-9D5BCCD4BE3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440CE32-D511-280D-82CE-97E4210E20FC}"/>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96119B64-3762-CA44-179E-0DC14EDB962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3A45408-83CE-D101-DE5C-F1CB3E69D5C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286F9A1-801D-C2BC-6DE7-D7566DFE8148}"/>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42143CAF-DA14-8287-EF9E-19F789F753A6}"/>
              </a:ext>
            </a:extLst>
          </p:cNvPr>
          <p:cNvSpPr txBox="1"/>
          <p:nvPr/>
        </p:nvSpPr>
        <p:spPr>
          <a:xfrm>
            <a:off x="1033720" y="2141974"/>
            <a:ext cx="10396280" cy="3970318"/>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Individual differences</a:t>
            </a:r>
            <a:endParaRPr lang="en-US" sz="2400" b="0" i="0" u="none" strike="noStrike" dirty="0">
              <a:solidFill>
                <a:srgbClr val="002060"/>
              </a:solidFill>
              <a:effectLst/>
              <a:latin typeface="Arial" panose="020B0604020202020204" pitchFamily="34" charset="0"/>
            </a:endParaRPr>
          </a:p>
          <a:p>
            <a:pPr marL="0" indent="0" algn="l" rtl="0" eaLnBrk="1" fontAlgn="t" latinLnBrk="0" hangingPunct="1">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defined as personal attributes that vary from one person to another. Individual differences may be </a:t>
            </a:r>
            <a:r>
              <a:rPr lang="en-US" sz="2000" b="1" i="1" u="sng" strike="noStrike" kern="1200" dirty="0">
                <a:solidFill>
                  <a:srgbClr val="000000"/>
                </a:solidFill>
                <a:effectLst/>
                <a:latin typeface="Times New Roman" panose="02020603050405020304" pitchFamily="18" charset="0"/>
                <a:cs typeface="Times New Roman" panose="02020603050405020304" pitchFamily="18" charset="0"/>
              </a:rPr>
              <a:t>physical, psychological, and emotional</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a:t>
            </a:r>
          </a:p>
          <a:p>
            <a:pPr marL="0" indent="0" algn="l" rtl="0" eaLnBrk="1" fontAlgn="t" latinLnBrk="0" hangingPunct="1">
              <a:spcBef>
                <a:spcPts val="0"/>
              </a:spcBef>
              <a:spcAft>
                <a:spcPts val="0"/>
              </a:spcAft>
            </a:pPr>
            <a:endParaRPr lang="en-US" sz="2000" b="0" i="0" u="none" strike="noStrike" kern="1200" dirty="0">
              <a:solidFill>
                <a:srgbClr val="000000"/>
              </a:solidFill>
              <a:effectLst/>
              <a:latin typeface="Times New Roman" panose="02020603050405020304" pitchFamily="18" charset="0"/>
              <a:cs typeface="Times New Roman" panose="02020603050405020304" pitchFamily="18" charset="0"/>
            </a:endParaRPr>
          </a:p>
          <a:p>
            <a:pPr marL="0" marR="0" lvl="0" indent="0" algn="l" defTabSz="914400" rtl="0" eaLnBrk="1" fontAlgn="t"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Categories of individual </a:t>
            </a:r>
            <a:endParaRPr kumimoji="0" 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mn-cs"/>
            </a:endParaRPr>
          </a:p>
          <a:p>
            <a:pPr marL="0" indent="0" algn="just" rtl="0" eaLnBrk="1" fontAlgn="t" latinLnBrk="0" hangingPunct="1">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basic categories of individual differences include </a:t>
            </a:r>
            <a:r>
              <a:rPr lang="en-US" sz="2000" b="1" i="1" u="sng" strike="noStrike" kern="1200" dirty="0">
                <a:solidFill>
                  <a:srgbClr val="000000"/>
                </a:solidFill>
                <a:effectLst/>
                <a:latin typeface="Times New Roman" panose="02020603050405020304" pitchFamily="18" charset="0"/>
                <a:cs typeface="Times New Roman" panose="02020603050405020304" pitchFamily="18" charset="0"/>
              </a:rPr>
              <a:t>personality, intelligence, learning styles, attitudes, values and emotions, perception, and stress.</a:t>
            </a:r>
          </a:p>
          <a:p>
            <a:pPr marL="0" indent="0" algn="just" rtl="0" eaLnBrk="1" fontAlgn="t" latinLnBrk="0" hangingPunct="1">
              <a:spcBef>
                <a:spcPts val="0"/>
              </a:spcBef>
              <a:spcAft>
                <a:spcPts val="0"/>
              </a:spcAft>
            </a:pPr>
            <a:endParaRPr lang="en-US" sz="2000" b="1" i="1" u="sng" strike="noStrike" kern="1200" dirty="0">
              <a:solidFill>
                <a:srgbClr val="000000"/>
              </a:solidFill>
              <a:effectLst/>
              <a:latin typeface="Times New Roman" panose="02020603050405020304" pitchFamily="18" charset="0"/>
              <a:cs typeface="Times New Roman" panose="02020603050405020304" pitchFamily="18" charset="0"/>
            </a:endParaRPr>
          </a:p>
          <a:p>
            <a:pPr marL="0" marR="0" lvl="0" indent="0" algn="l" defTabSz="914400" rtl="0" eaLnBrk="1" fontAlgn="t"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The Concept of Fit</a:t>
            </a:r>
            <a:endParaRPr lang="en-US" sz="2400" b="0" i="0" u="none" strike="noStrike" dirty="0">
              <a:solidFill>
                <a:srgbClr val="002060"/>
              </a:solidFill>
              <a:effectLst/>
              <a:latin typeface="Arial" panose="020B0604020202020204" pitchFamily="34" charset="0"/>
            </a:endParaRPr>
          </a:p>
          <a:p>
            <a:pPr marL="0" indent="0" algn="just" rtl="0" eaLnBrk="1" fontAlgn="t" latinLnBrk="0" hangingPunct="1">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Why are some very talented people undesirable coworkers or employees despite being very talented at what they do? The answer lies in the many ways in which people need to fit with an employment opportunity to be a successful match.</a:t>
            </a:r>
            <a:endParaRPr lang="en-US" sz="2000" b="0" i="0" u="none" strike="noStrike" dirty="0">
              <a:effectLst/>
              <a:latin typeface="Arial" panose="020B0604020202020204" pitchFamily="34" charset="0"/>
            </a:endParaRPr>
          </a:p>
        </p:txBody>
      </p:sp>
      <p:pic>
        <p:nvPicPr>
          <p:cNvPr id="7" name="Graphic 21">
            <a:extLst>
              <a:ext uri="{FF2B5EF4-FFF2-40B4-BE49-F238E27FC236}">
                <a16:creationId xmlns:a16="http://schemas.microsoft.com/office/drawing/2014/main" id="{781EA6BC-9B36-318A-D55B-7E61C9B359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913838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A6C8E2-0660-B56D-F199-BFC50CB0BC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771726B-3347-E123-8DD1-82A84EA0BBE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A6C73B1-BD8A-D5AE-581F-3F25D800A915}"/>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053599A4-5F84-7954-B06F-2203FB6FFD3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A8C5267-E111-E7A3-42BA-9F2B8A02378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9A420E5-EE8D-3BE8-4F94-CAE0C9731511}"/>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BEFC5F08-BB7E-E708-AA81-712BC5BD9237}"/>
              </a:ext>
            </a:extLst>
          </p:cNvPr>
          <p:cNvSpPr txBox="1"/>
          <p:nvPr/>
        </p:nvSpPr>
        <p:spPr>
          <a:xfrm>
            <a:off x="1033720" y="2141974"/>
            <a:ext cx="10396280" cy="461665"/>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Dimensions of Fit</a:t>
            </a:r>
          </a:p>
        </p:txBody>
      </p:sp>
      <p:pic>
        <p:nvPicPr>
          <p:cNvPr id="7" name="Graphic 21">
            <a:extLst>
              <a:ext uri="{FF2B5EF4-FFF2-40B4-BE49-F238E27FC236}">
                <a16:creationId xmlns:a16="http://schemas.microsoft.com/office/drawing/2014/main" id="{2F7C30F7-B06C-F221-C12C-84C7D6CBBF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450D184E-7FAD-CFD1-FAA8-B0E950A246CC}"/>
              </a:ext>
            </a:extLst>
          </p:cNvPr>
          <p:cNvPicPr>
            <a:picLocks noChangeAspect="1"/>
          </p:cNvPicPr>
          <p:nvPr/>
        </p:nvPicPr>
        <p:blipFill>
          <a:blip r:embed="rId3"/>
          <a:stretch>
            <a:fillRect/>
          </a:stretch>
        </p:blipFill>
        <p:spPr>
          <a:xfrm>
            <a:off x="762000" y="2522523"/>
            <a:ext cx="9876376" cy="3529890"/>
          </a:xfrm>
          <a:prstGeom prst="rect">
            <a:avLst/>
          </a:prstGeom>
        </p:spPr>
      </p:pic>
    </p:spTree>
    <p:extLst>
      <p:ext uri="{BB962C8B-B14F-4D97-AF65-F5344CB8AC3E}">
        <p14:creationId xmlns:p14="http://schemas.microsoft.com/office/powerpoint/2010/main" val="21366205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EBD48F-4444-F4AF-8CFE-41791DE3C27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BA1B3C7-4226-8D53-BF72-53F89BFC903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A6CC8ED-AE79-503C-7A21-0D4820647764}"/>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43A18A59-E2F7-1CCB-9C3F-CC41DA69921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84BDA39-F5EB-8E8E-5366-1FE74CE3B02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3FAF9DF-0842-FC6D-8C6D-F8FC4CBBBA21}"/>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4DE8AD0B-2F59-B53D-BA5B-B6FF3A47C941}"/>
              </a:ext>
            </a:extLst>
          </p:cNvPr>
          <p:cNvSpPr txBox="1"/>
          <p:nvPr/>
        </p:nvSpPr>
        <p:spPr>
          <a:xfrm>
            <a:off x="1033720" y="2141974"/>
            <a:ext cx="10396280" cy="461665"/>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Dimensions of Fit</a:t>
            </a:r>
          </a:p>
        </p:txBody>
      </p:sp>
      <p:pic>
        <p:nvPicPr>
          <p:cNvPr id="7" name="Graphic 21">
            <a:extLst>
              <a:ext uri="{FF2B5EF4-FFF2-40B4-BE49-F238E27FC236}">
                <a16:creationId xmlns:a16="http://schemas.microsoft.com/office/drawing/2014/main" id="{BE22714A-8C66-31EB-00E8-D7FCFE86E3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7DC0DB0A-63CC-9812-E553-C1D43E6A844F}"/>
              </a:ext>
            </a:extLst>
          </p:cNvPr>
          <p:cNvPicPr>
            <a:picLocks noChangeAspect="1"/>
          </p:cNvPicPr>
          <p:nvPr/>
        </p:nvPicPr>
        <p:blipFill>
          <a:blip r:embed="rId3"/>
          <a:stretch>
            <a:fillRect/>
          </a:stretch>
        </p:blipFill>
        <p:spPr>
          <a:xfrm>
            <a:off x="942308" y="2943828"/>
            <a:ext cx="9876376" cy="2798307"/>
          </a:xfrm>
          <a:prstGeom prst="rect">
            <a:avLst/>
          </a:prstGeom>
        </p:spPr>
      </p:pic>
    </p:spTree>
    <p:extLst>
      <p:ext uri="{BB962C8B-B14F-4D97-AF65-F5344CB8AC3E}">
        <p14:creationId xmlns:p14="http://schemas.microsoft.com/office/powerpoint/2010/main" val="853949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E3A5ED-33FE-7CEB-3A90-11C5F4DEEBC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9580D0D-608F-2E15-9D0C-38E76DC4406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737ECDA-D723-E1B2-34C1-C0CAF75966B4}"/>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90AFB4C8-8AB9-DD31-B271-5AACD01C9E6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D4D3FBB-2035-BBA1-83DF-11EC046F2F5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391CB01-2CA9-3D78-8DE3-0BF278FF24C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19452125-3055-721B-5EA6-20D7E12CF1DD}"/>
              </a:ext>
            </a:extLst>
          </p:cNvPr>
          <p:cNvSpPr txBox="1"/>
          <p:nvPr/>
        </p:nvSpPr>
        <p:spPr>
          <a:xfrm>
            <a:off x="1033720" y="2141974"/>
            <a:ext cx="10396280" cy="3354765"/>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Person-Job Fit</a:t>
            </a:r>
            <a:endParaRPr lang="en-US" sz="2400" b="0" i="0" u="none" strike="noStrike" dirty="0">
              <a:solidFill>
                <a:srgbClr val="002060"/>
              </a:solidFill>
              <a:effectLst/>
              <a:latin typeface="Arial" panose="020B0604020202020204" pitchFamily="34" charset="0"/>
            </a:endParaRPr>
          </a:p>
          <a:p>
            <a:pPr marL="0" indent="0" algn="just" rtl="0" eaLnBrk="1" fontAlgn="t" latinLnBrk="0" hangingPunct="1">
              <a:spcBef>
                <a:spcPts val="0"/>
              </a:spcBef>
              <a:spcAft>
                <a:spcPts val="0"/>
              </a:spcAft>
            </a:pPr>
            <a:r>
              <a:rPr lang="en-US" sz="2400" b="0"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000" dirty="0">
                <a:solidFill>
                  <a:srgbClr val="000000"/>
                </a:solidFill>
                <a:latin typeface="Times New Roman" panose="02020603050405020304" pitchFamily="18" charset="0"/>
                <a:cs typeface="Times New Roman" panose="02020603050405020304" pitchFamily="18" charset="0"/>
              </a:rPr>
              <a:t>I</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s the fit between a person’s abilities and the demands of the job and the fit between a person’s desires and motivations and the attributes and rewards of a job</a:t>
            </a:r>
          </a:p>
          <a:p>
            <a:pPr marL="0" indent="0" algn="just" rtl="0" eaLnBrk="1" fontAlgn="t" latinLnBrk="0" hangingPunct="1">
              <a:spcBef>
                <a:spcPts val="0"/>
              </a:spcBef>
              <a:spcAft>
                <a:spcPts val="0"/>
              </a:spcAft>
            </a:pP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It is important to consider not only the fit between an individual’s talents and the job requirements, but also the fit between an individual’s motivations and the rewards offered by the job.</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Research suggests that person-job fit leads to higher job </a:t>
            </a:r>
            <a:r>
              <a:rPr lang="en-US" sz="2000" b="1" i="1" u="sng" strike="noStrike" kern="1200" dirty="0">
                <a:solidFill>
                  <a:srgbClr val="000000"/>
                </a:solidFill>
                <a:effectLst/>
                <a:latin typeface="Times New Roman" panose="02020603050405020304" pitchFamily="18" charset="0"/>
                <a:cs typeface="Times New Roman" panose="02020603050405020304" pitchFamily="18" charset="0"/>
              </a:rPr>
              <a:t>performance, satisfaction, organizational commitment, and intent to stay with the company</a:t>
            </a:r>
            <a:endParaRPr lang="en-US" sz="2000" b="0" i="0" u="none" strike="noStrike" dirty="0">
              <a:effectLst/>
              <a:latin typeface="Arial" panose="020B0604020202020204" pitchFamily="34" charset="0"/>
            </a:endParaRPr>
          </a:p>
          <a:p>
            <a:pPr marL="0" indent="0" algn="l" rtl="0" eaLnBrk="1" fontAlgn="t" latinLnBrk="0" hangingPunct="1">
              <a:spcBef>
                <a:spcPts val="0"/>
              </a:spcBef>
              <a:spcAft>
                <a:spcPts val="0"/>
              </a:spcAft>
            </a:pPr>
            <a:endParaRPr lang="en-US" sz="2400" b="1" i="0" u="none" strike="noStrike" kern="1200" dirty="0">
              <a:solidFill>
                <a:srgbClr val="002060"/>
              </a:solidFill>
              <a:effectLst/>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D38DD9CE-FA5A-A6B2-5651-A7FA4EE0FB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437931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FBDBD3-82C7-9BDF-B8C4-BD58927678D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0E18D33-BE93-011B-0154-484B8D0CA03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E49CC87-DF09-154D-3049-84E956A7DF28}"/>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04CEF349-BB87-1A9E-29DF-8902E675FD5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19567D2-CB89-25D7-E5D8-2B3CA61810F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E38DA29-1AF2-7613-8C86-1B288AE89899}"/>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24C30C12-F0B6-246A-FBB3-49D2B7D7D8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67BAF3C3-057A-6767-5527-744A7EC40640}"/>
              </a:ext>
            </a:extLst>
          </p:cNvPr>
          <p:cNvPicPr>
            <a:picLocks noChangeAspect="1"/>
          </p:cNvPicPr>
          <p:nvPr/>
        </p:nvPicPr>
        <p:blipFill>
          <a:blip r:embed="rId3"/>
          <a:stretch>
            <a:fillRect/>
          </a:stretch>
        </p:blipFill>
        <p:spPr>
          <a:xfrm>
            <a:off x="1444349" y="2141974"/>
            <a:ext cx="9303302" cy="3859102"/>
          </a:xfrm>
          <a:prstGeom prst="rect">
            <a:avLst/>
          </a:prstGeom>
        </p:spPr>
      </p:pic>
    </p:spTree>
    <p:extLst>
      <p:ext uri="{BB962C8B-B14F-4D97-AF65-F5344CB8AC3E}">
        <p14:creationId xmlns:p14="http://schemas.microsoft.com/office/powerpoint/2010/main" val="34540785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D8F499-47AD-BA8F-A6CD-E71811F0D27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AA4E261-EDE6-F6AD-506F-48B3E136CA6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FE96991-F8D2-C2E4-5F6B-CB535E38A82B}"/>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E1735D1E-0E31-2536-D01D-2FAD0BB3716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E049CF1-B029-8BC4-9239-A8CA96146EC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7FA5BBC-2C2F-42C9-16BA-7F3B9E3F4A67}"/>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452F89D3-C67E-EADA-B963-1C082D271FA8}"/>
              </a:ext>
            </a:extLst>
          </p:cNvPr>
          <p:cNvSpPr txBox="1"/>
          <p:nvPr/>
        </p:nvSpPr>
        <p:spPr>
          <a:xfrm>
            <a:off x="1033720" y="2141974"/>
            <a:ext cx="10396280" cy="3662541"/>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Person-Group Fit</a:t>
            </a:r>
            <a:endParaRPr lang="en-US" sz="2400" b="0" i="0" u="none" strike="noStrike" dirty="0">
              <a:solidFill>
                <a:srgbClr val="002060"/>
              </a:solidFill>
              <a:effectLst/>
              <a:latin typeface="Arial" panose="020B0604020202020204" pitchFamily="34" charset="0"/>
            </a:endParaRPr>
          </a:p>
          <a:p>
            <a:pPr marL="0" indent="0" algn="just" rtl="0" eaLnBrk="1" fontAlgn="t" latinLnBrk="0" hangingPunct="1">
              <a:spcBef>
                <a:spcPts val="0"/>
              </a:spcBef>
              <a:spcAft>
                <a:spcPts val="0"/>
              </a:spcAft>
            </a:pPr>
            <a:r>
              <a:rPr lang="en-US" sz="2400" b="0"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is the fit between the employee and his or her workgroup and supervisor.</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Person-group fit leads to improved </a:t>
            </a:r>
            <a:r>
              <a:rPr lang="en-US" sz="2000" b="1" i="1" u="sng" strike="noStrike" kern="1200" dirty="0">
                <a:solidFill>
                  <a:srgbClr val="000000"/>
                </a:solidFill>
                <a:effectLst/>
                <a:latin typeface="Times New Roman" panose="02020603050405020304" pitchFamily="18" charset="0"/>
                <a:cs typeface="Times New Roman" panose="02020603050405020304" pitchFamily="18" charset="0"/>
              </a:rPr>
              <a:t>job satisfaction, organizational commitment, and intent to stay with the company.</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Teamwork, communication, and interpersonal competencies can be as critical to team performance as team members’ ability to perform core job duties</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1" i="0" u="sng" strike="noStrike" kern="1200" dirty="0">
                <a:solidFill>
                  <a:srgbClr val="C00000"/>
                </a:solidFill>
                <a:effectLst/>
                <a:latin typeface="Times New Roman" panose="02020603050405020304" pitchFamily="18" charset="0"/>
                <a:cs typeface="Times New Roman" panose="02020603050405020304" pitchFamily="18" charset="0"/>
              </a:rPr>
              <a:t>Example: </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An executive at Men’s Wearhouse once terminated one of the men’s suits retail store’s most successful salesperson because he focused only on maximizing his own sales as opposed to working with the other sales staff as a team. After firing the salesperson, sales at the store where he worked increased significantly.</a:t>
            </a:r>
            <a:endParaRPr lang="en-US" sz="2000" b="0" i="0" u="none" strike="noStrike" dirty="0">
              <a:effectLst/>
              <a:latin typeface="Arial" panose="020B0604020202020204" pitchFamily="34" charset="0"/>
            </a:endParaRPr>
          </a:p>
          <a:p>
            <a:pPr marL="0" indent="0" algn="l" rtl="0" eaLnBrk="1" fontAlgn="t" latinLnBrk="0" hangingPunct="1">
              <a:spcBef>
                <a:spcPts val="0"/>
              </a:spcBef>
              <a:spcAft>
                <a:spcPts val="0"/>
              </a:spcAft>
            </a:pPr>
            <a:endParaRPr lang="en-US" sz="2400" b="1" i="0" u="none" strike="noStrike" kern="1200" dirty="0">
              <a:solidFill>
                <a:srgbClr val="002060"/>
              </a:solidFill>
              <a:effectLst/>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2D8D6BF-D40D-4ABD-8DD0-B40734492D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116663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0A3ED8-0599-7481-51A4-561F13E2391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F159EE8-3DDF-27D9-CBDB-E742C795E78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D6253EA-087D-0B1B-7F13-D02FB0BD8DD0}"/>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D2BB693E-A94F-3F7F-BDDE-B62C5847DB7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F445D7A-118E-EECF-074C-8E53E28AFE6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185A436-D823-5F32-F336-31BE2834DA72}"/>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32C92EB7-6993-F81B-C030-F8968FDCD415}"/>
              </a:ext>
            </a:extLst>
          </p:cNvPr>
          <p:cNvSpPr txBox="1"/>
          <p:nvPr/>
        </p:nvSpPr>
        <p:spPr>
          <a:xfrm>
            <a:off x="1033720" y="2141974"/>
            <a:ext cx="10396280" cy="3908762"/>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Person-Organization Fit</a:t>
            </a:r>
            <a:endParaRPr lang="en-US" sz="2400" b="0" i="0" u="none" strike="noStrike" dirty="0">
              <a:solidFill>
                <a:srgbClr val="002060"/>
              </a:solidFill>
              <a:effectLst/>
              <a:latin typeface="Arial" panose="020B0604020202020204" pitchFamily="34" charset="0"/>
            </a:endParaRPr>
          </a:p>
          <a:p>
            <a:pPr marL="0" indent="0" algn="just" rtl="0" eaLnBrk="1" fontAlgn="t" latinLnBrk="0" hangingPunct="1">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is the fit between an individual’s values, beliefs, and personality and the values, norms, and culture of the organization.</a:t>
            </a:r>
          </a:p>
          <a:p>
            <a:pPr marL="0" indent="0" algn="just" rtl="0" eaLnBrk="1" fontAlgn="t" latinLnBrk="0" hangingPunct="1">
              <a:spcBef>
                <a:spcPts val="0"/>
              </a:spcBef>
              <a:spcAft>
                <a:spcPts val="0"/>
              </a:spcAft>
            </a:pP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Organizational values and norms that are important for person-organization fit include integrity, fairness, work ethic, competitiveness, cooperativeness, and compassion for fellow employees and customers.</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Person-organization fit has a strong positive relationship with</a:t>
            </a:r>
            <a:r>
              <a:rPr lang="en-US" sz="2000" b="1" i="1" u="sng" strike="noStrike" kern="1200" dirty="0">
                <a:solidFill>
                  <a:srgbClr val="000000"/>
                </a:solidFill>
                <a:effectLst/>
                <a:latin typeface="Times New Roman" panose="02020603050405020304" pitchFamily="18" charset="0"/>
                <a:cs typeface="Times New Roman" panose="02020603050405020304" pitchFamily="18" charset="0"/>
              </a:rPr>
              <a:t> job satisfaction, organizational commitment, and intent to stay with the company and can influence employee attitudes and citizenship behaviors </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beyond the job requirements, such as helping others or talking positively about the firm</a:t>
            </a:r>
            <a:endParaRPr lang="en-US" sz="2000" b="0" i="0" u="none" strike="noStrike" dirty="0">
              <a:effectLst/>
              <a:latin typeface="Arial" panose="020B0604020202020204" pitchFamily="34" charset="0"/>
            </a:endParaRPr>
          </a:p>
          <a:p>
            <a:pPr marL="0" indent="0" algn="l" rtl="0" eaLnBrk="1" fontAlgn="t" latinLnBrk="0" hangingPunct="1">
              <a:spcBef>
                <a:spcPts val="0"/>
              </a:spcBef>
              <a:spcAft>
                <a:spcPts val="0"/>
              </a:spcAft>
            </a:pPr>
            <a:endParaRPr lang="en-US" sz="2400" b="1" i="0" u="none" strike="noStrike" kern="1200" dirty="0">
              <a:solidFill>
                <a:srgbClr val="002060"/>
              </a:solidFill>
              <a:effectLst/>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2E473689-8952-0912-7CDA-321E854716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903881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CDDF8B-25BF-31B8-C420-1909C959521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A1AFDA-77F7-CE93-02A4-69B4D336D485}"/>
              </a:ext>
            </a:extLst>
          </p:cNvPr>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7CAB0A6-79C6-4883-D25D-40B085843529}"/>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FAC08C7B-B087-8868-1AB2-9EEE17289D8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18E8795-B974-BA8E-E19A-9CDE13A7510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49BA367-F9DF-73FB-DEAE-6A655BD8BAD4}"/>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877CDEF2-A545-89B9-FD8A-4EC9FD33A883}"/>
              </a:ext>
            </a:extLst>
          </p:cNvPr>
          <p:cNvSpPr txBox="1"/>
          <p:nvPr/>
        </p:nvSpPr>
        <p:spPr>
          <a:xfrm>
            <a:off x="1033720" y="2141974"/>
            <a:ext cx="5617803" cy="3847207"/>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Person-Organization Fit</a:t>
            </a:r>
            <a:endParaRPr lang="en-US" sz="2400" b="0" i="0" u="none" strike="noStrike" dirty="0">
              <a:solidFill>
                <a:srgbClr val="002060"/>
              </a:solidFill>
              <a:effectLst/>
              <a:latin typeface="Arial" panose="020B0604020202020204" pitchFamily="34" charset="0"/>
            </a:endParaRPr>
          </a:p>
          <a:p>
            <a:pPr marL="0" indent="0" algn="just" rtl="0" eaLnBrk="1" fontAlgn="t" latinLnBrk="0" hangingPunct="1">
              <a:spcBef>
                <a:spcPts val="0"/>
              </a:spcBef>
              <a:spcAft>
                <a:spcPts val="0"/>
              </a:spcAft>
            </a:pPr>
            <a:r>
              <a:rPr lang="en-US" sz="2000" b="1" i="0" u="none" strike="noStrike" kern="1200" dirty="0">
                <a:solidFill>
                  <a:srgbClr val="C00000"/>
                </a:solidFill>
                <a:effectLst/>
                <a:latin typeface="Times New Roman" panose="02020603050405020304" pitchFamily="18" charset="0"/>
                <a:cs typeface="Times New Roman" panose="02020603050405020304" pitchFamily="18" charset="0"/>
              </a:rPr>
              <a:t>Example:</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even if Maria is technically well qualified as a researcher, if she avoids risk, is indecisive, and tends to ruminate over a decision, she may be unsuccessful in an innovative, fast-paced company. </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Both online retailer Amazon.com and online shoe retailer Zappos.com offer new employees thousands of dollars to quit to ensure that they are committed to their jobs and to dissuade poor fits from staying.</a:t>
            </a:r>
            <a:endParaRPr lang="en-US" sz="2000" b="0" i="0" u="none" strike="noStrike" dirty="0">
              <a:effectLst/>
              <a:latin typeface="Arial" panose="020B0604020202020204" pitchFamily="34" charset="0"/>
            </a:endParaRPr>
          </a:p>
        </p:txBody>
      </p:sp>
      <p:pic>
        <p:nvPicPr>
          <p:cNvPr id="7" name="Graphic 21">
            <a:extLst>
              <a:ext uri="{FF2B5EF4-FFF2-40B4-BE49-F238E27FC236}">
                <a16:creationId xmlns:a16="http://schemas.microsoft.com/office/drawing/2014/main" id="{AF47FAC4-2B83-DE8B-FC05-3650CE6898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259866B-9334-78E2-0F3E-5A1459891489}"/>
              </a:ext>
            </a:extLst>
          </p:cNvPr>
          <p:cNvPicPr>
            <a:picLocks noChangeAspect="1"/>
          </p:cNvPicPr>
          <p:nvPr/>
        </p:nvPicPr>
        <p:blipFill>
          <a:blip r:embed="rId3"/>
          <a:stretch>
            <a:fillRect/>
          </a:stretch>
        </p:blipFill>
        <p:spPr>
          <a:xfrm>
            <a:off x="6739957" y="1874244"/>
            <a:ext cx="4509735" cy="4038887"/>
          </a:xfrm>
          <a:prstGeom prst="rect">
            <a:avLst/>
          </a:prstGeom>
        </p:spPr>
      </p:pic>
    </p:spTree>
    <p:extLst>
      <p:ext uri="{BB962C8B-B14F-4D97-AF65-F5344CB8AC3E}">
        <p14:creationId xmlns:p14="http://schemas.microsoft.com/office/powerpoint/2010/main" val="11912792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F4A7AF-B3EB-C7AC-47DA-7707D08310E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787CFE6-019F-1672-849E-2A08A44E5343}"/>
              </a:ext>
            </a:extLst>
          </p:cNvPr>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AC8F838-D468-D4AD-7302-B5C41212F4AA}"/>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8951F6C1-488F-6599-7E05-4223A2C79FF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1B5812F-BFD3-9336-6920-D47BC7DF5D8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664174E-8190-A344-F371-A04CC8F00998}"/>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B84D3EE-538C-DACA-9359-F5DF0D3CA167}"/>
              </a:ext>
            </a:extLst>
          </p:cNvPr>
          <p:cNvSpPr txBox="1"/>
          <p:nvPr/>
        </p:nvSpPr>
        <p:spPr>
          <a:xfrm>
            <a:off x="1033720" y="2141974"/>
            <a:ext cx="10468640" cy="3231654"/>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Person-Vocation Fit</a:t>
            </a:r>
            <a:endParaRPr lang="en-US" sz="2400" b="0" i="0" u="none" strike="noStrike" dirty="0">
              <a:solidFill>
                <a:srgbClr val="002060"/>
              </a:solidFill>
              <a:effectLst/>
              <a:latin typeface="Arial" panose="020B0604020202020204" pitchFamily="34" charset="0"/>
            </a:endParaRPr>
          </a:p>
          <a:p>
            <a:pPr marL="0" indent="0" algn="just" rtl="0" eaLnBrk="1" fontAlgn="t" latinLnBrk="0" hangingPunct="1">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is the fit between a person’s interests, abilities, values, and personality and a profession.</a:t>
            </a:r>
          </a:p>
          <a:p>
            <a:pPr marL="0" indent="0" algn="just" rtl="0" eaLnBrk="1" fontAlgn="t" latinLnBrk="0" hangingPunct="1">
              <a:spcBef>
                <a:spcPts val="0"/>
              </a:spcBef>
              <a:spcAft>
                <a:spcPts val="0"/>
              </a:spcAft>
            </a:pP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For example, </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a social individual who is low in conscientiousness and dislikes working with numbers would be a poor fit with the engineering vocation.</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Although individuals usually choose a vocation long before applying to an organization, understanding person-vocation fit can still be useful to organizations and managers.</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Companies wanting to develop their own future leaders, or smaller organizations that need employees to fill multiple roles, may be able to use vocational interests in determining whether job applicants would be a good fit with the organization’s future needs.</a:t>
            </a:r>
            <a:endParaRPr lang="en-US" sz="2000" b="0" i="0" u="none" strike="noStrike" dirty="0">
              <a:effectLst/>
              <a:latin typeface="Arial" panose="020B0604020202020204" pitchFamily="34" charset="0"/>
            </a:endParaRPr>
          </a:p>
        </p:txBody>
      </p:sp>
      <p:pic>
        <p:nvPicPr>
          <p:cNvPr id="7" name="Graphic 21">
            <a:extLst>
              <a:ext uri="{FF2B5EF4-FFF2-40B4-BE49-F238E27FC236}">
                <a16:creationId xmlns:a16="http://schemas.microsoft.com/office/drawing/2014/main" id="{76F8B6BE-CB7C-98F9-A3CF-8A57B2CEA4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931774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05CA8D-AAAC-1074-14FC-E59CBFC3D3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D759816-6F63-F4D2-3169-44D41346AEE4}"/>
              </a:ext>
            </a:extLst>
          </p:cNvPr>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8DA813B-9BB4-A5EB-85AD-A80C6E3BF7A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A3787FA2-5F08-7C27-AF43-00FF282C918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FCEC1BB-B42A-8710-9260-0D6ED0D3B0E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524E8AF-DA8D-ACE3-B1D1-F4DB9653CAA7}"/>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A0F8E8DC-953C-6393-ED4E-3C92E272F20D}"/>
              </a:ext>
            </a:extLst>
          </p:cNvPr>
          <p:cNvSpPr txBox="1"/>
          <p:nvPr/>
        </p:nvSpPr>
        <p:spPr>
          <a:xfrm>
            <a:off x="1033720" y="2141974"/>
            <a:ext cx="10468640" cy="3293209"/>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Realistic job previews (RJPs) </a:t>
            </a:r>
          </a:p>
          <a:p>
            <a:pPr marL="0" indent="0" algn="l" rtl="0" eaLnBrk="1" fontAlgn="t" latinLnBrk="0" hangingPunct="1">
              <a:spcBef>
                <a:spcPts val="0"/>
              </a:spcBef>
              <a:spcAft>
                <a:spcPts val="0"/>
              </a:spcAft>
            </a:pPr>
            <a:endParaRPr lang="en-US" sz="2400" b="0" i="0" u="none" strike="noStrike" dirty="0">
              <a:solidFill>
                <a:srgbClr val="002060"/>
              </a:solidFill>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involve the presentation of both positive and potentially negative information to job candidates. Rather than trying to sell candidates on the job and company by presenting the job opportunity in the most positive light, the company strives to present an accurate picture through an RJP. </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Giving applicants the opportunity to self-select out of the hiring process if they do not perceive themselves to be good fits with the position or organization increases the likelihood that the applicants ultimately hired will be good fits and will be better employees as a result.</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If a common reason for employees leaving an organization is that the job is not what they expected, this is a good sign that the recruiting message can be improved.</a:t>
            </a:r>
            <a:endParaRPr lang="en-US" sz="2000" b="0" i="0" u="none" strike="noStrike" dirty="0">
              <a:effectLst/>
              <a:latin typeface="Arial" panose="020B0604020202020204" pitchFamily="34" charset="0"/>
            </a:endParaRPr>
          </a:p>
        </p:txBody>
      </p:sp>
      <p:pic>
        <p:nvPicPr>
          <p:cNvPr id="7" name="Graphic 21">
            <a:extLst>
              <a:ext uri="{FF2B5EF4-FFF2-40B4-BE49-F238E27FC236}">
                <a16:creationId xmlns:a16="http://schemas.microsoft.com/office/drawing/2014/main" id="{4CEB883E-F644-764F-23BC-F93A958BEE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209746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76E5CE-9485-0BB4-0454-128A3B1DDA3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0A9C8F9-2C95-C267-22A2-1EAB070DBE2F}"/>
              </a:ext>
            </a:extLst>
          </p:cNvPr>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F979433-52B9-9BE6-25B2-58BFB02540F1}"/>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D732D479-06E5-7AAB-BD4B-9B8C3A87299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F44D03E-995A-9D30-779A-B1576FE311A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D04230E-EDF5-B416-9046-9A21A5827A1A}"/>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6F17B47-BE38-B716-7C44-2D6FB132A86E}"/>
              </a:ext>
            </a:extLst>
          </p:cNvPr>
          <p:cNvSpPr txBox="1"/>
          <p:nvPr/>
        </p:nvSpPr>
        <p:spPr>
          <a:xfrm>
            <a:off x="1033720" y="2141974"/>
            <a:ext cx="6915661" cy="3847207"/>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Personality and Individual Behavior:</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1- The “Big Five” Framework:</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Researchers have identified five fundamental personality traits that are especially relevant to organizations.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Figure 3.1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shows  the “Big Five” personality traits. which is currently very popular among researchers and managers. These five dimensions represent fundamental personality traits presumed to be important in determining the behaviors of individuals in organizations. In general, experts agree that personality traits closer to the left end of each dimension are more positive in organizational settings, whereas traits closer to the right are less positive.</a:t>
            </a:r>
          </a:p>
        </p:txBody>
      </p:sp>
      <p:pic>
        <p:nvPicPr>
          <p:cNvPr id="7" name="Graphic 21">
            <a:extLst>
              <a:ext uri="{FF2B5EF4-FFF2-40B4-BE49-F238E27FC236}">
                <a16:creationId xmlns:a16="http://schemas.microsoft.com/office/drawing/2014/main" id="{28C5EBD5-85CF-4881-A86B-4D67EC8547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E92D95F9-5B13-2ED2-763E-AD3BE54C4F45}"/>
              </a:ext>
            </a:extLst>
          </p:cNvPr>
          <p:cNvPicPr>
            <a:picLocks noChangeAspect="1"/>
          </p:cNvPicPr>
          <p:nvPr/>
        </p:nvPicPr>
        <p:blipFill>
          <a:blip r:embed="rId3"/>
          <a:stretch>
            <a:fillRect/>
          </a:stretch>
        </p:blipFill>
        <p:spPr>
          <a:xfrm>
            <a:off x="7949380" y="2055401"/>
            <a:ext cx="3483131" cy="3514921"/>
          </a:xfrm>
          <a:prstGeom prst="rect">
            <a:avLst/>
          </a:prstGeom>
        </p:spPr>
      </p:pic>
    </p:spTree>
    <p:extLst>
      <p:ext uri="{BB962C8B-B14F-4D97-AF65-F5344CB8AC3E}">
        <p14:creationId xmlns:p14="http://schemas.microsoft.com/office/powerpoint/2010/main" val="10401901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C07C0A-D43E-A184-6F10-8D8F6E11EAF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13E4C72-18F8-CFF3-3627-6A3AB1225536}"/>
              </a:ext>
            </a:extLst>
          </p:cNvPr>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5A56737-2DA6-DADB-4C19-81D6E3121B04}"/>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6DAB2AE5-3C73-D7B8-4550-70BD2F92D19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FD1EF50-9AF2-9124-8FD1-B988AA800F7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B568750-84D4-5FCC-57E5-846EB2A355C2}"/>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AC4EC461-EE26-C13E-C736-C5037066DFEB}"/>
              </a:ext>
            </a:extLst>
          </p:cNvPr>
          <p:cNvSpPr txBox="1"/>
          <p:nvPr/>
        </p:nvSpPr>
        <p:spPr>
          <a:xfrm>
            <a:off x="1033720" y="2141974"/>
            <a:ext cx="10468640" cy="3231654"/>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1- The “Big Five” Framework:</a:t>
            </a:r>
          </a:p>
          <a:p>
            <a:pPr marL="0" indent="0" algn="l" rtl="0" eaLnBrk="1" fontAlgn="t" latinLnBrk="0" hangingPunct="1">
              <a:spcBef>
                <a:spcPts val="0"/>
              </a:spcBef>
              <a:spcAft>
                <a:spcPts val="0"/>
              </a:spcAft>
            </a:pPr>
            <a:r>
              <a:rPr lang="en-US" sz="2000" b="1" i="0" u="none" strike="noStrike" kern="1200" dirty="0">
                <a:solidFill>
                  <a:srgbClr val="C00000"/>
                </a:solidFill>
                <a:effectLst/>
                <a:latin typeface="Times New Roman" panose="02020603050405020304" pitchFamily="18" charset="0"/>
                <a:cs typeface="Times New Roman" panose="02020603050405020304" pitchFamily="18" charset="0"/>
              </a:rPr>
              <a:t>Agreeableness</a:t>
            </a:r>
            <a:endParaRPr lang="en-US" sz="2000" b="0" i="0" u="none" strike="noStrike" dirty="0">
              <a:solidFill>
                <a:srgbClr val="C00000"/>
              </a:solidFill>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Agreeableness refers to a person’s ability to get along with others. Agreeableness causes some people to be gentle, cooperative, forgiving, understanding, and good-natured in their dealings with others. </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Researchers have not yet fully investigated the effects of agreeableness, but it seems likely that highly agreeable people </a:t>
            </a:r>
            <a:r>
              <a:rPr lang="en-US" sz="2000" b="1" i="1" u="none" strike="noStrike" kern="1200" dirty="0">
                <a:solidFill>
                  <a:srgbClr val="000000"/>
                </a:solidFill>
                <a:effectLst/>
                <a:latin typeface="Times New Roman" panose="02020603050405020304" pitchFamily="18" charset="0"/>
                <a:cs typeface="Times New Roman" panose="02020603050405020304" pitchFamily="18" charset="0"/>
              </a:rPr>
              <a:t>are better at developing good working relationships with coworkers, subordinates, and higher-level managers, </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whereas less-agreeable people are not likely to have particularly good working relationships. The same pattern might extend to relationships with customers, suppliers, and other key organizational constituents.</a:t>
            </a:r>
            <a:endParaRPr lang="en-US" sz="2000" b="0" i="0" u="none" strike="noStrike" dirty="0">
              <a:effectLst/>
              <a:latin typeface="Arial" panose="020B0604020202020204" pitchFamily="34" charset="0"/>
            </a:endParaRPr>
          </a:p>
        </p:txBody>
      </p:sp>
      <p:pic>
        <p:nvPicPr>
          <p:cNvPr id="7" name="Graphic 21">
            <a:extLst>
              <a:ext uri="{FF2B5EF4-FFF2-40B4-BE49-F238E27FC236}">
                <a16:creationId xmlns:a16="http://schemas.microsoft.com/office/drawing/2014/main" id="{7167EC7B-972D-FAE9-D0D8-DD6B3BFD8E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965999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E299DA-038B-60DF-F7A7-0A040453046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C15266D-D5B2-D4E0-46E8-20672CE50966}"/>
              </a:ext>
            </a:extLst>
          </p:cNvPr>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BDCE23E-6D55-6738-E961-F045AA99D8B8}"/>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31F80A60-5A1F-A8B5-E9DC-89C4B85BBC7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A750A07-DB08-D810-B931-D5DE1E6CAF7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6DC8B4C-33B1-810F-1869-77869B27308E}"/>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E306C9D-BB70-D3C5-729D-3247486B2B05}"/>
              </a:ext>
            </a:extLst>
          </p:cNvPr>
          <p:cNvSpPr txBox="1"/>
          <p:nvPr/>
        </p:nvSpPr>
        <p:spPr>
          <a:xfrm>
            <a:off x="1033720" y="2141974"/>
            <a:ext cx="10468640" cy="2923877"/>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1- The “Big Five” Framework:</a:t>
            </a:r>
          </a:p>
          <a:p>
            <a:pPr marL="0" indent="0" algn="l" rtl="0" eaLnBrk="1" fontAlgn="t" latinLnBrk="0" hangingPunct="1">
              <a:spcBef>
                <a:spcPts val="0"/>
              </a:spcBef>
              <a:spcAft>
                <a:spcPts val="0"/>
              </a:spcAft>
            </a:pPr>
            <a:endParaRPr lang="en-US" sz="2000" b="1" i="0" u="none" strike="noStrike" kern="1200" dirty="0">
              <a:solidFill>
                <a:srgbClr val="C00000"/>
              </a:solidFill>
              <a:effectLst/>
              <a:latin typeface="Times New Roman" panose="02020603050405020304" pitchFamily="18" charset="0"/>
              <a:cs typeface="Times New Roman" panose="02020603050405020304" pitchFamily="18" charset="0"/>
            </a:endParaRPr>
          </a:p>
          <a:p>
            <a:pPr marL="0" indent="0" algn="l" rtl="0" eaLnBrk="1" fontAlgn="t" latinLnBrk="0" hangingPunct="1">
              <a:spcBef>
                <a:spcPts val="0"/>
              </a:spcBef>
              <a:spcAft>
                <a:spcPts val="0"/>
              </a:spcAft>
            </a:pPr>
            <a:r>
              <a:rPr lang="en-US" sz="2000" b="1" i="0" u="none" strike="noStrike" kern="1200" dirty="0">
                <a:solidFill>
                  <a:srgbClr val="C00000"/>
                </a:solidFill>
                <a:effectLst/>
                <a:latin typeface="Times New Roman" panose="02020603050405020304" pitchFamily="18" charset="0"/>
                <a:cs typeface="Times New Roman" panose="02020603050405020304" pitchFamily="18" charset="0"/>
              </a:rPr>
              <a:t>Conscientiousness</a:t>
            </a:r>
            <a:endParaRPr lang="en-US" sz="2000" b="0" i="0" u="none" strike="noStrike" dirty="0">
              <a:solidFill>
                <a:srgbClr val="C00000"/>
              </a:solidFill>
              <a:effectLst/>
              <a:latin typeface="Arial" panose="020B0604020202020204" pitchFamily="34" charset="0"/>
            </a:endParaRPr>
          </a:p>
          <a:p>
            <a:pPr marL="283464" indent="-283464" algn="just" rtl="0" eaLnBrk="1" fontAlgn="t" latinLnBrk="0" hangingPunct="1">
              <a:spcBef>
                <a:spcPts val="0"/>
              </a:spcBef>
              <a:spcAft>
                <a:spcPts val="0"/>
              </a:spcAft>
            </a:pPr>
            <a:r>
              <a:rPr lang="en-US" sz="2000" b="1" i="1" u="sng" strike="noStrike" kern="1200" dirty="0">
                <a:solidFill>
                  <a:srgbClr val="000000"/>
                </a:solidFill>
                <a:effectLst/>
                <a:latin typeface="Times New Roman" panose="02020603050405020304" pitchFamily="18" charset="0"/>
                <a:cs typeface="Times New Roman" panose="02020603050405020304" pitchFamily="18" charset="0"/>
              </a:rPr>
              <a:t>Conscientiousness</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 refers to the extent to which a person can be counted on to get things done. Some people, for example, are </a:t>
            </a:r>
            <a:r>
              <a:rPr lang="en-US" sz="2000" b="1" i="1" u="none" strike="noStrike" kern="1200" dirty="0">
                <a:solidFill>
                  <a:srgbClr val="000000"/>
                </a:solidFill>
                <a:effectLst/>
                <a:latin typeface="Times New Roman" panose="02020603050405020304" pitchFamily="18" charset="0"/>
                <a:cs typeface="Times New Roman" panose="02020603050405020304" pitchFamily="18" charset="0"/>
              </a:rPr>
              <a:t>organized, detail oriented, responsible, dependable, and plan carefully </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to meet deadlines. </a:t>
            </a:r>
            <a:endParaRPr lang="en-US" sz="2000" b="0" i="0" u="none" strike="noStrike" dirty="0">
              <a:effectLst/>
              <a:latin typeface="Arial" panose="020B0604020202020204" pitchFamily="34" charset="0"/>
            </a:endParaRPr>
          </a:p>
          <a:p>
            <a:pPr marL="283464" indent="-283464" algn="just" rtl="0" eaLnBrk="1" fontAlgn="t" latinLnBrk="0" hangingPunct="1">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Less-conscientious people may be prone to missing deadlines, overlooking various tasks, being unorganized, and being generally less dependable. In general, research suggests that being strong on conscientiousness is often a good predictor of job performance for many jobs.</a:t>
            </a:r>
            <a:endParaRPr lang="en-US" sz="2000" b="0" i="0" u="none" strike="noStrike" dirty="0">
              <a:effectLst/>
              <a:latin typeface="Arial" panose="020B0604020202020204" pitchFamily="34" charset="0"/>
            </a:endParaRPr>
          </a:p>
        </p:txBody>
      </p:sp>
      <p:pic>
        <p:nvPicPr>
          <p:cNvPr id="7" name="Graphic 21">
            <a:extLst>
              <a:ext uri="{FF2B5EF4-FFF2-40B4-BE49-F238E27FC236}">
                <a16:creationId xmlns:a16="http://schemas.microsoft.com/office/drawing/2014/main" id="{362B2431-91E5-ECB0-C843-77DDE8354C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01042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872B00-0A43-70ED-7387-63F2F2CE22E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A2D4A7-FF40-2B69-2126-8AFF9AC49EF9}"/>
              </a:ext>
            </a:extLst>
          </p:cNvPr>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A618D11-3CC1-427B-9CA0-8634F8E36B2C}"/>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F6657AEA-5E7C-3FCD-F494-22D25671DBC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7ACD63C-B0F1-EC65-F4C6-BC91888DA3C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43312F0-8F5A-CB95-B4E1-F24CBBC93E83}"/>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9940722-7C9B-A888-CE07-E436EF8DA28F}"/>
              </a:ext>
            </a:extLst>
          </p:cNvPr>
          <p:cNvSpPr txBox="1"/>
          <p:nvPr/>
        </p:nvSpPr>
        <p:spPr>
          <a:xfrm>
            <a:off x="1033720" y="2141974"/>
            <a:ext cx="10468640" cy="3539430"/>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1- The “Big Five” Framework:</a:t>
            </a:r>
          </a:p>
          <a:p>
            <a:pPr marL="0" indent="0" algn="l" rtl="0" eaLnBrk="1" fontAlgn="t" latinLnBrk="0" hangingPunct="1">
              <a:spcBef>
                <a:spcPts val="0"/>
              </a:spcBef>
              <a:spcAft>
                <a:spcPts val="0"/>
              </a:spcAft>
            </a:pPr>
            <a:endParaRPr lang="en-US" sz="2000" b="1" i="0" u="none" strike="noStrike" kern="1200" dirty="0">
              <a:solidFill>
                <a:srgbClr val="C00000"/>
              </a:solidFill>
              <a:effectLst/>
              <a:latin typeface="Times New Roman" panose="02020603050405020304" pitchFamily="18" charset="0"/>
              <a:cs typeface="Times New Roman" panose="02020603050405020304" pitchFamily="18" charset="0"/>
            </a:endParaRPr>
          </a:p>
          <a:p>
            <a:pPr marL="0" indent="0" algn="l" rtl="0" eaLnBrk="1" fontAlgn="t" latinLnBrk="0" hangingPunct="1">
              <a:spcBef>
                <a:spcPts val="0"/>
              </a:spcBef>
              <a:spcAft>
                <a:spcPts val="0"/>
              </a:spcAft>
            </a:pPr>
            <a:r>
              <a:rPr lang="en-US" sz="2000" b="1" i="0" u="none" strike="noStrike" kern="1200" dirty="0">
                <a:solidFill>
                  <a:srgbClr val="C00000"/>
                </a:solidFill>
                <a:effectLst/>
                <a:latin typeface="Times New Roman" panose="02020603050405020304" pitchFamily="18" charset="0"/>
                <a:cs typeface="Times New Roman" panose="02020603050405020304" pitchFamily="18" charset="0"/>
              </a:rPr>
              <a:t>Extroversion</a:t>
            </a:r>
            <a:endParaRPr lang="en-US" sz="2000" b="0" i="0" u="none" strike="noStrike" dirty="0">
              <a:solidFill>
                <a:srgbClr val="C00000"/>
              </a:solidFill>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1" i="1" u="sng" strike="noStrike" kern="1200" dirty="0">
                <a:solidFill>
                  <a:srgbClr val="000000"/>
                </a:solidFill>
                <a:effectLst/>
                <a:latin typeface="Times New Roman" panose="02020603050405020304" pitchFamily="18" charset="0"/>
                <a:cs typeface="Times New Roman" panose="02020603050405020304" pitchFamily="18" charset="0"/>
              </a:rPr>
              <a:t>Extroversion </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reflects a person’s comfort level with relationships. Extroverts are sociable, talkative, assertive, and open to establishing new relationships.</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Introverts are much less sociable, talkative, and assertive and more reluctant to begin new relationships. Research suggests that extroverts tend to be higher overall job performers than introverts and that they are more likely to be attracted to jobs based on personal relationships, such as sales and marketing positions.</a:t>
            </a:r>
          </a:p>
          <a:p>
            <a:pPr marL="0" marR="0" lvl="0" indent="0" algn="l" defTabSz="914400" rtl="0" eaLnBrk="1" fontAlgn="t"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Introversion</a:t>
            </a:r>
            <a:endParaRPr kumimoji="0" lang="en-US" sz="2000" b="0" i="0" u="none" strike="noStrike" kern="1200" cap="none" spc="0" normalizeH="0" baseline="0" noProof="0" dirty="0">
              <a:ln>
                <a:noFill/>
              </a:ln>
              <a:solidFill>
                <a:srgbClr val="C00000"/>
              </a:solidFill>
              <a:effectLst/>
              <a:uLnTx/>
              <a:uFillTx/>
              <a:latin typeface="Arial" panose="020B0604020202020204" pitchFamily="34" charset="0"/>
              <a:ea typeface="+mn-ea"/>
              <a:cs typeface="+mn-cs"/>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introversion. An introvert tends to be less comfortable in social situations.</a:t>
            </a:r>
            <a:endParaRPr lang="en-US" sz="2000" b="0" i="0" u="none" strike="noStrike" dirty="0">
              <a:effectLst/>
              <a:latin typeface="Arial" panose="020B0604020202020204" pitchFamily="34" charset="0"/>
            </a:endParaRPr>
          </a:p>
        </p:txBody>
      </p:sp>
      <p:pic>
        <p:nvPicPr>
          <p:cNvPr id="7" name="Graphic 21">
            <a:extLst>
              <a:ext uri="{FF2B5EF4-FFF2-40B4-BE49-F238E27FC236}">
                <a16:creationId xmlns:a16="http://schemas.microsoft.com/office/drawing/2014/main" id="{3F8D25E8-9711-31B3-AF05-570F8FC04C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576838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92613B-BED4-C830-A095-C40B37D0E9B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00300B5-7183-34EB-E144-76810FA756C6}"/>
              </a:ext>
            </a:extLst>
          </p:cNvPr>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A2BAC37-5373-8F6E-72C2-7C19372BD0DB}"/>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8057B843-7B14-27A2-E83F-75ADC8EF8CC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3438057-0359-C979-760F-2A5FEBCCCAC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5E743E8-3454-2B08-01DD-1BC6D0DD279E}"/>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4C7B8EA7-C7C0-7DD4-A570-58B6212E45BC}"/>
              </a:ext>
            </a:extLst>
          </p:cNvPr>
          <p:cNvSpPr txBox="1"/>
          <p:nvPr/>
        </p:nvSpPr>
        <p:spPr>
          <a:xfrm>
            <a:off x="1033720" y="2141974"/>
            <a:ext cx="10468640" cy="3539430"/>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1- The “Big Five” Framework:</a:t>
            </a:r>
          </a:p>
          <a:p>
            <a:pPr marL="0" indent="0" algn="l" rtl="0" eaLnBrk="1" fontAlgn="t" latinLnBrk="0" hangingPunct="1">
              <a:spcBef>
                <a:spcPts val="0"/>
              </a:spcBef>
              <a:spcAft>
                <a:spcPts val="0"/>
              </a:spcAft>
            </a:pPr>
            <a:endParaRPr lang="en-US" sz="2000" b="1" i="0" u="none" strike="noStrike" kern="1200" dirty="0">
              <a:solidFill>
                <a:srgbClr val="C00000"/>
              </a:solidFill>
              <a:effectLst/>
              <a:latin typeface="Times New Roman" panose="02020603050405020304" pitchFamily="18" charset="0"/>
              <a:cs typeface="Times New Roman" panose="02020603050405020304" pitchFamily="18" charset="0"/>
            </a:endParaRPr>
          </a:p>
          <a:p>
            <a:pPr marL="0" indent="0" algn="l" rtl="0" eaLnBrk="1" fontAlgn="t" latinLnBrk="0" hangingPunct="1">
              <a:spcBef>
                <a:spcPts val="0"/>
              </a:spcBef>
              <a:spcAft>
                <a:spcPts val="0"/>
              </a:spcAft>
            </a:pPr>
            <a:r>
              <a:rPr lang="en-US" sz="2000" b="1" i="0" u="none" strike="noStrike" kern="1200" dirty="0">
                <a:solidFill>
                  <a:srgbClr val="C00000"/>
                </a:solidFill>
                <a:effectLst/>
                <a:latin typeface="Times New Roman" panose="02020603050405020304" pitchFamily="18" charset="0"/>
                <a:cs typeface="Times New Roman" panose="02020603050405020304" pitchFamily="18" charset="0"/>
              </a:rPr>
              <a:t>Openness</a:t>
            </a:r>
            <a:endParaRPr lang="en-US" sz="2000" b="0" i="0" u="none" strike="noStrike" dirty="0">
              <a:solidFill>
                <a:srgbClr val="C00000"/>
              </a:solidFill>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1" i="1" u="sng" strike="noStrike" kern="1200" dirty="0">
                <a:solidFill>
                  <a:srgbClr val="000000"/>
                </a:solidFill>
                <a:effectLst/>
                <a:latin typeface="Times New Roman" panose="02020603050405020304" pitchFamily="18" charset="0"/>
                <a:cs typeface="Times New Roman" panose="02020603050405020304" pitchFamily="18" charset="0"/>
              </a:rPr>
              <a:t>openness </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reflects a person’s rigidity of beliefs and range of interests. People with high levels of openness are willing to listen to new ideas and to change their own ideas, beliefs, and attitudes in response to new information.</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People with more openness might be expected to be better performers due to their flexibility and the likelihood that they will be better accepted by others in the organization. Openness may also encompass a person’s willingness to accept change; people with high levels of openness may be more receptive to change, whereas people with little openness may resist change.</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endParaRPr lang="en-US" sz="2000" b="0" i="0" u="none" strike="noStrike" dirty="0">
              <a:effectLst/>
              <a:latin typeface="Arial" panose="020B0604020202020204" pitchFamily="34" charset="0"/>
            </a:endParaRPr>
          </a:p>
        </p:txBody>
      </p:sp>
      <p:pic>
        <p:nvPicPr>
          <p:cNvPr id="7" name="Graphic 21">
            <a:extLst>
              <a:ext uri="{FF2B5EF4-FFF2-40B4-BE49-F238E27FC236}">
                <a16:creationId xmlns:a16="http://schemas.microsoft.com/office/drawing/2014/main" id="{47C66884-FBFB-08CA-7058-8117EA2B6E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667146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AF2C5C-A337-73C7-AE32-231617F6EA2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68F049D-B259-C825-350D-271C6522E1BD}"/>
              </a:ext>
            </a:extLst>
          </p:cNvPr>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BA2DE2D-B5CA-B0C9-0F3E-AD692163F860}"/>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E6593C95-E8B1-F03C-38C3-9E5D7ECA94C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A4717A3-D03A-3BA7-5742-A4869473CB5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186E07B-B711-9BF7-90D2-D178C509167E}"/>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ED71286E-1B58-A01E-37D5-213B6D12C537}"/>
              </a:ext>
            </a:extLst>
          </p:cNvPr>
          <p:cNvSpPr txBox="1"/>
          <p:nvPr/>
        </p:nvSpPr>
        <p:spPr>
          <a:xfrm>
            <a:off x="1033720" y="2141974"/>
            <a:ext cx="10468640" cy="1077218"/>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1- The “Big Five” Framework:</a:t>
            </a:r>
          </a:p>
          <a:p>
            <a:pPr marL="0" indent="0" algn="l" rtl="0" eaLnBrk="1" fontAlgn="t" latinLnBrk="0" hangingPunct="1">
              <a:spcBef>
                <a:spcPts val="0"/>
              </a:spcBef>
              <a:spcAft>
                <a:spcPts val="0"/>
              </a:spcAft>
            </a:pPr>
            <a:endParaRPr lang="en-US" sz="2000" b="1" i="0" u="none" strike="noStrike" kern="1200" dirty="0">
              <a:solidFill>
                <a:srgbClr val="C00000"/>
              </a:solidFill>
              <a:effectLst/>
              <a:latin typeface="Times New Roman" panose="02020603050405020304" pitchFamily="18" charset="0"/>
              <a:cs typeface="Times New Roman" panose="02020603050405020304" pitchFamily="18" charset="0"/>
            </a:endParaRPr>
          </a:p>
          <a:p>
            <a:pPr marL="342900" indent="-342900" algn="just" rtl="0" eaLnBrk="1" fontAlgn="t" latinLnBrk="0" hangingPunct="1">
              <a:spcBef>
                <a:spcPts val="0"/>
              </a:spcBef>
              <a:spcAft>
                <a:spcPts val="0"/>
              </a:spcAft>
              <a:buFont typeface="Arial" panose="020B0604020202020204" pitchFamily="34" charset="0"/>
              <a:buChar char="•"/>
            </a:pPr>
            <a:endParaRPr lang="en-US" sz="2000" b="0" i="0" u="none" strike="noStrike" dirty="0">
              <a:effectLst/>
              <a:latin typeface="Arial" panose="020B0604020202020204" pitchFamily="34" charset="0"/>
            </a:endParaRPr>
          </a:p>
        </p:txBody>
      </p:sp>
      <p:pic>
        <p:nvPicPr>
          <p:cNvPr id="7" name="Graphic 21">
            <a:extLst>
              <a:ext uri="{FF2B5EF4-FFF2-40B4-BE49-F238E27FC236}">
                <a16:creationId xmlns:a16="http://schemas.microsoft.com/office/drawing/2014/main" id="{8941FFA0-F02D-6BDA-4A3B-94538D2C8B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E42F679E-FFEB-6DA0-81DD-F18B40573044}"/>
              </a:ext>
            </a:extLst>
          </p:cNvPr>
          <p:cNvPicPr>
            <a:picLocks noChangeAspect="1"/>
          </p:cNvPicPr>
          <p:nvPr/>
        </p:nvPicPr>
        <p:blipFill>
          <a:blip r:embed="rId3"/>
          <a:stretch>
            <a:fillRect/>
          </a:stretch>
        </p:blipFill>
        <p:spPr>
          <a:xfrm>
            <a:off x="1046492" y="2441585"/>
            <a:ext cx="9784928" cy="3596952"/>
          </a:xfrm>
          <a:prstGeom prst="rect">
            <a:avLst/>
          </a:prstGeom>
        </p:spPr>
      </p:pic>
    </p:spTree>
    <p:extLst>
      <p:ext uri="{BB962C8B-B14F-4D97-AF65-F5344CB8AC3E}">
        <p14:creationId xmlns:p14="http://schemas.microsoft.com/office/powerpoint/2010/main" val="37237728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920294-286E-3627-13A3-8ECFE381212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02CCFC6-B3CB-A66D-6021-37514D7438C6}"/>
              </a:ext>
            </a:extLst>
          </p:cNvPr>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279B3DE-EDA9-3A49-6731-8614244F2514}"/>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8AEB97CA-5A73-3213-D37C-ED613A16F82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32CF229-DEBA-24B2-E011-C98C2749631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4E9E88F-22CE-D5B1-7027-3F23B8251ED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B9F95F79-1268-93CF-CA82-840EC63CDD4B}"/>
              </a:ext>
            </a:extLst>
          </p:cNvPr>
          <p:cNvSpPr txBox="1"/>
          <p:nvPr/>
        </p:nvSpPr>
        <p:spPr>
          <a:xfrm>
            <a:off x="1033720" y="2141974"/>
            <a:ext cx="10468640" cy="3847207"/>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1- The “Big Five” Framework:</a:t>
            </a:r>
          </a:p>
          <a:p>
            <a:pPr marL="0" indent="0" algn="l" rtl="0" eaLnBrk="1" fontAlgn="t" latinLnBrk="0" hangingPunct="1">
              <a:spcBef>
                <a:spcPts val="0"/>
              </a:spcBef>
              <a:spcAft>
                <a:spcPts val="0"/>
              </a:spcAft>
            </a:pPr>
            <a:endParaRPr lang="en-US" sz="2000" b="1" i="0" u="none" strike="noStrike" kern="1200" dirty="0">
              <a:solidFill>
                <a:srgbClr val="C00000"/>
              </a:solidFill>
              <a:effectLst/>
              <a:latin typeface="Times New Roman" panose="02020603050405020304" pitchFamily="18" charset="0"/>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Even assessment using the most rigorous and valid measures is likely to be</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somewhat imprecise</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There are also times when using more specific personality traits to predict outcomes such as turnover or performance are more useful than the more general Big Five traits because the more specific trait more directly influences the intended outcome.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For example, if you are trying to hire a strong team player for a diverse creative team, individual differences including a preference for teamwork and other group orientation (a preference for working with diverse others) may </a:t>
            </a: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outperform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any of the Big Five traits in predicting performance. </a:t>
            </a:r>
          </a:p>
        </p:txBody>
      </p:sp>
      <p:pic>
        <p:nvPicPr>
          <p:cNvPr id="7" name="Graphic 21">
            <a:extLst>
              <a:ext uri="{FF2B5EF4-FFF2-40B4-BE49-F238E27FC236}">
                <a16:creationId xmlns:a16="http://schemas.microsoft.com/office/drawing/2014/main" id="{CAEEE9BC-9D75-6D8F-EBF8-2C93B836C1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81708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77D657-8D17-FFF2-7AFE-F899B84A8B0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6F15876-617C-C541-06BA-5D211E8AE35D}"/>
              </a:ext>
            </a:extLst>
          </p:cNvPr>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99A2E5A-5340-B1D6-D803-74C87933660F}"/>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523288E8-383B-C907-F3F7-4F74667E52F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4C26B94-F6FF-79FC-41B1-B13A32D4E41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B28BAED-D57F-2DE3-04C4-BD9248791A3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BF30764-F59C-58DF-E744-CE89D38EB0C9}"/>
              </a:ext>
            </a:extLst>
          </p:cNvPr>
          <p:cNvSpPr txBox="1"/>
          <p:nvPr/>
        </p:nvSpPr>
        <p:spPr>
          <a:xfrm>
            <a:off x="861680" y="2330497"/>
            <a:ext cx="10468640" cy="2308324"/>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1- The “Big Five” Framework:</a:t>
            </a:r>
          </a:p>
          <a:p>
            <a:pPr marR="0" lvl="0" algn="just" defTabSz="914400" rtl="0" eaLnBrk="1" fontAlgn="auto" latinLnBrk="0" hangingPunct="1">
              <a:lnSpc>
                <a:spcPct val="100000"/>
              </a:lnSpc>
              <a:spcBef>
                <a:spcPts val="0"/>
              </a:spcBef>
              <a:spcAft>
                <a:spcPts val="0"/>
              </a:spcAft>
              <a:buClrTx/>
              <a:buSzTx/>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Another limitation of the Big Five framework is that it is primarily based on research conducted in the United States.</a:t>
            </a: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Thus, generalizing it to other cultures presents unanswered questions. Even within the United States, a variety of other factors and traits are also likely to affect behavior in organizations</a:t>
            </a: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a:p>
            <a:pPr marL="342900" indent="-342900" algn="just" rtl="0" eaLnBrk="1" fontAlgn="t" latinLnBrk="0" hangingPunct="1">
              <a:spcBef>
                <a:spcPts val="0"/>
              </a:spcBef>
              <a:spcAft>
                <a:spcPts val="0"/>
              </a:spcAft>
              <a:buFont typeface="Arial" panose="020B0604020202020204" pitchFamily="34" charset="0"/>
              <a:buChar char="•"/>
            </a:pPr>
            <a:endParaRPr lang="en-US" sz="2000" b="0" i="0" u="none" strike="noStrike" dirty="0">
              <a:effectLst/>
              <a:latin typeface="Arial" panose="020B0604020202020204" pitchFamily="34" charset="0"/>
            </a:endParaRPr>
          </a:p>
        </p:txBody>
      </p:sp>
      <p:pic>
        <p:nvPicPr>
          <p:cNvPr id="7" name="Graphic 21">
            <a:extLst>
              <a:ext uri="{FF2B5EF4-FFF2-40B4-BE49-F238E27FC236}">
                <a16:creationId xmlns:a16="http://schemas.microsoft.com/office/drawing/2014/main" id="{224079D2-A710-0091-93B6-B9CE137EC8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373894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2A5BF2-949F-FE9E-436A-11F2EAC0658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6D6A52A-3A12-14B1-739F-96D5C4FF165A}"/>
              </a:ext>
            </a:extLst>
          </p:cNvPr>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289582E-F7AE-06AF-F0AD-076ABA7B1003}"/>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8C75A9F6-9FA5-10C5-1145-188358C45D9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1C46749-16A7-E26B-DDBB-7F47746C6F9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4DF0CF9-9E1D-13FC-FA29-E49C2F269E82}"/>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7932AC2A-D206-D3A0-9D3C-09E4DC41484A}"/>
              </a:ext>
            </a:extLst>
          </p:cNvPr>
          <p:cNvSpPr txBox="1"/>
          <p:nvPr/>
        </p:nvSpPr>
        <p:spPr>
          <a:xfrm>
            <a:off x="1033720" y="2141974"/>
            <a:ext cx="10468640" cy="3600986"/>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2- The Myers-Briggs Framework:</a:t>
            </a:r>
          </a:p>
          <a:p>
            <a:pPr marL="0" indent="0" algn="l" rtl="0" eaLnBrk="1" fontAlgn="t" latinLnBrk="0" hangingPunct="1">
              <a:spcBef>
                <a:spcPts val="0"/>
              </a:spcBef>
              <a:spcAft>
                <a:spcPts val="0"/>
              </a:spcAft>
            </a:pPr>
            <a:endParaRPr lang="en-US" sz="2400" b="1" i="0" u="none" strike="noStrike" kern="1200" dirty="0">
              <a:solidFill>
                <a:srgbClr val="002060"/>
              </a:solidFill>
              <a:effectLst/>
              <a:latin typeface="Times New Roman" panose="02020603050405020304" pitchFamily="18" charset="0"/>
              <a:cs typeface="Times New Roman" panose="02020603050405020304" pitchFamily="18"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1" i="1" u="sng" strike="noStrike" kern="1200" dirty="0">
                <a:solidFill>
                  <a:srgbClr val="000000"/>
                </a:solidFill>
                <a:effectLst/>
                <a:latin typeface="Times New Roman" panose="02020603050405020304" pitchFamily="18" charset="0"/>
                <a:cs typeface="Times New Roman" panose="02020603050405020304" pitchFamily="18" charset="0"/>
              </a:rPr>
              <a:t>The Myers-Briggs framework </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is also a popular framework that some people use to characterize personality. Many people know of this framework through a widely used questionnaire called </a:t>
            </a:r>
            <a:r>
              <a:rPr lang="en-US" sz="2000" b="1" i="1" u="sng" strike="noStrike" kern="1200" dirty="0">
                <a:solidFill>
                  <a:srgbClr val="FF0000"/>
                </a:solidFill>
                <a:effectLst/>
                <a:latin typeface="Times New Roman" panose="02020603050405020304" pitchFamily="18" charset="0"/>
                <a:cs typeface="Times New Roman" panose="02020603050405020304" pitchFamily="18" charset="0"/>
              </a:rPr>
              <a:t>the Myers-Briggs Type Indicator (MBTI).</a:t>
            </a:r>
            <a:endParaRPr lang="en-US" sz="2000" b="0" i="0" u="none" strike="noStrike" dirty="0">
              <a:effectLst/>
              <a:latin typeface="Times New Roman" panose="02020603050405020304" pitchFamily="18" charset="0"/>
              <a:cs typeface="Times New Roman" panose="02020603050405020304" pitchFamily="18"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It is based upon Carl Jung’s work on psychological types. Psychologist Carl Jung was a contemporary of Sigmund Freud and a leading exponent of Gestalt personality theory. </a:t>
            </a:r>
            <a:endParaRPr lang="en-US" sz="2000" b="0" i="0" u="none" strike="noStrike" dirty="0">
              <a:effectLst/>
              <a:latin typeface="Times New Roman" panose="02020603050405020304" pitchFamily="18" charset="0"/>
              <a:cs typeface="Times New Roman" panose="02020603050405020304" pitchFamily="18"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The MBTI was first developed by Isabel Briggs Myers (1897–1979) and her mother, Katharine Cook Briggs, to help people understand themselves and each other so that they could find work that matches their personality.</a:t>
            </a:r>
            <a:endParaRPr lang="en-US" sz="2000" b="0" i="0" u="none" strike="noStrike" dirty="0">
              <a:effectLst/>
              <a:latin typeface="Times New Roman" panose="02020603050405020304" pitchFamily="18" charset="0"/>
              <a:cs typeface="Times New Roman" panose="02020603050405020304" pitchFamily="18" charset="0"/>
            </a:endParaRPr>
          </a:p>
          <a:p>
            <a:pPr marL="342900" indent="-342900" algn="just" rtl="0" eaLnBrk="1" fontAlgn="t" latinLnBrk="0" hangingPunct="1">
              <a:spcBef>
                <a:spcPts val="0"/>
              </a:spcBef>
              <a:spcAft>
                <a:spcPts val="0"/>
              </a:spcAft>
              <a:buFont typeface="Arial" panose="020B0604020202020204" pitchFamily="34" charset="0"/>
              <a:buChar char="•"/>
            </a:pPr>
            <a:endParaRPr lang="en-US" sz="2000" b="0" i="0" u="none" strike="noStrike" dirty="0">
              <a:effectLst/>
              <a:latin typeface="Arial" panose="020B0604020202020204" pitchFamily="34" charset="0"/>
            </a:endParaRPr>
          </a:p>
        </p:txBody>
      </p:sp>
      <p:pic>
        <p:nvPicPr>
          <p:cNvPr id="7" name="Graphic 21">
            <a:extLst>
              <a:ext uri="{FF2B5EF4-FFF2-40B4-BE49-F238E27FC236}">
                <a16:creationId xmlns:a16="http://schemas.microsoft.com/office/drawing/2014/main" id="{734D64F4-0F87-56BD-EA86-79E417DC5E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755772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AECA29-D06B-7544-DBB2-8117B5B47E5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BD6DFDB-2291-5B30-789D-28D4C9EE159E}"/>
              </a:ext>
            </a:extLst>
          </p:cNvPr>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7867319-FCC9-6461-3920-14BA2C5C2E90}"/>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833C04A5-5E41-A81D-5C5E-A215B2FC4F5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0CF003D-B574-1EE4-B135-B0EAC56C311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9DB9645-51CD-B0ED-90AF-1C584657E23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4A4E1371-F08C-01CC-3138-DE2C510F8642}"/>
              </a:ext>
            </a:extLst>
          </p:cNvPr>
          <p:cNvSpPr txBox="1"/>
          <p:nvPr/>
        </p:nvSpPr>
        <p:spPr>
          <a:xfrm>
            <a:off x="1033720" y="2141974"/>
            <a:ext cx="10468640" cy="3600986"/>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2- The Myers-Briggs Framework:</a:t>
            </a:r>
          </a:p>
          <a:p>
            <a:pPr marL="0" indent="0" algn="l" rtl="0" eaLnBrk="1" fontAlgn="t" latinLnBrk="0" hangingPunct="1">
              <a:spcBef>
                <a:spcPts val="0"/>
              </a:spcBef>
              <a:spcAft>
                <a:spcPts val="0"/>
              </a:spcAft>
            </a:pPr>
            <a:endParaRPr lang="en-US" sz="2400" b="1" i="0" u="none" strike="noStrike" kern="1200" dirty="0">
              <a:solidFill>
                <a:srgbClr val="002060"/>
              </a:solidFill>
              <a:effectLst/>
              <a:latin typeface="Times New Roman" panose="02020603050405020304" pitchFamily="18" charset="0"/>
              <a:cs typeface="Times New Roman" panose="02020603050405020304" pitchFamily="18" charset="0"/>
            </a:endParaRPr>
          </a:p>
          <a:p>
            <a:pPr marL="0" indent="0" algn="just" rtl="0" eaLnBrk="1" fontAlgn="t" latinLnBrk="0" hangingPunct="1">
              <a:spcBef>
                <a:spcPts val="0"/>
              </a:spcBef>
              <a:spcAft>
                <a:spcPts val="0"/>
              </a:spcAft>
            </a:pPr>
            <a:r>
              <a:rPr lang="en-US" sz="2000" b="1" i="1" u="sng" strike="noStrike" kern="1200" dirty="0">
                <a:solidFill>
                  <a:srgbClr val="000000"/>
                </a:solidFill>
                <a:effectLst/>
                <a:latin typeface="Times New Roman" panose="02020603050405020304" pitchFamily="18" charset="0"/>
                <a:cs typeface="Times New Roman" panose="02020603050405020304" pitchFamily="18" charset="0"/>
              </a:rPr>
              <a:t>The MBTI uses four scales with opposite poles to assess four sets of preferences. </a:t>
            </a:r>
            <a:endParaRPr lang="en-US" sz="2000" b="0" i="0" u="none" strike="noStrike" dirty="0">
              <a:effectLst/>
              <a:latin typeface="Times New Roman" panose="02020603050405020304" pitchFamily="18" charset="0"/>
              <a:cs typeface="Times New Roman" panose="02020603050405020304" pitchFamily="18" charset="0"/>
            </a:endParaRPr>
          </a:p>
          <a:p>
            <a:pPr marL="0" indent="0" algn="just" rtl="0" eaLnBrk="1" fontAlgn="t" latinLnBrk="0" hangingPunct="1">
              <a:spcBef>
                <a:spcPts val="0"/>
              </a:spcBef>
              <a:spcAft>
                <a:spcPts val="0"/>
              </a:spcAft>
            </a:pPr>
            <a:r>
              <a:rPr lang="en-US" sz="2000" b="1" i="1" u="sng" strike="noStrike" kern="1200" dirty="0">
                <a:solidFill>
                  <a:srgbClr val="C00000"/>
                </a:solidFill>
                <a:effectLst/>
                <a:latin typeface="Times New Roman" panose="02020603050405020304" pitchFamily="18" charset="0"/>
                <a:cs typeface="Times New Roman" panose="02020603050405020304" pitchFamily="18" charset="0"/>
              </a:rPr>
              <a:t>1- Extroversion (E)/Introversion (I): </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Extroverts are energized by things and people. They are interactors and “on the fly” thinkers whose motto is “ready, fire, aim.” Introverts find energy in ideas, concepts, and abstractions.</a:t>
            </a:r>
            <a:endParaRPr lang="en-US" sz="2000" b="0" i="0" u="none" strike="noStrike" dirty="0">
              <a:effectLst/>
              <a:latin typeface="Times New Roman" panose="02020603050405020304" pitchFamily="18" charset="0"/>
              <a:cs typeface="Times New Roman" panose="02020603050405020304" pitchFamily="18" charset="0"/>
            </a:endParaRPr>
          </a:p>
          <a:p>
            <a:pPr marL="0" indent="0" algn="just" rtl="0" eaLnBrk="1" fontAlgn="t" latinLnBrk="0" hangingPunct="1">
              <a:spcBef>
                <a:spcPts val="0"/>
              </a:spcBef>
              <a:spcAft>
                <a:spcPts val="0"/>
              </a:spcAft>
            </a:pPr>
            <a:r>
              <a:rPr lang="en-US" sz="2000" b="1" i="1" u="sng" strike="noStrike" kern="1200" dirty="0">
                <a:solidFill>
                  <a:srgbClr val="C00000"/>
                </a:solidFill>
                <a:effectLst/>
                <a:latin typeface="Times New Roman" panose="02020603050405020304" pitchFamily="18" charset="0"/>
                <a:cs typeface="Times New Roman" panose="02020603050405020304" pitchFamily="18" charset="0"/>
              </a:rPr>
              <a:t>2- Sensing (S)/Intuition (N): </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Sensing people are detail oriented. They want and trust facts. Intuitive people seek out patterns and relationships among the facts that they have learned. </a:t>
            </a:r>
            <a:endParaRPr lang="en-US" sz="2000" b="0" i="0" u="none" strike="noStrike" dirty="0">
              <a:effectLst/>
              <a:latin typeface="Times New Roman" panose="02020603050405020304" pitchFamily="18" charset="0"/>
              <a:cs typeface="Times New Roman" panose="02020603050405020304" pitchFamily="18" charset="0"/>
            </a:endParaRPr>
          </a:p>
          <a:p>
            <a:pPr marL="0" indent="0" algn="just" rtl="0" eaLnBrk="1" fontAlgn="t" latinLnBrk="0" hangingPunct="1">
              <a:spcBef>
                <a:spcPts val="0"/>
              </a:spcBef>
              <a:spcAft>
                <a:spcPts val="0"/>
              </a:spcAft>
            </a:pPr>
            <a:r>
              <a:rPr lang="en-US" sz="2000" b="1" i="1" u="sng" strike="noStrike" kern="1200" dirty="0">
                <a:solidFill>
                  <a:srgbClr val="C00000"/>
                </a:solidFill>
                <a:effectLst/>
                <a:latin typeface="Times New Roman" panose="02020603050405020304" pitchFamily="18" charset="0"/>
                <a:cs typeface="Times New Roman" panose="02020603050405020304" pitchFamily="18" charset="0"/>
              </a:rPr>
              <a:t>3- Thinking (T)/Feeling (F): </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Thinkers value fairness and decide things impersonally based on objective criteria and logic. Feelers value harmony and focus on human values and needs as they make decisions or judgments.</a:t>
            </a:r>
            <a:endParaRPr lang="en-US" sz="2000" b="0" i="0" u="none" strike="noStrike" dirty="0">
              <a:effectLst/>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D43DCD50-97B1-7F51-072D-26897EFEBF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607920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260F09-7DC0-9F98-DFA6-949A039C451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E06BB8A-BDCE-0099-9030-2A863A10B4CE}"/>
              </a:ext>
            </a:extLst>
          </p:cNvPr>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517A2FC-FA42-2CB0-F8A8-97CCC458CCA2}"/>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6AC4AC9F-F633-CE61-7D57-53EAB8054C8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23C6941-FAC9-F611-0A0A-6299263FE56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3D30F68-4D7F-B31E-D248-FFB333583C1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1B123250-1807-D6AA-C19D-4854A27062BE}"/>
              </a:ext>
            </a:extLst>
          </p:cNvPr>
          <p:cNvSpPr txBox="1"/>
          <p:nvPr/>
        </p:nvSpPr>
        <p:spPr>
          <a:xfrm>
            <a:off x="1033720" y="2141974"/>
            <a:ext cx="10468640" cy="3847207"/>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2- The Myers-Briggs Framework:</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2000" b="1" i="1"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4- Judging (J)/Perceiving (P): </a:t>
            </a:r>
            <a:r>
              <a:rPr kumimoji="0" lang="en-US" sz="2000" b="1" i="1"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Judging</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people are decisive and tend to plan. They focus on completing tasks, take action quickly, and want to know the essentials. They develop plans and follow them, adhering to deadlines. </a:t>
            </a:r>
            <a:r>
              <a:rPr kumimoji="0" lang="en-US" sz="2000" b="1" i="1"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Perceptive</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people are adaptable, spontaneous, and curious. They start many tasks and often find it difficult to complete them. Deadlines are meant to be stretched.</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possible combinations of these preferences result in </a:t>
            </a: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sixteen personality types</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which are identified by the four letters that represent one’s tendencies on the four scales. For example, ENTJ reflects extraversion, intuition, thinking, and judging.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You can complete a brief Myers-Briggs type self-assessment online </a:t>
            </a:r>
            <a:r>
              <a:rPr kumimoji="0" lang="en-US" sz="2000" b="0" i="1"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a:t>
            </a:r>
            <a:r>
              <a:rPr kumimoji="0" lang="en-US" sz="2000" b="0" i="1"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 http://www.humanmetrics.com/cgi-win/JTypes2.asp.</a:t>
            </a:r>
          </a:p>
        </p:txBody>
      </p:sp>
      <p:pic>
        <p:nvPicPr>
          <p:cNvPr id="7" name="Graphic 21">
            <a:extLst>
              <a:ext uri="{FF2B5EF4-FFF2-40B4-BE49-F238E27FC236}">
                <a16:creationId xmlns:a16="http://schemas.microsoft.com/office/drawing/2014/main" id="{35F25FB8-B72D-7812-759D-CF4D779A14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436170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406C4C-72A5-FCA9-230E-CD320D3F273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5AFF99-36E0-4FF1-7A94-9544451215CA}"/>
              </a:ext>
            </a:extLst>
          </p:cNvPr>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869D0A5-CB33-DCB6-227C-A0F09548410E}"/>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432926AF-8D45-AC67-C205-554853D67BD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C2FDD49-4A07-D69E-B2F7-1D66A96910C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C10A100-AFDF-FD4A-DE3D-B8A35E4D2562}"/>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28926480-2861-FD9D-DD6D-3D32268258FC}"/>
              </a:ext>
            </a:extLst>
          </p:cNvPr>
          <p:cNvSpPr txBox="1"/>
          <p:nvPr/>
        </p:nvSpPr>
        <p:spPr>
          <a:xfrm>
            <a:off x="1033720" y="2141974"/>
            <a:ext cx="10468640" cy="1754326"/>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3- Other Important Personality Traits:</a:t>
            </a:r>
          </a:p>
          <a:p>
            <a:pPr marL="0" indent="0" algn="l" rtl="0" eaLnBrk="1" fontAlgn="t" latinLnBrk="0" hangingPunct="1">
              <a:spcBef>
                <a:spcPts val="0"/>
              </a:spcBef>
              <a:spcAft>
                <a:spcPts val="0"/>
              </a:spcAft>
            </a:pPr>
            <a:endParaRPr lang="en-US" sz="2400" b="1" i="0" u="none" strike="noStrike" kern="1200" dirty="0">
              <a:solidFill>
                <a:srgbClr val="002060"/>
              </a:solidFill>
              <a:effectLst/>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Besides these complex models of personality, several other specific personality traits are also likely to influence behavior in organizations. Among the most important </a:t>
            </a:r>
            <a:r>
              <a:rPr kumimoji="0" lang="en-US" sz="2000" b="1" i="1"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are locus of control, self-efficacy, authoritarianism, Machiavellianism, self-esteem, and risk propensity</a:t>
            </a:r>
          </a:p>
        </p:txBody>
      </p:sp>
      <p:pic>
        <p:nvPicPr>
          <p:cNvPr id="7" name="Graphic 21">
            <a:extLst>
              <a:ext uri="{FF2B5EF4-FFF2-40B4-BE49-F238E27FC236}">
                <a16:creationId xmlns:a16="http://schemas.microsoft.com/office/drawing/2014/main" id="{94EC49FE-33B4-F4BF-7708-EE5130D1C8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00416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9CC58F-F033-652B-1AF0-3E18411A322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622E235-B3F4-F580-3755-20FDF67CAB4D}"/>
              </a:ext>
            </a:extLst>
          </p:cNvPr>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5E06E82-9865-B3D6-AEEE-6B428647C5B9}"/>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4DD71411-1B0D-0305-99C4-9E9C90F4260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6E5AC7E-0E5F-BA4D-3FDD-245BBDAA866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9D8B01C-5ED4-0663-3E7D-D6245FD191A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549ECE0F-53AA-E882-D33D-67763BAA7FA8}"/>
              </a:ext>
            </a:extLst>
          </p:cNvPr>
          <p:cNvSpPr txBox="1"/>
          <p:nvPr/>
        </p:nvSpPr>
        <p:spPr>
          <a:xfrm>
            <a:off x="1033720" y="2141974"/>
            <a:ext cx="10468640" cy="3847207"/>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3-1 Locus of Control:</a:t>
            </a:r>
          </a:p>
          <a:p>
            <a:pPr marL="0" indent="0" algn="just">
              <a:buFont typeface="Wingdings" panose="05000000000000000000" pitchFamily="2" charset="2"/>
              <a:buNone/>
            </a:pPr>
            <a:r>
              <a:rPr lang="en-US" sz="2000" b="1" i="1" u="sng" dirty="0">
                <a:solidFill>
                  <a:schemeClr val="tx1"/>
                </a:solidFill>
                <a:latin typeface="Times New Roman" panose="02020603050405020304" pitchFamily="18" charset="0"/>
                <a:cs typeface="Times New Roman" panose="02020603050405020304" pitchFamily="18" charset="0"/>
              </a:rPr>
              <a:t>Locus of control: </a:t>
            </a:r>
            <a:r>
              <a:rPr lang="en-US" sz="2000" b="0" i="0" u="none" dirty="0">
                <a:solidFill>
                  <a:schemeClr val="tx1"/>
                </a:solidFill>
                <a:latin typeface="Times New Roman" panose="02020603050405020304" pitchFamily="18" charset="0"/>
                <a:cs typeface="Times New Roman" panose="02020603050405020304" pitchFamily="18" charset="0"/>
              </a:rPr>
              <a:t>is the extent to which people believe that their behavior has a real effect on what happens to them.</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Some people, for example, believe that if they work hard, they will succeed.</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They may also believe that people who fail do so because they lack ability or motivation. People who believe that individuals are in control of their lives are said to have </a:t>
            </a:r>
            <a:r>
              <a:rPr lang="en-US" sz="2000" b="1" i="0" u="none" dirty="0">
                <a:solidFill>
                  <a:schemeClr val="tx1"/>
                </a:solidFill>
                <a:latin typeface="Times New Roman" panose="02020603050405020304" pitchFamily="18" charset="0"/>
                <a:cs typeface="Times New Roman" panose="02020603050405020304" pitchFamily="18" charset="0"/>
              </a:rPr>
              <a:t>an internal locus of control</a:t>
            </a:r>
            <a:r>
              <a:rPr lang="en-US" sz="2000" b="0" i="0" u="none" dirty="0">
                <a:solidFill>
                  <a:schemeClr val="tx1"/>
                </a:solidFill>
                <a:latin typeface="Times New Roman" panose="02020603050405020304" pitchFamily="18" charset="0"/>
                <a:cs typeface="Times New Roman" panose="02020603050405020304" pitchFamily="18" charset="0"/>
              </a:rPr>
              <a:t>. </a:t>
            </a:r>
          </a:p>
          <a:p>
            <a:pPr marL="285750" indent="-285750" algn="just">
              <a:buFont typeface="Wingdings" panose="05000000000000000000" pitchFamily="2" charset="2"/>
              <a:buChar char="§"/>
            </a:pPr>
            <a:r>
              <a:rPr lang="en-US" sz="2000" b="1" i="1" u="none" dirty="0">
                <a:solidFill>
                  <a:schemeClr val="tx1"/>
                </a:solidFill>
                <a:latin typeface="Times New Roman" panose="02020603050405020304" pitchFamily="18" charset="0"/>
                <a:cs typeface="Times New Roman" panose="02020603050405020304" pitchFamily="18" charset="0"/>
              </a:rPr>
              <a:t>For example,</a:t>
            </a:r>
            <a:r>
              <a:rPr lang="en-US" sz="2000" b="0" i="0" u="none" dirty="0">
                <a:solidFill>
                  <a:schemeClr val="tx1"/>
                </a:solidFill>
                <a:latin typeface="Times New Roman" panose="02020603050405020304" pitchFamily="18" charset="0"/>
                <a:cs typeface="Times New Roman" panose="02020603050405020304" pitchFamily="18" charset="0"/>
              </a:rPr>
              <a:t> an employee who fails to get a promotion may attribute that failure to a politically motivated boss or just bad luck, rather than to his or her own lack of skills or poor performance record.</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People who think that forces beyond their control dictate what happens to them are said to have </a:t>
            </a:r>
            <a:r>
              <a:rPr lang="en-US" sz="2000" b="1" i="0" u="none" dirty="0">
                <a:solidFill>
                  <a:schemeClr val="tx1"/>
                </a:solidFill>
                <a:latin typeface="Times New Roman" panose="02020603050405020304" pitchFamily="18" charset="0"/>
                <a:cs typeface="Times New Roman" panose="02020603050405020304" pitchFamily="18" charset="0"/>
              </a:rPr>
              <a:t>an external locus of control.</a:t>
            </a:r>
          </a:p>
        </p:txBody>
      </p:sp>
      <p:pic>
        <p:nvPicPr>
          <p:cNvPr id="7" name="Graphic 21">
            <a:extLst>
              <a:ext uri="{FF2B5EF4-FFF2-40B4-BE49-F238E27FC236}">
                <a16:creationId xmlns:a16="http://schemas.microsoft.com/office/drawing/2014/main" id="{7067E90C-5E69-D56F-B0FB-F71FFB1DCB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236701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1237B6-F6ED-876C-FA24-527545B601B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DA4ACA2-AF75-C5DF-40F2-518DA4386B46}"/>
              </a:ext>
            </a:extLst>
          </p:cNvPr>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0956837-6B81-FECC-A837-260AE95F9375}"/>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1C5870F5-26D2-46F7-0147-68C69D2887A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3535257-30B5-7038-F03D-DA7F9AD8138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875B594-2A0A-5EFF-3E72-15DDFD1D95F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583B1C62-CE54-E030-A060-F04B20DADB14}"/>
              </a:ext>
            </a:extLst>
          </p:cNvPr>
          <p:cNvSpPr txBox="1"/>
          <p:nvPr/>
        </p:nvSpPr>
        <p:spPr>
          <a:xfrm>
            <a:off x="1033720" y="2141974"/>
            <a:ext cx="10468640" cy="1077218"/>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3-1 Locus of Control: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Effects of Locus of Control on Organizational Outcomes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endParaRPr>
          </a:p>
        </p:txBody>
      </p:sp>
      <p:pic>
        <p:nvPicPr>
          <p:cNvPr id="7" name="Graphic 21">
            <a:extLst>
              <a:ext uri="{FF2B5EF4-FFF2-40B4-BE49-F238E27FC236}">
                <a16:creationId xmlns:a16="http://schemas.microsoft.com/office/drawing/2014/main" id="{4D2DB145-85CC-757D-27E9-CD83A93F71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85373728-31BA-D362-0027-A0F5047CA82B}"/>
              </a:ext>
            </a:extLst>
          </p:cNvPr>
          <p:cNvPicPr>
            <a:picLocks noChangeAspect="1"/>
          </p:cNvPicPr>
          <p:nvPr/>
        </p:nvPicPr>
        <p:blipFill>
          <a:blip r:embed="rId3"/>
          <a:stretch>
            <a:fillRect/>
          </a:stretch>
        </p:blipFill>
        <p:spPr>
          <a:xfrm>
            <a:off x="1033720" y="3126634"/>
            <a:ext cx="9510584" cy="2499577"/>
          </a:xfrm>
          <a:prstGeom prst="rect">
            <a:avLst/>
          </a:prstGeom>
        </p:spPr>
      </p:pic>
    </p:spTree>
    <p:extLst>
      <p:ext uri="{BB962C8B-B14F-4D97-AF65-F5344CB8AC3E}">
        <p14:creationId xmlns:p14="http://schemas.microsoft.com/office/powerpoint/2010/main" val="38451118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8A51C1-F404-565F-AB0C-EBD8C29E933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945C8A0-32D7-A38E-A1B2-D92BB58AA30B}"/>
              </a:ext>
            </a:extLst>
          </p:cNvPr>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AAE76A2-8324-3B7F-67F4-E8ECA5831962}"/>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BAF86904-1A7C-87A3-64A1-4EE8EFC3C22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7B9439A-8CA7-64F1-96A7-84C82F4D4D5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71002C7-5532-C336-2E87-AA219A94B869}"/>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7BCDE30-65A7-A5E3-B95E-854CD6DC3F2A}"/>
              </a:ext>
            </a:extLst>
          </p:cNvPr>
          <p:cNvSpPr txBox="1"/>
          <p:nvPr/>
        </p:nvSpPr>
        <p:spPr>
          <a:xfrm>
            <a:off x="1033720" y="2141974"/>
            <a:ext cx="10468640" cy="1077218"/>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3-1 Locus of Control: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Effects of Locus of Control on Organizational Outcomes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endParaRPr>
          </a:p>
        </p:txBody>
      </p:sp>
      <p:pic>
        <p:nvPicPr>
          <p:cNvPr id="7" name="Graphic 21">
            <a:extLst>
              <a:ext uri="{FF2B5EF4-FFF2-40B4-BE49-F238E27FC236}">
                <a16:creationId xmlns:a16="http://schemas.microsoft.com/office/drawing/2014/main" id="{58E09B4E-C85B-138F-AD7F-68E6450EBA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C142CF9F-F94C-5749-8245-09E87F44077D}"/>
              </a:ext>
            </a:extLst>
          </p:cNvPr>
          <p:cNvPicPr>
            <a:picLocks noChangeAspect="1"/>
          </p:cNvPicPr>
          <p:nvPr/>
        </p:nvPicPr>
        <p:blipFill>
          <a:blip r:embed="rId3"/>
          <a:stretch>
            <a:fillRect/>
          </a:stretch>
        </p:blipFill>
        <p:spPr>
          <a:xfrm>
            <a:off x="942308" y="3130488"/>
            <a:ext cx="9510584" cy="2895851"/>
          </a:xfrm>
          <a:prstGeom prst="rect">
            <a:avLst/>
          </a:prstGeom>
        </p:spPr>
      </p:pic>
    </p:spTree>
    <p:extLst>
      <p:ext uri="{BB962C8B-B14F-4D97-AF65-F5344CB8AC3E}">
        <p14:creationId xmlns:p14="http://schemas.microsoft.com/office/powerpoint/2010/main" val="13432204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E07A52-4FD0-1876-534C-5E8754EB0EC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3E46D3D-B32A-A0A8-16DE-9787D01071AE}"/>
              </a:ext>
            </a:extLst>
          </p:cNvPr>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51952C8-6A47-B6BC-A71F-4FDCC9CB5FBB}"/>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6DA38408-6805-C3BC-32ED-B19AFA54BAC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E0772AD-E7AD-C27B-709C-E9A24EEEFC2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9FCCDC-19DA-0AE7-AB83-87D4DDC1059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4B109640-0E98-EB19-8647-2D72336A81D1}"/>
              </a:ext>
            </a:extLst>
          </p:cNvPr>
          <p:cNvSpPr txBox="1"/>
          <p:nvPr/>
        </p:nvSpPr>
        <p:spPr>
          <a:xfrm>
            <a:off x="1033720" y="2141974"/>
            <a:ext cx="10468640" cy="3847207"/>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3-2 Authoritarianism:</a:t>
            </a:r>
            <a:endParaRPr lang="en-US" sz="2000" dirty="0">
              <a:solidFill>
                <a:srgbClr val="C00000"/>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sz="2000" b="1" i="1" u="sng" dirty="0">
                <a:latin typeface="Times New Roman" panose="02020603050405020304" pitchFamily="18" charset="0"/>
                <a:cs typeface="Times New Roman" panose="02020603050405020304" pitchFamily="18" charset="0"/>
              </a:rPr>
              <a:t>A</a:t>
            </a:r>
            <a:r>
              <a:rPr lang="en-US" sz="2000" b="1" i="1" u="sng" dirty="0">
                <a:solidFill>
                  <a:schemeClr val="tx1"/>
                </a:solidFill>
                <a:latin typeface="Times New Roman" panose="02020603050405020304" pitchFamily="18" charset="0"/>
                <a:cs typeface="Times New Roman" panose="02020603050405020304" pitchFamily="18" charset="0"/>
              </a:rPr>
              <a:t>uthoritarianism, </a:t>
            </a:r>
            <a:r>
              <a:rPr lang="en-US" sz="2000" b="0" i="0" u="none" dirty="0">
                <a:solidFill>
                  <a:schemeClr val="tx1"/>
                </a:solidFill>
                <a:latin typeface="Times New Roman" panose="02020603050405020304" pitchFamily="18" charset="0"/>
                <a:cs typeface="Times New Roman" panose="02020603050405020304" pitchFamily="18" charset="0"/>
              </a:rPr>
              <a:t>the extent to which a person believes that power and status differences are appropriate within hierarchical social systems such as organizations</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For example, a person who is highly authoritarian may accept directives or orders from someone with more authority purely because the other person is “the boss.” On the other hand, a person who is not highly authoritarian, although he or she may still carry out reasonable directives from the boss, is more likely to question things, express disagreement with the boss, and even refuse to carry out orders if they are for some reason objectionable.</a:t>
            </a:r>
          </a:p>
          <a:p>
            <a:pPr marL="285750" indent="-285750" algn="just">
              <a:buFont typeface="Wingdings" panose="05000000000000000000" pitchFamily="2" charset="2"/>
              <a:buChar char="§"/>
            </a:pPr>
            <a:endParaRPr lang="en-US" sz="2000"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u="sng" dirty="0">
                <a:solidFill>
                  <a:srgbClr val="C00000"/>
                </a:solidFill>
                <a:latin typeface="Times New Roman" panose="02020603050405020304" pitchFamily="18" charset="0"/>
                <a:cs typeface="Times New Roman" panose="02020603050405020304" pitchFamily="18" charset="0"/>
              </a:rPr>
              <a:t>Example</a:t>
            </a:r>
            <a:r>
              <a:rPr lang="en-US" sz="2000" b="0" i="0" u="none" dirty="0">
                <a:solidFill>
                  <a:schemeClr val="tx1"/>
                </a:solidFill>
                <a:latin typeface="Times New Roman" panose="02020603050405020304" pitchFamily="18" charset="0"/>
                <a:cs typeface="Times New Roman" panose="02020603050405020304" pitchFamily="18" charset="0"/>
              </a:rPr>
              <a:t> During the aftermath of the Enron and Arthur Anderson scandals that destroyed both firms, charges were brought against some accountants who shredded important documents before they could be seized by the authorities. </a:t>
            </a:r>
          </a:p>
        </p:txBody>
      </p:sp>
      <p:pic>
        <p:nvPicPr>
          <p:cNvPr id="7" name="Graphic 21">
            <a:extLst>
              <a:ext uri="{FF2B5EF4-FFF2-40B4-BE49-F238E27FC236}">
                <a16:creationId xmlns:a16="http://schemas.microsoft.com/office/drawing/2014/main" id="{E6C764A8-5928-A839-EF44-BFBB129BCE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775215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D17566-9811-BBE9-3300-B8B55E1CB9B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2C3ACB0-6DB9-14E0-78B7-782F5D753A13}"/>
              </a:ext>
            </a:extLst>
          </p:cNvPr>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9F0368B-F9C3-5F49-053E-7EE86489435E}"/>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98B8DD05-6D9A-2D56-E0A1-04545EBAF17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AF2E85C-22EB-42FA-791F-DFB5233AC11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CB32AA8-DA61-C532-33C9-2762C89970D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136839CB-1410-4E85-2EED-1943BD72843A}"/>
              </a:ext>
            </a:extLst>
          </p:cNvPr>
          <p:cNvSpPr txBox="1"/>
          <p:nvPr/>
        </p:nvSpPr>
        <p:spPr>
          <a:xfrm>
            <a:off x="1033720" y="2141974"/>
            <a:ext cx="10468640" cy="3847207"/>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3-3 Machiavellianism:</a:t>
            </a:r>
          </a:p>
          <a:p>
            <a:pPr marL="0" indent="0" algn="just">
              <a:buFont typeface="Wingdings" panose="05000000000000000000" pitchFamily="2" charset="2"/>
              <a:buNone/>
            </a:pPr>
            <a:r>
              <a:rPr lang="en-US" sz="2000" b="1" i="1" u="sng" dirty="0">
                <a:solidFill>
                  <a:schemeClr val="tx1"/>
                </a:solidFill>
                <a:latin typeface="Times New Roman" panose="02020603050405020304" pitchFamily="18" charset="0"/>
                <a:cs typeface="Times New Roman" panose="02020603050405020304" pitchFamily="18" charset="0"/>
              </a:rPr>
              <a:t>The term “Machiavellianism” </a:t>
            </a:r>
            <a:r>
              <a:rPr lang="en-US" sz="2000" b="0" i="0" u="none" dirty="0">
                <a:solidFill>
                  <a:schemeClr val="tx1"/>
                </a:solidFill>
                <a:latin typeface="Times New Roman" panose="02020603050405020304" pitchFamily="18" charset="0"/>
                <a:cs typeface="Times New Roman" panose="02020603050405020304" pitchFamily="18" charset="0"/>
              </a:rPr>
              <a:t>is now used to describe behavior directed at gaining power and controlling the behavior of others.</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More Machiavellian individuals tend to be rational and unemotional, may be willing to lie to attain their personal goals, put little emphasis on loyalty and friendship, and enjoy manipulating others’ behavior.</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Less Machiavellian individuals are more emotional, less willing to lie to succeed, value loyalty and friendship highly, and get little personal pleasure from manipulating others.</a:t>
            </a:r>
          </a:p>
          <a:p>
            <a:pPr marL="285750" indent="-285750" algn="just">
              <a:buFont typeface="Wingdings" panose="05000000000000000000" pitchFamily="2" charset="2"/>
              <a:buChar char="§"/>
            </a:pPr>
            <a:endParaRPr lang="en-US" sz="2000"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u="sng" dirty="0">
                <a:solidFill>
                  <a:srgbClr val="C00000"/>
                </a:solidFill>
                <a:latin typeface="Times New Roman" panose="02020603050405020304" pitchFamily="18" charset="0"/>
                <a:cs typeface="Times New Roman" panose="02020603050405020304" pitchFamily="18" charset="0"/>
              </a:rPr>
              <a:t>Example: </a:t>
            </a:r>
            <a:r>
              <a:rPr lang="en-US" sz="2000" b="0" i="0" u="none" dirty="0">
                <a:solidFill>
                  <a:schemeClr val="tx1"/>
                </a:solidFill>
                <a:latin typeface="Times New Roman" panose="02020603050405020304" pitchFamily="18" charset="0"/>
                <a:cs typeface="Times New Roman" panose="02020603050405020304" pitchFamily="18" charset="0"/>
              </a:rPr>
              <a:t>By all accounts, Dennis Kozlowski, the indicted former CEO of Tyco International, had a high degree of Machiavellianism. He apparently came to believe that his position of power in the company gave him the right to do just about anything he wanted with company resources</a:t>
            </a:r>
          </a:p>
        </p:txBody>
      </p:sp>
      <p:pic>
        <p:nvPicPr>
          <p:cNvPr id="7" name="Graphic 21">
            <a:extLst>
              <a:ext uri="{FF2B5EF4-FFF2-40B4-BE49-F238E27FC236}">
                <a16:creationId xmlns:a16="http://schemas.microsoft.com/office/drawing/2014/main" id="{5BAB3471-66F5-72D6-7E7C-76F5148F73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27323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234D87-F7E1-426D-6D34-1A075F49514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E4536E6-0FB1-875E-87B9-DB2F8E23EE47}"/>
              </a:ext>
            </a:extLst>
          </p:cNvPr>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2154A4E-B967-CD24-B710-1C5289EABBFC}"/>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74502DAE-87DF-24C4-04D8-0ED89EECE97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BAC6F1E-6BA3-F4A9-8C97-BFC9AAE3B57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849C58D-398E-EFAF-2333-1099E302837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6BCF83C4-4A8C-4A56-0064-08CB8C6ABD61}"/>
              </a:ext>
            </a:extLst>
          </p:cNvPr>
          <p:cNvSpPr txBox="1"/>
          <p:nvPr/>
        </p:nvSpPr>
        <p:spPr>
          <a:xfrm>
            <a:off x="1033720" y="2141974"/>
            <a:ext cx="10468640" cy="3231654"/>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3-4 Tolerance for Risk and Ambiguity:</a:t>
            </a:r>
          </a:p>
          <a:p>
            <a:pPr marL="0" indent="0" algn="just">
              <a:buFont typeface="Wingdings" panose="05000000000000000000" pitchFamily="2" charset="2"/>
              <a:buNone/>
            </a:pPr>
            <a:r>
              <a:rPr lang="en-US" sz="2000" b="1" i="1" u="sng" dirty="0">
                <a:solidFill>
                  <a:schemeClr val="tx1"/>
                </a:solidFill>
                <a:latin typeface="Times New Roman" panose="02020603050405020304" pitchFamily="18" charset="0"/>
                <a:cs typeface="Times New Roman" panose="02020603050405020304" pitchFamily="18" charset="0"/>
              </a:rPr>
              <a:t>Tolerance for risk (also called risk propensity): </a:t>
            </a:r>
            <a:r>
              <a:rPr lang="en-US" sz="2000" b="0" i="0" u="none" dirty="0">
                <a:solidFill>
                  <a:schemeClr val="tx1"/>
                </a:solidFill>
                <a:latin typeface="Times New Roman" panose="02020603050405020304" pitchFamily="18" charset="0"/>
                <a:cs typeface="Times New Roman" panose="02020603050405020304" pitchFamily="18" charset="0"/>
              </a:rPr>
              <a:t>is the degree to which a person is comfortable accepting risk and is willing to take chances and to make risky decisions.</a:t>
            </a:r>
          </a:p>
          <a:p>
            <a:pPr marL="0" indent="0" algn="just">
              <a:buFont typeface="Wingdings" panose="05000000000000000000" pitchFamily="2" charset="2"/>
              <a:buNone/>
            </a:pPr>
            <a:endParaRPr lang="en-US" sz="2000"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 A manager with a high tolerance for risk, for example, might experiment with new ideas and gamble on new products. Such a manager might also lead the organization in new and different directions. </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A manager with low tolerance for risk might lead an organization to stagnation and excessive conservatism or might help the organization successfully weather turbulent and unpredictable times by maintaining stability and calm.</a:t>
            </a:r>
          </a:p>
        </p:txBody>
      </p:sp>
      <p:pic>
        <p:nvPicPr>
          <p:cNvPr id="7" name="Graphic 21">
            <a:extLst>
              <a:ext uri="{FF2B5EF4-FFF2-40B4-BE49-F238E27FC236}">
                <a16:creationId xmlns:a16="http://schemas.microsoft.com/office/drawing/2014/main" id="{07455F31-D002-4B5C-87CF-2B99EC5360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87192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9AA695-D72C-853A-37DE-67B1E400262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D51180C-7A9E-6105-39AF-01FF598ED945}"/>
              </a:ext>
            </a:extLst>
          </p:cNvPr>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090D262-A1A6-65C7-95F1-8ED517C38C9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4136033B-928D-9053-333C-A6AF2715C34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ED8735E-457D-477D-E105-67722488390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C1F988D-46C8-81DF-0A33-3CFCF3C9F0BB}"/>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CB41DEC5-11F1-AC8D-A2FF-BCA04A00F499}"/>
              </a:ext>
            </a:extLst>
          </p:cNvPr>
          <p:cNvSpPr txBox="1"/>
          <p:nvPr/>
        </p:nvSpPr>
        <p:spPr>
          <a:xfrm>
            <a:off x="1033720" y="2141974"/>
            <a:ext cx="10468640" cy="3847207"/>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3-4 Tolerance for Risk and Ambiguity:</a:t>
            </a:r>
          </a:p>
          <a:p>
            <a:pPr marL="0" indent="0" algn="just">
              <a:buFont typeface="Wingdings" panose="05000000000000000000" pitchFamily="2" charset="2"/>
              <a:buNone/>
            </a:pPr>
            <a:r>
              <a:rPr lang="en-US" sz="2000" b="1" i="1" u="sng" dirty="0">
                <a:solidFill>
                  <a:schemeClr val="tx1"/>
                </a:solidFill>
                <a:latin typeface="Times New Roman" panose="02020603050405020304" pitchFamily="18" charset="0"/>
                <a:cs typeface="Times New Roman" panose="02020603050405020304" pitchFamily="18" charset="0"/>
              </a:rPr>
              <a:t>Tolerance for ambiguity </a:t>
            </a:r>
            <a:r>
              <a:rPr lang="en-US" sz="2000" b="0" i="0" u="none" dirty="0">
                <a:solidFill>
                  <a:schemeClr val="tx1"/>
                </a:solidFill>
                <a:latin typeface="Times New Roman" panose="02020603050405020304" pitchFamily="18" charset="0"/>
                <a:cs typeface="Times New Roman" panose="02020603050405020304" pitchFamily="18" charset="0"/>
              </a:rPr>
              <a:t>reflects the tendency to view ambiguous situations as either threatening or desirable.</a:t>
            </a:r>
          </a:p>
          <a:p>
            <a:pPr marL="0" indent="0" algn="just">
              <a:buFont typeface="Wingdings" panose="05000000000000000000" pitchFamily="2" charset="2"/>
              <a:buNone/>
            </a:pPr>
            <a:endParaRPr lang="en-US" sz="2000"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Intolerance for ambiguity reflects a tendency to perceive or interpret vague, incomplete, or fragmented information or information with multiple, inconsistent, or contradictory meanings as an actual or potential source of psychological discomfort or threat.</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Being tolerant of ambiguity is related to creativity, positive attitudes toward risk, and orientation to diversity</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Managers with a low tolerance for ambiguity tend to be more directive with their staff and do not empower them to make their own decisions at work. The best managerial strategy is to place individuals with a low tolerance for ambiguity in well-defined and regulated tasks.</a:t>
            </a:r>
          </a:p>
        </p:txBody>
      </p:sp>
      <p:pic>
        <p:nvPicPr>
          <p:cNvPr id="7" name="Graphic 21">
            <a:extLst>
              <a:ext uri="{FF2B5EF4-FFF2-40B4-BE49-F238E27FC236}">
                <a16:creationId xmlns:a16="http://schemas.microsoft.com/office/drawing/2014/main" id="{F7FC64BA-2F56-63B1-E371-FDF5DCAF1F4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298448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7C4070-6688-975B-A925-BE181D63332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9810EB-91F4-ECF8-6900-8373347CFA0E}"/>
              </a:ext>
            </a:extLst>
          </p:cNvPr>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102244E-9864-B84C-C323-A60338702A6B}"/>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7AAA0071-823F-8BF3-B603-60D081B086D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F25162-124B-11E2-F31A-64E06F21272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6F649D8-3A37-210A-4CDA-332CA3293690}"/>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DEAC5CCA-2771-6BA4-2B20-9BDB17AC0772}"/>
              </a:ext>
            </a:extLst>
          </p:cNvPr>
          <p:cNvSpPr txBox="1"/>
          <p:nvPr/>
        </p:nvSpPr>
        <p:spPr>
          <a:xfrm>
            <a:off x="1033720" y="2141974"/>
            <a:ext cx="10468640" cy="3293209"/>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4- Type A and B Traits :</a:t>
            </a:r>
          </a:p>
          <a:p>
            <a:pPr marL="0" indent="0" algn="l" rtl="0" eaLnBrk="1" fontAlgn="t" latinLnBrk="0" hangingPunct="1">
              <a:spcBef>
                <a:spcPts val="0"/>
              </a:spcBef>
              <a:spcAft>
                <a:spcPts val="0"/>
              </a:spcAft>
            </a:pPr>
            <a:endParaRPr lang="en-US" sz="2400" b="1" i="0" u="none" strike="noStrike" kern="1200" dirty="0">
              <a:solidFill>
                <a:srgbClr val="002060"/>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i="1" u="sng" dirty="0">
                <a:solidFill>
                  <a:schemeClr val="tx1"/>
                </a:solidFill>
                <a:latin typeface="Times New Roman" panose="02020603050405020304" pitchFamily="18" charset="0"/>
                <a:cs typeface="Times New Roman" panose="02020603050405020304" pitchFamily="18" charset="0"/>
              </a:rPr>
              <a:t>The Type A personality </a:t>
            </a:r>
            <a:r>
              <a:rPr lang="en-US" sz="2000" b="0" i="0" u="none" dirty="0">
                <a:solidFill>
                  <a:schemeClr val="tx1"/>
                </a:solidFill>
                <a:latin typeface="Times New Roman" panose="02020603050405020304" pitchFamily="18" charset="0"/>
                <a:cs typeface="Times New Roman" panose="02020603050405020304" pitchFamily="18" charset="0"/>
              </a:rPr>
              <a:t>is impatient, competitive, ambitious, and uptight.</a:t>
            </a:r>
          </a:p>
          <a:p>
            <a:pPr marL="285750" indent="-285750" algn="just">
              <a:buFont typeface="Wingdings" panose="05000000000000000000" pitchFamily="2" charset="2"/>
              <a:buChar char="§"/>
            </a:pPr>
            <a:r>
              <a:rPr lang="en-US" sz="2000" b="1" i="1" u="sng" kern="1200" dirty="0">
                <a:solidFill>
                  <a:schemeClr val="tx1"/>
                </a:solidFill>
                <a:latin typeface="Times New Roman" panose="02020603050405020304" pitchFamily="18" charset="0"/>
                <a:ea typeface="+mn-ea"/>
                <a:cs typeface="Times New Roman" panose="02020603050405020304" pitchFamily="18" charset="0"/>
              </a:rPr>
              <a:t>The Type B personality </a:t>
            </a:r>
            <a:r>
              <a:rPr lang="en-US" sz="2000" b="0" i="0" u="none" dirty="0">
                <a:solidFill>
                  <a:schemeClr val="tx1"/>
                </a:solidFill>
                <a:latin typeface="Times New Roman" panose="02020603050405020304" pitchFamily="18" charset="0"/>
                <a:cs typeface="Times New Roman" panose="02020603050405020304" pitchFamily="18" charset="0"/>
              </a:rPr>
              <a:t>is more relaxed and easygoing and less overtly competitive than Type A.  </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Type Bs are not without stress, but they confront challenges and external threats less frantically. Unlike Type As, </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 Type B personalities rarely experience a frustrated sense of wasting time when not actively engaged in productive activity</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Although Type As often have higher job performance than Type Bs, Type As are also more prone to stress and coronary heart disease.</a:t>
            </a:r>
          </a:p>
        </p:txBody>
      </p:sp>
      <p:pic>
        <p:nvPicPr>
          <p:cNvPr id="7" name="Graphic 21">
            <a:extLst>
              <a:ext uri="{FF2B5EF4-FFF2-40B4-BE49-F238E27FC236}">
                <a16:creationId xmlns:a16="http://schemas.microsoft.com/office/drawing/2014/main" id="{92B830BF-1DCD-7799-C28F-753CD21CAA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897431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1277C4-89BB-1E16-4075-5492A4B663D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FB37F0C-EC8E-6053-9E83-D32D603002B8}"/>
              </a:ext>
            </a:extLst>
          </p:cNvPr>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C209490-A831-F14F-D180-6EEF8ED7683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6A1BF556-04CB-86A0-CC83-23404CF3BDD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CAD6046-D67C-B0EB-D1DE-A18A55DDAFA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4684976-E14E-807F-2898-AD0EFBE9D101}"/>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8DAF4DB-3D0A-A1E1-D077-3A01B7CA3B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8B20E318-9307-DB58-89BE-4C6A08D5930B}"/>
              </a:ext>
            </a:extLst>
          </p:cNvPr>
          <p:cNvPicPr>
            <a:picLocks noChangeAspect="1"/>
          </p:cNvPicPr>
          <p:nvPr/>
        </p:nvPicPr>
        <p:blipFill>
          <a:blip r:embed="rId3"/>
          <a:stretch>
            <a:fillRect/>
          </a:stretch>
        </p:blipFill>
        <p:spPr>
          <a:xfrm>
            <a:off x="942308" y="2141974"/>
            <a:ext cx="10406774" cy="3322608"/>
          </a:xfrm>
          <a:prstGeom prst="rect">
            <a:avLst/>
          </a:prstGeom>
        </p:spPr>
      </p:pic>
    </p:spTree>
    <p:extLst>
      <p:ext uri="{BB962C8B-B14F-4D97-AF65-F5344CB8AC3E}">
        <p14:creationId xmlns:p14="http://schemas.microsoft.com/office/powerpoint/2010/main" val="1089477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769C4D-53A5-DF7C-40AF-DCF130C397E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FCAB9E-992A-71E9-7551-A7214A4C58FF}"/>
              </a:ext>
            </a:extLst>
          </p:cNvPr>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CE3DA93-FCB1-6794-9B6E-18E4FA4817BB}"/>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A8DEEEAD-6762-48B7-9A5C-1BBE0EBE44A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D7F8C23-4874-A72D-B916-6CEF2F6DA09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7B5BB44-D269-838F-5BA8-1B7E1F5D1888}"/>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435BCB3-53CA-4784-4911-C7D786A71968}"/>
              </a:ext>
            </a:extLst>
          </p:cNvPr>
          <p:cNvSpPr txBox="1"/>
          <p:nvPr/>
        </p:nvSpPr>
        <p:spPr>
          <a:xfrm>
            <a:off x="1033720" y="2141974"/>
            <a:ext cx="5062280" cy="3847207"/>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4- Type A and B Traits :</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In managers, having a high Type A personality and an external locus of control is associated with greater levels of perceived stress, lower job satisfaction, and poorer physical and mental health compared to those with a Type B personality and an internal locus of control. Some researchers have even suggested that negative health consequences may outweigh the superficial attractiveness of the Type A personality in a managerial position.</a:t>
            </a:r>
          </a:p>
        </p:txBody>
      </p:sp>
      <p:pic>
        <p:nvPicPr>
          <p:cNvPr id="7" name="Graphic 21">
            <a:extLst>
              <a:ext uri="{FF2B5EF4-FFF2-40B4-BE49-F238E27FC236}">
                <a16:creationId xmlns:a16="http://schemas.microsoft.com/office/drawing/2014/main" id="{5BFBDB00-3F68-0EEB-995C-B93FD0A858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745A6E92-8B32-3483-6895-D4725B727085}"/>
              </a:ext>
            </a:extLst>
          </p:cNvPr>
          <p:cNvPicPr>
            <a:picLocks noChangeAspect="1"/>
          </p:cNvPicPr>
          <p:nvPr/>
        </p:nvPicPr>
        <p:blipFill>
          <a:blip r:embed="rId3"/>
          <a:stretch>
            <a:fillRect/>
          </a:stretch>
        </p:blipFill>
        <p:spPr>
          <a:xfrm>
            <a:off x="6604430" y="1834460"/>
            <a:ext cx="4389500" cy="4072481"/>
          </a:xfrm>
          <a:prstGeom prst="rect">
            <a:avLst/>
          </a:prstGeom>
        </p:spPr>
      </p:pic>
    </p:spTree>
    <p:extLst>
      <p:ext uri="{BB962C8B-B14F-4D97-AF65-F5344CB8AC3E}">
        <p14:creationId xmlns:p14="http://schemas.microsoft.com/office/powerpoint/2010/main" val="21387257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FB694B-CC6D-0B67-7910-FC51BD22258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65A62D9-BB25-BEB5-D8D9-6E0AD37EC925}"/>
              </a:ext>
            </a:extLst>
          </p:cNvPr>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A7F6306-CB76-696C-2DF8-B6D90D1EA47E}"/>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49E8EA34-3861-6124-617F-320927E0C0F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8E31AF5-FD89-72BD-4DDF-1B6C226CACE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AA27001-7A93-BBBD-EDA5-88AE09BF2FD9}"/>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59DFA1B9-2DF1-9A03-2E21-F0CCCB9EAC1A}"/>
              </a:ext>
            </a:extLst>
          </p:cNvPr>
          <p:cNvSpPr txBox="1"/>
          <p:nvPr/>
        </p:nvSpPr>
        <p:spPr>
          <a:xfrm>
            <a:off x="1033720" y="2141974"/>
            <a:ext cx="10468640" cy="3539430"/>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5- The Bullying Personality:</a:t>
            </a:r>
          </a:p>
          <a:p>
            <a:pPr marL="0" indent="0" algn="l" rtl="0" eaLnBrk="1" fontAlgn="t" latinLnBrk="0" hangingPunct="1">
              <a:spcBef>
                <a:spcPts val="0"/>
              </a:spcBef>
              <a:spcAft>
                <a:spcPts val="0"/>
              </a:spcAft>
            </a:pPr>
            <a:r>
              <a:rPr lang="en-US" sz="2000" b="1" i="0" u="none" strike="noStrike" kern="1200" dirty="0">
                <a:solidFill>
                  <a:srgbClr val="C00000"/>
                </a:solidFill>
                <a:effectLst/>
                <a:latin typeface="Times New Roman" panose="02020603050405020304" pitchFamily="18" charset="0"/>
                <a:cs typeface="Times New Roman" panose="02020603050405020304" pitchFamily="18" charset="0"/>
              </a:rPr>
              <a:t>Workplace bullying: </a:t>
            </a:r>
            <a:endParaRPr lang="en-US" sz="2000" b="0" i="0" u="none" strike="noStrike" dirty="0">
              <a:solidFill>
                <a:srgbClr val="C00000"/>
              </a:solidFill>
              <a:effectLst/>
              <a:latin typeface="Arial" panose="020B0604020202020204" pitchFamily="34" charset="0"/>
            </a:endParaRPr>
          </a:p>
          <a:p>
            <a:pPr marL="285750" indent="-285750" algn="just" rtl="0" eaLnBrk="1" fontAlgn="t" latinLnBrk="0" hangingPunct="1">
              <a:spcBef>
                <a:spcPts val="0"/>
              </a:spcBef>
              <a:spcAft>
                <a:spcPts val="0"/>
              </a:spcAft>
              <a:buFont typeface="Arial" panose="020B0604020202020204" pitchFamily="34" charset="0"/>
              <a:buChar char="•"/>
            </a:pPr>
            <a:r>
              <a:rPr lang="en-US" sz="2000" b="1" i="1" u="none" strike="noStrike" kern="1200" dirty="0">
                <a:solidFill>
                  <a:srgbClr val="000000"/>
                </a:solidFill>
                <a:effectLst/>
                <a:latin typeface="Times New Roman" panose="02020603050405020304" pitchFamily="18" charset="0"/>
                <a:cs typeface="Times New Roman" panose="02020603050405020304" pitchFamily="18" charset="0"/>
              </a:rPr>
              <a:t>Workplace bullying: </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is a repeated mistreatment of another employee through verbal abuse; conduct that is threatening, humiliating, or intimidating; or sabotage that interferes with the other person’s work.</a:t>
            </a:r>
            <a:endParaRPr lang="en-US" sz="2000" b="0" i="0" u="none" strike="noStrike" dirty="0">
              <a:effectLst/>
              <a:latin typeface="Arial" panose="020B0604020202020204" pitchFamily="34" charset="0"/>
            </a:endParaRPr>
          </a:p>
          <a:p>
            <a:pPr marL="285750" indent="-28575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Bullying costs employers through higher turnover, greater absenteeism, higher workers’ compensation costs, and higher disability insurance rates, not to mention a diminished reputation as a desirable place to work.</a:t>
            </a:r>
            <a:endParaRPr lang="en-US" sz="2000" b="0" i="0" u="none" strike="noStrike" dirty="0">
              <a:effectLst/>
              <a:latin typeface="Arial" panose="020B0604020202020204" pitchFamily="34" charset="0"/>
            </a:endParaRPr>
          </a:p>
          <a:p>
            <a:pPr marL="285750" indent="-28575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Who tends to become a bully? Bullying is complex and comes in a variety of forms, but common to all types is the abuse of authority and power, stemming from the bully’s need to control another person. Machiavellianism may lead to bullying.</a:t>
            </a:r>
            <a:endParaRPr lang="en-US" sz="2000" b="0" i="0" u="none" strike="noStrike" dirty="0">
              <a:effectLst/>
              <a:latin typeface="Arial" panose="020B0604020202020204" pitchFamily="34" charset="0"/>
            </a:endParaRPr>
          </a:p>
        </p:txBody>
      </p:sp>
      <p:pic>
        <p:nvPicPr>
          <p:cNvPr id="7" name="Graphic 21">
            <a:extLst>
              <a:ext uri="{FF2B5EF4-FFF2-40B4-BE49-F238E27FC236}">
                <a16:creationId xmlns:a16="http://schemas.microsoft.com/office/drawing/2014/main" id="{6EB75D1B-9207-6258-6307-2252CCF169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62558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AAD692-A24F-AF08-E7AF-46C67999E99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F275655-1B25-8B10-2D71-0DC29EE2BBB5}"/>
              </a:ext>
            </a:extLst>
          </p:cNvPr>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9A7F285-0F01-9486-9D3E-10FBF3BD8E7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F167379C-ABC1-DCDF-E943-D5EC96A6C03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2E47753-F7FD-16D9-A823-73F4DB38BA1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F8C3305-9DAD-A11C-239E-97EEE85AEF09}"/>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B8E73C7-C2FA-0E07-CAE8-1D0DC5BF0A27}"/>
              </a:ext>
            </a:extLst>
          </p:cNvPr>
          <p:cNvSpPr txBox="1"/>
          <p:nvPr/>
        </p:nvSpPr>
        <p:spPr>
          <a:xfrm>
            <a:off x="1033720" y="2141974"/>
            <a:ext cx="10468640" cy="2923877"/>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5- The Bullying Personality:</a:t>
            </a:r>
          </a:p>
          <a:p>
            <a:pPr marL="0" indent="0" algn="l" rtl="0" eaLnBrk="1" fontAlgn="t" latinLnBrk="0" hangingPunct="1">
              <a:spcBef>
                <a:spcPts val="0"/>
              </a:spcBef>
              <a:spcAft>
                <a:spcPts val="0"/>
              </a:spcAft>
            </a:pPr>
            <a:r>
              <a:rPr lang="en-US" sz="2000" b="1" i="0" u="none" strike="noStrike" kern="1200" dirty="0">
                <a:solidFill>
                  <a:srgbClr val="C00000"/>
                </a:solidFill>
                <a:effectLst/>
                <a:latin typeface="Times New Roman" panose="02020603050405020304" pitchFamily="18" charset="0"/>
                <a:cs typeface="Times New Roman" panose="02020603050405020304" pitchFamily="18" charset="0"/>
              </a:rPr>
              <a:t>Workplace bullying: </a:t>
            </a:r>
            <a:endParaRPr lang="en-US" sz="2000" b="0" i="0" u="none" strike="noStrike" dirty="0">
              <a:solidFill>
                <a:srgbClr val="C00000"/>
              </a:solidFill>
              <a:effectLst/>
              <a:latin typeface="Arial" panose="020B0604020202020204" pitchFamily="34" charset="0"/>
            </a:endParaRP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If personality helps to explain why some people are bullies, can it also help us understand why some people are more likely to be targets of bullying? Although there is no clear personality profile that predicts who will be targeted, people who are more introverted, less agreeable, less conscientious, less open to experience, and more emotionally unstable seem to be more likely to be bullied</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Many companies, including </a:t>
            </a:r>
            <a:r>
              <a:rPr lang="en-US" sz="2000" b="1" i="1" u="none" dirty="0">
                <a:solidFill>
                  <a:schemeClr val="tx1"/>
                </a:solidFill>
                <a:latin typeface="Times New Roman" panose="02020603050405020304" pitchFamily="18" charset="0"/>
                <a:cs typeface="Times New Roman" panose="02020603050405020304" pitchFamily="18" charset="0"/>
              </a:rPr>
              <a:t>Berkshire Hathaway, Google, IDEO, and Barclays Capital </a:t>
            </a:r>
            <a:r>
              <a:rPr lang="en-US" sz="2000" b="0" i="0" u="none" dirty="0">
                <a:solidFill>
                  <a:schemeClr val="tx1"/>
                </a:solidFill>
                <a:latin typeface="Times New Roman" panose="02020603050405020304" pitchFamily="18" charset="0"/>
                <a:cs typeface="Times New Roman" panose="02020603050405020304" pitchFamily="18" charset="0"/>
              </a:rPr>
              <a:t>have explicit “no jerks” policies and rules that help prevent and quickly resolve bullying issues.</a:t>
            </a:r>
          </a:p>
        </p:txBody>
      </p:sp>
      <p:pic>
        <p:nvPicPr>
          <p:cNvPr id="7" name="Graphic 21">
            <a:extLst>
              <a:ext uri="{FF2B5EF4-FFF2-40B4-BE49-F238E27FC236}">
                <a16:creationId xmlns:a16="http://schemas.microsoft.com/office/drawing/2014/main" id="{838E996D-8079-9257-81A5-CF426B5983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17061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E04D23-8C1D-1529-DD86-C45F39F792B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D223DC-603B-EBC1-D55C-919DA6792A26}"/>
              </a:ext>
            </a:extLst>
          </p:cNvPr>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11F301D-DA9B-F107-D6D5-323A1462DBB7}"/>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Summary and Application:</a:t>
            </a:r>
          </a:p>
        </p:txBody>
      </p:sp>
      <p:sp>
        <p:nvSpPr>
          <p:cNvPr id="5" name="Rectangle 4">
            <a:extLst>
              <a:ext uri="{FF2B5EF4-FFF2-40B4-BE49-F238E27FC236}">
                <a16:creationId xmlns:a16="http://schemas.microsoft.com/office/drawing/2014/main" id="{DFF09668-91F8-5769-9722-3FE5D008EFF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72B680-DE34-07E5-F979-E0D310D387F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4578C4A-9FCF-3D63-1A48-8AB689D1AC58}"/>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5392FC74-FFB8-DA02-8A60-6C3296161C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A58CD5E-96AD-E358-994D-C58A31E70274}"/>
              </a:ext>
            </a:extLst>
          </p:cNvPr>
          <p:cNvSpPr txBox="1"/>
          <p:nvPr/>
        </p:nvSpPr>
        <p:spPr>
          <a:xfrm>
            <a:off x="807077" y="2141974"/>
            <a:ext cx="10475439" cy="2554545"/>
          </a:xfrm>
          <a:prstGeom prst="rect">
            <a:avLst/>
          </a:prstGeom>
          <a:noFill/>
          <a:ln>
            <a:noFill/>
          </a:ln>
        </p:spPr>
        <p:txBody>
          <a:bodyPr wrap="square">
            <a:spAutoFit/>
          </a:bodyPr>
          <a:lstStyle/>
          <a:p>
            <a:pPr marL="285750" indent="-285750">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Organizations strive to achieve an optimal person-job fit, but this process is complicated by the existence of individual differences.</a:t>
            </a:r>
          </a:p>
          <a:p>
            <a:pPr marL="285750" indent="-285750">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Personalities are the relatively stable sets of psychological and behavioral attributes that distinguish one person from another. </a:t>
            </a:r>
          </a:p>
          <a:p>
            <a:pPr marL="285750" indent="-285750">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The Big Five personality traits are agreeableness, conscientiousness, neuroticism, extraversion, and openness.</a:t>
            </a:r>
          </a:p>
          <a:p>
            <a:pPr marL="285750" indent="-285750">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Myers-Briggs dimensions and emotional intelligence also offer insights into personalities in organizations. </a:t>
            </a:r>
          </a:p>
        </p:txBody>
      </p:sp>
    </p:spTree>
    <p:extLst>
      <p:ext uri="{BB962C8B-B14F-4D97-AF65-F5344CB8AC3E}">
        <p14:creationId xmlns:p14="http://schemas.microsoft.com/office/powerpoint/2010/main" val="36354186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C91CD0-FAE7-36A1-B908-67D7E786CB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93C02BA-945B-A39F-BA2D-8F1B7616EBCD}"/>
              </a:ext>
            </a:extLst>
          </p:cNvPr>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2D948F4-2783-9238-5964-C547BC71A376}"/>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Summary and Application:</a:t>
            </a:r>
          </a:p>
        </p:txBody>
      </p:sp>
      <p:sp>
        <p:nvSpPr>
          <p:cNvPr id="5" name="Rectangle 4">
            <a:extLst>
              <a:ext uri="{FF2B5EF4-FFF2-40B4-BE49-F238E27FC236}">
                <a16:creationId xmlns:a16="http://schemas.microsoft.com/office/drawing/2014/main" id="{E87F8846-8453-C29D-2AF2-068F4C484A6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748B66A-231D-1B0E-B182-DBA42E814EF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B2C75B1-942F-D0F8-ED3C-2B0081CFE954}"/>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48E28769-493C-C2F2-D5F1-1D659A5ED13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023C0F1-4FF6-0CC5-FFA0-1FB793868918}"/>
              </a:ext>
            </a:extLst>
          </p:cNvPr>
          <p:cNvSpPr txBox="1"/>
          <p:nvPr/>
        </p:nvSpPr>
        <p:spPr>
          <a:xfrm>
            <a:off x="942308" y="2856597"/>
            <a:ext cx="10475439" cy="1938992"/>
          </a:xfrm>
          <a:prstGeom prst="rect">
            <a:avLst/>
          </a:prstGeom>
          <a:noFill/>
          <a:ln>
            <a:noFill/>
          </a:ln>
        </p:spPr>
        <p:txBody>
          <a:bodyPr wrap="square">
            <a:spAutoFit/>
          </a:bodyPr>
          <a:lstStyle/>
          <a:p>
            <a:pPr marL="285750" indent="-285750">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Other important personality traits include locus of control, self-efficacy, authoritarianism, Machiavellianism, self-esteem, and risk propensity. </a:t>
            </a:r>
          </a:p>
          <a:p>
            <a:pPr marL="285750" indent="-285750">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 Learning styles, or individual differences and preferences in how we process information while problem solving, learning, or engaging in similar activities, are also important individual differences and preferences, and there are numerous typologies, measures, and models that capture them. </a:t>
            </a:r>
          </a:p>
        </p:txBody>
      </p:sp>
    </p:spTree>
    <p:extLst>
      <p:ext uri="{BB962C8B-B14F-4D97-AF65-F5344CB8AC3E}">
        <p14:creationId xmlns:p14="http://schemas.microsoft.com/office/powerpoint/2010/main" val="27186853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DAB590-C7B6-EF55-F033-30AF6B23A1F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737862D-8495-5980-D244-634B5D5C2A28}"/>
              </a:ext>
            </a:extLst>
          </p:cNvPr>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8BA2B56-17C6-E018-9D17-D596B5C550BC}"/>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Discussion Questions:</a:t>
            </a:r>
          </a:p>
        </p:txBody>
      </p:sp>
      <p:sp>
        <p:nvSpPr>
          <p:cNvPr id="5" name="Rectangle 4">
            <a:extLst>
              <a:ext uri="{FF2B5EF4-FFF2-40B4-BE49-F238E27FC236}">
                <a16:creationId xmlns:a16="http://schemas.microsoft.com/office/drawing/2014/main" id="{C2EE013A-835F-39CC-4278-243A989A9E4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BA32825-5106-E97C-7E99-5398BC05D88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71E8027-B663-9234-0499-277B67DBA0E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4960FA5C-E6CE-853C-C86D-BC9A617002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7CAEEFC-624C-6A01-A81C-0DE1FD8F1E58}"/>
              </a:ext>
            </a:extLst>
          </p:cNvPr>
          <p:cNvSpPr txBox="1"/>
          <p:nvPr/>
        </p:nvSpPr>
        <p:spPr>
          <a:xfrm>
            <a:off x="858280" y="2316940"/>
            <a:ext cx="10475439" cy="3477875"/>
          </a:xfrm>
          <a:prstGeom prst="rect">
            <a:avLst/>
          </a:prstGeom>
          <a:noFill/>
          <a:ln>
            <a:noFill/>
          </a:ln>
        </p:spPr>
        <p:txBody>
          <a:bodyPr wrap="square">
            <a:spAutoFit/>
          </a:bodyPr>
          <a:lstStyle/>
          <a:p>
            <a:pPr marL="342900" indent="-342900">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What is a psychological contract? Why is it important? What psychological contracts do you currently have?</a:t>
            </a:r>
          </a:p>
          <a:p>
            <a:pPr marL="342900" indent="-342900">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What individual differences do you feel are most important to organizations? Why?</a:t>
            </a:r>
          </a:p>
          <a:p>
            <a:pPr marL="342900" indent="-342900">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If you were denied a job because of your score on a personality test, what would be your reaction?</a:t>
            </a:r>
          </a:p>
          <a:p>
            <a:pPr marL="342900" indent="-342900">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If your supervisor exhibited bullying behaviors, what would you do?</a:t>
            </a:r>
          </a:p>
          <a:p>
            <a:pPr marL="342900" indent="-342900">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Which of Gardner’s multiple intelligences do you feel are most important for managers?</a:t>
            </a:r>
          </a:p>
          <a:p>
            <a:pPr marL="342900" indent="-342900">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Do you think emotional intelligence is important to managers? How would you assess emotional intelligence in deciding who to promote to a managerial position?</a:t>
            </a:r>
          </a:p>
          <a:p>
            <a:pPr marL="342900" indent="-342900">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If you were a manager, what individual differences would be important to you in hiring an assistant? Why?</a:t>
            </a:r>
          </a:p>
        </p:txBody>
      </p:sp>
    </p:spTree>
    <p:extLst>
      <p:ext uri="{BB962C8B-B14F-4D97-AF65-F5344CB8AC3E}">
        <p14:creationId xmlns:p14="http://schemas.microsoft.com/office/powerpoint/2010/main" val="23208425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35E8681-954E-46B3-995C-766C98146B17}"/>
</file>

<file path=customXml/itemProps2.xml><?xml version="1.0" encoding="utf-8"?>
<ds:datastoreItem xmlns:ds="http://schemas.openxmlformats.org/officeDocument/2006/customXml" ds:itemID="{55F3E5F9-9948-4C04-9B19-56DF4EBC4E51}"/>
</file>

<file path=customXml/itemProps3.xml><?xml version="1.0" encoding="utf-8"?>
<ds:datastoreItem xmlns:ds="http://schemas.openxmlformats.org/officeDocument/2006/customXml" ds:itemID="{42A8DDC6-AC58-4E3D-AE34-06B1F5089EC7}"/>
</file>

<file path=docProps/app.xml><?xml version="1.0" encoding="utf-8"?>
<Properties xmlns="http://schemas.openxmlformats.org/officeDocument/2006/extended-properties" xmlns:vt="http://schemas.openxmlformats.org/officeDocument/2006/docPropsVTypes">
  <TotalTime>292</TotalTime>
  <Words>3843</Words>
  <Application>Microsoft Office PowerPoint</Application>
  <PresentationFormat>Widescreen</PresentationFormat>
  <Paragraphs>316</Paragraphs>
  <Slides>46</Slides>
  <Notes>1</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46</vt:i4>
      </vt:variant>
    </vt:vector>
  </HeadingPairs>
  <TitlesOfParts>
    <vt:vector size="55" baseType="lpstr">
      <vt:lpstr>Alexandria</vt:lpstr>
      <vt:lpstr>Arial</vt:lpstr>
      <vt:lpstr>Calibri</vt:lpstr>
      <vt:lpstr>Calibri Light</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Usama Fendi</cp:lastModifiedBy>
  <cp:revision>88</cp:revision>
  <dcterms:created xsi:type="dcterms:W3CDTF">2023-04-29T09:08:00Z</dcterms:created>
  <dcterms:modified xsi:type="dcterms:W3CDTF">2026-05-23T21:49:25Z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