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diagrams/data3.xml" ContentType="application/vnd.openxmlformats-officedocument.drawingml.diagramData+xml"/>
  <Override PartName="/ppt/diagrams/data4.xml" ContentType="application/vnd.openxmlformats-officedocument.drawingml.diagramData+xml"/>
  <Override PartName="/ppt/diagrams/data5.xml" ContentType="application/vnd.openxmlformats-officedocument.drawingml.diagramData+xml"/>
  <Override PartName="/ppt/diagrams/data1.xml" ContentType="application/vnd.openxmlformats-officedocument.drawingml.diagramData+xml"/>
  <Override PartName="/ppt/diagrams/data2.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quickStyle5.xml" ContentType="application/vnd.openxmlformats-officedocument.drawingml.diagramStyle+xml"/>
  <Override PartName="/ppt/diagrams/drawing5.xml" ContentType="application/vnd.ms-office.drawingml.diagramDrawing+xml"/>
  <Override PartName="/ppt/diagrams/colors5.xml" ContentType="application/vnd.openxmlformats-officedocument.drawingml.diagramColors+xml"/>
  <Override PartName="/ppt/diagrams/layout5.xml" ContentType="application/vnd.openxmlformats-officedocument.drawingml.diagramLayout+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4"/>
  </p:notesMasterIdLst>
  <p:handoutMasterIdLst>
    <p:handoutMasterId r:id="rId45"/>
  </p:handoutMasterIdLst>
  <p:sldIdLst>
    <p:sldId id="515" r:id="rId2"/>
    <p:sldId id="256" r:id="rId3"/>
    <p:sldId id="906" r:id="rId4"/>
    <p:sldId id="821" r:id="rId5"/>
    <p:sldId id="909" r:id="rId6"/>
    <p:sldId id="914" r:id="rId7"/>
    <p:sldId id="930" r:id="rId8"/>
    <p:sldId id="962" r:id="rId9"/>
    <p:sldId id="963" r:id="rId10"/>
    <p:sldId id="964" r:id="rId11"/>
    <p:sldId id="965" r:id="rId12"/>
    <p:sldId id="968" r:id="rId13"/>
    <p:sldId id="946" r:id="rId14"/>
    <p:sldId id="969" r:id="rId15"/>
    <p:sldId id="970" r:id="rId16"/>
    <p:sldId id="971" r:id="rId17"/>
    <p:sldId id="972" r:id="rId18"/>
    <p:sldId id="973" r:id="rId19"/>
    <p:sldId id="974" r:id="rId20"/>
    <p:sldId id="975" r:id="rId21"/>
    <p:sldId id="976" r:id="rId22"/>
    <p:sldId id="977" r:id="rId23"/>
    <p:sldId id="978" r:id="rId24"/>
    <p:sldId id="979" r:id="rId25"/>
    <p:sldId id="980" r:id="rId26"/>
    <p:sldId id="945" r:id="rId27"/>
    <p:sldId id="981" r:id="rId28"/>
    <p:sldId id="982" r:id="rId29"/>
    <p:sldId id="983" r:id="rId30"/>
    <p:sldId id="984" r:id="rId31"/>
    <p:sldId id="985" r:id="rId32"/>
    <p:sldId id="986" r:id="rId33"/>
    <p:sldId id="987" r:id="rId34"/>
    <p:sldId id="988" r:id="rId35"/>
    <p:sldId id="989" r:id="rId36"/>
    <p:sldId id="990" r:id="rId37"/>
    <p:sldId id="991" r:id="rId38"/>
    <p:sldId id="995" r:id="rId39"/>
    <p:sldId id="865" r:id="rId40"/>
    <p:sldId id="992" r:id="rId41"/>
    <p:sldId id="493"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15"/>
            <p14:sldId id="256"/>
            <p14:sldId id="906"/>
            <p14:sldId id="821"/>
            <p14:sldId id="909"/>
            <p14:sldId id="914"/>
            <p14:sldId id="930"/>
            <p14:sldId id="962"/>
            <p14:sldId id="963"/>
            <p14:sldId id="964"/>
            <p14:sldId id="965"/>
            <p14:sldId id="968"/>
            <p14:sldId id="946"/>
            <p14:sldId id="969"/>
            <p14:sldId id="970"/>
            <p14:sldId id="971"/>
            <p14:sldId id="972"/>
            <p14:sldId id="973"/>
            <p14:sldId id="974"/>
            <p14:sldId id="975"/>
            <p14:sldId id="976"/>
            <p14:sldId id="977"/>
            <p14:sldId id="978"/>
            <p14:sldId id="979"/>
            <p14:sldId id="980"/>
            <p14:sldId id="945"/>
            <p14:sldId id="981"/>
            <p14:sldId id="982"/>
            <p14:sldId id="983"/>
            <p14:sldId id="984"/>
            <p14:sldId id="985"/>
            <p14:sldId id="986"/>
            <p14:sldId id="987"/>
            <p14:sldId id="988"/>
            <p14:sldId id="989"/>
            <p14:sldId id="990"/>
            <p14:sldId id="991"/>
            <p14:sldId id="995"/>
            <p14:sldId id="865"/>
            <p14:sldId id="992"/>
            <p14:sldId id="493"/>
            <p14:sldId id="349"/>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3" clrIdx="0">
    <p:extLst>
      <p:ext uri="{19B8F6BF-5375-455C-9EA6-DF929625EA0E}">
        <p15:presenceInfo xmlns:p15="http://schemas.microsoft.com/office/powerpoint/2012/main" userId="de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5208" autoAdjust="0"/>
  </p:normalViewPr>
  <p:slideViewPr>
    <p:cSldViewPr snapToGrid="0">
      <p:cViewPr varScale="1">
        <p:scale>
          <a:sx n="85" d="100"/>
          <a:sy n="85" d="100"/>
        </p:scale>
        <p:origin x="590" y="48"/>
      </p:cViewPr>
      <p:guideLst/>
    </p:cSldViewPr>
  </p:slideViewPr>
  <p:notesTextViewPr>
    <p:cViewPr>
      <p:scale>
        <a:sx n="1" d="1"/>
        <a:sy n="1" d="1"/>
      </p:scale>
      <p:origin x="0" y="0"/>
    </p:cViewPr>
  </p:notesTextViewPr>
  <p:notesViewPr>
    <p:cSldViewPr snapToGrid="0">
      <p:cViewPr varScale="1">
        <p:scale>
          <a:sx n="65" d="100"/>
          <a:sy n="65" d="100"/>
        </p:scale>
        <p:origin x="3154" y="3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handoutMaster" Target="handoutMasters/handoutMaster1.xml"/><Relationship Id="rId53" Type="http://schemas.openxmlformats.org/officeDocument/2006/relationships/customXml" Target="../customXml/item3.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52"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customXml" Target="../customXml/item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ommentAuthors" Target="commentAuthor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FF56A07-3878-4837-8313-F520E5AE901A}">
      <dgm:prSet custT="1"/>
      <dgm:spPr/>
      <dgm:t>
        <a:bodyPr/>
        <a:lstStyle/>
        <a:p>
          <a:r>
            <a:rPr lang="ar-EG" sz="2000" b="1" dirty="0"/>
            <a:t>المحور الثاني</a:t>
          </a:r>
        </a:p>
        <a:p>
          <a:r>
            <a:rPr lang="ar-EG" sz="2000" b="1" dirty="0"/>
            <a:t>ماهية الخصوصية المعلوماتية</a:t>
          </a:r>
        </a:p>
      </dgm:t>
    </dgm:pt>
    <dgm:pt modelId="{19A0F332-6E9A-4354-9A39-E12118869304}" type="parTrans" cxnId="{D999366A-AED8-4D18-AD6D-77B2A84BF012}">
      <dgm:prSet/>
      <dgm:spPr/>
      <dgm:t>
        <a:bodyPr/>
        <a:lstStyle/>
        <a:p>
          <a:endParaRPr lang="en-US"/>
        </a:p>
      </dgm:t>
    </dgm:pt>
    <dgm:pt modelId="{6CBBDA09-B1E6-4FBB-994A-8D10DEB6A335}" type="sibTrans" cxnId="{D999366A-AED8-4D18-AD6D-77B2A84BF012}">
      <dgm:prSet/>
      <dgm:spPr/>
      <dgm:t>
        <a:bodyPr/>
        <a:lstStyle/>
        <a:p>
          <a:endParaRPr lang="en-US"/>
        </a:p>
      </dgm:t>
    </dgm:pt>
    <dgm:pt modelId="{BCC74A7B-F00B-4497-8E46-C80D511B8672}">
      <dgm:prSet custT="1"/>
      <dgm:spPr/>
      <dgm:t>
        <a:bodyPr/>
        <a:lstStyle/>
        <a:p>
          <a:r>
            <a:rPr lang="ar-EG" sz="2400" b="1" i="0" baseline="0" dirty="0"/>
            <a:t>محاور المحاضرة</a:t>
          </a:r>
          <a:endParaRPr lang="en-US" sz="2400" b="1" dirty="0"/>
        </a:p>
      </dgm:t>
    </dgm:pt>
    <dgm:pt modelId="{FC82C050-7EF8-4F14-A295-82F0D552D152}" type="parTrans" cxnId="{958DE56A-18E7-4D3B-9E5C-F2FD1CF5EE89}">
      <dgm:prSet/>
      <dgm:spPr/>
      <dgm:t>
        <a:bodyPr/>
        <a:lstStyle/>
        <a:p>
          <a:endParaRPr lang="en-US"/>
        </a:p>
      </dgm:t>
    </dgm:pt>
    <dgm:pt modelId="{72DD4EFD-3980-4870-B575-E118780DFA09}" type="sibTrans" cxnId="{958DE56A-18E7-4D3B-9E5C-F2FD1CF5EE89}">
      <dgm:prSet/>
      <dgm:spPr/>
      <dgm:t>
        <a:bodyPr/>
        <a:lstStyle/>
        <a:p>
          <a:endParaRPr lang="en-US"/>
        </a:p>
      </dgm:t>
    </dgm:pt>
    <dgm:pt modelId="{B727D555-34B1-47AB-9611-D78BD2A984F0}">
      <dgm:prSet custT="1"/>
      <dgm:spPr/>
      <dgm:t>
        <a:bodyPr/>
        <a:lstStyle/>
        <a:p>
          <a:r>
            <a:rPr lang="ar-EG" sz="1800" b="1" dirty="0">
              <a:cs typeface="+mn-cs"/>
            </a:rPr>
            <a:t>المحور الأول</a:t>
          </a:r>
          <a:endParaRPr lang="en-US" sz="1800" b="1" dirty="0">
            <a:cs typeface="+mn-cs"/>
          </a:endParaRPr>
        </a:p>
        <a:p>
          <a:r>
            <a:rPr lang="ar-EG" sz="1800" b="1" dirty="0">
              <a:cs typeface="+mn-cs"/>
            </a:rPr>
            <a:t>الطبيعة القانونية للحق في الخصوصية</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A3B67B49-C5BF-4344-AF50-E175179E9E9A}" type="pres">
      <dgm:prSet presAssocID="{BFF56A07-3878-4837-8313-F520E5AE901A}" presName="twoplus" presStyleLbl="node1" presStyleIdx="0" presStyleCnt="3" custScaleX="194896" custScaleY="58108" custRadScaleRad="97233" custRadScaleInc="-1152">
        <dgm:presLayoutVars>
          <dgm:bulletEnabled val="1"/>
        </dgm:presLayoutVars>
      </dgm:prSet>
      <dgm:spPr/>
    </dgm:pt>
    <dgm:pt modelId="{0F5B6810-EEFC-4D69-BAE8-DC6E1811565C}" type="pres">
      <dgm:prSet presAssocID="{BCC74A7B-F00B-4497-8E46-C80D511B8672}" presName="twoplus" presStyleLbl="node1" presStyleIdx="1" presStyleCnt="3" custScaleX="74505" custScaleY="86638" custRadScaleRad="114068" custRadScaleInc="-557">
        <dgm:presLayoutVars>
          <dgm:bulletEnabled val="1"/>
        </dgm:presLayoutVars>
      </dgm:prSet>
      <dgm:spPr/>
    </dgm:pt>
    <dgm:pt modelId="{49F6136C-486B-45B5-A6D5-60538B85068F}" type="pres">
      <dgm:prSet presAssocID="{B727D555-34B1-47AB-9611-D78BD2A984F0}" presName="twoplus" presStyleLbl="node1" presStyleIdx="2" presStyleCnt="3" custScaleX="190029" custScaleY="61830" custRadScaleRad="103071" custRadScaleInc="3279">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97374128-D531-43D4-A3C2-17C38F4DC332}" type="presOf" srcId="{BFF56A07-3878-4837-8313-F520E5AE901A}" destId="{A3B67B49-C5BF-4344-AF50-E175179E9E9A}" srcOrd="0" destOrd="0" presId="urn:diagrams.loki3.com/TabbedArc+Icon"/>
    <dgm:cxn modelId="{75CADA30-0153-4659-B42F-E100E12FC0B0}" type="presOf" srcId="{BCC74A7B-F00B-4497-8E46-C80D511B8672}" destId="{0F5B6810-EEFC-4D69-BAE8-DC6E1811565C}" srcOrd="0" destOrd="0" presId="urn:diagrams.loki3.com/TabbedArc+Icon"/>
    <dgm:cxn modelId="{D999366A-AED8-4D18-AD6D-77B2A84BF012}" srcId="{A33CFBFF-3A41-4E1F-8194-F726626524DE}" destId="{BFF56A07-3878-4837-8313-F520E5AE901A}" srcOrd="0" destOrd="0" parTransId="{19A0F332-6E9A-4354-9A39-E12118869304}" sibTransId="{6CBBDA09-B1E6-4FBB-994A-8D10DEB6A335}"/>
    <dgm:cxn modelId="{958DE56A-18E7-4D3B-9E5C-F2FD1CF5EE89}" srcId="{A33CFBFF-3A41-4E1F-8194-F726626524DE}" destId="{BCC74A7B-F00B-4497-8E46-C80D511B8672}" srcOrd="1" destOrd="0" parTransId="{FC82C050-7EF8-4F14-A295-82F0D552D152}" sibTransId="{72DD4EFD-3980-4870-B575-E118780DFA09}"/>
    <dgm:cxn modelId="{82786AD0-178E-4A3C-8C42-F1F96DAC19AF}" type="presOf" srcId="{B727D555-34B1-47AB-9611-D78BD2A984F0}" destId="{49F6136C-486B-45B5-A6D5-60538B85068F}" srcOrd="0" destOrd="0" presId="urn:diagrams.loki3.com/TabbedArc+Icon"/>
    <dgm:cxn modelId="{921E42D7-9012-4929-997D-17F92C4A79E6}" srcId="{A33CFBFF-3A41-4E1F-8194-F726626524DE}" destId="{B727D555-34B1-47AB-9611-D78BD2A984F0}" srcOrd="2" destOrd="0" parTransId="{9C3CCB45-9D8C-4733-9B5E-1D9967CB8F55}" sibTransId="{066AF218-867C-436F-B316-054EF824E770}"/>
    <dgm:cxn modelId="{F97976B9-EAC4-46FA-9A0F-C9A737103FCE}" type="presParOf" srcId="{33A07E4A-6BAA-4359-8860-0DB538E9EAAE}" destId="{A3B67B49-C5BF-4344-AF50-E175179E9E9A}" srcOrd="0" destOrd="0" presId="urn:diagrams.loki3.com/TabbedArc+Icon"/>
    <dgm:cxn modelId="{480CBE7E-A251-4D50-8913-1E1B0B93CF54}" type="presParOf" srcId="{33A07E4A-6BAA-4359-8860-0DB538E9EAAE}" destId="{0F5B6810-EEFC-4D69-BAE8-DC6E1811565C}" srcOrd="1" destOrd="0" presId="urn:diagrams.loki3.com/TabbedArc+Icon"/>
    <dgm:cxn modelId="{BC091A3C-B28D-415A-AC9B-DC8280B8F5C6}" type="presParOf" srcId="{33A07E4A-6BAA-4359-8860-0DB538E9EAAE}" destId="{49F6136C-486B-45B5-A6D5-60538B85068F}" srcOrd="2" destOrd="0" presId="urn:diagrams.loki3.com/TabbedArc+Icon"/>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الأول</a:t>
          </a:r>
          <a:endParaRPr lang="en-US" b="1" dirty="0"/>
        </a:p>
        <a:p>
          <a:r>
            <a:rPr lang="ar-EG" b="1" dirty="0"/>
            <a:t>الطبيعة القانونية للحق في الخصوصية</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232043" custScaleY="63372" custRadScaleRad="110032" custRadScaleInc="-45">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Lst>
  <dgm:cxnLst>
    <dgm:cxn modelId="{A2786F1B-4E19-474E-8575-427BB249CF13}" type="presOf" srcId="{A33CFBFF-3A41-4E1F-8194-F726626524DE}" destId="{33A07E4A-6BAA-4359-8860-0DB538E9EAAE}"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Lst>
  <dgm:cxnLst>
    <dgm:cxn modelId="{A2786F1B-4E19-474E-8575-427BB249CF13}" type="presOf" srcId="{A33CFBFF-3A41-4E1F-8194-F726626524DE}" destId="{33A07E4A-6BAA-4359-8860-0DB538E9EAAE}" srcOrd="0" destOrd="0" presId="urn:diagrams.loki3.com/TabbedArc+Icon"/>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الثاني</a:t>
          </a:r>
          <a:endParaRPr lang="en-US" b="1" dirty="0"/>
        </a:p>
        <a:p>
          <a:r>
            <a:rPr lang="ar-EG" b="1" dirty="0"/>
            <a:t>ماهية الخصوصية المعلوماتية</a:t>
          </a:r>
        </a:p>
      </dgm:t>
    </dgm:pt>
    <dgm:pt modelId="{066AF218-867C-436F-B316-054EF824E770}" type="sibTrans" cxnId="{921E42D7-9012-4929-997D-17F92C4A79E6}">
      <dgm:prSet/>
      <dgm:spPr/>
      <dgm:t>
        <a:bodyPr/>
        <a:lstStyle/>
        <a:p>
          <a:endParaRPr lang="en-US"/>
        </a:p>
      </dgm:t>
    </dgm:pt>
    <dgm:pt modelId="{9C3CCB45-9D8C-4733-9B5E-1D9967CB8F55}" type="par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149489" custScaleY="55544" custRadScaleRad="92019" custRadScaleInc="1243">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B67B49-C5BF-4344-AF50-E175179E9E9A}">
      <dsp:nvSpPr>
        <dsp:cNvPr id="0" name=""/>
        <dsp:cNvSpPr/>
      </dsp:nvSpPr>
      <dsp:spPr>
        <a:xfrm rot="19200000">
          <a:off x="-1032102" y="2416234"/>
          <a:ext cx="4356608" cy="844296"/>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25400" rIns="76200" bIns="25400" numCol="1" spcCol="1270" anchor="ctr" anchorCtr="0">
          <a:noAutofit/>
        </a:bodyPr>
        <a:lstStyle/>
        <a:p>
          <a:pPr marL="0" lvl="0" indent="0" algn="ctr" defTabSz="889000">
            <a:lnSpc>
              <a:spcPct val="90000"/>
            </a:lnSpc>
            <a:spcBef>
              <a:spcPct val="0"/>
            </a:spcBef>
            <a:spcAft>
              <a:spcPct val="35000"/>
            </a:spcAft>
            <a:buNone/>
          </a:pPr>
          <a:r>
            <a:rPr lang="ar-EG" sz="2000" b="1" kern="1200" dirty="0"/>
            <a:t>المحور الثاني</a:t>
          </a:r>
        </a:p>
        <a:p>
          <a:pPr marL="0" lvl="0" indent="0" algn="ctr" defTabSz="889000">
            <a:lnSpc>
              <a:spcPct val="90000"/>
            </a:lnSpc>
            <a:spcBef>
              <a:spcPct val="0"/>
            </a:spcBef>
            <a:spcAft>
              <a:spcPct val="35000"/>
            </a:spcAft>
            <a:buNone/>
          </a:pPr>
          <a:r>
            <a:rPr lang="ar-EG" sz="2000" b="1" kern="1200" dirty="0"/>
            <a:t>ماهية الخصوصية المعلوماتية</a:t>
          </a:r>
        </a:p>
      </dsp:txBody>
      <dsp:txXfrm>
        <a:off x="-977641" y="2452628"/>
        <a:ext cx="4274178" cy="803081"/>
      </dsp:txXfrm>
    </dsp:sp>
    <dsp:sp modelId="{0F5B6810-EEFC-4D69-BAE8-DC6E1811565C}">
      <dsp:nvSpPr>
        <dsp:cNvPr id="0" name=""/>
        <dsp:cNvSpPr/>
      </dsp:nvSpPr>
      <dsp:spPr>
        <a:xfrm>
          <a:off x="2792780" y="589989"/>
          <a:ext cx="1665447" cy="1258830"/>
        </a:xfrm>
        <a:prstGeom prst="round2Same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30480" rIns="91440" bIns="30480" numCol="1" spcCol="1270" anchor="ctr" anchorCtr="0">
          <a:noAutofit/>
        </a:bodyPr>
        <a:lstStyle/>
        <a:p>
          <a:pPr marL="0" lvl="0" indent="0" algn="ctr" defTabSz="1066800">
            <a:lnSpc>
              <a:spcPct val="90000"/>
            </a:lnSpc>
            <a:spcBef>
              <a:spcPct val="0"/>
            </a:spcBef>
            <a:spcAft>
              <a:spcPct val="35000"/>
            </a:spcAft>
            <a:buNone/>
          </a:pPr>
          <a:r>
            <a:rPr lang="ar-EG" sz="2400" b="1" i="0" kern="1200" baseline="0" dirty="0"/>
            <a:t>محاور المحاضرة</a:t>
          </a:r>
          <a:endParaRPr lang="en-US" sz="2400" b="1" kern="1200" dirty="0"/>
        </a:p>
      </dsp:txBody>
      <dsp:txXfrm>
        <a:off x="2854231" y="651440"/>
        <a:ext cx="1542545" cy="1197379"/>
      </dsp:txXfrm>
    </dsp:sp>
    <dsp:sp modelId="{49F6136C-486B-45B5-A6D5-60538B85068F}">
      <dsp:nvSpPr>
        <dsp:cNvPr id="0" name=""/>
        <dsp:cNvSpPr/>
      </dsp:nvSpPr>
      <dsp:spPr>
        <a:xfrm rot="2400000">
          <a:off x="4085719" y="2245467"/>
          <a:ext cx="4247813" cy="898376"/>
        </a:xfrm>
        <a:prstGeom prst="round2Same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8580" tIns="22860" rIns="68580" bIns="22860" numCol="1" spcCol="1270" anchor="ctr" anchorCtr="0">
          <a:noAutofit/>
        </a:bodyPr>
        <a:lstStyle/>
        <a:p>
          <a:pPr marL="0" lvl="0" indent="0" algn="ctr" defTabSz="800100">
            <a:lnSpc>
              <a:spcPct val="90000"/>
            </a:lnSpc>
            <a:spcBef>
              <a:spcPct val="0"/>
            </a:spcBef>
            <a:spcAft>
              <a:spcPct val="35000"/>
            </a:spcAft>
            <a:buNone/>
          </a:pPr>
          <a:r>
            <a:rPr lang="ar-EG" sz="1800" b="1" kern="1200" dirty="0">
              <a:cs typeface="+mn-cs"/>
            </a:rPr>
            <a:t>المحور الأول</a:t>
          </a:r>
          <a:endParaRPr lang="en-US" sz="1800" b="1" kern="1200" dirty="0">
            <a:cs typeface="+mn-cs"/>
          </a:endParaRPr>
        </a:p>
        <a:p>
          <a:pPr marL="0" lvl="0" indent="0" algn="ctr" defTabSz="800100">
            <a:lnSpc>
              <a:spcPct val="90000"/>
            </a:lnSpc>
            <a:spcBef>
              <a:spcPct val="0"/>
            </a:spcBef>
            <a:spcAft>
              <a:spcPct val="35000"/>
            </a:spcAft>
            <a:buNone/>
          </a:pPr>
          <a:r>
            <a:rPr lang="ar-EG" sz="1800" b="1" kern="1200" dirty="0">
              <a:cs typeface="+mn-cs"/>
            </a:rPr>
            <a:t>الطبيعة القانونية للحق في الخصوصية</a:t>
          </a:r>
        </a:p>
      </dsp:txBody>
      <dsp:txXfrm>
        <a:off x="4115479" y="2284192"/>
        <a:ext cx="4160103" cy="85452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991212" y="0"/>
          <a:ext cx="4569597" cy="811185"/>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2390" tIns="24130" rIns="72390" bIns="24130" numCol="1" spcCol="1270" anchor="ctr" anchorCtr="0">
          <a:noAutofit/>
        </a:bodyPr>
        <a:lstStyle/>
        <a:p>
          <a:pPr marL="0" lvl="0" indent="0" algn="ctr" defTabSz="844550">
            <a:lnSpc>
              <a:spcPct val="90000"/>
            </a:lnSpc>
            <a:spcBef>
              <a:spcPct val="0"/>
            </a:spcBef>
            <a:spcAft>
              <a:spcPct val="35000"/>
            </a:spcAft>
            <a:buNone/>
          </a:pPr>
          <a:r>
            <a:rPr lang="ar-EG" sz="1900" b="1" kern="1200" dirty="0"/>
            <a:t>المحور الأول</a:t>
          </a:r>
          <a:endParaRPr lang="en-US" sz="1900" b="1" kern="1200" dirty="0"/>
        </a:p>
        <a:p>
          <a:pPr marL="0" lvl="0" indent="0" algn="ctr" defTabSz="844550">
            <a:lnSpc>
              <a:spcPct val="90000"/>
            </a:lnSpc>
            <a:spcBef>
              <a:spcPct val="0"/>
            </a:spcBef>
            <a:spcAft>
              <a:spcPct val="35000"/>
            </a:spcAft>
            <a:buNone/>
          </a:pPr>
          <a:r>
            <a:rPr lang="ar-EG" sz="1900" b="1" kern="1200" dirty="0"/>
            <a:t>الطبيعة القانونية للحق في الخصوصية</a:t>
          </a:r>
        </a:p>
      </dsp:txBody>
      <dsp:txXfrm>
        <a:off x="1030811" y="39599"/>
        <a:ext cx="4490399" cy="77158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1155415" y="1064916"/>
          <a:ext cx="5495495" cy="1327235"/>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10490" tIns="36830" rIns="110490" bIns="36830" numCol="1" spcCol="1270" anchor="ctr" anchorCtr="0">
          <a:noAutofit/>
        </a:bodyPr>
        <a:lstStyle/>
        <a:p>
          <a:pPr marL="0" lvl="0" indent="0" algn="ctr" defTabSz="1289050">
            <a:lnSpc>
              <a:spcPct val="90000"/>
            </a:lnSpc>
            <a:spcBef>
              <a:spcPct val="0"/>
            </a:spcBef>
            <a:spcAft>
              <a:spcPct val="35000"/>
            </a:spcAft>
            <a:buNone/>
          </a:pPr>
          <a:r>
            <a:rPr lang="ar-EG" sz="2900" b="1" kern="1200" dirty="0"/>
            <a:t>المحور الثاني</a:t>
          </a:r>
          <a:endParaRPr lang="en-US" sz="2900" b="1" kern="1200" dirty="0"/>
        </a:p>
        <a:p>
          <a:pPr marL="0" lvl="0" indent="0" algn="ctr" defTabSz="1289050">
            <a:lnSpc>
              <a:spcPct val="90000"/>
            </a:lnSpc>
            <a:spcBef>
              <a:spcPct val="0"/>
            </a:spcBef>
            <a:spcAft>
              <a:spcPct val="35000"/>
            </a:spcAft>
            <a:buNone/>
          </a:pPr>
          <a:r>
            <a:rPr lang="ar-EG" sz="2900" b="1" kern="1200" dirty="0"/>
            <a:t>ماهية الخصوصية المعلوماتية</a:t>
          </a:r>
        </a:p>
      </dsp:txBody>
      <dsp:txXfrm>
        <a:off x="1220205" y="1129706"/>
        <a:ext cx="5365915" cy="1262445"/>
      </dsp:txXfrm>
    </dsp:sp>
  </dsp:spTree>
</dsp:drawing>
</file>

<file path=ppt/diagrams/layout1.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2.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3.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4.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5.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5DE94B-A71E-4286-A016-5F616DC1022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06370E8D-9D1C-46DA-BF70-4FECFFC1FE7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2B8DA7E-F5AF-474F-9D81-697C9706217C}" type="datetimeFigureOut">
              <a:rPr lang="en-US" smtClean="0"/>
              <a:t>3/1/2026</a:t>
            </a:fld>
            <a:endParaRPr lang="en-US"/>
          </a:p>
        </p:txBody>
      </p:sp>
      <p:sp>
        <p:nvSpPr>
          <p:cNvPr id="4" name="Footer Placeholder 3">
            <a:extLst>
              <a:ext uri="{FF2B5EF4-FFF2-40B4-BE49-F238E27FC236}">
                <a16:creationId xmlns:a16="http://schemas.microsoft.com/office/drawing/2014/main" id="{9FBB035E-795F-47E9-B423-E59C8BBF8C3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C590C9B5-F486-4D02-85C5-EF6B613EA16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059E168-CC1F-42B0-9B29-A593EA30078F}" type="slidenum">
              <a:rPr lang="en-US" smtClean="0"/>
              <a:t>‹#›</a:t>
            </a:fld>
            <a:endParaRPr lang="en-US"/>
          </a:p>
        </p:txBody>
      </p:sp>
    </p:spTree>
    <p:extLst>
      <p:ext uri="{BB962C8B-B14F-4D97-AF65-F5344CB8AC3E}">
        <p14:creationId xmlns:p14="http://schemas.microsoft.com/office/powerpoint/2010/main" val="20453042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7783893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469122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733359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1166804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2123998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6548439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9932119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2870979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4764878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9018010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4032833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4292231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6736431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7061591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0145603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57788437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8403466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427867531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6687651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7466143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9616566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31664422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03994863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12467298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74896125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2465326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34344846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43241187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95987039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42741166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95821617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73478409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419055449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8446988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1343266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2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273FFDF7-B8F0-4196-9582-EF3FB0B150EB}" type="datetime1">
              <a:rPr lang="en-US" smtClean="0"/>
              <a:t>3/1/2026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3581400" y="6356350"/>
            <a:ext cx="2743200" cy="365125"/>
          </a:xfrm>
        </p:spPr>
        <p:txBody>
          <a:bodyPr/>
          <a:lstStyle/>
          <a:p>
            <a:fld id="{F7542ADD-394E-41F3-B704-951748884AEE}" type="slidenum">
              <a:rPr lang="en-US" smtClean="0"/>
              <a:t>‹#›</a:t>
            </a:fld>
            <a:endParaRPr lang="en-US" dirty="0"/>
          </a:p>
        </p:txBody>
      </p:sp>
      <p:pic>
        <p:nvPicPr>
          <p:cNvPr id="8" name="Graphic 21">
            <a:extLst>
              <a:ext uri="{FF2B5EF4-FFF2-40B4-BE49-F238E27FC236}">
                <a16:creationId xmlns:a16="http://schemas.microsoft.com/office/drawing/2014/main" id="{5EF545D8-9539-418A-92C3-1C4A1C588F0F}"/>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750" y="0"/>
            <a:ext cx="2305141" cy="1076343"/>
          </a:xfrm>
          <a:prstGeom prst="rect">
            <a:avLst/>
          </a:prstGeom>
        </p:spPr>
      </p:pic>
      <p:sp>
        <p:nvSpPr>
          <p:cNvPr id="9" name="Rectangle 8">
            <a:extLst>
              <a:ext uri="{FF2B5EF4-FFF2-40B4-BE49-F238E27FC236}">
                <a16:creationId xmlns:a16="http://schemas.microsoft.com/office/drawing/2014/main" id="{D36F0ADC-2E81-4C54-B9FE-7CDA0DEDB2CB}"/>
              </a:ext>
            </a:extLst>
          </p:cNvPr>
          <p:cNvSpPr/>
          <p:nvPr userDrawn="1"/>
        </p:nvSpPr>
        <p:spPr>
          <a:xfrm>
            <a:off x="2269797" y="50163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9DA10D-96E9-4C0B-8E5E-87FDC74BCA32}" type="datetime1">
              <a:rPr lang="en-US" smtClean="0"/>
              <a:t>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7110AE9-7D4E-46F5-8772-8098F709A641}" type="datetime1">
              <a:rPr lang="en-US" smtClean="0"/>
              <a:t>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882017C-C76F-4EB4-9249-98ED4E4BB311}" type="datetime1">
              <a:rPr lang="en-US" smtClean="0"/>
              <a:t>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49ED3B-118A-4BC2-9768-10648BD32F3A}" type="datetime1">
              <a:rPr lang="en-US" smtClean="0"/>
              <a:t>3/1/2026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732A0E9-6EBE-4204-BC53-5011DC50D053}" type="datetime1">
              <a:rPr lang="en-US" smtClean="0"/>
              <a:t>3/1/2026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3BA47B2-BC71-4E2E-8D7C-0CD3DC60A5BA}" type="datetime1">
              <a:rPr lang="en-US" smtClean="0"/>
              <a:t>3/1/2026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B57305F-085B-4BF0-8084-68D7C57CA5B3}" type="datetime1">
              <a:rPr lang="en-US" smtClean="0"/>
              <a:t>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D55527E-BDA5-4B5F-A49D-CC8F1F697552}" type="datetime1">
              <a:rPr lang="en-US" smtClean="0"/>
              <a:t>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9DF8A7F-15D8-4CEE-9D9B-963A09AF2F8E}" type="datetime1">
              <a:rPr lang="en-US" smtClean="0"/>
              <a:t>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2E3D6-F8A2-4CEB-8D86-E0AFE5737F42}" type="datetime1">
              <a:rPr lang="en-US" smtClean="0"/>
              <a:t>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8AE1B9A-6409-48EC-B629-46DDDF215586}" type="datetime1">
              <a:rPr lang="en-US" smtClean="0"/>
              <a:t>3/1/2026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fld id="{F7542ADD-394E-41F3-B704-951748884AEE}" type="slidenum">
              <a:rPr lang="en-US" smtClean="0"/>
              <a:pPr/>
              <a:t>‹#›</a:t>
            </a:fld>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jpe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8.jpeg"/><Relationship Id="rId7" Type="http://schemas.openxmlformats.org/officeDocument/2006/relationships/diagramColors" Target="../diagrams/colors3.xml"/><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11.png"/><Relationship Id="rId7" Type="http://schemas.openxmlformats.org/officeDocument/2006/relationships/diagramColors" Target="../diagrams/colors5.xml"/><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3.xml"/><Relationship Id="rId5" Type="http://schemas.openxmlformats.org/officeDocument/2006/relationships/image" Target="../media/image23.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1088056" y="-32067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7304809" y="2003087"/>
            <a:ext cx="4499950" cy="1077218"/>
          </a:xfrm>
          <a:prstGeom prst="rect">
            <a:avLst/>
          </a:prstGeom>
          <a:noFill/>
        </p:spPr>
        <p:txBody>
          <a:bodyPr wrap="none" rtlCol="0">
            <a:spAutoFit/>
          </a:bodyPr>
          <a:lstStyle/>
          <a:p>
            <a:r>
              <a:rPr lang="ar-EG" sz="3200" b="1" dirty="0">
                <a:solidFill>
                  <a:srgbClr val="00B0F0"/>
                </a:solidFill>
                <a:latin typeface="Times New Roman" panose="02020603050405020304" pitchFamily="18" charset="0"/>
              </a:rPr>
              <a:t>مقرر قانون الخصوصية </a:t>
            </a:r>
          </a:p>
          <a:p>
            <a:pPr algn="ctr"/>
            <a:r>
              <a:rPr lang="ar-EG" sz="3200" b="1" dirty="0">
                <a:solidFill>
                  <a:srgbClr val="00B0F0"/>
                </a:solidFill>
                <a:latin typeface="Times New Roman" panose="02020603050405020304" pitchFamily="18" charset="0"/>
              </a:rPr>
              <a:t>وحماية البيانات</a:t>
            </a:r>
            <a:endParaRPr lang="en-US" sz="3200" b="1" dirty="0">
              <a:solidFill>
                <a:srgbClr val="00B0F0"/>
              </a:solidFill>
              <a:latin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8077520" y="4740475"/>
            <a:ext cx="2522447" cy="461665"/>
          </a:xfrm>
          <a:prstGeom prst="rect">
            <a:avLst/>
          </a:prstGeom>
          <a:noFill/>
        </p:spPr>
        <p:txBody>
          <a:bodyPr wrap="square" rtlCol="0">
            <a:spAutoFit/>
          </a:bodyPr>
          <a:lstStyle/>
          <a:p>
            <a:pPr algn="ctr"/>
            <a:r>
              <a:rPr lang="en-US" sz="2400" dirty="0">
                <a:latin typeface="Times New Roman" panose="02020603050405020304" pitchFamily="18" charset="0"/>
                <a:cs typeface="Times New Roman" panose="02020603050405020304" pitchFamily="18" charset="0"/>
              </a:rPr>
              <a:t>Law 621</a:t>
            </a:r>
          </a:p>
        </p:txBody>
      </p:sp>
      <p:pic>
        <p:nvPicPr>
          <p:cNvPr id="12" name="Image 2" descr="preencoded.png">
            <a:extLst>
              <a:ext uri="{FF2B5EF4-FFF2-40B4-BE49-F238E27FC236}">
                <a16:creationId xmlns:a16="http://schemas.microsoft.com/office/drawing/2014/main" id="{A7F8292B-08E8-4A05-B700-B33F281E866E}"/>
              </a:ext>
            </a:extLst>
          </p:cNvPr>
          <p:cNvPicPr>
            <a:picLocks noChangeAspect="1"/>
          </p:cNvPicPr>
          <p:nvPr/>
        </p:nvPicPr>
        <p:blipFill>
          <a:blip r:embed="rId3"/>
          <a:stretch>
            <a:fillRect/>
          </a:stretch>
        </p:blipFill>
        <p:spPr>
          <a:xfrm>
            <a:off x="-735893" y="-320675"/>
            <a:ext cx="7735448" cy="7804150"/>
          </a:xfrm>
          <a:prstGeom prst="ellipse">
            <a:avLst/>
          </a:prstGeom>
          <a:ln>
            <a:noFill/>
          </a:ln>
          <a:effectLst>
            <a:softEdge rad="112500"/>
          </a:effectLst>
        </p:spPr>
      </p:pic>
      <p:pic>
        <p:nvPicPr>
          <p:cNvPr id="13" name="Picture 4" descr="الجرائم والعقوبات في نظام حماية البيانات الشخصية">
            <a:extLst>
              <a:ext uri="{FF2B5EF4-FFF2-40B4-BE49-F238E27FC236}">
                <a16:creationId xmlns:a16="http://schemas.microsoft.com/office/drawing/2014/main" id="{FDE6FC52-1748-41AA-83FF-09D7A6EDE859}"/>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51608" b="2084"/>
          <a:stretch/>
        </p:blipFill>
        <p:spPr bwMode="auto">
          <a:xfrm>
            <a:off x="123825" y="1257891"/>
            <a:ext cx="3431295" cy="442159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4" name="Graphic 21">
            <a:extLst>
              <a:ext uri="{FF2B5EF4-FFF2-40B4-BE49-F238E27FC236}">
                <a16:creationId xmlns:a16="http://schemas.microsoft.com/office/drawing/2014/main" id="{67D47F2E-0C0F-4CA9-B52B-EBF8CF80C918}"/>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77520" y="188442"/>
            <a:ext cx="3050278" cy="1379622"/>
          </a:xfrm>
          <a:prstGeom prst="rect">
            <a:avLst/>
          </a:prstGeom>
        </p:spPr>
      </p:pic>
      <p:sp>
        <p:nvSpPr>
          <p:cNvPr id="15" name="Rectangle: Rounded Corners 14">
            <a:extLst>
              <a:ext uri="{FF2B5EF4-FFF2-40B4-BE49-F238E27FC236}">
                <a16:creationId xmlns:a16="http://schemas.microsoft.com/office/drawing/2014/main" id="{D57DBF16-F40D-4835-BC56-DB3AC109F216}"/>
              </a:ext>
            </a:extLst>
          </p:cNvPr>
          <p:cNvSpPr/>
          <p:nvPr/>
        </p:nvSpPr>
        <p:spPr>
          <a:xfrm>
            <a:off x="7160711" y="5351929"/>
            <a:ext cx="4644048" cy="9613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tx1"/>
                </a:solidFill>
                <a:latin typeface="Alexandria" pitchFamily="2" charset="-78"/>
              </a:rPr>
              <a:t>المحاضرة الخامسة</a:t>
            </a:r>
            <a:endParaRPr lang="ar-EG" b="1" dirty="0">
              <a:solidFill>
                <a:srgbClr val="FFFFFF"/>
              </a:solidFill>
              <a:latin typeface="Alexandria" pitchFamily="2" charset="-78"/>
            </a:endParaRPr>
          </a:p>
          <a:p>
            <a:pPr algn="ctr"/>
            <a:r>
              <a:rPr lang="ar-EG" b="1" dirty="0">
                <a:solidFill>
                  <a:srgbClr val="FFFFFF"/>
                </a:solidFill>
                <a:latin typeface="Alexandria" pitchFamily="2" charset="-78"/>
              </a:rPr>
              <a:t>الطبيعة القانونية للحق في الخصوصية</a:t>
            </a:r>
          </a:p>
          <a:p>
            <a:pPr algn="ctr"/>
            <a:r>
              <a:rPr lang="ar-EG" b="1" dirty="0">
                <a:solidFill>
                  <a:srgbClr val="FFFFFF"/>
                </a:solidFill>
                <a:latin typeface="Alexandria" pitchFamily="2" charset="-78"/>
              </a:rPr>
              <a:t>وما هية الخصوصية المعوماتية</a:t>
            </a:r>
            <a:endParaRPr lang="en-US" b="1" dirty="0">
              <a:solidFill>
                <a:srgbClr val="FFFFFF"/>
              </a:solidFill>
              <a:latin typeface="Alexandria" pitchFamily="2" charset="-78"/>
            </a:endParaRPr>
          </a:p>
        </p:txBody>
      </p:sp>
      <p:sp>
        <p:nvSpPr>
          <p:cNvPr id="16" name="TextBox 15">
            <a:extLst>
              <a:ext uri="{FF2B5EF4-FFF2-40B4-BE49-F238E27FC236}">
                <a16:creationId xmlns:a16="http://schemas.microsoft.com/office/drawing/2014/main" id="{659E7388-2ABD-4B8F-91C1-0DC66764C8DD}"/>
              </a:ext>
            </a:extLst>
          </p:cNvPr>
          <p:cNvSpPr txBox="1"/>
          <p:nvPr/>
        </p:nvSpPr>
        <p:spPr>
          <a:xfrm>
            <a:off x="7160711" y="3679675"/>
            <a:ext cx="4356063" cy="830997"/>
          </a:xfrm>
          <a:prstGeom prst="rect">
            <a:avLst/>
          </a:prstGeom>
          <a:noFill/>
        </p:spPr>
        <p:txBody>
          <a:bodyPr wrap="square" rtlCol="0">
            <a:spAutoFit/>
          </a:bodyPr>
          <a:lstStyle/>
          <a:p>
            <a:pPr algn="ctr"/>
            <a:r>
              <a:rPr lang="ar-EG" sz="1600" b="1" dirty="0">
                <a:latin typeface="Alexandria" pitchFamily="2" charset="-78"/>
                <a:cs typeface="Alexandria" pitchFamily="2" charset="-78"/>
              </a:rPr>
              <a:t>د. أسماء رويعي</a:t>
            </a:r>
            <a:endParaRPr lang="en-US" sz="1600" b="1" dirty="0">
              <a:latin typeface="Alexandria" pitchFamily="2" charset="-78"/>
              <a:cs typeface="Alexandria" pitchFamily="2" charset="-78"/>
            </a:endParaRPr>
          </a:p>
          <a:p>
            <a:pPr algn="ctr"/>
            <a:endParaRPr lang="en-US" sz="1600" b="1" dirty="0">
              <a:latin typeface="Alexandria" pitchFamily="2" charset="-78"/>
              <a:cs typeface="Alexandria" pitchFamily="2" charset="-78"/>
            </a:endParaRPr>
          </a:p>
          <a:p>
            <a:pPr algn="ctr"/>
            <a:r>
              <a:rPr lang="ar-EG" sz="1600" dirty="0">
                <a:latin typeface="Alexandria" pitchFamily="2" charset="-78"/>
                <a:cs typeface="Alexandria" pitchFamily="2" charset="-78"/>
              </a:rPr>
              <a:t>المشرفة علي قسم ماجستير القانون الرقمي</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6866416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sp>
        <p:nvSpPr>
          <p:cNvPr id="11" name="Oval 10">
            <a:extLst>
              <a:ext uri="{FF2B5EF4-FFF2-40B4-BE49-F238E27FC236}">
                <a16:creationId xmlns:a16="http://schemas.microsoft.com/office/drawing/2014/main" id="{0127E39A-483A-4CFA-B055-2517ED0C0483}"/>
              </a:ext>
            </a:extLst>
          </p:cNvPr>
          <p:cNvSpPr/>
          <p:nvPr/>
        </p:nvSpPr>
        <p:spPr>
          <a:xfrm>
            <a:off x="5728447" y="3021105"/>
            <a:ext cx="4634141" cy="1649101"/>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مقدمة عامة</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ربط </a:t>
            </a:r>
            <a:r>
              <a:rPr lang="ar-EG" sz="2400" b="1" dirty="0">
                <a:solidFill>
                  <a:prstClr val="black"/>
                </a:solidFill>
                <a:latin typeface="Times New Roman" panose="02020603050405020304" pitchFamily="18" charset="0"/>
                <a:ea typeface="Calibri" panose="020F0502020204030204" pitchFamily="34" charset="0"/>
              </a:rPr>
              <a:t>المحاضرة السابقة بالمحاضرة الحالية</a:t>
            </a:r>
            <a:endParaRPr kumimoji="0" lang="ar-EG" sz="2400" b="1" i="0" u="none" strike="noStrike" kern="1200" cap="none" spc="0" normalizeH="0" baseline="0" noProof="0" dirty="0">
              <a:ln>
                <a:noFill/>
              </a:ln>
              <a:solidFill>
                <a:prstClr val="black"/>
              </a:solidFill>
              <a:effectLst/>
              <a:uLnTx/>
              <a:uFillTx/>
              <a:latin typeface="Calibri"/>
              <a:ea typeface="+mn-ea"/>
            </a:endParaRPr>
          </a:p>
        </p:txBody>
      </p:sp>
      <p:pic>
        <p:nvPicPr>
          <p:cNvPr id="12" name="Picture 2" descr="الحق في الخصوصية كحق من حقوق الإنسان - موضوع">
            <a:extLst>
              <a:ext uri="{FF2B5EF4-FFF2-40B4-BE49-F238E27FC236}">
                <a16:creationId xmlns:a16="http://schemas.microsoft.com/office/drawing/2014/main" id="{CB2A00CF-B9AC-4D7C-A002-056068E3825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0651" y="1771650"/>
            <a:ext cx="4705350" cy="38735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4326226"/>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6" name="Picture 2" descr="الحق في الخصوصية كحق من حقوق الإنسان - موضوع">
            <a:extLst>
              <a:ext uri="{FF2B5EF4-FFF2-40B4-BE49-F238E27FC236}">
                <a16:creationId xmlns:a16="http://schemas.microsoft.com/office/drawing/2014/main" id="{A2A2D663-C175-420E-86ED-E88AAB90D1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0650" y="1771650"/>
            <a:ext cx="8991599" cy="387350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graphicFrame>
        <p:nvGraphicFramePr>
          <p:cNvPr id="10" name="Diagram 9">
            <a:extLst>
              <a:ext uri="{FF2B5EF4-FFF2-40B4-BE49-F238E27FC236}">
                <a16:creationId xmlns:a16="http://schemas.microsoft.com/office/drawing/2014/main" id="{32961F57-64E1-41F7-BC76-680ECF003536}"/>
              </a:ext>
            </a:extLst>
          </p:cNvPr>
          <p:cNvGraphicFramePr/>
          <p:nvPr>
            <p:extLst>
              <p:ext uri="{D42A27DB-BD31-4B8C-83A1-F6EECF244321}">
                <p14:modId xmlns:p14="http://schemas.microsoft.com/office/powerpoint/2010/main" val="1624499191"/>
              </p:ext>
            </p:extLst>
          </p:nvPr>
        </p:nvGraphicFramePr>
        <p:xfrm>
          <a:off x="2080694" y="1337512"/>
          <a:ext cx="7301431" cy="42876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1371251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2" descr="الحق في الخصوصية كحق من حقوق الإنسان - موضوع">
            <a:extLst>
              <a:ext uri="{FF2B5EF4-FFF2-40B4-BE49-F238E27FC236}">
                <a16:creationId xmlns:a16="http://schemas.microsoft.com/office/drawing/2014/main" id="{5623EB8C-7890-4EC3-92E9-CAD952F03C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82780" y="710971"/>
            <a:ext cx="3513220" cy="102700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Flowchart: Alternate Process 12">
            <a:extLst>
              <a:ext uri="{FF2B5EF4-FFF2-40B4-BE49-F238E27FC236}">
                <a16:creationId xmlns:a16="http://schemas.microsoft.com/office/drawing/2014/main" id="{51FB13BB-AD71-477E-BC70-772A9472A5BB}"/>
              </a:ext>
            </a:extLst>
          </p:cNvPr>
          <p:cNvSpPr/>
          <p:nvPr/>
        </p:nvSpPr>
        <p:spPr>
          <a:xfrm>
            <a:off x="7751228" y="710971"/>
            <a:ext cx="3023123" cy="60644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ea typeface="+mn-ea"/>
              </a:rPr>
              <a:t>عناصر المحاضرة :</a:t>
            </a:r>
            <a:endParaRPr kumimoji="0" lang="en-US" sz="2800" b="1" i="0" u="none" strike="noStrike" kern="1200" cap="none" spc="0" normalizeH="0" baseline="0" noProof="0" dirty="0">
              <a:ln>
                <a:noFill/>
              </a:ln>
              <a:solidFill>
                <a:prstClr val="white"/>
              </a:solidFill>
              <a:effectLst/>
              <a:uLnTx/>
              <a:uFillTx/>
              <a:ea typeface="+mn-ea"/>
            </a:endParaRPr>
          </a:p>
        </p:txBody>
      </p:sp>
      <p:sp>
        <p:nvSpPr>
          <p:cNvPr id="14" name="Flowchart: Alternate Process 13">
            <a:extLst>
              <a:ext uri="{FF2B5EF4-FFF2-40B4-BE49-F238E27FC236}">
                <a16:creationId xmlns:a16="http://schemas.microsoft.com/office/drawing/2014/main" id="{76BF0C65-C04D-42A7-B432-CC62C934AA5C}"/>
              </a:ext>
            </a:extLst>
          </p:cNvPr>
          <p:cNvSpPr/>
          <p:nvPr/>
        </p:nvSpPr>
        <p:spPr>
          <a:xfrm>
            <a:off x="1034281" y="1918447"/>
            <a:ext cx="5848121" cy="412904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2000" dirty="0">
                <a:solidFill>
                  <a:srgbClr val="000000"/>
                </a:solidFill>
                <a:latin typeface="Calibri" panose="020F0502020204030204" pitchFamily="34" charset="0"/>
                <a:ea typeface="Times New Roman" panose="02020603050405020304" pitchFamily="18" charset="0"/>
              </a:rPr>
              <a:t> </a:t>
            </a:r>
            <a:r>
              <a:rPr lang="ar-SA" sz="2000" dirty="0">
                <a:solidFill>
                  <a:srgbClr val="FFFFFF"/>
                </a:solidFill>
                <a:latin typeface="Calibri" panose="020F0502020204030204" pitchFamily="34" charset="0"/>
                <a:ea typeface="Times New Roman" panose="02020603050405020304" pitchFamily="18" charset="0"/>
              </a:rPr>
              <a:t>أولا: التكييف القانوني للحق في الخصوصية:</a:t>
            </a:r>
            <a:endParaRPr lang="en-US" sz="2000" dirty="0">
              <a:solidFill>
                <a:srgbClr val="FFFFFF"/>
              </a:solidFill>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SA" sz="2000" dirty="0">
                <a:solidFill>
                  <a:srgbClr val="852F4A"/>
                </a:solidFill>
                <a:latin typeface="Calibri" panose="020F0502020204030204" pitchFamily="34" charset="0"/>
                <a:ea typeface="Times New Roman" panose="02020603050405020304" pitchFamily="18" charset="0"/>
              </a:rPr>
              <a:t>الحق في الخصوصية حق ملكية.</a:t>
            </a:r>
            <a:endParaRPr lang="en-US" sz="2000" dirty="0">
              <a:solidFill>
                <a:srgbClr val="852F4A"/>
              </a:solidFill>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SA" sz="2000" dirty="0">
                <a:solidFill>
                  <a:srgbClr val="852F4A"/>
                </a:solidFill>
                <a:latin typeface="Calibri" panose="020F0502020204030204" pitchFamily="34" charset="0"/>
                <a:ea typeface="Times New Roman" panose="02020603050405020304" pitchFamily="18" charset="0"/>
              </a:rPr>
              <a:t>الحق في الخصوصية من الحقوق الشخصية.</a:t>
            </a:r>
            <a:endParaRPr lang="ar-EG" sz="2000" dirty="0">
              <a:solidFill>
                <a:srgbClr val="852F4A"/>
              </a:solidFill>
              <a:latin typeface="Calibri" panose="020F0502020204030204" pitchFamily="34" charset="0"/>
              <a:ea typeface="Calibri" panose="020F0502020204030204" pitchFamily="34" charset="0"/>
            </a:endParaRPr>
          </a:p>
          <a:p>
            <a:pPr marR="0" lvl="0" algn="just" rtl="1">
              <a:lnSpc>
                <a:spcPct val="107000"/>
              </a:lnSpc>
              <a:spcBef>
                <a:spcPts val="0"/>
              </a:spcBef>
              <a:spcAft>
                <a:spcPts val="500"/>
              </a:spcAft>
            </a:pPr>
            <a:r>
              <a:rPr lang="ar-SA" sz="2000" dirty="0">
                <a:solidFill>
                  <a:srgbClr val="FFFFFF"/>
                </a:solidFill>
                <a:latin typeface="Calibri" panose="020F0502020204030204" pitchFamily="34" charset="0"/>
                <a:ea typeface="Times New Roman" panose="02020603050405020304" pitchFamily="18" charset="0"/>
              </a:rPr>
              <a:t>ثانيا: السمات القانونية للحق في الخصوصية:</a:t>
            </a:r>
            <a:endParaRPr lang="en-US" sz="2000" dirty="0">
              <a:solidFill>
                <a:srgbClr val="FFFFFF"/>
              </a:solidFill>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SA" sz="2000" dirty="0">
                <a:solidFill>
                  <a:srgbClr val="852F4A"/>
                </a:solidFill>
                <a:latin typeface="Calibri" panose="020F0502020204030204" pitchFamily="34" charset="0"/>
                <a:ea typeface="Calibri" panose="020F0502020204030204" pitchFamily="34" charset="0"/>
              </a:rPr>
              <a:t>مدى قابلية الحق في التصرف فيه.</a:t>
            </a:r>
            <a:endParaRPr lang="en-US" sz="2000" dirty="0">
              <a:solidFill>
                <a:srgbClr val="852F4A"/>
              </a:solidFill>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SA" sz="2000" dirty="0">
                <a:solidFill>
                  <a:srgbClr val="852F4A"/>
                </a:solidFill>
                <a:latin typeface="Calibri" panose="020F0502020204030204" pitchFamily="34" charset="0"/>
                <a:ea typeface="Calibri" panose="020F0502020204030204" pitchFamily="34" charset="0"/>
              </a:rPr>
              <a:t>مدى إمكانية تقادم الحق في الخصوصية.</a:t>
            </a:r>
            <a:endParaRPr lang="en-US" sz="2000" dirty="0">
              <a:solidFill>
                <a:srgbClr val="852F4A"/>
              </a:solidFill>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SA" sz="2000" dirty="0">
                <a:solidFill>
                  <a:srgbClr val="852F4A"/>
                </a:solidFill>
                <a:latin typeface="Calibri" panose="020F0502020204030204" pitchFamily="34" charset="0"/>
                <a:ea typeface="Calibri" panose="020F0502020204030204" pitchFamily="34" charset="0"/>
              </a:rPr>
              <a:t>مدى قابلية الحق في الخصوصية للانتقال عن طريق الإرث .</a:t>
            </a:r>
            <a:endParaRPr lang="ar-EG" sz="2000" dirty="0">
              <a:solidFill>
                <a:srgbClr val="852F4A"/>
              </a:solidFill>
              <a:latin typeface="Calibri" panose="020F0502020204030204" pitchFamily="34" charset="0"/>
              <a:ea typeface="Calibri" panose="020F0502020204030204" pitchFamily="34" charset="0"/>
            </a:endParaRPr>
          </a:p>
          <a:p>
            <a:pPr marR="0" lvl="0" algn="just" rtl="1">
              <a:lnSpc>
                <a:spcPct val="107000"/>
              </a:lnSpc>
              <a:spcBef>
                <a:spcPts val="0"/>
              </a:spcBef>
              <a:spcAft>
                <a:spcPts val="500"/>
              </a:spcAft>
            </a:pPr>
            <a:r>
              <a:rPr lang="ar-SA" sz="2000" dirty="0">
                <a:solidFill>
                  <a:srgbClr val="FFFFFF"/>
                </a:solidFill>
                <a:latin typeface="Calibri" panose="020F0502020204030204" pitchFamily="34" charset="0"/>
                <a:ea typeface="Times New Roman" panose="02020603050405020304" pitchFamily="18" charset="0"/>
              </a:rPr>
              <a:t>ثالثا: مدى ضرورة تحقق شرط الاعتداء لحدوث جريمة انتهاك الخصوصية</a:t>
            </a:r>
            <a:r>
              <a:rPr lang="ar-EG" sz="2000" dirty="0">
                <a:solidFill>
                  <a:srgbClr val="FFFFFF"/>
                </a:solidFill>
                <a:latin typeface="Calibri" panose="020F0502020204030204" pitchFamily="34" charset="0"/>
                <a:ea typeface="Times New Roman" panose="02020603050405020304" pitchFamily="18" charset="0"/>
              </a:rPr>
              <a:t>:</a:t>
            </a:r>
            <a:endParaRPr lang="en-US" sz="2000" dirty="0">
              <a:solidFill>
                <a:srgbClr val="FFFFFF"/>
              </a:solidFill>
              <a:latin typeface="Calibri" panose="020F0502020204030204" pitchFamily="34" charset="0"/>
              <a:ea typeface="Calibri" panose="020F0502020204030204" pitchFamily="34" charset="0"/>
            </a:endParaRPr>
          </a:p>
        </p:txBody>
      </p:sp>
      <p:grpSp>
        <p:nvGrpSpPr>
          <p:cNvPr id="16" name="Group 15">
            <a:extLst>
              <a:ext uri="{FF2B5EF4-FFF2-40B4-BE49-F238E27FC236}">
                <a16:creationId xmlns:a16="http://schemas.microsoft.com/office/drawing/2014/main" id="{3AB170E5-4680-44B9-BFFF-266A64144C6A}"/>
              </a:ext>
            </a:extLst>
          </p:cNvPr>
          <p:cNvGrpSpPr/>
          <p:nvPr/>
        </p:nvGrpSpPr>
        <p:grpSpPr>
          <a:xfrm>
            <a:off x="7113127" y="3104499"/>
            <a:ext cx="4760777" cy="1230330"/>
            <a:chOff x="4986114" y="2250930"/>
            <a:chExt cx="3753056" cy="1023720"/>
          </a:xfrm>
          <a:scene3d>
            <a:camera prst="orthographicFront">
              <a:rot lat="0" lon="0" rev="0"/>
            </a:camera>
            <a:lightRig rig="contrasting" dir="t">
              <a:rot lat="0" lon="0" rev="1200000"/>
            </a:lightRig>
          </a:scene3d>
        </p:grpSpPr>
        <p:sp>
          <p:nvSpPr>
            <p:cNvPr id="17" name="Rectangle: Top Corners Rounded 16">
              <a:extLst>
                <a:ext uri="{FF2B5EF4-FFF2-40B4-BE49-F238E27FC236}">
                  <a16:creationId xmlns:a16="http://schemas.microsoft.com/office/drawing/2014/main" id="{FFC7BEEB-9A7F-45C3-9B77-5CF4D15657F5}"/>
                </a:ext>
              </a:extLst>
            </p:cNvPr>
            <p:cNvSpPr/>
            <p:nvPr/>
          </p:nvSpPr>
          <p:spPr>
            <a:xfrm rot="2400000">
              <a:off x="5000684" y="2447158"/>
              <a:ext cx="3595431" cy="759918"/>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4">
                <a:hueOff val="0"/>
                <a:satOff val="0"/>
                <a:lumOff val="0"/>
                <a:alphaOff val="0"/>
              </a:schemeClr>
            </a:fillRef>
            <a:effectRef idx="2">
              <a:schemeClr val="accent4">
                <a:hueOff val="0"/>
                <a:satOff val="0"/>
                <a:lumOff val="0"/>
                <a:alphaOff val="0"/>
              </a:schemeClr>
            </a:effectRef>
            <a:fontRef idx="minor">
              <a:schemeClr val="lt1"/>
            </a:fontRef>
          </p:style>
          <p:txBody>
            <a:bodyPr/>
            <a:lstStyle/>
            <a:p>
              <a:endParaRPr lang="en-US" sz="2000" dirty="0"/>
            </a:p>
          </p:txBody>
        </p:sp>
        <p:sp>
          <p:nvSpPr>
            <p:cNvPr id="18" name="Rectangle: Top Corners Rounded 4">
              <a:extLst>
                <a:ext uri="{FF2B5EF4-FFF2-40B4-BE49-F238E27FC236}">
                  <a16:creationId xmlns:a16="http://schemas.microsoft.com/office/drawing/2014/main" id="{F408E31F-F4B9-41A7-A23C-CB627A3220CD}"/>
                </a:ext>
              </a:extLst>
            </p:cNvPr>
            <p:cNvSpPr txBox="1"/>
            <p:nvPr/>
          </p:nvSpPr>
          <p:spPr>
            <a:xfrm rot="2400000">
              <a:off x="4986114" y="2250930"/>
              <a:ext cx="3753056" cy="1023720"/>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83820" tIns="27940" rIns="83820" bIns="27940" numCol="1" spcCol="1270" anchor="ctr" anchorCtr="0">
              <a:noAutofit/>
            </a:bodyPr>
            <a:lstStyle/>
            <a:p>
              <a:pPr marL="0" lvl="0" indent="0" algn="ctr" defTabSz="977900">
                <a:lnSpc>
                  <a:spcPct val="90000"/>
                </a:lnSpc>
                <a:spcBef>
                  <a:spcPct val="0"/>
                </a:spcBef>
                <a:spcAft>
                  <a:spcPct val="35000"/>
                </a:spcAft>
                <a:buNone/>
              </a:pPr>
              <a:r>
                <a:rPr lang="ar-EG" sz="2000" b="1" kern="1200" dirty="0"/>
                <a:t>المحور الأول</a:t>
              </a:r>
              <a:endParaRPr lang="en-US" sz="2000" b="1" kern="1200" dirty="0"/>
            </a:p>
            <a:p>
              <a:pPr marL="0" lvl="0" indent="0" algn="ctr" defTabSz="977900">
                <a:lnSpc>
                  <a:spcPct val="90000"/>
                </a:lnSpc>
                <a:spcBef>
                  <a:spcPct val="0"/>
                </a:spcBef>
                <a:spcAft>
                  <a:spcPct val="35000"/>
                </a:spcAft>
                <a:buNone/>
              </a:pPr>
              <a:r>
                <a:rPr lang="ar-EG" sz="2000" b="1" dirty="0"/>
                <a:t>الطبيعة القانونية للحق في الخصوصية</a:t>
              </a:r>
            </a:p>
          </p:txBody>
        </p:sp>
      </p:grpSp>
    </p:spTree>
    <p:extLst>
      <p:ext uri="{BB962C8B-B14F-4D97-AF65-F5344CB8AC3E}">
        <p14:creationId xmlns:p14="http://schemas.microsoft.com/office/powerpoint/2010/main" val="3259726412"/>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2" descr="الحق في الخصوصية كحق من حقوق الإنسان - موضوع">
            <a:extLst>
              <a:ext uri="{FF2B5EF4-FFF2-40B4-BE49-F238E27FC236}">
                <a16:creationId xmlns:a16="http://schemas.microsoft.com/office/drawing/2014/main" id="{EC7EDBE8-DAB2-45EF-8007-21E034B1785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41305" y="887505"/>
            <a:ext cx="2096459" cy="9951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Flowchart: Alternate Process 12">
            <a:extLst>
              <a:ext uri="{FF2B5EF4-FFF2-40B4-BE49-F238E27FC236}">
                <a16:creationId xmlns:a16="http://schemas.microsoft.com/office/drawing/2014/main" id="{51FB13BB-AD71-477E-BC70-772A9472A5BB}"/>
              </a:ext>
            </a:extLst>
          </p:cNvPr>
          <p:cNvSpPr/>
          <p:nvPr/>
        </p:nvSpPr>
        <p:spPr>
          <a:xfrm>
            <a:off x="6096000" y="1081846"/>
            <a:ext cx="2749465" cy="60644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Alexandria Medium" pitchFamily="2" charset="-78"/>
                <a:cs typeface="Alexandria Medium" pitchFamily="2" charset="-78"/>
              </a:rPr>
              <a:t>عناصر المحاضرة :</a:t>
            </a:r>
            <a:endParaRPr kumimoji="0" lang="en-US" sz="2400" b="1" i="0" u="none" strike="noStrike" kern="1200" cap="none" spc="0" normalizeH="0" baseline="0" noProof="0" dirty="0">
              <a:ln>
                <a:noFill/>
              </a:ln>
              <a:solidFill>
                <a:prstClr val="white"/>
              </a:solidFill>
              <a:effectLst/>
              <a:uLnTx/>
              <a:uFillTx/>
              <a:latin typeface="Alexandria Medium" pitchFamily="2" charset="-78"/>
              <a:cs typeface="Alexandria Medium" pitchFamily="2" charset="-78"/>
            </a:endParaRPr>
          </a:p>
        </p:txBody>
      </p:sp>
      <p:grpSp>
        <p:nvGrpSpPr>
          <p:cNvPr id="16" name="Group 15">
            <a:extLst>
              <a:ext uri="{FF2B5EF4-FFF2-40B4-BE49-F238E27FC236}">
                <a16:creationId xmlns:a16="http://schemas.microsoft.com/office/drawing/2014/main" id="{7EA1F668-5EBE-43E4-BBF8-AA1B8347D369}"/>
              </a:ext>
            </a:extLst>
          </p:cNvPr>
          <p:cNvGrpSpPr/>
          <p:nvPr/>
        </p:nvGrpSpPr>
        <p:grpSpPr>
          <a:xfrm>
            <a:off x="-38227" y="4006370"/>
            <a:ext cx="4760011" cy="1238218"/>
            <a:chOff x="-5312064" y="3878042"/>
            <a:chExt cx="5114876" cy="1475748"/>
          </a:xfrm>
          <a:scene3d>
            <a:camera prst="orthographicFront">
              <a:rot lat="0" lon="0" rev="0"/>
            </a:camera>
            <a:lightRig rig="contrasting" dir="t">
              <a:rot lat="0" lon="0" rev="1200000"/>
            </a:lightRig>
          </a:scene3d>
        </p:grpSpPr>
        <p:sp>
          <p:nvSpPr>
            <p:cNvPr id="17" name="Rectangle: Top Corners Rounded 16">
              <a:extLst>
                <a:ext uri="{FF2B5EF4-FFF2-40B4-BE49-F238E27FC236}">
                  <a16:creationId xmlns:a16="http://schemas.microsoft.com/office/drawing/2014/main" id="{D5426BB0-84FA-4829-86A3-F2F66B027D34}"/>
                </a:ext>
              </a:extLst>
            </p:cNvPr>
            <p:cNvSpPr/>
            <p:nvPr/>
          </p:nvSpPr>
          <p:spPr>
            <a:xfrm rot="19200000">
              <a:off x="-5167514" y="3878042"/>
              <a:ext cx="4970326" cy="1362994"/>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18" name="Rectangle: Top Corners Rounded 4">
              <a:extLst>
                <a:ext uri="{FF2B5EF4-FFF2-40B4-BE49-F238E27FC236}">
                  <a16:creationId xmlns:a16="http://schemas.microsoft.com/office/drawing/2014/main" id="{343F0A2B-9866-41E9-9BF4-5F7E4AED3645}"/>
                </a:ext>
              </a:extLst>
            </p:cNvPr>
            <p:cNvSpPr txBox="1"/>
            <p:nvPr/>
          </p:nvSpPr>
          <p:spPr>
            <a:xfrm rot="19200000">
              <a:off x="-5312064" y="3896457"/>
              <a:ext cx="4766018" cy="1457333"/>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87630" tIns="29210" rIns="87630" bIns="29210" numCol="1" spcCol="1270" anchor="ctr" anchorCtr="0">
              <a:noAutofit/>
            </a:bodyPr>
            <a:lstStyle/>
            <a:p>
              <a:pPr marL="0" lvl="0" indent="0" algn="ctr" defTabSz="1022350">
                <a:lnSpc>
                  <a:spcPct val="90000"/>
                </a:lnSpc>
                <a:spcBef>
                  <a:spcPct val="0"/>
                </a:spcBef>
                <a:spcAft>
                  <a:spcPct val="35000"/>
                </a:spcAft>
                <a:buNone/>
              </a:pPr>
              <a:r>
                <a:rPr lang="ar-EG" sz="2300" b="1" kern="1200" dirty="0"/>
                <a:t>المحور الثاني</a:t>
              </a:r>
            </a:p>
            <a:p>
              <a:pPr marL="0" lvl="0" indent="0" algn="ctr" defTabSz="1022350">
                <a:lnSpc>
                  <a:spcPct val="90000"/>
                </a:lnSpc>
                <a:spcBef>
                  <a:spcPct val="0"/>
                </a:spcBef>
                <a:spcAft>
                  <a:spcPct val="35000"/>
                </a:spcAft>
                <a:buNone/>
              </a:pPr>
              <a:r>
                <a:rPr lang="ar-EG" sz="2300" b="1" dirty="0"/>
                <a:t>ماهية الخصوصية المعلوماتية</a:t>
              </a:r>
              <a:endParaRPr lang="ar-EG" sz="2300" b="1" kern="1200" dirty="0"/>
            </a:p>
          </p:txBody>
        </p:sp>
      </p:grpSp>
      <p:sp>
        <p:nvSpPr>
          <p:cNvPr id="14" name="Flowchart: Alternate Process 13">
            <a:extLst>
              <a:ext uri="{FF2B5EF4-FFF2-40B4-BE49-F238E27FC236}">
                <a16:creationId xmlns:a16="http://schemas.microsoft.com/office/drawing/2014/main" id="{95ABAD60-C80C-460E-981B-188E70471B5F}"/>
              </a:ext>
            </a:extLst>
          </p:cNvPr>
          <p:cNvSpPr/>
          <p:nvPr/>
        </p:nvSpPr>
        <p:spPr>
          <a:xfrm>
            <a:off x="3987372" y="2131347"/>
            <a:ext cx="7034353" cy="354654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EG" sz="2000" dirty="0">
                <a:solidFill>
                  <a:srgbClr val="000000"/>
                </a:solidFill>
                <a:latin typeface="Calibri" panose="020F0502020204030204" pitchFamily="34" charset="0"/>
                <a:ea typeface="Calibri" panose="020F0502020204030204" pitchFamily="34" charset="0"/>
              </a:rPr>
              <a:t>     </a:t>
            </a:r>
            <a:r>
              <a:rPr lang="ar-EG" sz="2000" dirty="0">
                <a:solidFill>
                  <a:schemeClr val="bg1"/>
                </a:solidFill>
                <a:latin typeface="Calibri" panose="020F0502020204030204" pitchFamily="34" charset="0"/>
                <a:ea typeface="Calibri" panose="020F0502020204030204" pitchFamily="34" charset="0"/>
              </a:rPr>
              <a:t>يمكن تقسيم </a:t>
            </a:r>
            <a:r>
              <a:rPr lang="ar-SA" sz="2000" dirty="0">
                <a:solidFill>
                  <a:schemeClr val="bg1"/>
                </a:solidFill>
                <a:latin typeface="Calibri" panose="020F0502020204030204" pitchFamily="34" charset="0"/>
                <a:ea typeface="Calibri" panose="020F0502020204030204" pitchFamily="34" charset="0"/>
              </a:rPr>
              <a:t>صور الخصوصية إلى عدد من الصور المنفصلة لكنها ترتبط معا في الوقت ذاته في نطاق واحد هو حق الخصوصية،</a:t>
            </a:r>
            <a:r>
              <a:rPr lang="ar-EG" sz="2000" dirty="0">
                <a:solidFill>
                  <a:schemeClr val="bg1"/>
                </a:solidFill>
                <a:latin typeface="Calibri" panose="020F0502020204030204" pitchFamily="34" charset="0"/>
                <a:ea typeface="Calibri" panose="020F0502020204030204" pitchFamily="34" charset="0"/>
              </a:rPr>
              <a:t> </a:t>
            </a:r>
            <a:r>
              <a:rPr lang="ar-SA" sz="2000" dirty="0">
                <a:solidFill>
                  <a:schemeClr val="bg1"/>
                </a:solidFill>
                <a:latin typeface="Calibri" panose="020F0502020204030204" pitchFamily="34" charset="0"/>
                <a:ea typeface="Calibri" panose="020F0502020204030204" pitchFamily="34" charset="0"/>
              </a:rPr>
              <a:t>وهذه الصور هي:</a:t>
            </a:r>
            <a:endParaRPr lang="en-US" sz="2000" dirty="0">
              <a:solidFill>
                <a:schemeClr val="bg1"/>
              </a:solidFill>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SA" sz="2000" dirty="0">
                <a:solidFill>
                  <a:srgbClr val="000000"/>
                </a:solidFill>
                <a:latin typeface="Calibri" panose="020F0502020204030204" pitchFamily="34" charset="0"/>
                <a:ea typeface="Calibri" panose="020F0502020204030204" pitchFamily="34" charset="0"/>
              </a:rPr>
              <a:t>خصوصية المعلومات :</a:t>
            </a:r>
            <a:endParaRPr lang="en-US" sz="2000" dirty="0">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SA" sz="2000" dirty="0">
                <a:solidFill>
                  <a:srgbClr val="000000"/>
                </a:solidFill>
                <a:latin typeface="Calibri" panose="020F0502020204030204" pitchFamily="34" charset="0"/>
                <a:ea typeface="Calibri" panose="020F0502020204030204" pitchFamily="34" charset="0"/>
              </a:rPr>
              <a:t>الخصوصية الجسدية أو المادية :</a:t>
            </a:r>
            <a:endParaRPr lang="en-US" sz="2000" dirty="0">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SA" sz="2000" dirty="0">
                <a:solidFill>
                  <a:srgbClr val="000000"/>
                </a:solidFill>
                <a:latin typeface="Calibri" panose="020F0502020204030204" pitchFamily="34" charset="0"/>
                <a:ea typeface="Calibri" panose="020F0502020204030204" pitchFamily="34" charset="0"/>
              </a:rPr>
              <a:t>خصوصية الاتصالات :</a:t>
            </a:r>
            <a:endParaRPr lang="en-US" sz="2000" dirty="0">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SA" sz="2000" dirty="0">
                <a:solidFill>
                  <a:srgbClr val="000000"/>
                </a:solidFill>
                <a:latin typeface="Calibri" panose="020F0502020204030204" pitchFamily="34" charset="0"/>
                <a:ea typeface="Calibri" panose="020F0502020204030204" pitchFamily="34" charset="0"/>
              </a:rPr>
              <a:t>الخصوصية الإقليمية  (نسبة إلى الإقليم المكاني) :</a:t>
            </a:r>
            <a:endParaRPr lang="en-US" sz="2000" dirty="0">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72821491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385535" y="2783317"/>
            <a:ext cx="11420929" cy="3249258"/>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justLow" defTabSz="914400" rtl="1" eaLnBrk="1" fontAlgn="auto" latinLnBrk="0" hangingPunct="1">
              <a:lnSpc>
                <a:spcPct val="150000"/>
              </a:lnSpc>
              <a:spcBef>
                <a:spcPts val="0"/>
              </a:spcBef>
              <a:spcAft>
                <a:spcPts val="0"/>
              </a:spcAft>
              <a:buClrTx/>
              <a:buSzTx/>
              <a:buFontTx/>
              <a:buNone/>
              <a:tabLst/>
              <a:defRPr/>
            </a:pPr>
            <a:r>
              <a:rPr lang="ar-EG" sz="1800" dirty="0">
                <a:solidFill>
                  <a:srgbClr val="000000"/>
                </a:solidFill>
                <a:effectLst/>
                <a:latin typeface="Alexandria Medium" pitchFamily="2" charset="-78"/>
                <a:ea typeface="Times New Roman" panose="02020603050405020304" pitchFamily="18" charset="0"/>
                <a:cs typeface="Arial" panose="020B0604020202020204" pitchFamily="34" charset="0"/>
              </a:rPr>
              <a:t>             </a:t>
            </a:r>
            <a:r>
              <a:rPr lang="en-US" sz="1800" dirty="0">
                <a:solidFill>
                  <a:srgbClr val="000000"/>
                </a:solidFill>
                <a:effectLst/>
                <a:latin typeface="Alexandria Medium" pitchFamily="2" charset="-78"/>
                <a:ea typeface="Times New Roman" panose="02020603050405020304" pitchFamily="18" charset="0"/>
                <a:cs typeface="Arial" panose="020B0604020202020204" pitchFamily="34" charset="0"/>
              </a:rPr>
              <a:t> </a:t>
            </a:r>
            <a:r>
              <a:rPr lang="ar-SA" sz="2400" dirty="0">
                <a:solidFill>
                  <a:srgbClr val="000000"/>
                </a:solidFill>
                <a:effectLst/>
                <a:latin typeface="Calibri" panose="020F0502020204030204" pitchFamily="34" charset="0"/>
                <a:ea typeface="Times New Roman" panose="02020603050405020304" pitchFamily="18" charset="0"/>
                <a:cs typeface="Alexandria Medium" pitchFamily="2" charset="-78"/>
              </a:rPr>
              <a:t>يتميز الحق في الخصوصية بطبيعة قانونية متميزة، وتتحدد هذه الطبيعة في ضوء الحماية الجنائية المقررة لهذا الحق، ومن البديهي أن بيان هذه الطبيعة سيسهم بصورة واضحة في تحديد نتائج تطبيق هذا الحق، و منها الوصول إلى مدى قابلية هذا الحق للتصرف فيه، وكذا مدي إمكانية انتقاله بالميراث، وبيان خضوعه لقواعد التقادم</a:t>
            </a:r>
            <a:r>
              <a:rPr lang="en-US" sz="1800" dirty="0">
                <a:solidFill>
                  <a:srgbClr val="000000"/>
                </a:solidFill>
                <a:effectLst/>
                <a:latin typeface="Alexandria Medium" pitchFamily="2" charset="-78"/>
                <a:ea typeface="Times New Roman" panose="02020603050405020304" pitchFamily="18" charset="0"/>
                <a:cs typeface="Arial" panose="020B0604020202020204" pitchFamily="34" charset="0"/>
              </a:rPr>
              <a: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ext uri="{D42A27DB-BD31-4B8C-83A1-F6EECF244321}">
                <p14:modId xmlns:p14="http://schemas.microsoft.com/office/powerpoint/2010/main" val="3272723323"/>
              </p:ext>
            </p:extLst>
          </p:nvPr>
        </p:nvGraphicFramePr>
        <p:xfrm>
          <a:off x="2909887" y="1380321"/>
          <a:ext cx="6600825" cy="12808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217994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3" name="Picture 2" descr="الحق في الخصوصية كحق من حقوق الإنسان - موضوع">
            <a:extLst>
              <a:ext uri="{FF2B5EF4-FFF2-40B4-BE49-F238E27FC236}">
                <a16:creationId xmlns:a16="http://schemas.microsoft.com/office/drawing/2014/main" id="{009B05F4-CF7D-450A-BCAF-DA73D77B0F7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90650" y="1771650"/>
            <a:ext cx="8991599" cy="387350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Flowchart: Alternate Process 11">
            <a:extLst>
              <a:ext uri="{FF2B5EF4-FFF2-40B4-BE49-F238E27FC236}">
                <a16:creationId xmlns:a16="http://schemas.microsoft.com/office/drawing/2014/main" id="{2DD7F79A-4F6D-48F9-B65F-0688D6DA8903}"/>
              </a:ext>
            </a:extLst>
          </p:cNvPr>
          <p:cNvSpPr/>
          <p:nvPr/>
        </p:nvSpPr>
        <p:spPr>
          <a:xfrm>
            <a:off x="1515997" y="4021311"/>
            <a:ext cx="8425703" cy="2133427"/>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spcAft>
                <a:spcPts val="500"/>
              </a:spcAft>
            </a:pPr>
            <a:r>
              <a:rPr lang="ar-SA" sz="2000" b="1" dirty="0">
                <a:solidFill>
                  <a:srgbClr val="000000"/>
                </a:solidFill>
                <a:effectLst/>
                <a:latin typeface="Alexandria Medium" pitchFamily="2" charset="-78"/>
                <a:ea typeface="Times New Roman" panose="02020603050405020304" pitchFamily="18" charset="0"/>
                <a:cs typeface="Alexandria Medium" pitchFamily="2" charset="-78"/>
              </a:rPr>
              <a:t>وسنتناول الطبيعة القانونية للحق في </a:t>
            </a:r>
            <a:r>
              <a:rPr lang="ar-EG" sz="2000" b="1" dirty="0">
                <a:solidFill>
                  <a:srgbClr val="000000"/>
                </a:solidFill>
                <a:effectLst/>
                <a:latin typeface="Alexandria Medium" pitchFamily="2" charset="-78"/>
                <a:ea typeface="Times New Roman" panose="02020603050405020304" pitchFamily="18" charset="0"/>
                <a:cs typeface="Alexandria Medium" pitchFamily="2" charset="-78"/>
              </a:rPr>
              <a:t>الخصوصية</a:t>
            </a:r>
            <a:r>
              <a:rPr lang="ar-SA" sz="2000" b="1" dirty="0">
                <a:solidFill>
                  <a:srgbClr val="000000"/>
                </a:solidFill>
                <a:effectLst/>
                <a:latin typeface="Alexandria Medium" pitchFamily="2" charset="-78"/>
                <a:ea typeface="Times New Roman" panose="02020603050405020304" pitchFamily="18" charset="0"/>
                <a:cs typeface="Alexandria Medium" pitchFamily="2" charset="-78"/>
              </a:rPr>
              <a:t> علي النحو التالي</a:t>
            </a:r>
            <a:r>
              <a:rPr lang="ar-SA" sz="2000" b="1" dirty="0">
                <a:solidFill>
                  <a:srgbClr val="090900"/>
                </a:solidFill>
                <a:effectLst/>
                <a:latin typeface="Alexandria Medium" pitchFamily="2" charset="-78"/>
                <a:ea typeface="Times New Roman" panose="02020603050405020304" pitchFamily="18" charset="0"/>
                <a:cs typeface="Alexandria Medium" pitchFamily="2" charset="-78"/>
              </a:rPr>
              <a:t> :</a:t>
            </a:r>
            <a:endParaRPr lang="ar-EG" sz="2000" dirty="0">
              <a:solidFill>
                <a:srgbClr val="000000"/>
              </a:solidFill>
              <a:latin typeface="Alexandria Medium" pitchFamily="2" charset="-78"/>
              <a:ea typeface="Times New Roman" panose="02020603050405020304" pitchFamily="18" charset="0"/>
              <a:cs typeface="Alexandria Medium" pitchFamily="2" charset="-78"/>
            </a:endParaRPr>
          </a:p>
          <a:p>
            <a:pPr algn="just" rtl="1">
              <a:lnSpc>
                <a:spcPct val="150000"/>
              </a:lnSpc>
              <a:spcAft>
                <a:spcPts val="500"/>
              </a:spcAft>
            </a:pPr>
            <a:r>
              <a:rPr lang="ar-SA" sz="2000" dirty="0">
                <a:solidFill>
                  <a:srgbClr val="000000"/>
                </a:solidFill>
                <a:latin typeface="Alexandria Medium" pitchFamily="2" charset="-78"/>
                <a:ea typeface="Times New Roman" panose="02020603050405020304" pitchFamily="18" charset="0"/>
                <a:cs typeface="Alexandria Medium" pitchFamily="2" charset="-78"/>
              </a:rPr>
              <a:t> </a:t>
            </a:r>
            <a:r>
              <a:rPr lang="ar-SA" sz="2000" dirty="0">
                <a:solidFill>
                  <a:srgbClr val="FFFFFF"/>
                </a:solidFill>
                <a:latin typeface="Alexandria Medium" pitchFamily="2" charset="-78"/>
                <a:ea typeface="Times New Roman" panose="02020603050405020304" pitchFamily="18" charset="0"/>
                <a:cs typeface="Alexandria Medium" pitchFamily="2" charset="-78"/>
              </a:rPr>
              <a:t>أولا: التكييف القانوني للحق في الخصوصية:</a:t>
            </a:r>
            <a:endParaRPr lang="en-US" sz="2000" dirty="0">
              <a:solidFill>
                <a:srgbClr val="FFFFFF"/>
              </a:solidFill>
              <a:latin typeface="Alexandria Medium" pitchFamily="2" charset="-78"/>
              <a:ea typeface="Calibri" panose="020F0502020204030204" pitchFamily="34" charset="0"/>
              <a:cs typeface="Alexandria Medium" pitchFamily="2" charset="-78"/>
            </a:endParaRPr>
          </a:p>
          <a:p>
            <a:pPr marR="0" lvl="0" algn="just" rtl="1">
              <a:lnSpc>
                <a:spcPct val="150000"/>
              </a:lnSpc>
              <a:spcBef>
                <a:spcPts val="0"/>
              </a:spcBef>
              <a:spcAft>
                <a:spcPts val="500"/>
              </a:spcAft>
            </a:pPr>
            <a:r>
              <a:rPr lang="ar-SA" sz="2000" dirty="0">
                <a:solidFill>
                  <a:srgbClr val="FFFFFF"/>
                </a:solidFill>
                <a:latin typeface="Alexandria Medium" pitchFamily="2" charset="-78"/>
                <a:ea typeface="Times New Roman" panose="02020603050405020304" pitchFamily="18" charset="0"/>
                <a:cs typeface="Alexandria Medium" pitchFamily="2" charset="-78"/>
              </a:rPr>
              <a:t>ثانيا: السمات القانونية للحق في الخصوصية:</a:t>
            </a:r>
            <a:endParaRPr lang="en-US" sz="2000" dirty="0">
              <a:solidFill>
                <a:srgbClr val="FFFFFF"/>
              </a:solidFill>
              <a:latin typeface="Alexandria Medium" pitchFamily="2" charset="-78"/>
              <a:ea typeface="Calibri" panose="020F0502020204030204" pitchFamily="34" charset="0"/>
              <a:cs typeface="Alexandria Medium" pitchFamily="2" charset="-78"/>
            </a:endParaRPr>
          </a:p>
          <a:p>
            <a:pPr marR="0" lvl="0" algn="just" rtl="1">
              <a:lnSpc>
                <a:spcPct val="150000"/>
              </a:lnSpc>
              <a:spcBef>
                <a:spcPts val="0"/>
              </a:spcBef>
              <a:spcAft>
                <a:spcPts val="500"/>
              </a:spcAft>
            </a:pPr>
            <a:r>
              <a:rPr lang="ar-SA" sz="2000" dirty="0">
                <a:solidFill>
                  <a:srgbClr val="FFFFFF"/>
                </a:solidFill>
                <a:latin typeface="Alexandria Medium" pitchFamily="2" charset="-78"/>
                <a:ea typeface="Times New Roman" panose="02020603050405020304" pitchFamily="18" charset="0"/>
                <a:cs typeface="Alexandria Medium" pitchFamily="2" charset="-78"/>
              </a:rPr>
              <a:t>ثالثا: مدى ضرورة تحقق شرط الاعتداء لحدوث جريمة انتهاك الخصوصية</a:t>
            </a:r>
            <a:r>
              <a:rPr lang="ar-EG" sz="2000" dirty="0">
                <a:solidFill>
                  <a:srgbClr val="FFFFFF"/>
                </a:solidFill>
                <a:latin typeface="Alexandria Medium" pitchFamily="2" charset="-78"/>
                <a:ea typeface="Times New Roman" panose="02020603050405020304" pitchFamily="18" charset="0"/>
                <a:cs typeface="Alexandria Medium" pitchFamily="2" charset="-78"/>
              </a:rPr>
              <a:t>:</a:t>
            </a:r>
            <a:endParaRPr lang="en-US" sz="2000" dirty="0">
              <a:solidFill>
                <a:srgbClr val="FFFFFF"/>
              </a:solidFill>
              <a:latin typeface="Alexandria Medium" pitchFamily="2" charset="-78"/>
              <a:ea typeface="Calibri" panose="020F0502020204030204" pitchFamily="34" charset="0"/>
              <a:cs typeface="Alexandria Medium" pitchFamily="2" charset="-78"/>
            </a:endParaRPr>
          </a:p>
        </p:txBody>
      </p:sp>
    </p:spTree>
    <p:extLst>
      <p:ext uri="{BB962C8B-B14F-4D97-AF65-F5344CB8AC3E}">
        <p14:creationId xmlns:p14="http://schemas.microsoft.com/office/powerpoint/2010/main" val="297758718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F2BC07D7-8191-40BF-973B-FAC3EEE39B01}"/>
              </a:ext>
            </a:extLst>
          </p:cNvPr>
          <p:cNvPicPr>
            <a:picLocks noChangeAspect="1"/>
          </p:cNvPicPr>
          <p:nvPr/>
        </p:nvPicPr>
        <p:blipFill>
          <a:blip r:embed="rId3"/>
          <a:stretch>
            <a:fillRect/>
          </a:stretch>
        </p:blipFill>
        <p:spPr>
          <a:xfrm>
            <a:off x="163287" y="898071"/>
            <a:ext cx="11812814" cy="5437415"/>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901701" y="2999874"/>
            <a:ext cx="10335986" cy="3335612"/>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ctr" rtl="1">
              <a:lnSpc>
                <a:spcPct val="150000"/>
              </a:lnSpc>
              <a:spcBef>
                <a:spcPts val="0"/>
              </a:spcBef>
              <a:spcAft>
                <a:spcPts val="500"/>
              </a:spcAft>
            </a:pPr>
            <a:r>
              <a:rPr lang="ar-SA" sz="2000" dirty="0">
                <a:solidFill>
                  <a:srgbClr val="FF0000"/>
                </a:solidFill>
                <a:effectLst/>
                <a:latin typeface="Calibri" panose="020F0502020204030204" pitchFamily="34" charset="0"/>
                <a:ea typeface="Times New Roman" panose="02020603050405020304" pitchFamily="18" charset="0"/>
                <a:cs typeface="Alexandria Medium" pitchFamily="2" charset="-78"/>
              </a:rPr>
              <a:t> </a:t>
            </a:r>
            <a:r>
              <a:rPr lang="ar-SA" sz="2000" b="1" dirty="0">
                <a:solidFill>
                  <a:srgbClr val="FF0000"/>
                </a:solidFill>
                <a:effectLst/>
                <a:latin typeface="Calibri" panose="020F0502020204030204" pitchFamily="34" charset="0"/>
                <a:ea typeface="Times New Roman" panose="02020603050405020304" pitchFamily="18" charset="0"/>
                <a:cs typeface="Alexandria Medium" pitchFamily="2" charset="-78"/>
              </a:rPr>
              <a:t>أولا : التكييف القانوني للحق في الخصوصية:</a:t>
            </a:r>
            <a:endParaRPr lang="en-US" sz="20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50000"/>
              </a:lnSpc>
              <a:spcBef>
                <a:spcPts val="0"/>
              </a:spcBef>
              <a:spcAft>
                <a:spcPts val="500"/>
              </a:spcAft>
            </a:pPr>
            <a:endParaRPr lang="en-US" sz="1800" dirty="0">
              <a:solidFill>
                <a:srgbClr val="000000"/>
              </a:solidFill>
              <a:effectLst/>
              <a:latin typeface="Calibri" panose="020F0502020204030204" pitchFamily="34" charset="0"/>
              <a:ea typeface="Times New Roman" panose="02020603050405020304" pitchFamily="18" charset="0"/>
              <a:cs typeface="Alexandria Medium" pitchFamily="2" charset="-78"/>
            </a:endParaRPr>
          </a:p>
          <a:p>
            <a:pPr marL="0" marR="0" algn="just" rtl="1">
              <a:lnSpc>
                <a:spcPct val="150000"/>
              </a:lnSpc>
              <a:spcBef>
                <a:spcPts val="0"/>
              </a:spcBef>
              <a:spcAft>
                <a:spcPts val="500"/>
              </a:spcAft>
            </a:pPr>
            <a:r>
              <a:rPr lang="ar-SA" dirty="0">
                <a:solidFill>
                  <a:srgbClr val="000000"/>
                </a:solidFill>
                <a:effectLst/>
                <a:highlight>
                  <a:srgbClr val="FFFF00"/>
                </a:highlight>
                <a:latin typeface="Calibri" panose="020F0502020204030204" pitchFamily="34" charset="0"/>
                <a:ea typeface="Times New Roman" panose="02020603050405020304" pitchFamily="18" charset="0"/>
                <a:cs typeface="Alexandria Medium" pitchFamily="2" charset="-78"/>
              </a:rPr>
              <a:t>اختلف الفقه في تحديد الطبيعة القانونية للحق في الخصوصية،</a:t>
            </a:r>
            <a:r>
              <a:rPr lang="ar-SA" dirty="0">
                <a:solidFill>
                  <a:srgbClr val="000000"/>
                </a:solidFill>
                <a:effectLst/>
                <a:latin typeface="Calibri" panose="020F0502020204030204" pitchFamily="34" charset="0"/>
                <a:ea typeface="Times New Roman" panose="02020603050405020304" pitchFamily="18" charset="0"/>
                <a:cs typeface="Alexandria Medium" pitchFamily="2" charset="-78"/>
              </a:rPr>
              <a:t> فذهب الفقه القديم للقول بأنه حق ملكية، أما رأي الفقه الحديث فهو حق شخصي. وسنتناول التكييف القانوني للحق في الخصوصية علي النحو التالي :</a:t>
            </a:r>
            <a:endParaRPr lang="en-US"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50000"/>
              </a:lnSpc>
              <a:spcBef>
                <a:spcPts val="0"/>
              </a:spcBef>
              <a:spcAft>
                <a:spcPts val="500"/>
              </a:spcAft>
              <a:buFont typeface="+mj-lt"/>
              <a:buAutoNum type="arabicPeriod"/>
            </a:pPr>
            <a:r>
              <a:rPr lang="ar-SA" dirty="0">
                <a:solidFill>
                  <a:srgbClr val="000000"/>
                </a:solidFill>
                <a:effectLst/>
                <a:latin typeface="Calibri" panose="020F0502020204030204" pitchFamily="34" charset="0"/>
                <a:ea typeface="Times New Roman" panose="02020603050405020304" pitchFamily="18" charset="0"/>
                <a:cs typeface="Alexandria Medium" pitchFamily="2" charset="-78"/>
              </a:rPr>
              <a:t>الحق في الخصوصية حق ملكية.</a:t>
            </a:r>
            <a:endParaRPr lang="en-US" dirty="0">
              <a:effectLst/>
              <a:latin typeface="Calibri" panose="020F0502020204030204" pitchFamily="34" charset="0"/>
              <a:ea typeface="Times New Roman" panose="02020603050405020304" pitchFamily="18" charset="0"/>
              <a:cs typeface="Calibri" panose="020F0502020204030204" pitchFamily="34" charset="0"/>
            </a:endParaRPr>
          </a:p>
          <a:p>
            <a:pPr marL="342900" marR="0" lvl="0" indent="-342900" algn="just" rtl="1">
              <a:lnSpc>
                <a:spcPct val="150000"/>
              </a:lnSpc>
              <a:spcBef>
                <a:spcPts val="0"/>
              </a:spcBef>
              <a:spcAft>
                <a:spcPts val="500"/>
              </a:spcAft>
              <a:buFont typeface="+mj-lt"/>
              <a:buAutoNum type="arabicPeriod"/>
            </a:pPr>
            <a:r>
              <a:rPr lang="ar-SA" dirty="0">
                <a:solidFill>
                  <a:srgbClr val="000000"/>
                </a:solidFill>
                <a:effectLst/>
                <a:latin typeface="Calibri" panose="020F0502020204030204" pitchFamily="34" charset="0"/>
                <a:ea typeface="Times New Roman" panose="02020603050405020304" pitchFamily="18" charset="0"/>
                <a:cs typeface="Alexandria Medium" pitchFamily="2" charset="-78"/>
              </a:rPr>
              <a:t>الحق في الخصوصية من الحقوق الشخصية.</a:t>
            </a:r>
            <a:endParaRPr kumimoji="0" lang="en-US"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0826765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96470" y="2477519"/>
            <a:ext cx="9673342" cy="2399281"/>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just" rtl="1">
              <a:lnSpc>
                <a:spcPct val="150000"/>
              </a:lnSpc>
              <a:defRPr/>
            </a:pPr>
            <a:r>
              <a:rPr lang="ar-SA" dirty="0">
                <a:solidFill>
                  <a:srgbClr val="000000"/>
                </a:solidFill>
                <a:effectLst/>
                <a:latin typeface="Calibri" panose="020F0502020204030204" pitchFamily="34" charset="0"/>
                <a:ea typeface="Times New Roman" panose="02020603050405020304" pitchFamily="18" charset="0"/>
                <a:cs typeface="Alexandria Medium" pitchFamily="2" charset="-78"/>
              </a:rPr>
              <a:t> </a:t>
            </a:r>
            <a:r>
              <a:rPr lang="ar-EG" dirty="0">
                <a:solidFill>
                  <a:srgbClr val="000000"/>
                </a:solidFill>
                <a:effectLst/>
                <a:latin typeface="Calibri" panose="020F0502020204030204" pitchFamily="34" charset="0"/>
                <a:ea typeface="Times New Roman" panose="02020603050405020304" pitchFamily="18" charset="0"/>
                <a:cs typeface="Alexandria Medium" pitchFamily="2" charset="-78"/>
              </a:rPr>
              <a:t>       </a:t>
            </a:r>
            <a:r>
              <a:rPr lang="ar-SA" dirty="0">
                <a:solidFill>
                  <a:srgbClr val="000000"/>
                </a:solidFill>
                <a:effectLst/>
                <a:highlight>
                  <a:srgbClr val="FFFF00"/>
                </a:highlight>
                <a:latin typeface="Calibri" panose="020F0502020204030204" pitchFamily="34" charset="0"/>
                <a:ea typeface="Times New Roman" panose="02020603050405020304" pitchFamily="18" charset="0"/>
                <a:cs typeface="Alexandria Medium" pitchFamily="2" charset="-78"/>
              </a:rPr>
              <a:t>ذهب رأي في الفقه القديم إلي القول بأن الحق في الخصوصية يعد من قبیل حق الملكية</a:t>
            </a:r>
            <a:r>
              <a:rPr lang="ar-SA" dirty="0">
                <a:solidFill>
                  <a:srgbClr val="000000"/>
                </a:solidFill>
                <a:effectLst/>
                <a:latin typeface="Calibri" panose="020F0502020204030204" pitchFamily="34" charset="0"/>
                <a:ea typeface="Times New Roman" panose="02020603050405020304" pitchFamily="18" charset="0"/>
                <a:cs typeface="Alexandria Medium" pitchFamily="2" charset="-78"/>
              </a:rPr>
              <a:t> وأسس هذا الاتجاه رأيه علي أساس فكرة الحق في الصورة، فهي تخضع لما يخضع له حق الملكية من أحكام، فإن الشخص الطبيعي يكون مالكا لجسمه، فله سلطات المالك علي الشيء، وهي الاستعمال، والاستغلال، والتصرف، وفي إعمال هذه السلطات حماية أوسع وأشمل للإنسان فيما يتعلق بخصوصيته.</a:t>
            </a:r>
            <a:endParaRPr kumimoji="0" lang="en-US"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Flowchart: Alternate Process 11">
            <a:extLst>
              <a:ext uri="{FF2B5EF4-FFF2-40B4-BE49-F238E27FC236}">
                <a16:creationId xmlns:a16="http://schemas.microsoft.com/office/drawing/2014/main" id="{2DD7F79A-4F6D-48F9-B65F-0688D6DA8903}"/>
              </a:ext>
            </a:extLst>
          </p:cNvPr>
          <p:cNvSpPr/>
          <p:nvPr/>
        </p:nvSpPr>
        <p:spPr>
          <a:xfrm>
            <a:off x="4472669" y="1003849"/>
            <a:ext cx="6319156" cy="108268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spcAft>
                <a:spcPts val="500"/>
              </a:spcAft>
            </a:pPr>
            <a:r>
              <a:rPr lang="ar-SA"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 </a:t>
            </a:r>
            <a:r>
              <a:rPr lang="ar-SA" sz="2400" dirty="0">
                <a:solidFill>
                  <a:srgbClr val="FFFFFF"/>
                </a:solidFill>
                <a:latin typeface="Alexandria Medium" pitchFamily="2" charset="-78"/>
                <a:ea typeface="Times New Roman" panose="02020603050405020304" pitchFamily="18" charset="0"/>
                <a:cs typeface="Alexandria Medium" pitchFamily="2" charset="-78"/>
              </a:rPr>
              <a:t>أولا: التكييف القانوني للحق في الخصوصية:</a:t>
            </a:r>
            <a:endParaRPr lang="en-US" sz="2400" dirty="0">
              <a:solidFill>
                <a:srgbClr val="FFFFFF"/>
              </a:solidFill>
              <a:latin typeface="Alexandria Medium" pitchFamily="2" charset="-78"/>
              <a:ea typeface="Times New Roman" panose="02020603050405020304" pitchFamily="18" charset="0"/>
              <a:cs typeface="Alexandria Medium" pitchFamily="2" charset="-78"/>
            </a:endParaRPr>
          </a:p>
          <a:p>
            <a:pPr marL="342900" marR="0" lvl="0" indent="-342900" algn="just" rtl="1">
              <a:lnSpc>
                <a:spcPct val="150000"/>
              </a:lnSpc>
              <a:spcBef>
                <a:spcPts val="0"/>
              </a:spcBef>
              <a:spcAft>
                <a:spcPts val="500"/>
              </a:spcAft>
              <a:buFont typeface="+mj-lt"/>
              <a:buAutoNum type="arabicPeriod"/>
            </a:pPr>
            <a:r>
              <a:rPr lang="ar-SA" sz="2400" dirty="0">
                <a:solidFill>
                  <a:srgbClr val="852F4A"/>
                </a:solidFill>
                <a:highlight>
                  <a:srgbClr val="FFFF00"/>
                </a:highlight>
                <a:latin typeface="Alexandria Medium" pitchFamily="2" charset="-78"/>
                <a:ea typeface="Times New Roman" panose="02020603050405020304" pitchFamily="18" charset="0"/>
                <a:cs typeface="Alexandria Medium" pitchFamily="2" charset="-78"/>
              </a:rPr>
              <a:t>الحق في الخصوصية حق ملكية.</a:t>
            </a:r>
            <a:endParaRPr lang="en-US" sz="2400" dirty="0">
              <a:solidFill>
                <a:srgbClr val="852F4A"/>
              </a:solidFill>
              <a:highlight>
                <a:srgbClr val="FFFF00"/>
              </a:highlight>
              <a:latin typeface="Alexandria Medium" pitchFamily="2" charset="-78"/>
              <a:ea typeface="Calibri" panose="020F0502020204030204" pitchFamily="34" charset="0"/>
              <a:cs typeface="Alexandria Medium" pitchFamily="2" charset="-78"/>
            </a:endParaRPr>
          </a:p>
        </p:txBody>
      </p:sp>
    </p:spTree>
    <p:extLst>
      <p:ext uri="{BB962C8B-B14F-4D97-AF65-F5344CB8AC3E}">
        <p14:creationId xmlns:p14="http://schemas.microsoft.com/office/powerpoint/2010/main" val="313664477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514151" y="1587600"/>
            <a:ext cx="9345750" cy="387718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lnSpc>
                <a:spcPct val="150000"/>
              </a:lnSpc>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أولا: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حق الشخص في إقامة دعوي قضائية أمام المحكمة المختصة</a:t>
            </a:r>
            <a:r>
              <a:rPr lang="ar-SA" sz="1600" dirty="0">
                <a:solidFill>
                  <a:srgbClr val="000000"/>
                </a:solidFill>
                <a:effectLst/>
                <a:latin typeface="Times New Roman" panose="02020603050405020304" pitchFamily="18" charset="0"/>
                <a:ea typeface="Times New Roman" panose="02020603050405020304" pitchFamily="18" charset="0"/>
              </a:rPr>
              <a:t> لوقف الاعتداء علي حقه دون حاجه إلي إثبات حدوث ضرر مادي أو معنوي، وذلك إعمالا لحقوق المالك، وكذلك حتى ولو لم يرتكب المدعي عليه أي خطأ.</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ثانيا: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يجوز للشخص التصرف في جسده</a:t>
            </a:r>
            <a:r>
              <a:rPr lang="ar-SA" sz="1600" dirty="0">
                <a:solidFill>
                  <a:srgbClr val="000000"/>
                </a:solidFill>
                <a:effectLst/>
                <a:latin typeface="Times New Roman" panose="02020603050405020304" pitchFamily="18" charset="0"/>
                <a:ea typeface="Times New Roman" panose="02020603050405020304" pitchFamily="18" charset="0"/>
              </a:rPr>
              <a:t>، إذ إن القانون منح الشخص الحق في استعمال، أو استغلال أو التصرف في ملكيته، ومن ثم يجوز للشخص أن يبيع صورته أو شكله، أو أسراره الخاصة.</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وينبني علي ذلك عدم جواز تصوير الشخص أو استغلال صورته إلا برضائه، حتى ولو كان في مكان عام.</a:t>
            </a:r>
            <a:endParaRPr lang="en-US" sz="1600" dirty="0">
              <a:effectLst/>
              <a:latin typeface="Times New Roman" panose="02020603050405020304" pitchFamily="18" charset="0"/>
              <a:ea typeface="Times New Roman" panose="02020603050405020304" pitchFamily="18" charset="0"/>
            </a:endParaRPr>
          </a:p>
        </p:txBody>
      </p:sp>
      <p:sp>
        <p:nvSpPr>
          <p:cNvPr id="12" name="Flowchart: Alternate Process 11">
            <a:extLst>
              <a:ext uri="{FF2B5EF4-FFF2-40B4-BE49-F238E27FC236}">
                <a16:creationId xmlns:a16="http://schemas.microsoft.com/office/drawing/2014/main" id="{2DD7F79A-4F6D-48F9-B65F-0688D6DA8903}"/>
              </a:ext>
            </a:extLst>
          </p:cNvPr>
          <p:cNvSpPr/>
          <p:nvPr/>
        </p:nvSpPr>
        <p:spPr>
          <a:xfrm>
            <a:off x="6963508" y="797413"/>
            <a:ext cx="4345477" cy="119160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1600" dirty="0">
                <a:solidFill>
                  <a:srgbClr val="000000"/>
                </a:solidFill>
                <a:latin typeface="Calibri" panose="020F0502020204030204" pitchFamily="34" charset="0"/>
                <a:ea typeface="Times New Roman" panose="02020603050405020304" pitchFamily="18" charset="0"/>
              </a:rPr>
              <a:t> </a:t>
            </a:r>
            <a:r>
              <a:rPr lang="ar-SA" sz="1600" dirty="0">
                <a:solidFill>
                  <a:srgbClr val="FFFFFF"/>
                </a:solidFill>
                <a:latin typeface="Calibri" panose="020F0502020204030204" pitchFamily="34" charset="0"/>
                <a:ea typeface="Times New Roman" panose="02020603050405020304" pitchFamily="18" charset="0"/>
              </a:rPr>
              <a:t>أولا: التكييف القانوني للحق في الخصوصية:</a:t>
            </a:r>
            <a:endParaRPr lang="en-US" sz="1600" dirty="0">
              <a:solidFill>
                <a:srgbClr val="FFFFFF"/>
              </a:solidFill>
              <a:latin typeface="Calibri" panose="020F0502020204030204" pitchFamily="34" charset="0"/>
              <a:ea typeface="Times New Roman" panose="02020603050405020304" pitchFamily="18" charset="0"/>
            </a:endParaRPr>
          </a:p>
          <a:p>
            <a:pPr marL="342900" marR="0" lvl="0" indent="-342900" algn="just" rtl="1">
              <a:lnSpc>
                <a:spcPct val="107000"/>
              </a:lnSpc>
              <a:spcBef>
                <a:spcPts val="0"/>
              </a:spcBef>
              <a:spcAft>
                <a:spcPts val="500"/>
              </a:spcAft>
              <a:buFont typeface="+mj-lt"/>
              <a:buAutoNum type="arabicPeriod"/>
            </a:pPr>
            <a:r>
              <a:rPr lang="ar-SA" sz="1600" dirty="0">
                <a:solidFill>
                  <a:srgbClr val="852F4A"/>
                </a:solidFill>
                <a:latin typeface="Calibri" panose="020F0502020204030204" pitchFamily="34" charset="0"/>
                <a:ea typeface="Times New Roman" panose="02020603050405020304" pitchFamily="18" charset="0"/>
              </a:rPr>
              <a:t>الحق في الخصوصية حق ملكية</a:t>
            </a:r>
            <a:r>
              <a:rPr lang="ar-EG" sz="1600" dirty="0">
                <a:solidFill>
                  <a:srgbClr val="852F4A"/>
                </a:solidFill>
                <a:latin typeface="Calibri" panose="020F0502020204030204" pitchFamily="34" charset="0"/>
                <a:ea typeface="Times New Roman" panose="02020603050405020304" pitchFamily="18" charset="0"/>
              </a:rPr>
              <a:t>:</a:t>
            </a:r>
            <a:endParaRPr lang="ar-EG" sz="1600" dirty="0">
              <a:solidFill>
                <a:srgbClr val="852F4A"/>
              </a:solidFill>
              <a:latin typeface="Calibri" panose="020F0502020204030204" pitchFamily="34" charset="0"/>
              <a:ea typeface="Calibri" panose="020F0502020204030204" pitchFamily="34" charset="0"/>
            </a:endParaRPr>
          </a:p>
          <a:p>
            <a:pPr marR="0" lvl="0" algn="just" rtl="1">
              <a:lnSpc>
                <a:spcPct val="107000"/>
              </a:lnSpc>
              <a:spcBef>
                <a:spcPts val="0"/>
              </a:spcBef>
              <a:spcAft>
                <a:spcPts val="500"/>
              </a:spcAft>
            </a:pPr>
            <a:r>
              <a:rPr lang="ar-EG" sz="1600" dirty="0">
                <a:solidFill>
                  <a:schemeClr val="tx1"/>
                </a:solidFill>
                <a:latin typeface="Calibri" panose="020F0502020204030204" pitchFamily="34" charset="0"/>
                <a:ea typeface="Times New Roman" panose="02020603050405020304" pitchFamily="18" charset="0"/>
              </a:rPr>
              <a:t>     - </a:t>
            </a:r>
            <a:r>
              <a:rPr lang="ar-EG" sz="1600" dirty="0">
                <a:solidFill>
                  <a:schemeClr val="tx1"/>
                </a:solidFill>
                <a:highlight>
                  <a:srgbClr val="FFFF00"/>
                </a:highlight>
                <a:latin typeface="Calibri" panose="020F0502020204030204" pitchFamily="34" charset="0"/>
                <a:ea typeface="Times New Roman" panose="02020603050405020304" pitchFamily="18" charset="0"/>
              </a:rPr>
              <a:t>ورتب أنصار هذا الرأي عدة نتائج أهمها :</a:t>
            </a:r>
          </a:p>
        </p:txBody>
      </p:sp>
    </p:spTree>
    <p:extLst>
      <p:ext uri="{BB962C8B-B14F-4D97-AF65-F5344CB8AC3E}">
        <p14:creationId xmlns:p14="http://schemas.microsoft.com/office/powerpoint/2010/main" val="67972355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lowchart: Alternate Process 11">
            <a:extLst>
              <a:ext uri="{FF2B5EF4-FFF2-40B4-BE49-F238E27FC236}">
                <a16:creationId xmlns:a16="http://schemas.microsoft.com/office/drawing/2014/main" id="{2DD7F79A-4F6D-48F9-B65F-0688D6DA8903}"/>
              </a:ext>
            </a:extLst>
          </p:cNvPr>
          <p:cNvSpPr/>
          <p:nvPr/>
        </p:nvSpPr>
        <p:spPr>
          <a:xfrm>
            <a:off x="4229269" y="292461"/>
            <a:ext cx="5191125" cy="100139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spcAft>
                <a:spcPts val="500"/>
              </a:spcAft>
            </a:pPr>
            <a:r>
              <a:rPr lang="ar-SA" dirty="0">
                <a:solidFill>
                  <a:srgbClr val="000000"/>
                </a:solidFill>
                <a:latin typeface="Calibri" panose="020F0502020204030204" pitchFamily="34" charset="0"/>
                <a:ea typeface="Times New Roman" panose="02020603050405020304" pitchFamily="18" charset="0"/>
              </a:rPr>
              <a:t> </a:t>
            </a:r>
            <a:r>
              <a:rPr lang="ar-SA" dirty="0">
                <a:solidFill>
                  <a:srgbClr val="FFFFFF"/>
                </a:solidFill>
                <a:latin typeface="Calibri" panose="020F0502020204030204" pitchFamily="34" charset="0"/>
                <a:ea typeface="Times New Roman" panose="02020603050405020304" pitchFamily="18" charset="0"/>
              </a:rPr>
              <a:t>أولا: التكييف القانوني للحق </a:t>
            </a:r>
            <a:r>
              <a:rPr lang="ar-SA" dirty="0">
                <a:solidFill>
                  <a:srgbClr val="FFFFFF"/>
                </a:solidFill>
                <a:latin typeface="Calibri" panose="020F0502020204030204" pitchFamily="34" charset="0"/>
              </a:rPr>
              <a:t>في الخصوصية:</a:t>
            </a:r>
            <a:endParaRPr lang="ar-EG" dirty="0">
              <a:solidFill>
                <a:srgbClr val="FFFFFF"/>
              </a:solidFill>
              <a:latin typeface="Calibri" panose="020F0502020204030204" pitchFamily="34" charset="0"/>
            </a:endParaRPr>
          </a:p>
          <a:p>
            <a:pPr marL="342900" lvl="0" indent="-342900" algn="just" rtl="1">
              <a:lnSpc>
                <a:spcPct val="150000"/>
              </a:lnSpc>
              <a:spcAft>
                <a:spcPts val="500"/>
              </a:spcAft>
              <a:buFont typeface="+mj-lt"/>
              <a:buAutoNum type="arabicPeriod"/>
            </a:pPr>
            <a:r>
              <a:rPr lang="ar-SA" dirty="0">
                <a:solidFill>
                  <a:srgbClr val="FF0000"/>
                </a:solidFill>
                <a:latin typeface="Calibri" panose="020F0502020204030204" pitchFamily="34" charset="0"/>
                <a:ea typeface="Times New Roman" panose="02020603050405020304" pitchFamily="18" charset="0"/>
              </a:rPr>
              <a:t>الحق في الخصوصية حق ملكية</a:t>
            </a:r>
            <a:r>
              <a:rPr lang="ar-EG" dirty="0">
                <a:solidFill>
                  <a:srgbClr val="FF0000"/>
                </a:solidFill>
                <a:latin typeface="Calibri" panose="020F0502020204030204" pitchFamily="34" charset="0"/>
                <a:ea typeface="Times New Roman" panose="02020603050405020304" pitchFamily="18" charset="0"/>
              </a:rPr>
              <a:t>:</a:t>
            </a:r>
            <a:endParaRPr lang="en-US" dirty="0">
              <a:solidFill>
                <a:srgbClr val="FF0000"/>
              </a:solidFill>
              <a:latin typeface="Calibri" panose="020F0502020204030204" pitchFamily="34" charset="0"/>
            </a:endParaRPr>
          </a:p>
        </p:txBody>
      </p:sp>
      <p:sp>
        <p:nvSpPr>
          <p:cNvPr id="6" name="TextBox 5">
            <a:extLst>
              <a:ext uri="{FF2B5EF4-FFF2-40B4-BE49-F238E27FC236}">
                <a16:creationId xmlns:a16="http://schemas.microsoft.com/office/drawing/2014/main" id="{3E514F79-9129-1A7C-D360-85E97A088C49}"/>
              </a:ext>
            </a:extLst>
          </p:cNvPr>
          <p:cNvSpPr txBox="1"/>
          <p:nvPr/>
        </p:nvSpPr>
        <p:spPr>
          <a:xfrm>
            <a:off x="256674" y="1539420"/>
            <a:ext cx="11719426" cy="4743606"/>
          </a:xfrm>
          <a:prstGeom prst="rect">
            <a:avLst/>
          </a:prstGeom>
          <a:noFill/>
        </p:spPr>
        <p:txBody>
          <a:bodyPr wrap="square" rtlCol="0">
            <a:spAutoFit/>
          </a:bodyPr>
          <a:lstStyle/>
          <a:p>
            <a:pPr marL="0" marR="0" algn="just" rtl="1">
              <a:lnSpc>
                <a:spcPct val="150000"/>
              </a:lnSpc>
              <a:spcBef>
                <a:spcPts val="0"/>
              </a:spcBef>
            </a:pPr>
            <a:r>
              <a:rPr lang="ar-SA" sz="1800" b="1" dirty="0">
                <a:solidFill>
                  <a:srgbClr val="000000"/>
                </a:solidFill>
                <a:effectLst/>
                <a:latin typeface="Times New Roman" panose="02020603050405020304" pitchFamily="18" charset="0"/>
                <a:ea typeface="Times New Roman" panose="02020603050405020304" pitchFamily="18" charset="0"/>
                <a:cs typeface="Alexandria Medium" pitchFamily="2" charset="-78"/>
              </a:rPr>
              <a:t>ولقد تعرض هذا الاتجاه للنقد للأسباب الآتية :</a:t>
            </a:r>
            <a:endParaRPr lang="en-US" sz="18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en-US" sz="1800" b="1" dirty="0">
                <a:solidFill>
                  <a:srgbClr val="000000"/>
                </a:solidFill>
                <a:effectLst/>
                <a:latin typeface="Alexandria Medium" pitchFamily="2" charset="-78"/>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cs"/>
              <a:buAutoNum type="arabic1Minus"/>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هذا الاتجاه قد أرجع الأمر إلي </a:t>
            </a:r>
            <a:r>
              <a:rPr lang="ar-SA" sz="1800" dirty="0">
                <a:solidFill>
                  <a:srgbClr val="00000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أفكار قديمة</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بدلا من أن يجتهد لابتكار أفكار وتقسيمات قانونية جديدة، وقد كان الدافع إلي ذلك الرغبة في إسناد كل حديث إلى الأفكار القانونية التي كانت قائمة من قبل</a:t>
            </a:r>
            <a:r>
              <a:rPr lang="ar-EG"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a:t>
            </a:r>
            <a:endParaRPr lang="en-US" sz="1800" dirty="0">
              <a:effectLst/>
              <a:latin typeface="Times New Roman" panose="02020603050405020304" pitchFamily="18" charset="0"/>
              <a:ea typeface="Times New Roman" panose="02020603050405020304" pitchFamily="18" charset="0"/>
            </a:endParaRPr>
          </a:p>
          <a:p>
            <a:pPr marR="0" lvl="0" algn="just" rtl="1">
              <a:lnSpc>
                <a:spcPct val="150000"/>
              </a:lnSpc>
              <a:spcBef>
                <a:spcPts val="0"/>
              </a:spcBef>
              <a:spcAft>
                <a:spcPts val="500"/>
              </a:spcAft>
            </a:pPr>
            <a:r>
              <a:rPr lang="ar-EG" dirty="0">
                <a:solidFill>
                  <a:srgbClr val="000000"/>
                </a:solidFill>
                <a:highlight>
                  <a:srgbClr val="FFFF00"/>
                </a:highlight>
                <a:latin typeface="Times New Roman" panose="02020603050405020304" pitchFamily="18" charset="0"/>
                <a:ea typeface="Times New Roman" panose="02020603050405020304" pitchFamily="18" charset="0"/>
                <a:cs typeface="Alexandria Medium" pitchFamily="2" charset="-78"/>
              </a:rPr>
              <a:t>ب. </a:t>
            </a:r>
            <a:r>
              <a:rPr lang="ar-SA" sz="1800" dirty="0">
                <a:solidFill>
                  <a:srgbClr val="00000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خصائص وطبيعة الحق في الخصوصية تتعارض مع خصائص وطبيعة الحق في الملكية</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فالحق في الملكية يفترض وجود صاحب للحق ومحل يمارس عليه صاحب الحق سلطاته عليه، فإذا اتحد صاحب الحق وموضوعه يستحيل ممارسة هذه السلطات علي الحق وهو ما ينطبق علي الحق في الخصوصية. وقد انتقد الفقه الفرنسي هذه الفكرة واعتبرها خاطئة و غير سليمة.</a:t>
            </a:r>
            <a:endParaRPr lang="en-US" sz="1600" dirty="0">
              <a:effectLst/>
              <a:latin typeface="Calibri" panose="020F0502020204030204" pitchFamily="34" charset="0"/>
              <a:ea typeface="Calibri" panose="020F0502020204030204" pitchFamily="34" charset="0"/>
              <a:cs typeface="Arial" panose="020B0604020202020204" pitchFamily="34" charset="0"/>
            </a:endParaRPr>
          </a:p>
          <a:p>
            <a:pPr marR="0" lvl="0" algn="just" rtl="1">
              <a:lnSpc>
                <a:spcPct val="150000"/>
              </a:lnSpc>
              <a:spcBef>
                <a:spcPts val="0"/>
              </a:spcBef>
              <a:spcAft>
                <a:spcPts val="500"/>
              </a:spcAft>
            </a:pPr>
            <a:r>
              <a:rPr lang="ar-EG"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ت. </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كما أن تكييف الحق في الخصوصية علي أنه حق ملكية، </a:t>
            </a:r>
            <a:r>
              <a:rPr lang="ar-SA" sz="1800" dirty="0">
                <a:solidFill>
                  <a:srgbClr val="00000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أمر لا يوفر الحماية الكافية لهذا الحق</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فمالك العقار كما قال البعض -بحق- ليس له أن يمنع غيره من تصوير منزله من الخارج، و القول بأن الحق في الصورة من قبيل الملكية فلا يكون في مقدور الشخص أن يمنع غيره من تصویره.</a:t>
            </a:r>
            <a:endParaRPr lang="en-US"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34566014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32863" y="1544866"/>
            <a:ext cx="11637106" cy="4676180"/>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lnSpc>
                <a:spcPct val="150000"/>
              </a:lnSpc>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في البداية ننوه علي </a:t>
            </a:r>
            <a:r>
              <a:rPr lang="ar-SA" sz="1800" b="1" dirty="0">
                <a:solidFill>
                  <a:srgbClr val="00000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المقصود بالحقوق الشخصية</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ويقصد بها، مجموعة القيم التي تثبت للإنسان باعتبارها مقومات شخصية، وهي تكفل للشخص حماية لهذه الشخصية في مظاهرها المختلفة. </a:t>
            </a:r>
            <a:r>
              <a:rPr lang="ar-SA" sz="1800" dirty="0">
                <a:solidFill>
                  <a:srgbClr val="00000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ذهب الرأي الفقه الحديث إلي أن الحق في الخصوصية هو من الحقوق الشخصية.</a:t>
            </a:r>
            <a:endParaRPr lang="en-US" sz="18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endParaRPr lang="en-US" sz="18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ورتب الفقه علي هذا الرأي نتائج هامة، أهمها أنه يكون بمقدور المعتدى عليه اللجوء إلي القضاء بمجرد وقوع الاعتداء على حقه، مطالبا وقف هذا الاعتداء، أو منعه دون حاجة به لإثبات خطأ من المعتدى قد وقع عليه فسبب له ضررا، وأن ثمة علاقة سببية مباشرة بين الأمرين.</a:t>
            </a:r>
            <a:endParaRPr lang="en-US" sz="18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endParaRPr lang="en-US" sz="18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en-US" sz="1800" dirty="0">
                <a:solidFill>
                  <a:srgbClr val="000000"/>
                </a:solidFill>
                <a:effectLst/>
                <a:latin typeface="Alexandria Medium" pitchFamily="2" charset="-78"/>
                <a:ea typeface="Times New Roman" panose="02020603050405020304" pitchFamily="18" charset="0"/>
              </a:rPr>
              <a:t>        </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أضف إلى ذلك أن </a:t>
            </a:r>
            <a:r>
              <a:rPr lang="ar-SA" sz="1800" dirty="0">
                <a:solidFill>
                  <a:srgbClr val="00000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اعتبار الحق في الخصوصية من الحقوق شأنه أن يوفر الحماية القانونية للشخص في مواجهة الكافة؛</a:t>
            </a:r>
            <a:r>
              <a:rPr lang="en-US" sz="1800" dirty="0">
                <a:solidFill>
                  <a:srgbClr val="000000"/>
                </a:solidFill>
                <a:effectLst/>
                <a:latin typeface="Alexandria Medium" pitchFamily="2" charset="-78"/>
                <a:ea typeface="Times New Roman" panose="02020603050405020304" pitchFamily="18" charset="0"/>
              </a:rPr>
              <a:t>  </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حيث يستطيع الإنسان أن يلزم غيره باحترام خصوصيته، وعدم المساس بإحد جوانبها، كالتجسس أو التحري عنها .</a:t>
            </a:r>
            <a:endParaRPr lang="en-US" sz="1800" dirty="0">
              <a:effectLst/>
              <a:latin typeface="Times New Roman" panose="02020603050405020304" pitchFamily="18" charset="0"/>
              <a:ea typeface="Times New Roman" panose="02020603050405020304" pitchFamily="18" charset="0"/>
            </a:endParaRPr>
          </a:p>
        </p:txBody>
      </p:sp>
      <p:pic>
        <p:nvPicPr>
          <p:cNvPr id="11" name="Picture 10">
            <a:extLst>
              <a:ext uri="{FF2B5EF4-FFF2-40B4-BE49-F238E27FC236}">
                <a16:creationId xmlns:a16="http://schemas.microsoft.com/office/drawing/2014/main" id="{8F45A189-9070-4765-A3B0-364DF176A5BE}"/>
              </a:ext>
            </a:extLst>
          </p:cNvPr>
          <p:cNvPicPr>
            <a:picLocks noChangeAspect="1"/>
          </p:cNvPicPr>
          <p:nvPr/>
        </p:nvPicPr>
        <p:blipFill>
          <a:blip r:embed="rId3"/>
          <a:stretch>
            <a:fillRect/>
          </a:stretch>
        </p:blipFill>
        <p:spPr>
          <a:xfrm>
            <a:off x="2573974" y="295830"/>
            <a:ext cx="2928057" cy="947646"/>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12" name="Flowchart: Alternate Process 11">
            <a:extLst>
              <a:ext uri="{FF2B5EF4-FFF2-40B4-BE49-F238E27FC236}">
                <a16:creationId xmlns:a16="http://schemas.microsoft.com/office/drawing/2014/main" id="{2DD7F79A-4F6D-48F9-B65F-0688D6DA8903}"/>
              </a:ext>
            </a:extLst>
          </p:cNvPr>
          <p:cNvSpPr/>
          <p:nvPr/>
        </p:nvSpPr>
        <p:spPr>
          <a:xfrm>
            <a:off x="5502031" y="430920"/>
            <a:ext cx="5666154" cy="812556"/>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2000" dirty="0">
                <a:solidFill>
                  <a:srgbClr val="000000"/>
                </a:solidFill>
                <a:latin typeface="Calibri" panose="020F0502020204030204" pitchFamily="34" charset="0"/>
                <a:ea typeface="Times New Roman" panose="02020603050405020304" pitchFamily="18" charset="0"/>
                <a:cs typeface="Calibri" panose="020F0502020204030204" pitchFamily="34" charset="0"/>
              </a:rPr>
              <a:t> </a:t>
            </a:r>
            <a:r>
              <a:rPr lang="ar-SA" sz="2000" dirty="0">
                <a:solidFill>
                  <a:srgbClr val="FFFFFF"/>
                </a:solidFill>
                <a:latin typeface="Alexandria Medium" pitchFamily="2" charset="-78"/>
                <a:ea typeface="Times New Roman" panose="02020603050405020304" pitchFamily="18" charset="0"/>
                <a:cs typeface="Alexandria Medium" pitchFamily="2" charset="-78"/>
              </a:rPr>
              <a:t>أولا: التكييف </a:t>
            </a:r>
            <a:r>
              <a:rPr lang="ar-SA" sz="2000" dirty="0">
                <a:solidFill>
                  <a:srgbClr val="FFFFFF"/>
                </a:solidFill>
                <a:latin typeface="Alexandria Medium" pitchFamily="2" charset="-78"/>
                <a:cs typeface="Alexandria Medium" pitchFamily="2" charset="-78"/>
              </a:rPr>
              <a:t>القانوني للحق في الخصوصية:</a:t>
            </a:r>
            <a:endParaRPr lang="ar-EG" sz="2000" dirty="0">
              <a:solidFill>
                <a:srgbClr val="FFFFFF"/>
              </a:solidFill>
              <a:latin typeface="Alexandria Medium" pitchFamily="2" charset="-78"/>
              <a:cs typeface="Alexandria Medium" pitchFamily="2" charset="-78"/>
            </a:endParaRPr>
          </a:p>
          <a:p>
            <a:pPr algn="just" rtl="1">
              <a:lnSpc>
                <a:spcPct val="107000"/>
              </a:lnSpc>
              <a:spcAft>
                <a:spcPts val="500"/>
              </a:spcAft>
            </a:pPr>
            <a:r>
              <a:rPr lang="en-US" sz="2000" dirty="0">
                <a:solidFill>
                  <a:srgbClr val="FF0000"/>
                </a:solidFill>
                <a:latin typeface="Alexandria Medium" pitchFamily="2" charset="-78"/>
                <a:cs typeface="Alexandria Medium" pitchFamily="2" charset="-78"/>
              </a:rPr>
              <a:t> </a:t>
            </a:r>
            <a:r>
              <a:rPr lang="ar-EG" sz="2000" dirty="0">
                <a:solidFill>
                  <a:srgbClr val="FF0000"/>
                </a:solidFill>
                <a:latin typeface="Alexandria Medium" pitchFamily="2" charset="-78"/>
                <a:cs typeface="Alexandria Medium" pitchFamily="2" charset="-78"/>
              </a:rPr>
              <a:t>2. </a:t>
            </a:r>
            <a:r>
              <a:rPr lang="ar-SA" sz="2000" dirty="0">
                <a:solidFill>
                  <a:srgbClr val="FF0000"/>
                </a:solidFill>
                <a:latin typeface="Alexandria Medium" pitchFamily="2" charset="-78"/>
                <a:cs typeface="Alexandria Medium" pitchFamily="2" charset="-78"/>
              </a:rPr>
              <a:t>الحق في الخصوصية من الحقوق الشخصية:</a:t>
            </a:r>
            <a:endParaRPr lang="en-US" sz="2000" dirty="0">
              <a:solidFill>
                <a:srgbClr val="FF0000"/>
              </a:solidFill>
              <a:latin typeface="Alexandria Medium" pitchFamily="2" charset="-78"/>
              <a:cs typeface="Alexandria Medium" pitchFamily="2" charset="-78"/>
            </a:endParaRPr>
          </a:p>
        </p:txBody>
      </p:sp>
    </p:spTree>
    <p:extLst>
      <p:ext uri="{BB962C8B-B14F-4D97-AF65-F5344CB8AC3E}">
        <p14:creationId xmlns:p14="http://schemas.microsoft.com/office/powerpoint/2010/main" val="53195225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074" name="Picture 2" descr="Untitled">
            <a:extLst>
              <a:ext uri="{FF2B5EF4-FFF2-40B4-BE49-F238E27FC236}">
                <a16:creationId xmlns:a16="http://schemas.microsoft.com/office/drawing/2014/main" id="{2EC15F0B-3308-41EC-BC05-5A065D2038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19226" y="1728975"/>
            <a:ext cx="8867774" cy="391618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graphicFrame>
        <p:nvGraphicFramePr>
          <p:cNvPr id="10" name="Diagram 9">
            <a:extLst>
              <a:ext uri="{FF2B5EF4-FFF2-40B4-BE49-F238E27FC236}">
                <a16:creationId xmlns:a16="http://schemas.microsoft.com/office/drawing/2014/main" id="{32961F57-64E1-41F7-BC76-680ECF003536}"/>
              </a:ext>
            </a:extLst>
          </p:cNvPr>
          <p:cNvGraphicFramePr/>
          <p:nvPr>
            <p:extLst>
              <p:ext uri="{D42A27DB-BD31-4B8C-83A1-F6EECF244321}">
                <p14:modId xmlns:p14="http://schemas.microsoft.com/office/powerpoint/2010/main" val="1866823087"/>
              </p:ext>
            </p:extLst>
          </p:nvPr>
        </p:nvGraphicFramePr>
        <p:xfrm>
          <a:off x="3561916" y="2026130"/>
          <a:ext cx="6201633" cy="287013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Flowchart: Alternate Process 10">
            <a:extLst>
              <a:ext uri="{FF2B5EF4-FFF2-40B4-BE49-F238E27FC236}">
                <a16:creationId xmlns:a16="http://schemas.microsoft.com/office/drawing/2014/main" id="{6B065910-1AF4-459E-B320-88B26EAFCAC5}"/>
              </a:ext>
            </a:extLst>
          </p:cNvPr>
          <p:cNvSpPr/>
          <p:nvPr/>
        </p:nvSpPr>
        <p:spPr>
          <a:xfrm>
            <a:off x="1675977" y="1101970"/>
            <a:ext cx="8554362" cy="412663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ctr" rtl="1">
              <a:lnSpc>
                <a:spcPct val="150000"/>
              </a:lnSpc>
              <a:spcBef>
                <a:spcPts val="0"/>
              </a:spcBef>
            </a:pPr>
            <a:r>
              <a:rPr lang="ar-SA" sz="1600" b="1" dirty="0">
                <a:solidFill>
                  <a:srgbClr val="FFFFFF"/>
                </a:solidFill>
                <a:effectLst/>
                <a:latin typeface="Times New Roman" panose="02020603050405020304" pitchFamily="18" charset="0"/>
                <a:ea typeface="Times New Roman" panose="02020603050405020304" pitchFamily="18" charset="0"/>
              </a:rPr>
              <a:t>ثانيا : السمات القانونية للحق في الخصوصية:</a:t>
            </a:r>
            <a:endParaRPr lang="en-US" sz="1600" dirty="0">
              <a:solidFill>
                <a:srgbClr val="FFFFFF"/>
              </a:solidFill>
              <a:effectLst/>
              <a:latin typeface="Times New Roman" panose="02020603050405020304" pitchFamily="18" charset="0"/>
              <a:ea typeface="Times New Roman" panose="02020603050405020304" pitchFamily="18" charset="0"/>
            </a:endParaRPr>
          </a:p>
          <a:p>
            <a:pPr marL="342900" marR="0" lvl="0" indent="-342900" algn="r" rtl="1">
              <a:lnSpc>
                <a:spcPct val="150000"/>
              </a:lnSpc>
              <a:spcBef>
                <a:spcPts val="0"/>
              </a:spcBef>
              <a:spcAft>
                <a:spcPts val="500"/>
              </a:spcAft>
              <a:buFont typeface="Symbol" panose="05050102010706020507" pitchFamily="18" charset="2"/>
              <a:buChar char=""/>
            </a:pPr>
            <a:r>
              <a:rPr lang="ar-SA" sz="1600" b="1" dirty="0">
                <a:solidFill>
                  <a:srgbClr val="C00000"/>
                </a:solidFill>
                <a:effectLst/>
                <a:latin typeface="Times New Roman" panose="02020603050405020304" pitchFamily="18" charset="0"/>
                <a:ea typeface="Times New Roman" panose="02020603050405020304" pitchFamily="18" charset="0"/>
              </a:rPr>
              <a:t>تمهيد وتقسيم :</a:t>
            </a:r>
            <a:endParaRPr lang="en-US" sz="1600" dirty="0">
              <a:solidFill>
                <a:srgbClr val="C00000"/>
              </a:solidFill>
              <a:effectLst/>
              <a:latin typeface="Times New Roman" panose="02020603050405020304" pitchFamily="18" charset="0"/>
              <a:ea typeface="Times New Roman" panose="02020603050405020304" pitchFamily="18" charset="0"/>
            </a:endParaRPr>
          </a:p>
          <a:p>
            <a:pPr marL="0" marR="0" algn="r" rtl="1">
              <a:lnSpc>
                <a:spcPct val="150000"/>
              </a:lnSpc>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يعد الحق في الخصوصية حقا شخصيا لصيقا بشخص الفرد</a:t>
            </a:r>
            <a:r>
              <a:rPr lang="ar-SA" sz="1600" dirty="0">
                <a:solidFill>
                  <a:srgbClr val="000000"/>
                </a:solidFill>
                <a:effectLst/>
                <a:latin typeface="Times New Roman" panose="02020603050405020304" pitchFamily="18" charset="0"/>
                <a:ea typeface="Times New Roman" panose="02020603050405020304" pitchFamily="18" charset="0"/>
              </a:rPr>
              <a:t>. ويمتاز المعيار المحدد للحقوق اللصيقة بالإنسان بأنه واسع؛ لأن الحقوق الشخصية المكونة لشخصية الفرد مأخوذة من أسس كثيرة، منها ما هو طبيعي، ومنها ما هو معنوي، أو فردي، أو جماعي.</a:t>
            </a:r>
            <a:endParaRPr lang="en-US" sz="1600" dirty="0">
              <a:effectLst/>
              <a:latin typeface="Times New Roman" panose="02020603050405020304" pitchFamily="18" charset="0"/>
              <a:ea typeface="Times New Roman" panose="02020603050405020304" pitchFamily="18" charset="0"/>
            </a:endParaRPr>
          </a:p>
          <a:p>
            <a:pPr marL="0" marR="0" algn="r" rtl="1">
              <a:lnSpc>
                <a:spcPct val="150000"/>
              </a:lnSpc>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r" rtl="1">
              <a:lnSpc>
                <a:spcPct val="150000"/>
              </a:lnSpc>
              <a:spcBef>
                <a:spcPts val="0"/>
              </a:spcBef>
            </a:pPr>
            <a:r>
              <a:rPr lang="ar-SA" sz="1600" dirty="0">
                <a:solidFill>
                  <a:srgbClr val="C00000"/>
                </a:solidFill>
                <a:effectLst/>
                <a:latin typeface="Times New Roman" panose="02020603050405020304" pitchFamily="18" charset="0"/>
                <a:ea typeface="Times New Roman" panose="02020603050405020304" pitchFamily="18" charset="0"/>
              </a:rPr>
              <a:t>ودراسة السمات القانونية للحق تستلزم تقسيم علي النحو التالي:</a:t>
            </a:r>
            <a:endParaRPr lang="en-US" sz="1600" dirty="0">
              <a:solidFill>
                <a:srgbClr val="C00000"/>
              </a:solidFill>
              <a:effectLst/>
              <a:latin typeface="Times New Roman" panose="02020603050405020304" pitchFamily="18" charset="0"/>
              <a:ea typeface="Times New Roman" panose="02020603050405020304" pitchFamily="18" charset="0"/>
            </a:endParaRPr>
          </a:p>
          <a:p>
            <a:pPr marL="342900" marR="0" lvl="0" indent="-342900" algn="r" rtl="1">
              <a:lnSpc>
                <a:spcPct val="150000"/>
              </a:lnSpc>
              <a:spcBef>
                <a:spcPts val="0"/>
              </a:spcBef>
              <a:spcAft>
                <a:spcPts val="500"/>
              </a:spcAft>
              <a:buFont typeface="+mj-lt"/>
              <a:buAutoNum type="arabicPeriod"/>
            </a:pPr>
            <a:r>
              <a:rPr lang="ar-SA" sz="1600" dirty="0">
                <a:solidFill>
                  <a:srgbClr val="000000"/>
                </a:solidFill>
                <a:effectLst/>
                <a:latin typeface="Times New Roman" panose="02020603050405020304" pitchFamily="18" charset="0"/>
                <a:ea typeface="Times New Roman" panose="02020603050405020304" pitchFamily="18" charset="0"/>
              </a:rPr>
              <a:t>مدى قابلية الحق في التصرف فيه.</a:t>
            </a:r>
            <a:endParaRPr lang="en-US" sz="1600" dirty="0">
              <a:effectLst/>
              <a:latin typeface="Times New Roman" panose="02020603050405020304" pitchFamily="18" charset="0"/>
              <a:ea typeface="Times New Roman" panose="02020603050405020304" pitchFamily="18" charset="0"/>
            </a:endParaRPr>
          </a:p>
          <a:p>
            <a:pPr marL="342900" marR="0" lvl="0" indent="-342900" algn="r" rtl="1">
              <a:lnSpc>
                <a:spcPct val="150000"/>
              </a:lnSpc>
              <a:spcBef>
                <a:spcPts val="0"/>
              </a:spcBef>
              <a:spcAft>
                <a:spcPts val="500"/>
              </a:spcAft>
              <a:buFont typeface="+mj-lt"/>
              <a:buAutoNum type="arabicPeriod"/>
            </a:pPr>
            <a:r>
              <a:rPr lang="ar-SA" sz="1600" dirty="0">
                <a:solidFill>
                  <a:srgbClr val="000000"/>
                </a:solidFill>
                <a:effectLst/>
                <a:latin typeface="Times New Roman" panose="02020603050405020304" pitchFamily="18" charset="0"/>
                <a:ea typeface="Times New Roman" panose="02020603050405020304" pitchFamily="18" charset="0"/>
              </a:rPr>
              <a:t>مدى إمكانية تقادم الحق في الخصوصية.</a:t>
            </a:r>
            <a:endParaRPr lang="en-US" sz="1600" dirty="0">
              <a:effectLst/>
              <a:latin typeface="Times New Roman" panose="02020603050405020304" pitchFamily="18" charset="0"/>
              <a:ea typeface="Times New Roman" panose="02020603050405020304" pitchFamily="18" charset="0"/>
            </a:endParaRPr>
          </a:p>
          <a:p>
            <a:pPr marL="342900" marR="0" lvl="0" indent="-342900" algn="r" rtl="1">
              <a:lnSpc>
                <a:spcPct val="150000"/>
              </a:lnSpc>
              <a:spcBef>
                <a:spcPts val="0"/>
              </a:spcBef>
              <a:spcAft>
                <a:spcPts val="500"/>
              </a:spcAft>
              <a:buFont typeface="+mj-lt"/>
              <a:buAutoNum type="arabicPeriod"/>
            </a:pPr>
            <a:r>
              <a:rPr lang="ar-SA" sz="1600" dirty="0">
                <a:solidFill>
                  <a:srgbClr val="000000"/>
                </a:solidFill>
                <a:effectLst/>
                <a:latin typeface="Times New Roman" panose="02020603050405020304" pitchFamily="18" charset="0"/>
                <a:ea typeface="Times New Roman" panose="02020603050405020304" pitchFamily="18" charset="0"/>
              </a:rPr>
              <a:t>مدى قابلية الحق في الخصوصية للانتقال عن طريق الإرث .</a:t>
            </a:r>
            <a:endParaRPr lang="en-US"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8262743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90435" y="1195754"/>
            <a:ext cx="11885665" cy="4637052"/>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lnSpc>
                <a:spcPct val="150000"/>
              </a:lnSpc>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إعمالا للرأي القائل بأن الحق في الخصوصية من الحقوق اللصيقة بالشخصية، وبناء علي ذلك فإن الاتفاق بشأنه غير ممكن، والإرادة لا تعلب دورا كبيرا في بيان نظامه، و لا يكون محلا للبيع ، أو الهبة، أو الوصية، كما أن التنازل الموقوت عن هذا الحق خلال فترة محددة، يكون باطلا شأنه شأن باقي الحقوق الشخصية، من حيث يستطيع الإنسان أن يلزم غيره باحترام الخصوصية، وعدم المساس بإحد جوانبها، كالتجسس أو التحري عنها .</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ذلك شأن التنازل المطلق أو غير المقيد بالمدة لا اعتبار له، والتنازل  قد يكون صريحا أو ضمنيا، وكل ذلك أدي إلي أن الحق في الخصوصية غير قابل للتصرف فيه.</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غير أن الاعتبارات العملية تؤدي إلي عدم تطبيق القاعدة المتعلقة بعدم قابلية الخصوصية للتصرف؛ وذلك لأن الحق في الخصوصية يمكن أن يكون محلا لاتفاقات متنوعة رغم كونه من الحقوق الشخصية. ولقد رأينا لكل شخص الحق في الموافقة علي نشر خصوصياته، صراحة أو ضمنا بالمجان، أو بالمقابل.</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r>
              <a:rPr lang="ar-SA" sz="1600" b="1" dirty="0">
                <a:solidFill>
                  <a:srgbClr val="FF0000"/>
                </a:solidFill>
                <a:effectLst/>
                <a:latin typeface="Times New Roman" panose="02020603050405020304" pitchFamily="18" charset="0"/>
                <a:ea typeface="Times New Roman" panose="02020603050405020304" pitchFamily="18" charset="0"/>
              </a:rPr>
              <a:t> وبالرغم من صحة هذه الاتفاقات التي تتعلق بالخصوصية، يظل مبدأ عدم قابلية التصرف في هذا الحق واحدا من أهم الخصائص التي تميزه ، فالتنازل لا يكون إلا عن ممارسة الحق، وبصفة مؤقتة</a:t>
            </a:r>
            <a:r>
              <a:rPr lang="ar-SA" sz="1600" dirty="0">
                <a:solidFill>
                  <a:srgbClr val="FF0000"/>
                </a:solidFill>
                <a:effectLst/>
                <a:latin typeface="Times New Roman" panose="02020603050405020304" pitchFamily="18" charset="0"/>
                <a:ea typeface="Times New Roman" panose="02020603050405020304" pitchFamily="18" charset="0"/>
              </a:rPr>
              <a:t>،</a:t>
            </a:r>
            <a:r>
              <a:rPr lang="ar-SA" sz="1600" dirty="0">
                <a:solidFill>
                  <a:srgbClr val="000000"/>
                </a:solidFill>
                <a:effectLst/>
                <a:latin typeface="Times New Roman" panose="02020603050405020304" pitchFamily="18" charset="0"/>
                <a:ea typeface="Times New Roman" panose="02020603050405020304" pitchFamily="18" charset="0"/>
              </a:rPr>
              <a:t> ومن ثم لا يكون الحق في احترام الخصوصية هو موضوع الاتفاق، ولكن الذكريات السرية للشخص أو صورته عندما يتركها بمحض إرادته تخرج عن المجال المخصص لخصوصيته.</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endParaRPr>
          </a:p>
        </p:txBody>
      </p:sp>
      <p:pic>
        <p:nvPicPr>
          <p:cNvPr id="3074" name="Picture 2" descr="Untitled">
            <a:extLst>
              <a:ext uri="{FF2B5EF4-FFF2-40B4-BE49-F238E27FC236}">
                <a16:creationId xmlns:a16="http://schemas.microsoft.com/office/drawing/2014/main" id="{2EC15F0B-3308-41EC-BC05-5A065D2038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93917" y="220251"/>
            <a:ext cx="2529308" cy="11169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Flowchart: Alternate Process 10">
            <a:extLst>
              <a:ext uri="{FF2B5EF4-FFF2-40B4-BE49-F238E27FC236}">
                <a16:creationId xmlns:a16="http://schemas.microsoft.com/office/drawing/2014/main" id="{6B065910-1AF4-459E-B320-88B26EAFCAC5}"/>
              </a:ext>
            </a:extLst>
          </p:cNvPr>
          <p:cNvSpPr/>
          <p:nvPr/>
        </p:nvSpPr>
        <p:spPr>
          <a:xfrm>
            <a:off x="5154804" y="361741"/>
            <a:ext cx="6333934" cy="83401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b="1" dirty="0">
                <a:solidFill>
                  <a:schemeClr val="bg1"/>
                </a:solidFill>
                <a:ea typeface="Times New Roman" panose="02020603050405020304" pitchFamily="18" charset="0"/>
              </a:rPr>
              <a:t>ثانيا : </a:t>
            </a:r>
            <a:r>
              <a:rPr lang="ar-EG" sz="2000" b="1" dirty="0">
                <a:solidFill>
                  <a:schemeClr val="bg1"/>
                </a:solidFill>
                <a:ea typeface="Times New Roman" panose="02020603050405020304" pitchFamily="18" charset="0"/>
              </a:rPr>
              <a:t>السمات</a:t>
            </a:r>
            <a:r>
              <a:rPr lang="ar-EG" sz="2400" b="1" dirty="0">
                <a:solidFill>
                  <a:schemeClr val="bg1"/>
                </a:solidFill>
                <a:ea typeface="Times New Roman" panose="02020603050405020304" pitchFamily="18" charset="0"/>
              </a:rPr>
              <a:t> القانونية للحق في الخصوصية :</a:t>
            </a: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000" b="1" dirty="0">
                <a:solidFill>
                  <a:srgbClr val="000000"/>
                </a:solidFill>
                <a:ea typeface="Times New Roman" panose="02020603050405020304" pitchFamily="18" charset="0"/>
              </a:rPr>
              <a:t>   </a:t>
            </a:r>
            <a:r>
              <a:rPr lang="ar-EG" sz="2000" b="1" dirty="0">
                <a:solidFill>
                  <a:srgbClr val="000000"/>
                </a:solidFill>
                <a:highlight>
                  <a:srgbClr val="FFFF00"/>
                </a:highlight>
                <a:ea typeface="Times New Roman" panose="02020603050405020304" pitchFamily="18" charset="0"/>
              </a:rPr>
              <a:t>1. مدي قابلية الحق في التصرف فيه:</a:t>
            </a:r>
            <a:endParaRPr lang="en-US" sz="2000" b="1" dirty="0">
              <a:solidFill>
                <a:srgbClr val="000000"/>
              </a:solidFill>
              <a:highlight>
                <a:srgbClr val="FFFF00"/>
              </a:highlight>
              <a:ea typeface="Times New Roman" panose="02020603050405020304" pitchFamily="18" charset="0"/>
            </a:endParaRPr>
          </a:p>
        </p:txBody>
      </p:sp>
    </p:spTree>
    <p:extLst>
      <p:ext uri="{BB962C8B-B14F-4D97-AF65-F5344CB8AC3E}">
        <p14:creationId xmlns:p14="http://schemas.microsoft.com/office/powerpoint/2010/main" val="422905101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Untitled">
            <a:extLst>
              <a:ext uri="{FF2B5EF4-FFF2-40B4-BE49-F238E27FC236}">
                <a16:creationId xmlns:a16="http://schemas.microsoft.com/office/drawing/2014/main" id="{2EC15F0B-3308-41EC-BC05-5A065D2038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02438" y="403099"/>
            <a:ext cx="2264010" cy="9998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Flowchart: Alternate Process 10">
            <a:extLst>
              <a:ext uri="{FF2B5EF4-FFF2-40B4-BE49-F238E27FC236}">
                <a16:creationId xmlns:a16="http://schemas.microsoft.com/office/drawing/2014/main" id="{6B065910-1AF4-459E-B320-88B26EAFCAC5}"/>
              </a:ext>
            </a:extLst>
          </p:cNvPr>
          <p:cNvSpPr/>
          <p:nvPr/>
        </p:nvSpPr>
        <p:spPr>
          <a:xfrm>
            <a:off x="5701554" y="331382"/>
            <a:ext cx="5520378" cy="970759"/>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sz="2000" b="1" dirty="0">
                <a:solidFill>
                  <a:schemeClr val="bg1"/>
                </a:solidFill>
                <a:ea typeface="Times New Roman" panose="02020603050405020304" pitchFamily="18" charset="0"/>
              </a:rPr>
              <a:t>ثانيا : السمات القانونية للحق في الخصوصية :</a:t>
            </a: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000" b="1" dirty="0">
                <a:solidFill>
                  <a:srgbClr val="000000"/>
                </a:solidFill>
                <a:ea typeface="Times New Roman" panose="02020603050405020304" pitchFamily="18" charset="0"/>
              </a:rPr>
              <a:t>   </a:t>
            </a:r>
            <a:r>
              <a:rPr lang="ar-EG" sz="2000" b="1" dirty="0">
                <a:solidFill>
                  <a:srgbClr val="000000"/>
                </a:solidFill>
                <a:highlight>
                  <a:srgbClr val="FFFF00"/>
                </a:highlight>
                <a:ea typeface="Times New Roman" panose="02020603050405020304" pitchFamily="18" charset="0"/>
              </a:rPr>
              <a:t>2. مدي إمكانية تقادم الحق في الخصوصية:</a:t>
            </a:r>
            <a:endParaRPr lang="en-US" sz="2000" b="1" dirty="0">
              <a:solidFill>
                <a:srgbClr val="000000"/>
              </a:solidFill>
              <a:highlight>
                <a:srgbClr val="FFFF00"/>
              </a:highlight>
              <a:ea typeface="Times New Roman" panose="02020603050405020304" pitchFamily="18" charset="0"/>
            </a:endParaRPr>
          </a:p>
        </p:txBody>
      </p:sp>
      <p:sp>
        <p:nvSpPr>
          <p:cNvPr id="7" name="TextBox 6">
            <a:extLst>
              <a:ext uri="{FF2B5EF4-FFF2-40B4-BE49-F238E27FC236}">
                <a16:creationId xmlns:a16="http://schemas.microsoft.com/office/drawing/2014/main" id="{EA9B97BB-80DB-8AAC-3CA7-EAC1234679D5}"/>
              </a:ext>
            </a:extLst>
          </p:cNvPr>
          <p:cNvSpPr txBox="1"/>
          <p:nvPr/>
        </p:nvSpPr>
        <p:spPr>
          <a:xfrm>
            <a:off x="797858" y="1402930"/>
            <a:ext cx="11106524" cy="4852034"/>
          </a:xfrm>
          <a:prstGeom prst="rect">
            <a:avLst/>
          </a:prstGeom>
          <a:noFill/>
        </p:spPr>
        <p:txBody>
          <a:bodyPr wrap="square">
            <a:spAutoFit/>
          </a:bodyPr>
          <a:lstStyle/>
          <a:p>
            <a:pPr marL="0" marR="0" algn="just" rtl="1">
              <a:lnSpc>
                <a:spcPct val="150000"/>
              </a:lnSpc>
              <a:spcBef>
                <a:spcPts val="0"/>
              </a:spcBef>
            </a:pPr>
            <a:r>
              <a:rPr lang="en-US" sz="1600" dirty="0">
                <a:solidFill>
                  <a:srgbClr val="000000"/>
                </a:solidFill>
                <a:effectLst/>
                <a:latin typeface="Times New Roman" panose="02020603050405020304" pitchFamily="18" charset="0"/>
                <a:ea typeface="Times New Roman" panose="02020603050405020304" pitchFamily="18" charset="0"/>
              </a:rPr>
              <a:t>    </a:t>
            </a:r>
            <a:r>
              <a:rPr lang="ar-SA" sz="1600" dirty="0">
                <a:solidFill>
                  <a:srgbClr val="000000"/>
                </a:solidFill>
                <a:effectLst/>
                <a:latin typeface="Times New Roman" panose="02020603050405020304" pitchFamily="18" charset="0"/>
                <a:ea typeface="Times New Roman" panose="02020603050405020304" pitchFamily="18" charset="0"/>
              </a:rPr>
              <a:t> الحق في الخصوصية شأنه شأن غيره من الحقوق الشخصية الأخرى لا تتقادم، ولكن ينبغي - بحق مع الرأي القائل بأنه يجب - التمييز بين الحق في الخصوصية، وبين الدعوي المتعلقة بتعويض الضرر، أو المرفوعة نتيجة ارتكاب جريمة من الجرائم الماسة بالخصوصية.</a:t>
            </a:r>
            <a:endParaRPr lang="en-US" sz="1600" dirty="0">
              <a:effectLst/>
              <a:latin typeface="Times New Roman" panose="02020603050405020304" pitchFamily="18" charset="0"/>
              <a:ea typeface="Times New Roman" panose="02020603050405020304" pitchFamily="18" charset="0"/>
            </a:endParaRPr>
          </a:p>
          <a:p>
            <a:pPr marL="0" marR="0" algn="r" rtl="1">
              <a:lnSpc>
                <a:spcPct val="150000"/>
              </a:lnSpc>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b="1" dirty="0">
                <a:solidFill>
                  <a:srgbClr val="FF0000"/>
                </a:solidFill>
                <a:effectLst/>
                <a:latin typeface="Times New Roman" panose="02020603050405020304" pitchFamily="18" charset="0"/>
                <a:ea typeface="Times New Roman" panose="02020603050405020304" pitchFamily="18" charset="0"/>
              </a:rPr>
              <a:t>    الحق في احترام الخصوصية لا يتقادم، ولا تنطبق عليه القواعد المقررة بالنسبة للتقادم أما الدعوي الناشئة عن الاعتداء علي الحق في الخصوصية فهي تخضع لنفس مواعيد التقادم المقررة للدعوي العامه.</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ولقد قضت محكمة النقض الفرنسية عن دائرتها الجنائية بأن هذه الجريمة لا يبدأ التقادم بالنسبة لها إلا اعتبارا من اليوم الذي تظهر فيه، ويمكن إثباتها.</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وفي فرنسا تشكل جنحة واقعة تحديد أو تسجيل، أو نقل صورة شخص يتواجد في مكان خاص دائما دون   رضائه على سبيل المثال من خلف شرفة منزله المغلقة أو صورة ممثل في غرفة نومه وقت وفاته دون رضاء العائلة. وبالنسبة لهذه الجريمة المستمرة لا يبدأ التقادم إلا اعتبارا من إثبات الجريمة واكتشاف المجني عليه الاعتداء على حقوقه.</a:t>
            </a:r>
            <a:endParaRPr lang="en-US" sz="1600" dirty="0"/>
          </a:p>
        </p:txBody>
      </p:sp>
    </p:spTree>
    <p:extLst>
      <p:ext uri="{BB962C8B-B14F-4D97-AF65-F5344CB8AC3E}">
        <p14:creationId xmlns:p14="http://schemas.microsoft.com/office/powerpoint/2010/main" val="250016336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Untitled">
            <a:extLst>
              <a:ext uri="{FF2B5EF4-FFF2-40B4-BE49-F238E27FC236}">
                <a16:creationId xmlns:a16="http://schemas.microsoft.com/office/drawing/2014/main" id="{2EC15F0B-3308-41EC-BC05-5A065D2038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07950" y="333316"/>
            <a:ext cx="3003955" cy="110387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Flowchart: Alternate Process 10">
            <a:extLst>
              <a:ext uri="{FF2B5EF4-FFF2-40B4-BE49-F238E27FC236}">
                <a16:creationId xmlns:a16="http://schemas.microsoft.com/office/drawing/2014/main" id="{6B065910-1AF4-459E-B320-88B26EAFCAC5}"/>
              </a:ext>
            </a:extLst>
          </p:cNvPr>
          <p:cNvSpPr/>
          <p:nvPr/>
        </p:nvSpPr>
        <p:spPr>
          <a:xfrm>
            <a:off x="6084655" y="351417"/>
            <a:ext cx="5647764" cy="88581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sz="2000" b="1" dirty="0">
                <a:solidFill>
                  <a:schemeClr val="bg1"/>
                </a:solidFill>
                <a:ea typeface="Times New Roman" panose="02020603050405020304" pitchFamily="18" charset="0"/>
              </a:rPr>
              <a:t>ثانيا : السمات القانونية للحق في الخصوصية :</a:t>
            </a: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000" b="1" dirty="0">
                <a:solidFill>
                  <a:srgbClr val="000000"/>
                </a:solidFill>
                <a:ea typeface="Times New Roman" panose="02020603050405020304" pitchFamily="18" charset="0"/>
              </a:rPr>
              <a:t>   </a:t>
            </a:r>
            <a:r>
              <a:rPr lang="ar-EG" sz="2000" b="1" dirty="0">
                <a:solidFill>
                  <a:srgbClr val="000000"/>
                </a:solidFill>
                <a:highlight>
                  <a:srgbClr val="FFFF00"/>
                </a:highlight>
                <a:ea typeface="Times New Roman" panose="02020603050405020304" pitchFamily="18" charset="0"/>
              </a:rPr>
              <a:t>2. مدي إمكانية تقادم الحق في الخصوصية:</a:t>
            </a:r>
            <a:endParaRPr lang="en-US" sz="2000" b="1" dirty="0">
              <a:solidFill>
                <a:srgbClr val="000000"/>
              </a:solidFill>
              <a:highlight>
                <a:srgbClr val="FFFF00"/>
              </a:highlight>
              <a:ea typeface="Times New Roman" panose="02020603050405020304" pitchFamily="18" charset="0"/>
            </a:endParaRPr>
          </a:p>
        </p:txBody>
      </p:sp>
      <p:sp>
        <p:nvSpPr>
          <p:cNvPr id="6" name="TextBox 5">
            <a:extLst>
              <a:ext uri="{FF2B5EF4-FFF2-40B4-BE49-F238E27FC236}">
                <a16:creationId xmlns:a16="http://schemas.microsoft.com/office/drawing/2014/main" id="{4D16D79E-7090-E2E7-B3C0-30F3BB9D0D90}"/>
              </a:ext>
            </a:extLst>
          </p:cNvPr>
          <p:cNvSpPr txBox="1"/>
          <p:nvPr/>
        </p:nvSpPr>
        <p:spPr>
          <a:xfrm>
            <a:off x="474383" y="1285516"/>
            <a:ext cx="11501717" cy="5220853"/>
          </a:xfrm>
          <a:prstGeom prst="rect">
            <a:avLst/>
          </a:prstGeom>
          <a:noFill/>
        </p:spPr>
        <p:txBody>
          <a:bodyPr wrap="square">
            <a:spAutoFit/>
          </a:bodyPr>
          <a:lstStyle/>
          <a:p>
            <a:pPr marL="0" marR="0" algn="just" rtl="1">
              <a:lnSpc>
                <a:spcPct val="150000"/>
              </a:lnSpc>
              <a:spcBef>
                <a:spcPts val="0"/>
              </a:spcBef>
            </a:pPr>
            <a:r>
              <a:rPr lang="en-US" sz="16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r>
              <a:rPr lang="ar-SA" sz="16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ومن الجدير بالذكر في هذا المقام، أن هذا الحكم لا يؤخذ في مصر ؛ فلقد قرر الدستور المصري السابق والحالي لسنة 2014 والمعدل لسنة 2019 المادة 99 منه علي التالي:</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spcAft>
                <a:spcPts val="0"/>
              </a:spcAft>
            </a:pPr>
            <a:r>
              <a:rPr lang="ar-SA" sz="1600" dirty="0">
                <a:solidFill>
                  <a:srgbClr val="000000"/>
                </a:solidFill>
                <a:effectLst/>
                <a:highlight>
                  <a:srgbClr val="F0F0F0"/>
                </a:highlight>
                <a:latin typeface="Times New Roman" panose="02020603050405020304" pitchFamily="18" charset="0"/>
                <a:ea typeface="Times New Roman" panose="02020603050405020304" pitchFamily="18" charset="0"/>
                <a:cs typeface="Alexandria Medium" pitchFamily="2" charset="-78"/>
              </a:rPr>
              <a:t>(كل اعتداء على الحرية الشخصية أو حرمة الحياة الخاصة للمواطنين، وغيرها من الحقوق والحريات العامة التي يكفلها الدستور والقانون، جريمة لا تسقط الدعوى الجنائية ولا المدنية الناشئة عنها بالتقادم،وللمضرور إقامة الدعوى الجنائية بالطريق المباشر</a:t>
            </a:r>
            <a:r>
              <a:rPr lang="en-US" sz="1600" dirty="0">
                <a:solidFill>
                  <a:srgbClr val="000000"/>
                </a:solidFill>
                <a:effectLst/>
                <a:highlight>
                  <a:srgbClr val="F0F0F0"/>
                </a:highlight>
                <a:latin typeface="Alexandria Medium" pitchFamily="2" charset="-78"/>
                <a:ea typeface="Times New Roman" panose="02020603050405020304" pitchFamily="18" charset="0"/>
              </a:rPr>
              <a:t>.</a:t>
            </a:r>
            <a:r>
              <a:rPr lang="ar-SA" sz="1600" dirty="0">
                <a:solidFill>
                  <a:srgbClr val="000000"/>
                </a:solidFill>
                <a:effectLst/>
                <a:highlight>
                  <a:srgbClr val="F0F0F0"/>
                </a:highlight>
                <a:latin typeface="Times New Roman" panose="02020603050405020304" pitchFamily="18" charset="0"/>
                <a:ea typeface="Times New Roman" panose="02020603050405020304" pitchFamily="18" charset="0"/>
                <a:cs typeface="Alexandria Medium" pitchFamily="2" charset="-78"/>
              </a:rPr>
              <a:t>....).</a:t>
            </a:r>
            <a:endParaRPr lang="en-US" sz="1600" dirty="0">
              <a:effectLst/>
              <a:highlight>
                <a:srgbClr val="F0F0F0"/>
              </a:highlight>
              <a:latin typeface="Times New Roman" panose="02020603050405020304" pitchFamily="18" charset="0"/>
              <a:ea typeface="Times New Roman" panose="02020603050405020304" pitchFamily="18" charset="0"/>
            </a:endParaRPr>
          </a:p>
          <a:p>
            <a:pPr marL="0" marR="0" algn="r" rtl="1">
              <a:lnSpc>
                <a:spcPct val="150000"/>
              </a:lnSpc>
              <a:spcBef>
                <a:spcPts val="0"/>
              </a:spcBef>
            </a:pPr>
            <a:r>
              <a:rPr lang="ar-SA" sz="16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b="1"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وإذا كان الدستور المصري السابق والحالي قد قررا عدم تقادم الدعوي الناشئة عن الاعتداء علي الحق في الخصوصية ، فمن باب أولى فإن الحق ذاته لا ينقضي بالتقادم.</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ولقد تم تعديل المادة (٢٥٩) من قانون الإجراءات الجنائية، والتي تقضي بانقضاء الدعوى المدنية الناشئة عن الجرائم المنصوص عليها في الفقرة الثانية من المادة (١٥) من هذا القانون، والتي تقع بعد تاريخ العمل به.</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ويترتب علي ذلك أن الدعوى المدنية أو الجنائية الناشئة عن الاعتداء علي الحق في الخصوصية لا تسقط بالتقادم، يستوي في ذلك أن يكون هذا الاعتداء واقعا من موظف عام، أو من شخص عادي.</a:t>
            </a:r>
            <a:endParaRPr lang="en-US"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14971208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215900" y="1766305"/>
            <a:ext cx="11760200" cy="4329953"/>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lnSpc>
                <a:spcPct val="150000"/>
              </a:lnSpc>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r>
              <a:rPr lang="en-US"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بناء علي ما سبق وطبقا للرأي الراجح في الفقه، يكيف الحق في الخصوصية علي أنه حق من حقوق الشخصية مثله في ذلك مثل سائر الحقوق الملازمة لشخصية الإنسان</a:t>
            </a:r>
            <a:r>
              <a:rPr lang="ar-SA" sz="1800" dirty="0">
                <a:effectLst/>
                <a:latin typeface="Times New Roman" panose="02020603050405020304" pitchFamily="18" charset="0"/>
                <a:ea typeface="Times New Roman" panose="02020603050405020304" pitchFamily="18" charset="0"/>
                <a:cs typeface="Alexandria Medium" pitchFamily="2" charset="-78"/>
              </a:rPr>
              <a:t>، ومن خصائص الحقوق اللصيقة بالشخصية أنها تنقضي بوفاة الشخص - وإن كان البعض منها ينتقل بعد الوفاة مثل الحق الأدبي للمؤلف - ذلك لكون هذه الحقوق لصيقة بشخصية صاحبها، فمتي انقضت هذه الشخصية فمن البديهي أن تنقضي الحقوق التي تتصل بها.</a:t>
            </a:r>
            <a:endParaRPr lang="en-US" sz="18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endParaRPr lang="en-US" sz="18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r>
              <a:rPr lang="ar-SA" sz="1800" b="1" dirty="0">
                <a:solidFill>
                  <a:srgbClr val="000000"/>
                </a:solidFill>
                <a:effectLst/>
                <a:latin typeface="Times New Roman" panose="02020603050405020304" pitchFamily="18" charset="0"/>
                <a:ea typeface="Times New Roman" panose="02020603050405020304" pitchFamily="18" charset="0"/>
                <a:cs typeface="Alexandria Medium" pitchFamily="2" charset="-78"/>
              </a:rPr>
              <a:t>غير أنه يوجد بعض الحقوق اللصيقة بالشخصية التي يثور الخلاف حول مدي قابليتها للانتقال عن طريق الإرث ؟</a:t>
            </a:r>
            <a:endParaRPr lang="en-US" sz="18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b="1" dirty="0">
                <a:solidFill>
                  <a:srgbClr val="FF0000"/>
                </a:solidFill>
                <a:effectLst/>
                <a:latin typeface="Times New Roman" panose="02020603050405020304" pitchFamily="18" charset="0"/>
                <a:ea typeface="Times New Roman" panose="02020603050405020304" pitchFamily="18" charset="0"/>
                <a:cs typeface="Alexandria Medium" pitchFamily="2" charset="-78"/>
              </a:rPr>
              <a:t>     ونحن مع الرأي القائل بأن الأصل أن الحق في الخصوصية ينقضي بالوفاة، إذ أنه لا حقوق للمتوفى بعد الوفاة، و لكن الالتزام باحترام أسرار الحياة الخاصة لا ينقضي بالوفاة لتعلقه بالنظام العام، ما دام المشرع قرر جزاء جنائيا علي انتهاك هذه الأسرار و إفشائها</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r>
              <a:rPr lang="ar-SA" sz="1800" u="sng" dirty="0">
                <a:solidFill>
                  <a:srgbClr val="000000"/>
                </a:solidFill>
                <a:effectLst/>
                <a:latin typeface="Times New Roman" panose="02020603050405020304" pitchFamily="18" charset="0"/>
                <a:ea typeface="Times New Roman" panose="02020603050405020304" pitchFamily="18" charset="0"/>
                <a:cs typeface="Alexandria Medium" pitchFamily="2" charset="-78"/>
              </a:rPr>
              <a:t>وهذا ما نص عليه المشرع المصري في المادتين ۳۰۹ مکرر ، ۳۰۹ مكرر (أ)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074" name="Picture 2" descr="Untitled">
            <a:extLst>
              <a:ext uri="{FF2B5EF4-FFF2-40B4-BE49-F238E27FC236}">
                <a16:creationId xmlns:a16="http://schemas.microsoft.com/office/drawing/2014/main" id="{2EC15F0B-3308-41EC-BC05-5A065D2038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2214" y="276694"/>
            <a:ext cx="2682296" cy="11845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Flowchart: Alternate Process 10">
            <a:extLst>
              <a:ext uri="{FF2B5EF4-FFF2-40B4-BE49-F238E27FC236}">
                <a16:creationId xmlns:a16="http://schemas.microsoft.com/office/drawing/2014/main" id="{6B065910-1AF4-459E-B320-88B26EAFCAC5}"/>
              </a:ext>
            </a:extLst>
          </p:cNvPr>
          <p:cNvSpPr/>
          <p:nvPr/>
        </p:nvSpPr>
        <p:spPr>
          <a:xfrm>
            <a:off x="5974170" y="377920"/>
            <a:ext cx="6001930" cy="83675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sz="1600" b="1" dirty="0">
                <a:solidFill>
                  <a:schemeClr val="bg1"/>
                </a:solidFill>
                <a:ea typeface="Times New Roman" panose="02020603050405020304" pitchFamily="18" charset="0"/>
              </a:rPr>
              <a:t>ثانيا : السمات القانونية للحق في الخصوصية :</a:t>
            </a: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1600" b="1" dirty="0">
                <a:solidFill>
                  <a:schemeClr val="bg1"/>
                </a:solidFill>
                <a:ea typeface="Times New Roman" panose="02020603050405020304" pitchFamily="18" charset="0"/>
              </a:rPr>
              <a:t>   </a:t>
            </a:r>
            <a:r>
              <a:rPr lang="ar-EG" sz="1600" b="1" dirty="0">
                <a:solidFill>
                  <a:srgbClr val="000000"/>
                </a:solidFill>
                <a:ea typeface="Times New Roman" panose="02020603050405020304" pitchFamily="18" charset="0"/>
              </a:rPr>
              <a:t> </a:t>
            </a:r>
            <a:r>
              <a:rPr lang="ar-EG" sz="1600" b="1" dirty="0">
                <a:solidFill>
                  <a:srgbClr val="000000"/>
                </a:solidFill>
                <a:highlight>
                  <a:srgbClr val="FFFF00"/>
                </a:highlight>
                <a:ea typeface="Times New Roman" panose="02020603050405020304" pitchFamily="18" charset="0"/>
              </a:rPr>
              <a:t>3. </a:t>
            </a:r>
            <a:r>
              <a:rPr lang="ar-SA" sz="1600" b="1" dirty="0">
                <a:solidFill>
                  <a:srgbClr val="000000"/>
                </a:solidFill>
                <a:highlight>
                  <a:srgbClr val="FFFF00"/>
                </a:highlight>
                <a:latin typeface="Times New Roman" panose="02020603050405020304" pitchFamily="18" charset="0"/>
                <a:ea typeface="Times New Roman" panose="02020603050405020304" pitchFamily="18" charset="0"/>
              </a:rPr>
              <a:t>مدى قابلية الحق في الخصوصية للانتقال عن طريق الإرث:</a:t>
            </a:r>
            <a:endParaRPr lang="en-US" sz="1600" dirty="0">
              <a:highlight>
                <a:srgbClr val="FFFF00"/>
              </a:highligh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73529084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535611" y="1927410"/>
            <a:ext cx="11120777" cy="3845859"/>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lnSpc>
                <a:spcPct val="150000"/>
              </a:lnSpc>
              <a:spcBef>
                <a:spcPts val="0"/>
              </a:spcBef>
            </a:pPr>
            <a:r>
              <a:rPr lang="ar-SA" sz="1800" b="1"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وينبني علي ذلك أن الالتزام بكتمان أسرار الخصوصية يعد متعلقا بالنظام العام، فلا ينقضي بالوفاة، كما أن رضاء صاحب السر لا ينفي طابع النظام العام لهذا الالتزام</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 ولكن يمحو طابع السرية فيسقط الالتزام بالسرية، ومن ثم فإن الوفاة لا تمحو طابع السرية عن أسرار الشخص، ولكن تؤدي إلي سقوط حقه عليها، وتظل السرية قائمة للأسرار، لأن وفاة الشخص لا تعني رضاءه بكشف أسراره، وما دامت السرية قائمة، فإن الالتزام بكتمانها يظل قائما تبعا لها في مواجهة الكافة إذ إن هذا الالتزام - كما ذكرنا – يتعلق بالنظام العام ولا ينقضي بالوفاة.</a:t>
            </a:r>
            <a:endParaRPr lang="en-US" sz="18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endParaRPr lang="en-US" sz="18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r>
              <a:rPr lang="ar-SA" sz="1800" u="sng" dirty="0">
                <a:solidFill>
                  <a:srgbClr val="00000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ومن زاوية المجني عليه قضت الدائرة الجنائية لمحكمة النقض الفرنسية بأن الاعتداء علي الخصوصية ينطبق علي كل من الأحياء والأموات.</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074" name="Picture 2" descr="Untitled">
            <a:extLst>
              <a:ext uri="{FF2B5EF4-FFF2-40B4-BE49-F238E27FC236}">
                <a16:creationId xmlns:a16="http://schemas.microsoft.com/office/drawing/2014/main" id="{2EC15F0B-3308-41EC-BC05-5A065D2038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61908" y="471740"/>
            <a:ext cx="3296209" cy="145567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Flowchart: Alternate Process 10">
            <a:extLst>
              <a:ext uri="{FF2B5EF4-FFF2-40B4-BE49-F238E27FC236}">
                <a16:creationId xmlns:a16="http://schemas.microsoft.com/office/drawing/2014/main" id="{6B065910-1AF4-459E-B320-88B26EAFCAC5}"/>
              </a:ext>
            </a:extLst>
          </p:cNvPr>
          <p:cNvSpPr/>
          <p:nvPr/>
        </p:nvSpPr>
        <p:spPr>
          <a:xfrm>
            <a:off x="4876800" y="464284"/>
            <a:ext cx="6683248" cy="80682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b="1" dirty="0">
                <a:solidFill>
                  <a:schemeClr val="bg1"/>
                </a:solidFill>
                <a:ea typeface="Times New Roman" panose="02020603050405020304" pitchFamily="18" charset="0"/>
              </a:rPr>
              <a:t>ثانيا : السمات القانونية للحق في الخصوصية :</a:t>
            </a:r>
          </a:p>
          <a:p>
            <a:pPr marL="0" marR="0" lvl="0" indent="0" algn="just" defTabSz="914400" rtl="1" eaLnBrk="1" fontAlgn="auto" latinLnBrk="0" hangingPunct="1">
              <a:lnSpc>
                <a:spcPct val="100000"/>
              </a:lnSpc>
              <a:spcBef>
                <a:spcPts val="0"/>
              </a:spcBef>
              <a:spcAft>
                <a:spcPts val="0"/>
              </a:spcAft>
              <a:buClrTx/>
              <a:buSzTx/>
              <a:buFontTx/>
              <a:buNone/>
              <a:tabLst/>
              <a:defRPr/>
            </a:pPr>
            <a:r>
              <a:rPr lang="ar-EG" b="1" dirty="0">
                <a:solidFill>
                  <a:schemeClr val="bg1"/>
                </a:solidFill>
                <a:ea typeface="Times New Roman" panose="02020603050405020304" pitchFamily="18" charset="0"/>
              </a:rPr>
              <a:t>   </a:t>
            </a:r>
            <a:r>
              <a:rPr lang="ar-EG" b="1" dirty="0">
                <a:solidFill>
                  <a:srgbClr val="000000"/>
                </a:solidFill>
                <a:ea typeface="Times New Roman" panose="02020603050405020304" pitchFamily="18" charset="0"/>
              </a:rPr>
              <a:t> </a:t>
            </a:r>
            <a:r>
              <a:rPr lang="ar-EG" b="1" dirty="0">
                <a:solidFill>
                  <a:srgbClr val="000000"/>
                </a:solidFill>
                <a:highlight>
                  <a:srgbClr val="FFFF00"/>
                </a:highlight>
                <a:ea typeface="Times New Roman" panose="02020603050405020304" pitchFamily="18" charset="0"/>
              </a:rPr>
              <a:t>3. </a:t>
            </a:r>
            <a:r>
              <a:rPr lang="ar-SA" b="1" dirty="0">
                <a:solidFill>
                  <a:srgbClr val="000000"/>
                </a:solidFill>
                <a:highlight>
                  <a:srgbClr val="FFFF00"/>
                </a:highlight>
                <a:latin typeface="Times New Roman" panose="02020603050405020304" pitchFamily="18" charset="0"/>
                <a:ea typeface="Times New Roman" panose="02020603050405020304" pitchFamily="18" charset="0"/>
              </a:rPr>
              <a:t>مدى قابلية الحق في الخصوصية للانتقال عن طريق الإرث:</a:t>
            </a:r>
            <a:endParaRPr lang="en-US" dirty="0">
              <a:highlight>
                <a:srgbClr val="FFFF00"/>
              </a:highligh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25337257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Diagram 9">
            <a:extLst>
              <a:ext uri="{FF2B5EF4-FFF2-40B4-BE49-F238E27FC236}">
                <a16:creationId xmlns:a16="http://schemas.microsoft.com/office/drawing/2014/main" id="{32961F57-64E1-41F7-BC76-680ECF003536}"/>
              </a:ext>
            </a:extLst>
          </p:cNvPr>
          <p:cNvGraphicFramePr/>
          <p:nvPr/>
        </p:nvGraphicFramePr>
        <p:xfrm>
          <a:off x="3561916" y="2026130"/>
          <a:ext cx="6201633" cy="287013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5" name="Rectangle: Rounded Corners 24">
            <a:extLst>
              <a:ext uri="{FF2B5EF4-FFF2-40B4-BE49-F238E27FC236}">
                <a16:creationId xmlns:a16="http://schemas.microsoft.com/office/drawing/2014/main" id="{FE1BA4EE-2B88-B99F-6A81-884E42CCA968}"/>
              </a:ext>
            </a:extLst>
          </p:cNvPr>
          <p:cNvSpPr/>
          <p:nvPr/>
        </p:nvSpPr>
        <p:spPr>
          <a:xfrm>
            <a:off x="343173" y="1569786"/>
            <a:ext cx="11389246" cy="4679570"/>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lnSpc>
                <a:spcPct val="150000"/>
              </a:lnSpc>
              <a:spcBef>
                <a:spcPts val="0"/>
              </a:spcBef>
              <a:spcAft>
                <a:spcPts val="500"/>
              </a:spcAft>
            </a:pPr>
            <a:r>
              <a:rPr lang="ar-EG" sz="1800" dirty="0">
                <a:solidFill>
                  <a:srgbClr val="000000"/>
                </a:solidFill>
                <a:effectLst/>
                <a:latin typeface="Calibri" panose="020F0502020204030204" pitchFamily="34" charset="0"/>
                <a:ea typeface="Times New Roman" panose="02020603050405020304" pitchFamily="18" charset="0"/>
                <a:cs typeface="Alexandria Medium" pitchFamily="2" charset="-78"/>
              </a:rPr>
              <a:t>     </a:t>
            </a: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ذهب بعض الفقهاء إلي أن الاعتداء على الخصوصية يعد بمثابة شرط ضروري لتطبيق نص المادة </a:t>
            </a:r>
            <a:r>
              <a:rPr lang="en-US" sz="1800" dirty="0">
                <a:solidFill>
                  <a:srgbClr val="000000"/>
                </a:solidFill>
                <a:effectLst/>
                <a:latin typeface="Alexandria Medium" pitchFamily="2" charset="-78"/>
                <a:ea typeface="Times New Roman" panose="02020603050405020304" pitchFamily="18" charset="0"/>
                <a:cs typeface="Arial" panose="020B0604020202020204" pitchFamily="34" charset="0"/>
              </a:rPr>
              <a:t>226 </a:t>
            </a:r>
            <a:r>
              <a:rPr lang="ar-EG" sz="1800" dirty="0">
                <a:solidFill>
                  <a:srgbClr val="000000"/>
                </a:solidFill>
                <a:effectLst/>
                <a:latin typeface="Calibri" panose="020F0502020204030204" pitchFamily="34" charset="0"/>
                <a:ea typeface="Times New Roman" panose="02020603050405020304" pitchFamily="18" charset="0"/>
                <a:cs typeface="Alexandria Medium" pitchFamily="2" charset="-78"/>
              </a:rPr>
              <a:t>/ 1 </a:t>
            </a: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من قانون العقوبات الفرنسي، وهذا ما أوضحته تماما الأعمال التحضيرية لقانون ١٧ يوليو ۱۹۷۰م بشأن المادتين ( ٣٦٨ و ٣٦٩) من قانون العقوبات الفرنسي القديم؛ حيث أثار مقرر الجمعية الوطنية صراحة إلى أن الاعتداء على الخصوصية يعد أحد العناصر الأساسية والمشتركة للجرائم المنصوص عليها في المادتين (368) و (369) من القانون الفرنسي ولكن على الرغم من هذا البيان التشريعي، لا تزال مسألة تحديد النظام القانوني لهذا الشرط قائمة، وبعبارة أخرى هل الخصوصية يعد شرطا ضروريا أم لا لتطبيق المادة 226 / 1 من قانون العقوبات؟ للإجابة علي هذا التساؤل نقسم هذا المطلب على النحو التالي :</a:t>
            </a:r>
            <a:endParaRPr lang="en-US" sz="1800" dirty="0">
              <a:solidFill>
                <a:srgbClr val="000000"/>
              </a:solidFill>
              <a:effectLst/>
              <a:latin typeface="Calibri" panose="020F0502020204030204" pitchFamily="34" charset="0"/>
              <a:ea typeface="Times New Roman" panose="02020603050405020304" pitchFamily="18" charset="0"/>
              <a:cs typeface="Alexandria Medium" pitchFamily="2" charset="-78"/>
            </a:endParaRPr>
          </a:p>
          <a:p>
            <a:pPr marL="0" marR="0" algn="just" rtl="1">
              <a:lnSpc>
                <a:spcPct val="150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cs typeface="Alexandria Medium" pitchFamily="2" charset="-78"/>
              </a:rPr>
              <a:t> </a:t>
            </a: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50000"/>
              </a:lnSpc>
              <a:spcBef>
                <a:spcPts val="0"/>
              </a:spcBef>
              <a:spcAft>
                <a:spcPts val="500"/>
              </a:spcAft>
              <a:buFont typeface="+mj-lt"/>
              <a:buAutoNum type="arabicPeriod"/>
            </a:pPr>
            <a:r>
              <a:rPr lang="ar-SA" sz="1600" dirty="0">
                <a:solidFill>
                  <a:srgbClr val="000000"/>
                </a:solidFill>
                <a:effectLst/>
                <a:latin typeface="Calibri" panose="020F0502020204030204" pitchFamily="34" charset="0"/>
                <a:ea typeface="Times New Roman" panose="02020603050405020304" pitchFamily="18" charset="0"/>
                <a:cs typeface="Alexandria Medium" pitchFamily="2" charset="-78"/>
              </a:rPr>
              <a:t>موقف الفقهاء في فرنسا.</a:t>
            </a: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50000"/>
              </a:lnSpc>
              <a:spcBef>
                <a:spcPts val="0"/>
              </a:spcBef>
              <a:spcAft>
                <a:spcPts val="500"/>
              </a:spcAft>
              <a:buFont typeface="+mj-lt"/>
              <a:buAutoNum type="arabicPeriod"/>
            </a:pPr>
            <a:r>
              <a:rPr lang="ar-SA" sz="1600" dirty="0">
                <a:solidFill>
                  <a:srgbClr val="000000"/>
                </a:solidFill>
                <a:effectLst/>
                <a:latin typeface="Calibri" panose="020F0502020204030204" pitchFamily="34" charset="0"/>
                <a:ea typeface="Times New Roman" panose="02020603050405020304" pitchFamily="18" charset="0"/>
                <a:cs typeface="Alexandria Medium" pitchFamily="2" charset="-78"/>
              </a:rPr>
              <a:t>موقف القضاء الفرنسي.</a:t>
            </a: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50000"/>
              </a:lnSpc>
              <a:spcBef>
                <a:spcPts val="0"/>
              </a:spcBef>
              <a:spcAft>
                <a:spcPts val="500"/>
              </a:spcAft>
            </a:pP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Flowchart: Alternate Process 10">
            <a:extLst>
              <a:ext uri="{FF2B5EF4-FFF2-40B4-BE49-F238E27FC236}">
                <a16:creationId xmlns:a16="http://schemas.microsoft.com/office/drawing/2014/main" id="{6B065910-1AF4-459E-B320-88B26EAFCAC5}"/>
              </a:ext>
            </a:extLst>
          </p:cNvPr>
          <p:cNvSpPr/>
          <p:nvPr/>
        </p:nvSpPr>
        <p:spPr>
          <a:xfrm>
            <a:off x="3648389" y="608644"/>
            <a:ext cx="8327711" cy="737979"/>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sz="2000" b="1" dirty="0">
                <a:solidFill>
                  <a:schemeClr val="bg1"/>
                </a:solidFill>
                <a:ea typeface="Times New Roman" panose="02020603050405020304" pitchFamily="18" charset="0"/>
              </a:rPr>
              <a:t>ثالثا: مدي ضرورة تحقق شرط الإعتداء لحدوث جريمة إنتهاك الخصوصية:          </a:t>
            </a:r>
          </a:p>
        </p:txBody>
      </p:sp>
      <p:pic>
        <p:nvPicPr>
          <p:cNvPr id="13" name="Picture 2" descr="لا خصوصية في الأردن... حياة المواطن الشخصية مباحة للأمن - رصيف22">
            <a:extLst>
              <a:ext uri="{FF2B5EF4-FFF2-40B4-BE49-F238E27FC236}">
                <a16:creationId xmlns:a16="http://schemas.microsoft.com/office/drawing/2014/main" id="{93240E68-5A5B-411B-8A51-3752C65DD77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30783" y="4535133"/>
            <a:ext cx="5169515" cy="210696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81798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6B065910-1AF4-459E-B320-88B26EAFCAC5}"/>
              </a:ext>
            </a:extLst>
          </p:cNvPr>
          <p:cNvSpPr/>
          <p:nvPr/>
        </p:nvSpPr>
        <p:spPr>
          <a:xfrm>
            <a:off x="4026091" y="843697"/>
            <a:ext cx="6793908" cy="87592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sz="1600" b="1" dirty="0">
                <a:solidFill>
                  <a:schemeClr val="bg1"/>
                </a:solidFill>
                <a:ea typeface="Times New Roman" panose="02020603050405020304" pitchFamily="18" charset="0"/>
              </a:rPr>
              <a:t>ثالثا: مدي ضرورة تحقق شرط الإعتداء لحدوث جريمة إنتهاك الخصوصية:          </a:t>
            </a:r>
          </a:p>
          <a:p>
            <a:pPr marR="0" lvl="0" algn="just" rtl="1">
              <a:lnSpc>
                <a:spcPct val="107000"/>
              </a:lnSpc>
              <a:spcBef>
                <a:spcPts val="0"/>
              </a:spcBef>
              <a:spcAft>
                <a:spcPts val="500"/>
              </a:spcAft>
            </a:pPr>
            <a:r>
              <a:rPr lang="ar-EG" sz="1600" dirty="0">
                <a:solidFill>
                  <a:srgbClr val="000000"/>
                </a:solidFill>
                <a:latin typeface="Calibri" panose="020F0502020204030204" pitchFamily="34" charset="0"/>
                <a:ea typeface="Times New Roman" panose="02020603050405020304" pitchFamily="18" charset="0"/>
              </a:rPr>
              <a:t>                </a:t>
            </a:r>
            <a:r>
              <a:rPr lang="ar-EG" sz="1600" dirty="0">
                <a:solidFill>
                  <a:srgbClr val="000000"/>
                </a:solidFill>
                <a:highlight>
                  <a:srgbClr val="FFFF00"/>
                </a:highlight>
                <a:latin typeface="Calibri" panose="020F0502020204030204" pitchFamily="34" charset="0"/>
                <a:ea typeface="Times New Roman" panose="02020603050405020304" pitchFamily="18" charset="0"/>
              </a:rPr>
              <a:t>1. </a:t>
            </a:r>
            <a:r>
              <a:rPr lang="ar-SA" sz="1600" dirty="0">
                <a:solidFill>
                  <a:srgbClr val="000000"/>
                </a:solidFill>
                <a:highlight>
                  <a:srgbClr val="FFFF00"/>
                </a:highlight>
                <a:latin typeface="Calibri" panose="020F0502020204030204" pitchFamily="34" charset="0"/>
                <a:ea typeface="Times New Roman" panose="02020603050405020304" pitchFamily="18" charset="0"/>
              </a:rPr>
              <a:t>موقف الفقهاء في فرنسا</a:t>
            </a:r>
            <a:r>
              <a:rPr lang="ar-EG" sz="1600" dirty="0">
                <a:solidFill>
                  <a:srgbClr val="000000"/>
                </a:solidFill>
                <a:highlight>
                  <a:srgbClr val="FFFF00"/>
                </a:highlight>
                <a:latin typeface="Calibri" panose="020F0502020204030204" pitchFamily="34" charset="0"/>
                <a:ea typeface="Times New Roman" panose="02020603050405020304" pitchFamily="18" charset="0"/>
              </a:rPr>
              <a:t>:</a:t>
            </a:r>
            <a:endParaRPr lang="ar-EG" sz="1600" dirty="0">
              <a:highlight>
                <a:srgbClr val="FFFF00"/>
              </a:highlight>
              <a:latin typeface="Calibri" panose="020F0502020204030204" pitchFamily="34" charset="0"/>
              <a:ea typeface="Calibri" panose="020F0502020204030204" pitchFamily="34" charset="0"/>
            </a:endParaRPr>
          </a:p>
        </p:txBody>
      </p:sp>
      <p:sp>
        <p:nvSpPr>
          <p:cNvPr id="3" name="TextBox 2">
            <a:extLst>
              <a:ext uri="{FF2B5EF4-FFF2-40B4-BE49-F238E27FC236}">
                <a16:creationId xmlns:a16="http://schemas.microsoft.com/office/drawing/2014/main" id="{0F95046A-C464-6B1A-8A08-994973B52C0E}"/>
              </a:ext>
            </a:extLst>
          </p:cNvPr>
          <p:cNvSpPr txBox="1"/>
          <p:nvPr/>
        </p:nvSpPr>
        <p:spPr>
          <a:xfrm>
            <a:off x="55296" y="1910687"/>
            <a:ext cx="12081408" cy="2397644"/>
          </a:xfrm>
          <a:prstGeom prst="rect">
            <a:avLst/>
          </a:prstGeom>
          <a:noFill/>
        </p:spPr>
        <p:txBody>
          <a:bodyPr wrap="square">
            <a:spAutoFit/>
          </a:bodyPr>
          <a:lstStyle/>
          <a:p>
            <a:pPr marL="0" marR="0" algn="just" rtl="1">
              <a:lnSpc>
                <a:spcPct val="150000"/>
              </a:lnSpc>
              <a:spcBef>
                <a:spcPts val="0"/>
              </a:spcBef>
              <a:spcAft>
                <a:spcPts val="500"/>
              </a:spcAft>
            </a:pPr>
            <a:r>
              <a:rPr lang="en-US" sz="1600" dirty="0">
                <a:solidFill>
                  <a:srgbClr val="000000"/>
                </a:solidFill>
                <a:effectLst/>
                <a:latin typeface="Calibri" panose="020F0502020204030204" pitchFamily="34" charset="0"/>
                <a:ea typeface="Times New Roman" panose="02020603050405020304" pitchFamily="18" charset="0"/>
              </a:rPr>
              <a:t>     </a:t>
            </a:r>
            <a:r>
              <a:rPr lang="ar-SA" sz="1600" dirty="0">
                <a:solidFill>
                  <a:srgbClr val="000000"/>
                </a:solidFill>
                <a:effectLst/>
                <a:latin typeface="Calibri" panose="020F0502020204030204" pitchFamily="34" charset="0"/>
                <a:ea typeface="Times New Roman" panose="02020603050405020304" pitchFamily="18" charset="0"/>
              </a:rPr>
              <a:t>يعد التقاط الصور أو الأقوال اعتداءً على الخصوصية، ذلك أن المادة 226 / 1 تعاقب على "فعل الاعتداء على حرمة الخصوصية علي الغير، أو بعبارة أخرى يمكن التساؤل فيما إذا كانت هذه الأقوال أو التقاط الصور يأخذ الطابع الخاص ؟</a:t>
            </a:r>
            <a:endParaRPr lang="en-US" sz="1600" dirty="0">
              <a:solidFill>
                <a:srgbClr val="000000"/>
              </a:solidFill>
              <a:effectLst/>
              <a:latin typeface="Calibri" panose="020F0502020204030204" pitchFamily="34" charset="0"/>
              <a:ea typeface="Times New Roman" panose="02020603050405020304" pitchFamily="18" charset="0"/>
            </a:endParaRPr>
          </a:p>
          <a:p>
            <a:pPr marL="0" marR="0" algn="just" rtl="1">
              <a:lnSpc>
                <a:spcPct val="150000"/>
              </a:lnSpc>
              <a:spcBef>
                <a:spcPts val="0"/>
              </a:spcBef>
              <a:spcAft>
                <a:spcPts val="500"/>
              </a:spcAft>
            </a:pPr>
            <a:endParaRPr lang="en-US" sz="1600" dirty="0">
              <a:effectLst/>
              <a:latin typeface="Calibri" panose="020F0502020204030204" pitchFamily="34" charset="0"/>
              <a:ea typeface="Calibri" panose="020F0502020204030204" pitchFamily="34" charset="0"/>
            </a:endParaRPr>
          </a:p>
          <a:p>
            <a:pPr marL="0" marR="0" algn="just" rtl="1">
              <a:lnSpc>
                <a:spcPct val="150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     وقد أجاب بعض الفقه الفرنسي على هذا التساؤل بقولهم نعم، وتأصيل ذلك أن هذه الجنحة لا تعد جنحة شكلية، ذلك أن قانون ۱۹۷۰م الذي تؤول إليه هذه الجنحة قد ربط بتعريفها ليس فقط بالوسائل المستخدمة، وإنما أيضا بتحقيق نتيجة تترتب على هذه الوسائل.وقد أكدوا أيضا علي أهمية هذا الشرط (نتيجة الفعل) لإعمال المادة 226 / 1 من قانون العقوبات الفرنسي.</a:t>
            </a:r>
            <a:endParaRPr lang="en-US" sz="1600" dirty="0">
              <a:effectLst/>
              <a:latin typeface="Calibri" panose="020F0502020204030204" pitchFamily="34" charset="0"/>
              <a:ea typeface="Calibri" panose="020F0502020204030204" pitchFamily="34" charset="0"/>
            </a:endParaRPr>
          </a:p>
        </p:txBody>
      </p:sp>
      <p:pic>
        <p:nvPicPr>
          <p:cNvPr id="4" name="Picture 2" descr="لا خصوصية في الأردن... حياة المواطن الشخصية مباحة للأمن - رصيف22">
            <a:extLst>
              <a:ext uri="{FF2B5EF4-FFF2-40B4-BE49-F238E27FC236}">
                <a16:creationId xmlns:a16="http://schemas.microsoft.com/office/drawing/2014/main" id="{236B6C65-0A68-F90A-B699-14CB3A43FE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0783" y="4535133"/>
            <a:ext cx="8322148" cy="210696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712967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لا خصوصية في الأردن... حياة المواطن الشخصية مباحة للأمن - رصيف22">
            <a:extLst>
              <a:ext uri="{FF2B5EF4-FFF2-40B4-BE49-F238E27FC236}">
                <a16:creationId xmlns:a16="http://schemas.microsoft.com/office/drawing/2014/main" id="{93240E68-5A5B-411B-8A51-3752C65DD7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5900" y="1143887"/>
            <a:ext cx="11760200" cy="51477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457390" y="1524484"/>
            <a:ext cx="11459463" cy="3156295"/>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lnSpc>
                <a:spcPct val="150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rPr>
              <a:t> </a:t>
            </a:r>
            <a:r>
              <a:rPr lang="ar-SA" sz="1800" b="1" dirty="0">
                <a:solidFill>
                  <a:srgbClr val="FF0000"/>
                </a:solidFill>
                <a:effectLst/>
                <a:latin typeface="Calibri" panose="020F0502020204030204" pitchFamily="34" charset="0"/>
                <a:ea typeface="Times New Roman" panose="02020603050405020304" pitchFamily="18" charset="0"/>
              </a:rPr>
              <a:t>والواقع أن غالبية الفقهاء يؤيدون هذا الاتجاه الذي ينظر إلى الاعتداء على الخصوصية على أنه بمثابة شرط ضروري</a:t>
            </a:r>
            <a:r>
              <a:rPr lang="ar-SA" sz="1800" dirty="0">
                <a:solidFill>
                  <a:srgbClr val="000000"/>
                </a:solidFill>
                <a:effectLst/>
                <a:latin typeface="Calibri" panose="020F0502020204030204" pitchFamily="34" charset="0"/>
                <a:ea typeface="Times New Roman" panose="02020603050405020304" pitchFamily="18" charset="0"/>
              </a:rPr>
              <a:t> (</a:t>
            </a:r>
            <a:r>
              <a:rPr lang="en-US" sz="1800" dirty="0" err="1">
                <a:solidFill>
                  <a:srgbClr val="000000"/>
                </a:solidFill>
                <a:effectLst/>
                <a:latin typeface="Alexandria Medium" pitchFamily="2" charset="-78"/>
                <a:ea typeface="Times New Roman" panose="02020603050405020304" pitchFamily="18" charset="0"/>
              </a:rPr>
              <a:t>Necessares</a:t>
            </a:r>
            <a:r>
              <a:rPr lang="ar-SA" sz="1800" dirty="0">
                <a:solidFill>
                  <a:srgbClr val="000000"/>
                </a:solidFill>
                <a:effectLst/>
                <a:latin typeface="Calibri" panose="020F0502020204030204" pitchFamily="34" charset="0"/>
                <a:ea typeface="Times New Roman" panose="02020603050405020304" pitchFamily="18" charset="0"/>
              </a:rPr>
              <a:t>) لتطبيق أحكام المادة ١/٢٢٦ من قانون العقوبات. ويركز البعض "أيضا على الدور الهام لهذا الشرط، ويضعه في مقدمة أركان هذه الجريمة؛ حيث يرى أنه ينبغي أن يوجد في المقام الأول اعتداء على حرمة الحياة الخاصة"، وكذلك " أن كلا من المادة ٣٦٨ القديمة والمادة 226 / 1 الجديدة </a:t>
            </a:r>
            <a:r>
              <a:rPr lang="ar-SA" sz="1800" b="1" dirty="0">
                <a:solidFill>
                  <a:srgbClr val="FF0000"/>
                </a:solidFill>
                <a:effectLst/>
                <a:latin typeface="Calibri" panose="020F0502020204030204" pitchFamily="34" charset="0"/>
                <a:ea typeface="Times New Roman" panose="02020603050405020304" pitchFamily="18" charset="0"/>
              </a:rPr>
              <a:t>يجعلان من هذا الشرط : ركنا لهذه الجريمة متميزا "لالتقاط الصور أو الأحاديث (الأقوال).</a:t>
            </a:r>
            <a:r>
              <a:rPr lang="ar-SA" sz="1800" dirty="0">
                <a:solidFill>
                  <a:srgbClr val="000000"/>
                </a:solidFill>
                <a:effectLst/>
                <a:latin typeface="Calibri" panose="020F0502020204030204" pitchFamily="34" charset="0"/>
                <a:ea typeface="Times New Roman" panose="02020603050405020304" pitchFamily="18" charset="0"/>
              </a:rPr>
              <a:t> ويستفاد ذلك من الأعمال التحضيرية لقانون ۱۷ يوليه ۱۹۷۰م، ولاسيما تقرير اللجنة التشريعية لمجلس الشيوخ؛ حيث أشار إلى اقتصار التجريم على الأفعال التي تشكل اعتداء على الحياة الخاصة.</a:t>
            </a:r>
            <a:endParaRPr lang="en-US" sz="1800" dirty="0">
              <a:effectLst/>
              <a:latin typeface="Calibri" panose="020F0502020204030204" pitchFamily="34" charset="0"/>
              <a:ea typeface="Calibri" panose="020F0502020204030204" pitchFamily="34" charset="0"/>
            </a:endParaRPr>
          </a:p>
        </p:txBody>
      </p:sp>
      <p:sp>
        <p:nvSpPr>
          <p:cNvPr id="11" name="Flowchart: Alternate Process 10">
            <a:extLst>
              <a:ext uri="{FF2B5EF4-FFF2-40B4-BE49-F238E27FC236}">
                <a16:creationId xmlns:a16="http://schemas.microsoft.com/office/drawing/2014/main" id="{6B065910-1AF4-459E-B320-88B26EAFCAC5}"/>
              </a:ext>
            </a:extLst>
          </p:cNvPr>
          <p:cNvSpPr/>
          <p:nvPr/>
        </p:nvSpPr>
        <p:spPr>
          <a:xfrm>
            <a:off x="3429618" y="313345"/>
            <a:ext cx="8302801" cy="83054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sz="2000" b="1" dirty="0">
                <a:solidFill>
                  <a:schemeClr val="bg1"/>
                </a:solidFill>
                <a:ea typeface="Times New Roman" panose="02020603050405020304" pitchFamily="18" charset="0"/>
              </a:rPr>
              <a:t>ثالثا: مدي ضرورة تحقق شرط الإعتداء لحدوث جريمة إنتهاك الخصوصية:          </a:t>
            </a:r>
          </a:p>
          <a:p>
            <a:pPr marR="0" lvl="0" algn="just" rtl="1">
              <a:lnSpc>
                <a:spcPct val="107000"/>
              </a:lnSpc>
              <a:spcBef>
                <a:spcPts val="0"/>
              </a:spcBef>
              <a:spcAft>
                <a:spcPts val="500"/>
              </a:spcAft>
            </a:pPr>
            <a:r>
              <a:rPr lang="ar-EG" sz="2000" dirty="0">
                <a:solidFill>
                  <a:srgbClr val="000000"/>
                </a:solidFill>
                <a:latin typeface="Calibri" panose="020F0502020204030204" pitchFamily="34" charset="0"/>
                <a:ea typeface="Times New Roman" panose="02020603050405020304" pitchFamily="18" charset="0"/>
              </a:rPr>
              <a:t>                </a:t>
            </a:r>
            <a:r>
              <a:rPr lang="ar-EG" sz="2000" dirty="0">
                <a:solidFill>
                  <a:srgbClr val="000000"/>
                </a:solidFill>
                <a:highlight>
                  <a:srgbClr val="FFFF00"/>
                </a:highlight>
                <a:latin typeface="Calibri" panose="020F0502020204030204" pitchFamily="34" charset="0"/>
                <a:ea typeface="Times New Roman" panose="02020603050405020304" pitchFamily="18" charset="0"/>
              </a:rPr>
              <a:t>1. </a:t>
            </a:r>
            <a:r>
              <a:rPr lang="ar-SA" sz="2000" dirty="0">
                <a:solidFill>
                  <a:srgbClr val="000000"/>
                </a:solidFill>
                <a:highlight>
                  <a:srgbClr val="FFFF00"/>
                </a:highlight>
                <a:latin typeface="Calibri" panose="020F0502020204030204" pitchFamily="34" charset="0"/>
                <a:ea typeface="Times New Roman" panose="02020603050405020304" pitchFamily="18" charset="0"/>
              </a:rPr>
              <a:t>موقف الفقهاء في فرنسا</a:t>
            </a:r>
            <a:r>
              <a:rPr lang="ar-EG" sz="2000" dirty="0">
                <a:solidFill>
                  <a:srgbClr val="000000"/>
                </a:solidFill>
                <a:highlight>
                  <a:srgbClr val="FFFF00"/>
                </a:highlight>
                <a:latin typeface="Calibri" panose="020F0502020204030204" pitchFamily="34" charset="0"/>
                <a:ea typeface="Times New Roman" panose="02020603050405020304" pitchFamily="18" charset="0"/>
              </a:rPr>
              <a:t>:</a:t>
            </a:r>
            <a:endParaRPr lang="ar-EG" sz="2000" dirty="0">
              <a:highlight>
                <a:srgbClr val="FFFF00"/>
              </a:highligh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11526635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لا خصوصية في الأردن... حياة المواطن الشخصية مباحة للأمن - رصيف22">
            <a:extLst>
              <a:ext uri="{FF2B5EF4-FFF2-40B4-BE49-F238E27FC236}">
                <a16:creationId xmlns:a16="http://schemas.microsoft.com/office/drawing/2014/main" id="{93240E68-5A5B-411B-8A51-3752C65DD7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534" y="1223258"/>
            <a:ext cx="12096466" cy="519119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346785" y="1787856"/>
            <a:ext cx="11593963" cy="384688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10AA427D-3AE2-9C42-F615-0D0605F4C500}"/>
              </a:ext>
            </a:extLst>
          </p:cNvPr>
          <p:cNvSpPr txBox="1"/>
          <p:nvPr/>
        </p:nvSpPr>
        <p:spPr>
          <a:xfrm>
            <a:off x="382137" y="1816979"/>
            <a:ext cx="11593963" cy="3744038"/>
          </a:xfrm>
          <a:prstGeom prst="rect">
            <a:avLst/>
          </a:prstGeom>
          <a:noFill/>
        </p:spPr>
        <p:txBody>
          <a:bodyPr wrap="square">
            <a:spAutoFit/>
          </a:bodyPr>
          <a:lstStyle/>
          <a:p>
            <a:pPr algn="just" rtl="1">
              <a:lnSpc>
                <a:spcPct val="150000"/>
              </a:lnSpc>
            </a:pPr>
            <a:r>
              <a:rPr kumimoji="0" lang="en-US" sz="1600" b="1" i="0" u="none" strike="noStrike" kern="1200" cap="none" spc="0" normalizeH="0" baseline="0" noProof="0" dirty="0">
                <a:ln>
                  <a:noFill/>
                </a:ln>
                <a:solidFill>
                  <a:srgbClr val="FF0000"/>
                </a:solidFill>
                <a:effectLst/>
                <a:uLnTx/>
                <a:uFillTx/>
                <a:latin typeface="Alexandria Medium" pitchFamily="2" charset="-78"/>
                <a:ea typeface="Times New Roman" panose="02020603050405020304" pitchFamily="18" charset="0"/>
              </a:rPr>
              <a:t>           </a:t>
            </a:r>
            <a:r>
              <a:rPr kumimoji="0" lang="ar-SA" sz="1600" b="1" i="0" u="none" strike="noStrike" kern="1200" cap="none" spc="0" normalizeH="0" baseline="0" noProof="0" dirty="0">
                <a:ln>
                  <a:noFill/>
                </a:ln>
                <a:solidFill>
                  <a:srgbClr val="FF0000"/>
                </a:solidFill>
                <a:effectLst/>
                <a:uLnTx/>
                <a:uFillTx/>
                <a:latin typeface="Calibri" panose="020F0502020204030204" pitchFamily="34" charset="0"/>
                <a:ea typeface="Times New Roman" panose="02020603050405020304" pitchFamily="18" charset="0"/>
              </a:rPr>
              <a:t>غير أنه على خلاف هذا الاتجاه الذي يرى في الاعتداء </a:t>
            </a:r>
            <a:r>
              <a:rPr kumimoji="0" lang="ar-EG" sz="1600" b="1" i="0" u="none" strike="noStrike" kern="1200" cap="none" spc="0" normalizeH="0" baseline="0" noProof="0" dirty="0">
                <a:ln>
                  <a:noFill/>
                </a:ln>
                <a:solidFill>
                  <a:srgbClr val="FF0000"/>
                </a:solidFill>
                <a:effectLst/>
                <a:uLnTx/>
                <a:uFillTx/>
                <a:latin typeface="Calibri" panose="020F0502020204030204" pitchFamily="34" charset="0"/>
                <a:ea typeface="Times New Roman" panose="02020603050405020304" pitchFamily="18" charset="0"/>
              </a:rPr>
              <a:t>علي الخصوصية </a:t>
            </a:r>
            <a:r>
              <a:rPr kumimoji="0" lang="ar-SA" sz="1600" b="1" i="0" u="none" strike="noStrike" kern="1200" cap="none" spc="0" normalizeH="0" baseline="0" noProof="0" dirty="0">
                <a:ln>
                  <a:noFill/>
                </a:ln>
                <a:solidFill>
                  <a:srgbClr val="FF0000"/>
                </a:solidFill>
                <a:effectLst/>
                <a:uLnTx/>
                <a:uFillTx/>
                <a:latin typeface="Calibri" panose="020F0502020204030204" pitchFamily="34" charset="0"/>
                <a:ea typeface="Times New Roman" panose="02020603050405020304" pitchFamily="18" charset="0"/>
              </a:rPr>
              <a:t>ركنا لقيام الجريمة</a:t>
            </a:r>
            <a:r>
              <a:rPr kumimoji="0" lang="ar-SA" sz="1600" b="0"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rPr>
              <a:t>، </a:t>
            </a:r>
            <a:r>
              <a:rPr kumimoji="0" lang="ar-SA" sz="1600" b="1" i="0" u="none" strike="noStrike" kern="1200" cap="none" spc="0" normalizeH="0" baseline="0" noProof="0" dirty="0">
                <a:ln>
                  <a:noFill/>
                </a:ln>
                <a:solidFill>
                  <a:srgbClr val="FF0000"/>
                </a:solidFill>
                <a:effectLst/>
                <a:uLnTx/>
                <a:uFillTx/>
                <a:latin typeface="Calibri" panose="020F0502020204030204" pitchFamily="34" charset="0"/>
                <a:ea typeface="Times New Roman" panose="02020603050405020304" pitchFamily="18" charset="0"/>
              </a:rPr>
              <a:t>هناك اتجاه آخر يرى أن الاعتداء على الخصوصية يعد شرطا ثانويا أو تابعيا  </a:t>
            </a:r>
            <a:r>
              <a:rPr kumimoji="0" lang="en-US" sz="1600" b="0" i="0" u="none" strike="noStrike" kern="1200" cap="none" spc="0" normalizeH="0" baseline="0" noProof="0" dirty="0" err="1">
                <a:ln>
                  <a:noFill/>
                </a:ln>
                <a:solidFill>
                  <a:srgbClr val="000000"/>
                </a:solidFill>
                <a:effectLst/>
                <a:uLnTx/>
                <a:uFillTx/>
                <a:latin typeface="Alexandria Medium" pitchFamily="2" charset="-78"/>
                <a:ea typeface="Times New Roman" panose="02020603050405020304" pitchFamily="18" charset="0"/>
              </a:rPr>
              <a:t>Accessoire</a:t>
            </a:r>
            <a:r>
              <a:rPr kumimoji="0" lang="en-US" sz="1600" b="0" i="0" u="none" strike="noStrike" kern="1200" cap="none" spc="0" normalizeH="0" baseline="0" noProof="0" dirty="0">
                <a:ln>
                  <a:noFill/>
                </a:ln>
                <a:solidFill>
                  <a:srgbClr val="000000"/>
                </a:solidFill>
                <a:effectLst/>
                <a:uLnTx/>
                <a:uFillTx/>
                <a:latin typeface="Alexandria Medium" pitchFamily="2" charset="-78"/>
                <a:ea typeface="Times New Roman" panose="02020603050405020304" pitchFamily="18" charset="0"/>
              </a:rPr>
              <a:t>)</a:t>
            </a:r>
            <a:r>
              <a:rPr kumimoji="0" lang="ar-SA" sz="1600" b="0"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rPr>
              <a:t>) ؛ حيث رأى العديد من الفقهاء أن هذا الشرط لا يشكل إلا صياغة ليست ضرورية لكي يعتد بها، بحيث إن مجرد التقاط الأقوال أو تحديد الصورة يكفي لتطبيق المادة ١/٢٢٦ من قانون العقوبات الفرنسي.</a:t>
            </a:r>
            <a:endPar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endParaRPr>
          </a:p>
          <a:p>
            <a:pPr algn="just" rtl="1">
              <a:lnSpc>
                <a:spcPct val="150000"/>
              </a:lnSpc>
            </a:pPr>
            <a:endParaRPr lang="en-US" sz="1600" dirty="0">
              <a:solidFill>
                <a:srgbClr val="000000"/>
              </a:solidFill>
              <a:latin typeface="Calibri" panose="020F0502020204030204" pitchFamily="34" charset="0"/>
            </a:endParaRPr>
          </a:p>
          <a:p>
            <a:pPr algn="just" rtl="1">
              <a:lnSpc>
                <a:spcPct val="150000"/>
              </a:lnSpc>
            </a:pPr>
            <a:r>
              <a:rPr lang="ar-SA" sz="1600" b="1" dirty="0">
                <a:solidFill>
                  <a:srgbClr val="000000"/>
                </a:solidFill>
                <a:effectLst/>
                <a:ea typeface="Times New Roman" panose="02020603050405020304" pitchFamily="18" charset="0"/>
              </a:rPr>
              <a:t>و</a:t>
            </a:r>
            <a:r>
              <a:rPr lang="ar-EG" sz="1600" b="1" dirty="0">
                <a:solidFill>
                  <a:srgbClr val="000000"/>
                </a:solidFill>
                <a:effectLst/>
                <a:ea typeface="Times New Roman" panose="02020603050405020304" pitchFamily="18" charset="0"/>
              </a:rPr>
              <a:t>يذهب جانب من الفقه مع</a:t>
            </a:r>
            <a:r>
              <a:rPr lang="ar-SA" sz="1600" b="1" dirty="0">
                <a:solidFill>
                  <a:srgbClr val="000000"/>
                </a:solidFill>
                <a:effectLst/>
                <a:ea typeface="Times New Roman" panose="02020603050405020304" pitchFamily="18" charset="0"/>
              </a:rPr>
              <a:t> هذا التفسير الواسع</a:t>
            </a:r>
            <a:r>
              <a:rPr lang="ar-SA" sz="1600" dirty="0">
                <a:solidFill>
                  <a:srgbClr val="000000"/>
                </a:solidFill>
                <a:effectLst/>
                <a:ea typeface="Times New Roman" panose="02020603050405020304" pitchFamily="18" charset="0"/>
              </a:rPr>
              <a:t> للشرط الذي جاء في المادة ١/٢٢٦ بقوله: إن الاعتداء على حرمة الحياة الخاصة لا يعد ركنا لقيام الجريمة ، حيث أن "استخدام وسائل غير طبيعية ودون رضاء صاحب الشأن ومفاجأته بعبارات ومظاهر في مكان خاص يشكل في حد ذاته اعتداءا على حرمة الحياة الخاصة". وتأييدا لهذا الرأي يذهب جانب من الفقه إلى ذات الاتجاه حيث يذكر أن "الإحالة إلي الاعتداء على حرمة الحياة الخاصة يعد تماما بمثابة مبالغة أو مزايدة (حشو في الكلام )" وأن هذه الجنحة تعد جنحة شكلية (</a:t>
            </a:r>
            <a:r>
              <a:rPr lang="en-US" sz="1600" dirty="0">
                <a:solidFill>
                  <a:srgbClr val="000000"/>
                </a:solidFill>
                <a:effectLst/>
                <a:latin typeface="Alexandria Medium" pitchFamily="2" charset="-78"/>
                <a:ea typeface="Times New Roman" panose="02020603050405020304" pitchFamily="18" charset="0"/>
              </a:rPr>
              <a:t>Formal</a:t>
            </a:r>
            <a:r>
              <a:rPr lang="ar-SA" sz="1600" dirty="0">
                <a:solidFill>
                  <a:srgbClr val="000000"/>
                </a:solidFill>
                <a:effectLst/>
                <a:latin typeface="Alexandria Medium" pitchFamily="2" charset="-78"/>
                <a:ea typeface="Times New Roman" panose="02020603050405020304" pitchFamily="18" charset="0"/>
              </a:rPr>
              <a:t> )، بمعنى أنها تقع بمجرد التنصت أو التسجيل، أو التحديد"، ويبرروا موقفهم بضرورة تجنب أي مخاطر لخرق حرمة الحياة الخاصة .</a:t>
            </a:r>
            <a:endParaRPr lang="en-US" sz="1600" dirty="0"/>
          </a:p>
        </p:txBody>
      </p:sp>
      <p:sp>
        <p:nvSpPr>
          <p:cNvPr id="4" name="Flowchart: Alternate Process 3">
            <a:extLst>
              <a:ext uri="{FF2B5EF4-FFF2-40B4-BE49-F238E27FC236}">
                <a16:creationId xmlns:a16="http://schemas.microsoft.com/office/drawing/2014/main" id="{05633FA6-60FB-0CA1-01BB-7CFA0B2642F2}"/>
              </a:ext>
            </a:extLst>
          </p:cNvPr>
          <p:cNvSpPr/>
          <p:nvPr/>
        </p:nvSpPr>
        <p:spPr>
          <a:xfrm>
            <a:off x="3429618" y="313345"/>
            <a:ext cx="8302801" cy="83054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sz="2000" b="1" dirty="0">
                <a:solidFill>
                  <a:schemeClr val="bg1"/>
                </a:solidFill>
                <a:ea typeface="Times New Roman" panose="02020603050405020304" pitchFamily="18" charset="0"/>
              </a:rPr>
              <a:t>ثالثا: مدي ضرورة تحقق شرط الإعتداء لحدوث جريمة إنتهاك الخصوصية:          </a:t>
            </a:r>
          </a:p>
          <a:p>
            <a:pPr marR="0" lvl="0" algn="just" rtl="1">
              <a:lnSpc>
                <a:spcPct val="107000"/>
              </a:lnSpc>
              <a:spcBef>
                <a:spcPts val="0"/>
              </a:spcBef>
              <a:spcAft>
                <a:spcPts val="500"/>
              </a:spcAft>
            </a:pPr>
            <a:r>
              <a:rPr lang="ar-EG" sz="2000" dirty="0">
                <a:solidFill>
                  <a:srgbClr val="000000"/>
                </a:solidFill>
                <a:latin typeface="Calibri" panose="020F0502020204030204" pitchFamily="34" charset="0"/>
                <a:ea typeface="Times New Roman" panose="02020603050405020304" pitchFamily="18" charset="0"/>
              </a:rPr>
              <a:t>                </a:t>
            </a:r>
            <a:r>
              <a:rPr lang="ar-EG" sz="2000" dirty="0">
                <a:solidFill>
                  <a:srgbClr val="000000"/>
                </a:solidFill>
                <a:highlight>
                  <a:srgbClr val="FFFF00"/>
                </a:highlight>
                <a:latin typeface="Calibri" panose="020F0502020204030204" pitchFamily="34" charset="0"/>
                <a:ea typeface="Times New Roman" panose="02020603050405020304" pitchFamily="18" charset="0"/>
              </a:rPr>
              <a:t>1. </a:t>
            </a:r>
            <a:r>
              <a:rPr lang="ar-SA" sz="2000" dirty="0">
                <a:solidFill>
                  <a:srgbClr val="000000"/>
                </a:solidFill>
                <a:highlight>
                  <a:srgbClr val="FFFF00"/>
                </a:highlight>
                <a:latin typeface="Calibri" panose="020F0502020204030204" pitchFamily="34" charset="0"/>
                <a:ea typeface="Times New Roman" panose="02020603050405020304" pitchFamily="18" charset="0"/>
              </a:rPr>
              <a:t>موقف الفقهاء في فرنسا</a:t>
            </a:r>
            <a:r>
              <a:rPr lang="ar-EG" sz="2000" dirty="0">
                <a:solidFill>
                  <a:srgbClr val="000000"/>
                </a:solidFill>
                <a:highlight>
                  <a:srgbClr val="FFFF00"/>
                </a:highlight>
                <a:latin typeface="Calibri" panose="020F0502020204030204" pitchFamily="34" charset="0"/>
                <a:ea typeface="Times New Roman" panose="02020603050405020304" pitchFamily="18" charset="0"/>
              </a:rPr>
              <a:t>:</a:t>
            </a:r>
            <a:endParaRPr lang="ar-EG" sz="2000" dirty="0">
              <a:highlight>
                <a:srgbClr val="FFFF00"/>
              </a:highligh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419766943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lowchart: Alternate Process 1">
            <a:extLst>
              <a:ext uri="{FF2B5EF4-FFF2-40B4-BE49-F238E27FC236}">
                <a16:creationId xmlns:a16="http://schemas.microsoft.com/office/drawing/2014/main" id="{ED295D83-F694-94D3-EA7F-4F67059E4816}"/>
              </a:ext>
            </a:extLst>
          </p:cNvPr>
          <p:cNvSpPr/>
          <p:nvPr/>
        </p:nvSpPr>
        <p:spPr>
          <a:xfrm>
            <a:off x="3429618" y="313345"/>
            <a:ext cx="8302801" cy="83054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sz="2000" b="1" dirty="0">
                <a:solidFill>
                  <a:schemeClr val="bg1"/>
                </a:solidFill>
                <a:ea typeface="Times New Roman" panose="02020603050405020304" pitchFamily="18" charset="0"/>
              </a:rPr>
              <a:t>ثالثا: مدي ضرورة تحقق شرط الإعتداء لحدوث جريمة إنتهاك الخصوصية:          </a:t>
            </a:r>
          </a:p>
          <a:p>
            <a:pPr marR="0" lvl="0" algn="just" rtl="1">
              <a:lnSpc>
                <a:spcPct val="107000"/>
              </a:lnSpc>
              <a:spcBef>
                <a:spcPts val="0"/>
              </a:spcBef>
              <a:spcAft>
                <a:spcPts val="500"/>
              </a:spcAft>
            </a:pPr>
            <a:r>
              <a:rPr lang="ar-EG" sz="2000" dirty="0">
                <a:solidFill>
                  <a:srgbClr val="000000"/>
                </a:solidFill>
                <a:latin typeface="Calibri" panose="020F0502020204030204" pitchFamily="34" charset="0"/>
                <a:ea typeface="Times New Roman" panose="02020603050405020304" pitchFamily="18" charset="0"/>
              </a:rPr>
              <a:t>                </a:t>
            </a:r>
            <a:r>
              <a:rPr lang="ar-EG" sz="2000" dirty="0">
                <a:solidFill>
                  <a:srgbClr val="000000"/>
                </a:solidFill>
                <a:highlight>
                  <a:srgbClr val="FFFF00"/>
                </a:highlight>
                <a:latin typeface="Calibri" panose="020F0502020204030204" pitchFamily="34" charset="0"/>
                <a:ea typeface="Times New Roman" panose="02020603050405020304" pitchFamily="18" charset="0"/>
              </a:rPr>
              <a:t>1. </a:t>
            </a:r>
            <a:r>
              <a:rPr lang="ar-SA" sz="2000" dirty="0">
                <a:solidFill>
                  <a:srgbClr val="000000"/>
                </a:solidFill>
                <a:highlight>
                  <a:srgbClr val="FFFF00"/>
                </a:highlight>
                <a:latin typeface="Calibri" panose="020F0502020204030204" pitchFamily="34" charset="0"/>
                <a:ea typeface="Times New Roman" panose="02020603050405020304" pitchFamily="18" charset="0"/>
              </a:rPr>
              <a:t>موقف الفقهاء في فرنسا</a:t>
            </a:r>
            <a:r>
              <a:rPr lang="ar-EG" sz="2000" dirty="0">
                <a:solidFill>
                  <a:srgbClr val="000000"/>
                </a:solidFill>
                <a:highlight>
                  <a:srgbClr val="FFFF00"/>
                </a:highlight>
                <a:latin typeface="Calibri" panose="020F0502020204030204" pitchFamily="34" charset="0"/>
                <a:ea typeface="Times New Roman" panose="02020603050405020304" pitchFamily="18" charset="0"/>
              </a:rPr>
              <a:t>:</a:t>
            </a:r>
            <a:endParaRPr lang="ar-EG" sz="2000" dirty="0">
              <a:highlight>
                <a:srgbClr val="FFFF00"/>
              </a:highlight>
              <a:latin typeface="Calibri" panose="020F0502020204030204" pitchFamily="34" charset="0"/>
              <a:ea typeface="Calibri" panose="020F0502020204030204" pitchFamily="34" charset="0"/>
            </a:endParaRPr>
          </a:p>
        </p:txBody>
      </p:sp>
      <p:sp>
        <p:nvSpPr>
          <p:cNvPr id="4" name="TextBox 3">
            <a:extLst>
              <a:ext uri="{FF2B5EF4-FFF2-40B4-BE49-F238E27FC236}">
                <a16:creationId xmlns:a16="http://schemas.microsoft.com/office/drawing/2014/main" id="{DEDEEE69-97F4-260F-7C9F-EF31CD3579B1}"/>
              </a:ext>
            </a:extLst>
          </p:cNvPr>
          <p:cNvSpPr txBox="1"/>
          <p:nvPr/>
        </p:nvSpPr>
        <p:spPr>
          <a:xfrm>
            <a:off x="337740" y="1374555"/>
            <a:ext cx="11516519" cy="4549515"/>
          </a:xfrm>
          <a:prstGeom prst="rect">
            <a:avLst/>
          </a:prstGeom>
          <a:noFill/>
        </p:spPr>
        <p:txBody>
          <a:bodyPr wrap="square">
            <a:spAutoFit/>
          </a:bodyPr>
          <a:lstStyle/>
          <a:p>
            <a:pPr marL="0" marR="0" algn="just" rtl="1">
              <a:lnSpc>
                <a:spcPct val="150000"/>
              </a:lnSpc>
              <a:spcBef>
                <a:spcPts val="0"/>
              </a:spcBef>
            </a:pPr>
            <a:r>
              <a:rPr lang="ar-SA" sz="1600" b="1" dirty="0">
                <a:solidFill>
                  <a:srgbClr val="000000"/>
                </a:solidFill>
                <a:effectLst/>
                <a:latin typeface="Times New Roman" panose="02020603050405020304" pitchFamily="18" charset="0"/>
                <a:ea typeface="Times New Roman" panose="02020603050405020304" pitchFamily="18" charset="0"/>
              </a:rPr>
              <a:t>وبل يهاجم موقف المشرع الفرنسي الذي رأى في الجريمة المعينة جريمة نتيجة، وبالتالي فرض على القضاة إثبات الاعتداء الواقع على الحياة الخاصة</a:t>
            </a:r>
            <a:r>
              <a:rPr lang="ar-SA" sz="1600" dirty="0">
                <a:solidFill>
                  <a:srgbClr val="000000"/>
                </a:solidFill>
                <a:effectLst/>
                <a:latin typeface="Times New Roman" panose="02020603050405020304" pitchFamily="18" charset="0"/>
                <a:ea typeface="Times New Roman" panose="02020603050405020304" pitchFamily="18" charset="0"/>
              </a:rPr>
              <a:t>. وأضاف أن "تكييف الوقائع يستعمل علي مضمون المحادثة، وأن الجريمة تقع في الحال ، حيث يبدأ التنصت". والواقع أن هذا التفسير، يعاب عليه أنه تفسير واسع للغاية؛ حيث يترك الباب مفتوحا لكافة صور التعسف، حيث يجازى الشخص الذي يستخدم مثل هذه الوسائل للتجسس على آخر حتى إذا لم يسبب له أذى. فهذا التفسير يخلط بين شرط وقوع الفعل وشرط الاعتداء على الحياة الخاصة، ووفقا لهذا التفسير يوجد اعتداء على الخصوصية في كل مرة يلتقط فيها صورة، أو قول لشخص في حين أن هذا قد لا يؤدي الالتقاط بالضرورة إلى الاعتداء على حرمة الخصوصية.</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 </a:t>
            </a:r>
            <a:endParaRPr lang="en-US" sz="1600" dirty="0">
              <a:effectLst/>
              <a:latin typeface="Calibri" panose="020F0502020204030204" pitchFamily="34" charset="0"/>
              <a:ea typeface="Calibri" panose="020F0502020204030204" pitchFamily="34" charset="0"/>
            </a:endParaRPr>
          </a:p>
          <a:p>
            <a:pPr marL="0" marR="0" algn="just" rtl="1">
              <a:lnSpc>
                <a:spcPct val="150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      </a:t>
            </a:r>
            <a:r>
              <a:rPr lang="ar-SA" sz="1600" b="1" dirty="0">
                <a:solidFill>
                  <a:srgbClr val="FF0000"/>
                </a:solidFill>
                <a:effectLst/>
                <a:latin typeface="Calibri" panose="020F0502020204030204" pitchFamily="34" charset="0"/>
                <a:ea typeface="Times New Roman" panose="02020603050405020304" pitchFamily="18" charset="0"/>
              </a:rPr>
              <a:t>لهذا نحن مع التفسير الأول والذي بمقتضاه أن الاعتداء على الخصوصية يعد شرطا أساسيا؛ حيث يسمح بتطبيق مرن للنص مما يتفق مع هذا النمط من الاعتداء على الخصوصية؛</a:t>
            </a:r>
            <a:r>
              <a:rPr lang="ar-SA" sz="1600" dirty="0">
                <a:solidFill>
                  <a:srgbClr val="000000"/>
                </a:solidFill>
                <a:effectLst/>
                <a:latin typeface="Calibri" panose="020F0502020204030204" pitchFamily="34" charset="0"/>
                <a:ea typeface="Times New Roman" panose="02020603050405020304" pitchFamily="18" charset="0"/>
              </a:rPr>
              <a:t> وذلك لأن اشتراط أن يؤدي الالتقاط إلى نتيجة هي الاعتداء على الخصوصية إنما يلزم القاضي بأن يأخذ في الاعتبار ظروف ارتكاب الواقعة، والظروف التي حدثت فيها التقاط الصور، أو الأقوال، وهذا ما يتفق مع رغبة المشرع من تعريفه للجريمة بالنتيجة التي تترتب عليها؛ حيث لم يرد أن يجعل منها مجرد جريمة شكلية، فقانون ۱۷ يوليو ۱۹۷۰م الفرنسي يعاقب على الاعتداءات التي ترد فعلا على الجرم وليس على احتمالات مخالفة ذلك.</a:t>
            </a:r>
            <a:endParaRPr lang="en-US" sz="16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30009664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6B065910-1AF4-459E-B320-88B26EAFCAC5}"/>
              </a:ext>
            </a:extLst>
          </p:cNvPr>
          <p:cNvSpPr/>
          <p:nvPr/>
        </p:nvSpPr>
        <p:spPr>
          <a:xfrm>
            <a:off x="5229894" y="313899"/>
            <a:ext cx="6759854" cy="98018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lang="ar-EG" sz="1600" b="1" dirty="0">
                <a:solidFill>
                  <a:schemeClr val="bg1"/>
                </a:solidFill>
                <a:ea typeface="Times New Roman" panose="02020603050405020304" pitchFamily="18" charset="0"/>
              </a:rPr>
              <a:t>ثالثا: مدي ضرورة تحقق شرط الإعتداء لحدوث جريمة إنتهاك الخصوصية:          </a:t>
            </a:r>
          </a:p>
          <a:p>
            <a:pPr marR="0" lvl="0" algn="just" rtl="1">
              <a:lnSpc>
                <a:spcPct val="150000"/>
              </a:lnSpc>
              <a:spcBef>
                <a:spcPts val="0"/>
              </a:spcBef>
              <a:spcAft>
                <a:spcPts val="500"/>
              </a:spcAft>
            </a:pPr>
            <a:r>
              <a:rPr lang="ar-EG" sz="1600" dirty="0">
                <a:solidFill>
                  <a:srgbClr val="000000"/>
                </a:solidFill>
                <a:latin typeface="Calibri" panose="020F0502020204030204" pitchFamily="34" charset="0"/>
                <a:ea typeface="Times New Roman" panose="02020603050405020304" pitchFamily="18" charset="0"/>
              </a:rPr>
              <a:t>                </a:t>
            </a:r>
            <a:r>
              <a:rPr lang="ar-EG" sz="1600" dirty="0">
                <a:solidFill>
                  <a:srgbClr val="000000"/>
                </a:solidFill>
                <a:highlight>
                  <a:srgbClr val="FFFF00"/>
                </a:highlight>
                <a:latin typeface="Calibri" panose="020F0502020204030204" pitchFamily="34" charset="0"/>
                <a:ea typeface="Times New Roman" panose="02020603050405020304" pitchFamily="18" charset="0"/>
              </a:rPr>
              <a:t>2. </a:t>
            </a:r>
            <a:r>
              <a:rPr lang="ar-SA" sz="1600" dirty="0">
                <a:solidFill>
                  <a:srgbClr val="000000"/>
                </a:solidFill>
                <a:highlight>
                  <a:srgbClr val="FFFF00"/>
                </a:highlight>
                <a:latin typeface="Calibri" panose="020F0502020204030204" pitchFamily="34" charset="0"/>
                <a:ea typeface="Times New Roman" panose="02020603050405020304" pitchFamily="18" charset="0"/>
              </a:rPr>
              <a:t>موقف ال</a:t>
            </a:r>
            <a:r>
              <a:rPr lang="ar-EG" sz="1600" dirty="0">
                <a:solidFill>
                  <a:srgbClr val="000000"/>
                </a:solidFill>
                <a:highlight>
                  <a:srgbClr val="FFFF00"/>
                </a:highlight>
                <a:latin typeface="Calibri" panose="020F0502020204030204" pitchFamily="34" charset="0"/>
                <a:ea typeface="Times New Roman" panose="02020603050405020304" pitchFamily="18" charset="0"/>
              </a:rPr>
              <a:t>قضاء</a:t>
            </a:r>
            <a:r>
              <a:rPr lang="ar-SA" sz="1600" dirty="0">
                <a:solidFill>
                  <a:srgbClr val="000000"/>
                </a:solidFill>
                <a:highlight>
                  <a:srgbClr val="FFFF00"/>
                </a:highlight>
                <a:latin typeface="Calibri" panose="020F0502020204030204" pitchFamily="34" charset="0"/>
                <a:ea typeface="Times New Roman" panose="02020603050405020304" pitchFamily="18" charset="0"/>
              </a:rPr>
              <a:t> في فرنسا</a:t>
            </a:r>
            <a:r>
              <a:rPr lang="ar-EG" sz="1600" dirty="0">
                <a:solidFill>
                  <a:srgbClr val="000000"/>
                </a:solidFill>
                <a:highlight>
                  <a:srgbClr val="FFFF00"/>
                </a:highlight>
                <a:latin typeface="Calibri" panose="020F0502020204030204" pitchFamily="34" charset="0"/>
                <a:ea typeface="Times New Roman" panose="02020603050405020304" pitchFamily="18" charset="0"/>
              </a:rPr>
              <a:t>:</a:t>
            </a:r>
            <a:endParaRPr lang="ar-EG" sz="1600" dirty="0">
              <a:highlight>
                <a:srgbClr val="FFFF00"/>
              </a:highlight>
              <a:latin typeface="Calibri" panose="020F0502020204030204" pitchFamily="34" charset="0"/>
              <a:ea typeface="Calibri" panose="020F0502020204030204" pitchFamily="34" charset="0"/>
            </a:endParaRPr>
          </a:p>
        </p:txBody>
      </p:sp>
      <p:sp>
        <p:nvSpPr>
          <p:cNvPr id="3" name="TextBox 2">
            <a:extLst>
              <a:ext uri="{FF2B5EF4-FFF2-40B4-BE49-F238E27FC236}">
                <a16:creationId xmlns:a16="http://schemas.microsoft.com/office/drawing/2014/main" id="{31ED2C42-EE6F-90DF-F2E4-E7D2F44B7D19}"/>
              </a:ext>
            </a:extLst>
          </p:cNvPr>
          <p:cNvSpPr txBox="1"/>
          <p:nvPr/>
        </p:nvSpPr>
        <p:spPr>
          <a:xfrm>
            <a:off x="802755" y="1379596"/>
            <a:ext cx="11389245" cy="4739182"/>
          </a:xfrm>
          <a:prstGeom prst="rect">
            <a:avLst/>
          </a:prstGeom>
          <a:noFill/>
        </p:spPr>
        <p:txBody>
          <a:bodyPr wrap="square">
            <a:spAutoFit/>
          </a:bodyPr>
          <a:lstStyle/>
          <a:p>
            <a:pPr marL="0" marR="0" algn="just" rtl="1">
              <a:lnSpc>
                <a:spcPct val="150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 </a:t>
            </a:r>
            <a:r>
              <a:rPr lang="en-US" sz="1600" dirty="0">
                <a:solidFill>
                  <a:srgbClr val="000000"/>
                </a:solidFill>
                <a:effectLst/>
                <a:latin typeface="Calibri" panose="020F0502020204030204" pitchFamily="34" charset="0"/>
                <a:ea typeface="Times New Roman" panose="02020603050405020304" pitchFamily="18" charset="0"/>
              </a:rPr>
              <a:t>       </a:t>
            </a:r>
            <a:r>
              <a:rPr lang="ar-SA" sz="1600" b="1" dirty="0">
                <a:solidFill>
                  <a:srgbClr val="000000"/>
                </a:solidFill>
                <a:effectLst/>
                <a:latin typeface="Calibri" panose="020F0502020204030204" pitchFamily="34" charset="0"/>
                <a:ea typeface="Times New Roman" panose="02020603050405020304" pitchFamily="18" charset="0"/>
              </a:rPr>
              <a:t>لقد انجاز القضاء الفرنسي إلى الاتجاه الأول الذي بمقتضاه أن تحديد الصورة، أو التقاط أقوال ينبغي أن يؤدي إلى نتيجة هي الاعتداء على حرمة الحياة الخاصة، مما يفترض أن يقوم القضاة بفحص دقيق للوقائع، ولاسيما طبيعة الأقوال، أو الصور الملتقطة عن طريق الغير.</a:t>
            </a:r>
            <a:endParaRPr lang="en-US" sz="1600" dirty="0">
              <a:effectLst/>
              <a:latin typeface="Calibri" panose="020F0502020204030204" pitchFamily="34" charset="0"/>
              <a:ea typeface="Calibri" panose="020F0502020204030204" pitchFamily="34" charset="0"/>
            </a:endParaRPr>
          </a:p>
          <a:p>
            <a:pPr marL="0" marR="0" algn="just" rtl="1">
              <a:lnSpc>
                <a:spcPct val="150000"/>
              </a:lnSpc>
              <a:spcBef>
                <a:spcPts val="0"/>
              </a:spcBef>
              <a:spcAft>
                <a:spcPts val="500"/>
              </a:spcAft>
            </a:pPr>
            <a:r>
              <a:rPr lang="en-US" sz="1600" dirty="0">
                <a:solidFill>
                  <a:srgbClr val="000000"/>
                </a:solidFill>
                <a:effectLst/>
                <a:latin typeface="Alexandria Medium" pitchFamily="2" charset="-78"/>
                <a:ea typeface="Times New Roman" panose="02020603050405020304" pitchFamily="18" charset="0"/>
              </a:rPr>
              <a:t> </a:t>
            </a:r>
            <a:endParaRPr lang="en-US" sz="1600" dirty="0">
              <a:effectLst/>
              <a:latin typeface="Calibri" panose="020F0502020204030204" pitchFamily="34" charset="0"/>
              <a:ea typeface="Calibri" panose="020F0502020204030204" pitchFamily="34" charset="0"/>
            </a:endParaRPr>
          </a:p>
          <a:p>
            <a:pPr marL="0" marR="0" algn="just" rtl="1">
              <a:lnSpc>
                <a:spcPct val="150000"/>
              </a:lnSpc>
              <a:spcBef>
                <a:spcPts val="0"/>
              </a:spcBef>
              <a:spcAft>
                <a:spcPts val="500"/>
              </a:spcAft>
            </a:pPr>
            <a:r>
              <a:rPr lang="en-US" sz="1600" dirty="0">
                <a:solidFill>
                  <a:srgbClr val="000000"/>
                </a:solidFill>
                <a:effectLst/>
                <a:latin typeface="Alexandria Medium" pitchFamily="2" charset="-78"/>
                <a:ea typeface="Times New Roman" panose="02020603050405020304" pitchFamily="18" charset="0"/>
              </a:rPr>
              <a:t>       </a:t>
            </a:r>
            <a:r>
              <a:rPr lang="ar-SA" sz="1600" dirty="0">
                <a:solidFill>
                  <a:srgbClr val="000000"/>
                </a:solidFill>
                <a:effectLst/>
                <a:latin typeface="Calibri" panose="020F0502020204030204" pitchFamily="34" charset="0"/>
                <a:ea typeface="Times New Roman" panose="02020603050405020304" pitchFamily="18" charset="0"/>
              </a:rPr>
              <a:t>فمحكمة باريس الكلية اعتبرت أن تسجيل صيدلية "لمحادثة تليفونية بين سيدة وأمها</a:t>
            </a:r>
            <a:r>
              <a:rPr lang="ar-EG" sz="1600" dirty="0">
                <a:solidFill>
                  <a:srgbClr val="000000"/>
                </a:solidFill>
                <a:effectLst/>
                <a:latin typeface="Calibri" panose="020F0502020204030204" pitchFamily="34" charset="0"/>
                <a:ea typeface="Times New Roman" panose="02020603050405020304" pitchFamily="18" charset="0"/>
              </a:rPr>
              <a:t>،</a:t>
            </a:r>
            <a:r>
              <a:rPr lang="ar-SA" sz="1600" dirty="0">
                <a:solidFill>
                  <a:srgbClr val="000000"/>
                </a:solidFill>
                <a:effectLst/>
                <a:latin typeface="Calibri" panose="020F0502020204030204" pitchFamily="34" charset="0"/>
                <a:ea typeface="Times New Roman" panose="02020603050405020304" pitchFamily="18" charset="0"/>
              </a:rPr>
              <a:t> محادثة موضوعها يتعلق بصفة أساسية بالأسرة، يعتدي على حرمة الحياة الخاصة. كذلك اعتدت محكمة النقض بموضوع المحادثة لتحديد فيما إذا كان هناك اعتداء أم لا على حرمة الحياة الخاصة من خلال محادثة تليفونية مسجلة.</a:t>
            </a:r>
            <a:endParaRPr lang="en-US" sz="1600" dirty="0">
              <a:effectLst/>
              <a:latin typeface="Calibri" panose="020F0502020204030204" pitchFamily="34" charset="0"/>
              <a:ea typeface="Calibri" panose="020F0502020204030204" pitchFamily="34" charset="0"/>
            </a:endParaRPr>
          </a:p>
          <a:p>
            <a:pPr marL="0" marR="0" algn="just" rtl="1">
              <a:lnSpc>
                <a:spcPct val="150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 </a:t>
            </a:r>
            <a:endParaRPr lang="en-US" sz="1600" dirty="0">
              <a:effectLst/>
              <a:latin typeface="Calibri" panose="020F0502020204030204" pitchFamily="34" charset="0"/>
              <a:ea typeface="Calibri" panose="020F0502020204030204" pitchFamily="34" charset="0"/>
            </a:endParaRPr>
          </a:p>
          <a:p>
            <a:pPr marL="0" marR="0" algn="just" rtl="1">
              <a:lnSpc>
                <a:spcPct val="150000"/>
              </a:lnSpc>
              <a:spcBef>
                <a:spcPts val="0"/>
              </a:spcBef>
            </a:pPr>
            <a:r>
              <a:rPr lang="en-US" sz="1600" dirty="0">
                <a:solidFill>
                  <a:srgbClr val="000000"/>
                </a:solidFill>
                <a:effectLst/>
                <a:latin typeface="Alexandria Medium" pitchFamily="2" charset="-78"/>
                <a:ea typeface="Times New Roman" panose="02020603050405020304" pitchFamily="18" charset="0"/>
              </a:rPr>
              <a:t>       </a:t>
            </a:r>
            <a:r>
              <a:rPr lang="ar-SA" sz="1600" dirty="0">
                <a:solidFill>
                  <a:srgbClr val="000000"/>
                </a:solidFill>
                <a:effectLst/>
                <a:latin typeface="Times New Roman" panose="02020603050405020304" pitchFamily="18" charset="0"/>
                <a:ea typeface="Times New Roman" panose="02020603050405020304" pitchFamily="18" charset="0"/>
              </a:rPr>
              <a:t>كذلك قضت محكمة جنح (</a:t>
            </a:r>
            <a:r>
              <a:rPr lang="en-US" sz="1600" dirty="0" err="1">
                <a:solidFill>
                  <a:srgbClr val="000000"/>
                </a:solidFill>
                <a:effectLst/>
                <a:latin typeface="Alexandria Medium" pitchFamily="2" charset="-78"/>
                <a:ea typeface="Times New Roman" panose="02020603050405020304" pitchFamily="18" charset="0"/>
              </a:rPr>
              <a:t>Pontalier</a:t>
            </a:r>
            <a:r>
              <a:rPr lang="ar-SA" sz="1600" dirty="0">
                <a:solidFill>
                  <a:srgbClr val="000000"/>
                </a:solidFill>
                <a:effectLst/>
                <a:latin typeface="Times New Roman" panose="02020603050405020304" pitchFamily="18" charset="0"/>
                <a:ea typeface="Times New Roman" panose="02020603050405020304" pitchFamily="18" charset="0"/>
              </a:rPr>
              <a:t> ) في حكمها الصادر في ٢٠ مايو ۱۹۷۷م بأن المحضر لم يخالف حرمة الحياة الخاصة عندما أجرى بناء على طلب الزوجة المنفصلة بتسجيل محادثة تليفونية كانت لها مع زوجها؛ حيث إنها في هذه المحادثة طالبت زوجها بمبلغ نفقة لأولادها. وقد سببت المحكمة حكمها بأن "...... مشكلة النقود لا تتسم بطابع الحرمة .... وبالتالي لا يمكن أن ينسب للمدعي عليه أنه اعتدى على حرمة الحياة الخاصة للزوج... "</a:t>
            </a:r>
            <a:r>
              <a:rPr lang="en-US" sz="1600" dirty="0">
                <a:solidFill>
                  <a:srgbClr val="000000"/>
                </a:solidFill>
                <a:effectLst/>
                <a:latin typeface="Alexandria Medium" pitchFamily="2" charset="-78"/>
                <a:ea typeface="Times New Roman" panose="02020603050405020304" pitchFamily="18" charset="0"/>
              </a:rPr>
              <a:t>.</a:t>
            </a:r>
            <a:endParaRPr lang="en-US" sz="1600" dirty="0"/>
          </a:p>
        </p:txBody>
      </p:sp>
      <p:pic>
        <p:nvPicPr>
          <p:cNvPr id="4" name="Picture 3">
            <a:extLst>
              <a:ext uri="{FF2B5EF4-FFF2-40B4-BE49-F238E27FC236}">
                <a16:creationId xmlns:a16="http://schemas.microsoft.com/office/drawing/2014/main" id="{EF90BD57-D4BF-5AE3-C6DB-A566DC81F2F9}"/>
              </a:ext>
            </a:extLst>
          </p:cNvPr>
          <p:cNvPicPr>
            <a:picLocks noChangeAspect="1"/>
          </p:cNvPicPr>
          <p:nvPr/>
        </p:nvPicPr>
        <p:blipFill>
          <a:blip r:embed="rId3"/>
          <a:stretch>
            <a:fillRect/>
          </a:stretch>
        </p:blipFill>
        <p:spPr>
          <a:xfrm>
            <a:off x="2566535" y="228384"/>
            <a:ext cx="2663359" cy="1151212"/>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148595886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55717" y="1294081"/>
            <a:ext cx="11880566" cy="500832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lnSpc>
                <a:spcPct val="150000"/>
              </a:lnSpc>
              <a:spcBef>
                <a:spcPts val="0"/>
              </a:spcBef>
              <a:spcAft>
                <a:spcPts val="500"/>
              </a:spcAft>
            </a:pPr>
            <a:r>
              <a:rPr lang="en-US" sz="1600" dirty="0">
                <a:solidFill>
                  <a:srgbClr val="000000"/>
                </a:solidFill>
                <a:effectLst/>
                <a:latin typeface="Alexandria Medium" pitchFamily="2" charset="-78"/>
                <a:ea typeface="Times New Roman" panose="02020603050405020304" pitchFamily="18" charset="0"/>
                <a:cs typeface="Arial" panose="020B0604020202020204" pitchFamily="34" charset="0"/>
              </a:rPr>
              <a:t> </a:t>
            </a:r>
            <a:r>
              <a:rPr lang="ar-SA" sz="1600" b="1" dirty="0">
                <a:solidFill>
                  <a:srgbClr val="FF0000"/>
                </a:solidFill>
                <a:effectLst/>
                <a:latin typeface="Calibri" panose="020F0502020204030204" pitchFamily="34" charset="0"/>
                <a:ea typeface="Times New Roman" panose="02020603050405020304" pitchFamily="18" charset="0"/>
                <a:cs typeface="Alexandria Medium" pitchFamily="2" charset="-78"/>
              </a:rPr>
              <a:t>ونحن نتفق مع هذا الرأي، ذلك أن الاعتداء على الحرمة لا يمكن إثباته بمجرد أنه يوجد التقاط حيث أن مجرد الالتقاط لا يكفي للتدليل على الاعتداء على حرمة الحياة الخاصة،</a:t>
            </a:r>
            <a:r>
              <a:rPr lang="ar-SA" sz="1600" dirty="0">
                <a:solidFill>
                  <a:srgbClr val="000000"/>
                </a:solidFill>
                <a:effectLst/>
                <a:latin typeface="Calibri" panose="020F0502020204030204" pitchFamily="34" charset="0"/>
                <a:ea typeface="Times New Roman" panose="02020603050405020304" pitchFamily="18" charset="0"/>
                <a:cs typeface="Alexandria Medium" pitchFamily="2" charset="-78"/>
              </a:rPr>
              <a:t> وإنما لابد أن يقترن بالبحث الفعلي في الوقائع للتحقق من أن هذا الالتقاط قد شكل حتما اعتداء على حرمة الحياة الخاصة وهذا ما أكدته محكمة النقض الفرنسية في حكمها الصادر في ٨ ديسمبر ۱۹۸۳م</a:t>
            </a:r>
            <a:r>
              <a:rPr lang="ar-EG" sz="1600" dirty="0">
                <a:solidFill>
                  <a:srgbClr val="000000"/>
                </a:solidFill>
                <a:effectLst/>
                <a:latin typeface="Calibri" panose="020F0502020204030204" pitchFamily="34" charset="0"/>
                <a:ea typeface="Times New Roman" panose="02020603050405020304" pitchFamily="18" charset="0"/>
                <a:cs typeface="Alexandria Medium" pitchFamily="2" charset="-78"/>
              </a:rPr>
              <a:t>، </a:t>
            </a:r>
            <a:r>
              <a:rPr lang="ar-SA" sz="1600" dirty="0">
                <a:solidFill>
                  <a:srgbClr val="000000"/>
                </a:solidFill>
                <a:effectLst/>
                <a:latin typeface="Calibri" panose="020F0502020204030204" pitchFamily="34" charset="0"/>
                <a:ea typeface="Times New Roman" panose="02020603050405020304" pitchFamily="18" charset="0"/>
                <a:cs typeface="Alexandria Medium" pitchFamily="2" charset="-78"/>
              </a:rPr>
              <a:t>حيث أكدت وجود اعتداء على حرمة الحياة الخاصة للمتهم الذي لم يجهل الطابع الشخصي للاطلاع الذي قام به، والذي يرد على مجال حرمة الحياة الخاصة.</a:t>
            </a:r>
            <a:endParaRPr lang="en-US" sz="16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50000"/>
              </a:lnSpc>
              <a:spcBef>
                <a:spcPts val="0"/>
              </a:spcBef>
              <a:spcAft>
                <a:spcPts val="500"/>
              </a:spcAft>
            </a:pPr>
            <a:r>
              <a:rPr lang="en-US" sz="1600" dirty="0">
                <a:solidFill>
                  <a:srgbClr val="000000"/>
                </a:solidFill>
                <a:effectLst/>
                <a:latin typeface="Alexandria Medium" pitchFamily="2" charset="-78"/>
                <a:ea typeface="Times New Roman" panose="02020603050405020304" pitchFamily="18" charset="0"/>
                <a:cs typeface="Arial" panose="020B0604020202020204" pitchFamily="34" charset="0"/>
              </a:rPr>
              <a:t> </a:t>
            </a:r>
            <a:endParaRPr lang="en-US" sz="16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50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cs typeface="Alexandria Medium" pitchFamily="2" charset="-78"/>
              </a:rPr>
              <a:t>        </a:t>
            </a:r>
            <a:r>
              <a:rPr lang="ar-SA" sz="1600" b="1" dirty="0">
                <a:solidFill>
                  <a:srgbClr val="000000"/>
                </a:solidFill>
                <a:effectLst/>
                <a:latin typeface="Calibri" panose="020F0502020204030204" pitchFamily="34" charset="0"/>
                <a:ea typeface="Times New Roman" panose="02020603050405020304" pitchFamily="18" charset="0"/>
                <a:cs typeface="Alexandria Medium" pitchFamily="2" charset="-78"/>
              </a:rPr>
              <a:t>وفي المقابل لم تحكم محكمة النقض الفرنسية بوجود اعتداء على حرمة الحياة الخاصة في حكمها الصادر عام ۱۹۹۰م،</a:t>
            </a:r>
            <a:r>
              <a:rPr lang="ar-SA" sz="1600" dirty="0">
                <a:solidFill>
                  <a:srgbClr val="000000"/>
                </a:solidFill>
                <a:effectLst/>
                <a:latin typeface="Calibri" panose="020F0502020204030204" pitchFamily="34" charset="0"/>
                <a:ea typeface="Times New Roman" panose="02020603050405020304" pitchFamily="18" charset="0"/>
                <a:cs typeface="Alexandria Medium" pitchFamily="2" charset="-78"/>
              </a:rPr>
              <a:t> وذلك في حالة تتعلق بتسجيل عامل وقت فصله لأقوال صدرت من صاحب العمل؛ حيث حققت المحكمة عن طبيعة الأقوال المسجلة لتحديد ما إذا كان هناك اعتداء على حرمة الحياة الخاصة. وهكذا يتراءى لنا على هدى أحكام القضاء الفرنسي وجانب كبير من الفقه الفرنسي أن الاعتداء على حرمة الحياة الخاصة يمكن اعتباره بمثابة شرط ضروري لتطبيق أحكام المادة 226 / 1 من قانون العقوبات الفرنسي و أن هناك الأحكام القضائية الفرنسية ما ذهب خلاف ذلك، الأمر الذي يقضي بضرورة وضع نص جديد يحدد نظام هذا الشرط، ويبين أن فعل الإفشاء ينبغي أن يستهدف وأن تكون نتيجته الواقعة هي الاعتداء على حرمة الحرية الخاصة ولحين هذا التعديل ينبغي أن تعتد بتفسير غالبية الفقه والتفسير الذي أعطته أغلبية أحكام القضاء .</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Flowchart: Alternate Process 1">
            <a:extLst>
              <a:ext uri="{FF2B5EF4-FFF2-40B4-BE49-F238E27FC236}">
                <a16:creationId xmlns:a16="http://schemas.microsoft.com/office/drawing/2014/main" id="{306B5FA9-5562-26BC-012B-403E1087170B}"/>
              </a:ext>
            </a:extLst>
          </p:cNvPr>
          <p:cNvSpPr/>
          <p:nvPr/>
        </p:nvSpPr>
        <p:spPr>
          <a:xfrm>
            <a:off x="5229894" y="313899"/>
            <a:ext cx="6759854" cy="98018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lang="ar-EG" sz="1600" b="1" dirty="0">
                <a:solidFill>
                  <a:schemeClr val="bg1"/>
                </a:solidFill>
                <a:ea typeface="Times New Roman" panose="02020603050405020304" pitchFamily="18" charset="0"/>
              </a:rPr>
              <a:t>ثالثا: مدي ضرورة تحقق شرط الإعتداء لحدوث جريمة إنتهاك الخصوصية:          </a:t>
            </a:r>
          </a:p>
          <a:p>
            <a:pPr marR="0" lvl="0" algn="just" rtl="1">
              <a:lnSpc>
                <a:spcPct val="150000"/>
              </a:lnSpc>
              <a:spcBef>
                <a:spcPts val="0"/>
              </a:spcBef>
              <a:spcAft>
                <a:spcPts val="500"/>
              </a:spcAft>
            </a:pPr>
            <a:r>
              <a:rPr lang="ar-EG" sz="1600" dirty="0">
                <a:solidFill>
                  <a:srgbClr val="000000"/>
                </a:solidFill>
                <a:latin typeface="Calibri" panose="020F0502020204030204" pitchFamily="34" charset="0"/>
                <a:ea typeface="Times New Roman" panose="02020603050405020304" pitchFamily="18" charset="0"/>
              </a:rPr>
              <a:t>                </a:t>
            </a:r>
            <a:r>
              <a:rPr lang="ar-EG" sz="1600" dirty="0">
                <a:solidFill>
                  <a:srgbClr val="000000"/>
                </a:solidFill>
                <a:highlight>
                  <a:srgbClr val="FFFF00"/>
                </a:highlight>
                <a:latin typeface="Calibri" panose="020F0502020204030204" pitchFamily="34" charset="0"/>
                <a:ea typeface="Times New Roman" panose="02020603050405020304" pitchFamily="18" charset="0"/>
              </a:rPr>
              <a:t>2. </a:t>
            </a:r>
            <a:r>
              <a:rPr lang="ar-SA" sz="1600" dirty="0">
                <a:solidFill>
                  <a:srgbClr val="000000"/>
                </a:solidFill>
                <a:highlight>
                  <a:srgbClr val="FFFF00"/>
                </a:highlight>
                <a:latin typeface="Calibri" panose="020F0502020204030204" pitchFamily="34" charset="0"/>
                <a:ea typeface="Times New Roman" panose="02020603050405020304" pitchFamily="18" charset="0"/>
              </a:rPr>
              <a:t>موقف ال</a:t>
            </a:r>
            <a:r>
              <a:rPr lang="ar-EG" sz="1600" dirty="0">
                <a:solidFill>
                  <a:srgbClr val="000000"/>
                </a:solidFill>
                <a:highlight>
                  <a:srgbClr val="FFFF00"/>
                </a:highlight>
                <a:latin typeface="Calibri" panose="020F0502020204030204" pitchFamily="34" charset="0"/>
                <a:ea typeface="Times New Roman" panose="02020603050405020304" pitchFamily="18" charset="0"/>
              </a:rPr>
              <a:t>قضاء</a:t>
            </a:r>
            <a:r>
              <a:rPr lang="ar-SA" sz="1600" dirty="0">
                <a:solidFill>
                  <a:srgbClr val="000000"/>
                </a:solidFill>
                <a:highlight>
                  <a:srgbClr val="FFFF00"/>
                </a:highlight>
                <a:latin typeface="Calibri" panose="020F0502020204030204" pitchFamily="34" charset="0"/>
                <a:ea typeface="Times New Roman" panose="02020603050405020304" pitchFamily="18" charset="0"/>
              </a:rPr>
              <a:t> في فرنسا</a:t>
            </a:r>
            <a:r>
              <a:rPr lang="ar-EG" sz="1600" dirty="0">
                <a:solidFill>
                  <a:srgbClr val="000000"/>
                </a:solidFill>
                <a:highlight>
                  <a:srgbClr val="FFFF00"/>
                </a:highlight>
                <a:latin typeface="Calibri" panose="020F0502020204030204" pitchFamily="34" charset="0"/>
                <a:ea typeface="Times New Roman" panose="02020603050405020304" pitchFamily="18" charset="0"/>
              </a:rPr>
              <a:t>:</a:t>
            </a:r>
            <a:endParaRPr lang="ar-EG" sz="1600" dirty="0">
              <a:highlight>
                <a:srgbClr val="FFFF00"/>
              </a:highligh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402178493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A1C806D8-9DA8-4D3A-AC32-F6D0B77FD8FE}"/>
              </a:ext>
            </a:extLst>
          </p:cNvPr>
          <p:cNvPicPr>
            <a:picLocks noChangeAspect="1"/>
          </p:cNvPicPr>
          <p:nvPr/>
        </p:nvPicPr>
        <p:blipFill>
          <a:blip r:embed="rId3"/>
          <a:stretch>
            <a:fillRect/>
          </a:stretch>
        </p:blipFill>
        <p:spPr>
          <a:xfrm>
            <a:off x="1237568" y="1511641"/>
            <a:ext cx="9324139" cy="4241897"/>
          </a:xfrm>
          <a:prstGeom prst="rect">
            <a:avLst/>
          </a:prstGeom>
        </p:spPr>
      </p:pic>
      <p:graphicFrame>
        <p:nvGraphicFramePr>
          <p:cNvPr id="10" name="Diagram 9">
            <a:extLst>
              <a:ext uri="{FF2B5EF4-FFF2-40B4-BE49-F238E27FC236}">
                <a16:creationId xmlns:a16="http://schemas.microsoft.com/office/drawing/2014/main" id="{32961F57-64E1-41F7-BC76-680ECF003536}"/>
              </a:ext>
            </a:extLst>
          </p:cNvPr>
          <p:cNvGraphicFramePr/>
          <p:nvPr>
            <p:extLst>
              <p:ext uri="{D42A27DB-BD31-4B8C-83A1-F6EECF244321}">
                <p14:modId xmlns:p14="http://schemas.microsoft.com/office/powerpoint/2010/main" val="109399639"/>
              </p:ext>
            </p:extLst>
          </p:nvPr>
        </p:nvGraphicFramePr>
        <p:xfrm>
          <a:off x="2370260" y="-880511"/>
          <a:ext cx="6650911" cy="239215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6108702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411708" y="2110802"/>
            <a:ext cx="11368584"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lnSpc>
                <a:spcPct val="150000"/>
              </a:lnSpc>
              <a:spcBef>
                <a:spcPts val="0"/>
              </a:spcBef>
            </a:pPr>
            <a:r>
              <a:rPr lang="en-US" sz="1800" dirty="0">
                <a:solidFill>
                  <a:srgbClr val="000000"/>
                </a:solidFill>
                <a:effectLst/>
                <a:latin typeface="Alexandria Medium" pitchFamily="2" charset="-78"/>
                <a:ea typeface="Times New Roman" panose="02020603050405020304" pitchFamily="18" charset="0"/>
              </a:rPr>
              <a:t> </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ولقد سبق وأن بينا أنه علي الرغم من </a:t>
            </a:r>
            <a:r>
              <a:rPr lang="ar-SA" sz="1800" dirty="0">
                <a:solidFill>
                  <a:srgbClr val="FF0000"/>
                </a:solidFill>
                <a:effectLst/>
                <a:latin typeface="Times New Roman" panose="02020603050405020304" pitchFamily="18" charset="0"/>
                <a:ea typeface="Times New Roman" panose="02020603050405020304" pitchFamily="18" charset="0"/>
                <a:cs typeface="Alexandria Medium" pitchFamily="2" charset="-78"/>
              </a:rPr>
              <a:t>الأهمية العظمي للمعلومات</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باعتبارها عصب الحياة الاقتصادية والسياسية والاجتماعية في عالمنا الحالي، إلا أن هذا الاستخدام للمعلومات عن طريق الوسائل التكنولوجية الحديثة قد أثار العديد من المخاوف الجدية .</a:t>
            </a:r>
            <a:endParaRPr lang="en-US" sz="18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en-US" sz="1800" dirty="0">
                <a:solidFill>
                  <a:srgbClr val="000000"/>
                </a:solidFill>
                <a:effectLst/>
                <a:latin typeface="Alexandria Medium" pitchFamily="2" charset="-78"/>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en-US" sz="1800" dirty="0">
                <a:solidFill>
                  <a:srgbClr val="000000"/>
                </a:solidFill>
                <a:effectLst/>
                <a:latin typeface="Alexandria Medium" pitchFamily="2" charset="-78"/>
                <a:ea typeface="Times New Roman" panose="02020603050405020304" pitchFamily="18" charset="0"/>
              </a:rPr>
              <a:t>      </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وتظهر هذه المخاوف علي وجه الخصوص في مجال </a:t>
            </a:r>
            <a:r>
              <a:rPr lang="ar-EG"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الخصو</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صية؛ حيث تضع بنوك المعلومات تحت تصرف الحكومة والمشروعات الخاصة كما ضخما من المعلومات الشخصية التي تهدد الخصوصية، فيمكن من خلال رقابة بنوك المعلومات تهديد حرية الفرد عند استخدامها لغير الغرض الذي جمعت من أجله .</a:t>
            </a:r>
            <a:endParaRPr lang="en-US" sz="18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endParaRPr lang="en-US" sz="18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وبناءا علي ما سبق فإن </a:t>
            </a:r>
            <a:r>
              <a:rPr lang="ar-SA" sz="1800" dirty="0">
                <a:solidFill>
                  <a:srgbClr val="00000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الجريمة السيبرانية</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 عن طريق الوسائل التقنية المستحدثة الكمبيوتر والإنترنت - تسهل وتوسع من مجالات انتهاك مكنون الخصوصية للحصول علي الأسرار الشخصية.</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Oval 10">
            <a:extLst>
              <a:ext uri="{FF2B5EF4-FFF2-40B4-BE49-F238E27FC236}">
                <a16:creationId xmlns:a16="http://schemas.microsoft.com/office/drawing/2014/main" id="{C7C77747-C4F4-457D-A7BA-9038EAC823EF}"/>
              </a:ext>
            </a:extLst>
          </p:cNvPr>
          <p:cNvSpPr/>
          <p:nvPr/>
        </p:nvSpPr>
        <p:spPr>
          <a:xfrm>
            <a:off x="7749774" y="1106078"/>
            <a:ext cx="4128422" cy="1128586"/>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FF0000"/>
                </a:solidFill>
                <a:effectLst/>
                <a:uLnTx/>
                <a:uFillTx/>
                <a:latin typeface="Calibri"/>
                <a:ea typeface="+mn-ea"/>
              </a:rPr>
              <a:t> </a:t>
            </a:r>
            <a:r>
              <a:rPr lang="ar-EG" sz="2800" b="1" dirty="0">
                <a:solidFill>
                  <a:srgbClr val="FF0000"/>
                </a:solidFill>
                <a:latin typeface="Calibri"/>
              </a:rPr>
              <a:t>تمهيد وتقسيم:</a:t>
            </a:r>
            <a:endParaRPr kumimoji="0" lang="ar-EG" sz="2800" b="1" i="0" u="none" strike="noStrike" kern="1200" cap="none" spc="0" normalizeH="0" baseline="0" noProof="0" dirty="0">
              <a:ln>
                <a:noFill/>
              </a:ln>
              <a:solidFill>
                <a:prstClr val="black"/>
              </a:solidFill>
              <a:effectLst/>
              <a:uLnTx/>
              <a:uFillTx/>
              <a:latin typeface="Calibri"/>
              <a:ea typeface="+mn-ea"/>
            </a:endParaRPr>
          </a:p>
        </p:txBody>
      </p:sp>
      <p:grpSp>
        <p:nvGrpSpPr>
          <p:cNvPr id="3" name="Group 2">
            <a:extLst>
              <a:ext uri="{FF2B5EF4-FFF2-40B4-BE49-F238E27FC236}">
                <a16:creationId xmlns:a16="http://schemas.microsoft.com/office/drawing/2014/main" id="{5ED5C031-A817-83B8-7162-2BB8B0850A12}"/>
              </a:ext>
            </a:extLst>
          </p:cNvPr>
          <p:cNvGrpSpPr/>
          <p:nvPr/>
        </p:nvGrpSpPr>
        <p:grpSpPr>
          <a:xfrm>
            <a:off x="3588211" y="217288"/>
            <a:ext cx="5495495" cy="1327235"/>
            <a:chOff x="1155415" y="1064916"/>
            <a:chExt cx="5495495" cy="1327235"/>
          </a:xfrm>
          <a:scene3d>
            <a:camera prst="orthographicFront">
              <a:rot lat="0" lon="0" rev="0"/>
            </a:camera>
            <a:lightRig rig="contrasting" dir="t">
              <a:rot lat="0" lon="0" rev="1200000"/>
            </a:lightRig>
          </a:scene3d>
        </p:grpSpPr>
        <p:sp>
          <p:nvSpPr>
            <p:cNvPr id="4" name="Rectangle: Top Corners Rounded 3">
              <a:extLst>
                <a:ext uri="{FF2B5EF4-FFF2-40B4-BE49-F238E27FC236}">
                  <a16:creationId xmlns:a16="http://schemas.microsoft.com/office/drawing/2014/main" id="{D5D59BFA-29A4-2210-C5EA-07CCDBEB6A27}"/>
                </a:ext>
              </a:extLst>
            </p:cNvPr>
            <p:cNvSpPr/>
            <p:nvPr/>
          </p:nvSpPr>
          <p:spPr>
            <a:xfrm>
              <a:off x="1155415" y="1064916"/>
              <a:ext cx="5495495" cy="1327235"/>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5" name="Rectangle: Top Corners Rounded 4">
              <a:extLst>
                <a:ext uri="{FF2B5EF4-FFF2-40B4-BE49-F238E27FC236}">
                  <a16:creationId xmlns:a16="http://schemas.microsoft.com/office/drawing/2014/main" id="{ABA86620-4CCA-38F4-160D-2B468A1FC867}"/>
                </a:ext>
              </a:extLst>
            </p:cNvPr>
            <p:cNvSpPr txBox="1"/>
            <p:nvPr/>
          </p:nvSpPr>
          <p:spPr>
            <a:xfrm>
              <a:off x="1220205" y="1129706"/>
              <a:ext cx="5365915" cy="1262445"/>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10490" tIns="36830" rIns="110490" bIns="36830" numCol="1" spcCol="1270" anchor="ctr" anchorCtr="0">
              <a:noAutofit/>
            </a:bodyPr>
            <a:lstStyle/>
            <a:p>
              <a:pPr marL="0" lvl="0" indent="0" algn="ctr" defTabSz="1289050">
                <a:lnSpc>
                  <a:spcPct val="90000"/>
                </a:lnSpc>
                <a:spcBef>
                  <a:spcPct val="0"/>
                </a:spcBef>
                <a:spcAft>
                  <a:spcPct val="35000"/>
                </a:spcAft>
                <a:buNone/>
              </a:pPr>
              <a:r>
                <a:rPr lang="ar-EG" sz="2900" b="1" kern="1200" dirty="0"/>
                <a:t>المحور الثاني</a:t>
              </a:r>
              <a:endParaRPr lang="en-US" sz="2900" b="1" kern="1200" dirty="0"/>
            </a:p>
            <a:p>
              <a:pPr marL="0" lvl="0" indent="0" algn="ctr" defTabSz="1289050">
                <a:lnSpc>
                  <a:spcPct val="90000"/>
                </a:lnSpc>
                <a:spcBef>
                  <a:spcPct val="0"/>
                </a:spcBef>
                <a:spcAft>
                  <a:spcPct val="35000"/>
                </a:spcAft>
                <a:buNone/>
              </a:pPr>
              <a:r>
                <a:rPr lang="ar-EG" sz="2900" b="1" kern="1200" dirty="0"/>
                <a:t>ماهية الخصوصية المعلوماتية</a:t>
              </a:r>
            </a:p>
          </p:txBody>
        </p:sp>
      </p:grpSp>
    </p:spTree>
    <p:extLst>
      <p:ext uri="{BB962C8B-B14F-4D97-AF65-F5344CB8AC3E}">
        <p14:creationId xmlns:p14="http://schemas.microsoft.com/office/powerpoint/2010/main" val="7114190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lnSpc>
                <a:spcPct val="150000"/>
              </a:lnSpc>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r>
              <a:rPr lang="en-US"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r>
              <a:rPr lang="ar-SA" sz="1800" b="1" dirty="0">
                <a:solidFill>
                  <a:srgbClr val="000000"/>
                </a:solidFill>
                <a:effectLst/>
                <a:latin typeface="Times New Roman" panose="02020603050405020304" pitchFamily="18" charset="0"/>
                <a:ea typeface="Times New Roman" panose="02020603050405020304" pitchFamily="18" charset="0"/>
                <a:cs typeface="Alexandria Medium" pitchFamily="2" charset="-78"/>
              </a:rPr>
              <a:t>ونجد أن الكمبيوتر وحده أو باستخدام الشبكات الإقليمية والإنترنت يمكن أن تهدد الخصوصية للأفراد من خلال:</a:t>
            </a:r>
            <a:endParaRPr lang="en-US" sz="18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b="1"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endParaRPr lang="en-US" sz="18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المراقبة البدنية من خلال جهاز الكمبيوتر والإنترنت لأماكن وجود الشخص، وأفعاله وأقواله أو كتباته الخاصة دون علم منه، وهنا يقوم الخطر الأكبر علي الخصوصية للأفراد. ويمكن أن يتحقق ذلك أيضا عن طريق أجهزة سمعية وبصرية مثل استخدام أجهزة التسجيل، والميكروفونات والعدسات المقربة، وآلات التصوير عن بعد، والمرايا ذات الوجهين، والتليفون ذي الدوائر المغلقة، ولكن في محل دراستنا سوف نتحدث فقط عن الخصوصية المعلوماتية والتي تتعلق بحماية البيانات وعلاقتها بالخصوصية.</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0024074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ADC2941-46A3-2249-3AAE-BFDBB1C38592}"/>
              </a:ext>
            </a:extLst>
          </p:cNvPr>
          <p:cNvSpPr txBox="1"/>
          <p:nvPr/>
        </p:nvSpPr>
        <p:spPr>
          <a:xfrm>
            <a:off x="423081" y="1601366"/>
            <a:ext cx="11191164" cy="3744038"/>
          </a:xfrm>
          <a:prstGeom prst="rect">
            <a:avLst/>
          </a:prstGeom>
          <a:noFill/>
        </p:spPr>
        <p:txBody>
          <a:bodyPr wrap="square">
            <a:spAutoFit/>
          </a:bodyPr>
          <a:lstStyle/>
          <a:p>
            <a:pPr marL="0" marR="0" algn="just" rtl="1">
              <a:lnSpc>
                <a:spcPct val="150000"/>
              </a:lnSpc>
              <a:spcBef>
                <a:spcPts val="0"/>
              </a:spcBef>
            </a:pPr>
            <a:r>
              <a:rPr lang="en-US" sz="1600" dirty="0">
                <a:solidFill>
                  <a:srgbClr val="000000"/>
                </a:solidFill>
                <a:effectLst/>
                <a:latin typeface="Alexandria Medium" pitchFamily="2" charset="-78"/>
                <a:ea typeface="Times New Roman" panose="02020603050405020304" pitchFamily="18" charset="0"/>
              </a:rPr>
              <a:t> </a:t>
            </a:r>
            <a:r>
              <a:rPr lang="ar-SA" sz="1600" dirty="0">
                <a:solidFill>
                  <a:srgbClr val="000000"/>
                </a:solidFill>
                <a:effectLst/>
                <a:latin typeface="Times New Roman" panose="02020603050405020304" pitchFamily="18" charset="0"/>
                <a:ea typeface="Times New Roman" panose="02020603050405020304" pitchFamily="18" charset="0"/>
              </a:rPr>
              <a:t>إن الدراسات القانونية الإكاديمية التي عنيت بالخصوصية وبحقوق الإنسان في ضوء التطورات التقنية محدودة بشكل عام، ويمكن القول: إن نهاية الستينيات والسبعينيات شهدت انطلاق مثل هذه الدراسات، وإن هذه الفترة تحديدا هي التي أثير فيها لأول مرة وبشكل متزايد مفهوم خصوصية المعلومات كمفهوم مستقل عن بقية مفاهيم الخصوصية، وتحديدا التدخل المادي ومسائل الرقابة وقد كان للتطورات التقنية وتحديدا إنشاء بنوك المعلومات وإجراء عمليات المعالجة والتحليل بواسطة أجهزة الحاسوب، الأثر في إبراز خلق مفهوم خصوصية المعلومات.</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en-US" sz="1600" dirty="0">
                <a:solidFill>
                  <a:srgbClr val="000000"/>
                </a:solidFill>
                <a:effectLst/>
                <a:latin typeface="Alexandria Medium" pitchFamily="2" charset="-78"/>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ويظهر ذلك بوضوح في ارتكاب العديد من جهات الرقابة أنشطة إساءة استخدام البيانات الخاصة حتى في أكثر الدول المتقدمة، وكان الهدف من وراء هذه الاعتداءات في الغالب سياسيا أو اقتصاديا ، لهذا كانت البيانات المستهدفة هي بيانات المعارضة السياسية والصحفيين وناشطي حقوق الإنسان، وهو ما اقتضى تزايد النشاط الدولي في مجال حماي</a:t>
            </a:r>
            <a:r>
              <a:rPr lang="ar-EG" sz="1600" dirty="0">
                <a:solidFill>
                  <a:srgbClr val="000000"/>
                </a:solidFill>
                <a:effectLst/>
                <a:latin typeface="Times New Roman" panose="02020603050405020304" pitchFamily="18" charset="0"/>
                <a:ea typeface="Times New Roman" panose="02020603050405020304" pitchFamily="18" charset="0"/>
              </a:rPr>
              <a:t>ة ا</a:t>
            </a:r>
            <a:r>
              <a:rPr lang="ar-SA" sz="1600" dirty="0">
                <a:solidFill>
                  <a:srgbClr val="000000"/>
                </a:solidFill>
                <a:effectLst/>
                <a:latin typeface="Times New Roman" panose="02020603050405020304" pitchFamily="18" charset="0"/>
                <a:ea typeface="Times New Roman" panose="02020603050405020304" pitchFamily="18" charset="0"/>
              </a:rPr>
              <a:t>لخصوصية من انشطة الرقابة الإلكترونية.</a:t>
            </a:r>
            <a:r>
              <a:rPr lang="ar-SA" sz="1600" b="1" dirty="0">
                <a:solidFill>
                  <a:srgbClr val="292900"/>
                </a:solidFill>
                <a:effectLst/>
                <a:latin typeface="Times New Roman" panose="02020603050405020304" pitchFamily="18" charset="0"/>
                <a:ea typeface="Times New Roman" panose="02020603050405020304" pitchFamily="18" charset="0"/>
              </a:rPr>
              <a:t> </a:t>
            </a:r>
            <a:endParaRPr lang="en-US" sz="1600" dirty="0"/>
          </a:p>
        </p:txBody>
      </p:sp>
    </p:spTree>
    <p:extLst>
      <p:ext uri="{BB962C8B-B14F-4D97-AF65-F5344CB8AC3E}">
        <p14:creationId xmlns:p14="http://schemas.microsoft.com/office/powerpoint/2010/main" val="199161758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A1C806D8-9DA8-4D3A-AC32-F6D0B77FD8FE}"/>
              </a:ext>
            </a:extLst>
          </p:cNvPr>
          <p:cNvPicPr>
            <a:picLocks noChangeAspect="1"/>
          </p:cNvPicPr>
          <p:nvPr/>
        </p:nvPicPr>
        <p:blipFill>
          <a:blip r:embed="rId3"/>
          <a:stretch>
            <a:fillRect/>
          </a:stretch>
        </p:blipFill>
        <p:spPr>
          <a:xfrm>
            <a:off x="1237568" y="1511641"/>
            <a:ext cx="9324139" cy="4241897"/>
          </a:xfrm>
          <a:prstGeom prst="rect">
            <a:avLst/>
          </a:prstGeom>
        </p:spPr>
      </p:pic>
      <p:sp>
        <p:nvSpPr>
          <p:cNvPr id="12" name="Flowchart: Alternate Process 11">
            <a:extLst>
              <a:ext uri="{FF2B5EF4-FFF2-40B4-BE49-F238E27FC236}">
                <a16:creationId xmlns:a16="http://schemas.microsoft.com/office/drawing/2014/main" id="{337D5D1C-4FD7-4AA9-BDF4-6BEE8FE118AC}"/>
              </a:ext>
            </a:extLst>
          </p:cNvPr>
          <p:cNvSpPr/>
          <p:nvPr/>
        </p:nvSpPr>
        <p:spPr>
          <a:xfrm>
            <a:off x="933465" y="3690857"/>
            <a:ext cx="8790668" cy="251393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000" dirty="0"/>
              <a:t> </a:t>
            </a:r>
            <a:r>
              <a:rPr lang="ar-EG" sz="2000" dirty="0"/>
              <a:t>    </a:t>
            </a:r>
            <a:r>
              <a:rPr lang="ar-SA" sz="2000" b="1" dirty="0">
                <a:solidFill>
                  <a:schemeClr val="bg1"/>
                </a:solidFill>
                <a:latin typeface="Times New Roman" panose="02020603050405020304" pitchFamily="18" charset="0"/>
                <a:ea typeface="Times New Roman" panose="02020603050405020304" pitchFamily="18" charset="0"/>
              </a:rPr>
              <a:t>ويمكن تقسيم صور الخصوصية إلى عدد من الصور المنفصلة لكنها ترتبط معا في الوقت ذاته في نطاق واحد هو حق الخصوصية، وهذه الصور هي:</a:t>
            </a:r>
            <a:endParaRPr lang="ar-EG" sz="2000" b="1" dirty="0">
              <a:solidFill>
                <a:schemeClr val="bg1"/>
              </a:solidFill>
              <a:latin typeface="Times New Roman" panose="02020603050405020304" pitchFamily="18" charset="0"/>
              <a:ea typeface="Times New Roman" panose="02020603050405020304" pitchFamily="18" charset="0"/>
            </a:endParaRPr>
          </a:p>
          <a:p>
            <a:pPr marL="457200" indent="-457200" algn="just" rtl="1">
              <a:buAutoNum type="arabicPeriod"/>
            </a:pPr>
            <a:r>
              <a:rPr lang="ar-EG" sz="2000" b="1" dirty="0">
                <a:solidFill>
                  <a:srgbClr val="000000"/>
                </a:solidFill>
                <a:latin typeface="Times New Roman" panose="02020603050405020304" pitchFamily="18" charset="0"/>
                <a:ea typeface="Times New Roman" panose="02020603050405020304" pitchFamily="18" charset="0"/>
              </a:rPr>
              <a:t>خصوصية المعلومات:</a:t>
            </a:r>
          </a:p>
          <a:p>
            <a:pPr marL="457200" indent="-457200" algn="just" rtl="1">
              <a:buAutoNum type="arabicPeriod"/>
            </a:pPr>
            <a:r>
              <a:rPr lang="ar-EG" sz="2000" b="1" dirty="0">
                <a:solidFill>
                  <a:srgbClr val="000000"/>
                </a:solidFill>
                <a:latin typeface="Times New Roman" panose="02020603050405020304" pitchFamily="18" charset="0"/>
                <a:ea typeface="Times New Roman" panose="02020603050405020304" pitchFamily="18" charset="0"/>
              </a:rPr>
              <a:t>الخصوصية الجسدية أو المادية:</a:t>
            </a:r>
          </a:p>
          <a:p>
            <a:pPr marL="457200" indent="-457200" algn="just" rtl="1">
              <a:buAutoNum type="arabicPeriod"/>
            </a:pPr>
            <a:r>
              <a:rPr lang="ar-EG" sz="2000" b="1" dirty="0">
                <a:solidFill>
                  <a:srgbClr val="000000"/>
                </a:solidFill>
                <a:latin typeface="Times New Roman" panose="02020603050405020304" pitchFamily="18" charset="0"/>
                <a:ea typeface="Times New Roman" panose="02020603050405020304" pitchFamily="18" charset="0"/>
              </a:rPr>
              <a:t>خصوصية الإتصالات:</a:t>
            </a:r>
          </a:p>
          <a:p>
            <a:pPr marL="457200" indent="-457200" algn="just" rtl="1">
              <a:buAutoNum type="arabicPeriod"/>
            </a:pPr>
            <a:r>
              <a:rPr lang="ar-EG" sz="2000" b="1" dirty="0">
                <a:solidFill>
                  <a:srgbClr val="000000"/>
                </a:solidFill>
                <a:latin typeface="Times New Roman" panose="02020603050405020304" pitchFamily="18" charset="0"/>
                <a:ea typeface="Times New Roman" panose="02020603050405020304" pitchFamily="18" charset="0"/>
              </a:rPr>
              <a:t>الخصوصية الإقليمية ( نسبة إلي الإقليم المكاني ) :</a:t>
            </a:r>
            <a:endParaRPr lang="en-US" sz="2000" b="1" dirty="0">
              <a:solidFill>
                <a:srgbClr val="00000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99841870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lowchart: Alternate Process 11">
            <a:extLst>
              <a:ext uri="{FF2B5EF4-FFF2-40B4-BE49-F238E27FC236}">
                <a16:creationId xmlns:a16="http://schemas.microsoft.com/office/drawing/2014/main" id="{337D5D1C-4FD7-4AA9-BDF4-6BEE8FE118AC}"/>
              </a:ext>
            </a:extLst>
          </p:cNvPr>
          <p:cNvSpPr/>
          <p:nvPr/>
        </p:nvSpPr>
        <p:spPr>
          <a:xfrm>
            <a:off x="2412944" y="215900"/>
            <a:ext cx="9458310" cy="888884"/>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1200" dirty="0"/>
              <a:t> </a:t>
            </a:r>
            <a:r>
              <a:rPr lang="ar-EG" sz="1200" dirty="0"/>
              <a:t>    </a:t>
            </a:r>
            <a:r>
              <a:rPr lang="ar-SA" sz="2000" b="1" dirty="0">
                <a:solidFill>
                  <a:schemeClr val="bg1"/>
                </a:solidFill>
                <a:latin typeface="Times New Roman" panose="02020603050405020304" pitchFamily="18" charset="0"/>
                <a:ea typeface="Times New Roman" panose="02020603050405020304" pitchFamily="18" charset="0"/>
              </a:rPr>
              <a:t>ويمكن تقسيم صور الخصوصية إلى عدد من الصور المنفصلة لكنها ترتبط معا في الوقت ذاته في نطاق واحد هو حق الخصوصية، وهذه الصور هي:</a:t>
            </a:r>
            <a:endParaRPr lang="ar-EG" sz="2000" b="1" dirty="0">
              <a:solidFill>
                <a:schemeClr val="tx1"/>
              </a:solidFill>
              <a:latin typeface="Times New Roman" panose="02020603050405020304" pitchFamily="18" charset="0"/>
              <a:ea typeface="Times New Roman" panose="02020603050405020304" pitchFamily="18" charset="0"/>
            </a:endParaRPr>
          </a:p>
          <a:p>
            <a:pPr algn="just" rtl="1"/>
            <a:r>
              <a:rPr lang="ar-EG" sz="2000" b="1" dirty="0">
                <a:solidFill>
                  <a:schemeClr val="tx1"/>
                </a:solidFill>
                <a:highlight>
                  <a:srgbClr val="FFFF00"/>
                </a:highlight>
                <a:latin typeface="Times New Roman" panose="02020603050405020304" pitchFamily="18" charset="0"/>
                <a:ea typeface="Times New Roman" panose="02020603050405020304" pitchFamily="18" charset="0"/>
              </a:rPr>
              <a:t>1. خصوصية المعلومات:</a:t>
            </a:r>
          </a:p>
        </p:txBody>
      </p:sp>
      <p:sp>
        <p:nvSpPr>
          <p:cNvPr id="3" name="TextBox 2">
            <a:extLst>
              <a:ext uri="{FF2B5EF4-FFF2-40B4-BE49-F238E27FC236}">
                <a16:creationId xmlns:a16="http://schemas.microsoft.com/office/drawing/2014/main" id="{F102ECA4-C1E0-B63C-2BA4-C5B6053B802C}"/>
              </a:ext>
            </a:extLst>
          </p:cNvPr>
          <p:cNvSpPr txBox="1"/>
          <p:nvPr/>
        </p:nvSpPr>
        <p:spPr>
          <a:xfrm>
            <a:off x="497209" y="1113446"/>
            <a:ext cx="11694791" cy="5284973"/>
          </a:xfrm>
          <a:prstGeom prst="rect">
            <a:avLst/>
          </a:prstGeom>
          <a:noFill/>
        </p:spPr>
        <p:txBody>
          <a:bodyPr wrap="square">
            <a:spAutoFit/>
          </a:bodyPr>
          <a:lstStyle/>
          <a:p>
            <a:pPr marR="0" lvl="0" algn="just" rtl="1">
              <a:lnSpc>
                <a:spcPct val="150000"/>
              </a:lnSpc>
              <a:spcBef>
                <a:spcPts val="0"/>
              </a:spcBef>
              <a:spcAft>
                <a:spcPts val="500"/>
              </a:spcAft>
            </a:pPr>
            <a:r>
              <a:rPr lang="ar-EG" sz="16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r>
              <a:rPr lang="ar-SA" sz="16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والتي تتضمن القواعد التي تحكم جمع وإدارة البيانات الخاصة، كمعلومات بطاقات الهوية والمعلومات المالية والسجلات الطبية، والسجلات الحكومية، وهي المحل الذي يتصل عادة بمفهوم حماية البيانات</a:t>
            </a:r>
            <a:r>
              <a:rPr lang="en-US" sz="1600" dirty="0">
                <a:solidFill>
                  <a:srgbClr val="000000"/>
                </a:solidFill>
                <a:effectLst/>
                <a:latin typeface="Alexandria Medium" pitchFamily="2" charset="-78"/>
                <a:ea typeface="Times New Roman" panose="02020603050405020304" pitchFamily="18" charset="0"/>
              </a:rPr>
              <a:t>.(Data Protection)</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en-US" sz="1600" b="1" dirty="0">
                <a:solidFill>
                  <a:srgbClr val="FF0000"/>
                </a:solidFill>
                <a:effectLst/>
                <a:latin typeface="Alexandria Medium" pitchFamily="2" charset="-78"/>
                <a:ea typeface="Times New Roman" panose="02020603050405020304" pitchFamily="18" charset="0"/>
              </a:rPr>
              <a:t>       </a:t>
            </a:r>
            <a:r>
              <a:rPr lang="ar-SA" sz="1600" b="1" dirty="0">
                <a:solidFill>
                  <a:srgbClr val="FF0000"/>
                </a:solidFill>
                <a:effectLst/>
                <a:latin typeface="Times New Roman" panose="02020603050405020304" pitchFamily="18" charset="0"/>
                <a:ea typeface="Times New Roman" panose="02020603050405020304" pitchFamily="18" charset="0"/>
                <a:cs typeface="Alexandria Medium" pitchFamily="2" charset="-78"/>
              </a:rPr>
              <a:t>ويمكننا القول: إن خصوصية المعلومات هي حماية المعلومات ال</a:t>
            </a:r>
            <a:r>
              <a:rPr lang="ar-EG" sz="1600" b="1" dirty="0">
                <a:solidFill>
                  <a:srgbClr val="FF0000"/>
                </a:solidFill>
                <a:effectLst/>
                <a:latin typeface="Times New Roman" panose="02020603050405020304" pitchFamily="18" charset="0"/>
                <a:ea typeface="Times New Roman" panose="02020603050405020304" pitchFamily="18" charset="0"/>
                <a:cs typeface="Alexandria Medium" pitchFamily="2" charset="-78"/>
              </a:rPr>
              <a:t>شخصية</a:t>
            </a:r>
            <a:r>
              <a:rPr lang="ar-SA" sz="16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فهناك ترادف بوجه عام قائم ما بين اصطلاح خصوصية المعلومات وحماية المعلومات الشخصية أو الأسميه، وليس بين الخصوصية وبين حماية المعلومات الشخصية.</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وذلك لأن حماية المعلومات الشخصية شيء من الخصوصية، وتتعلق بمواجهة الاعتداءات على البيانات الشخصية، وتنظيم الحق في المعلومات الشخصية وسيطرة صاحبها عليها، في حين أن الخصوصية على إطلاقها، تنطوي على خصوصية المعلومات، وخصوصية الاتصالات في مواجهة أنشطة الرقابة والتجسس ، وخصوصية المكان وحرمته في مواجهة أنشطة الاعتداء المادية - وهي مسائل حرمة المسكن، وحرمة الشخص من التفتيش غير القانوني - وأيضا  خصوصية المراسلات ومن ضمنها مراسلات مادية وأخرى إلكترونية، وغير ذلك من أوجه الحماية ذات الطبيعة أو المحتوى المادي أو المعنوي ، ولا يعني قولنا هذا تقسيم الحق في الخصوصية ، فهو بوصفه الحق الذي تحمى فيه حياة الفرد الخاصة من كل اعتداء، وتطاول، وانتهاك او تدخل ، مادي أو معنوي ، ولهذا فهو يشمل هذه المظاهر وغيرها دون أن ينتقص ذلك من كونه حقا موحدا مستقلا. </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فالخصوصية بالعموم تنطوي على حماية مظاهر مادية ومعنوية - إن جاز التعبير - ولا تقف عند حماية البيانات الشخصية، وبالتالي من المهم أن ندرك أن الترادف بوجه عام قائم ما بين اصطلاح خصوصية المعلومات وحماية المعلومات ال</a:t>
            </a:r>
            <a:r>
              <a:rPr lang="ar-EG" sz="16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شخصية</a:t>
            </a:r>
            <a:r>
              <a:rPr lang="ar-SA" sz="16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وليس بين الخصوصية وبين حماية المعلومات.</a:t>
            </a:r>
            <a:endParaRPr lang="en-US"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9659879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lowchart: Alternate Process 11">
            <a:extLst>
              <a:ext uri="{FF2B5EF4-FFF2-40B4-BE49-F238E27FC236}">
                <a16:creationId xmlns:a16="http://schemas.microsoft.com/office/drawing/2014/main" id="{337D5D1C-4FD7-4AA9-BDF4-6BEE8FE118AC}"/>
              </a:ext>
            </a:extLst>
          </p:cNvPr>
          <p:cNvSpPr/>
          <p:nvPr/>
        </p:nvSpPr>
        <p:spPr>
          <a:xfrm>
            <a:off x="1506533" y="1179110"/>
            <a:ext cx="9458310" cy="142682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t> </a:t>
            </a:r>
            <a:r>
              <a:rPr lang="ar-EG" dirty="0"/>
              <a:t>    </a:t>
            </a:r>
            <a:r>
              <a:rPr lang="ar-SA" b="1" dirty="0">
                <a:solidFill>
                  <a:schemeClr val="bg1"/>
                </a:solidFill>
                <a:latin typeface="Times New Roman" panose="02020603050405020304" pitchFamily="18" charset="0"/>
                <a:ea typeface="Times New Roman" panose="02020603050405020304" pitchFamily="18" charset="0"/>
              </a:rPr>
              <a:t>ويمكن تقسيم صور الخصوصية إلى عدد من الصور المنفصلة لكنها ترتبط معا في الوقت ذاته في نطاق واحد هو حق الخصوصية، وهذه الصور هي:</a:t>
            </a:r>
            <a:endParaRPr lang="ar-EG" b="1" dirty="0">
              <a:solidFill>
                <a:schemeClr val="tx1"/>
              </a:solidFill>
              <a:latin typeface="Times New Roman" panose="02020603050405020304" pitchFamily="18" charset="0"/>
              <a:ea typeface="Times New Roman" panose="02020603050405020304" pitchFamily="18" charset="0"/>
            </a:endParaRPr>
          </a:p>
          <a:p>
            <a:pPr algn="just" rtl="1">
              <a:lnSpc>
                <a:spcPct val="150000"/>
              </a:lnSpc>
            </a:pPr>
            <a:r>
              <a:rPr lang="ar-EG" b="1" dirty="0">
                <a:solidFill>
                  <a:schemeClr val="tx1"/>
                </a:solidFill>
                <a:highlight>
                  <a:srgbClr val="FFFF00"/>
                </a:highlight>
                <a:latin typeface="Times New Roman" panose="02020603050405020304" pitchFamily="18" charset="0"/>
                <a:ea typeface="Times New Roman" panose="02020603050405020304" pitchFamily="18" charset="0"/>
              </a:rPr>
              <a:t>1. خصوصية المعلومات:</a:t>
            </a:r>
          </a:p>
        </p:txBody>
      </p:sp>
      <p:sp>
        <p:nvSpPr>
          <p:cNvPr id="4" name="TextBox 3">
            <a:extLst>
              <a:ext uri="{FF2B5EF4-FFF2-40B4-BE49-F238E27FC236}">
                <a16:creationId xmlns:a16="http://schemas.microsoft.com/office/drawing/2014/main" id="{87C5DD03-25C1-43A9-4A1D-9443736325EF}"/>
              </a:ext>
            </a:extLst>
          </p:cNvPr>
          <p:cNvSpPr txBox="1"/>
          <p:nvPr/>
        </p:nvSpPr>
        <p:spPr>
          <a:xfrm>
            <a:off x="982639" y="3100403"/>
            <a:ext cx="10506099" cy="2635530"/>
          </a:xfrm>
          <a:prstGeom prst="rect">
            <a:avLst/>
          </a:prstGeom>
          <a:noFill/>
        </p:spPr>
        <p:txBody>
          <a:bodyPr wrap="square">
            <a:spAutoFit/>
          </a:bodyPr>
          <a:lstStyle/>
          <a:p>
            <a:pPr marL="0" marR="0" algn="just" rtl="1">
              <a:lnSpc>
                <a:spcPct val="150000"/>
              </a:lnSpc>
              <a:spcBef>
                <a:spcPts val="0"/>
              </a:spcBef>
            </a:pPr>
            <a:r>
              <a:rPr lang="en-US" sz="16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r>
              <a:rPr lang="ar-SA" sz="16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أما شيوع استخدام اصطلاح الخصوصية مستقلا ومنفردا دون إلحاقه بالبيانات في البيئة الإلكترونية للدلالة على حماية المعلومات واستخدامه، وكذلك في الدراسات الإكاديمية، وفي الدراسات التقنية، وأبحاث وتقرير قطاعات الأعمال، فهو أمر يرجع إلى أن تعبير الخصوصية شاع بوقعه هذا في ظل تزايد مخاطر التقنية إلى مدى ارتبط بها في الاستخدام، وكأنه ينحصر في نطاقها وبيئتها، وهو طبعا ليس كذلك، ولكن ربما لأن أشد ما يمكن أن يمثل توغلا على هذا الحق وانتهاكا له، هو الوسائل التقنية ومخاطر المعالجة الآلية للبيانات. كما أن استخدام اصطلاح الخصوصية في بيئة مواقع الإنترنت ومسائل عقود التقنية أو خدمات التقنية عموما يشير إلى حماية الخصوصية المعلوماتية أو حماية المعلومات الاسمية .</a:t>
            </a:r>
            <a:endParaRPr lang="en-US"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05043862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R="0" lvl="0" algn="just" rtl="1">
              <a:lnSpc>
                <a:spcPct val="150000"/>
              </a:lnSpc>
              <a:spcBef>
                <a:spcPts val="0"/>
              </a:spcBef>
              <a:spcAft>
                <a:spcPts val="500"/>
              </a:spcAft>
            </a:pPr>
            <a:endParaRPr lang="en-US"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endParaRPr>
          </a:p>
          <a:p>
            <a:pPr marR="0" lvl="0" algn="just" rtl="1">
              <a:lnSpc>
                <a:spcPct val="150000"/>
              </a:lnSpc>
              <a:spcBef>
                <a:spcPts val="0"/>
              </a:spcBef>
              <a:spcAft>
                <a:spcPts val="500"/>
              </a:spcAft>
            </a:pPr>
            <a:endParaRPr lang="en-US" dirty="0">
              <a:solidFill>
                <a:srgbClr val="000000"/>
              </a:solidFill>
              <a:latin typeface="Times New Roman" panose="02020603050405020304" pitchFamily="18" charset="0"/>
              <a:ea typeface="Times New Roman" panose="02020603050405020304" pitchFamily="18" charset="0"/>
              <a:cs typeface="Alexandria Medium" pitchFamily="2" charset="-78"/>
            </a:endParaRPr>
          </a:p>
          <a:p>
            <a:pPr marR="0" lvl="0" algn="just" rtl="1">
              <a:lnSpc>
                <a:spcPct val="150000"/>
              </a:lnSpc>
              <a:spcBef>
                <a:spcPts val="0"/>
              </a:spcBef>
              <a:spcAft>
                <a:spcPts val="500"/>
              </a:spcAft>
            </a:pPr>
            <a:endParaRPr lang="en-US"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endParaRPr>
          </a:p>
          <a:p>
            <a:pPr marR="0" lvl="0" algn="just" rtl="1">
              <a:lnSpc>
                <a:spcPct val="150000"/>
              </a:lnSpc>
              <a:spcBef>
                <a:spcPts val="0"/>
              </a:spcBef>
              <a:spcAft>
                <a:spcPts val="500"/>
              </a:spcAft>
            </a:pPr>
            <a:endParaRPr lang="en-US" dirty="0">
              <a:solidFill>
                <a:srgbClr val="000000"/>
              </a:solidFill>
              <a:latin typeface="Times New Roman" panose="02020603050405020304" pitchFamily="18" charset="0"/>
              <a:ea typeface="Times New Roman" panose="02020603050405020304" pitchFamily="18" charset="0"/>
              <a:cs typeface="Alexandria Medium" pitchFamily="2" charset="-78"/>
            </a:endParaRPr>
          </a:p>
          <a:p>
            <a:pPr marR="0" lvl="0" algn="just" rtl="1">
              <a:lnSpc>
                <a:spcPct val="150000"/>
              </a:lnSpc>
              <a:spcBef>
                <a:spcPts val="0"/>
              </a:spcBef>
              <a:spcAft>
                <a:spcPts val="500"/>
              </a:spcAft>
            </a:pPr>
            <a:endParaRPr lang="en-US"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endParaRPr>
          </a:p>
          <a:p>
            <a:pPr marR="0" lvl="0" algn="just" rtl="1">
              <a:lnSpc>
                <a:spcPct val="150000"/>
              </a:lnSpc>
              <a:spcBef>
                <a:spcPts val="0"/>
              </a:spcBef>
              <a:spcAft>
                <a:spcPts val="500"/>
              </a:spcAft>
            </a:pPr>
            <a:r>
              <a:rPr lang="en-US" dirty="0">
                <a:solidFill>
                  <a:srgbClr val="000000"/>
                </a:solidFill>
                <a:latin typeface="Times New Roman" panose="02020603050405020304" pitchFamily="18" charset="0"/>
                <a:ea typeface="Times New Roman" panose="02020603050405020304" pitchFamily="18" charset="0"/>
                <a:cs typeface="Alexandria Medium" pitchFamily="2" charset="-78"/>
              </a:rPr>
              <a:t>          </a:t>
            </a:r>
            <a:r>
              <a:rPr lang="ar-SA" sz="20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وهي التي تتعلق بالحماية الجسدية للأفراد ضد أية اجراءات ماسة بالنواحي المادية لأجسادهم كفحوص الجينات(</a:t>
            </a:r>
            <a:r>
              <a:rPr lang="en-US" sz="2000" dirty="0">
                <a:solidFill>
                  <a:srgbClr val="000000"/>
                </a:solidFill>
                <a:effectLst/>
                <a:latin typeface="Alexandria Medium" pitchFamily="2" charset="-78"/>
                <a:ea typeface="Times New Roman" panose="02020603050405020304" pitchFamily="18" charset="0"/>
              </a:rPr>
              <a:t>GENETIC TESTS</a:t>
            </a:r>
            <a:r>
              <a:rPr lang="ar-SA" sz="20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وفحص المخدرات </a:t>
            </a:r>
            <a:r>
              <a:rPr lang="en-US" sz="2000" dirty="0">
                <a:solidFill>
                  <a:srgbClr val="000000"/>
                </a:solidFill>
                <a:effectLst/>
                <a:latin typeface="Alexandria Medium" pitchFamily="2" charset="-78"/>
                <a:ea typeface="Times New Roman" panose="02020603050405020304" pitchFamily="18" charset="0"/>
              </a:rPr>
              <a:t>DRUG TESTING</a:t>
            </a:r>
            <a:r>
              <a:rPr lang="ar-SA" sz="20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وتشمل بالطبع حماية جسد الفرد من أنشطة التفتيش وأنشطة الإيذاء غير القانونية.</a:t>
            </a:r>
            <a:endParaRPr lang="en-US" sz="2000" dirty="0">
              <a:effectLst/>
              <a:latin typeface="Times New Roman" panose="02020603050405020304" pitchFamily="18" charset="0"/>
              <a:ea typeface="Times New Roman" panose="02020603050405020304" pitchFamily="18" charset="0"/>
            </a:endParaRPr>
          </a:p>
        </p:txBody>
      </p:sp>
      <p:sp>
        <p:nvSpPr>
          <p:cNvPr id="12" name="Flowchart: Alternate Process 11">
            <a:extLst>
              <a:ext uri="{FF2B5EF4-FFF2-40B4-BE49-F238E27FC236}">
                <a16:creationId xmlns:a16="http://schemas.microsoft.com/office/drawing/2014/main" id="{337D5D1C-4FD7-4AA9-BDF4-6BEE8FE118AC}"/>
              </a:ext>
            </a:extLst>
          </p:cNvPr>
          <p:cNvSpPr/>
          <p:nvPr/>
        </p:nvSpPr>
        <p:spPr>
          <a:xfrm>
            <a:off x="5679382" y="1730578"/>
            <a:ext cx="5677624" cy="210314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dirty="0"/>
              <a:t> </a:t>
            </a:r>
            <a:r>
              <a:rPr lang="ar-EG" dirty="0"/>
              <a:t>    </a:t>
            </a:r>
            <a:r>
              <a:rPr lang="ar-SA" sz="2400" b="1" dirty="0">
                <a:solidFill>
                  <a:schemeClr val="bg1"/>
                </a:solidFill>
                <a:latin typeface="Times New Roman" panose="02020603050405020304" pitchFamily="18" charset="0"/>
                <a:ea typeface="Times New Roman" panose="02020603050405020304" pitchFamily="18" charset="0"/>
              </a:rPr>
              <a:t>ويمكن تقسيم صور الخصوصية إلى عدد من الصور المنفصلة لكنها ترتبط معا في الوقت ذاته في نطاق واحد هو حق الخصوصية، وهذه الصور هي:</a:t>
            </a:r>
            <a:endParaRPr lang="ar-EG" sz="2400" b="1" dirty="0">
              <a:solidFill>
                <a:schemeClr val="tx1"/>
              </a:solidFill>
              <a:latin typeface="Times New Roman" panose="02020603050405020304" pitchFamily="18" charset="0"/>
              <a:ea typeface="Times New Roman" panose="02020603050405020304" pitchFamily="18" charset="0"/>
            </a:endParaRPr>
          </a:p>
          <a:p>
            <a:pPr algn="just" rtl="1"/>
            <a:r>
              <a:rPr lang="ar-EG" sz="2400" b="1" dirty="0">
                <a:solidFill>
                  <a:schemeClr val="tx1"/>
                </a:solidFill>
                <a:highlight>
                  <a:srgbClr val="FFFF00"/>
                </a:highlight>
                <a:latin typeface="Times New Roman" panose="02020603050405020304" pitchFamily="18" charset="0"/>
                <a:ea typeface="Times New Roman" panose="02020603050405020304" pitchFamily="18" charset="0"/>
              </a:rPr>
              <a:t>2. </a:t>
            </a:r>
            <a:r>
              <a:rPr lang="ar-SA" sz="2400" b="1" dirty="0">
                <a:solidFill>
                  <a:srgbClr val="000000"/>
                </a:solidFill>
                <a:highlight>
                  <a:srgbClr val="FFFF00"/>
                </a:highlight>
                <a:ea typeface="Calibri" panose="020F0502020204030204" pitchFamily="34" charset="0"/>
              </a:rPr>
              <a:t>الخصوصية الجسدية أو المادية</a:t>
            </a:r>
            <a:r>
              <a:rPr lang="ar-EG" sz="2400" b="1" dirty="0">
                <a:solidFill>
                  <a:srgbClr val="000000"/>
                </a:solidFill>
                <a:highlight>
                  <a:srgbClr val="FFFF00"/>
                </a:highlight>
                <a:ea typeface="Calibri" panose="020F0502020204030204" pitchFamily="34" charset="0"/>
              </a:rPr>
              <a:t>:</a:t>
            </a:r>
            <a:r>
              <a:rPr lang="ar-SA" sz="2400" b="1" dirty="0">
                <a:solidFill>
                  <a:srgbClr val="000000"/>
                </a:solidFill>
                <a:highlight>
                  <a:srgbClr val="FFFF00"/>
                </a:highlight>
                <a:ea typeface="Calibri" panose="020F0502020204030204" pitchFamily="34" charset="0"/>
              </a:rPr>
              <a:t> </a:t>
            </a:r>
            <a:endParaRPr lang="ar-EG" sz="2400" b="1" dirty="0">
              <a:solidFill>
                <a:schemeClr val="tx1"/>
              </a:solidFill>
              <a:highlight>
                <a:srgbClr val="FFFF00"/>
              </a:highlight>
              <a:latin typeface="Times New Roman" panose="02020603050405020304" pitchFamily="18" charset="0"/>
              <a:ea typeface="Times New Roman" panose="02020603050405020304" pitchFamily="18" charset="0"/>
            </a:endParaRPr>
          </a:p>
        </p:txBody>
      </p:sp>
      <p:pic>
        <p:nvPicPr>
          <p:cNvPr id="1026" name="Picture 2" descr="10 نصائح لحماية طفلك من التحرش الجنسي - Marshmallow Mom">
            <a:extLst>
              <a:ext uri="{FF2B5EF4-FFF2-40B4-BE49-F238E27FC236}">
                <a16:creationId xmlns:a16="http://schemas.microsoft.com/office/drawing/2014/main" id="{F9584614-DE46-438F-908D-EEA69C7B73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2788" y="1041324"/>
            <a:ext cx="4629508" cy="2792402"/>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346447003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R="0" lvl="0" algn="just" rtl="1">
              <a:lnSpc>
                <a:spcPct val="150000"/>
              </a:lnSpc>
              <a:spcBef>
                <a:spcPts val="0"/>
              </a:spcBef>
              <a:spcAft>
                <a:spcPts val="500"/>
              </a:spcAft>
            </a:pPr>
            <a:endParaRPr lang="en-US"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endParaRPr>
          </a:p>
          <a:p>
            <a:pPr marR="0" lvl="0" algn="just" rtl="1">
              <a:lnSpc>
                <a:spcPct val="150000"/>
              </a:lnSpc>
              <a:spcBef>
                <a:spcPts val="0"/>
              </a:spcBef>
              <a:spcAft>
                <a:spcPts val="500"/>
              </a:spcAft>
            </a:pPr>
            <a:endParaRPr lang="en-US" dirty="0">
              <a:solidFill>
                <a:srgbClr val="000000"/>
              </a:solidFill>
              <a:latin typeface="Times New Roman" panose="02020603050405020304" pitchFamily="18" charset="0"/>
              <a:ea typeface="Times New Roman" panose="02020603050405020304" pitchFamily="18" charset="0"/>
              <a:cs typeface="Alexandria Medium" pitchFamily="2" charset="-78"/>
            </a:endParaRPr>
          </a:p>
          <a:p>
            <a:pPr marR="0" lvl="0" algn="just" rtl="1">
              <a:lnSpc>
                <a:spcPct val="150000"/>
              </a:lnSpc>
              <a:spcBef>
                <a:spcPts val="0"/>
              </a:spcBef>
              <a:spcAft>
                <a:spcPts val="500"/>
              </a:spcAft>
            </a:pPr>
            <a:endParaRPr lang="en-US"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endParaRPr>
          </a:p>
          <a:p>
            <a:pPr marR="0" lvl="0" algn="just" rtl="1">
              <a:lnSpc>
                <a:spcPct val="150000"/>
              </a:lnSpc>
              <a:spcBef>
                <a:spcPts val="0"/>
              </a:spcBef>
              <a:spcAft>
                <a:spcPts val="500"/>
              </a:spcAft>
            </a:pPr>
            <a:r>
              <a:rPr lang="en-US" dirty="0">
                <a:solidFill>
                  <a:srgbClr val="000000"/>
                </a:solidFill>
                <a:latin typeface="Times New Roman" panose="02020603050405020304" pitchFamily="18" charset="0"/>
                <a:ea typeface="Times New Roman" panose="02020603050405020304" pitchFamily="18" charset="0"/>
                <a:cs typeface="Alexandria Medium" pitchFamily="2" charset="-78"/>
              </a:rPr>
              <a:t>      </a:t>
            </a:r>
            <a:r>
              <a:rPr lang="ar-SA" sz="20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والتي تغطي سرية وخصوصية المراسلات الإلكترونية، والبريد الالكتروني وغيرها من الاتصالات في البيئة الرقمية، إلى جانب ما تغطيه وفق مفهومها التقليدي من خصوصية كافة أنواع المراسلات والاتصالات العادية، كالبريد والهاتف وغيرها .</a:t>
            </a:r>
            <a:endParaRPr lang="en-US" sz="2000" dirty="0">
              <a:effectLst/>
              <a:latin typeface="Times New Roman" panose="02020603050405020304" pitchFamily="18" charset="0"/>
              <a:ea typeface="Times New Roman" panose="02020603050405020304" pitchFamily="18" charset="0"/>
            </a:endParaRPr>
          </a:p>
        </p:txBody>
      </p:sp>
      <p:sp>
        <p:nvSpPr>
          <p:cNvPr id="12" name="Flowchart: Alternate Process 11">
            <a:extLst>
              <a:ext uri="{FF2B5EF4-FFF2-40B4-BE49-F238E27FC236}">
                <a16:creationId xmlns:a16="http://schemas.microsoft.com/office/drawing/2014/main" id="{337D5D1C-4FD7-4AA9-BDF4-6BEE8FE118AC}"/>
              </a:ext>
            </a:extLst>
          </p:cNvPr>
          <p:cNvSpPr/>
          <p:nvPr/>
        </p:nvSpPr>
        <p:spPr>
          <a:xfrm>
            <a:off x="5843149" y="670560"/>
            <a:ext cx="5221542" cy="2571329"/>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sz="2000" dirty="0"/>
              <a:t> </a:t>
            </a:r>
            <a:r>
              <a:rPr lang="ar-EG" sz="2000" dirty="0"/>
              <a:t>    </a:t>
            </a:r>
            <a:r>
              <a:rPr lang="ar-SA" sz="2000" b="1" dirty="0">
                <a:solidFill>
                  <a:schemeClr val="bg1"/>
                </a:solidFill>
                <a:latin typeface="Times New Roman" panose="02020603050405020304" pitchFamily="18" charset="0"/>
                <a:ea typeface="Times New Roman" panose="02020603050405020304" pitchFamily="18" charset="0"/>
              </a:rPr>
              <a:t>ويمكن تقسيم صور الخصوصية إلى عدد من الصور المنفصلة لكنها ترتبط معا في الوقت ذاته في نطاق واحد هو حق الخصوصية، وهذه الصور هي:</a:t>
            </a:r>
            <a:endParaRPr lang="ar-EG" sz="2000" b="1" dirty="0">
              <a:solidFill>
                <a:schemeClr val="tx1"/>
              </a:solidFill>
              <a:latin typeface="Times New Roman" panose="02020603050405020304" pitchFamily="18" charset="0"/>
              <a:ea typeface="Times New Roman" panose="02020603050405020304" pitchFamily="18" charset="0"/>
            </a:endParaRPr>
          </a:p>
          <a:p>
            <a:pPr algn="just" rtl="1">
              <a:lnSpc>
                <a:spcPct val="150000"/>
              </a:lnSpc>
            </a:pPr>
            <a:r>
              <a:rPr lang="ar-EG" sz="2000" b="1" dirty="0">
                <a:solidFill>
                  <a:schemeClr val="tx1"/>
                </a:solidFill>
                <a:highlight>
                  <a:srgbClr val="FFFF00"/>
                </a:highlight>
                <a:latin typeface="Times New Roman" panose="02020603050405020304" pitchFamily="18" charset="0"/>
                <a:ea typeface="Times New Roman" panose="02020603050405020304" pitchFamily="18" charset="0"/>
              </a:rPr>
              <a:t>3. خصوصية الإتصالات :</a:t>
            </a:r>
          </a:p>
        </p:txBody>
      </p:sp>
      <p:pic>
        <p:nvPicPr>
          <p:cNvPr id="3074" name="Picture 2" descr="‫أيقونات الاتصال تعيين نمط الكرتون, اتصال, الاتصال, رمز PNG ...‬‎">
            <a:extLst>
              <a:ext uri="{FF2B5EF4-FFF2-40B4-BE49-F238E27FC236}">
                <a16:creationId xmlns:a16="http://schemas.microsoft.com/office/drawing/2014/main" id="{E6A7E4C1-782D-4958-AFFC-516741B060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34865" y="252128"/>
            <a:ext cx="3506519" cy="3436870"/>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Tree>
    <p:extLst>
      <p:ext uri="{BB962C8B-B14F-4D97-AF65-F5344CB8AC3E}">
        <p14:creationId xmlns:p14="http://schemas.microsoft.com/office/powerpoint/2010/main" val="33935196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10318464"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endParaRPr lang="en-US"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dirty="0">
              <a:solidFill>
                <a:srgbClr val="000000"/>
              </a:solidFill>
              <a:latin typeface="Times New Roman" panose="02020603050405020304" pitchFamily="18" charset="0"/>
              <a:ea typeface="Times New Roman" panose="02020603050405020304" pitchFamily="18" charset="0"/>
              <a:cs typeface="Alexandria Medium"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dirty="0">
              <a:solidFill>
                <a:srgbClr val="000000"/>
              </a:solidFill>
              <a:latin typeface="Times New Roman" panose="02020603050405020304" pitchFamily="18" charset="0"/>
              <a:ea typeface="Times New Roman" panose="02020603050405020304" pitchFamily="18" charset="0"/>
              <a:cs typeface="Alexandria Medium"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dirty="0">
              <a:solidFill>
                <a:srgbClr val="000000"/>
              </a:solidFill>
              <a:latin typeface="Times New Roman" panose="02020603050405020304" pitchFamily="18" charset="0"/>
              <a:ea typeface="Times New Roman" panose="02020603050405020304" pitchFamily="18" charset="0"/>
              <a:cs typeface="Alexandria Medium"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dirty="0">
              <a:solidFill>
                <a:srgbClr val="000000"/>
              </a:solidFill>
              <a:latin typeface="Times New Roman" panose="02020603050405020304" pitchFamily="18" charset="0"/>
              <a:ea typeface="Times New Roman" panose="02020603050405020304" pitchFamily="18" charset="0"/>
              <a:cs typeface="Alexandria Medium"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en-US" sz="2400" dirty="0">
              <a:solidFill>
                <a:srgbClr val="000000"/>
              </a:solidFill>
              <a:effectLst/>
              <a:latin typeface="Times New Roman" panose="02020603050405020304" pitchFamily="18" charset="0"/>
              <a:ea typeface="Times New Roman" panose="02020603050405020304" pitchFamily="18" charset="0"/>
              <a:cs typeface="Alexandria Medium"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en-US" sz="2400" dirty="0">
              <a:solidFill>
                <a:srgbClr val="000000"/>
              </a:solidFill>
              <a:latin typeface="Times New Roman" panose="02020603050405020304" pitchFamily="18" charset="0"/>
              <a:ea typeface="Times New Roman" panose="02020603050405020304" pitchFamily="18" charset="0"/>
              <a:cs typeface="Alexandria Medium"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en-US" sz="24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r>
              <a:rPr lang="ar-SA" sz="24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والتي تتعلق بالقواعد المنظمة للدخول إلى المنازل، وبيئة العمل أو الأماكن العامة والتي تتضمن التفتيش والرقابة الإلكترونية والتوثق من بطاقات الهوية.</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Flowchart: Alternate Process 11">
            <a:extLst>
              <a:ext uri="{FF2B5EF4-FFF2-40B4-BE49-F238E27FC236}">
                <a16:creationId xmlns:a16="http://schemas.microsoft.com/office/drawing/2014/main" id="{337D5D1C-4FD7-4AA9-BDF4-6BEE8FE118AC}"/>
              </a:ext>
            </a:extLst>
          </p:cNvPr>
          <p:cNvSpPr/>
          <p:nvPr/>
        </p:nvSpPr>
        <p:spPr>
          <a:xfrm>
            <a:off x="5915764" y="784125"/>
            <a:ext cx="5898442" cy="347309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t> </a:t>
            </a:r>
            <a:r>
              <a:rPr lang="ar-EG" dirty="0"/>
              <a:t>    </a:t>
            </a:r>
            <a:r>
              <a:rPr lang="ar-SA" sz="2400" b="1" dirty="0">
                <a:solidFill>
                  <a:schemeClr val="bg1"/>
                </a:solidFill>
                <a:latin typeface="Times New Roman" panose="02020603050405020304" pitchFamily="18" charset="0"/>
                <a:ea typeface="Times New Roman" panose="02020603050405020304" pitchFamily="18" charset="0"/>
              </a:rPr>
              <a:t>ويمكن تقسيم صور الخصوصية إلى عدد من الصور المنفصلة لكنها ترتبط معا في الوقت ذاته في نطاق واحد هو حق الخصوصية، وهذه الصور هي:</a:t>
            </a:r>
            <a:endParaRPr lang="ar-EG" sz="2400" b="1" dirty="0">
              <a:solidFill>
                <a:schemeClr val="tx1"/>
              </a:solidFill>
              <a:latin typeface="Times New Roman" panose="02020603050405020304" pitchFamily="18" charset="0"/>
              <a:ea typeface="Times New Roman" panose="02020603050405020304" pitchFamily="18" charset="0"/>
            </a:endParaRPr>
          </a:p>
          <a:p>
            <a:pPr algn="just" rtl="1">
              <a:lnSpc>
                <a:spcPct val="150000"/>
              </a:lnSpc>
            </a:pPr>
            <a:r>
              <a:rPr lang="ar-EG" sz="2400" b="1" dirty="0">
                <a:solidFill>
                  <a:schemeClr val="tx1"/>
                </a:solidFill>
                <a:highlight>
                  <a:srgbClr val="FFFF00"/>
                </a:highlight>
                <a:latin typeface="Times New Roman" panose="02020603050405020304" pitchFamily="18" charset="0"/>
                <a:ea typeface="Times New Roman" panose="02020603050405020304" pitchFamily="18" charset="0"/>
              </a:rPr>
              <a:t>4. الخصوصية الإقليمية ( نسبة إلي الإقليم المكاني ):</a:t>
            </a:r>
          </a:p>
        </p:txBody>
      </p:sp>
      <p:pic>
        <p:nvPicPr>
          <p:cNvPr id="2050" name="Picture 2" descr="مفاتيح شقتى مع حماتى&quot; انقسام على السوشيال بين القبول والرفض.. خبيرة علاقات  أسرية: مفتاح البيت رمز للخصوصية.. وخبيرة إتيكيت: ممنوع الدخول بدون  استئذان.. والشيخ كريمة: لا يصح نهائيا ويعتبر انتهاكا للاستقلالية -">
            <a:extLst>
              <a:ext uri="{FF2B5EF4-FFF2-40B4-BE49-F238E27FC236}">
                <a16:creationId xmlns:a16="http://schemas.microsoft.com/office/drawing/2014/main" id="{BC4693A0-9C68-44A8-82A1-94FA783D66B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794" y="1017758"/>
            <a:ext cx="5017166" cy="267124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447492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82A8BAA-59C0-4F6E-AF5E-776CDB886D9B}"/>
              </a:ext>
            </a:extLst>
          </p:cNvPr>
          <p:cNvPicPr>
            <a:picLocks noChangeAspect="1"/>
          </p:cNvPicPr>
          <p:nvPr/>
        </p:nvPicPr>
        <p:blipFill>
          <a:blip r:embed="rId3"/>
          <a:stretch>
            <a:fillRect/>
          </a:stretch>
        </p:blipFill>
        <p:spPr>
          <a:xfrm>
            <a:off x="3714962" y="478769"/>
            <a:ext cx="4638455" cy="1103004"/>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TextBox 3">
            <a:extLst>
              <a:ext uri="{FF2B5EF4-FFF2-40B4-BE49-F238E27FC236}">
                <a16:creationId xmlns:a16="http://schemas.microsoft.com/office/drawing/2014/main" id="{56F079C1-251B-0CCC-CF90-0504B27219C4}"/>
              </a:ext>
            </a:extLst>
          </p:cNvPr>
          <p:cNvSpPr txBox="1"/>
          <p:nvPr/>
        </p:nvSpPr>
        <p:spPr>
          <a:xfrm>
            <a:off x="92280" y="1546385"/>
            <a:ext cx="11883820" cy="4852034"/>
          </a:xfrm>
          <a:prstGeom prst="rect">
            <a:avLst/>
          </a:prstGeom>
          <a:noFill/>
        </p:spPr>
        <p:txBody>
          <a:bodyPr wrap="square">
            <a:spAutoFit/>
          </a:bodyPr>
          <a:lstStyle/>
          <a:p>
            <a:pPr marL="0" marR="0" algn="just" rtl="1">
              <a:lnSpc>
                <a:spcPct val="150000"/>
              </a:lnSpc>
              <a:spcBef>
                <a:spcPts val="0"/>
              </a:spcBef>
            </a:pPr>
            <a:r>
              <a:rPr lang="ar-EG" sz="1600" dirty="0">
                <a:solidFill>
                  <a:srgbClr val="000000"/>
                </a:solidFill>
                <a:effectLst/>
                <a:latin typeface="Times New Roman" panose="02020603050405020304" pitchFamily="18" charset="0"/>
                <a:ea typeface="Times New Roman" panose="02020603050405020304" pitchFamily="18" charset="0"/>
              </a:rPr>
              <a:t>                         </a:t>
            </a:r>
            <a:r>
              <a:rPr lang="ar-SA" sz="1600" b="1" dirty="0">
                <a:solidFill>
                  <a:srgbClr val="000000"/>
                </a:solidFill>
                <a:effectLst/>
                <a:latin typeface="Times New Roman" panose="02020603050405020304" pitchFamily="18" charset="0"/>
                <a:ea typeface="Times New Roman" panose="02020603050405020304" pitchFamily="18" charset="0"/>
              </a:rPr>
              <a:t>وخلاصة القول</a:t>
            </a:r>
            <a:r>
              <a:rPr lang="ar-SA" sz="1600" dirty="0">
                <a:solidFill>
                  <a:srgbClr val="000000"/>
                </a:solidFill>
                <a:effectLst/>
                <a:latin typeface="Times New Roman" panose="02020603050405020304" pitchFamily="18" charset="0"/>
                <a:ea typeface="Times New Roman" panose="02020603050405020304" pitchFamily="18" charset="0"/>
              </a:rPr>
              <a:t>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إن تقنيات الحاسوب والإنترنت على الرغم من الفوائد العظيمة لهما في مجال تقدم البشرية ونموها إلا أنها وفي ذات الوقت تعتبر أداة لانتهاك الخصوصية للأفراد</a:t>
            </a:r>
            <a:r>
              <a:rPr lang="ar-SA" sz="1600" dirty="0">
                <a:solidFill>
                  <a:srgbClr val="000000"/>
                </a:solidFill>
                <a:effectLst/>
                <a:latin typeface="Times New Roman" panose="02020603050405020304" pitchFamily="18" charset="0"/>
                <a:ea typeface="Times New Roman" panose="02020603050405020304" pitchFamily="18" charset="0"/>
              </a:rPr>
              <a:t>، وذلك يتمثل في الاعتداءات التي تقع على خصوصية المعلومات، أو الخصوصية الجسدية والمادية، أو خصوصية الاتصالات، أو الخصوصية الإقليمية، وذلك كله عن طريق الاعتداء علي الحواسيب الشخصية للأفراد وعلى برامجهم وأسرارهم التي تخزن عادة في (</a:t>
            </a:r>
            <a:r>
              <a:rPr lang="en-US" sz="1600" dirty="0">
                <a:solidFill>
                  <a:srgbClr val="000000"/>
                </a:solidFill>
                <a:effectLst/>
                <a:latin typeface="Alexandria Medium" pitchFamily="2" charset="-78"/>
                <a:ea typeface="Times New Roman" panose="02020603050405020304" pitchFamily="18" charset="0"/>
              </a:rPr>
              <a:t>Hard Disk</a:t>
            </a:r>
            <a:r>
              <a:rPr lang="ar-SA" sz="1600" dirty="0">
                <a:solidFill>
                  <a:srgbClr val="000000"/>
                </a:solidFill>
                <a:effectLst/>
                <a:latin typeface="Times New Roman" panose="02020603050405020304" pitchFamily="18" charset="0"/>
                <a:ea typeface="Times New Roman" panose="02020603050405020304" pitchFamily="18" charset="0"/>
              </a:rPr>
              <a:t>) الخاص بكل شخص، ويكون ذلك عن طريق تمرير أو إتلاف البيانات المخزنة بالحاسوب أو مسح البيانات، أو سرقتها في أحيان أخرى.</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endParaRPr lang="ar-EG" sz="1600" dirty="0">
              <a:solidFill>
                <a:srgbClr val="000000"/>
              </a:solidFill>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وفي الواقع إن هناك العديد من الطرق والأساليب التي يتم بموجبها وبواسطة أجهزة الحاسوب الاعتداء على الحق في الخصوصية</a:t>
            </a:r>
            <a:r>
              <a:rPr lang="ar-SA" sz="1600" dirty="0">
                <a:solidFill>
                  <a:srgbClr val="000000"/>
                </a:solidFill>
                <a:effectLst/>
                <a:latin typeface="Times New Roman" panose="02020603050405020304" pitchFamily="18" charset="0"/>
                <a:ea typeface="Times New Roman" panose="02020603050405020304" pitchFamily="18" charset="0"/>
              </a:rPr>
              <a:t>؛ حيث إن الأساس في تنفيذ عمليات الاعتداء هو من لديه مفتاح البيانات للحاسوب</a:t>
            </a:r>
            <a:r>
              <a:rPr lang="en-US" sz="1600" dirty="0">
                <a:solidFill>
                  <a:srgbClr val="000000"/>
                </a:solidFill>
                <a:effectLst/>
                <a:latin typeface="Alexandria Medium" pitchFamily="2" charset="-78"/>
                <a:ea typeface="Times New Roman" panose="02020603050405020304" pitchFamily="18" charset="0"/>
              </a:rPr>
              <a:t> (Code) </a:t>
            </a:r>
            <a:r>
              <a:rPr lang="ar-SA" sz="1600" dirty="0">
                <a:solidFill>
                  <a:srgbClr val="000000"/>
                </a:solidFill>
                <a:effectLst/>
                <a:latin typeface="Times New Roman" panose="02020603050405020304" pitchFamily="18" charset="0"/>
                <a:ea typeface="Times New Roman" panose="02020603050405020304" pitchFamily="18" charset="0"/>
              </a:rPr>
              <a:t>، فيستطيع تجميع المعلومات التي تكون غالبا شخصية، ومتعلقة بشخص معين بشكل لم يكن متاحا على الإطلاق من ذي قبل، وتكمن الخطورة في أن المعلومات المستخدمة قد تكون غير دقيقة، أو قديمة، أو بدون معنى، أو تكون التغذية إدخال البيانات خاطئة، أو غير صحيحة، أو ناقصة</a:t>
            </a:r>
            <a:r>
              <a:rPr lang="ar-EG" sz="1600" dirty="0">
                <a:solidFill>
                  <a:srgbClr val="000000"/>
                </a:solidFill>
                <a:effectLst/>
                <a:latin typeface="Times New Roman" panose="02020603050405020304" pitchFamily="18" charset="0"/>
                <a:ea typeface="Times New Roman" panose="02020603050405020304" pitchFamily="18" charset="0"/>
              </a:rPr>
              <a:t> </a:t>
            </a:r>
            <a:r>
              <a:rPr lang="ar-EG" sz="1600" dirty="0">
                <a:solidFill>
                  <a:srgbClr val="000000"/>
                </a:solidFill>
                <a:latin typeface="Times New Roman" panose="02020603050405020304" pitchFamily="18" charset="0"/>
                <a:ea typeface="Times New Roman" panose="02020603050405020304" pitchFamily="18" charset="0"/>
              </a:rPr>
              <a:t>،</a:t>
            </a:r>
            <a:r>
              <a:rPr lang="ar-SA" sz="1600" dirty="0">
                <a:solidFill>
                  <a:srgbClr val="000000"/>
                </a:solidFill>
                <a:effectLst/>
                <a:latin typeface="Times New Roman" panose="02020603050405020304" pitchFamily="18" charset="0"/>
                <a:ea typeface="Times New Roman" panose="02020603050405020304" pitchFamily="18" charset="0"/>
              </a:rPr>
              <a:t> فضلا عن ذلك، فإن المعلومات المجمعة تعطي بيانات تفصيلية عن حياة الأفراد، وأفكارهم السياسية والعقائدية، وانتماءاتهم الحزبية والأيديولوجية ، وتجعلهم عرضة للضغط ، حيث تشمل علاقات العمل أو الاتصالات السياسية، أو الاجتماعية، وتزيد من وسائل ضغط سلطات الضبط الإداري على الأفراد.</a:t>
            </a:r>
          </a:p>
        </p:txBody>
      </p:sp>
    </p:spTree>
    <p:extLst>
      <p:ext uri="{BB962C8B-B14F-4D97-AF65-F5344CB8AC3E}">
        <p14:creationId xmlns:p14="http://schemas.microsoft.com/office/powerpoint/2010/main" val="270401256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endParaRPr lang="en-US"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lang="en-US" dirty="0">
              <a:solidFill>
                <a:srgbClr val="000000"/>
              </a:solidFill>
              <a:highlight>
                <a:srgbClr val="FFFF00"/>
              </a:highlight>
              <a:latin typeface="Times New Roman" panose="02020603050405020304" pitchFamily="18" charset="0"/>
              <a:ea typeface="Times New Roman" panose="02020603050405020304" pitchFamily="18" charset="0"/>
              <a:cs typeface="Alexandria Medium"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lang="ar-SA" sz="1800" dirty="0">
                <a:solidFill>
                  <a:srgbClr val="00000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إن هذه المخاطر أثارت وتثير مسألة الأهمية الاستثنائية للحماية الدستورية والتشريعية للخصوصية بصفة عامة، وللبيانات الشخصية على وجه التحديد</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بحسانها أحد أهم مظاهر خصوصيات الأفراد، وهذه المخاطر الجديدة التي تستهدف الخصوصية دفعت العديد من الدول لوضع تشريعات ابتداءً من عقد السبعينات من القرن الماضي، تتضمن قواعد إدارية ومدنية وجنائية من أجل حماية الخصوصية، وما يتفرع عنها من مخاطر أخرى كتلك الناتجة عن معالجة البيانات في شبكات الحاسب الآلي المربوطة ببعضها البعض، والتي تتيح تبادل المعلومات بين المراكز المتباعدة والمختلفة، وهذه المخاطر كانت محل اهتمام دولي وإقليمي ووطني أفرز قواعد ومبادئ تتفق وحجم هذه المخاطر.</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B82A8BAA-59C0-4F6E-AF5E-776CDB886D9B}"/>
              </a:ext>
            </a:extLst>
          </p:cNvPr>
          <p:cNvPicPr>
            <a:picLocks noChangeAspect="1"/>
          </p:cNvPicPr>
          <p:nvPr/>
        </p:nvPicPr>
        <p:blipFill>
          <a:blip r:embed="rId3"/>
          <a:stretch>
            <a:fillRect/>
          </a:stretch>
        </p:blipFill>
        <p:spPr>
          <a:xfrm>
            <a:off x="3184635" y="1025194"/>
            <a:ext cx="5328744" cy="1508915"/>
          </a:xfrm>
          <a:prstGeom prst="rect">
            <a:avLst/>
          </a:prstGeom>
          <a:ln>
            <a:noFill/>
          </a:ln>
          <a:effectLst>
            <a:softEdge rad="112500"/>
          </a:effectLst>
        </p:spPr>
      </p:pic>
    </p:spTree>
    <p:extLst>
      <p:ext uri="{BB962C8B-B14F-4D97-AF65-F5344CB8AC3E}">
        <p14:creationId xmlns:p14="http://schemas.microsoft.com/office/powerpoint/2010/main" val="35939081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lnSpc>
                <a:spcPct val="150000"/>
              </a:lnSpc>
              <a:spcBef>
                <a:spcPts val="0"/>
              </a:spcBef>
            </a:pPr>
            <a:r>
              <a:rPr lang="en-US"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وإن مصطلح </a:t>
            </a:r>
            <a:r>
              <a:rPr lang="ar-SA" sz="1800" dirty="0">
                <a:solidFill>
                  <a:srgbClr val="00000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الخصوصية المعلوماتية</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هو مصطلح يتفق مع الطفرة العلمية والتكنولوجية التي نشهدها اليوم، حتى بات يطلق على هذا العصر عصر تفجر المعلومات فقد أصبحت المعلومة أهم ممتلكات الإنسان بل والشعوب حيث بات تقدم وتميز الشعوب مرتبطاً بمدى ما تملك من معلومات وقدرتها على استخدامها والحافظ عليها من السطو المعلوماتي، وأصبحت الشبكات المعلوماتية مستودعاً خطيراً للكثير من أسرار الإنسان والدول بصفة عامة حيث يمكن الوصول إليها بسهولة وسرعة، وهو ما لم يكن متاحاً في ظل سائر وسائل الحفظ التقليدية، فأصبحت بنوك المعلومات أهم وأخطر عناصر الحياة الخاصة للإنسان في العصر الحديث مما يستلزم المزيد من التعاون الدولي والإقليمي والعربي لوضع الضوابط والقيود اللازمة للحفاظ على خصوصية المعلومات علي كافة الأصعدة.</a:t>
            </a:r>
            <a:endParaRPr lang="en-US" sz="1800" dirty="0">
              <a:effectLst/>
              <a:latin typeface="Times New Roman" panose="02020603050405020304" pitchFamily="18" charset="0"/>
              <a:ea typeface="Times New Roman" panose="02020603050405020304" pitchFamily="18" charset="0"/>
            </a:endParaRPr>
          </a:p>
        </p:txBody>
      </p:sp>
      <p:pic>
        <p:nvPicPr>
          <p:cNvPr id="2" name="Picture 1">
            <a:extLst>
              <a:ext uri="{FF2B5EF4-FFF2-40B4-BE49-F238E27FC236}">
                <a16:creationId xmlns:a16="http://schemas.microsoft.com/office/drawing/2014/main" id="{B82A8BAA-59C0-4F6E-AF5E-776CDB886D9B}"/>
              </a:ext>
            </a:extLst>
          </p:cNvPr>
          <p:cNvPicPr>
            <a:picLocks noChangeAspect="1"/>
          </p:cNvPicPr>
          <p:nvPr/>
        </p:nvPicPr>
        <p:blipFill>
          <a:blip r:embed="rId3"/>
          <a:stretch>
            <a:fillRect/>
          </a:stretch>
        </p:blipFill>
        <p:spPr>
          <a:xfrm>
            <a:off x="3594538" y="36275"/>
            <a:ext cx="5328744" cy="1508915"/>
          </a:xfrm>
          <a:prstGeom prst="rect">
            <a:avLst/>
          </a:prstGeom>
          <a:ln>
            <a:noFill/>
          </a:ln>
          <a:effectLst>
            <a:softEdge rad="112500"/>
          </a:effectLst>
        </p:spPr>
      </p:pic>
    </p:spTree>
    <p:extLst>
      <p:ext uri="{BB962C8B-B14F-4D97-AF65-F5344CB8AC3E}">
        <p14:creationId xmlns:p14="http://schemas.microsoft.com/office/powerpoint/2010/main" val="369009847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pic>
        <p:nvPicPr>
          <p:cNvPr id="9" name="Picture 2" descr="مستقبل حماية الخصوصية في عالم الانترنيت – 11 | مسارات">
            <a:extLst>
              <a:ext uri="{FF2B5EF4-FFF2-40B4-BE49-F238E27FC236}">
                <a16:creationId xmlns:a16="http://schemas.microsoft.com/office/drawing/2014/main" id="{67A52CB9-F730-4BEC-A906-B8CD3B42BCC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4451" y="1685925"/>
            <a:ext cx="9001124" cy="40556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Oval 10">
            <a:extLst>
              <a:ext uri="{FF2B5EF4-FFF2-40B4-BE49-F238E27FC236}">
                <a16:creationId xmlns:a16="http://schemas.microsoft.com/office/drawing/2014/main" id="{0127E39A-483A-4CFA-B055-2517ED0C0483}"/>
              </a:ext>
            </a:extLst>
          </p:cNvPr>
          <p:cNvSpPr/>
          <p:nvPr/>
        </p:nvSpPr>
        <p:spPr>
          <a:xfrm>
            <a:off x="6696075" y="2489972"/>
            <a:ext cx="3418340" cy="939028"/>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rPr>
              <a:t> الخاتمة</a:t>
            </a:r>
            <a:endParaRPr kumimoji="0" lang="ar-EG" sz="3200" b="1" i="0" u="none" strike="noStrike" kern="1200" cap="none" spc="0" normalizeH="0" baseline="0" noProof="0" dirty="0">
              <a:ln>
                <a:noFill/>
              </a:ln>
              <a:solidFill>
                <a:prstClr val="black"/>
              </a:solidFill>
              <a:effectLst/>
              <a:uLnTx/>
              <a:uFillTx/>
              <a:latin typeface="Alexandria Medium" pitchFamily="2" charset="-78"/>
              <a:cs typeface="Alexandria Medium" pitchFamily="2" charset="-78"/>
            </a:endParaRPr>
          </a:p>
        </p:txBody>
      </p:sp>
    </p:spTree>
    <p:extLst>
      <p:ext uri="{BB962C8B-B14F-4D97-AF65-F5344CB8AC3E}">
        <p14:creationId xmlns:p14="http://schemas.microsoft.com/office/powerpoint/2010/main" val="64288471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25E68CE-65E3-497B-B44B-3015D837F001}"/>
              </a:ext>
            </a:extLst>
          </p:cNvPr>
          <p:cNvSpPr/>
          <p:nvPr/>
        </p:nvSpPr>
        <p:spPr>
          <a:xfrm>
            <a:off x="1337468" y="1552189"/>
            <a:ext cx="9270984" cy="4258600"/>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A5E2F2C9-85DB-4302-A093-C4C1EA54E224}"/>
              </a:ext>
            </a:extLst>
          </p:cNvPr>
          <p:cNvSpPr/>
          <p:nvPr/>
        </p:nvSpPr>
        <p:spPr>
          <a:xfrm>
            <a:off x="5972960" y="2693664"/>
            <a:ext cx="4455759" cy="2016001"/>
          </a:xfrm>
          <a:prstGeom prst="rect">
            <a:avLst/>
          </a:prstGeom>
        </p:spPr>
        <p:txBody>
          <a:bodyPr wrap="square">
            <a:spAutoFit/>
          </a:bodyPr>
          <a:lstStyle/>
          <a:p>
            <a:pPr marL="342900" marR="0" lvl="0" indent="-342900" algn="just" rtl="1">
              <a:lnSpc>
                <a:spcPct val="107000"/>
              </a:lnSpc>
              <a:spcBef>
                <a:spcPts val="0"/>
              </a:spcBef>
              <a:spcAft>
                <a:spcPts val="500"/>
              </a:spcAft>
              <a:buFont typeface="Symbol" panose="05050102010706020507" pitchFamily="18" charset="2"/>
              <a:buChar char=""/>
            </a:pPr>
            <a:r>
              <a:rPr lang="ar-SA" b="1" dirty="0">
                <a:solidFill>
                  <a:srgbClr val="FF0000"/>
                </a:solidFill>
                <a:latin typeface="Calibri" panose="020F0502020204030204" pitchFamily="34" charset="0"/>
                <a:ea typeface="Times New Roman" panose="02020603050405020304" pitchFamily="18" charset="0"/>
              </a:rPr>
              <a:t>المراجع :</a:t>
            </a:r>
            <a:endParaRPr lang="ar-EG" b="1" dirty="0">
              <a:solidFill>
                <a:srgbClr val="FF0000"/>
              </a:solidFill>
              <a:latin typeface="Calibri" panose="020F0502020204030204" pitchFamily="34" charset="0"/>
              <a:ea typeface="Times New Roman" panose="02020603050405020304" pitchFamily="18" charset="0"/>
            </a:endParaRPr>
          </a:p>
          <a:p>
            <a:pPr marR="0" lvl="0" algn="just" rtl="1">
              <a:lnSpc>
                <a:spcPct val="107000"/>
              </a:lnSpc>
              <a:spcBef>
                <a:spcPts val="0"/>
              </a:spcBef>
              <a:spcAft>
                <a:spcPts val="500"/>
              </a:spcAft>
            </a:pPr>
            <a:endParaRPr lang="en-US" dirty="0">
              <a:solidFill>
                <a:srgbClr val="FF0000"/>
              </a:solidFill>
              <a:latin typeface="Calibri" panose="020F0502020204030204" pitchFamily="34" charset="0"/>
              <a:ea typeface="Calibri" panose="020F0502020204030204" pitchFamily="34" charset="0"/>
            </a:endParaRPr>
          </a:p>
          <a:p>
            <a:pPr marR="0" lvl="0" algn="just" rtl="1">
              <a:lnSpc>
                <a:spcPct val="150000"/>
              </a:lnSpc>
              <a:spcBef>
                <a:spcPts val="0"/>
              </a:spcBef>
              <a:spcAft>
                <a:spcPts val="500"/>
              </a:spcAft>
            </a:pPr>
            <a:r>
              <a:rPr lang="ar-SA" dirty="0">
                <a:latin typeface="Calibri" panose="020F0502020204030204" pitchFamily="34" charset="0"/>
                <a:ea typeface="Times New Roman" panose="02020603050405020304" pitchFamily="18" charset="0"/>
              </a:rPr>
              <a:t>د. أسماء رويعي، الحق في حرمة الحياة الخاصة</a:t>
            </a:r>
            <a:r>
              <a:rPr lang="ar-EG" dirty="0">
                <a:latin typeface="Calibri" panose="020F0502020204030204" pitchFamily="34" charset="0"/>
                <a:ea typeface="Times New Roman" panose="02020603050405020304" pitchFamily="18" charset="0"/>
              </a:rPr>
              <a:t> </a:t>
            </a:r>
            <a:r>
              <a:rPr lang="ar-SA" dirty="0">
                <a:latin typeface="Calibri" panose="020F0502020204030204" pitchFamily="34" charset="0"/>
                <a:ea typeface="Times New Roman" panose="02020603050405020304" pitchFamily="18" charset="0"/>
              </a:rPr>
              <a:t>في مواجهة الجرائم ال</a:t>
            </a:r>
            <a:r>
              <a:rPr lang="ar-EG" dirty="0">
                <a:latin typeface="Calibri" panose="020F0502020204030204" pitchFamily="34" charset="0"/>
                <a:ea typeface="Times New Roman" panose="02020603050405020304" pitchFamily="18" charset="0"/>
              </a:rPr>
              <a:t>معلوماتية</a:t>
            </a:r>
            <a:r>
              <a:rPr lang="ar-SA" dirty="0">
                <a:latin typeface="Calibri" panose="020F0502020204030204" pitchFamily="34" charset="0"/>
                <a:ea typeface="Times New Roman" panose="02020603050405020304" pitchFamily="18" charset="0"/>
              </a:rPr>
              <a:t>، رسالة دكتوراة، جامعة القاهرة، سنة 2013.  </a:t>
            </a:r>
            <a:endParaRPr lang="en-US" dirty="0">
              <a:latin typeface="Calibri" panose="020F0502020204030204" pitchFamily="34" charset="0"/>
              <a:ea typeface="Calibri" panose="020F0502020204030204" pitchFamily="34" charset="0"/>
            </a:endParaRPr>
          </a:p>
        </p:txBody>
      </p:sp>
      <p:pic>
        <p:nvPicPr>
          <p:cNvPr id="7" name="Picture 6">
            <a:extLst>
              <a:ext uri="{FF2B5EF4-FFF2-40B4-BE49-F238E27FC236}">
                <a16:creationId xmlns:a16="http://schemas.microsoft.com/office/drawing/2014/main" id="{38A45DD1-07A6-42BC-BE25-789DA78FCA34}"/>
              </a:ext>
            </a:extLst>
          </p:cNvPr>
          <p:cNvPicPr>
            <a:picLocks noChangeAspect="1"/>
          </p:cNvPicPr>
          <p:nvPr/>
        </p:nvPicPr>
        <p:blipFill rotWithShape="1">
          <a:blip r:embed="rId2"/>
          <a:srcRect l="15883" t="10325" r="17941" b="11710"/>
          <a:stretch/>
        </p:blipFill>
        <p:spPr>
          <a:xfrm>
            <a:off x="1675976" y="1770875"/>
            <a:ext cx="3715174" cy="42586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70692012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solidFill>
            <a:schemeClr val="accent1">
              <a:lumMod val="60000"/>
              <a:lumOff val="40000"/>
            </a:schemeClr>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218" name="Picture 2" descr="8 التزامات لـ مسؤول حماية البيانات الشخصية وفقا للقانون">
            <a:extLst>
              <a:ext uri="{FF2B5EF4-FFF2-40B4-BE49-F238E27FC236}">
                <a16:creationId xmlns:a16="http://schemas.microsoft.com/office/drawing/2014/main" id="{F3E830F7-D939-47C2-BFD6-A491968EB0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29689" y="1742692"/>
            <a:ext cx="9026920" cy="38926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3BFC7E20-8C89-40CA-89CB-D20A4470F810}"/>
              </a:ext>
            </a:extLst>
          </p:cNvPr>
          <p:cNvPicPr>
            <a:picLocks noChangeAspect="1"/>
          </p:cNvPicPr>
          <p:nvPr/>
        </p:nvPicPr>
        <p:blipFill>
          <a:blip r:embed="rId3"/>
          <a:stretch>
            <a:fillRect/>
          </a:stretch>
        </p:blipFill>
        <p:spPr>
          <a:xfrm>
            <a:off x="1835392" y="3972910"/>
            <a:ext cx="7257796" cy="1308181"/>
          </a:xfrm>
          <a:prstGeom prst="rect">
            <a:avLst/>
          </a:prstGeom>
        </p:spPr>
      </p:pic>
      <p:sp>
        <p:nvSpPr>
          <p:cNvPr id="6" name="Rectangle 5">
            <a:extLst>
              <a:ext uri="{FF2B5EF4-FFF2-40B4-BE49-F238E27FC236}">
                <a16:creationId xmlns:a16="http://schemas.microsoft.com/office/drawing/2014/main" id="{61E47D9E-4879-4C6C-BFE8-7CD2B7A3607C}"/>
              </a:ext>
            </a:extLst>
          </p:cNvPr>
          <p:cNvSpPr/>
          <p:nvPr/>
        </p:nvSpPr>
        <p:spPr>
          <a:xfrm>
            <a:off x="1835391" y="4154088"/>
            <a:ext cx="7468024" cy="920958"/>
          </a:xfrm>
          <a:prstGeom prst="rect">
            <a:avLst/>
          </a:prstGeom>
        </p:spPr>
        <p:txBody>
          <a:bodyPr wrap="square">
            <a:spAutoFit/>
          </a:bodyPr>
          <a:lstStyle/>
          <a:p>
            <a:pPr marL="457200" marR="0" algn="ctr" rtl="1">
              <a:lnSpc>
                <a:spcPct val="107000"/>
              </a:lnSpc>
              <a:spcBef>
                <a:spcPts val="0"/>
              </a:spcBef>
              <a:spcAft>
                <a:spcPts val="500"/>
              </a:spcAft>
            </a:pPr>
            <a:r>
              <a:rPr lang="ar-SA" sz="2400" b="1" dirty="0">
                <a:solidFill>
                  <a:schemeClr val="bg1"/>
                </a:solidFill>
                <a:latin typeface="Calibri" panose="020F0502020204030204" pitchFamily="34" charset="0"/>
                <a:ea typeface="Calibri" panose="020F0502020204030204" pitchFamily="34" charset="0"/>
              </a:rPr>
              <a:t>تم بحمد الله الإنتهاء من شرح المحاضرة</a:t>
            </a:r>
            <a:r>
              <a:rPr lang="ar-EG" sz="2400" b="1" dirty="0">
                <a:solidFill>
                  <a:schemeClr val="bg1"/>
                </a:solidFill>
                <a:latin typeface="Calibri" panose="020F0502020204030204" pitchFamily="34" charset="0"/>
                <a:ea typeface="Calibri" panose="020F0502020204030204" pitchFamily="34" charset="0"/>
              </a:rPr>
              <a:t> </a:t>
            </a:r>
            <a:r>
              <a:rPr lang="ar-SA" sz="2400" b="1" dirty="0">
                <a:solidFill>
                  <a:schemeClr val="bg1"/>
                </a:solidFill>
                <a:latin typeface="Calibri" panose="020F0502020204030204" pitchFamily="34" charset="0"/>
                <a:ea typeface="Calibri" panose="020F0502020204030204" pitchFamily="34" charset="0"/>
              </a:rPr>
              <a:t>ا</a:t>
            </a:r>
            <a:r>
              <a:rPr lang="ar-EG" sz="2400" b="1" dirty="0">
                <a:solidFill>
                  <a:schemeClr val="bg1"/>
                </a:solidFill>
                <a:latin typeface="Calibri" panose="020F0502020204030204" pitchFamily="34" charset="0"/>
                <a:ea typeface="Calibri" panose="020F0502020204030204" pitchFamily="34" charset="0"/>
              </a:rPr>
              <a:t>لخامسة</a:t>
            </a:r>
            <a:endParaRPr lang="en-US" sz="2400" b="1" dirty="0">
              <a:solidFill>
                <a:schemeClr val="bg1"/>
              </a:solidFill>
              <a:latin typeface="Calibri" panose="020F0502020204030204" pitchFamily="34" charset="0"/>
              <a:ea typeface="Calibri" panose="020F0502020204030204" pitchFamily="34" charset="0"/>
            </a:endParaRPr>
          </a:p>
          <a:p>
            <a:pPr algn="ctr" rtl="1"/>
            <a:r>
              <a:rPr lang="ar-SA" sz="2400" b="1" dirty="0">
                <a:solidFill>
                  <a:schemeClr val="bg1"/>
                </a:solidFill>
                <a:latin typeface="Times New Roman" panose="02020603050405020304" pitchFamily="18" charset="0"/>
                <a:ea typeface="Times New Roman" panose="02020603050405020304" pitchFamily="18" charset="0"/>
              </a:rPr>
              <a:t>مع تمنياتي بالتوفيق د. أسماء رويعي</a:t>
            </a:r>
            <a:endParaRPr lang="en-US" sz="2400" b="1" dirty="0">
              <a:solidFill>
                <a:schemeClr val="bg1"/>
              </a:solidFill>
              <a:effectLst/>
              <a:latin typeface="Times New Roman" panose="02020603050405020304" pitchFamily="18" charset="0"/>
              <a:ea typeface="Times New Roman" panose="02020603050405020304" pitchFamily="18" charset="0"/>
            </a:endParaRPr>
          </a:p>
        </p:txBody>
      </p:sp>
      <p:sp>
        <p:nvSpPr>
          <p:cNvPr id="7" name="Slide Number Placeholder 6">
            <a:extLst>
              <a:ext uri="{FF2B5EF4-FFF2-40B4-BE49-F238E27FC236}">
                <a16:creationId xmlns:a16="http://schemas.microsoft.com/office/drawing/2014/main" id="{7A4FDFCD-8A38-42F4-906F-F35642AD46D3}"/>
              </a:ext>
            </a:extLst>
          </p:cNvPr>
          <p:cNvSpPr>
            <a:spLocks noGrp="1"/>
          </p:cNvSpPr>
          <p:nvPr>
            <p:ph type="sldNum" sz="quarter" idx="12"/>
          </p:nvPr>
        </p:nvSpPr>
        <p:spPr/>
        <p:txBody>
          <a:bodyPr/>
          <a:lstStyle/>
          <a:p>
            <a:fld id="{F7542ADD-394E-41F3-B704-951748884AEE}" type="slidenum">
              <a:rPr lang="en-US" smtClean="0"/>
              <a:t>41</a:t>
            </a:fld>
            <a:endParaRPr lang="en-US" dirty="0"/>
          </a:p>
        </p:txBody>
      </p:sp>
    </p:spTree>
    <p:extLst>
      <p:ext uri="{BB962C8B-B14F-4D97-AF65-F5344CB8AC3E}">
        <p14:creationId xmlns:p14="http://schemas.microsoft.com/office/powerpoint/2010/main" val="361384565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3">
      <a:majorFont>
        <a:latin typeface="Alexandria"/>
        <a:ea typeface=""/>
        <a:cs typeface="Alexandria"/>
      </a:majorFont>
      <a:minorFont>
        <a:latin typeface="Alexandria"/>
        <a:ea typeface=""/>
        <a:cs typeface="Alexandria Medium"/>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4381a61e2e76338479683f4812ea4ea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43b9e962ac83e50b8880f2925a9263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790A711-CDC6-4FA7-A4E4-49E1DDDA50C2}"/>
</file>

<file path=customXml/itemProps2.xml><?xml version="1.0" encoding="utf-8"?>
<ds:datastoreItem xmlns:ds="http://schemas.openxmlformats.org/officeDocument/2006/customXml" ds:itemID="{FC497514-9CE5-4EAE-85CD-F0ECFC3245B0}"/>
</file>

<file path=customXml/itemProps3.xml><?xml version="1.0" encoding="utf-8"?>
<ds:datastoreItem xmlns:ds="http://schemas.openxmlformats.org/officeDocument/2006/customXml" ds:itemID="{DD5522D6-B7DA-4147-8929-E3A8E9194F7D}"/>
</file>

<file path=docProps/app.xml><?xml version="1.0" encoding="utf-8"?>
<Properties xmlns="http://schemas.openxmlformats.org/officeDocument/2006/extended-properties" xmlns:vt="http://schemas.openxmlformats.org/officeDocument/2006/docPropsVTypes">
  <TotalTime>6442</TotalTime>
  <Words>4895</Words>
  <Application>Microsoft Office PowerPoint</Application>
  <PresentationFormat>Widescreen</PresentationFormat>
  <Paragraphs>258</Paragraphs>
  <Slides>42</Slides>
  <Notes>35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Alexandria</vt:lpstr>
      <vt:lpstr>Alexandria Medium</vt:lpstr>
      <vt:lpstr>Arial</vt:lpstr>
      <vt:lpstr>Calibri</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Hassan</cp:lastModifiedBy>
  <cp:revision>299</cp:revision>
  <dcterms:created xsi:type="dcterms:W3CDTF">2023-04-29T09:08:00Z</dcterms:created>
  <dcterms:modified xsi:type="dcterms:W3CDTF">2026-03-01T18:23:46Z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