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9"/>
  </p:notesMasterIdLst>
  <p:sldIdLst>
    <p:sldId id="260" r:id="rId2"/>
    <p:sldId id="275" r:id="rId3"/>
    <p:sldId id="278" r:id="rId4"/>
    <p:sldId id="282" r:id="rId5"/>
    <p:sldId id="284" r:id="rId6"/>
    <p:sldId id="285" r:id="rId7"/>
    <p:sldId id="286" r:id="rId8"/>
    <p:sldId id="287" r:id="rId9"/>
    <p:sldId id="288" r:id="rId10"/>
    <p:sldId id="290" r:id="rId11"/>
    <p:sldId id="289" r:id="rId12"/>
    <p:sldId id="292" r:id="rId13"/>
    <p:sldId id="293" r:id="rId14"/>
    <p:sldId id="294" r:id="rId15"/>
    <p:sldId id="295" r:id="rId16"/>
    <p:sldId id="296" r:id="rId17"/>
    <p:sldId id="29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4" d="100"/>
          <a:sy n="64" d="100"/>
        </p:scale>
        <p:origin x="724"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1200329"/>
          </a:xfrm>
          <a:prstGeom prst="rect">
            <a:avLst/>
          </a:prstGeom>
          <a:noFill/>
        </p:spPr>
        <p:txBody>
          <a:bodyPr wrap="squar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Risk Management</a:t>
            </a:r>
          </a:p>
          <a:p>
            <a:r>
              <a:rPr lang="en-US" sz="2800" b="1" dirty="0">
                <a:solidFill>
                  <a:srgbClr val="00B0F0"/>
                </a:solidFill>
                <a:latin typeface="Times New Roman" panose="02020603050405020304" pitchFamily="18" charset="0"/>
                <a:cs typeface="Times New Roman" panose="02020603050405020304" pitchFamily="18" charset="0"/>
              </a:rPr>
              <a:t>MGM </a:t>
            </a:r>
            <a:r>
              <a:rPr lang="en-US" sz="2800" b="1" dirty="0" smtClean="0">
                <a:solidFill>
                  <a:srgbClr val="00B0F0"/>
                </a:solidFill>
                <a:latin typeface="Times New Roman" panose="02020603050405020304" pitchFamily="18" charset="0"/>
                <a:cs typeface="Times New Roman" panose="02020603050405020304" pitchFamily="18" charset="0"/>
              </a:rPr>
              <a:t>510</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0</a:t>
            </a: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smtClean="0">
                <a:solidFill>
                  <a:srgbClr val="00B0F0"/>
                </a:solidFill>
                <a:latin typeface="Times New Roman" panose="02020603050405020304" pitchFamily="18" charset="0"/>
                <a:cs typeface="Times New Roman" panose="02020603050405020304" pitchFamily="18" charset="0"/>
              </a:rPr>
              <a:t>Nael Zabel</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smtClean="0">
                <a:solidFill>
                  <a:schemeClr val="bg1"/>
                </a:solidFill>
              </a:rPr>
              <a:t>www.midocean.ae</a:t>
            </a:r>
          </a:p>
        </p:txBody>
      </p:sp>
      <p:sp>
        <p:nvSpPr>
          <p:cNvPr id="8" name="Date Placeholder 7"/>
          <p:cNvSpPr>
            <a:spLocks noGrp="1"/>
          </p:cNvSpPr>
          <p:nvPr>
            <p:ph type="dt" sz="half" idx="10"/>
          </p:nvPr>
        </p:nvSpPr>
        <p:spPr/>
        <p:txBody>
          <a:bodyPr/>
          <a:lstStyle/>
          <a:p>
            <a:r>
              <a:rPr lang="en-US" smtClean="0"/>
              <a:t>Lecture 0 - Overview</a:t>
            </a:r>
            <a:endParaRPr lang="en-US" dirty="0" smtClean="0"/>
          </a:p>
        </p:txBody>
      </p:sp>
      <p:sp>
        <p:nvSpPr>
          <p:cNvPr id="9" name="Slide Number Placeholder 8"/>
          <p:cNvSpPr>
            <a:spLocks noGrp="1"/>
          </p:cNvSpPr>
          <p:nvPr>
            <p:ph type="sldNum" sz="quarter" idx="12"/>
          </p:nvPr>
        </p:nvSpPr>
        <p:spPr>
          <a:xfrm>
            <a:off x="7235687" y="6486975"/>
            <a:ext cx="4767626" cy="470415"/>
          </a:xfrm>
        </p:spPr>
        <p:txBody>
          <a:bodyPr/>
          <a:lstStyle/>
          <a:p>
            <a:r>
              <a:rPr lang="en-US" dirty="0"/>
              <a:t>MGM </a:t>
            </a:r>
            <a:r>
              <a:rPr lang="en-US" dirty="0" smtClean="0"/>
              <a:t>510 - Risk </a:t>
            </a:r>
            <a:r>
              <a:rPr lang="en-US" dirty="0"/>
              <a:t>Management</a:t>
            </a:r>
          </a:p>
          <a:p>
            <a:endParaRPr lang="en-US" dirty="0"/>
          </a:p>
        </p:txBody>
      </p:sp>
      <p:sp>
        <p:nvSpPr>
          <p:cNvPr id="10" name="Rectangle 9">
            <a:extLst>
              <a:ext uri="{FF2B5EF4-FFF2-40B4-BE49-F238E27FC236}">
                <a16:creationId xmlns:a16="http://schemas.microsoft.com/office/drawing/2014/main" id="{8FB30E01-4963-4F53-980E-D170930DD0FE}"/>
              </a:ext>
            </a:extLst>
          </p:cNvPr>
          <p:cNvSpPr/>
          <p:nvPr/>
        </p:nvSpPr>
        <p:spPr>
          <a:xfrm>
            <a:off x="188247" y="1921704"/>
            <a:ext cx="11659196" cy="4601260"/>
          </a:xfrm>
          <a:prstGeom prst="rect">
            <a:avLst/>
          </a:prstGeom>
          <a:solidFill>
            <a:sysClr val="window" lastClr="FFFFFF"/>
          </a:solidFill>
        </p:spPr>
        <p:txBody>
          <a:bodyPr wrap="square" lIns="0" tIns="0" rIns="0" bIns="0">
            <a:spAutoFit/>
          </a:bodyPr>
          <a:lstStyle/>
          <a:p>
            <a:pPr marL="0" marR="0" lvl="2" indent="0" algn="r" defTabSz="900073" rtl="1" eaLnBrk="1" fontAlgn="auto" latinLnBrk="0" hangingPunct="1">
              <a:lnSpc>
                <a:spcPct val="100000"/>
              </a:lnSpc>
              <a:spcBef>
                <a:spcPts val="0"/>
              </a:spcBef>
              <a:spcAft>
                <a:spcPts val="600"/>
              </a:spcAft>
              <a:buClrTx/>
              <a:buSzTx/>
              <a:buFontTx/>
              <a:buNone/>
              <a:tabLst/>
              <a:defRPr/>
            </a:pPr>
            <a:r>
              <a:rPr kumimoji="0" lang="ar-EG" sz="2400" b="1" i="0" u="none" strike="noStrike" kern="0" cap="none" spc="0" normalizeH="0" baseline="0" noProof="0" dirty="0">
                <a:ln>
                  <a:noFill/>
                </a:ln>
                <a:solidFill>
                  <a:srgbClr val="FF0000"/>
                </a:solidFill>
                <a:effectLst/>
                <a:uLnTx/>
                <a:uFillTx/>
                <a:latin typeface="AECOM Sans" panose="020B0504020202020204" pitchFamily="34" charset="0"/>
                <a:ea typeface="AECOM Sans" panose="020B0504020202020204" pitchFamily="34" charset="0"/>
                <a:cs typeface="AECOM Sans" panose="020B0504020202020204" pitchFamily="34" charset="0"/>
              </a:rPr>
              <a:t>الخبــــرات:</a:t>
            </a:r>
          </a:p>
          <a:p>
            <a:pPr marL="0" marR="0" lvl="2" indent="0" algn="r" defTabSz="900073" rtl="1" eaLnBrk="1" fontAlgn="auto" latinLnBrk="0" hangingPunct="1">
              <a:lnSpc>
                <a:spcPct val="100000"/>
              </a:lnSpc>
              <a:spcBef>
                <a:spcPts val="0"/>
              </a:spcBef>
              <a:spcAft>
                <a:spcPts val="600"/>
              </a:spcAft>
              <a:buClrTx/>
              <a:buSzTx/>
              <a:buFontTx/>
              <a:buNone/>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 درجة الدكتوراة في إدارة المخاطر – كليه الهندسه جامعه القاهره</a:t>
            </a:r>
          </a:p>
          <a:p>
            <a:pPr marL="0" marR="0" lvl="2" indent="0" algn="r" defTabSz="900073" rtl="1" eaLnBrk="1" fontAlgn="auto" latinLnBrk="0" hangingPunct="1">
              <a:lnSpc>
                <a:spcPct val="100000"/>
              </a:lnSpc>
              <a:spcBef>
                <a:spcPts val="0"/>
              </a:spcBef>
              <a:spcAft>
                <a:spcPts val="600"/>
              </a:spcAft>
              <a:buClrTx/>
              <a:buSzTx/>
              <a:buFontTx/>
              <a:buNone/>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 مدير مخاطر محترف (</a:t>
            </a:r>
            <a:r>
              <a:rPr kumimoji="0" lang="en-US"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(RMP</a:t>
            </a: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 شهادة الأيزو 31000: 2018 محترف إدارة المخاطر و مدرب معتمد.</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18 عاماً من الخبرة في إدارة المشاريع/ إدارة المخاطر</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حاصل علي جائزه افضل تطبيق لاداره المخاطر بالقطاع العام (2021) بالمملكه العربيه السعوديه</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مدير اقليمي لاداره المخاطر بشركه إيكوم الامريكيه (اكبر شركه استشارات بالعالم)</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مدير اداره ضبط المشاريع – مكتب اداره مشروعات وزاره الشئون البلديه و القرويه و الاسكان  </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مدير إدارة المخاطر بمكتب إدارة المشاريع بوزارة المالية </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مدير مخاطر  ومنسق مخاطر معتمد بمنطقة الشرق الأوسط وشمال أفريقيا و الهند بشركه وارلي بارسونز</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خبير إدارة مخاطر بهيئه الأمم المتحدة منذ 2014</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rPr>
              <a:t>قام بنشر 11 ورقة بحثية في المؤتمرات الدولية/ المجلات العلمية </a:t>
            </a:r>
          </a:p>
          <a:p>
            <a:pPr marL="285750" marR="0" lvl="2" indent="-285750" algn="r" defTabSz="900073" rtl="1" eaLnBrk="1" fontAlgn="auto" latinLnBrk="0" hangingPunct="1">
              <a:lnSpc>
                <a:spcPct val="100000"/>
              </a:lnSpc>
              <a:spcBef>
                <a:spcPts val="0"/>
              </a:spcBef>
              <a:spcAft>
                <a:spcPts val="600"/>
              </a:spcAft>
              <a:buClrTx/>
              <a:buSzTx/>
              <a:buFont typeface="Wingdings" panose="05000000000000000000" pitchFamily="2" charset="2"/>
              <a:buChar char="§"/>
              <a:tabLst/>
              <a:defRPr/>
            </a:pPr>
            <a:r>
              <a:rPr kumimoji="0" lang="ar-EG"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rPr>
              <a:t>شارك بالعديد من المؤتمرات الدوليه بكرواتيا – اليابان – الولايات المتحده – سويسرا – فلندا </a:t>
            </a:r>
            <a:endParaRPr kumimoji="0" lang="ar" sz="2000" b="1" i="0" u="none" strike="noStrike" kern="0" cap="none" spc="0" normalizeH="0" baseline="0" noProof="0" dirty="0">
              <a:ln>
                <a:noFill/>
              </a:ln>
              <a:solidFill>
                <a:srgbClr val="777679"/>
              </a:solidFill>
              <a:effectLst/>
              <a:uLnTx/>
              <a:uFillTx/>
              <a:latin typeface="AECOM Sans" panose="020B0504020202020204" pitchFamily="34" charset="0"/>
              <a:ea typeface="AECOM Sans" panose="020B0504020202020204" pitchFamily="34" charset="0"/>
              <a:cs typeface="AECOM Sans" panose="020B0504020202020204" pitchFamily="34" charset="0"/>
              <a:sym typeface="Arial" panose="020B0604020202020204" pitchFamily="34" charset="0"/>
            </a:endParaRPr>
          </a:p>
        </p:txBody>
      </p:sp>
      <p:pic>
        <p:nvPicPr>
          <p:cNvPr id="3" name="Picture 2"/>
          <p:cNvPicPr>
            <a:picLocks noChangeAspect="1"/>
          </p:cNvPicPr>
          <p:nvPr/>
        </p:nvPicPr>
        <p:blipFill>
          <a:blip r:embed="rId2"/>
          <a:stretch>
            <a:fillRect/>
          </a:stretch>
        </p:blipFill>
        <p:spPr>
          <a:xfrm>
            <a:off x="159656" y="1354393"/>
            <a:ext cx="2639797" cy="2767824"/>
          </a:xfrm>
          <a:prstGeom prst="rect">
            <a:avLst/>
          </a:prstGeom>
        </p:spPr>
      </p:pic>
    </p:spTree>
    <p:extLst>
      <p:ext uri="{BB962C8B-B14F-4D97-AF65-F5344CB8AC3E}">
        <p14:creationId xmlns:p14="http://schemas.microsoft.com/office/powerpoint/2010/main" val="17972050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pic>
        <p:nvPicPr>
          <p:cNvPr id="7" name="Picture 2" descr="جديد ] صور اسم اهلا وسهلا | Arabic calligraphy art, Arabic art, Balloon  illustration">
            <a:extLst>
              <a:ext uri="{FF2B5EF4-FFF2-40B4-BE49-F238E27FC236}">
                <a16:creationId xmlns:a16="http://schemas.microsoft.com/office/drawing/2014/main" id="{5ECB10DC-3100-1548-BA83-9CA7234430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284"/>
          <a:stretch/>
        </p:blipFill>
        <p:spPr bwMode="auto">
          <a:xfrm rot="272800">
            <a:off x="2920184" y="2096952"/>
            <a:ext cx="4923611" cy="2861144"/>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172686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Learning Outcomes</a:t>
            </a:r>
          </a:p>
        </p:txBody>
      </p:sp>
      <p:sp>
        <p:nvSpPr>
          <p:cNvPr id="6" name="TextBox 5">
            <a:extLst>
              <a:ext uri="{FF2B5EF4-FFF2-40B4-BE49-F238E27FC236}">
                <a16:creationId xmlns:a16="http://schemas.microsoft.com/office/drawing/2014/main" id="{3D483381-5D09-4F81-9A3B-F34ABB086CFF}"/>
              </a:ext>
            </a:extLst>
          </p:cNvPr>
          <p:cNvSpPr txBox="1"/>
          <p:nvPr/>
        </p:nvSpPr>
        <p:spPr>
          <a:xfrm>
            <a:off x="318051" y="1847334"/>
            <a:ext cx="11458343" cy="3416320"/>
          </a:xfrm>
          <a:prstGeom prst="rect">
            <a:avLst/>
          </a:prstGeom>
          <a:noFill/>
        </p:spPr>
        <p:txBody>
          <a:bodyPr wrap="square">
            <a:spAutoFit/>
          </a:bodyPr>
          <a:lstStyle/>
          <a:p>
            <a:r>
              <a:rPr lang="en-US" sz="2400" dirty="0">
                <a:solidFill>
                  <a:prstClr val="black"/>
                </a:solidFill>
                <a:latin typeface="Calibri" panose="020F0502020204030204"/>
              </a:rPr>
              <a:t>-	The goal of this course is to engage students in active discovery of risk management principles, Students will be prepared to function in a business environment, developing an awareness of the challenges, the tools, and the process of designing and implementing a risk management program.</a:t>
            </a:r>
          </a:p>
          <a:p>
            <a:r>
              <a:rPr lang="en-US" sz="2400" dirty="0">
                <a:solidFill>
                  <a:prstClr val="black"/>
                </a:solidFill>
                <a:latin typeface="Calibri" panose="020F0502020204030204"/>
              </a:rPr>
              <a:t>-	This course focuses on the ways in which businesses and society assess, control, and transfer risk. This process, known as the risk management process, is becoming an increasingly important tool in the management of business and personal financial health. An effective and efficient corporate risk management program leads to knowledge and control of costs and an improved bottom line.</a:t>
            </a:r>
          </a:p>
        </p:txBody>
      </p:sp>
      <p:sp>
        <p:nvSpPr>
          <p:cNvPr id="7"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24731418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sp>
        <p:nvSpPr>
          <p:cNvPr id="7" name="Google Shape;1103;p33">
            <a:extLst>
              <a:ext uri="{FF2B5EF4-FFF2-40B4-BE49-F238E27FC236}">
                <a16:creationId xmlns:a16="http://schemas.microsoft.com/office/drawing/2014/main" id="{8BCBFB35-849A-A846-920B-05F167933D55}"/>
              </a:ext>
            </a:extLst>
          </p:cNvPr>
          <p:cNvSpPr txBox="1">
            <a:spLocks/>
          </p:cNvSpPr>
          <p:nvPr/>
        </p:nvSpPr>
        <p:spPr>
          <a:xfrm>
            <a:off x="1874165" y="202202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تكون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مدة 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sp>
        <p:nvSpPr>
          <p:cNvPr id="10"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352446864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pic>
        <p:nvPicPr>
          <p:cNvPr id="10" name="Picture 9">
            <a:extLst>
              <a:ext uri="{FF2B5EF4-FFF2-40B4-BE49-F238E27FC236}">
                <a16:creationId xmlns:a16="http://schemas.microsoft.com/office/drawing/2014/main" id="{A357B08A-B981-ED4B-A093-E182024848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4913" y="1805126"/>
            <a:ext cx="9482169" cy="4001847"/>
          </a:xfrm>
          <a:prstGeom prst="rect">
            <a:avLst/>
          </a:prstGeom>
        </p:spPr>
      </p:pic>
      <p:sp>
        <p:nvSpPr>
          <p:cNvPr id="7"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29761267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sp>
        <p:nvSpPr>
          <p:cNvPr id="7" name="Google Shape;1103;p33">
            <a:extLst>
              <a:ext uri="{FF2B5EF4-FFF2-40B4-BE49-F238E27FC236}">
                <a16:creationId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rgbClr val="5B9BD5"/>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لجميع البرامج. </a:t>
            </a:r>
            <a:b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rgbClr val="5B9BD5"/>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ترفع علي منصة  </a:t>
            </a:r>
            <a:b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endParaRPr>
          </a:p>
        </p:txBody>
      </p:sp>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317511164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sp>
        <p:nvSpPr>
          <p:cNvPr id="6" name="Google Shape;1103;p33">
            <a:extLst>
              <a:ext uri="{FF2B5EF4-FFF2-40B4-BE49-F238E27FC236}">
                <a16:creationId xmlns:a16="http://schemas.microsoft.com/office/drawing/2014/main"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rgbClr val="5B9BD5"/>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rgbClr val="5B9BD5"/>
                </a:solidFill>
                <a:latin typeface="Tahoma" panose="020B0604030504040204" pitchFamily="34" charset="0"/>
                <a:ea typeface="Tahoma" panose="020B0604030504040204" pitchFamily="34" charset="0"/>
                <a:cs typeface="Tahoma" panose="020B0604030504040204" pitchFamily="34" charset="0"/>
              </a:rPr>
              <a:t>من كل أسبوع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في تمام </a:t>
            </a:r>
            <a:r>
              <a:rPr lang="ar-SA" sz="2800" b="1" u="sng" dirty="0">
                <a:solidFill>
                  <a:srgbClr val="FF0000"/>
                </a:solidFill>
                <a:latin typeface="Tahoma" panose="020B0604030504040204" pitchFamily="34" charset="0"/>
                <a:ea typeface="Tahoma" panose="020B0604030504040204" pitchFamily="34" charset="0"/>
                <a:cs typeface="Tahoma" panose="020B0604030504040204" pitchFamily="34" charset="0"/>
              </a:rPr>
              <a:t>١٢ ظهراً </a:t>
            </a: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بتوقيت الرياض</a:t>
            </a:r>
            <a:r>
              <a:rPr lang="en-US"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br>
              <a:rPr lang="en-US"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en-US"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9228971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sp>
        <p:nvSpPr>
          <p:cNvPr id="6" name="Google Shape;1103;p33">
            <a:extLst>
              <a:ext uri="{FF2B5EF4-FFF2-40B4-BE49-F238E27FC236}">
                <a16:creationId xmlns:a16="http://schemas.microsoft.com/office/drawing/2014/main"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a:t>
            </a:r>
            <a:r>
              <a:rPr lang="ar-SA"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23037032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pic>
        <p:nvPicPr>
          <p:cNvPr id="6" name="Picture 5">
            <a:extLst>
              <a:ext uri="{FF2B5EF4-FFF2-40B4-BE49-F238E27FC236}">
                <a16:creationId xmlns:a16="http://schemas.microsoft.com/office/drawing/2014/main" id="{1F2D7D67-7E24-C54C-8971-4479C4F10FC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617"/>
          <a:stretch/>
        </p:blipFill>
        <p:spPr>
          <a:xfrm>
            <a:off x="4658514" y="1947129"/>
            <a:ext cx="7114845" cy="3665185"/>
          </a:xfrm>
          <a:prstGeom prst="rect">
            <a:avLst/>
          </a:prstGeom>
        </p:spPr>
      </p:pic>
      <p:pic>
        <p:nvPicPr>
          <p:cNvPr id="7" name="Picture 2" descr="Moodle: Online Learning with the World's Most Popular LMS">
            <a:extLst>
              <a:ext uri="{FF2B5EF4-FFF2-40B4-BE49-F238E27FC236}">
                <a16:creationId xmlns:a16="http://schemas.microsoft.com/office/drawing/2014/main" id="{777868B6-FEBB-F746-9487-86C690CFF9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614" y="1605724"/>
            <a:ext cx="4527900" cy="1142570"/>
          </a:xfrm>
          <a:prstGeom prst="rect">
            <a:avLst/>
          </a:prstGeom>
          <a:noFill/>
          <a:extLst>
            <a:ext uri="{909E8E84-426E-40DD-AFC4-6F175D3DCCD1}">
              <a14:hiddenFill xmlns:a14="http://schemas.microsoft.com/office/drawing/2010/main">
                <a:solidFill>
                  <a:srgbClr val="FFFFFF"/>
                </a:solidFill>
              </a14:hiddenFill>
            </a:ext>
          </a:extLst>
        </p:spPr>
      </p:pic>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33544250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pic>
        <p:nvPicPr>
          <p:cNvPr id="6" name="Picture 5">
            <a:extLst>
              <a:ext uri="{FF2B5EF4-FFF2-40B4-BE49-F238E27FC236}">
                <a16:creationId xmlns:a16="http://schemas.microsoft.com/office/drawing/2014/main" id="{EDE348BC-2DB5-8346-8FB1-6536ADB6FC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33764542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Short Exam</a:t>
            </a:r>
          </a:p>
        </p:txBody>
      </p:sp>
      <p:sp>
        <p:nvSpPr>
          <p:cNvPr id="6" name="Google Shape;1103;p33">
            <a:extLst>
              <a:ext uri="{FF2B5EF4-FFF2-40B4-BE49-F238E27FC236}">
                <a16:creationId xmlns:a16="http://schemas.microsoft.com/office/drawing/2014/main" id="{A22CBC8F-21E0-C146-AB1B-820B253B1C0B}"/>
              </a:ext>
            </a:extLst>
          </p:cNvPr>
          <p:cNvSpPr txBox="1">
            <a:spLocks/>
          </p:cNvSpPr>
          <p:nvPr/>
        </p:nvSpPr>
        <p:spPr>
          <a:xfrm>
            <a:off x="1235914" y="1490870"/>
            <a:ext cx="9790841" cy="4253947"/>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مساء</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و 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b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فترة السماحية للإختبار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r>
              <a:rPr lang="ar-SA" sz="24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a:t>
            </a:r>
            <a:endPar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20226029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FINAL Exam</a:t>
            </a:r>
          </a:p>
        </p:txBody>
      </p:sp>
      <p:sp>
        <p:nvSpPr>
          <p:cNvPr id="7" name="Google Shape;1103;p33">
            <a:extLst>
              <a:ext uri="{FF2B5EF4-FFF2-40B4-BE49-F238E27FC236}">
                <a16:creationId xmlns:a16="http://schemas.microsoft.com/office/drawing/2014/main" id="{570E8B7D-5255-BF45-ABE7-0D4EC459DFFE}"/>
              </a:ext>
            </a:extLst>
          </p:cNvPr>
          <p:cNvSpPr txBox="1">
            <a:spLocks/>
          </p:cNvSpPr>
          <p:nvPr/>
        </p:nvSpPr>
        <p:spPr>
          <a:xfrm>
            <a:off x="878490" y="223151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r>
            <a:b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endParaRPr>
          </a:p>
          <a:p>
            <a:pPr algn="ctr" rtl="1"/>
            <a:r>
              <a:rPr lang="en-US"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r>
            <a:br>
              <a:rPr lang="en-US"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24768834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pic>
        <p:nvPicPr>
          <p:cNvPr id="6" name="Picture 5">
            <a:extLst>
              <a:ext uri="{FF2B5EF4-FFF2-40B4-BE49-F238E27FC236}">
                <a16:creationId xmlns:a16="http://schemas.microsoft.com/office/drawing/2014/main" id="{EDE348BC-2DB5-8346-8FB1-6536ADB6FC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84449247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sp>
        <p:nvSpPr>
          <p:cNvPr id="5" name="Title 1"/>
          <p:cNvSpPr>
            <a:spLocks noGrp="1"/>
          </p:cNvSpPr>
          <p:nvPr>
            <p:ph type="title"/>
          </p:nvPr>
        </p:nvSpPr>
        <p:spPr>
          <a:xfrm>
            <a:off x="470647" y="469859"/>
            <a:ext cx="9224681" cy="655264"/>
          </a:xfrm>
        </p:spPr>
        <p:txBody>
          <a:bodyPr/>
          <a:lstStyle/>
          <a:p>
            <a:r>
              <a:rPr lang="en-US" dirty="0"/>
              <a:t>Orientation Day</a:t>
            </a:r>
          </a:p>
        </p:txBody>
      </p:sp>
      <p:sp>
        <p:nvSpPr>
          <p:cNvPr id="7" name="Google Shape;1103;p33">
            <a:extLst>
              <a:ext uri="{FF2B5EF4-FFF2-40B4-BE49-F238E27FC236}">
                <a16:creationId xmlns:a16="http://schemas.microsoft.com/office/drawing/2014/main" id="{A8AFFF94-2549-554A-A261-8AC7C77F1D82}"/>
              </a:ext>
            </a:extLst>
          </p:cNvPr>
          <p:cNvSpPr txBox="1">
            <a:spLocks/>
          </p:cNvSpPr>
          <p:nvPr/>
        </p:nvSpPr>
        <p:spPr>
          <a:xfrm>
            <a:off x="1378571" y="25216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r>
              <a:rPr lang="ar-SA" sz="36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a:r>
            <a:br>
              <a:rPr lang="ar-SA" sz="36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prstClr val="black">
                    <a:lumMod val="60000"/>
                    <a:lumOff val="40000"/>
                  </a:prst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rgbClr val="ED7D31"/>
                </a:solidFill>
                <a:latin typeface="Tahoma" panose="020B0604030504040204" pitchFamily="34" charset="0"/>
                <a:ea typeface="Tahoma" panose="020B0604030504040204" pitchFamily="34" charset="0"/>
                <a:cs typeface="Tahoma" panose="020B0604030504040204" pitchFamily="34" charset="0"/>
              </a:rPr>
              <a:t>ترجمة للسؤال.</a:t>
            </a:r>
          </a:p>
        </p:txBody>
      </p:sp>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15913093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grpSp>
        <p:nvGrpSpPr>
          <p:cNvPr id="10" name="Google Shape;1410;p45"/>
          <p:cNvGrpSpPr/>
          <p:nvPr/>
        </p:nvGrpSpPr>
        <p:grpSpPr>
          <a:xfrm>
            <a:off x="813907" y="1171681"/>
            <a:ext cx="4454763" cy="4657744"/>
            <a:chOff x="729700" y="1034569"/>
            <a:chExt cx="3341072" cy="3493308"/>
          </a:xfrm>
        </p:grpSpPr>
        <p:sp>
          <p:nvSpPr>
            <p:cNvPr id="11"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rgbClr val="FFC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12"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rgbClr val="FFC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13"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rgbClr val="4472C4"/>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14"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rgbClr val="4472C4"/>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15"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rgbClr val="4472C4"/>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16"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17"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18"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19"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0"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1"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2"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3"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4"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5"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6"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7"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8"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29"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30"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31"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32"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33"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34"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35"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36"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grpSp>
          <p:nvGrpSpPr>
            <p:cNvPr id="37" name="Google Shape;1437;p45"/>
            <p:cNvGrpSpPr/>
            <p:nvPr/>
          </p:nvGrpSpPr>
          <p:grpSpPr>
            <a:xfrm>
              <a:off x="1750302" y="1433604"/>
              <a:ext cx="691925" cy="595011"/>
              <a:chOff x="1635727" y="1501503"/>
              <a:chExt cx="457834" cy="393708"/>
            </a:xfrm>
          </p:grpSpPr>
          <p:sp>
            <p:nvSpPr>
              <p:cNvPr id="85"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86"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87"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grpSp>
        <p:sp>
          <p:nvSpPr>
            <p:cNvPr id="38"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39"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rgbClr val="FFC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0"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1"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2"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rgbClr val="FFC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3"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rgbClr val="FFC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4"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5"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rgbClr val="FFC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6"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7"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rgbClr val="FFC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8"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49"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0"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1"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2"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3"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4"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5"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6"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7"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8"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59"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0"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1"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2"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3"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4"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5"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6"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7"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8"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69"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0"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1"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2"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3"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4"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5"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6"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7"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8"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79"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80"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81"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ysClr val="windowText" lastClr="000000"/>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82"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83"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sp>
          <p:nvSpPr>
            <p:cNvPr id="84"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2400" b="0" i="0" u="none" strike="noStrike" kern="0" cap="none" spc="0" normalizeH="0" baseline="0" noProof="0" smtClean="0">
                <a:ln>
                  <a:noFill/>
                </a:ln>
                <a:solidFill>
                  <a:prstClr val="black"/>
                </a:solidFill>
                <a:effectLst/>
                <a:uLnTx/>
                <a:uFillTx/>
                <a:latin typeface="Calibri" panose="020F0502020204030204"/>
              </a:endParaRPr>
            </a:p>
          </p:txBody>
        </p:sp>
      </p:grpSp>
      <p:sp>
        <p:nvSpPr>
          <p:cNvPr id="88" name="Google Shape;1488;p45"/>
          <p:cNvSpPr txBox="1">
            <a:spLocks/>
          </p:cNvSpPr>
          <p:nvPr/>
        </p:nvSpPr>
        <p:spPr>
          <a:xfrm>
            <a:off x="4672850" y="1276402"/>
            <a:ext cx="6887200" cy="5454400"/>
          </a:xfrm>
          <a:prstGeom prst="rect">
            <a:avLst/>
          </a:prstGeom>
        </p:spPr>
        <p:txBody>
          <a:bodyPr spcFirstLastPara="1" vert="horz" wrap="square" lIns="121900" tIns="121900" rIns="121900" bIns="121900" rtlCol="0" anchor="ctr" anchorCtr="0">
            <a:noAutofit/>
          </a:bodyPr>
          <a:lstStyle>
            <a:lvl1pPr lvl="0" algn="r" defTabSz="914400" rtl="0" eaLnBrk="1" latinLnBrk="0" hangingPunct="1">
              <a:lnSpc>
                <a:spcPct val="90000"/>
              </a:lnSpc>
              <a:spcBef>
                <a:spcPts val="0"/>
              </a:spcBef>
              <a:spcAft>
                <a:spcPts val="0"/>
              </a:spcAft>
              <a:buClr>
                <a:srgbClr val="FFFFFF"/>
              </a:buClr>
              <a:buSzPts val="4800"/>
              <a:buFont typeface="Anton"/>
              <a:buNone/>
              <a:defRPr sz="12800" kern="1200">
                <a:solidFill>
                  <a:srgbClr val="FFFFFF"/>
                </a:solidFill>
                <a:latin typeface="Anton"/>
                <a:ea typeface="Anton"/>
                <a:cs typeface="Anton"/>
                <a:sym typeface="Anton"/>
              </a:defRPr>
            </a:lvl1pPr>
            <a:lvl2pPr lvl="1" algn="r">
              <a:spcBef>
                <a:spcPts val="0"/>
              </a:spcBef>
              <a:spcAft>
                <a:spcPts val="0"/>
              </a:spcAft>
              <a:buSzPts val="4800"/>
              <a:buNone/>
              <a:defRPr sz="6400"/>
            </a:lvl2pPr>
            <a:lvl3pPr lvl="2" algn="r">
              <a:spcBef>
                <a:spcPts val="0"/>
              </a:spcBef>
              <a:spcAft>
                <a:spcPts val="0"/>
              </a:spcAft>
              <a:buSzPts val="4800"/>
              <a:buNone/>
              <a:defRPr sz="6400"/>
            </a:lvl3pPr>
            <a:lvl4pPr lvl="3" algn="r">
              <a:spcBef>
                <a:spcPts val="0"/>
              </a:spcBef>
              <a:spcAft>
                <a:spcPts val="0"/>
              </a:spcAft>
              <a:buSzPts val="4800"/>
              <a:buNone/>
              <a:defRPr sz="6400"/>
            </a:lvl4pPr>
            <a:lvl5pPr lvl="4" algn="r">
              <a:spcBef>
                <a:spcPts val="0"/>
              </a:spcBef>
              <a:spcAft>
                <a:spcPts val="0"/>
              </a:spcAft>
              <a:buSzPts val="4800"/>
              <a:buNone/>
              <a:defRPr sz="6400"/>
            </a:lvl5pPr>
            <a:lvl6pPr lvl="5" algn="r">
              <a:spcBef>
                <a:spcPts val="0"/>
              </a:spcBef>
              <a:spcAft>
                <a:spcPts val="0"/>
              </a:spcAft>
              <a:buSzPts val="4800"/>
              <a:buNone/>
              <a:defRPr sz="6400"/>
            </a:lvl6pPr>
            <a:lvl7pPr lvl="6" algn="r">
              <a:spcBef>
                <a:spcPts val="0"/>
              </a:spcBef>
              <a:spcAft>
                <a:spcPts val="0"/>
              </a:spcAft>
              <a:buSzPts val="4800"/>
              <a:buNone/>
              <a:defRPr sz="6400"/>
            </a:lvl7pPr>
            <a:lvl8pPr lvl="7" algn="r">
              <a:spcBef>
                <a:spcPts val="0"/>
              </a:spcBef>
              <a:spcAft>
                <a:spcPts val="0"/>
              </a:spcAft>
              <a:buSzPts val="4800"/>
              <a:buNone/>
              <a:defRPr sz="6400"/>
            </a:lvl8pPr>
            <a:lvl9pPr lvl="8" algn="r">
              <a:spcBef>
                <a:spcPts val="0"/>
              </a:spcBef>
              <a:spcAft>
                <a:spcPts val="0"/>
              </a:spcAft>
              <a:buSzPts val="4800"/>
              <a:buNone/>
              <a:defRPr sz="6400"/>
            </a:lvl9pPr>
          </a:lstStyle>
          <a:p>
            <a:pPr marL="0" marR="0" lvl="0" indent="0" algn="r" defTabSz="914400" rtl="0" eaLnBrk="1" fontAlgn="auto" latinLnBrk="0" hangingPunct="1">
              <a:lnSpc>
                <a:spcPct val="90000"/>
              </a:lnSpc>
              <a:spcBef>
                <a:spcPts val="0"/>
              </a:spcBef>
              <a:spcAft>
                <a:spcPts val="0"/>
              </a:spcAft>
              <a:buClr>
                <a:sysClr val="windowText" lastClr="000000"/>
              </a:buClr>
              <a:buSzPts val="1100"/>
              <a:buFont typeface="Anton"/>
              <a:buNone/>
              <a:tabLst/>
              <a:defRPr/>
            </a:pPr>
            <a:r>
              <a:rPr kumimoji="0" lang="en-US" sz="8800" b="0" i="0" u="none" strike="noStrike" kern="1200" cap="none" spc="0" normalizeH="0" baseline="0" noProof="0" dirty="0" smtClean="0">
                <a:ln>
                  <a:noFill/>
                </a:ln>
                <a:solidFill>
                  <a:schemeClr val="tx1"/>
                </a:solidFill>
                <a:effectLst/>
                <a:uLnTx/>
                <a:uFillTx/>
                <a:latin typeface="Anton"/>
                <a:sym typeface="Anton"/>
              </a:rPr>
              <a:t>We are AWESOME.</a:t>
            </a:r>
            <a:br>
              <a:rPr kumimoji="0" lang="en-US" sz="8800" b="0" i="0" u="none" strike="noStrike" kern="1200" cap="none" spc="0" normalizeH="0" baseline="0" noProof="0" dirty="0" smtClean="0">
                <a:ln>
                  <a:noFill/>
                </a:ln>
                <a:solidFill>
                  <a:schemeClr val="tx1"/>
                </a:solidFill>
                <a:effectLst/>
                <a:uLnTx/>
                <a:uFillTx/>
                <a:latin typeface="Anton"/>
                <a:sym typeface="Anton"/>
              </a:rPr>
            </a:br>
            <a:r>
              <a:rPr kumimoji="0" lang="en-US" sz="8800" b="0" i="0" u="none" strike="noStrike" kern="1200" cap="none" spc="0" normalizeH="0" baseline="0" noProof="0" dirty="0" smtClean="0">
                <a:ln>
                  <a:noFill/>
                </a:ln>
                <a:solidFill>
                  <a:schemeClr val="tx1"/>
                </a:solidFill>
                <a:effectLst/>
                <a:uLnTx/>
                <a:uFillTx/>
                <a:latin typeface="Anton"/>
                <a:sym typeface="Anton"/>
              </a:rPr>
              <a:t>We can do it!</a:t>
            </a:r>
          </a:p>
          <a:p>
            <a:pPr marL="0" marR="0" lvl="0" indent="0" algn="r" defTabSz="914400" rtl="0" eaLnBrk="1" fontAlgn="auto" latinLnBrk="0" hangingPunct="1">
              <a:lnSpc>
                <a:spcPct val="90000"/>
              </a:lnSpc>
              <a:spcBef>
                <a:spcPts val="0"/>
              </a:spcBef>
              <a:spcAft>
                <a:spcPts val="0"/>
              </a:spcAft>
              <a:buClr>
                <a:srgbClr val="FFFFFF"/>
              </a:buClr>
              <a:buSzPts val="4800"/>
              <a:buFont typeface="Anton"/>
              <a:buNone/>
              <a:tabLst/>
              <a:defRPr/>
            </a:pPr>
            <a:endParaRPr kumimoji="0" lang="en-US" sz="12800" b="0" i="0" u="none" strike="noStrike" kern="1200" cap="none" spc="0" normalizeH="0" baseline="0" noProof="0" dirty="0">
              <a:ln>
                <a:noFill/>
              </a:ln>
              <a:solidFill>
                <a:schemeClr val="tx1"/>
              </a:solidFill>
              <a:effectLst/>
              <a:uLnTx/>
              <a:uFillTx/>
              <a:latin typeface="Anton"/>
              <a:sym typeface="Anton"/>
            </a:endParaRPr>
          </a:p>
        </p:txBody>
      </p:sp>
      <p:sp>
        <p:nvSpPr>
          <p:cNvPr id="90"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9838015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rPr>
              <a:t>www.midocean.ae</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smtClean="0">
                <a:ln>
                  <a:noFill/>
                </a:ln>
                <a:solidFill>
                  <a:prstClr val="white"/>
                </a:solidFill>
                <a:effectLst/>
                <a:uLnTx/>
                <a:uFillTx/>
                <a:latin typeface="Times New Roman"/>
                <a:ea typeface="+mn-ea"/>
                <a:cs typeface="Times New Roman"/>
              </a:rPr>
              <a:t>Lecture 0 - Overview</a:t>
            </a:r>
            <a:endParaRPr kumimoji="0" lang="en-US" sz="1200" b="0" i="0" u="none" strike="noStrike" kern="1200" cap="none" spc="0" normalizeH="0" baseline="0" noProof="0" dirty="0" smtClean="0">
              <a:ln>
                <a:noFill/>
              </a:ln>
              <a:solidFill>
                <a:prstClr val="white"/>
              </a:solidFill>
              <a:effectLst/>
              <a:uLnTx/>
              <a:uFillTx/>
              <a:latin typeface="Times New Roman"/>
              <a:ea typeface="+mn-ea"/>
              <a:cs typeface="Times New Roman"/>
            </a:endParaRPr>
          </a:p>
        </p:txBody>
      </p:sp>
      <p:pic>
        <p:nvPicPr>
          <p:cNvPr id="89" name="Picture 88">
            <a:extLst>
              <a:ext uri="{FF2B5EF4-FFF2-40B4-BE49-F238E27FC236}">
                <a16:creationId xmlns:a16="http://schemas.microsoft.com/office/drawing/2014/main" id="{FF1165F4-8B05-DE45-8021-00287CC6DF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7553" y="1759502"/>
            <a:ext cx="7571667" cy="4380650"/>
          </a:xfrm>
          <a:prstGeom prst="rect">
            <a:avLst/>
          </a:prstGeom>
        </p:spPr>
      </p:pic>
      <p:sp>
        <p:nvSpPr>
          <p:cNvPr id="90" name="Title 1"/>
          <p:cNvSpPr>
            <a:spLocks noGrp="1"/>
          </p:cNvSpPr>
          <p:nvPr>
            <p:ph type="title"/>
          </p:nvPr>
        </p:nvSpPr>
        <p:spPr>
          <a:xfrm>
            <a:off x="470647" y="469859"/>
            <a:ext cx="9224681" cy="655264"/>
          </a:xfrm>
        </p:spPr>
        <p:txBody>
          <a:bodyPr/>
          <a:lstStyle/>
          <a:p>
            <a:r>
              <a:rPr lang="en-US" dirty="0"/>
              <a:t>Orientation Day</a:t>
            </a:r>
          </a:p>
        </p:txBody>
      </p:sp>
      <p:sp>
        <p:nvSpPr>
          <p:cNvPr id="9" name="Slide Number Placeholder 8"/>
          <p:cNvSpPr>
            <a:spLocks noGrp="1"/>
          </p:cNvSpPr>
          <p:nvPr>
            <p:ph type="sldNum" sz="quarter" idx="12"/>
          </p:nvPr>
        </p:nvSpPr>
        <p:spPr>
          <a:xfrm>
            <a:off x="7394713" y="6486975"/>
            <a:ext cx="4608600" cy="470415"/>
          </a:xfrm>
        </p:spPr>
        <p:txBody>
          <a:bodyPr/>
          <a:lstStyle/>
          <a:p>
            <a:r>
              <a:rPr lang="en-US" dirty="0"/>
              <a:t>MGM 510  </a:t>
            </a:r>
            <a:r>
              <a:rPr lang="en-US" dirty="0" smtClean="0"/>
              <a:t>- Risk </a:t>
            </a:r>
            <a:r>
              <a:rPr lang="en-US" dirty="0"/>
              <a:t>Management</a:t>
            </a:r>
          </a:p>
          <a:p>
            <a:endParaRPr lang="en-US" dirty="0"/>
          </a:p>
        </p:txBody>
      </p:sp>
    </p:spTree>
    <p:extLst>
      <p:ext uri="{BB962C8B-B14F-4D97-AF65-F5344CB8AC3E}">
        <p14:creationId xmlns:p14="http://schemas.microsoft.com/office/powerpoint/2010/main" val="338120781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504</TotalTime>
  <Words>759</Words>
  <Application>Microsoft Office PowerPoint</Application>
  <PresentationFormat>Widescreen</PresentationFormat>
  <Paragraphs>99</Paragraphs>
  <Slides>17</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AECOM Sans</vt:lpstr>
      <vt:lpstr>Anton</vt:lpstr>
      <vt:lpstr>Arial</vt:lpstr>
      <vt:lpstr>Calibri</vt:lpstr>
      <vt:lpstr>Catamaran</vt:lpstr>
      <vt:lpstr>Tahoma</vt:lpstr>
      <vt:lpstr>Times New Roman</vt:lpstr>
      <vt:lpstr>Wingdings</vt:lpstr>
      <vt:lpstr>Office Theme</vt:lpstr>
      <vt:lpstr>PowerPoint Presentation</vt:lpstr>
      <vt:lpstr>PowerPoint Presentation</vt:lpstr>
      <vt:lpstr>PowerPoint Presentation</vt:lpstr>
      <vt:lpstr>Learning Outcomes</vt:lpstr>
      <vt:lpstr>Orientation Day</vt:lpstr>
      <vt:lpstr>Orientation Day</vt:lpstr>
      <vt:lpstr>Orientation Day</vt:lpstr>
      <vt:lpstr>Orientation Day</vt:lpstr>
      <vt:lpstr>Orientation Day</vt:lpstr>
      <vt:lpstr>Orientation Day</vt:lpstr>
      <vt:lpstr>Orientation Day</vt:lpstr>
      <vt:lpstr>Short Exam</vt:lpstr>
      <vt:lpstr>FINAL Exam</vt:lpstr>
      <vt:lpstr>Orientation Day</vt:lpstr>
      <vt:lpstr>Orientation Day</vt:lpstr>
      <vt:lpstr>PowerPoint Presentation</vt:lpstr>
      <vt:lpstr>Orientation 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Nael Y Zabel</cp:lastModifiedBy>
  <cp:revision>52</cp:revision>
  <dcterms:created xsi:type="dcterms:W3CDTF">2023-09-12T14:13:52Z</dcterms:created>
  <dcterms:modified xsi:type="dcterms:W3CDTF">2023-09-26T18:16:56Z</dcterms:modified>
</cp:coreProperties>
</file>