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256" r:id="rId6"/>
    <p:sldId id="258" r:id="rId7"/>
    <p:sldId id="501" r:id="rId8"/>
    <p:sldId id="261" r:id="rId9"/>
    <p:sldId id="503" r:id="rId10"/>
    <p:sldId id="505" r:id="rId11"/>
    <p:sldId id="262" r:id="rId12"/>
    <p:sldId id="515" r:id="rId13"/>
    <p:sldId id="512" r:id="rId14"/>
    <p:sldId id="513" r:id="rId15"/>
    <p:sldId id="514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2" r:id="rId25"/>
    <p:sldId id="509" r:id="rId26"/>
    <p:sldId id="510" r:id="rId27"/>
    <p:sldId id="518" r:id="rId28"/>
    <p:sldId id="516" r:id="rId29"/>
    <p:sldId id="517" r:id="rId30"/>
    <p:sldId id="511" r:id="rId31"/>
    <p:sldId id="508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258"/>
            <p14:sldId id="501"/>
            <p14:sldId id="261"/>
            <p14:sldId id="503"/>
            <p14:sldId id="505"/>
            <p14:sldId id="262"/>
            <p14:sldId id="515"/>
            <p14:sldId id="512"/>
            <p14:sldId id="513"/>
            <p14:sldId id="514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2"/>
            <p14:sldId id="509"/>
            <p14:sldId id="510"/>
            <p14:sldId id="518"/>
            <p14:sldId id="516"/>
            <p14:sldId id="517"/>
            <p14:sldId id="511"/>
            <p14:sldId id="508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289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Associate Professor/ Ahmed Rageh Ismail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5263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693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Importance and Purpose of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Research is formalized curiosity. </a:t>
            </a:r>
          </a:p>
          <a:p>
            <a:endParaRPr dirty="0"/>
          </a:p>
          <a:p>
            <a:r>
              <a:rPr b="1" dirty="0"/>
              <a:t>Purpose of the </a:t>
            </a:r>
            <a:r>
              <a:rPr lang="en-US" b="1" dirty="0"/>
              <a:t>course</a:t>
            </a:r>
            <a:endParaRPr b="1" dirty="0"/>
          </a:p>
          <a:p>
            <a:pPr marL="0" indent="0">
              <a:buNone/>
            </a:pPr>
            <a:r>
              <a:rPr dirty="0"/>
              <a:t>- Provide a reference guide for the research process.</a:t>
            </a:r>
          </a:p>
          <a:p>
            <a:pPr marL="0" indent="0">
              <a:buNone/>
            </a:pPr>
            <a:r>
              <a:rPr dirty="0"/>
              <a:t>- Emphasize the essential nature of research skills for </a:t>
            </a:r>
            <a:r>
              <a:rPr lang="en-US" dirty="0"/>
              <a:t>business</a:t>
            </a:r>
            <a:r>
              <a:rPr dirty="0"/>
              <a:t> </a:t>
            </a:r>
            <a:r>
              <a:rPr lang="en-US" dirty="0"/>
              <a:t>students</a:t>
            </a:r>
            <a:r>
              <a:rPr dirty="0"/>
              <a:t>. </a:t>
            </a:r>
          </a:p>
          <a:p>
            <a:endParaRPr dirty="0"/>
          </a:p>
          <a:p>
            <a:r>
              <a:rPr b="1" dirty="0"/>
              <a:t>Significance</a:t>
            </a:r>
          </a:p>
          <a:p>
            <a:pPr marL="0" indent="0">
              <a:buNone/>
            </a:pPr>
            <a:r>
              <a:rPr dirty="0"/>
              <a:t>- Facilitates the identification and solution of workplace problems.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0B63D1-2C26-593D-A8BC-C57B9EB1C6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5902" y="1333987"/>
            <a:ext cx="3566098" cy="222253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Goals and Approach of the </a:t>
            </a:r>
            <a:r>
              <a:rPr lang="en-US" b="1" dirty="0"/>
              <a:t>Course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b="1" dirty="0"/>
              <a:t>Aims</a:t>
            </a:r>
          </a:p>
          <a:p>
            <a:pPr marL="0" indent="0">
              <a:buNone/>
            </a:pPr>
            <a:r>
              <a:rPr dirty="0"/>
              <a:t>- Provide insight into the research process.</a:t>
            </a:r>
          </a:p>
          <a:p>
            <a:pPr marL="0" indent="0">
              <a:buNone/>
            </a:pPr>
            <a:r>
              <a:rPr dirty="0"/>
              <a:t>- Present choices and opportunities in research endeavors.</a:t>
            </a:r>
          </a:p>
          <a:p>
            <a:pPr marL="0" indent="0">
              <a:buNone/>
            </a:pPr>
            <a:r>
              <a:rPr dirty="0"/>
              <a:t>- Encourage the development of individual research approaches.</a:t>
            </a:r>
          </a:p>
          <a:p>
            <a:endParaRPr dirty="0"/>
          </a:p>
          <a:p>
            <a:r>
              <a:rPr b="1" dirty="0"/>
              <a:t>Philosophy</a:t>
            </a:r>
          </a:p>
          <a:p>
            <a:pPr marL="0" indent="0">
              <a:buNone/>
            </a:pPr>
            <a:r>
              <a:rPr dirty="0"/>
              <a:t>- Research as an adventure and a joy.</a:t>
            </a:r>
          </a:p>
          <a:p>
            <a:pPr marL="0" indent="0">
              <a:buNone/>
            </a:pPr>
            <a:r>
              <a:rPr dirty="0"/>
              <a:t>- Promote infinite curiosity and desire to discover the unknown.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A2392-588B-0BA5-D950-01D084547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7DDA0-CB52-3FBE-F1B1-2C7F5A1B4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Approach</a:t>
            </a:r>
          </a:p>
          <a:p>
            <a:pPr marL="0" indent="0">
              <a:buNone/>
            </a:pPr>
            <a:r>
              <a:rPr lang="en-US" dirty="0"/>
              <a:t>- Draw on established research practices.</a:t>
            </a:r>
          </a:p>
          <a:p>
            <a:pPr marL="0" indent="0">
              <a:buNone/>
            </a:pPr>
            <a:r>
              <a:rPr lang="en-US" dirty="0"/>
              <a:t>- Encourage a critical approach and experimentation within the research context.</a:t>
            </a:r>
          </a:p>
          <a:p>
            <a:endParaRPr lang="en-US" dirty="0"/>
          </a:p>
          <a:p>
            <a:r>
              <a:rPr lang="en-US" b="1" dirty="0"/>
              <a:t>Challenges</a:t>
            </a:r>
          </a:p>
          <a:p>
            <a:pPr marL="0" indent="0">
              <a:buNone/>
            </a:pPr>
            <a:r>
              <a:rPr lang="en-US" dirty="0"/>
              <a:t>- Emphasize the ongoing exploration of investigative strategies.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821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The Research Hierarchy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8700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dirty="0"/>
          </a:p>
          <a:p>
            <a:r>
              <a:rPr dirty="0"/>
              <a:t>Figure 0.1 describes relationships between various levels of the research hierarchy.</a:t>
            </a:r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97196F-B861-3458-CE08-C12BBE59F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861" y="3077564"/>
            <a:ext cx="5693139" cy="35330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89BE49-C817-5108-4F51-B4B6B4ED7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4008"/>
            <a:ext cx="12158818" cy="379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19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01E6B-07B9-73F6-32BA-6B02997A3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Paradigms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DDFD3-9C83-63DB-0CA2-B9911405F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Paradigms are 'constellation of beliefs, values, techniques' shared by a scientific community (Kuhn, 1970, 146).</a:t>
            </a:r>
          </a:p>
          <a:p>
            <a:endParaRPr lang="en-US" dirty="0"/>
          </a:p>
          <a:p>
            <a:r>
              <a:rPr lang="en-US" dirty="0"/>
              <a:t>Provide solutions or exemplars for solving scientific problems (Seale, 1998, 12).</a:t>
            </a:r>
          </a:p>
          <a:p>
            <a:endParaRPr lang="en-US" dirty="0"/>
          </a:p>
          <a:p>
            <a:r>
              <a:rPr lang="en-US" dirty="0"/>
              <a:t>Paradigms guide the subject, activity, and nature of research outputs (</a:t>
            </a:r>
            <a:r>
              <a:rPr lang="en-US" dirty="0" err="1"/>
              <a:t>Corbetta</a:t>
            </a:r>
            <a:r>
              <a:rPr lang="en-US" dirty="0"/>
              <a:t>, 2003, 11).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813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Paradigms and Methodologies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dirty="0"/>
          </a:p>
          <a:p>
            <a:r>
              <a:rPr dirty="0"/>
              <a:t>Paradigm implies a methodology; </a:t>
            </a:r>
            <a:endParaRPr lang="en-US" dirty="0"/>
          </a:p>
          <a:p>
            <a:endParaRPr lang="en-US" dirty="0"/>
          </a:p>
          <a:p>
            <a:r>
              <a:rPr dirty="0"/>
              <a:t>worldview often dictates research nature.</a:t>
            </a:r>
            <a:endParaRPr lang="en-US" dirty="0"/>
          </a:p>
          <a:p>
            <a:endParaRPr dirty="0"/>
          </a:p>
          <a:p>
            <a:r>
              <a:rPr dirty="0"/>
              <a:t>Ideally, the research question should dictate the nature of the 'asking'.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578F5F-396A-4F35-1543-36AE785CC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074" y="119920"/>
            <a:ext cx="7081852" cy="661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13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A8D66-B8DE-8E0B-5E86-09ECF5E7C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Paradigm: Positivism vs. Interpretivism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0241C-D0C3-C6E0-1723-84F5A84FA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Positivism</a:t>
            </a:r>
            <a:r>
              <a:rPr lang="en-US" dirty="0"/>
              <a:t>: This paradigm is based on the idea that the social world can be studied with the same scientific methods used in the natural sciences.</a:t>
            </a:r>
          </a:p>
          <a:p>
            <a:r>
              <a:rPr lang="en-US" b="1" dirty="0"/>
              <a:t>Methodology</a:t>
            </a:r>
            <a:r>
              <a:rPr lang="en-US" dirty="0"/>
              <a:t>: Uses quantitative methods such as surveys, experiments, and statistical analysis to test hypotheses.</a:t>
            </a:r>
          </a:p>
          <a:p>
            <a:r>
              <a:rPr lang="en-US" b="1" dirty="0"/>
              <a:t>Worldview</a:t>
            </a:r>
            <a:r>
              <a:rPr lang="en-US" dirty="0"/>
              <a:t>: Positivists believe in objective reality that can be measured and quantified.</a:t>
            </a:r>
          </a:p>
          <a:p>
            <a:r>
              <a:rPr lang="en-US" b="1" dirty="0"/>
              <a:t>Research Nature</a:t>
            </a:r>
            <a:r>
              <a:rPr lang="en-US" dirty="0"/>
              <a:t>: Research under this paradigm seeks to identify general laws and patterns in social behavior through empirical, objective observation and analysis.</a:t>
            </a:r>
          </a:p>
        </p:txBody>
      </p:sp>
    </p:spTree>
    <p:extLst>
      <p:ext uri="{BB962C8B-B14F-4D97-AF65-F5344CB8AC3E}">
        <p14:creationId xmlns:p14="http://schemas.microsoft.com/office/powerpoint/2010/main" val="3823056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D7C12-55F0-8CD5-47D8-BCE10B889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DC0B45-E48B-F633-D80F-7A6B9E200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Interpretivism</a:t>
            </a:r>
            <a:r>
              <a:rPr lang="en-US" dirty="0"/>
              <a:t>: This paradigm emphasizes understanding the subjective meaning of social phenomena from the perspective of those experiencing it.</a:t>
            </a:r>
          </a:p>
          <a:p>
            <a:r>
              <a:rPr lang="en-US" b="1" dirty="0"/>
              <a:t>Methodology</a:t>
            </a:r>
            <a:r>
              <a:rPr lang="en-US" dirty="0"/>
              <a:t>: Employs qualitative methods such as interviews, ethnography, and participant observation to gain in-depth insights.</a:t>
            </a:r>
          </a:p>
          <a:p>
            <a:r>
              <a:rPr lang="en-US" b="1" dirty="0"/>
              <a:t>Worldview</a:t>
            </a:r>
            <a:r>
              <a:rPr lang="en-US" dirty="0"/>
              <a:t>: Interpretivists believe that reality is socially constructed and can only be understood through the subjective experiences of individuals.</a:t>
            </a:r>
          </a:p>
          <a:p>
            <a:r>
              <a:rPr lang="en-US" b="1" dirty="0"/>
              <a:t>Research Nature</a:t>
            </a:r>
            <a:r>
              <a:rPr lang="en-US" dirty="0"/>
              <a:t>: Research focuses on understanding the meaning and context of social phenomena, often prioritizing depth over generalizability.</a:t>
            </a:r>
          </a:p>
        </p:txBody>
      </p:sp>
    </p:spTree>
    <p:extLst>
      <p:ext uri="{BB962C8B-B14F-4D97-AF65-F5344CB8AC3E}">
        <p14:creationId xmlns:p14="http://schemas.microsoft.com/office/powerpoint/2010/main" val="179342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CBCAE-0200-D50E-9B73-A00C67FE9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978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Research Question: How do social media platforms influence political engagement among young adults?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7A9F4-7DA6-A37C-50B7-C79459E2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3672"/>
            <a:ext cx="10515600" cy="4647966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b="1" dirty="0"/>
              <a:t>Nature of the 'Asking’</a:t>
            </a:r>
          </a:p>
          <a:p>
            <a:pPr marL="0" indent="0">
              <a:buNone/>
            </a:pPr>
            <a:r>
              <a:rPr lang="en-US" dirty="0"/>
              <a:t>This question could be approached using a mixed-methods strategy, as it involves both the measurement of engagement levels and the exploration of user experiences.</a:t>
            </a:r>
          </a:p>
          <a:p>
            <a:r>
              <a:rPr lang="en-US" b="1" dirty="0"/>
              <a:t>Methodology</a:t>
            </a:r>
          </a:p>
          <a:p>
            <a:pPr marL="0" indent="0">
              <a:buNone/>
            </a:pPr>
            <a:r>
              <a:rPr lang="en-US" dirty="0"/>
              <a:t>            Quantitative: Use surveys to measure the frequency and types of political engagement (e.g., signing petitions, attending protests) among young adults who use social media.</a:t>
            </a:r>
          </a:p>
          <a:p>
            <a:pPr marL="0" indent="0">
              <a:buNone/>
            </a:pPr>
            <a:r>
              <a:rPr lang="en-US" dirty="0"/>
              <a:t>            Qualitative: Conduct in-depth interviews to understand how and why young adults engage with political content on social media, and how it affects their political views and actions.</a:t>
            </a:r>
          </a:p>
        </p:txBody>
      </p:sp>
    </p:spTree>
    <p:extLst>
      <p:ext uri="{BB962C8B-B14F-4D97-AF65-F5344CB8AC3E}">
        <p14:creationId xmlns:p14="http://schemas.microsoft.com/office/powerpoint/2010/main" val="146821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Research Methodology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dirty="0"/>
              <a:t>Theoretical Perspective:</a:t>
            </a:r>
          </a:p>
          <a:p>
            <a:pPr marL="0" indent="0">
              <a:buNone/>
            </a:pPr>
            <a:r>
              <a:rPr dirty="0"/>
              <a:t>- Overall nature of the research activity.</a:t>
            </a:r>
          </a:p>
          <a:p>
            <a:pPr marL="0" indent="0">
              <a:buNone/>
            </a:pPr>
            <a:r>
              <a:rPr lang="en-US" dirty="0"/>
              <a:t>-</a:t>
            </a:r>
            <a:r>
              <a:rPr dirty="0"/>
              <a:t> Applied to various aspects of the research process.</a:t>
            </a:r>
          </a:p>
          <a:p>
            <a:endParaRPr dirty="0"/>
          </a:p>
          <a:p>
            <a:r>
              <a:rPr dirty="0"/>
              <a:t>Fundamental Methodologies:</a:t>
            </a:r>
          </a:p>
          <a:p>
            <a:pPr marL="0" indent="0">
              <a:buNone/>
            </a:pPr>
            <a:r>
              <a:rPr dirty="0"/>
              <a:t>- Qualitative</a:t>
            </a:r>
          </a:p>
          <a:p>
            <a:pPr marL="0" indent="0">
              <a:buNone/>
            </a:pPr>
            <a:r>
              <a:rPr dirty="0"/>
              <a:t>- Quantitative</a:t>
            </a:r>
          </a:p>
          <a:p>
            <a:endParaRPr dirty="0"/>
          </a:p>
          <a:p>
            <a:r>
              <a:rPr dirty="0"/>
              <a:t>Methodology:</a:t>
            </a:r>
          </a:p>
          <a:p>
            <a:pPr marL="0" indent="0">
              <a:buNone/>
            </a:pPr>
            <a:r>
              <a:rPr dirty="0"/>
              <a:t>- Perspective or angle on the research question.</a:t>
            </a:r>
          </a:p>
          <a:p>
            <a:pPr marL="0" indent="0">
              <a:buNone/>
            </a:pPr>
            <a:r>
              <a:rPr dirty="0"/>
              <a:t>- Does not necessarily imply a particular research method.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Qualitative vs Quantitative Angles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b="1" dirty="0"/>
              <a:t>Quantitative Angle</a:t>
            </a:r>
          </a:p>
          <a:p>
            <a:pPr marL="0" indent="0">
              <a:buNone/>
            </a:pPr>
            <a:r>
              <a:rPr dirty="0"/>
              <a:t>- Focuses on 'how many?', 'how often?', 'when?'</a:t>
            </a:r>
          </a:p>
          <a:p>
            <a:endParaRPr dirty="0"/>
          </a:p>
          <a:p>
            <a:r>
              <a:rPr b="1" dirty="0"/>
              <a:t>Qualitative Angle</a:t>
            </a:r>
          </a:p>
          <a:p>
            <a:pPr marL="0" indent="0">
              <a:buNone/>
            </a:pPr>
            <a:r>
              <a:rPr dirty="0"/>
              <a:t>- Focuses on 'why?', 'how?', 'how do they feel about it?'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Research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b="1" dirty="0"/>
              <a:t>Definition</a:t>
            </a:r>
          </a:p>
          <a:p>
            <a:pPr marL="0" indent="0">
              <a:buNone/>
            </a:pPr>
            <a:r>
              <a:rPr dirty="0"/>
              <a:t>- Bounded system for empirical investigation, often called a 'strategy'.</a:t>
            </a:r>
          </a:p>
          <a:p>
            <a:pPr marL="0" indent="0">
              <a:buNone/>
            </a:pPr>
            <a:r>
              <a:rPr dirty="0"/>
              <a:t>- Research method is defined by the driving purpose, not techniques.</a:t>
            </a:r>
          </a:p>
          <a:p>
            <a:endParaRPr dirty="0"/>
          </a:p>
          <a:p>
            <a:r>
              <a:rPr b="1" dirty="0"/>
              <a:t>Examples of Research Methods</a:t>
            </a:r>
          </a:p>
          <a:p>
            <a:pPr marL="0" indent="0">
              <a:buNone/>
            </a:pPr>
            <a:r>
              <a:rPr dirty="0"/>
              <a:t>- Case study</a:t>
            </a:r>
          </a:p>
          <a:p>
            <a:pPr marL="0" indent="0">
              <a:buNone/>
            </a:pPr>
            <a:r>
              <a:rPr dirty="0"/>
              <a:t>- Survey</a:t>
            </a:r>
          </a:p>
          <a:p>
            <a:pPr marL="0" indent="0">
              <a:buNone/>
            </a:pPr>
            <a:r>
              <a:rPr dirty="0"/>
              <a:t>- Action research</a:t>
            </a:r>
          </a:p>
          <a:p>
            <a:pPr marL="0" indent="0">
              <a:buNone/>
            </a:pPr>
            <a:r>
              <a:rPr dirty="0"/>
              <a:t>- And more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Research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b="1" dirty="0"/>
              <a:t>Definition</a:t>
            </a:r>
          </a:p>
          <a:p>
            <a:pPr marL="0" indent="0">
              <a:buNone/>
            </a:pPr>
            <a:r>
              <a:rPr dirty="0"/>
              <a:t>- Individual data collection techniques within a method.</a:t>
            </a:r>
          </a:p>
          <a:p>
            <a:endParaRPr dirty="0"/>
          </a:p>
          <a:p>
            <a:r>
              <a:rPr b="1" dirty="0"/>
              <a:t>Examples of Techniques</a:t>
            </a:r>
          </a:p>
          <a:p>
            <a:pPr marL="0" indent="0">
              <a:buNone/>
            </a:pPr>
            <a:r>
              <a:rPr dirty="0"/>
              <a:t>- Interviews</a:t>
            </a:r>
          </a:p>
          <a:p>
            <a:pPr marL="0" indent="0">
              <a:buNone/>
            </a:pPr>
            <a:r>
              <a:rPr dirty="0"/>
              <a:t>- Questionnaires</a:t>
            </a:r>
          </a:p>
          <a:p>
            <a:pPr marL="0" indent="0">
              <a:buNone/>
            </a:pPr>
            <a:r>
              <a:rPr dirty="0"/>
              <a:t>- Focus groups</a:t>
            </a:r>
          </a:p>
          <a:p>
            <a:endParaRPr b="1" dirty="0"/>
          </a:p>
          <a:p>
            <a:r>
              <a:rPr b="1" dirty="0"/>
              <a:t>Clarification</a:t>
            </a:r>
          </a:p>
          <a:p>
            <a:pPr marL="0" indent="0">
              <a:buNone/>
            </a:pPr>
            <a:r>
              <a:rPr dirty="0"/>
              <a:t>- Techniques are not confined to specific methods.</a:t>
            </a:r>
          </a:p>
          <a:p>
            <a:pPr marL="0" indent="0">
              <a:buNone/>
            </a:pPr>
            <a:r>
              <a:rPr dirty="0"/>
              <a:t>- Research design should remain flexible for discovery and innovation.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Research Instruments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b="1" dirty="0"/>
              <a:t>Definition</a:t>
            </a:r>
          </a:p>
          <a:p>
            <a:pPr marL="0" indent="0">
              <a:buNone/>
            </a:pPr>
            <a:r>
              <a:rPr dirty="0"/>
              <a:t>-</a:t>
            </a:r>
            <a:r>
              <a:rPr lang="en-US" dirty="0"/>
              <a:t> </a:t>
            </a:r>
            <a:r>
              <a:rPr dirty="0"/>
              <a:t>Device designed or trained to collect necessary data.</a:t>
            </a:r>
          </a:p>
          <a:p>
            <a:endParaRPr dirty="0"/>
          </a:p>
          <a:p>
            <a:r>
              <a:rPr b="1" dirty="0"/>
              <a:t>Examples of Instruments</a:t>
            </a:r>
          </a:p>
          <a:p>
            <a:pPr marL="0" indent="0">
              <a:buNone/>
            </a:pPr>
            <a:r>
              <a:rPr dirty="0"/>
              <a:t>- 'Pencil and paper' instruments: physical or online questionnaires</a:t>
            </a:r>
          </a:p>
          <a:p>
            <a:pPr marL="0" indent="0">
              <a:buNone/>
            </a:pPr>
            <a:r>
              <a:rPr dirty="0"/>
              <a:t>- 'Human' instruments: researchers collecting data in natural settings</a:t>
            </a:r>
          </a:p>
          <a:p>
            <a:endParaRPr dirty="0"/>
          </a:p>
          <a:p>
            <a:r>
              <a:rPr b="1" dirty="0"/>
              <a:t>Usage</a:t>
            </a:r>
          </a:p>
          <a:p>
            <a:pPr marL="0" indent="0">
              <a:buNone/>
            </a:pPr>
            <a:r>
              <a:rPr dirty="0"/>
              <a:t>- Instruments vary based on the type of research and setting.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Overview of Contents - Part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b="1" dirty="0"/>
              <a:t>Part 1: Starting the Research Process</a:t>
            </a:r>
          </a:p>
          <a:p>
            <a:pPr marL="0" indent="0">
              <a:buNone/>
            </a:pPr>
            <a:r>
              <a:rPr dirty="0"/>
              <a:t>- Focus on generic issues necessary for most research investigations.</a:t>
            </a:r>
          </a:p>
          <a:p>
            <a:pPr marL="0" indent="0">
              <a:buNone/>
            </a:pPr>
            <a:r>
              <a:rPr dirty="0"/>
              <a:t>- Brief discussion of three major research paradigms in information science.</a:t>
            </a:r>
          </a:p>
          <a:p>
            <a:endParaRPr dirty="0"/>
          </a:p>
          <a:p>
            <a:r>
              <a:rPr b="1" dirty="0"/>
              <a:t>Purpose</a:t>
            </a:r>
          </a:p>
          <a:p>
            <a:pPr marL="0" indent="0">
              <a:buNone/>
            </a:pPr>
            <a:r>
              <a:rPr dirty="0"/>
              <a:t>- Provide an overview of current thinking within the field.</a:t>
            </a:r>
          </a:p>
          <a:p>
            <a:pPr marL="0" indent="0">
              <a:buNone/>
            </a:pPr>
            <a:r>
              <a:rPr dirty="0"/>
              <a:t>- Discuss qualitative and quantitative methodologies and their </a:t>
            </a:r>
            <a:r>
              <a:rPr dirty="0" err="1"/>
              <a:t>rigour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Key Topics in Part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b="1" dirty="0"/>
              <a:t>Key Topics Covered</a:t>
            </a:r>
            <a:endParaRPr lang="en-US" b="1" dirty="0"/>
          </a:p>
          <a:p>
            <a:endParaRPr dirty="0"/>
          </a:p>
          <a:p>
            <a:pPr marL="0" indent="0">
              <a:buNone/>
            </a:pPr>
            <a:r>
              <a:rPr dirty="0"/>
              <a:t>- Literature reviewing</a:t>
            </a:r>
          </a:p>
          <a:p>
            <a:pPr marL="0" indent="0">
              <a:buNone/>
            </a:pPr>
            <a:r>
              <a:rPr dirty="0"/>
              <a:t>- Defining the research</a:t>
            </a:r>
          </a:p>
          <a:p>
            <a:pPr marL="0" indent="0">
              <a:buNone/>
            </a:pPr>
            <a:r>
              <a:rPr dirty="0"/>
              <a:t>- Sampling</a:t>
            </a:r>
          </a:p>
          <a:p>
            <a:pPr marL="0" indent="0">
              <a:buNone/>
            </a:pPr>
            <a:r>
              <a:rPr dirty="0"/>
              <a:t>- Preparing a research proposal</a:t>
            </a:r>
          </a:p>
          <a:p>
            <a:endParaRPr dirty="0"/>
          </a:p>
          <a:p>
            <a:pPr marL="0" indent="0">
              <a:buNone/>
            </a:pP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886A11-5566-F0DF-6C99-24644D22DF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3856" y="3267856"/>
            <a:ext cx="6398143" cy="341234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Overview of Contents - Part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57472" cy="4351338"/>
          </a:xfrm>
        </p:spPr>
        <p:txBody>
          <a:bodyPr/>
          <a:lstStyle/>
          <a:p>
            <a:r>
              <a:rPr b="1" dirty="0"/>
              <a:t>Part 2: Research Methods</a:t>
            </a:r>
            <a:endParaRPr lang="en-US" b="1" dirty="0"/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- Focus on various research methods and potential approaches.</a:t>
            </a:r>
          </a:p>
          <a:p>
            <a:pPr marL="0" indent="0">
              <a:buNone/>
            </a:pPr>
            <a:r>
              <a:rPr dirty="0"/>
              <a:t>- </a:t>
            </a:r>
            <a:r>
              <a:rPr lang="en-US" dirty="0"/>
              <a:t>D</a:t>
            </a:r>
            <a:r>
              <a:rPr dirty="0"/>
              <a:t>escribes a research method and its suitable questions.</a:t>
            </a:r>
          </a:p>
          <a:p>
            <a:pPr marL="0" indent="0">
              <a:buNone/>
            </a:pPr>
            <a:r>
              <a:rPr dirty="0"/>
              <a:t>- Instructions on designing each method.</a:t>
            </a:r>
          </a:p>
          <a:p>
            <a:pPr marL="0" indent="0">
              <a:buNone/>
            </a:pP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5DD57A-DB8C-516B-670C-F044E4D37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406" y="1768841"/>
            <a:ext cx="5115507" cy="360466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Overview of Contents - Part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b="1" dirty="0"/>
              <a:t>Data Collection Techniques</a:t>
            </a:r>
            <a:endParaRPr lang="en-US" b="1" dirty="0"/>
          </a:p>
          <a:p>
            <a:endParaRPr dirty="0"/>
          </a:p>
          <a:p>
            <a:pPr marL="0" indent="0">
              <a:buNone/>
            </a:pPr>
            <a:r>
              <a:rPr dirty="0"/>
              <a:t>- Focus on techniques for social or 'person-</a:t>
            </a:r>
            <a:r>
              <a:rPr dirty="0" err="1"/>
              <a:t>centred</a:t>
            </a:r>
            <a:r>
              <a:rPr dirty="0"/>
              <a:t>' research.</a:t>
            </a:r>
          </a:p>
          <a:p>
            <a:pPr marL="0" indent="0">
              <a:buNone/>
            </a:pPr>
            <a:r>
              <a:rPr dirty="0"/>
              <a:t>- Includes techniques for examining and developing systems.</a:t>
            </a:r>
          </a:p>
          <a:p>
            <a:pPr marL="0" indent="0">
              <a:buNone/>
            </a:pPr>
            <a:r>
              <a:rPr dirty="0"/>
              <a:t>- Discusses 'virtual' research techniques as adaptations of conventional ones.</a:t>
            </a:r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A09972-C041-4DFE-1BD2-36A4587AC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09" y="4462228"/>
            <a:ext cx="2956810" cy="21907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35B23-3387-7D16-7BA9-C27174AC3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Part 4: Data Analysis and Research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6127E-7467-9DBB-123F-C7205EFC4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       Introduction to Data Analysis:</a:t>
            </a:r>
          </a:p>
          <a:p>
            <a:endParaRPr lang="en-US" dirty="0"/>
          </a:p>
          <a:p>
            <a:r>
              <a:rPr lang="en-US" dirty="0"/>
              <a:t>        Focus on both quantitative and qualitative analysis techniques.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       Brief overview of statistical analysis techniques.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       Application of appropriate procedures to gathered data.</a:t>
            </a:r>
          </a:p>
        </p:txBody>
      </p:sp>
    </p:spTree>
    <p:extLst>
      <p:ext uri="{BB962C8B-B14F-4D97-AF65-F5344CB8AC3E}">
        <p14:creationId xmlns:p14="http://schemas.microsoft.com/office/powerpoint/2010/main" val="2457318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ED43C-7880-C3A9-831F-E1D0CA027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4EC6B7-2376-11CA-2C88-53114F240A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 Qualitative Analysis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Discussion on narrative analysis and other qualitative methods.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Importance of understanding the context and nuances in qualitative data.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358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6A575-B1F8-2606-C3D9-42B4AC950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721B5-7DA3-A8D6-9006-92DCAAE42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Quantitative analysis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Involves the systematic examination of measurable data using statistical, mathematical, or computational techniques.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It is often used to identify patterns, make predictions, and test hypotheses through numerical and statistical methods.</a:t>
            </a:r>
          </a:p>
        </p:txBody>
      </p:sp>
    </p:spTree>
    <p:extLst>
      <p:ext uri="{BB962C8B-B14F-4D97-AF65-F5344CB8AC3E}">
        <p14:creationId xmlns:p14="http://schemas.microsoft.com/office/powerpoint/2010/main" val="18790649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F30E37-CD8F-A491-E326-2DD3E1C7C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048" y="927916"/>
            <a:ext cx="8895903" cy="540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069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85F8C8-17DF-ED9F-1DFA-A87B51E9C5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556"/>
          <a:stretch/>
        </p:blipFill>
        <p:spPr>
          <a:xfrm>
            <a:off x="2001853" y="1184223"/>
            <a:ext cx="8188294" cy="512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2834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FAF94-E275-72EA-A699-2E99557C9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Challenges in Research Presentation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0D2161-C74E-6C75-7DCE-B85F4FB835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Highlight the difficulty many researchers face in effectively presenting their research.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Emphasize the importance of clear and impactful communication of research findings.</a:t>
            </a:r>
          </a:p>
          <a:p>
            <a:endParaRPr lang="en-US" dirty="0"/>
          </a:p>
          <a:p>
            <a:r>
              <a:rPr lang="en-US" b="1" dirty="0"/>
              <a:t>    Strategies for Effective Presentation</a:t>
            </a:r>
          </a:p>
          <a:p>
            <a:pPr marL="0" indent="0">
              <a:buNone/>
            </a:pPr>
            <a:r>
              <a:rPr lang="en-US" dirty="0"/>
              <a:t> Techniques for structuring and organizing research outputs.</a:t>
            </a:r>
          </a:p>
          <a:p>
            <a:pPr marL="0" indent="0">
              <a:buNone/>
            </a:pPr>
            <a:r>
              <a:rPr lang="en-US" dirty="0"/>
              <a:t> Tips on engaging the audience and conveying key messages succinctly.</a:t>
            </a:r>
          </a:p>
        </p:txBody>
      </p:sp>
    </p:spTree>
    <p:extLst>
      <p:ext uri="{BB962C8B-B14F-4D97-AF65-F5344CB8AC3E}">
        <p14:creationId xmlns:p14="http://schemas.microsoft.com/office/powerpoint/2010/main" val="4252817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61C6C-A62A-A798-04D5-2755B9387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Final Thoughts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13A4D-FEE2-6ACC-332C-9B586274AE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5526"/>
            <a:ext cx="10515600" cy="4351338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Importance of passion and continual learning in becoming an expert.</a:t>
            </a:r>
          </a:p>
          <a:p>
            <a:endParaRPr lang="en-US" dirty="0"/>
          </a:p>
          <a:p>
            <a:r>
              <a:rPr lang="en-US" dirty="0"/>
              <a:t>Encouragement to embrace mistakes as learning opportunities.</a:t>
            </a:r>
          </a:p>
          <a:p>
            <a:endParaRPr lang="en-US" dirty="0"/>
          </a:p>
          <a:p>
            <a:r>
              <a:rPr lang="en-US" dirty="0"/>
              <a:t>Invitation to share in the passion and dedication to research.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B6692-89C5-1E88-8A7D-681ECE6C7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4509" y="29732"/>
            <a:ext cx="3777521" cy="290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5730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1110</Words>
  <Application>Microsoft Office PowerPoint</Application>
  <PresentationFormat>Widescreen</PresentationFormat>
  <Paragraphs>176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Office Theme</vt:lpstr>
      <vt:lpstr>PowerPoint Presentation</vt:lpstr>
      <vt:lpstr>Importance and Purpose of Research</vt:lpstr>
      <vt:lpstr>Goals and Approach of the Course</vt:lpstr>
      <vt:lpstr>PowerPoint Presentation</vt:lpstr>
      <vt:lpstr>The Research Hierarchy</vt:lpstr>
      <vt:lpstr>PowerPoint Presentation</vt:lpstr>
      <vt:lpstr>Paradigms </vt:lpstr>
      <vt:lpstr>Paradigms and Methodologies</vt:lpstr>
      <vt:lpstr>PowerPoint Presentation</vt:lpstr>
      <vt:lpstr>Paradigm: Positivism vs. Interpretivism </vt:lpstr>
      <vt:lpstr>PowerPoint Presentation</vt:lpstr>
      <vt:lpstr>Research Question: How do social media platforms influence political engagement among young adults? </vt:lpstr>
      <vt:lpstr>Research Methodology Overview</vt:lpstr>
      <vt:lpstr>Qualitative vs Quantitative Angles</vt:lpstr>
      <vt:lpstr>Research Method</vt:lpstr>
      <vt:lpstr>Research Techniques</vt:lpstr>
      <vt:lpstr>Research Instruments</vt:lpstr>
      <vt:lpstr>Overview of Contents - Part 1</vt:lpstr>
      <vt:lpstr>Key Topics in Part 1</vt:lpstr>
      <vt:lpstr>Overview of Contents - Part 2</vt:lpstr>
      <vt:lpstr>Overview of Contents - Part 3</vt:lpstr>
      <vt:lpstr>Part 4: Data Analysis and Research Presentation</vt:lpstr>
      <vt:lpstr>PowerPoint Presentation</vt:lpstr>
      <vt:lpstr>PowerPoint Presentation</vt:lpstr>
      <vt:lpstr>PowerPoint Presentation</vt:lpstr>
      <vt:lpstr>PowerPoint Presentation</vt:lpstr>
      <vt:lpstr>Challenges in Research Presentation </vt:lpstr>
      <vt:lpstr>Final Thoughts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 Rageh</cp:lastModifiedBy>
  <cp:revision>58</cp:revision>
  <dcterms:created xsi:type="dcterms:W3CDTF">2023-04-29T09:08:00Z</dcterms:created>
  <dcterms:modified xsi:type="dcterms:W3CDTF">2024-05-21T10:05:35Z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