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9.xml" ContentType="application/vnd.openxmlformats-officedocument.presentationml.tags+xml"/>
  <Override PartName="/ppt/notesSlides/notesSlide23.xml" ContentType="application/vnd.openxmlformats-officedocument.presentationml.notesSlide+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notesSlides/notesSlide25.xml" ContentType="application/vnd.openxmlformats-officedocument.presentationml.notesSlide+xml"/>
  <Override PartName="/ppt/tags/tag22.xml" ContentType="application/vnd.openxmlformats-officedocument.presentationml.tags+xml"/>
  <Override PartName="/ppt/notesSlides/notesSlide26.xml" ContentType="application/vnd.openxmlformats-officedocument.presentationml.notesSlide+xml"/>
  <Override PartName="/ppt/tags/tag23.xml" ContentType="application/vnd.openxmlformats-officedocument.presentationml.tags+xml"/>
  <Override PartName="/ppt/notesSlides/notesSlide27.xml" ContentType="application/vnd.openxmlformats-officedocument.presentationml.notesSlide+xml"/>
  <Override PartName="/ppt/tags/tag24.xml" ContentType="application/vnd.openxmlformats-officedocument.presentationml.tags+xml"/>
  <Override PartName="/ppt/notesSlides/notesSlide28.xml" ContentType="application/vnd.openxmlformats-officedocument.presentationml.notesSlide+xml"/>
  <Override PartName="/ppt/tags/tag25.xml" ContentType="application/vnd.openxmlformats-officedocument.presentationml.tags+xml"/>
  <Override PartName="/ppt/notesSlides/notesSlide29.xml" ContentType="application/vnd.openxmlformats-officedocument.presentationml.notesSlide+xml"/>
  <Override PartName="/ppt/tags/tag26.xml" ContentType="application/vnd.openxmlformats-officedocument.presentationml.tags+xml"/>
  <Override PartName="/ppt/notesSlides/notesSlide3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7.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1"/>
  </p:sldMasterIdLst>
  <p:notesMasterIdLst>
    <p:notesMasterId r:id="rId42"/>
  </p:notesMasterIdLst>
  <p:sldIdLst>
    <p:sldId id="480" r:id="rId2"/>
    <p:sldId id="4369" r:id="rId3"/>
    <p:sldId id="4333" r:id="rId4"/>
    <p:sldId id="4514" r:id="rId5"/>
    <p:sldId id="4455" r:id="rId6"/>
    <p:sldId id="4515" r:id="rId7"/>
    <p:sldId id="4410" r:id="rId8"/>
    <p:sldId id="4398" r:id="rId9"/>
    <p:sldId id="4517" r:id="rId10"/>
    <p:sldId id="4518" r:id="rId11"/>
    <p:sldId id="4539" r:id="rId12"/>
    <p:sldId id="4519" r:id="rId13"/>
    <p:sldId id="4520" r:id="rId14"/>
    <p:sldId id="4441" r:id="rId15"/>
    <p:sldId id="4457" r:id="rId16"/>
    <p:sldId id="4521" r:id="rId17"/>
    <p:sldId id="4523" r:id="rId18"/>
    <p:sldId id="4524" r:id="rId19"/>
    <p:sldId id="4525" r:id="rId20"/>
    <p:sldId id="4522" r:id="rId21"/>
    <p:sldId id="4362" r:id="rId22"/>
    <p:sldId id="4537" r:id="rId23"/>
    <p:sldId id="4538" r:id="rId24"/>
    <p:sldId id="4526" r:id="rId25"/>
    <p:sldId id="4527" r:id="rId26"/>
    <p:sldId id="4528" r:id="rId27"/>
    <p:sldId id="4529" r:id="rId28"/>
    <p:sldId id="4530" r:id="rId29"/>
    <p:sldId id="4531" r:id="rId30"/>
    <p:sldId id="4532" r:id="rId31"/>
    <p:sldId id="4533" r:id="rId32"/>
    <p:sldId id="4534" r:id="rId33"/>
    <p:sldId id="4535" r:id="rId34"/>
    <p:sldId id="4536" r:id="rId35"/>
    <p:sldId id="4416" r:id="rId36"/>
    <p:sldId id="4444" r:id="rId37"/>
    <p:sldId id="4512" r:id="rId38"/>
    <p:sldId id="4419" r:id="rId39"/>
    <p:sldId id="4420" r:id="rId40"/>
    <p:sldId id="4421" r:id="rId41"/>
  </p:sldIdLst>
  <p:sldSz cx="18288000" cy="10287000"/>
  <p:notesSz cx="6858000" cy="9144000"/>
  <p:embeddedFontLst>
    <p:embeddedFont>
      <p:font typeface="Alexandria" pitchFamily="2" charset="-78"/>
      <p:regular r:id="rId43"/>
    </p:embeddedFont>
    <p:embeddedFont>
      <p:font typeface="Alexandria Bold" pitchFamily="2" charset="-78"/>
      <p:regular r:id="rId44"/>
      <p:bold r:id="rId45"/>
    </p:embeddedFont>
    <p:embeddedFont>
      <p:font typeface="Inter" panose="020F0502020204030204" pitchFamily="34" charset="0"/>
      <p:regular r:id="rId46"/>
      <p:bold r:id="rId47"/>
      <p:italic r:id="rId48"/>
      <p:boldItalic r:id="rId49"/>
    </p:embeddedFont>
    <p:embeddedFont>
      <p:font typeface="Inter SemiBold" panose="020F0502020204030204" pitchFamily="34" charset="0"/>
      <p:regular r:id="rId50"/>
      <p:bold r:id="rId51"/>
      <p:italic r:id="rId52"/>
      <p:boldItalic r:id="rId53"/>
    </p:embeddedFont>
    <p:embeddedFont>
      <p:font typeface="Plus Jakarta Sans SemiBold" panose="020F0502020204030204" pitchFamily="34" charset="0"/>
      <p:regular r:id="rId54"/>
      <p:bold r:id="rId55"/>
      <p:italic r:id="rId56"/>
      <p:boldItalic r:id="rId57"/>
    </p:embeddedFont>
    <p:embeddedFont>
      <p:font typeface="Roboto Light" panose="02000000000000000000" pitchFamily="2" charset="0"/>
      <p:regular r:id="rId58"/>
      <p:italic r:id="rId59"/>
    </p:embeddedFont>
    <p:embeddedFont>
      <p:font typeface="Tajawal" panose="020F0502020204030204" pitchFamily="34" charset="0"/>
      <p:regular r:id="rId60"/>
      <p:bold r:id="rId61"/>
      <p:italic r:id="rId62"/>
      <p:boldItalic r:id="rId63"/>
    </p:embeddedFont>
    <p:embeddedFont>
      <p:font typeface="Times New Roman Bold" panose="020F0502020204030204" pitchFamily="34" charset="0"/>
      <p:regular r:id="rId64"/>
      <p:bold r:id="rId65"/>
      <p:italic r:id="rId66"/>
      <p:boldItalic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B7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28F140-EC0E-594F-A2FF-13FD3BFD95FB}" v="1" dt="2026-07-14T20:07:28.814"/>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7473" autoAdjust="0"/>
    <p:restoredTop sz="94091" autoAdjust="0"/>
  </p:normalViewPr>
  <p:slideViewPr>
    <p:cSldViewPr>
      <p:cViewPr>
        <p:scale>
          <a:sx n="50" d="100"/>
          <a:sy n="50" d="100"/>
        </p:scale>
        <p:origin x="1752" y="8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notesMaster" Target="notesMasters/notesMaster1.xml"/><Relationship Id="rId47" Type="http://schemas.openxmlformats.org/officeDocument/2006/relationships/font" Target="fonts/font5.fntdata"/><Relationship Id="rId63" Type="http://schemas.openxmlformats.org/officeDocument/2006/relationships/font" Target="fonts/font21.fntdata"/><Relationship Id="rId6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font" Target="fonts/font16.fntdata"/><Relationship Id="rId66" Type="http://schemas.openxmlformats.org/officeDocument/2006/relationships/font" Target="fonts/font24.fntdata"/><Relationship Id="rId74"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font" Target="fonts/font19.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openxmlformats.org/officeDocument/2006/relationships/font" Target="fonts/font22.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9.fntdata"/><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font" Target="fonts/font17.fntdata"/><Relationship Id="rId67" Type="http://schemas.openxmlformats.org/officeDocument/2006/relationships/font" Target="fonts/font2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62" Type="http://schemas.openxmlformats.org/officeDocument/2006/relationships/font" Target="fonts/font20.fntdata"/><Relationship Id="rId70" Type="http://schemas.openxmlformats.org/officeDocument/2006/relationships/theme" Target="theme/theme1.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font" Target="fonts/font18.fntdata"/><Relationship Id="rId65" Type="http://schemas.openxmlformats.org/officeDocument/2006/relationships/font" Target="fonts/font23.fntdata"/><Relationship Id="rId73"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8.fntdata"/><Relationship Id="rId55" Type="http://schemas.openxmlformats.org/officeDocument/2006/relationships/font" Target="fonts/font13.fntdata"/><Relationship Id="rId7" Type="http://schemas.openxmlformats.org/officeDocument/2006/relationships/slide" Target="slides/slide6.xml"/><Relationship Id="rId7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33B752-0E6E-1642-821F-781068BB08AB}" type="doc">
      <dgm:prSet loTypeId="urn:microsoft.com/office/officeart/2005/8/layout/hProcess11" loCatId="" qsTypeId="urn:microsoft.com/office/officeart/2005/8/quickstyle/simple1" qsCatId="simple" csTypeId="urn:microsoft.com/office/officeart/2005/8/colors/accent1_2" csCatId="accent1" phldr="1"/>
      <dgm:spPr/>
    </dgm:pt>
    <dgm:pt modelId="{DD091FD0-ECCF-0A41-AEF1-B9373D476800}">
      <dgm:prSet phldrT="[Text]" custT="1"/>
      <dgm:spPr/>
      <dgm:t>
        <a:bodyPr/>
        <a:lstStyle/>
        <a:p>
          <a:r>
            <a:rPr lang="en-US" sz="2800" dirty="0"/>
            <a:t>Connect Data</a:t>
          </a:r>
        </a:p>
      </dgm:t>
    </dgm:pt>
    <dgm:pt modelId="{B3CFF934-BE4A-A24F-9D9E-9555D2E9FA1E}" type="parTrans" cxnId="{CC4DFF50-A115-2C42-A43B-339F539CA11B}">
      <dgm:prSet/>
      <dgm:spPr/>
      <dgm:t>
        <a:bodyPr/>
        <a:lstStyle/>
        <a:p>
          <a:endParaRPr lang="en-US" sz="4000"/>
        </a:p>
      </dgm:t>
    </dgm:pt>
    <dgm:pt modelId="{0F6B02A6-E89C-9B45-ACF9-F5646C34E580}" type="sibTrans" cxnId="{CC4DFF50-A115-2C42-A43B-339F539CA11B}">
      <dgm:prSet/>
      <dgm:spPr/>
      <dgm:t>
        <a:bodyPr/>
        <a:lstStyle/>
        <a:p>
          <a:endParaRPr lang="en-US" sz="4000"/>
        </a:p>
      </dgm:t>
    </dgm:pt>
    <dgm:pt modelId="{29DE7446-F244-964F-AEF9-E52853E08B76}">
      <dgm:prSet phldrT="[Text]" custT="1"/>
      <dgm:spPr/>
      <dgm:t>
        <a:bodyPr/>
        <a:lstStyle/>
        <a:p>
          <a:r>
            <a:rPr lang="en-US" sz="2800" dirty="0"/>
            <a:t>Model Data</a:t>
          </a:r>
        </a:p>
      </dgm:t>
    </dgm:pt>
    <dgm:pt modelId="{34E4558F-D17C-424F-A412-2CED33B5F5D2}" type="parTrans" cxnId="{7F51542A-C011-6244-990C-E97BA0CB9F2F}">
      <dgm:prSet/>
      <dgm:spPr/>
      <dgm:t>
        <a:bodyPr/>
        <a:lstStyle/>
        <a:p>
          <a:endParaRPr lang="en-US" sz="4000"/>
        </a:p>
      </dgm:t>
    </dgm:pt>
    <dgm:pt modelId="{DA112110-1B07-2C4E-BA1B-6604DDADB84E}" type="sibTrans" cxnId="{7F51542A-C011-6244-990C-E97BA0CB9F2F}">
      <dgm:prSet/>
      <dgm:spPr/>
      <dgm:t>
        <a:bodyPr/>
        <a:lstStyle/>
        <a:p>
          <a:endParaRPr lang="en-US" sz="4000"/>
        </a:p>
      </dgm:t>
    </dgm:pt>
    <dgm:pt modelId="{35BCB91D-493C-C844-B542-0DA551A40AC6}">
      <dgm:prSet phldrT="[Text]" custT="1"/>
      <dgm:spPr/>
      <dgm:t>
        <a:bodyPr/>
        <a:lstStyle/>
        <a:p>
          <a:r>
            <a:rPr lang="en-US" sz="2800" dirty="0"/>
            <a:t>Create Visualizations</a:t>
          </a:r>
        </a:p>
      </dgm:t>
    </dgm:pt>
    <dgm:pt modelId="{6B9DE8FF-590A-2E4E-8486-43B81E9CBECD}" type="parTrans" cxnId="{CEACCB0D-3A70-0C42-A228-48CAAF42355A}">
      <dgm:prSet/>
      <dgm:spPr/>
      <dgm:t>
        <a:bodyPr/>
        <a:lstStyle/>
        <a:p>
          <a:endParaRPr lang="en-US" sz="4000"/>
        </a:p>
      </dgm:t>
    </dgm:pt>
    <dgm:pt modelId="{17B61092-5544-3C4C-86C3-FC339A81F24E}" type="sibTrans" cxnId="{CEACCB0D-3A70-0C42-A228-48CAAF42355A}">
      <dgm:prSet/>
      <dgm:spPr/>
      <dgm:t>
        <a:bodyPr/>
        <a:lstStyle/>
        <a:p>
          <a:endParaRPr lang="en-US" sz="4000"/>
        </a:p>
      </dgm:t>
    </dgm:pt>
    <dgm:pt modelId="{9A40A588-46EA-BC4D-B568-398673C63F5D}">
      <dgm:prSet phldrT="[Text]" custT="1"/>
      <dgm:spPr/>
      <dgm:t>
        <a:bodyPr/>
        <a:lstStyle/>
        <a:p>
          <a:r>
            <a:rPr lang="en-US" sz="2800" dirty="0"/>
            <a:t>Transform Data</a:t>
          </a:r>
        </a:p>
      </dgm:t>
    </dgm:pt>
    <dgm:pt modelId="{157FB7C3-443E-0940-A2B7-B7AE7C6BFBE2}" type="parTrans" cxnId="{19551785-1DBA-C048-9678-51763352A561}">
      <dgm:prSet/>
      <dgm:spPr/>
      <dgm:t>
        <a:bodyPr/>
        <a:lstStyle/>
        <a:p>
          <a:endParaRPr lang="en-US" sz="4000"/>
        </a:p>
      </dgm:t>
    </dgm:pt>
    <dgm:pt modelId="{B4D22B74-F3D9-4C42-8372-A1FED27E8C04}" type="sibTrans" cxnId="{19551785-1DBA-C048-9678-51763352A561}">
      <dgm:prSet/>
      <dgm:spPr/>
      <dgm:t>
        <a:bodyPr/>
        <a:lstStyle/>
        <a:p>
          <a:endParaRPr lang="en-US" sz="4000"/>
        </a:p>
      </dgm:t>
    </dgm:pt>
    <dgm:pt modelId="{28F5F05B-27F7-7E47-8D6D-866DC0510BD7}">
      <dgm:prSet phldrT="[Text]" custT="1"/>
      <dgm:spPr/>
      <dgm:t>
        <a:bodyPr/>
        <a:lstStyle/>
        <a:p>
          <a:r>
            <a:rPr lang="en-US" sz="2800" dirty="0"/>
            <a:t>Build Reports/ Dashboards</a:t>
          </a:r>
        </a:p>
      </dgm:t>
    </dgm:pt>
    <dgm:pt modelId="{33C9C568-6A03-294B-8F25-28658B9493E8}" type="parTrans" cxnId="{A9C8EEC3-D96C-9842-A444-497F1DF96B45}">
      <dgm:prSet/>
      <dgm:spPr/>
      <dgm:t>
        <a:bodyPr/>
        <a:lstStyle/>
        <a:p>
          <a:endParaRPr lang="en-US" sz="4000"/>
        </a:p>
      </dgm:t>
    </dgm:pt>
    <dgm:pt modelId="{12553D40-2768-A44F-B71A-0B980431A0EE}" type="sibTrans" cxnId="{A9C8EEC3-D96C-9842-A444-497F1DF96B45}">
      <dgm:prSet/>
      <dgm:spPr/>
      <dgm:t>
        <a:bodyPr/>
        <a:lstStyle/>
        <a:p>
          <a:endParaRPr lang="en-US" sz="4000"/>
        </a:p>
      </dgm:t>
    </dgm:pt>
    <dgm:pt modelId="{F4316595-94F8-BC4E-BB68-A989CDE5E7AB}">
      <dgm:prSet phldrT="[Text]" custT="1"/>
      <dgm:spPr/>
      <dgm:t>
        <a:bodyPr/>
        <a:lstStyle/>
        <a:p>
          <a:r>
            <a:rPr lang="en-US" sz="2800" dirty="0"/>
            <a:t>Publish/ Share</a:t>
          </a:r>
        </a:p>
      </dgm:t>
    </dgm:pt>
    <dgm:pt modelId="{113B598A-29DF-454E-B4F2-1EDE180C24E7}" type="parTrans" cxnId="{CD2BFE64-B08F-184D-92F6-5CC157B75393}">
      <dgm:prSet/>
      <dgm:spPr/>
      <dgm:t>
        <a:bodyPr/>
        <a:lstStyle/>
        <a:p>
          <a:endParaRPr lang="en-US" sz="4000"/>
        </a:p>
      </dgm:t>
    </dgm:pt>
    <dgm:pt modelId="{9400EB64-9E31-FA4F-A1EE-1C22A3B62B32}" type="sibTrans" cxnId="{CD2BFE64-B08F-184D-92F6-5CC157B75393}">
      <dgm:prSet/>
      <dgm:spPr/>
      <dgm:t>
        <a:bodyPr/>
        <a:lstStyle/>
        <a:p>
          <a:endParaRPr lang="en-US" sz="4000"/>
        </a:p>
      </dgm:t>
    </dgm:pt>
    <dgm:pt modelId="{F1158BC9-79AA-B245-AE9B-25A1FA584254}">
      <dgm:prSet phldrT="[Text]" custT="1"/>
      <dgm:spPr/>
      <dgm:t>
        <a:bodyPr/>
        <a:lstStyle/>
        <a:p>
          <a:r>
            <a:rPr lang="en-US" sz="2800" dirty="0"/>
            <a:t>Make Decision</a:t>
          </a:r>
        </a:p>
      </dgm:t>
    </dgm:pt>
    <dgm:pt modelId="{2E6EC4FB-1213-6749-8655-3A2DA238003E}" type="parTrans" cxnId="{7F5E8CB0-9849-7D41-A6B6-4AECE9AA234F}">
      <dgm:prSet/>
      <dgm:spPr/>
      <dgm:t>
        <a:bodyPr/>
        <a:lstStyle/>
        <a:p>
          <a:endParaRPr lang="en-US" sz="4000"/>
        </a:p>
      </dgm:t>
    </dgm:pt>
    <dgm:pt modelId="{E573D1DE-2667-5C4D-BCAE-5310DFB68696}" type="sibTrans" cxnId="{7F5E8CB0-9849-7D41-A6B6-4AECE9AA234F}">
      <dgm:prSet/>
      <dgm:spPr/>
      <dgm:t>
        <a:bodyPr/>
        <a:lstStyle/>
        <a:p>
          <a:endParaRPr lang="en-US" sz="4000"/>
        </a:p>
      </dgm:t>
    </dgm:pt>
    <dgm:pt modelId="{CF1D173C-C468-ED43-85FE-6599087B212B}" type="pres">
      <dgm:prSet presAssocID="{2C33B752-0E6E-1642-821F-781068BB08AB}" presName="Name0" presStyleCnt="0">
        <dgm:presLayoutVars>
          <dgm:dir/>
          <dgm:resizeHandles val="exact"/>
        </dgm:presLayoutVars>
      </dgm:prSet>
      <dgm:spPr/>
    </dgm:pt>
    <dgm:pt modelId="{C8025CCF-CA4C-634D-A948-B4C716D3FFB5}" type="pres">
      <dgm:prSet presAssocID="{2C33B752-0E6E-1642-821F-781068BB08AB}" presName="arrow" presStyleLbl="bgShp" presStyleIdx="0" presStyleCnt="1"/>
      <dgm:spPr/>
    </dgm:pt>
    <dgm:pt modelId="{1F460B43-435F-A748-A43F-AD530AABCB75}" type="pres">
      <dgm:prSet presAssocID="{2C33B752-0E6E-1642-821F-781068BB08AB}" presName="points" presStyleCnt="0"/>
      <dgm:spPr/>
    </dgm:pt>
    <dgm:pt modelId="{799FA79F-A41C-AC46-81C7-79502735D632}" type="pres">
      <dgm:prSet presAssocID="{DD091FD0-ECCF-0A41-AEF1-B9373D476800}" presName="compositeA" presStyleCnt="0"/>
      <dgm:spPr/>
    </dgm:pt>
    <dgm:pt modelId="{9342D05A-43EF-1648-9B70-3B6889972A61}" type="pres">
      <dgm:prSet presAssocID="{DD091FD0-ECCF-0A41-AEF1-B9373D476800}" presName="textA" presStyleLbl="revTx" presStyleIdx="0" presStyleCnt="7">
        <dgm:presLayoutVars>
          <dgm:bulletEnabled val="1"/>
        </dgm:presLayoutVars>
      </dgm:prSet>
      <dgm:spPr/>
    </dgm:pt>
    <dgm:pt modelId="{DADC73AA-2EF0-7545-B12D-9411E0C79541}" type="pres">
      <dgm:prSet presAssocID="{DD091FD0-ECCF-0A41-AEF1-B9373D476800}" presName="circleA" presStyleLbl="node1" presStyleIdx="0" presStyleCnt="7"/>
      <dgm:spPr/>
    </dgm:pt>
    <dgm:pt modelId="{2200C8C2-9C0A-DF42-A714-D00E4F8F35DA}" type="pres">
      <dgm:prSet presAssocID="{DD091FD0-ECCF-0A41-AEF1-B9373D476800}" presName="spaceA" presStyleCnt="0"/>
      <dgm:spPr/>
    </dgm:pt>
    <dgm:pt modelId="{91518FE7-3748-B541-81F5-F5429D0B75F2}" type="pres">
      <dgm:prSet presAssocID="{0F6B02A6-E89C-9B45-ACF9-F5646C34E580}" presName="space" presStyleCnt="0"/>
      <dgm:spPr/>
    </dgm:pt>
    <dgm:pt modelId="{885ECA60-BC22-3B4D-991B-CB77A0E0A3D3}" type="pres">
      <dgm:prSet presAssocID="{9A40A588-46EA-BC4D-B568-398673C63F5D}" presName="compositeB" presStyleCnt="0"/>
      <dgm:spPr/>
    </dgm:pt>
    <dgm:pt modelId="{11C7992F-23E8-BF4D-A815-740BC675EFAF}" type="pres">
      <dgm:prSet presAssocID="{9A40A588-46EA-BC4D-B568-398673C63F5D}" presName="textB" presStyleLbl="revTx" presStyleIdx="1" presStyleCnt="7" custScaleX="103373">
        <dgm:presLayoutVars>
          <dgm:bulletEnabled val="1"/>
        </dgm:presLayoutVars>
      </dgm:prSet>
      <dgm:spPr/>
    </dgm:pt>
    <dgm:pt modelId="{E27FC20B-5773-854E-AA44-6E0702A29E4B}" type="pres">
      <dgm:prSet presAssocID="{9A40A588-46EA-BC4D-B568-398673C63F5D}" presName="circleB" presStyleLbl="node1" presStyleIdx="1" presStyleCnt="7"/>
      <dgm:spPr/>
    </dgm:pt>
    <dgm:pt modelId="{C29199C3-42CA-F84A-815B-E47D74FDF097}" type="pres">
      <dgm:prSet presAssocID="{9A40A588-46EA-BC4D-B568-398673C63F5D}" presName="spaceB" presStyleCnt="0"/>
      <dgm:spPr/>
    </dgm:pt>
    <dgm:pt modelId="{C8B9D906-E985-894F-895F-E0E44E5246DF}" type="pres">
      <dgm:prSet presAssocID="{B4D22B74-F3D9-4C42-8372-A1FED27E8C04}" presName="space" presStyleCnt="0"/>
      <dgm:spPr/>
    </dgm:pt>
    <dgm:pt modelId="{E384561F-96C9-694F-A845-1C17FA496659}" type="pres">
      <dgm:prSet presAssocID="{29DE7446-F244-964F-AEF9-E52853E08B76}" presName="compositeA" presStyleCnt="0"/>
      <dgm:spPr/>
    </dgm:pt>
    <dgm:pt modelId="{D092F3CB-CE1C-A74F-AA36-B7BA90369AF2}" type="pres">
      <dgm:prSet presAssocID="{29DE7446-F244-964F-AEF9-E52853E08B76}" presName="textA" presStyleLbl="revTx" presStyleIdx="2" presStyleCnt="7">
        <dgm:presLayoutVars>
          <dgm:bulletEnabled val="1"/>
        </dgm:presLayoutVars>
      </dgm:prSet>
      <dgm:spPr/>
    </dgm:pt>
    <dgm:pt modelId="{A2182512-CD80-664A-AF5E-6089D4BC4AD2}" type="pres">
      <dgm:prSet presAssocID="{29DE7446-F244-964F-AEF9-E52853E08B76}" presName="circleA" presStyleLbl="node1" presStyleIdx="2" presStyleCnt="7"/>
      <dgm:spPr/>
    </dgm:pt>
    <dgm:pt modelId="{D28B796C-6E8C-3646-BED3-473F0DC53C46}" type="pres">
      <dgm:prSet presAssocID="{29DE7446-F244-964F-AEF9-E52853E08B76}" presName="spaceA" presStyleCnt="0"/>
      <dgm:spPr/>
    </dgm:pt>
    <dgm:pt modelId="{159B738D-2398-E442-B5A4-1784DABB4FEB}" type="pres">
      <dgm:prSet presAssocID="{DA112110-1B07-2C4E-BA1B-6604DDADB84E}" presName="space" presStyleCnt="0"/>
      <dgm:spPr/>
    </dgm:pt>
    <dgm:pt modelId="{1BED01B0-A031-8244-A91C-6FAE1591A566}" type="pres">
      <dgm:prSet presAssocID="{35BCB91D-493C-C844-B542-0DA551A40AC6}" presName="compositeB" presStyleCnt="0"/>
      <dgm:spPr/>
    </dgm:pt>
    <dgm:pt modelId="{92BA7B90-8CCA-F94D-9EAC-C56E9AF2B101}" type="pres">
      <dgm:prSet presAssocID="{35BCB91D-493C-C844-B542-0DA551A40AC6}" presName="textB" presStyleLbl="revTx" presStyleIdx="3" presStyleCnt="7" custScaleX="133644">
        <dgm:presLayoutVars>
          <dgm:bulletEnabled val="1"/>
        </dgm:presLayoutVars>
      </dgm:prSet>
      <dgm:spPr/>
    </dgm:pt>
    <dgm:pt modelId="{3FE0A918-45B6-FC40-922C-283F74A36957}" type="pres">
      <dgm:prSet presAssocID="{35BCB91D-493C-C844-B542-0DA551A40AC6}" presName="circleB" presStyleLbl="node1" presStyleIdx="3" presStyleCnt="7"/>
      <dgm:spPr/>
    </dgm:pt>
    <dgm:pt modelId="{2B0B50C1-8D5E-0B46-9213-FEA78A521A6C}" type="pres">
      <dgm:prSet presAssocID="{35BCB91D-493C-C844-B542-0DA551A40AC6}" presName="spaceB" presStyleCnt="0"/>
      <dgm:spPr/>
    </dgm:pt>
    <dgm:pt modelId="{7789B323-9672-F649-B743-0C5EBDDE2A84}" type="pres">
      <dgm:prSet presAssocID="{17B61092-5544-3C4C-86C3-FC339A81F24E}" presName="space" presStyleCnt="0"/>
      <dgm:spPr/>
    </dgm:pt>
    <dgm:pt modelId="{9150146E-E74F-2044-AC0F-3ED3F583D24D}" type="pres">
      <dgm:prSet presAssocID="{28F5F05B-27F7-7E47-8D6D-866DC0510BD7}" presName="compositeA" presStyleCnt="0"/>
      <dgm:spPr/>
    </dgm:pt>
    <dgm:pt modelId="{25DFA08A-B099-E744-AC6E-1E556192CC32}" type="pres">
      <dgm:prSet presAssocID="{28F5F05B-27F7-7E47-8D6D-866DC0510BD7}" presName="textA" presStyleLbl="revTx" presStyleIdx="4" presStyleCnt="7" custScaleX="116841">
        <dgm:presLayoutVars>
          <dgm:bulletEnabled val="1"/>
        </dgm:presLayoutVars>
      </dgm:prSet>
      <dgm:spPr/>
    </dgm:pt>
    <dgm:pt modelId="{36AF1E28-725B-F84B-A36E-1D1D65FEE82C}" type="pres">
      <dgm:prSet presAssocID="{28F5F05B-27F7-7E47-8D6D-866DC0510BD7}" presName="circleA" presStyleLbl="node1" presStyleIdx="4" presStyleCnt="7"/>
      <dgm:spPr/>
    </dgm:pt>
    <dgm:pt modelId="{AACD8CC4-E8C6-AC40-B66E-83F62BAFE633}" type="pres">
      <dgm:prSet presAssocID="{28F5F05B-27F7-7E47-8D6D-866DC0510BD7}" presName="spaceA" presStyleCnt="0"/>
      <dgm:spPr/>
    </dgm:pt>
    <dgm:pt modelId="{4442FEA7-551C-DF48-B59C-EF1BEAA949C6}" type="pres">
      <dgm:prSet presAssocID="{12553D40-2768-A44F-B71A-0B980431A0EE}" presName="space" presStyleCnt="0"/>
      <dgm:spPr/>
    </dgm:pt>
    <dgm:pt modelId="{762D8D3E-8AB1-9F4C-9E8D-4FCFF1A6F1E2}" type="pres">
      <dgm:prSet presAssocID="{F4316595-94F8-BC4E-BB68-A989CDE5E7AB}" presName="compositeB" presStyleCnt="0"/>
      <dgm:spPr/>
    </dgm:pt>
    <dgm:pt modelId="{F0CAF6FE-2C28-AC48-9ABC-C5B1892D6744}" type="pres">
      <dgm:prSet presAssocID="{F4316595-94F8-BC4E-BB68-A989CDE5E7AB}" presName="textB" presStyleLbl="revTx" presStyleIdx="5" presStyleCnt="7">
        <dgm:presLayoutVars>
          <dgm:bulletEnabled val="1"/>
        </dgm:presLayoutVars>
      </dgm:prSet>
      <dgm:spPr/>
    </dgm:pt>
    <dgm:pt modelId="{8E002AE7-50EC-4345-A582-D309EF44B6AF}" type="pres">
      <dgm:prSet presAssocID="{F4316595-94F8-BC4E-BB68-A989CDE5E7AB}" presName="circleB" presStyleLbl="node1" presStyleIdx="5" presStyleCnt="7"/>
      <dgm:spPr/>
    </dgm:pt>
    <dgm:pt modelId="{4C451D12-7DD5-404B-A41F-4A3127C73B44}" type="pres">
      <dgm:prSet presAssocID="{F4316595-94F8-BC4E-BB68-A989CDE5E7AB}" presName="spaceB" presStyleCnt="0"/>
      <dgm:spPr/>
    </dgm:pt>
    <dgm:pt modelId="{B17D4BAE-8119-C94B-B121-A4B9D5676E66}" type="pres">
      <dgm:prSet presAssocID="{9400EB64-9E31-FA4F-A1EE-1C22A3B62B32}" presName="space" presStyleCnt="0"/>
      <dgm:spPr/>
    </dgm:pt>
    <dgm:pt modelId="{7B1E7099-DF4A-1140-84DA-D48978663B3D}" type="pres">
      <dgm:prSet presAssocID="{F1158BC9-79AA-B245-AE9B-25A1FA584254}" presName="compositeA" presStyleCnt="0"/>
      <dgm:spPr/>
    </dgm:pt>
    <dgm:pt modelId="{32DA7467-EA13-CE43-9309-1666173FEE96}" type="pres">
      <dgm:prSet presAssocID="{F1158BC9-79AA-B245-AE9B-25A1FA584254}" presName="textA" presStyleLbl="revTx" presStyleIdx="6" presStyleCnt="7">
        <dgm:presLayoutVars>
          <dgm:bulletEnabled val="1"/>
        </dgm:presLayoutVars>
      </dgm:prSet>
      <dgm:spPr/>
    </dgm:pt>
    <dgm:pt modelId="{04613EEC-45FE-2241-A0C7-972FA8ECF4F9}" type="pres">
      <dgm:prSet presAssocID="{F1158BC9-79AA-B245-AE9B-25A1FA584254}" presName="circleA" presStyleLbl="node1" presStyleIdx="6" presStyleCnt="7"/>
      <dgm:spPr/>
    </dgm:pt>
    <dgm:pt modelId="{975541DC-9DBB-A642-8F7D-1784E896EDA9}" type="pres">
      <dgm:prSet presAssocID="{F1158BC9-79AA-B245-AE9B-25A1FA584254}" presName="spaceA" presStyleCnt="0"/>
      <dgm:spPr/>
    </dgm:pt>
  </dgm:ptLst>
  <dgm:cxnLst>
    <dgm:cxn modelId="{CEACCB0D-3A70-0C42-A228-48CAAF42355A}" srcId="{2C33B752-0E6E-1642-821F-781068BB08AB}" destId="{35BCB91D-493C-C844-B542-0DA551A40AC6}" srcOrd="3" destOrd="0" parTransId="{6B9DE8FF-590A-2E4E-8486-43B81E9CBECD}" sibTransId="{17B61092-5544-3C4C-86C3-FC339A81F24E}"/>
    <dgm:cxn modelId="{BDDB9923-F59B-E548-B5EF-2A414E4F1D0F}" type="presOf" srcId="{28F5F05B-27F7-7E47-8D6D-866DC0510BD7}" destId="{25DFA08A-B099-E744-AC6E-1E556192CC32}" srcOrd="0" destOrd="0" presId="urn:microsoft.com/office/officeart/2005/8/layout/hProcess11"/>
    <dgm:cxn modelId="{7F51542A-C011-6244-990C-E97BA0CB9F2F}" srcId="{2C33B752-0E6E-1642-821F-781068BB08AB}" destId="{29DE7446-F244-964F-AEF9-E52853E08B76}" srcOrd="2" destOrd="0" parTransId="{34E4558F-D17C-424F-A412-2CED33B5F5D2}" sibTransId="{DA112110-1B07-2C4E-BA1B-6604DDADB84E}"/>
    <dgm:cxn modelId="{CC4DFF50-A115-2C42-A43B-339F539CA11B}" srcId="{2C33B752-0E6E-1642-821F-781068BB08AB}" destId="{DD091FD0-ECCF-0A41-AEF1-B9373D476800}" srcOrd="0" destOrd="0" parTransId="{B3CFF934-BE4A-A24F-9D9E-9555D2E9FA1E}" sibTransId="{0F6B02A6-E89C-9B45-ACF9-F5646C34E580}"/>
    <dgm:cxn modelId="{0B289C5D-D1A1-944E-BAAE-0F57E381FDF7}" type="presOf" srcId="{9A40A588-46EA-BC4D-B568-398673C63F5D}" destId="{11C7992F-23E8-BF4D-A815-740BC675EFAF}" srcOrd="0" destOrd="0" presId="urn:microsoft.com/office/officeart/2005/8/layout/hProcess11"/>
    <dgm:cxn modelId="{CD2BFE64-B08F-184D-92F6-5CC157B75393}" srcId="{2C33B752-0E6E-1642-821F-781068BB08AB}" destId="{F4316595-94F8-BC4E-BB68-A989CDE5E7AB}" srcOrd="5" destOrd="0" parTransId="{113B598A-29DF-454E-B4F2-1EDE180C24E7}" sibTransId="{9400EB64-9E31-FA4F-A1EE-1C22A3B62B32}"/>
    <dgm:cxn modelId="{92608A69-7234-7E44-8244-AE81A0174626}" type="presOf" srcId="{F4316595-94F8-BC4E-BB68-A989CDE5E7AB}" destId="{F0CAF6FE-2C28-AC48-9ABC-C5B1892D6744}" srcOrd="0" destOrd="0" presId="urn:microsoft.com/office/officeart/2005/8/layout/hProcess11"/>
    <dgm:cxn modelId="{15BA2972-C31C-324C-87B1-830E9DCF74DC}" type="presOf" srcId="{F1158BC9-79AA-B245-AE9B-25A1FA584254}" destId="{32DA7467-EA13-CE43-9309-1666173FEE96}" srcOrd="0" destOrd="0" presId="urn:microsoft.com/office/officeart/2005/8/layout/hProcess11"/>
    <dgm:cxn modelId="{FDDC0179-A105-5D48-B67F-7C131852A82E}" type="presOf" srcId="{29DE7446-F244-964F-AEF9-E52853E08B76}" destId="{D092F3CB-CE1C-A74F-AA36-B7BA90369AF2}" srcOrd="0" destOrd="0" presId="urn:microsoft.com/office/officeart/2005/8/layout/hProcess11"/>
    <dgm:cxn modelId="{19551785-1DBA-C048-9678-51763352A561}" srcId="{2C33B752-0E6E-1642-821F-781068BB08AB}" destId="{9A40A588-46EA-BC4D-B568-398673C63F5D}" srcOrd="1" destOrd="0" parTransId="{157FB7C3-443E-0940-A2B7-B7AE7C6BFBE2}" sibTransId="{B4D22B74-F3D9-4C42-8372-A1FED27E8C04}"/>
    <dgm:cxn modelId="{78D830A7-32C6-5948-AE19-ACD56FEBCED6}" type="presOf" srcId="{35BCB91D-493C-C844-B542-0DA551A40AC6}" destId="{92BA7B90-8CCA-F94D-9EAC-C56E9AF2B101}" srcOrd="0" destOrd="0" presId="urn:microsoft.com/office/officeart/2005/8/layout/hProcess11"/>
    <dgm:cxn modelId="{7F5E8CB0-9849-7D41-A6B6-4AECE9AA234F}" srcId="{2C33B752-0E6E-1642-821F-781068BB08AB}" destId="{F1158BC9-79AA-B245-AE9B-25A1FA584254}" srcOrd="6" destOrd="0" parTransId="{2E6EC4FB-1213-6749-8655-3A2DA238003E}" sibTransId="{E573D1DE-2667-5C4D-BCAE-5310DFB68696}"/>
    <dgm:cxn modelId="{0B14F1B0-4D46-F947-A7C6-324F0148E32F}" type="presOf" srcId="{2C33B752-0E6E-1642-821F-781068BB08AB}" destId="{CF1D173C-C468-ED43-85FE-6599087B212B}" srcOrd="0" destOrd="0" presId="urn:microsoft.com/office/officeart/2005/8/layout/hProcess11"/>
    <dgm:cxn modelId="{A9C8EEC3-D96C-9842-A444-497F1DF96B45}" srcId="{2C33B752-0E6E-1642-821F-781068BB08AB}" destId="{28F5F05B-27F7-7E47-8D6D-866DC0510BD7}" srcOrd="4" destOrd="0" parTransId="{33C9C568-6A03-294B-8F25-28658B9493E8}" sibTransId="{12553D40-2768-A44F-B71A-0B980431A0EE}"/>
    <dgm:cxn modelId="{0F8271DC-C537-2545-BD0F-85EF9B2DE0A8}" type="presOf" srcId="{DD091FD0-ECCF-0A41-AEF1-B9373D476800}" destId="{9342D05A-43EF-1648-9B70-3B6889972A61}" srcOrd="0" destOrd="0" presId="urn:microsoft.com/office/officeart/2005/8/layout/hProcess11"/>
    <dgm:cxn modelId="{7F375E31-F1AD-2946-B093-2E1B0AC64A8E}" type="presParOf" srcId="{CF1D173C-C468-ED43-85FE-6599087B212B}" destId="{C8025CCF-CA4C-634D-A948-B4C716D3FFB5}" srcOrd="0" destOrd="0" presId="urn:microsoft.com/office/officeart/2005/8/layout/hProcess11"/>
    <dgm:cxn modelId="{4FCEAA07-3A87-F141-A07B-2E15C5D3783B}" type="presParOf" srcId="{CF1D173C-C468-ED43-85FE-6599087B212B}" destId="{1F460B43-435F-A748-A43F-AD530AABCB75}" srcOrd="1" destOrd="0" presId="urn:microsoft.com/office/officeart/2005/8/layout/hProcess11"/>
    <dgm:cxn modelId="{48D41D71-EA44-4148-B5A1-BDCDEEBA57B7}" type="presParOf" srcId="{1F460B43-435F-A748-A43F-AD530AABCB75}" destId="{799FA79F-A41C-AC46-81C7-79502735D632}" srcOrd="0" destOrd="0" presId="urn:microsoft.com/office/officeart/2005/8/layout/hProcess11"/>
    <dgm:cxn modelId="{003D13B4-A320-3047-9BF5-9AA63C262687}" type="presParOf" srcId="{799FA79F-A41C-AC46-81C7-79502735D632}" destId="{9342D05A-43EF-1648-9B70-3B6889972A61}" srcOrd="0" destOrd="0" presId="urn:microsoft.com/office/officeart/2005/8/layout/hProcess11"/>
    <dgm:cxn modelId="{13048F2C-A142-F74B-BFF3-F58078CB8F78}" type="presParOf" srcId="{799FA79F-A41C-AC46-81C7-79502735D632}" destId="{DADC73AA-2EF0-7545-B12D-9411E0C79541}" srcOrd="1" destOrd="0" presId="urn:microsoft.com/office/officeart/2005/8/layout/hProcess11"/>
    <dgm:cxn modelId="{B7AED43A-99E1-614D-9A9D-8C9F63B8BDE5}" type="presParOf" srcId="{799FA79F-A41C-AC46-81C7-79502735D632}" destId="{2200C8C2-9C0A-DF42-A714-D00E4F8F35DA}" srcOrd="2" destOrd="0" presId="urn:microsoft.com/office/officeart/2005/8/layout/hProcess11"/>
    <dgm:cxn modelId="{58CA8E77-E63C-4D43-B143-922CEF0F8FD0}" type="presParOf" srcId="{1F460B43-435F-A748-A43F-AD530AABCB75}" destId="{91518FE7-3748-B541-81F5-F5429D0B75F2}" srcOrd="1" destOrd="0" presId="urn:microsoft.com/office/officeart/2005/8/layout/hProcess11"/>
    <dgm:cxn modelId="{E368A014-9CF5-BF4F-BE48-383B3C2B50AC}" type="presParOf" srcId="{1F460B43-435F-A748-A43F-AD530AABCB75}" destId="{885ECA60-BC22-3B4D-991B-CB77A0E0A3D3}" srcOrd="2" destOrd="0" presId="urn:microsoft.com/office/officeart/2005/8/layout/hProcess11"/>
    <dgm:cxn modelId="{1C9A80EE-4D31-D14C-87BC-D2C29620773B}" type="presParOf" srcId="{885ECA60-BC22-3B4D-991B-CB77A0E0A3D3}" destId="{11C7992F-23E8-BF4D-A815-740BC675EFAF}" srcOrd="0" destOrd="0" presId="urn:microsoft.com/office/officeart/2005/8/layout/hProcess11"/>
    <dgm:cxn modelId="{3EB1D4E5-0469-DD40-97FD-206BDFBC0ADB}" type="presParOf" srcId="{885ECA60-BC22-3B4D-991B-CB77A0E0A3D3}" destId="{E27FC20B-5773-854E-AA44-6E0702A29E4B}" srcOrd="1" destOrd="0" presId="urn:microsoft.com/office/officeart/2005/8/layout/hProcess11"/>
    <dgm:cxn modelId="{842A374F-457F-6947-9145-3191D187C06E}" type="presParOf" srcId="{885ECA60-BC22-3B4D-991B-CB77A0E0A3D3}" destId="{C29199C3-42CA-F84A-815B-E47D74FDF097}" srcOrd="2" destOrd="0" presId="urn:microsoft.com/office/officeart/2005/8/layout/hProcess11"/>
    <dgm:cxn modelId="{4ADCAD2B-F738-3844-AA31-90AEF56DDC13}" type="presParOf" srcId="{1F460B43-435F-A748-A43F-AD530AABCB75}" destId="{C8B9D906-E985-894F-895F-E0E44E5246DF}" srcOrd="3" destOrd="0" presId="urn:microsoft.com/office/officeart/2005/8/layout/hProcess11"/>
    <dgm:cxn modelId="{5237B2F6-70F2-3E4B-BA47-BEAD660B85C6}" type="presParOf" srcId="{1F460B43-435F-A748-A43F-AD530AABCB75}" destId="{E384561F-96C9-694F-A845-1C17FA496659}" srcOrd="4" destOrd="0" presId="urn:microsoft.com/office/officeart/2005/8/layout/hProcess11"/>
    <dgm:cxn modelId="{20C12F5A-1B9C-9C4E-A1DE-9543F2855A2E}" type="presParOf" srcId="{E384561F-96C9-694F-A845-1C17FA496659}" destId="{D092F3CB-CE1C-A74F-AA36-B7BA90369AF2}" srcOrd="0" destOrd="0" presId="urn:microsoft.com/office/officeart/2005/8/layout/hProcess11"/>
    <dgm:cxn modelId="{7C699699-DE8D-4945-9681-C3CB347041D1}" type="presParOf" srcId="{E384561F-96C9-694F-A845-1C17FA496659}" destId="{A2182512-CD80-664A-AF5E-6089D4BC4AD2}" srcOrd="1" destOrd="0" presId="urn:microsoft.com/office/officeart/2005/8/layout/hProcess11"/>
    <dgm:cxn modelId="{932FF047-842D-5E48-91E1-2CEBD2F70370}" type="presParOf" srcId="{E384561F-96C9-694F-A845-1C17FA496659}" destId="{D28B796C-6E8C-3646-BED3-473F0DC53C46}" srcOrd="2" destOrd="0" presId="urn:microsoft.com/office/officeart/2005/8/layout/hProcess11"/>
    <dgm:cxn modelId="{59F3C3D3-5473-B246-B19D-DBD54586CE6B}" type="presParOf" srcId="{1F460B43-435F-A748-A43F-AD530AABCB75}" destId="{159B738D-2398-E442-B5A4-1784DABB4FEB}" srcOrd="5" destOrd="0" presId="urn:microsoft.com/office/officeart/2005/8/layout/hProcess11"/>
    <dgm:cxn modelId="{55619D31-4272-A945-8BCD-224440DF15FF}" type="presParOf" srcId="{1F460B43-435F-A748-A43F-AD530AABCB75}" destId="{1BED01B0-A031-8244-A91C-6FAE1591A566}" srcOrd="6" destOrd="0" presId="urn:microsoft.com/office/officeart/2005/8/layout/hProcess11"/>
    <dgm:cxn modelId="{672ED58B-1367-524D-A12B-5E875849C422}" type="presParOf" srcId="{1BED01B0-A031-8244-A91C-6FAE1591A566}" destId="{92BA7B90-8CCA-F94D-9EAC-C56E9AF2B101}" srcOrd="0" destOrd="0" presId="urn:microsoft.com/office/officeart/2005/8/layout/hProcess11"/>
    <dgm:cxn modelId="{AF0D9775-613E-5242-9975-9BDE7E814289}" type="presParOf" srcId="{1BED01B0-A031-8244-A91C-6FAE1591A566}" destId="{3FE0A918-45B6-FC40-922C-283F74A36957}" srcOrd="1" destOrd="0" presId="urn:microsoft.com/office/officeart/2005/8/layout/hProcess11"/>
    <dgm:cxn modelId="{DB0F3DA0-58DE-C741-A3B9-06E65A8D5EAD}" type="presParOf" srcId="{1BED01B0-A031-8244-A91C-6FAE1591A566}" destId="{2B0B50C1-8D5E-0B46-9213-FEA78A521A6C}" srcOrd="2" destOrd="0" presId="urn:microsoft.com/office/officeart/2005/8/layout/hProcess11"/>
    <dgm:cxn modelId="{1A2A33B0-C2F1-6B49-858A-D4273D11674B}" type="presParOf" srcId="{1F460B43-435F-A748-A43F-AD530AABCB75}" destId="{7789B323-9672-F649-B743-0C5EBDDE2A84}" srcOrd="7" destOrd="0" presId="urn:microsoft.com/office/officeart/2005/8/layout/hProcess11"/>
    <dgm:cxn modelId="{462000D3-6C06-C14B-B3EC-1B46A4E73D32}" type="presParOf" srcId="{1F460B43-435F-A748-A43F-AD530AABCB75}" destId="{9150146E-E74F-2044-AC0F-3ED3F583D24D}" srcOrd="8" destOrd="0" presId="urn:microsoft.com/office/officeart/2005/8/layout/hProcess11"/>
    <dgm:cxn modelId="{AE0B057B-9777-C348-8054-C9730C87F44D}" type="presParOf" srcId="{9150146E-E74F-2044-AC0F-3ED3F583D24D}" destId="{25DFA08A-B099-E744-AC6E-1E556192CC32}" srcOrd="0" destOrd="0" presId="urn:microsoft.com/office/officeart/2005/8/layout/hProcess11"/>
    <dgm:cxn modelId="{80D99E5D-544F-E840-93E8-0BB0CA958D13}" type="presParOf" srcId="{9150146E-E74F-2044-AC0F-3ED3F583D24D}" destId="{36AF1E28-725B-F84B-A36E-1D1D65FEE82C}" srcOrd="1" destOrd="0" presId="urn:microsoft.com/office/officeart/2005/8/layout/hProcess11"/>
    <dgm:cxn modelId="{16140714-5A98-E24B-B3AF-CE72DFEC83E5}" type="presParOf" srcId="{9150146E-E74F-2044-AC0F-3ED3F583D24D}" destId="{AACD8CC4-E8C6-AC40-B66E-83F62BAFE633}" srcOrd="2" destOrd="0" presId="urn:microsoft.com/office/officeart/2005/8/layout/hProcess11"/>
    <dgm:cxn modelId="{9BF3E1B4-DE1C-D245-A69F-4A907DB367FD}" type="presParOf" srcId="{1F460B43-435F-A748-A43F-AD530AABCB75}" destId="{4442FEA7-551C-DF48-B59C-EF1BEAA949C6}" srcOrd="9" destOrd="0" presId="urn:microsoft.com/office/officeart/2005/8/layout/hProcess11"/>
    <dgm:cxn modelId="{26AAFE8E-F650-0645-B1A5-C6989F682C76}" type="presParOf" srcId="{1F460B43-435F-A748-A43F-AD530AABCB75}" destId="{762D8D3E-8AB1-9F4C-9E8D-4FCFF1A6F1E2}" srcOrd="10" destOrd="0" presId="urn:microsoft.com/office/officeart/2005/8/layout/hProcess11"/>
    <dgm:cxn modelId="{67BDF30D-97E7-0D43-80A8-3B02E99FF931}" type="presParOf" srcId="{762D8D3E-8AB1-9F4C-9E8D-4FCFF1A6F1E2}" destId="{F0CAF6FE-2C28-AC48-9ABC-C5B1892D6744}" srcOrd="0" destOrd="0" presId="urn:microsoft.com/office/officeart/2005/8/layout/hProcess11"/>
    <dgm:cxn modelId="{CF967270-9180-F547-9021-3520CA35A075}" type="presParOf" srcId="{762D8D3E-8AB1-9F4C-9E8D-4FCFF1A6F1E2}" destId="{8E002AE7-50EC-4345-A582-D309EF44B6AF}" srcOrd="1" destOrd="0" presId="urn:microsoft.com/office/officeart/2005/8/layout/hProcess11"/>
    <dgm:cxn modelId="{1365774F-3D23-6745-BD16-EF6AF92A6B78}" type="presParOf" srcId="{762D8D3E-8AB1-9F4C-9E8D-4FCFF1A6F1E2}" destId="{4C451D12-7DD5-404B-A41F-4A3127C73B44}" srcOrd="2" destOrd="0" presId="urn:microsoft.com/office/officeart/2005/8/layout/hProcess11"/>
    <dgm:cxn modelId="{AA93D656-436F-8A4E-8265-4B821C356B6A}" type="presParOf" srcId="{1F460B43-435F-A748-A43F-AD530AABCB75}" destId="{B17D4BAE-8119-C94B-B121-A4B9D5676E66}" srcOrd="11" destOrd="0" presId="urn:microsoft.com/office/officeart/2005/8/layout/hProcess11"/>
    <dgm:cxn modelId="{AF05FBC6-B12A-A645-8F49-8E2B7614F5A1}" type="presParOf" srcId="{1F460B43-435F-A748-A43F-AD530AABCB75}" destId="{7B1E7099-DF4A-1140-84DA-D48978663B3D}" srcOrd="12" destOrd="0" presId="urn:microsoft.com/office/officeart/2005/8/layout/hProcess11"/>
    <dgm:cxn modelId="{AC6EDFF7-A047-E747-9768-B1D25C61CD89}" type="presParOf" srcId="{7B1E7099-DF4A-1140-84DA-D48978663B3D}" destId="{32DA7467-EA13-CE43-9309-1666173FEE96}" srcOrd="0" destOrd="0" presId="urn:microsoft.com/office/officeart/2005/8/layout/hProcess11"/>
    <dgm:cxn modelId="{BB532A5A-137B-CA49-9621-6A4C9B4B6489}" type="presParOf" srcId="{7B1E7099-DF4A-1140-84DA-D48978663B3D}" destId="{04613EEC-45FE-2241-A0C7-972FA8ECF4F9}" srcOrd="1" destOrd="0" presId="urn:microsoft.com/office/officeart/2005/8/layout/hProcess11"/>
    <dgm:cxn modelId="{C73DC76F-1CB5-EC42-B3C1-BDEC9ABDB890}" type="presParOf" srcId="{7B1E7099-DF4A-1140-84DA-D48978663B3D}" destId="{975541DC-9DBB-A642-8F7D-1784E896EDA9}"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530A3F-472A-5D40-8A6C-C58955C0C93F}" type="doc">
      <dgm:prSet loTypeId="urn:microsoft.com/office/officeart/2005/8/layout/hProcess11" loCatId="" qsTypeId="urn:microsoft.com/office/officeart/2005/8/quickstyle/simple1" qsCatId="simple" csTypeId="urn:microsoft.com/office/officeart/2005/8/colors/accent1_2" csCatId="accent1" phldr="1"/>
      <dgm:spPr/>
    </dgm:pt>
    <dgm:pt modelId="{AE73C013-FA61-144C-B9C5-33A30081C02A}">
      <dgm:prSet phldrT="[Text]" custT="1"/>
      <dgm:spPr/>
      <dgm:t>
        <a:bodyPr/>
        <a:lstStyle/>
        <a:p>
          <a:r>
            <a:rPr lang="en-US" sz="3200" dirty="0">
              <a:latin typeface="Alexandria"/>
              <a:ea typeface="Alexandria"/>
              <a:cs typeface="Alexandria"/>
              <a:sym typeface="Alexandria"/>
            </a:rPr>
            <a:t>1. Enter URL</a:t>
          </a:r>
          <a:endParaRPr lang="en-US" sz="3200" dirty="0"/>
        </a:p>
      </dgm:t>
    </dgm:pt>
    <dgm:pt modelId="{5208570C-F7F9-1D47-80DA-451F253A7F04}" type="parTrans" cxnId="{F1408B0D-3BF2-6940-A057-0B6027BC59E3}">
      <dgm:prSet/>
      <dgm:spPr/>
      <dgm:t>
        <a:bodyPr/>
        <a:lstStyle/>
        <a:p>
          <a:endParaRPr lang="en-US" sz="2000"/>
        </a:p>
      </dgm:t>
    </dgm:pt>
    <dgm:pt modelId="{DE3A61D0-E94C-C443-8D60-CE647460DBDD}" type="sibTrans" cxnId="{F1408B0D-3BF2-6940-A057-0B6027BC59E3}">
      <dgm:prSet/>
      <dgm:spPr/>
      <dgm:t>
        <a:bodyPr/>
        <a:lstStyle/>
        <a:p>
          <a:endParaRPr lang="en-US" sz="2000"/>
        </a:p>
      </dgm:t>
    </dgm:pt>
    <dgm:pt modelId="{D15A5DE0-12B9-B144-A0B1-B7362626106F}">
      <dgm:prSet custT="1"/>
      <dgm:spPr/>
      <dgm:t>
        <a:bodyPr/>
        <a:lstStyle/>
        <a:p>
          <a:r>
            <a:rPr lang="en-US" sz="3200" dirty="0">
              <a:latin typeface="Alexandria"/>
              <a:ea typeface="Alexandria"/>
              <a:cs typeface="Alexandria"/>
              <a:sym typeface="Alexandria"/>
            </a:rPr>
            <a:t>2. Suggest Tables</a:t>
          </a:r>
        </a:p>
      </dgm:t>
    </dgm:pt>
    <dgm:pt modelId="{177256C9-4532-7446-9801-343B6EF9464D}" type="parTrans" cxnId="{932B0A4D-9DF8-4248-A1B9-BD977A745C39}">
      <dgm:prSet/>
      <dgm:spPr/>
      <dgm:t>
        <a:bodyPr/>
        <a:lstStyle/>
        <a:p>
          <a:endParaRPr lang="en-US" sz="2000"/>
        </a:p>
      </dgm:t>
    </dgm:pt>
    <dgm:pt modelId="{97C2D72C-4223-C342-BC08-B568E36EF5D7}" type="sibTrans" cxnId="{932B0A4D-9DF8-4248-A1B9-BD977A745C39}">
      <dgm:prSet/>
      <dgm:spPr/>
      <dgm:t>
        <a:bodyPr/>
        <a:lstStyle/>
        <a:p>
          <a:endParaRPr lang="en-US" sz="2000"/>
        </a:p>
      </dgm:t>
    </dgm:pt>
    <dgm:pt modelId="{86B00DE0-FF7D-A149-B360-EC26346E4857}">
      <dgm:prSet custT="1"/>
      <dgm:spPr/>
      <dgm:t>
        <a:bodyPr/>
        <a:lstStyle/>
        <a:p>
          <a:r>
            <a:rPr lang="en-US" sz="3200" dirty="0">
              <a:latin typeface="Alexandria"/>
              <a:ea typeface="Alexandria"/>
              <a:cs typeface="Alexandria"/>
              <a:sym typeface="Alexandria"/>
            </a:rPr>
            <a:t>3. Cleanse Data</a:t>
          </a:r>
        </a:p>
      </dgm:t>
    </dgm:pt>
    <dgm:pt modelId="{3F0BD64F-09CA-1541-8573-DFC2A2F68387}" type="parTrans" cxnId="{46F2F484-BEEC-7346-A9D8-83BFE3459322}">
      <dgm:prSet/>
      <dgm:spPr/>
      <dgm:t>
        <a:bodyPr/>
        <a:lstStyle/>
        <a:p>
          <a:endParaRPr lang="en-US" sz="2000"/>
        </a:p>
      </dgm:t>
    </dgm:pt>
    <dgm:pt modelId="{59809A55-B98C-274B-8F95-3B0E48195477}" type="sibTrans" cxnId="{46F2F484-BEEC-7346-A9D8-83BFE3459322}">
      <dgm:prSet/>
      <dgm:spPr/>
      <dgm:t>
        <a:bodyPr/>
        <a:lstStyle/>
        <a:p>
          <a:endParaRPr lang="en-US" sz="2000"/>
        </a:p>
      </dgm:t>
    </dgm:pt>
    <dgm:pt modelId="{C16A8050-6446-C64D-880E-CC5F42CA308A}">
      <dgm:prSet custT="1"/>
      <dgm:spPr/>
      <dgm:t>
        <a:bodyPr/>
        <a:lstStyle/>
        <a:p>
          <a:r>
            <a:rPr lang="en-US" sz="3200" dirty="0">
              <a:latin typeface="Alexandria"/>
              <a:ea typeface="Alexandria"/>
              <a:cs typeface="Alexandria"/>
              <a:sym typeface="Alexandria"/>
            </a:rPr>
            <a:t>4. Model &amp; Load</a:t>
          </a:r>
        </a:p>
      </dgm:t>
    </dgm:pt>
    <dgm:pt modelId="{87067E62-C66E-C34F-9F05-59D00AFFFA11}" type="parTrans" cxnId="{930E686A-CA59-6540-8416-795E94AAB364}">
      <dgm:prSet/>
      <dgm:spPr/>
      <dgm:t>
        <a:bodyPr/>
        <a:lstStyle/>
        <a:p>
          <a:endParaRPr lang="en-US" sz="2000"/>
        </a:p>
      </dgm:t>
    </dgm:pt>
    <dgm:pt modelId="{13E33309-64DE-784C-8F43-3A678B3F63D5}" type="sibTrans" cxnId="{930E686A-CA59-6540-8416-795E94AAB364}">
      <dgm:prSet/>
      <dgm:spPr/>
      <dgm:t>
        <a:bodyPr/>
        <a:lstStyle/>
        <a:p>
          <a:endParaRPr lang="en-US" sz="2000"/>
        </a:p>
      </dgm:t>
    </dgm:pt>
    <dgm:pt modelId="{9FC8DAAB-300F-7642-BC87-7A92995B67E0}" type="pres">
      <dgm:prSet presAssocID="{40530A3F-472A-5D40-8A6C-C58955C0C93F}" presName="Name0" presStyleCnt="0">
        <dgm:presLayoutVars>
          <dgm:dir/>
          <dgm:resizeHandles val="exact"/>
        </dgm:presLayoutVars>
      </dgm:prSet>
      <dgm:spPr/>
    </dgm:pt>
    <dgm:pt modelId="{92E1A937-CAE8-4E48-8610-E1078ABB8D90}" type="pres">
      <dgm:prSet presAssocID="{40530A3F-472A-5D40-8A6C-C58955C0C93F}" presName="arrow" presStyleLbl="bgShp" presStyleIdx="0" presStyleCnt="1"/>
      <dgm:spPr/>
    </dgm:pt>
    <dgm:pt modelId="{2747F643-D15C-C149-9B21-D449ED91D73D}" type="pres">
      <dgm:prSet presAssocID="{40530A3F-472A-5D40-8A6C-C58955C0C93F}" presName="points" presStyleCnt="0"/>
      <dgm:spPr/>
    </dgm:pt>
    <dgm:pt modelId="{530FE819-CD4D-F34E-9936-6B99E83C35C8}" type="pres">
      <dgm:prSet presAssocID="{AE73C013-FA61-144C-B9C5-33A30081C02A}" presName="compositeA" presStyleCnt="0"/>
      <dgm:spPr/>
    </dgm:pt>
    <dgm:pt modelId="{1559EB11-6024-074E-808E-714234FF4265}" type="pres">
      <dgm:prSet presAssocID="{AE73C013-FA61-144C-B9C5-33A30081C02A}" presName="textA" presStyleLbl="revTx" presStyleIdx="0" presStyleCnt="4">
        <dgm:presLayoutVars>
          <dgm:bulletEnabled val="1"/>
        </dgm:presLayoutVars>
      </dgm:prSet>
      <dgm:spPr/>
    </dgm:pt>
    <dgm:pt modelId="{8DED7130-9C0F-3A49-B30D-ED80DB477016}" type="pres">
      <dgm:prSet presAssocID="{AE73C013-FA61-144C-B9C5-33A30081C02A}" presName="circleA" presStyleLbl="node1" presStyleIdx="0" presStyleCnt="4"/>
      <dgm:spPr/>
    </dgm:pt>
    <dgm:pt modelId="{B4564A90-951A-664F-A50D-ECED5359150D}" type="pres">
      <dgm:prSet presAssocID="{AE73C013-FA61-144C-B9C5-33A30081C02A}" presName="spaceA" presStyleCnt="0"/>
      <dgm:spPr/>
    </dgm:pt>
    <dgm:pt modelId="{5621D30D-6672-7649-853D-5A849F7A5309}" type="pres">
      <dgm:prSet presAssocID="{DE3A61D0-E94C-C443-8D60-CE647460DBDD}" presName="space" presStyleCnt="0"/>
      <dgm:spPr/>
    </dgm:pt>
    <dgm:pt modelId="{EB339DE6-2A52-2B41-B7DF-3DBEA7E95FC0}" type="pres">
      <dgm:prSet presAssocID="{D15A5DE0-12B9-B144-A0B1-B7362626106F}" presName="compositeB" presStyleCnt="0"/>
      <dgm:spPr/>
    </dgm:pt>
    <dgm:pt modelId="{8E40997D-1CEC-5247-99EC-4F8357284D8E}" type="pres">
      <dgm:prSet presAssocID="{D15A5DE0-12B9-B144-A0B1-B7362626106F}" presName="textB" presStyleLbl="revTx" presStyleIdx="1" presStyleCnt="4" custLinFactNeighborX="2740" custLinFactNeighborY="-1007">
        <dgm:presLayoutVars>
          <dgm:bulletEnabled val="1"/>
        </dgm:presLayoutVars>
      </dgm:prSet>
      <dgm:spPr/>
    </dgm:pt>
    <dgm:pt modelId="{5E5FB7C6-5BE5-C64D-B31E-D9701E6B8578}" type="pres">
      <dgm:prSet presAssocID="{D15A5DE0-12B9-B144-A0B1-B7362626106F}" presName="circleB" presStyleLbl="node1" presStyleIdx="1" presStyleCnt="4"/>
      <dgm:spPr/>
    </dgm:pt>
    <dgm:pt modelId="{ABD87CFC-E051-FC4E-B070-B2A77E171648}" type="pres">
      <dgm:prSet presAssocID="{D15A5DE0-12B9-B144-A0B1-B7362626106F}" presName="spaceB" presStyleCnt="0"/>
      <dgm:spPr/>
    </dgm:pt>
    <dgm:pt modelId="{D68C3345-BB77-7348-861E-034945710AC9}" type="pres">
      <dgm:prSet presAssocID="{97C2D72C-4223-C342-BC08-B568E36EF5D7}" presName="space" presStyleCnt="0"/>
      <dgm:spPr/>
    </dgm:pt>
    <dgm:pt modelId="{269B662C-0F0F-6C47-B55B-BF51475B48FB}" type="pres">
      <dgm:prSet presAssocID="{86B00DE0-FF7D-A149-B360-EC26346E4857}" presName="compositeA" presStyleCnt="0"/>
      <dgm:spPr/>
    </dgm:pt>
    <dgm:pt modelId="{F5220221-26F8-AD4A-B144-E483DEA8850A}" type="pres">
      <dgm:prSet presAssocID="{86B00DE0-FF7D-A149-B360-EC26346E4857}" presName="textA" presStyleLbl="revTx" presStyleIdx="2" presStyleCnt="4">
        <dgm:presLayoutVars>
          <dgm:bulletEnabled val="1"/>
        </dgm:presLayoutVars>
      </dgm:prSet>
      <dgm:spPr/>
    </dgm:pt>
    <dgm:pt modelId="{817F67AD-A014-9C4F-AFB5-C238629D75B9}" type="pres">
      <dgm:prSet presAssocID="{86B00DE0-FF7D-A149-B360-EC26346E4857}" presName="circleA" presStyleLbl="node1" presStyleIdx="2" presStyleCnt="4"/>
      <dgm:spPr/>
    </dgm:pt>
    <dgm:pt modelId="{7165429B-1D65-F24D-A32B-0BF38916368D}" type="pres">
      <dgm:prSet presAssocID="{86B00DE0-FF7D-A149-B360-EC26346E4857}" presName="spaceA" presStyleCnt="0"/>
      <dgm:spPr/>
    </dgm:pt>
    <dgm:pt modelId="{EA2363A2-A0C4-B14E-8BA5-AC0A344680DF}" type="pres">
      <dgm:prSet presAssocID="{59809A55-B98C-274B-8F95-3B0E48195477}" presName="space" presStyleCnt="0"/>
      <dgm:spPr/>
    </dgm:pt>
    <dgm:pt modelId="{3AA2F0D3-6B1E-9740-8931-A18DDDD597CA}" type="pres">
      <dgm:prSet presAssocID="{C16A8050-6446-C64D-880E-CC5F42CA308A}" presName="compositeB" presStyleCnt="0"/>
      <dgm:spPr/>
    </dgm:pt>
    <dgm:pt modelId="{800330CB-106A-7C4A-ABDD-A38249491CCD}" type="pres">
      <dgm:prSet presAssocID="{C16A8050-6446-C64D-880E-CC5F42CA308A}" presName="textB" presStyleLbl="revTx" presStyleIdx="3" presStyleCnt="4">
        <dgm:presLayoutVars>
          <dgm:bulletEnabled val="1"/>
        </dgm:presLayoutVars>
      </dgm:prSet>
      <dgm:spPr/>
    </dgm:pt>
    <dgm:pt modelId="{CC4BEC4C-84D5-0340-BD8E-06E3028F2AF3}" type="pres">
      <dgm:prSet presAssocID="{C16A8050-6446-C64D-880E-CC5F42CA308A}" presName="circleB" presStyleLbl="node1" presStyleIdx="3" presStyleCnt="4"/>
      <dgm:spPr/>
    </dgm:pt>
    <dgm:pt modelId="{E1DF90FB-C74E-DC44-830B-CEAAB0F2E7CA}" type="pres">
      <dgm:prSet presAssocID="{C16A8050-6446-C64D-880E-CC5F42CA308A}" presName="spaceB" presStyleCnt="0"/>
      <dgm:spPr/>
    </dgm:pt>
  </dgm:ptLst>
  <dgm:cxnLst>
    <dgm:cxn modelId="{F1408B0D-3BF2-6940-A057-0B6027BC59E3}" srcId="{40530A3F-472A-5D40-8A6C-C58955C0C93F}" destId="{AE73C013-FA61-144C-B9C5-33A30081C02A}" srcOrd="0" destOrd="0" parTransId="{5208570C-F7F9-1D47-80DA-451F253A7F04}" sibTransId="{DE3A61D0-E94C-C443-8D60-CE647460DBDD}"/>
    <dgm:cxn modelId="{6FF50B25-D82E-EE45-8287-779526ECF680}" type="presOf" srcId="{40530A3F-472A-5D40-8A6C-C58955C0C93F}" destId="{9FC8DAAB-300F-7642-BC87-7A92995B67E0}" srcOrd="0" destOrd="0" presId="urn:microsoft.com/office/officeart/2005/8/layout/hProcess11"/>
    <dgm:cxn modelId="{A70E3F3B-16D9-B849-B085-A899A449AD5F}" type="presOf" srcId="{86B00DE0-FF7D-A149-B360-EC26346E4857}" destId="{F5220221-26F8-AD4A-B144-E483DEA8850A}" srcOrd="0" destOrd="0" presId="urn:microsoft.com/office/officeart/2005/8/layout/hProcess11"/>
    <dgm:cxn modelId="{0219423E-D158-A44B-891F-BA06C7D6C222}" type="presOf" srcId="{C16A8050-6446-C64D-880E-CC5F42CA308A}" destId="{800330CB-106A-7C4A-ABDD-A38249491CCD}" srcOrd="0" destOrd="0" presId="urn:microsoft.com/office/officeart/2005/8/layout/hProcess11"/>
    <dgm:cxn modelId="{932B0A4D-9DF8-4248-A1B9-BD977A745C39}" srcId="{40530A3F-472A-5D40-8A6C-C58955C0C93F}" destId="{D15A5DE0-12B9-B144-A0B1-B7362626106F}" srcOrd="1" destOrd="0" parTransId="{177256C9-4532-7446-9801-343B6EF9464D}" sibTransId="{97C2D72C-4223-C342-BC08-B568E36EF5D7}"/>
    <dgm:cxn modelId="{930E686A-CA59-6540-8416-795E94AAB364}" srcId="{40530A3F-472A-5D40-8A6C-C58955C0C93F}" destId="{C16A8050-6446-C64D-880E-CC5F42CA308A}" srcOrd="3" destOrd="0" parTransId="{87067E62-C66E-C34F-9F05-59D00AFFFA11}" sibTransId="{13E33309-64DE-784C-8F43-3A678B3F63D5}"/>
    <dgm:cxn modelId="{46F2F484-BEEC-7346-A9D8-83BFE3459322}" srcId="{40530A3F-472A-5D40-8A6C-C58955C0C93F}" destId="{86B00DE0-FF7D-A149-B360-EC26346E4857}" srcOrd="2" destOrd="0" parTransId="{3F0BD64F-09CA-1541-8573-DFC2A2F68387}" sibTransId="{59809A55-B98C-274B-8F95-3B0E48195477}"/>
    <dgm:cxn modelId="{357FBDB4-2B9A-6847-B4E4-5FE456FB82D6}" type="presOf" srcId="{D15A5DE0-12B9-B144-A0B1-B7362626106F}" destId="{8E40997D-1CEC-5247-99EC-4F8357284D8E}" srcOrd="0" destOrd="0" presId="urn:microsoft.com/office/officeart/2005/8/layout/hProcess11"/>
    <dgm:cxn modelId="{1BF875E3-B41C-E84C-8F0D-A89C182BB4F4}" type="presOf" srcId="{AE73C013-FA61-144C-B9C5-33A30081C02A}" destId="{1559EB11-6024-074E-808E-714234FF4265}" srcOrd="0" destOrd="0" presId="urn:microsoft.com/office/officeart/2005/8/layout/hProcess11"/>
    <dgm:cxn modelId="{972D7D03-6C39-F645-9D53-3144F1F46E3A}" type="presParOf" srcId="{9FC8DAAB-300F-7642-BC87-7A92995B67E0}" destId="{92E1A937-CAE8-4E48-8610-E1078ABB8D90}" srcOrd="0" destOrd="0" presId="urn:microsoft.com/office/officeart/2005/8/layout/hProcess11"/>
    <dgm:cxn modelId="{4970CF7D-6FB9-A447-A770-6BBCE71549D0}" type="presParOf" srcId="{9FC8DAAB-300F-7642-BC87-7A92995B67E0}" destId="{2747F643-D15C-C149-9B21-D449ED91D73D}" srcOrd="1" destOrd="0" presId="urn:microsoft.com/office/officeart/2005/8/layout/hProcess11"/>
    <dgm:cxn modelId="{AA05B5E6-4689-CB40-9E92-6138BB51F9CB}" type="presParOf" srcId="{2747F643-D15C-C149-9B21-D449ED91D73D}" destId="{530FE819-CD4D-F34E-9936-6B99E83C35C8}" srcOrd="0" destOrd="0" presId="urn:microsoft.com/office/officeart/2005/8/layout/hProcess11"/>
    <dgm:cxn modelId="{ED34F10A-C6E9-C34E-A96A-B2B41EEA0AC1}" type="presParOf" srcId="{530FE819-CD4D-F34E-9936-6B99E83C35C8}" destId="{1559EB11-6024-074E-808E-714234FF4265}" srcOrd="0" destOrd="0" presId="urn:microsoft.com/office/officeart/2005/8/layout/hProcess11"/>
    <dgm:cxn modelId="{B2D89C6C-BC09-C545-8E62-65FE97043357}" type="presParOf" srcId="{530FE819-CD4D-F34E-9936-6B99E83C35C8}" destId="{8DED7130-9C0F-3A49-B30D-ED80DB477016}" srcOrd="1" destOrd="0" presId="urn:microsoft.com/office/officeart/2005/8/layout/hProcess11"/>
    <dgm:cxn modelId="{508F02C8-1A13-3A44-AFD2-4C9DD598985B}" type="presParOf" srcId="{530FE819-CD4D-F34E-9936-6B99E83C35C8}" destId="{B4564A90-951A-664F-A50D-ECED5359150D}" srcOrd="2" destOrd="0" presId="urn:microsoft.com/office/officeart/2005/8/layout/hProcess11"/>
    <dgm:cxn modelId="{7EFBF335-C54A-2C48-BBD5-FBBB0BF5F320}" type="presParOf" srcId="{2747F643-D15C-C149-9B21-D449ED91D73D}" destId="{5621D30D-6672-7649-853D-5A849F7A5309}" srcOrd="1" destOrd="0" presId="urn:microsoft.com/office/officeart/2005/8/layout/hProcess11"/>
    <dgm:cxn modelId="{AFC123F0-DB2B-574D-BBD4-3BA7EDAC1375}" type="presParOf" srcId="{2747F643-D15C-C149-9B21-D449ED91D73D}" destId="{EB339DE6-2A52-2B41-B7DF-3DBEA7E95FC0}" srcOrd="2" destOrd="0" presId="urn:microsoft.com/office/officeart/2005/8/layout/hProcess11"/>
    <dgm:cxn modelId="{B527DA71-A2A4-1F4F-A5FD-ADC19C74DAF1}" type="presParOf" srcId="{EB339DE6-2A52-2B41-B7DF-3DBEA7E95FC0}" destId="{8E40997D-1CEC-5247-99EC-4F8357284D8E}" srcOrd="0" destOrd="0" presId="urn:microsoft.com/office/officeart/2005/8/layout/hProcess11"/>
    <dgm:cxn modelId="{6E29E786-0BE8-CC46-A426-89BBE0373A35}" type="presParOf" srcId="{EB339DE6-2A52-2B41-B7DF-3DBEA7E95FC0}" destId="{5E5FB7C6-5BE5-C64D-B31E-D9701E6B8578}" srcOrd="1" destOrd="0" presId="urn:microsoft.com/office/officeart/2005/8/layout/hProcess11"/>
    <dgm:cxn modelId="{C4AE0AC1-CE7A-FD41-9EBD-9B31EAAFFB5F}" type="presParOf" srcId="{EB339DE6-2A52-2B41-B7DF-3DBEA7E95FC0}" destId="{ABD87CFC-E051-FC4E-B070-B2A77E171648}" srcOrd="2" destOrd="0" presId="urn:microsoft.com/office/officeart/2005/8/layout/hProcess11"/>
    <dgm:cxn modelId="{A78D1252-8599-194B-9E09-5B896C648986}" type="presParOf" srcId="{2747F643-D15C-C149-9B21-D449ED91D73D}" destId="{D68C3345-BB77-7348-861E-034945710AC9}" srcOrd="3" destOrd="0" presId="urn:microsoft.com/office/officeart/2005/8/layout/hProcess11"/>
    <dgm:cxn modelId="{2815E752-1B22-CB4D-9041-E4289AF4495E}" type="presParOf" srcId="{2747F643-D15C-C149-9B21-D449ED91D73D}" destId="{269B662C-0F0F-6C47-B55B-BF51475B48FB}" srcOrd="4" destOrd="0" presId="urn:microsoft.com/office/officeart/2005/8/layout/hProcess11"/>
    <dgm:cxn modelId="{EBC8A89C-71D2-2740-B617-7C24251B5EE9}" type="presParOf" srcId="{269B662C-0F0F-6C47-B55B-BF51475B48FB}" destId="{F5220221-26F8-AD4A-B144-E483DEA8850A}" srcOrd="0" destOrd="0" presId="urn:microsoft.com/office/officeart/2005/8/layout/hProcess11"/>
    <dgm:cxn modelId="{26F8F183-8B2E-5449-9C21-1A91A367F026}" type="presParOf" srcId="{269B662C-0F0F-6C47-B55B-BF51475B48FB}" destId="{817F67AD-A014-9C4F-AFB5-C238629D75B9}" srcOrd="1" destOrd="0" presId="urn:microsoft.com/office/officeart/2005/8/layout/hProcess11"/>
    <dgm:cxn modelId="{1D0E5206-9AC2-904A-84BB-52914F9539F5}" type="presParOf" srcId="{269B662C-0F0F-6C47-B55B-BF51475B48FB}" destId="{7165429B-1D65-F24D-A32B-0BF38916368D}" srcOrd="2" destOrd="0" presId="urn:microsoft.com/office/officeart/2005/8/layout/hProcess11"/>
    <dgm:cxn modelId="{FE5DBFFD-4C3C-604B-943F-E079158F032C}" type="presParOf" srcId="{2747F643-D15C-C149-9B21-D449ED91D73D}" destId="{EA2363A2-A0C4-B14E-8BA5-AC0A344680DF}" srcOrd="5" destOrd="0" presId="urn:microsoft.com/office/officeart/2005/8/layout/hProcess11"/>
    <dgm:cxn modelId="{A632B46F-998D-6E4B-906F-5F524D2BCF08}" type="presParOf" srcId="{2747F643-D15C-C149-9B21-D449ED91D73D}" destId="{3AA2F0D3-6B1E-9740-8931-A18DDDD597CA}" srcOrd="6" destOrd="0" presId="urn:microsoft.com/office/officeart/2005/8/layout/hProcess11"/>
    <dgm:cxn modelId="{5E88F906-DBC7-8041-BFC4-BEBFB8D20342}" type="presParOf" srcId="{3AA2F0D3-6B1E-9740-8931-A18DDDD597CA}" destId="{800330CB-106A-7C4A-ABDD-A38249491CCD}" srcOrd="0" destOrd="0" presId="urn:microsoft.com/office/officeart/2005/8/layout/hProcess11"/>
    <dgm:cxn modelId="{433D4189-57AF-C546-89CC-9D80286B75F6}" type="presParOf" srcId="{3AA2F0D3-6B1E-9740-8931-A18DDDD597CA}" destId="{CC4BEC4C-84D5-0340-BD8E-06E3028F2AF3}" srcOrd="1" destOrd="0" presId="urn:microsoft.com/office/officeart/2005/8/layout/hProcess11"/>
    <dgm:cxn modelId="{65A27B07-E9AB-2F4B-A2FA-1D79892F0649}" type="presParOf" srcId="{3AA2F0D3-6B1E-9740-8931-A18DDDD597CA}" destId="{E1DF90FB-C74E-DC44-830B-CEAAB0F2E7CA}" srcOrd="2" destOrd="0" presId="urn:microsoft.com/office/officeart/2005/8/layout/hProcess1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530A3F-472A-5D40-8A6C-C58955C0C93F}" type="doc">
      <dgm:prSet loTypeId="urn:microsoft.com/office/officeart/2005/8/layout/hProcess11" loCatId="" qsTypeId="urn:microsoft.com/office/officeart/2005/8/quickstyle/simple1" qsCatId="simple" csTypeId="urn:microsoft.com/office/officeart/2005/8/colors/accent1_2" csCatId="accent1" phldr="1"/>
      <dgm:spPr/>
    </dgm:pt>
    <dgm:pt modelId="{AE73C013-FA61-144C-B9C5-33A30081C02A}">
      <dgm:prSet phldrT="[Text]" custT="1"/>
      <dgm:spPr/>
      <dgm:t>
        <a:bodyPr/>
        <a:lstStyle/>
        <a:p>
          <a:endParaRPr lang="en-US" sz="3200" dirty="0">
            <a:latin typeface="Alexandria"/>
            <a:ea typeface="Alexandria"/>
            <a:cs typeface="Alexandria"/>
            <a:sym typeface="Alexandria"/>
          </a:endParaRPr>
        </a:p>
        <a:p>
          <a:r>
            <a:rPr lang="en-US" sz="3200" dirty="0">
              <a:latin typeface="Alexandria"/>
              <a:cs typeface="Alexandria"/>
              <a:sym typeface="Alexandria"/>
            </a:rPr>
            <a:t>1. Business Ask</a:t>
          </a:r>
        </a:p>
      </dgm:t>
    </dgm:pt>
    <dgm:pt modelId="{5208570C-F7F9-1D47-80DA-451F253A7F04}" type="parTrans" cxnId="{F1408B0D-3BF2-6940-A057-0B6027BC59E3}">
      <dgm:prSet/>
      <dgm:spPr/>
      <dgm:t>
        <a:bodyPr/>
        <a:lstStyle/>
        <a:p>
          <a:endParaRPr lang="en-US" sz="2000"/>
        </a:p>
      </dgm:t>
    </dgm:pt>
    <dgm:pt modelId="{DE3A61D0-E94C-C443-8D60-CE647460DBDD}" type="sibTrans" cxnId="{F1408B0D-3BF2-6940-A057-0B6027BC59E3}">
      <dgm:prSet/>
      <dgm:spPr/>
      <dgm:t>
        <a:bodyPr/>
        <a:lstStyle/>
        <a:p>
          <a:endParaRPr lang="en-US" sz="2000"/>
        </a:p>
      </dgm:t>
    </dgm:pt>
    <dgm:pt modelId="{D15A5DE0-12B9-B144-A0B1-B7362626106F}">
      <dgm:prSet custT="1"/>
      <dgm:spPr/>
      <dgm:t>
        <a:bodyPr/>
        <a:lstStyle/>
        <a:p>
          <a:r>
            <a:rPr lang="en-US" sz="3200" dirty="0">
              <a:latin typeface="Alexandria"/>
              <a:ea typeface="Alexandria"/>
              <a:cs typeface="Alexandria"/>
              <a:sym typeface="Alexandria"/>
            </a:rPr>
            <a:t>2. Align Model</a:t>
          </a:r>
        </a:p>
      </dgm:t>
    </dgm:pt>
    <dgm:pt modelId="{177256C9-4532-7446-9801-343B6EF9464D}" type="parTrans" cxnId="{932B0A4D-9DF8-4248-A1B9-BD977A745C39}">
      <dgm:prSet/>
      <dgm:spPr/>
      <dgm:t>
        <a:bodyPr/>
        <a:lstStyle/>
        <a:p>
          <a:endParaRPr lang="en-US" sz="2000"/>
        </a:p>
      </dgm:t>
    </dgm:pt>
    <dgm:pt modelId="{97C2D72C-4223-C342-BC08-B568E36EF5D7}" type="sibTrans" cxnId="{932B0A4D-9DF8-4248-A1B9-BD977A745C39}">
      <dgm:prSet/>
      <dgm:spPr/>
      <dgm:t>
        <a:bodyPr/>
        <a:lstStyle/>
        <a:p>
          <a:endParaRPr lang="en-US" sz="2000"/>
        </a:p>
      </dgm:t>
    </dgm:pt>
    <dgm:pt modelId="{86B00DE0-FF7D-A149-B360-EC26346E4857}">
      <dgm:prSet custT="1"/>
      <dgm:spPr/>
      <dgm:t>
        <a:bodyPr/>
        <a:lstStyle/>
        <a:p>
          <a:r>
            <a:rPr lang="en-US" sz="3200" dirty="0">
              <a:latin typeface="Alexandria"/>
              <a:ea typeface="Alexandria"/>
              <a:cs typeface="Alexandria"/>
              <a:sym typeface="Alexandria"/>
            </a:rPr>
            <a:t>3. Diagnose</a:t>
          </a:r>
        </a:p>
      </dgm:t>
    </dgm:pt>
    <dgm:pt modelId="{3F0BD64F-09CA-1541-8573-DFC2A2F68387}" type="parTrans" cxnId="{46F2F484-BEEC-7346-A9D8-83BFE3459322}">
      <dgm:prSet/>
      <dgm:spPr/>
      <dgm:t>
        <a:bodyPr/>
        <a:lstStyle/>
        <a:p>
          <a:endParaRPr lang="en-US" sz="2000"/>
        </a:p>
      </dgm:t>
    </dgm:pt>
    <dgm:pt modelId="{59809A55-B98C-274B-8F95-3B0E48195477}" type="sibTrans" cxnId="{46F2F484-BEEC-7346-A9D8-83BFE3459322}">
      <dgm:prSet/>
      <dgm:spPr/>
      <dgm:t>
        <a:bodyPr/>
        <a:lstStyle/>
        <a:p>
          <a:endParaRPr lang="en-US" sz="2000"/>
        </a:p>
      </dgm:t>
    </dgm:pt>
    <dgm:pt modelId="{C16A8050-6446-C64D-880E-CC5F42CA308A}">
      <dgm:prSet custT="1"/>
      <dgm:spPr/>
      <dgm:t>
        <a:bodyPr/>
        <a:lstStyle/>
        <a:p>
          <a:r>
            <a:rPr lang="en-US" sz="3200" dirty="0">
              <a:latin typeface="Alexandria"/>
              <a:ea typeface="Alexandria"/>
              <a:cs typeface="Alexandria"/>
              <a:sym typeface="Alexandria"/>
            </a:rPr>
            <a:t>4. Recommend</a:t>
          </a:r>
        </a:p>
      </dgm:t>
    </dgm:pt>
    <dgm:pt modelId="{87067E62-C66E-C34F-9F05-59D00AFFFA11}" type="parTrans" cxnId="{930E686A-CA59-6540-8416-795E94AAB364}">
      <dgm:prSet/>
      <dgm:spPr/>
      <dgm:t>
        <a:bodyPr/>
        <a:lstStyle/>
        <a:p>
          <a:endParaRPr lang="en-US" sz="2000"/>
        </a:p>
      </dgm:t>
    </dgm:pt>
    <dgm:pt modelId="{13E33309-64DE-784C-8F43-3A678B3F63D5}" type="sibTrans" cxnId="{930E686A-CA59-6540-8416-795E94AAB364}">
      <dgm:prSet/>
      <dgm:spPr/>
      <dgm:t>
        <a:bodyPr/>
        <a:lstStyle/>
        <a:p>
          <a:endParaRPr lang="en-US" sz="2000"/>
        </a:p>
      </dgm:t>
    </dgm:pt>
    <dgm:pt modelId="{9FC8DAAB-300F-7642-BC87-7A92995B67E0}" type="pres">
      <dgm:prSet presAssocID="{40530A3F-472A-5D40-8A6C-C58955C0C93F}" presName="Name0" presStyleCnt="0">
        <dgm:presLayoutVars>
          <dgm:dir/>
          <dgm:resizeHandles val="exact"/>
        </dgm:presLayoutVars>
      </dgm:prSet>
      <dgm:spPr/>
    </dgm:pt>
    <dgm:pt modelId="{92E1A937-CAE8-4E48-8610-E1078ABB8D90}" type="pres">
      <dgm:prSet presAssocID="{40530A3F-472A-5D40-8A6C-C58955C0C93F}" presName="arrow" presStyleLbl="bgShp" presStyleIdx="0" presStyleCnt="1"/>
      <dgm:spPr/>
    </dgm:pt>
    <dgm:pt modelId="{2747F643-D15C-C149-9B21-D449ED91D73D}" type="pres">
      <dgm:prSet presAssocID="{40530A3F-472A-5D40-8A6C-C58955C0C93F}" presName="points" presStyleCnt="0"/>
      <dgm:spPr/>
    </dgm:pt>
    <dgm:pt modelId="{530FE819-CD4D-F34E-9936-6B99E83C35C8}" type="pres">
      <dgm:prSet presAssocID="{AE73C013-FA61-144C-B9C5-33A30081C02A}" presName="compositeA" presStyleCnt="0"/>
      <dgm:spPr/>
    </dgm:pt>
    <dgm:pt modelId="{1559EB11-6024-074E-808E-714234FF4265}" type="pres">
      <dgm:prSet presAssocID="{AE73C013-FA61-144C-B9C5-33A30081C02A}" presName="textA" presStyleLbl="revTx" presStyleIdx="0" presStyleCnt="4">
        <dgm:presLayoutVars>
          <dgm:bulletEnabled val="1"/>
        </dgm:presLayoutVars>
      </dgm:prSet>
      <dgm:spPr/>
    </dgm:pt>
    <dgm:pt modelId="{8DED7130-9C0F-3A49-B30D-ED80DB477016}" type="pres">
      <dgm:prSet presAssocID="{AE73C013-FA61-144C-B9C5-33A30081C02A}" presName="circleA" presStyleLbl="node1" presStyleIdx="0" presStyleCnt="4"/>
      <dgm:spPr/>
    </dgm:pt>
    <dgm:pt modelId="{B4564A90-951A-664F-A50D-ECED5359150D}" type="pres">
      <dgm:prSet presAssocID="{AE73C013-FA61-144C-B9C5-33A30081C02A}" presName="spaceA" presStyleCnt="0"/>
      <dgm:spPr/>
    </dgm:pt>
    <dgm:pt modelId="{5621D30D-6672-7649-853D-5A849F7A5309}" type="pres">
      <dgm:prSet presAssocID="{DE3A61D0-E94C-C443-8D60-CE647460DBDD}" presName="space" presStyleCnt="0"/>
      <dgm:spPr/>
    </dgm:pt>
    <dgm:pt modelId="{EB339DE6-2A52-2B41-B7DF-3DBEA7E95FC0}" type="pres">
      <dgm:prSet presAssocID="{D15A5DE0-12B9-B144-A0B1-B7362626106F}" presName="compositeB" presStyleCnt="0"/>
      <dgm:spPr/>
    </dgm:pt>
    <dgm:pt modelId="{8E40997D-1CEC-5247-99EC-4F8357284D8E}" type="pres">
      <dgm:prSet presAssocID="{D15A5DE0-12B9-B144-A0B1-B7362626106F}" presName="textB" presStyleLbl="revTx" presStyleIdx="1" presStyleCnt="4" custLinFactNeighborX="2740" custLinFactNeighborY="-1007">
        <dgm:presLayoutVars>
          <dgm:bulletEnabled val="1"/>
        </dgm:presLayoutVars>
      </dgm:prSet>
      <dgm:spPr/>
    </dgm:pt>
    <dgm:pt modelId="{5E5FB7C6-5BE5-C64D-B31E-D9701E6B8578}" type="pres">
      <dgm:prSet presAssocID="{D15A5DE0-12B9-B144-A0B1-B7362626106F}" presName="circleB" presStyleLbl="node1" presStyleIdx="1" presStyleCnt="4"/>
      <dgm:spPr/>
    </dgm:pt>
    <dgm:pt modelId="{ABD87CFC-E051-FC4E-B070-B2A77E171648}" type="pres">
      <dgm:prSet presAssocID="{D15A5DE0-12B9-B144-A0B1-B7362626106F}" presName="spaceB" presStyleCnt="0"/>
      <dgm:spPr/>
    </dgm:pt>
    <dgm:pt modelId="{D68C3345-BB77-7348-861E-034945710AC9}" type="pres">
      <dgm:prSet presAssocID="{97C2D72C-4223-C342-BC08-B568E36EF5D7}" presName="space" presStyleCnt="0"/>
      <dgm:spPr/>
    </dgm:pt>
    <dgm:pt modelId="{269B662C-0F0F-6C47-B55B-BF51475B48FB}" type="pres">
      <dgm:prSet presAssocID="{86B00DE0-FF7D-A149-B360-EC26346E4857}" presName="compositeA" presStyleCnt="0"/>
      <dgm:spPr/>
    </dgm:pt>
    <dgm:pt modelId="{F5220221-26F8-AD4A-B144-E483DEA8850A}" type="pres">
      <dgm:prSet presAssocID="{86B00DE0-FF7D-A149-B360-EC26346E4857}" presName="textA" presStyleLbl="revTx" presStyleIdx="2" presStyleCnt="4">
        <dgm:presLayoutVars>
          <dgm:bulletEnabled val="1"/>
        </dgm:presLayoutVars>
      </dgm:prSet>
      <dgm:spPr/>
    </dgm:pt>
    <dgm:pt modelId="{817F67AD-A014-9C4F-AFB5-C238629D75B9}" type="pres">
      <dgm:prSet presAssocID="{86B00DE0-FF7D-A149-B360-EC26346E4857}" presName="circleA" presStyleLbl="node1" presStyleIdx="2" presStyleCnt="4"/>
      <dgm:spPr/>
    </dgm:pt>
    <dgm:pt modelId="{7165429B-1D65-F24D-A32B-0BF38916368D}" type="pres">
      <dgm:prSet presAssocID="{86B00DE0-FF7D-A149-B360-EC26346E4857}" presName="spaceA" presStyleCnt="0"/>
      <dgm:spPr/>
    </dgm:pt>
    <dgm:pt modelId="{EA2363A2-A0C4-B14E-8BA5-AC0A344680DF}" type="pres">
      <dgm:prSet presAssocID="{59809A55-B98C-274B-8F95-3B0E48195477}" presName="space" presStyleCnt="0"/>
      <dgm:spPr/>
    </dgm:pt>
    <dgm:pt modelId="{3AA2F0D3-6B1E-9740-8931-A18DDDD597CA}" type="pres">
      <dgm:prSet presAssocID="{C16A8050-6446-C64D-880E-CC5F42CA308A}" presName="compositeB" presStyleCnt="0"/>
      <dgm:spPr/>
    </dgm:pt>
    <dgm:pt modelId="{800330CB-106A-7C4A-ABDD-A38249491CCD}" type="pres">
      <dgm:prSet presAssocID="{C16A8050-6446-C64D-880E-CC5F42CA308A}" presName="textB" presStyleLbl="revTx" presStyleIdx="3" presStyleCnt="4">
        <dgm:presLayoutVars>
          <dgm:bulletEnabled val="1"/>
        </dgm:presLayoutVars>
      </dgm:prSet>
      <dgm:spPr/>
    </dgm:pt>
    <dgm:pt modelId="{CC4BEC4C-84D5-0340-BD8E-06E3028F2AF3}" type="pres">
      <dgm:prSet presAssocID="{C16A8050-6446-C64D-880E-CC5F42CA308A}" presName="circleB" presStyleLbl="node1" presStyleIdx="3" presStyleCnt="4"/>
      <dgm:spPr/>
    </dgm:pt>
    <dgm:pt modelId="{E1DF90FB-C74E-DC44-830B-CEAAB0F2E7CA}" type="pres">
      <dgm:prSet presAssocID="{C16A8050-6446-C64D-880E-CC5F42CA308A}" presName="spaceB" presStyleCnt="0"/>
      <dgm:spPr/>
    </dgm:pt>
  </dgm:ptLst>
  <dgm:cxnLst>
    <dgm:cxn modelId="{F1408B0D-3BF2-6940-A057-0B6027BC59E3}" srcId="{40530A3F-472A-5D40-8A6C-C58955C0C93F}" destId="{AE73C013-FA61-144C-B9C5-33A30081C02A}" srcOrd="0" destOrd="0" parTransId="{5208570C-F7F9-1D47-80DA-451F253A7F04}" sibTransId="{DE3A61D0-E94C-C443-8D60-CE647460DBDD}"/>
    <dgm:cxn modelId="{6FF50B25-D82E-EE45-8287-779526ECF680}" type="presOf" srcId="{40530A3F-472A-5D40-8A6C-C58955C0C93F}" destId="{9FC8DAAB-300F-7642-BC87-7A92995B67E0}" srcOrd="0" destOrd="0" presId="urn:microsoft.com/office/officeart/2005/8/layout/hProcess11"/>
    <dgm:cxn modelId="{A70E3F3B-16D9-B849-B085-A899A449AD5F}" type="presOf" srcId="{86B00DE0-FF7D-A149-B360-EC26346E4857}" destId="{F5220221-26F8-AD4A-B144-E483DEA8850A}" srcOrd="0" destOrd="0" presId="urn:microsoft.com/office/officeart/2005/8/layout/hProcess11"/>
    <dgm:cxn modelId="{0219423E-D158-A44B-891F-BA06C7D6C222}" type="presOf" srcId="{C16A8050-6446-C64D-880E-CC5F42CA308A}" destId="{800330CB-106A-7C4A-ABDD-A38249491CCD}" srcOrd="0" destOrd="0" presId="urn:microsoft.com/office/officeart/2005/8/layout/hProcess11"/>
    <dgm:cxn modelId="{932B0A4D-9DF8-4248-A1B9-BD977A745C39}" srcId="{40530A3F-472A-5D40-8A6C-C58955C0C93F}" destId="{D15A5DE0-12B9-B144-A0B1-B7362626106F}" srcOrd="1" destOrd="0" parTransId="{177256C9-4532-7446-9801-343B6EF9464D}" sibTransId="{97C2D72C-4223-C342-BC08-B568E36EF5D7}"/>
    <dgm:cxn modelId="{930E686A-CA59-6540-8416-795E94AAB364}" srcId="{40530A3F-472A-5D40-8A6C-C58955C0C93F}" destId="{C16A8050-6446-C64D-880E-CC5F42CA308A}" srcOrd="3" destOrd="0" parTransId="{87067E62-C66E-C34F-9F05-59D00AFFFA11}" sibTransId="{13E33309-64DE-784C-8F43-3A678B3F63D5}"/>
    <dgm:cxn modelId="{46F2F484-BEEC-7346-A9D8-83BFE3459322}" srcId="{40530A3F-472A-5D40-8A6C-C58955C0C93F}" destId="{86B00DE0-FF7D-A149-B360-EC26346E4857}" srcOrd="2" destOrd="0" parTransId="{3F0BD64F-09CA-1541-8573-DFC2A2F68387}" sibTransId="{59809A55-B98C-274B-8F95-3B0E48195477}"/>
    <dgm:cxn modelId="{357FBDB4-2B9A-6847-B4E4-5FE456FB82D6}" type="presOf" srcId="{D15A5DE0-12B9-B144-A0B1-B7362626106F}" destId="{8E40997D-1CEC-5247-99EC-4F8357284D8E}" srcOrd="0" destOrd="0" presId="urn:microsoft.com/office/officeart/2005/8/layout/hProcess11"/>
    <dgm:cxn modelId="{1BF875E3-B41C-E84C-8F0D-A89C182BB4F4}" type="presOf" srcId="{AE73C013-FA61-144C-B9C5-33A30081C02A}" destId="{1559EB11-6024-074E-808E-714234FF4265}" srcOrd="0" destOrd="0" presId="urn:microsoft.com/office/officeart/2005/8/layout/hProcess11"/>
    <dgm:cxn modelId="{972D7D03-6C39-F645-9D53-3144F1F46E3A}" type="presParOf" srcId="{9FC8DAAB-300F-7642-BC87-7A92995B67E0}" destId="{92E1A937-CAE8-4E48-8610-E1078ABB8D90}" srcOrd="0" destOrd="0" presId="urn:microsoft.com/office/officeart/2005/8/layout/hProcess11"/>
    <dgm:cxn modelId="{4970CF7D-6FB9-A447-A770-6BBCE71549D0}" type="presParOf" srcId="{9FC8DAAB-300F-7642-BC87-7A92995B67E0}" destId="{2747F643-D15C-C149-9B21-D449ED91D73D}" srcOrd="1" destOrd="0" presId="urn:microsoft.com/office/officeart/2005/8/layout/hProcess11"/>
    <dgm:cxn modelId="{AA05B5E6-4689-CB40-9E92-6138BB51F9CB}" type="presParOf" srcId="{2747F643-D15C-C149-9B21-D449ED91D73D}" destId="{530FE819-CD4D-F34E-9936-6B99E83C35C8}" srcOrd="0" destOrd="0" presId="urn:microsoft.com/office/officeart/2005/8/layout/hProcess11"/>
    <dgm:cxn modelId="{ED34F10A-C6E9-C34E-A96A-B2B41EEA0AC1}" type="presParOf" srcId="{530FE819-CD4D-F34E-9936-6B99E83C35C8}" destId="{1559EB11-6024-074E-808E-714234FF4265}" srcOrd="0" destOrd="0" presId="urn:microsoft.com/office/officeart/2005/8/layout/hProcess11"/>
    <dgm:cxn modelId="{B2D89C6C-BC09-C545-8E62-65FE97043357}" type="presParOf" srcId="{530FE819-CD4D-F34E-9936-6B99E83C35C8}" destId="{8DED7130-9C0F-3A49-B30D-ED80DB477016}" srcOrd="1" destOrd="0" presId="urn:microsoft.com/office/officeart/2005/8/layout/hProcess11"/>
    <dgm:cxn modelId="{508F02C8-1A13-3A44-AFD2-4C9DD598985B}" type="presParOf" srcId="{530FE819-CD4D-F34E-9936-6B99E83C35C8}" destId="{B4564A90-951A-664F-A50D-ECED5359150D}" srcOrd="2" destOrd="0" presId="urn:microsoft.com/office/officeart/2005/8/layout/hProcess11"/>
    <dgm:cxn modelId="{7EFBF335-C54A-2C48-BBD5-FBBB0BF5F320}" type="presParOf" srcId="{2747F643-D15C-C149-9B21-D449ED91D73D}" destId="{5621D30D-6672-7649-853D-5A849F7A5309}" srcOrd="1" destOrd="0" presId="urn:microsoft.com/office/officeart/2005/8/layout/hProcess11"/>
    <dgm:cxn modelId="{AFC123F0-DB2B-574D-BBD4-3BA7EDAC1375}" type="presParOf" srcId="{2747F643-D15C-C149-9B21-D449ED91D73D}" destId="{EB339DE6-2A52-2B41-B7DF-3DBEA7E95FC0}" srcOrd="2" destOrd="0" presId="urn:microsoft.com/office/officeart/2005/8/layout/hProcess11"/>
    <dgm:cxn modelId="{B527DA71-A2A4-1F4F-A5FD-ADC19C74DAF1}" type="presParOf" srcId="{EB339DE6-2A52-2B41-B7DF-3DBEA7E95FC0}" destId="{8E40997D-1CEC-5247-99EC-4F8357284D8E}" srcOrd="0" destOrd="0" presId="urn:microsoft.com/office/officeart/2005/8/layout/hProcess11"/>
    <dgm:cxn modelId="{6E29E786-0BE8-CC46-A426-89BBE0373A35}" type="presParOf" srcId="{EB339DE6-2A52-2B41-B7DF-3DBEA7E95FC0}" destId="{5E5FB7C6-5BE5-C64D-B31E-D9701E6B8578}" srcOrd="1" destOrd="0" presId="urn:microsoft.com/office/officeart/2005/8/layout/hProcess11"/>
    <dgm:cxn modelId="{C4AE0AC1-CE7A-FD41-9EBD-9B31EAAFFB5F}" type="presParOf" srcId="{EB339DE6-2A52-2B41-B7DF-3DBEA7E95FC0}" destId="{ABD87CFC-E051-FC4E-B070-B2A77E171648}" srcOrd="2" destOrd="0" presId="urn:microsoft.com/office/officeart/2005/8/layout/hProcess11"/>
    <dgm:cxn modelId="{A78D1252-8599-194B-9E09-5B896C648986}" type="presParOf" srcId="{2747F643-D15C-C149-9B21-D449ED91D73D}" destId="{D68C3345-BB77-7348-861E-034945710AC9}" srcOrd="3" destOrd="0" presId="urn:microsoft.com/office/officeart/2005/8/layout/hProcess11"/>
    <dgm:cxn modelId="{2815E752-1B22-CB4D-9041-E4289AF4495E}" type="presParOf" srcId="{2747F643-D15C-C149-9B21-D449ED91D73D}" destId="{269B662C-0F0F-6C47-B55B-BF51475B48FB}" srcOrd="4" destOrd="0" presId="urn:microsoft.com/office/officeart/2005/8/layout/hProcess11"/>
    <dgm:cxn modelId="{EBC8A89C-71D2-2740-B617-7C24251B5EE9}" type="presParOf" srcId="{269B662C-0F0F-6C47-B55B-BF51475B48FB}" destId="{F5220221-26F8-AD4A-B144-E483DEA8850A}" srcOrd="0" destOrd="0" presId="urn:microsoft.com/office/officeart/2005/8/layout/hProcess11"/>
    <dgm:cxn modelId="{26F8F183-8B2E-5449-9C21-1A91A367F026}" type="presParOf" srcId="{269B662C-0F0F-6C47-B55B-BF51475B48FB}" destId="{817F67AD-A014-9C4F-AFB5-C238629D75B9}" srcOrd="1" destOrd="0" presId="urn:microsoft.com/office/officeart/2005/8/layout/hProcess11"/>
    <dgm:cxn modelId="{1D0E5206-9AC2-904A-84BB-52914F9539F5}" type="presParOf" srcId="{269B662C-0F0F-6C47-B55B-BF51475B48FB}" destId="{7165429B-1D65-F24D-A32B-0BF38916368D}" srcOrd="2" destOrd="0" presId="urn:microsoft.com/office/officeart/2005/8/layout/hProcess11"/>
    <dgm:cxn modelId="{FE5DBFFD-4C3C-604B-943F-E079158F032C}" type="presParOf" srcId="{2747F643-D15C-C149-9B21-D449ED91D73D}" destId="{EA2363A2-A0C4-B14E-8BA5-AC0A344680DF}" srcOrd="5" destOrd="0" presId="urn:microsoft.com/office/officeart/2005/8/layout/hProcess11"/>
    <dgm:cxn modelId="{A632B46F-998D-6E4B-906F-5F524D2BCF08}" type="presParOf" srcId="{2747F643-D15C-C149-9B21-D449ED91D73D}" destId="{3AA2F0D3-6B1E-9740-8931-A18DDDD597CA}" srcOrd="6" destOrd="0" presId="urn:microsoft.com/office/officeart/2005/8/layout/hProcess11"/>
    <dgm:cxn modelId="{5E88F906-DBC7-8041-BFC4-BEBFB8D20342}" type="presParOf" srcId="{3AA2F0D3-6B1E-9740-8931-A18DDDD597CA}" destId="{800330CB-106A-7C4A-ABDD-A38249491CCD}" srcOrd="0" destOrd="0" presId="urn:microsoft.com/office/officeart/2005/8/layout/hProcess11"/>
    <dgm:cxn modelId="{433D4189-57AF-C546-89CC-9D80286B75F6}" type="presParOf" srcId="{3AA2F0D3-6B1E-9740-8931-A18DDDD597CA}" destId="{CC4BEC4C-84D5-0340-BD8E-06E3028F2AF3}" srcOrd="1" destOrd="0" presId="urn:microsoft.com/office/officeart/2005/8/layout/hProcess11"/>
    <dgm:cxn modelId="{65A27B07-E9AB-2F4B-A2FA-1D79892F0649}" type="presParOf" srcId="{3AA2F0D3-6B1E-9740-8931-A18DDDD597CA}" destId="{E1DF90FB-C74E-DC44-830B-CEAAB0F2E7CA}" srcOrd="2" destOrd="0" presId="urn:microsoft.com/office/officeart/2005/8/layout/hProcess1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B7C6D100-0DB9-C74A-9A53-672236BA98FA}">
      <dgm:prSet/>
      <dgm:spPr/>
      <dgm:t>
        <a:bodyPr/>
        <a:lstStyle/>
        <a:p>
          <a:pPr>
            <a:buFont typeface="Arial" panose="020B0604020202020204" pitchFamily="34" charset="0"/>
            <a:buChar char="•"/>
          </a:pPr>
          <a:r>
            <a:rPr lang="en-EG"/>
            <a:t>External data enriches Power BI reports by adding valuable business context.</a:t>
          </a:r>
        </a:p>
      </dgm:t>
    </dgm:pt>
    <dgm:pt modelId="{79C7627D-DA23-D842-900B-3D664732B553}" type="parTrans" cxnId="{AD1E4759-4810-A44F-A2AA-EDE9C660657F}">
      <dgm:prSet/>
      <dgm:spPr/>
      <dgm:t>
        <a:bodyPr/>
        <a:lstStyle/>
        <a:p>
          <a:endParaRPr lang="en-US"/>
        </a:p>
      </dgm:t>
    </dgm:pt>
    <dgm:pt modelId="{50B3279A-B0D9-CF42-BC81-C15B7303D072}" type="sibTrans" cxnId="{AD1E4759-4810-A44F-A2AA-EDE9C660657F}">
      <dgm:prSet/>
      <dgm:spPr/>
      <dgm:t>
        <a:bodyPr/>
        <a:lstStyle/>
        <a:p>
          <a:endParaRPr lang="en-US"/>
        </a:p>
      </dgm:t>
    </dgm:pt>
    <dgm:pt modelId="{CCFB3402-A043-E54F-829F-9B36C63A9D78}">
      <dgm:prSet/>
      <dgm:spPr/>
      <dgm:t>
        <a:bodyPr/>
        <a:lstStyle/>
        <a:p>
          <a:pPr>
            <a:buFont typeface="Arial" panose="020B0604020202020204" pitchFamily="34" charset="0"/>
            <a:buChar char="•"/>
          </a:pPr>
          <a:r>
            <a:rPr lang="en-EG"/>
            <a:t>AI features such as Key Influencers, Decomposition Tree, Forecasting, and Anomaly Detection help uncover deeper insights automatically.</a:t>
          </a:r>
        </a:p>
      </dgm:t>
    </dgm:pt>
    <dgm:pt modelId="{F023A09B-E817-EE41-9D1C-4075CF2AC56F}" type="parTrans" cxnId="{EC44B707-F942-5F4A-8B81-09A8BBDA1328}">
      <dgm:prSet/>
      <dgm:spPr/>
      <dgm:t>
        <a:bodyPr/>
        <a:lstStyle/>
        <a:p>
          <a:endParaRPr lang="en-US"/>
        </a:p>
      </dgm:t>
    </dgm:pt>
    <dgm:pt modelId="{0ADFD16C-7268-A04E-A14C-075ABD241C28}" type="sibTrans" cxnId="{EC44B707-F942-5F4A-8B81-09A8BBDA1328}">
      <dgm:prSet/>
      <dgm:spPr/>
      <dgm:t>
        <a:bodyPr/>
        <a:lstStyle/>
        <a:p>
          <a:endParaRPr lang="en-US"/>
        </a:p>
      </dgm:t>
    </dgm:pt>
    <dgm:pt modelId="{9F6999F4-C7E0-0D49-85E8-A62BDF0BCCC7}">
      <dgm:prSet/>
      <dgm:spPr/>
      <dgm:t>
        <a:bodyPr/>
        <a:lstStyle/>
        <a:p>
          <a:pPr>
            <a:buFont typeface="Arial" panose="020B0604020202020204" pitchFamily="34" charset="0"/>
            <a:buChar char="•"/>
          </a:pPr>
          <a:r>
            <a:rPr lang="en-EG" dirty="0"/>
            <a:t>Advanced analytical techniques like Trend, Variance, Pareto, Ranking, and Averages support better business decision-making.</a:t>
          </a:r>
        </a:p>
      </dgm:t>
    </dgm:pt>
    <dgm:pt modelId="{7F688412-5B54-A74A-B4FF-F0533AE56F8D}" type="parTrans" cxnId="{75A7E59A-DC4A-104A-974F-E7583348EDC0}">
      <dgm:prSet/>
      <dgm:spPr/>
      <dgm:t>
        <a:bodyPr/>
        <a:lstStyle/>
        <a:p>
          <a:endParaRPr lang="en-US"/>
        </a:p>
      </dgm:t>
    </dgm:pt>
    <dgm:pt modelId="{230DE41F-E636-7B41-BA22-92717C05E0B6}" type="sibTrans" cxnId="{75A7E59A-DC4A-104A-974F-E7583348EDC0}">
      <dgm:prSet/>
      <dgm:spPr/>
      <dgm:t>
        <a:bodyPr/>
        <a:lstStyle/>
        <a:p>
          <a:endParaRPr lang="en-US"/>
        </a:p>
      </dgm:t>
    </dgm:pt>
    <dgm:pt modelId="{41C7066D-1355-A841-8197-AE53A19AEFFF}">
      <dgm:prSet/>
      <dgm:spPr/>
      <dgm:t>
        <a:bodyPr/>
        <a:lstStyle/>
        <a:p>
          <a:pPr>
            <a:buFont typeface="Arial" panose="020B0604020202020204" pitchFamily="34" charset="0"/>
            <a:buChar char="•"/>
          </a:pPr>
          <a:r>
            <a:rPr lang="en-EG"/>
            <a:t>Combining multiple analytical methods provides a more complete understanding of business performance.</a:t>
          </a:r>
        </a:p>
      </dgm:t>
    </dgm:pt>
    <dgm:pt modelId="{712857A0-6D5F-FC47-B9ED-CDA2778274CA}" type="parTrans" cxnId="{505F60E2-93F3-5748-B3F7-93C80918EADB}">
      <dgm:prSet/>
      <dgm:spPr/>
      <dgm:t>
        <a:bodyPr/>
        <a:lstStyle/>
        <a:p>
          <a:endParaRPr lang="en-US"/>
        </a:p>
      </dgm:t>
    </dgm:pt>
    <dgm:pt modelId="{D6F8995C-67A5-B54C-9FD6-F3E9B4832554}" type="sibTrans" cxnId="{505F60E2-93F3-5748-B3F7-93C80918EADB}">
      <dgm:prSet/>
      <dgm:spPr/>
      <dgm:t>
        <a:bodyPr/>
        <a:lstStyle/>
        <a:p>
          <a:endParaRPr lang="en-US"/>
        </a:p>
      </dgm:t>
    </dgm:pt>
    <dgm:pt modelId="{ADDF036E-C219-5540-8974-38FEEDCB3907}">
      <dgm:prSet/>
      <dgm:spPr/>
      <dgm:t>
        <a:bodyPr/>
        <a:lstStyle/>
        <a:p>
          <a:pPr>
            <a:buFont typeface="Arial" panose="020B0604020202020204" pitchFamily="34" charset="0"/>
            <a:buChar char="•"/>
          </a:pPr>
          <a:r>
            <a:rPr lang="en-EG" dirty="0"/>
            <a:t>You can use Copilot in Power BI to generate insignts using natural language.</a:t>
          </a:r>
        </a:p>
      </dgm:t>
    </dgm:pt>
    <dgm:pt modelId="{F6EBB92F-EAF3-9349-A7CE-82EE6D79D613}" type="parTrans" cxnId="{9D116C92-5704-0042-B551-A1592F1220E9}">
      <dgm:prSet/>
      <dgm:spPr/>
      <dgm:t>
        <a:bodyPr/>
        <a:lstStyle/>
        <a:p>
          <a:endParaRPr lang="en-US"/>
        </a:p>
      </dgm:t>
    </dgm:pt>
    <dgm:pt modelId="{3D903B67-2674-0244-BBE6-13F8205A573A}" type="sibTrans" cxnId="{9D116C92-5704-0042-B551-A1592F1220E9}">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FE03D656-B27A-EA47-81A6-16C2CA390B82}" type="pres">
      <dgm:prSet presAssocID="{B7C6D100-0DB9-C74A-9A53-672236BA98FA}" presName="parentText" presStyleLbl="node1" presStyleIdx="0" presStyleCnt="5">
        <dgm:presLayoutVars>
          <dgm:chMax val="0"/>
          <dgm:bulletEnabled val="1"/>
        </dgm:presLayoutVars>
      </dgm:prSet>
      <dgm:spPr/>
    </dgm:pt>
    <dgm:pt modelId="{763F6C01-6991-FC42-8881-447DFA3A3FEA}" type="pres">
      <dgm:prSet presAssocID="{50B3279A-B0D9-CF42-BC81-C15B7303D072}" presName="spacer" presStyleCnt="0"/>
      <dgm:spPr/>
    </dgm:pt>
    <dgm:pt modelId="{42A3D520-DF5A-DC40-81E5-ED30FF79F142}" type="pres">
      <dgm:prSet presAssocID="{CCFB3402-A043-E54F-829F-9B36C63A9D78}" presName="parentText" presStyleLbl="node1" presStyleIdx="1" presStyleCnt="5">
        <dgm:presLayoutVars>
          <dgm:chMax val="0"/>
          <dgm:bulletEnabled val="1"/>
        </dgm:presLayoutVars>
      </dgm:prSet>
      <dgm:spPr/>
    </dgm:pt>
    <dgm:pt modelId="{DC89E795-EDB9-DF40-9ECF-EB86E38B1F18}" type="pres">
      <dgm:prSet presAssocID="{0ADFD16C-7268-A04E-A14C-075ABD241C28}" presName="spacer" presStyleCnt="0"/>
      <dgm:spPr/>
    </dgm:pt>
    <dgm:pt modelId="{4B1068D9-187C-E449-AAB4-2542D6425BD1}" type="pres">
      <dgm:prSet presAssocID="{9F6999F4-C7E0-0D49-85E8-A62BDF0BCCC7}" presName="parentText" presStyleLbl="node1" presStyleIdx="2" presStyleCnt="5">
        <dgm:presLayoutVars>
          <dgm:chMax val="0"/>
          <dgm:bulletEnabled val="1"/>
        </dgm:presLayoutVars>
      </dgm:prSet>
      <dgm:spPr/>
    </dgm:pt>
    <dgm:pt modelId="{1C9BAD65-9031-B44B-861F-77A10360870F}" type="pres">
      <dgm:prSet presAssocID="{230DE41F-E636-7B41-BA22-92717C05E0B6}" presName="spacer" presStyleCnt="0"/>
      <dgm:spPr/>
    </dgm:pt>
    <dgm:pt modelId="{E1B71EBF-D860-6548-A4FC-1B7B83223B01}" type="pres">
      <dgm:prSet presAssocID="{41C7066D-1355-A841-8197-AE53A19AEFFF}" presName="parentText" presStyleLbl="node1" presStyleIdx="3" presStyleCnt="5">
        <dgm:presLayoutVars>
          <dgm:chMax val="0"/>
          <dgm:bulletEnabled val="1"/>
        </dgm:presLayoutVars>
      </dgm:prSet>
      <dgm:spPr/>
    </dgm:pt>
    <dgm:pt modelId="{09D91F6B-E4FA-9343-845C-D2C7B9425ED8}" type="pres">
      <dgm:prSet presAssocID="{D6F8995C-67A5-B54C-9FD6-F3E9B4832554}" presName="spacer" presStyleCnt="0"/>
      <dgm:spPr/>
    </dgm:pt>
    <dgm:pt modelId="{975541BA-86C1-984D-B4D8-F5D637E82863}" type="pres">
      <dgm:prSet presAssocID="{ADDF036E-C219-5540-8974-38FEEDCB3907}" presName="parentText" presStyleLbl="node1" presStyleIdx="4" presStyleCnt="5">
        <dgm:presLayoutVars>
          <dgm:chMax val="0"/>
          <dgm:bulletEnabled val="1"/>
        </dgm:presLayoutVars>
      </dgm:prSet>
      <dgm:spPr/>
    </dgm:pt>
  </dgm:ptLst>
  <dgm:cxnLst>
    <dgm:cxn modelId="{EC44B707-F942-5F4A-8B81-09A8BBDA1328}" srcId="{86B1F3D8-D957-B14D-87E1-B0D1D6D72F90}" destId="{CCFB3402-A043-E54F-829F-9B36C63A9D78}" srcOrd="1" destOrd="0" parTransId="{F023A09B-E817-EE41-9D1C-4075CF2AC56F}" sibTransId="{0ADFD16C-7268-A04E-A14C-075ABD241C28}"/>
    <dgm:cxn modelId="{6D5F1E21-9554-EE49-A897-CED9DAE9C479}" type="presOf" srcId="{CCFB3402-A043-E54F-829F-9B36C63A9D78}" destId="{42A3D520-DF5A-DC40-81E5-ED30FF79F142}" srcOrd="0" destOrd="0" presId="urn:microsoft.com/office/officeart/2005/8/layout/vList2"/>
    <dgm:cxn modelId="{3DF3F648-0C1C-CC45-8421-5A845B158662}" type="presOf" srcId="{41C7066D-1355-A841-8197-AE53A19AEFFF}" destId="{E1B71EBF-D860-6548-A4FC-1B7B83223B01}"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AD1E4759-4810-A44F-A2AA-EDE9C660657F}" srcId="{86B1F3D8-D957-B14D-87E1-B0D1D6D72F90}" destId="{B7C6D100-0DB9-C74A-9A53-672236BA98FA}" srcOrd="0" destOrd="0" parTransId="{79C7627D-DA23-D842-900B-3D664732B553}" sibTransId="{50B3279A-B0D9-CF42-BC81-C15B7303D072}"/>
    <dgm:cxn modelId="{2194408A-D191-4842-B1DE-0C5BC5DD8FA0}" type="presOf" srcId="{9F6999F4-C7E0-0D49-85E8-A62BDF0BCCC7}" destId="{4B1068D9-187C-E449-AAB4-2542D6425BD1}" srcOrd="0" destOrd="0" presId="urn:microsoft.com/office/officeart/2005/8/layout/vList2"/>
    <dgm:cxn modelId="{9D116C92-5704-0042-B551-A1592F1220E9}" srcId="{86B1F3D8-D957-B14D-87E1-B0D1D6D72F90}" destId="{ADDF036E-C219-5540-8974-38FEEDCB3907}" srcOrd="4" destOrd="0" parTransId="{F6EBB92F-EAF3-9349-A7CE-82EE6D79D613}" sibTransId="{3D903B67-2674-0244-BBE6-13F8205A573A}"/>
    <dgm:cxn modelId="{75A7E59A-DC4A-104A-974F-E7583348EDC0}" srcId="{86B1F3D8-D957-B14D-87E1-B0D1D6D72F90}" destId="{9F6999F4-C7E0-0D49-85E8-A62BDF0BCCC7}" srcOrd="2" destOrd="0" parTransId="{7F688412-5B54-A74A-B4FF-F0533AE56F8D}" sibTransId="{230DE41F-E636-7B41-BA22-92717C05E0B6}"/>
    <dgm:cxn modelId="{266C49A8-E09D-C749-94E1-C718F1F00055}" type="presOf" srcId="{B7C6D100-0DB9-C74A-9A53-672236BA98FA}" destId="{FE03D656-B27A-EA47-81A6-16C2CA390B82}" srcOrd="0" destOrd="0" presId="urn:microsoft.com/office/officeart/2005/8/layout/vList2"/>
    <dgm:cxn modelId="{7E93BFB6-3574-2D4B-944C-B359B3FC42E6}" type="presOf" srcId="{ADDF036E-C219-5540-8974-38FEEDCB3907}" destId="{975541BA-86C1-984D-B4D8-F5D637E82863}" srcOrd="0" destOrd="0" presId="urn:microsoft.com/office/officeart/2005/8/layout/vList2"/>
    <dgm:cxn modelId="{505F60E2-93F3-5748-B3F7-93C80918EADB}" srcId="{86B1F3D8-D957-B14D-87E1-B0D1D6D72F90}" destId="{41C7066D-1355-A841-8197-AE53A19AEFFF}" srcOrd="3" destOrd="0" parTransId="{712857A0-6D5F-FC47-B9ED-CDA2778274CA}" sibTransId="{D6F8995C-67A5-B54C-9FD6-F3E9B4832554}"/>
    <dgm:cxn modelId="{C8370261-5A4D-E34E-BDC0-27A3DFB7AED1}" type="presParOf" srcId="{D80DA091-FED0-1B4D-827F-FFA5C4DA7BE3}" destId="{FE03D656-B27A-EA47-81A6-16C2CA390B82}" srcOrd="0" destOrd="0" presId="urn:microsoft.com/office/officeart/2005/8/layout/vList2"/>
    <dgm:cxn modelId="{4368BD89-6C5D-FC4B-B6DD-B3BEBA034FBB}" type="presParOf" srcId="{D80DA091-FED0-1B4D-827F-FFA5C4DA7BE3}" destId="{763F6C01-6991-FC42-8881-447DFA3A3FEA}" srcOrd="1" destOrd="0" presId="urn:microsoft.com/office/officeart/2005/8/layout/vList2"/>
    <dgm:cxn modelId="{95EC4752-918F-AA4E-ADE2-33191F14192F}" type="presParOf" srcId="{D80DA091-FED0-1B4D-827F-FFA5C4DA7BE3}" destId="{42A3D520-DF5A-DC40-81E5-ED30FF79F142}" srcOrd="2" destOrd="0" presId="urn:microsoft.com/office/officeart/2005/8/layout/vList2"/>
    <dgm:cxn modelId="{E006D029-079F-1948-A7B6-97949605E38E}" type="presParOf" srcId="{D80DA091-FED0-1B4D-827F-FFA5C4DA7BE3}" destId="{DC89E795-EDB9-DF40-9ECF-EB86E38B1F18}" srcOrd="3" destOrd="0" presId="urn:microsoft.com/office/officeart/2005/8/layout/vList2"/>
    <dgm:cxn modelId="{3D8E30D7-0E24-C640-BA95-EE67CD2CCA3D}" type="presParOf" srcId="{D80DA091-FED0-1B4D-827F-FFA5C4DA7BE3}" destId="{4B1068D9-187C-E449-AAB4-2542D6425BD1}" srcOrd="4" destOrd="0" presId="urn:microsoft.com/office/officeart/2005/8/layout/vList2"/>
    <dgm:cxn modelId="{7614A443-CE04-F443-B3D7-B09D8EED225C}" type="presParOf" srcId="{D80DA091-FED0-1B4D-827F-FFA5C4DA7BE3}" destId="{1C9BAD65-9031-B44B-861F-77A10360870F}" srcOrd="5" destOrd="0" presId="urn:microsoft.com/office/officeart/2005/8/layout/vList2"/>
    <dgm:cxn modelId="{76F0C4F3-73E1-3D4C-9C14-122F93AB1E02}" type="presParOf" srcId="{D80DA091-FED0-1B4D-827F-FFA5C4DA7BE3}" destId="{E1B71EBF-D860-6548-A4FC-1B7B83223B01}" srcOrd="6" destOrd="0" presId="urn:microsoft.com/office/officeart/2005/8/layout/vList2"/>
    <dgm:cxn modelId="{8F568B46-71EE-2E42-8092-8BB38882C3A9}" type="presParOf" srcId="{D80DA091-FED0-1B4D-827F-FFA5C4DA7BE3}" destId="{09D91F6B-E4FA-9343-845C-D2C7B9425ED8}" srcOrd="7" destOrd="0" presId="urn:microsoft.com/office/officeart/2005/8/layout/vList2"/>
    <dgm:cxn modelId="{9A6DD3A8-2906-B34C-87DA-8978FD6F55A0}" type="presParOf" srcId="{D80DA091-FED0-1B4D-827F-FFA5C4DA7BE3}" destId="{975541BA-86C1-984D-B4D8-F5D637E82863}"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5CCF-CA4C-634D-A948-B4C716D3FFB5}">
      <dsp:nvSpPr>
        <dsp:cNvPr id="0" name=""/>
        <dsp:cNvSpPr/>
      </dsp:nvSpPr>
      <dsp:spPr>
        <a:xfrm>
          <a:off x="0" y="2027590"/>
          <a:ext cx="15788678" cy="270345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2D05A-43EF-1648-9B70-3B6889972A61}">
      <dsp:nvSpPr>
        <dsp:cNvPr id="0" name=""/>
        <dsp:cNvSpPr/>
      </dsp:nvSpPr>
      <dsp:spPr>
        <a:xfrm>
          <a:off x="7391"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Connect Data</a:t>
          </a:r>
        </a:p>
      </dsp:txBody>
      <dsp:txXfrm>
        <a:off x="7391" y="0"/>
        <a:ext cx="1810918" cy="2703454"/>
      </dsp:txXfrm>
    </dsp:sp>
    <dsp:sp modelId="{DADC73AA-2EF0-7545-B12D-9411E0C79541}">
      <dsp:nvSpPr>
        <dsp:cNvPr id="0" name=""/>
        <dsp:cNvSpPr/>
      </dsp:nvSpPr>
      <dsp:spPr>
        <a:xfrm>
          <a:off x="574918"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C7992F-23E8-BF4D-A815-740BC675EFAF}">
      <dsp:nvSpPr>
        <dsp:cNvPr id="0" name=""/>
        <dsp:cNvSpPr/>
      </dsp:nvSpPr>
      <dsp:spPr>
        <a:xfrm>
          <a:off x="1908855" y="4055181"/>
          <a:ext cx="1872000"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Transform Data</a:t>
          </a:r>
        </a:p>
      </dsp:txBody>
      <dsp:txXfrm>
        <a:off x="1908855" y="4055181"/>
        <a:ext cx="1872000" cy="2703454"/>
      </dsp:txXfrm>
    </dsp:sp>
    <dsp:sp modelId="{E27FC20B-5773-854E-AA44-6E0702A29E4B}">
      <dsp:nvSpPr>
        <dsp:cNvPr id="0" name=""/>
        <dsp:cNvSpPr/>
      </dsp:nvSpPr>
      <dsp:spPr>
        <a:xfrm>
          <a:off x="2506924"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92F3CB-CE1C-A74F-AA36-B7BA90369AF2}">
      <dsp:nvSpPr>
        <dsp:cNvPr id="0" name=""/>
        <dsp:cNvSpPr/>
      </dsp:nvSpPr>
      <dsp:spPr>
        <a:xfrm>
          <a:off x="3871402"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Model Data</a:t>
          </a:r>
        </a:p>
      </dsp:txBody>
      <dsp:txXfrm>
        <a:off x="3871402" y="0"/>
        <a:ext cx="1810918" cy="2703454"/>
      </dsp:txXfrm>
    </dsp:sp>
    <dsp:sp modelId="{A2182512-CD80-664A-AF5E-6089D4BC4AD2}">
      <dsp:nvSpPr>
        <dsp:cNvPr id="0" name=""/>
        <dsp:cNvSpPr/>
      </dsp:nvSpPr>
      <dsp:spPr>
        <a:xfrm>
          <a:off x="4438929"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BA7B90-8CCA-F94D-9EAC-C56E9AF2B101}">
      <dsp:nvSpPr>
        <dsp:cNvPr id="0" name=""/>
        <dsp:cNvSpPr/>
      </dsp:nvSpPr>
      <dsp:spPr>
        <a:xfrm>
          <a:off x="5772866" y="4055181"/>
          <a:ext cx="2420183"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Create Visualizations</a:t>
          </a:r>
        </a:p>
      </dsp:txBody>
      <dsp:txXfrm>
        <a:off x="5772866" y="4055181"/>
        <a:ext cx="2420183" cy="2703454"/>
      </dsp:txXfrm>
    </dsp:sp>
    <dsp:sp modelId="{3FE0A918-45B6-FC40-922C-283F74A36957}">
      <dsp:nvSpPr>
        <dsp:cNvPr id="0" name=""/>
        <dsp:cNvSpPr/>
      </dsp:nvSpPr>
      <dsp:spPr>
        <a:xfrm>
          <a:off x="6645026"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DFA08A-B099-E744-AC6E-1E556192CC32}">
      <dsp:nvSpPr>
        <dsp:cNvPr id="0" name=""/>
        <dsp:cNvSpPr/>
      </dsp:nvSpPr>
      <dsp:spPr>
        <a:xfrm>
          <a:off x="8283595" y="0"/>
          <a:ext cx="2115894"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Build Reports/ Dashboards</a:t>
          </a:r>
        </a:p>
      </dsp:txBody>
      <dsp:txXfrm>
        <a:off x="8283595" y="0"/>
        <a:ext cx="2115894" cy="2703454"/>
      </dsp:txXfrm>
    </dsp:sp>
    <dsp:sp modelId="{36AF1E28-725B-F84B-A36E-1D1D65FEE82C}">
      <dsp:nvSpPr>
        <dsp:cNvPr id="0" name=""/>
        <dsp:cNvSpPr/>
      </dsp:nvSpPr>
      <dsp:spPr>
        <a:xfrm>
          <a:off x="9003611"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CAF6FE-2C28-AC48-9ABC-C5B1892D6744}">
      <dsp:nvSpPr>
        <dsp:cNvPr id="0" name=""/>
        <dsp:cNvSpPr/>
      </dsp:nvSpPr>
      <dsp:spPr>
        <a:xfrm>
          <a:off x="10490036" y="4055181"/>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Publish/ Share</a:t>
          </a:r>
        </a:p>
      </dsp:txBody>
      <dsp:txXfrm>
        <a:off x="10490036" y="4055181"/>
        <a:ext cx="1810918" cy="2703454"/>
      </dsp:txXfrm>
    </dsp:sp>
    <dsp:sp modelId="{8E002AE7-50EC-4345-A582-D309EF44B6AF}">
      <dsp:nvSpPr>
        <dsp:cNvPr id="0" name=""/>
        <dsp:cNvSpPr/>
      </dsp:nvSpPr>
      <dsp:spPr>
        <a:xfrm>
          <a:off x="11057563"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DA7467-EA13-CE43-9309-1666173FEE96}">
      <dsp:nvSpPr>
        <dsp:cNvPr id="0" name=""/>
        <dsp:cNvSpPr/>
      </dsp:nvSpPr>
      <dsp:spPr>
        <a:xfrm>
          <a:off x="12391500"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Make Decision</a:t>
          </a:r>
        </a:p>
      </dsp:txBody>
      <dsp:txXfrm>
        <a:off x="12391500" y="0"/>
        <a:ext cx="1810918" cy="2703454"/>
      </dsp:txXfrm>
    </dsp:sp>
    <dsp:sp modelId="{04613EEC-45FE-2241-A0C7-972FA8ECF4F9}">
      <dsp:nvSpPr>
        <dsp:cNvPr id="0" name=""/>
        <dsp:cNvSpPr/>
      </dsp:nvSpPr>
      <dsp:spPr>
        <a:xfrm>
          <a:off x="12959027"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E1A937-CAE8-4E48-8610-E1078ABB8D90}">
      <dsp:nvSpPr>
        <dsp:cNvPr id="0" name=""/>
        <dsp:cNvSpPr/>
      </dsp:nvSpPr>
      <dsp:spPr>
        <a:xfrm>
          <a:off x="0" y="1550859"/>
          <a:ext cx="16421100" cy="2067812"/>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59EB11-6024-074E-808E-714234FF4265}">
      <dsp:nvSpPr>
        <dsp:cNvPr id="0" name=""/>
        <dsp:cNvSpPr/>
      </dsp:nvSpPr>
      <dsp:spPr>
        <a:xfrm>
          <a:off x="7396" y="0"/>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b"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1. Enter URL</a:t>
          </a:r>
          <a:endParaRPr lang="en-US" sz="3200" kern="1200" dirty="0"/>
        </a:p>
      </dsp:txBody>
      <dsp:txXfrm>
        <a:off x="7396" y="0"/>
        <a:ext cx="3557637" cy="2067812"/>
      </dsp:txXfrm>
    </dsp:sp>
    <dsp:sp modelId="{8DED7130-9C0F-3A49-B30D-ED80DB477016}">
      <dsp:nvSpPr>
        <dsp:cNvPr id="0" name=""/>
        <dsp:cNvSpPr/>
      </dsp:nvSpPr>
      <dsp:spPr>
        <a:xfrm>
          <a:off x="1527739"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40997D-1CEC-5247-99EC-4F8357284D8E}">
      <dsp:nvSpPr>
        <dsp:cNvPr id="0" name=""/>
        <dsp:cNvSpPr/>
      </dsp:nvSpPr>
      <dsp:spPr>
        <a:xfrm>
          <a:off x="3840395" y="3080895"/>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t"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2. Suggest Tables</a:t>
          </a:r>
        </a:p>
      </dsp:txBody>
      <dsp:txXfrm>
        <a:off x="3840395" y="3080895"/>
        <a:ext cx="3557637" cy="2067812"/>
      </dsp:txXfrm>
    </dsp:sp>
    <dsp:sp modelId="{5E5FB7C6-5BE5-C64D-B31E-D9701E6B8578}">
      <dsp:nvSpPr>
        <dsp:cNvPr id="0" name=""/>
        <dsp:cNvSpPr/>
      </dsp:nvSpPr>
      <dsp:spPr>
        <a:xfrm>
          <a:off x="5263258"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220221-26F8-AD4A-B144-E483DEA8850A}">
      <dsp:nvSpPr>
        <dsp:cNvPr id="0" name=""/>
        <dsp:cNvSpPr/>
      </dsp:nvSpPr>
      <dsp:spPr>
        <a:xfrm>
          <a:off x="7478435" y="0"/>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b"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3. Cleanse Data</a:t>
          </a:r>
        </a:p>
      </dsp:txBody>
      <dsp:txXfrm>
        <a:off x="7478435" y="0"/>
        <a:ext cx="3557637" cy="2067812"/>
      </dsp:txXfrm>
    </dsp:sp>
    <dsp:sp modelId="{817F67AD-A014-9C4F-AFB5-C238629D75B9}">
      <dsp:nvSpPr>
        <dsp:cNvPr id="0" name=""/>
        <dsp:cNvSpPr/>
      </dsp:nvSpPr>
      <dsp:spPr>
        <a:xfrm>
          <a:off x="8998778"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0330CB-106A-7C4A-ABDD-A38249491CCD}">
      <dsp:nvSpPr>
        <dsp:cNvPr id="0" name=""/>
        <dsp:cNvSpPr/>
      </dsp:nvSpPr>
      <dsp:spPr>
        <a:xfrm>
          <a:off x="11213955" y="3101718"/>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t"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4. Model &amp; Load</a:t>
          </a:r>
        </a:p>
      </dsp:txBody>
      <dsp:txXfrm>
        <a:off x="11213955" y="3101718"/>
        <a:ext cx="3557637" cy="2067812"/>
      </dsp:txXfrm>
    </dsp:sp>
    <dsp:sp modelId="{CC4BEC4C-84D5-0340-BD8E-06E3028F2AF3}">
      <dsp:nvSpPr>
        <dsp:cNvPr id="0" name=""/>
        <dsp:cNvSpPr/>
      </dsp:nvSpPr>
      <dsp:spPr>
        <a:xfrm>
          <a:off x="12734297"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E1A937-CAE8-4E48-8610-E1078ABB8D90}">
      <dsp:nvSpPr>
        <dsp:cNvPr id="0" name=""/>
        <dsp:cNvSpPr/>
      </dsp:nvSpPr>
      <dsp:spPr>
        <a:xfrm>
          <a:off x="0" y="1550859"/>
          <a:ext cx="16421100" cy="2067812"/>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59EB11-6024-074E-808E-714234FF4265}">
      <dsp:nvSpPr>
        <dsp:cNvPr id="0" name=""/>
        <dsp:cNvSpPr/>
      </dsp:nvSpPr>
      <dsp:spPr>
        <a:xfrm>
          <a:off x="7396" y="0"/>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b" anchorCtr="0">
          <a:noAutofit/>
        </a:bodyPr>
        <a:lstStyle/>
        <a:p>
          <a:pPr marL="0" lvl="0" indent="0" algn="ctr" defTabSz="1422400">
            <a:lnSpc>
              <a:spcPct val="90000"/>
            </a:lnSpc>
            <a:spcBef>
              <a:spcPct val="0"/>
            </a:spcBef>
            <a:spcAft>
              <a:spcPct val="35000"/>
            </a:spcAft>
            <a:buNone/>
          </a:pPr>
          <a:endParaRPr lang="en-US" sz="3200" kern="1200" dirty="0">
            <a:latin typeface="Alexandria"/>
            <a:ea typeface="Alexandria"/>
            <a:cs typeface="Alexandria"/>
            <a:sym typeface="Alexandria"/>
          </a:endParaRPr>
        </a:p>
        <a:p>
          <a:pPr marL="0" lvl="0" indent="0" algn="ctr" defTabSz="1422400">
            <a:lnSpc>
              <a:spcPct val="90000"/>
            </a:lnSpc>
            <a:spcBef>
              <a:spcPct val="0"/>
            </a:spcBef>
            <a:spcAft>
              <a:spcPct val="35000"/>
            </a:spcAft>
            <a:buNone/>
          </a:pPr>
          <a:r>
            <a:rPr lang="en-US" sz="3200" kern="1200" dirty="0">
              <a:latin typeface="Alexandria"/>
              <a:cs typeface="Alexandria"/>
              <a:sym typeface="Alexandria"/>
            </a:rPr>
            <a:t>1. Business Ask</a:t>
          </a:r>
        </a:p>
      </dsp:txBody>
      <dsp:txXfrm>
        <a:off x="7396" y="0"/>
        <a:ext cx="3557637" cy="2067812"/>
      </dsp:txXfrm>
    </dsp:sp>
    <dsp:sp modelId="{8DED7130-9C0F-3A49-B30D-ED80DB477016}">
      <dsp:nvSpPr>
        <dsp:cNvPr id="0" name=""/>
        <dsp:cNvSpPr/>
      </dsp:nvSpPr>
      <dsp:spPr>
        <a:xfrm>
          <a:off x="1527739"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40997D-1CEC-5247-99EC-4F8357284D8E}">
      <dsp:nvSpPr>
        <dsp:cNvPr id="0" name=""/>
        <dsp:cNvSpPr/>
      </dsp:nvSpPr>
      <dsp:spPr>
        <a:xfrm>
          <a:off x="3840395" y="3080895"/>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t"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2. Align Model</a:t>
          </a:r>
        </a:p>
      </dsp:txBody>
      <dsp:txXfrm>
        <a:off x="3840395" y="3080895"/>
        <a:ext cx="3557637" cy="2067812"/>
      </dsp:txXfrm>
    </dsp:sp>
    <dsp:sp modelId="{5E5FB7C6-5BE5-C64D-B31E-D9701E6B8578}">
      <dsp:nvSpPr>
        <dsp:cNvPr id="0" name=""/>
        <dsp:cNvSpPr/>
      </dsp:nvSpPr>
      <dsp:spPr>
        <a:xfrm>
          <a:off x="5263258"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220221-26F8-AD4A-B144-E483DEA8850A}">
      <dsp:nvSpPr>
        <dsp:cNvPr id="0" name=""/>
        <dsp:cNvSpPr/>
      </dsp:nvSpPr>
      <dsp:spPr>
        <a:xfrm>
          <a:off x="7478435" y="0"/>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b"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3. Diagnose</a:t>
          </a:r>
        </a:p>
      </dsp:txBody>
      <dsp:txXfrm>
        <a:off x="7478435" y="0"/>
        <a:ext cx="3557637" cy="2067812"/>
      </dsp:txXfrm>
    </dsp:sp>
    <dsp:sp modelId="{817F67AD-A014-9C4F-AFB5-C238629D75B9}">
      <dsp:nvSpPr>
        <dsp:cNvPr id="0" name=""/>
        <dsp:cNvSpPr/>
      </dsp:nvSpPr>
      <dsp:spPr>
        <a:xfrm>
          <a:off x="8998778"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0330CB-106A-7C4A-ABDD-A38249491CCD}">
      <dsp:nvSpPr>
        <dsp:cNvPr id="0" name=""/>
        <dsp:cNvSpPr/>
      </dsp:nvSpPr>
      <dsp:spPr>
        <a:xfrm>
          <a:off x="11213955" y="3101718"/>
          <a:ext cx="3557637" cy="2067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227584" numCol="1" spcCol="1270" anchor="t" anchorCtr="0">
          <a:noAutofit/>
        </a:bodyPr>
        <a:lstStyle/>
        <a:p>
          <a:pPr marL="0" lvl="0" indent="0" algn="ctr" defTabSz="1422400">
            <a:lnSpc>
              <a:spcPct val="90000"/>
            </a:lnSpc>
            <a:spcBef>
              <a:spcPct val="0"/>
            </a:spcBef>
            <a:spcAft>
              <a:spcPct val="35000"/>
            </a:spcAft>
            <a:buNone/>
          </a:pPr>
          <a:r>
            <a:rPr lang="en-US" sz="3200" kern="1200" dirty="0">
              <a:latin typeface="Alexandria"/>
              <a:ea typeface="Alexandria"/>
              <a:cs typeface="Alexandria"/>
              <a:sym typeface="Alexandria"/>
            </a:rPr>
            <a:t>4. Recommend</a:t>
          </a:r>
        </a:p>
      </dsp:txBody>
      <dsp:txXfrm>
        <a:off x="11213955" y="3101718"/>
        <a:ext cx="3557637" cy="2067812"/>
      </dsp:txXfrm>
    </dsp:sp>
    <dsp:sp modelId="{CC4BEC4C-84D5-0340-BD8E-06E3028F2AF3}">
      <dsp:nvSpPr>
        <dsp:cNvPr id="0" name=""/>
        <dsp:cNvSpPr/>
      </dsp:nvSpPr>
      <dsp:spPr>
        <a:xfrm>
          <a:off x="12734297" y="2326288"/>
          <a:ext cx="516953" cy="5169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3D656-B27A-EA47-81A6-16C2CA390B82}">
      <dsp:nvSpPr>
        <dsp:cNvPr id="0" name=""/>
        <dsp:cNvSpPr/>
      </dsp:nvSpPr>
      <dsp:spPr>
        <a:xfrm>
          <a:off x="0" y="544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External data enriches Power BI reports by adding valuable business context.</a:t>
          </a:r>
        </a:p>
      </dsp:txBody>
      <dsp:txXfrm>
        <a:off x="60116" y="65556"/>
        <a:ext cx="15126226" cy="1111247"/>
      </dsp:txXfrm>
    </dsp:sp>
    <dsp:sp modelId="{42A3D520-DF5A-DC40-81E5-ED30FF79F142}">
      <dsp:nvSpPr>
        <dsp:cNvPr id="0" name=""/>
        <dsp:cNvSpPr/>
      </dsp:nvSpPr>
      <dsp:spPr>
        <a:xfrm>
          <a:off x="0" y="132620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AI features such as Key Influencers, Decomposition Tree, Forecasting, and Anomaly Detection help uncover deeper insights automatically.</a:t>
          </a:r>
        </a:p>
      </dsp:txBody>
      <dsp:txXfrm>
        <a:off x="60116" y="1386316"/>
        <a:ext cx="15126226" cy="1111247"/>
      </dsp:txXfrm>
    </dsp:sp>
    <dsp:sp modelId="{4B1068D9-187C-E449-AAB4-2542D6425BD1}">
      <dsp:nvSpPr>
        <dsp:cNvPr id="0" name=""/>
        <dsp:cNvSpPr/>
      </dsp:nvSpPr>
      <dsp:spPr>
        <a:xfrm>
          <a:off x="0" y="264696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dirty="0"/>
            <a:t>Advanced analytical techniques like Trend, Variance, Pareto, Ranking, and Averages support better business decision-making.</a:t>
          </a:r>
        </a:p>
      </dsp:txBody>
      <dsp:txXfrm>
        <a:off x="60116" y="2707076"/>
        <a:ext cx="15126226" cy="1111247"/>
      </dsp:txXfrm>
    </dsp:sp>
    <dsp:sp modelId="{E1B71EBF-D860-6548-A4FC-1B7B83223B01}">
      <dsp:nvSpPr>
        <dsp:cNvPr id="0" name=""/>
        <dsp:cNvSpPr/>
      </dsp:nvSpPr>
      <dsp:spPr>
        <a:xfrm>
          <a:off x="0" y="3967719"/>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Combining multiple analytical methods provides a more complete understanding of business performance.</a:t>
          </a:r>
        </a:p>
      </dsp:txBody>
      <dsp:txXfrm>
        <a:off x="60116" y="4027835"/>
        <a:ext cx="15126226" cy="1111247"/>
      </dsp:txXfrm>
    </dsp:sp>
    <dsp:sp modelId="{975541BA-86C1-984D-B4D8-F5D637E82863}">
      <dsp:nvSpPr>
        <dsp:cNvPr id="0" name=""/>
        <dsp:cNvSpPr/>
      </dsp:nvSpPr>
      <dsp:spPr>
        <a:xfrm>
          <a:off x="0" y="5288479"/>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dirty="0"/>
            <a:t>You can use Copilot in Power BI to generate insignts using natural language.</a:t>
          </a:r>
        </a:p>
      </dsp:txBody>
      <dsp:txXfrm>
        <a:off x="60116" y="5348595"/>
        <a:ext cx="15126226" cy="111124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14.07.2026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5231B-D055-7A5D-00AC-607038E11D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905BE-FEE7-959A-7255-DB4F64B6DC4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24B258B4-2F03-0555-D669-F71D5A5F8FE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9F09E6C-7F18-2B57-CC34-0D83EFAFDE19}"/>
              </a:ext>
            </a:extLst>
          </p:cNvPr>
          <p:cNvSpPr>
            <a:spLocks noGrp="1"/>
          </p:cNvSpPr>
          <p:nvPr>
            <p:ph type="sldNum" sz="quarter" idx="5"/>
          </p:nvPr>
        </p:nvSpPr>
        <p:spPr/>
        <p:txBody>
          <a:bodyPr/>
          <a:lstStyle/>
          <a:p>
            <a:fld id="{871B2431-D351-4C6E-A3CF-9DFAC0E3E050}" type="slidenum">
              <a:rPr lang="cs-CZ" smtClean="0"/>
              <a:t>4</a:t>
            </a:fld>
            <a:endParaRPr lang="cs-CZ"/>
          </a:p>
        </p:txBody>
      </p:sp>
    </p:spTree>
    <p:extLst>
      <p:ext uri="{BB962C8B-B14F-4D97-AF65-F5344CB8AC3E}">
        <p14:creationId xmlns:p14="http://schemas.microsoft.com/office/powerpoint/2010/main" val="58572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43A1C-D6FA-1FA0-8632-EF23FF2227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00A7E3-E354-6CF5-404A-DB14B08149C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D9C93AA-A388-DB14-D765-C240D89D205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310570A2-676B-5E61-729A-820247283838}"/>
              </a:ext>
            </a:extLst>
          </p:cNvPr>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2941999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43A1C-D6FA-1FA0-8632-EF23FF2227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00A7E3-E354-6CF5-404A-DB14B08149C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D9C93AA-A388-DB14-D765-C240D89D205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310570A2-676B-5E61-729A-820247283838}"/>
              </a:ext>
            </a:extLst>
          </p:cNvPr>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2941999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05876-3479-4D83-56DA-21AA581D3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7980D3-C22D-D0AB-2B1E-3217E5A7467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9661AF6-83AE-815B-BBBA-9F655F01E0A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062AEBA-3D5C-C1CE-6F30-8CDE5C0B3C7E}"/>
              </a:ext>
            </a:extLst>
          </p:cNvPr>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4160791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B7853-9155-95A1-8856-914E3152A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CBC386-394B-F073-EB40-2075CD0155DC}"/>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C61362F-5D65-F8AB-5E81-EDCE00F6A09F}"/>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ED6EF30D-A8B4-E3AF-247B-5AA0F1799097}"/>
              </a:ext>
            </a:extLst>
          </p:cNvPr>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3377312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480BE-DA35-5538-2F2C-15648120EE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DE399B-227B-CE70-8AD0-449908DA803D}"/>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EAF62BB2-14FA-70E3-C864-FEF4C7C74339}"/>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9CECA11D-7207-DE5E-6ED1-ACA217AA28E7}"/>
              </a:ext>
            </a:extLst>
          </p:cNvPr>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3017395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D9A97-619F-4927-9301-FD34B47668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FBED90-84FB-869C-4ADE-FB256463D07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016B266A-759A-6583-E4D3-FB45B5B4B85A}"/>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301F2BE3-94C8-2BA1-D1F1-05340DB62AFF}"/>
              </a:ext>
            </a:extLst>
          </p:cNvPr>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1127179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04AC8-702A-ECAE-5965-D2B44143F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B0E3D-9F0C-9331-C305-4862DE4E40B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BAB62BC7-4735-33AD-19FC-51CF99674DC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8322483-DE51-63E9-EFA5-8E86B33BAE41}"/>
              </a:ext>
            </a:extLst>
          </p:cNvPr>
          <p:cNvSpPr>
            <a:spLocks noGrp="1"/>
          </p:cNvSpPr>
          <p:nvPr>
            <p:ph type="sldNum" sz="quarter" idx="5"/>
          </p:nvPr>
        </p:nvSpPr>
        <p:spPr/>
        <p:txBody>
          <a:bodyPr/>
          <a:lstStyle/>
          <a:p>
            <a:fld id="{871B2431-D351-4C6E-A3CF-9DFAC0E3E050}" type="slidenum">
              <a:rPr lang="cs-CZ" smtClean="0"/>
              <a:t>11</a:t>
            </a:fld>
            <a:endParaRPr lang="cs-CZ"/>
          </a:p>
        </p:txBody>
      </p:sp>
    </p:spTree>
    <p:extLst>
      <p:ext uri="{BB962C8B-B14F-4D97-AF65-F5344CB8AC3E}">
        <p14:creationId xmlns:p14="http://schemas.microsoft.com/office/powerpoint/2010/main" val="1730670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D3C75-F620-37ED-B7C9-D1A9164C9B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24BE5-A767-B4C8-5E50-1D013CE7408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3B69CB1D-15FE-1D6F-AE5B-0243881EDAF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D9DCF519-47FB-9934-B440-124B046FB542}"/>
              </a:ext>
            </a:extLst>
          </p:cNvPr>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2803550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815B1-75E6-5A72-34E2-ED82AFC0D1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A15EC-B277-ACCD-B5E7-409E7DAD32AD}"/>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5331C0A-1E51-0766-8A51-088174D779CB}"/>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4D111AB-3468-C2EB-DC6C-8E3BC03C02B1}"/>
              </a:ext>
            </a:extLst>
          </p:cNvPr>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3729704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9E663-71F8-10FB-9430-2B39C878F3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BDBA0-5264-DADE-3FD5-A099B400FD0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B8C488B5-21F4-BA70-1BF3-789F421712A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4F7E1AC-35E6-A392-0941-823F4590B7C9}"/>
              </a:ext>
            </a:extLst>
          </p:cNvPr>
          <p:cNvSpPr>
            <a:spLocks noGrp="1"/>
          </p:cNvSpPr>
          <p:nvPr>
            <p:ph type="sldNum" sz="quarter" idx="5"/>
          </p:nvPr>
        </p:nvSpPr>
        <p:spPr/>
        <p:txBody>
          <a:bodyPr/>
          <a:lstStyle/>
          <a:p>
            <a:fld id="{871B2431-D351-4C6E-A3CF-9DFAC0E3E050}" type="slidenum">
              <a:rPr lang="cs-CZ" smtClean="0"/>
              <a:t>14</a:t>
            </a:fld>
            <a:endParaRPr lang="cs-CZ"/>
          </a:p>
        </p:txBody>
      </p:sp>
    </p:spTree>
    <p:extLst>
      <p:ext uri="{BB962C8B-B14F-4D97-AF65-F5344CB8AC3E}">
        <p14:creationId xmlns:p14="http://schemas.microsoft.com/office/powerpoint/2010/main" val="278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A6735-487F-8031-8D2B-3B6A57E8F6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FD5FDD-83D0-2AD6-03B6-8272B60657F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357108A-D569-3192-D575-152885B2A3F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0219910-EAD4-52DD-74BE-8869F3A47C6B}"/>
              </a:ext>
            </a:extLst>
          </p:cNvPr>
          <p:cNvSpPr>
            <a:spLocks noGrp="1"/>
          </p:cNvSpPr>
          <p:nvPr>
            <p:ph type="sldNum" sz="quarter" idx="5"/>
          </p:nvPr>
        </p:nvSpPr>
        <p:spPr/>
        <p:txBody>
          <a:bodyPr/>
          <a:lstStyle/>
          <a:p>
            <a:fld id="{871B2431-D351-4C6E-A3CF-9DFAC0E3E050}" type="slidenum">
              <a:rPr lang="cs-CZ" smtClean="0"/>
              <a:t>15</a:t>
            </a:fld>
            <a:endParaRPr lang="cs-CZ"/>
          </a:p>
        </p:txBody>
      </p:sp>
    </p:spTree>
    <p:extLst>
      <p:ext uri="{BB962C8B-B14F-4D97-AF65-F5344CB8AC3E}">
        <p14:creationId xmlns:p14="http://schemas.microsoft.com/office/powerpoint/2010/main" val="23138251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1523E-C6DF-14D0-4167-5EA1A91EC4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A1DA34-7EB5-1FAB-7297-827EA3AB836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27E2D407-6ECA-9A33-EC1D-CD90204867EA}"/>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E1133FB3-B45E-7F5A-19D7-C28DEE58DBFF}"/>
              </a:ext>
            </a:extLst>
          </p:cNvPr>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1768217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2C700-E710-20BB-1CFF-AB7EF555AD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34212C-2BC9-A87A-08F2-4777AB7A1CC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37670F13-DC07-376E-6880-A4FFE5AD9ADF}"/>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A46B6F0-36C6-9695-3C13-7ED4AE988786}"/>
              </a:ext>
            </a:extLst>
          </p:cNvPr>
          <p:cNvSpPr>
            <a:spLocks noGrp="1"/>
          </p:cNvSpPr>
          <p:nvPr>
            <p:ph type="sldNum" sz="quarter" idx="5"/>
          </p:nvPr>
        </p:nvSpPr>
        <p:spPr/>
        <p:txBody>
          <a:bodyPr/>
          <a:lstStyle/>
          <a:p>
            <a:fld id="{871B2431-D351-4C6E-A3CF-9DFAC0E3E050}" type="slidenum">
              <a:rPr lang="cs-CZ" smtClean="0"/>
              <a:t>17</a:t>
            </a:fld>
            <a:endParaRPr lang="cs-CZ"/>
          </a:p>
        </p:txBody>
      </p:sp>
    </p:spTree>
    <p:extLst>
      <p:ext uri="{BB962C8B-B14F-4D97-AF65-F5344CB8AC3E}">
        <p14:creationId xmlns:p14="http://schemas.microsoft.com/office/powerpoint/2010/main" val="3780693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80C84-5483-14C0-ED4D-5307EB08E3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E250C0-E49D-56A8-10DB-F48B814C645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38B07E74-ED13-F5AD-1143-6AC2E2DC93FF}"/>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F9D257E-C838-C1B4-989E-F2FA60F02746}"/>
              </a:ext>
            </a:extLst>
          </p:cNvPr>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239742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61FE8-21DD-BE5A-A840-FAEAB96624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88E0D-EE13-B3DC-9129-AC0781D2391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B9B64C39-16B0-A2F5-D0F1-A7E27E4FF914}"/>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2CFFC63-2761-7819-BB4C-2E7CF7AFAC2C}"/>
              </a:ext>
            </a:extLst>
          </p:cNvPr>
          <p:cNvSpPr>
            <a:spLocks noGrp="1"/>
          </p:cNvSpPr>
          <p:nvPr>
            <p:ph type="sldNum" sz="quarter" idx="5"/>
          </p:nvPr>
        </p:nvSpPr>
        <p:spPr/>
        <p:txBody>
          <a:bodyPr/>
          <a:lstStyle/>
          <a:p>
            <a:fld id="{871B2431-D351-4C6E-A3CF-9DFAC0E3E050}" type="slidenum">
              <a:rPr lang="cs-CZ" smtClean="0"/>
              <a:t>19</a:t>
            </a:fld>
            <a:endParaRPr lang="cs-CZ"/>
          </a:p>
        </p:txBody>
      </p:sp>
    </p:spTree>
    <p:extLst>
      <p:ext uri="{BB962C8B-B14F-4D97-AF65-F5344CB8AC3E}">
        <p14:creationId xmlns:p14="http://schemas.microsoft.com/office/powerpoint/2010/main" val="2805237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9357A-0C19-7726-D172-03F7C4861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799B4-4FD4-F950-D381-926C03E01EB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2DAAC801-2BFA-E86A-3677-66E474A34CD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201B8A5-561E-C34C-D797-046A7D7A4D07}"/>
              </a:ext>
            </a:extLst>
          </p:cNvPr>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110158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87AA7-55D8-B505-75DF-82AC10B5A2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EF0FFA-E336-B86A-9993-B6CD16EB195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94CB032-D8A1-3354-44C3-FE87C67A0E0A}"/>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76C51B76-77C4-4602-B101-AC6C7FF5B7E3}"/>
              </a:ext>
            </a:extLst>
          </p:cNvPr>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40417721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6A223-A9F2-7567-8171-DF42274B18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943D83-E0A1-2165-116A-66B85E7D185C}"/>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60718F64-2D8F-98E4-EE1E-43389F36917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252973E2-414C-F4CA-A591-69B40B8DF7D4}"/>
              </a:ext>
            </a:extLst>
          </p:cNvPr>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17644271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326D2-8222-B860-6BC0-C9C65370C5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34C088-9555-B8FE-BBC3-FA1E77A6B5C0}"/>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55A6BBC1-036C-16CF-7391-36FC150041F2}"/>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F291C8D7-FB95-1B0F-D070-56439DF120F2}"/>
              </a:ext>
            </a:extLst>
          </p:cNvPr>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2472111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73C83-AEE6-B5C8-C4A2-021424160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6A2EF8-A0C6-EACB-1489-7454BC70D02E}"/>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EDBAC3FA-EF14-BEC6-0938-0268840D2518}"/>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F097EC2-C155-D91F-A1EE-BC05B940150C}"/>
              </a:ext>
            </a:extLst>
          </p:cNvPr>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33435242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7F0AB-720C-3AB8-D525-D09FC7B9E1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4C69DD-6005-4ADE-0730-94306D4384B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74CCFA22-C30E-104C-B0EE-0A0B92AFBAE8}"/>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012AF6C2-2D30-B40D-F9E8-FEFB18941A05}"/>
              </a:ext>
            </a:extLst>
          </p:cNvPr>
          <p:cNvSpPr>
            <a:spLocks noGrp="1"/>
          </p:cNvSpPr>
          <p:nvPr>
            <p:ph type="sldNum" sz="quarter" idx="5"/>
          </p:nvPr>
        </p:nvSpPr>
        <p:spPr/>
        <p:txBody>
          <a:bodyPr/>
          <a:lstStyle/>
          <a:p>
            <a:fld id="{871B2431-D351-4C6E-A3CF-9DFAC0E3E050}" type="slidenum">
              <a:rPr lang="cs-CZ" smtClean="0"/>
              <a:t>26</a:t>
            </a:fld>
            <a:endParaRPr lang="cs-CZ"/>
          </a:p>
        </p:txBody>
      </p:sp>
    </p:spTree>
    <p:extLst>
      <p:ext uri="{BB962C8B-B14F-4D97-AF65-F5344CB8AC3E}">
        <p14:creationId xmlns:p14="http://schemas.microsoft.com/office/powerpoint/2010/main" val="29796937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B8049-2CA5-4A42-87ED-665CD6E996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F01539-D573-C880-51A7-93BB50F161A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783FF4F6-2724-46EA-6C5D-F1E8D5606A1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930E260-8A0E-B285-E8D3-E39AC8C78FE0}"/>
              </a:ext>
            </a:extLst>
          </p:cNvPr>
          <p:cNvSpPr>
            <a:spLocks noGrp="1"/>
          </p:cNvSpPr>
          <p:nvPr>
            <p:ph type="sldNum" sz="quarter" idx="5"/>
          </p:nvPr>
        </p:nvSpPr>
        <p:spPr/>
        <p:txBody>
          <a:bodyPr/>
          <a:lstStyle/>
          <a:p>
            <a:fld id="{871B2431-D351-4C6E-A3CF-9DFAC0E3E050}" type="slidenum">
              <a:rPr lang="cs-CZ" smtClean="0"/>
              <a:t>27</a:t>
            </a:fld>
            <a:endParaRPr lang="cs-CZ"/>
          </a:p>
        </p:txBody>
      </p:sp>
    </p:spTree>
    <p:extLst>
      <p:ext uri="{BB962C8B-B14F-4D97-AF65-F5344CB8AC3E}">
        <p14:creationId xmlns:p14="http://schemas.microsoft.com/office/powerpoint/2010/main" val="8325783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EF42-7722-4E04-9C83-E43854617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FFCAC-F0B1-B1B8-707B-FD53C9D37EE0}"/>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F2925833-85C6-3A4A-7BD3-4086BAC5B04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A4BE4F53-8F12-71DF-54F2-121D66D6BAB3}"/>
              </a:ext>
            </a:extLst>
          </p:cNvPr>
          <p:cNvSpPr>
            <a:spLocks noGrp="1"/>
          </p:cNvSpPr>
          <p:nvPr>
            <p:ph type="sldNum" sz="quarter" idx="5"/>
          </p:nvPr>
        </p:nvSpPr>
        <p:spPr/>
        <p:txBody>
          <a:bodyPr/>
          <a:lstStyle/>
          <a:p>
            <a:fld id="{871B2431-D351-4C6E-A3CF-9DFAC0E3E050}" type="slidenum">
              <a:rPr lang="cs-CZ" smtClean="0"/>
              <a:t>28</a:t>
            </a:fld>
            <a:endParaRPr lang="cs-CZ"/>
          </a:p>
        </p:txBody>
      </p:sp>
    </p:spTree>
    <p:extLst>
      <p:ext uri="{BB962C8B-B14F-4D97-AF65-F5344CB8AC3E}">
        <p14:creationId xmlns:p14="http://schemas.microsoft.com/office/powerpoint/2010/main" val="18338192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F2C05-D222-028E-1044-872404FFCB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1B5E9C-E51C-DE23-57AC-A5637E830846}"/>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88F62BCF-C411-718E-A4FE-3540A73CACB3}"/>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98540789-85EB-3FF6-DEDE-44EA6DAC9685}"/>
              </a:ext>
            </a:extLst>
          </p:cNvPr>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34417509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002BE-91E5-4A70-900B-686C2A65D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E1AF9D-E702-33F2-CDC1-26BFDF75CC1C}"/>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AFF9D559-7C07-3A5C-D654-37AD52B80CCA}"/>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53111A5-96D4-9F48-F9CF-35C0DAA97FB4}"/>
              </a:ext>
            </a:extLst>
          </p:cNvPr>
          <p:cNvSpPr>
            <a:spLocks noGrp="1"/>
          </p:cNvSpPr>
          <p:nvPr>
            <p:ph type="sldNum" sz="quarter" idx="5"/>
          </p:nvPr>
        </p:nvSpPr>
        <p:spPr/>
        <p:txBody>
          <a:bodyPr/>
          <a:lstStyle/>
          <a:p>
            <a:fld id="{871B2431-D351-4C6E-A3CF-9DFAC0E3E050}" type="slidenum">
              <a:rPr lang="cs-CZ" smtClean="0"/>
              <a:t>30</a:t>
            </a:fld>
            <a:endParaRPr lang="cs-CZ"/>
          </a:p>
        </p:txBody>
      </p:sp>
    </p:spTree>
    <p:extLst>
      <p:ext uri="{BB962C8B-B14F-4D97-AF65-F5344CB8AC3E}">
        <p14:creationId xmlns:p14="http://schemas.microsoft.com/office/powerpoint/2010/main" val="37460322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11E19-AFF6-A4E8-0682-765F7F979C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9EDC18-3E79-6B77-B1E6-3E4941CB6538}"/>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A86E257-7344-31AE-5E11-CEF47CDDD740}"/>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A63FFBC6-E779-9117-5874-95F7008F5CB1}"/>
              </a:ext>
            </a:extLst>
          </p:cNvPr>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2998793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30912-EC09-2DEE-A78C-62A37F50AA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375AB8-778C-28CA-4CE0-08DD0EE2861C}"/>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A13197DC-20B3-341E-0F2D-34C803890E2F}"/>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2FA5015E-B50C-A148-58A4-A8786802E28A}"/>
              </a:ext>
            </a:extLst>
          </p:cNvPr>
          <p:cNvSpPr>
            <a:spLocks noGrp="1"/>
          </p:cNvSpPr>
          <p:nvPr>
            <p:ph type="sldNum" sz="quarter" idx="5"/>
          </p:nvPr>
        </p:nvSpPr>
        <p:spPr/>
        <p:txBody>
          <a:bodyPr/>
          <a:lstStyle/>
          <a:p>
            <a:fld id="{871B2431-D351-4C6E-A3CF-9DFAC0E3E050}" type="slidenum">
              <a:rPr lang="cs-CZ" smtClean="0"/>
              <a:t>32</a:t>
            </a:fld>
            <a:endParaRPr lang="cs-CZ"/>
          </a:p>
        </p:txBody>
      </p:sp>
    </p:spTree>
    <p:extLst>
      <p:ext uri="{BB962C8B-B14F-4D97-AF65-F5344CB8AC3E}">
        <p14:creationId xmlns:p14="http://schemas.microsoft.com/office/powerpoint/2010/main" val="1717579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DF7B6-2BC8-CC06-C5AD-CAEB26B4CE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53D23-F9B7-E434-8653-CF7913295000}"/>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3B342AE-8F64-BA6C-816A-11DF89BA6A3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07FB1389-6940-3BC6-423A-44D2C75563F2}"/>
              </a:ext>
            </a:extLst>
          </p:cNvPr>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9916755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9F629-154A-D917-9710-F07E24602E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094D8D-7545-3E1B-303A-7517D2C169A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F389AEDB-68ED-4DAC-354A-84C24C42CED5}"/>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2179438-2A23-CBD1-3CF3-2C0C6F4009A1}"/>
              </a:ext>
            </a:extLst>
          </p:cNvPr>
          <p:cNvSpPr>
            <a:spLocks noGrp="1"/>
          </p:cNvSpPr>
          <p:nvPr>
            <p:ph type="sldNum" sz="quarter" idx="5"/>
          </p:nvPr>
        </p:nvSpPr>
        <p:spPr/>
        <p:txBody>
          <a:bodyPr/>
          <a:lstStyle/>
          <a:p>
            <a:fld id="{871B2431-D351-4C6E-A3CF-9DFAC0E3E050}" type="slidenum">
              <a:rPr lang="cs-CZ" smtClean="0"/>
              <a:t>34</a:t>
            </a:fld>
            <a:endParaRPr lang="cs-CZ"/>
          </a:p>
        </p:txBody>
      </p:sp>
    </p:spTree>
    <p:extLst>
      <p:ext uri="{BB962C8B-B14F-4D97-AF65-F5344CB8AC3E}">
        <p14:creationId xmlns:p14="http://schemas.microsoft.com/office/powerpoint/2010/main" val="16674675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945F3-43D9-8C98-81EA-F542B568E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7CA86-62CD-E249-88F4-B951C145716E}"/>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F9814316-32B5-3DB3-2CFF-0D383DF209F9}"/>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94C4A1FF-FD77-6C10-B42F-1111F8F86ED2}"/>
              </a:ext>
            </a:extLst>
          </p:cNvPr>
          <p:cNvSpPr>
            <a:spLocks noGrp="1"/>
          </p:cNvSpPr>
          <p:nvPr>
            <p:ph type="sldNum" sz="quarter" idx="5"/>
          </p:nvPr>
        </p:nvSpPr>
        <p:spPr/>
        <p:txBody>
          <a:bodyPr/>
          <a:lstStyle/>
          <a:p>
            <a:fld id="{871B2431-D351-4C6E-A3CF-9DFAC0E3E050}" type="slidenum">
              <a:rPr lang="cs-CZ" smtClean="0"/>
              <a:t>35</a:t>
            </a:fld>
            <a:endParaRPr lang="cs-CZ"/>
          </a:p>
        </p:txBody>
      </p:sp>
    </p:spTree>
    <p:extLst>
      <p:ext uri="{BB962C8B-B14F-4D97-AF65-F5344CB8AC3E}">
        <p14:creationId xmlns:p14="http://schemas.microsoft.com/office/powerpoint/2010/main" val="332130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8288000" cy="10287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0395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691640" y="1685925"/>
            <a:ext cx="14904720" cy="691515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2400">
                <a:solidFill>
                  <a:schemeClr val="bg1">
                    <a:lumMod val="50000"/>
                  </a:schemeClr>
                </a:solidFill>
              </a:defRPr>
            </a:lvl1pPr>
          </a:lstStyle>
          <a:p>
            <a:endParaRPr lang="id-ID"/>
          </a:p>
        </p:txBody>
      </p:sp>
    </p:spTree>
    <p:extLst>
      <p:ext uri="{BB962C8B-B14F-4D97-AF65-F5344CB8AC3E}">
        <p14:creationId xmlns:p14="http://schemas.microsoft.com/office/powerpoint/2010/main" val="57686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9144000" y="1400175"/>
            <a:ext cx="7443219" cy="3743325"/>
          </a:xfrm>
          <a:prstGeom prst="rect">
            <a:avLst/>
          </a:prstGeom>
          <a:solidFill>
            <a:schemeClr val="bg1">
              <a:lumMod val="85000"/>
              <a:alpha val="50000"/>
            </a:schemeClr>
          </a:solidFill>
        </p:spPr>
        <p:txBody>
          <a:bodyPr/>
          <a:lstStyle>
            <a:lvl1pPr marL="0" indent="0">
              <a:buNone/>
              <a:defRPr sz="2400">
                <a:solidFill>
                  <a:schemeClr val="bg1">
                    <a:lumMod val="50000"/>
                  </a:schemeClr>
                </a:solidFill>
              </a:defRPr>
            </a:lvl1pPr>
          </a:lstStyle>
          <a:p>
            <a:endParaRPr lang="id-ID" dirty="0"/>
          </a:p>
        </p:txBody>
      </p:sp>
    </p:spTree>
    <p:extLst>
      <p:ext uri="{BB962C8B-B14F-4D97-AF65-F5344CB8AC3E}">
        <p14:creationId xmlns:p14="http://schemas.microsoft.com/office/powerpoint/2010/main" val="64767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10633387" y="763231"/>
            <a:ext cx="5552771" cy="7776086"/>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2400">
                <a:solidFill>
                  <a:schemeClr val="tx1">
                    <a:lumMod val="50000"/>
                    <a:lumOff val="50000"/>
                  </a:schemeClr>
                </a:solidFill>
              </a:defRPr>
            </a:lvl1pPr>
          </a:lstStyle>
          <a:p>
            <a:endParaRPr lang="id-ID" dirty="0"/>
          </a:p>
        </p:txBody>
      </p:sp>
    </p:spTree>
    <p:extLst>
      <p:ext uri="{BB962C8B-B14F-4D97-AF65-F5344CB8AC3E}">
        <p14:creationId xmlns:p14="http://schemas.microsoft.com/office/powerpoint/2010/main" val="2206014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5178974" y="-5"/>
            <a:ext cx="13109027" cy="10287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800"/>
            </a:lvl1pPr>
          </a:lstStyle>
          <a:p>
            <a:endParaRPr lang="id-ID" dirty="0"/>
          </a:p>
        </p:txBody>
      </p:sp>
    </p:spTree>
    <p:extLst>
      <p:ext uri="{BB962C8B-B14F-4D97-AF65-F5344CB8AC3E}">
        <p14:creationId xmlns:p14="http://schemas.microsoft.com/office/powerpoint/2010/main" val="344255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2.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4.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3.png"/><Relationship Id="rId5"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notesSlide" Target="../notesSlides/notesSlide6.xml"/><Relationship Id="rId7"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2.png"/><Relationship Id="rId11" Type="http://schemas.openxmlformats.org/officeDocument/2006/relationships/image" Target="../media/image23.png"/><Relationship Id="rId5" Type="http://schemas.openxmlformats.org/officeDocument/2006/relationships/image" Target="../media/image3.png"/><Relationship Id="rId10" Type="http://schemas.openxmlformats.org/officeDocument/2006/relationships/image" Target="../media/image22.png"/><Relationship Id="rId4" Type="http://schemas.openxmlformats.org/officeDocument/2006/relationships/image" Target="../media/image18.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notesSlide" Target="../notesSlides/notesSlide7.xml"/><Relationship Id="rId7" Type="http://schemas.openxmlformats.org/officeDocument/2006/relationships/diagramLayout" Target="../diagrams/layout2.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Data" Target="../diagrams/data2.xml"/><Relationship Id="rId5" Type="http://schemas.openxmlformats.org/officeDocument/2006/relationships/image" Target="../media/image2.png"/><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8.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25.png"/><Relationship Id="rId4" Type="http://schemas.openxmlformats.org/officeDocument/2006/relationships/image" Target="../media/image2.png"/><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26.jpeg"/><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27.png"/><Relationship Id="rId5" Type="http://schemas.openxmlformats.org/officeDocument/2006/relationships/image" Target="../media/image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notesSlide" Target="../notesSlides/notesSlide12.xml"/><Relationship Id="rId7"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3.png"/><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notesSlide" Target="../notesSlides/notesSlide14.xml"/><Relationship Id="rId7" Type="http://schemas.openxmlformats.org/officeDocument/2006/relationships/image" Target="../media/image36.emf"/><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38.emf"/><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39.emf"/><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notesSlide" Target="../notesSlides/notesSlide17.xml"/><Relationship Id="rId7"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42.png"/><Relationship Id="rId4" Type="http://schemas.openxmlformats.org/officeDocument/2006/relationships/image" Target="../media/image3.png"/><Relationship Id="rId9" Type="http://schemas.openxmlformats.org/officeDocument/2006/relationships/image" Target="../media/image41.png"/></Relationships>
</file>

<file path=ppt/slides/_rels/slide2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18.xml"/><Relationship Id="rId7" Type="http://schemas.openxmlformats.org/officeDocument/2006/relationships/image" Target="../media/image44.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2.png"/><Relationship Id="rId10" Type="http://schemas.openxmlformats.org/officeDocument/2006/relationships/image" Target="../media/image47.png"/><Relationship Id="rId4" Type="http://schemas.openxmlformats.org/officeDocument/2006/relationships/image" Target="../media/image3.png"/><Relationship Id="rId9"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2.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2.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notesSlide" Target="../notesSlides/notesSlide23.xml"/><Relationship Id="rId7" Type="http://schemas.openxmlformats.org/officeDocument/2006/relationships/image" Target="../media/image50.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43.png"/><Relationship Id="rId5"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image" Target="../media/image52.png"/></Relationships>
</file>

<file path=ppt/slides/_rels/slide2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notesSlide" Target="../notesSlides/notesSlide24.xml"/><Relationship Id="rId7" Type="http://schemas.openxmlformats.org/officeDocument/2006/relationships/image" Target="../media/image53.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notesSlide" Target="../notesSlides/notesSlide25.xml"/><Relationship Id="rId7" Type="http://schemas.openxmlformats.org/officeDocument/2006/relationships/image" Target="../media/image35.png"/><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image" Target="../media/image43.png"/><Relationship Id="rId5" Type="http://schemas.openxmlformats.org/officeDocument/2006/relationships/image" Target="../media/image2.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56.emf"/><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notesSlide" Target="../notesSlides/notesSlide27.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35.png"/><Relationship Id="rId9" Type="http://schemas.openxmlformats.org/officeDocument/2006/relationships/image" Target="../media/image58.png"/></Relationships>
</file>

<file path=ppt/slides/_rels/slide3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notesSlide" Target="../notesSlides/notesSlide28.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35.png"/><Relationship Id="rId9" Type="http://schemas.openxmlformats.org/officeDocument/2006/relationships/image" Target="../media/image60.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2.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notesSlide" Target="../notesSlides/notesSlide30.xml"/><Relationship Id="rId7" Type="http://schemas.openxmlformats.org/officeDocument/2006/relationships/diagramLayout" Target="../diagrams/layout3.xml"/><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diagramData" Target="../diagrams/data3.xml"/><Relationship Id="rId5" Type="http://schemas.openxmlformats.org/officeDocument/2006/relationships/image" Target="../media/image2.png"/><Relationship Id="rId10" Type="http://schemas.microsoft.com/office/2007/relationships/diagramDrawing" Target="../diagrams/drawing3.xml"/><Relationship Id="rId4" Type="http://schemas.openxmlformats.org/officeDocument/2006/relationships/image" Target="../media/image3.png"/><Relationship Id="rId9" Type="http://schemas.openxmlformats.org/officeDocument/2006/relationships/diagramColors" Target="../diagrams/colors3.xml"/></Relationships>
</file>

<file path=ppt/slides/_rels/slide34.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notesSlide" Target="../notesSlides/notesSlide31.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image" Target="../media/image2.png"/><Relationship Id="rId5" Type="http://schemas.openxmlformats.org/officeDocument/2006/relationships/image" Target="../media/image3.png"/><Relationship Id="rId10" Type="http://schemas.openxmlformats.org/officeDocument/2006/relationships/image" Target="../media/image63.png"/><Relationship Id="rId4" Type="http://schemas.openxmlformats.org/officeDocument/2006/relationships/image" Target="../media/image35.png"/><Relationship Id="rId9" Type="http://schemas.openxmlformats.org/officeDocument/2006/relationships/image" Target="../media/image62.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image" Target="../media/image65.jpeg"/><Relationship Id="rId1" Type="http://schemas.openxmlformats.org/officeDocument/2006/relationships/slideLayout" Target="../slideLayouts/slideLayout1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9081644" y="-1081087"/>
            <a:ext cx="11673536" cy="113680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30" name="TextBox 29"/>
          <p:cNvSpPr txBox="1"/>
          <p:nvPr/>
        </p:nvSpPr>
        <p:spPr>
          <a:xfrm>
            <a:off x="493904" y="5715033"/>
            <a:ext cx="8319846" cy="2308324"/>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Prepared by Eng. Ahmed Hussein, MBA, PfMP©, PMP©, CMP APMG</a:t>
            </a:r>
          </a:p>
          <a:p>
            <a:endParaRPr lang="en-US" sz="3600" dirty="0">
              <a:latin typeface="Times New Roman" panose="02020603050405020304" pitchFamily="18" charset="0"/>
              <a:cs typeface="Times New Roman" panose="02020603050405020304" pitchFamily="18" charset="0"/>
            </a:endParaRPr>
          </a:p>
          <a:p>
            <a:endParaRPr lang="en-US" sz="36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93904" y="3636056"/>
            <a:ext cx="8806611" cy="4708981"/>
          </a:xfrm>
          <a:prstGeom prst="rect">
            <a:avLst/>
          </a:prstGeom>
          <a:noFill/>
        </p:spPr>
        <p:txBody>
          <a:bodyPr wrap="square" rtlCol="0">
            <a:spAutoFit/>
          </a:bodyPr>
          <a:lstStyle/>
          <a:p>
            <a:r>
              <a:rPr lang="en-US" sz="6000" b="1" dirty="0">
                <a:solidFill>
                  <a:srgbClr val="00B0F0"/>
                </a:solidFill>
                <a:latin typeface="Times New Roman" panose="02020603050405020304" pitchFamily="18" charset="0"/>
                <a:cs typeface="Times New Roman" panose="02020603050405020304" pitchFamily="18" charset="0"/>
              </a:rPr>
              <a:t>Advanced Business Analysis Techniques</a:t>
            </a:r>
          </a:p>
          <a:p>
            <a:endParaRPr lang="en-US" sz="6000" b="1" dirty="0">
              <a:solidFill>
                <a:srgbClr val="00B0F0"/>
              </a:solidFill>
              <a:latin typeface="Times New Roman" panose="02020603050405020304" pitchFamily="18" charset="0"/>
              <a:cs typeface="Times New Roman" panose="02020603050405020304" pitchFamily="18" charset="0"/>
            </a:endParaRPr>
          </a:p>
          <a:p>
            <a:endParaRPr lang="en-US" sz="6000" b="1" dirty="0">
              <a:solidFill>
                <a:srgbClr val="00B0F0"/>
              </a:solidFill>
              <a:latin typeface="Times New Roman" panose="02020603050405020304" pitchFamily="18" charset="0"/>
              <a:cs typeface="Times New Roman" panose="02020603050405020304" pitchFamily="18" charset="0"/>
            </a:endParaRPr>
          </a:p>
          <a:p>
            <a:endParaRPr lang="en-US" sz="6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810398" y="8765486"/>
            <a:ext cx="7329693" cy="79375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200" b="1" dirty="0">
                <a:solidFill>
                  <a:schemeClr val="bg1"/>
                </a:solidFill>
                <a:latin typeface="Times New Roman" panose="02020603050405020304" pitchFamily="18" charset="0"/>
                <a:cs typeface="Times New Roman" panose="02020603050405020304" pitchFamily="18" charset="0"/>
              </a:rPr>
              <a:t>Lecture 07</a:t>
            </a:r>
          </a:p>
        </p:txBody>
      </p:sp>
      <p:sp>
        <p:nvSpPr>
          <p:cNvPr id="46" name="TextBox 45"/>
          <p:cNvSpPr txBox="1"/>
          <p:nvPr/>
        </p:nvSpPr>
        <p:spPr>
          <a:xfrm>
            <a:off x="493904" y="7656361"/>
            <a:ext cx="7635424" cy="1015663"/>
          </a:xfrm>
          <a:prstGeom prst="rect">
            <a:avLst/>
          </a:prstGeom>
          <a:noFill/>
        </p:spPr>
        <p:txBody>
          <a:bodyPr wrap="none" rtlCol="0">
            <a:spAutoFit/>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Course: From Data to Decisions using Power BI</a:t>
            </a:r>
          </a:p>
        </p:txBody>
      </p:sp>
      <p:sp>
        <p:nvSpPr>
          <p:cNvPr id="14" name="Oval 13"/>
          <p:cNvSpPr/>
          <p:nvPr/>
        </p:nvSpPr>
        <p:spPr>
          <a:xfrm>
            <a:off x="9300515" y="-481013"/>
            <a:ext cx="11115675" cy="111156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926" y="404480"/>
            <a:ext cx="4431983" cy="20694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04433" y="68229"/>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897341" y="2499665"/>
            <a:ext cx="16276234" cy="6612769"/>
            <a:chOff x="0" y="0"/>
            <a:chExt cx="21701646" cy="8817026"/>
          </a:xfrm>
        </p:grpSpPr>
        <p:sp>
          <p:nvSpPr>
            <p:cNvPr id="4" name="Freeform 4"/>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p:cNvSpPr txBox="1"/>
          <p:nvPr/>
        </p:nvSpPr>
        <p:spPr>
          <a:xfrm>
            <a:off x="3733800" y="1104900"/>
            <a:ext cx="8407032" cy="1282402"/>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Power BI Workflow</a:t>
            </a:r>
          </a:p>
          <a:p>
            <a:pPr>
              <a:lnSpc>
                <a:spcPts val="5040"/>
              </a:lnSpc>
            </a:pPr>
            <a:r>
              <a:rPr lang="en-US" sz="4200" b="1" dirty="0">
                <a:solidFill>
                  <a:srgbClr val="000000"/>
                </a:solidFill>
                <a:latin typeface="Alexandria Bold"/>
                <a:ea typeface="Alexandria Bold"/>
                <a:cs typeface="Alexandria Bold"/>
                <a:sym typeface="Alexandria Bold"/>
              </a:rPr>
              <a:t>(The Analytics Journey)</a:t>
            </a:r>
          </a:p>
        </p:txBody>
      </p:sp>
      <p:grpSp>
        <p:nvGrpSpPr>
          <p:cNvPr id="6" name="Group 6"/>
          <p:cNvGrpSpPr/>
          <p:nvPr/>
        </p:nvGrpSpPr>
        <p:grpSpPr>
          <a:xfrm>
            <a:off x="1384887" y="1374515"/>
            <a:ext cx="2163832" cy="1806150"/>
            <a:chOff x="0" y="0"/>
            <a:chExt cx="2885110" cy="2408199"/>
          </a:xfrm>
        </p:grpSpPr>
        <p:sp>
          <p:nvSpPr>
            <p:cNvPr id="7" name="Freeform 7"/>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p:cNvSpPr txBox="1"/>
          <p:nvPr/>
        </p:nvSpPr>
        <p:spPr>
          <a:xfrm>
            <a:off x="1849383" y="1883883"/>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07</a:t>
            </a:r>
          </a:p>
        </p:txBody>
      </p:sp>
      <p:grpSp>
        <p:nvGrpSpPr>
          <p:cNvPr id="10" name="Group 10"/>
          <p:cNvGrpSpPr/>
          <p:nvPr/>
        </p:nvGrpSpPr>
        <p:grpSpPr>
          <a:xfrm>
            <a:off x="14518272" y="403441"/>
            <a:ext cx="3457708" cy="1614516"/>
            <a:chOff x="0" y="0"/>
            <a:chExt cx="4610278" cy="2152688"/>
          </a:xfrm>
        </p:grpSpPr>
        <p:sp>
          <p:nvSpPr>
            <p:cNvPr id="11" name="Freeform 11"/>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graphicFrame>
        <p:nvGraphicFramePr>
          <p:cNvPr id="42" name="Diagram 41">
            <a:extLst>
              <a:ext uri="{FF2B5EF4-FFF2-40B4-BE49-F238E27FC236}">
                <a16:creationId xmlns:a16="http://schemas.microsoft.com/office/drawing/2014/main" id="{E889261B-138F-FE21-6D77-23C91BC363C8}"/>
              </a:ext>
            </a:extLst>
          </p:cNvPr>
          <p:cNvGraphicFramePr/>
          <p:nvPr/>
        </p:nvGraphicFramePr>
        <p:xfrm>
          <a:off x="1114436" y="2499664"/>
          <a:ext cx="15788678" cy="67586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Oval 11">
            <a:extLst>
              <a:ext uri="{FF2B5EF4-FFF2-40B4-BE49-F238E27FC236}">
                <a16:creationId xmlns:a16="http://schemas.microsoft.com/office/drawing/2014/main" id="{3A96A921-431B-5B24-9E3D-8BD093C33003}"/>
              </a:ext>
            </a:extLst>
          </p:cNvPr>
          <p:cNvSpPr/>
          <p:nvPr/>
        </p:nvSpPr>
        <p:spPr>
          <a:xfrm>
            <a:off x="6862355" y="4286642"/>
            <a:ext cx="4796246" cy="3268968"/>
          </a:xfrm>
          <a:prstGeom prst="ellipse">
            <a:avLst/>
          </a:prstGeom>
          <a:solidFill>
            <a:srgbClr val="FF0000">
              <a:alpha val="1399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dirty="0"/>
          </a:p>
        </p:txBody>
      </p:sp>
      <p:sp>
        <p:nvSpPr>
          <p:cNvPr id="14" name="TextBox 13">
            <a:extLst>
              <a:ext uri="{FF2B5EF4-FFF2-40B4-BE49-F238E27FC236}">
                <a16:creationId xmlns:a16="http://schemas.microsoft.com/office/drawing/2014/main" id="{CDE07F71-E4E1-A8B0-44A0-AA649B83C5A8}"/>
              </a:ext>
            </a:extLst>
          </p:cNvPr>
          <p:cNvSpPr txBox="1"/>
          <p:nvPr/>
        </p:nvSpPr>
        <p:spPr>
          <a:xfrm>
            <a:off x="2237266" y="8539896"/>
            <a:ext cx="13543017" cy="491353"/>
          </a:xfrm>
          <a:prstGeom prst="rect">
            <a:avLst/>
          </a:prstGeom>
          <a:noFill/>
        </p:spPr>
        <p:txBody>
          <a:bodyPr wrap="square">
            <a:spAutoFit/>
          </a:bodyPr>
          <a:lstStyle/>
          <a:p>
            <a:pPr marL="0" lvl="0" indent="0" algn="ctr">
              <a:lnSpc>
                <a:spcPts val="2639"/>
              </a:lnSpc>
              <a:spcBef>
                <a:spcPct val="0"/>
              </a:spcBef>
            </a:pPr>
            <a:r>
              <a:rPr lang="en-US" sz="4400" b="1" u="none" strike="noStrike" dirty="0">
                <a:latin typeface="Tajawal"/>
                <a:ea typeface="Tajawal"/>
                <a:cs typeface="Tajawal"/>
                <a:sym typeface="Tajawal"/>
              </a:rPr>
              <a:t>Each stage adds value — skip one and the chain breaks</a:t>
            </a:r>
          </a:p>
        </p:txBody>
      </p:sp>
      <p:sp>
        <p:nvSpPr>
          <p:cNvPr id="15" name="TextBox 14">
            <a:extLst>
              <a:ext uri="{FF2B5EF4-FFF2-40B4-BE49-F238E27FC236}">
                <a16:creationId xmlns:a16="http://schemas.microsoft.com/office/drawing/2014/main" id="{662C8C13-DA1E-66B2-8F3E-FE9FE9ABD16B}"/>
              </a:ext>
            </a:extLst>
          </p:cNvPr>
          <p:cNvSpPr txBox="1"/>
          <p:nvPr/>
        </p:nvSpPr>
        <p:spPr>
          <a:xfrm>
            <a:off x="17559776" y="9867900"/>
            <a:ext cx="381000" cy="369332"/>
          </a:xfrm>
          <a:prstGeom prst="rect">
            <a:avLst/>
          </a:prstGeom>
          <a:noFill/>
        </p:spPr>
        <p:txBody>
          <a:bodyPr wrap="square" rtlCol="0">
            <a:spAutoFit/>
          </a:bodyPr>
          <a:lstStyle/>
          <a:p>
            <a:fld id="{1C176735-8790-2647-8A20-9BF96FB544F7}" type="slidenum">
              <a:rPr lang="en-EG" smtClean="0"/>
              <a:t>2</a:t>
            </a:fld>
            <a:endParaRPr lang="en-EG" dirty="0"/>
          </a:p>
        </p:txBody>
      </p:sp>
      <p:sp>
        <p:nvSpPr>
          <p:cNvPr id="16" name="TextBox 15">
            <a:extLst>
              <a:ext uri="{FF2B5EF4-FFF2-40B4-BE49-F238E27FC236}">
                <a16:creationId xmlns:a16="http://schemas.microsoft.com/office/drawing/2014/main" id="{BEAE07F9-48BC-2FF6-CAD4-795F00EBB6FD}"/>
              </a:ext>
            </a:extLst>
          </p:cNvPr>
          <p:cNvSpPr txBox="1"/>
          <p:nvPr/>
        </p:nvSpPr>
        <p:spPr>
          <a:xfrm>
            <a:off x="2988125" y="7668470"/>
            <a:ext cx="3599424" cy="360740"/>
          </a:xfrm>
          <a:prstGeom prst="rect">
            <a:avLst/>
          </a:prstGeom>
          <a:noFill/>
        </p:spPr>
        <p:txBody>
          <a:bodyPr wrap="square">
            <a:spAutoFit/>
          </a:bodyPr>
          <a:lstStyle/>
          <a:p>
            <a:pPr marL="0" lvl="0" indent="0" algn="l">
              <a:lnSpc>
                <a:spcPts val="1960"/>
              </a:lnSpc>
              <a:spcBef>
                <a:spcPct val="0"/>
              </a:spcBef>
            </a:pPr>
            <a:r>
              <a:rPr lang="en-US" sz="2400" u="none" strike="noStrike" dirty="0">
                <a:solidFill>
                  <a:srgbClr val="FF0000"/>
                </a:solidFill>
                <a:latin typeface="Alexandria"/>
                <a:ea typeface="Alexandria"/>
                <a:cs typeface="Alexandria"/>
                <a:sym typeface="Alexandria"/>
              </a:rPr>
              <a:t>Reliable tables</a:t>
            </a:r>
          </a:p>
        </p:txBody>
      </p:sp>
      <p:sp>
        <p:nvSpPr>
          <p:cNvPr id="17" name="TextBox 16">
            <a:extLst>
              <a:ext uri="{FF2B5EF4-FFF2-40B4-BE49-F238E27FC236}">
                <a16:creationId xmlns:a16="http://schemas.microsoft.com/office/drawing/2014/main" id="{5B625455-3CD8-0A7D-F53A-99D0A058D727}"/>
              </a:ext>
            </a:extLst>
          </p:cNvPr>
          <p:cNvSpPr txBox="1"/>
          <p:nvPr/>
        </p:nvSpPr>
        <p:spPr>
          <a:xfrm>
            <a:off x="978622" y="3430025"/>
            <a:ext cx="3599424" cy="360740"/>
          </a:xfrm>
          <a:prstGeom prst="rect">
            <a:avLst/>
          </a:prstGeom>
          <a:noFill/>
        </p:spPr>
        <p:txBody>
          <a:bodyPr wrap="square">
            <a:spAutoFit/>
          </a:bodyPr>
          <a:lstStyle/>
          <a:p>
            <a:pPr marL="0" lvl="0" indent="0" algn="l">
              <a:lnSpc>
                <a:spcPts val="1960"/>
              </a:lnSpc>
              <a:spcBef>
                <a:spcPct val="0"/>
              </a:spcBef>
            </a:pPr>
            <a:r>
              <a:rPr lang="en-US" sz="2400" u="none" strike="noStrike" dirty="0">
                <a:solidFill>
                  <a:srgbClr val="FF0000"/>
                </a:solidFill>
                <a:latin typeface="Alexandria"/>
                <a:ea typeface="Alexandria"/>
                <a:cs typeface="Alexandria"/>
                <a:sym typeface="Alexandria"/>
              </a:rPr>
              <a:t>Tables loaded</a:t>
            </a:r>
          </a:p>
        </p:txBody>
      </p:sp>
      <p:sp>
        <p:nvSpPr>
          <p:cNvPr id="18" name="TextBox 17">
            <a:extLst>
              <a:ext uri="{FF2B5EF4-FFF2-40B4-BE49-F238E27FC236}">
                <a16:creationId xmlns:a16="http://schemas.microsoft.com/office/drawing/2014/main" id="{CCAF0708-E5FF-0E3E-5063-4E9B00ECC891}"/>
              </a:ext>
            </a:extLst>
          </p:cNvPr>
          <p:cNvSpPr txBox="1"/>
          <p:nvPr/>
        </p:nvSpPr>
        <p:spPr>
          <a:xfrm>
            <a:off x="4099684" y="3430025"/>
            <a:ext cx="4015616"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Connected relationships</a:t>
            </a:r>
          </a:p>
        </p:txBody>
      </p:sp>
      <p:sp>
        <p:nvSpPr>
          <p:cNvPr id="19" name="TextBox 18">
            <a:extLst>
              <a:ext uri="{FF2B5EF4-FFF2-40B4-BE49-F238E27FC236}">
                <a16:creationId xmlns:a16="http://schemas.microsoft.com/office/drawing/2014/main" id="{7C85EF66-8941-E98A-5510-ABDA22AE7BE2}"/>
              </a:ext>
            </a:extLst>
          </p:cNvPr>
          <p:cNvSpPr txBox="1"/>
          <p:nvPr/>
        </p:nvSpPr>
        <p:spPr>
          <a:xfrm>
            <a:off x="8574065" y="3438723"/>
            <a:ext cx="3599424" cy="360740"/>
          </a:xfrm>
          <a:prstGeom prst="rect">
            <a:avLst/>
          </a:prstGeom>
          <a:noFill/>
        </p:spPr>
        <p:txBody>
          <a:bodyPr wrap="square">
            <a:spAutoFit/>
          </a:bodyPr>
          <a:lstStyle/>
          <a:p>
            <a:pPr marL="0" lvl="0" indent="0" algn="ctr">
              <a:lnSpc>
                <a:spcPts val="1960"/>
              </a:lnSpc>
              <a:spcBef>
                <a:spcPct val="0"/>
              </a:spcBef>
            </a:pPr>
            <a:r>
              <a:rPr lang="en-US" sz="2400" dirty="0">
                <a:solidFill>
                  <a:srgbClr val="FF0000"/>
                </a:solidFill>
                <a:latin typeface="Alexandria"/>
                <a:ea typeface="Alexandria"/>
                <a:cs typeface="Alexandria"/>
                <a:sym typeface="Alexandria"/>
              </a:rPr>
              <a:t>Professional Layout</a:t>
            </a:r>
            <a:endParaRPr lang="en-US" sz="2400" u="none" strike="noStrike" dirty="0">
              <a:solidFill>
                <a:srgbClr val="FF0000"/>
              </a:solidFill>
              <a:latin typeface="Alexandria"/>
              <a:ea typeface="Alexandria"/>
              <a:cs typeface="Alexandria"/>
              <a:sym typeface="Alexandria"/>
            </a:endParaRPr>
          </a:p>
        </p:txBody>
      </p:sp>
      <p:sp>
        <p:nvSpPr>
          <p:cNvPr id="21" name="TextBox 20">
            <a:extLst>
              <a:ext uri="{FF2B5EF4-FFF2-40B4-BE49-F238E27FC236}">
                <a16:creationId xmlns:a16="http://schemas.microsoft.com/office/drawing/2014/main" id="{82681B5E-6D68-AFAD-30E4-B26963E3444C}"/>
              </a:ext>
            </a:extLst>
          </p:cNvPr>
          <p:cNvSpPr txBox="1"/>
          <p:nvPr/>
        </p:nvSpPr>
        <p:spPr>
          <a:xfrm>
            <a:off x="10229340" y="7668470"/>
            <a:ext cx="4558937"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Decision-ready report</a:t>
            </a:r>
          </a:p>
        </p:txBody>
      </p:sp>
      <p:sp>
        <p:nvSpPr>
          <p:cNvPr id="22" name="TextBox 21">
            <a:extLst>
              <a:ext uri="{FF2B5EF4-FFF2-40B4-BE49-F238E27FC236}">
                <a16:creationId xmlns:a16="http://schemas.microsoft.com/office/drawing/2014/main" id="{0A992896-B699-D5A3-8E2A-04B9CE9B3E05}"/>
              </a:ext>
            </a:extLst>
          </p:cNvPr>
          <p:cNvSpPr txBox="1"/>
          <p:nvPr/>
        </p:nvSpPr>
        <p:spPr>
          <a:xfrm>
            <a:off x="6368174" y="7677168"/>
            <a:ext cx="3599424"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Charts and KPIs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5537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4210" y="0"/>
            <a:ext cx="8321526" cy="8360235"/>
            <a:chOff x="0" y="0"/>
            <a:chExt cx="11095368" cy="11146980"/>
          </a:xfrm>
        </p:grpSpPr>
        <p:sp>
          <p:nvSpPr>
            <p:cNvPr id="4" name="Freeform 4"/>
            <p:cNvSpPr/>
            <p:nvPr/>
          </p:nvSpPr>
          <p:spPr>
            <a:xfrm>
              <a:off x="0" y="0"/>
              <a:ext cx="11095355" cy="11146917"/>
            </a:xfrm>
            <a:custGeom>
              <a:avLst/>
              <a:gdLst/>
              <a:ahLst/>
              <a:cxnLst/>
              <a:rect l="l" t="t" r="r" b="b"/>
              <a:pathLst>
                <a:path w="11095355" h="11146917">
                  <a:moveTo>
                    <a:pt x="0" y="0"/>
                  </a:moveTo>
                  <a:lnTo>
                    <a:pt x="11095355" y="0"/>
                  </a:lnTo>
                  <a:lnTo>
                    <a:pt x="11095355" y="11146917"/>
                  </a:lnTo>
                  <a:lnTo>
                    <a:pt x="0" y="11146917"/>
                  </a:lnTo>
                  <a:lnTo>
                    <a:pt x="0" y="0"/>
                  </a:lnTo>
                  <a:close/>
                </a:path>
              </a:pathLst>
            </a:custGeom>
            <a:blipFill>
              <a:blip r:embed="rId3"/>
              <a:stretch>
                <a:fillRect l="-19298" r="-19298"/>
              </a:stretch>
            </a:blipFill>
          </p:spPr>
          <p:txBody>
            <a:bodyPr/>
            <a:lstStyle/>
            <a:p>
              <a:endParaRPr lang="en-EG"/>
            </a:p>
          </p:txBody>
        </p:sp>
      </p:grpSp>
      <p:grpSp>
        <p:nvGrpSpPr>
          <p:cNvPr id="5" name="Group 5"/>
          <p:cNvGrpSpPr/>
          <p:nvPr/>
        </p:nvGrpSpPr>
        <p:grpSpPr>
          <a:xfrm rot="5400000">
            <a:off x="-6258" y="6267"/>
            <a:ext cx="2698956" cy="2686431"/>
            <a:chOff x="0" y="0"/>
            <a:chExt cx="3598608" cy="3581908"/>
          </a:xfrm>
        </p:grpSpPr>
        <p:sp>
          <p:nvSpPr>
            <p:cNvPr id="6" name="Freeform 6"/>
            <p:cNvSpPr/>
            <p:nvPr/>
          </p:nvSpPr>
          <p:spPr>
            <a:xfrm>
              <a:off x="0" y="0"/>
              <a:ext cx="3598545" cy="3581908"/>
            </a:xfrm>
            <a:custGeom>
              <a:avLst/>
              <a:gdLst/>
              <a:ahLst/>
              <a:cxnLst/>
              <a:rect l="l" t="t" r="r" b="b"/>
              <a:pathLst>
                <a:path w="3598545" h="3581908">
                  <a:moveTo>
                    <a:pt x="0" y="3581908"/>
                  </a:moveTo>
                  <a:lnTo>
                    <a:pt x="0" y="0"/>
                  </a:lnTo>
                  <a:lnTo>
                    <a:pt x="3598545" y="3581908"/>
                  </a:lnTo>
                  <a:close/>
                </a:path>
              </a:pathLst>
            </a:custGeom>
            <a:solidFill>
              <a:srgbClr val="FFFFFF"/>
            </a:solidFill>
          </p:spPr>
          <p:txBody>
            <a:bodyPr/>
            <a:lstStyle/>
            <a:p>
              <a:endParaRPr lang="en-EG"/>
            </a:p>
          </p:txBody>
        </p:sp>
      </p:grpSp>
      <p:grpSp>
        <p:nvGrpSpPr>
          <p:cNvPr id="7" name="Group 7"/>
          <p:cNvGrpSpPr/>
          <p:nvPr/>
        </p:nvGrpSpPr>
        <p:grpSpPr>
          <a:xfrm rot="-5400000">
            <a:off x="-959729" y="6149235"/>
            <a:ext cx="8360226" cy="3715655"/>
            <a:chOff x="0" y="0"/>
            <a:chExt cx="11146968" cy="4954206"/>
          </a:xfrm>
        </p:grpSpPr>
        <p:sp>
          <p:nvSpPr>
            <p:cNvPr id="8" name="Freeform 8"/>
            <p:cNvSpPr/>
            <p:nvPr/>
          </p:nvSpPr>
          <p:spPr>
            <a:xfrm>
              <a:off x="0" y="0"/>
              <a:ext cx="11147044" cy="4954270"/>
            </a:xfrm>
            <a:custGeom>
              <a:avLst/>
              <a:gdLst/>
              <a:ahLst/>
              <a:cxnLst/>
              <a:rect l="l" t="t" r="r" b="b"/>
              <a:pathLst>
                <a:path w="11147044" h="4954270">
                  <a:moveTo>
                    <a:pt x="0" y="0"/>
                  </a:moveTo>
                  <a:lnTo>
                    <a:pt x="4977384" y="4954270"/>
                  </a:lnTo>
                  <a:lnTo>
                    <a:pt x="11147044" y="4954270"/>
                  </a:lnTo>
                  <a:lnTo>
                    <a:pt x="6169660" y="0"/>
                  </a:lnTo>
                  <a:close/>
                </a:path>
              </a:pathLst>
            </a:custGeom>
            <a:solidFill>
              <a:srgbClr val="669BBC">
                <a:alpha val="7059"/>
              </a:srgbClr>
            </a:solidFill>
          </p:spPr>
          <p:txBody>
            <a:bodyPr/>
            <a:lstStyle/>
            <a:p>
              <a:endParaRPr lang="en-EG"/>
            </a:p>
          </p:txBody>
        </p:sp>
      </p:grpSp>
      <p:sp>
        <p:nvSpPr>
          <p:cNvPr id="9" name="TextBox 9"/>
          <p:cNvSpPr txBox="1"/>
          <p:nvPr/>
        </p:nvSpPr>
        <p:spPr>
          <a:xfrm>
            <a:off x="7125329" y="2146097"/>
            <a:ext cx="5987967" cy="712441"/>
          </a:xfrm>
          <a:prstGeom prst="rect">
            <a:avLst/>
          </a:prstGeom>
        </p:spPr>
        <p:txBody>
          <a:bodyPr lIns="0" tIns="0" rIns="0" bIns="0" rtlCol="0" anchor="t">
            <a:spAutoFit/>
          </a:bodyPr>
          <a:lstStyle/>
          <a:p>
            <a:pPr algn="l">
              <a:lnSpc>
                <a:spcPts val="5040"/>
              </a:lnSpc>
            </a:pPr>
            <a:r>
              <a:rPr lang="en-US" sz="4200" b="1">
                <a:solidFill>
                  <a:srgbClr val="00B0F0"/>
                </a:solidFill>
                <a:latin typeface="Times New Roman Bold"/>
                <a:ea typeface="Times New Roman Bold"/>
                <a:cs typeface="Times New Roman Bold"/>
                <a:sym typeface="Times New Roman Bold"/>
              </a:rPr>
              <a:t>What we will cover</a:t>
            </a:r>
          </a:p>
        </p:txBody>
      </p:sp>
      <p:grpSp>
        <p:nvGrpSpPr>
          <p:cNvPr id="10" name="Group 10"/>
          <p:cNvGrpSpPr/>
          <p:nvPr/>
        </p:nvGrpSpPr>
        <p:grpSpPr>
          <a:xfrm>
            <a:off x="4726238" y="875167"/>
            <a:ext cx="9775374" cy="68580"/>
            <a:chOff x="0" y="0"/>
            <a:chExt cx="13033832" cy="91440"/>
          </a:xfrm>
        </p:grpSpPr>
        <p:sp>
          <p:nvSpPr>
            <p:cNvPr id="11" name="Freeform 11"/>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EG"/>
            </a:p>
          </p:txBody>
        </p:sp>
      </p:grpSp>
      <p:sp>
        <p:nvSpPr>
          <p:cNvPr id="12" name="TextBox 12"/>
          <p:cNvSpPr txBox="1"/>
          <p:nvPr/>
        </p:nvSpPr>
        <p:spPr>
          <a:xfrm>
            <a:off x="8156503" y="3559664"/>
            <a:ext cx="9775413" cy="3234027"/>
          </a:xfrm>
          <a:prstGeom prst="rect">
            <a:avLst/>
          </a:prstGeom>
        </p:spPr>
        <p:txBody>
          <a:bodyPr wrap="square" lIns="0" tIns="0" rIns="0" bIns="0" rtlCol="0" anchor="t">
            <a:spAutoFit/>
          </a:bodyPr>
          <a:lstStyle/>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Bringing External Context into Power BI</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AI-Powered Analytics</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Advanced Business Analysis</a:t>
            </a:r>
          </a:p>
          <a:p>
            <a:pPr marL="651510" lvl="1" indent="-325755" algn="l">
              <a:lnSpc>
                <a:spcPts val="6480"/>
              </a:lnSpc>
              <a:buAutoNum type="arabicPeriod"/>
            </a:pPr>
            <a:endParaRPr lang="en-US" sz="3600" dirty="0">
              <a:solidFill>
                <a:srgbClr val="000000"/>
              </a:solidFill>
              <a:latin typeface="Times New Roman"/>
              <a:ea typeface="Times New Roman"/>
              <a:cs typeface="Times New Roman"/>
              <a:sym typeface="Times New Roman"/>
            </a:endParaRPr>
          </a:p>
        </p:txBody>
      </p:sp>
      <p:sp>
        <p:nvSpPr>
          <p:cNvPr id="15" name="TextBox 15"/>
          <p:cNvSpPr txBox="1"/>
          <p:nvPr/>
        </p:nvSpPr>
        <p:spPr>
          <a:xfrm>
            <a:off x="5054660" y="2021100"/>
            <a:ext cx="1844240" cy="481613"/>
          </a:xfrm>
          <a:prstGeom prst="rect">
            <a:avLst/>
          </a:prstGeom>
        </p:spPr>
        <p:txBody>
          <a:bodyPr lIns="0" tIns="0" rIns="0" bIns="0" rtlCol="0" anchor="t">
            <a:spAutoFit/>
          </a:bodyPr>
          <a:lstStyle/>
          <a:p>
            <a:pPr algn="ctr">
              <a:lnSpc>
                <a:spcPts val="3240"/>
              </a:lnSpc>
            </a:pPr>
            <a:r>
              <a:rPr lang="en-US" sz="2700">
                <a:solidFill>
                  <a:srgbClr val="FFFFFF"/>
                </a:solidFill>
                <a:latin typeface="Times New Roman"/>
                <a:ea typeface="Times New Roman"/>
                <a:cs typeface="Times New Roman"/>
                <a:sym typeface="Times New Roman"/>
              </a:rPr>
              <a:t>Orientation</a:t>
            </a:r>
          </a:p>
        </p:txBody>
      </p:sp>
      <p:sp>
        <p:nvSpPr>
          <p:cNvPr id="16" name="TextBox 16"/>
          <p:cNvSpPr txBox="1"/>
          <p:nvPr/>
        </p:nvSpPr>
        <p:spPr>
          <a:xfrm>
            <a:off x="5169656" y="2426589"/>
            <a:ext cx="1604610" cy="481613"/>
          </a:xfrm>
          <a:prstGeom prst="rect">
            <a:avLst/>
          </a:prstGeom>
        </p:spPr>
        <p:txBody>
          <a:bodyPr lIns="0" tIns="0" rIns="0" bIns="0" rtlCol="0" anchor="t">
            <a:spAutoFit/>
          </a:bodyPr>
          <a:lstStyle/>
          <a:p>
            <a:pPr algn="ctr">
              <a:lnSpc>
                <a:spcPts val="3240"/>
              </a:lnSpc>
            </a:pPr>
            <a:r>
              <a:rPr lang="en-US" sz="2700" b="1">
                <a:solidFill>
                  <a:srgbClr val="FFFFFF"/>
                </a:solidFill>
                <a:latin typeface="Times New Roman Bold"/>
                <a:ea typeface="Times New Roman Bold"/>
                <a:cs typeface="Times New Roman Bold"/>
                <a:sym typeface="Times New Roman Bold"/>
              </a:rPr>
              <a:t>Lecture</a:t>
            </a:r>
          </a:p>
        </p:txBody>
      </p:sp>
      <p:grpSp>
        <p:nvGrpSpPr>
          <p:cNvPr id="17" name="Group 17"/>
          <p:cNvGrpSpPr/>
          <p:nvPr/>
        </p:nvGrpSpPr>
        <p:grpSpPr>
          <a:xfrm>
            <a:off x="14674501" y="89687"/>
            <a:ext cx="3457708" cy="1614516"/>
            <a:chOff x="0" y="0"/>
            <a:chExt cx="4610278" cy="2152688"/>
          </a:xfrm>
        </p:grpSpPr>
        <p:sp>
          <p:nvSpPr>
            <p:cNvPr id="18" name="Freeform 18"/>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sp>
        <p:nvSpPr>
          <p:cNvPr id="36" name="Slide Number Placeholder 35">
            <a:extLst>
              <a:ext uri="{FF2B5EF4-FFF2-40B4-BE49-F238E27FC236}">
                <a16:creationId xmlns:a16="http://schemas.microsoft.com/office/drawing/2014/main" id="{9D64BE18-A566-9D37-24DB-C119C49BD9F9}"/>
              </a:ext>
            </a:extLst>
          </p:cNvPr>
          <p:cNvSpPr>
            <a:spLocks noGrp="1"/>
          </p:cNvSpPr>
          <p:nvPr>
            <p:ph type="sldNum" sz="quarter" idx="12"/>
          </p:nvPr>
        </p:nvSpPr>
        <p:spPr/>
        <p:txBody>
          <a:bodyPr/>
          <a:lstStyle/>
          <a:p>
            <a:fld id="{B6F15528-21DE-4FAA-801E-634DDDAF4B2B}" type="slidenum">
              <a:rPr lang="en-US" smtClean="0"/>
              <a:pPr/>
              <a:t>3</a:t>
            </a:fld>
            <a:endParaRPr lang="en-US"/>
          </a:p>
        </p:txBody>
      </p:sp>
      <p:sp>
        <p:nvSpPr>
          <p:cNvPr id="39" name="TextBox 38">
            <a:extLst>
              <a:ext uri="{FF2B5EF4-FFF2-40B4-BE49-F238E27FC236}">
                <a16:creationId xmlns:a16="http://schemas.microsoft.com/office/drawing/2014/main" id="{F67B0424-0C36-D8D6-A41C-03168008DC52}"/>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3</a:t>
            </a:fld>
            <a:endParaRPr lang="en-EG" dirty="0"/>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C6329-B24C-E5CD-889F-FB594C27713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385CEE3-F64D-B266-BBAC-5469EC41B5A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624FF2D7-53D1-59C8-B6E8-0E17BFDC4BC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ED700E2C-727D-1A2D-FDBD-E9883A1AFF82}"/>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4</a:t>
            </a:fld>
            <a:endParaRPr lang="en-EG" dirty="0"/>
          </a:p>
        </p:txBody>
      </p:sp>
      <p:sp>
        <p:nvSpPr>
          <p:cNvPr id="64" name="TextBox 5">
            <a:extLst>
              <a:ext uri="{FF2B5EF4-FFF2-40B4-BE49-F238E27FC236}">
                <a16:creationId xmlns:a16="http://schemas.microsoft.com/office/drawing/2014/main" id="{B4DF2AFE-E4F5-45F5-7D5E-7BA312E26EE7}"/>
              </a:ext>
            </a:extLst>
          </p:cNvPr>
          <p:cNvSpPr txBox="1"/>
          <p:nvPr/>
        </p:nvSpPr>
        <p:spPr>
          <a:xfrm>
            <a:off x="952500" y="721388"/>
            <a:ext cx="13565776"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From Reporting to Advanced Analytics</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pic>
        <p:nvPicPr>
          <p:cNvPr id="2" name="Google Shape;119;p15" descr="image.png">
            <a:extLst>
              <a:ext uri="{FF2B5EF4-FFF2-40B4-BE49-F238E27FC236}">
                <a16:creationId xmlns:a16="http://schemas.microsoft.com/office/drawing/2014/main" id="{EDEFD968-6643-4E91-15D3-CABA3D62D739}"/>
              </a:ext>
            </a:extLst>
          </p:cNvPr>
          <p:cNvPicPr preferRelativeResize="0"/>
          <p:nvPr/>
        </p:nvPicPr>
        <p:blipFill rotWithShape="1">
          <a:blip r:embed="rId5">
            <a:alphaModFix/>
          </a:blip>
          <a:srcRect/>
          <a:stretch/>
        </p:blipFill>
        <p:spPr>
          <a:xfrm>
            <a:off x="952500" y="3001747"/>
            <a:ext cx="7581900" cy="6563865"/>
          </a:xfrm>
          <a:prstGeom prst="rect">
            <a:avLst/>
          </a:prstGeom>
          <a:noFill/>
          <a:ln>
            <a:noFill/>
          </a:ln>
        </p:spPr>
      </p:pic>
      <p:pic>
        <p:nvPicPr>
          <p:cNvPr id="5" name="Google Shape;120;p15" descr="image.png">
            <a:extLst>
              <a:ext uri="{FF2B5EF4-FFF2-40B4-BE49-F238E27FC236}">
                <a16:creationId xmlns:a16="http://schemas.microsoft.com/office/drawing/2014/main" id="{57EF47E7-DA1C-21EA-70D0-F8D7DDE95FE8}"/>
              </a:ext>
            </a:extLst>
          </p:cNvPr>
          <p:cNvPicPr preferRelativeResize="0"/>
          <p:nvPr/>
        </p:nvPicPr>
        <p:blipFill rotWithShape="1">
          <a:blip r:embed="rId6"/>
          <a:srcRect/>
          <a:stretch/>
        </p:blipFill>
        <p:spPr>
          <a:xfrm>
            <a:off x="8781097" y="2954122"/>
            <a:ext cx="8259128" cy="6563865"/>
          </a:xfrm>
          <a:prstGeom prst="rect">
            <a:avLst/>
          </a:prstGeom>
        </p:spPr>
      </p:pic>
      <p:pic>
        <p:nvPicPr>
          <p:cNvPr id="6" name="Google Shape;125;p15" descr="image.png">
            <a:extLst>
              <a:ext uri="{FF2B5EF4-FFF2-40B4-BE49-F238E27FC236}">
                <a16:creationId xmlns:a16="http://schemas.microsoft.com/office/drawing/2014/main" id="{549469AE-40AA-29AB-EA5A-3AC3807B341C}"/>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19771D77-4CC9-D502-C737-C82CD06EA9AF}"/>
              </a:ext>
            </a:extLst>
          </p:cNvPr>
          <p:cNvSpPr txBox="1"/>
          <p:nvPr/>
        </p:nvSpPr>
        <p:spPr>
          <a:xfrm>
            <a:off x="1247775" y="4337477"/>
            <a:ext cx="4780597" cy="397545"/>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Traditional Reporting</a:t>
            </a:r>
            <a:endParaRPr dirty="0"/>
          </a:p>
        </p:txBody>
      </p:sp>
      <p:sp>
        <p:nvSpPr>
          <p:cNvPr id="8" name="Google Shape;127;p15">
            <a:extLst>
              <a:ext uri="{FF2B5EF4-FFF2-40B4-BE49-F238E27FC236}">
                <a16:creationId xmlns:a16="http://schemas.microsoft.com/office/drawing/2014/main" id="{D4AB32A5-F1B4-29D9-6258-A554D9E4B12A}"/>
              </a:ext>
            </a:extLst>
          </p:cNvPr>
          <p:cNvSpPr txBox="1"/>
          <p:nvPr/>
        </p:nvSpPr>
        <p:spPr>
          <a:xfrm>
            <a:off x="1247775" y="5148977"/>
            <a:ext cx="7286625" cy="323165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dirty="0">
                <a:latin typeface="Alexandria"/>
                <a:cs typeface="Alexandria"/>
                <a:sym typeface="Inter SemiBold"/>
              </a:rPr>
              <a:t>Explores the past: "What Happened?”</a:t>
            </a:r>
          </a:p>
          <a:p>
            <a:pPr>
              <a:lnSpc>
                <a:spcPct val="150000"/>
              </a:lnSpc>
            </a:pPr>
            <a:r>
              <a:rPr lang="en-US" sz="2800" dirty="0">
                <a:latin typeface="Alexandria"/>
                <a:cs typeface="Alexandria"/>
                <a:sym typeface="Inter"/>
              </a:rPr>
              <a:t>Relies on simple historical summaries, operational tallies, static tables, and lagging indicators. </a:t>
            </a:r>
          </a:p>
          <a:p>
            <a:pPr>
              <a:lnSpc>
                <a:spcPct val="150000"/>
              </a:lnSpc>
            </a:pPr>
            <a:r>
              <a:rPr lang="en-US" sz="2800" dirty="0">
                <a:latin typeface="Alexandria"/>
                <a:cs typeface="Alexandria"/>
                <a:sym typeface="Inter"/>
              </a:rPr>
              <a:t>Keeps decision-making reactive.</a:t>
            </a:r>
            <a:endParaRPr lang="en-US" sz="2800" dirty="0">
              <a:latin typeface="Alexandria"/>
              <a:cs typeface="Alexandria"/>
            </a:endParaRPr>
          </a:p>
        </p:txBody>
      </p:sp>
      <p:pic>
        <p:nvPicPr>
          <p:cNvPr id="11" name="Google Shape;129;p15" descr="image.png">
            <a:extLst>
              <a:ext uri="{FF2B5EF4-FFF2-40B4-BE49-F238E27FC236}">
                <a16:creationId xmlns:a16="http://schemas.microsoft.com/office/drawing/2014/main" id="{2EDD8800-99B7-07B5-41F1-FA0F139D8789}"/>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2" name="Google Shape;130;p15">
            <a:extLst>
              <a:ext uri="{FF2B5EF4-FFF2-40B4-BE49-F238E27FC236}">
                <a16:creationId xmlns:a16="http://schemas.microsoft.com/office/drawing/2014/main" id="{712F9012-F5CC-F9B4-68B0-A99B9A3561A8}"/>
              </a:ext>
            </a:extLst>
          </p:cNvPr>
          <p:cNvSpPr txBox="1"/>
          <p:nvPr/>
        </p:nvSpPr>
        <p:spPr>
          <a:xfrm>
            <a:off x="9144000" y="4311889"/>
            <a:ext cx="4780597" cy="397545"/>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Advanced Analytics</a:t>
            </a:r>
            <a:endParaRPr dirty="0"/>
          </a:p>
        </p:txBody>
      </p:sp>
      <p:sp>
        <p:nvSpPr>
          <p:cNvPr id="13" name="Google Shape;131;p15">
            <a:extLst>
              <a:ext uri="{FF2B5EF4-FFF2-40B4-BE49-F238E27FC236}">
                <a16:creationId xmlns:a16="http://schemas.microsoft.com/office/drawing/2014/main" id="{DCFB74B2-FE6A-5513-E99F-C58A8F220055}"/>
              </a:ext>
            </a:extLst>
          </p:cNvPr>
          <p:cNvSpPr txBox="1"/>
          <p:nvPr/>
        </p:nvSpPr>
        <p:spPr>
          <a:xfrm>
            <a:off x="9144001" y="5120600"/>
            <a:ext cx="7620000" cy="3231654"/>
          </a:xfrm>
          <a:prstGeom prst="rect">
            <a:avLst/>
          </a:prstGeom>
          <a:noFill/>
          <a:ln>
            <a:noFill/>
          </a:ln>
        </p:spPr>
        <p:txBody>
          <a:bodyPr spcFirstLastPara="1" wrap="square" lIns="0" tIns="0" rIns="0" bIns="0" anchor="t" anchorCtr="0">
            <a:spAutoFit/>
          </a:bodyPr>
          <a:lstStyle/>
          <a:p>
            <a:pPr marR="0" lvl="0" indent="0">
              <a:lnSpc>
                <a:spcPct val="150000"/>
              </a:lnSpc>
              <a:spcBef>
                <a:spcPts val="0"/>
              </a:spcBef>
              <a:spcAft>
                <a:spcPts val="0"/>
              </a:spcAft>
              <a:buNone/>
            </a:pPr>
            <a:r>
              <a:rPr lang="en-US" sz="2800" dirty="0">
                <a:latin typeface="Alexandria"/>
                <a:cs typeface="Alexandria"/>
                <a:sym typeface="Inter SemiBold"/>
              </a:rPr>
              <a:t>Unravels: "Why? &amp; What Next?”</a:t>
            </a:r>
          </a:p>
          <a:p>
            <a:pPr>
              <a:lnSpc>
                <a:spcPct val="150000"/>
              </a:lnSpc>
            </a:pPr>
            <a:r>
              <a:rPr lang="en-US" sz="2800" dirty="0">
                <a:latin typeface="Alexandria"/>
                <a:cs typeface="Alexandria"/>
                <a:sym typeface="Inter"/>
              </a:rPr>
              <a:t>Connects external contextual metrics, fires machine learning algorithms, models future pathways, and points to direct actions.</a:t>
            </a:r>
            <a:endParaRPr lang="en-US" sz="2800" dirty="0">
              <a:latin typeface="Alexandria"/>
              <a:cs typeface="Alexandria"/>
            </a:endParaRPr>
          </a:p>
        </p:txBody>
      </p:sp>
      <p:pic>
        <p:nvPicPr>
          <p:cNvPr id="15" name="Google Shape;133;p15" descr="image.png">
            <a:extLst>
              <a:ext uri="{FF2B5EF4-FFF2-40B4-BE49-F238E27FC236}">
                <a16:creationId xmlns:a16="http://schemas.microsoft.com/office/drawing/2014/main" id="{723D5C34-9C7E-8C11-3B60-C6F37125DD54}"/>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5847AC89-BF58-A739-F4BA-7800BD92D859}"/>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1946889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FB49B-9F07-6A4D-E0E6-F4028109C92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F5C378F-C353-7218-0BC8-CBA0CBE8040F}"/>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1A85F85E-7FDF-F0DF-31E5-7C28F0D0E63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283EA611-F9A1-6518-8586-BF8CD7658835}"/>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5</a:t>
            </a:fld>
            <a:endParaRPr lang="en-EG" dirty="0"/>
          </a:p>
        </p:txBody>
      </p:sp>
      <p:sp>
        <p:nvSpPr>
          <p:cNvPr id="64" name="TextBox 5">
            <a:extLst>
              <a:ext uri="{FF2B5EF4-FFF2-40B4-BE49-F238E27FC236}">
                <a16:creationId xmlns:a16="http://schemas.microsoft.com/office/drawing/2014/main" id="{C2698BA7-3463-B3BE-4A06-92B600BC7D08}"/>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Types of Business Analytics</a:t>
            </a:r>
          </a:p>
        </p:txBody>
      </p:sp>
      <p:graphicFrame>
        <p:nvGraphicFramePr>
          <p:cNvPr id="29" name="Google Shape;141;p16">
            <a:extLst>
              <a:ext uri="{FF2B5EF4-FFF2-40B4-BE49-F238E27FC236}">
                <a16:creationId xmlns:a16="http://schemas.microsoft.com/office/drawing/2014/main" id="{5928C158-FB4D-FA42-527F-F01BC1CF603E}"/>
              </a:ext>
            </a:extLst>
          </p:cNvPr>
          <p:cNvGraphicFramePr/>
          <p:nvPr>
            <p:extLst>
              <p:ext uri="{D42A27DB-BD31-4B8C-83A1-F6EECF244321}">
                <p14:modId xmlns:p14="http://schemas.microsoft.com/office/powerpoint/2010/main" val="781488802"/>
              </p:ext>
            </p:extLst>
          </p:nvPr>
        </p:nvGraphicFramePr>
        <p:xfrm>
          <a:off x="762000" y="2533650"/>
          <a:ext cx="16764000" cy="6572250"/>
        </p:xfrm>
        <a:graphic>
          <a:graphicData uri="http://schemas.openxmlformats.org/drawingml/2006/table">
            <a:tbl>
              <a:tblPr firstRow="1" bandRow="1">
                <a:tableStyleId>{69012ECD-51FC-41F1-AA8D-1B2483CD663E}</a:tableStyleId>
              </a:tblPr>
              <a:tblGrid>
                <a:gridCol w="33528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gridCol w="5029200">
                  <a:extLst>
                    <a:ext uri="{9D8B030D-6E8A-4147-A177-3AD203B41FA5}">
                      <a16:colId xmlns:a16="http://schemas.microsoft.com/office/drawing/2014/main" val="20002"/>
                    </a:ext>
                  </a:extLst>
                </a:gridCol>
                <a:gridCol w="4191000">
                  <a:extLst>
                    <a:ext uri="{9D8B030D-6E8A-4147-A177-3AD203B41FA5}">
                      <a16:colId xmlns:a16="http://schemas.microsoft.com/office/drawing/2014/main" val="20003"/>
                    </a:ext>
                  </a:extLst>
                </a:gridCol>
              </a:tblGrid>
              <a:tr h="1314450">
                <a:tc>
                  <a:txBody>
                    <a:bodyPr/>
                    <a:lstStyle/>
                    <a:p>
                      <a:pPr marL="0" marR="0" lvl="0" indent="0" algn="ctr" rtl="0">
                        <a:spcBef>
                          <a:spcPts val="0"/>
                        </a:spcBef>
                        <a:spcAft>
                          <a:spcPts val="0"/>
                        </a:spcAft>
                        <a:buNone/>
                      </a:pPr>
                      <a:r>
                        <a:rPr lang="en-US" sz="3200" b="0" u="none" strike="noStrike" cap="none">
                          <a:solidFill>
                            <a:srgbClr val="FFFFFF"/>
                          </a:solidFill>
                          <a:sym typeface="Inter SemiBold"/>
                        </a:rPr>
                        <a:t>Type</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FFFFFF"/>
                          </a:solidFill>
                          <a:sym typeface="Inter SemiBold"/>
                        </a:rPr>
                        <a:t>Core Question</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FFFFFF"/>
                          </a:solidFill>
                          <a:sym typeface="Inter SemiBold"/>
                        </a:rPr>
                        <a:t>Power BI Implementation</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FFFFFF"/>
                          </a:solidFill>
                          <a:sym typeface="Inter SemiBold"/>
                        </a:rPr>
                        <a:t>Analytical Value</a:t>
                      </a:r>
                      <a:endParaRPr sz="4400"/>
                    </a:p>
                  </a:txBody>
                  <a:tcPr marL="63500" marR="63500" marT="25400" marB="25400" anchor="ctr"/>
                </a:tc>
                <a:extLst>
                  <a:ext uri="{0D108BD9-81ED-4DB2-BD59-A6C34878D82A}">
                    <a16:rowId xmlns:a16="http://schemas.microsoft.com/office/drawing/2014/main" val="10000"/>
                  </a:ext>
                </a:extLst>
              </a:tr>
              <a:tr h="1314450">
                <a:tc>
                  <a:txBody>
                    <a:bodyPr/>
                    <a:lstStyle/>
                    <a:p>
                      <a:pPr marL="0" marR="0" lvl="0" indent="0" algn="ctr" rtl="0">
                        <a:spcBef>
                          <a:spcPts val="0"/>
                        </a:spcBef>
                        <a:spcAft>
                          <a:spcPts val="0"/>
                        </a:spcAft>
                        <a:buNone/>
                      </a:pPr>
                      <a:r>
                        <a:rPr lang="en-US" sz="3200" b="1" u="none" strike="noStrike" cap="none">
                          <a:solidFill>
                            <a:srgbClr val="334155"/>
                          </a:solidFill>
                          <a:sym typeface="Inter"/>
                        </a:rPr>
                        <a:t>Descriptive</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What happened?</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Operational Charts &amp; KPIs</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64748B"/>
                          </a:solidFill>
                          <a:sym typeface="Inter"/>
                        </a:rPr>
                        <a:t>Low Complexity</a:t>
                      </a:r>
                      <a:endParaRPr sz="4400"/>
                    </a:p>
                  </a:txBody>
                  <a:tcPr marL="63500" marR="63500" marT="25400" marB="25400" anchor="ctr"/>
                </a:tc>
                <a:extLst>
                  <a:ext uri="{0D108BD9-81ED-4DB2-BD59-A6C34878D82A}">
                    <a16:rowId xmlns:a16="http://schemas.microsoft.com/office/drawing/2014/main" val="10001"/>
                  </a:ext>
                </a:extLst>
              </a:tr>
              <a:tr h="1314450">
                <a:tc>
                  <a:txBody>
                    <a:bodyPr/>
                    <a:lstStyle/>
                    <a:p>
                      <a:pPr marL="0" marR="0" lvl="0" indent="0" algn="ctr" rtl="0">
                        <a:spcBef>
                          <a:spcPts val="0"/>
                        </a:spcBef>
                        <a:spcAft>
                          <a:spcPts val="0"/>
                        </a:spcAft>
                        <a:buNone/>
                      </a:pPr>
                      <a:r>
                        <a:rPr lang="en-US" sz="3200" b="1" u="none" strike="noStrike" cap="none" dirty="0">
                          <a:solidFill>
                            <a:srgbClr val="334155"/>
                          </a:solidFill>
                          <a:sym typeface="Inter"/>
                        </a:rPr>
                        <a:t>Diagnostic</a:t>
                      </a:r>
                      <a:endParaRPr sz="4400" dirty="0"/>
                    </a:p>
                  </a:txBody>
                  <a:tcPr marL="63500" marR="63500" marT="25400" marB="25400" anchor="ctr"/>
                </a:tc>
                <a:tc>
                  <a:txBody>
                    <a:bodyPr/>
                    <a:lstStyle/>
                    <a:p>
                      <a:pPr marL="0" marR="0" lvl="0" indent="0" algn="ctr" rtl="0">
                        <a:spcBef>
                          <a:spcPts val="0"/>
                        </a:spcBef>
                        <a:spcAft>
                          <a:spcPts val="0"/>
                        </a:spcAft>
                        <a:buNone/>
                      </a:pPr>
                      <a:r>
                        <a:rPr lang="en-US" sz="3200" b="0" u="none" strike="noStrike" cap="none" dirty="0">
                          <a:solidFill>
                            <a:srgbClr val="334155"/>
                          </a:solidFill>
                          <a:sym typeface="Inter"/>
                        </a:rPr>
                        <a:t>Why did it happen?</a:t>
                      </a:r>
                      <a:endParaRPr sz="4400" dirty="0"/>
                    </a:p>
                  </a:txBody>
                  <a:tcPr marL="63500" marR="63500" marT="25400" marB="25400" anchor="ctr"/>
                </a:tc>
                <a:tc>
                  <a:txBody>
                    <a:bodyPr/>
                    <a:lstStyle/>
                    <a:p>
                      <a:pPr marL="0" marR="0" lvl="0" indent="0" algn="ctr" rtl="0">
                        <a:spcBef>
                          <a:spcPts val="0"/>
                        </a:spcBef>
                        <a:spcAft>
                          <a:spcPts val="0"/>
                        </a:spcAft>
                        <a:buNone/>
                      </a:pPr>
                      <a:r>
                        <a:rPr lang="en-US" sz="3200" b="0" u="none" strike="noStrike" cap="none" dirty="0">
                          <a:solidFill>
                            <a:srgbClr val="334155"/>
                          </a:solidFill>
                          <a:sym typeface="Inter"/>
                        </a:rPr>
                        <a:t>Decomposition Trees, Key Influencers</a:t>
                      </a:r>
                      <a:endParaRPr sz="4400" dirty="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4F46E5"/>
                          </a:solidFill>
                          <a:sym typeface="Inter SemiBold"/>
                        </a:rPr>
                        <a:t>High Insight</a:t>
                      </a:r>
                      <a:endParaRPr sz="4400"/>
                    </a:p>
                  </a:txBody>
                  <a:tcPr marL="63500" marR="63500" marT="25400" marB="25400" anchor="ctr"/>
                </a:tc>
                <a:extLst>
                  <a:ext uri="{0D108BD9-81ED-4DB2-BD59-A6C34878D82A}">
                    <a16:rowId xmlns:a16="http://schemas.microsoft.com/office/drawing/2014/main" val="10002"/>
                  </a:ext>
                </a:extLst>
              </a:tr>
              <a:tr h="1314450">
                <a:tc>
                  <a:txBody>
                    <a:bodyPr/>
                    <a:lstStyle/>
                    <a:p>
                      <a:pPr marL="0" marR="0" lvl="0" indent="0" algn="ctr" rtl="0">
                        <a:spcBef>
                          <a:spcPts val="0"/>
                        </a:spcBef>
                        <a:spcAft>
                          <a:spcPts val="0"/>
                        </a:spcAft>
                        <a:buNone/>
                      </a:pPr>
                      <a:r>
                        <a:rPr lang="en-US" sz="3200" b="1" u="none" strike="noStrike" cap="none">
                          <a:solidFill>
                            <a:srgbClr val="334155"/>
                          </a:solidFill>
                          <a:sym typeface="Inter"/>
                        </a:rPr>
                        <a:t>Predictive</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What will happen?</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ETS Forecasting Engine</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0891B2"/>
                          </a:solidFill>
                          <a:sym typeface="Inter SemiBold"/>
                        </a:rPr>
                        <a:t>Forward Looking</a:t>
                      </a:r>
                      <a:endParaRPr sz="4400"/>
                    </a:p>
                  </a:txBody>
                  <a:tcPr marL="63500" marR="63500" marT="25400" marB="25400" anchor="ctr"/>
                </a:tc>
                <a:extLst>
                  <a:ext uri="{0D108BD9-81ED-4DB2-BD59-A6C34878D82A}">
                    <a16:rowId xmlns:a16="http://schemas.microsoft.com/office/drawing/2014/main" val="10003"/>
                  </a:ext>
                </a:extLst>
              </a:tr>
              <a:tr h="1314450">
                <a:tc>
                  <a:txBody>
                    <a:bodyPr/>
                    <a:lstStyle/>
                    <a:p>
                      <a:pPr marL="0" marR="0" lvl="0" indent="0" algn="ctr" rtl="0">
                        <a:spcBef>
                          <a:spcPts val="0"/>
                        </a:spcBef>
                        <a:spcAft>
                          <a:spcPts val="0"/>
                        </a:spcAft>
                        <a:buNone/>
                      </a:pPr>
                      <a:r>
                        <a:rPr lang="en-US" sz="3200" b="1" u="none" strike="noStrike" cap="none">
                          <a:solidFill>
                            <a:srgbClr val="334155"/>
                          </a:solidFill>
                          <a:sym typeface="Inter"/>
                        </a:rPr>
                        <a:t>Prescriptive</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What should we do?</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a:solidFill>
                            <a:srgbClr val="334155"/>
                          </a:solidFill>
                          <a:sym typeface="Inter"/>
                        </a:rPr>
                        <a:t>What-If Parameters &amp; Scenario Matrix</a:t>
                      </a:r>
                      <a:endParaRPr sz="4400"/>
                    </a:p>
                  </a:txBody>
                  <a:tcPr marL="63500" marR="63500" marT="25400" marB="25400" anchor="ctr"/>
                </a:tc>
                <a:tc>
                  <a:txBody>
                    <a:bodyPr/>
                    <a:lstStyle/>
                    <a:p>
                      <a:pPr marL="0" marR="0" lvl="0" indent="0" algn="ctr" rtl="0">
                        <a:spcBef>
                          <a:spcPts val="0"/>
                        </a:spcBef>
                        <a:spcAft>
                          <a:spcPts val="0"/>
                        </a:spcAft>
                        <a:buNone/>
                      </a:pPr>
                      <a:r>
                        <a:rPr lang="en-US" sz="3200" b="0" u="none" strike="noStrike" cap="none" dirty="0">
                          <a:solidFill>
                            <a:srgbClr val="16A34A"/>
                          </a:solidFill>
                          <a:sym typeface="Inter SemiBold"/>
                        </a:rPr>
                        <a:t>Highest Strategic Impact</a:t>
                      </a:r>
                      <a:endParaRPr sz="4400" dirty="0"/>
                    </a:p>
                  </a:txBody>
                  <a:tcPr marL="63500" marR="63500" marT="25400" marB="25400" anchor="ctr"/>
                </a:tc>
                <a:extLst>
                  <a:ext uri="{0D108BD9-81ED-4DB2-BD59-A6C34878D82A}">
                    <a16:rowId xmlns:a16="http://schemas.microsoft.com/office/drawing/2014/main" val="10004"/>
                  </a:ext>
                </a:extLst>
              </a:tr>
            </a:tbl>
          </a:graphicData>
        </a:graphic>
      </p:graphicFrame>
      <p:sp>
        <p:nvSpPr>
          <p:cNvPr id="37" name="Google Shape;149;p16">
            <a:extLst>
              <a:ext uri="{FF2B5EF4-FFF2-40B4-BE49-F238E27FC236}">
                <a16:creationId xmlns:a16="http://schemas.microsoft.com/office/drawing/2014/main" id="{B71A7711-51D4-D008-57C5-0EC66302DE7D}"/>
              </a:ext>
            </a:extLst>
          </p:cNvPr>
          <p:cNvSpPr/>
          <p:nvPr/>
        </p:nvSpPr>
        <p:spPr>
          <a:xfrm>
            <a:off x="8986157" y="661791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1" name="Google Shape;153;p16">
            <a:extLst>
              <a:ext uri="{FF2B5EF4-FFF2-40B4-BE49-F238E27FC236}">
                <a16:creationId xmlns:a16="http://schemas.microsoft.com/office/drawing/2014/main" id="{9F363839-D844-5406-19A7-93C28E78A93D}"/>
              </a:ext>
            </a:extLst>
          </p:cNvPr>
          <p:cNvSpPr/>
          <p:nvPr/>
        </p:nvSpPr>
        <p:spPr>
          <a:xfrm>
            <a:off x="8986157" y="756929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5" name="Google Shape;157;p16">
            <a:extLst>
              <a:ext uri="{FF2B5EF4-FFF2-40B4-BE49-F238E27FC236}">
                <a16:creationId xmlns:a16="http://schemas.microsoft.com/office/drawing/2014/main" id="{4B0FCCCB-5002-625F-3EAD-252C399E4042}"/>
              </a:ext>
            </a:extLst>
          </p:cNvPr>
          <p:cNvSpPr/>
          <p:nvPr/>
        </p:nvSpPr>
        <p:spPr>
          <a:xfrm>
            <a:off x="8986157" y="852067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7" name="Google Shape;159;p16">
            <a:extLst>
              <a:ext uri="{FF2B5EF4-FFF2-40B4-BE49-F238E27FC236}">
                <a16:creationId xmlns:a16="http://schemas.microsoft.com/office/drawing/2014/main" id="{714E663E-1ACC-B6D6-2961-20CD116422B6}"/>
              </a:ext>
            </a:extLst>
          </p:cNvPr>
          <p:cNvSpPr/>
          <p:nvPr/>
        </p:nvSpPr>
        <p:spPr>
          <a:xfrm flipV="1">
            <a:off x="2800350" y="9105900"/>
            <a:ext cx="885825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8" name="Google Shape;160;p16">
            <a:extLst>
              <a:ext uri="{FF2B5EF4-FFF2-40B4-BE49-F238E27FC236}">
                <a16:creationId xmlns:a16="http://schemas.microsoft.com/office/drawing/2014/main" id="{52C5D726-9521-9F5F-6E42-D0E80B9DFCEF}"/>
              </a:ext>
            </a:extLst>
          </p:cNvPr>
          <p:cNvSpPr/>
          <p:nvPr/>
        </p:nvSpPr>
        <p:spPr>
          <a:xfrm flipV="1">
            <a:off x="5372100" y="9105900"/>
            <a:ext cx="1062990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9" name="Google Shape;161;p16">
            <a:extLst>
              <a:ext uri="{FF2B5EF4-FFF2-40B4-BE49-F238E27FC236}">
                <a16:creationId xmlns:a16="http://schemas.microsoft.com/office/drawing/2014/main" id="{A2F95428-8E94-C293-4F40-4B684A4337F3}"/>
              </a:ext>
            </a:extLst>
          </p:cNvPr>
          <p:cNvSpPr/>
          <p:nvPr/>
        </p:nvSpPr>
        <p:spPr>
          <a:xfrm flipV="1">
            <a:off x="8667750" y="9105900"/>
            <a:ext cx="885825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823819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FB49B-9F07-6A4D-E0E6-F4028109C92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F5C378F-C353-7218-0BC8-CBA0CBE8040F}"/>
              </a:ext>
            </a:extLst>
          </p:cNvPr>
          <p:cNvSpPr/>
          <p:nvPr/>
        </p:nvSpPr>
        <p:spPr>
          <a:xfrm>
            <a:off x="0" y="56099"/>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1A85F85E-7FDF-F0DF-31E5-7C28F0D0E63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283EA611-F9A1-6518-8586-BF8CD7658835}"/>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6</a:t>
            </a:fld>
            <a:endParaRPr lang="en-EG" dirty="0"/>
          </a:p>
        </p:txBody>
      </p:sp>
      <p:sp>
        <p:nvSpPr>
          <p:cNvPr id="64" name="TextBox 5">
            <a:extLst>
              <a:ext uri="{FF2B5EF4-FFF2-40B4-BE49-F238E27FC236}">
                <a16:creationId xmlns:a16="http://schemas.microsoft.com/office/drawing/2014/main" id="{C2698BA7-3463-B3BE-4A06-92B600BC7D08}"/>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Business Scenario</a:t>
            </a:r>
          </a:p>
        </p:txBody>
      </p:sp>
      <p:pic>
        <p:nvPicPr>
          <p:cNvPr id="8" name="Google Shape;176;p17" descr="image.png">
            <a:extLst>
              <a:ext uri="{FF2B5EF4-FFF2-40B4-BE49-F238E27FC236}">
                <a16:creationId xmlns:a16="http://schemas.microsoft.com/office/drawing/2014/main" id="{C67F44E7-4680-B97E-031E-EE33F62DF85F}"/>
              </a:ext>
            </a:extLst>
          </p:cNvPr>
          <p:cNvPicPr preferRelativeResize="0"/>
          <p:nvPr/>
        </p:nvPicPr>
        <p:blipFill rotWithShape="1">
          <a:blip r:embed="rId6">
            <a:alphaModFix/>
          </a:blip>
          <a:srcRect/>
          <a:stretch/>
        </p:blipFill>
        <p:spPr>
          <a:xfrm>
            <a:off x="10896600" y="2441152"/>
            <a:ext cx="6663176" cy="5224296"/>
          </a:xfrm>
          <a:prstGeom prst="rect">
            <a:avLst/>
          </a:prstGeom>
          <a:noFill/>
          <a:ln>
            <a:noFill/>
          </a:ln>
        </p:spPr>
      </p:pic>
      <p:sp>
        <p:nvSpPr>
          <p:cNvPr id="9" name="Google Shape;170;p17">
            <a:extLst>
              <a:ext uri="{FF2B5EF4-FFF2-40B4-BE49-F238E27FC236}">
                <a16:creationId xmlns:a16="http://schemas.microsoft.com/office/drawing/2014/main" id="{E72FC131-502D-CFCD-47B2-A2C66522F588}"/>
              </a:ext>
            </a:extLst>
          </p:cNvPr>
          <p:cNvSpPr txBox="1"/>
          <p:nvPr/>
        </p:nvSpPr>
        <p:spPr>
          <a:xfrm>
            <a:off x="1000433" y="1831397"/>
            <a:ext cx="9533318" cy="1661993"/>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400" dirty="0">
                <a:latin typeface="Alexandria"/>
                <a:cs typeface="Alexandria"/>
                <a:sym typeface="Inter"/>
              </a:rPr>
              <a:t>A global retail company is experiencing sudden, multi-quarter profit margin compression despite consistent high gross sales volume.</a:t>
            </a:r>
            <a:endParaRPr sz="2400" dirty="0">
              <a:latin typeface="Alexandria"/>
              <a:cs typeface="Alexandria"/>
            </a:endParaRPr>
          </a:p>
        </p:txBody>
      </p:sp>
      <p:sp>
        <p:nvSpPr>
          <p:cNvPr id="10" name="Google Shape;171;p17">
            <a:extLst>
              <a:ext uri="{FF2B5EF4-FFF2-40B4-BE49-F238E27FC236}">
                <a16:creationId xmlns:a16="http://schemas.microsoft.com/office/drawing/2014/main" id="{C6217394-2B1B-98FB-3599-C65DA5F2DE47}"/>
              </a:ext>
            </a:extLst>
          </p:cNvPr>
          <p:cNvSpPr txBox="1"/>
          <p:nvPr/>
        </p:nvSpPr>
        <p:spPr>
          <a:xfrm>
            <a:off x="1000432" y="3595716"/>
            <a:ext cx="6848167" cy="553998"/>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400" dirty="0">
                <a:latin typeface="Alexandria"/>
                <a:cs typeface="Alexandria"/>
                <a:sym typeface="Inter Medium"/>
              </a:rPr>
              <a:t>Management demands swift answers on:</a:t>
            </a:r>
            <a:endParaRPr sz="2400" dirty="0">
              <a:latin typeface="Alexandria"/>
              <a:cs typeface="Alexandria"/>
            </a:endParaRPr>
          </a:p>
        </p:txBody>
      </p:sp>
      <p:sp>
        <p:nvSpPr>
          <p:cNvPr id="12" name="Google Shape;173;p17">
            <a:extLst>
              <a:ext uri="{FF2B5EF4-FFF2-40B4-BE49-F238E27FC236}">
                <a16:creationId xmlns:a16="http://schemas.microsoft.com/office/drawing/2014/main" id="{76C0CA0B-6C0F-3B0C-C029-EBDE3C685566}"/>
              </a:ext>
            </a:extLst>
          </p:cNvPr>
          <p:cNvSpPr txBox="1"/>
          <p:nvPr/>
        </p:nvSpPr>
        <p:spPr>
          <a:xfrm>
            <a:off x="1338837" y="4844738"/>
            <a:ext cx="9194913" cy="553998"/>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400" dirty="0">
                <a:latin typeface="Alexandria"/>
                <a:cs typeface="Alexandria"/>
                <a:sym typeface="Inter"/>
              </a:rPr>
              <a:t>Which specific products or locations are underperforming?</a:t>
            </a:r>
            <a:endParaRPr sz="2400" dirty="0">
              <a:latin typeface="Alexandria"/>
              <a:cs typeface="Alexandria"/>
            </a:endParaRPr>
          </a:p>
        </p:txBody>
      </p:sp>
      <p:sp>
        <p:nvSpPr>
          <p:cNvPr id="13" name="Google Shape;174;p17">
            <a:extLst>
              <a:ext uri="{FF2B5EF4-FFF2-40B4-BE49-F238E27FC236}">
                <a16:creationId xmlns:a16="http://schemas.microsoft.com/office/drawing/2014/main" id="{420DAD67-7061-23B1-64B0-DB57B817A10A}"/>
              </a:ext>
            </a:extLst>
          </p:cNvPr>
          <p:cNvSpPr txBox="1"/>
          <p:nvPr/>
        </p:nvSpPr>
        <p:spPr>
          <a:xfrm>
            <a:off x="1338837" y="5700236"/>
            <a:ext cx="7385948" cy="553998"/>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400" dirty="0">
                <a:latin typeface="Alexandria"/>
                <a:cs typeface="Alexandria"/>
                <a:sym typeface="Inter"/>
              </a:rPr>
              <a:t>Is this shift macroeconomic or operational?</a:t>
            </a:r>
            <a:endParaRPr sz="2400" dirty="0">
              <a:latin typeface="Alexandria"/>
              <a:cs typeface="Alexandria"/>
            </a:endParaRPr>
          </a:p>
        </p:txBody>
      </p:sp>
      <p:sp>
        <p:nvSpPr>
          <p:cNvPr id="14" name="Google Shape;175;p17">
            <a:extLst>
              <a:ext uri="{FF2B5EF4-FFF2-40B4-BE49-F238E27FC236}">
                <a16:creationId xmlns:a16="http://schemas.microsoft.com/office/drawing/2014/main" id="{00C15A7B-D550-82C8-D4C5-0C720248AAED}"/>
              </a:ext>
            </a:extLst>
          </p:cNvPr>
          <p:cNvSpPr txBox="1"/>
          <p:nvPr/>
        </p:nvSpPr>
        <p:spPr>
          <a:xfrm>
            <a:off x="1322940" y="6673437"/>
            <a:ext cx="8984896" cy="553998"/>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400" dirty="0">
                <a:latin typeface="Alexandria"/>
                <a:cs typeface="Alexandria"/>
                <a:sym typeface="Inter"/>
              </a:rPr>
              <a:t>What are the future margin trends if unaddressed?</a:t>
            </a:r>
            <a:endParaRPr sz="2400" dirty="0">
              <a:latin typeface="Alexandria"/>
              <a:cs typeface="Alexandria"/>
            </a:endParaRPr>
          </a:p>
        </p:txBody>
      </p:sp>
      <p:pic>
        <p:nvPicPr>
          <p:cNvPr id="15" name="Google Shape;177;p17" descr="image.png">
            <a:extLst>
              <a:ext uri="{FF2B5EF4-FFF2-40B4-BE49-F238E27FC236}">
                <a16:creationId xmlns:a16="http://schemas.microsoft.com/office/drawing/2014/main" id="{94005F42-D78E-2DC8-09E8-22D70FBBA9C5}"/>
              </a:ext>
            </a:extLst>
          </p:cNvPr>
          <p:cNvPicPr preferRelativeResize="0"/>
          <p:nvPr/>
        </p:nvPicPr>
        <p:blipFill rotWithShape="1">
          <a:blip r:embed="rId7">
            <a:alphaModFix/>
          </a:blip>
          <a:srcRect/>
          <a:stretch/>
        </p:blipFill>
        <p:spPr>
          <a:xfrm>
            <a:off x="498074" y="4768091"/>
            <a:ext cx="506945" cy="588334"/>
          </a:xfrm>
          <a:prstGeom prst="rect">
            <a:avLst/>
          </a:prstGeom>
          <a:noFill/>
          <a:ln>
            <a:noFill/>
          </a:ln>
        </p:spPr>
      </p:pic>
      <p:pic>
        <p:nvPicPr>
          <p:cNvPr id="16" name="Google Shape;178;p17" descr="image.png">
            <a:extLst>
              <a:ext uri="{FF2B5EF4-FFF2-40B4-BE49-F238E27FC236}">
                <a16:creationId xmlns:a16="http://schemas.microsoft.com/office/drawing/2014/main" id="{DB9B0052-E583-84DF-050D-D11F6E5F7F18}"/>
              </a:ext>
            </a:extLst>
          </p:cNvPr>
          <p:cNvPicPr preferRelativeResize="0"/>
          <p:nvPr/>
        </p:nvPicPr>
        <p:blipFill rotWithShape="1">
          <a:blip r:embed="rId8">
            <a:alphaModFix/>
          </a:blip>
          <a:srcRect/>
          <a:stretch/>
        </p:blipFill>
        <p:spPr>
          <a:xfrm>
            <a:off x="457200" y="5593050"/>
            <a:ext cx="675927" cy="588334"/>
          </a:xfrm>
          <a:prstGeom prst="rect">
            <a:avLst/>
          </a:prstGeom>
          <a:noFill/>
          <a:ln>
            <a:noFill/>
          </a:ln>
        </p:spPr>
      </p:pic>
      <p:pic>
        <p:nvPicPr>
          <p:cNvPr id="17" name="Google Shape;179;p17" descr="image.png">
            <a:extLst>
              <a:ext uri="{FF2B5EF4-FFF2-40B4-BE49-F238E27FC236}">
                <a16:creationId xmlns:a16="http://schemas.microsoft.com/office/drawing/2014/main" id="{35109C2B-8BEF-4779-1BC1-5C2F05D00887}"/>
              </a:ext>
            </a:extLst>
          </p:cNvPr>
          <p:cNvPicPr preferRelativeResize="0"/>
          <p:nvPr/>
        </p:nvPicPr>
        <p:blipFill rotWithShape="1">
          <a:blip r:embed="rId9">
            <a:alphaModFix/>
          </a:blip>
          <a:srcRect/>
          <a:stretch/>
        </p:blipFill>
        <p:spPr>
          <a:xfrm>
            <a:off x="457201" y="6536366"/>
            <a:ext cx="675927" cy="588334"/>
          </a:xfrm>
          <a:prstGeom prst="rect">
            <a:avLst/>
          </a:prstGeom>
          <a:noFill/>
          <a:ln>
            <a:noFill/>
          </a:ln>
        </p:spPr>
      </p:pic>
    </p:spTree>
    <p:custDataLst>
      <p:tags r:id="rId1"/>
    </p:custDataLst>
    <p:extLst>
      <p:ext uri="{BB962C8B-B14F-4D97-AF65-F5344CB8AC3E}">
        <p14:creationId xmlns:p14="http://schemas.microsoft.com/office/powerpoint/2010/main" val="2742673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ABBAD-C6C7-22CA-E313-EF07D4459E8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1CFBEAA-77B2-925D-7AD5-5E78DF81DB62}"/>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E61ADA28-7F04-44C0-139F-A82694319B0A}"/>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783521E2-A1BC-4A4C-B4C3-CE5A5B696FE9}"/>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021F2FB9-6DAF-5078-573F-381BB25E584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C419004-1E21-CCF6-9A7A-39F2CB962537}"/>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FCFEB83-D773-C4FA-7FDE-DE9BFFC6D398}"/>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E32CF092-C622-E939-915B-11586F7207EB}"/>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0C50B5F0-6530-1E4C-4178-A2FDC7CE3953}"/>
              </a:ext>
            </a:extLst>
          </p:cNvPr>
          <p:cNvSpPr txBox="1"/>
          <p:nvPr/>
        </p:nvSpPr>
        <p:spPr>
          <a:xfrm>
            <a:off x="9452009" y="1410624"/>
            <a:ext cx="7137301" cy="3046988"/>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1. Bringing External Context into Power BI</a:t>
            </a:r>
          </a:p>
          <a:p>
            <a:endParaRPr lang="en-US" sz="4800" b="1" dirty="0">
              <a:solidFill>
                <a:srgbClr val="00B0F0"/>
              </a:solidFill>
              <a:latin typeface="Times New Roman"/>
              <a:ea typeface="Times New Roman"/>
              <a:cs typeface="Times New Roman"/>
              <a:sym typeface="Times New Roman"/>
            </a:endParaRPr>
          </a:p>
          <a:p>
            <a:endParaRPr lang="en-US" sz="4800" b="1" dirty="0">
              <a:solidFill>
                <a:srgbClr val="00B0F0"/>
              </a:solidFill>
              <a:latin typeface="Times New Roman"/>
              <a:ea typeface="Times New Roman"/>
              <a:cs typeface="Times New Roman"/>
              <a:sym typeface="Times New Roman"/>
            </a:endParaRPr>
          </a:p>
        </p:txBody>
      </p:sp>
      <p:sp>
        <p:nvSpPr>
          <p:cNvPr id="42" name="TextBox 41">
            <a:extLst>
              <a:ext uri="{FF2B5EF4-FFF2-40B4-BE49-F238E27FC236}">
                <a16:creationId xmlns:a16="http://schemas.microsoft.com/office/drawing/2014/main" id="{E5D686A7-CF99-0244-08F8-875E427CF828}"/>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AB66E506-943A-BEB6-F282-AE9F717A38F1}"/>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07</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C61188EC-ED24-E067-717C-10BD71CCAC6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080EF492-B703-5781-95D0-6081C641BEAF}"/>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7</a:t>
            </a:fld>
            <a:endParaRPr lang="en-EG" dirty="0"/>
          </a:p>
        </p:txBody>
      </p:sp>
    </p:spTree>
    <p:extLst>
      <p:ext uri="{BB962C8B-B14F-4D97-AF65-F5344CB8AC3E}">
        <p14:creationId xmlns:p14="http://schemas.microsoft.com/office/powerpoint/2010/main" val="416067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0870A-2706-1268-44FA-3C9D067F2099}"/>
            </a:ext>
          </a:extLst>
        </p:cNvPr>
        <p:cNvGrpSpPr/>
        <p:nvPr/>
      </p:nvGrpSpPr>
      <p:grpSpPr>
        <a:xfrm>
          <a:off x="0" y="0"/>
          <a:ext cx="0" cy="0"/>
          <a:chOff x="0" y="0"/>
          <a:chExt cx="0" cy="0"/>
        </a:xfrm>
      </p:grpSpPr>
      <p:pic>
        <p:nvPicPr>
          <p:cNvPr id="59" name="Google Shape;195;p19" descr="image.png">
            <a:extLst>
              <a:ext uri="{FF2B5EF4-FFF2-40B4-BE49-F238E27FC236}">
                <a16:creationId xmlns:a16="http://schemas.microsoft.com/office/drawing/2014/main" id="{FE5AF2EA-A220-B21B-C256-B3111F3A65FE}"/>
              </a:ext>
            </a:extLst>
          </p:cNvPr>
          <p:cNvPicPr preferRelativeResize="0"/>
          <p:nvPr/>
        </p:nvPicPr>
        <p:blipFill rotWithShape="1">
          <a:blip r:embed="rId4">
            <a:alphaModFix/>
          </a:blip>
          <a:srcRect/>
          <a:stretch/>
        </p:blipFill>
        <p:spPr>
          <a:xfrm>
            <a:off x="14385583" y="6508208"/>
            <a:ext cx="3392489" cy="2679878"/>
          </a:xfrm>
          <a:prstGeom prst="rect">
            <a:avLst/>
          </a:prstGeom>
          <a:noFill/>
          <a:ln>
            <a:noFill/>
          </a:ln>
        </p:spPr>
      </p:pic>
      <p:sp>
        <p:nvSpPr>
          <p:cNvPr id="3" name="Freeform 2">
            <a:extLst>
              <a:ext uri="{FF2B5EF4-FFF2-40B4-BE49-F238E27FC236}">
                <a16:creationId xmlns:a16="http://schemas.microsoft.com/office/drawing/2014/main" id="{D8C4847B-A2E9-148F-0353-094C0166E9CD}"/>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EG" dirty="0"/>
          </a:p>
        </p:txBody>
      </p:sp>
      <p:pic>
        <p:nvPicPr>
          <p:cNvPr id="4" name="Graphic 21">
            <a:extLst>
              <a:ext uri="{FF2B5EF4-FFF2-40B4-BE49-F238E27FC236}">
                <a16:creationId xmlns:a16="http://schemas.microsoft.com/office/drawing/2014/main" id="{BC1E0D56-2B7B-B2CD-53F7-F41A74220751}"/>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60C2D7AB-A8D6-5147-B3BA-3BC7AC420BFC}"/>
              </a:ext>
            </a:extLst>
          </p:cNvPr>
          <p:cNvSpPr txBox="1"/>
          <p:nvPr/>
        </p:nvSpPr>
        <p:spPr>
          <a:xfrm>
            <a:off x="17559776" y="12013168"/>
            <a:ext cx="381000" cy="1446550"/>
          </a:xfrm>
          <a:prstGeom prst="rect">
            <a:avLst/>
          </a:prstGeom>
          <a:noFill/>
        </p:spPr>
        <p:txBody>
          <a:bodyPr wrap="square" rtlCol="0">
            <a:spAutoFit/>
          </a:bodyPr>
          <a:lstStyle/>
          <a:p>
            <a:fld id="{1C176735-8790-2647-8A20-9BF96FB544F7}" type="slidenum">
              <a:rPr lang="en-EG" sz="4400" smtClean="0"/>
              <a:t>8</a:t>
            </a:fld>
            <a:endParaRPr lang="en-EG" sz="4400" dirty="0"/>
          </a:p>
        </p:txBody>
      </p:sp>
      <p:sp>
        <p:nvSpPr>
          <p:cNvPr id="64" name="TextBox 5">
            <a:extLst>
              <a:ext uri="{FF2B5EF4-FFF2-40B4-BE49-F238E27FC236}">
                <a16:creationId xmlns:a16="http://schemas.microsoft.com/office/drawing/2014/main" id="{B408BAB5-AD0E-C7F7-A18D-D4792274C719}"/>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Why External Data Matters?</a:t>
            </a:r>
          </a:p>
        </p:txBody>
      </p:sp>
      <p:sp>
        <p:nvSpPr>
          <p:cNvPr id="65" name="TextBox 6">
            <a:extLst>
              <a:ext uri="{FF2B5EF4-FFF2-40B4-BE49-F238E27FC236}">
                <a16:creationId xmlns:a16="http://schemas.microsoft.com/office/drawing/2014/main" id="{6DD29139-1FA9-677A-0E67-2CA0824453EC}"/>
              </a:ext>
            </a:extLst>
          </p:cNvPr>
          <p:cNvSpPr txBox="1"/>
          <p:nvPr/>
        </p:nvSpPr>
        <p:spPr>
          <a:xfrm>
            <a:off x="952500" y="1962469"/>
            <a:ext cx="14668500" cy="797078"/>
          </a:xfrm>
          <a:prstGeom prst="rect">
            <a:avLst/>
          </a:prstGeom>
        </p:spPr>
        <p:txBody>
          <a:bodyPr wrap="square" lIns="0" tIns="0" rIns="0" bIns="0" rtlCol="0" anchor="t">
            <a:spAutoFit/>
          </a:bodyPr>
          <a:lstStyle/>
          <a:p>
            <a:pPr lvl="0">
              <a:lnSpc>
                <a:spcPts val="3079"/>
              </a:lnSpc>
              <a:spcBef>
                <a:spcPct val="0"/>
              </a:spcBef>
            </a:pPr>
            <a:r>
              <a:rPr lang="en-US" sz="3200" dirty="0">
                <a:solidFill>
                  <a:srgbClr val="00ADEE"/>
                </a:solidFill>
                <a:latin typeface="Alexandria"/>
                <a:ea typeface="Alexandria"/>
                <a:cs typeface="Alexandria"/>
                <a:sym typeface="Alexandria"/>
              </a:rPr>
              <a:t>Go beyond Corporate Silos</a:t>
            </a:r>
          </a:p>
          <a:p>
            <a:pPr lvl="0">
              <a:lnSpc>
                <a:spcPts val="3079"/>
              </a:lnSpc>
              <a:spcBef>
                <a:spcPct val="0"/>
              </a:spcBef>
            </a:pPr>
            <a:endParaRPr lang="en-US" sz="3200" dirty="0">
              <a:solidFill>
                <a:srgbClr val="00ADEE"/>
              </a:solidFill>
              <a:latin typeface="Alexandria"/>
              <a:ea typeface="Alexandria"/>
              <a:cs typeface="Alexandria"/>
              <a:sym typeface="Alexandria"/>
            </a:endParaRPr>
          </a:p>
        </p:txBody>
      </p:sp>
      <p:pic>
        <p:nvPicPr>
          <p:cNvPr id="39" name="Google Shape;194;p19" descr="image.png">
            <a:extLst>
              <a:ext uri="{FF2B5EF4-FFF2-40B4-BE49-F238E27FC236}">
                <a16:creationId xmlns:a16="http://schemas.microsoft.com/office/drawing/2014/main" id="{20F98B8C-F4E6-8FA0-754B-65D9FF7E9F29}"/>
              </a:ext>
            </a:extLst>
          </p:cNvPr>
          <p:cNvPicPr preferRelativeResize="0"/>
          <p:nvPr/>
        </p:nvPicPr>
        <p:blipFill rotWithShape="1">
          <a:blip r:embed="rId7">
            <a:alphaModFix/>
          </a:blip>
          <a:srcRect/>
          <a:stretch/>
        </p:blipFill>
        <p:spPr>
          <a:xfrm>
            <a:off x="9517809" y="3314700"/>
            <a:ext cx="3392489" cy="2679878"/>
          </a:xfrm>
          <a:prstGeom prst="rect">
            <a:avLst/>
          </a:prstGeom>
          <a:noFill/>
          <a:ln>
            <a:noFill/>
          </a:ln>
        </p:spPr>
      </p:pic>
      <p:pic>
        <p:nvPicPr>
          <p:cNvPr id="40" name="Google Shape;195;p19" descr="image.png">
            <a:extLst>
              <a:ext uri="{FF2B5EF4-FFF2-40B4-BE49-F238E27FC236}">
                <a16:creationId xmlns:a16="http://schemas.microsoft.com/office/drawing/2014/main" id="{CBA42214-8547-03B5-3C45-37CB24911216}"/>
              </a:ext>
            </a:extLst>
          </p:cNvPr>
          <p:cNvPicPr preferRelativeResize="0"/>
          <p:nvPr/>
        </p:nvPicPr>
        <p:blipFill rotWithShape="1">
          <a:blip r:embed="rId4">
            <a:alphaModFix/>
          </a:blip>
          <a:srcRect/>
          <a:stretch/>
        </p:blipFill>
        <p:spPr>
          <a:xfrm>
            <a:off x="14341882" y="3314700"/>
            <a:ext cx="3392489" cy="2679878"/>
          </a:xfrm>
          <a:prstGeom prst="rect">
            <a:avLst/>
          </a:prstGeom>
          <a:noFill/>
          <a:ln>
            <a:noFill/>
          </a:ln>
        </p:spPr>
      </p:pic>
      <p:pic>
        <p:nvPicPr>
          <p:cNvPr id="41" name="Google Shape;196;p19" descr="image.png">
            <a:extLst>
              <a:ext uri="{FF2B5EF4-FFF2-40B4-BE49-F238E27FC236}">
                <a16:creationId xmlns:a16="http://schemas.microsoft.com/office/drawing/2014/main" id="{454954EA-5852-781B-9719-342C3A12010C}"/>
              </a:ext>
            </a:extLst>
          </p:cNvPr>
          <p:cNvPicPr preferRelativeResize="0"/>
          <p:nvPr/>
        </p:nvPicPr>
        <p:blipFill rotWithShape="1">
          <a:blip r:embed="rId7">
            <a:alphaModFix/>
          </a:blip>
          <a:srcRect/>
          <a:stretch/>
        </p:blipFill>
        <p:spPr>
          <a:xfrm>
            <a:off x="9517809" y="6508208"/>
            <a:ext cx="3392489" cy="2679878"/>
          </a:xfrm>
          <a:prstGeom prst="rect">
            <a:avLst/>
          </a:prstGeom>
          <a:noFill/>
          <a:ln>
            <a:noFill/>
          </a:ln>
        </p:spPr>
      </p:pic>
      <p:sp>
        <p:nvSpPr>
          <p:cNvPr id="44" name="Google Shape;201;p19">
            <a:extLst>
              <a:ext uri="{FF2B5EF4-FFF2-40B4-BE49-F238E27FC236}">
                <a16:creationId xmlns:a16="http://schemas.microsoft.com/office/drawing/2014/main" id="{49EE1194-1562-BEB1-B145-FE20BBC2A9F1}"/>
              </a:ext>
            </a:extLst>
          </p:cNvPr>
          <p:cNvSpPr txBox="1"/>
          <p:nvPr/>
        </p:nvSpPr>
        <p:spPr>
          <a:xfrm>
            <a:off x="952500" y="3609310"/>
            <a:ext cx="7082364" cy="3231654"/>
          </a:xfrm>
          <a:prstGeom prst="rect">
            <a:avLst/>
          </a:prstGeom>
          <a:noFill/>
          <a:ln>
            <a:noFill/>
          </a:ln>
        </p:spPr>
        <p:txBody>
          <a:bodyPr spcFirstLastPara="1" wrap="square" lIns="0" tIns="0" rIns="0" bIns="0" anchor="t" anchorCtr="0">
            <a:spAutoFit/>
          </a:bodyPr>
          <a:lstStyle/>
          <a:p>
            <a:pPr marR="0" indent="0">
              <a:lnSpc>
                <a:spcPct val="150000"/>
              </a:lnSpc>
              <a:spcBef>
                <a:spcPct val="0"/>
              </a:spcBef>
              <a:spcAft>
                <a:spcPts val="0"/>
              </a:spcAft>
              <a:buNone/>
            </a:pPr>
            <a:r>
              <a:rPr lang="en-US" sz="2800" dirty="0">
                <a:latin typeface="Alexandria"/>
                <a:cs typeface="Alexandria"/>
                <a:sym typeface="Inter"/>
              </a:rPr>
              <a:t>Analyzing transactions alone introduces a massive blind spot. Operational changes are heavily influenced by the macroeconomic, regulatory, and physical environments.</a:t>
            </a:r>
            <a:endParaRPr sz="2800" dirty="0">
              <a:latin typeface="Alexandria"/>
              <a:cs typeface="Alexandria"/>
            </a:endParaRPr>
          </a:p>
        </p:txBody>
      </p:sp>
      <p:sp>
        <p:nvSpPr>
          <p:cNvPr id="45" name="Google Shape;202;p19">
            <a:extLst>
              <a:ext uri="{FF2B5EF4-FFF2-40B4-BE49-F238E27FC236}">
                <a16:creationId xmlns:a16="http://schemas.microsoft.com/office/drawing/2014/main" id="{C420A809-A4CD-44F5-705B-28F9A97DEA5D}"/>
              </a:ext>
            </a:extLst>
          </p:cNvPr>
          <p:cNvSpPr txBox="1"/>
          <p:nvPr/>
        </p:nvSpPr>
        <p:spPr>
          <a:xfrm>
            <a:off x="952500" y="7044771"/>
            <a:ext cx="6743700" cy="1292662"/>
          </a:xfrm>
          <a:prstGeom prst="rect">
            <a:avLst/>
          </a:prstGeom>
          <a:noFill/>
          <a:ln>
            <a:noFill/>
          </a:ln>
        </p:spPr>
        <p:txBody>
          <a:bodyPr spcFirstLastPara="1" wrap="square" lIns="0" tIns="0" rIns="0" bIns="0" anchor="t" anchorCtr="0">
            <a:spAutoFit/>
          </a:bodyPr>
          <a:lstStyle/>
          <a:p>
            <a:pPr marR="0" indent="0">
              <a:lnSpc>
                <a:spcPct val="150000"/>
              </a:lnSpc>
              <a:spcBef>
                <a:spcPct val="0"/>
              </a:spcBef>
              <a:spcAft>
                <a:spcPts val="0"/>
              </a:spcAft>
              <a:buNone/>
            </a:pPr>
            <a:r>
              <a:rPr lang="en-US" sz="2800" dirty="0">
                <a:latin typeface="Alexandria"/>
                <a:cs typeface="Alexandria"/>
                <a:sym typeface="Inter SemiBold"/>
              </a:rPr>
              <a:t>By correlating external data layers, we unlock true cause-and-effect insights.</a:t>
            </a:r>
            <a:endParaRPr sz="2800" dirty="0">
              <a:latin typeface="Alexandria"/>
              <a:cs typeface="Alexandria"/>
            </a:endParaRPr>
          </a:p>
        </p:txBody>
      </p:sp>
      <p:sp>
        <p:nvSpPr>
          <p:cNvPr id="46" name="Google Shape;203;p19">
            <a:extLst>
              <a:ext uri="{FF2B5EF4-FFF2-40B4-BE49-F238E27FC236}">
                <a16:creationId xmlns:a16="http://schemas.microsoft.com/office/drawing/2014/main" id="{D91C80C1-A6D4-665A-4266-93C8A65406D4}"/>
              </a:ext>
            </a:extLst>
          </p:cNvPr>
          <p:cNvSpPr txBox="1"/>
          <p:nvPr/>
        </p:nvSpPr>
        <p:spPr>
          <a:xfrm>
            <a:off x="10100142" y="3257868"/>
            <a:ext cx="2176462" cy="738664"/>
          </a:xfrm>
          <a:prstGeom prst="rect">
            <a:avLst/>
          </a:prstGeom>
          <a:noFill/>
          <a:ln>
            <a:noFill/>
          </a:ln>
        </p:spPr>
        <p:txBody>
          <a:bodyPr spcFirstLastPara="1" wrap="square" lIns="152400" tIns="0" rIns="0" bIns="0" anchor="t" anchorCtr="0">
            <a:spAutoFit/>
          </a:bodyPr>
          <a:lstStyle/>
          <a:p>
            <a:pPr marL="0" marR="0" lvl="0" indent="0" algn="l" rtl="0">
              <a:lnSpc>
                <a:spcPct val="150000"/>
              </a:lnSpc>
              <a:spcBef>
                <a:spcPts val="0"/>
              </a:spcBef>
              <a:spcAft>
                <a:spcPts val="0"/>
              </a:spcAft>
              <a:buNone/>
            </a:pPr>
            <a:r>
              <a:rPr lang="en-US" sz="3200" b="0" i="0" u="none" strike="noStrike" cap="none" dirty="0">
                <a:solidFill>
                  <a:srgbClr val="334155"/>
                </a:solidFill>
                <a:latin typeface="Inter SemiBold"/>
                <a:ea typeface="Inter SemiBold"/>
                <a:cs typeface="Inter SemiBold"/>
                <a:sym typeface="Inter SemiBold"/>
              </a:rPr>
              <a:t>FX Rates</a:t>
            </a:r>
            <a:endParaRPr sz="4400" dirty="0"/>
          </a:p>
        </p:txBody>
      </p:sp>
      <p:sp>
        <p:nvSpPr>
          <p:cNvPr id="47" name="Google Shape;204;p19">
            <a:extLst>
              <a:ext uri="{FF2B5EF4-FFF2-40B4-BE49-F238E27FC236}">
                <a16:creationId xmlns:a16="http://schemas.microsoft.com/office/drawing/2014/main" id="{8FE6B537-F3D6-F43E-AF05-7515FFA85DB5}"/>
              </a:ext>
            </a:extLst>
          </p:cNvPr>
          <p:cNvSpPr txBox="1"/>
          <p:nvPr/>
        </p:nvSpPr>
        <p:spPr>
          <a:xfrm>
            <a:off x="9839331" y="4284141"/>
            <a:ext cx="2921379" cy="1661993"/>
          </a:xfrm>
          <a:prstGeom prst="rect">
            <a:avLst/>
          </a:prstGeom>
          <a:noFill/>
          <a:ln>
            <a:noFill/>
          </a:ln>
        </p:spPr>
        <p:txBody>
          <a:bodyPr spcFirstLastPara="1" wrap="square" lIns="0" tIns="0" rIns="0" bIns="0" anchor="t" anchorCtr="0">
            <a:spAutoFit/>
          </a:bodyPr>
          <a:lstStyle/>
          <a:p>
            <a:pPr marL="0" marR="0" lvl="0" indent="0" algn="l" rtl="0">
              <a:lnSpc>
                <a:spcPct val="149948"/>
              </a:lnSpc>
              <a:spcBef>
                <a:spcPts val="0"/>
              </a:spcBef>
              <a:spcAft>
                <a:spcPts val="0"/>
              </a:spcAft>
              <a:buNone/>
            </a:pPr>
            <a:r>
              <a:rPr lang="en-US" sz="2400" b="0" i="0" u="none" strike="noStrike" cap="none" dirty="0">
                <a:solidFill>
                  <a:srgbClr val="334155"/>
                </a:solidFill>
                <a:latin typeface="Inter"/>
                <a:ea typeface="Inter"/>
                <a:cs typeface="Inter"/>
                <a:sym typeface="Inter"/>
              </a:rPr>
              <a:t>Global revenue translation normalization.</a:t>
            </a:r>
            <a:endParaRPr sz="2400" dirty="0"/>
          </a:p>
        </p:txBody>
      </p:sp>
      <p:sp>
        <p:nvSpPr>
          <p:cNvPr id="48" name="Google Shape;205;p19">
            <a:extLst>
              <a:ext uri="{FF2B5EF4-FFF2-40B4-BE49-F238E27FC236}">
                <a16:creationId xmlns:a16="http://schemas.microsoft.com/office/drawing/2014/main" id="{8C784036-8F88-8551-A106-C0E0A26DF962}"/>
              </a:ext>
            </a:extLst>
          </p:cNvPr>
          <p:cNvSpPr txBox="1"/>
          <p:nvPr/>
        </p:nvSpPr>
        <p:spPr>
          <a:xfrm>
            <a:off x="14924215" y="3257868"/>
            <a:ext cx="3555192" cy="738664"/>
          </a:xfrm>
          <a:prstGeom prst="rect">
            <a:avLst/>
          </a:prstGeom>
          <a:noFill/>
          <a:ln>
            <a:noFill/>
          </a:ln>
        </p:spPr>
        <p:txBody>
          <a:bodyPr spcFirstLastPara="1" wrap="square" lIns="123825" tIns="0" rIns="0" bIns="0" anchor="t" anchorCtr="0">
            <a:spAutoFit/>
          </a:bodyPr>
          <a:lstStyle/>
          <a:p>
            <a:pPr marL="0" marR="0" lvl="0" indent="0" algn="l" rtl="0">
              <a:lnSpc>
                <a:spcPct val="150000"/>
              </a:lnSpc>
              <a:spcBef>
                <a:spcPts val="0"/>
              </a:spcBef>
              <a:spcAft>
                <a:spcPts val="0"/>
              </a:spcAft>
              <a:buNone/>
            </a:pPr>
            <a:r>
              <a:rPr lang="en-US" sz="3200" b="0" i="0" u="none" strike="noStrike" cap="none" dirty="0">
                <a:solidFill>
                  <a:srgbClr val="334155"/>
                </a:solidFill>
                <a:latin typeface="Inter SemiBold"/>
                <a:ea typeface="Inter SemiBold"/>
                <a:cs typeface="Inter SemiBold"/>
                <a:sym typeface="Inter SemiBold"/>
              </a:rPr>
              <a:t>Inflation indices</a:t>
            </a:r>
            <a:endParaRPr sz="4400" dirty="0"/>
          </a:p>
        </p:txBody>
      </p:sp>
      <p:sp>
        <p:nvSpPr>
          <p:cNvPr id="49" name="Google Shape;206;p19">
            <a:extLst>
              <a:ext uri="{FF2B5EF4-FFF2-40B4-BE49-F238E27FC236}">
                <a16:creationId xmlns:a16="http://schemas.microsoft.com/office/drawing/2014/main" id="{2B8D26F0-A148-8C18-19EE-AEFA4F1BFD1E}"/>
              </a:ext>
            </a:extLst>
          </p:cNvPr>
          <p:cNvSpPr txBox="1"/>
          <p:nvPr/>
        </p:nvSpPr>
        <p:spPr>
          <a:xfrm>
            <a:off x="14447011" y="4295881"/>
            <a:ext cx="3112766" cy="1107996"/>
          </a:xfrm>
          <a:prstGeom prst="rect">
            <a:avLst/>
          </a:prstGeom>
          <a:noFill/>
          <a:ln>
            <a:noFill/>
          </a:ln>
        </p:spPr>
        <p:txBody>
          <a:bodyPr spcFirstLastPara="1" wrap="square" lIns="0" tIns="0" rIns="0" bIns="0" anchor="t" anchorCtr="0">
            <a:spAutoFit/>
          </a:bodyPr>
          <a:lstStyle/>
          <a:p>
            <a:pPr marL="0" marR="0" lvl="0" indent="0" algn="l" rtl="0">
              <a:lnSpc>
                <a:spcPct val="149948"/>
              </a:lnSpc>
              <a:spcBef>
                <a:spcPts val="0"/>
              </a:spcBef>
              <a:spcAft>
                <a:spcPts val="0"/>
              </a:spcAft>
              <a:buNone/>
            </a:pPr>
            <a:r>
              <a:rPr lang="en-US" sz="2400" b="0" i="0" u="none" strike="noStrike" cap="none" dirty="0">
                <a:solidFill>
                  <a:srgbClr val="334155"/>
                </a:solidFill>
                <a:latin typeface="Inter"/>
                <a:ea typeface="Inter"/>
                <a:cs typeface="Inter"/>
                <a:sym typeface="Inter"/>
              </a:rPr>
              <a:t>Adjust profit numbers to real GDP metrics.</a:t>
            </a:r>
            <a:endParaRPr sz="2400" dirty="0"/>
          </a:p>
        </p:txBody>
      </p:sp>
      <p:sp>
        <p:nvSpPr>
          <p:cNvPr id="50" name="Google Shape;207;p19">
            <a:extLst>
              <a:ext uri="{FF2B5EF4-FFF2-40B4-BE49-F238E27FC236}">
                <a16:creationId xmlns:a16="http://schemas.microsoft.com/office/drawing/2014/main" id="{080894DF-7624-476D-0993-D427D3497EC9}"/>
              </a:ext>
            </a:extLst>
          </p:cNvPr>
          <p:cNvSpPr txBox="1"/>
          <p:nvPr/>
        </p:nvSpPr>
        <p:spPr>
          <a:xfrm>
            <a:off x="10100141" y="6451376"/>
            <a:ext cx="3392489" cy="738664"/>
          </a:xfrm>
          <a:prstGeom prst="rect">
            <a:avLst/>
          </a:prstGeom>
          <a:noFill/>
          <a:ln>
            <a:noFill/>
          </a:ln>
        </p:spPr>
        <p:txBody>
          <a:bodyPr spcFirstLastPara="1" wrap="square" lIns="190500" tIns="0" rIns="0" bIns="0" anchor="t" anchorCtr="0">
            <a:spAutoFit/>
          </a:bodyPr>
          <a:lstStyle/>
          <a:p>
            <a:pPr marL="0" marR="0" lvl="0" indent="0" algn="l" rtl="0">
              <a:lnSpc>
                <a:spcPct val="150000"/>
              </a:lnSpc>
              <a:spcBef>
                <a:spcPts val="0"/>
              </a:spcBef>
              <a:spcAft>
                <a:spcPts val="0"/>
              </a:spcAft>
              <a:buNone/>
            </a:pPr>
            <a:r>
              <a:rPr lang="en-US" sz="3200" b="0" i="0" u="none" strike="noStrike" cap="none" dirty="0">
                <a:solidFill>
                  <a:srgbClr val="334155"/>
                </a:solidFill>
                <a:latin typeface="Inter SemiBold"/>
                <a:ea typeface="Inter SemiBold"/>
                <a:cs typeface="Inter SemiBold"/>
                <a:sym typeface="Inter SemiBold"/>
              </a:rPr>
              <a:t>Weather layers</a:t>
            </a:r>
            <a:endParaRPr sz="4400" dirty="0"/>
          </a:p>
        </p:txBody>
      </p:sp>
      <p:sp>
        <p:nvSpPr>
          <p:cNvPr id="52" name="Google Shape;208;p19">
            <a:extLst>
              <a:ext uri="{FF2B5EF4-FFF2-40B4-BE49-F238E27FC236}">
                <a16:creationId xmlns:a16="http://schemas.microsoft.com/office/drawing/2014/main" id="{80465F57-247A-C2E3-A8DB-D4950103AB5C}"/>
              </a:ext>
            </a:extLst>
          </p:cNvPr>
          <p:cNvSpPr txBox="1"/>
          <p:nvPr/>
        </p:nvSpPr>
        <p:spPr>
          <a:xfrm>
            <a:off x="9839331" y="7477649"/>
            <a:ext cx="2921379" cy="1661993"/>
          </a:xfrm>
          <a:prstGeom prst="rect">
            <a:avLst/>
          </a:prstGeom>
          <a:noFill/>
          <a:ln>
            <a:noFill/>
          </a:ln>
        </p:spPr>
        <p:txBody>
          <a:bodyPr spcFirstLastPara="1" wrap="square" lIns="0" tIns="0" rIns="0" bIns="0" anchor="t" anchorCtr="0">
            <a:spAutoFit/>
          </a:bodyPr>
          <a:lstStyle/>
          <a:p>
            <a:pPr marL="0" marR="0" lvl="0" indent="0" algn="l" rtl="0">
              <a:lnSpc>
                <a:spcPct val="149948"/>
              </a:lnSpc>
              <a:spcBef>
                <a:spcPts val="0"/>
              </a:spcBef>
              <a:spcAft>
                <a:spcPts val="0"/>
              </a:spcAft>
              <a:buNone/>
            </a:pPr>
            <a:r>
              <a:rPr lang="en-US" sz="2400" b="0" i="0" u="none" strike="noStrike" cap="none" dirty="0">
                <a:solidFill>
                  <a:srgbClr val="334155"/>
                </a:solidFill>
                <a:latin typeface="Inter"/>
                <a:ea typeface="Inter"/>
                <a:cs typeface="Inter"/>
                <a:sym typeface="Inter"/>
              </a:rPr>
              <a:t>Map local weather impact on seasonal sales.</a:t>
            </a:r>
            <a:endParaRPr sz="2400" dirty="0"/>
          </a:p>
        </p:txBody>
      </p:sp>
      <p:sp>
        <p:nvSpPr>
          <p:cNvPr id="53" name="Google Shape;209;p19">
            <a:extLst>
              <a:ext uri="{FF2B5EF4-FFF2-40B4-BE49-F238E27FC236}">
                <a16:creationId xmlns:a16="http://schemas.microsoft.com/office/drawing/2014/main" id="{70592F44-BE1E-8BE3-8218-29BBF16E3C66}"/>
              </a:ext>
            </a:extLst>
          </p:cNvPr>
          <p:cNvSpPr txBox="1"/>
          <p:nvPr/>
        </p:nvSpPr>
        <p:spPr>
          <a:xfrm>
            <a:off x="14924214" y="6451376"/>
            <a:ext cx="3519137" cy="738664"/>
          </a:xfrm>
          <a:prstGeom prst="rect">
            <a:avLst/>
          </a:prstGeom>
          <a:noFill/>
          <a:ln>
            <a:noFill/>
          </a:ln>
        </p:spPr>
        <p:txBody>
          <a:bodyPr spcFirstLastPara="1" wrap="square" lIns="152400" tIns="0" rIns="0" bIns="0" anchor="t" anchorCtr="0">
            <a:spAutoFit/>
          </a:bodyPr>
          <a:lstStyle/>
          <a:p>
            <a:pPr marL="0" marR="0" lvl="0" indent="0" algn="l" rtl="0">
              <a:lnSpc>
                <a:spcPct val="150000"/>
              </a:lnSpc>
              <a:spcBef>
                <a:spcPts val="0"/>
              </a:spcBef>
              <a:spcAft>
                <a:spcPts val="0"/>
              </a:spcAft>
              <a:buNone/>
            </a:pPr>
            <a:r>
              <a:rPr lang="en-US" sz="3200" b="0" i="0" u="none" strike="noStrike" cap="none" dirty="0">
                <a:solidFill>
                  <a:srgbClr val="334155"/>
                </a:solidFill>
                <a:latin typeface="Inter SemiBold"/>
                <a:ea typeface="Inter SemiBold"/>
                <a:cs typeface="Inter SemiBold"/>
                <a:sym typeface="Inter SemiBold"/>
              </a:rPr>
              <a:t>Demographics</a:t>
            </a:r>
            <a:endParaRPr sz="4400" dirty="0"/>
          </a:p>
        </p:txBody>
      </p:sp>
      <p:sp>
        <p:nvSpPr>
          <p:cNvPr id="54" name="Google Shape;210;p19">
            <a:extLst>
              <a:ext uri="{FF2B5EF4-FFF2-40B4-BE49-F238E27FC236}">
                <a16:creationId xmlns:a16="http://schemas.microsoft.com/office/drawing/2014/main" id="{AA345B26-A0F1-F835-128A-0471AC701BF9}"/>
              </a:ext>
            </a:extLst>
          </p:cNvPr>
          <p:cNvSpPr txBox="1"/>
          <p:nvPr/>
        </p:nvSpPr>
        <p:spPr>
          <a:xfrm>
            <a:off x="14447009" y="7493864"/>
            <a:ext cx="3112767" cy="1107996"/>
          </a:xfrm>
          <a:prstGeom prst="rect">
            <a:avLst/>
          </a:prstGeom>
          <a:noFill/>
          <a:ln>
            <a:noFill/>
          </a:ln>
        </p:spPr>
        <p:txBody>
          <a:bodyPr spcFirstLastPara="1" wrap="square" lIns="0" tIns="0" rIns="0" bIns="0" anchor="t" anchorCtr="0">
            <a:spAutoFit/>
          </a:bodyPr>
          <a:lstStyle/>
          <a:p>
            <a:pPr marL="0" marR="0" lvl="0" indent="0" algn="l" rtl="0">
              <a:lnSpc>
                <a:spcPct val="149948"/>
              </a:lnSpc>
              <a:spcBef>
                <a:spcPts val="0"/>
              </a:spcBef>
              <a:spcAft>
                <a:spcPts val="0"/>
              </a:spcAft>
              <a:buNone/>
            </a:pPr>
            <a:r>
              <a:rPr lang="en-US" sz="2400" b="0" i="0" u="none" strike="noStrike" cap="none" dirty="0">
                <a:solidFill>
                  <a:srgbClr val="334155"/>
                </a:solidFill>
                <a:latin typeface="Inter"/>
                <a:ea typeface="Inter"/>
                <a:cs typeface="Inter"/>
                <a:sym typeface="Inter"/>
              </a:rPr>
              <a:t>Incorporate regional purchasing power shifts.</a:t>
            </a:r>
            <a:endParaRPr sz="2400" dirty="0"/>
          </a:p>
        </p:txBody>
      </p:sp>
      <p:pic>
        <p:nvPicPr>
          <p:cNvPr id="55" name="Google Shape;211;p19" descr="image.png">
            <a:extLst>
              <a:ext uri="{FF2B5EF4-FFF2-40B4-BE49-F238E27FC236}">
                <a16:creationId xmlns:a16="http://schemas.microsoft.com/office/drawing/2014/main" id="{EEA80C7F-E3A5-72EB-B955-C22611945AA5}"/>
              </a:ext>
            </a:extLst>
          </p:cNvPr>
          <p:cNvPicPr preferRelativeResize="0"/>
          <p:nvPr/>
        </p:nvPicPr>
        <p:blipFill rotWithShape="1">
          <a:blip r:embed="rId8">
            <a:alphaModFix/>
          </a:blip>
          <a:srcRect/>
          <a:stretch/>
        </p:blipFill>
        <p:spPr>
          <a:xfrm>
            <a:off x="9561510" y="3514725"/>
            <a:ext cx="488881" cy="434496"/>
          </a:xfrm>
          <a:prstGeom prst="rect">
            <a:avLst/>
          </a:prstGeom>
          <a:noFill/>
          <a:ln>
            <a:noFill/>
          </a:ln>
        </p:spPr>
      </p:pic>
      <p:pic>
        <p:nvPicPr>
          <p:cNvPr id="56" name="Google Shape;212;p19" descr="image.png">
            <a:extLst>
              <a:ext uri="{FF2B5EF4-FFF2-40B4-BE49-F238E27FC236}">
                <a16:creationId xmlns:a16="http://schemas.microsoft.com/office/drawing/2014/main" id="{B8B90965-CC0C-45EC-60BB-E3EAAA322138}"/>
              </a:ext>
            </a:extLst>
          </p:cNvPr>
          <p:cNvPicPr preferRelativeResize="0"/>
          <p:nvPr/>
        </p:nvPicPr>
        <p:blipFill rotWithShape="1">
          <a:blip r:embed="rId9">
            <a:alphaModFix/>
          </a:blip>
          <a:srcRect/>
          <a:stretch/>
        </p:blipFill>
        <p:spPr>
          <a:xfrm>
            <a:off x="14385584" y="3514725"/>
            <a:ext cx="397216" cy="434496"/>
          </a:xfrm>
          <a:prstGeom prst="rect">
            <a:avLst/>
          </a:prstGeom>
          <a:noFill/>
          <a:ln>
            <a:noFill/>
          </a:ln>
        </p:spPr>
      </p:pic>
      <p:pic>
        <p:nvPicPr>
          <p:cNvPr id="57" name="Google Shape;213;p19" descr="image.png">
            <a:extLst>
              <a:ext uri="{FF2B5EF4-FFF2-40B4-BE49-F238E27FC236}">
                <a16:creationId xmlns:a16="http://schemas.microsoft.com/office/drawing/2014/main" id="{540895A7-BDC2-C9EB-5F5F-A66829A105CC}"/>
              </a:ext>
            </a:extLst>
          </p:cNvPr>
          <p:cNvPicPr preferRelativeResize="0"/>
          <p:nvPr/>
        </p:nvPicPr>
        <p:blipFill rotWithShape="1">
          <a:blip r:embed="rId10">
            <a:alphaModFix/>
          </a:blip>
          <a:srcRect/>
          <a:stretch/>
        </p:blipFill>
        <p:spPr>
          <a:xfrm>
            <a:off x="9561511" y="6708233"/>
            <a:ext cx="611102" cy="434496"/>
          </a:xfrm>
          <a:prstGeom prst="rect">
            <a:avLst/>
          </a:prstGeom>
          <a:noFill/>
          <a:ln>
            <a:noFill/>
          </a:ln>
        </p:spPr>
      </p:pic>
      <p:pic>
        <p:nvPicPr>
          <p:cNvPr id="58" name="Google Shape;214;p19" descr="image.png">
            <a:extLst>
              <a:ext uri="{FF2B5EF4-FFF2-40B4-BE49-F238E27FC236}">
                <a16:creationId xmlns:a16="http://schemas.microsoft.com/office/drawing/2014/main" id="{29863D96-3A39-8189-A59A-38B91E84695F}"/>
              </a:ext>
            </a:extLst>
          </p:cNvPr>
          <p:cNvPicPr preferRelativeResize="0"/>
          <p:nvPr/>
        </p:nvPicPr>
        <p:blipFill rotWithShape="1">
          <a:blip r:embed="rId11">
            <a:alphaModFix/>
          </a:blip>
          <a:srcRect/>
          <a:stretch/>
        </p:blipFill>
        <p:spPr>
          <a:xfrm>
            <a:off x="14385583" y="6708233"/>
            <a:ext cx="488881" cy="434496"/>
          </a:xfrm>
          <a:prstGeom prst="rect">
            <a:avLst/>
          </a:prstGeom>
          <a:noFill/>
          <a:ln>
            <a:noFill/>
          </a:ln>
        </p:spPr>
      </p:pic>
    </p:spTree>
    <p:custDataLst>
      <p:tags r:id="rId1"/>
    </p:custDataLst>
    <p:extLst>
      <p:ext uri="{BB962C8B-B14F-4D97-AF65-F5344CB8AC3E}">
        <p14:creationId xmlns:p14="http://schemas.microsoft.com/office/powerpoint/2010/main" val="3631480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CF4E1-9B0A-3901-71E6-A41629694113}"/>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5724BDE7-C76C-E6B5-6433-5F9225206373}"/>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B03537EF-95D2-A607-B3CB-E338F60F502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A430DA3D-D736-7429-4A5F-B4DE142DF0CF}"/>
              </a:ext>
            </a:extLst>
          </p:cNvPr>
          <p:cNvSpPr txBox="1"/>
          <p:nvPr/>
        </p:nvSpPr>
        <p:spPr>
          <a:xfrm>
            <a:off x="17373600" y="9886460"/>
            <a:ext cx="567176" cy="369332"/>
          </a:xfrm>
          <a:prstGeom prst="rect">
            <a:avLst/>
          </a:prstGeom>
          <a:noFill/>
        </p:spPr>
        <p:txBody>
          <a:bodyPr wrap="square" rtlCol="0">
            <a:spAutoFit/>
          </a:bodyPr>
          <a:lstStyle/>
          <a:p>
            <a:fld id="{1C176735-8790-2647-8A20-9BF96FB544F7}" type="slidenum">
              <a:rPr lang="en-EG" smtClean="0"/>
              <a:t>9</a:t>
            </a:fld>
            <a:endParaRPr lang="en-EG" dirty="0"/>
          </a:p>
        </p:txBody>
      </p:sp>
      <p:sp>
        <p:nvSpPr>
          <p:cNvPr id="64" name="TextBox 5">
            <a:extLst>
              <a:ext uri="{FF2B5EF4-FFF2-40B4-BE49-F238E27FC236}">
                <a16:creationId xmlns:a16="http://schemas.microsoft.com/office/drawing/2014/main" id="{4F936E9D-D461-753F-0CA7-F259D9067E5B}"/>
              </a:ext>
            </a:extLst>
          </p:cNvPr>
          <p:cNvSpPr txBox="1"/>
          <p:nvPr/>
        </p:nvSpPr>
        <p:spPr>
          <a:xfrm>
            <a:off x="952500" y="721388"/>
            <a:ext cx="12611100"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Extracting Web Data: The Workflow</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sp>
        <p:nvSpPr>
          <p:cNvPr id="65" name="TextBox 6">
            <a:extLst>
              <a:ext uri="{FF2B5EF4-FFF2-40B4-BE49-F238E27FC236}">
                <a16:creationId xmlns:a16="http://schemas.microsoft.com/office/drawing/2014/main" id="{70B993E6-B5E9-1AE8-52C0-E287C29BF9A5}"/>
              </a:ext>
            </a:extLst>
          </p:cNvPr>
          <p:cNvSpPr txBox="1"/>
          <p:nvPr/>
        </p:nvSpPr>
        <p:spPr>
          <a:xfrm>
            <a:off x="969032" y="2017960"/>
            <a:ext cx="15278100" cy="7097905"/>
          </a:xfrm>
          <a:prstGeom prst="rect">
            <a:avLst/>
          </a:prstGeom>
        </p:spPr>
        <p:txBody>
          <a:bodyPr wrap="square" lIns="0" tIns="0" rIns="0" bIns="0" rtlCol="0" anchor="t">
            <a:spAutoFit/>
          </a:bodyPr>
          <a:lstStyle/>
          <a:p>
            <a:pPr>
              <a:lnSpc>
                <a:spcPct val="150000"/>
              </a:lnSpc>
              <a:spcBef>
                <a:spcPct val="0"/>
              </a:spcBef>
            </a:pPr>
            <a:r>
              <a:rPr lang="en-EG" sz="3600" b="1" dirty="0"/>
              <a:t>Home → Get Data → Web</a:t>
            </a:r>
            <a:endParaRPr lang="en-US" sz="3600" dirty="0">
              <a:solidFill>
                <a:srgbClr val="00ADEE"/>
              </a:solidFill>
              <a:latin typeface="Alexandria"/>
              <a:cs typeface="Alexandria"/>
              <a:sym typeface="Alexandria"/>
            </a:endParaRPr>
          </a:p>
          <a:p>
            <a:pPr lvl="0">
              <a:lnSpc>
                <a:spcPct val="150000"/>
              </a:lnSpc>
              <a:spcBef>
                <a:spcPct val="0"/>
              </a:spcBef>
            </a:pPr>
            <a:r>
              <a:rPr lang="en-US" sz="3600" b="1" dirty="0">
                <a:latin typeface="Alexandria"/>
                <a:ea typeface="Alexandria"/>
                <a:cs typeface="Alexandria"/>
                <a:sym typeface="Alexandria"/>
              </a:rPr>
              <a:t>Steps:</a:t>
            </a: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p:txBody>
      </p:sp>
      <p:graphicFrame>
        <p:nvGraphicFramePr>
          <p:cNvPr id="2" name="Diagram 1">
            <a:extLst>
              <a:ext uri="{FF2B5EF4-FFF2-40B4-BE49-F238E27FC236}">
                <a16:creationId xmlns:a16="http://schemas.microsoft.com/office/drawing/2014/main" id="{BD8E3853-D9D5-7FBF-D411-D53D6E1285A3}"/>
              </a:ext>
            </a:extLst>
          </p:cNvPr>
          <p:cNvGraphicFramePr/>
          <p:nvPr>
            <p:extLst>
              <p:ext uri="{D42A27DB-BD31-4B8C-83A1-F6EECF244321}">
                <p14:modId xmlns:p14="http://schemas.microsoft.com/office/powerpoint/2010/main" val="1443563058"/>
              </p:ext>
            </p:extLst>
          </p:nvPr>
        </p:nvGraphicFramePr>
        <p:xfrm>
          <a:off x="952500" y="3619500"/>
          <a:ext cx="16421100" cy="516953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TextBox 4">
            <a:extLst>
              <a:ext uri="{FF2B5EF4-FFF2-40B4-BE49-F238E27FC236}">
                <a16:creationId xmlns:a16="http://schemas.microsoft.com/office/drawing/2014/main" id="{10714F8D-8F2A-32C3-5446-6A8C123750B6}"/>
              </a:ext>
            </a:extLst>
          </p:cNvPr>
          <p:cNvSpPr txBox="1"/>
          <p:nvPr/>
        </p:nvSpPr>
        <p:spPr>
          <a:xfrm>
            <a:off x="3466214" y="-1041991"/>
            <a:ext cx="184731" cy="369332"/>
          </a:xfrm>
          <a:prstGeom prst="rect">
            <a:avLst/>
          </a:prstGeom>
          <a:noFill/>
        </p:spPr>
        <p:txBody>
          <a:bodyPr wrap="none" rtlCol="0">
            <a:spAutoFit/>
          </a:bodyPr>
          <a:lstStyle/>
          <a:p>
            <a:endParaRPr lang="en-EG" dirty="0"/>
          </a:p>
        </p:txBody>
      </p:sp>
      <p:sp>
        <p:nvSpPr>
          <p:cNvPr id="6" name="Google Shape;227;p20">
            <a:extLst>
              <a:ext uri="{FF2B5EF4-FFF2-40B4-BE49-F238E27FC236}">
                <a16:creationId xmlns:a16="http://schemas.microsoft.com/office/drawing/2014/main" id="{AEF0179F-0C60-9B70-E662-114585D655C3}"/>
              </a:ext>
            </a:extLst>
          </p:cNvPr>
          <p:cNvSpPr txBox="1"/>
          <p:nvPr/>
        </p:nvSpPr>
        <p:spPr>
          <a:xfrm>
            <a:off x="1080091" y="4056787"/>
            <a:ext cx="3352801" cy="830997"/>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Provide public webpage address using "Get Data -&gt; Web".</a:t>
            </a:r>
            <a:endParaRPr sz="4400" dirty="0"/>
          </a:p>
        </p:txBody>
      </p:sp>
      <p:sp>
        <p:nvSpPr>
          <p:cNvPr id="7" name="Google Shape;229;p20">
            <a:extLst>
              <a:ext uri="{FF2B5EF4-FFF2-40B4-BE49-F238E27FC236}">
                <a16:creationId xmlns:a16="http://schemas.microsoft.com/office/drawing/2014/main" id="{62E65290-1193-C0F0-9D87-F8043EEC2902}"/>
              </a:ext>
            </a:extLst>
          </p:cNvPr>
          <p:cNvSpPr txBox="1"/>
          <p:nvPr/>
        </p:nvSpPr>
        <p:spPr>
          <a:xfrm>
            <a:off x="5181600" y="7919903"/>
            <a:ext cx="2879496" cy="830997"/>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Power BI UI auto-identifies nested HTML structures.</a:t>
            </a:r>
            <a:endParaRPr sz="4400" dirty="0"/>
          </a:p>
        </p:txBody>
      </p:sp>
      <p:sp>
        <p:nvSpPr>
          <p:cNvPr id="8" name="Google Shape;231;p20">
            <a:extLst>
              <a:ext uri="{FF2B5EF4-FFF2-40B4-BE49-F238E27FC236}">
                <a16:creationId xmlns:a16="http://schemas.microsoft.com/office/drawing/2014/main" id="{660F8D64-08CC-5C5C-6BF5-E163CE0B775E}"/>
              </a:ext>
            </a:extLst>
          </p:cNvPr>
          <p:cNvSpPr txBox="1"/>
          <p:nvPr/>
        </p:nvSpPr>
        <p:spPr>
          <a:xfrm>
            <a:off x="8872505" y="4056787"/>
            <a:ext cx="2879496" cy="830997"/>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Trim empty rows, fix types, and promote header rows.</a:t>
            </a:r>
            <a:endParaRPr sz="4400" dirty="0"/>
          </a:p>
        </p:txBody>
      </p:sp>
      <p:sp>
        <p:nvSpPr>
          <p:cNvPr id="9" name="Google Shape;233;p20">
            <a:extLst>
              <a:ext uri="{FF2B5EF4-FFF2-40B4-BE49-F238E27FC236}">
                <a16:creationId xmlns:a16="http://schemas.microsoft.com/office/drawing/2014/main" id="{DEEED1F3-2F53-8564-3044-A2063073E75E}"/>
              </a:ext>
            </a:extLst>
          </p:cNvPr>
          <p:cNvSpPr txBox="1"/>
          <p:nvPr/>
        </p:nvSpPr>
        <p:spPr>
          <a:xfrm>
            <a:off x="12489944" y="7919902"/>
            <a:ext cx="2879496" cy="830997"/>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Build model relationships against internal keys.</a:t>
            </a:r>
            <a:endParaRPr sz="4400" dirty="0"/>
          </a:p>
        </p:txBody>
      </p:sp>
    </p:spTree>
    <p:custDataLst>
      <p:tags r:id="rId1"/>
    </p:custDataLst>
    <p:extLst>
      <p:ext uri="{BB962C8B-B14F-4D97-AF65-F5344CB8AC3E}">
        <p14:creationId xmlns:p14="http://schemas.microsoft.com/office/powerpoint/2010/main" val="2649614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D981D-6D98-EE8B-D6DC-95BF629EDB7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9AE8B241-03C0-499B-98A2-FB99E4CCEEC4}"/>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FFA01D92-B6EF-0C5B-04F7-2A91A7D4C4A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1978BAFE-A616-E13F-A1D8-A40E43CAAD21}"/>
              </a:ext>
            </a:extLst>
          </p:cNvPr>
          <p:cNvSpPr txBox="1"/>
          <p:nvPr/>
        </p:nvSpPr>
        <p:spPr>
          <a:xfrm>
            <a:off x="17297400" y="9883555"/>
            <a:ext cx="643376" cy="372237"/>
          </a:xfrm>
          <a:prstGeom prst="rect">
            <a:avLst/>
          </a:prstGeom>
          <a:noFill/>
        </p:spPr>
        <p:txBody>
          <a:bodyPr wrap="square" rtlCol="0">
            <a:spAutoFit/>
          </a:bodyPr>
          <a:lstStyle/>
          <a:p>
            <a:fld id="{1C176735-8790-2647-8A20-9BF96FB544F7}" type="slidenum">
              <a:rPr lang="en-EG" smtClean="0"/>
              <a:t>10</a:t>
            </a:fld>
            <a:endParaRPr lang="en-EG" dirty="0"/>
          </a:p>
        </p:txBody>
      </p:sp>
      <p:sp>
        <p:nvSpPr>
          <p:cNvPr id="64" name="TextBox 5">
            <a:extLst>
              <a:ext uri="{FF2B5EF4-FFF2-40B4-BE49-F238E27FC236}">
                <a16:creationId xmlns:a16="http://schemas.microsoft.com/office/drawing/2014/main" id="{A1A7D29D-ECBF-0716-B7AD-23A41F3C608A}"/>
              </a:ext>
            </a:extLst>
          </p:cNvPr>
          <p:cNvSpPr txBox="1"/>
          <p:nvPr/>
        </p:nvSpPr>
        <p:spPr>
          <a:xfrm>
            <a:off x="952500" y="721388"/>
            <a:ext cx="13565776"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Working with Web Data: Pro Tips</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pic>
        <p:nvPicPr>
          <p:cNvPr id="2" name="Google Shape;119;p15" descr="image.png">
            <a:extLst>
              <a:ext uri="{FF2B5EF4-FFF2-40B4-BE49-F238E27FC236}">
                <a16:creationId xmlns:a16="http://schemas.microsoft.com/office/drawing/2014/main" id="{3967A4D6-F2D9-DD99-D933-C490F7B139DC}"/>
              </a:ext>
            </a:extLst>
          </p:cNvPr>
          <p:cNvPicPr preferRelativeResize="0"/>
          <p:nvPr/>
        </p:nvPicPr>
        <p:blipFill rotWithShape="1">
          <a:blip r:embed="rId5">
            <a:alphaModFix/>
          </a:blip>
          <a:srcRect/>
          <a:stretch/>
        </p:blipFill>
        <p:spPr>
          <a:xfrm>
            <a:off x="952500" y="2219325"/>
            <a:ext cx="7581900" cy="6563865"/>
          </a:xfrm>
          <a:prstGeom prst="rect">
            <a:avLst/>
          </a:prstGeom>
          <a:noFill/>
          <a:ln>
            <a:noFill/>
          </a:ln>
        </p:spPr>
      </p:pic>
      <p:pic>
        <p:nvPicPr>
          <p:cNvPr id="5" name="Google Shape;120;p15" descr="image.png">
            <a:extLst>
              <a:ext uri="{FF2B5EF4-FFF2-40B4-BE49-F238E27FC236}">
                <a16:creationId xmlns:a16="http://schemas.microsoft.com/office/drawing/2014/main" id="{0D3B58A0-01FC-9D0F-C588-3BEC2C8F7714}"/>
              </a:ext>
            </a:extLst>
          </p:cNvPr>
          <p:cNvPicPr preferRelativeResize="0"/>
          <p:nvPr/>
        </p:nvPicPr>
        <p:blipFill rotWithShape="1">
          <a:blip r:embed="rId6"/>
          <a:srcRect/>
          <a:stretch/>
        </p:blipFill>
        <p:spPr>
          <a:xfrm>
            <a:off x="8781097" y="2171700"/>
            <a:ext cx="8259128" cy="6563865"/>
          </a:xfrm>
          <a:prstGeom prst="rect">
            <a:avLst/>
          </a:prstGeom>
        </p:spPr>
      </p:pic>
      <p:pic>
        <p:nvPicPr>
          <p:cNvPr id="6" name="Google Shape;125;p15" descr="image.png">
            <a:extLst>
              <a:ext uri="{FF2B5EF4-FFF2-40B4-BE49-F238E27FC236}">
                <a16:creationId xmlns:a16="http://schemas.microsoft.com/office/drawing/2014/main" id="{052F59D8-5F30-7B12-D06A-B9DA48203C82}"/>
              </a:ext>
            </a:extLst>
          </p:cNvPr>
          <p:cNvPicPr preferRelativeResize="0"/>
          <p:nvPr/>
        </p:nvPicPr>
        <p:blipFill rotWithShape="1">
          <a:blip r:embed="rId7">
            <a:alphaModFix/>
          </a:blip>
          <a:srcRect/>
          <a:stretch/>
        </p:blipFill>
        <p:spPr>
          <a:xfrm>
            <a:off x="1247774" y="2514600"/>
            <a:ext cx="733425" cy="596708"/>
          </a:xfrm>
          <a:prstGeom prst="rect">
            <a:avLst/>
          </a:prstGeom>
          <a:noFill/>
          <a:ln>
            <a:noFill/>
          </a:ln>
        </p:spPr>
      </p:pic>
      <p:sp>
        <p:nvSpPr>
          <p:cNvPr id="7" name="Google Shape;126;p15">
            <a:extLst>
              <a:ext uri="{FF2B5EF4-FFF2-40B4-BE49-F238E27FC236}">
                <a16:creationId xmlns:a16="http://schemas.microsoft.com/office/drawing/2014/main" id="{E884A4E3-C733-73D0-6B15-644B22BCAE90}"/>
              </a:ext>
            </a:extLst>
          </p:cNvPr>
          <p:cNvSpPr txBox="1"/>
          <p:nvPr/>
        </p:nvSpPr>
        <p:spPr>
          <a:xfrm>
            <a:off x="1247775" y="3555055"/>
            <a:ext cx="4780597"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Overcoming Drift</a:t>
            </a:r>
          </a:p>
        </p:txBody>
      </p:sp>
      <p:sp>
        <p:nvSpPr>
          <p:cNvPr id="8" name="Google Shape;127;p15">
            <a:extLst>
              <a:ext uri="{FF2B5EF4-FFF2-40B4-BE49-F238E27FC236}">
                <a16:creationId xmlns:a16="http://schemas.microsoft.com/office/drawing/2014/main" id="{80382CB7-BC78-61EB-9774-429E53EBFF65}"/>
              </a:ext>
            </a:extLst>
          </p:cNvPr>
          <p:cNvSpPr txBox="1"/>
          <p:nvPr/>
        </p:nvSpPr>
        <p:spPr>
          <a:xfrm>
            <a:off x="1247775" y="4366555"/>
            <a:ext cx="7286625" cy="5170646"/>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dirty="0">
                <a:latin typeface="Alexandria"/>
                <a:cs typeface="Alexandria"/>
                <a:sym typeface="Inter SemiBold"/>
              </a:rPr>
              <a:t>HTML structures change over time. If the target website changes its layout, your Power Query steps will break.</a:t>
            </a:r>
          </a:p>
          <a:p>
            <a:pPr marL="0" marR="0" lvl="0" indent="0" algn="l" rtl="0">
              <a:lnSpc>
                <a:spcPct val="150000"/>
              </a:lnSpc>
              <a:spcBef>
                <a:spcPts val="0"/>
              </a:spcBef>
              <a:spcAft>
                <a:spcPts val="0"/>
              </a:spcAft>
              <a:buNone/>
            </a:pPr>
            <a:endParaRPr lang="en-US" sz="2800" dirty="0">
              <a:latin typeface="Alexandria"/>
              <a:cs typeface="Alexandria"/>
              <a:sym typeface="Inter SemiBold"/>
            </a:endParaRPr>
          </a:p>
          <a:p>
            <a:pPr marL="0" marR="0" lvl="0" indent="0" algn="l" rtl="0">
              <a:lnSpc>
                <a:spcPct val="150000"/>
              </a:lnSpc>
              <a:spcBef>
                <a:spcPts val="0"/>
              </a:spcBef>
              <a:spcAft>
                <a:spcPts val="0"/>
              </a:spcAft>
              <a:buNone/>
            </a:pPr>
            <a:r>
              <a:rPr lang="en-US" sz="2800" dirty="0">
                <a:latin typeface="Alexandria"/>
                <a:cs typeface="Alexandria"/>
                <a:sym typeface="Inter SemiBold"/>
              </a:rPr>
              <a:t>Rule: Rely only on government or official statistical endpoints with stable pages.</a:t>
            </a:r>
          </a:p>
          <a:p>
            <a:pPr marL="0" marR="0" lvl="0" indent="0" algn="l" rtl="0">
              <a:lnSpc>
                <a:spcPct val="150000"/>
              </a:lnSpc>
              <a:spcBef>
                <a:spcPts val="0"/>
              </a:spcBef>
              <a:spcAft>
                <a:spcPts val="0"/>
              </a:spcAft>
              <a:buNone/>
            </a:pPr>
            <a:endParaRPr lang="en-US" sz="2800" dirty="0">
              <a:latin typeface="Alexandria"/>
              <a:cs typeface="Alexandria"/>
              <a:sym typeface="Inter SemiBold"/>
            </a:endParaRPr>
          </a:p>
          <a:p>
            <a:pPr marL="0" marR="0" lvl="0" indent="0" algn="l" rtl="0">
              <a:lnSpc>
                <a:spcPct val="150000"/>
              </a:lnSpc>
              <a:spcBef>
                <a:spcPts val="0"/>
              </a:spcBef>
              <a:spcAft>
                <a:spcPts val="0"/>
              </a:spcAft>
              <a:buNone/>
            </a:pPr>
            <a:endParaRPr lang="en-US" sz="2800" dirty="0">
              <a:latin typeface="Alexandria"/>
              <a:cs typeface="Alexandria"/>
              <a:sym typeface="Inter SemiBold"/>
            </a:endParaRPr>
          </a:p>
        </p:txBody>
      </p:sp>
      <p:pic>
        <p:nvPicPr>
          <p:cNvPr id="11" name="Google Shape;129;p15" descr="image.png">
            <a:extLst>
              <a:ext uri="{FF2B5EF4-FFF2-40B4-BE49-F238E27FC236}">
                <a16:creationId xmlns:a16="http://schemas.microsoft.com/office/drawing/2014/main" id="{B043C783-333F-4B20-524D-02C7BB253D69}"/>
              </a:ext>
            </a:extLst>
          </p:cNvPr>
          <p:cNvPicPr preferRelativeResize="0"/>
          <p:nvPr/>
        </p:nvPicPr>
        <p:blipFill rotWithShape="1">
          <a:blip r:embed="rId8">
            <a:alphaModFix/>
          </a:blip>
          <a:srcRect/>
          <a:stretch/>
        </p:blipFill>
        <p:spPr>
          <a:xfrm>
            <a:off x="9144000" y="2514599"/>
            <a:ext cx="609600" cy="603702"/>
          </a:xfrm>
          <a:prstGeom prst="rect">
            <a:avLst/>
          </a:prstGeom>
          <a:noFill/>
          <a:ln>
            <a:noFill/>
          </a:ln>
        </p:spPr>
      </p:pic>
      <p:sp>
        <p:nvSpPr>
          <p:cNvPr id="12" name="Google Shape;130;p15">
            <a:extLst>
              <a:ext uri="{FF2B5EF4-FFF2-40B4-BE49-F238E27FC236}">
                <a16:creationId xmlns:a16="http://schemas.microsoft.com/office/drawing/2014/main" id="{8A7B30B6-358C-9F3D-4E10-39283078E9D8}"/>
              </a:ext>
            </a:extLst>
          </p:cNvPr>
          <p:cNvSpPr txBox="1"/>
          <p:nvPr/>
        </p:nvSpPr>
        <p:spPr>
          <a:xfrm>
            <a:off x="9144000" y="3529467"/>
            <a:ext cx="4780597"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Data Validation</a:t>
            </a:r>
          </a:p>
        </p:txBody>
      </p:sp>
      <p:sp>
        <p:nvSpPr>
          <p:cNvPr id="13" name="Google Shape;131;p15">
            <a:extLst>
              <a:ext uri="{FF2B5EF4-FFF2-40B4-BE49-F238E27FC236}">
                <a16:creationId xmlns:a16="http://schemas.microsoft.com/office/drawing/2014/main" id="{84457F25-3C7B-D76A-C621-120407CAB379}"/>
              </a:ext>
            </a:extLst>
          </p:cNvPr>
          <p:cNvSpPr txBox="1"/>
          <p:nvPr/>
        </p:nvSpPr>
        <p:spPr>
          <a:xfrm>
            <a:off x="9144001" y="4338178"/>
            <a:ext cx="7620000" cy="5170646"/>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800" dirty="0">
                <a:latin typeface="Alexandria"/>
                <a:cs typeface="Alexandria"/>
                <a:sym typeface="Inter SemiBold"/>
              </a:rPr>
              <a:t>Verify the refresh cadence (Daily? Monthly?).</a:t>
            </a:r>
          </a:p>
          <a:p>
            <a:pPr marL="457200" indent="-457200">
              <a:lnSpc>
                <a:spcPct val="150000"/>
              </a:lnSpc>
              <a:buFont typeface="Arial" panose="020B0604020202020204" pitchFamily="34" charset="0"/>
              <a:buChar char="•"/>
            </a:pPr>
            <a:r>
              <a:rPr lang="en-US" sz="2800" dirty="0">
                <a:latin typeface="Alexandria"/>
                <a:cs typeface="Alexandria"/>
                <a:sym typeface="Inter"/>
              </a:rPr>
              <a:t>Remove unneeded metadata and empty columns.</a:t>
            </a:r>
          </a:p>
          <a:p>
            <a:pPr marL="457200" indent="-457200">
              <a:lnSpc>
                <a:spcPct val="150000"/>
              </a:lnSpc>
              <a:buFont typeface="Arial" panose="020B0604020202020204" pitchFamily="34" charset="0"/>
              <a:buChar char="•"/>
            </a:pPr>
            <a:r>
              <a:rPr lang="en-US" sz="2800" dirty="0">
                <a:latin typeface="Alexandria"/>
                <a:cs typeface="Alexandria"/>
                <a:sym typeface="Inter"/>
              </a:rPr>
              <a:t>Check that your URLs accept standard gateway refreshes.</a:t>
            </a:r>
          </a:p>
          <a:p>
            <a:pPr marL="457200" indent="-457200">
              <a:lnSpc>
                <a:spcPct val="150000"/>
              </a:lnSpc>
              <a:buFont typeface="Arial" panose="020B0604020202020204" pitchFamily="34" charset="0"/>
              <a:buChar char="•"/>
            </a:pPr>
            <a:endParaRPr lang="en-US" sz="2800" dirty="0">
              <a:latin typeface="Alexandria"/>
              <a:cs typeface="Alexandria"/>
              <a:sym typeface="Inter"/>
            </a:endParaRPr>
          </a:p>
          <a:p>
            <a:pPr marL="457200" indent="-457200">
              <a:lnSpc>
                <a:spcPct val="150000"/>
              </a:lnSpc>
              <a:buFont typeface="Arial" panose="020B0604020202020204" pitchFamily="34" charset="0"/>
              <a:buChar char="•"/>
            </a:pPr>
            <a:endParaRPr lang="en-US" sz="2800" dirty="0">
              <a:latin typeface="Alexandria"/>
              <a:cs typeface="Alexandria"/>
              <a:sym typeface="Inter"/>
            </a:endParaRPr>
          </a:p>
        </p:txBody>
      </p:sp>
      <p:pic>
        <p:nvPicPr>
          <p:cNvPr id="9" name="Google Shape;254;p21" descr="image.png">
            <a:extLst>
              <a:ext uri="{FF2B5EF4-FFF2-40B4-BE49-F238E27FC236}">
                <a16:creationId xmlns:a16="http://schemas.microsoft.com/office/drawing/2014/main" id="{1E0C6F9A-EEE5-240B-F941-C8D832375BE9}"/>
              </a:ext>
            </a:extLst>
          </p:cNvPr>
          <p:cNvPicPr preferRelativeResize="0"/>
          <p:nvPr/>
        </p:nvPicPr>
        <p:blipFill rotWithShape="1">
          <a:blip r:embed="rId9">
            <a:alphaModFix/>
          </a:blip>
          <a:srcRect/>
          <a:stretch/>
        </p:blipFill>
        <p:spPr>
          <a:xfrm>
            <a:off x="1214436" y="2482345"/>
            <a:ext cx="800100" cy="637397"/>
          </a:xfrm>
          <a:prstGeom prst="rect">
            <a:avLst/>
          </a:prstGeom>
          <a:noFill/>
          <a:ln>
            <a:noFill/>
          </a:ln>
        </p:spPr>
      </p:pic>
      <p:pic>
        <p:nvPicPr>
          <p:cNvPr id="10" name="Google Shape;255;p21" descr="image.png">
            <a:extLst>
              <a:ext uri="{FF2B5EF4-FFF2-40B4-BE49-F238E27FC236}">
                <a16:creationId xmlns:a16="http://schemas.microsoft.com/office/drawing/2014/main" id="{827819B0-A1CF-C080-EA83-54C2B3B5202D}"/>
              </a:ext>
            </a:extLst>
          </p:cNvPr>
          <p:cNvPicPr preferRelativeResize="0"/>
          <p:nvPr/>
        </p:nvPicPr>
        <p:blipFill rotWithShape="1">
          <a:blip r:embed="rId10">
            <a:alphaModFix/>
          </a:blip>
          <a:srcRect/>
          <a:stretch/>
        </p:blipFill>
        <p:spPr>
          <a:xfrm>
            <a:off x="9082087" y="2608207"/>
            <a:ext cx="733425" cy="617236"/>
          </a:xfrm>
          <a:prstGeom prst="rect">
            <a:avLst/>
          </a:prstGeom>
          <a:noFill/>
          <a:ln>
            <a:noFill/>
          </a:ln>
        </p:spPr>
      </p:pic>
    </p:spTree>
    <p:custDataLst>
      <p:tags r:id="rId1"/>
    </p:custDataLst>
    <p:extLst>
      <p:ext uri="{BB962C8B-B14F-4D97-AF65-F5344CB8AC3E}">
        <p14:creationId xmlns:p14="http://schemas.microsoft.com/office/powerpoint/2010/main" val="715394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63F6E-1F16-ED74-E11F-3EE61FBDF87B}"/>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599BA39-3E27-3833-94AF-EDE832E142BB}"/>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EFAD9A30-7566-AA3D-DC20-16D372919D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B8F27121-F044-64A8-64EC-2E3A0289C16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11</a:t>
            </a:fld>
            <a:endParaRPr lang="en-EG" dirty="0"/>
          </a:p>
        </p:txBody>
      </p:sp>
      <p:sp>
        <p:nvSpPr>
          <p:cNvPr id="64" name="TextBox 5">
            <a:extLst>
              <a:ext uri="{FF2B5EF4-FFF2-40B4-BE49-F238E27FC236}">
                <a16:creationId xmlns:a16="http://schemas.microsoft.com/office/drawing/2014/main" id="{DA32ECEE-2252-75AA-A271-A0CA186B04A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Connecting to APIs in Power BI</a:t>
            </a:r>
          </a:p>
        </p:txBody>
      </p:sp>
      <p:sp>
        <p:nvSpPr>
          <p:cNvPr id="65" name="TextBox 6">
            <a:extLst>
              <a:ext uri="{FF2B5EF4-FFF2-40B4-BE49-F238E27FC236}">
                <a16:creationId xmlns:a16="http://schemas.microsoft.com/office/drawing/2014/main" id="{0D97F4FA-DA26-086F-FBB5-D0E4CBB1166A}"/>
              </a:ext>
            </a:extLst>
          </p:cNvPr>
          <p:cNvSpPr txBox="1"/>
          <p:nvPr/>
        </p:nvSpPr>
        <p:spPr>
          <a:xfrm>
            <a:off x="952500" y="1638300"/>
            <a:ext cx="14363700" cy="655372"/>
          </a:xfrm>
          <a:prstGeom prst="rect">
            <a:avLst/>
          </a:prstGeom>
        </p:spPr>
        <p:txBody>
          <a:bodyPr wrap="square" lIns="0" tIns="0" rIns="0" bIns="0" rtlCol="0" anchor="t">
            <a:spAutoFit/>
          </a:bodyPr>
          <a:lstStyle/>
          <a:p>
            <a:pPr lvl="0">
              <a:lnSpc>
                <a:spcPct val="150000"/>
              </a:lnSpc>
              <a:spcBef>
                <a:spcPct val="0"/>
              </a:spcBef>
            </a:pPr>
            <a:r>
              <a:rPr lang="en-US" sz="3200" dirty="0">
                <a:solidFill>
                  <a:srgbClr val="00ADEE"/>
                </a:solidFill>
                <a:latin typeface="Alexandria"/>
                <a:ea typeface="Alexandria"/>
                <a:cs typeface="Alexandria"/>
                <a:sym typeface="Alexandria"/>
              </a:rPr>
              <a:t>What is an API?</a:t>
            </a:r>
          </a:p>
        </p:txBody>
      </p:sp>
      <p:sp>
        <p:nvSpPr>
          <p:cNvPr id="68" name="TextBox 22">
            <a:extLst>
              <a:ext uri="{FF2B5EF4-FFF2-40B4-BE49-F238E27FC236}">
                <a16:creationId xmlns:a16="http://schemas.microsoft.com/office/drawing/2014/main" id="{713E25E1-D7D1-E76C-B001-3A1340B465A6}"/>
              </a:ext>
            </a:extLst>
          </p:cNvPr>
          <p:cNvSpPr txBox="1"/>
          <p:nvPr/>
        </p:nvSpPr>
        <p:spPr>
          <a:xfrm>
            <a:off x="952500" y="2556191"/>
            <a:ext cx="11330035" cy="4451475"/>
          </a:xfrm>
          <a:prstGeom prst="rect">
            <a:avLst/>
          </a:prstGeom>
        </p:spPr>
        <p:txBody>
          <a:bodyPr wrap="square" lIns="0" tIns="0" rIns="0" bIns="0" rtlCol="0" anchor="t">
            <a:spAutoFit/>
          </a:bodyPr>
          <a:lstStyle/>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 An API (Application Programming Interface) allows Power BI to retrieve data directly from online systems and services.</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APIs return structured data, typically in JSON or XML format.</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Data can be refreshed automatically to keep reports up to date</a:t>
            </a:r>
          </a:p>
          <a:p>
            <a:pPr>
              <a:lnSpc>
                <a:spcPct val="150000"/>
              </a:lnSpc>
              <a:spcBef>
                <a:spcPct val="0"/>
              </a:spcBef>
            </a:pPr>
            <a:endParaRPr lang="en-US" sz="2800" dirty="0">
              <a:solidFill>
                <a:srgbClr val="4A4A4A"/>
              </a:solidFill>
              <a:latin typeface="Alexandria"/>
              <a:ea typeface="Alexandria"/>
              <a:cs typeface="Alexandria"/>
              <a:sym typeface="Alexandria"/>
            </a:endParaRPr>
          </a:p>
          <a:p>
            <a:pPr>
              <a:lnSpc>
                <a:spcPct val="150000"/>
              </a:lnSpc>
              <a:spcBef>
                <a:spcPct val="0"/>
              </a:spcBef>
            </a:pPr>
            <a:r>
              <a:rPr lang="en-US" sz="2800" dirty="0">
                <a:solidFill>
                  <a:srgbClr val="4A4A4A"/>
                </a:solidFill>
                <a:latin typeface="Alexandria"/>
                <a:ea typeface="Alexandria"/>
                <a:cs typeface="Alexandria"/>
                <a:sym typeface="Alexandria"/>
              </a:rPr>
              <a:t>.</a:t>
            </a:r>
            <a:endParaRPr lang="en-US" sz="2800" u="none" strike="noStrike" dirty="0">
              <a:solidFill>
                <a:srgbClr val="4A4A4A"/>
              </a:solidFill>
              <a:latin typeface="Alexandria"/>
              <a:ea typeface="Alexandria"/>
              <a:cs typeface="Alexandria"/>
              <a:sym typeface="Alexandria"/>
            </a:endParaRPr>
          </a:p>
        </p:txBody>
      </p:sp>
      <p:pic>
        <p:nvPicPr>
          <p:cNvPr id="2" name="Picture 1">
            <a:extLst>
              <a:ext uri="{FF2B5EF4-FFF2-40B4-BE49-F238E27FC236}">
                <a16:creationId xmlns:a16="http://schemas.microsoft.com/office/drawing/2014/main" id="{6AFDDD37-6ED2-E827-FB17-CF663873B627}"/>
              </a:ext>
            </a:extLst>
          </p:cNvPr>
          <p:cNvPicPr>
            <a:picLocks noChangeAspect="1"/>
          </p:cNvPicPr>
          <p:nvPr/>
        </p:nvPicPr>
        <p:blipFill>
          <a:blip r:embed="rId6"/>
          <a:srcRect r="18731"/>
          <a:stretch>
            <a:fillRect/>
          </a:stretch>
        </p:blipFill>
        <p:spPr>
          <a:xfrm>
            <a:off x="13269325" y="2629860"/>
            <a:ext cx="4359932" cy="2624749"/>
          </a:xfrm>
          <a:prstGeom prst="rect">
            <a:avLst/>
          </a:prstGeom>
        </p:spPr>
      </p:pic>
      <p:sp>
        <p:nvSpPr>
          <p:cNvPr id="6" name="TextBox 22">
            <a:extLst>
              <a:ext uri="{FF2B5EF4-FFF2-40B4-BE49-F238E27FC236}">
                <a16:creationId xmlns:a16="http://schemas.microsoft.com/office/drawing/2014/main" id="{15D3EC06-3D33-5664-4998-DC08443FF9B3}"/>
              </a:ext>
            </a:extLst>
          </p:cNvPr>
          <p:cNvSpPr txBox="1"/>
          <p:nvPr/>
        </p:nvSpPr>
        <p:spPr>
          <a:xfrm>
            <a:off x="1136997" y="6142222"/>
            <a:ext cx="11145539" cy="3805144"/>
          </a:xfrm>
          <a:prstGeom prst="rect">
            <a:avLst/>
          </a:prstGeom>
        </p:spPr>
        <p:txBody>
          <a:bodyPr wrap="square" lIns="0" tIns="0" rIns="0" bIns="0" rtlCol="0" anchor="t">
            <a:spAutoFit/>
          </a:bodyPr>
          <a:lstStyle/>
          <a:p>
            <a:pPr>
              <a:lnSpc>
                <a:spcPct val="150000"/>
              </a:lnSpc>
              <a:spcBef>
                <a:spcPct val="0"/>
              </a:spcBef>
            </a:pPr>
            <a:r>
              <a:rPr lang="en-US" sz="2800" b="1" dirty="0">
                <a:solidFill>
                  <a:srgbClr val="4A4A4A"/>
                </a:solidFill>
                <a:latin typeface="Alexandria"/>
                <a:ea typeface="Alexandria"/>
                <a:cs typeface="Alexandria"/>
                <a:sym typeface="Alexandria"/>
              </a:rPr>
              <a:t>Common API Data Sources</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Exchange rates</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Weather data</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Financial markets</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Government open data</a:t>
            </a: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CRM and ERP systems.</a:t>
            </a:r>
            <a:endParaRPr lang="en-US" sz="2800" u="none" strike="noStrike" dirty="0">
              <a:solidFill>
                <a:srgbClr val="4A4A4A"/>
              </a:solidFill>
              <a:latin typeface="Alexandria"/>
              <a:ea typeface="Alexandria"/>
              <a:cs typeface="Alexandria"/>
              <a:sym typeface="Alexandria"/>
            </a:endParaRPr>
          </a:p>
        </p:txBody>
      </p:sp>
      <p:sp>
        <p:nvSpPr>
          <p:cNvPr id="9" name="TextBox 8">
            <a:extLst>
              <a:ext uri="{FF2B5EF4-FFF2-40B4-BE49-F238E27FC236}">
                <a16:creationId xmlns:a16="http://schemas.microsoft.com/office/drawing/2014/main" id="{5378E0D2-9FDB-4C31-59E0-02D6C7A9B022}"/>
              </a:ext>
            </a:extLst>
          </p:cNvPr>
          <p:cNvSpPr txBox="1"/>
          <p:nvPr/>
        </p:nvSpPr>
        <p:spPr>
          <a:xfrm>
            <a:off x="9643926" y="6142222"/>
            <a:ext cx="9159240" cy="1754326"/>
          </a:xfrm>
          <a:prstGeom prst="rect">
            <a:avLst/>
          </a:prstGeom>
          <a:noFill/>
        </p:spPr>
        <p:txBody>
          <a:bodyPr wrap="square">
            <a:spAutoFit/>
          </a:bodyPr>
          <a:lstStyle/>
          <a:p>
            <a:pPr>
              <a:buNone/>
            </a:pPr>
            <a:r>
              <a:rPr lang="en-EG" sz="3600" b="1" dirty="0"/>
              <a:t>Example API Endpoint (URL):</a:t>
            </a:r>
          </a:p>
          <a:p>
            <a:r>
              <a:rPr lang="en-EG" sz="3600" b="1" dirty="0"/>
              <a:t>ExchangeRate.host</a:t>
            </a:r>
          </a:p>
          <a:p>
            <a:pPr>
              <a:buNone/>
            </a:pPr>
            <a:endParaRPr lang="en-EG" sz="3600" dirty="0"/>
          </a:p>
        </p:txBody>
      </p:sp>
      <p:sp>
        <p:nvSpPr>
          <p:cNvPr id="12" name="TextBox 11">
            <a:extLst>
              <a:ext uri="{FF2B5EF4-FFF2-40B4-BE49-F238E27FC236}">
                <a16:creationId xmlns:a16="http://schemas.microsoft.com/office/drawing/2014/main" id="{17E419C6-D1D0-136C-805A-5C797A2AFA82}"/>
              </a:ext>
            </a:extLst>
          </p:cNvPr>
          <p:cNvSpPr txBox="1"/>
          <p:nvPr/>
        </p:nvSpPr>
        <p:spPr>
          <a:xfrm>
            <a:off x="9674406" y="7400298"/>
            <a:ext cx="7643333" cy="1323439"/>
          </a:xfrm>
          <a:prstGeom prst="rect">
            <a:avLst/>
          </a:prstGeom>
          <a:noFill/>
        </p:spPr>
        <p:txBody>
          <a:bodyPr wrap="square">
            <a:spAutoFit/>
          </a:bodyPr>
          <a:lstStyle/>
          <a:p>
            <a:r>
              <a:rPr lang="en-EG" sz="4000" dirty="0"/>
              <a:t>https://api.exchangerate.host/latest?base=USD&amp;symbols=EUR,GBP,EGP</a:t>
            </a:r>
          </a:p>
        </p:txBody>
      </p:sp>
    </p:spTree>
    <p:custDataLst>
      <p:tags r:id="rId1"/>
    </p:custDataLst>
    <p:extLst>
      <p:ext uri="{BB962C8B-B14F-4D97-AF65-F5344CB8AC3E}">
        <p14:creationId xmlns:p14="http://schemas.microsoft.com/office/powerpoint/2010/main" val="4016571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5756D-840D-80CC-7D16-1435203080CD}"/>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55A9A822-83B9-44FC-3354-9053D8BA5964}"/>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r" defTabSz="914400" rtl="1" eaLnBrk="1" latinLnBrk="0" hangingPunct="1"/>
            <a:endParaRPr lang="en-EG" dirty="0"/>
          </a:p>
        </p:txBody>
      </p:sp>
      <p:pic>
        <p:nvPicPr>
          <p:cNvPr id="4" name="Graphic 21">
            <a:extLst>
              <a:ext uri="{FF2B5EF4-FFF2-40B4-BE49-F238E27FC236}">
                <a16:creationId xmlns:a16="http://schemas.microsoft.com/office/drawing/2014/main" id="{7F5571D2-5B6C-A4D1-C7E1-E4A5B8FC7DA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F25BFB5-D0FB-909F-D277-69476A2AC7D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12</a:t>
            </a:fld>
            <a:endParaRPr lang="en-EG" dirty="0"/>
          </a:p>
        </p:txBody>
      </p:sp>
      <p:sp>
        <p:nvSpPr>
          <p:cNvPr id="64" name="TextBox 5">
            <a:extLst>
              <a:ext uri="{FF2B5EF4-FFF2-40B4-BE49-F238E27FC236}">
                <a16:creationId xmlns:a16="http://schemas.microsoft.com/office/drawing/2014/main" id="{BDAB614B-5CA2-B074-7D2B-20B7FF5EFCF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REST APIs &amp; Web Feeds</a:t>
            </a:r>
          </a:p>
        </p:txBody>
      </p:sp>
      <p:sp>
        <p:nvSpPr>
          <p:cNvPr id="65" name="TextBox 6">
            <a:extLst>
              <a:ext uri="{FF2B5EF4-FFF2-40B4-BE49-F238E27FC236}">
                <a16:creationId xmlns:a16="http://schemas.microsoft.com/office/drawing/2014/main" id="{92E4CA60-01ED-F2DE-6CD2-7AE6AFA75690}"/>
              </a:ext>
            </a:extLst>
          </p:cNvPr>
          <p:cNvSpPr txBox="1"/>
          <p:nvPr/>
        </p:nvSpPr>
        <p:spPr>
          <a:xfrm>
            <a:off x="952500" y="1962469"/>
            <a:ext cx="14363700" cy="1394036"/>
          </a:xfrm>
          <a:prstGeom prst="rect">
            <a:avLst/>
          </a:prstGeom>
        </p:spPr>
        <p:txBody>
          <a:bodyPr wrap="square" lIns="0" tIns="0" rIns="0" bIns="0" rtlCol="0" anchor="t">
            <a:spAutoFit/>
          </a:bodyPr>
          <a:lstStyle/>
          <a:p>
            <a:pPr lvl="0">
              <a:lnSpc>
                <a:spcPct val="150000"/>
              </a:lnSpc>
              <a:spcBef>
                <a:spcPct val="0"/>
              </a:spcBef>
            </a:pPr>
            <a:r>
              <a:rPr lang="en-US" sz="3200" dirty="0">
                <a:solidFill>
                  <a:srgbClr val="00ADEE"/>
                </a:solidFill>
                <a:latin typeface="Alexandria"/>
                <a:ea typeface="Alexandria"/>
                <a:cs typeface="Alexandria"/>
                <a:sym typeface="Alexandria"/>
              </a:rPr>
              <a:t>Direct Data Connections</a:t>
            </a:r>
          </a:p>
          <a:p>
            <a:pPr lvl="0">
              <a:lnSpc>
                <a:spcPct val="150000"/>
              </a:lnSpc>
              <a:spcBef>
                <a:spcPct val="0"/>
              </a:spcBef>
            </a:pPr>
            <a:endParaRPr lang="en-US" sz="3200" dirty="0">
              <a:solidFill>
                <a:srgbClr val="00ADEE"/>
              </a:solidFill>
              <a:latin typeface="Alexandria"/>
              <a:ea typeface="Alexandria"/>
              <a:cs typeface="Alexandria"/>
              <a:sym typeface="Alexandria"/>
            </a:endParaRPr>
          </a:p>
        </p:txBody>
      </p:sp>
      <p:sp>
        <p:nvSpPr>
          <p:cNvPr id="68" name="TextBox 22">
            <a:extLst>
              <a:ext uri="{FF2B5EF4-FFF2-40B4-BE49-F238E27FC236}">
                <a16:creationId xmlns:a16="http://schemas.microsoft.com/office/drawing/2014/main" id="{23B9CAE8-D3F8-D353-008B-E919B20B050B}"/>
              </a:ext>
            </a:extLst>
          </p:cNvPr>
          <p:cNvSpPr txBox="1"/>
          <p:nvPr/>
        </p:nvSpPr>
        <p:spPr>
          <a:xfrm>
            <a:off x="970261" y="3152312"/>
            <a:ext cx="10575944" cy="6390467"/>
          </a:xfrm>
          <a:prstGeom prst="rect">
            <a:avLst/>
          </a:prstGeom>
        </p:spPr>
        <p:txBody>
          <a:bodyPr wrap="square" lIns="0" tIns="0" rIns="0" bIns="0" rtlCol="0" anchor="t">
            <a:spAutoFit/>
          </a:bodyPr>
          <a:lstStyle/>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Web scraping gets the data, but Web APIs give you a direct, stable pipeline. </a:t>
            </a:r>
            <a:endParaRPr lang="ar-SA" sz="2800" dirty="0">
              <a:solidFill>
                <a:srgbClr val="4A4A4A"/>
              </a:solidFill>
              <a:latin typeface="Alexandria"/>
              <a:ea typeface="Alexandria"/>
              <a:cs typeface="Alexandria"/>
              <a:sym typeface="Alexandria"/>
            </a:endParaRPr>
          </a:p>
          <a:p>
            <a:pPr marL="457200" indent="-457200">
              <a:lnSpc>
                <a:spcPct val="150000"/>
              </a:lnSpc>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API feeds are built specifically for software communication.</a:t>
            </a:r>
          </a:p>
          <a:p>
            <a:pPr marL="457200" lvl="0" indent="-457200" algn="l">
              <a:lnSpc>
                <a:spcPct val="150000"/>
              </a:lnSpc>
              <a:spcBef>
                <a:spcPct val="0"/>
              </a:spcBef>
              <a:buFont typeface="Arial" panose="020B0604020202020204" pitchFamily="34" charset="0"/>
              <a:buChar char="•"/>
            </a:pPr>
            <a:r>
              <a:rPr lang="en-US" sz="2800" u="none" strike="noStrike" dirty="0">
                <a:solidFill>
                  <a:srgbClr val="4A4A4A"/>
                </a:solidFill>
                <a:latin typeface="Alexandria"/>
                <a:ea typeface="Alexandria"/>
                <a:cs typeface="Alexandria"/>
                <a:sym typeface="Alexandria"/>
              </a:rPr>
              <a:t>REST Standard: Leverages simple HTTP queries for fast access.</a:t>
            </a:r>
          </a:p>
          <a:p>
            <a:pPr marL="457200" lvl="0" indent="-457200" algn="l">
              <a:lnSpc>
                <a:spcPct val="150000"/>
              </a:lnSpc>
              <a:spcBef>
                <a:spcPct val="0"/>
              </a:spcBef>
              <a:buFont typeface="Arial" panose="020B0604020202020204" pitchFamily="34" charset="0"/>
              <a:buChar char="•"/>
            </a:pPr>
            <a:r>
              <a:rPr lang="en-US" sz="2800" u="none" strike="noStrike" dirty="0">
                <a:solidFill>
                  <a:srgbClr val="4A4A4A"/>
                </a:solidFill>
                <a:latin typeface="Alexandria"/>
                <a:ea typeface="Alexandria"/>
                <a:cs typeface="Alexandria"/>
                <a:sym typeface="Alexandria"/>
              </a:rPr>
              <a:t>JSON Payload: Power BI automatically formats JSON files into clean rows.</a:t>
            </a:r>
          </a:p>
          <a:p>
            <a:pPr marL="457200" lvl="0" indent="-457200" algn="l">
              <a:lnSpc>
                <a:spcPct val="150000"/>
              </a:lnSpc>
              <a:spcBef>
                <a:spcPct val="0"/>
              </a:spcBef>
              <a:buFont typeface="Arial" panose="020B0604020202020204" pitchFamily="34" charset="0"/>
              <a:buChar char="•"/>
            </a:pPr>
            <a:r>
              <a:rPr lang="en-US" sz="2800" u="none" strike="noStrike" dirty="0">
                <a:solidFill>
                  <a:srgbClr val="4A4A4A"/>
                </a:solidFill>
                <a:latin typeface="Alexandria"/>
                <a:ea typeface="Alexandria"/>
                <a:cs typeface="Alexandria"/>
                <a:sym typeface="Alexandria"/>
              </a:rPr>
              <a:t>Token Security: Easy setup for credential-locked API endpoints.</a:t>
            </a:r>
          </a:p>
        </p:txBody>
      </p:sp>
      <p:pic>
        <p:nvPicPr>
          <p:cNvPr id="5" name="Google Shape;268;p22" descr="image.png">
            <a:extLst>
              <a:ext uri="{FF2B5EF4-FFF2-40B4-BE49-F238E27FC236}">
                <a16:creationId xmlns:a16="http://schemas.microsoft.com/office/drawing/2014/main" id="{124FD457-785C-7B40-677F-7955510EEDF3}"/>
              </a:ext>
            </a:extLst>
          </p:cNvPr>
          <p:cNvPicPr preferRelativeResize="0"/>
          <p:nvPr/>
        </p:nvPicPr>
        <p:blipFill rotWithShape="1">
          <a:blip r:embed="rId6">
            <a:alphaModFix/>
          </a:blip>
          <a:srcRect/>
          <a:stretch/>
        </p:blipFill>
        <p:spPr>
          <a:xfrm>
            <a:off x="11879988" y="2966044"/>
            <a:ext cx="6096000" cy="6858000"/>
          </a:xfrm>
          <a:prstGeom prst="rect">
            <a:avLst/>
          </a:prstGeom>
          <a:noFill/>
          <a:ln>
            <a:noFill/>
          </a:ln>
        </p:spPr>
      </p:pic>
    </p:spTree>
    <p:custDataLst>
      <p:tags r:id="rId1"/>
    </p:custDataLst>
    <p:extLst>
      <p:ext uri="{BB962C8B-B14F-4D97-AF65-F5344CB8AC3E}">
        <p14:creationId xmlns:p14="http://schemas.microsoft.com/office/powerpoint/2010/main" val="1404800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51290-989B-1D12-0667-0F216DEE0D4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0B58523-7E4B-4D07-8449-F9A2C8988498}"/>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F0E9F8E3-C8C0-AE5B-6F59-1DEC1915E541}"/>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4E875E8E-4507-1A88-69C8-052B5E2EF54E}"/>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D451FA30-62E6-0388-2318-B7FD6FD5F0B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7CBB9AD5-AF06-7293-97EE-7C76FE215ABD}"/>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5B67EDC-B027-0ABF-C4EB-E3C34E60A9A8}"/>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85084DEA-558B-18D3-605D-6CBF8833F551}"/>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88400450-AA9A-2CA7-80A8-599CD76CE213}"/>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2. AI-Powered Analytics</a:t>
            </a:r>
          </a:p>
        </p:txBody>
      </p:sp>
      <p:sp>
        <p:nvSpPr>
          <p:cNvPr id="42" name="TextBox 41">
            <a:extLst>
              <a:ext uri="{FF2B5EF4-FFF2-40B4-BE49-F238E27FC236}">
                <a16:creationId xmlns:a16="http://schemas.microsoft.com/office/drawing/2014/main" id="{C56F00B4-5F13-7E59-FF88-B99B7FF5622D}"/>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5D172243-214B-C8D7-23B5-6608639D7E70}"/>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07</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6A79BA9-44F8-6C3D-7E22-E5630AC4051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E29E999D-BF18-1C4F-A303-7DD110C409C3}"/>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13</a:t>
            </a:fld>
            <a:endParaRPr lang="en-EG" dirty="0"/>
          </a:p>
        </p:txBody>
      </p:sp>
    </p:spTree>
    <p:extLst>
      <p:ext uri="{BB962C8B-B14F-4D97-AF65-F5344CB8AC3E}">
        <p14:creationId xmlns:p14="http://schemas.microsoft.com/office/powerpoint/2010/main" val="57734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45300-96C0-4BB3-E18C-001F0236B7E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3016B23-B72E-3790-6129-0395BC3210D7}"/>
              </a:ext>
            </a:extLst>
          </p:cNvPr>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sp>
        <p:nvSpPr>
          <p:cNvPr id="51" name="TextBox 50">
            <a:extLst>
              <a:ext uri="{FF2B5EF4-FFF2-40B4-BE49-F238E27FC236}">
                <a16:creationId xmlns:a16="http://schemas.microsoft.com/office/drawing/2014/main" id="{4F53DA07-E5A4-0BCE-56CC-F553128EBE17}"/>
              </a:ext>
            </a:extLst>
          </p:cNvPr>
          <p:cNvSpPr txBox="1"/>
          <p:nvPr/>
        </p:nvSpPr>
        <p:spPr>
          <a:xfrm>
            <a:off x="17559776" y="9727168"/>
            <a:ext cx="543980" cy="369332"/>
          </a:xfrm>
          <a:prstGeom prst="rect">
            <a:avLst/>
          </a:prstGeom>
          <a:noFill/>
        </p:spPr>
        <p:txBody>
          <a:bodyPr wrap="square" rtlCol="0">
            <a:spAutoFit/>
          </a:bodyPr>
          <a:lstStyle/>
          <a:p>
            <a:fld id="{1C176735-8790-2647-8A20-9BF96FB544F7}" type="slidenum">
              <a:rPr lang="en-EG" smtClean="0"/>
              <a:t>14</a:t>
            </a:fld>
            <a:endParaRPr lang="en-EG" dirty="0"/>
          </a:p>
        </p:txBody>
      </p:sp>
      <p:sp>
        <p:nvSpPr>
          <p:cNvPr id="64" name="TextBox 5">
            <a:extLst>
              <a:ext uri="{FF2B5EF4-FFF2-40B4-BE49-F238E27FC236}">
                <a16:creationId xmlns:a16="http://schemas.microsoft.com/office/drawing/2014/main" id="{676E2146-2F41-88D9-7B41-4516397A50E8}"/>
              </a:ext>
            </a:extLst>
          </p:cNvPr>
          <p:cNvSpPr txBox="1"/>
          <p:nvPr/>
        </p:nvSpPr>
        <p:spPr>
          <a:xfrm>
            <a:off x="952500" y="721388"/>
            <a:ext cx="11430000" cy="1590179"/>
          </a:xfrm>
          <a:prstGeom prst="rect">
            <a:avLst/>
          </a:prstGeom>
        </p:spPr>
        <p:txBody>
          <a:bodyPr lIns="0" tIns="0" rIns="0" bIns="0" rtlCol="0" anchor="t">
            <a:spAutoFit/>
          </a:bodyPr>
          <a:lstStyle/>
          <a:p>
            <a:pPr lvl="0">
              <a:lnSpc>
                <a:spcPts val="6160"/>
              </a:lnSpc>
              <a:spcBef>
                <a:spcPct val="0"/>
              </a:spcBef>
            </a:pPr>
            <a:r>
              <a:rPr lang="en-US" sz="5400" dirty="0">
                <a:solidFill>
                  <a:srgbClr val="1A1A2E"/>
                </a:solidFill>
                <a:latin typeface="Alexandria"/>
                <a:ea typeface="Alexandria"/>
                <a:cs typeface="Alexandria"/>
                <a:sym typeface="Alexandria"/>
              </a:rPr>
              <a:t>Power BI Built-In AI Engine</a:t>
            </a:r>
          </a:p>
          <a:p>
            <a:pPr lvl="0">
              <a:lnSpc>
                <a:spcPts val="6160"/>
              </a:lnSpc>
              <a:spcBef>
                <a:spcPct val="0"/>
              </a:spcBef>
            </a:pPr>
            <a:endParaRPr lang="en-US" sz="5400" dirty="0">
              <a:solidFill>
                <a:srgbClr val="1A1A2E"/>
              </a:solidFill>
              <a:latin typeface="Alexandria"/>
              <a:ea typeface="Alexandria"/>
              <a:cs typeface="Alexandria"/>
              <a:sym typeface="Alexandria"/>
            </a:endParaRPr>
          </a:p>
        </p:txBody>
      </p:sp>
      <p:pic>
        <p:nvPicPr>
          <p:cNvPr id="5" name="Google Shape;307;p25" descr="image.png">
            <a:extLst>
              <a:ext uri="{FF2B5EF4-FFF2-40B4-BE49-F238E27FC236}">
                <a16:creationId xmlns:a16="http://schemas.microsoft.com/office/drawing/2014/main" id="{F347C089-5183-86F3-2D80-92F7057394CC}"/>
              </a:ext>
            </a:extLst>
          </p:cNvPr>
          <p:cNvPicPr preferRelativeResize="0"/>
          <p:nvPr/>
        </p:nvPicPr>
        <p:blipFill rotWithShape="1">
          <a:blip r:embed="rId5">
            <a:alphaModFix/>
          </a:blip>
          <a:srcRect/>
          <a:stretch/>
        </p:blipFill>
        <p:spPr>
          <a:xfrm>
            <a:off x="883692" y="3390900"/>
            <a:ext cx="5000883" cy="5495181"/>
          </a:xfrm>
          <a:prstGeom prst="rect">
            <a:avLst/>
          </a:prstGeom>
          <a:noFill/>
          <a:ln>
            <a:noFill/>
          </a:ln>
        </p:spPr>
      </p:pic>
      <p:pic>
        <p:nvPicPr>
          <p:cNvPr id="7" name="Google Shape;308;p25" descr="image.png">
            <a:extLst>
              <a:ext uri="{FF2B5EF4-FFF2-40B4-BE49-F238E27FC236}">
                <a16:creationId xmlns:a16="http://schemas.microsoft.com/office/drawing/2014/main" id="{F949105E-51BE-FE04-7BEF-8EBF20F915F9}"/>
              </a:ext>
            </a:extLst>
          </p:cNvPr>
          <p:cNvPicPr preferRelativeResize="0"/>
          <p:nvPr/>
        </p:nvPicPr>
        <p:blipFill rotWithShape="1">
          <a:blip r:embed="rId6">
            <a:alphaModFix/>
          </a:blip>
          <a:srcRect/>
          <a:stretch/>
        </p:blipFill>
        <p:spPr>
          <a:xfrm>
            <a:off x="6222975" y="3409951"/>
            <a:ext cx="5000883" cy="5495181"/>
          </a:xfrm>
          <a:prstGeom prst="rect">
            <a:avLst/>
          </a:prstGeom>
          <a:noFill/>
          <a:ln>
            <a:noFill/>
          </a:ln>
        </p:spPr>
      </p:pic>
      <p:pic>
        <p:nvPicPr>
          <p:cNvPr id="9" name="Google Shape;309;p25" descr="image.png">
            <a:extLst>
              <a:ext uri="{FF2B5EF4-FFF2-40B4-BE49-F238E27FC236}">
                <a16:creationId xmlns:a16="http://schemas.microsoft.com/office/drawing/2014/main" id="{BD6AB408-F377-B737-D92D-6CF999AB4ECB}"/>
              </a:ext>
            </a:extLst>
          </p:cNvPr>
          <p:cNvPicPr preferRelativeResize="0"/>
          <p:nvPr/>
        </p:nvPicPr>
        <p:blipFill rotWithShape="1">
          <a:blip r:embed="rId7">
            <a:alphaModFix/>
          </a:blip>
          <a:srcRect/>
          <a:stretch/>
        </p:blipFill>
        <p:spPr>
          <a:xfrm>
            <a:off x="12255487" y="3390900"/>
            <a:ext cx="5000883" cy="5495181"/>
          </a:xfrm>
          <a:prstGeom prst="rect">
            <a:avLst/>
          </a:prstGeom>
          <a:noFill/>
          <a:ln>
            <a:noFill/>
          </a:ln>
        </p:spPr>
      </p:pic>
      <p:sp>
        <p:nvSpPr>
          <p:cNvPr id="11" name="Google Shape;312;p25">
            <a:extLst>
              <a:ext uri="{FF2B5EF4-FFF2-40B4-BE49-F238E27FC236}">
                <a16:creationId xmlns:a16="http://schemas.microsoft.com/office/drawing/2014/main" id="{E0BBF986-F7BF-3128-F57D-7A3888583166}"/>
              </a:ext>
            </a:extLst>
          </p:cNvPr>
          <p:cNvSpPr txBox="1"/>
          <p:nvPr/>
        </p:nvSpPr>
        <p:spPr>
          <a:xfrm>
            <a:off x="1104599" y="4650767"/>
            <a:ext cx="3100387" cy="67710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dirty="0">
                <a:solidFill>
                  <a:srgbClr val="4F46E5"/>
                </a:solidFill>
                <a:latin typeface="Plus Jakarta Sans SemiBold"/>
                <a:ea typeface="Plus Jakarta Sans SemiBold"/>
                <a:cs typeface="Plus Jakarta Sans SemiBold"/>
                <a:sym typeface="Plus Jakarta Sans SemiBold"/>
              </a:rPr>
              <a:t>Diagnostic AI</a:t>
            </a:r>
            <a:endParaRPr sz="4800" dirty="0"/>
          </a:p>
        </p:txBody>
      </p:sp>
      <p:sp>
        <p:nvSpPr>
          <p:cNvPr id="13" name="Google Shape;313;p25">
            <a:extLst>
              <a:ext uri="{FF2B5EF4-FFF2-40B4-BE49-F238E27FC236}">
                <a16:creationId xmlns:a16="http://schemas.microsoft.com/office/drawing/2014/main" id="{E2D0D06D-FE4F-E0C9-D3AB-8A8C8EA50488}"/>
              </a:ext>
            </a:extLst>
          </p:cNvPr>
          <p:cNvSpPr txBox="1"/>
          <p:nvPr/>
        </p:nvSpPr>
        <p:spPr>
          <a:xfrm>
            <a:off x="1071071" y="5469018"/>
            <a:ext cx="4852944" cy="323165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Key Influencers and Decomposition Trees automatically find root causes and show exactly what drives your performance metrics.</a:t>
            </a:r>
            <a:endParaRPr sz="4800" dirty="0"/>
          </a:p>
        </p:txBody>
      </p:sp>
      <p:sp>
        <p:nvSpPr>
          <p:cNvPr id="14" name="Google Shape;314;p25">
            <a:extLst>
              <a:ext uri="{FF2B5EF4-FFF2-40B4-BE49-F238E27FC236}">
                <a16:creationId xmlns:a16="http://schemas.microsoft.com/office/drawing/2014/main" id="{F43CC2F8-D25F-6DC0-34ED-727CE8168B50}"/>
              </a:ext>
            </a:extLst>
          </p:cNvPr>
          <p:cNvSpPr txBox="1"/>
          <p:nvPr/>
        </p:nvSpPr>
        <p:spPr>
          <a:xfrm>
            <a:off x="6641636" y="4650767"/>
            <a:ext cx="3100387" cy="67710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a:solidFill>
                  <a:srgbClr val="4F46E5"/>
                </a:solidFill>
                <a:latin typeface="Plus Jakarta Sans SemiBold"/>
                <a:ea typeface="Plus Jakarta Sans SemiBold"/>
                <a:cs typeface="Plus Jakarta Sans SemiBold"/>
                <a:sym typeface="Plus Jakarta Sans SemiBold"/>
              </a:rPr>
              <a:t>Predictive AI</a:t>
            </a:r>
            <a:endParaRPr sz="4800"/>
          </a:p>
        </p:txBody>
      </p:sp>
      <p:sp>
        <p:nvSpPr>
          <p:cNvPr id="15" name="Google Shape;315;p25">
            <a:extLst>
              <a:ext uri="{FF2B5EF4-FFF2-40B4-BE49-F238E27FC236}">
                <a16:creationId xmlns:a16="http://schemas.microsoft.com/office/drawing/2014/main" id="{BE5E3B05-0BDE-E942-0F07-E928C113C713}"/>
              </a:ext>
            </a:extLst>
          </p:cNvPr>
          <p:cNvSpPr txBox="1"/>
          <p:nvPr/>
        </p:nvSpPr>
        <p:spPr>
          <a:xfrm>
            <a:off x="6641636" y="5327875"/>
            <a:ext cx="4730160" cy="323165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Built-in forecasting and automatic anomaly detection algorithms scan your timelines to spot outliers and project future values.</a:t>
            </a:r>
            <a:endParaRPr sz="4800" dirty="0"/>
          </a:p>
        </p:txBody>
      </p:sp>
      <p:sp>
        <p:nvSpPr>
          <p:cNvPr id="16" name="Google Shape;316;p25">
            <a:extLst>
              <a:ext uri="{FF2B5EF4-FFF2-40B4-BE49-F238E27FC236}">
                <a16:creationId xmlns:a16="http://schemas.microsoft.com/office/drawing/2014/main" id="{39B0C172-FFF0-F252-9EF9-BCB1955D51B9}"/>
              </a:ext>
            </a:extLst>
          </p:cNvPr>
          <p:cNvSpPr txBox="1"/>
          <p:nvPr/>
        </p:nvSpPr>
        <p:spPr>
          <a:xfrm>
            <a:off x="12403426" y="4650767"/>
            <a:ext cx="4117730" cy="67710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dirty="0">
                <a:solidFill>
                  <a:srgbClr val="4F46E5"/>
                </a:solidFill>
                <a:latin typeface="Plus Jakarta Sans SemiBold"/>
                <a:ea typeface="Plus Jakarta Sans SemiBold"/>
                <a:cs typeface="Plus Jakarta Sans SemiBold"/>
                <a:sym typeface="Plus Jakarta Sans SemiBold"/>
              </a:rPr>
              <a:t>Natural Language</a:t>
            </a:r>
            <a:endParaRPr sz="4800" dirty="0"/>
          </a:p>
        </p:txBody>
      </p:sp>
      <p:sp>
        <p:nvSpPr>
          <p:cNvPr id="17" name="Google Shape;317;p25">
            <a:extLst>
              <a:ext uri="{FF2B5EF4-FFF2-40B4-BE49-F238E27FC236}">
                <a16:creationId xmlns:a16="http://schemas.microsoft.com/office/drawing/2014/main" id="{4F8A2F9E-0BA8-7791-CF4B-0B4438C91FCB}"/>
              </a:ext>
            </a:extLst>
          </p:cNvPr>
          <p:cNvSpPr txBox="1"/>
          <p:nvPr/>
        </p:nvSpPr>
        <p:spPr>
          <a:xfrm>
            <a:off x="12403426" y="5469018"/>
            <a:ext cx="4852944" cy="2585323"/>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Smart Narratives and Q&amp;A visuals use natural language processing to translate charts into clear text bulletins instantly.</a:t>
            </a:r>
            <a:endParaRPr sz="4800" dirty="0"/>
          </a:p>
        </p:txBody>
      </p:sp>
      <p:pic>
        <p:nvPicPr>
          <p:cNvPr id="18" name="Google Shape;318;p25" descr="image.png">
            <a:extLst>
              <a:ext uri="{FF2B5EF4-FFF2-40B4-BE49-F238E27FC236}">
                <a16:creationId xmlns:a16="http://schemas.microsoft.com/office/drawing/2014/main" id="{B3CE5230-7CF1-8652-4162-EF83E1A0709E}"/>
              </a:ext>
            </a:extLst>
          </p:cNvPr>
          <p:cNvPicPr preferRelativeResize="0"/>
          <p:nvPr/>
        </p:nvPicPr>
        <p:blipFill rotWithShape="1">
          <a:blip r:embed="rId8">
            <a:alphaModFix/>
          </a:blip>
          <a:srcRect/>
          <a:stretch/>
        </p:blipFill>
        <p:spPr>
          <a:xfrm>
            <a:off x="1104599" y="3619502"/>
            <a:ext cx="626774" cy="762000"/>
          </a:xfrm>
          <a:prstGeom prst="rect">
            <a:avLst/>
          </a:prstGeom>
          <a:noFill/>
          <a:ln>
            <a:noFill/>
          </a:ln>
        </p:spPr>
      </p:pic>
      <p:pic>
        <p:nvPicPr>
          <p:cNvPr id="19" name="Google Shape;319;p25" descr="image.png">
            <a:extLst>
              <a:ext uri="{FF2B5EF4-FFF2-40B4-BE49-F238E27FC236}">
                <a16:creationId xmlns:a16="http://schemas.microsoft.com/office/drawing/2014/main" id="{5C567C9A-6907-CC78-A7FE-2046F872F88F}"/>
              </a:ext>
            </a:extLst>
          </p:cNvPr>
          <p:cNvPicPr preferRelativeResize="0"/>
          <p:nvPr/>
        </p:nvPicPr>
        <p:blipFill rotWithShape="1">
          <a:blip r:embed="rId9">
            <a:alphaModFix/>
          </a:blip>
          <a:srcRect/>
          <a:stretch/>
        </p:blipFill>
        <p:spPr>
          <a:xfrm>
            <a:off x="6641636" y="3619502"/>
            <a:ext cx="626774" cy="762000"/>
          </a:xfrm>
          <a:prstGeom prst="rect">
            <a:avLst/>
          </a:prstGeom>
          <a:noFill/>
          <a:ln>
            <a:noFill/>
          </a:ln>
        </p:spPr>
      </p:pic>
      <p:pic>
        <p:nvPicPr>
          <p:cNvPr id="20" name="Google Shape;320;p25" descr="image.png">
            <a:extLst>
              <a:ext uri="{FF2B5EF4-FFF2-40B4-BE49-F238E27FC236}">
                <a16:creationId xmlns:a16="http://schemas.microsoft.com/office/drawing/2014/main" id="{95F05F6F-C08C-1E14-53D3-CAD715AD12DC}"/>
              </a:ext>
            </a:extLst>
          </p:cNvPr>
          <p:cNvPicPr preferRelativeResize="0"/>
          <p:nvPr/>
        </p:nvPicPr>
        <p:blipFill rotWithShape="1">
          <a:blip r:embed="rId10">
            <a:alphaModFix/>
          </a:blip>
          <a:srcRect/>
          <a:stretch/>
        </p:blipFill>
        <p:spPr>
          <a:xfrm>
            <a:off x="12403426" y="3619501"/>
            <a:ext cx="626774" cy="762000"/>
          </a:xfrm>
          <a:prstGeom prst="rect">
            <a:avLst/>
          </a:prstGeom>
          <a:noFill/>
          <a:ln>
            <a:noFill/>
          </a:ln>
        </p:spPr>
      </p:pic>
    </p:spTree>
    <p:custDataLst>
      <p:tags r:id="rId1"/>
    </p:custDataLst>
    <p:extLst>
      <p:ext uri="{BB962C8B-B14F-4D97-AF65-F5344CB8AC3E}">
        <p14:creationId xmlns:p14="http://schemas.microsoft.com/office/powerpoint/2010/main" val="2753155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8938F-293A-7ECB-FA65-0510281ADBBA}"/>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A2CB849-F91B-F96D-EC20-DBB98EF112F8}"/>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56319D58-7F28-21D1-B8AC-A821F97B025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7FCC361-C138-8A1C-5A57-5FABCA5034DA}"/>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15</a:t>
            </a:fld>
            <a:endParaRPr lang="en-EG" dirty="0"/>
          </a:p>
        </p:txBody>
      </p:sp>
      <p:sp>
        <p:nvSpPr>
          <p:cNvPr id="64" name="TextBox 5">
            <a:extLst>
              <a:ext uri="{FF2B5EF4-FFF2-40B4-BE49-F238E27FC236}">
                <a16:creationId xmlns:a16="http://schemas.microsoft.com/office/drawing/2014/main" id="{E14CCE47-160A-2046-BEAF-46756268CF9F}"/>
              </a:ext>
            </a:extLst>
          </p:cNvPr>
          <p:cNvSpPr txBox="1"/>
          <p:nvPr/>
        </p:nvSpPr>
        <p:spPr>
          <a:xfrm>
            <a:off x="952500" y="721388"/>
            <a:ext cx="11430000" cy="159017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Analyze &amp; Key Influencers Visuals</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sp>
        <p:nvSpPr>
          <p:cNvPr id="65" name="TextBox 6">
            <a:extLst>
              <a:ext uri="{FF2B5EF4-FFF2-40B4-BE49-F238E27FC236}">
                <a16:creationId xmlns:a16="http://schemas.microsoft.com/office/drawing/2014/main" id="{81FEE436-F5E1-2C22-9FEC-8DEDE73A9725}"/>
              </a:ext>
            </a:extLst>
          </p:cNvPr>
          <p:cNvSpPr txBox="1"/>
          <p:nvPr/>
        </p:nvSpPr>
        <p:spPr>
          <a:xfrm>
            <a:off x="955547" y="2975370"/>
            <a:ext cx="10164783" cy="8042010"/>
          </a:xfrm>
          <a:prstGeom prst="rect">
            <a:avLst/>
          </a:prstGeom>
        </p:spPr>
        <p:txBody>
          <a:bodyPr wrap="square" lIns="0" tIns="0" rIns="0" bIns="0" rtlCol="0" anchor="t">
            <a:spAutoFit/>
          </a:bodyPr>
          <a:lstStyle/>
          <a:p>
            <a:pPr marL="457200" lvl="0" indent="-457200">
              <a:lnSpc>
                <a:spcPct val="150000"/>
              </a:lnSpc>
              <a:spcBef>
                <a:spcPct val="0"/>
              </a:spcBef>
              <a:buFont typeface="Arial" panose="020B0604020202020204" pitchFamily="34" charset="0"/>
              <a:buChar char="•"/>
            </a:pPr>
            <a:r>
              <a:rPr lang="en-US" sz="3200" b="1" dirty="0">
                <a:solidFill>
                  <a:srgbClr val="4A4A4A"/>
                </a:solidFill>
                <a:latin typeface="Alexandria"/>
                <a:ea typeface="Alexandria"/>
                <a:cs typeface="Alexandria"/>
                <a:sym typeface="Alexandria"/>
              </a:rPr>
              <a:t>Analyze: </a:t>
            </a:r>
            <a:r>
              <a:rPr lang="en-US" sz="3200" dirty="0">
                <a:solidFill>
                  <a:srgbClr val="4A4A4A"/>
                </a:solidFill>
                <a:latin typeface="Alexandria"/>
                <a:ea typeface="Alexandria"/>
                <a:cs typeface="Alexandria"/>
                <a:sym typeface="Alexandria"/>
              </a:rPr>
              <a:t>Right-click any data point in your bar chart, select Analyze, and Power BI runs an instant automated variance analysis across all dimensions.</a:t>
            </a:r>
          </a:p>
          <a:p>
            <a:pPr marL="457200" indent="-457200">
              <a:lnSpc>
                <a:spcPct val="150000"/>
              </a:lnSpc>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Visualizations pane → Build visual → Key Influencers</a:t>
            </a:r>
          </a:p>
          <a:p>
            <a:pPr marL="457200" lvl="0" indent="-457200">
              <a:lnSpc>
                <a:spcPct val="150000"/>
              </a:lnSpc>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The Key Influencers visual clearly ranks which elements cause metric swings. For example: "If Discount is &gt;20%, profit drop likelihood increases by 3x.”</a:t>
            </a:r>
          </a:p>
          <a:p>
            <a:pPr lvl="0">
              <a:lnSpc>
                <a:spcPct val="150000"/>
              </a:lnSpc>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3CB89CB2-5F35-5952-9277-325DF1DBD772}"/>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ar-SA" sz="3600" dirty="0">
                <a:solidFill>
                  <a:srgbClr val="00ADEE"/>
                </a:solidFill>
                <a:latin typeface="Alexandria"/>
                <a:ea typeface="Alexandria"/>
                <a:cs typeface="Alexandria"/>
                <a:sym typeface="Alexandria"/>
              </a:rPr>
              <a:t>َ</a:t>
            </a:r>
            <a:r>
              <a:rPr lang="en-US" sz="3600" dirty="0">
                <a:solidFill>
                  <a:srgbClr val="00ADEE"/>
                </a:solidFill>
                <a:latin typeface="Alexandria"/>
                <a:ea typeface="Alexandria"/>
                <a:cs typeface="Alexandria"/>
                <a:sym typeface="Alexandria"/>
              </a:rPr>
              <a:t>To answer a business question as: "Explain the Sales Decrease"</a:t>
            </a:r>
          </a:p>
        </p:txBody>
      </p:sp>
      <p:pic>
        <p:nvPicPr>
          <p:cNvPr id="5" name="Google Shape;331;p26" descr="image.png">
            <a:extLst>
              <a:ext uri="{FF2B5EF4-FFF2-40B4-BE49-F238E27FC236}">
                <a16:creationId xmlns:a16="http://schemas.microsoft.com/office/drawing/2014/main" id="{44E5CA1F-C057-9E36-3846-7CBD873D2B64}"/>
              </a:ext>
            </a:extLst>
          </p:cNvPr>
          <p:cNvPicPr preferRelativeResize="0"/>
          <p:nvPr/>
        </p:nvPicPr>
        <p:blipFill rotWithShape="1">
          <a:blip r:embed="rId6">
            <a:alphaModFix/>
          </a:blip>
          <a:srcRect/>
          <a:stretch/>
        </p:blipFill>
        <p:spPr>
          <a:xfrm>
            <a:off x="11489326" y="3152897"/>
            <a:ext cx="5833474" cy="5526311"/>
          </a:xfrm>
          <a:prstGeom prst="rect">
            <a:avLst/>
          </a:prstGeom>
          <a:noFill/>
          <a:ln>
            <a:noFill/>
          </a:ln>
        </p:spPr>
      </p:pic>
    </p:spTree>
    <p:custDataLst>
      <p:tags r:id="rId1"/>
    </p:custDataLst>
    <p:extLst>
      <p:ext uri="{BB962C8B-B14F-4D97-AF65-F5344CB8AC3E}">
        <p14:creationId xmlns:p14="http://schemas.microsoft.com/office/powerpoint/2010/main" val="417000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9470D-FB1B-2B34-2865-58EDCF187962}"/>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AD43577-4E42-753D-C0BC-75EC508391E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5A30C2D3-2759-4F4F-D68C-E6F46D1B52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592EE0CD-F189-92DE-915B-79418B0E31C3}"/>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16</a:t>
            </a:fld>
            <a:endParaRPr lang="en-EG" dirty="0"/>
          </a:p>
        </p:txBody>
      </p:sp>
      <p:sp>
        <p:nvSpPr>
          <p:cNvPr id="64" name="TextBox 5">
            <a:extLst>
              <a:ext uri="{FF2B5EF4-FFF2-40B4-BE49-F238E27FC236}">
                <a16:creationId xmlns:a16="http://schemas.microsoft.com/office/drawing/2014/main" id="{DAA2ADD4-50FC-A126-8931-C64A921934AF}"/>
              </a:ext>
            </a:extLst>
          </p:cNvPr>
          <p:cNvSpPr txBox="1"/>
          <p:nvPr/>
        </p:nvSpPr>
        <p:spPr>
          <a:xfrm>
            <a:off x="952500" y="721388"/>
            <a:ext cx="11430000" cy="2385268"/>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The Decomposition Tree Visual</a:t>
            </a:r>
          </a:p>
          <a:p>
            <a:pPr lvl="0">
              <a:lnSpc>
                <a:spcPts val="6222"/>
              </a:lnSpc>
              <a:spcBef>
                <a:spcPct val="0"/>
              </a:spcBef>
            </a:pPr>
            <a:endParaRPr lang="en-US" sz="5400" dirty="0">
              <a:solidFill>
                <a:srgbClr val="1A1A2E"/>
              </a:solidFill>
              <a:latin typeface="Alexandria"/>
              <a:ea typeface="Alexandria"/>
              <a:cs typeface="Alexandria"/>
              <a:sym typeface="Alexandria"/>
            </a:endParaRP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pic>
        <p:nvPicPr>
          <p:cNvPr id="7" name="Google Shape;337;p27" descr="image.png">
            <a:extLst>
              <a:ext uri="{FF2B5EF4-FFF2-40B4-BE49-F238E27FC236}">
                <a16:creationId xmlns:a16="http://schemas.microsoft.com/office/drawing/2014/main" id="{04D0E5A6-C6D1-36CF-A588-B611A77DB71E}"/>
              </a:ext>
            </a:extLst>
          </p:cNvPr>
          <p:cNvPicPr preferRelativeResize="0"/>
          <p:nvPr/>
        </p:nvPicPr>
        <p:blipFill rotWithShape="1">
          <a:blip r:embed="rId6">
            <a:alphaModFix/>
          </a:blip>
          <a:srcRect/>
          <a:stretch/>
        </p:blipFill>
        <p:spPr>
          <a:xfrm>
            <a:off x="681192" y="5355771"/>
            <a:ext cx="8462807" cy="3673929"/>
          </a:xfrm>
          <a:prstGeom prst="rect">
            <a:avLst/>
          </a:prstGeom>
          <a:noFill/>
          <a:ln>
            <a:noFill/>
          </a:ln>
        </p:spPr>
      </p:pic>
      <p:sp>
        <p:nvSpPr>
          <p:cNvPr id="65" name="TextBox 6">
            <a:extLst>
              <a:ext uri="{FF2B5EF4-FFF2-40B4-BE49-F238E27FC236}">
                <a16:creationId xmlns:a16="http://schemas.microsoft.com/office/drawing/2014/main" id="{A80816A4-51AB-3425-CC9E-0B436D912942}"/>
              </a:ext>
            </a:extLst>
          </p:cNvPr>
          <p:cNvSpPr txBox="1"/>
          <p:nvPr/>
        </p:nvSpPr>
        <p:spPr>
          <a:xfrm>
            <a:off x="955548" y="2975370"/>
            <a:ext cx="8188452" cy="7386638"/>
          </a:xfrm>
          <a:prstGeom prst="rect">
            <a:avLst/>
          </a:prstGeom>
        </p:spPr>
        <p:txBody>
          <a:bodyPr wrap="square" lIns="0" tIns="0" rIns="0" bIns="0" rtlCol="0" anchor="t">
            <a:spAutoFit/>
          </a:bodyPr>
          <a:lstStyle/>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Deconstruct complex high-level KPIs across dynamic hierarchies. Users can slice metrics manually or let Power BI automatically determine the next split.</a:t>
            </a: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High/Low Value AI Splits:</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Power BI automatically scans your dimensions and opens the path showing the highest concentration of variance.</a:t>
            </a: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9D8FD51E-A909-5A04-C3A6-BDABA5DEA715}"/>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Algorithmic Root Cause Analysis</a:t>
            </a:r>
          </a:p>
        </p:txBody>
      </p:sp>
      <p:pic>
        <p:nvPicPr>
          <p:cNvPr id="6" name="Picture 5">
            <a:extLst>
              <a:ext uri="{FF2B5EF4-FFF2-40B4-BE49-F238E27FC236}">
                <a16:creationId xmlns:a16="http://schemas.microsoft.com/office/drawing/2014/main" id="{AF49C12F-A5EF-BE3C-BDD7-41CF79089ECC}"/>
              </a:ext>
            </a:extLst>
          </p:cNvPr>
          <p:cNvPicPr>
            <a:picLocks noChangeAspect="1"/>
          </p:cNvPicPr>
          <p:nvPr/>
        </p:nvPicPr>
        <p:blipFill>
          <a:blip r:embed="rId7"/>
          <a:stretch>
            <a:fillRect/>
          </a:stretch>
        </p:blipFill>
        <p:spPr>
          <a:xfrm>
            <a:off x="9392411" y="3859205"/>
            <a:ext cx="8869645" cy="5256086"/>
          </a:xfrm>
          <a:prstGeom prst="rect">
            <a:avLst/>
          </a:prstGeom>
        </p:spPr>
      </p:pic>
      <p:pic>
        <p:nvPicPr>
          <p:cNvPr id="9" name="Google Shape;352;p27" descr="image.png">
            <a:extLst>
              <a:ext uri="{FF2B5EF4-FFF2-40B4-BE49-F238E27FC236}">
                <a16:creationId xmlns:a16="http://schemas.microsoft.com/office/drawing/2014/main" id="{A675750D-8B16-5B28-886C-517886AED329}"/>
              </a:ext>
            </a:extLst>
          </p:cNvPr>
          <p:cNvPicPr preferRelativeResize="0"/>
          <p:nvPr/>
        </p:nvPicPr>
        <p:blipFill rotWithShape="1">
          <a:blip r:embed="rId8">
            <a:alphaModFix/>
          </a:blip>
          <a:srcRect/>
          <a:stretch/>
        </p:blipFill>
        <p:spPr>
          <a:xfrm>
            <a:off x="1219200" y="5600700"/>
            <a:ext cx="885825" cy="737317"/>
          </a:xfrm>
          <a:prstGeom prst="rect">
            <a:avLst/>
          </a:prstGeom>
          <a:noFill/>
          <a:ln>
            <a:noFill/>
          </a:ln>
        </p:spPr>
      </p:pic>
      <p:sp>
        <p:nvSpPr>
          <p:cNvPr id="12" name="TextBox 11">
            <a:extLst>
              <a:ext uri="{FF2B5EF4-FFF2-40B4-BE49-F238E27FC236}">
                <a16:creationId xmlns:a16="http://schemas.microsoft.com/office/drawing/2014/main" id="{1A81DC15-2E4C-FD55-AF24-75BDB4BA1BDD}"/>
              </a:ext>
            </a:extLst>
          </p:cNvPr>
          <p:cNvSpPr txBox="1"/>
          <p:nvPr/>
        </p:nvSpPr>
        <p:spPr>
          <a:xfrm>
            <a:off x="9938656" y="2079167"/>
            <a:ext cx="9159240" cy="1200329"/>
          </a:xfrm>
          <a:prstGeom prst="rect">
            <a:avLst/>
          </a:prstGeom>
          <a:noFill/>
        </p:spPr>
        <p:txBody>
          <a:bodyPr wrap="square">
            <a:spAutoFit/>
          </a:bodyPr>
          <a:lstStyle/>
          <a:p>
            <a:pPr>
              <a:buNone/>
            </a:pPr>
            <a:r>
              <a:rPr lang="en-EG" sz="3600" b="1" dirty="0"/>
              <a:t>Visualizations pane → Build visual → Decomposition Tree</a:t>
            </a:r>
            <a:endParaRPr lang="en-EG" sz="3600" dirty="0"/>
          </a:p>
        </p:txBody>
      </p:sp>
    </p:spTree>
    <p:custDataLst>
      <p:tags r:id="rId1"/>
    </p:custDataLst>
    <p:extLst>
      <p:ext uri="{BB962C8B-B14F-4D97-AF65-F5344CB8AC3E}">
        <p14:creationId xmlns:p14="http://schemas.microsoft.com/office/powerpoint/2010/main" val="2755919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9BD1B-5EC7-6040-F1E7-81B4FB1F5B6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1C206F20-8124-FB90-AED5-61AE23E3AED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06FB76CF-8AE7-0021-35B9-279EDDBF281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CE5BC18B-3B13-83F1-C918-7F0FE33FAEB9}"/>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17</a:t>
            </a:fld>
            <a:endParaRPr lang="en-EG" dirty="0"/>
          </a:p>
        </p:txBody>
      </p:sp>
      <p:sp>
        <p:nvSpPr>
          <p:cNvPr id="64" name="TextBox 5">
            <a:extLst>
              <a:ext uri="{FF2B5EF4-FFF2-40B4-BE49-F238E27FC236}">
                <a16:creationId xmlns:a16="http://schemas.microsoft.com/office/drawing/2014/main" id="{48D2AA0E-D3A0-F2D7-586E-2F9868699D2E}"/>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Predictive Forecasting Engine</a:t>
            </a:r>
          </a:p>
        </p:txBody>
      </p:sp>
      <p:pic>
        <p:nvPicPr>
          <p:cNvPr id="7" name="Google Shape;337;p27" descr="image.png">
            <a:extLst>
              <a:ext uri="{FF2B5EF4-FFF2-40B4-BE49-F238E27FC236}">
                <a16:creationId xmlns:a16="http://schemas.microsoft.com/office/drawing/2014/main" id="{18ED32FE-C2E3-E52B-2682-72FBE920BDC3}"/>
              </a:ext>
            </a:extLst>
          </p:cNvPr>
          <p:cNvPicPr preferRelativeResize="0"/>
          <p:nvPr/>
        </p:nvPicPr>
        <p:blipFill rotWithShape="1">
          <a:blip r:embed="rId6">
            <a:alphaModFix/>
          </a:blip>
          <a:srcRect/>
          <a:stretch/>
        </p:blipFill>
        <p:spPr>
          <a:xfrm>
            <a:off x="681192" y="5508171"/>
            <a:ext cx="8462807" cy="3673929"/>
          </a:xfrm>
          <a:prstGeom prst="rect">
            <a:avLst/>
          </a:prstGeom>
          <a:noFill/>
          <a:ln>
            <a:noFill/>
          </a:ln>
        </p:spPr>
      </p:pic>
      <p:sp>
        <p:nvSpPr>
          <p:cNvPr id="65" name="TextBox 6">
            <a:extLst>
              <a:ext uri="{FF2B5EF4-FFF2-40B4-BE49-F238E27FC236}">
                <a16:creationId xmlns:a16="http://schemas.microsoft.com/office/drawing/2014/main" id="{F5E6A697-1B35-ADD9-891C-1AD6A760E81E}"/>
              </a:ext>
            </a:extLst>
          </p:cNvPr>
          <p:cNvSpPr txBox="1"/>
          <p:nvPr/>
        </p:nvSpPr>
        <p:spPr>
          <a:xfrm>
            <a:off x="955548" y="2975370"/>
            <a:ext cx="8188452" cy="6894195"/>
          </a:xfrm>
          <a:prstGeom prst="rect">
            <a:avLst/>
          </a:prstGeom>
        </p:spPr>
        <p:txBody>
          <a:bodyPr wrap="square" lIns="0" tIns="0" rIns="0" bIns="0" rtlCol="0" anchor="t">
            <a:spAutoFit/>
          </a:bodyPr>
          <a:lstStyle/>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Power BI's forecasting tools use built-in exponential smoothing algorithms to find trends and seasonal shifts in historical data.</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Confidence Interval: Standardized error bands (usually set to 95%).</a:t>
            </a: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Seasonality Factor: Manually tune cycles to match your unique business season.</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6DAC435E-A279-A3A9-CB1C-FBFB7199BB70}"/>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ETS (Exponential Smoothing)</a:t>
            </a:r>
          </a:p>
        </p:txBody>
      </p:sp>
      <p:pic>
        <p:nvPicPr>
          <p:cNvPr id="11" name="Picture 10">
            <a:extLst>
              <a:ext uri="{FF2B5EF4-FFF2-40B4-BE49-F238E27FC236}">
                <a16:creationId xmlns:a16="http://schemas.microsoft.com/office/drawing/2014/main" id="{A6BCE406-66D7-1091-8FAB-C5829226EA72}"/>
              </a:ext>
            </a:extLst>
          </p:cNvPr>
          <p:cNvPicPr>
            <a:picLocks noChangeAspect="1"/>
          </p:cNvPicPr>
          <p:nvPr/>
        </p:nvPicPr>
        <p:blipFill>
          <a:blip r:embed="rId7"/>
          <a:stretch>
            <a:fillRect/>
          </a:stretch>
        </p:blipFill>
        <p:spPr>
          <a:xfrm>
            <a:off x="10319071" y="4185617"/>
            <a:ext cx="7294363" cy="3566133"/>
          </a:xfrm>
          <a:prstGeom prst="rect">
            <a:avLst/>
          </a:prstGeom>
        </p:spPr>
      </p:pic>
      <p:sp>
        <p:nvSpPr>
          <p:cNvPr id="15" name="TextBox 14">
            <a:extLst>
              <a:ext uri="{FF2B5EF4-FFF2-40B4-BE49-F238E27FC236}">
                <a16:creationId xmlns:a16="http://schemas.microsoft.com/office/drawing/2014/main" id="{6F6165DB-7A53-A258-037D-A8DE58EE8ED5}"/>
              </a:ext>
            </a:extLst>
          </p:cNvPr>
          <p:cNvSpPr txBox="1"/>
          <p:nvPr/>
        </p:nvSpPr>
        <p:spPr>
          <a:xfrm>
            <a:off x="1159830" y="9351880"/>
            <a:ext cx="14363699" cy="523220"/>
          </a:xfrm>
          <a:prstGeom prst="rect">
            <a:avLst/>
          </a:prstGeom>
          <a:noFill/>
        </p:spPr>
        <p:txBody>
          <a:bodyPr wrap="square">
            <a:spAutoFit/>
          </a:bodyPr>
          <a:lstStyle/>
          <a:p>
            <a:pPr>
              <a:buNone/>
            </a:pPr>
            <a:r>
              <a:rPr lang="en-EG" sz="2800" b="1" dirty="0"/>
              <a:t>Select a Line Chart → Visualizations → Analytics pane (magnifying glass) → Forecast → Add</a:t>
            </a:r>
            <a:endParaRPr lang="en-EG" sz="2800" dirty="0"/>
          </a:p>
        </p:txBody>
      </p:sp>
    </p:spTree>
    <p:custDataLst>
      <p:tags r:id="rId1"/>
    </p:custDataLst>
    <p:extLst>
      <p:ext uri="{BB962C8B-B14F-4D97-AF65-F5344CB8AC3E}">
        <p14:creationId xmlns:p14="http://schemas.microsoft.com/office/powerpoint/2010/main" val="4130622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ADF26-9659-1CFF-6A0D-7D103EEE223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9358E570-936D-AF08-577D-F9C7A943DC78}"/>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BB2371A7-9176-DAED-4C68-577DA6B33C2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51D62E0F-5665-244A-00EF-DE2A3E74A34C}"/>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18</a:t>
            </a:fld>
            <a:endParaRPr lang="en-EG" dirty="0"/>
          </a:p>
        </p:txBody>
      </p:sp>
      <p:sp>
        <p:nvSpPr>
          <p:cNvPr id="64" name="TextBox 5">
            <a:extLst>
              <a:ext uri="{FF2B5EF4-FFF2-40B4-BE49-F238E27FC236}">
                <a16:creationId xmlns:a16="http://schemas.microsoft.com/office/drawing/2014/main" id="{9AEE1DD8-271E-4D54-A812-2F428BBBA534}"/>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Automated Anomaly Detection</a:t>
            </a:r>
          </a:p>
        </p:txBody>
      </p:sp>
      <p:pic>
        <p:nvPicPr>
          <p:cNvPr id="7" name="Google Shape;337;p27" descr="image.png">
            <a:extLst>
              <a:ext uri="{FF2B5EF4-FFF2-40B4-BE49-F238E27FC236}">
                <a16:creationId xmlns:a16="http://schemas.microsoft.com/office/drawing/2014/main" id="{2CF6D2B3-DC67-9E03-F431-B3D738610E38}"/>
              </a:ext>
            </a:extLst>
          </p:cNvPr>
          <p:cNvPicPr preferRelativeResize="0"/>
          <p:nvPr/>
        </p:nvPicPr>
        <p:blipFill rotWithShape="1">
          <a:blip r:embed="rId6">
            <a:alphaModFix/>
          </a:blip>
          <a:srcRect/>
          <a:stretch/>
        </p:blipFill>
        <p:spPr>
          <a:xfrm>
            <a:off x="681192" y="5508171"/>
            <a:ext cx="8462807" cy="3673929"/>
          </a:xfrm>
          <a:prstGeom prst="rect">
            <a:avLst/>
          </a:prstGeom>
          <a:noFill/>
          <a:ln>
            <a:noFill/>
          </a:ln>
        </p:spPr>
      </p:pic>
      <p:sp>
        <p:nvSpPr>
          <p:cNvPr id="65" name="TextBox 6">
            <a:extLst>
              <a:ext uri="{FF2B5EF4-FFF2-40B4-BE49-F238E27FC236}">
                <a16:creationId xmlns:a16="http://schemas.microsoft.com/office/drawing/2014/main" id="{4401A653-4542-AA5E-BC35-46E6625E4517}"/>
              </a:ext>
            </a:extLst>
          </p:cNvPr>
          <p:cNvSpPr txBox="1"/>
          <p:nvPr/>
        </p:nvSpPr>
        <p:spPr>
          <a:xfrm>
            <a:off x="955548" y="2975370"/>
            <a:ext cx="8188452" cy="6894195"/>
          </a:xfrm>
          <a:prstGeom prst="rect">
            <a:avLst/>
          </a:prstGeom>
        </p:spPr>
        <p:txBody>
          <a:bodyPr wrap="square" lIns="0" tIns="0" rIns="0" bIns="0" rtlCol="0" anchor="t">
            <a:spAutoFit/>
          </a:bodyPr>
          <a:lstStyle/>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Power BI scans historic patterns and places diagnostic markers directly on line charts when metrics fall outside normal bands.</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Fraud Detection: Spot sudden, unusual spikes in refund volumes.</a:t>
            </a:r>
          </a:p>
          <a:p>
            <a:pPr lvl="0">
              <a:spcBef>
                <a:spcPct val="0"/>
              </a:spcBef>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Demand Changes: Identify abrupt shifts in regional purchase activity.</a:t>
            </a: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5D54E2B4-3C1C-7DBE-080B-C90379E4946C}"/>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Catching Spikes &amp; Drops Instantly</a:t>
            </a:r>
          </a:p>
        </p:txBody>
      </p:sp>
      <p:pic>
        <p:nvPicPr>
          <p:cNvPr id="6" name="Picture 5">
            <a:extLst>
              <a:ext uri="{FF2B5EF4-FFF2-40B4-BE49-F238E27FC236}">
                <a16:creationId xmlns:a16="http://schemas.microsoft.com/office/drawing/2014/main" id="{57011D77-D962-DE54-8A8A-77F50C3467CE}"/>
              </a:ext>
            </a:extLst>
          </p:cNvPr>
          <p:cNvPicPr>
            <a:picLocks noChangeAspect="1"/>
          </p:cNvPicPr>
          <p:nvPr/>
        </p:nvPicPr>
        <p:blipFill>
          <a:blip r:embed="rId7"/>
          <a:stretch>
            <a:fillRect/>
          </a:stretch>
        </p:blipFill>
        <p:spPr>
          <a:xfrm>
            <a:off x="6660874" y="2526727"/>
            <a:ext cx="14695521" cy="6894195"/>
          </a:xfrm>
          <a:prstGeom prst="rect">
            <a:avLst/>
          </a:prstGeom>
        </p:spPr>
      </p:pic>
      <p:sp>
        <p:nvSpPr>
          <p:cNvPr id="8" name="TextBox 7">
            <a:extLst>
              <a:ext uri="{FF2B5EF4-FFF2-40B4-BE49-F238E27FC236}">
                <a16:creationId xmlns:a16="http://schemas.microsoft.com/office/drawing/2014/main" id="{882D61A6-D587-AE05-A100-24A27FAE30F9}"/>
              </a:ext>
            </a:extLst>
          </p:cNvPr>
          <p:cNvSpPr txBox="1"/>
          <p:nvPr/>
        </p:nvSpPr>
        <p:spPr>
          <a:xfrm>
            <a:off x="1159830" y="9351880"/>
            <a:ext cx="16162970" cy="523220"/>
          </a:xfrm>
          <a:prstGeom prst="rect">
            <a:avLst/>
          </a:prstGeom>
          <a:noFill/>
        </p:spPr>
        <p:txBody>
          <a:bodyPr wrap="square">
            <a:spAutoFit/>
          </a:bodyPr>
          <a:lstStyle/>
          <a:p>
            <a:pPr>
              <a:buNone/>
            </a:pPr>
            <a:r>
              <a:rPr lang="en-US" sz="2800" b="1" dirty="0"/>
              <a:t>Select a Line Chart → Right-click a data point → Analyze → Find anomalies</a:t>
            </a:r>
            <a:endParaRPr lang="en-EG" sz="2800" dirty="0"/>
          </a:p>
        </p:txBody>
      </p:sp>
    </p:spTree>
    <p:custDataLst>
      <p:tags r:id="rId1"/>
    </p:custDataLst>
    <p:extLst>
      <p:ext uri="{BB962C8B-B14F-4D97-AF65-F5344CB8AC3E}">
        <p14:creationId xmlns:p14="http://schemas.microsoft.com/office/powerpoint/2010/main" val="1077974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D84A5-BBAC-F101-C1C7-B24E6091567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18B064C6-4A7F-D778-63DB-43A36C7B3BA1}"/>
              </a:ext>
            </a:extLst>
          </p:cNvPr>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sp>
        <p:nvSpPr>
          <p:cNvPr id="51" name="TextBox 50">
            <a:extLst>
              <a:ext uri="{FF2B5EF4-FFF2-40B4-BE49-F238E27FC236}">
                <a16:creationId xmlns:a16="http://schemas.microsoft.com/office/drawing/2014/main" id="{0C5914B9-E93E-FD58-D001-7DFE7CDAA079}"/>
              </a:ext>
            </a:extLst>
          </p:cNvPr>
          <p:cNvSpPr txBox="1"/>
          <p:nvPr/>
        </p:nvSpPr>
        <p:spPr>
          <a:xfrm>
            <a:off x="17559776" y="9727168"/>
            <a:ext cx="543980" cy="369332"/>
          </a:xfrm>
          <a:prstGeom prst="rect">
            <a:avLst/>
          </a:prstGeom>
          <a:noFill/>
        </p:spPr>
        <p:txBody>
          <a:bodyPr wrap="square" rtlCol="0">
            <a:spAutoFit/>
          </a:bodyPr>
          <a:lstStyle/>
          <a:p>
            <a:fld id="{1C176735-8790-2647-8A20-9BF96FB544F7}" type="slidenum">
              <a:rPr lang="en-EG" smtClean="0"/>
              <a:t>19</a:t>
            </a:fld>
            <a:endParaRPr lang="en-EG" dirty="0"/>
          </a:p>
        </p:txBody>
      </p:sp>
      <p:sp>
        <p:nvSpPr>
          <p:cNvPr id="64" name="TextBox 5">
            <a:extLst>
              <a:ext uri="{FF2B5EF4-FFF2-40B4-BE49-F238E27FC236}">
                <a16:creationId xmlns:a16="http://schemas.microsoft.com/office/drawing/2014/main" id="{77CB2402-621B-BCE7-3097-16C65E64B7BD}"/>
              </a:ext>
            </a:extLst>
          </p:cNvPr>
          <p:cNvSpPr txBox="1"/>
          <p:nvPr/>
        </p:nvSpPr>
        <p:spPr>
          <a:xfrm>
            <a:off x="952500" y="721388"/>
            <a:ext cx="13601700" cy="2385268"/>
          </a:xfrm>
          <a:prstGeom prst="rect">
            <a:avLst/>
          </a:prstGeom>
        </p:spPr>
        <p:txBody>
          <a:bodyPr wrap="square" lIns="0" tIns="0" rIns="0" bIns="0" rtlCol="0" anchor="t">
            <a:spAutoFit/>
          </a:bodyPr>
          <a:lstStyle/>
          <a:p>
            <a:pPr lvl="0">
              <a:lnSpc>
                <a:spcPts val="6160"/>
              </a:lnSpc>
              <a:spcBef>
                <a:spcPct val="0"/>
              </a:spcBef>
            </a:pPr>
            <a:r>
              <a:rPr lang="en-US" sz="5400" dirty="0">
                <a:solidFill>
                  <a:srgbClr val="1A1A2E"/>
                </a:solidFill>
                <a:latin typeface="Alexandria"/>
                <a:ea typeface="Alexandria"/>
                <a:cs typeface="Alexandria"/>
                <a:sym typeface="Alexandria"/>
              </a:rPr>
              <a:t>Clustering: Native Machine Learning</a:t>
            </a:r>
          </a:p>
          <a:p>
            <a:pPr lvl="0">
              <a:lnSpc>
                <a:spcPts val="6160"/>
              </a:lnSpc>
              <a:spcBef>
                <a:spcPct val="0"/>
              </a:spcBef>
            </a:pPr>
            <a:endParaRPr lang="en-US" sz="5400" dirty="0">
              <a:solidFill>
                <a:srgbClr val="1A1A2E"/>
              </a:solidFill>
              <a:latin typeface="Alexandria"/>
              <a:ea typeface="Alexandria"/>
              <a:cs typeface="Alexandria"/>
              <a:sym typeface="Alexandria"/>
            </a:endParaRPr>
          </a:p>
          <a:p>
            <a:pPr lvl="0">
              <a:lnSpc>
                <a:spcPts val="6160"/>
              </a:lnSpc>
              <a:spcBef>
                <a:spcPct val="0"/>
              </a:spcBef>
            </a:pPr>
            <a:endParaRPr lang="en-US" sz="5400" dirty="0">
              <a:solidFill>
                <a:srgbClr val="1A1A2E"/>
              </a:solidFill>
              <a:latin typeface="Alexandria"/>
              <a:ea typeface="Alexandria"/>
              <a:cs typeface="Alexandria"/>
              <a:sym typeface="Alexandria"/>
            </a:endParaRPr>
          </a:p>
        </p:txBody>
      </p:sp>
      <p:pic>
        <p:nvPicPr>
          <p:cNvPr id="5" name="Google Shape;307;p25" descr="image.png">
            <a:extLst>
              <a:ext uri="{FF2B5EF4-FFF2-40B4-BE49-F238E27FC236}">
                <a16:creationId xmlns:a16="http://schemas.microsoft.com/office/drawing/2014/main" id="{0F9BBDCC-0FFF-F615-C50D-900B9D2018B4}"/>
              </a:ext>
            </a:extLst>
          </p:cNvPr>
          <p:cNvPicPr preferRelativeResize="0"/>
          <p:nvPr/>
        </p:nvPicPr>
        <p:blipFill rotWithShape="1">
          <a:blip r:embed="rId5">
            <a:alphaModFix/>
          </a:blip>
          <a:srcRect/>
          <a:stretch/>
        </p:blipFill>
        <p:spPr>
          <a:xfrm>
            <a:off x="883692" y="3390900"/>
            <a:ext cx="5000883" cy="5495181"/>
          </a:xfrm>
          <a:prstGeom prst="rect">
            <a:avLst/>
          </a:prstGeom>
          <a:noFill/>
          <a:ln>
            <a:noFill/>
          </a:ln>
        </p:spPr>
      </p:pic>
      <p:pic>
        <p:nvPicPr>
          <p:cNvPr id="7" name="Google Shape;308;p25" descr="image.png">
            <a:extLst>
              <a:ext uri="{FF2B5EF4-FFF2-40B4-BE49-F238E27FC236}">
                <a16:creationId xmlns:a16="http://schemas.microsoft.com/office/drawing/2014/main" id="{4917EC5F-7121-5437-2231-7DF4699B58E9}"/>
              </a:ext>
            </a:extLst>
          </p:cNvPr>
          <p:cNvPicPr preferRelativeResize="0"/>
          <p:nvPr/>
        </p:nvPicPr>
        <p:blipFill rotWithShape="1">
          <a:blip r:embed="rId6">
            <a:alphaModFix/>
          </a:blip>
          <a:srcRect/>
          <a:stretch/>
        </p:blipFill>
        <p:spPr>
          <a:xfrm>
            <a:off x="6222975" y="3409951"/>
            <a:ext cx="5000883" cy="5495181"/>
          </a:xfrm>
          <a:prstGeom prst="rect">
            <a:avLst/>
          </a:prstGeom>
          <a:noFill/>
          <a:ln>
            <a:noFill/>
          </a:ln>
        </p:spPr>
      </p:pic>
      <p:pic>
        <p:nvPicPr>
          <p:cNvPr id="9" name="Google Shape;309;p25" descr="image.png">
            <a:extLst>
              <a:ext uri="{FF2B5EF4-FFF2-40B4-BE49-F238E27FC236}">
                <a16:creationId xmlns:a16="http://schemas.microsoft.com/office/drawing/2014/main" id="{800A8B3B-5489-4D0D-1BE3-7BB3424B636F}"/>
              </a:ext>
            </a:extLst>
          </p:cNvPr>
          <p:cNvPicPr preferRelativeResize="0"/>
          <p:nvPr/>
        </p:nvPicPr>
        <p:blipFill rotWithShape="1">
          <a:blip r:embed="rId7">
            <a:alphaModFix/>
          </a:blip>
          <a:srcRect/>
          <a:stretch/>
        </p:blipFill>
        <p:spPr>
          <a:xfrm>
            <a:off x="12255487" y="3390900"/>
            <a:ext cx="5000883" cy="5495181"/>
          </a:xfrm>
          <a:prstGeom prst="rect">
            <a:avLst/>
          </a:prstGeom>
          <a:noFill/>
          <a:ln>
            <a:noFill/>
          </a:ln>
        </p:spPr>
      </p:pic>
      <p:sp>
        <p:nvSpPr>
          <p:cNvPr id="11" name="Google Shape;312;p25">
            <a:extLst>
              <a:ext uri="{FF2B5EF4-FFF2-40B4-BE49-F238E27FC236}">
                <a16:creationId xmlns:a16="http://schemas.microsoft.com/office/drawing/2014/main" id="{B07A2DA7-530E-42E8-46FF-4E27B448527B}"/>
              </a:ext>
            </a:extLst>
          </p:cNvPr>
          <p:cNvSpPr txBox="1"/>
          <p:nvPr/>
        </p:nvSpPr>
        <p:spPr>
          <a:xfrm>
            <a:off x="1104599" y="4650767"/>
            <a:ext cx="4055202" cy="135421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dirty="0">
                <a:solidFill>
                  <a:srgbClr val="4F46E5"/>
                </a:solidFill>
                <a:latin typeface="Plus Jakarta Sans SemiBold"/>
                <a:ea typeface="Plus Jakarta Sans SemiBold"/>
                <a:cs typeface="Plus Jakarta Sans SemiBold"/>
                <a:sym typeface="Plus Jakarta Sans SemiBold"/>
              </a:rPr>
              <a:t>Segmentation</a:t>
            </a:r>
          </a:p>
          <a:p>
            <a:pPr marL="0" marR="0" lvl="0" indent="0" algn="l" rtl="0">
              <a:spcBef>
                <a:spcPts val="0"/>
              </a:spcBef>
              <a:spcAft>
                <a:spcPts val="0"/>
              </a:spcAft>
              <a:buNone/>
            </a:pPr>
            <a:endParaRPr lang="en-US" sz="4400" b="0" i="0" u="none" strike="noStrike" cap="none" dirty="0">
              <a:solidFill>
                <a:srgbClr val="4F46E5"/>
              </a:solidFill>
              <a:latin typeface="Plus Jakarta Sans SemiBold"/>
              <a:ea typeface="Plus Jakarta Sans SemiBold"/>
              <a:cs typeface="Plus Jakarta Sans SemiBold"/>
              <a:sym typeface="Plus Jakarta Sans SemiBold"/>
            </a:endParaRPr>
          </a:p>
        </p:txBody>
      </p:sp>
      <p:sp>
        <p:nvSpPr>
          <p:cNvPr id="13" name="Google Shape;313;p25">
            <a:extLst>
              <a:ext uri="{FF2B5EF4-FFF2-40B4-BE49-F238E27FC236}">
                <a16:creationId xmlns:a16="http://schemas.microsoft.com/office/drawing/2014/main" id="{04873DD8-F782-92B1-F741-2F318C62DF40}"/>
              </a:ext>
            </a:extLst>
          </p:cNvPr>
          <p:cNvSpPr txBox="1"/>
          <p:nvPr/>
        </p:nvSpPr>
        <p:spPr>
          <a:xfrm>
            <a:off x="1071071" y="5469018"/>
            <a:ext cx="4852944" cy="2585323"/>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Automatically groups customers by purchase frequency, margin contribution, and average cart size without complex queries.</a:t>
            </a:r>
          </a:p>
        </p:txBody>
      </p:sp>
      <p:sp>
        <p:nvSpPr>
          <p:cNvPr id="14" name="Google Shape;314;p25">
            <a:extLst>
              <a:ext uri="{FF2B5EF4-FFF2-40B4-BE49-F238E27FC236}">
                <a16:creationId xmlns:a16="http://schemas.microsoft.com/office/drawing/2014/main" id="{476EFB76-BD53-9B73-9015-3DDDBA742C99}"/>
              </a:ext>
            </a:extLst>
          </p:cNvPr>
          <p:cNvSpPr txBox="1"/>
          <p:nvPr/>
        </p:nvSpPr>
        <p:spPr>
          <a:xfrm>
            <a:off x="6641636" y="4650767"/>
            <a:ext cx="4582221" cy="135421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dirty="0">
                <a:solidFill>
                  <a:srgbClr val="4F46E5"/>
                </a:solidFill>
                <a:latin typeface="Plus Jakarta Sans SemiBold"/>
                <a:ea typeface="Plus Jakarta Sans SemiBold"/>
                <a:cs typeface="Plus Jakarta Sans SemiBold"/>
                <a:sym typeface="Plus Jakarta Sans SemiBold"/>
              </a:rPr>
              <a:t>Product Cohorts</a:t>
            </a:r>
          </a:p>
          <a:p>
            <a:pPr marL="0" marR="0" lvl="0" indent="0" algn="l" rtl="0">
              <a:spcBef>
                <a:spcPts val="0"/>
              </a:spcBef>
              <a:spcAft>
                <a:spcPts val="0"/>
              </a:spcAft>
              <a:buNone/>
            </a:pPr>
            <a:endParaRPr lang="en-US" sz="4400" b="0" i="0" u="none" strike="noStrike" cap="none" dirty="0">
              <a:solidFill>
                <a:srgbClr val="4F46E5"/>
              </a:solidFill>
              <a:latin typeface="Plus Jakarta Sans SemiBold"/>
              <a:ea typeface="Plus Jakarta Sans SemiBold"/>
              <a:cs typeface="Plus Jakarta Sans SemiBold"/>
              <a:sym typeface="Plus Jakarta Sans SemiBold"/>
            </a:endParaRPr>
          </a:p>
        </p:txBody>
      </p:sp>
      <p:sp>
        <p:nvSpPr>
          <p:cNvPr id="15" name="Google Shape;315;p25">
            <a:extLst>
              <a:ext uri="{FF2B5EF4-FFF2-40B4-BE49-F238E27FC236}">
                <a16:creationId xmlns:a16="http://schemas.microsoft.com/office/drawing/2014/main" id="{A07E7437-431A-F96A-ACFB-A38B43D90D07}"/>
              </a:ext>
            </a:extLst>
          </p:cNvPr>
          <p:cNvSpPr txBox="1"/>
          <p:nvPr/>
        </p:nvSpPr>
        <p:spPr>
          <a:xfrm>
            <a:off x="6641636" y="5448300"/>
            <a:ext cx="4730160" cy="323165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Identifies inventory behaviors and groups products dynamically into velocity tiers for optimized supply chain handling.</a:t>
            </a:r>
          </a:p>
        </p:txBody>
      </p:sp>
      <p:sp>
        <p:nvSpPr>
          <p:cNvPr id="16" name="Google Shape;316;p25">
            <a:extLst>
              <a:ext uri="{FF2B5EF4-FFF2-40B4-BE49-F238E27FC236}">
                <a16:creationId xmlns:a16="http://schemas.microsoft.com/office/drawing/2014/main" id="{ACEEE7C6-6F4E-C0FB-EC44-A98420D2E0A9}"/>
              </a:ext>
            </a:extLst>
          </p:cNvPr>
          <p:cNvSpPr txBox="1"/>
          <p:nvPr/>
        </p:nvSpPr>
        <p:spPr>
          <a:xfrm>
            <a:off x="12403426" y="4650767"/>
            <a:ext cx="4117730" cy="67710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4400" b="0" i="0" u="none" strike="noStrike" cap="none" dirty="0">
                <a:solidFill>
                  <a:srgbClr val="4F46E5"/>
                </a:solidFill>
                <a:latin typeface="Plus Jakarta Sans SemiBold"/>
                <a:ea typeface="Plus Jakarta Sans SemiBold"/>
                <a:cs typeface="Plus Jakarta Sans SemiBold"/>
                <a:sym typeface="Plus Jakarta Sans SemiBold"/>
              </a:rPr>
              <a:t>Store Clustering</a:t>
            </a:r>
          </a:p>
        </p:txBody>
      </p:sp>
      <p:sp>
        <p:nvSpPr>
          <p:cNvPr id="17" name="Google Shape;317;p25">
            <a:extLst>
              <a:ext uri="{FF2B5EF4-FFF2-40B4-BE49-F238E27FC236}">
                <a16:creationId xmlns:a16="http://schemas.microsoft.com/office/drawing/2014/main" id="{C970A6C6-E4FF-24D9-B683-DAE1AFFB5FB0}"/>
              </a:ext>
            </a:extLst>
          </p:cNvPr>
          <p:cNvSpPr txBox="1"/>
          <p:nvPr/>
        </p:nvSpPr>
        <p:spPr>
          <a:xfrm>
            <a:off x="12403426" y="5469018"/>
            <a:ext cx="4852944" cy="3231654"/>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Maps geographic location performances to reveal clusters based on customer base, real estate trends, and local overhead metrics.</a:t>
            </a:r>
          </a:p>
        </p:txBody>
      </p:sp>
      <p:pic>
        <p:nvPicPr>
          <p:cNvPr id="2" name="Google Shape;422;p31" descr="image.png">
            <a:extLst>
              <a:ext uri="{FF2B5EF4-FFF2-40B4-BE49-F238E27FC236}">
                <a16:creationId xmlns:a16="http://schemas.microsoft.com/office/drawing/2014/main" id="{9FFCDC0F-C1B4-50CD-1647-9B082C807723}"/>
              </a:ext>
            </a:extLst>
          </p:cNvPr>
          <p:cNvPicPr preferRelativeResize="0"/>
          <p:nvPr/>
        </p:nvPicPr>
        <p:blipFill rotWithShape="1">
          <a:blip r:embed="rId8">
            <a:alphaModFix/>
          </a:blip>
          <a:srcRect/>
          <a:stretch/>
        </p:blipFill>
        <p:spPr>
          <a:xfrm>
            <a:off x="12426330" y="3661948"/>
            <a:ext cx="775252" cy="677108"/>
          </a:xfrm>
          <a:prstGeom prst="rect">
            <a:avLst/>
          </a:prstGeom>
          <a:noFill/>
          <a:ln>
            <a:noFill/>
          </a:ln>
        </p:spPr>
      </p:pic>
      <p:pic>
        <p:nvPicPr>
          <p:cNvPr id="4" name="Google Shape;421;p31" descr="image.png">
            <a:extLst>
              <a:ext uri="{FF2B5EF4-FFF2-40B4-BE49-F238E27FC236}">
                <a16:creationId xmlns:a16="http://schemas.microsoft.com/office/drawing/2014/main" id="{B8230DAA-A47E-2A92-2F03-8B4CB339E78A}"/>
              </a:ext>
            </a:extLst>
          </p:cNvPr>
          <p:cNvPicPr preferRelativeResize="0"/>
          <p:nvPr/>
        </p:nvPicPr>
        <p:blipFill rotWithShape="1">
          <a:blip r:embed="rId9">
            <a:alphaModFix/>
          </a:blip>
          <a:srcRect/>
          <a:stretch/>
        </p:blipFill>
        <p:spPr>
          <a:xfrm>
            <a:off x="6641636" y="3591773"/>
            <a:ext cx="619125" cy="719137"/>
          </a:xfrm>
          <a:prstGeom prst="rect">
            <a:avLst/>
          </a:prstGeom>
          <a:noFill/>
          <a:ln>
            <a:noFill/>
          </a:ln>
        </p:spPr>
      </p:pic>
      <p:pic>
        <p:nvPicPr>
          <p:cNvPr id="6" name="Google Shape;420;p31" descr="image.png">
            <a:extLst>
              <a:ext uri="{FF2B5EF4-FFF2-40B4-BE49-F238E27FC236}">
                <a16:creationId xmlns:a16="http://schemas.microsoft.com/office/drawing/2014/main" id="{E25659A8-FB7E-1A14-11B0-3298C8639E84}"/>
              </a:ext>
            </a:extLst>
          </p:cNvPr>
          <p:cNvPicPr preferRelativeResize="0"/>
          <p:nvPr/>
        </p:nvPicPr>
        <p:blipFill rotWithShape="1">
          <a:blip r:embed="rId10">
            <a:alphaModFix/>
          </a:blip>
          <a:srcRect/>
          <a:stretch/>
        </p:blipFill>
        <p:spPr>
          <a:xfrm>
            <a:off x="1104599" y="3650034"/>
            <a:ext cx="676275" cy="700936"/>
          </a:xfrm>
          <a:prstGeom prst="rect">
            <a:avLst/>
          </a:prstGeom>
          <a:noFill/>
          <a:ln>
            <a:noFill/>
          </a:ln>
        </p:spPr>
      </p:pic>
      <p:sp>
        <p:nvSpPr>
          <p:cNvPr id="8" name="TextBox 7">
            <a:extLst>
              <a:ext uri="{FF2B5EF4-FFF2-40B4-BE49-F238E27FC236}">
                <a16:creationId xmlns:a16="http://schemas.microsoft.com/office/drawing/2014/main" id="{C33A8A5C-58CB-B50C-6B2D-2C651DFE1DBC}"/>
              </a:ext>
            </a:extLst>
          </p:cNvPr>
          <p:cNvSpPr txBox="1"/>
          <p:nvPr/>
        </p:nvSpPr>
        <p:spPr>
          <a:xfrm>
            <a:off x="1159830" y="9351880"/>
            <a:ext cx="16162970" cy="523220"/>
          </a:xfrm>
          <a:prstGeom prst="rect">
            <a:avLst/>
          </a:prstGeom>
          <a:noFill/>
        </p:spPr>
        <p:txBody>
          <a:bodyPr wrap="square">
            <a:spAutoFit/>
          </a:bodyPr>
          <a:lstStyle/>
          <a:p>
            <a:pPr>
              <a:buNone/>
            </a:pPr>
            <a:r>
              <a:rPr lang="en-US" sz="2800" b="1" dirty="0"/>
              <a:t>Right-click a data point in a Scatter Chart → Automatically find clusters</a:t>
            </a:r>
            <a:endParaRPr lang="en-EG" sz="2800" dirty="0"/>
          </a:p>
        </p:txBody>
      </p:sp>
    </p:spTree>
    <p:custDataLst>
      <p:tags r:id="rId1"/>
    </p:custDataLst>
    <p:extLst>
      <p:ext uri="{BB962C8B-B14F-4D97-AF65-F5344CB8AC3E}">
        <p14:creationId xmlns:p14="http://schemas.microsoft.com/office/powerpoint/2010/main" val="3332782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52119-F699-CC44-D2E5-1EFB3DE967F3}"/>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94EB9E2E-5A4F-CE28-C2E6-458B1190DC27}"/>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E483B01A-CCF4-4DBE-2185-012977922CE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7CE37D4-6556-60AC-46E2-75EA956DC33A}"/>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20</a:t>
            </a:fld>
            <a:endParaRPr lang="en-EG" dirty="0"/>
          </a:p>
        </p:txBody>
      </p:sp>
      <p:sp>
        <p:nvSpPr>
          <p:cNvPr id="64" name="TextBox 5">
            <a:extLst>
              <a:ext uri="{FF2B5EF4-FFF2-40B4-BE49-F238E27FC236}">
                <a16:creationId xmlns:a16="http://schemas.microsoft.com/office/drawing/2014/main" id="{CB0B422B-BF83-2C0C-5CA9-A6036F529C83}"/>
              </a:ext>
            </a:extLst>
          </p:cNvPr>
          <p:cNvSpPr txBox="1"/>
          <p:nvPr/>
        </p:nvSpPr>
        <p:spPr>
          <a:xfrm>
            <a:off x="952500" y="721388"/>
            <a:ext cx="11430000" cy="159017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Smart Narrative &amp; Q&amp;A Visuals</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pic>
        <p:nvPicPr>
          <p:cNvPr id="5" name="Google Shape;357;p28" descr="image.png">
            <a:extLst>
              <a:ext uri="{FF2B5EF4-FFF2-40B4-BE49-F238E27FC236}">
                <a16:creationId xmlns:a16="http://schemas.microsoft.com/office/drawing/2014/main" id="{CD6537DD-1478-F7C5-BA5A-CA01F8C1C077}"/>
              </a:ext>
            </a:extLst>
          </p:cNvPr>
          <p:cNvPicPr preferRelativeResize="0"/>
          <p:nvPr/>
        </p:nvPicPr>
        <p:blipFill rotWithShape="1">
          <a:blip r:embed="rId6">
            <a:alphaModFix/>
          </a:blip>
          <a:srcRect/>
          <a:stretch/>
        </p:blipFill>
        <p:spPr>
          <a:xfrm>
            <a:off x="762000" y="2738436"/>
            <a:ext cx="7581900" cy="6384472"/>
          </a:xfrm>
          <a:prstGeom prst="rect">
            <a:avLst/>
          </a:prstGeom>
          <a:noFill/>
          <a:ln>
            <a:noFill/>
          </a:ln>
        </p:spPr>
      </p:pic>
      <p:pic>
        <p:nvPicPr>
          <p:cNvPr id="8" name="Google Shape;358;p28" descr="image.png">
            <a:extLst>
              <a:ext uri="{FF2B5EF4-FFF2-40B4-BE49-F238E27FC236}">
                <a16:creationId xmlns:a16="http://schemas.microsoft.com/office/drawing/2014/main" id="{9CDE8843-407E-4E0D-8B14-2CCFB67912D9}"/>
              </a:ext>
            </a:extLst>
          </p:cNvPr>
          <p:cNvPicPr preferRelativeResize="0"/>
          <p:nvPr/>
        </p:nvPicPr>
        <p:blipFill rotWithShape="1">
          <a:blip r:embed="rId6">
            <a:alphaModFix/>
          </a:blip>
          <a:srcRect/>
          <a:stretch/>
        </p:blipFill>
        <p:spPr>
          <a:xfrm>
            <a:off x="9219178" y="2831645"/>
            <a:ext cx="8306822" cy="6291263"/>
          </a:xfrm>
          <a:prstGeom prst="rect">
            <a:avLst/>
          </a:prstGeom>
          <a:noFill/>
          <a:ln>
            <a:noFill/>
          </a:ln>
        </p:spPr>
      </p:pic>
      <p:sp>
        <p:nvSpPr>
          <p:cNvPr id="10" name="Google Shape;361;p28">
            <a:extLst>
              <a:ext uri="{FF2B5EF4-FFF2-40B4-BE49-F238E27FC236}">
                <a16:creationId xmlns:a16="http://schemas.microsoft.com/office/drawing/2014/main" id="{AEC4932B-21DA-DF3A-B0A5-953776DADD29}"/>
              </a:ext>
            </a:extLst>
          </p:cNvPr>
          <p:cNvSpPr txBox="1"/>
          <p:nvPr/>
        </p:nvSpPr>
        <p:spPr>
          <a:xfrm>
            <a:off x="1939268" y="3071811"/>
            <a:ext cx="7046954" cy="553998"/>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Smart Narratives</a:t>
            </a:r>
            <a:endParaRPr sz="3600" dirty="0">
              <a:solidFill>
                <a:srgbClr val="00ADEE"/>
              </a:solidFill>
              <a:latin typeface="Alexandria"/>
              <a:cs typeface="Alexandria"/>
            </a:endParaRPr>
          </a:p>
        </p:txBody>
      </p:sp>
      <p:sp>
        <p:nvSpPr>
          <p:cNvPr id="11" name="Google Shape;362;p28">
            <a:extLst>
              <a:ext uri="{FF2B5EF4-FFF2-40B4-BE49-F238E27FC236}">
                <a16:creationId xmlns:a16="http://schemas.microsoft.com/office/drawing/2014/main" id="{533572A4-ECC3-C4CE-75D9-E95331C01912}"/>
              </a:ext>
            </a:extLst>
          </p:cNvPr>
          <p:cNvSpPr txBox="1"/>
          <p:nvPr/>
        </p:nvSpPr>
        <p:spPr>
          <a:xfrm>
            <a:off x="1940242" y="3964833"/>
            <a:ext cx="6711386" cy="1938992"/>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Power BI automatically translates your visual dashboards into structured, conversational text summaries.</a:t>
            </a:r>
            <a:endParaRPr sz="4400" dirty="0"/>
          </a:p>
        </p:txBody>
      </p:sp>
      <p:sp>
        <p:nvSpPr>
          <p:cNvPr id="12" name="Google Shape;363;p28">
            <a:extLst>
              <a:ext uri="{FF2B5EF4-FFF2-40B4-BE49-F238E27FC236}">
                <a16:creationId xmlns:a16="http://schemas.microsoft.com/office/drawing/2014/main" id="{B025ADBF-51FB-8490-9CB8-4D862B08AC2B}"/>
              </a:ext>
            </a:extLst>
          </p:cNvPr>
          <p:cNvSpPr txBox="1"/>
          <p:nvPr/>
        </p:nvSpPr>
        <p:spPr>
          <a:xfrm>
            <a:off x="10327974" y="3050034"/>
            <a:ext cx="7046954" cy="553998"/>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Conversational Q&amp;A</a:t>
            </a:r>
            <a:endParaRPr sz="3600" dirty="0">
              <a:solidFill>
                <a:srgbClr val="00ADEE"/>
              </a:solidFill>
              <a:latin typeface="Alexandria"/>
              <a:cs typeface="Alexandria"/>
            </a:endParaRPr>
          </a:p>
        </p:txBody>
      </p:sp>
      <p:sp>
        <p:nvSpPr>
          <p:cNvPr id="13" name="Google Shape;364;p28">
            <a:extLst>
              <a:ext uri="{FF2B5EF4-FFF2-40B4-BE49-F238E27FC236}">
                <a16:creationId xmlns:a16="http://schemas.microsoft.com/office/drawing/2014/main" id="{F4BE3A46-7A87-14DC-AA06-EE75C452F28D}"/>
              </a:ext>
            </a:extLst>
          </p:cNvPr>
          <p:cNvSpPr txBox="1"/>
          <p:nvPr/>
        </p:nvSpPr>
        <p:spPr>
          <a:xfrm>
            <a:off x="10688461" y="3869964"/>
            <a:ext cx="6711386" cy="1384995"/>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Let end users build complete visual charts using simple, natural language questions</a:t>
            </a:r>
            <a:r>
              <a:rPr lang="en-US" sz="3200" b="0" i="0" u="none" strike="noStrike" cap="none" dirty="0">
                <a:solidFill>
                  <a:srgbClr val="334155"/>
                </a:solidFill>
                <a:latin typeface="Inter"/>
                <a:ea typeface="Inter"/>
                <a:cs typeface="Inter"/>
                <a:sym typeface="Inter"/>
              </a:rPr>
              <a:t>.</a:t>
            </a:r>
            <a:endParaRPr sz="4800" dirty="0"/>
          </a:p>
        </p:txBody>
      </p:sp>
      <p:pic>
        <p:nvPicPr>
          <p:cNvPr id="14" name="Google Shape;365;p28" descr="image.png">
            <a:extLst>
              <a:ext uri="{FF2B5EF4-FFF2-40B4-BE49-F238E27FC236}">
                <a16:creationId xmlns:a16="http://schemas.microsoft.com/office/drawing/2014/main" id="{1E7C09D9-39E3-0C82-E581-15176D904EFB}"/>
              </a:ext>
            </a:extLst>
          </p:cNvPr>
          <p:cNvPicPr preferRelativeResize="0"/>
          <p:nvPr/>
        </p:nvPicPr>
        <p:blipFill rotWithShape="1">
          <a:blip r:embed="rId7">
            <a:alphaModFix/>
          </a:blip>
          <a:srcRect/>
          <a:stretch/>
        </p:blipFill>
        <p:spPr>
          <a:xfrm>
            <a:off x="1057274" y="3071811"/>
            <a:ext cx="649038" cy="666185"/>
          </a:xfrm>
          <a:prstGeom prst="rect">
            <a:avLst/>
          </a:prstGeom>
          <a:noFill/>
          <a:ln>
            <a:noFill/>
          </a:ln>
        </p:spPr>
      </p:pic>
      <p:sp>
        <p:nvSpPr>
          <p:cNvPr id="15" name="Google Shape;366;p28">
            <a:extLst>
              <a:ext uri="{FF2B5EF4-FFF2-40B4-BE49-F238E27FC236}">
                <a16:creationId xmlns:a16="http://schemas.microsoft.com/office/drawing/2014/main" id="{8820994F-7052-94AD-BAD2-C2D92CC704E7}"/>
              </a:ext>
            </a:extLst>
          </p:cNvPr>
          <p:cNvSpPr txBox="1"/>
          <p:nvPr/>
        </p:nvSpPr>
        <p:spPr>
          <a:xfrm>
            <a:off x="1912158" y="6129629"/>
            <a:ext cx="6205926" cy="129266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Dynamically updates when you filter or slice the page.</a:t>
            </a:r>
            <a:endParaRPr sz="4800" dirty="0"/>
          </a:p>
        </p:txBody>
      </p:sp>
      <p:pic>
        <p:nvPicPr>
          <p:cNvPr id="17" name="Google Shape;368;p28" descr="image.png">
            <a:extLst>
              <a:ext uri="{FF2B5EF4-FFF2-40B4-BE49-F238E27FC236}">
                <a16:creationId xmlns:a16="http://schemas.microsoft.com/office/drawing/2014/main" id="{5C57FE0A-1EEB-E539-2070-8967882ECE1D}"/>
              </a:ext>
            </a:extLst>
          </p:cNvPr>
          <p:cNvPicPr preferRelativeResize="0"/>
          <p:nvPr/>
        </p:nvPicPr>
        <p:blipFill rotWithShape="1">
          <a:blip r:embed="rId8">
            <a:alphaModFix/>
          </a:blip>
          <a:srcRect/>
          <a:stretch/>
        </p:blipFill>
        <p:spPr>
          <a:xfrm>
            <a:off x="9530993" y="3071811"/>
            <a:ext cx="800294" cy="580379"/>
          </a:xfrm>
          <a:prstGeom prst="rect">
            <a:avLst/>
          </a:prstGeom>
          <a:noFill/>
          <a:ln>
            <a:noFill/>
          </a:ln>
        </p:spPr>
      </p:pic>
      <p:sp>
        <p:nvSpPr>
          <p:cNvPr id="18" name="Google Shape;369;p28">
            <a:extLst>
              <a:ext uri="{FF2B5EF4-FFF2-40B4-BE49-F238E27FC236}">
                <a16:creationId xmlns:a16="http://schemas.microsoft.com/office/drawing/2014/main" id="{B004686F-2C11-E85E-A32C-93F864281C3F}"/>
              </a:ext>
            </a:extLst>
          </p:cNvPr>
          <p:cNvSpPr txBox="1"/>
          <p:nvPr/>
        </p:nvSpPr>
        <p:spPr>
          <a:xfrm>
            <a:off x="10632087" y="6114640"/>
            <a:ext cx="6205926" cy="129266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Curate custom business synonyms to train the model.</a:t>
            </a:r>
            <a:endParaRPr sz="4800" dirty="0"/>
          </a:p>
        </p:txBody>
      </p:sp>
      <p:sp>
        <p:nvSpPr>
          <p:cNvPr id="19" name="Google Shape;370;p28">
            <a:extLst>
              <a:ext uri="{FF2B5EF4-FFF2-40B4-BE49-F238E27FC236}">
                <a16:creationId xmlns:a16="http://schemas.microsoft.com/office/drawing/2014/main" id="{E976829A-FAB8-EDB8-8C84-E817A7133E22}"/>
              </a:ext>
            </a:extLst>
          </p:cNvPr>
          <p:cNvSpPr txBox="1"/>
          <p:nvPr/>
        </p:nvSpPr>
        <p:spPr>
          <a:xfrm>
            <a:off x="10632087" y="7633103"/>
            <a:ext cx="6205926" cy="129266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Translates "Sales by Region" into a map or chart.</a:t>
            </a:r>
            <a:endParaRPr sz="4800" dirty="0"/>
          </a:p>
        </p:txBody>
      </p:sp>
      <p:pic>
        <p:nvPicPr>
          <p:cNvPr id="20" name="Google Shape;371;p28" descr="image.png">
            <a:extLst>
              <a:ext uri="{FF2B5EF4-FFF2-40B4-BE49-F238E27FC236}">
                <a16:creationId xmlns:a16="http://schemas.microsoft.com/office/drawing/2014/main" id="{60336218-7775-E8A2-458D-28294654F28D}"/>
              </a:ext>
            </a:extLst>
          </p:cNvPr>
          <p:cNvPicPr preferRelativeResize="0"/>
          <p:nvPr/>
        </p:nvPicPr>
        <p:blipFill rotWithShape="1">
          <a:blip r:embed="rId9">
            <a:alphaModFix/>
          </a:blip>
          <a:srcRect/>
          <a:stretch/>
        </p:blipFill>
        <p:spPr>
          <a:xfrm>
            <a:off x="1057274" y="6305654"/>
            <a:ext cx="590033" cy="635905"/>
          </a:xfrm>
          <a:prstGeom prst="rect">
            <a:avLst/>
          </a:prstGeom>
          <a:noFill/>
          <a:ln>
            <a:noFill/>
          </a:ln>
        </p:spPr>
      </p:pic>
      <p:pic>
        <p:nvPicPr>
          <p:cNvPr id="22" name="Google Shape;373;p28" descr="image.png">
            <a:extLst>
              <a:ext uri="{FF2B5EF4-FFF2-40B4-BE49-F238E27FC236}">
                <a16:creationId xmlns:a16="http://schemas.microsoft.com/office/drawing/2014/main" id="{A84AE9F8-82EE-409C-7323-747C36427F73}"/>
              </a:ext>
            </a:extLst>
          </p:cNvPr>
          <p:cNvPicPr preferRelativeResize="0"/>
          <p:nvPr/>
        </p:nvPicPr>
        <p:blipFill rotWithShape="1">
          <a:blip r:embed="rId10">
            <a:alphaModFix/>
          </a:blip>
          <a:srcRect/>
          <a:stretch/>
        </p:blipFill>
        <p:spPr>
          <a:xfrm>
            <a:off x="9615407" y="6289921"/>
            <a:ext cx="657385" cy="553998"/>
          </a:xfrm>
          <a:prstGeom prst="rect">
            <a:avLst/>
          </a:prstGeom>
          <a:noFill/>
          <a:ln>
            <a:noFill/>
          </a:ln>
        </p:spPr>
      </p:pic>
      <p:pic>
        <p:nvPicPr>
          <p:cNvPr id="23" name="Google Shape;374;p28" descr="image.png">
            <a:extLst>
              <a:ext uri="{FF2B5EF4-FFF2-40B4-BE49-F238E27FC236}">
                <a16:creationId xmlns:a16="http://schemas.microsoft.com/office/drawing/2014/main" id="{481122F4-B26B-1048-427C-ADFE8BAF43E0}"/>
              </a:ext>
            </a:extLst>
          </p:cNvPr>
          <p:cNvPicPr preferRelativeResize="0"/>
          <p:nvPr/>
        </p:nvPicPr>
        <p:blipFill rotWithShape="1">
          <a:blip r:embed="rId11">
            <a:alphaModFix/>
          </a:blip>
          <a:srcRect/>
          <a:stretch/>
        </p:blipFill>
        <p:spPr>
          <a:xfrm>
            <a:off x="9562497" y="7725436"/>
            <a:ext cx="571638" cy="553998"/>
          </a:xfrm>
          <a:prstGeom prst="rect">
            <a:avLst/>
          </a:prstGeom>
          <a:noFill/>
          <a:ln>
            <a:noFill/>
          </a:ln>
        </p:spPr>
      </p:pic>
      <p:sp>
        <p:nvSpPr>
          <p:cNvPr id="27" name="TextBox 26">
            <a:extLst>
              <a:ext uri="{FF2B5EF4-FFF2-40B4-BE49-F238E27FC236}">
                <a16:creationId xmlns:a16="http://schemas.microsoft.com/office/drawing/2014/main" id="{6E44ACF7-FCC3-9571-80DE-0802E4ABC347}"/>
              </a:ext>
            </a:extLst>
          </p:cNvPr>
          <p:cNvSpPr txBox="1"/>
          <p:nvPr/>
        </p:nvSpPr>
        <p:spPr>
          <a:xfrm>
            <a:off x="9271831" y="9239269"/>
            <a:ext cx="9159240" cy="584775"/>
          </a:xfrm>
          <a:prstGeom prst="rect">
            <a:avLst/>
          </a:prstGeom>
          <a:noFill/>
        </p:spPr>
        <p:txBody>
          <a:bodyPr wrap="square">
            <a:spAutoFit/>
          </a:bodyPr>
          <a:lstStyle/>
          <a:p>
            <a:pPr algn="ctr">
              <a:buNone/>
            </a:pPr>
            <a:r>
              <a:rPr lang="en-EG" sz="3200" b="1" dirty="0"/>
              <a:t>Visualizations pane → Q&amp;A</a:t>
            </a:r>
            <a:endParaRPr lang="en-EG" sz="3200" dirty="0"/>
          </a:p>
        </p:txBody>
      </p:sp>
      <p:sp>
        <p:nvSpPr>
          <p:cNvPr id="28" name="TextBox 27">
            <a:extLst>
              <a:ext uri="{FF2B5EF4-FFF2-40B4-BE49-F238E27FC236}">
                <a16:creationId xmlns:a16="http://schemas.microsoft.com/office/drawing/2014/main" id="{6935758E-E0E0-FE56-B058-29EC7433FABD}"/>
              </a:ext>
            </a:extLst>
          </p:cNvPr>
          <p:cNvSpPr txBox="1"/>
          <p:nvPr/>
        </p:nvSpPr>
        <p:spPr>
          <a:xfrm>
            <a:off x="762000" y="9239269"/>
            <a:ext cx="7581900" cy="1077218"/>
          </a:xfrm>
          <a:prstGeom prst="rect">
            <a:avLst/>
          </a:prstGeom>
          <a:noFill/>
        </p:spPr>
        <p:txBody>
          <a:bodyPr wrap="square">
            <a:spAutoFit/>
          </a:bodyPr>
          <a:lstStyle/>
          <a:p>
            <a:pPr algn="ctr">
              <a:buNone/>
            </a:pPr>
            <a:r>
              <a:rPr lang="en-US" sz="3200" b="1" dirty="0"/>
              <a:t>Insert → Smart Narrative or Visualizations pane → Smart Narrative</a:t>
            </a:r>
            <a:endParaRPr lang="en-EG" sz="3200" dirty="0"/>
          </a:p>
        </p:txBody>
      </p:sp>
    </p:spTree>
    <p:custDataLst>
      <p:tags r:id="rId1"/>
    </p:custDataLst>
    <p:extLst>
      <p:ext uri="{BB962C8B-B14F-4D97-AF65-F5344CB8AC3E}">
        <p14:creationId xmlns:p14="http://schemas.microsoft.com/office/powerpoint/2010/main" val="613074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1FDEE-CA78-17F2-3F2A-D94DEA2356B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A01ACDB-D3D9-6810-954A-9F90A3D6DD5A}"/>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16" name="TextBox 16">
            <a:extLst>
              <a:ext uri="{FF2B5EF4-FFF2-40B4-BE49-F238E27FC236}">
                <a16:creationId xmlns:a16="http://schemas.microsoft.com/office/drawing/2014/main" id="{453FBC5C-A7A2-5E0A-D4B1-6333C7C9CE86}"/>
              </a:ext>
            </a:extLst>
          </p:cNvPr>
          <p:cNvSpPr txBox="1"/>
          <p:nvPr/>
        </p:nvSpPr>
        <p:spPr>
          <a:xfrm>
            <a:off x="1143000" y="3428020"/>
            <a:ext cx="16230600" cy="3948197"/>
          </a:xfrm>
          <a:prstGeom prst="rect">
            <a:avLst/>
          </a:prstGeom>
        </p:spPr>
        <p:txBody>
          <a:bodyPr wrap="square" lIns="0" tIns="0" rIns="0" bIns="0" rtlCol="0" anchor="t">
            <a:spAutoFit/>
          </a:bodyPr>
          <a:lstStyle/>
          <a:p>
            <a:pPr algn="ctr">
              <a:lnSpc>
                <a:spcPct val="150000"/>
              </a:lnSpc>
              <a:spcBef>
                <a:spcPct val="0"/>
              </a:spcBef>
            </a:pPr>
            <a:r>
              <a:rPr lang="en-US" sz="4400" b="1" dirty="0">
                <a:solidFill>
                  <a:srgbClr val="00ADEE"/>
                </a:solidFill>
                <a:latin typeface="Alexandria Bold"/>
                <a:cs typeface="Alexandria Bold"/>
                <a:sym typeface="Poppins Bold"/>
              </a:rPr>
              <a:t>Copilot combines generative AI with Power BI to help users build reports, analyze data, and discover insights faster using natural language, while analysts remain responsible for validating and interpreting the results.</a:t>
            </a:r>
          </a:p>
        </p:txBody>
      </p:sp>
      <p:pic>
        <p:nvPicPr>
          <p:cNvPr id="25" name="Graphic 21">
            <a:extLst>
              <a:ext uri="{FF2B5EF4-FFF2-40B4-BE49-F238E27FC236}">
                <a16:creationId xmlns:a16="http://schemas.microsoft.com/office/drawing/2014/main" id="{7FA702E5-3880-0565-3A0F-0FB707395F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42" name="TextBox 41">
            <a:extLst>
              <a:ext uri="{FF2B5EF4-FFF2-40B4-BE49-F238E27FC236}">
                <a16:creationId xmlns:a16="http://schemas.microsoft.com/office/drawing/2014/main" id="{AC9617B9-6F85-D92B-0E9E-11B768A893F3}"/>
              </a:ext>
            </a:extLst>
          </p:cNvPr>
          <p:cNvSpPr txBox="1"/>
          <p:nvPr/>
        </p:nvSpPr>
        <p:spPr>
          <a:xfrm>
            <a:off x="17170400" y="9886460"/>
            <a:ext cx="770376" cy="369332"/>
          </a:xfrm>
          <a:prstGeom prst="rect">
            <a:avLst/>
          </a:prstGeom>
          <a:noFill/>
        </p:spPr>
        <p:txBody>
          <a:bodyPr wrap="square" rtlCol="0">
            <a:spAutoFit/>
          </a:bodyPr>
          <a:lstStyle/>
          <a:p>
            <a:fld id="{1C176735-8790-2647-8A20-9BF96FB544F7}" type="slidenum">
              <a:rPr lang="en-EG" smtClean="0"/>
              <a:t>21</a:t>
            </a:fld>
            <a:endParaRPr lang="en-EG" dirty="0"/>
          </a:p>
        </p:txBody>
      </p:sp>
      <p:pic>
        <p:nvPicPr>
          <p:cNvPr id="3" name="Picture 2">
            <a:extLst>
              <a:ext uri="{FF2B5EF4-FFF2-40B4-BE49-F238E27FC236}">
                <a16:creationId xmlns:a16="http://schemas.microsoft.com/office/drawing/2014/main" id="{125C973C-5EEF-C172-C7AE-70700DDC8CB1}"/>
              </a:ext>
            </a:extLst>
          </p:cNvPr>
          <p:cNvPicPr>
            <a:picLocks noChangeAspect="1"/>
          </p:cNvPicPr>
          <p:nvPr/>
        </p:nvPicPr>
        <p:blipFill>
          <a:blip r:embed="rId4"/>
          <a:stretch>
            <a:fillRect/>
          </a:stretch>
        </p:blipFill>
        <p:spPr>
          <a:xfrm>
            <a:off x="7461250" y="1548420"/>
            <a:ext cx="3365500" cy="1879600"/>
          </a:xfrm>
          <a:prstGeom prst="rect">
            <a:avLst/>
          </a:prstGeom>
        </p:spPr>
      </p:pic>
    </p:spTree>
    <p:extLst>
      <p:ext uri="{BB962C8B-B14F-4D97-AF65-F5344CB8AC3E}">
        <p14:creationId xmlns:p14="http://schemas.microsoft.com/office/powerpoint/2010/main" val="3949068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553E6-F6F3-0462-D0B6-84F099C9507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7958664A-576E-078E-93D7-E42D8BAF22E8}"/>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D9486D37-A630-59DD-A647-F092041E77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49A46870-5E21-75BC-4966-2D7012FE9A74}"/>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22</a:t>
            </a:fld>
            <a:endParaRPr lang="en-EG" dirty="0"/>
          </a:p>
        </p:txBody>
      </p:sp>
      <p:sp>
        <p:nvSpPr>
          <p:cNvPr id="64" name="TextBox 5">
            <a:extLst>
              <a:ext uri="{FF2B5EF4-FFF2-40B4-BE49-F238E27FC236}">
                <a16:creationId xmlns:a16="http://schemas.microsoft.com/office/drawing/2014/main" id="{A2183FF1-35A0-A6FE-DC38-23CF28B0D91A}"/>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Using Copilot in Power BI</a:t>
            </a:r>
          </a:p>
        </p:txBody>
      </p:sp>
      <p:pic>
        <p:nvPicPr>
          <p:cNvPr id="7" name="Google Shape;337;p27" descr="image.png">
            <a:extLst>
              <a:ext uri="{FF2B5EF4-FFF2-40B4-BE49-F238E27FC236}">
                <a16:creationId xmlns:a16="http://schemas.microsoft.com/office/drawing/2014/main" id="{2ED9473F-16BB-AB5D-85CB-B6D05AD5BF90}"/>
              </a:ext>
            </a:extLst>
          </p:cNvPr>
          <p:cNvPicPr preferRelativeResize="0"/>
          <p:nvPr/>
        </p:nvPicPr>
        <p:blipFill rotWithShape="1">
          <a:blip r:embed="rId6">
            <a:alphaModFix/>
          </a:blip>
          <a:srcRect/>
          <a:stretch/>
        </p:blipFill>
        <p:spPr>
          <a:xfrm>
            <a:off x="533400" y="4847069"/>
            <a:ext cx="8610599" cy="5020831"/>
          </a:xfrm>
          <a:prstGeom prst="rect">
            <a:avLst/>
          </a:prstGeom>
          <a:noFill/>
          <a:ln>
            <a:noFill/>
          </a:ln>
        </p:spPr>
      </p:pic>
      <p:sp>
        <p:nvSpPr>
          <p:cNvPr id="65" name="TextBox 6">
            <a:extLst>
              <a:ext uri="{FF2B5EF4-FFF2-40B4-BE49-F238E27FC236}">
                <a16:creationId xmlns:a16="http://schemas.microsoft.com/office/drawing/2014/main" id="{D230F1AF-D903-D3B2-7F4C-5D23C1212AE8}"/>
              </a:ext>
            </a:extLst>
          </p:cNvPr>
          <p:cNvSpPr txBox="1"/>
          <p:nvPr/>
        </p:nvSpPr>
        <p:spPr>
          <a:xfrm>
            <a:off x="977319" y="4187190"/>
            <a:ext cx="8188452" cy="5909310"/>
          </a:xfrm>
          <a:prstGeom prst="rect">
            <a:avLst/>
          </a:prstGeom>
        </p:spPr>
        <p:txBody>
          <a:bodyPr wrap="square" lIns="0" tIns="0" rIns="0" bIns="0" rtlCol="0" anchor="t">
            <a:spAutoFit/>
          </a:bodyPr>
          <a:lstStyle/>
          <a:p>
            <a:pPr lvl="0">
              <a:spcBef>
                <a:spcPct val="0"/>
              </a:spcBef>
            </a:pPr>
            <a:r>
              <a:rPr lang="en-US" sz="3200" b="1" dirty="0">
                <a:solidFill>
                  <a:srgbClr val="4A4A4A"/>
                </a:solidFill>
                <a:latin typeface="Alexandria"/>
                <a:ea typeface="Alexandria"/>
                <a:cs typeface="Alexandria"/>
                <a:sym typeface="Alexandria"/>
              </a:rPr>
              <a:t>What can Copilot do?</a:t>
            </a:r>
          </a:p>
          <a:p>
            <a:pPr lvl="0">
              <a:spcBef>
                <a:spcPct val="0"/>
              </a:spcBef>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 Generate report pages from a text prompt.</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Create and explain DAX measures.</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Summarize key insights from reports.</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Suggest appropriate charts and visualizations.</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Answer questions about your data using natural language.</a:t>
            </a:r>
          </a:p>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Generate written narratives for business reports.</a:t>
            </a:r>
          </a:p>
        </p:txBody>
      </p:sp>
      <p:sp>
        <p:nvSpPr>
          <p:cNvPr id="2" name="TextBox 6">
            <a:extLst>
              <a:ext uri="{FF2B5EF4-FFF2-40B4-BE49-F238E27FC236}">
                <a16:creationId xmlns:a16="http://schemas.microsoft.com/office/drawing/2014/main" id="{36F2CD0C-A829-C44D-75AC-7CDE5D636A40}"/>
              </a:ext>
            </a:extLst>
          </p:cNvPr>
          <p:cNvSpPr txBox="1"/>
          <p:nvPr/>
        </p:nvSpPr>
        <p:spPr>
          <a:xfrm>
            <a:off x="952500" y="1962469"/>
            <a:ext cx="16988276" cy="2132700"/>
          </a:xfrm>
          <a:prstGeom prst="rect">
            <a:avLst/>
          </a:prstGeom>
        </p:spPr>
        <p:txBody>
          <a:bodyPr wrap="square" lIns="0" tIns="0" rIns="0" bIns="0" rtlCol="0" anchor="t">
            <a:spAutoFit/>
          </a:bodyPr>
          <a:lstStyle/>
          <a:p>
            <a:pPr lvl="0">
              <a:lnSpc>
                <a:spcPct val="150000"/>
              </a:lnSpc>
              <a:spcBef>
                <a:spcPct val="0"/>
              </a:spcBef>
            </a:pPr>
            <a:r>
              <a:rPr lang="en-US" sz="3200" dirty="0">
                <a:solidFill>
                  <a:srgbClr val="00ADEE"/>
                </a:solidFill>
                <a:latin typeface="Alexandria"/>
                <a:ea typeface="Alexandria"/>
                <a:cs typeface="Alexandria"/>
                <a:sym typeface="Alexandria"/>
              </a:rPr>
              <a:t>Copilot is Microsoft’s AI-powered assistant built into Power BI that helps users analyze data, create reports, generate DAX formulas, and summarize insights using natural language.</a:t>
            </a:r>
          </a:p>
        </p:txBody>
      </p:sp>
    </p:spTree>
    <p:custDataLst>
      <p:tags r:id="rId1"/>
    </p:custDataLst>
    <p:extLst>
      <p:ext uri="{BB962C8B-B14F-4D97-AF65-F5344CB8AC3E}">
        <p14:creationId xmlns:p14="http://schemas.microsoft.com/office/powerpoint/2010/main" val="599982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BA7D1-B16E-0BF0-FF4C-BF8C499C75BF}"/>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CCC69EC-4311-0FBA-7F81-95EA8FAFAA7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01D27E57-06E0-1266-710D-7BC1E1BF4DD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8D722842-F92E-EE84-C66B-F47049B6622B}"/>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23</a:t>
            </a:fld>
            <a:endParaRPr lang="en-EG" dirty="0"/>
          </a:p>
        </p:txBody>
      </p:sp>
      <p:sp>
        <p:nvSpPr>
          <p:cNvPr id="64" name="TextBox 5">
            <a:extLst>
              <a:ext uri="{FF2B5EF4-FFF2-40B4-BE49-F238E27FC236}">
                <a16:creationId xmlns:a16="http://schemas.microsoft.com/office/drawing/2014/main" id="{6630176D-0892-907B-38FF-77D4EB39D4B4}"/>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How to Access Copilot?</a:t>
            </a:r>
          </a:p>
        </p:txBody>
      </p:sp>
      <p:sp>
        <p:nvSpPr>
          <p:cNvPr id="65" name="TextBox 6">
            <a:extLst>
              <a:ext uri="{FF2B5EF4-FFF2-40B4-BE49-F238E27FC236}">
                <a16:creationId xmlns:a16="http://schemas.microsoft.com/office/drawing/2014/main" id="{2E647ED2-5C52-BD83-0257-915F4ACF0FB7}"/>
              </a:ext>
            </a:extLst>
          </p:cNvPr>
          <p:cNvSpPr txBox="1"/>
          <p:nvPr/>
        </p:nvSpPr>
        <p:spPr>
          <a:xfrm>
            <a:off x="977319" y="2171700"/>
            <a:ext cx="7861881" cy="5601533"/>
          </a:xfrm>
          <a:prstGeom prst="rect">
            <a:avLst/>
          </a:prstGeom>
        </p:spPr>
        <p:txBody>
          <a:bodyPr wrap="square" lIns="0" tIns="0" rIns="0" bIns="0" rtlCol="0" anchor="t">
            <a:spAutoFit/>
          </a:bodyPr>
          <a:lstStyle/>
          <a:p>
            <a:pPr lvl="0">
              <a:spcBef>
                <a:spcPct val="0"/>
              </a:spcBef>
            </a:pPr>
            <a:r>
              <a:rPr lang="en-US" sz="2800" b="1" dirty="0">
                <a:solidFill>
                  <a:srgbClr val="4A4A4A"/>
                </a:solidFill>
                <a:latin typeface="Alexandria"/>
                <a:ea typeface="Alexandria"/>
                <a:cs typeface="Alexandria"/>
                <a:sym typeface="Alexandria"/>
              </a:rPr>
              <a:t>Power BI Service:</a:t>
            </a:r>
          </a:p>
          <a:p>
            <a:pPr lvl="0">
              <a:spcBef>
                <a:spcPct val="0"/>
              </a:spcBef>
            </a:pPr>
            <a:endParaRPr lang="en-US" sz="2800" b="1" dirty="0">
              <a:solidFill>
                <a:srgbClr val="4A4A4A"/>
              </a:solidFill>
              <a:latin typeface="Alexandria"/>
              <a:ea typeface="Alexandria"/>
              <a:cs typeface="Alexandria"/>
              <a:sym typeface="Alexandria"/>
            </a:endParaRPr>
          </a:p>
          <a:p>
            <a:pPr lvl="0">
              <a:spcBef>
                <a:spcPct val="0"/>
              </a:spcBef>
            </a:pPr>
            <a:r>
              <a:rPr lang="en-US" sz="2800" b="1" dirty="0">
                <a:solidFill>
                  <a:srgbClr val="4A4A4A"/>
                </a:solidFill>
                <a:latin typeface="Alexandria"/>
                <a:ea typeface="Alexandria"/>
                <a:cs typeface="Alexandria"/>
                <a:sym typeface="Alexandria"/>
              </a:rPr>
              <a:t>* </a:t>
            </a:r>
            <a:r>
              <a:rPr lang="en-US" sz="2800" dirty="0">
                <a:solidFill>
                  <a:srgbClr val="4A4A4A"/>
                </a:solidFill>
                <a:latin typeface="Alexandria"/>
                <a:ea typeface="Alexandria"/>
                <a:cs typeface="Alexandria"/>
                <a:sym typeface="Alexandria"/>
              </a:rPr>
              <a:t>Open your report in a Fabric or Premium workspace.</a:t>
            </a:r>
          </a:p>
          <a:p>
            <a:pPr lvl="0">
              <a:spcBef>
                <a:spcPct val="0"/>
              </a:spcBef>
            </a:pPr>
            <a:r>
              <a:rPr lang="en-US" sz="2800" dirty="0">
                <a:solidFill>
                  <a:srgbClr val="4A4A4A"/>
                </a:solidFill>
                <a:latin typeface="Alexandria"/>
                <a:ea typeface="Alexandria"/>
                <a:cs typeface="Alexandria"/>
                <a:sym typeface="Alexandria"/>
              </a:rPr>
              <a:t>* Click the Copilot icon in the report toolbar or side panel.</a:t>
            </a:r>
          </a:p>
          <a:p>
            <a:pPr lvl="0">
              <a:spcBef>
                <a:spcPct val="0"/>
              </a:spcBef>
            </a:pPr>
            <a:endParaRPr lang="en-US" sz="2800" b="1" dirty="0">
              <a:solidFill>
                <a:srgbClr val="4A4A4A"/>
              </a:solidFill>
              <a:latin typeface="Alexandria"/>
              <a:ea typeface="Alexandria"/>
              <a:cs typeface="Alexandria"/>
              <a:sym typeface="Alexandria"/>
            </a:endParaRPr>
          </a:p>
          <a:p>
            <a:pPr lvl="0">
              <a:spcBef>
                <a:spcPct val="0"/>
              </a:spcBef>
            </a:pPr>
            <a:r>
              <a:rPr lang="en-US" sz="2800" b="1" dirty="0">
                <a:solidFill>
                  <a:srgbClr val="4A4A4A"/>
                </a:solidFill>
                <a:latin typeface="Alexandria"/>
                <a:ea typeface="Alexandria"/>
                <a:cs typeface="Alexandria"/>
                <a:sym typeface="Alexandria"/>
              </a:rPr>
              <a:t>Power BI Desktop (supported versions):</a:t>
            </a:r>
          </a:p>
          <a:p>
            <a:pPr lvl="0">
              <a:spcBef>
                <a:spcPct val="0"/>
              </a:spcBef>
            </a:pPr>
            <a:endParaRPr lang="en-US" sz="2800" b="1" dirty="0">
              <a:solidFill>
                <a:srgbClr val="4A4A4A"/>
              </a:solidFill>
              <a:latin typeface="Alexandria"/>
              <a:ea typeface="Alexandria"/>
              <a:cs typeface="Alexandria"/>
              <a:sym typeface="Alexandria"/>
            </a:endParaRPr>
          </a:p>
          <a:p>
            <a:pPr lvl="0">
              <a:spcBef>
                <a:spcPct val="0"/>
              </a:spcBef>
            </a:pPr>
            <a:r>
              <a:rPr lang="en-US" sz="2800" b="1" dirty="0">
                <a:solidFill>
                  <a:srgbClr val="4A4A4A"/>
                </a:solidFill>
                <a:latin typeface="Alexandria"/>
                <a:ea typeface="Alexandria"/>
                <a:cs typeface="Alexandria"/>
                <a:sym typeface="Alexandria"/>
              </a:rPr>
              <a:t>* </a:t>
            </a:r>
            <a:r>
              <a:rPr lang="en-US" sz="2800" dirty="0">
                <a:solidFill>
                  <a:srgbClr val="4A4A4A"/>
                </a:solidFill>
                <a:latin typeface="Alexandria"/>
                <a:ea typeface="Alexandria"/>
                <a:cs typeface="Alexandria"/>
                <a:sym typeface="Alexandria"/>
              </a:rPr>
              <a:t>Open your report.</a:t>
            </a:r>
          </a:p>
          <a:p>
            <a:pPr lvl="0">
              <a:spcBef>
                <a:spcPct val="0"/>
              </a:spcBef>
            </a:pPr>
            <a:r>
              <a:rPr lang="en-US" sz="2800" dirty="0">
                <a:solidFill>
                  <a:srgbClr val="4A4A4A"/>
                </a:solidFill>
                <a:latin typeface="Alexandria"/>
                <a:ea typeface="Alexandria"/>
                <a:cs typeface="Alexandria"/>
                <a:sym typeface="Alexandria"/>
              </a:rPr>
              <a:t>* Select Home → Copilot (available if your organization has enabled Copilot and the required licensing).</a:t>
            </a:r>
          </a:p>
        </p:txBody>
      </p:sp>
      <p:sp>
        <p:nvSpPr>
          <p:cNvPr id="6" name="TextBox 5">
            <a:extLst>
              <a:ext uri="{FF2B5EF4-FFF2-40B4-BE49-F238E27FC236}">
                <a16:creationId xmlns:a16="http://schemas.microsoft.com/office/drawing/2014/main" id="{03CB2861-EA08-B8BC-01E5-F83244A37AE9}"/>
              </a:ext>
            </a:extLst>
          </p:cNvPr>
          <p:cNvSpPr txBox="1"/>
          <p:nvPr/>
        </p:nvSpPr>
        <p:spPr>
          <a:xfrm>
            <a:off x="966686" y="9202981"/>
            <a:ext cx="16635514" cy="954107"/>
          </a:xfrm>
          <a:prstGeom prst="rect">
            <a:avLst/>
          </a:prstGeom>
          <a:noFill/>
        </p:spPr>
        <p:txBody>
          <a:bodyPr wrap="square">
            <a:spAutoFit/>
          </a:bodyPr>
          <a:lstStyle/>
          <a:p>
            <a:pPr>
              <a:buNone/>
            </a:pPr>
            <a:r>
              <a:rPr lang="en-EG" sz="2800" b="1" dirty="0"/>
              <a:t>Note:</a:t>
            </a:r>
            <a:r>
              <a:rPr lang="en-EG" sz="2800" dirty="0"/>
              <a:t> Copilot requires Microsoft Fabric or a supported Premium capacity, appropriate licensing, and administrator enablement.</a:t>
            </a:r>
          </a:p>
        </p:txBody>
      </p:sp>
      <p:sp>
        <p:nvSpPr>
          <p:cNvPr id="8" name="TextBox 6">
            <a:extLst>
              <a:ext uri="{FF2B5EF4-FFF2-40B4-BE49-F238E27FC236}">
                <a16:creationId xmlns:a16="http://schemas.microsoft.com/office/drawing/2014/main" id="{0354B811-6EF3-5A13-01C1-F11CBBFE2D96}"/>
              </a:ext>
            </a:extLst>
          </p:cNvPr>
          <p:cNvSpPr txBox="1"/>
          <p:nvPr/>
        </p:nvSpPr>
        <p:spPr>
          <a:xfrm>
            <a:off x="9740319" y="2171700"/>
            <a:ext cx="7861881" cy="5170646"/>
          </a:xfrm>
          <a:prstGeom prst="rect">
            <a:avLst/>
          </a:prstGeom>
        </p:spPr>
        <p:txBody>
          <a:bodyPr wrap="square" lIns="0" tIns="0" rIns="0" bIns="0" rtlCol="0" anchor="t">
            <a:spAutoFit/>
          </a:bodyPr>
          <a:lstStyle/>
          <a:p>
            <a:pPr lvl="0">
              <a:spcBef>
                <a:spcPct val="0"/>
              </a:spcBef>
            </a:pPr>
            <a:r>
              <a:rPr lang="en-US" sz="2800" b="1" dirty="0">
                <a:solidFill>
                  <a:srgbClr val="4A4A4A"/>
                </a:solidFill>
                <a:latin typeface="Alexandria"/>
                <a:ea typeface="Alexandria"/>
                <a:cs typeface="Alexandria"/>
                <a:sym typeface="Alexandria"/>
              </a:rPr>
              <a:t>Example Prompts</a:t>
            </a:r>
          </a:p>
          <a:p>
            <a:pPr lvl="0">
              <a:spcBef>
                <a:spcPct val="0"/>
              </a:spcBef>
            </a:pPr>
            <a:endParaRPr lang="en-US" sz="2800" b="1"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2800" b="1" dirty="0">
                <a:solidFill>
                  <a:srgbClr val="4A4A4A"/>
                </a:solidFill>
                <a:latin typeface="Alexandria"/>
                <a:ea typeface="Alexandria"/>
                <a:cs typeface="Alexandria"/>
                <a:sym typeface="Alexandria"/>
              </a:rPr>
              <a:t> </a:t>
            </a:r>
            <a:r>
              <a:rPr lang="en-US" sz="2800" dirty="0">
                <a:solidFill>
                  <a:srgbClr val="4A4A4A"/>
                </a:solidFill>
                <a:latin typeface="Alexandria"/>
                <a:ea typeface="Alexandria"/>
                <a:cs typeface="Alexandria"/>
                <a:sym typeface="Alexandria"/>
              </a:rPr>
              <a:t>“Create a dashboard showing monthly sales by region.”</a:t>
            </a:r>
          </a:p>
          <a:p>
            <a:pPr marL="457200" lvl="0" indent="-457200">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“Summarize the key sales trends in this report.”</a:t>
            </a:r>
          </a:p>
          <a:p>
            <a:pPr marL="457200" lvl="0" indent="-457200">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“Create a DAX measure for Year-to-Date Revenue.”</a:t>
            </a:r>
          </a:p>
          <a:p>
            <a:pPr marL="457200" lvl="0" indent="-457200">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“Which products contributed most to profit?”</a:t>
            </a:r>
          </a:p>
          <a:p>
            <a:pPr marL="457200" lvl="0" indent="-457200">
              <a:spcBef>
                <a:spcPct val="0"/>
              </a:spcBef>
              <a:buFont typeface="Arial" panose="020B0604020202020204" pitchFamily="34" charset="0"/>
              <a:buChar char="•"/>
            </a:pPr>
            <a:r>
              <a:rPr lang="en-US" sz="2800" dirty="0">
                <a:solidFill>
                  <a:srgbClr val="4A4A4A"/>
                </a:solidFill>
                <a:latin typeface="Alexandria"/>
                <a:ea typeface="Alexandria"/>
                <a:cs typeface="Alexandria"/>
                <a:sym typeface="Alexandria"/>
              </a:rPr>
              <a:t>“Suggest the best visual to compare sales across regions.”</a:t>
            </a:r>
          </a:p>
        </p:txBody>
      </p:sp>
    </p:spTree>
    <p:custDataLst>
      <p:tags r:id="rId1"/>
    </p:custDataLst>
    <p:extLst>
      <p:ext uri="{BB962C8B-B14F-4D97-AF65-F5344CB8AC3E}">
        <p14:creationId xmlns:p14="http://schemas.microsoft.com/office/powerpoint/2010/main" val="2332211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CB086-882F-7727-6E13-D9C0D5E0E7F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97335D12-0427-70B1-ED2E-F2758960BFF8}"/>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77C6DB53-4C9A-4B92-EEAE-0865BBDBBAF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780E9D0C-E4E6-E04B-B7C5-3D019956DFF7}"/>
              </a:ext>
            </a:extLst>
          </p:cNvPr>
          <p:cNvSpPr txBox="1"/>
          <p:nvPr/>
        </p:nvSpPr>
        <p:spPr>
          <a:xfrm>
            <a:off x="17526000" y="9867900"/>
            <a:ext cx="414776" cy="369332"/>
          </a:xfrm>
          <a:prstGeom prst="rect">
            <a:avLst/>
          </a:prstGeom>
          <a:noFill/>
        </p:spPr>
        <p:txBody>
          <a:bodyPr wrap="square" rtlCol="0">
            <a:spAutoFit/>
          </a:bodyPr>
          <a:lstStyle/>
          <a:p>
            <a:fld id="{1C176735-8790-2647-8A20-9BF96FB544F7}" type="slidenum">
              <a:rPr lang="en-EG" smtClean="0"/>
              <a:t>24</a:t>
            </a:fld>
            <a:endParaRPr lang="en-EG" dirty="0"/>
          </a:p>
        </p:txBody>
      </p:sp>
      <p:sp>
        <p:nvSpPr>
          <p:cNvPr id="64" name="TextBox 5">
            <a:extLst>
              <a:ext uri="{FF2B5EF4-FFF2-40B4-BE49-F238E27FC236}">
                <a16:creationId xmlns:a16="http://schemas.microsoft.com/office/drawing/2014/main" id="{399CC805-C5AC-9A5D-D5E4-A2ACC668A109}"/>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Selecting the Right AI Capability</a:t>
            </a:r>
          </a:p>
        </p:txBody>
      </p:sp>
      <p:graphicFrame>
        <p:nvGraphicFramePr>
          <p:cNvPr id="29" name="Google Shape;141;p16">
            <a:extLst>
              <a:ext uri="{FF2B5EF4-FFF2-40B4-BE49-F238E27FC236}">
                <a16:creationId xmlns:a16="http://schemas.microsoft.com/office/drawing/2014/main" id="{DF0FBC36-E881-E6AB-FE91-8C49E4108BFD}"/>
              </a:ext>
            </a:extLst>
          </p:cNvPr>
          <p:cNvGraphicFramePr/>
          <p:nvPr>
            <p:extLst>
              <p:ext uri="{D42A27DB-BD31-4B8C-83A1-F6EECF244321}">
                <p14:modId xmlns:p14="http://schemas.microsoft.com/office/powerpoint/2010/main" val="1114070347"/>
              </p:ext>
            </p:extLst>
          </p:nvPr>
        </p:nvGraphicFramePr>
        <p:xfrm>
          <a:off x="762000" y="2095500"/>
          <a:ext cx="16764000" cy="7753350"/>
        </p:xfrm>
        <a:graphic>
          <a:graphicData uri="http://schemas.openxmlformats.org/drawingml/2006/table">
            <a:tbl>
              <a:tblPr firstRow="1" bandRow="1">
                <a:tableStyleId>{69012ECD-51FC-41F1-AA8D-1B2483CD663E}</a:tableStyleId>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gridCol w="7772400">
                  <a:extLst>
                    <a:ext uri="{9D8B030D-6E8A-4147-A177-3AD203B41FA5}">
                      <a16:colId xmlns:a16="http://schemas.microsoft.com/office/drawing/2014/main" val="20002"/>
                    </a:ext>
                  </a:extLst>
                </a:gridCol>
              </a:tblGrid>
              <a:tr h="1292225">
                <a:tc>
                  <a:txBody>
                    <a:bodyPr/>
                    <a:lstStyle/>
                    <a:p>
                      <a:pPr marL="0" marR="0" lvl="0" indent="0" algn="l" rtl="0">
                        <a:spcBef>
                          <a:spcPts val="0"/>
                        </a:spcBef>
                        <a:spcAft>
                          <a:spcPts val="0"/>
                        </a:spcAft>
                        <a:buNone/>
                      </a:pPr>
                      <a:r>
                        <a:rPr lang="en-US" sz="3600" b="0" i="0" u="none" strike="noStrike" cap="none" dirty="0">
                          <a:solidFill>
                            <a:srgbClr val="FFFFFF"/>
                          </a:solidFill>
                          <a:latin typeface="Inter SemiBold"/>
                          <a:ea typeface="Inter SemiBold"/>
                          <a:cs typeface="Inter SemiBold"/>
                          <a:sym typeface="Inter SemiBold"/>
                        </a:rPr>
                        <a:t>Business Goal</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FFFFFF"/>
                          </a:solidFill>
                          <a:latin typeface="Inter SemiBold"/>
                          <a:ea typeface="Inter SemiBold"/>
                          <a:cs typeface="Inter SemiBold"/>
                          <a:sym typeface="Inter SemiBold"/>
                        </a:rPr>
                        <a:t>Recommended Tool</a:t>
                      </a:r>
                      <a:endParaRPr sz="480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FFFFFF"/>
                          </a:solidFill>
                          <a:latin typeface="Inter SemiBold"/>
                          <a:ea typeface="Inter SemiBold"/>
                          <a:cs typeface="Inter SemiBold"/>
                          <a:sym typeface="Inter SemiBold"/>
                        </a:rPr>
                        <a:t>Why Choose This?</a:t>
                      </a:r>
                      <a:endParaRPr sz="4800"/>
                    </a:p>
                  </a:txBody>
                  <a:tcPr marL="63500" marR="63500" marT="25400" marB="25400" anchor="ctr"/>
                </a:tc>
                <a:extLst>
                  <a:ext uri="{0D108BD9-81ED-4DB2-BD59-A6C34878D82A}">
                    <a16:rowId xmlns:a16="http://schemas.microsoft.com/office/drawing/2014/main" val="10000"/>
                  </a:ext>
                </a:extLst>
              </a:tr>
              <a:tr h="1292225">
                <a:tc>
                  <a:txBody>
                    <a:bodyPr/>
                    <a:lstStyle/>
                    <a:p>
                      <a:pPr marL="0" marR="0" lvl="0" indent="0" algn="l" rtl="0">
                        <a:spcBef>
                          <a:spcPts val="0"/>
                        </a:spcBef>
                        <a:spcAft>
                          <a:spcPts val="0"/>
                        </a:spcAft>
                        <a:buNone/>
                      </a:pPr>
                      <a:r>
                        <a:rPr lang="en-US" sz="3600" b="1" i="0" u="none" strike="noStrike" cap="none" dirty="0">
                          <a:solidFill>
                            <a:srgbClr val="334155"/>
                          </a:solidFill>
                          <a:latin typeface="Inter"/>
                          <a:ea typeface="Inter"/>
                          <a:cs typeface="Inter"/>
                          <a:sym typeface="Inter"/>
                        </a:rPr>
                        <a:t>Find Point Drivers</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Analyze Feature</a:t>
                      </a:r>
                      <a:endParaRPr sz="480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Fast, zero-setup, right-click analysis on single deviations.</a:t>
                      </a:r>
                      <a:endParaRPr sz="4800"/>
                    </a:p>
                  </a:txBody>
                  <a:tcPr marL="63500" marR="63500" marT="25400" marB="25400" anchor="ctr"/>
                </a:tc>
                <a:extLst>
                  <a:ext uri="{0D108BD9-81ED-4DB2-BD59-A6C34878D82A}">
                    <a16:rowId xmlns:a16="http://schemas.microsoft.com/office/drawing/2014/main" val="10001"/>
                  </a:ext>
                </a:extLst>
              </a:tr>
              <a:tr h="1292225">
                <a:tc>
                  <a:txBody>
                    <a:bodyPr/>
                    <a:lstStyle/>
                    <a:p>
                      <a:pPr marL="0" marR="0" lvl="0" indent="0" algn="l" rtl="0">
                        <a:spcBef>
                          <a:spcPts val="0"/>
                        </a:spcBef>
                        <a:spcAft>
                          <a:spcPts val="0"/>
                        </a:spcAft>
                        <a:buNone/>
                      </a:pPr>
                      <a:r>
                        <a:rPr lang="en-US" sz="3600" b="1" i="0" u="none" strike="noStrike" cap="none" dirty="0">
                          <a:solidFill>
                            <a:srgbClr val="334155"/>
                          </a:solidFill>
                          <a:latin typeface="Inter"/>
                          <a:ea typeface="Inter"/>
                          <a:cs typeface="Inter"/>
                          <a:sym typeface="Inter"/>
                        </a:rPr>
                        <a:t>Rank Metric Contributors</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dirty="0">
                          <a:solidFill>
                            <a:srgbClr val="334155"/>
                          </a:solidFill>
                          <a:latin typeface="Inter"/>
                          <a:ea typeface="Inter"/>
                          <a:cs typeface="Inter"/>
                          <a:sym typeface="Inter"/>
                        </a:rPr>
                        <a:t>Key Influencers</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dirty="0">
                          <a:solidFill>
                            <a:srgbClr val="334155"/>
                          </a:solidFill>
                          <a:latin typeface="Inter"/>
                          <a:ea typeface="Inter"/>
                          <a:cs typeface="Inter"/>
                          <a:sym typeface="Inter"/>
                        </a:rPr>
                        <a:t>Ranks dimensions based on how heavily they affect key KPIs.</a:t>
                      </a:r>
                      <a:endParaRPr sz="4800" dirty="0"/>
                    </a:p>
                  </a:txBody>
                  <a:tcPr marL="63500" marR="63500" marT="25400" marB="25400" anchor="ctr"/>
                </a:tc>
                <a:extLst>
                  <a:ext uri="{0D108BD9-81ED-4DB2-BD59-A6C34878D82A}">
                    <a16:rowId xmlns:a16="http://schemas.microsoft.com/office/drawing/2014/main" val="10002"/>
                  </a:ext>
                </a:extLst>
              </a:tr>
              <a:tr h="1292225">
                <a:tc>
                  <a:txBody>
                    <a:bodyPr/>
                    <a:lstStyle/>
                    <a:p>
                      <a:pPr marL="0" marR="0" lvl="0" indent="0" algn="l" rtl="0">
                        <a:spcBef>
                          <a:spcPts val="0"/>
                        </a:spcBef>
                        <a:spcAft>
                          <a:spcPts val="0"/>
                        </a:spcAft>
                        <a:buNone/>
                      </a:pPr>
                      <a:r>
                        <a:rPr lang="en-US" sz="3600" b="1" i="0" u="none" strike="noStrike" cap="none" dirty="0">
                          <a:solidFill>
                            <a:srgbClr val="334155"/>
                          </a:solidFill>
                          <a:latin typeface="Inter"/>
                          <a:ea typeface="Inter"/>
                          <a:cs typeface="Inter"/>
                          <a:sym typeface="Inter"/>
                        </a:rPr>
                        <a:t>Deep Root-Cause Drilling</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Decomposition Tree</a:t>
                      </a:r>
                      <a:endParaRPr sz="480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Visualizes hierarchical paths using automatic AI splits.</a:t>
                      </a:r>
                      <a:endParaRPr sz="4800"/>
                    </a:p>
                  </a:txBody>
                  <a:tcPr marL="63500" marR="63500" marT="25400" marB="25400" anchor="ctr"/>
                </a:tc>
                <a:extLst>
                  <a:ext uri="{0D108BD9-81ED-4DB2-BD59-A6C34878D82A}">
                    <a16:rowId xmlns:a16="http://schemas.microsoft.com/office/drawing/2014/main" val="10003"/>
                  </a:ext>
                </a:extLst>
              </a:tr>
              <a:tr h="1292225">
                <a:tc>
                  <a:txBody>
                    <a:bodyPr/>
                    <a:lstStyle/>
                    <a:p>
                      <a:pPr marL="0" marR="0" lvl="0" indent="0" algn="l" rtl="0">
                        <a:spcBef>
                          <a:spcPts val="0"/>
                        </a:spcBef>
                        <a:spcAft>
                          <a:spcPts val="0"/>
                        </a:spcAft>
                        <a:buNone/>
                      </a:pPr>
                      <a:r>
                        <a:rPr lang="en-US" sz="3600" b="1" i="0" u="none" strike="noStrike" cap="none" dirty="0">
                          <a:solidFill>
                            <a:srgbClr val="334155"/>
                          </a:solidFill>
                          <a:latin typeface="Inter"/>
                          <a:ea typeface="Inter"/>
                          <a:cs typeface="Inter"/>
                          <a:sym typeface="Inter"/>
                        </a:rPr>
                        <a:t>Time-Series Predictions</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Forecasting Engine</a:t>
                      </a:r>
                      <a:endParaRPr sz="4800"/>
                    </a:p>
                  </a:txBody>
                  <a:tcPr marL="63500" marR="63500" marT="25400" marB="25400" anchor="ctr"/>
                </a:tc>
                <a:tc>
                  <a:txBody>
                    <a:bodyPr/>
                    <a:lstStyle/>
                    <a:p>
                      <a:pPr marL="0" marR="0" lvl="0" indent="0" algn="l" rtl="0">
                        <a:spcBef>
                          <a:spcPts val="0"/>
                        </a:spcBef>
                        <a:spcAft>
                          <a:spcPts val="0"/>
                        </a:spcAft>
                        <a:buNone/>
                      </a:pPr>
                      <a:r>
                        <a:rPr lang="en-US" sz="3600" b="0" i="0" u="none" strike="noStrike" cap="none">
                          <a:solidFill>
                            <a:srgbClr val="334155"/>
                          </a:solidFill>
                          <a:latin typeface="Inter"/>
                          <a:ea typeface="Inter"/>
                          <a:cs typeface="Inter"/>
                          <a:sym typeface="Inter"/>
                        </a:rPr>
                        <a:t>Provides statistical confidence bands based on seasonal history.</a:t>
                      </a:r>
                      <a:endParaRPr sz="4800"/>
                    </a:p>
                  </a:txBody>
                  <a:tcPr marL="63500" marR="63500" marT="25400" marB="25400" anchor="ctr"/>
                </a:tc>
                <a:extLst>
                  <a:ext uri="{0D108BD9-81ED-4DB2-BD59-A6C34878D82A}">
                    <a16:rowId xmlns:a16="http://schemas.microsoft.com/office/drawing/2014/main" val="10004"/>
                  </a:ext>
                </a:extLst>
              </a:tr>
              <a:tr h="1292225">
                <a:tc>
                  <a:txBody>
                    <a:bodyPr/>
                    <a:lstStyle/>
                    <a:p>
                      <a:pPr marL="0" marR="0" lvl="0" indent="0" algn="l" rtl="0">
                        <a:spcBef>
                          <a:spcPts val="0"/>
                        </a:spcBef>
                        <a:spcAft>
                          <a:spcPts val="0"/>
                        </a:spcAft>
                        <a:buNone/>
                      </a:pPr>
                      <a:r>
                        <a:rPr lang="en-US" sz="3600" b="1" i="0" u="none" strike="noStrike" cap="none" dirty="0">
                          <a:solidFill>
                            <a:srgbClr val="334155"/>
                          </a:solidFill>
                          <a:latin typeface="Inter"/>
                          <a:ea typeface="Inter"/>
                          <a:cs typeface="Inter"/>
                          <a:sym typeface="Inter"/>
                        </a:rPr>
                        <a:t>Outlier Alerts</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dirty="0">
                          <a:solidFill>
                            <a:srgbClr val="334155"/>
                          </a:solidFill>
                          <a:latin typeface="Inter"/>
                          <a:ea typeface="Inter"/>
                          <a:cs typeface="Inter"/>
                          <a:sym typeface="Inter"/>
                        </a:rPr>
                        <a:t>Anomaly Detection</a:t>
                      </a:r>
                      <a:endParaRPr sz="4800" dirty="0"/>
                    </a:p>
                  </a:txBody>
                  <a:tcPr marL="63500" marR="63500" marT="25400" marB="25400" anchor="ctr"/>
                </a:tc>
                <a:tc>
                  <a:txBody>
                    <a:bodyPr/>
                    <a:lstStyle/>
                    <a:p>
                      <a:pPr marL="0" marR="0" lvl="0" indent="0" algn="l" rtl="0">
                        <a:spcBef>
                          <a:spcPts val="0"/>
                        </a:spcBef>
                        <a:spcAft>
                          <a:spcPts val="0"/>
                        </a:spcAft>
                        <a:buNone/>
                      </a:pPr>
                      <a:r>
                        <a:rPr lang="en-US" sz="3600" b="0" i="0" u="none" strike="noStrike" cap="none" dirty="0">
                          <a:solidFill>
                            <a:srgbClr val="334155"/>
                          </a:solidFill>
                          <a:latin typeface="Inter"/>
                          <a:ea typeface="Inter"/>
                          <a:cs typeface="Inter"/>
                          <a:sym typeface="Inter"/>
                        </a:rPr>
                        <a:t>Sets up automated alerts for values outside normal parameters.</a:t>
                      </a:r>
                      <a:endParaRPr sz="4800" dirty="0"/>
                    </a:p>
                  </a:txBody>
                  <a:tcPr marL="63500" marR="63500" marT="25400" marB="25400" anchor="ctr"/>
                </a:tc>
                <a:extLst>
                  <a:ext uri="{0D108BD9-81ED-4DB2-BD59-A6C34878D82A}">
                    <a16:rowId xmlns:a16="http://schemas.microsoft.com/office/drawing/2014/main" val="50949926"/>
                  </a:ext>
                </a:extLst>
              </a:tr>
            </a:tbl>
          </a:graphicData>
        </a:graphic>
      </p:graphicFrame>
    </p:spTree>
    <p:custDataLst>
      <p:tags r:id="rId1"/>
    </p:custDataLst>
    <p:extLst>
      <p:ext uri="{BB962C8B-B14F-4D97-AF65-F5344CB8AC3E}">
        <p14:creationId xmlns:p14="http://schemas.microsoft.com/office/powerpoint/2010/main" val="200819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27C3D-BAA8-E151-B121-6505537C0BF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D155A47-A40E-0280-9ACE-B9B364544CC2}"/>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4B11D921-CEA5-019A-0057-B5E657C0BC4A}"/>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8B2F434E-E816-DEF5-6DAD-A2F618B12348}"/>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06843EEB-9643-9FA9-71B6-B2E27F554F6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5ACB8EA-DD33-A167-697C-3EAD411E8340}"/>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32F1BD9-8F57-A11E-1994-563D4E3C2077}"/>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127FA066-427C-1A33-61A3-F2308A736462}"/>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1C0E957F-6E7E-7886-DF3B-5CC9E01D76FB}"/>
              </a:ext>
            </a:extLst>
          </p:cNvPr>
          <p:cNvSpPr txBox="1"/>
          <p:nvPr/>
        </p:nvSpPr>
        <p:spPr>
          <a:xfrm>
            <a:off x="9452009" y="1410624"/>
            <a:ext cx="7137301" cy="3046988"/>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3. Advanced Business Analysis</a:t>
            </a:r>
          </a:p>
          <a:p>
            <a:endParaRPr lang="en-US" sz="4800" b="1" dirty="0">
              <a:solidFill>
                <a:srgbClr val="00B0F0"/>
              </a:solidFill>
              <a:latin typeface="Times New Roman"/>
              <a:ea typeface="Times New Roman"/>
              <a:cs typeface="Times New Roman"/>
              <a:sym typeface="Times New Roman"/>
            </a:endParaRPr>
          </a:p>
          <a:p>
            <a:endParaRPr lang="en-US" sz="4800" b="1" dirty="0">
              <a:solidFill>
                <a:srgbClr val="00B0F0"/>
              </a:solidFill>
              <a:latin typeface="Times New Roman"/>
              <a:ea typeface="Times New Roman"/>
              <a:cs typeface="Times New Roman"/>
              <a:sym typeface="Times New Roman"/>
            </a:endParaRPr>
          </a:p>
        </p:txBody>
      </p:sp>
      <p:sp>
        <p:nvSpPr>
          <p:cNvPr id="42" name="TextBox 41">
            <a:extLst>
              <a:ext uri="{FF2B5EF4-FFF2-40B4-BE49-F238E27FC236}">
                <a16:creationId xmlns:a16="http://schemas.microsoft.com/office/drawing/2014/main" id="{6D814FFA-7631-633C-EE0D-79131B1E7F40}"/>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C712EE99-7E8F-50C2-FDB0-9242DE0508DB}"/>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07</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A5AA689-9931-40AC-66D2-E664C46D59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E218E4EC-E83C-7C75-28A4-DC3002DA63DB}"/>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25</a:t>
            </a:fld>
            <a:endParaRPr lang="en-EG" dirty="0"/>
          </a:p>
        </p:txBody>
      </p:sp>
    </p:spTree>
    <p:extLst>
      <p:ext uri="{BB962C8B-B14F-4D97-AF65-F5344CB8AC3E}">
        <p14:creationId xmlns:p14="http://schemas.microsoft.com/office/powerpoint/2010/main" val="425640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DB960-94D9-3F46-30D6-9E248A2F5D9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9758F2D-894F-E1D0-9DD0-DD1BE1E0D99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F5B0D2F8-80DB-1A47-74DC-1C2D5EBDFFD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B3E5C72A-0FF1-9687-482E-747B02AF4A07}"/>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26</a:t>
            </a:fld>
            <a:endParaRPr lang="en-EG" dirty="0"/>
          </a:p>
        </p:txBody>
      </p:sp>
      <p:sp>
        <p:nvSpPr>
          <p:cNvPr id="64" name="TextBox 5">
            <a:extLst>
              <a:ext uri="{FF2B5EF4-FFF2-40B4-BE49-F238E27FC236}">
                <a16:creationId xmlns:a16="http://schemas.microsoft.com/office/drawing/2014/main" id="{10697B20-990D-B0CA-B0FA-FAE8CED01A3A}"/>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Trend Analysis</a:t>
            </a:r>
          </a:p>
        </p:txBody>
      </p:sp>
      <p:pic>
        <p:nvPicPr>
          <p:cNvPr id="5" name="Google Shape;357;p28" descr="image.png">
            <a:extLst>
              <a:ext uri="{FF2B5EF4-FFF2-40B4-BE49-F238E27FC236}">
                <a16:creationId xmlns:a16="http://schemas.microsoft.com/office/drawing/2014/main" id="{C5418CAC-044C-E8F7-D110-AFB18D9C4563}"/>
              </a:ext>
            </a:extLst>
          </p:cNvPr>
          <p:cNvPicPr preferRelativeResize="0"/>
          <p:nvPr/>
        </p:nvPicPr>
        <p:blipFill rotWithShape="1">
          <a:blip r:embed="rId6">
            <a:alphaModFix/>
          </a:blip>
          <a:srcRect/>
          <a:stretch/>
        </p:blipFill>
        <p:spPr>
          <a:xfrm>
            <a:off x="762000" y="1866900"/>
            <a:ext cx="7581900" cy="7148024"/>
          </a:xfrm>
          <a:prstGeom prst="rect">
            <a:avLst/>
          </a:prstGeom>
          <a:noFill/>
          <a:ln>
            <a:noFill/>
          </a:ln>
        </p:spPr>
      </p:pic>
      <p:pic>
        <p:nvPicPr>
          <p:cNvPr id="8" name="Google Shape;358;p28" descr="image.png">
            <a:extLst>
              <a:ext uri="{FF2B5EF4-FFF2-40B4-BE49-F238E27FC236}">
                <a16:creationId xmlns:a16="http://schemas.microsoft.com/office/drawing/2014/main" id="{9E8073D7-16DD-68E9-758C-E13C7522EA6B}"/>
              </a:ext>
            </a:extLst>
          </p:cNvPr>
          <p:cNvPicPr preferRelativeResize="0"/>
          <p:nvPr/>
        </p:nvPicPr>
        <p:blipFill rotWithShape="1">
          <a:blip r:embed="rId6">
            <a:alphaModFix/>
          </a:blip>
          <a:srcRect/>
          <a:stretch/>
        </p:blipFill>
        <p:spPr>
          <a:xfrm>
            <a:off x="9219178" y="1960110"/>
            <a:ext cx="8306822" cy="4222706"/>
          </a:xfrm>
          <a:prstGeom prst="rect">
            <a:avLst/>
          </a:prstGeom>
          <a:noFill/>
          <a:ln>
            <a:noFill/>
          </a:ln>
        </p:spPr>
      </p:pic>
      <p:sp>
        <p:nvSpPr>
          <p:cNvPr id="10" name="Google Shape;361;p28">
            <a:extLst>
              <a:ext uri="{FF2B5EF4-FFF2-40B4-BE49-F238E27FC236}">
                <a16:creationId xmlns:a16="http://schemas.microsoft.com/office/drawing/2014/main" id="{1874F57D-7D61-68DA-0809-51F9EF867591}"/>
              </a:ext>
            </a:extLst>
          </p:cNvPr>
          <p:cNvSpPr txBox="1"/>
          <p:nvPr/>
        </p:nvSpPr>
        <p:spPr>
          <a:xfrm>
            <a:off x="1099520" y="2200275"/>
            <a:ext cx="7886702" cy="1107996"/>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Isolating Structural Trajectories</a:t>
            </a:r>
          </a:p>
          <a:p>
            <a:pPr marL="0" marR="0" lvl="0" indent="0" algn="l" rtl="0">
              <a:spcBef>
                <a:spcPts val="0"/>
              </a:spcBef>
              <a:spcAft>
                <a:spcPts val="0"/>
              </a:spcAft>
              <a:buNone/>
            </a:pPr>
            <a:endParaRPr lang="en-US" sz="3600" dirty="0">
              <a:solidFill>
                <a:srgbClr val="00ADEE"/>
              </a:solidFill>
              <a:latin typeface="Alexandria"/>
              <a:cs typeface="Alexandria"/>
              <a:sym typeface="Plus Jakarta Sans SemiBold"/>
            </a:endParaRPr>
          </a:p>
        </p:txBody>
      </p:sp>
      <p:sp>
        <p:nvSpPr>
          <p:cNvPr id="11" name="Google Shape;362;p28">
            <a:extLst>
              <a:ext uri="{FF2B5EF4-FFF2-40B4-BE49-F238E27FC236}">
                <a16:creationId xmlns:a16="http://schemas.microsoft.com/office/drawing/2014/main" id="{48E83002-3909-2E52-F93B-315BFDF0FD4F}"/>
              </a:ext>
            </a:extLst>
          </p:cNvPr>
          <p:cNvSpPr txBox="1"/>
          <p:nvPr/>
        </p:nvSpPr>
        <p:spPr>
          <a:xfrm>
            <a:off x="1099520" y="3093297"/>
            <a:ext cx="7552108" cy="1938992"/>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Trend analysis helps businesses look past short-term daily spikes to identify long-term market directions.</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sp>
        <p:nvSpPr>
          <p:cNvPr id="12" name="Google Shape;363;p28">
            <a:extLst>
              <a:ext uri="{FF2B5EF4-FFF2-40B4-BE49-F238E27FC236}">
                <a16:creationId xmlns:a16="http://schemas.microsoft.com/office/drawing/2014/main" id="{A94145D9-CBC7-F128-8BC1-25BAAAD3EDB9}"/>
              </a:ext>
            </a:extLst>
          </p:cNvPr>
          <p:cNvSpPr txBox="1"/>
          <p:nvPr/>
        </p:nvSpPr>
        <p:spPr>
          <a:xfrm>
            <a:off x="10327974" y="2178498"/>
            <a:ext cx="7046954" cy="553998"/>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Analyst Best Practice</a:t>
            </a:r>
          </a:p>
        </p:txBody>
      </p:sp>
      <p:sp>
        <p:nvSpPr>
          <p:cNvPr id="13" name="Google Shape;364;p28">
            <a:extLst>
              <a:ext uri="{FF2B5EF4-FFF2-40B4-BE49-F238E27FC236}">
                <a16:creationId xmlns:a16="http://schemas.microsoft.com/office/drawing/2014/main" id="{F97E6FC2-561A-5206-8D90-59633FAAE1BE}"/>
              </a:ext>
            </a:extLst>
          </p:cNvPr>
          <p:cNvSpPr txBox="1"/>
          <p:nvPr/>
        </p:nvSpPr>
        <p:spPr>
          <a:xfrm>
            <a:off x="10688461" y="2998428"/>
            <a:ext cx="6711386" cy="3231654"/>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Aggregate transaction times into uniform monthly, quarterly, or yearly blocks. Avoid daily detail charts, which often add visual noise and make macro trends harder to read.</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sp>
        <p:nvSpPr>
          <p:cNvPr id="15" name="Google Shape;366;p28">
            <a:extLst>
              <a:ext uri="{FF2B5EF4-FFF2-40B4-BE49-F238E27FC236}">
                <a16:creationId xmlns:a16="http://schemas.microsoft.com/office/drawing/2014/main" id="{3EFD01FC-4852-F063-A93E-1B01F5C52548}"/>
              </a:ext>
            </a:extLst>
          </p:cNvPr>
          <p:cNvSpPr txBox="1"/>
          <p:nvPr/>
        </p:nvSpPr>
        <p:spPr>
          <a:xfrm>
            <a:off x="1912158" y="4576764"/>
            <a:ext cx="6205926" cy="129266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Secular Trends: Long-term structural market shifts.</a:t>
            </a:r>
          </a:p>
        </p:txBody>
      </p:sp>
      <p:sp>
        <p:nvSpPr>
          <p:cNvPr id="16" name="Google Shape;367;p28">
            <a:extLst>
              <a:ext uri="{FF2B5EF4-FFF2-40B4-BE49-F238E27FC236}">
                <a16:creationId xmlns:a16="http://schemas.microsoft.com/office/drawing/2014/main" id="{06CBE7BD-E266-360E-E85E-41FA74090972}"/>
              </a:ext>
            </a:extLst>
          </p:cNvPr>
          <p:cNvSpPr txBox="1"/>
          <p:nvPr/>
        </p:nvSpPr>
        <p:spPr>
          <a:xfrm>
            <a:off x="1912158" y="5910336"/>
            <a:ext cx="6205926" cy="129266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Seasonal Patterns: Recurring annual or calendar events.</a:t>
            </a:r>
          </a:p>
        </p:txBody>
      </p:sp>
      <p:sp>
        <p:nvSpPr>
          <p:cNvPr id="2" name="Google Shape;366;p28">
            <a:extLst>
              <a:ext uri="{FF2B5EF4-FFF2-40B4-BE49-F238E27FC236}">
                <a16:creationId xmlns:a16="http://schemas.microsoft.com/office/drawing/2014/main" id="{F8E08CD3-22A5-A409-63A9-5D8C43576091}"/>
              </a:ext>
            </a:extLst>
          </p:cNvPr>
          <p:cNvSpPr txBox="1"/>
          <p:nvPr/>
        </p:nvSpPr>
        <p:spPr>
          <a:xfrm>
            <a:off x="1908845" y="7320624"/>
            <a:ext cx="6205926" cy="1938992"/>
          </a:xfrm>
          <a:prstGeom prst="rect">
            <a:avLst/>
          </a:prstGeom>
          <a:noFill/>
          <a:ln>
            <a:noFill/>
          </a:ln>
        </p:spPr>
        <p:txBody>
          <a:bodyPr spcFirstLastPara="1" wrap="square" lIns="0" tIns="0" rIns="0" bIns="0" anchor="t" anchorCtr="0">
            <a:spAutoFit/>
          </a:bodyPr>
          <a:lstStyle/>
          <a:p>
            <a:pPr marL="0" marR="0" lvl="0" indent="0" algn="l" rtl="0">
              <a:lnSpc>
                <a:spcPct val="150000"/>
              </a:lnSpc>
              <a:spcBef>
                <a:spcPts val="0"/>
              </a:spcBef>
              <a:spcAft>
                <a:spcPts val="0"/>
              </a:spcAft>
              <a:buNone/>
            </a:pPr>
            <a:r>
              <a:rPr lang="en-US" sz="2800" b="0" i="0" u="none" strike="noStrike" cap="none" dirty="0">
                <a:solidFill>
                  <a:srgbClr val="334155"/>
                </a:solidFill>
                <a:latin typeface="Inter"/>
                <a:ea typeface="Inter"/>
                <a:cs typeface="Inter"/>
                <a:sym typeface="Inter"/>
              </a:rPr>
              <a:t>Irregular Events: Unique, non-repeating data anomalies.</a:t>
            </a:r>
          </a:p>
          <a:p>
            <a:pPr marL="0" marR="0" lvl="0" indent="0" algn="l" rtl="0">
              <a:lnSpc>
                <a:spcPct val="150000"/>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pic>
        <p:nvPicPr>
          <p:cNvPr id="7" name="Google Shape;472;p34" descr="image.png">
            <a:extLst>
              <a:ext uri="{FF2B5EF4-FFF2-40B4-BE49-F238E27FC236}">
                <a16:creationId xmlns:a16="http://schemas.microsoft.com/office/drawing/2014/main" id="{76E8FD41-86D4-45E8-0454-BD033BE9AB1B}"/>
              </a:ext>
            </a:extLst>
          </p:cNvPr>
          <p:cNvPicPr preferRelativeResize="0"/>
          <p:nvPr/>
        </p:nvPicPr>
        <p:blipFill rotWithShape="1">
          <a:blip r:embed="rId7">
            <a:alphaModFix/>
          </a:blip>
          <a:srcRect/>
          <a:stretch/>
        </p:blipFill>
        <p:spPr>
          <a:xfrm>
            <a:off x="1008717" y="4764195"/>
            <a:ext cx="545790" cy="666715"/>
          </a:xfrm>
          <a:prstGeom prst="rect">
            <a:avLst/>
          </a:prstGeom>
          <a:noFill/>
          <a:ln>
            <a:noFill/>
          </a:ln>
        </p:spPr>
      </p:pic>
      <p:pic>
        <p:nvPicPr>
          <p:cNvPr id="24" name="Google Shape;473;p34" descr="image.png">
            <a:extLst>
              <a:ext uri="{FF2B5EF4-FFF2-40B4-BE49-F238E27FC236}">
                <a16:creationId xmlns:a16="http://schemas.microsoft.com/office/drawing/2014/main" id="{98B8F71C-8957-438E-D74A-284A30212E7E}"/>
              </a:ext>
            </a:extLst>
          </p:cNvPr>
          <p:cNvPicPr preferRelativeResize="0"/>
          <p:nvPr/>
        </p:nvPicPr>
        <p:blipFill rotWithShape="1">
          <a:blip r:embed="rId8">
            <a:alphaModFix/>
          </a:blip>
          <a:srcRect/>
          <a:stretch/>
        </p:blipFill>
        <p:spPr>
          <a:xfrm>
            <a:off x="888153" y="6065813"/>
            <a:ext cx="798189" cy="747176"/>
          </a:xfrm>
          <a:prstGeom prst="rect">
            <a:avLst/>
          </a:prstGeom>
          <a:noFill/>
          <a:ln>
            <a:noFill/>
          </a:ln>
        </p:spPr>
      </p:pic>
      <p:pic>
        <p:nvPicPr>
          <p:cNvPr id="25" name="Google Shape;474;p34" descr="image.png">
            <a:extLst>
              <a:ext uri="{FF2B5EF4-FFF2-40B4-BE49-F238E27FC236}">
                <a16:creationId xmlns:a16="http://schemas.microsoft.com/office/drawing/2014/main" id="{12DD1453-56D8-48A6-DB83-D77A1780ACE6}"/>
              </a:ext>
            </a:extLst>
          </p:cNvPr>
          <p:cNvPicPr preferRelativeResize="0"/>
          <p:nvPr/>
        </p:nvPicPr>
        <p:blipFill rotWithShape="1">
          <a:blip r:embed="rId9">
            <a:alphaModFix/>
          </a:blip>
          <a:srcRect/>
          <a:stretch/>
        </p:blipFill>
        <p:spPr>
          <a:xfrm>
            <a:off x="952500" y="7615119"/>
            <a:ext cx="498228" cy="747175"/>
          </a:xfrm>
          <a:prstGeom prst="rect">
            <a:avLst/>
          </a:prstGeom>
          <a:noFill/>
          <a:ln>
            <a:noFill/>
          </a:ln>
        </p:spPr>
      </p:pic>
      <p:sp>
        <p:nvSpPr>
          <p:cNvPr id="26" name="TextBox 25">
            <a:extLst>
              <a:ext uri="{FF2B5EF4-FFF2-40B4-BE49-F238E27FC236}">
                <a16:creationId xmlns:a16="http://schemas.microsoft.com/office/drawing/2014/main" id="{EECFD855-5CBF-04DA-5030-5EA9CBC17362}"/>
              </a:ext>
            </a:extLst>
          </p:cNvPr>
          <p:cNvSpPr txBox="1"/>
          <p:nvPr/>
        </p:nvSpPr>
        <p:spPr>
          <a:xfrm>
            <a:off x="1099520" y="9137235"/>
            <a:ext cx="16162970" cy="954107"/>
          </a:xfrm>
          <a:prstGeom prst="rect">
            <a:avLst/>
          </a:prstGeom>
          <a:noFill/>
        </p:spPr>
        <p:txBody>
          <a:bodyPr wrap="square">
            <a:spAutoFit/>
          </a:bodyPr>
          <a:lstStyle/>
          <a:p>
            <a:pPr>
              <a:buNone/>
            </a:pPr>
            <a:r>
              <a:rPr lang="en-US" sz="2800" b="1" dirty="0"/>
              <a:t>Create a Line Chart (Visualizations pane); optionally add a Trend line or Moving Average from the Analytics pane (supported visuals)</a:t>
            </a:r>
            <a:endParaRPr lang="en-EG" sz="2800" dirty="0"/>
          </a:p>
        </p:txBody>
      </p:sp>
    </p:spTree>
    <p:custDataLst>
      <p:tags r:id="rId1"/>
    </p:custDataLst>
    <p:extLst>
      <p:ext uri="{BB962C8B-B14F-4D97-AF65-F5344CB8AC3E}">
        <p14:creationId xmlns:p14="http://schemas.microsoft.com/office/powerpoint/2010/main" val="4163805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8AF8-0949-99DD-3FE8-AE91BED0E36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EDD3996-1AED-58A5-3C60-32EBC7C6514A}"/>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F1599FA8-3DB2-4E38-E230-7ACA1940FE1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CFD829EA-CC73-1B7A-A37C-5C8D5A1B03A9}"/>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27</a:t>
            </a:fld>
            <a:endParaRPr lang="en-EG" dirty="0"/>
          </a:p>
        </p:txBody>
      </p:sp>
      <p:sp>
        <p:nvSpPr>
          <p:cNvPr id="64" name="TextBox 5">
            <a:extLst>
              <a:ext uri="{FF2B5EF4-FFF2-40B4-BE49-F238E27FC236}">
                <a16:creationId xmlns:a16="http://schemas.microsoft.com/office/drawing/2014/main" id="{19FADCB7-443A-80F6-BB9F-47EBE4216F6D}"/>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Variance Analysis</a:t>
            </a:r>
          </a:p>
        </p:txBody>
      </p:sp>
      <p:pic>
        <p:nvPicPr>
          <p:cNvPr id="7" name="Google Shape;337;p27" descr="image.png">
            <a:extLst>
              <a:ext uri="{FF2B5EF4-FFF2-40B4-BE49-F238E27FC236}">
                <a16:creationId xmlns:a16="http://schemas.microsoft.com/office/drawing/2014/main" id="{0B1BA12B-BA06-8720-A23B-508A41F698CD}"/>
              </a:ext>
            </a:extLst>
          </p:cNvPr>
          <p:cNvPicPr preferRelativeResize="0"/>
          <p:nvPr/>
        </p:nvPicPr>
        <p:blipFill rotWithShape="1">
          <a:blip r:embed="rId6">
            <a:alphaModFix/>
          </a:blip>
          <a:srcRect/>
          <a:stretch/>
        </p:blipFill>
        <p:spPr>
          <a:xfrm>
            <a:off x="681192" y="5508171"/>
            <a:ext cx="8462807" cy="3673929"/>
          </a:xfrm>
          <a:prstGeom prst="rect">
            <a:avLst/>
          </a:prstGeom>
          <a:noFill/>
          <a:ln>
            <a:noFill/>
          </a:ln>
        </p:spPr>
      </p:pic>
      <p:sp>
        <p:nvSpPr>
          <p:cNvPr id="65" name="TextBox 6">
            <a:extLst>
              <a:ext uri="{FF2B5EF4-FFF2-40B4-BE49-F238E27FC236}">
                <a16:creationId xmlns:a16="http://schemas.microsoft.com/office/drawing/2014/main" id="{38B5E492-1BA2-9BDC-1935-FC01EF612695}"/>
              </a:ext>
            </a:extLst>
          </p:cNvPr>
          <p:cNvSpPr txBox="1"/>
          <p:nvPr/>
        </p:nvSpPr>
        <p:spPr>
          <a:xfrm>
            <a:off x="955548" y="2975370"/>
            <a:ext cx="8188452" cy="3447098"/>
          </a:xfrm>
          <a:prstGeom prst="rect">
            <a:avLst/>
          </a:prstGeom>
        </p:spPr>
        <p:txBody>
          <a:bodyPr wrap="square" lIns="0" tIns="0" rIns="0" bIns="0" rtlCol="0" anchor="t">
            <a:spAutoFit/>
          </a:bodyPr>
          <a:lstStyle/>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Variance analysis tracks the exact differences between actual performance and your target budgets or prior periods.</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56041F89-BB56-228B-7453-7C19F9820D72}"/>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Gaps Against Targets</a:t>
            </a:r>
          </a:p>
        </p:txBody>
      </p:sp>
      <p:pic>
        <p:nvPicPr>
          <p:cNvPr id="8" name="Google Shape;479;p35" descr="image.png">
            <a:extLst>
              <a:ext uri="{FF2B5EF4-FFF2-40B4-BE49-F238E27FC236}">
                <a16:creationId xmlns:a16="http://schemas.microsoft.com/office/drawing/2014/main" id="{D7EC5F80-440B-09CE-FF8A-AE047AF75631}"/>
              </a:ext>
            </a:extLst>
          </p:cNvPr>
          <p:cNvPicPr preferRelativeResize="0"/>
          <p:nvPr/>
        </p:nvPicPr>
        <p:blipFill rotWithShape="1">
          <a:blip r:embed="rId7">
            <a:alphaModFix/>
          </a:blip>
          <a:srcRect/>
          <a:stretch/>
        </p:blipFill>
        <p:spPr>
          <a:xfrm>
            <a:off x="1175049" y="3411751"/>
            <a:ext cx="16553171" cy="4958587"/>
          </a:xfrm>
          <a:prstGeom prst="rect">
            <a:avLst/>
          </a:prstGeom>
          <a:noFill/>
          <a:ln>
            <a:noFill/>
          </a:ln>
        </p:spPr>
      </p:pic>
      <p:pic>
        <p:nvPicPr>
          <p:cNvPr id="9" name="Google Shape;485;p35" descr="image.png">
            <a:extLst>
              <a:ext uri="{FF2B5EF4-FFF2-40B4-BE49-F238E27FC236}">
                <a16:creationId xmlns:a16="http://schemas.microsoft.com/office/drawing/2014/main" id="{68F13CBE-BBCD-850E-6EA7-B624C628AB1E}"/>
              </a:ext>
            </a:extLst>
          </p:cNvPr>
          <p:cNvPicPr preferRelativeResize="0"/>
          <p:nvPr/>
        </p:nvPicPr>
        <p:blipFill rotWithShape="1">
          <a:blip r:embed="rId8">
            <a:alphaModFix/>
          </a:blip>
          <a:srcRect/>
          <a:stretch/>
        </p:blipFill>
        <p:spPr>
          <a:xfrm>
            <a:off x="1402930" y="6389755"/>
            <a:ext cx="7019329" cy="1825763"/>
          </a:xfrm>
          <a:prstGeom prst="rect">
            <a:avLst/>
          </a:prstGeom>
          <a:noFill/>
          <a:ln>
            <a:noFill/>
          </a:ln>
        </p:spPr>
      </p:pic>
      <p:sp>
        <p:nvSpPr>
          <p:cNvPr id="10" name="TextBox 9">
            <a:extLst>
              <a:ext uri="{FF2B5EF4-FFF2-40B4-BE49-F238E27FC236}">
                <a16:creationId xmlns:a16="http://schemas.microsoft.com/office/drawing/2014/main" id="{51A7DBD2-D8A2-810F-79D5-63EB167C0DD9}"/>
              </a:ext>
            </a:extLst>
          </p:cNvPr>
          <p:cNvSpPr txBox="1"/>
          <p:nvPr/>
        </p:nvSpPr>
        <p:spPr>
          <a:xfrm>
            <a:off x="1099520" y="9137235"/>
            <a:ext cx="16162970" cy="954107"/>
          </a:xfrm>
          <a:prstGeom prst="rect">
            <a:avLst/>
          </a:prstGeom>
          <a:noFill/>
        </p:spPr>
        <p:txBody>
          <a:bodyPr wrap="square">
            <a:spAutoFit/>
          </a:bodyPr>
          <a:lstStyle/>
          <a:p>
            <a:pPr>
              <a:buNone/>
            </a:pPr>
            <a:r>
              <a:rPr lang="en-US" sz="2800" b="1" dirty="0"/>
              <a:t>Create comparison measures (Actual vs Target/Budget) using DAX, then display with Clustered Column/Bar Chart, Waterfall Chart, or KPI visual</a:t>
            </a:r>
            <a:endParaRPr lang="en-EG" sz="2800" dirty="0"/>
          </a:p>
        </p:txBody>
      </p:sp>
    </p:spTree>
    <p:custDataLst>
      <p:tags r:id="rId1"/>
    </p:custDataLst>
    <p:extLst>
      <p:ext uri="{BB962C8B-B14F-4D97-AF65-F5344CB8AC3E}">
        <p14:creationId xmlns:p14="http://schemas.microsoft.com/office/powerpoint/2010/main" val="2159841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CFC8E-4B7D-31A9-5B47-1B7D7C3394D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49843C00-2520-2FF8-D38E-3EF1F55FBD08}"/>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E4DFAD80-F2E7-B65F-48B8-48134A6669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25351D49-56BC-63DB-FD17-DBD67B86AB52}"/>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28</a:t>
            </a:fld>
            <a:endParaRPr lang="en-EG" dirty="0"/>
          </a:p>
        </p:txBody>
      </p:sp>
      <p:sp>
        <p:nvSpPr>
          <p:cNvPr id="64" name="TextBox 5">
            <a:extLst>
              <a:ext uri="{FF2B5EF4-FFF2-40B4-BE49-F238E27FC236}">
                <a16:creationId xmlns:a16="http://schemas.microsoft.com/office/drawing/2014/main" id="{2613B71B-4520-EB89-11C4-024273F16540}"/>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Contribution Analysis</a:t>
            </a:r>
          </a:p>
        </p:txBody>
      </p:sp>
      <p:pic>
        <p:nvPicPr>
          <p:cNvPr id="5" name="Google Shape;357;p28" descr="image.png">
            <a:extLst>
              <a:ext uri="{FF2B5EF4-FFF2-40B4-BE49-F238E27FC236}">
                <a16:creationId xmlns:a16="http://schemas.microsoft.com/office/drawing/2014/main" id="{16833BA8-84E2-2092-21C5-DB8BDB724B31}"/>
              </a:ext>
            </a:extLst>
          </p:cNvPr>
          <p:cNvPicPr preferRelativeResize="0"/>
          <p:nvPr/>
        </p:nvPicPr>
        <p:blipFill rotWithShape="1">
          <a:blip r:embed="rId6">
            <a:alphaModFix/>
          </a:blip>
          <a:srcRect/>
          <a:stretch/>
        </p:blipFill>
        <p:spPr>
          <a:xfrm>
            <a:off x="762000" y="2738436"/>
            <a:ext cx="7581900" cy="6507888"/>
          </a:xfrm>
          <a:prstGeom prst="rect">
            <a:avLst/>
          </a:prstGeom>
          <a:noFill/>
          <a:ln>
            <a:noFill/>
          </a:ln>
        </p:spPr>
      </p:pic>
      <p:pic>
        <p:nvPicPr>
          <p:cNvPr id="8" name="Google Shape;358;p28" descr="image.png">
            <a:extLst>
              <a:ext uri="{FF2B5EF4-FFF2-40B4-BE49-F238E27FC236}">
                <a16:creationId xmlns:a16="http://schemas.microsoft.com/office/drawing/2014/main" id="{0A3D3C38-89B9-702D-4C36-659086E191D6}"/>
              </a:ext>
            </a:extLst>
          </p:cNvPr>
          <p:cNvPicPr preferRelativeResize="0"/>
          <p:nvPr/>
        </p:nvPicPr>
        <p:blipFill rotWithShape="1">
          <a:blip r:embed="rId6">
            <a:alphaModFix/>
          </a:blip>
          <a:srcRect/>
          <a:stretch/>
        </p:blipFill>
        <p:spPr>
          <a:xfrm>
            <a:off x="9219178" y="2831645"/>
            <a:ext cx="8306822" cy="5816977"/>
          </a:xfrm>
          <a:prstGeom prst="rect">
            <a:avLst/>
          </a:prstGeom>
          <a:noFill/>
          <a:ln>
            <a:noFill/>
          </a:ln>
        </p:spPr>
      </p:pic>
      <p:sp>
        <p:nvSpPr>
          <p:cNvPr id="10" name="Google Shape;361;p28">
            <a:extLst>
              <a:ext uri="{FF2B5EF4-FFF2-40B4-BE49-F238E27FC236}">
                <a16:creationId xmlns:a16="http://schemas.microsoft.com/office/drawing/2014/main" id="{3CB0AABD-2FBA-0C4F-2CB5-003923256064}"/>
              </a:ext>
            </a:extLst>
          </p:cNvPr>
          <p:cNvSpPr txBox="1"/>
          <p:nvPr/>
        </p:nvSpPr>
        <p:spPr>
          <a:xfrm>
            <a:off x="1099520" y="3071811"/>
            <a:ext cx="7886702" cy="553998"/>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Segment Shares</a:t>
            </a:r>
          </a:p>
        </p:txBody>
      </p:sp>
      <p:sp>
        <p:nvSpPr>
          <p:cNvPr id="11" name="Google Shape;362;p28">
            <a:extLst>
              <a:ext uri="{FF2B5EF4-FFF2-40B4-BE49-F238E27FC236}">
                <a16:creationId xmlns:a16="http://schemas.microsoft.com/office/drawing/2014/main" id="{5201CA6F-C695-0A7A-F63D-337E8287DC5E}"/>
              </a:ext>
            </a:extLst>
          </p:cNvPr>
          <p:cNvSpPr txBox="1"/>
          <p:nvPr/>
        </p:nvSpPr>
        <p:spPr>
          <a:xfrm>
            <a:off x="1099520" y="3964833"/>
            <a:ext cx="7552108" cy="3231654"/>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Contribution analysis breaks down exactly how much each product, region, or customer cohort contributes to your overall margin total.</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sp>
        <p:nvSpPr>
          <p:cNvPr id="12" name="Google Shape;363;p28">
            <a:extLst>
              <a:ext uri="{FF2B5EF4-FFF2-40B4-BE49-F238E27FC236}">
                <a16:creationId xmlns:a16="http://schemas.microsoft.com/office/drawing/2014/main" id="{BEB8E544-0C7D-8291-4438-F3AB4A66D76C}"/>
              </a:ext>
            </a:extLst>
          </p:cNvPr>
          <p:cNvSpPr txBox="1"/>
          <p:nvPr/>
        </p:nvSpPr>
        <p:spPr>
          <a:xfrm>
            <a:off x="10327974" y="3050034"/>
            <a:ext cx="7046954" cy="553998"/>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The Waterfall Solution</a:t>
            </a:r>
          </a:p>
        </p:txBody>
      </p:sp>
      <p:sp>
        <p:nvSpPr>
          <p:cNvPr id="13" name="Google Shape;364;p28">
            <a:extLst>
              <a:ext uri="{FF2B5EF4-FFF2-40B4-BE49-F238E27FC236}">
                <a16:creationId xmlns:a16="http://schemas.microsoft.com/office/drawing/2014/main" id="{BF13C489-2C10-BCEC-3671-0841D8DE2B7D}"/>
              </a:ext>
            </a:extLst>
          </p:cNvPr>
          <p:cNvSpPr txBox="1"/>
          <p:nvPr/>
        </p:nvSpPr>
        <p:spPr>
          <a:xfrm>
            <a:off x="10688461" y="3869964"/>
            <a:ext cx="6711386" cy="5816977"/>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Standard charts show totals, but Waterfall Charts visualizes step-by-step changes, bridging the gap between start and end values.</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b="0" i="0" u="none" strike="noStrike" cap="none" dirty="0">
                <a:solidFill>
                  <a:srgbClr val="49B7F0"/>
                </a:solidFill>
                <a:latin typeface="Inter"/>
                <a:ea typeface="Inter"/>
                <a:cs typeface="Inter"/>
                <a:sym typeface="Inter"/>
              </a:rPr>
              <a:t>Ideal for explaining sequential profit drops directly to executive leadership.</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pic>
        <p:nvPicPr>
          <p:cNvPr id="6" name="Google Shape;337;p27" descr="image.png">
            <a:extLst>
              <a:ext uri="{FF2B5EF4-FFF2-40B4-BE49-F238E27FC236}">
                <a16:creationId xmlns:a16="http://schemas.microsoft.com/office/drawing/2014/main" id="{6C0950CC-E1C5-A6DA-B688-C36DB1BC39DF}"/>
              </a:ext>
            </a:extLst>
          </p:cNvPr>
          <p:cNvPicPr preferRelativeResize="0"/>
          <p:nvPr/>
        </p:nvPicPr>
        <p:blipFill rotWithShape="1">
          <a:blip r:embed="rId7">
            <a:alphaModFix/>
          </a:blip>
          <a:srcRect/>
          <a:stretch/>
        </p:blipFill>
        <p:spPr>
          <a:xfrm>
            <a:off x="681193" y="6014669"/>
            <a:ext cx="8462807" cy="3231655"/>
          </a:xfrm>
          <a:prstGeom prst="rect">
            <a:avLst/>
          </a:prstGeom>
          <a:noFill/>
          <a:ln>
            <a:noFill/>
          </a:ln>
        </p:spPr>
      </p:pic>
      <p:pic>
        <p:nvPicPr>
          <p:cNvPr id="9" name="Google Shape;499;p36" descr="image.png">
            <a:extLst>
              <a:ext uri="{FF2B5EF4-FFF2-40B4-BE49-F238E27FC236}">
                <a16:creationId xmlns:a16="http://schemas.microsoft.com/office/drawing/2014/main" id="{5F42D17A-4494-0180-D6F1-B08669F259C4}"/>
              </a:ext>
            </a:extLst>
          </p:cNvPr>
          <p:cNvPicPr preferRelativeResize="0"/>
          <p:nvPr/>
        </p:nvPicPr>
        <p:blipFill rotWithShape="1">
          <a:blip r:embed="rId8">
            <a:alphaModFix/>
          </a:blip>
          <a:srcRect/>
          <a:stretch/>
        </p:blipFill>
        <p:spPr>
          <a:xfrm>
            <a:off x="2247424" y="6743700"/>
            <a:ext cx="4483577" cy="1914008"/>
          </a:xfrm>
          <a:prstGeom prst="rect">
            <a:avLst/>
          </a:prstGeom>
          <a:noFill/>
          <a:ln>
            <a:noFill/>
          </a:ln>
        </p:spPr>
      </p:pic>
      <p:sp>
        <p:nvSpPr>
          <p:cNvPr id="17" name="TextBox 16">
            <a:extLst>
              <a:ext uri="{FF2B5EF4-FFF2-40B4-BE49-F238E27FC236}">
                <a16:creationId xmlns:a16="http://schemas.microsoft.com/office/drawing/2014/main" id="{2D71E871-AB18-670F-626A-C05F5CBDC7A7}"/>
              </a:ext>
            </a:extLst>
          </p:cNvPr>
          <p:cNvSpPr txBox="1"/>
          <p:nvPr/>
        </p:nvSpPr>
        <p:spPr>
          <a:xfrm>
            <a:off x="1099520" y="9268480"/>
            <a:ext cx="16162970" cy="523220"/>
          </a:xfrm>
          <a:prstGeom prst="rect">
            <a:avLst/>
          </a:prstGeom>
          <a:noFill/>
        </p:spPr>
        <p:txBody>
          <a:bodyPr wrap="square">
            <a:spAutoFit/>
          </a:bodyPr>
          <a:lstStyle/>
          <a:p>
            <a:pPr>
              <a:buNone/>
            </a:pPr>
            <a:r>
              <a:rPr lang="en-US" sz="2800" b="1" dirty="0"/>
              <a:t>Visualizations pane → Waterfall Chart (to show how categories contribute to the overall change)</a:t>
            </a:r>
            <a:endParaRPr lang="en-EG" sz="2800" dirty="0"/>
          </a:p>
        </p:txBody>
      </p:sp>
    </p:spTree>
    <p:custDataLst>
      <p:tags r:id="rId1"/>
    </p:custDataLst>
    <p:extLst>
      <p:ext uri="{BB962C8B-B14F-4D97-AF65-F5344CB8AC3E}">
        <p14:creationId xmlns:p14="http://schemas.microsoft.com/office/powerpoint/2010/main" val="1207685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A2566-E559-51A0-A20C-329D7B6A4A6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C4F44BCF-B41C-8CD0-E3C1-92449E0C6A95}"/>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7205CBE5-2CD4-870E-5B21-1D131A4B81B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EF3E3E65-EF1F-6A08-8786-BD8A1DBD7F26}"/>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29</a:t>
            </a:fld>
            <a:endParaRPr lang="en-EG" dirty="0"/>
          </a:p>
        </p:txBody>
      </p:sp>
      <p:sp>
        <p:nvSpPr>
          <p:cNvPr id="64" name="TextBox 5">
            <a:extLst>
              <a:ext uri="{FF2B5EF4-FFF2-40B4-BE49-F238E27FC236}">
                <a16:creationId xmlns:a16="http://schemas.microsoft.com/office/drawing/2014/main" id="{CD58DF62-021F-BFED-E0A9-04D92E16D437}"/>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Pareto Analysis (The 80/20 Rule)</a:t>
            </a:r>
          </a:p>
        </p:txBody>
      </p:sp>
      <p:pic>
        <p:nvPicPr>
          <p:cNvPr id="7" name="Google Shape;337;p27" descr="image.png">
            <a:extLst>
              <a:ext uri="{FF2B5EF4-FFF2-40B4-BE49-F238E27FC236}">
                <a16:creationId xmlns:a16="http://schemas.microsoft.com/office/drawing/2014/main" id="{220AEFA5-4C4F-12D5-5C38-14607CBCC275}"/>
              </a:ext>
            </a:extLst>
          </p:cNvPr>
          <p:cNvPicPr preferRelativeResize="0"/>
          <p:nvPr/>
        </p:nvPicPr>
        <p:blipFill rotWithShape="1">
          <a:blip r:embed="rId6">
            <a:alphaModFix/>
          </a:blip>
          <a:srcRect/>
          <a:stretch/>
        </p:blipFill>
        <p:spPr>
          <a:xfrm>
            <a:off x="681192" y="5508171"/>
            <a:ext cx="8462807" cy="3673929"/>
          </a:xfrm>
          <a:prstGeom prst="rect">
            <a:avLst/>
          </a:prstGeom>
          <a:noFill/>
          <a:ln>
            <a:noFill/>
          </a:ln>
        </p:spPr>
      </p:pic>
      <p:sp>
        <p:nvSpPr>
          <p:cNvPr id="65" name="TextBox 6">
            <a:extLst>
              <a:ext uri="{FF2B5EF4-FFF2-40B4-BE49-F238E27FC236}">
                <a16:creationId xmlns:a16="http://schemas.microsoft.com/office/drawing/2014/main" id="{E9469327-00D3-4AC4-B1A6-A9E26F259F18}"/>
              </a:ext>
            </a:extLst>
          </p:cNvPr>
          <p:cNvSpPr txBox="1"/>
          <p:nvPr/>
        </p:nvSpPr>
        <p:spPr>
          <a:xfrm>
            <a:off x="955548" y="2975370"/>
            <a:ext cx="8188452" cy="6401753"/>
          </a:xfrm>
          <a:prstGeom prst="rect">
            <a:avLst/>
          </a:prstGeom>
        </p:spPr>
        <p:txBody>
          <a:bodyPr wrap="square" lIns="0" tIns="0" rIns="0" bIns="0" rtlCol="0" anchor="t">
            <a:spAutoFit/>
          </a:bodyPr>
          <a:lstStyle/>
          <a:p>
            <a:pPr marL="457200" lvl="0" indent="-457200">
              <a:spcBef>
                <a:spcPct val="0"/>
              </a:spcBef>
              <a:buFont typeface="Arial" panose="020B0604020202020204" pitchFamily="34" charset="0"/>
              <a:buChar char="•"/>
            </a:pPr>
            <a:r>
              <a:rPr lang="en-US" sz="3200" dirty="0">
                <a:solidFill>
                  <a:srgbClr val="4A4A4A"/>
                </a:solidFill>
                <a:latin typeface="Alexandria"/>
                <a:ea typeface="Alexandria"/>
                <a:cs typeface="Alexandria"/>
                <a:sym typeface="Alexandria"/>
              </a:rPr>
              <a:t>In business, roughly 80% of outcomes (such as revenue or profit loss) flow from 20% of contributors (such as top customers or product errors).</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b="1" dirty="0">
                <a:solidFill>
                  <a:srgbClr val="4A4A4A"/>
                </a:solidFill>
                <a:latin typeface="Alexandria"/>
                <a:ea typeface="Alexandria"/>
                <a:cs typeface="Alexandria"/>
                <a:sym typeface="Alexandria"/>
              </a:rPr>
              <a:t>Focus:</a:t>
            </a:r>
            <a:r>
              <a:rPr lang="en-US" sz="3200" dirty="0">
                <a:solidFill>
                  <a:srgbClr val="4A4A4A"/>
                </a:solidFill>
                <a:latin typeface="Alexandria"/>
                <a:ea typeface="Alexandria"/>
                <a:cs typeface="Alexandria"/>
                <a:sym typeface="Alexandria"/>
              </a:rPr>
              <a:t> Helps prioritize finite developer and analyst resources.</a:t>
            </a:r>
          </a:p>
          <a:p>
            <a:pPr marL="457200" lvl="0" indent="-457200">
              <a:spcBef>
                <a:spcPct val="0"/>
              </a:spcBef>
              <a:buFont typeface="Arial" panose="020B0604020202020204" pitchFamily="34" charset="0"/>
              <a:buChar char="•"/>
            </a:pPr>
            <a:endParaRPr lang="en-US" sz="3200" dirty="0">
              <a:solidFill>
                <a:srgbClr val="4A4A4A"/>
              </a:solidFill>
              <a:latin typeface="Alexandria"/>
              <a:ea typeface="Alexandria"/>
              <a:cs typeface="Alexandria"/>
              <a:sym typeface="Alexandria"/>
            </a:endParaRPr>
          </a:p>
          <a:p>
            <a:pPr marL="457200" lvl="0" indent="-457200">
              <a:spcBef>
                <a:spcPct val="0"/>
              </a:spcBef>
              <a:buFont typeface="Arial" panose="020B0604020202020204" pitchFamily="34" charset="0"/>
              <a:buChar char="•"/>
            </a:pPr>
            <a:r>
              <a:rPr lang="en-US" sz="3200" b="1" dirty="0">
                <a:solidFill>
                  <a:srgbClr val="4A4A4A"/>
                </a:solidFill>
                <a:latin typeface="Alexandria"/>
                <a:ea typeface="Alexandria"/>
                <a:cs typeface="Alexandria"/>
                <a:sym typeface="Alexandria"/>
              </a:rPr>
              <a:t>Combo Charts:</a:t>
            </a:r>
            <a:r>
              <a:rPr lang="en-US" sz="3200" dirty="0">
                <a:solidFill>
                  <a:srgbClr val="4A4A4A"/>
                </a:solidFill>
                <a:latin typeface="Alexandria"/>
                <a:ea typeface="Alexandria"/>
                <a:cs typeface="Alexandria"/>
                <a:sym typeface="Alexandria"/>
              </a:rPr>
              <a:t> Track individual values alongside cumulative lines.</a:t>
            </a:r>
          </a:p>
          <a:p>
            <a:pPr lvl="0">
              <a:spcBef>
                <a:spcPct val="0"/>
              </a:spcBef>
            </a:pPr>
            <a:endParaRPr lang="en-US" sz="3200" dirty="0">
              <a:solidFill>
                <a:srgbClr val="4A4A4A"/>
              </a:solidFill>
              <a:latin typeface="Alexandria"/>
              <a:ea typeface="Alexandria"/>
              <a:cs typeface="Alexandria"/>
              <a:sym typeface="Alexandria"/>
            </a:endParaRPr>
          </a:p>
          <a:p>
            <a:pPr lvl="0">
              <a:spcBef>
                <a:spcPct val="0"/>
              </a:spcBef>
            </a:pPr>
            <a:endParaRPr lang="en-US" sz="3200" dirty="0">
              <a:solidFill>
                <a:srgbClr val="4A4A4A"/>
              </a:solidFill>
              <a:latin typeface="Alexandria"/>
              <a:ea typeface="Alexandria"/>
              <a:cs typeface="Alexandria"/>
              <a:sym typeface="Alexandria"/>
            </a:endParaRPr>
          </a:p>
        </p:txBody>
      </p:sp>
      <p:sp>
        <p:nvSpPr>
          <p:cNvPr id="2" name="TextBox 6">
            <a:extLst>
              <a:ext uri="{FF2B5EF4-FFF2-40B4-BE49-F238E27FC236}">
                <a16:creationId xmlns:a16="http://schemas.microsoft.com/office/drawing/2014/main" id="{F1F7E735-9AA1-89E7-4191-31F0574250EA}"/>
              </a:ext>
            </a:extLst>
          </p:cNvPr>
          <p:cNvSpPr txBox="1"/>
          <p:nvPr/>
        </p:nvSpPr>
        <p:spPr>
          <a:xfrm>
            <a:off x="952500" y="1962469"/>
            <a:ext cx="14363700" cy="73731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Strategic Prioritization</a:t>
            </a:r>
          </a:p>
        </p:txBody>
      </p:sp>
      <p:pic>
        <p:nvPicPr>
          <p:cNvPr id="5" name="Picture 4">
            <a:extLst>
              <a:ext uri="{FF2B5EF4-FFF2-40B4-BE49-F238E27FC236}">
                <a16:creationId xmlns:a16="http://schemas.microsoft.com/office/drawing/2014/main" id="{904F76D8-9453-7DAA-95E7-A0E1FC475AB7}"/>
              </a:ext>
            </a:extLst>
          </p:cNvPr>
          <p:cNvPicPr>
            <a:picLocks noChangeAspect="1"/>
          </p:cNvPicPr>
          <p:nvPr/>
        </p:nvPicPr>
        <p:blipFill>
          <a:blip r:embed="rId7"/>
          <a:stretch>
            <a:fillRect/>
          </a:stretch>
        </p:blipFill>
        <p:spPr>
          <a:xfrm>
            <a:off x="9803420" y="3787530"/>
            <a:ext cx="8056922" cy="3799684"/>
          </a:xfrm>
          <a:prstGeom prst="rect">
            <a:avLst/>
          </a:prstGeom>
        </p:spPr>
      </p:pic>
      <p:sp>
        <p:nvSpPr>
          <p:cNvPr id="6" name="TextBox 5">
            <a:extLst>
              <a:ext uri="{FF2B5EF4-FFF2-40B4-BE49-F238E27FC236}">
                <a16:creationId xmlns:a16="http://schemas.microsoft.com/office/drawing/2014/main" id="{C8EBACE1-2F4F-A4B5-F2E4-51C71982DAC8}"/>
              </a:ext>
            </a:extLst>
          </p:cNvPr>
          <p:cNvSpPr txBox="1"/>
          <p:nvPr/>
        </p:nvSpPr>
        <p:spPr>
          <a:xfrm>
            <a:off x="1099520" y="9268480"/>
            <a:ext cx="16232932" cy="523220"/>
          </a:xfrm>
          <a:prstGeom prst="rect">
            <a:avLst/>
          </a:prstGeom>
          <a:noFill/>
        </p:spPr>
        <p:txBody>
          <a:bodyPr wrap="square">
            <a:spAutoFit/>
          </a:bodyPr>
          <a:lstStyle/>
          <a:p>
            <a:pPr>
              <a:buNone/>
            </a:pPr>
            <a:r>
              <a:rPr lang="en-US" sz="2800" b="1" dirty="0"/>
              <a:t>Line and Clustered Column Chart (Visualizations pane) combined with a cumulative percentage DAX measure</a:t>
            </a:r>
            <a:endParaRPr lang="en-EG" sz="2800" dirty="0"/>
          </a:p>
        </p:txBody>
      </p:sp>
    </p:spTree>
    <p:custDataLst>
      <p:tags r:id="rId1"/>
    </p:custDataLst>
    <p:extLst>
      <p:ext uri="{BB962C8B-B14F-4D97-AF65-F5344CB8AC3E}">
        <p14:creationId xmlns:p14="http://schemas.microsoft.com/office/powerpoint/2010/main" val="3667996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96AE5-91E9-4E53-0722-568C48E9693B}"/>
            </a:ext>
          </a:extLst>
        </p:cNvPr>
        <p:cNvGrpSpPr/>
        <p:nvPr/>
      </p:nvGrpSpPr>
      <p:grpSpPr>
        <a:xfrm>
          <a:off x="0" y="0"/>
          <a:ext cx="0" cy="0"/>
          <a:chOff x="0" y="0"/>
          <a:chExt cx="0" cy="0"/>
        </a:xfrm>
      </p:grpSpPr>
      <p:pic>
        <p:nvPicPr>
          <p:cNvPr id="6" name="Google Shape;337;p27" descr="image.png">
            <a:extLst>
              <a:ext uri="{FF2B5EF4-FFF2-40B4-BE49-F238E27FC236}">
                <a16:creationId xmlns:a16="http://schemas.microsoft.com/office/drawing/2014/main" id="{9D803D6B-C7C2-5BDE-79A5-3C0E32AACCDF}"/>
              </a:ext>
            </a:extLst>
          </p:cNvPr>
          <p:cNvPicPr preferRelativeResize="0"/>
          <p:nvPr/>
        </p:nvPicPr>
        <p:blipFill rotWithShape="1">
          <a:blip r:embed="rId4">
            <a:alphaModFix/>
          </a:blip>
          <a:srcRect/>
          <a:stretch/>
        </p:blipFill>
        <p:spPr>
          <a:xfrm>
            <a:off x="681193" y="6014669"/>
            <a:ext cx="8462807" cy="2633953"/>
          </a:xfrm>
          <a:prstGeom prst="rect">
            <a:avLst/>
          </a:prstGeom>
          <a:noFill/>
          <a:ln>
            <a:noFill/>
          </a:ln>
        </p:spPr>
      </p:pic>
      <p:sp>
        <p:nvSpPr>
          <p:cNvPr id="3" name="Freeform 2">
            <a:extLst>
              <a:ext uri="{FF2B5EF4-FFF2-40B4-BE49-F238E27FC236}">
                <a16:creationId xmlns:a16="http://schemas.microsoft.com/office/drawing/2014/main" id="{5786C547-BDE1-2C7A-583F-8F65A869D8CB}"/>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EG" dirty="0"/>
          </a:p>
        </p:txBody>
      </p:sp>
      <p:pic>
        <p:nvPicPr>
          <p:cNvPr id="4" name="Graphic 21">
            <a:extLst>
              <a:ext uri="{FF2B5EF4-FFF2-40B4-BE49-F238E27FC236}">
                <a16:creationId xmlns:a16="http://schemas.microsoft.com/office/drawing/2014/main" id="{FB481C7E-3285-F9E1-DB65-481E32F7233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517625D3-9097-C836-787D-DF7819FA82BE}"/>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30</a:t>
            </a:fld>
            <a:endParaRPr lang="en-EG" dirty="0"/>
          </a:p>
        </p:txBody>
      </p:sp>
      <p:sp>
        <p:nvSpPr>
          <p:cNvPr id="64" name="TextBox 5">
            <a:extLst>
              <a:ext uri="{FF2B5EF4-FFF2-40B4-BE49-F238E27FC236}">
                <a16:creationId xmlns:a16="http://schemas.microsoft.com/office/drawing/2014/main" id="{E8CB87A4-A547-FE3C-98C9-3972530C8C0A}"/>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Ranking Analysis</a:t>
            </a:r>
          </a:p>
        </p:txBody>
      </p:sp>
      <p:pic>
        <p:nvPicPr>
          <p:cNvPr id="5" name="Google Shape;357;p28" descr="image.png">
            <a:extLst>
              <a:ext uri="{FF2B5EF4-FFF2-40B4-BE49-F238E27FC236}">
                <a16:creationId xmlns:a16="http://schemas.microsoft.com/office/drawing/2014/main" id="{84C10E2D-9A60-8503-F819-13C2B8589BD9}"/>
              </a:ext>
            </a:extLst>
          </p:cNvPr>
          <p:cNvPicPr preferRelativeResize="0"/>
          <p:nvPr/>
        </p:nvPicPr>
        <p:blipFill rotWithShape="1">
          <a:blip r:embed="rId7">
            <a:alphaModFix/>
          </a:blip>
          <a:srcRect/>
          <a:stretch/>
        </p:blipFill>
        <p:spPr>
          <a:xfrm>
            <a:off x="762000" y="2738436"/>
            <a:ext cx="7581900" cy="6003536"/>
          </a:xfrm>
          <a:prstGeom prst="rect">
            <a:avLst/>
          </a:prstGeom>
          <a:noFill/>
          <a:ln>
            <a:noFill/>
          </a:ln>
        </p:spPr>
      </p:pic>
      <p:pic>
        <p:nvPicPr>
          <p:cNvPr id="8" name="Google Shape;358;p28" descr="image.png">
            <a:extLst>
              <a:ext uri="{FF2B5EF4-FFF2-40B4-BE49-F238E27FC236}">
                <a16:creationId xmlns:a16="http://schemas.microsoft.com/office/drawing/2014/main" id="{20E1F69E-91BB-4B13-D09A-163113048C86}"/>
              </a:ext>
            </a:extLst>
          </p:cNvPr>
          <p:cNvPicPr preferRelativeResize="0"/>
          <p:nvPr/>
        </p:nvPicPr>
        <p:blipFill rotWithShape="1">
          <a:blip r:embed="rId7">
            <a:alphaModFix/>
          </a:blip>
          <a:srcRect/>
          <a:stretch/>
        </p:blipFill>
        <p:spPr>
          <a:xfrm>
            <a:off x="9219178" y="2831645"/>
            <a:ext cx="8306822" cy="5816977"/>
          </a:xfrm>
          <a:prstGeom prst="rect">
            <a:avLst/>
          </a:prstGeom>
          <a:noFill/>
          <a:ln>
            <a:noFill/>
          </a:ln>
        </p:spPr>
      </p:pic>
      <p:sp>
        <p:nvSpPr>
          <p:cNvPr id="10" name="Google Shape;361;p28">
            <a:extLst>
              <a:ext uri="{FF2B5EF4-FFF2-40B4-BE49-F238E27FC236}">
                <a16:creationId xmlns:a16="http://schemas.microsoft.com/office/drawing/2014/main" id="{37897B9A-4669-D656-ECD2-401F3F2CE43A}"/>
              </a:ext>
            </a:extLst>
          </p:cNvPr>
          <p:cNvSpPr txBox="1"/>
          <p:nvPr/>
        </p:nvSpPr>
        <p:spPr>
          <a:xfrm>
            <a:off x="1099520" y="3071811"/>
            <a:ext cx="7886702" cy="553998"/>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Top N vs. Bottom N</a:t>
            </a:r>
          </a:p>
        </p:txBody>
      </p:sp>
      <p:sp>
        <p:nvSpPr>
          <p:cNvPr id="11" name="Google Shape;362;p28">
            <a:extLst>
              <a:ext uri="{FF2B5EF4-FFF2-40B4-BE49-F238E27FC236}">
                <a16:creationId xmlns:a16="http://schemas.microsoft.com/office/drawing/2014/main" id="{3BC2E04F-9501-B0D6-5715-2181946A71B4}"/>
              </a:ext>
            </a:extLst>
          </p:cNvPr>
          <p:cNvSpPr txBox="1"/>
          <p:nvPr/>
        </p:nvSpPr>
        <p:spPr>
          <a:xfrm>
            <a:off x="1099520" y="3964833"/>
            <a:ext cx="7552108" cy="8402300"/>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Instead of loading entire catalogs, isolate the core performers at either end of your dataset to pinpoint issues instantly.</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457200" marR="0" lvl="0" indent="-457200" algn="l" rtl="0">
              <a:lnSpc>
                <a:spcPct val="149955"/>
              </a:lnSpc>
              <a:spcBef>
                <a:spcPts val="0"/>
              </a:spcBef>
              <a:spcAft>
                <a:spcPts val="0"/>
              </a:spcAft>
              <a:buFont typeface="Arial" panose="020B0604020202020204" pitchFamily="34" charset="0"/>
              <a:buChar char="•"/>
            </a:pPr>
            <a:r>
              <a:rPr lang="en-US" sz="2800" b="0" i="0" u="none" strike="noStrike" cap="none" dirty="0">
                <a:solidFill>
                  <a:srgbClr val="334155"/>
                </a:solidFill>
                <a:latin typeface="Inter"/>
                <a:ea typeface="Inter"/>
                <a:cs typeface="Inter"/>
                <a:sym typeface="Inter"/>
              </a:rPr>
              <a:t>Performance: Isolate top sales drivers.</a:t>
            </a:r>
          </a:p>
          <a:p>
            <a:pPr marL="457200" marR="0" lvl="0" indent="-457200" algn="l" rtl="0">
              <a:lnSpc>
                <a:spcPct val="149955"/>
              </a:lnSpc>
              <a:spcBef>
                <a:spcPts val="0"/>
              </a:spcBef>
              <a:spcAft>
                <a:spcPts val="0"/>
              </a:spcAft>
              <a:buFont typeface="Arial" panose="020B0604020202020204" pitchFamily="34" charset="0"/>
              <a:buChar char="•"/>
            </a:pPr>
            <a:r>
              <a:rPr lang="en-US" sz="2800" b="0" i="0" u="none" strike="noStrike" cap="none" dirty="0">
                <a:solidFill>
                  <a:srgbClr val="334155"/>
                </a:solidFill>
                <a:latin typeface="Inter"/>
                <a:ea typeface="Inter"/>
                <a:cs typeface="Inter"/>
                <a:sym typeface="Inter"/>
              </a:rPr>
              <a:t>At-Risk Targets: Expose bottom products dragging down profit.</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sp>
        <p:nvSpPr>
          <p:cNvPr id="12" name="Google Shape;363;p28">
            <a:extLst>
              <a:ext uri="{FF2B5EF4-FFF2-40B4-BE49-F238E27FC236}">
                <a16:creationId xmlns:a16="http://schemas.microsoft.com/office/drawing/2014/main" id="{5F08699F-BF0A-A682-845D-86FD586A652A}"/>
              </a:ext>
            </a:extLst>
          </p:cNvPr>
          <p:cNvSpPr txBox="1"/>
          <p:nvPr/>
        </p:nvSpPr>
        <p:spPr>
          <a:xfrm>
            <a:off x="10327974" y="3050034"/>
            <a:ext cx="7046954" cy="553998"/>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Implementation Path</a:t>
            </a:r>
          </a:p>
        </p:txBody>
      </p:sp>
      <p:sp>
        <p:nvSpPr>
          <p:cNvPr id="13" name="Google Shape;364;p28">
            <a:extLst>
              <a:ext uri="{FF2B5EF4-FFF2-40B4-BE49-F238E27FC236}">
                <a16:creationId xmlns:a16="http://schemas.microsoft.com/office/drawing/2014/main" id="{8DB28BBF-483B-C9F1-D2B0-F9C64AF5FC5C}"/>
              </a:ext>
            </a:extLst>
          </p:cNvPr>
          <p:cNvSpPr txBox="1"/>
          <p:nvPr/>
        </p:nvSpPr>
        <p:spPr>
          <a:xfrm>
            <a:off x="10688461" y="3869964"/>
            <a:ext cx="6711386" cy="2585323"/>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Deploy rankings in Power BI using:</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pic>
        <p:nvPicPr>
          <p:cNvPr id="2" name="Google Shape;529;p38" descr="image.png">
            <a:extLst>
              <a:ext uri="{FF2B5EF4-FFF2-40B4-BE49-F238E27FC236}">
                <a16:creationId xmlns:a16="http://schemas.microsoft.com/office/drawing/2014/main" id="{1AFE513E-394B-10EA-2125-73FFA60F1802}"/>
              </a:ext>
            </a:extLst>
          </p:cNvPr>
          <p:cNvPicPr preferRelativeResize="0"/>
          <p:nvPr/>
        </p:nvPicPr>
        <p:blipFill rotWithShape="1">
          <a:blip r:embed="rId8">
            <a:alphaModFix/>
          </a:blip>
          <a:srcRect/>
          <a:stretch/>
        </p:blipFill>
        <p:spPr>
          <a:xfrm flipH="1" flipV="1">
            <a:off x="9709360" y="3050034"/>
            <a:ext cx="581025" cy="553998"/>
          </a:xfrm>
          <a:prstGeom prst="rect">
            <a:avLst/>
          </a:prstGeom>
          <a:noFill/>
          <a:ln>
            <a:noFill/>
          </a:ln>
        </p:spPr>
      </p:pic>
      <p:pic>
        <p:nvPicPr>
          <p:cNvPr id="7" name="Google Shape;520;p38" descr="image.png">
            <a:extLst>
              <a:ext uri="{FF2B5EF4-FFF2-40B4-BE49-F238E27FC236}">
                <a16:creationId xmlns:a16="http://schemas.microsoft.com/office/drawing/2014/main" id="{5A53682B-D4E7-D8E2-AF69-885E996633A2}"/>
              </a:ext>
            </a:extLst>
          </p:cNvPr>
          <p:cNvPicPr preferRelativeResize="0"/>
          <p:nvPr/>
        </p:nvPicPr>
        <p:blipFill rotWithShape="1">
          <a:blip r:embed="rId9">
            <a:alphaModFix/>
          </a:blip>
          <a:srcRect t="23300" r="26054"/>
          <a:stretch>
            <a:fillRect/>
          </a:stretch>
        </p:blipFill>
        <p:spPr>
          <a:xfrm>
            <a:off x="10290386" y="5676900"/>
            <a:ext cx="6711386" cy="1034230"/>
          </a:xfrm>
          <a:prstGeom prst="rect">
            <a:avLst/>
          </a:prstGeom>
          <a:noFill/>
          <a:ln>
            <a:noFill/>
          </a:ln>
        </p:spPr>
      </p:pic>
      <p:sp>
        <p:nvSpPr>
          <p:cNvPr id="14" name="TextBox 13">
            <a:extLst>
              <a:ext uri="{FF2B5EF4-FFF2-40B4-BE49-F238E27FC236}">
                <a16:creationId xmlns:a16="http://schemas.microsoft.com/office/drawing/2014/main" id="{40F03747-B418-ECD0-707B-BBAB5562DCE2}"/>
              </a:ext>
            </a:extLst>
          </p:cNvPr>
          <p:cNvSpPr txBox="1"/>
          <p:nvPr/>
        </p:nvSpPr>
        <p:spPr>
          <a:xfrm>
            <a:off x="1099520" y="9420880"/>
            <a:ext cx="16232932" cy="523220"/>
          </a:xfrm>
          <a:prstGeom prst="rect">
            <a:avLst/>
          </a:prstGeom>
          <a:noFill/>
        </p:spPr>
        <p:txBody>
          <a:bodyPr wrap="square">
            <a:spAutoFit/>
          </a:bodyPr>
          <a:lstStyle/>
          <a:p>
            <a:pPr>
              <a:buNone/>
            </a:pPr>
            <a:r>
              <a:rPr lang="en-US" sz="2800" b="1" dirty="0"/>
              <a:t>Filters pane → Top N filter, or create a RANKX() measure and use it in any chart or table</a:t>
            </a:r>
            <a:endParaRPr lang="en-EG" sz="2800" dirty="0"/>
          </a:p>
        </p:txBody>
      </p:sp>
    </p:spTree>
    <p:custDataLst>
      <p:tags r:id="rId1"/>
    </p:custDataLst>
    <p:extLst>
      <p:ext uri="{BB962C8B-B14F-4D97-AF65-F5344CB8AC3E}">
        <p14:creationId xmlns:p14="http://schemas.microsoft.com/office/powerpoint/2010/main" val="30139032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DB582-03B7-1F4C-B7DD-1B359BAF14B6}"/>
            </a:ext>
          </a:extLst>
        </p:cNvPr>
        <p:cNvGrpSpPr/>
        <p:nvPr/>
      </p:nvGrpSpPr>
      <p:grpSpPr>
        <a:xfrm>
          <a:off x="0" y="0"/>
          <a:ext cx="0" cy="0"/>
          <a:chOff x="0" y="0"/>
          <a:chExt cx="0" cy="0"/>
        </a:xfrm>
      </p:grpSpPr>
      <p:pic>
        <p:nvPicPr>
          <p:cNvPr id="6" name="Google Shape;337;p27" descr="image.png">
            <a:extLst>
              <a:ext uri="{FF2B5EF4-FFF2-40B4-BE49-F238E27FC236}">
                <a16:creationId xmlns:a16="http://schemas.microsoft.com/office/drawing/2014/main" id="{C2727D7F-1D64-35AA-7312-C5ED900EEC99}"/>
              </a:ext>
            </a:extLst>
          </p:cNvPr>
          <p:cNvPicPr preferRelativeResize="0"/>
          <p:nvPr/>
        </p:nvPicPr>
        <p:blipFill rotWithShape="1">
          <a:blip r:embed="rId4">
            <a:alphaModFix/>
          </a:blip>
          <a:srcRect/>
          <a:stretch/>
        </p:blipFill>
        <p:spPr>
          <a:xfrm>
            <a:off x="681193" y="6014669"/>
            <a:ext cx="8462807" cy="3673929"/>
          </a:xfrm>
          <a:prstGeom prst="rect">
            <a:avLst/>
          </a:prstGeom>
          <a:noFill/>
          <a:ln>
            <a:noFill/>
          </a:ln>
        </p:spPr>
      </p:pic>
      <p:sp>
        <p:nvSpPr>
          <p:cNvPr id="3" name="Freeform 2">
            <a:extLst>
              <a:ext uri="{FF2B5EF4-FFF2-40B4-BE49-F238E27FC236}">
                <a16:creationId xmlns:a16="http://schemas.microsoft.com/office/drawing/2014/main" id="{8F339374-45AD-C8A7-0C2B-1EDFFFEF70F9}"/>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EG" dirty="0"/>
          </a:p>
        </p:txBody>
      </p:sp>
      <p:pic>
        <p:nvPicPr>
          <p:cNvPr id="4" name="Graphic 21">
            <a:extLst>
              <a:ext uri="{FF2B5EF4-FFF2-40B4-BE49-F238E27FC236}">
                <a16:creationId xmlns:a16="http://schemas.microsoft.com/office/drawing/2014/main" id="{1FFA9F61-9D4D-FA83-C91C-D8681182212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A0193E2A-1500-6690-2F01-5269F39C7D66}"/>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31</a:t>
            </a:fld>
            <a:endParaRPr lang="en-EG" dirty="0"/>
          </a:p>
        </p:txBody>
      </p:sp>
      <p:sp>
        <p:nvSpPr>
          <p:cNvPr id="64" name="TextBox 5">
            <a:extLst>
              <a:ext uri="{FF2B5EF4-FFF2-40B4-BE49-F238E27FC236}">
                <a16:creationId xmlns:a16="http://schemas.microsoft.com/office/drawing/2014/main" id="{0DA05D55-807A-EF30-E47B-851748BAD80E}"/>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Moving Averages</a:t>
            </a:r>
          </a:p>
        </p:txBody>
      </p:sp>
      <p:pic>
        <p:nvPicPr>
          <p:cNvPr id="5" name="Google Shape;357;p28" descr="image.png">
            <a:extLst>
              <a:ext uri="{FF2B5EF4-FFF2-40B4-BE49-F238E27FC236}">
                <a16:creationId xmlns:a16="http://schemas.microsoft.com/office/drawing/2014/main" id="{BFDB7A75-D8A3-1415-1C97-55148DC9B288}"/>
              </a:ext>
            </a:extLst>
          </p:cNvPr>
          <p:cNvPicPr preferRelativeResize="0"/>
          <p:nvPr/>
        </p:nvPicPr>
        <p:blipFill rotWithShape="1">
          <a:blip r:embed="rId7">
            <a:alphaModFix/>
          </a:blip>
          <a:srcRect/>
          <a:stretch/>
        </p:blipFill>
        <p:spPr>
          <a:xfrm>
            <a:off x="762000" y="2738436"/>
            <a:ext cx="7581900" cy="5910186"/>
          </a:xfrm>
          <a:prstGeom prst="rect">
            <a:avLst/>
          </a:prstGeom>
          <a:noFill/>
          <a:ln>
            <a:noFill/>
          </a:ln>
        </p:spPr>
      </p:pic>
      <p:pic>
        <p:nvPicPr>
          <p:cNvPr id="8" name="Google Shape;358;p28" descr="image.png">
            <a:extLst>
              <a:ext uri="{FF2B5EF4-FFF2-40B4-BE49-F238E27FC236}">
                <a16:creationId xmlns:a16="http://schemas.microsoft.com/office/drawing/2014/main" id="{22D11C3F-4A07-8CD0-72B3-52626D8861B8}"/>
              </a:ext>
            </a:extLst>
          </p:cNvPr>
          <p:cNvPicPr preferRelativeResize="0"/>
          <p:nvPr/>
        </p:nvPicPr>
        <p:blipFill rotWithShape="1">
          <a:blip r:embed="rId7">
            <a:alphaModFix/>
          </a:blip>
          <a:srcRect/>
          <a:stretch/>
        </p:blipFill>
        <p:spPr>
          <a:xfrm>
            <a:off x="9219178" y="2831645"/>
            <a:ext cx="8306822" cy="5816977"/>
          </a:xfrm>
          <a:prstGeom prst="rect">
            <a:avLst/>
          </a:prstGeom>
          <a:noFill/>
          <a:ln>
            <a:noFill/>
          </a:ln>
        </p:spPr>
      </p:pic>
      <p:sp>
        <p:nvSpPr>
          <p:cNvPr id="10" name="Google Shape;361;p28">
            <a:extLst>
              <a:ext uri="{FF2B5EF4-FFF2-40B4-BE49-F238E27FC236}">
                <a16:creationId xmlns:a16="http://schemas.microsoft.com/office/drawing/2014/main" id="{D52A300E-A4D4-F8EF-2BC2-69BFA1CE1E0E}"/>
              </a:ext>
            </a:extLst>
          </p:cNvPr>
          <p:cNvSpPr txBox="1"/>
          <p:nvPr/>
        </p:nvSpPr>
        <p:spPr>
          <a:xfrm>
            <a:off x="1099520" y="3071811"/>
            <a:ext cx="7886702" cy="553998"/>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Smoothing Volatility</a:t>
            </a:r>
          </a:p>
        </p:txBody>
      </p:sp>
      <p:sp>
        <p:nvSpPr>
          <p:cNvPr id="11" name="Google Shape;362;p28">
            <a:extLst>
              <a:ext uri="{FF2B5EF4-FFF2-40B4-BE49-F238E27FC236}">
                <a16:creationId xmlns:a16="http://schemas.microsoft.com/office/drawing/2014/main" id="{C3B6BA9C-9B81-783F-1DE4-EFBFE5D46768}"/>
              </a:ext>
            </a:extLst>
          </p:cNvPr>
          <p:cNvSpPr txBox="1"/>
          <p:nvPr/>
        </p:nvSpPr>
        <p:spPr>
          <a:xfrm>
            <a:off x="1099520" y="3964833"/>
            <a:ext cx="7244380" cy="7755969"/>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Raw performance data often has predictable seasonal dips, like weekend drops. Moving averages strip out this noise.</a:t>
            </a:r>
          </a:p>
          <a:p>
            <a:pPr marL="0" marR="0" lvl="0" indent="0" algn="l" rtl="0">
              <a:lnSpc>
                <a:spcPct val="149955"/>
              </a:lnSpc>
              <a:spcBef>
                <a:spcPts val="0"/>
              </a:spcBef>
              <a:spcAft>
                <a:spcPts val="0"/>
              </a:spcAft>
              <a:buNone/>
            </a:pPr>
            <a:endParaRPr lang="en-US" sz="2800"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This reveals the true underlying trend line, making it much easier to assess long-term direction.</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sp>
        <p:nvSpPr>
          <p:cNvPr id="12" name="Google Shape;363;p28">
            <a:extLst>
              <a:ext uri="{FF2B5EF4-FFF2-40B4-BE49-F238E27FC236}">
                <a16:creationId xmlns:a16="http://schemas.microsoft.com/office/drawing/2014/main" id="{6B9EF8A3-ED4F-44BF-5A1E-D41305A51AF9}"/>
              </a:ext>
            </a:extLst>
          </p:cNvPr>
          <p:cNvSpPr txBox="1"/>
          <p:nvPr/>
        </p:nvSpPr>
        <p:spPr>
          <a:xfrm>
            <a:off x="10327974" y="3050034"/>
            <a:ext cx="7046954" cy="1107996"/>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Dynamic Windows</a:t>
            </a:r>
          </a:p>
          <a:p>
            <a:pPr marL="0" marR="0" lvl="0" indent="0" algn="l" rtl="0">
              <a:spcBef>
                <a:spcPts val="0"/>
              </a:spcBef>
              <a:spcAft>
                <a:spcPts val="0"/>
              </a:spcAft>
              <a:buNone/>
            </a:pPr>
            <a:endParaRPr lang="en-US" sz="3600" dirty="0">
              <a:solidFill>
                <a:srgbClr val="00ADEE"/>
              </a:solidFill>
              <a:latin typeface="Alexandria"/>
              <a:cs typeface="Alexandria"/>
              <a:sym typeface="Plus Jakarta Sans SemiBold"/>
            </a:endParaRPr>
          </a:p>
        </p:txBody>
      </p:sp>
      <p:sp>
        <p:nvSpPr>
          <p:cNvPr id="13" name="Google Shape;364;p28">
            <a:extLst>
              <a:ext uri="{FF2B5EF4-FFF2-40B4-BE49-F238E27FC236}">
                <a16:creationId xmlns:a16="http://schemas.microsoft.com/office/drawing/2014/main" id="{FA550785-3713-BDD5-363B-D169781215BC}"/>
              </a:ext>
            </a:extLst>
          </p:cNvPr>
          <p:cNvSpPr txBox="1"/>
          <p:nvPr/>
        </p:nvSpPr>
        <p:spPr>
          <a:xfrm>
            <a:off x="10688461" y="3869964"/>
            <a:ext cx="6711386" cy="7755969"/>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Analysts adjust their analysis windows based on typical business cycles:</a:t>
            </a:r>
          </a:p>
          <a:p>
            <a:pPr marL="0" marR="0" lvl="0" indent="0" algn="l" rtl="0">
              <a:lnSpc>
                <a:spcPct val="149955"/>
              </a:lnSpc>
              <a:spcBef>
                <a:spcPts val="0"/>
              </a:spcBef>
              <a:spcAft>
                <a:spcPts val="0"/>
              </a:spcAft>
              <a:buNone/>
            </a:pPr>
            <a:endParaRPr lang="en-US" sz="2800"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7-Day: For retail operations.</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30-Day: For monthly financial reporting.</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pic>
        <p:nvPicPr>
          <p:cNvPr id="14" name="Google Shape;562;p40" descr="image.png">
            <a:extLst>
              <a:ext uri="{FF2B5EF4-FFF2-40B4-BE49-F238E27FC236}">
                <a16:creationId xmlns:a16="http://schemas.microsoft.com/office/drawing/2014/main" id="{EA73F4E3-1488-8C8B-F904-63E6195664AF}"/>
              </a:ext>
            </a:extLst>
          </p:cNvPr>
          <p:cNvPicPr preferRelativeResize="0"/>
          <p:nvPr/>
        </p:nvPicPr>
        <p:blipFill rotWithShape="1">
          <a:blip r:embed="rId8">
            <a:alphaModFix/>
          </a:blip>
          <a:srcRect/>
          <a:stretch/>
        </p:blipFill>
        <p:spPr>
          <a:xfrm>
            <a:off x="9865326" y="5806216"/>
            <a:ext cx="504825" cy="591349"/>
          </a:xfrm>
          <a:prstGeom prst="rect">
            <a:avLst/>
          </a:prstGeom>
          <a:noFill/>
          <a:ln>
            <a:noFill/>
          </a:ln>
        </p:spPr>
      </p:pic>
      <p:pic>
        <p:nvPicPr>
          <p:cNvPr id="15" name="Google Shape;563;p40" descr="image.png">
            <a:extLst>
              <a:ext uri="{FF2B5EF4-FFF2-40B4-BE49-F238E27FC236}">
                <a16:creationId xmlns:a16="http://schemas.microsoft.com/office/drawing/2014/main" id="{7E92316D-EFA8-5DBE-0991-7DFBAB24D76D}"/>
              </a:ext>
            </a:extLst>
          </p:cNvPr>
          <p:cNvPicPr preferRelativeResize="0"/>
          <p:nvPr/>
        </p:nvPicPr>
        <p:blipFill rotWithShape="1">
          <a:blip r:embed="rId9">
            <a:alphaModFix/>
          </a:blip>
          <a:srcRect/>
          <a:stretch/>
        </p:blipFill>
        <p:spPr>
          <a:xfrm>
            <a:off x="9865326" y="7156599"/>
            <a:ext cx="504825" cy="591349"/>
          </a:xfrm>
          <a:prstGeom prst="rect">
            <a:avLst/>
          </a:prstGeom>
          <a:noFill/>
          <a:ln>
            <a:noFill/>
          </a:ln>
        </p:spPr>
      </p:pic>
      <p:sp>
        <p:nvSpPr>
          <p:cNvPr id="16" name="TextBox 15">
            <a:extLst>
              <a:ext uri="{FF2B5EF4-FFF2-40B4-BE49-F238E27FC236}">
                <a16:creationId xmlns:a16="http://schemas.microsoft.com/office/drawing/2014/main" id="{A795D31E-BF37-04D7-7671-06122C828F8E}"/>
              </a:ext>
            </a:extLst>
          </p:cNvPr>
          <p:cNvSpPr txBox="1"/>
          <p:nvPr/>
        </p:nvSpPr>
        <p:spPr>
          <a:xfrm>
            <a:off x="1065123" y="8995661"/>
            <a:ext cx="16232932" cy="954107"/>
          </a:xfrm>
          <a:prstGeom prst="rect">
            <a:avLst/>
          </a:prstGeom>
          <a:noFill/>
        </p:spPr>
        <p:txBody>
          <a:bodyPr wrap="square">
            <a:spAutoFit/>
          </a:bodyPr>
          <a:lstStyle/>
          <a:p>
            <a:pPr>
              <a:buNone/>
            </a:pPr>
            <a:r>
              <a:rPr lang="en-US" sz="2800" b="1" dirty="0"/>
              <a:t>Create a Moving Average DAX measure (Modeling → New Measure) and display it in a Line Chart (Analytics pane moving average is only available for certain visual types/versions)</a:t>
            </a:r>
            <a:endParaRPr lang="en-EG" sz="2800" dirty="0"/>
          </a:p>
        </p:txBody>
      </p:sp>
    </p:spTree>
    <p:custDataLst>
      <p:tags r:id="rId1"/>
    </p:custDataLst>
    <p:extLst>
      <p:ext uri="{BB962C8B-B14F-4D97-AF65-F5344CB8AC3E}">
        <p14:creationId xmlns:p14="http://schemas.microsoft.com/office/powerpoint/2010/main" val="1745911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3D3FC-F9BA-3074-914D-F3202714B39C}"/>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905124C-542E-D7A2-7D21-9D17F12E89A5}"/>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43658C01-C896-32B4-A7C2-30B18D227C3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B1FA1218-34EE-2866-66BC-539FF6B3244F}"/>
              </a:ext>
            </a:extLst>
          </p:cNvPr>
          <p:cNvSpPr txBox="1"/>
          <p:nvPr/>
        </p:nvSpPr>
        <p:spPr>
          <a:xfrm>
            <a:off x="17526000" y="9867900"/>
            <a:ext cx="414776" cy="369332"/>
          </a:xfrm>
          <a:prstGeom prst="rect">
            <a:avLst/>
          </a:prstGeom>
          <a:noFill/>
        </p:spPr>
        <p:txBody>
          <a:bodyPr wrap="square" rtlCol="0">
            <a:spAutoFit/>
          </a:bodyPr>
          <a:lstStyle/>
          <a:p>
            <a:fld id="{1C176735-8790-2647-8A20-9BF96FB544F7}" type="slidenum">
              <a:rPr lang="en-EG" smtClean="0"/>
              <a:t>32</a:t>
            </a:fld>
            <a:endParaRPr lang="en-EG" dirty="0"/>
          </a:p>
        </p:txBody>
      </p:sp>
      <p:sp>
        <p:nvSpPr>
          <p:cNvPr id="64" name="TextBox 5">
            <a:extLst>
              <a:ext uri="{FF2B5EF4-FFF2-40B4-BE49-F238E27FC236}">
                <a16:creationId xmlns:a16="http://schemas.microsoft.com/office/drawing/2014/main" id="{1F6A3564-AA5D-4BA5-A25B-13267D3BB13C}"/>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The Analyst Strategy Matrix</a:t>
            </a:r>
          </a:p>
        </p:txBody>
      </p:sp>
      <p:graphicFrame>
        <p:nvGraphicFramePr>
          <p:cNvPr id="29" name="Google Shape;141;p16">
            <a:extLst>
              <a:ext uri="{FF2B5EF4-FFF2-40B4-BE49-F238E27FC236}">
                <a16:creationId xmlns:a16="http://schemas.microsoft.com/office/drawing/2014/main" id="{598E5BB9-A61E-0EC2-0206-DF8A8722807C}"/>
              </a:ext>
            </a:extLst>
          </p:cNvPr>
          <p:cNvGraphicFramePr/>
          <p:nvPr>
            <p:extLst>
              <p:ext uri="{D42A27DB-BD31-4B8C-83A1-F6EECF244321}">
                <p14:modId xmlns:p14="http://schemas.microsoft.com/office/powerpoint/2010/main" val="3125603053"/>
              </p:ext>
            </p:extLst>
          </p:nvPr>
        </p:nvGraphicFramePr>
        <p:xfrm>
          <a:off x="762000" y="2095500"/>
          <a:ext cx="16764000" cy="7753350"/>
        </p:xfrm>
        <a:graphic>
          <a:graphicData uri="http://schemas.openxmlformats.org/drawingml/2006/table">
            <a:tbl>
              <a:tblPr firstRow="1" bandRow="1">
                <a:tableStyleId>{69012ECD-51FC-41F1-AA8D-1B2483CD663E}</a:tableStyleId>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gridCol w="7772400">
                  <a:extLst>
                    <a:ext uri="{9D8B030D-6E8A-4147-A177-3AD203B41FA5}">
                      <a16:colId xmlns:a16="http://schemas.microsoft.com/office/drawing/2014/main" val="20002"/>
                    </a:ext>
                  </a:extLst>
                </a:gridCol>
              </a:tblGrid>
              <a:tr h="1292225">
                <a:tc>
                  <a:txBody>
                    <a:bodyPr/>
                    <a:lstStyle/>
                    <a:p>
                      <a:pPr marL="0" marR="0" lvl="0" indent="0" algn="l" rtl="0">
                        <a:spcBef>
                          <a:spcPts val="0"/>
                        </a:spcBef>
                        <a:spcAft>
                          <a:spcPts val="0"/>
                        </a:spcAft>
                        <a:buNone/>
                      </a:pPr>
                      <a:r>
                        <a:rPr lang="en-US" sz="4000" b="0" i="0" u="none" strike="noStrike" cap="none" dirty="0">
                          <a:solidFill>
                            <a:srgbClr val="FFFFFF"/>
                          </a:solidFill>
                          <a:latin typeface="Inter SemiBold"/>
                          <a:ea typeface="Inter SemiBold"/>
                          <a:cs typeface="Inter SemiBold"/>
                          <a:sym typeface="Inter SemiBold"/>
                        </a:rPr>
                        <a:t>Analyst Objective</a:t>
                      </a:r>
                      <a:endParaRPr sz="5400" dirty="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FFFFFF"/>
                          </a:solidFill>
                          <a:latin typeface="Inter SemiBold"/>
                          <a:ea typeface="Inter SemiBold"/>
                          <a:cs typeface="Inter SemiBold"/>
                          <a:sym typeface="Inter SemiBold"/>
                        </a:rPr>
                        <a:t>Analytical Framework</a:t>
                      </a:r>
                      <a:endParaRPr sz="540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FFFFFF"/>
                          </a:solidFill>
                          <a:latin typeface="Inter SemiBold"/>
                          <a:ea typeface="Inter SemiBold"/>
                          <a:cs typeface="Inter SemiBold"/>
                          <a:sym typeface="Inter SemiBold"/>
                        </a:rPr>
                        <a:t>Preferred Power BI Visuals</a:t>
                      </a:r>
                      <a:endParaRPr sz="5400"/>
                    </a:p>
                  </a:txBody>
                  <a:tcPr marL="63500" marR="63500" marT="25400" marB="25400" anchor="ctr"/>
                </a:tc>
                <a:extLst>
                  <a:ext uri="{0D108BD9-81ED-4DB2-BD59-A6C34878D82A}">
                    <a16:rowId xmlns:a16="http://schemas.microsoft.com/office/drawing/2014/main" val="10000"/>
                  </a:ext>
                </a:extLst>
              </a:tr>
              <a:tr h="1292225">
                <a:tc>
                  <a:txBody>
                    <a:bodyPr/>
                    <a:lstStyle/>
                    <a:p>
                      <a:pPr marL="0" marR="0" lvl="0" indent="0" algn="l" rtl="0">
                        <a:spcBef>
                          <a:spcPts val="0"/>
                        </a:spcBef>
                        <a:spcAft>
                          <a:spcPts val="0"/>
                        </a:spcAft>
                        <a:buNone/>
                      </a:pPr>
                      <a:r>
                        <a:rPr lang="en-US" sz="4000" b="0" i="0" u="none" strike="noStrike" cap="none" dirty="0">
                          <a:solidFill>
                            <a:srgbClr val="334155"/>
                          </a:solidFill>
                          <a:latin typeface="Inter"/>
                          <a:ea typeface="Inter"/>
                          <a:cs typeface="Inter"/>
                          <a:sym typeface="Inter"/>
                        </a:rPr>
                        <a:t>Map long-term patterns</a:t>
                      </a:r>
                      <a:endParaRPr sz="5400" dirty="0"/>
                    </a:p>
                  </a:txBody>
                  <a:tcPr marL="63500" marR="63500" marT="25400" marB="25400" anchor="ctr"/>
                </a:tc>
                <a:tc>
                  <a:txBody>
                    <a:bodyPr/>
                    <a:lstStyle/>
                    <a:p>
                      <a:pPr marL="0" marR="0" lvl="0" indent="0" algn="l" rtl="0">
                        <a:spcBef>
                          <a:spcPts val="0"/>
                        </a:spcBef>
                        <a:spcAft>
                          <a:spcPts val="0"/>
                        </a:spcAft>
                        <a:buNone/>
                      </a:pPr>
                      <a:r>
                        <a:rPr lang="en-US" sz="4000" b="1" i="0" u="none" strike="noStrike" cap="none">
                          <a:solidFill>
                            <a:srgbClr val="334155"/>
                          </a:solidFill>
                          <a:latin typeface="Inter"/>
                          <a:ea typeface="Inter"/>
                          <a:cs typeface="Inter"/>
                          <a:sym typeface="Inter"/>
                        </a:rPr>
                        <a:t>Trend Analysis</a:t>
                      </a:r>
                      <a:endParaRPr sz="540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Line Charts with Moving Average layers</a:t>
                      </a:r>
                      <a:endParaRPr sz="5400"/>
                    </a:p>
                  </a:txBody>
                  <a:tcPr marL="63500" marR="63500" marT="25400" marB="25400" anchor="ctr"/>
                </a:tc>
                <a:extLst>
                  <a:ext uri="{0D108BD9-81ED-4DB2-BD59-A6C34878D82A}">
                    <a16:rowId xmlns:a16="http://schemas.microsoft.com/office/drawing/2014/main" val="10001"/>
                  </a:ext>
                </a:extLst>
              </a:tr>
              <a:tr h="1292225">
                <a:tc>
                  <a:txBody>
                    <a:bodyPr/>
                    <a:lstStyle/>
                    <a:p>
                      <a:pPr marL="0" marR="0" lvl="0" indent="0" algn="l" rtl="0">
                        <a:spcBef>
                          <a:spcPts val="0"/>
                        </a:spcBef>
                        <a:spcAft>
                          <a:spcPts val="0"/>
                        </a:spcAft>
                        <a:buNone/>
                      </a:pPr>
                      <a:r>
                        <a:rPr lang="en-US" sz="4000" b="0" i="0" u="none" strike="noStrike" cap="none" dirty="0">
                          <a:solidFill>
                            <a:srgbClr val="334155"/>
                          </a:solidFill>
                          <a:latin typeface="Inter"/>
                          <a:ea typeface="Inter"/>
                          <a:cs typeface="Inter"/>
                          <a:sym typeface="Inter"/>
                        </a:rPr>
                        <a:t>Evaluate target performance</a:t>
                      </a:r>
                      <a:endParaRPr sz="5400" dirty="0"/>
                    </a:p>
                  </a:txBody>
                  <a:tcPr marL="63500" marR="63500" marT="25400" marB="25400" anchor="ctr"/>
                </a:tc>
                <a:tc>
                  <a:txBody>
                    <a:bodyPr/>
                    <a:lstStyle/>
                    <a:p>
                      <a:pPr marL="0" marR="0" lvl="0" indent="0" algn="l" rtl="0">
                        <a:spcBef>
                          <a:spcPts val="0"/>
                        </a:spcBef>
                        <a:spcAft>
                          <a:spcPts val="0"/>
                        </a:spcAft>
                        <a:buNone/>
                      </a:pPr>
                      <a:r>
                        <a:rPr lang="en-US" sz="4000" b="1" i="0" u="none" strike="noStrike" cap="none" dirty="0">
                          <a:solidFill>
                            <a:srgbClr val="334155"/>
                          </a:solidFill>
                          <a:latin typeface="Inter"/>
                          <a:ea typeface="Inter"/>
                          <a:cs typeface="Inter"/>
                          <a:sym typeface="Inter"/>
                        </a:rPr>
                        <a:t>Variance Analysis</a:t>
                      </a:r>
                      <a:endParaRPr sz="5400" dirty="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Bullet Charts, Red/Green KPI Cards</a:t>
                      </a:r>
                      <a:endParaRPr sz="5400"/>
                    </a:p>
                  </a:txBody>
                  <a:tcPr marL="63500" marR="63500" marT="25400" marB="25400" anchor="ctr"/>
                </a:tc>
                <a:extLst>
                  <a:ext uri="{0D108BD9-81ED-4DB2-BD59-A6C34878D82A}">
                    <a16:rowId xmlns:a16="http://schemas.microsoft.com/office/drawing/2014/main" val="10002"/>
                  </a:ext>
                </a:extLst>
              </a:tr>
              <a:tr h="1292225">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Isolate core contributors</a:t>
                      </a:r>
                      <a:endParaRPr sz="5400"/>
                    </a:p>
                  </a:txBody>
                  <a:tcPr marL="63500" marR="63500" marT="25400" marB="25400" anchor="ctr"/>
                </a:tc>
                <a:tc>
                  <a:txBody>
                    <a:bodyPr/>
                    <a:lstStyle/>
                    <a:p>
                      <a:pPr marL="0" marR="0" lvl="0" indent="0" algn="l" rtl="0">
                        <a:spcBef>
                          <a:spcPts val="0"/>
                        </a:spcBef>
                        <a:spcAft>
                          <a:spcPts val="0"/>
                        </a:spcAft>
                        <a:buNone/>
                      </a:pPr>
                      <a:r>
                        <a:rPr lang="en-US" sz="4000" b="1" i="0" u="none" strike="noStrike" cap="none" dirty="0">
                          <a:solidFill>
                            <a:srgbClr val="334155"/>
                          </a:solidFill>
                          <a:latin typeface="Inter"/>
                          <a:ea typeface="Inter"/>
                          <a:cs typeface="Inter"/>
                          <a:sym typeface="Inter"/>
                        </a:rPr>
                        <a:t>Pareto Analysis</a:t>
                      </a:r>
                      <a:endParaRPr sz="5400" dirty="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Combo Line/Column Chart</a:t>
                      </a:r>
                      <a:endParaRPr sz="5400"/>
                    </a:p>
                  </a:txBody>
                  <a:tcPr marL="63500" marR="63500" marT="25400" marB="25400" anchor="ctr"/>
                </a:tc>
                <a:extLst>
                  <a:ext uri="{0D108BD9-81ED-4DB2-BD59-A6C34878D82A}">
                    <a16:rowId xmlns:a16="http://schemas.microsoft.com/office/drawing/2014/main" val="10003"/>
                  </a:ext>
                </a:extLst>
              </a:tr>
              <a:tr h="1292225">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Identify top &amp; bottom items</a:t>
                      </a:r>
                      <a:endParaRPr sz="5400"/>
                    </a:p>
                  </a:txBody>
                  <a:tcPr marL="63500" marR="63500" marT="25400" marB="25400" anchor="ctr"/>
                </a:tc>
                <a:tc>
                  <a:txBody>
                    <a:bodyPr/>
                    <a:lstStyle/>
                    <a:p>
                      <a:pPr marL="0" marR="0" lvl="0" indent="0" algn="l" rtl="0">
                        <a:spcBef>
                          <a:spcPts val="0"/>
                        </a:spcBef>
                        <a:spcAft>
                          <a:spcPts val="0"/>
                        </a:spcAft>
                        <a:buNone/>
                      </a:pPr>
                      <a:r>
                        <a:rPr lang="en-US" sz="4000" b="1" i="0" u="none" strike="noStrike" cap="none" dirty="0">
                          <a:solidFill>
                            <a:srgbClr val="334155"/>
                          </a:solidFill>
                          <a:latin typeface="Inter"/>
                          <a:ea typeface="Inter"/>
                          <a:cs typeface="Inter"/>
                          <a:sym typeface="Inter"/>
                        </a:rPr>
                        <a:t>Ranking Analysis</a:t>
                      </a:r>
                      <a:endParaRPr sz="5400" dirty="0"/>
                    </a:p>
                  </a:txBody>
                  <a:tcPr marL="63500" marR="63500" marT="25400" marB="25400" anchor="ctr"/>
                </a:tc>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Filter Pane Top N, DAX RANKX()</a:t>
                      </a:r>
                      <a:endParaRPr sz="5400"/>
                    </a:p>
                  </a:txBody>
                  <a:tcPr marL="63500" marR="63500" marT="25400" marB="25400" anchor="ctr"/>
                </a:tc>
                <a:extLst>
                  <a:ext uri="{0D108BD9-81ED-4DB2-BD59-A6C34878D82A}">
                    <a16:rowId xmlns:a16="http://schemas.microsoft.com/office/drawing/2014/main" val="10004"/>
                  </a:ext>
                </a:extLst>
              </a:tr>
              <a:tr h="1292225">
                <a:tc>
                  <a:txBody>
                    <a:bodyPr/>
                    <a:lstStyle/>
                    <a:p>
                      <a:pPr marL="0" marR="0" lvl="0" indent="0" algn="l" rtl="0">
                        <a:spcBef>
                          <a:spcPts val="0"/>
                        </a:spcBef>
                        <a:spcAft>
                          <a:spcPts val="0"/>
                        </a:spcAft>
                        <a:buNone/>
                      </a:pPr>
                      <a:r>
                        <a:rPr lang="en-US" sz="4000" b="0" i="0" u="none" strike="noStrike" cap="none">
                          <a:solidFill>
                            <a:srgbClr val="334155"/>
                          </a:solidFill>
                          <a:latin typeface="Inter"/>
                          <a:ea typeface="Inter"/>
                          <a:cs typeface="Inter"/>
                          <a:sym typeface="Inter"/>
                        </a:rPr>
                        <a:t>Predict upcoming quarters</a:t>
                      </a:r>
                      <a:endParaRPr sz="5400"/>
                    </a:p>
                  </a:txBody>
                  <a:tcPr marL="63500" marR="63500" marT="25400" marB="25400" anchor="ctr"/>
                </a:tc>
                <a:tc>
                  <a:txBody>
                    <a:bodyPr/>
                    <a:lstStyle/>
                    <a:p>
                      <a:pPr marL="0" marR="0" lvl="0" indent="0" algn="l" rtl="0">
                        <a:spcBef>
                          <a:spcPts val="0"/>
                        </a:spcBef>
                        <a:spcAft>
                          <a:spcPts val="0"/>
                        </a:spcAft>
                        <a:buNone/>
                      </a:pPr>
                      <a:r>
                        <a:rPr lang="en-US" sz="4000" b="1" i="0" u="none" strike="noStrike" cap="none" dirty="0">
                          <a:solidFill>
                            <a:srgbClr val="334155"/>
                          </a:solidFill>
                          <a:latin typeface="Inter"/>
                          <a:ea typeface="Inter"/>
                          <a:cs typeface="Inter"/>
                          <a:sym typeface="Inter"/>
                        </a:rPr>
                        <a:t>Forecasting</a:t>
                      </a:r>
                      <a:endParaRPr sz="5400" dirty="0"/>
                    </a:p>
                  </a:txBody>
                  <a:tcPr marL="63500" marR="63500" marT="25400" marB="25400" anchor="ctr"/>
                </a:tc>
                <a:tc>
                  <a:txBody>
                    <a:bodyPr/>
                    <a:lstStyle/>
                    <a:p>
                      <a:pPr marL="0" marR="0" lvl="0" indent="0" algn="l" rtl="0">
                        <a:spcBef>
                          <a:spcPts val="0"/>
                        </a:spcBef>
                        <a:spcAft>
                          <a:spcPts val="0"/>
                        </a:spcAft>
                        <a:buNone/>
                      </a:pPr>
                      <a:r>
                        <a:rPr lang="en-US" sz="4000" b="0" i="0" u="none" strike="noStrike" cap="none" dirty="0">
                          <a:solidFill>
                            <a:srgbClr val="334155"/>
                          </a:solidFill>
                          <a:latin typeface="Inter"/>
                          <a:ea typeface="Inter"/>
                          <a:cs typeface="Inter"/>
                          <a:sym typeface="Inter"/>
                        </a:rPr>
                        <a:t>Analytics Pane with 95% confidence bands</a:t>
                      </a:r>
                      <a:endParaRPr sz="5400" dirty="0"/>
                    </a:p>
                  </a:txBody>
                  <a:tcPr marL="63500" marR="63500" marT="25400" marB="25400" anchor="ctr"/>
                </a:tc>
                <a:extLst>
                  <a:ext uri="{0D108BD9-81ED-4DB2-BD59-A6C34878D82A}">
                    <a16:rowId xmlns:a16="http://schemas.microsoft.com/office/drawing/2014/main" val="50949926"/>
                  </a:ext>
                </a:extLst>
              </a:tr>
            </a:tbl>
          </a:graphicData>
        </a:graphic>
      </p:graphicFrame>
    </p:spTree>
    <p:custDataLst>
      <p:tags r:id="rId1"/>
    </p:custDataLst>
    <p:extLst>
      <p:ext uri="{BB962C8B-B14F-4D97-AF65-F5344CB8AC3E}">
        <p14:creationId xmlns:p14="http://schemas.microsoft.com/office/powerpoint/2010/main" val="3820045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9B25-98FC-AC06-70C5-274604DE421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A1C8D03F-6C5C-175F-160F-8981326D5AB4}"/>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F974DD5F-6CDF-FD18-B8DD-953BF3162D8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BFAD84BE-3DB7-70D3-5EF3-5A35DCE756C3}"/>
              </a:ext>
            </a:extLst>
          </p:cNvPr>
          <p:cNvSpPr txBox="1"/>
          <p:nvPr/>
        </p:nvSpPr>
        <p:spPr>
          <a:xfrm>
            <a:off x="17373600" y="9886460"/>
            <a:ext cx="567176" cy="369332"/>
          </a:xfrm>
          <a:prstGeom prst="rect">
            <a:avLst/>
          </a:prstGeom>
          <a:noFill/>
        </p:spPr>
        <p:txBody>
          <a:bodyPr wrap="square" rtlCol="0">
            <a:spAutoFit/>
          </a:bodyPr>
          <a:lstStyle/>
          <a:p>
            <a:fld id="{1C176735-8790-2647-8A20-9BF96FB544F7}" type="slidenum">
              <a:rPr lang="en-EG" smtClean="0"/>
              <a:t>33</a:t>
            </a:fld>
            <a:endParaRPr lang="en-EG" dirty="0"/>
          </a:p>
        </p:txBody>
      </p:sp>
      <p:sp>
        <p:nvSpPr>
          <p:cNvPr id="64" name="TextBox 5">
            <a:extLst>
              <a:ext uri="{FF2B5EF4-FFF2-40B4-BE49-F238E27FC236}">
                <a16:creationId xmlns:a16="http://schemas.microsoft.com/office/drawing/2014/main" id="{CD58CB1F-40B4-07FB-C30D-946704C7A0BC}"/>
              </a:ext>
            </a:extLst>
          </p:cNvPr>
          <p:cNvSpPr txBox="1"/>
          <p:nvPr/>
        </p:nvSpPr>
        <p:spPr>
          <a:xfrm>
            <a:off x="952500" y="721388"/>
            <a:ext cx="12611100"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The Enterprise Analyst Workflow</a:t>
            </a:r>
          </a:p>
          <a:p>
            <a:pPr lvl="0">
              <a:lnSpc>
                <a:spcPts val="6222"/>
              </a:lnSpc>
              <a:spcBef>
                <a:spcPct val="0"/>
              </a:spcBef>
            </a:pPr>
            <a:endParaRPr lang="en-US" sz="5400" dirty="0">
              <a:solidFill>
                <a:srgbClr val="1A1A2E"/>
              </a:solidFill>
              <a:latin typeface="Alexandria"/>
              <a:ea typeface="Alexandria"/>
              <a:cs typeface="Alexandria"/>
              <a:sym typeface="Alexandria"/>
            </a:endParaRPr>
          </a:p>
        </p:txBody>
      </p:sp>
      <p:sp>
        <p:nvSpPr>
          <p:cNvPr id="65" name="TextBox 6">
            <a:extLst>
              <a:ext uri="{FF2B5EF4-FFF2-40B4-BE49-F238E27FC236}">
                <a16:creationId xmlns:a16="http://schemas.microsoft.com/office/drawing/2014/main" id="{943807CC-6221-B8B6-741A-317485C3A2D0}"/>
              </a:ext>
            </a:extLst>
          </p:cNvPr>
          <p:cNvSpPr txBox="1"/>
          <p:nvPr/>
        </p:nvSpPr>
        <p:spPr>
          <a:xfrm>
            <a:off x="952500" y="2552700"/>
            <a:ext cx="15278100" cy="6359241"/>
          </a:xfrm>
          <a:prstGeom prst="rect">
            <a:avLst/>
          </a:prstGeom>
        </p:spPr>
        <p:txBody>
          <a:bodyPr wrap="square" lIns="0" tIns="0" rIns="0" bIns="0" rtlCol="0" anchor="t">
            <a:spAutoFit/>
          </a:bodyPr>
          <a:lstStyle/>
          <a:p>
            <a:pPr lvl="0">
              <a:lnSpc>
                <a:spcPct val="150000"/>
              </a:lnSpc>
              <a:spcBef>
                <a:spcPct val="0"/>
              </a:spcBef>
            </a:pPr>
            <a:r>
              <a:rPr lang="en-US" sz="4000" b="1" dirty="0">
                <a:latin typeface="Alexandria"/>
                <a:ea typeface="Alexandria"/>
                <a:cs typeface="Alexandria"/>
                <a:sym typeface="Alexandria"/>
              </a:rPr>
              <a:t>Steps:</a:t>
            </a: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a:p>
            <a:pPr lvl="0">
              <a:lnSpc>
                <a:spcPct val="150000"/>
              </a:lnSpc>
              <a:spcBef>
                <a:spcPct val="0"/>
              </a:spcBef>
            </a:pPr>
            <a:endParaRPr lang="en-US" sz="4000" b="1" dirty="0">
              <a:latin typeface="Alexandria"/>
              <a:ea typeface="Alexandria"/>
              <a:cs typeface="Alexandria"/>
              <a:sym typeface="Alexandria"/>
            </a:endParaRPr>
          </a:p>
        </p:txBody>
      </p:sp>
      <p:graphicFrame>
        <p:nvGraphicFramePr>
          <p:cNvPr id="2" name="Diagram 1">
            <a:extLst>
              <a:ext uri="{FF2B5EF4-FFF2-40B4-BE49-F238E27FC236}">
                <a16:creationId xmlns:a16="http://schemas.microsoft.com/office/drawing/2014/main" id="{3228643B-42CF-1428-C7CF-43757FC48637}"/>
              </a:ext>
            </a:extLst>
          </p:cNvPr>
          <p:cNvGraphicFramePr/>
          <p:nvPr>
            <p:extLst>
              <p:ext uri="{D42A27DB-BD31-4B8C-83A1-F6EECF244321}">
                <p14:modId xmlns:p14="http://schemas.microsoft.com/office/powerpoint/2010/main" val="847261586"/>
              </p:ext>
            </p:extLst>
          </p:nvPr>
        </p:nvGraphicFramePr>
        <p:xfrm>
          <a:off x="952500" y="3619500"/>
          <a:ext cx="16421100" cy="516953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TextBox 4">
            <a:extLst>
              <a:ext uri="{FF2B5EF4-FFF2-40B4-BE49-F238E27FC236}">
                <a16:creationId xmlns:a16="http://schemas.microsoft.com/office/drawing/2014/main" id="{B7BE1218-997A-DEFE-0277-6699BD2E79B6}"/>
              </a:ext>
            </a:extLst>
          </p:cNvPr>
          <p:cNvSpPr txBox="1"/>
          <p:nvPr/>
        </p:nvSpPr>
        <p:spPr>
          <a:xfrm>
            <a:off x="3466214" y="-1041991"/>
            <a:ext cx="184731" cy="369332"/>
          </a:xfrm>
          <a:prstGeom prst="rect">
            <a:avLst/>
          </a:prstGeom>
          <a:noFill/>
        </p:spPr>
        <p:txBody>
          <a:bodyPr wrap="none" rtlCol="0">
            <a:spAutoFit/>
          </a:bodyPr>
          <a:lstStyle/>
          <a:p>
            <a:endParaRPr lang="en-EG" dirty="0"/>
          </a:p>
        </p:txBody>
      </p:sp>
      <p:sp>
        <p:nvSpPr>
          <p:cNvPr id="6" name="Google Shape;227;p20">
            <a:extLst>
              <a:ext uri="{FF2B5EF4-FFF2-40B4-BE49-F238E27FC236}">
                <a16:creationId xmlns:a16="http://schemas.microsoft.com/office/drawing/2014/main" id="{78A209AE-E344-E57F-BFFE-340F1869A4CE}"/>
              </a:ext>
            </a:extLst>
          </p:cNvPr>
          <p:cNvSpPr txBox="1"/>
          <p:nvPr/>
        </p:nvSpPr>
        <p:spPr>
          <a:xfrm>
            <a:off x="1080091" y="4056787"/>
            <a:ext cx="3352801" cy="415498"/>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Define clear targets</a:t>
            </a:r>
            <a:endParaRPr sz="4400" dirty="0"/>
          </a:p>
        </p:txBody>
      </p:sp>
      <p:sp>
        <p:nvSpPr>
          <p:cNvPr id="7" name="Google Shape;229;p20">
            <a:extLst>
              <a:ext uri="{FF2B5EF4-FFF2-40B4-BE49-F238E27FC236}">
                <a16:creationId xmlns:a16="http://schemas.microsoft.com/office/drawing/2014/main" id="{06AAACFF-2398-A73C-A71E-97EC4359522B}"/>
              </a:ext>
            </a:extLst>
          </p:cNvPr>
          <p:cNvSpPr txBox="1"/>
          <p:nvPr/>
        </p:nvSpPr>
        <p:spPr>
          <a:xfrm>
            <a:off x="5181600" y="7919903"/>
            <a:ext cx="2879496" cy="415498"/>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Incorporate web variables</a:t>
            </a:r>
            <a:endParaRPr sz="4400" dirty="0"/>
          </a:p>
        </p:txBody>
      </p:sp>
      <p:sp>
        <p:nvSpPr>
          <p:cNvPr id="8" name="Google Shape;231;p20">
            <a:extLst>
              <a:ext uri="{FF2B5EF4-FFF2-40B4-BE49-F238E27FC236}">
                <a16:creationId xmlns:a16="http://schemas.microsoft.com/office/drawing/2014/main" id="{5345142B-0CB6-373A-B4B0-7448379DAFD1}"/>
              </a:ext>
            </a:extLst>
          </p:cNvPr>
          <p:cNvSpPr txBox="1"/>
          <p:nvPr/>
        </p:nvSpPr>
        <p:spPr>
          <a:xfrm>
            <a:off x="8872505" y="4056787"/>
            <a:ext cx="2879496" cy="415498"/>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Run variance and AI trees</a:t>
            </a:r>
            <a:endParaRPr sz="4400" dirty="0"/>
          </a:p>
        </p:txBody>
      </p:sp>
      <p:sp>
        <p:nvSpPr>
          <p:cNvPr id="9" name="Google Shape;233;p20">
            <a:extLst>
              <a:ext uri="{FF2B5EF4-FFF2-40B4-BE49-F238E27FC236}">
                <a16:creationId xmlns:a16="http://schemas.microsoft.com/office/drawing/2014/main" id="{BC39B7FB-D135-0E59-F0D1-8D1D4E66CCB0}"/>
              </a:ext>
            </a:extLst>
          </p:cNvPr>
          <p:cNvSpPr txBox="1"/>
          <p:nvPr/>
        </p:nvSpPr>
        <p:spPr>
          <a:xfrm>
            <a:off x="12625913" y="7919903"/>
            <a:ext cx="2879496" cy="415498"/>
          </a:xfrm>
          <a:prstGeom prst="rect">
            <a:avLst/>
          </a:prstGeom>
          <a:noFill/>
          <a:ln>
            <a:noFill/>
          </a:ln>
        </p:spPr>
        <p:txBody>
          <a:bodyPr spcFirstLastPara="1" wrap="square" lIns="0" tIns="0" rIns="0" bIns="0" anchor="t" anchorCtr="0">
            <a:spAutoFit/>
          </a:bodyPr>
          <a:lstStyle/>
          <a:p>
            <a:pPr marL="0" marR="0" lvl="0" indent="0" algn="ctr" rtl="0">
              <a:lnSpc>
                <a:spcPct val="149948"/>
              </a:lnSpc>
              <a:spcBef>
                <a:spcPts val="0"/>
              </a:spcBef>
              <a:spcAft>
                <a:spcPts val="0"/>
              </a:spcAft>
              <a:buNone/>
            </a:pPr>
            <a:r>
              <a:rPr lang="en-US" b="0" i="0" u="none" strike="noStrike" cap="none" dirty="0">
                <a:solidFill>
                  <a:srgbClr val="334155"/>
                </a:solidFill>
                <a:latin typeface="Inter"/>
                <a:ea typeface="Inter"/>
                <a:cs typeface="Inter"/>
                <a:sym typeface="Inter"/>
              </a:rPr>
              <a:t>Build Dynamic dashboards</a:t>
            </a:r>
            <a:endParaRPr sz="4400" dirty="0"/>
          </a:p>
        </p:txBody>
      </p:sp>
    </p:spTree>
    <p:custDataLst>
      <p:tags r:id="rId1"/>
    </p:custDataLst>
    <p:extLst>
      <p:ext uri="{BB962C8B-B14F-4D97-AF65-F5344CB8AC3E}">
        <p14:creationId xmlns:p14="http://schemas.microsoft.com/office/powerpoint/2010/main" val="10457363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E74A0-719A-C148-B5CD-69641E2F0A2A}"/>
            </a:ext>
          </a:extLst>
        </p:cNvPr>
        <p:cNvGrpSpPr/>
        <p:nvPr/>
      </p:nvGrpSpPr>
      <p:grpSpPr>
        <a:xfrm>
          <a:off x="0" y="0"/>
          <a:ext cx="0" cy="0"/>
          <a:chOff x="0" y="0"/>
          <a:chExt cx="0" cy="0"/>
        </a:xfrm>
      </p:grpSpPr>
      <p:pic>
        <p:nvPicPr>
          <p:cNvPr id="6" name="Google Shape;337;p27" descr="image.png">
            <a:extLst>
              <a:ext uri="{FF2B5EF4-FFF2-40B4-BE49-F238E27FC236}">
                <a16:creationId xmlns:a16="http://schemas.microsoft.com/office/drawing/2014/main" id="{3AC6B5DB-E90E-B476-77DC-AA3D3346D73D}"/>
              </a:ext>
            </a:extLst>
          </p:cNvPr>
          <p:cNvPicPr preferRelativeResize="0"/>
          <p:nvPr/>
        </p:nvPicPr>
        <p:blipFill rotWithShape="1">
          <a:blip r:embed="rId4">
            <a:alphaModFix/>
          </a:blip>
          <a:srcRect/>
          <a:stretch/>
        </p:blipFill>
        <p:spPr>
          <a:xfrm>
            <a:off x="681193" y="5295533"/>
            <a:ext cx="8462807" cy="3673929"/>
          </a:xfrm>
          <a:prstGeom prst="rect">
            <a:avLst/>
          </a:prstGeom>
          <a:noFill/>
          <a:ln>
            <a:noFill/>
          </a:ln>
        </p:spPr>
      </p:pic>
      <p:sp>
        <p:nvSpPr>
          <p:cNvPr id="3" name="Freeform 2">
            <a:extLst>
              <a:ext uri="{FF2B5EF4-FFF2-40B4-BE49-F238E27FC236}">
                <a16:creationId xmlns:a16="http://schemas.microsoft.com/office/drawing/2014/main" id="{EC47FE84-069E-4F3C-D678-F07572F66E4D}"/>
              </a:ext>
            </a:extLst>
          </p:cNvPr>
          <p:cNvSpPr/>
          <p:nvPr/>
        </p:nvSpPr>
        <p:spPr>
          <a:xfrm>
            <a:off x="75178"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EG" dirty="0"/>
          </a:p>
        </p:txBody>
      </p:sp>
      <p:pic>
        <p:nvPicPr>
          <p:cNvPr id="4" name="Graphic 21">
            <a:extLst>
              <a:ext uri="{FF2B5EF4-FFF2-40B4-BE49-F238E27FC236}">
                <a16:creationId xmlns:a16="http://schemas.microsoft.com/office/drawing/2014/main" id="{07D48DF7-7461-C17B-90B8-87A5D86E668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415EB03-CD0B-08E0-E1BD-0A375EF1BE0C}"/>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34</a:t>
            </a:fld>
            <a:endParaRPr lang="en-EG" dirty="0"/>
          </a:p>
        </p:txBody>
      </p:sp>
      <p:sp>
        <p:nvSpPr>
          <p:cNvPr id="64" name="TextBox 5">
            <a:extLst>
              <a:ext uri="{FF2B5EF4-FFF2-40B4-BE49-F238E27FC236}">
                <a16:creationId xmlns:a16="http://schemas.microsoft.com/office/drawing/2014/main" id="{5119CD67-DBB0-1EC0-D4EE-EA2329A2C02E}"/>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Presenting to Leadership</a:t>
            </a:r>
          </a:p>
        </p:txBody>
      </p:sp>
      <p:pic>
        <p:nvPicPr>
          <p:cNvPr id="5" name="Google Shape;357;p28" descr="image.png">
            <a:extLst>
              <a:ext uri="{FF2B5EF4-FFF2-40B4-BE49-F238E27FC236}">
                <a16:creationId xmlns:a16="http://schemas.microsoft.com/office/drawing/2014/main" id="{90EA2AD5-76EC-15DF-1284-E488441D7D7B}"/>
              </a:ext>
            </a:extLst>
          </p:cNvPr>
          <p:cNvPicPr preferRelativeResize="0"/>
          <p:nvPr/>
        </p:nvPicPr>
        <p:blipFill rotWithShape="1">
          <a:blip r:embed="rId7">
            <a:alphaModFix/>
          </a:blip>
          <a:srcRect/>
          <a:stretch/>
        </p:blipFill>
        <p:spPr>
          <a:xfrm>
            <a:off x="762000" y="2019299"/>
            <a:ext cx="7547254" cy="7755969"/>
          </a:xfrm>
          <a:prstGeom prst="rect">
            <a:avLst/>
          </a:prstGeom>
          <a:noFill/>
          <a:ln>
            <a:noFill/>
          </a:ln>
        </p:spPr>
      </p:pic>
      <p:pic>
        <p:nvPicPr>
          <p:cNvPr id="8" name="Google Shape;358;p28" descr="image.png">
            <a:extLst>
              <a:ext uri="{FF2B5EF4-FFF2-40B4-BE49-F238E27FC236}">
                <a16:creationId xmlns:a16="http://schemas.microsoft.com/office/drawing/2014/main" id="{E9A0B221-2F31-C455-31DC-FF726D824D53}"/>
              </a:ext>
            </a:extLst>
          </p:cNvPr>
          <p:cNvPicPr preferRelativeResize="0"/>
          <p:nvPr/>
        </p:nvPicPr>
        <p:blipFill rotWithShape="1">
          <a:blip r:embed="rId7">
            <a:alphaModFix/>
          </a:blip>
          <a:srcRect/>
          <a:stretch/>
        </p:blipFill>
        <p:spPr>
          <a:xfrm>
            <a:off x="9219178" y="2112509"/>
            <a:ext cx="8306822" cy="5816977"/>
          </a:xfrm>
          <a:prstGeom prst="rect">
            <a:avLst/>
          </a:prstGeom>
          <a:noFill/>
          <a:ln>
            <a:noFill/>
          </a:ln>
        </p:spPr>
      </p:pic>
      <p:sp>
        <p:nvSpPr>
          <p:cNvPr id="10" name="Google Shape;361;p28">
            <a:extLst>
              <a:ext uri="{FF2B5EF4-FFF2-40B4-BE49-F238E27FC236}">
                <a16:creationId xmlns:a16="http://schemas.microsoft.com/office/drawing/2014/main" id="{63E88FAD-4E1F-9C35-E7B0-5950141B40E8}"/>
              </a:ext>
            </a:extLst>
          </p:cNvPr>
          <p:cNvSpPr txBox="1"/>
          <p:nvPr/>
        </p:nvSpPr>
        <p:spPr>
          <a:xfrm>
            <a:off x="1099520" y="2352675"/>
            <a:ext cx="7886702" cy="553998"/>
          </a:xfrm>
          <a:prstGeom prst="rect">
            <a:avLst/>
          </a:prstGeom>
          <a:noFill/>
          <a:ln>
            <a:noFill/>
          </a:ln>
        </p:spPr>
        <p:txBody>
          <a:bodyPr spcFirstLastPara="1" wrap="square" lIns="20955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Communicating the Solution</a:t>
            </a:r>
          </a:p>
        </p:txBody>
      </p:sp>
      <p:sp>
        <p:nvSpPr>
          <p:cNvPr id="11" name="Google Shape;362;p28">
            <a:extLst>
              <a:ext uri="{FF2B5EF4-FFF2-40B4-BE49-F238E27FC236}">
                <a16:creationId xmlns:a16="http://schemas.microsoft.com/office/drawing/2014/main" id="{3083708C-C6E9-6753-ED74-FF3531C4B96D}"/>
              </a:ext>
            </a:extLst>
          </p:cNvPr>
          <p:cNvSpPr txBox="1"/>
          <p:nvPr/>
        </p:nvSpPr>
        <p:spPr>
          <a:xfrm>
            <a:off x="1386616" y="3238500"/>
            <a:ext cx="6711386" cy="6463308"/>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Build a clean, high-impact dashboard tailored for your executive leadership team.</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dirty="0">
                <a:solidFill>
                  <a:srgbClr val="334155"/>
                </a:solidFill>
                <a:latin typeface="Inter"/>
                <a:ea typeface="Inter"/>
                <a:cs typeface="Inter"/>
                <a:sym typeface="Inter"/>
              </a:rPr>
              <a:t>Smart Narrative: Clear bullet points summarizing the issue, cause, and recommendation.</a:t>
            </a:r>
          </a:p>
          <a:p>
            <a:pPr marL="0" marR="0" lvl="0" indent="0" algn="l" rtl="0">
              <a:lnSpc>
                <a:spcPct val="149955"/>
              </a:lnSpc>
              <a:spcBef>
                <a:spcPts val="0"/>
              </a:spcBef>
              <a:spcAft>
                <a:spcPts val="0"/>
              </a:spcAft>
              <a:buNone/>
            </a:pPr>
            <a:endParaRPr lang="en-US" sz="2800"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What-If Parameters: Let executives test multiple scenarios dynamically to see results instantly.</a:t>
            </a:r>
          </a:p>
        </p:txBody>
      </p:sp>
      <p:sp>
        <p:nvSpPr>
          <p:cNvPr id="12" name="Google Shape;363;p28">
            <a:extLst>
              <a:ext uri="{FF2B5EF4-FFF2-40B4-BE49-F238E27FC236}">
                <a16:creationId xmlns:a16="http://schemas.microsoft.com/office/drawing/2014/main" id="{5C269284-9F22-6713-6191-7ED6A21FEF08}"/>
              </a:ext>
            </a:extLst>
          </p:cNvPr>
          <p:cNvSpPr txBox="1"/>
          <p:nvPr/>
        </p:nvSpPr>
        <p:spPr>
          <a:xfrm>
            <a:off x="10327974" y="2330898"/>
            <a:ext cx="7046954" cy="1661993"/>
          </a:xfrm>
          <a:prstGeom prst="rect">
            <a:avLst/>
          </a:prstGeom>
          <a:noFill/>
          <a:ln>
            <a:noFill/>
          </a:ln>
        </p:spPr>
        <p:txBody>
          <a:bodyPr spcFirstLastPara="1" wrap="square" lIns="266700" tIns="0" rIns="0" bIns="0" anchor="t" anchorCtr="0">
            <a:spAutoFit/>
          </a:bodyPr>
          <a:lstStyle/>
          <a:p>
            <a:pPr marL="0" marR="0" lvl="0" indent="0" algn="l" rtl="0">
              <a:spcBef>
                <a:spcPts val="0"/>
              </a:spcBef>
              <a:spcAft>
                <a:spcPts val="0"/>
              </a:spcAft>
              <a:buNone/>
            </a:pPr>
            <a:r>
              <a:rPr lang="en-US" sz="3600" dirty="0">
                <a:solidFill>
                  <a:srgbClr val="00ADEE"/>
                </a:solidFill>
                <a:latin typeface="Alexandria"/>
                <a:cs typeface="Alexandria"/>
                <a:sym typeface="Plus Jakarta Sans SemiBold"/>
              </a:rPr>
              <a:t>Executive Decision</a:t>
            </a:r>
          </a:p>
          <a:p>
            <a:pPr marL="0" marR="0" lvl="0" indent="0" algn="l" rtl="0">
              <a:spcBef>
                <a:spcPts val="0"/>
              </a:spcBef>
              <a:spcAft>
                <a:spcPts val="0"/>
              </a:spcAft>
              <a:buNone/>
            </a:pPr>
            <a:endParaRPr lang="en-US" sz="3600" dirty="0">
              <a:solidFill>
                <a:srgbClr val="00ADEE"/>
              </a:solidFill>
              <a:latin typeface="Alexandria"/>
              <a:cs typeface="Alexandria"/>
              <a:sym typeface="Plus Jakarta Sans SemiBold"/>
            </a:endParaRPr>
          </a:p>
          <a:p>
            <a:pPr marL="0" marR="0" lvl="0" indent="0" algn="l" rtl="0">
              <a:spcBef>
                <a:spcPts val="0"/>
              </a:spcBef>
              <a:spcAft>
                <a:spcPts val="0"/>
              </a:spcAft>
              <a:buNone/>
            </a:pPr>
            <a:endParaRPr lang="en-US" sz="3600" dirty="0">
              <a:solidFill>
                <a:srgbClr val="00ADEE"/>
              </a:solidFill>
              <a:latin typeface="Alexandria"/>
              <a:cs typeface="Alexandria"/>
              <a:sym typeface="Plus Jakarta Sans SemiBold"/>
            </a:endParaRPr>
          </a:p>
        </p:txBody>
      </p:sp>
      <p:sp>
        <p:nvSpPr>
          <p:cNvPr id="13" name="Google Shape;364;p28">
            <a:extLst>
              <a:ext uri="{FF2B5EF4-FFF2-40B4-BE49-F238E27FC236}">
                <a16:creationId xmlns:a16="http://schemas.microsoft.com/office/drawing/2014/main" id="{F8FDCE2E-DB14-C970-80A3-72250DF4DEFA}"/>
              </a:ext>
            </a:extLst>
          </p:cNvPr>
          <p:cNvSpPr txBox="1"/>
          <p:nvPr/>
        </p:nvSpPr>
        <p:spPr>
          <a:xfrm>
            <a:off x="10688461" y="3150828"/>
            <a:ext cx="6711386" cy="3877985"/>
          </a:xfrm>
          <a:prstGeom prst="rect">
            <a:avLst/>
          </a:prstGeom>
          <a:noFill/>
          <a:ln>
            <a:noFill/>
          </a:ln>
        </p:spPr>
        <p:txBody>
          <a:bodyPr spcFirstLastPara="1" wrap="square" lIns="0" tIns="0" rIns="0" bIns="0" anchor="t" anchorCtr="0">
            <a:spAutoFit/>
          </a:bodyPr>
          <a:lstStyle/>
          <a:p>
            <a:pPr marL="0" marR="0" lvl="0" indent="0" algn="l" rtl="0">
              <a:lnSpc>
                <a:spcPct val="149955"/>
              </a:lnSpc>
              <a:spcBef>
                <a:spcPts val="0"/>
              </a:spcBef>
              <a:spcAft>
                <a:spcPts val="0"/>
              </a:spcAft>
              <a:buNone/>
            </a:pPr>
            <a:r>
              <a:rPr lang="en-US" sz="2800" b="0" i="0" u="none" strike="noStrike" cap="none" dirty="0">
                <a:solidFill>
                  <a:srgbClr val="334155"/>
                </a:solidFill>
                <a:latin typeface="Inter"/>
                <a:ea typeface="Inter"/>
                <a:cs typeface="Inter"/>
                <a:sym typeface="Inter"/>
              </a:rPr>
              <a:t>Switched carriers, immediately recovering 8% of profit margins starting in Quarter 4.</a:t>
            </a: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a:p>
            <a:pPr marL="0" marR="0" lvl="0" indent="0" algn="l" rtl="0">
              <a:lnSpc>
                <a:spcPct val="149955"/>
              </a:lnSpc>
              <a:spcBef>
                <a:spcPts val="0"/>
              </a:spcBef>
              <a:spcAft>
                <a:spcPts val="0"/>
              </a:spcAft>
              <a:buNone/>
            </a:pPr>
            <a:endParaRPr lang="en-US" sz="2800" b="0" i="0" u="none" strike="noStrike" cap="none" dirty="0">
              <a:solidFill>
                <a:srgbClr val="334155"/>
              </a:solidFill>
              <a:latin typeface="Inter"/>
              <a:ea typeface="Inter"/>
              <a:cs typeface="Inter"/>
              <a:sym typeface="Inter"/>
            </a:endParaRPr>
          </a:p>
        </p:txBody>
      </p:sp>
      <p:pic>
        <p:nvPicPr>
          <p:cNvPr id="2" name="Google Shape;670;p47" descr="image.png">
            <a:extLst>
              <a:ext uri="{FF2B5EF4-FFF2-40B4-BE49-F238E27FC236}">
                <a16:creationId xmlns:a16="http://schemas.microsoft.com/office/drawing/2014/main" id="{C4CD9874-1915-C087-E2C0-480D865675CF}"/>
              </a:ext>
            </a:extLst>
          </p:cNvPr>
          <p:cNvPicPr preferRelativeResize="0"/>
          <p:nvPr/>
        </p:nvPicPr>
        <p:blipFill rotWithShape="1">
          <a:blip r:embed="rId8">
            <a:alphaModFix/>
          </a:blip>
          <a:srcRect/>
          <a:stretch/>
        </p:blipFill>
        <p:spPr>
          <a:xfrm>
            <a:off x="929858" y="5318900"/>
            <a:ext cx="297603" cy="495669"/>
          </a:xfrm>
          <a:prstGeom prst="rect">
            <a:avLst/>
          </a:prstGeom>
          <a:noFill/>
          <a:ln>
            <a:noFill/>
          </a:ln>
        </p:spPr>
      </p:pic>
      <p:pic>
        <p:nvPicPr>
          <p:cNvPr id="7" name="Google Shape;671;p47" descr="image.png">
            <a:extLst>
              <a:ext uri="{FF2B5EF4-FFF2-40B4-BE49-F238E27FC236}">
                <a16:creationId xmlns:a16="http://schemas.microsoft.com/office/drawing/2014/main" id="{0ACF2F92-E705-38D2-1AE4-6264CD1F0BAA}"/>
              </a:ext>
            </a:extLst>
          </p:cNvPr>
          <p:cNvPicPr preferRelativeResize="0"/>
          <p:nvPr/>
        </p:nvPicPr>
        <p:blipFill rotWithShape="1">
          <a:blip r:embed="rId9">
            <a:alphaModFix/>
          </a:blip>
          <a:srcRect/>
          <a:stretch/>
        </p:blipFill>
        <p:spPr>
          <a:xfrm>
            <a:off x="947579" y="7929486"/>
            <a:ext cx="349655" cy="444548"/>
          </a:xfrm>
          <a:prstGeom prst="rect">
            <a:avLst/>
          </a:prstGeom>
          <a:noFill/>
          <a:ln>
            <a:noFill/>
          </a:ln>
        </p:spPr>
      </p:pic>
      <p:pic>
        <p:nvPicPr>
          <p:cNvPr id="9" name="Google Shape;665;p47" descr="image.png">
            <a:extLst>
              <a:ext uri="{FF2B5EF4-FFF2-40B4-BE49-F238E27FC236}">
                <a16:creationId xmlns:a16="http://schemas.microsoft.com/office/drawing/2014/main" id="{FF2D536F-7EC1-9925-F380-1E585763899A}"/>
              </a:ext>
            </a:extLst>
          </p:cNvPr>
          <p:cNvPicPr preferRelativeResize="0"/>
          <p:nvPr/>
        </p:nvPicPr>
        <p:blipFill rotWithShape="1">
          <a:blip r:embed="rId10">
            <a:alphaModFix/>
          </a:blip>
          <a:srcRect/>
          <a:stretch/>
        </p:blipFill>
        <p:spPr>
          <a:xfrm>
            <a:off x="12537714" y="5366820"/>
            <a:ext cx="1669749" cy="1661993"/>
          </a:xfrm>
          <a:prstGeom prst="rect">
            <a:avLst/>
          </a:prstGeom>
          <a:noFill/>
          <a:ln>
            <a:noFill/>
          </a:ln>
        </p:spPr>
      </p:pic>
    </p:spTree>
    <p:custDataLst>
      <p:tags r:id="rId1"/>
    </p:custDataLst>
    <p:extLst>
      <p:ext uri="{BB962C8B-B14F-4D97-AF65-F5344CB8AC3E}">
        <p14:creationId xmlns:p14="http://schemas.microsoft.com/office/powerpoint/2010/main" val="15630516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1B1FC-55F8-51DE-7C4D-B19C3B7C133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0B03B30-7595-F6C6-4271-69FC41CB096A}"/>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9D7AA78D-5FD6-CE5C-104F-4388D8A83B3C}"/>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F3ACF3D3-9143-D598-99F8-416392089B92}"/>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9FBD0C30-8371-C808-E431-8A7F6C60443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4BBCCE26-5D9F-A4BA-7C87-FAE6D76FA29F}"/>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34F6826-B3F7-3889-C7FB-3201B636C402}"/>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211F63EA-07E3-AED1-48E6-031D5EB7965F}"/>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78A19C25-ED4D-A9A5-CA0B-C0F9349ED1AB}"/>
              </a:ext>
            </a:extLst>
          </p:cNvPr>
          <p:cNvSpPr txBox="1"/>
          <p:nvPr/>
        </p:nvSpPr>
        <p:spPr>
          <a:xfrm>
            <a:off x="9452009" y="1410624"/>
            <a:ext cx="5299977" cy="830997"/>
          </a:xfrm>
          <a:prstGeom prst="rect">
            <a:avLst/>
          </a:prstGeom>
          <a:noFill/>
        </p:spPr>
        <p:txBody>
          <a:bodyPr wrap="none" rtlCol="0">
            <a:spAutoFit/>
          </a:bodyPr>
          <a:lstStyle/>
          <a:p>
            <a:r>
              <a:rPr lang="en-US" sz="4800" b="1" dirty="0">
                <a:solidFill>
                  <a:srgbClr val="00B0F0"/>
                </a:solidFill>
                <a:latin typeface="Times New Roman"/>
                <a:ea typeface="Times New Roman"/>
                <a:cs typeface="Times New Roman"/>
                <a:sym typeface="Times New Roman"/>
              </a:rPr>
              <a:t>Demo on Power BI </a:t>
            </a:r>
          </a:p>
        </p:txBody>
      </p:sp>
      <p:sp>
        <p:nvSpPr>
          <p:cNvPr id="42" name="TextBox 41">
            <a:extLst>
              <a:ext uri="{FF2B5EF4-FFF2-40B4-BE49-F238E27FC236}">
                <a16:creationId xmlns:a16="http://schemas.microsoft.com/office/drawing/2014/main" id="{FFF626FD-D966-B471-A523-5CDB1057DE88}"/>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A3A3E35B-481C-1D15-6D6E-E1D384DB8B02}"/>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07</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FACE0E80-9408-6271-90D5-D6DE223D7A7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2" name="TextBox 11">
            <a:extLst>
              <a:ext uri="{FF2B5EF4-FFF2-40B4-BE49-F238E27FC236}">
                <a16:creationId xmlns:a16="http://schemas.microsoft.com/office/drawing/2014/main" id="{5CE9E69C-4184-DC38-A70B-F8EE52B77C6C}"/>
              </a:ext>
            </a:extLst>
          </p:cNvPr>
          <p:cNvSpPr txBox="1"/>
          <p:nvPr/>
        </p:nvSpPr>
        <p:spPr>
          <a:xfrm>
            <a:off x="17373600" y="9879568"/>
            <a:ext cx="567176" cy="369332"/>
          </a:xfrm>
          <a:prstGeom prst="rect">
            <a:avLst/>
          </a:prstGeom>
          <a:noFill/>
        </p:spPr>
        <p:txBody>
          <a:bodyPr wrap="square" rtlCol="0">
            <a:spAutoFit/>
          </a:bodyPr>
          <a:lstStyle/>
          <a:p>
            <a:fld id="{1C176735-8790-2647-8A20-9BF96FB544F7}" type="slidenum">
              <a:rPr lang="en-EG" smtClean="0"/>
              <a:t>35</a:t>
            </a:fld>
            <a:endParaRPr lang="en-EG" dirty="0"/>
          </a:p>
        </p:txBody>
      </p:sp>
    </p:spTree>
    <p:extLst>
      <p:ext uri="{BB962C8B-B14F-4D97-AF65-F5344CB8AC3E}">
        <p14:creationId xmlns:p14="http://schemas.microsoft.com/office/powerpoint/2010/main" val="1763293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A9113-451D-E12B-3AB8-C2F40ED4BE75}"/>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50A661EE-3F36-D266-662E-3291DAF7ABC5}"/>
              </a:ext>
            </a:extLst>
          </p:cNvPr>
          <p:cNvSpPr/>
          <p:nvPr/>
        </p:nvSpPr>
        <p:spPr>
          <a:xfrm>
            <a:off x="36576" y="-25996"/>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E2F9F1D6-923C-23E5-3FB2-8E7E11A57DEF}"/>
              </a:ext>
            </a:extLst>
          </p:cNvPr>
          <p:cNvSpPr/>
          <p:nvPr/>
        </p:nvSpPr>
        <p:spPr>
          <a:xfrm>
            <a:off x="1700782" y="800100"/>
            <a:ext cx="8229599" cy="9079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0360A900-2506-171D-74C1-358FC885418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930381" y="2096520"/>
            <a:ext cx="7443219" cy="3743325"/>
          </a:xfrm>
        </p:spPr>
      </p:pic>
      <p:sp>
        <p:nvSpPr>
          <p:cNvPr id="6" name="Rectangle 5">
            <a:extLst>
              <a:ext uri="{FF2B5EF4-FFF2-40B4-BE49-F238E27FC236}">
                <a16:creationId xmlns:a16="http://schemas.microsoft.com/office/drawing/2014/main" id="{B7C8645F-BDD1-5B07-50AE-BB1F6C08B361}"/>
              </a:ext>
            </a:extLst>
          </p:cNvPr>
          <p:cNvSpPr/>
          <p:nvPr/>
        </p:nvSpPr>
        <p:spPr>
          <a:xfrm>
            <a:off x="1655341" y="831144"/>
            <a:ext cx="8859462" cy="707886"/>
          </a:xfrm>
          <a:prstGeom prst="rect">
            <a:avLst/>
          </a:prstGeom>
        </p:spPr>
        <p:txBody>
          <a:bodyPr wrap="square">
            <a:spAutoFit/>
          </a:bodyPr>
          <a:lstStyle/>
          <a:p>
            <a:pPr lvl="0"/>
            <a:r>
              <a:rPr lang="en-US" sz="4000" b="1" dirty="0">
                <a:latin typeface="Times New Roman" panose="02020603050405020304" pitchFamily="18" charset="0"/>
                <a:ea typeface="Calibri"/>
                <a:cs typeface="Times New Roman" panose="02020603050405020304" pitchFamily="18" charset="0"/>
                <a:sym typeface="Calibri"/>
              </a:rPr>
              <a:t>Exercise: Advanced Analysis</a:t>
            </a:r>
          </a:p>
        </p:txBody>
      </p:sp>
      <p:sp>
        <p:nvSpPr>
          <p:cNvPr id="17" name="TextBox 16">
            <a:extLst>
              <a:ext uri="{FF2B5EF4-FFF2-40B4-BE49-F238E27FC236}">
                <a16:creationId xmlns:a16="http://schemas.microsoft.com/office/drawing/2014/main" id="{1E9B67C1-D7EF-C2DE-3864-BCAB40A79E23}"/>
              </a:ext>
            </a:extLst>
          </p:cNvPr>
          <p:cNvSpPr txBox="1"/>
          <p:nvPr/>
        </p:nvSpPr>
        <p:spPr>
          <a:xfrm>
            <a:off x="11202753"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Exercise</a:t>
            </a:r>
          </a:p>
        </p:txBody>
      </p:sp>
      <p:sp>
        <p:nvSpPr>
          <p:cNvPr id="10" name="Google Shape;163;p5">
            <a:extLst>
              <a:ext uri="{FF2B5EF4-FFF2-40B4-BE49-F238E27FC236}">
                <a16:creationId xmlns:a16="http://schemas.microsoft.com/office/drawing/2014/main" id="{F1BE06A3-C146-96C7-4E00-0BEF62305068}"/>
              </a:ext>
            </a:extLst>
          </p:cNvPr>
          <p:cNvSpPr/>
          <p:nvPr/>
        </p:nvSpPr>
        <p:spPr>
          <a:xfrm>
            <a:off x="8793101"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B7BFCDAE-6A51-8AAC-947F-C14E7359B7B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02BED39D-7C21-213E-3CD1-33E350D4C714}"/>
              </a:ext>
            </a:extLst>
          </p:cNvPr>
          <p:cNvSpPr txBox="1"/>
          <p:nvPr/>
        </p:nvSpPr>
        <p:spPr>
          <a:xfrm>
            <a:off x="9031131"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8CA6C9A5-9E91-84BC-C6A1-580D5BC1FA66}"/>
              </a:ext>
            </a:extLst>
          </p:cNvPr>
          <p:cNvSpPr txBox="1"/>
          <p:nvPr/>
        </p:nvSpPr>
        <p:spPr>
          <a:xfrm>
            <a:off x="9121694"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07</a:t>
            </a:r>
          </a:p>
        </p:txBody>
      </p:sp>
      <p:sp>
        <p:nvSpPr>
          <p:cNvPr id="13" name="TextBox 12">
            <a:extLst>
              <a:ext uri="{FF2B5EF4-FFF2-40B4-BE49-F238E27FC236}">
                <a16:creationId xmlns:a16="http://schemas.microsoft.com/office/drawing/2014/main" id="{B58F60BC-98BE-2678-8657-1629A31BD191}"/>
              </a:ext>
            </a:extLst>
          </p:cNvPr>
          <p:cNvSpPr txBox="1"/>
          <p:nvPr/>
        </p:nvSpPr>
        <p:spPr>
          <a:xfrm>
            <a:off x="4590288" y="4954262"/>
            <a:ext cx="9180576" cy="369332"/>
          </a:xfrm>
          <a:prstGeom prst="rect">
            <a:avLst/>
          </a:prstGeom>
          <a:noFill/>
        </p:spPr>
        <p:txBody>
          <a:bodyPr wrap="square">
            <a:spAutoFit/>
          </a:bodyPr>
          <a:lstStyle/>
          <a:p>
            <a:endParaRPr lang="en-EG" dirty="0"/>
          </a:p>
        </p:txBody>
      </p:sp>
      <p:sp>
        <p:nvSpPr>
          <p:cNvPr id="19" name="TextBox 18">
            <a:extLst>
              <a:ext uri="{FF2B5EF4-FFF2-40B4-BE49-F238E27FC236}">
                <a16:creationId xmlns:a16="http://schemas.microsoft.com/office/drawing/2014/main" id="{8DC4D87A-9426-0CC3-FFE5-E4067F8695AD}"/>
              </a:ext>
            </a:extLst>
          </p:cNvPr>
          <p:cNvSpPr txBox="1"/>
          <p:nvPr/>
        </p:nvSpPr>
        <p:spPr>
          <a:xfrm>
            <a:off x="17373600" y="9879568"/>
            <a:ext cx="567176" cy="369332"/>
          </a:xfrm>
          <a:prstGeom prst="rect">
            <a:avLst/>
          </a:prstGeom>
          <a:noFill/>
        </p:spPr>
        <p:txBody>
          <a:bodyPr wrap="square" rtlCol="0">
            <a:spAutoFit/>
          </a:bodyPr>
          <a:lstStyle/>
          <a:p>
            <a:fld id="{1C176735-8790-2647-8A20-9BF96FB544F7}" type="slidenum">
              <a:rPr lang="en-EG" smtClean="0"/>
              <a:t>36</a:t>
            </a:fld>
            <a:endParaRPr lang="en-EG" dirty="0"/>
          </a:p>
        </p:txBody>
      </p:sp>
      <p:sp>
        <p:nvSpPr>
          <p:cNvPr id="14" name="TextBox 13">
            <a:extLst>
              <a:ext uri="{FF2B5EF4-FFF2-40B4-BE49-F238E27FC236}">
                <a16:creationId xmlns:a16="http://schemas.microsoft.com/office/drawing/2014/main" id="{8CC7CC6E-3D1B-C699-6DDC-3F8CEECFA9D7}"/>
              </a:ext>
            </a:extLst>
          </p:cNvPr>
          <p:cNvSpPr txBox="1"/>
          <p:nvPr/>
        </p:nvSpPr>
        <p:spPr>
          <a:xfrm>
            <a:off x="1524000" y="1815485"/>
            <a:ext cx="7488659" cy="8141268"/>
          </a:xfrm>
          <a:prstGeom prst="rect">
            <a:avLst/>
          </a:prstGeom>
          <a:noFill/>
        </p:spPr>
        <p:txBody>
          <a:bodyPr wrap="square">
            <a:spAutoFit/>
          </a:bodyPr>
          <a:lstStyle/>
          <a:p>
            <a:pPr>
              <a:lnSpc>
                <a:spcPct val="150000"/>
              </a:lnSpc>
            </a:pPr>
            <a:r>
              <a:rPr lang="en-US" sz="3200" dirty="0"/>
              <a:t>Using your Sales Dashboard from previous lectures:</a:t>
            </a:r>
          </a:p>
          <a:p>
            <a:pPr>
              <a:lnSpc>
                <a:spcPct val="150000"/>
              </a:lnSpc>
            </a:pPr>
            <a:r>
              <a:rPr lang="en-US" sz="3200" dirty="0"/>
              <a:t>1. Import external data by connecting to a public website and loading a relevant dataset (e.g., exchange rates or population data) into Power BI.</a:t>
            </a:r>
          </a:p>
          <a:p>
            <a:pPr>
              <a:lnSpc>
                <a:spcPct val="150000"/>
              </a:lnSpc>
            </a:pPr>
            <a:r>
              <a:rPr lang="en-US" sz="3200" dirty="0"/>
              <a:t>2. Combine and prepare the data by relating the external dataset to your existing sales model and validating the relationships. For example, linking the sales transaction date to the date in the exchange rate table.</a:t>
            </a:r>
          </a:p>
        </p:txBody>
      </p:sp>
    </p:spTree>
    <p:extLst>
      <p:ext uri="{BB962C8B-B14F-4D97-AF65-F5344CB8AC3E}">
        <p14:creationId xmlns:p14="http://schemas.microsoft.com/office/powerpoint/2010/main" val="282990844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359A9-9B7C-E64C-AF78-952BCC97EF45}"/>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372BB0A8-E6CE-70E4-ABD7-C43962AACF90}"/>
              </a:ext>
            </a:extLst>
          </p:cNvPr>
          <p:cNvSpPr/>
          <p:nvPr/>
        </p:nvSpPr>
        <p:spPr>
          <a:xfrm>
            <a:off x="36576" y="-25996"/>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11C292EA-9AF4-31F0-E683-24AB1F8C3B05}"/>
              </a:ext>
            </a:extLst>
          </p:cNvPr>
          <p:cNvSpPr/>
          <p:nvPr/>
        </p:nvSpPr>
        <p:spPr>
          <a:xfrm>
            <a:off x="1700782" y="800100"/>
            <a:ext cx="8229599" cy="9079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57972528-3E4F-9E23-2E41-58A7B70F64C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930381" y="2096520"/>
            <a:ext cx="7443219" cy="3743325"/>
          </a:xfrm>
        </p:spPr>
      </p:pic>
      <p:sp>
        <p:nvSpPr>
          <p:cNvPr id="6" name="Rectangle 5">
            <a:extLst>
              <a:ext uri="{FF2B5EF4-FFF2-40B4-BE49-F238E27FC236}">
                <a16:creationId xmlns:a16="http://schemas.microsoft.com/office/drawing/2014/main" id="{40C9A42B-8F33-D56E-E26F-7587805EFCD1}"/>
              </a:ext>
            </a:extLst>
          </p:cNvPr>
          <p:cNvSpPr/>
          <p:nvPr/>
        </p:nvSpPr>
        <p:spPr>
          <a:xfrm>
            <a:off x="1655341" y="831144"/>
            <a:ext cx="8859462" cy="707886"/>
          </a:xfrm>
          <a:prstGeom prst="rect">
            <a:avLst/>
          </a:prstGeom>
        </p:spPr>
        <p:txBody>
          <a:bodyPr wrap="square">
            <a:spAutoFit/>
          </a:bodyPr>
          <a:lstStyle/>
          <a:p>
            <a:pPr lvl="0"/>
            <a:r>
              <a:rPr lang="en-US" sz="4000" b="1" dirty="0">
                <a:latin typeface="Times New Roman" panose="02020603050405020304" pitchFamily="18" charset="0"/>
                <a:ea typeface="Calibri"/>
                <a:cs typeface="Times New Roman" panose="02020603050405020304" pitchFamily="18" charset="0"/>
                <a:sym typeface="Calibri"/>
              </a:rPr>
              <a:t>Exercise: Advanced Analysis</a:t>
            </a:r>
          </a:p>
        </p:txBody>
      </p:sp>
      <p:sp>
        <p:nvSpPr>
          <p:cNvPr id="17" name="TextBox 16">
            <a:extLst>
              <a:ext uri="{FF2B5EF4-FFF2-40B4-BE49-F238E27FC236}">
                <a16:creationId xmlns:a16="http://schemas.microsoft.com/office/drawing/2014/main" id="{D45E4CCD-C7E8-D4F7-315E-9208D220A746}"/>
              </a:ext>
            </a:extLst>
          </p:cNvPr>
          <p:cNvSpPr txBox="1"/>
          <p:nvPr/>
        </p:nvSpPr>
        <p:spPr>
          <a:xfrm>
            <a:off x="11202753"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Exercise</a:t>
            </a:r>
          </a:p>
        </p:txBody>
      </p:sp>
      <p:sp>
        <p:nvSpPr>
          <p:cNvPr id="10" name="Google Shape;163;p5">
            <a:extLst>
              <a:ext uri="{FF2B5EF4-FFF2-40B4-BE49-F238E27FC236}">
                <a16:creationId xmlns:a16="http://schemas.microsoft.com/office/drawing/2014/main" id="{05D6AC26-C19B-C1B9-B787-9CB416D19B91}"/>
              </a:ext>
            </a:extLst>
          </p:cNvPr>
          <p:cNvSpPr/>
          <p:nvPr/>
        </p:nvSpPr>
        <p:spPr>
          <a:xfrm>
            <a:off x="8793101"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1507F4CB-9815-23F7-EAA7-FF2F51059D1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AFB4CAD0-2CED-707A-7DB6-7074E9D61871}"/>
              </a:ext>
            </a:extLst>
          </p:cNvPr>
          <p:cNvSpPr txBox="1"/>
          <p:nvPr/>
        </p:nvSpPr>
        <p:spPr>
          <a:xfrm>
            <a:off x="9031131"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A21F4FF6-8164-2CDA-F403-50647E776676}"/>
              </a:ext>
            </a:extLst>
          </p:cNvPr>
          <p:cNvSpPr txBox="1"/>
          <p:nvPr/>
        </p:nvSpPr>
        <p:spPr>
          <a:xfrm>
            <a:off x="9121694"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07</a:t>
            </a:r>
          </a:p>
        </p:txBody>
      </p:sp>
      <p:sp>
        <p:nvSpPr>
          <p:cNvPr id="13" name="TextBox 12">
            <a:extLst>
              <a:ext uri="{FF2B5EF4-FFF2-40B4-BE49-F238E27FC236}">
                <a16:creationId xmlns:a16="http://schemas.microsoft.com/office/drawing/2014/main" id="{A6DCB088-5798-0BA0-08F1-62418E47DBEB}"/>
              </a:ext>
            </a:extLst>
          </p:cNvPr>
          <p:cNvSpPr txBox="1"/>
          <p:nvPr/>
        </p:nvSpPr>
        <p:spPr>
          <a:xfrm>
            <a:off x="4590288" y="4954262"/>
            <a:ext cx="9180576" cy="369332"/>
          </a:xfrm>
          <a:prstGeom prst="rect">
            <a:avLst/>
          </a:prstGeom>
          <a:noFill/>
        </p:spPr>
        <p:txBody>
          <a:bodyPr wrap="square">
            <a:spAutoFit/>
          </a:bodyPr>
          <a:lstStyle/>
          <a:p>
            <a:endParaRPr lang="en-EG" dirty="0"/>
          </a:p>
        </p:txBody>
      </p:sp>
      <p:sp>
        <p:nvSpPr>
          <p:cNvPr id="19" name="TextBox 18">
            <a:extLst>
              <a:ext uri="{FF2B5EF4-FFF2-40B4-BE49-F238E27FC236}">
                <a16:creationId xmlns:a16="http://schemas.microsoft.com/office/drawing/2014/main" id="{CDEF88B6-2C1B-4094-F725-D9365BB9E73D}"/>
              </a:ext>
            </a:extLst>
          </p:cNvPr>
          <p:cNvSpPr txBox="1"/>
          <p:nvPr/>
        </p:nvSpPr>
        <p:spPr>
          <a:xfrm>
            <a:off x="17373600" y="9879568"/>
            <a:ext cx="567176" cy="369332"/>
          </a:xfrm>
          <a:prstGeom prst="rect">
            <a:avLst/>
          </a:prstGeom>
          <a:noFill/>
        </p:spPr>
        <p:txBody>
          <a:bodyPr wrap="square" rtlCol="0">
            <a:spAutoFit/>
          </a:bodyPr>
          <a:lstStyle/>
          <a:p>
            <a:fld id="{1C176735-8790-2647-8A20-9BF96FB544F7}" type="slidenum">
              <a:rPr lang="en-EG" smtClean="0"/>
              <a:t>37</a:t>
            </a:fld>
            <a:endParaRPr lang="en-EG" dirty="0"/>
          </a:p>
        </p:txBody>
      </p:sp>
      <p:sp>
        <p:nvSpPr>
          <p:cNvPr id="14" name="TextBox 13">
            <a:extLst>
              <a:ext uri="{FF2B5EF4-FFF2-40B4-BE49-F238E27FC236}">
                <a16:creationId xmlns:a16="http://schemas.microsoft.com/office/drawing/2014/main" id="{5C5D78F3-13E5-7A10-33BD-61A84CC0AE57}"/>
              </a:ext>
            </a:extLst>
          </p:cNvPr>
          <p:cNvSpPr txBox="1"/>
          <p:nvPr/>
        </p:nvSpPr>
        <p:spPr>
          <a:xfrm>
            <a:off x="1371600" y="1650432"/>
            <a:ext cx="7535660" cy="8141268"/>
          </a:xfrm>
          <a:prstGeom prst="rect">
            <a:avLst/>
          </a:prstGeom>
          <a:noFill/>
        </p:spPr>
        <p:txBody>
          <a:bodyPr wrap="square">
            <a:spAutoFit/>
          </a:bodyPr>
          <a:lstStyle/>
          <a:p>
            <a:pPr>
              <a:lnSpc>
                <a:spcPct val="150000"/>
              </a:lnSpc>
            </a:pPr>
            <a:r>
              <a:rPr lang="en-US" sz="3200" dirty="0"/>
              <a:t>3. Perform advanced analysis by creating at least two of the following: Forecast, Decomposition Tree, Key Influencers, or Anomaly Detection visual.</a:t>
            </a:r>
          </a:p>
          <a:p>
            <a:pPr>
              <a:lnSpc>
                <a:spcPct val="150000"/>
              </a:lnSpc>
            </a:pPr>
            <a:r>
              <a:rPr lang="en-US" sz="3200" dirty="0"/>
              <a:t>4. Apply analytical techniques by adding one trend analysis visual and one comparison such as Variance, Pareto, Ranking, or Running Total.</a:t>
            </a:r>
          </a:p>
          <a:p>
            <a:pPr>
              <a:lnSpc>
                <a:spcPct val="150000"/>
              </a:lnSpc>
            </a:pPr>
            <a:r>
              <a:rPr lang="en-US" sz="3200" dirty="0"/>
              <a:t>5. Create a dashboard that summarizes your insights and includes at least two business recommendations based on your analysis.</a:t>
            </a:r>
            <a:endParaRPr lang="en-EG" sz="3200" dirty="0"/>
          </a:p>
        </p:txBody>
      </p:sp>
    </p:spTree>
    <p:extLst>
      <p:ext uri="{BB962C8B-B14F-4D97-AF65-F5344CB8AC3E}">
        <p14:creationId xmlns:p14="http://schemas.microsoft.com/office/powerpoint/2010/main" val="365656853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45537-0A40-D692-972D-4C51D63FBC5B}"/>
            </a:ext>
          </a:extLst>
        </p:cNvPr>
        <p:cNvGrpSpPr/>
        <p:nvPr/>
      </p:nvGrpSpPr>
      <p:grpSpPr>
        <a:xfrm>
          <a:off x="0" y="0"/>
          <a:ext cx="0" cy="0"/>
          <a:chOff x="0" y="0"/>
          <a:chExt cx="0" cy="0"/>
        </a:xfrm>
      </p:grpSpPr>
      <p:sp>
        <p:nvSpPr>
          <p:cNvPr id="18" name="Freeform 2">
            <a:extLst>
              <a:ext uri="{FF2B5EF4-FFF2-40B4-BE49-F238E27FC236}">
                <a16:creationId xmlns:a16="http://schemas.microsoft.com/office/drawing/2014/main" id="{FC0E3FDC-59DD-52CB-C109-51C7E29B5097}"/>
              </a:ext>
            </a:extLst>
          </p:cNvPr>
          <p:cNvSpPr/>
          <p:nvPr/>
        </p:nvSpPr>
        <p:spPr>
          <a:xfrm>
            <a:off x="-38016" y="-61015"/>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3" name="TextBox 2">
            <a:extLst>
              <a:ext uri="{FF2B5EF4-FFF2-40B4-BE49-F238E27FC236}">
                <a16:creationId xmlns:a16="http://schemas.microsoft.com/office/drawing/2014/main" id="{F9CA532E-56C1-DD08-720C-313225A5CFE4}"/>
              </a:ext>
            </a:extLst>
          </p:cNvPr>
          <p:cNvSpPr txBox="1"/>
          <p:nvPr/>
        </p:nvSpPr>
        <p:spPr>
          <a:xfrm>
            <a:off x="3769725" y="1528604"/>
            <a:ext cx="13104813" cy="738664"/>
          </a:xfrm>
          <a:prstGeom prst="rect">
            <a:avLst/>
          </a:prstGeom>
          <a:noFill/>
        </p:spPr>
        <p:txBody>
          <a:bodyPr wrap="square" rtlCol="0">
            <a:spAutoFit/>
          </a:bodyPr>
          <a:lstStyle/>
          <a:p>
            <a:r>
              <a:rPr lang="en-US" sz="42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838D3A40-8E16-2B0A-5EAF-BE1EEA06ACF5}"/>
              </a:ext>
            </a:extLst>
          </p:cNvPr>
          <p:cNvSpPr/>
          <p:nvPr/>
        </p:nvSpPr>
        <p:spPr>
          <a:xfrm>
            <a:off x="1413463" y="1403094"/>
            <a:ext cx="2106686" cy="1749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ea typeface="Roboto Light" panose="02000000000000000000" pitchFamily="2" charset="0"/>
            </a:endParaRPr>
          </a:p>
        </p:txBody>
      </p:sp>
      <p:pic>
        <p:nvPicPr>
          <p:cNvPr id="7" name="Graphic 21">
            <a:extLst>
              <a:ext uri="{FF2B5EF4-FFF2-40B4-BE49-F238E27FC236}">
                <a16:creationId xmlns:a16="http://schemas.microsoft.com/office/drawing/2014/main" id="{273FABC2-749A-CC53-54B9-C523B5FB44F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33" name="TextBox 32">
            <a:extLst>
              <a:ext uri="{FF2B5EF4-FFF2-40B4-BE49-F238E27FC236}">
                <a16:creationId xmlns:a16="http://schemas.microsoft.com/office/drawing/2014/main" id="{8BFD96F1-57A3-6A35-AD5F-82F6CF911864}"/>
              </a:ext>
            </a:extLst>
          </p:cNvPr>
          <p:cNvSpPr txBox="1"/>
          <p:nvPr/>
        </p:nvSpPr>
        <p:spPr>
          <a:xfrm>
            <a:off x="12051066" y="6598136"/>
            <a:ext cx="1325799" cy="461665"/>
          </a:xfrm>
          <a:prstGeom prst="rect">
            <a:avLst/>
          </a:prstGeom>
          <a:noFill/>
        </p:spPr>
        <p:txBody>
          <a:bodyPr wrap="square" rtlCol="0">
            <a:spAutoFit/>
          </a:bodyPr>
          <a:lstStyle/>
          <a:p>
            <a:pPr algn="ctr"/>
            <a:r>
              <a:rPr lang="en-US" sz="2400" dirty="0">
                <a:solidFill>
                  <a:schemeClr val="bg1"/>
                </a:solidFill>
              </a:rPr>
              <a:t>Scope</a:t>
            </a:r>
            <a:endParaRPr lang="ar-SA" sz="2400" dirty="0">
              <a:solidFill>
                <a:schemeClr val="bg1"/>
              </a:solidFill>
            </a:endParaRPr>
          </a:p>
        </p:txBody>
      </p:sp>
      <p:sp>
        <p:nvSpPr>
          <p:cNvPr id="34" name="TextBox 33">
            <a:extLst>
              <a:ext uri="{FF2B5EF4-FFF2-40B4-BE49-F238E27FC236}">
                <a16:creationId xmlns:a16="http://schemas.microsoft.com/office/drawing/2014/main" id="{A7C9E713-5165-0E8D-DF40-037AE8EBA1D1}"/>
              </a:ext>
            </a:extLst>
          </p:cNvPr>
          <p:cNvSpPr txBox="1"/>
          <p:nvPr/>
        </p:nvSpPr>
        <p:spPr>
          <a:xfrm>
            <a:off x="13176923" y="4159702"/>
            <a:ext cx="1325799" cy="461665"/>
          </a:xfrm>
          <a:prstGeom prst="rect">
            <a:avLst/>
          </a:prstGeom>
          <a:noFill/>
        </p:spPr>
        <p:txBody>
          <a:bodyPr wrap="square" rtlCol="0">
            <a:spAutoFit/>
          </a:bodyPr>
          <a:lstStyle/>
          <a:p>
            <a:pPr algn="ctr"/>
            <a:r>
              <a:rPr lang="en-US" sz="2400" dirty="0">
                <a:solidFill>
                  <a:schemeClr val="bg1"/>
                </a:solidFill>
              </a:rPr>
              <a:t>Cost</a:t>
            </a:r>
            <a:endParaRPr lang="ar-SA" sz="2400" dirty="0">
              <a:solidFill>
                <a:schemeClr val="bg1"/>
              </a:solidFill>
            </a:endParaRPr>
          </a:p>
        </p:txBody>
      </p:sp>
      <p:sp>
        <p:nvSpPr>
          <p:cNvPr id="35" name="TextBox 34">
            <a:extLst>
              <a:ext uri="{FF2B5EF4-FFF2-40B4-BE49-F238E27FC236}">
                <a16:creationId xmlns:a16="http://schemas.microsoft.com/office/drawing/2014/main" id="{F82E447F-349B-0A6C-F358-B6BDD483DB71}"/>
              </a:ext>
            </a:extLst>
          </p:cNvPr>
          <p:cNvSpPr txBox="1"/>
          <p:nvPr/>
        </p:nvSpPr>
        <p:spPr>
          <a:xfrm>
            <a:off x="10828104" y="4159702"/>
            <a:ext cx="1325799" cy="461665"/>
          </a:xfrm>
          <a:prstGeom prst="rect">
            <a:avLst/>
          </a:prstGeom>
          <a:noFill/>
        </p:spPr>
        <p:txBody>
          <a:bodyPr wrap="square" rtlCol="0">
            <a:spAutoFit/>
          </a:bodyPr>
          <a:lstStyle/>
          <a:p>
            <a:pPr algn="ctr"/>
            <a:r>
              <a:rPr lang="en-US" sz="2400" dirty="0">
                <a:solidFill>
                  <a:schemeClr val="bg1"/>
                </a:solidFill>
              </a:rPr>
              <a:t>Time</a:t>
            </a:r>
            <a:endParaRPr lang="ar-SA" sz="2400" dirty="0">
              <a:solidFill>
                <a:schemeClr val="bg1"/>
              </a:solidFill>
            </a:endParaRPr>
          </a:p>
        </p:txBody>
      </p:sp>
      <p:graphicFrame>
        <p:nvGraphicFramePr>
          <p:cNvPr id="8" name="Diagram 7">
            <a:extLst>
              <a:ext uri="{FF2B5EF4-FFF2-40B4-BE49-F238E27FC236}">
                <a16:creationId xmlns:a16="http://schemas.microsoft.com/office/drawing/2014/main" id="{B8A9152B-B3A1-AE0B-F91E-F6ED0371E42B}"/>
              </a:ext>
            </a:extLst>
          </p:cNvPr>
          <p:cNvGraphicFramePr/>
          <p:nvPr>
            <p:extLst>
              <p:ext uri="{D42A27DB-BD31-4B8C-83A1-F6EECF244321}">
                <p14:modId xmlns:p14="http://schemas.microsoft.com/office/powerpoint/2010/main" val="2007167332"/>
              </p:ext>
            </p:extLst>
          </p:nvPr>
        </p:nvGraphicFramePr>
        <p:xfrm>
          <a:off x="1413464" y="3418700"/>
          <a:ext cx="15246458" cy="6525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5">
            <a:extLst>
              <a:ext uri="{FF2B5EF4-FFF2-40B4-BE49-F238E27FC236}">
                <a16:creationId xmlns:a16="http://schemas.microsoft.com/office/drawing/2014/main" id="{B4EECAC7-F088-0EB0-869A-552D2CAF9E1A}"/>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4" name="TextBox 16">
            <a:extLst>
              <a:ext uri="{FF2B5EF4-FFF2-40B4-BE49-F238E27FC236}">
                <a16:creationId xmlns:a16="http://schemas.microsoft.com/office/drawing/2014/main" id="{5755C92A-CA79-E98A-A951-3F63D2EF51BF}"/>
              </a:ext>
            </a:extLst>
          </p:cNvPr>
          <p:cNvSpPr txBox="1"/>
          <p:nvPr/>
        </p:nvSpPr>
        <p:spPr>
          <a:xfrm>
            <a:off x="1841261" y="1897936"/>
            <a:ext cx="1251089" cy="1013098"/>
          </a:xfrm>
          <a:prstGeom prst="rect">
            <a:avLst/>
          </a:prstGeom>
        </p:spPr>
        <p:txBody>
          <a:bodyPr wrap="square"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07</a:t>
            </a:r>
          </a:p>
        </p:txBody>
      </p:sp>
      <p:sp>
        <p:nvSpPr>
          <p:cNvPr id="14" name="TextBox 13">
            <a:extLst>
              <a:ext uri="{FF2B5EF4-FFF2-40B4-BE49-F238E27FC236}">
                <a16:creationId xmlns:a16="http://schemas.microsoft.com/office/drawing/2014/main" id="{1DCB4046-AC59-94CD-3E3D-4C83EAEE62E1}"/>
              </a:ext>
            </a:extLst>
          </p:cNvPr>
          <p:cNvSpPr txBox="1"/>
          <p:nvPr/>
        </p:nvSpPr>
        <p:spPr>
          <a:xfrm>
            <a:off x="17399000" y="9886459"/>
            <a:ext cx="812800" cy="369332"/>
          </a:xfrm>
          <a:prstGeom prst="rect">
            <a:avLst/>
          </a:prstGeom>
          <a:noFill/>
        </p:spPr>
        <p:txBody>
          <a:bodyPr wrap="square" rtlCol="0">
            <a:spAutoFit/>
          </a:bodyPr>
          <a:lstStyle/>
          <a:p>
            <a:fld id="{1C176735-8790-2647-8A20-9BF96FB544F7}" type="slidenum">
              <a:rPr lang="en-EG" smtClean="0"/>
              <a:t>38</a:t>
            </a:fld>
            <a:endParaRPr lang="en-EG" dirty="0"/>
          </a:p>
        </p:txBody>
      </p:sp>
    </p:spTree>
    <p:extLst>
      <p:ext uri="{BB962C8B-B14F-4D97-AF65-F5344CB8AC3E}">
        <p14:creationId xmlns:p14="http://schemas.microsoft.com/office/powerpoint/2010/main" val="2243913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0CB3F-82AB-9846-98B0-3C0C5F0B4E8C}"/>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3ADA17E1-8D0E-547A-20BD-EFB89C60346D}"/>
              </a:ext>
            </a:extLst>
          </p:cNvPr>
          <p:cNvSpPr/>
          <p:nvPr/>
        </p:nvSpPr>
        <p:spPr>
          <a:xfrm>
            <a:off x="-9831" y="31154"/>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6753A64E-7F1E-0F6F-576B-65DF327C49C6}"/>
              </a:ext>
            </a:extLst>
          </p:cNvPr>
          <p:cNvSpPr/>
          <p:nvPr/>
        </p:nvSpPr>
        <p:spPr>
          <a:xfrm>
            <a:off x="1700782" y="2096521"/>
            <a:ext cx="7433387" cy="6621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AFC6DB39-F6CC-D554-B478-E2C6FF309CC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144000" y="2096520"/>
            <a:ext cx="7443219" cy="3743325"/>
          </a:xfrm>
        </p:spPr>
      </p:pic>
      <p:sp>
        <p:nvSpPr>
          <p:cNvPr id="6" name="Rectangle 5">
            <a:extLst>
              <a:ext uri="{FF2B5EF4-FFF2-40B4-BE49-F238E27FC236}">
                <a16:creationId xmlns:a16="http://schemas.microsoft.com/office/drawing/2014/main" id="{C04C0734-5DCF-DA1D-CB01-560DE4B491C9}"/>
              </a:ext>
            </a:extLst>
          </p:cNvPr>
          <p:cNvSpPr/>
          <p:nvPr/>
        </p:nvSpPr>
        <p:spPr>
          <a:xfrm>
            <a:off x="1962447" y="2324230"/>
            <a:ext cx="6878586" cy="2677656"/>
          </a:xfrm>
          <a:prstGeom prst="rect">
            <a:avLst/>
          </a:prstGeom>
        </p:spPr>
        <p:txBody>
          <a:bodyPr wrap="square">
            <a:spAutoFit/>
          </a:bodyPr>
          <a:lstStyle/>
          <a:p>
            <a:pPr lvl="0"/>
            <a:r>
              <a:rPr lang="en-US" sz="4200" b="1" dirty="0">
                <a:latin typeface="Times New Roman" panose="02020603050405020304" pitchFamily="18" charset="0"/>
                <a:ea typeface="Calibri"/>
                <a:cs typeface="Times New Roman" panose="02020603050405020304" pitchFamily="18" charset="0"/>
                <a:sym typeface="Calibri"/>
              </a:rPr>
              <a:t>Lecture 08:</a:t>
            </a:r>
          </a:p>
          <a:p>
            <a:pPr lvl="0"/>
            <a:endParaRPr lang="en-US" sz="4200" b="1" dirty="0">
              <a:latin typeface="Times New Roman" panose="02020603050405020304" pitchFamily="18" charset="0"/>
              <a:ea typeface="Calibri"/>
              <a:cs typeface="Times New Roman" panose="02020603050405020304" pitchFamily="18" charset="0"/>
              <a:sym typeface="Calibri"/>
            </a:endParaRP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Real-World Departmental Use Cases</a:t>
            </a:r>
          </a:p>
        </p:txBody>
      </p:sp>
      <p:sp>
        <p:nvSpPr>
          <p:cNvPr id="17" name="TextBox 16">
            <a:extLst>
              <a:ext uri="{FF2B5EF4-FFF2-40B4-BE49-F238E27FC236}">
                <a16:creationId xmlns:a16="http://schemas.microsoft.com/office/drawing/2014/main" id="{408C79ED-7BDB-1C83-21D0-08F5BD33B8BE}"/>
              </a:ext>
            </a:extLst>
          </p:cNvPr>
          <p:cNvSpPr txBox="1"/>
          <p:nvPr/>
        </p:nvSpPr>
        <p:spPr>
          <a:xfrm>
            <a:off x="10416372"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Next Lecture</a:t>
            </a:r>
          </a:p>
        </p:txBody>
      </p:sp>
      <p:sp>
        <p:nvSpPr>
          <p:cNvPr id="10" name="Google Shape;163;p5">
            <a:extLst>
              <a:ext uri="{FF2B5EF4-FFF2-40B4-BE49-F238E27FC236}">
                <a16:creationId xmlns:a16="http://schemas.microsoft.com/office/drawing/2014/main" id="{9FA908C4-DA9D-02C5-50F5-48FF352C148C}"/>
              </a:ext>
            </a:extLst>
          </p:cNvPr>
          <p:cNvSpPr/>
          <p:nvPr/>
        </p:nvSpPr>
        <p:spPr>
          <a:xfrm>
            <a:off x="8006720"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D9E72A25-7B0C-156F-1D36-F5A38745C3A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7CD4B1CB-07B7-55A6-5AF2-163F6B4DA3D5}"/>
              </a:ext>
            </a:extLst>
          </p:cNvPr>
          <p:cNvSpPr txBox="1"/>
          <p:nvPr/>
        </p:nvSpPr>
        <p:spPr>
          <a:xfrm>
            <a:off x="8244750"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1F34476D-4AD7-4FEB-CA28-F517C79E710E}"/>
              </a:ext>
            </a:extLst>
          </p:cNvPr>
          <p:cNvSpPr txBox="1"/>
          <p:nvPr/>
        </p:nvSpPr>
        <p:spPr>
          <a:xfrm>
            <a:off x="8335313"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07</a:t>
            </a:r>
          </a:p>
        </p:txBody>
      </p:sp>
      <p:sp>
        <p:nvSpPr>
          <p:cNvPr id="13" name="TextBox 12">
            <a:extLst>
              <a:ext uri="{FF2B5EF4-FFF2-40B4-BE49-F238E27FC236}">
                <a16:creationId xmlns:a16="http://schemas.microsoft.com/office/drawing/2014/main" id="{E0C827CC-AA01-FF9C-26FE-82A9B11855B5}"/>
              </a:ext>
            </a:extLst>
          </p:cNvPr>
          <p:cNvSpPr txBox="1"/>
          <p:nvPr/>
        </p:nvSpPr>
        <p:spPr>
          <a:xfrm>
            <a:off x="4590288" y="4954262"/>
            <a:ext cx="9180576" cy="369332"/>
          </a:xfrm>
          <a:prstGeom prst="rect">
            <a:avLst/>
          </a:prstGeom>
          <a:noFill/>
        </p:spPr>
        <p:txBody>
          <a:bodyPr wrap="square">
            <a:spAutoFit/>
          </a:bodyPr>
          <a:lstStyle/>
          <a:p>
            <a:endParaRPr lang="en-EG" dirty="0"/>
          </a:p>
        </p:txBody>
      </p:sp>
      <p:sp>
        <p:nvSpPr>
          <p:cNvPr id="16" name="TextBox 15">
            <a:extLst>
              <a:ext uri="{FF2B5EF4-FFF2-40B4-BE49-F238E27FC236}">
                <a16:creationId xmlns:a16="http://schemas.microsoft.com/office/drawing/2014/main" id="{456FEEF1-FCCF-78E1-1BDB-DBF6CB331D1A}"/>
              </a:ext>
            </a:extLst>
          </p:cNvPr>
          <p:cNvSpPr txBox="1"/>
          <p:nvPr/>
        </p:nvSpPr>
        <p:spPr>
          <a:xfrm>
            <a:off x="17391788" y="9639300"/>
            <a:ext cx="812800" cy="369332"/>
          </a:xfrm>
          <a:prstGeom prst="rect">
            <a:avLst/>
          </a:prstGeom>
          <a:noFill/>
        </p:spPr>
        <p:txBody>
          <a:bodyPr wrap="square" rtlCol="0">
            <a:spAutoFit/>
          </a:bodyPr>
          <a:lstStyle/>
          <a:p>
            <a:fld id="{1C176735-8790-2647-8A20-9BF96FB544F7}" type="slidenum">
              <a:rPr lang="en-EG" smtClean="0"/>
              <a:t>39</a:t>
            </a:fld>
            <a:endParaRPr lang="en-EG" dirty="0"/>
          </a:p>
        </p:txBody>
      </p:sp>
    </p:spTree>
    <p:extLst>
      <p:ext uri="{BB962C8B-B14F-4D97-AF65-F5344CB8AC3E}">
        <p14:creationId xmlns:p14="http://schemas.microsoft.com/office/powerpoint/2010/main" val="72500038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1F2D6-6264-859D-9F69-785E9F412A9D}"/>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3FD561F-A51D-5170-0218-26BB797422CF}"/>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0668"/>
            <a:ext cx="18288000" cy="10265664"/>
          </a:xfrm>
          <a:prstGeom prst="rect">
            <a:avLst/>
          </a:prstGeom>
        </p:spPr>
      </p:pic>
      <p:sp>
        <p:nvSpPr>
          <p:cNvPr id="2" name="Right Triangle 1">
            <a:extLst>
              <a:ext uri="{FF2B5EF4-FFF2-40B4-BE49-F238E27FC236}">
                <a16:creationId xmlns:a16="http://schemas.microsoft.com/office/drawing/2014/main" id="{27DEC3A7-895C-7DAC-D55B-E1948384D618}"/>
              </a:ext>
            </a:extLst>
          </p:cNvPr>
          <p:cNvSpPr/>
          <p:nvPr/>
        </p:nvSpPr>
        <p:spPr>
          <a:xfrm flipH="1">
            <a:off x="9768968" y="4729654"/>
            <a:ext cx="8519033" cy="555734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sp>
        <p:nvSpPr>
          <p:cNvPr id="10" name="TextBox 9">
            <a:extLst>
              <a:ext uri="{FF2B5EF4-FFF2-40B4-BE49-F238E27FC236}">
                <a16:creationId xmlns:a16="http://schemas.microsoft.com/office/drawing/2014/main" id="{908E1D73-2331-7EE2-D8DF-C9F6FE19E189}"/>
              </a:ext>
            </a:extLst>
          </p:cNvPr>
          <p:cNvSpPr txBox="1"/>
          <p:nvPr/>
        </p:nvSpPr>
        <p:spPr>
          <a:xfrm>
            <a:off x="873010" y="8560613"/>
            <a:ext cx="6786848" cy="1338828"/>
          </a:xfrm>
          <a:prstGeom prst="rect">
            <a:avLst/>
          </a:prstGeom>
          <a:noFill/>
        </p:spPr>
        <p:txBody>
          <a:bodyPr wrap="square" rtlCol="0">
            <a:spAutoFit/>
          </a:bodyPr>
          <a:lstStyle/>
          <a:p>
            <a:r>
              <a:rPr lang="en-US" sz="81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2457897C-F4A6-8687-6A2D-BF49B9C037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364270" y="9253110"/>
            <a:ext cx="3418899" cy="576078"/>
          </a:xfrm>
          <a:prstGeom prst="rect">
            <a:avLst/>
          </a:prstGeom>
        </p:spPr>
      </p:pic>
      <p:sp>
        <p:nvSpPr>
          <p:cNvPr id="14" name="Parallelogram 13">
            <a:extLst>
              <a:ext uri="{FF2B5EF4-FFF2-40B4-BE49-F238E27FC236}">
                <a16:creationId xmlns:a16="http://schemas.microsoft.com/office/drawing/2014/main" id="{5776EAA8-7242-40B4-5764-58BD819E5E0A}"/>
              </a:ext>
            </a:extLst>
          </p:cNvPr>
          <p:cNvSpPr/>
          <p:nvPr/>
        </p:nvSpPr>
        <p:spPr>
          <a:xfrm rot="16200000" flipV="1">
            <a:off x="-3088416" y="6602121"/>
            <a:ext cx="5702238" cy="16461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solidFill>
                <a:srgbClr val="669BBC"/>
              </a:solidFill>
            </a:endParaRPr>
          </a:p>
        </p:txBody>
      </p:sp>
      <p:pic>
        <p:nvPicPr>
          <p:cNvPr id="22" name="Graphic 21">
            <a:extLst>
              <a:ext uri="{FF2B5EF4-FFF2-40B4-BE49-F238E27FC236}">
                <a16:creationId xmlns:a16="http://schemas.microsoft.com/office/drawing/2014/main" id="{1DED5CD3-7014-D6BE-EAF6-63A3F772839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38715" y="304800"/>
            <a:ext cx="3870009" cy="1807029"/>
          </a:xfrm>
          <a:prstGeom prst="rect">
            <a:avLst/>
          </a:prstGeom>
        </p:spPr>
      </p:pic>
      <p:sp>
        <p:nvSpPr>
          <p:cNvPr id="4" name="TextBox 3">
            <a:extLst>
              <a:ext uri="{FF2B5EF4-FFF2-40B4-BE49-F238E27FC236}">
                <a16:creationId xmlns:a16="http://schemas.microsoft.com/office/drawing/2014/main" id="{DEAA1D60-E426-7261-9DA3-D79F827FE207}"/>
              </a:ext>
            </a:extLst>
          </p:cNvPr>
          <p:cNvSpPr txBox="1"/>
          <p:nvPr/>
        </p:nvSpPr>
        <p:spPr>
          <a:xfrm>
            <a:off x="3776472" y="5063990"/>
            <a:ext cx="9674352" cy="369332"/>
          </a:xfrm>
          <a:prstGeom prst="rect">
            <a:avLst/>
          </a:prstGeom>
          <a:noFill/>
        </p:spPr>
        <p:txBody>
          <a:bodyPr wrap="square">
            <a:spAutoFit/>
          </a:bodyPr>
          <a:lstStyle/>
          <a:p>
            <a:endParaRPr lang="en-EG" dirty="0"/>
          </a:p>
        </p:txBody>
      </p:sp>
    </p:spTree>
    <p:extLst>
      <p:ext uri="{BB962C8B-B14F-4D97-AF65-F5344CB8AC3E}">
        <p14:creationId xmlns:p14="http://schemas.microsoft.com/office/powerpoint/2010/main" val="31547801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ags/tag9.xml><?xml version="1.0" encoding="utf-8"?>
<p:tagLst xmlns:a="http://schemas.openxmlformats.org/drawingml/2006/main" xmlns:r="http://schemas.openxmlformats.org/officeDocument/2006/relationships" xmlns:p="http://schemas.openxmlformats.org/presentationml/2006/main">
  <p:tag name="TIMING" val="|50.5|42.8"/>
</p:tagLst>
</file>

<file path=ppt/tags/tag10.xml><?xml version="1.0" encoding="utf-8"?>
<p:tagLst xmlns:a="http://schemas.openxmlformats.org/drawingml/2006/main" xmlns:r="http://schemas.openxmlformats.org/officeDocument/2006/relationships" xmlns:p="http://schemas.openxmlformats.org/presentationml/2006/main">
  <p:tag name="TIMING" val="|50.5|42.8"/>
</p:tagLst>
</file>

<file path=ppt/tags/tag11.xml><?xml version="1.0" encoding="utf-8"?>
<p:tagLst xmlns:a="http://schemas.openxmlformats.org/drawingml/2006/main" xmlns:r="http://schemas.openxmlformats.org/officeDocument/2006/relationships" xmlns:p="http://schemas.openxmlformats.org/presentationml/2006/main">
  <p:tag name="TIMING" val="|50.5|42.8"/>
</p:tagLst>
</file>

<file path=ppt/tags/tag12.xml><?xml version="1.0" encoding="utf-8"?>
<p:tagLst xmlns:a="http://schemas.openxmlformats.org/drawingml/2006/main" xmlns:r="http://schemas.openxmlformats.org/officeDocument/2006/relationships" xmlns:p="http://schemas.openxmlformats.org/presentationml/2006/main">
  <p:tag name="TIMING" val="|50.5|42.8"/>
</p:tagLst>
</file>

<file path=ppt/tags/tag13.xml><?xml version="1.0" encoding="utf-8"?>
<p:tagLst xmlns:a="http://schemas.openxmlformats.org/drawingml/2006/main" xmlns:r="http://schemas.openxmlformats.org/officeDocument/2006/relationships" xmlns:p="http://schemas.openxmlformats.org/presentationml/2006/main">
  <p:tag name="TIMING" val="|50.5|42.8"/>
</p:tagLst>
</file>

<file path=ppt/tags/tag14.xml><?xml version="1.0" encoding="utf-8"?>
<p:tagLst xmlns:a="http://schemas.openxmlformats.org/drawingml/2006/main" xmlns:r="http://schemas.openxmlformats.org/officeDocument/2006/relationships" xmlns:p="http://schemas.openxmlformats.org/presentationml/2006/main">
  <p:tag name="TIMING" val="|50.5|42.8"/>
</p:tagLst>
</file>

<file path=ppt/tags/tag15.xml><?xml version="1.0" encoding="utf-8"?>
<p:tagLst xmlns:a="http://schemas.openxmlformats.org/drawingml/2006/main" xmlns:r="http://schemas.openxmlformats.org/officeDocument/2006/relationships" xmlns:p="http://schemas.openxmlformats.org/presentationml/2006/main">
  <p:tag name="TIMING" val="|50.5|42.8"/>
</p:tagLst>
</file>

<file path=ppt/tags/tag16.xml><?xml version="1.0" encoding="utf-8"?>
<p:tagLst xmlns:a="http://schemas.openxmlformats.org/drawingml/2006/main" xmlns:r="http://schemas.openxmlformats.org/officeDocument/2006/relationships" xmlns:p="http://schemas.openxmlformats.org/presentationml/2006/main">
  <p:tag name="TIMING" val="|50.5|42.8"/>
</p:tagLst>
</file>

<file path=ppt/tags/tag17.xml><?xml version="1.0" encoding="utf-8"?>
<p:tagLst xmlns:a="http://schemas.openxmlformats.org/drawingml/2006/main" xmlns:r="http://schemas.openxmlformats.org/officeDocument/2006/relationships" xmlns:p="http://schemas.openxmlformats.org/presentationml/2006/main">
  <p:tag name="TIMING" val="|50.5|42.8"/>
</p:tagLst>
</file>

<file path=ppt/tags/tag18.xml><?xml version="1.0" encoding="utf-8"?>
<p:tagLst xmlns:a="http://schemas.openxmlformats.org/drawingml/2006/main" xmlns:r="http://schemas.openxmlformats.org/officeDocument/2006/relationships" xmlns:p="http://schemas.openxmlformats.org/presentationml/2006/main">
  <p:tag name="TIMING" val="|50.5|42.8"/>
</p:tagLst>
</file>

<file path=ppt/tags/tag19.xml><?xml version="1.0" encoding="utf-8"?>
<p:tagLst xmlns:a="http://schemas.openxmlformats.org/drawingml/2006/main" xmlns:r="http://schemas.openxmlformats.org/officeDocument/2006/relationships" xmlns:p="http://schemas.openxmlformats.org/presentationml/2006/main">
  <p:tag name="TIMING" val="|50.5|42.8"/>
</p:tagLst>
</file>

<file path=ppt/tags/tag20.xml><?xml version="1.0" encoding="utf-8"?>
<p:tagLst xmlns:a="http://schemas.openxmlformats.org/drawingml/2006/main" xmlns:r="http://schemas.openxmlformats.org/officeDocument/2006/relationships" xmlns:p="http://schemas.openxmlformats.org/presentationml/2006/main">
  <p:tag name="TIMING" val="|50.5|42.8"/>
</p:tagLst>
</file>

<file path=ppt/tags/tag21.xml><?xml version="1.0" encoding="utf-8"?>
<p:tagLst xmlns:a="http://schemas.openxmlformats.org/drawingml/2006/main" xmlns:r="http://schemas.openxmlformats.org/officeDocument/2006/relationships" xmlns:p="http://schemas.openxmlformats.org/presentationml/2006/main">
  <p:tag name="TIMING" val="|50.5|42.8"/>
</p:tagLst>
</file>

<file path=ppt/tags/tag22.xml><?xml version="1.0" encoding="utf-8"?>
<p:tagLst xmlns:a="http://schemas.openxmlformats.org/drawingml/2006/main" xmlns:r="http://schemas.openxmlformats.org/officeDocument/2006/relationships" xmlns:p="http://schemas.openxmlformats.org/presentationml/2006/main">
  <p:tag name="TIMING" val="|50.5|42.8"/>
</p:tagLst>
</file>

<file path=ppt/tags/tag23.xml><?xml version="1.0" encoding="utf-8"?>
<p:tagLst xmlns:a="http://schemas.openxmlformats.org/drawingml/2006/main" xmlns:r="http://schemas.openxmlformats.org/officeDocument/2006/relationships" xmlns:p="http://schemas.openxmlformats.org/presentationml/2006/main">
  <p:tag name="TIMING" val="|50.5|42.8"/>
</p:tagLst>
</file>

<file path=ppt/tags/tag24.xml><?xml version="1.0" encoding="utf-8"?>
<p:tagLst xmlns:a="http://schemas.openxmlformats.org/drawingml/2006/main" xmlns:r="http://schemas.openxmlformats.org/officeDocument/2006/relationships" xmlns:p="http://schemas.openxmlformats.org/presentationml/2006/main">
  <p:tag name="TIMING" val="|50.5|42.8"/>
</p:tagLst>
</file>

<file path=ppt/tags/tag25.xml><?xml version="1.0" encoding="utf-8"?>
<p:tagLst xmlns:a="http://schemas.openxmlformats.org/drawingml/2006/main" xmlns:r="http://schemas.openxmlformats.org/officeDocument/2006/relationships" xmlns:p="http://schemas.openxmlformats.org/presentationml/2006/main">
  <p:tag name="TIMING" val="|50.5|42.8"/>
</p:tagLst>
</file>

<file path=ppt/tags/tag26.xml><?xml version="1.0" encoding="utf-8"?>
<p:tagLst xmlns:a="http://schemas.openxmlformats.org/drawingml/2006/main" xmlns:r="http://schemas.openxmlformats.org/officeDocument/2006/relationships" xmlns:p="http://schemas.openxmlformats.org/presentationml/2006/main">
  <p:tag name="TIMING" val="|50.5|42.8"/>
</p:tagLst>
</file>

<file path=ppt/tags/tag27.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595BD4-21E3-4386-A49F-E595BE383AEB}"/>
</file>

<file path=customXml/itemProps2.xml><?xml version="1.0" encoding="utf-8"?>
<ds:datastoreItem xmlns:ds="http://schemas.openxmlformats.org/officeDocument/2006/customXml" ds:itemID="{627CE98B-81FD-45DC-8351-FB0EC1F74E92}"/>
</file>

<file path=customXml/itemProps3.xml><?xml version="1.0" encoding="utf-8"?>
<ds:datastoreItem xmlns:ds="http://schemas.openxmlformats.org/officeDocument/2006/customXml" ds:itemID="{EEBE8199-6503-47F6-A37A-E8B96830D769}"/>
</file>

<file path=docProps/app.xml><?xml version="1.0" encoding="utf-8"?>
<Properties xmlns="http://schemas.openxmlformats.org/officeDocument/2006/extended-properties" xmlns:vt="http://schemas.openxmlformats.org/officeDocument/2006/docPropsVTypes">
  <TotalTime>20836</TotalTime>
  <Words>2532</Words>
  <Application>Microsoft Macintosh PowerPoint</Application>
  <PresentationFormat>Custom</PresentationFormat>
  <Paragraphs>454</Paragraphs>
  <Slides>40</Slides>
  <Notes>32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Inter</vt:lpstr>
      <vt:lpstr>Roboto Light</vt:lpstr>
      <vt:lpstr>Plus Jakarta Sans SemiBold</vt:lpstr>
      <vt:lpstr>Calibri</vt:lpstr>
      <vt:lpstr>Inter SemiBold</vt:lpstr>
      <vt:lpstr>Arial</vt:lpstr>
      <vt:lpstr>Times New Roman</vt:lpstr>
      <vt:lpstr>Alexandria</vt:lpstr>
      <vt:lpstr>Alexandria Bold</vt:lpstr>
      <vt:lpstr>Times New Roman Bold</vt:lpstr>
      <vt:lpstr>Tajawal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PowerBI Lecture 1</dc:title>
  <cp:lastModifiedBy>Ahmed Hassan</cp:lastModifiedBy>
  <cp:revision>9</cp:revision>
  <dcterms:created xsi:type="dcterms:W3CDTF">2006-08-16T00:00:00Z</dcterms:created>
  <dcterms:modified xsi:type="dcterms:W3CDTF">2026-07-14T20:07:31Z</dcterms:modified>
  <dc:identifier>DAHLCHaYTg4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