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501" r:id="rId5"/>
    <p:sldId id="502" r:id="rId6"/>
    <p:sldId id="503" r:id="rId7"/>
    <p:sldId id="514" r:id="rId8"/>
    <p:sldId id="515" r:id="rId9"/>
    <p:sldId id="516" r:id="rId10"/>
    <p:sldId id="517" r:id="rId11"/>
    <p:sldId id="518" r:id="rId12"/>
    <p:sldId id="519" r:id="rId13"/>
    <p:sldId id="504" r:id="rId14"/>
    <p:sldId id="505" r:id="rId15"/>
    <p:sldId id="520" r:id="rId16"/>
    <p:sldId id="521" r:id="rId17"/>
    <p:sldId id="506" r:id="rId18"/>
    <p:sldId id="507" r:id="rId19"/>
    <p:sldId id="522" r:id="rId20"/>
    <p:sldId id="523" r:id="rId21"/>
    <p:sldId id="524" r:id="rId22"/>
    <p:sldId id="508" r:id="rId23"/>
    <p:sldId id="525" r:id="rId24"/>
    <p:sldId id="509" r:id="rId25"/>
    <p:sldId id="510" r:id="rId26"/>
    <p:sldId id="511" r:id="rId27"/>
    <p:sldId id="530" r:id="rId28"/>
    <p:sldId id="526" r:id="rId29"/>
    <p:sldId id="527" r:id="rId30"/>
    <p:sldId id="531" r:id="rId31"/>
    <p:sldId id="532" r:id="rId32"/>
    <p:sldId id="528" r:id="rId33"/>
    <p:sldId id="533" r:id="rId34"/>
    <p:sldId id="534" r:id="rId35"/>
    <p:sldId id="535" r:id="rId36"/>
    <p:sldId id="536" r:id="rId37"/>
    <p:sldId id="512" r:id="rId38"/>
    <p:sldId id="513" r:id="rId39"/>
    <p:sldId id="48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501"/>
            <p14:sldId id="502"/>
            <p14:sldId id="503"/>
            <p14:sldId id="514"/>
            <p14:sldId id="515"/>
            <p14:sldId id="516"/>
            <p14:sldId id="517"/>
            <p14:sldId id="518"/>
            <p14:sldId id="519"/>
            <p14:sldId id="504"/>
            <p14:sldId id="505"/>
            <p14:sldId id="520"/>
            <p14:sldId id="521"/>
            <p14:sldId id="506"/>
            <p14:sldId id="507"/>
            <p14:sldId id="522"/>
            <p14:sldId id="523"/>
            <p14:sldId id="524"/>
            <p14:sldId id="508"/>
            <p14:sldId id="525"/>
            <p14:sldId id="509"/>
            <p14:sldId id="510"/>
            <p14:sldId id="511"/>
            <p14:sldId id="530"/>
            <p14:sldId id="526"/>
            <p14:sldId id="527"/>
            <p14:sldId id="531"/>
            <p14:sldId id="532"/>
            <p14:sldId id="528"/>
            <p14:sldId id="533"/>
            <p14:sldId id="534"/>
            <p14:sldId id="535"/>
            <p14:sldId id="536"/>
            <p14:sldId id="512"/>
            <p14:sldId id="513"/>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tinywow.com/"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about.you.com/category/ai-tools/youchat/" TargetMode="External"/><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hyperlink" Target="https://www.writing.io/" TargetMode="External"/><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hyperlink" Target="https://chatspot.ai/" TargetMode="External"/><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3" Type="http://schemas.openxmlformats.org/officeDocument/2006/relationships/hyperlink" Target="https://poe.com/" TargetMode="External"/><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1.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676400" y="2460677"/>
            <a:ext cx="8492358" cy="3940089"/>
          </a:xfrm>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75373" y="1259391"/>
            <a:ext cx="10669937"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معوقات الاتصال التنظيمي وأساليب التغلب عليها</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231654"/>
          </a:xfrm>
          <a:prstGeom prst="rect">
            <a:avLst/>
          </a:prstGeom>
          <a:noFill/>
        </p:spPr>
        <p:txBody>
          <a:bodyPr wrap="square" rtlCol="0">
            <a:spAutoFit/>
          </a:bodyPr>
          <a:lstStyle/>
          <a:p>
            <a:pPr marR="459740" lvl="0" algn="r" rtl="1"/>
            <a:r>
              <a:rPr lang="ar-EG" sz="3200" b="1" dirty="0">
                <a:solidFill>
                  <a:schemeClr val="bg1"/>
                </a:solidFill>
                <a:latin typeface="Arial" panose="020B0604020202020204" pitchFamily="34" charset="0"/>
                <a:ea typeface="Calibri" panose="020F0502020204030204" pitchFamily="34" charset="0"/>
                <a:cs typeface="Simplified Arabic" panose="02020603050405020304" pitchFamily="18" charset="-78"/>
              </a:rPr>
              <a:t>أولا: معوقات الاتصال التنظيمي</a:t>
            </a:r>
          </a:p>
          <a:p>
            <a:pPr marL="1198563" marR="459740" lvl="0" indent="-347663"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1.	المعوقات النفسية </a:t>
            </a:r>
          </a:p>
          <a:p>
            <a:pPr marL="1198563" marR="459740" lvl="0" indent="-347663"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2.	المعوقات الاجتماعية والثقافية</a:t>
            </a:r>
          </a:p>
          <a:p>
            <a:pPr marL="1198563" marR="459740" lvl="0" indent="-347663"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3.	 المعوقات الناشئة عن طبيعة التنظيم</a:t>
            </a:r>
          </a:p>
          <a:p>
            <a:pPr marL="1198563" marR="459740" lvl="0" indent="-347663"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4.	المعوقات الشخصية</a:t>
            </a:r>
          </a:p>
          <a:p>
            <a:pPr marL="1198563" marR="459740" lvl="0" indent="-347663"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5.	المعوقات البيئية.</a:t>
            </a:r>
          </a:p>
          <a:p>
            <a:pPr marR="459740" lvl="0" algn="r" rtl="1"/>
            <a:r>
              <a:rPr lang="ar-EG" sz="3200" b="1" dirty="0">
                <a:solidFill>
                  <a:schemeClr val="bg1"/>
                </a:solidFill>
                <a:latin typeface="Arial" panose="020B0604020202020204" pitchFamily="34" charset="0"/>
                <a:ea typeface="Calibri" panose="020F0502020204030204" pitchFamily="34" charset="0"/>
                <a:cs typeface="Simplified Arabic" panose="02020603050405020304" pitchFamily="18" charset="-78"/>
              </a:rPr>
              <a:t>ثانيا: أساليب التغلب على المعوقات المختلفة في بيئة العمل</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17280"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007" y="4414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2329" y="650282"/>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41632" y="2215057"/>
            <a:ext cx="5738648" cy="3539430"/>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إن العملية الاتصالية داخل المنظمات تواجه العديد من العوائق والتي تحد من فعاليتها وتؤدي بها في غالب الأحيان إلى عدم تحقيق أهدافها المسطرة، ولذا لابد من التعرف أو الوقوف على هذه المعوقات حتى يتم تجنبها أو التقليل منها، ومعالجتها بشكل يؤدي إلى زيادة فعالية الاتصال والوصول إلى الأهداف المطلوبة.</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pic>
        <p:nvPicPr>
          <p:cNvPr id="4" name="Picture 3">
            <a:extLst>
              <a:ext uri="{FF2B5EF4-FFF2-40B4-BE49-F238E27FC236}">
                <a16:creationId xmlns:a16="http://schemas.microsoft.com/office/drawing/2014/main" id="{08B0585B-659D-CC04-30D9-1B1DB0149521}"/>
              </a:ext>
            </a:extLst>
          </p:cNvPr>
          <p:cNvPicPr>
            <a:picLocks noChangeAspect="1"/>
          </p:cNvPicPr>
          <p:nvPr/>
        </p:nvPicPr>
        <p:blipFill>
          <a:blip r:embed="rId3"/>
          <a:stretch>
            <a:fillRect/>
          </a:stretch>
        </p:blipFill>
        <p:spPr>
          <a:xfrm>
            <a:off x="311176" y="1607466"/>
            <a:ext cx="4754612" cy="47546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4240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7999" y="2956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3876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7594" y="64764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27834" y="2978427"/>
            <a:ext cx="4981903"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وهذه تتعلق بالعناصر الإنسانية في عملية الاتصال المتمثلة بالمصدر (المرسل) والمستقبل وتحدث أثرا عكسيا بسبب الفروق الفردية مما يجعل الأفراد يختلفون في أحكامهم على الأشياء، وبالتالي فهمهم لعملية الاتصال</a:t>
            </a:r>
            <a:r>
              <a:rPr lang="ar-EG" sz="2400" dirty="0">
                <a:solidFill>
                  <a:srgbClr val="2D3956"/>
                </a:solidFill>
                <a:latin typeface="Times New Roman" panose="02020603050405020304" pitchFamily="18" charset="0"/>
                <a:cs typeface="Times New Roman" panose="02020603050405020304" pitchFamily="18" charset="0"/>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rtl="1"/>
            <a:r>
              <a:rPr lang="ar-EG" sz="4000" b="1" dirty="0"/>
              <a:t>1.	المعوقات النفسية</a:t>
            </a:r>
            <a:endParaRPr lang="en-US" sz="4000" b="1" dirty="0"/>
          </a:p>
        </p:txBody>
      </p:sp>
      <p:pic>
        <p:nvPicPr>
          <p:cNvPr id="4" name="Picture 3">
            <a:extLst>
              <a:ext uri="{FF2B5EF4-FFF2-40B4-BE49-F238E27FC236}">
                <a16:creationId xmlns:a16="http://schemas.microsoft.com/office/drawing/2014/main" id="{CA33B5DC-E746-B14B-B38A-89698D50B9B2}"/>
              </a:ext>
            </a:extLst>
          </p:cNvPr>
          <p:cNvPicPr>
            <a:picLocks noChangeAspect="1"/>
          </p:cNvPicPr>
          <p:nvPr/>
        </p:nvPicPr>
        <p:blipFill>
          <a:blip r:embed="rId3"/>
          <a:stretch>
            <a:fillRect/>
          </a:stretch>
        </p:blipFill>
        <p:spPr>
          <a:xfrm>
            <a:off x="762000" y="1640764"/>
            <a:ext cx="4524859" cy="4524859"/>
          </a:xfrm>
          <a:prstGeom prst="rect">
            <a:avLst/>
          </a:prstGeom>
          <a:ln>
            <a:noFill/>
          </a:ln>
          <a:effectLst>
            <a:softEdge rad="112500"/>
          </a:effectLst>
        </p:spPr>
      </p:pic>
    </p:spTree>
    <p:extLst>
      <p:ext uri="{BB962C8B-B14F-4D97-AF65-F5344CB8AC3E}">
        <p14:creationId xmlns:p14="http://schemas.microsoft.com/office/powerpoint/2010/main" val="622409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4" y="9713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000548"/>
          </a:xfrm>
          <a:prstGeom prst="rect">
            <a:avLst/>
          </a:prstGeom>
          <a:noFill/>
        </p:spPr>
        <p:txBody>
          <a:bodyPr wrap="square" rtlCol="0">
            <a:spAutoFit/>
          </a:bodyPr>
          <a:lstStyle/>
          <a:p>
            <a:pPr algn="just" rtl="1"/>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أ</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 تباين الإدراك: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إدراك المرسل الخاطئ للمعلومات التي يرسلها، وبالتالي اختلاف إدراك وفهم الآخرين لها. وعدم انتباه مستقبل الرسالة إلى محتوياتها أو إدراكه الصحيح لمحتوياتها، وبالتالي يؤثر تباين الإدراك نتيجة اختلاف الفروق الفردية والبيئية في اختلاف المعاني التي يعطونها للأشياء، كما أن الكلمات المتضمنة في الرسالة قد تكون لها دلالات ومعان مختلفة لكل شخص عن الآخر.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 العوائق ذات الصلة بالعوامل النفسية</a:t>
            </a:r>
            <a:endParaRPr lang="en-US" sz="4000" b="1" dirty="0"/>
          </a:p>
        </p:txBody>
      </p:sp>
    </p:spTree>
    <p:extLst>
      <p:ext uri="{BB962C8B-B14F-4D97-AF65-F5344CB8AC3E}">
        <p14:creationId xmlns:p14="http://schemas.microsoft.com/office/powerpoint/2010/main" val="3080217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4" y="9713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وتكمن أسباب الإدراك المشوش للمرسل إليه في الأسباب الآتية: </a:t>
            </a:r>
          </a:p>
          <a:p>
            <a:pPr marL="803275"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تأثير التوقعات والحاجات والخبرات السابقة للمرسل إليه على إدراكه لمقومات الرسالة.</a:t>
            </a:r>
          </a:p>
          <a:p>
            <a:pPr marL="803275"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مدى تناسب المثيرات التي تحتوي عليها الرسالة مع درجة ومستوى ووعي المرسل إليه.</a:t>
            </a:r>
          </a:p>
          <a:p>
            <a:pPr marL="803275"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مدى بساطة محتويات الرسالة وانتظامها.</a:t>
            </a:r>
          </a:p>
          <a:p>
            <a:pPr marL="803275"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درجة الخبرة في محتويات الرسالة حيث يصعب تفهم الوسائل ذات المحتويات غير المألوفة من جانب المرسل إليه.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 العوائق ذات الصلة بالعوامل النفسية</a:t>
            </a:r>
            <a:endParaRPr lang="en-US" sz="4000" b="1" dirty="0"/>
          </a:p>
        </p:txBody>
      </p:sp>
    </p:spTree>
    <p:extLst>
      <p:ext uri="{BB962C8B-B14F-4D97-AF65-F5344CB8AC3E}">
        <p14:creationId xmlns:p14="http://schemas.microsoft.com/office/powerpoint/2010/main" val="3698949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4" y="9713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00767"/>
          </a:xfrm>
          <a:prstGeom prst="rect">
            <a:avLst/>
          </a:prstGeom>
          <a:noFill/>
        </p:spPr>
        <p:txBody>
          <a:bodyPr wrap="square" rtlCol="0">
            <a:spAutoFit/>
          </a:bodyPr>
          <a:lstStyle/>
          <a:p>
            <a:pPr algn="just" rtl="1"/>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ب</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 الإدراك الانتقائي: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يميل الفرد إلى الاستماع إلى ما يتناسب مع معتقداته وأفكاره وآرائه والعمل على إعاقة المعلومات التي تتعارض مع يؤمن به من قيم واتجاهات وآراء وأفكار.</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indent="-342900" algn="just" rtl="1">
              <a:buFont typeface="Arial" panose="020B0604020202020204" pitchFamily="34" charset="0"/>
              <a:buChar char="•"/>
            </a:pP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ج</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ـ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 الانطواء: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عدم مخالطة الآخرين أو تبادل المعلومات معهم.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تشويه وترشيح المعلومات مما يؤدي إلى انحراف العمل عن تحقيق أهدافه.</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 العوائق ذات الصلة بالعوامل النفسية</a:t>
            </a:r>
            <a:endParaRPr lang="en-US" sz="4000" b="1" dirty="0"/>
          </a:p>
        </p:txBody>
      </p:sp>
    </p:spTree>
    <p:extLst>
      <p:ext uri="{BB962C8B-B14F-4D97-AF65-F5344CB8AC3E}">
        <p14:creationId xmlns:p14="http://schemas.microsoft.com/office/powerpoint/2010/main" val="9560753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4" y="9713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539430"/>
          </a:xfrm>
          <a:prstGeom prst="rect">
            <a:avLst/>
          </a:prstGeom>
          <a:noFill/>
        </p:spPr>
        <p:txBody>
          <a:bodyPr wrap="square" rtlCol="0">
            <a:spAutoFit/>
          </a:bodyPr>
          <a:lstStyle/>
          <a:p>
            <a:pPr algn="just" rtl="1"/>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د</a:t>
            </a:r>
            <a:r>
              <a:rPr lang="ar-EG" sz="3200" b="1"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 اللغة: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وسية اتصال يتم نقل المعلومات أو الفكرة من خلالها، إما </a:t>
            </a:r>
            <a:r>
              <a:rPr lang="ar-SA" sz="2400" dirty="0" err="1">
                <a:solidFill>
                  <a:srgbClr val="2D3956"/>
                </a:solidFill>
                <a:latin typeface="Times New Roman" panose="02020603050405020304" pitchFamily="18" charset="0"/>
                <a:cs typeface="Times New Roman" panose="02020603050405020304" pitchFamily="18" charset="0"/>
              </a:rPr>
              <a:t>شفاهة</a:t>
            </a:r>
            <a:r>
              <a:rPr lang="ar-SA" sz="2400" dirty="0">
                <a:solidFill>
                  <a:srgbClr val="2D3956"/>
                </a:solidFill>
                <a:latin typeface="Times New Roman" panose="02020603050405020304" pitchFamily="18" charset="0"/>
                <a:cs typeface="Times New Roman" panose="02020603050405020304" pitchFamily="18" charset="0"/>
              </a:rPr>
              <a:t> أو كتابة، إلا أن اللغة قد تتحول إلى عقبة أمام الاتصال في حالة اختلاف مستوى التعليم والثقافة، مما يؤدي إلى عدم فهم الكلمات والألفاظ المتبادلة بين الطرفين فيفسرها كل طرف حسب فهمه الخاص. كما أن عامل التخصص قد يشكل صعوبة في الاتصال إذ أن اتصال الأطباء يتم بسهولة ويسر فيما بينهم، لكن الصورة تختلف عند اتصالهم بالمهندسين ورجال القانون.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بكل مهنة من هذه المهن تستعمل لغة ومصطلحات علمية وفنية وقانونية خاصة بها. وبطبيعة الحال فإن مشكلة اللغة تظهر أكثر في الاتصالات المكتوبة. أما الاتصالات الشفهية فإن الفرص تبقى متاحة لتوضيح المعاني والاستفسار عن مدلول الألفاظ والكلمات.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 العوائق ذات الصلة بالعوامل النفسية</a:t>
            </a:r>
            <a:endParaRPr lang="en-US" sz="4000" b="1" dirty="0"/>
          </a:p>
        </p:txBody>
      </p:sp>
    </p:spTree>
    <p:extLst>
      <p:ext uri="{BB962C8B-B14F-4D97-AF65-F5344CB8AC3E}">
        <p14:creationId xmlns:p14="http://schemas.microsoft.com/office/powerpoint/2010/main" val="11452910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4" y="9713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293209"/>
          </a:xfrm>
          <a:prstGeom prst="rect">
            <a:avLst/>
          </a:prstGeom>
          <a:noFill/>
        </p:spPr>
        <p:txBody>
          <a:bodyPr wrap="square" rtlCol="0">
            <a:spAutoFit/>
          </a:bodyPr>
          <a:lstStyle/>
          <a:p>
            <a:pPr algn="just" rtl="1"/>
            <a:r>
              <a:rPr lang="ar-EG" sz="3200" b="1" dirty="0">
                <a:solidFill>
                  <a:srgbClr val="2D3956"/>
                </a:solidFill>
                <a:highlight>
                  <a:srgbClr val="FFFF00"/>
                </a:highlight>
                <a:latin typeface="Times New Roman" panose="02020603050405020304" pitchFamily="18" charset="0"/>
                <a:cs typeface="Times New Roman" panose="02020603050405020304" pitchFamily="18" charset="0"/>
              </a:rPr>
              <a:t>هـ- </a:t>
            </a: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الانفعالات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الحالة الانفعالية لكل من مرسل المعلومات ومتلقيها ستحدد ما إذا كانت المعاني الصحيحة هي التي يتم تبادلها، أو أن هناك حاجزا انفعاليا بينهما يمنع من تحقيق هذه النتيجة. </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algn="just" rtl="1"/>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و</a:t>
            </a:r>
            <a:r>
              <a:rPr lang="ar-EG" sz="3200" b="1"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 الاختلافات الوراثية: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المقصود بالاختلافات الوراثية هي تحديد منبت كل مرسل المعلومات ومتلقيها ومعرفة ما إذا كان أصلها متجانسا نسبيا وإلا تعذر عليها نقل المطلوب. والمعروف أن مركز الإنسان في الحياة يشكل بقوة أفكاره واتجاهه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 العوائق ذات الصلة بالعوامل النفسية</a:t>
            </a:r>
            <a:endParaRPr lang="en-US" sz="4000" b="1" dirty="0"/>
          </a:p>
        </p:txBody>
      </p:sp>
    </p:spTree>
    <p:extLst>
      <p:ext uri="{BB962C8B-B14F-4D97-AF65-F5344CB8AC3E}">
        <p14:creationId xmlns:p14="http://schemas.microsoft.com/office/powerpoint/2010/main" val="19104140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4" y="9713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00767"/>
          </a:xfrm>
          <a:prstGeom prst="rect">
            <a:avLst/>
          </a:prstGeom>
          <a:noFill/>
        </p:spPr>
        <p:txBody>
          <a:bodyPr wrap="square" rtlCol="0">
            <a:spAutoFit/>
          </a:bodyPr>
          <a:lstStyle/>
          <a:p>
            <a:pPr algn="just" rtl="1"/>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ز</a:t>
            </a:r>
            <a:r>
              <a:rPr lang="ar-EG" sz="3200" b="1"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 تنقية المعلومات وغربلتها: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تحدث عادة بالنسبة للاتصالات الصاعدة وتسير إلى استبعاد أو تعديل بعض المعلومات موضع الرسالة لتحقيق </a:t>
            </a:r>
            <a:r>
              <a:rPr lang="ar-SA" sz="2400" dirty="0" err="1">
                <a:solidFill>
                  <a:srgbClr val="2D3956"/>
                </a:solidFill>
                <a:latin typeface="Times New Roman" panose="02020603050405020304" pitchFamily="18" charset="0"/>
                <a:cs typeface="Times New Roman" panose="02020603050405020304" pitchFamily="18" charset="0"/>
              </a:rPr>
              <a:t>إيجابياتها</a:t>
            </a:r>
            <a:r>
              <a:rPr lang="ar-SA" sz="2400" dirty="0">
                <a:solidFill>
                  <a:srgbClr val="2D3956"/>
                </a:solidFill>
                <a:latin typeface="Times New Roman" panose="02020603050405020304" pitchFamily="18" charset="0"/>
                <a:cs typeface="Times New Roman" panose="02020603050405020304" pitchFamily="18" charset="0"/>
              </a:rPr>
              <a:t> أو زيادة قيمها من منظور المستقبل، فالمرؤوس قد يخفي أو يعدل المعلومات غير مفضلة في الرسائل الموجهة إلى رؤسائهم. ويكمن السبب في اللجوء إلى تنقية المعلومات المرسلة للإدارة العليا كونها الأساس في ممارسة الرقابة.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فالإدارة تحدد مستويات جدارتهم، وتمنح الزيادات في الرواتب والحوافز، وتقوم بترقية الأفراد في ضوء ما تتلقاه من قنوات الاتصال الصاعد. إن الميل للتنقية يتم تقريبا في المستويات الإدارية كافة.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 العوائق ذات الصلة بالعوامل النفسية</a:t>
            </a:r>
            <a:endParaRPr lang="en-US" sz="4000" b="1" dirty="0"/>
          </a:p>
        </p:txBody>
      </p:sp>
    </p:spTree>
    <p:extLst>
      <p:ext uri="{BB962C8B-B14F-4D97-AF65-F5344CB8AC3E}">
        <p14:creationId xmlns:p14="http://schemas.microsoft.com/office/powerpoint/2010/main" val="2410237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4" y="9713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61884"/>
          </a:xfrm>
          <a:prstGeom prst="rect">
            <a:avLst/>
          </a:prstGeom>
          <a:noFill/>
        </p:spPr>
        <p:txBody>
          <a:bodyPr wrap="square" rtlCol="0">
            <a:spAutoFit/>
          </a:bodyPr>
          <a:lstStyle/>
          <a:p>
            <a:pPr algn="just" rtl="1"/>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ح</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 التجريد: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عملية التجريد يتم إهمال التفاصيل، بحيث يقتصر الاتصال على الحقائق كما يدرك بها، وليس كما هي موجودة.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 العوائق ذات الصلة بالعوامل النفسية</a:t>
            </a:r>
            <a:endParaRPr lang="en-US" sz="4000" b="1" dirty="0"/>
          </a:p>
        </p:txBody>
      </p:sp>
    </p:spTree>
    <p:extLst>
      <p:ext uri="{BB962C8B-B14F-4D97-AF65-F5344CB8AC3E}">
        <p14:creationId xmlns:p14="http://schemas.microsoft.com/office/powerpoint/2010/main" val="17061404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41950" y="2691389"/>
            <a:ext cx="5334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ويرجع هذا النوع من المعوقات إلى التنشئة الاجتماعية للأفراد والبيئة التي يعيش فيها الشخص سواء كان داخل التنظيم أو خارجه، ويتضمن القيم والمعايير والمعتقدات التي تشكل حاجزا أما تحقيق الأهداف المرجوة والمنتظرة من طرف التنظيم.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rtl="1"/>
            <a:r>
              <a:rPr lang="ar-EG" sz="4000" b="1" dirty="0"/>
              <a:t>2.	معوقات اجتماعية وثقافية</a:t>
            </a:r>
            <a:endParaRPr lang="en-US" sz="4000" b="1" dirty="0"/>
          </a:p>
        </p:txBody>
      </p:sp>
      <p:pic>
        <p:nvPicPr>
          <p:cNvPr id="4" name="Picture 3">
            <a:extLst>
              <a:ext uri="{FF2B5EF4-FFF2-40B4-BE49-F238E27FC236}">
                <a16:creationId xmlns:a16="http://schemas.microsoft.com/office/drawing/2014/main" id="{FDCE800B-8B58-CCCB-DAE3-EC8B0CF41539}"/>
              </a:ext>
            </a:extLst>
          </p:cNvPr>
          <p:cNvPicPr>
            <a:picLocks noChangeAspect="1"/>
          </p:cNvPicPr>
          <p:nvPr/>
        </p:nvPicPr>
        <p:blipFill rotWithShape="1">
          <a:blip r:embed="rId3"/>
          <a:srcRect t="43288"/>
          <a:stretch/>
        </p:blipFill>
        <p:spPr>
          <a:xfrm>
            <a:off x="617875" y="2691389"/>
            <a:ext cx="4170025" cy="23151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4519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70099"/>
          </a:xfrm>
          <a:prstGeom prst="rect">
            <a:avLst/>
          </a:prstGeom>
          <a:noFill/>
        </p:spPr>
        <p:txBody>
          <a:bodyPr wrap="square" rtlCol="0">
            <a:spAutoFit/>
          </a:bodyPr>
          <a:lstStyle/>
          <a:p>
            <a:pPr algn="just" rtl="1"/>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أ</a:t>
            </a:r>
            <a:r>
              <a:rPr lang="ar-EG" sz="3200" b="1" dirty="0">
                <a:solidFill>
                  <a:srgbClr val="2D3956"/>
                </a:solidFill>
                <a:highlight>
                  <a:srgbClr val="00FFFF"/>
                </a:highlight>
                <a:latin typeface="Times New Roman" panose="02020603050405020304" pitchFamily="18" charset="0"/>
                <a:cs typeface="Times New Roman" panose="02020603050405020304" pitchFamily="18" charset="0"/>
              </a:rPr>
              <a:t>-</a:t>
            </a:r>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 التباعد الاجتماعي: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ونقصد به الاختلاف في البيئة الاجتماعية للفاعلين، أي أن أطراف الاتصال ينتمون إلى مناطق مختلفة. وتشتمل هذه النقطة على الفوارق اللغوية والعرقية والدينية والفكرية.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حيث يعد هذا العامل من أكثر الحواجز شيوعا أمام الاتصال التنظيمي ذي الحجم الكبير، إذ تتعقد الاتصالات فيه.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وعليه فالمنظمات التي يتشكل مجتمعها من فاعلين ينتمون إلى مناطق مختلفة تجد صعوبات كبيرة وحواجز عديدة من أجل التنسيق فيما بينهم ووضع برامج وقواعد اتصالية. ويعد هذا العائق من أبرز العوامل المساهمة في بروز الصراع بين الفاعلين داخل التنظيم.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من أهم المعوقات الاجتماعية الثقافية</a:t>
            </a:r>
            <a:endParaRPr lang="en-US" sz="4000" b="1" dirty="0"/>
          </a:p>
        </p:txBody>
      </p:sp>
    </p:spTree>
    <p:extLst>
      <p:ext uri="{BB962C8B-B14F-4D97-AF65-F5344CB8AC3E}">
        <p14:creationId xmlns:p14="http://schemas.microsoft.com/office/powerpoint/2010/main" val="1335462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431435"/>
          </a:xfrm>
          <a:prstGeom prst="rect">
            <a:avLst/>
          </a:prstGeom>
          <a:noFill/>
        </p:spPr>
        <p:txBody>
          <a:bodyPr wrap="square" rtlCol="0">
            <a:spAutoFit/>
          </a:bodyPr>
          <a:lstStyle/>
          <a:p>
            <a:pPr algn="just" rtl="1"/>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ب</a:t>
            </a:r>
            <a:r>
              <a:rPr lang="ar-EG" sz="3200" b="1" dirty="0">
                <a:solidFill>
                  <a:srgbClr val="2D3956"/>
                </a:solidFill>
                <a:highlight>
                  <a:srgbClr val="00FFFF"/>
                </a:highlight>
                <a:latin typeface="Times New Roman" panose="02020603050405020304" pitchFamily="18" charset="0"/>
                <a:cs typeface="Times New Roman" panose="02020603050405020304" pitchFamily="18" charset="0"/>
              </a:rPr>
              <a:t>-</a:t>
            </a:r>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 الاختلافات الثقافية: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التمايز والتباين في الثقافات بين الفاعلين ينتج عنه اختلاف في اللغة المستعملة، ومنه يكون الترميز فيما بينهم مختلفا وهذا ما يجعل العملية الاتصالية تتسم بالصعوبة، فاللغة ليست الكلمات نفسها وإنما مدلولات تلك الكلمات، والمعاني هي من الممتلكات الخاصة بالفاعل فهو يستخرج في ضوء خبراته وعاداته وتقاليده المتواجدة في المجتمع والبيئة الثقافية التي يعيش فيها وفي هذا الصدد يرى كل من </a:t>
            </a:r>
            <a:r>
              <a:rPr lang="ar-SA" sz="2400" dirty="0" err="1">
                <a:solidFill>
                  <a:srgbClr val="2D3956"/>
                </a:solidFill>
                <a:latin typeface="Times New Roman" panose="02020603050405020304" pitchFamily="18" charset="0"/>
                <a:cs typeface="Times New Roman" panose="02020603050405020304" pitchFamily="18" charset="0"/>
              </a:rPr>
              <a:t>كوشار</a:t>
            </a:r>
            <a:r>
              <a:rPr lang="ar-SA" sz="2400" dirty="0">
                <a:solidFill>
                  <a:srgbClr val="2D3956"/>
                </a:solidFill>
                <a:latin typeface="Times New Roman" panose="02020603050405020304" pitchFamily="18" charset="0"/>
                <a:cs typeface="Times New Roman" panose="02020603050405020304" pitchFamily="18" charset="0"/>
              </a:rPr>
              <a:t> وكاس أن الاتصال:” فعل ثقافي، فبدون ثقافة موحدة (لغة، عادات، قيم ...) فإنه يكون صعبا جدا".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من أهم المعوقات الاجتماعية الثقافية</a:t>
            </a:r>
            <a:endParaRPr lang="en-US" sz="4000" b="1" dirty="0"/>
          </a:p>
        </p:txBody>
      </p:sp>
    </p:spTree>
    <p:extLst>
      <p:ext uri="{BB962C8B-B14F-4D97-AF65-F5344CB8AC3E}">
        <p14:creationId xmlns:p14="http://schemas.microsoft.com/office/powerpoint/2010/main" val="36866811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ومنه فالعامل الثقافي له دور كبير وهام في تحقيق فعالية الاتصال داخل التنظيم، حيث إن التنظيم عبارة عن مجموعة من الفاعلين، ومحاولة التقريب بينهم وفهم خلفياتهم وثقافتهم يسهم في عملية تشكيل جماعات وفرق العمل وذلك لتفادي الانفعالات العدائية بين العناصر المختلفة من الجانب الثقافي.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مخاطر المعوقات الاجتماعية الثقافية</a:t>
            </a:r>
            <a:endParaRPr lang="en-US" sz="4000" b="1" dirty="0"/>
          </a:p>
        </p:txBody>
      </p:sp>
    </p:spTree>
    <p:extLst>
      <p:ext uri="{BB962C8B-B14F-4D97-AF65-F5344CB8AC3E}">
        <p14:creationId xmlns:p14="http://schemas.microsoft.com/office/powerpoint/2010/main" val="8133111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96000" y="2391844"/>
            <a:ext cx="5334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يوضح الهيكل التنظيمي للتنظيم العلاقات القائمة بين الوظائف المختلفة وانسياب السلطة والمسؤولية، وخطوط الاتصال بين العاملين فيها تبين مراكز اتخاذ القرارات والتخصصات المتوفرة وطبيعة العمل وطرق تقسيمه، لذا فوجود هيكل ضعيف يسبب عائقا كبيرا في عملية الاتصال الفعال.</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2784870" y="409903"/>
            <a:ext cx="5823102"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rtl="1"/>
            <a:r>
              <a:rPr lang="ar-EG" sz="3200" b="1" dirty="0"/>
              <a:t>3.	المعوقات الناشئة عن طبيعة التنظيم</a:t>
            </a:r>
            <a:endParaRPr lang="en-US" sz="3200" b="1" dirty="0"/>
          </a:p>
        </p:txBody>
      </p:sp>
      <p:pic>
        <p:nvPicPr>
          <p:cNvPr id="4" name="Picture 3">
            <a:extLst>
              <a:ext uri="{FF2B5EF4-FFF2-40B4-BE49-F238E27FC236}">
                <a16:creationId xmlns:a16="http://schemas.microsoft.com/office/drawing/2014/main" id="{9FCAFC5F-4EDD-4458-38FE-10C1470950F1}"/>
              </a:ext>
            </a:extLst>
          </p:cNvPr>
          <p:cNvPicPr>
            <a:picLocks noChangeAspect="1"/>
          </p:cNvPicPr>
          <p:nvPr/>
        </p:nvPicPr>
        <p:blipFill>
          <a:blip r:embed="rId3"/>
          <a:stretch>
            <a:fillRect/>
          </a:stretch>
        </p:blipFill>
        <p:spPr>
          <a:xfrm>
            <a:off x="617280" y="2141974"/>
            <a:ext cx="4133446" cy="4133446"/>
          </a:xfrm>
          <a:prstGeom prst="rect">
            <a:avLst/>
          </a:prstGeom>
        </p:spPr>
      </p:pic>
    </p:spTree>
    <p:extLst>
      <p:ext uri="{BB962C8B-B14F-4D97-AF65-F5344CB8AC3E}">
        <p14:creationId xmlns:p14="http://schemas.microsoft.com/office/powerpoint/2010/main" val="945001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539430"/>
          </a:xfrm>
          <a:prstGeom prst="rect">
            <a:avLst/>
          </a:prstGeom>
          <a:noFill/>
        </p:spPr>
        <p:txBody>
          <a:bodyPr wrap="square" rtlCol="0">
            <a:spAutoFit/>
          </a:bodyPr>
          <a:lstStyle/>
          <a:p>
            <a:pPr algn="just" rtl="1"/>
            <a:r>
              <a:rPr lang="ar-EG" sz="3200" dirty="0">
                <a:solidFill>
                  <a:srgbClr val="2D3956"/>
                </a:solidFill>
                <a:highlight>
                  <a:srgbClr val="00FFFF"/>
                </a:highlight>
                <a:latin typeface="Times New Roman" panose="02020603050405020304" pitchFamily="18" charset="0"/>
                <a:cs typeface="Times New Roman" panose="02020603050405020304" pitchFamily="18" charset="0"/>
              </a:rPr>
              <a:t>أ -</a:t>
            </a:r>
            <a:r>
              <a:rPr lang="ar-SA" sz="3200" dirty="0">
                <a:solidFill>
                  <a:srgbClr val="2D3956"/>
                </a:solidFill>
                <a:highlight>
                  <a:srgbClr val="00FFFF"/>
                </a:highlight>
                <a:latin typeface="Times New Roman" panose="02020603050405020304" pitchFamily="18" charset="0"/>
                <a:cs typeface="Times New Roman" panose="02020603050405020304" pitchFamily="18" charset="0"/>
              </a:rPr>
              <a:t>صعوبات خاصة بالتدرج الهرمي: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حيث إن عدم كفاءة الهياكل التنظيمية من حيث المستويات الإدارية التي تمر بها عملية الاتصال يؤدي إلى الكثير من التشويه للمعلومات ومنه عدم كفاءة عملية الاتصال وذلك </a:t>
            </a:r>
            <a:r>
              <a:rPr lang="ar-EG" sz="2400" dirty="0">
                <a:solidFill>
                  <a:srgbClr val="2D3956"/>
                </a:solidFill>
                <a:latin typeface="Times New Roman" panose="02020603050405020304" pitchFamily="18" charset="0"/>
                <a:cs typeface="Times New Roman" panose="02020603050405020304" pitchFamily="18" charset="0"/>
              </a:rPr>
              <a:t>من خلال</a:t>
            </a:r>
            <a:r>
              <a:rPr lang="ar-SA" sz="2400" dirty="0">
                <a:solidFill>
                  <a:srgbClr val="2D3956"/>
                </a:solidFill>
                <a:latin typeface="Times New Roman" panose="02020603050405020304" pitchFamily="18" charset="0"/>
                <a:cs typeface="Times New Roman" panose="02020603050405020304" pitchFamily="18" charset="0"/>
              </a:rPr>
              <a:t>: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التأثير على كمية المعلومات الهامة للاتصال، فتكون أقل بكثير في القاعدة مقارنة بالمستويات الوسطى والعليا.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تفاوت مراكز السلطة عند فاعلي التنظيم يؤدي إلى صعوبة العملية الاتصالية داخل التنظيم، ذلك لأسباب عدة: كخوف العامل البسيط وخجله من رئيسه في العمل.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تعدد المستويات الإدارية يعني طول المسافة بين القاعدة وقمة هرم الهيكل التنظيمي ومرور المعلومات بسلسة من المستويات الإدارية مما يعرض المعلومات لعملية التحريف.</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b="1" dirty="0"/>
              <a:t>أقسام المعوقات المرتبطة بطبيعة التنظيم</a:t>
            </a:r>
            <a:endParaRPr lang="en-US" sz="3200" b="1" dirty="0"/>
          </a:p>
        </p:txBody>
      </p:sp>
    </p:spTree>
    <p:extLst>
      <p:ext uri="{BB962C8B-B14F-4D97-AF65-F5344CB8AC3E}">
        <p14:creationId xmlns:p14="http://schemas.microsoft.com/office/powerpoint/2010/main" val="28428507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431435"/>
          </a:xfrm>
          <a:prstGeom prst="rect">
            <a:avLst/>
          </a:prstGeom>
          <a:noFill/>
        </p:spPr>
        <p:txBody>
          <a:bodyPr wrap="square" rtlCol="0">
            <a:spAutoFit/>
          </a:bodyPr>
          <a:lstStyle/>
          <a:p>
            <a:pPr algn="just" rtl="1"/>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ب</a:t>
            </a:r>
            <a:r>
              <a:rPr lang="ar-EG" sz="3200" b="1" dirty="0">
                <a:solidFill>
                  <a:srgbClr val="2D3956"/>
                </a:solidFill>
                <a:highlight>
                  <a:srgbClr val="00FFFF"/>
                </a:highlight>
                <a:latin typeface="Times New Roman" panose="02020603050405020304" pitchFamily="18" charset="0"/>
                <a:cs typeface="Times New Roman" panose="02020603050405020304" pitchFamily="18" charset="0"/>
              </a:rPr>
              <a:t>-</a:t>
            </a:r>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 صعوبات انطلاقا من التخصص في العمل: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بالرغم من أن تقسيم العمل يقصد به رفع أو زيادة إنتاجية العاملين، وبالتالي الرفع من فعالية التنظيم، إلا أن هذا الأخير يصبح عائقا في عملية الاتصال داخل المنظمة إذا كان المختصون في المشروع، أي في محيط العمل جماعات متباينة حيث تلجأ كل فئة من تلك الجماعات إلى استخدام لغتها الفنية الخاصة بها مما يؤدي إلى صعوبات جمة في الاتصالات ويجعلها غير مفهومة مما يؤثر على سيرورة الأعمال داخل المنظمة وانعكاس ذك على تحقيق أهدافها المسطرة.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b="1" dirty="0"/>
              <a:t>أقسام المعوقات المرتبطة بطبيعة التنظيم</a:t>
            </a:r>
            <a:endParaRPr lang="en-US" sz="3200" b="1" dirty="0"/>
          </a:p>
        </p:txBody>
      </p:sp>
    </p:spTree>
    <p:extLst>
      <p:ext uri="{BB962C8B-B14F-4D97-AF65-F5344CB8AC3E}">
        <p14:creationId xmlns:p14="http://schemas.microsoft.com/office/powerpoint/2010/main" val="25231301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539430"/>
          </a:xfrm>
          <a:prstGeom prst="rect">
            <a:avLst/>
          </a:prstGeom>
          <a:noFill/>
        </p:spPr>
        <p:txBody>
          <a:bodyPr wrap="square" rtlCol="0">
            <a:spAutoFit/>
          </a:bodyPr>
          <a:lstStyle/>
          <a:p>
            <a:pPr algn="just" rtl="1"/>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ج</a:t>
            </a:r>
            <a:r>
              <a:rPr lang="ar-EG" sz="3200" b="1" dirty="0">
                <a:solidFill>
                  <a:srgbClr val="2D3956"/>
                </a:solidFill>
                <a:highlight>
                  <a:srgbClr val="00FFFF"/>
                </a:highlight>
                <a:latin typeface="Times New Roman" panose="02020603050405020304" pitchFamily="18" charset="0"/>
                <a:cs typeface="Times New Roman" panose="02020603050405020304" pitchFamily="18" charset="0"/>
              </a:rPr>
              <a:t>ـ -</a:t>
            </a:r>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 مشاكل مترتبة على درجة الرسمية: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حيث إن كبر التنظيم وتعقيده يحتم عليها استخدام الاتصال الكتابي والذي له العديد من السلبيات: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غالبا ما يكون غير محفز.</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الطابع الرسمي يركز على المعلومات التقنية، الكمية وإغفال المعلومات النوعية حول العلاقات بين الفاعلين.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عدم السرعة في الظروف الاستثنائية، والتي تقتضي سرعة إبلاغ المعلومات إلى العاملين.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احتمالات التحريف الكبيرة.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عدم توفر التغذية الرجعية، وعدم إتاحة الفرص لطرح الأسئلة أو إجراء مناقشات فيما يخص القرارات المتخذة عبر الاتصال المكتوب.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b="1" dirty="0"/>
              <a:t>أقسام المعوقات المرتبطة بطبيعة التنظيم</a:t>
            </a:r>
            <a:endParaRPr lang="en-US" sz="3200" b="1" dirty="0"/>
          </a:p>
        </p:txBody>
      </p:sp>
    </p:spTree>
    <p:extLst>
      <p:ext uri="{BB962C8B-B14F-4D97-AF65-F5344CB8AC3E}">
        <p14:creationId xmlns:p14="http://schemas.microsoft.com/office/powerpoint/2010/main" val="5778645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414876" cy="3170099"/>
          </a:xfrm>
          <a:prstGeom prst="rect">
            <a:avLst/>
          </a:prstGeom>
          <a:noFill/>
        </p:spPr>
        <p:txBody>
          <a:bodyPr wrap="square" rtlCol="0">
            <a:spAutoFit/>
          </a:bodyPr>
          <a:lstStyle/>
          <a:p>
            <a:pPr algn="just" rtl="1"/>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د</a:t>
            </a:r>
            <a:r>
              <a:rPr lang="ar-EG" sz="3200" b="1" dirty="0">
                <a:solidFill>
                  <a:srgbClr val="2D3956"/>
                </a:solidFill>
                <a:highlight>
                  <a:srgbClr val="00FFFF"/>
                </a:highlight>
                <a:latin typeface="Times New Roman" panose="02020603050405020304" pitchFamily="18" charset="0"/>
                <a:cs typeface="Times New Roman" panose="02020603050405020304" pitchFamily="18" charset="0"/>
              </a:rPr>
              <a:t>-</a:t>
            </a:r>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 صعوبات تتعلق بالتنظيم وربطه بالبيئة الخارجية: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قصور سياسة نظام الاتصال وذلك لعدم وجود سياسة واضحة تعبر عن نوايا الإدارة.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التداخل بين التنفيذ والاستشارة وهو سبب رئيسي في العداء الأزلي بينهما.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الاعتماد الزائد على اللجان، حيث تعد هذه الأخيرة كإحدى أنواع الاستشارة وإن الاعتماد عليها يؤدي إلى تدهور العلاقة بينهما وبين المسؤولين في خط السلطة.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عدم الاستقرار التنظيمي يؤدي إلى زعزعة العلاقات الاجتماعية بين الفاعلين.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العجز والقصور في ربط التنظيم وبيئته الخارجية، إذ يعد من أقوى عوائق الاتصال حيث أن البيئة تزود المنظمة بمعلومات عن العملاء والمستهلكين والقوى البشرية المتوفرة.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b="1" dirty="0"/>
              <a:t>أقسام المعوقات المرتبطة بطبيعة التنظيم</a:t>
            </a:r>
            <a:endParaRPr lang="en-US" sz="3200" b="1" dirty="0"/>
          </a:p>
        </p:txBody>
      </p:sp>
    </p:spTree>
    <p:extLst>
      <p:ext uri="{BB962C8B-B14F-4D97-AF65-F5344CB8AC3E}">
        <p14:creationId xmlns:p14="http://schemas.microsoft.com/office/powerpoint/2010/main" val="30159379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80538" y="3270536"/>
            <a:ext cx="4603531"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المعوقات الشخصية في الاتصال التنظيمي تتضمن عدة جوانب تؤثر على كفاءة وفعالية الاتصال داخل المؤسسات.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rtl="1"/>
            <a:r>
              <a:rPr lang="ar-EG" sz="4000" b="1" dirty="0"/>
              <a:t>4.	المعوقات الشخصية</a:t>
            </a:r>
            <a:endParaRPr lang="en-US" sz="4000" b="1" dirty="0"/>
          </a:p>
        </p:txBody>
      </p:sp>
      <p:pic>
        <p:nvPicPr>
          <p:cNvPr id="4" name="Picture 3">
            <a:extLst>
              <a:ext uri="{FF2B5EF4-FFF2-40B4-BE49-F238E27FC236}">
                <a16:creationId xmlns:a16="http://schemas.microsoft.com/office/drawing/2014/main" id="{31AFA0D8-C69A-1593-4FFA-90F1E651E5E3}"/>
              </a:ext>
            </a:extLst>
          </p:cNvPr>
          <p:cNvPicPr>
            <a:picLocks noChangeAspect="1"/>
          </p:cNvPicPr>
          <p:nvPr/>
        </p:nvPicPr>
        <p:blipFill>
          <a:blip r:embed="rId3"/>
          <a:stretch>
            <a:fillRect/>
          </a:stretch>
        </p:blipFill>
        <p:spPr>
          <a:xfrm>
            <a:off x="617280" y="2095405"/>
            <a:ext cx="4249399" cy="4249399"/>
          </a:xfrm>
          <a:prstGeom prst="rect">
            <a:avLst/>
          </a:prstGeom>
        </p:spPr>
      </p:pic>
    </p:spTree>
    <p:extLst>
      <p:ext uri="{BB962C8B-B14F-4D97-AF65-F5344CB8AC3E}">
        <p14:creationId xmlns:p14="http://schemas.microsoft.com/office/powerpoint/2010/main" val="2690839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اختلافات الشخصية: الاختلافات في الشخصيات بين الموظفين يمكن أن تؤدي إلى سوء الفهم والتأويلات الخاطئة للرسائل المتبادلة.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 الحواجز اللغوية: الاختلافات في اللغة أو اللهجة داخل الفريق يمكن أن تسبب تحديات في الفهم الواضح للرسائل.</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المعتقدات والتقاليد: المعتقدات الشخصية والثقافية يمكن أن تؤثر على طريقة تلقي وفهم الرسائل.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من بين المعوقات الشخصية </a:t>
            </a:r>
            <a:endParaRPr lang="en-US" sz="4000" b="1" dirty="0"/>
          </a:p>
        </p:txBody>
      </p:sp>
    </p:spTree>
    <p:extLst>
      <p:ext uri="{BB962C8B-B14F-4D97-AF65-F5344CB8AC3E}">
        <p14:creationId xmlns:p14="http://schemas.microsoft.com/office/powerpoint/2010/main" val="196024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51814"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القدرات الإدراكية والعاطفية: القيود الذهنية أو العاطفية للأفراد يمكن أن تؤثر على قدرتهم على فهم واستيعاب المعلومات.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التحيزات الشخصية والتصورات المسبقة: التحيزات يمكن أن تؤدي إلى تفسير الرسائل بطريقة معينة، مما يؤثر على الفهم الصحيح لها.</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indent="393700" algn="just" rtl="1"/>
            <a:r>
              <a:rPr lang="ar-EG" sz="2400" dirty="0">
                <a:solidFill>
                  <a:srgbClr val="2D3956"/>
                </a:solidFill>
                <a:latin typeface="Times New Roman" panose="02020603050405020304" pitchFamily="18" charset="0"/>
                <a:cs typeface="Times New Roman" panose="02020603050405020304" pitchFamily="18" charset="0"/>
              </a:rPr>
              <a:t>ويجب التأكيد على أن </a:t>
            </a:r>
            <a:r>
              <a:rPr lang="ar-SA" sz="2400" dirty="0">
                <a:solidFill>
                  <a:srgbClr val="2D3956"/>
                </a:solidFill>
                <a:latin typeface="Times New Roman" panose="02020603050405020304" pitchFamily="18" charset="0"/>
                <a:cs typeface="Times New Roman" panose="02020603050405020304" pitchFamily="18" charset="0"/>
              </a:rPr>
              <a:t>فهم هذه المعوقات والعمل على التقليل منها يساعد في تحسين الاتصال التنظيمي وزيادة الفعالية داخل المؤسسات.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من بين المعوقات الشخصية </a:t>
            </a:r>
            <a:endParaRPr lang="en-US" sz="4000" b="1" dirty="0"/>
          </a:p>
        </p:txBody>
      </p:sp>
    </p:spTree>
    <p:extLst>
      <p:ext uri="{BB962C8B-B14F-4D97-AF65-F5344CB8AC3E}">
        <p14:creationId xmlns:p14="http://schemas.microsoft.com/office/powerpoint/2010/main" val="1091582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386487" y="3013619"/>
            <a:ext cx="5334000"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المعوقات البيئية في الاتصال التنظيمي تشير إلى العوامل الخارجية التي تؤثر على فعالية الاتصال داخل المنظمات.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rtl="1"/>
            <a:r>
              <a:rPr lang="ar-EG" sz="4000" b="1" dirty="0"/>
              <a:t>5.	المعوقات البيئية.</a:t>
            </a:r>
            <a:endParaRPr lang="en-US" sz="4000" b="1" dirty="0"/>
          </a:p>
        </p:txBody>
      </p:sp>
      <p:pic>
        <p:nvPicPr>
          <p:cNvPr id="4" name="Picture 3">
            <a:extLst>
              <a:ext uri="{FF2B5EF4-FFF2-40B4-BE49-F238E27FC236}">
                <a16:creationId xmlns:a16="http://schemas.microsoft.com/office/drawing/2014/main" id="{427E6D2B-0DBB-84B4-BD69-48448158D40C}"/>
              </a:ext>
            </a:extLst>
          </p:cNvPr>
          <p:cNvPicPr>
            <a:picLocks noChangeAspect="1"/>
          </p:cNvPicPr>
          <p:nvPr/>
        </p:nvPicPr>
        <p:blipFill>
          <a:blip r:embed="rId3"/>
          <a:stretch>
            <a:fillRect/>
          </a:stretch>
        </p:blipFill>
        <p:spPr>
          <a:xfrm>
            <a:off x="228221" y="2095405"/>
            <a:ext cx="4237087" cy="423708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932746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22569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الضوضاء والتشويش: الضوضاء المحيطة في بيئة العمل يمكن أن تعيق الاتصال الفعال.</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التخطيط الفضائي والمكاني: ترتيب المساحات العملية والمكاتب يمكن أن يؤثر على سهولة التواصل بين الأفراد.</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التكنولوجيا والأدوات: نقص أو عدم كفاءة الأدوات التكنولوجية المستخدمة في التواصل يمكن أن يعيق الاتصال</a:t>
            </a:r>
            <a:r>
              <a:rPr lang="ar-EG" sz="2800" dirty="0">
                <a:solidFill>
                  <a:srgbClr val="2D3956"/>
                </a:solidFill>
                <a:latin typeface="Times New Roman" panose="02020603050405020304" pitchFamily="18" charset="0"/>
                <a:cs typeface="Times New Roman" panose="02020603050405020304" pitchFamily="18" charset="0"/>
              </a:rPr>
              <a:t>.</a:t>
            </a: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من بين المعوقات البيئية</a:t>
            </a:r>
            <a:endParaRPr lang="en-US" sz="4000" b="1" dirty="0"/>
          </a:p>
        </p:txBody>
      </p:sp>
    </p:spTree>
    <p:extLst>
      <p:ext uri="{BB962C8B-B14F-4D97-AF65-F5344CB8AC3E}">
        <p14:creationId xmlns:p14="http://schemas.microsoft.com/office/powerpoint/2010/main" val="300405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225690" cy="3108543"/>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البيئة الطبيعية: عوامل مثل الإضاءة، درجة الحرارة، والتهوية يمكن أن تؤثر على راحة الأفراد وقدرتهم على التواصل بفعالية.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العوائق الجغرافية: في الشركات الكبيرة أو المنتشرة جغرافياً، يمكن أن تكون المسافة عائقاً في الاتصال الفعال.</a:t>
            </a:r>
          </a:p>
          <a:p>
            <a:pPr algn="just" rtl="1"/>
            <a:endParaRPr lang="ar-EG" sz="2800" dirty="0">
              <a:solidFill>
                <a:srgbClr val="2D3956"/>
              </a:solidFill>
              <a:latin typeface="Times New Roman" panose="02020603050405020304" pitchFamily="18" charset="0"/>
              <a:cs typeface="Times New Roman" panose="02020603050405020304" pitchFamily="18" charset="0"/>
            </a:endParaRPr>
          </a:p>
          <a:p>
            <a:pPr indent="630238" algn="just" rtl="1"/>
            <a:r>
              <a:rPr lang="ar-EG" sz="2800" dirty="0">
                <a:solidFill>
                  <a:srgbClr val="2D3956"/>
                </a:solidFill>
                <a:latin typeface="Times New Roman" panose="02020603050405020304" pitchFamily="18" charset="0"/>
                <a:cs typeface="Times New Roman" panose="02020603050405020304" pitchFamily="18" charset="0"/>
              </a:rPr>
              <a:t>و</a:t>
            </a:r>
            <a:r>
              <a:rPr lang="ar-SA" sz="2800" dirty="0">
                <a:solidFill>
                  <a:srgbClr val="2D3956"/>
                </a:solidFill>
                <a:latin typeface="Times New Roman" panose="02020603050405020304" pitchFamily="18" charset="0"/>
                <a:cs typeface="Times New Roman" panose="02020603050405020304" pitchFamily="18" charset="0"/>
              </a:rPr>
              <a:t>تعتمد فعالية الاتصال التنظيمي بشكل كبير على كيفية تعامل المنظمات مع هذه المعوقات البيئية والعمل على تقليل تأثيرها.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من بين المعوقات البيئية</a:t>
            </a:r>
            <a:endParaRPr lang="en-US" sz="4000" b="1" dirty="0"/>
          </a:p>
        </p:txBody>
      </p:sp>
    </p:spTree>
    <p:extLst>
      <p:ext uri="{BB962C8B-B14F-4D97-AF65-F5344CB8AC3E}">
        <p14:creationId xmlns:p14="http://schemas.microsoft.com/office/powerpoint/2010/main" val="28383670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أساليب التغلب على المعوقات المختلفة</a:t>
            </a:r>
            <a:endParaRPr lang="en-US" sz="4000" b="1" dirty="0"/>
          </a:p>
        </p:txBody>
      </p:sp>
      <p:pic>
        <p:nvPicPr>
          <p:cNvPr id="4" name="Picture 3">
            <a:extLst>
              <a:ext uri="{FF2B5EF4-FFF2-40B4-BE49-F238E27FC236}">
                <a16:creationId xmlns:a16="http://schemas.microsoft.com/office/drawing/2014/main" id="{AA7A94BA-FE28-7331-954F-9D3E200E74A4}"/>
              </a:ext>
            </a:extLst>
          </p:cNvPr>
          <p:cNvPicPr>
            <a:picLocks noChangeAspect="1"/>
          </p:cNvPicPr>
          <p:nvPr/>
        </p:nvPicPr>
        <p:blipFill>
          <a:blip r:embed="rId3"/>
          <a:stretch>
            <a:fillRect/>
          </a:stretch>
        </p:blipFill>
        <p:spPr>
          <a:xfrm>
            <a:off x="3757852" y="1604913"/>
            <a:ext cx="4531575" cy="4531575"/>
          </a:xfrm>
          <a:prstGeom prst="rect">
            <a:avLst/>
          </a:prstGeom>
        </p:spPr>
      </p:pic>
    </p:spTree>
    <p:extLst>
      <p:ext uri="{BB962C8B-B14F-4D97-AF65-F5344CB8AC3E}">
        <p14:creationId xmlns:p14="http://schemas.microsoft.com/office/powerpoint/2010/main" val="16234983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083800" cy="2677656"/>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للتغلب على معوقات الاتصال التنظيمي، يمكن اتباع الخطوات التالية:</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التواصل المفتوح والصريح: يجب أن يكون هناك تواصل مستمر وصريح بين جميع أعضاء المنظمة. يجب أن يتمكن الجميع من التعبير عن آرائهم ومخاوفهم بحرية من أجل حل المشكلات.</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إنشاء بيئة تشجيعية: يجب على القادة والمدراء توفير بيئة تشجيعية ومحفزة للتواصل. يجب أن يشعروا الموظفون بأنهم قادرون على التعبير عن أفكارهم دون مخاوف من الانتقام أو العقاب.</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 تعزيز التعاون والفريق: ينبغي تشجيع التعاون والعمل الجماعي في المنظمة. يجب توفير فرص للتعاون بين الأقسام والفروع المختلفة لتحسين التواصل وتعزيز التفاهم.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أساليب التغلب على معوقات الاتصال التنظيمي</a:t>
            </a:r>
            <a:endParaRPr lang="en-US" sz="4000" b="1" dirty="0"/>
          </a:p>
        </p:txBody>
      </p:sp>
    </p:spTree>
    <p:extLst>
      <p:ext uri="{BB962C8B-B14F-4D97-AF65-F5344CB8AC3E}">
        <p14:creationId xmlns:p14="http://schemas.microsoft.com/office/powerpoint/2010/main" val="31275577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083800" cy="2308324"/>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للتغلب على معوقات الاتصال التنظيمي، يمكن اتباع الخطوات التالية:</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توفير التدريب والتطوير: يجب توفير التدريب والتطوير المستمر لجميع أعضاء المنظمة في مجالات الاتصال والتواصل الفعال. يمكن أن يتضمن ذلك ورش عمل وبرامج تدريبية لتحسين مهارات الاتصال.</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استخدام التكنولوجيا: يجب استخدام التكنولوجيا المتاحة لتحسين الاتصال داخل المنظمة. يمكن استخدام البريد الإلكتروني والرسائل النصية والمنصات الاجتماعية لتسهيل التواصل وتبادل المعلومات.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أساليب التغلب على معوقات الاتصال التنظيمي</a:t>
            </a:r>
            <a:endParaRPr lang="en-US" sz="4000" b="1" dirty="0"/>
          </a:p>
        </p:txBody>
      </p:sp>
    </p:spTree>
    <p:extLst>
      <p:ext uri="{BB962C8B-B14F-4D97-AF65-F5344CB8AC3E}">
        <p14:creationId xmlns:p14="http://schemas.microsoft.com/office/powerpoint/2010/main" val="25042359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083800" cy="2308324"/>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للتغلب على معوقات الاتصال التنظيمي، يمكن اتباع الخطوات التالية:</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تحسين القيادة: يجب أن تكون القيادة مثالية في مجال الاتصال. يجب أن يكون لدى القادة مهارات التواصل الجيدة والقدرة على الاستماع وفهم احتياجات الفريق.</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إجراء تقييم دوري: يجب إجراء تقييم دوري لمعرفة مدى فعالية الاتصال في المنظمة وتحديد المجالات التي تحتاج إلى تحسين. يمكن استخدام استبيانات الرأي أو المقابلات الشخصية لجمع الملاحظات والتعليقات.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أساليب التغلب على معوقات الاتصال التنظيمي</a:t>
            </a:r>
            <a:endParaRPr lang="en-US" sz="4000" b="1" dirty="0"/>
          </a:p>
        </p:txBody>
      </p:sp>
    </p:spTree>
    <p:extLst>
      <p:ext uri="{BB962C8B-B14F-4D97-AF65-F5344CB8AC3E}">
        <p14:creationId xmlns:p14="http://schemas.microsoft.com/office/powerpoint/2010/main" val="187041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400" b="1" dirty="0"/>
              <a:t>أدوات مساعدة لموظف العلاقات العامة في التغلب على الحواجز التكنولوجية في بيئة العمل</a:t>
            </a:r>
            <a:endParaRPr lang="en-US" sz="2400" b="1" dirty="0"/>
          </a:p>
        </p:txBody>
      </p:sp>
      <p:pic>
        <p:nvPicPr>
          <p:cNvPr id="11" name="Picture 10">
            <a:extLst>
              <a:ext uri="{FF2B5EF4-FFF2-40B4-BE49-F238E27FC236}">
                <a16:creationId xmlns:a16="http://schemas.microsoft.com/office/drawing/2014/main" id="{E3169C01-CDEB-B464-3F97-DB31E28C1F48}"/>
              </a:ext>
            </a:extLst>
          </p:cNvPr>
          <p:cNvPicPr>
            <a:picLocks noChangeAspect="1"/>
          </p:cNvPicPr>
          <p:nvPr/>
        </p:nvPicPr>
        <p:blipFill>
          <a:blip r:embed="rId3"/>
          <a:stretch>
            <a:fillRect/>
          </a:stretch>
        </p:blipFill>
        <p:spPr>
          <a:xfrm>
            <a:off x="1403130" y="2141974"/>
            <a:ext cx="8923283" cy="3379112"/>
          </a:xfrm>
          <a:prstGeom prst="rect">
            <a:avLst/>
          </a:prstGeom>
        </p:spPr>
      </p:pic>
      <p:sp>
        <p:nvSpPr>
          <p:cNvPr id="12" name="TextBox 11">
            <a:extLst>
              <a:ext uri="{FF2B5EF4-FFF2-40B4-BE49-F238E27FC236}">
                <a16:creationId xmlns:a16="http://schemas.microsoft.com/office/drawing/2014/main" id="{25A97C10-DFEF-D5D3-4556-71857CBCEF4B}"/>
              </a:ext>
            </a:extLst>
          </p:cNvPr>
          <p:cNvSpPr txBox="1"/>
          <p:nvPr/>
        </p:nvSpPr>
        <p:spPr>
          <a:xfrm>
            <a:off x="3121572" y="5561664"/>
            <a:ext cx="5378338" cy="369332"/>
          </a:xfrm>
          <a:prstGeom prst="rect">
            <a:avLst/>
          </a:prstGeom>
          <a:noFill/>
        </p:spPr>
        <p:txBody>
          <a:bodyPr wrap="square" rtlCol="0">
            <a:spAutoFit/>
          </a:bodyPr>
          <a:lstStyle/>
          <a:p>
            <a:pPr algn="ctr"/>
            <a:r>
              <a:rPr lang="en-US" dirty="0">
                <a:hlinkClick r:id="rId4"/>
              </a:rPr>
              <a:t>https://</a:t>
            </a:r>
            <a:r>
              <a:rPr lang="en-US" dirty="0" err="1">
                <a:hlinkClick r:id="rId4"/>
              </a:rPr>
              <a:t>tinywow.com</a:t>
            </a:r>
            <a:r>
              <a:rPr lang="en-US" dirty="0">
                <a:hlinkClick r:id="rId4"/>
              </a:rPr>
              <a:t>/</a:t>
            </a:r>
            <a:r>
              <a:rPr lang="en-US" dirty="0"/>
              <a:t> </a:t>
            </a:r>
          </a:p>
        </p:txBody>
      </p:sp>
    </p:spTree>
    <p:extLst>
      <p:ext uri="{BB962C8B-B14F-4D97-AF65-F5344CB8AC3E}">
        <p14:creationId xmlns:p14="http://schemas.microsoft.com/office/powerpoint/2010/main" val="4106104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400" b="1" dirty="0"/>
              <a:t>أدوات مساعدة لموظف العلاقات العامة في التغلب على الحواجز التكنولوجية في بيئة العمل</a:t>
            </a:r>
            <a:endParaRPr lang="en-US" sz="2400" b="1" dirty="0"/>
          </a:p>
        </p:txBody>
      </p:sp>
      <p:sp>
        <p:nvSpPr>
          <p:cNvPr id="12" name="TextBox 11">
            <a:extLst>
              <a:ext uri="{FF2B5EF4-FFF2-40B4-BE49-F238E27FC236}">
                <a16:creationId xmlns:a16="http://schemas.microsoft.com/office/drawing/2014/main" id="{25A97C10-DFEF-D5D3-4556-71857CBCEF4B}"/>
              </a:ext>
            </a:extLst>
          </p:cNvPr>
          <p:cNvSpPr txBox="1"/>
          <p:nvPr/>
        </p:nvSpPr>
        <p:spPr>
          <a:xfrm>
            <a:off x="3121572" y="5561664"/>
            <a:ext cx="5378338" cy="369332"/>
          </a:xfrm>
          <a:prstGeom prst="rect">
            <a:avLst/>
          </a:prstGeom>
          <a:noFill/>
        </p:spPr>
        <p:txBody>
          <a:bodyPr wrap="square" rtlCol="0">
            <a:spAutoFit/>
          </a:bodyPr>
          <a:lstStyle/>
          <a:p>
            <a:pPr algn="ctr"/>
            <a:r>
              <a:rPr lang="en-US" dirty="0">
                <a:hlinkClick r:id="rId3"/>
              </a:rPr>
              <a:t>https://</a:t>
            </a:r>
            <a:r>
              <a:rPr lang="en-US" dirty="0" err="1">
                <a:hlinkClick r:id="rId3"/>
              </a:rPr>
              <a:t>about.you.com</a:t>
            </a:r>
            <a:r>
              <a:rPr lang="en-US" dirty="0">
                <a:hlinkClick r:id="rId3"/>
              </a:rPr>
              <a:t>/category/ai-tools/</a:t>
            </a:r>
            <a:r>
              <a:rPr lang="en-US" dirty="0" err="1">
                <a:hlinkClick r:id="rId3"/>
              </a:rPr>
              <a:t>youchat</a:t>
            </a:r>
            <a:r>
              <a:rPr lang="en-US" dirty="0">
                <a:hlinkClick r:id="rId3"/>
              </a:rPr>
              <a:t>/</a:t>
            </a:r>
            <a:r>
              <a:rPr lang="en-US" dirty="0"/>
              <a:t> </a:t>
            </a:r>
          </a:p>
        </p:txBody>
      </p:sp>
      <p:pic>
        <p:nvPicPr>
          <p:cNvPr id="4" name="Picture 3">
            <a:extLst>
              <a:ext uri="{FF2B5EF4-FFF2-40B4-BE49-F238E27FC236}">
                <a16:creationId xmlns:a16="http://schemas.microsoft.com/office/drawing/2014/main" id="{4F734780-9C38-3340-1514-7F0A26E62BC5}"/>
              </a:ext>
            </a:extLst>
          </p:cNvPr>
          <p:cNvPicPr>
            <a:picLocks noChangeAspect="1"/>
          </p:cNvPicPr>
          <p:nvPr/>
        </p:nvPicPr>
        <p:blipFill>
          <a:blip r:embed="rId4"/>
          <a:stretch>
            <a:fillRect/>
          </a:stretch>
        </p:blipFill>
        <p:spPr>
          <a:xfrm>
            <a:off x="2777306" y="1628804"/>
            <a:ext cx="6858000" cy="3857625"/>
          </a:xfrm>
          <a:prstGeom prst="rect">
            <a:avLst/>
          </a:prstGeom>
        </p:spPr>
      </p:pic>
    </p:spTree>
    <p:extLst>
      <p:ext uri="{BB962C8B-B14F-4D97-AF65-F5344CB8AC3E}">
        <p14:creationId xmlns:p14="http://schemas.microsoft.com/office/powerpoint/2010/main" val="4764940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400" b="1" dirty="0"/>
              <a:t>أدوات مساعدة لموظف العلاقات العامة في التغلب على الحواجز التكنولوجية في بيئة العمل</a:t>
            </a:r>
            <a:endParaRPr lang="en-US" sz="2400" b="1" dirty="0"/>
          </a:p>
        </p:txBody>
      </p:sp>
      <p:sp>
        <p:nvSpPr>
          <p:cNvPr id="12" name="TextBox 11">
            <a:extLst>
              <a:ext uri="{FF2B5EF4-FFF2-40B4-BE49-F238E27FC236}">
                <a16:creationId xmlns:a16="http://schemas.microsoft.com/office/drawing/2014/main" id="{25A97C10-DFEF-D5D3-4556-71857CBCEF4B}"/>
              </a:ext>
            </a:extLst>
          </p:cNvPr>
          <p:cNvSpPr txBox="1"/>
          <p:nvPr/>
        </p:nvSpPr>
        <p:spPr>
          <a:xfrm>
            <a:off x="3121572" y="5561664"/>
            <a:ext cx="5378338" cy="369332"/>
          </a:xfrm>
          <a:prstGeom prst="rect">
            <a:avLst/>
          </a:prstGeom>
          <a:noFill/>
        </p:spPr>
        <p:txBody>
          <a:bodyPr wrap="square" rtlCol="0">
            <a:spAutoFit/>
          </a:bodyPr>
          <a:lstStyle/>
          <a:p>
            <a:pPr algn="ctr"/>
            <a:r>
              <a:rPr lang="en-US" dirty="0">
                <a:hlinkClick r:id="rId3"/>
              </a:rPr>
              <a:t>https://</a:t>
            </a:r>
            <a:r>
              <a:rPr lang="en-US" dirty="0" err="1">
                <a:hlinkClick r:id="rId3"/>
              </a:rPr>
              <a:t>www.writing.io</a:t>
            </a:r>
            <a:r>
              <a:rPr lang="en-US" dirty="0">
                <a:hlinkClick r:id="rId3"/>
              </a:rPr>
              <a:t>/</a:t>
            </a:r>
            <a:r>
              <a:rPr lang="en-US" dirty="0"/>
              <a:t> </a:t>
            </a:r>
          </a:p>
        </p:txBody>
      </p:sp>
      <p:pic>
        <p:nvPicPr>
          <p:cNvPr id="9" name="Picture 8">
            <a:extLst>
              <a:ext uri="{FF2B5EF4-FFF2-40B4-BE49-F238E27FC236}">
                <a16:creationId xmlns:a16="http://schemas.microsoft.com/office/drawing/2014/main" id="{CBFEE56A-1C39-0AF9-5BEB-D60FF76AB57A}"/>
              </a:ext>
            </a:extLst>
          </p:cNvPr>
          <p:cNvPicPr>
            <a:picLocks noChangeAspect="1"/>
          </p:cNvPicPr>
          <p:nvPr/>
        </p:nvPicPr>
        <p:blipFill>
          <a:blip r:embed="rId4"/>
          <a:stretch>
            <a:fillRect/>
          </a:stretch>
        </p:blipFill>
        <p:spPr>
          <a:xfrm>
            <a:off x="2236620" y="2009319"/>
            <a:ext cx="8022956" cy="3401876"/>
          </a:xfrm>
          <a:prstGeom prst="rect">
            <a:avLst/>
          </a:prstGeom>
        </p:spPr>
      </p:pic>
    </p:spTree>
    <p:extLst>
      <p:ext uri="{BB962C8B-B14F-4D97-AF65-F5344CB8AC3E}">
        <p14:creationId xmlns:p14="http://schemas.microsoft.com/office/powerpoint/2010/main" val="23171454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400" b="1" dirty="0"/>
              <a:t>أدوات مساعدة لموظف العلاقات العامة في التغلب على الحواجز التكنولوجية في بيئة العمل</a:t>
            </a:r>
            <a:endParaRPr lang="en-US" sz="2400" b="1" dirty="0"/>
          </a:p>
        </p:txBody>
      </p:sp>
      <p:sp>
        <p:nvSpPr>
          <p:cNvPr id="12" name="TextBox 11">
            <a:extLst>
              <a:ext uri="{FF2B5EF4-FFF2-40B4-BE49-F238E27FC236}">
                <a16:creationId xmlns:a16="http://schemas.microsoft.com/office/drawing/2014/main" id="{25A97C10-DFEF-D5D3-4556-71857CBCEF4B}"/>
              </a:ext>
            </a:extLst>
          </p:cNvPr>
          <p:cNvSpPr txBox="1"/>
          <p:nvPr/>
        </p:nvSpPr>
        <p:spPr>
          <a:xfrm>
            <a:off x="3610303" y="5439696"/>
            <a:ext cx="5378338" cy="369332"/>
          </a:xfrm>
          <a:prstGeom prst="rect">
            <a:avLst/>
          </a:prstGeom>
          <a:noFill/>
        </p:spPr>
        <p:txBody>
          <a:bodyPr wrap="square" rtlCol="0">
            <a:spAutoFit/>
          </a:bodyPr>
          <a:lstStyle/>
          <a:p>
            <a:pPr algn="ctr"/>
            <a:r>
              <a:rPr lang="en-US" dirty="0">
                <a:hlinkClick r:id="rId3"/>
              </a:rPr>
              <a:t>https://</a:t>
            </a:r>
            <a:r>
              <a:rPr lang="en-US" dirty="0" err="1">
                <a:hlinkClick r:id="rId3"/>
              </a:rPr>
              <a:t>chatspot.ai</a:t>
            </a:r>
            <a:r>
              <a:rPr lang="en-US" dirty="0">
                <a:hlinkClick r:id="rId3"/>
              </a:rPr>
              <a:t>/</a:t>
            </a:r>
            <a:r>
              <a:rPr lang="en-US" dirty="0"/>
              <a:t> </a:t>
            </a:r>
          </a:p>
        </p:txBody>
      </p:sp>
      <p:pic>
        <p:nvPicPr>
          <p:cNvPr id="7" name="Picture 6">
            <a:extLst>
              <a:ext uri="{FF2B5EF4-FFF2-40B4-BE49-F238E27FC236}">
                <a16:creationId xmlns:a16="http://schemas.microsoft.com/office/drawing/2014/main" id="{85496A8C-FC6E-90F0-720D-78DFE543C5E3}"/>
              </a:ext>
            </a:extLst>
          </p:cNvPr>
          <p:cNvPicPr>
            <a:picLocks noChangeAspect="1"/>
          </p:cNvPicPr>
          <p:nvPr/>
        </p:nvPicPr>
        <p:blipFill>
          <a:blip r:embed="rId4"/>
          <a:stretch>
            <a:fillRect/>
          </a:stretch>
        </p:blipFill>
        <p:spPr>
          <a:xfrm>
            <a:off x="2346765" y="1857327"/>
            <a:ext cx="8473634" cy="3553868"/>
          </a:xfrm>
          <a:prstGeom prst="rect">
            <a:avLst/>
          </a:prstGeom>
        </p:spPr>
      </p:pic>
    </p:spTree>
    <p:extLst>
      <p:ext uri="{BB962C8B-B14F-4D97-AF65-F5344CB8AC3E}">
        <p14:creationId xmlns:p14="http://schemas.microsoft.com/office/powerpoint/2010/main" val="12431027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400" b="1" dirty="0"/>
              <a:t>أدوات مساعدة لموظف العلاقات العامة في التغلب على الحواجز التكنولوجية في بيئة العمل</a:t>
            </a:r>
            <a:endParaRPr lang="en-US" sz="2400" b="1" dirty="0"/>
          </a:p>
        </p:txBody>
      </p:sp>
      <p:sp>
        <p:nvSpPr>
          <p:cNvPr id="12" name="TextBox 11">
            <a:extLst>
              <a:ext uri="{FF2B5EF4-FFF2-40B4-BE49-F238E27FC236}">
                <a16:creationId xmlns:a16="http://schemas.microsoft.com/office/drawing/2014/main" id="{25A97C10-DFEF-D5D3-4556-71857CBCEF4B}"/>
              </a:ext>
            </a:extLst>
          </p:cNvPr>
          <p:cNvSpPr txBox="1"/>
          <p:nvPr/>
        </p:nvSpPr>
        <p:spPr>
          <a:xfrm>
            <a:off x="3610303" y="5439696"/>
            <a:ext cx="5378338" cy="369332"/>
          </a:xfrm>
          <a:prstGeom prst="rect">
            <a:avLst/>
          </a:prstGeom>
          <a:noFill/>
        </p:spPr>
        <p:txBody>
          <a:bodyPr wrap="square" rtlCol="0">
            <a:spAutoFit/>
          </a:bodyPr>
          <a:lstStyle/>
          <a:p>
            <a:pPr algn="ctr"/>
            <a:r>
              <a:rPr lang="en-US" dirty="0">
                <a:hlinkClick r:id="rId3"/>
              </a:rPr>
              <a:t>https://</a:t>
            </a:r>
            <a:r>
              <a:rPr lang="en-US" dirty="0" err="1">
                <a:hlinkClick r:id="rId3"/>
              </a:rPr>
              <a:t>poe.com</a:t>
            </a:r>
            <a:r>
              <a:rPr lang="en-US" dirty="0">
                <a:hlinkClick r:id="rId3"/>
              </a:rPr>
              <a:t>/</a:t>
            </a:r>
            <a:r>
              <a:rPr lang="en-US" dirty="0"/>
              <a:t> </a:t>
            </a:r>
          </a:p>
        </p:txBody>
      </p:sp>
      <p:pic>
        <p:nvPicPr>
          <p:cNvPr id="9" name="Picture 8">
            <a:extLst>
              <a:ext uri="{FF2B5EF4-FFF2-40B4-BE49-F238E27FC236}">
                <a16:creationId xmlns:a16="http://schemas.microsoft.com/office/drawing/2014/main" id="{38ED41D2-EC67-99F5-A05C-9C8C2D0CCC7E}"/>
              </a:ext>
            </a:extLst>
          </p:cNvPr>
          <p:cNvPicPr>
            <a:picLocks noChangeAspect="1"/>
          </p:cNvPicPr>
          <p:nvPr/>
        </p:nvPicPr>
        <p:blipFill>
          <a:blip r:embed="rId4"/>
          <a:stretch>
            <a:fillRect/>
          </a:stretch>
        </p:blipFill>
        <p:spPr>
          <a:xfrm>
            <a:off x="2945837" y="1622509"/>
            <a:ext cx="5837869" cy="3566563"/>
          </a:xfrm>
          <a:prstGeom prst="rect">
            <a:avLst/>
          </a:prstGeom>
        </p:spPr>
      </p:pic>
    </p:spTree>
    <p:extLst>
      <p:ext uri="{BB962C8B-B14F-4D97-AF65-F5344CB8AC3E}">
        <p14:creationId xmlns:p14="http://schemas.microsoft.com/office/powerpoint/2010/main" val="12246115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وانطلاقا مما تم عرضه يتبين لنا أن معوقات العملية الاتصالية كثيرة ومتعددة ويصعب التحكم في كل العوامل من أجل تحقيق فعالية التنظيم، إلا أنه يمكن أن تستفيد المنظمة من خلال معرفة قادتها بخصائص الاتصال الجيد ومحاولة بناء نظام الاتصال وفقا لهذه الخصائص وذلك من أجل الوصول إلى الأهداف المرجوة.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خاتمة</a:t>
            </a:r>
            <a:endParaRPr lang="en-US" sz="4000" b="1" dirty="0"/>
          </a:p>
        </p:txBody>
      </p:sp>
    </p:spTree>
    <p:extLst>
      <p:ext uri="{BB962C8B-B14F-4D97-AF65-F5344CB8AC3E}">
        <p14:creationId xmlns:p14="http://schemas.microsoft.com/office/powerpoint/2010/main" val="42065594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1588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محمد منير حجاب (2007). الاتصال الفعال للعلاقات العامة، ط 1، القاهرة: درا الفجر للنشر والتوزيع.</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بشار حزي (2020). الاتصال التنظيمي، الجامعة الافتراضية السورية، سوريا، من خلال الرابط التالي:</a:t>
            </a:r>
            <a:r>
              <a:rPr lang="en-US" sz="2400" dirty="0">
                <a:solidFill>
                  <a:srgbClr val="2D3956"/>
                </a:solidFill>
                <a:latin typeface="Times New Roman" panose="02020603050405020304" pitchFamily="18" charset="0"/>
                <a:cs typeface="Times New Roman" panose="02020603050405020304" pitchFamily="18" charset="0"/>
              </a:rPr>
              <a:t>https://</a:t>
            </a:r>
            <a:r>
              <a:rPr lang="en-US" sz="2400" dirty="0" err="1">
                <a:solidFill>
                  <a:srgbClr val="2D3956"/>
                </a:solidFill>
                <a:latin typeface="Times New Roman" panose="02020603050405020304" pitchFamily="18" charset="0"/>
                <a:cs typeface="Times New Roman" panose="02020603050405020304" pitchFamily="18" charset="0"/>
              </a:rPr>
              <a:t>pedia.svuonline.org</a:t>
            </a:r>
            <a:r>
              <a:rPr lang="en-US" sz="2400" dirty="0">
                <a:solidFill>
                  <a:srgbClr val="2D3956"/>
                </a:solidFill>
                <a:latin typeface="Times New Roman" panose="02020603050405020304" pitchFamily="18" charset="0"/>
                <a:cs typeface="Times New Roman" panose="02020603050405020304" pitchFamily="18" charset="0"/>
              </a:rPr>
              <a:t>/</a:t>
            </a:r>
            <a:r>
              <a:rPr lang="ar-EG" sz="2400" dirty="0">
                <a:solidFill>
                  <a:srgbClr val="2D3956"/>
                </a:solidFill>
                <a:latin typeface="Times New Roman" panose="02020603050405020304" pitchFamily="18" charset="0"/>
                <a:cs typeface="Times New Roman" panose="02020603050405020304" pitchFamily="18" charset="0"/>
              </a:rPr>
              <a:t>  </a:t>
            </a:r>
          </a:p>
          <a:p>
            <a:pPr marL="342900" indent="-342900" algn="just" rtl="1">
              <a:buFont typeface="Arial" panose="020B0604020202020204" pitchFamily="34" charset="0"/>
              <a:buChar char="•"/>
            </a:pPr>
            <a:r>
              <a:rPr lang="ar-EG" sz="2000" dirty="0">
                <a:solidFill>
                  <a:srgbClr val="2D3956"/>
                </a:solidFill>
                <a:latin typeface="Times New Roman" panose="02020603050405020304" pitchFamily="18" charset="0"/>
                <a:cs typeface="Times New Roman" panose="02020603050405020304" pitchFamily="18" charset="0"/>
              </a:rPr>
              <a:t>علي حامد هارون حامد (2020). </a:t>
            </a:r>
            <a:r>
              <a:rPr lang="ar-SA" sz="2000" dirty="0">
                <a:solidFill>
                  <a:srgbClr val="2D3956"/>
                </a:solidFill>
                <a:latin typeface="Times New Roman" panose="02020603050405020304" pitchFamily="18" charset="0"/>
                <a:cs typeface="Times New Roman" panose="02020603050405020304" pitchFamily="18" charset="0"/>
              </a:rPr>
              <a:t>معوقات الاتصال التنظيمي في منظمات الأعمال دراسة وصفية تحليلية</a:t>
            </a:r>
            <a:r>
              <a:rPr lang="ar-EG" sz="2000" dirty="0">
                <a:solidFill>
                  <a:srgbClr val="2D3956"/>
                </a:solidFill>
                <a:latin typeface="Times New Roman" panose="02020603050405020304" pitchFamily="18" charset="0"/>
                <a:cs typeface="Times New Roman" panose="02020603050405020304" pitchFamily="18" charset="0"/>
              </a:rPr>
              <a:t>، مجلة كلية الفنون والإعلام، </a:t>
            </a:r>
            <a:r>
              <a:rPr lang="ar-EG" sz="2000" dirty="0" err="1">
                <a:solidFill>
                  <a:srgbClr val="2D3956"/>
                </a:solidFill>
                <a:latin typeface="Times New Roman" panose="02020603050405020304" pitchFamily="18" charset="0"/>
                <a:cs typeface="Times New Roman" panose="02020603050405020304" pitchFamily="18" charset="0"/>
              </a:rPr>
              <a:t>س5</a:t>
            </a:r>
            <a:r>
              <a:rPr lang="ar-EG" sz="2000" dirty="0">
                <a:solidFill>
                  <a:srgbClr val="2D3956"/>
                </a:solidFill>
                <a:latin typeface="Times New Roman" panose="02020603050405020304" pitchFamily="18" charset="0"/>
                <a:cs typeface="Times New Roman" panose="02020603050405020304" pitchFamily="18" charset="0"/>
              </a:rPr>
              <a:t>، </a:t>
            </a:r>
            <a:r>
              <a:rPr lang="ar-EG" sz="2000" dirty="0" err="1">
                <a:solidFill>
                  <a:srgbClr val="2D3956"/>
                </a:solidFill>
                <a:latin typeface="Times New Roman" panose="02020603050405020304" pitchFamily="18" charset="0"/>
                <a:cs typeface="Times New Roman" panose="02020603050405020304" pitchFamily="18" charset="0"/>
              </a:rPr>
              <a:t>ع9</a:t>
            </a:r>
            <a:r>
              <a:rPr lang="ar-EG" sz="2000" dirty="0">
                <a:solidFill>
                  <a:srgbClr val="2D3956"/>
                </a:solidFill>
                <a:latin typeface="Times New Roman" panose="02020603050405020304" pitchFamily="18" charset="0"/>
                <a:cs typeface="Times New Roman" panose="02020603050405020304" pitchFamily="18" charset="0"/>
              </a:rPr>
              <a:t>، من خلال الرابط التالي: </a:t>
            </a:r>
            <a:r>
              <a:rPr lang="en-US" sz="2000" dirty="0">
                <a:solidFill>
                  <a:srgbClr val="2D3956"/>
                </a:solidFill>
                <a:latin typeface="Times New Roman" panose="02020603050405020304" pitchFamily="18" charset="0"/>
                <a:cs typeface="Times New Roman" panose="02020603050405020304" pitchFamily="18" charset="0"/>
              </a:rPr>
              <a:t>http://</a:t>
            </a:r>
            <a:r>
              <a:rPr lang="en-US" sz="2000" dirty="0" err="1">
                <a:solidFill>
                  <a:srgbClr val="2D3956"/>
                </a:solidFill>
                <a:latin typeface="Times New Roman" panose="02020603050405020304" pitchFamily="18" charset="0"/>
                <a:cs typeface="Times New Roman" panose="02020603050405020304" pitchFamily="18" charset="0"/>
              </a:rPr>
              <a:t>mdr.misuratau.edu.ly</a:t>
            </a:r>
            <a:r>
              <a:rPr lang="en-US" sz="2000" dirty="0">
                <a:solidFill>
                  <a:srgbClr val="2D3956"/>
                </a:solidFill>
                <a:latin typeface="Times New Roman" panose="02020603050405020304" pitchFamily="18" charset="0"/>
                <a:cs typeface="Times New Roman" panose="02020603050405020304" pitchFamily="18" charset="0"/>
              </a:rPr>
              <a:t>/handle/123456789/1023</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المراجع</a:t>
            </a:r>
            <a:endParaRPr lang="en-US" sz="4000" b="1" dirty="0"/>
          </a:p>
        </p:txBody>
      </p:sp>
    </p:spTree>
    <p:extLst>
      <p:ext uri="{BB962C8B-B14F-4D97-AF65-F5344CB8AC3E}">
        <p14:creationId xmlns:p14="http://schemas.microsoft.com/office/powerpoint/2010/main" val="3561593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986</TotalTime>
  <Words>2497</Words>
  <Application>Microsoft Office PowerPoint</Application>
  <PresentationFormat>Widescreen</PresentationFormat>
  <Paragraphs>257</Paragraphs>
  <Slides>40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26</cp:revision>
  <dcterms:created xsi:type="dcterms:W3CDTF">2023-04-29T09:08:23Z</dcterms:created>
  <dcterms:modified xsi:type="dcterms:W3CDTF">2023-12-07T05:30:28Z</dcterms:modified>
</cp:coreProperties>
</file>