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slideLayouts/slideLayout8.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8"/>
  </p:notesMasterIdLst>
  <p:sldIdLst>
    <p:sldId id="541" r:id="rId2"/>
    <p:sldId id="542" r:id="rId3"/>
    <p:sldId id="313" r:id="rId4"/>
    <p:sldId id="484" r:id="rId5"/>
    <p:sldId id="501" r:id="rId6"/>
    <p:sldId id="507" r:id="rId7"/>
    <p:sldId id="508" r:id="rId8"/>
    <p:sldId id="588" r:id="rId9"/>
    <p:sldId id="509" r:id="rId10"/>
    <p:sldId id="590" r:id="rId11"/>
    <p:sldId id="4529" r:id="rId12"/>
    <p:sldId id="583" r:id="rId13"/>
    <p:sldId id="513" r:id="rId14"/>
    <p:sldId id="514" r:id="rId15"/>
    <p:sldId id="515" r:id="rId16"/>
    <p:sldId id="516" r:id="rId17"/>
    <p:sldId id="518" r:id="rId18"/>
    <p:sldId id="519" r:id="rId19"/>
    <p:sldId id="520" r:id="rId20"/>
    <p:sldId id="521" r:id="rId21"/>
    <p:sldId id="564" r:id="rId22"/>
    <p:sldId id="522" r:id="rId23"/>
    <p:sldId id="584" r:id="rId24"/>
    <p:sldId id="527" r:id="rId25"/>
    <p:sldId id="530" r:id="rId26"/>
    <p:sldId id="531" r:id="rId27"/>
    <p:sldId id="533" r:id="rId28"/>
    <p:sldId id="544" r:id="rId29"/>
    <p:sldId id="585" r:id="rId30"/>
    <p:sldId id="546" r:id="rId31"/>
    <p:sldId id="547" r:id="rId32"/>
    <p:sldId id="548" r:id="rId33"/>
    <p:sldId id="549" r:id="rId34"/>
    <p:sldId id="550" r:id="rId35"/>
    <p:sldId id="551" r:id="rId36"/>
    <p:sldId id="552" r:id="rId37"/>
    <p:sldId id="553" r:id="rId38"/>
    <p:sldId id="570" r:id="rId39"/>
    <p:sldId id="572" r:id="rId40"/>
    <p:sldId id="586" r:id="rId41"/>
    <p:sldId id="574" r:id="rId42"/>
    <p:sldId id="575" r:id="rId43"/>
    <p:sldId id="576" r:id="rId44"/>
    <p:sldId id="578" r:id="rId45"/>
    <p:sldId id="499"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41"/>
            <p14:sldId id="542"/>
            <p14:sldId id="313"/>
            <p14:sldId id="484"/>
            <p14:sldId id="501"/>
            <p14:sldId id="507"/>
            <p14:sldId id="508"/>
            <p14:sldId id="588"/>
            <p14:sldId id="509"/>
            <p14:sldId id="590"/>
            <p14:sldId id="4529"/>
            <p14:sldId id="583"/>
            <p14:sldId id="513"/>
            <p14:sldId id="514"/>
            <p14:sldId id="515"/>
            <p14:sldId id="516"/>
            <p14:sldId id="518"/>
            <p14:sldId id="519"/>
            <p14:sldId id="520"/>
            <p14:sldId id="521"/>
            <p14:sldId id="564"/>
            <p14:sldId id="522"/>
            <p14:sldId id="584"/>
            <p14:sldId id="527"/>
            <p14:sldId id="530"/>
            <p14:sldId id="531"/>
            <p14:sldId id="533"/>
            <p14:sldId id="544"/>
            <p14:sldId id="585"/>
            <p14:sldId id="546"/>
            <p14:sldId id="547"/>
            <p14:sldId id="548"/>
            <p14:sldId id="549"/>
            <p14:sldId id="550"/>
            <p14:sldId id="551"/>
            <p14:sldId id="552"/>
            <p14:sldId id="553"/>
            <p14:sldId id="570"/>
            <p14:sldId id="572"/>
            <p14:sldId id="586"/>
            <p14:sldId id="574"/>
            <p14:sldId id="575"/>
            <p14:sldId id="576"/>
            <p14:sldId id="578"/>
            <p14:sldId id="49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4343" autoAdjust="0"/>
  </p:normalViewPr>
  <p:slideViewPr>
    <p:cSldViewPr snapToGrid="0">
      <p:cViewPr varScale="1">
        <p:scale>
          <a:sx n="63" d="100"/>
          <a:sy n="63" d="100"/>
        </p:scale>
        <p:origin x="780" y="31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55"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customXml" Target="../customXml/item1.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6/8/2026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2653373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5352502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6281DE-DA8B-1876-2CB2-579BDA15225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F8142A6-5582-B9C5-C88C-7C56E280D2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63A78AB-A152-F424-15E2-670B2AD10D8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3C9326F-575F-D85D-09E3-E255241948B8}"/>
              </a:ext>
            </a:extLst>
          </p:cNvPr>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4588372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7"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jpeg"/><Relationship Id="rId1" Type="http://schemas.openxmlformats.org/officeDocument/2006/relationships/slideLayout" Target="../slideLayouts/slideLayout15.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400800" y="-720725"/>
            <a:ext cx="7435986"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329267" y="3807298"/>
            <a:ext cx="543008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Prepared by Dr. Tarek Mohamed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301564" y="2004262"/>
            <a:ext cx="5601395" cy="113877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Procurement and Supply Chain 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29268" y="5843657"/>
            <a:ext cx="2126549" cy="529167"/>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800" b="1" dirty="0">
                <a:solidFill>
                  <a:srgbClr val="000000"/>
                </a:solidFill>
                <a:latin typeface="Times New Roman"/>
                <a:ea typeface="Times New Roman"/>
                <a:cs typeface="Times New Roman"/>
                <a:sym typeface="Times New Roman"/>
              </a:rPr>
              <a:t>Lecture 2</a:t>
            </a:r>
            <a:endParaRPr lang="en-US" sz="2800" dirty="0"/>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768433" cy="523220"/>
          </a:xfrm>
          <a:prstGeom prst="rect">
            <a:avLst/>
          </a:prstGeom>
          <a:noFill/>
        </p:spPr>
        <p:txBody>
          <a:bodyPr wrap="none" rtlCol="0">
            <a:spAutoFit/>
          </a:bodyPr>
          <a:lstStyle/>
          <a:p>
            <a:pPr lvl="0"/>
            <a:r>
              <a:rPr lang="en-US" sz="2800" b="1" dirty="0">
                <a:latin typeface="Times New Roman"/>
                <a:ea typeface="Times New Roman"/>
                <a:cs typeface="Times New Roman"/>
                <a:sym typeface="Times New Roman"/>
              </a:rPr>
              <a:t>MGM 431</a:t>
            </a:r>
            <a:endParaRPr lang="en-US" sz="2800" dirty="0"/>
          </a:p>
        </p:txBody>
      </p:sp>
      <p:sp>
        <p:nvSpPr>
          <p:cNvPr id="14" name="Oval 13">
            <a:extLst>
              <a:ext uri="{FF2B5EF4-FFF2-40B4-BE49-F238E27FC236}">
                <a16:creationId xmlns:a16="http://schemas.microsoft.com/office/drawing/2014/main" id="{46F3C90B-EB3F-EA91-08C5-03400C278827}"/>
              </a:ext>
            </a:extLst>
          </p:cNvPr>
          <p:cNvSpPr/>
          <p:nvPr/>
        </p:nvSpPr>
        <p:spPr>
          <a:xfrm>
            <a:off x="6831873" y="-320675"/>
            <a:ext cx="6778919"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47607" y="19171"/>
            <a:ext cx="2954655" cy="1211369"/>
          </a:xfrm>
          <a:prstGeom prst="rect">
            <a:avLst/>
          </a:prstGeom>
        </p:spPr>
      </p:pic>
    </p:spTree>
    <p:extLst>
      <p:ext uri="{BB962C8B-B14F-4D97-AF65-F5344CB8AC3E}">
        <p14:creationId xmlns:p14="http://schemas.microsoft.com/office/powerpoint/2010/main" val="22367186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0" y="-86816"/>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4"/>
            <a:ext cx="8006080"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4234734" y="3744578"/>
            <a:ext cx="6934912" cy="553998"/>
          </a:xfrm>
          <a:prstGeom prst="rect">
            <a:avLst/>
          </a:prstGeom>
          <a:noFill/>
        </p:spPr>
        <p:txBody>
          <a:bodyPr wrap="none" rtlCol="0">
            <a:spAutoFit/>
          </a:bodyPr>
          <a:lstStyle/>
          <a:p>
            <a:r>
              <a:rPr lang="en-US" sz="3000" b="1" dirty="0">
                <a:solidFill>
                  <a:srgbClr val="00B0F0"/>
                </a:solidFill>
                <a:latin typeface="Times New Roman" panose="02020603050405020304" pitchFamily="18" charset="0"/>
                <a:cs typeface="Times New Roman" panose="02020603050405020304" pitchFamily="18" charset="0"/>
              </a:rPr>
              <a:t>Understanding logistics and supply chain</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4285341" y="4311945"/>
            <a:ext cx="1717826"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2</a:t>
            </a:r>
            <a:endParaRPr lang="en-US" sz="2800" dirty="0"/>
          </a:p>
        </p:txBody>
      </p:sp>
      <p:sp>
        <p:nvSpPr>
          <p:cNvPr id="11" name="TextBox 10">
            <a:extLst>
              <a:ext uri="{FF2B5EF4-FFF2-40B4-BE49-F238E27FC236}">
                <a16:creationId xmlns:a16="http://schemas.microsoft.com/office/drawing/2014/main" id="{781F72BC-06B8-4FB5-F2D5-D8EA1BFF812E}"/>
              </a:ext>
            </a:extLst>
          </p:cNvPr>
          <p:cNvSpPr txBox="1"/>
          <p:nvPr/>
        </p:nvSpPr>
        <p:spPr>
          <a:xfrm>
            <a:off x="4234734" y="4943098"/>
            <a:ext cx="1768433" cy="523220"/>
          </a:xfrm>
          <a:prstGeom prst="rect">
            <a:avLst/>
          </a:prstGeom>
          <a:noFill/>
        </p:spPr>
        <p:txBody>
          <a:bodyPr wrap="none" rtlCol="0">
            <a:spAutoFit/>
          </a:bodyPr>
          <a:lstStyle/>
          <a:p>
            <a:pPr lvl="0"/>
            <a:r>
              <a:rPr lang="en-US" sz="2800" b="1" dirty="0">
                <a:latin typeface="Times New Roman"/>
                <a:ea typeface="Times New Roman"/>
                <a:cs typeface="Times New Roman"/>
                <a:sym typeface="Times New Roman"/>
              </a:rPr>
              <a:t>MGM 431</a:t>
            </a:r>
            <a:endParaRPr lang="en-US" sz="2800" dirty="0"/>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Tarek Mohamed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1831548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0" y="59789"/>
            <a:ext cx="3314814"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5751136" flipV="1">
            <a:off x="-1863327" y="4774385"/>
            <a:ext cx="5573486" cy="1868488"/>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013417" y="991947"/>
            <a:ext cx="4113898" cy="615553"/>
          </a:xfrm>
          <a:prstGeom prst="rect">
            <a:avLst/>
          </a:prstGeom>
          <a:noFill/>
        </p:spPr>
        <p:txBody>
          <a:bodyPr wrap="square" rtlCol="0">
            <a:spAutoFit/>
          </a:bodyPr>
          <a:lstStyle/>
          <a:p>
            <a:pPr lvl="0" algn="ctr"/>
            <a:r>
              <a:rPr lang="en-US" sz="3400" b="1" dirty="0">
                <a:solidFill>
                  <a:srgbClr val="00B0F0"/>
                </a:solidFill>
                <a:latin typeface="Times New Roman"/>
                <a:ea typeface="Times New Roman"/>
                <a:cs typeface="Times New Roman"/>
                <a:sym typeface="Times New Roman"/>
              </a:rPr>
              <a:t>Course Agenda</a:t>
            </a:r>
            <a:endParaRPr lang="en-US" sz="3400" dirty="0"/>
          </a:p>
        </p:txBody>
      </p:sp>
      <p:sp>
        <p:nvSpPr>
          <p:cNvPr id="31" name="TextBox 30">
            <a:extLst>
              <a:ext uri="{FF2B5EF4-FFF2-40B4-BE49-F238E27FC236}">
                <a16:creationId xmlns:a16="http://schemas.microsoft.com/office/drawing/2014/main" id="{4527402C-3F97-690D-9C20-A459E375AEB7}"/>
              </a:ext>
            </a:extLst>
          </p:cNvPr>
          <p:cNvSpPr txBox="1"/>
          <p:nvPr/>
        </p:nvSpPr>
        <p:spPr>
          <a:xfrm>
            <a:off x="1889760" y="2419840"/>
            <a:ext cx="11208710" cy="3108543"/>
          </a:xfrm>
          <a:prstGeom prst="rect">
            <a:avLst/>
          </a:prstGeom>
          <a:noFill/>
        </p:spPr>
        <p:txBody>
          <a:bodyPr wrap="square" rtlCol="0">
            <a:spAutoFit/>
          </a:bodyPr>
          <a:lstStyle/>
          <a:p>
            <a:pPr lvl="0" algn="just"/>
            <a:r>
              <a:rPr lang="en-US" sz="2800" dirty="0">
                <a:latin typeface="Times New Roman"/>
                <a:ea typeface="Times New Roman"/>
                <a:cs typeface="Times New Roman"/>
                <a:sym typeface="Times New Roman"/>
              </a:rPr>
              <a:t>1-Understanding both supply chain and logistics management.</a:t>
            </a:r>
          </a:p>
          <a:p>
            <a:pPr lvl="0" algn="just"/>
            <a:r>
              <a:rPr lang="en-US" sz="2800" dirty="0">
                <a:latin typeface="Times New Roman"/>
                <a:ea typeface="Times New Roman"/>
                <a:cs typeface="Times New Roman"/>
                <a:sym typeface="Times New Roman"/>
              </a:rPr>
              <a:t>2-Analyze the increased importance of logistics. </a:t>
            </a:r>
          </a:p>
          <a:p>
            <a:pPr lvl="0" algn="just"/>
            <a:r>
              <a:rPr lang="en-US" sz="2800" dirty="0">
                <a:latin typeface="Times New Roman"/>
                <a:ea typeface="Times New Roman"/>
                <a:cs typeface="Times New Roman"/>
                <a:sym typeface="Times New Roman"/>
              </a:rPr>
              <a:t>3-Provide a brief overview of activities in the logistics channel.</a:t>
            </a:r>
          </a:p>
          <a:p>
            <a:pPr lvl="0" algn="just"/>
            <a:r>
              <a:rPr lang="en-US" sz="2800" dirty="0">
                <a:latin typeface="Times New Roman"/>
                <a:ea typeface="Times New Roman"/>
                <a:cs typeface="Times New Roman"/>
                <a:sym typeface="Times New Roman"/>
              </a:rPr>
              <a:t>4-Discuss the role of warehousing in a logistics system. </a:t>
            </a:r>
          </a:p>
          <a:p>
            <a:pPr lvl="0" algn="just"/>
            <a:r>
              <a:rPr lang="en-US" sz="2800" dirty="0">
                <a:latin typeface="Times New Roman"/>
                <a:ea typeface="Times New Roman"/>
                <a:cs typeface="Times New Roman"/>
                <a:sym typeface="Times New Roman"/>
              </a:rPr>
              <a:t>5-Describe several types of transportation specialists.</a:t>
            </a:r>
          </a:p>
          <a:p>
            <a:pPr lvl="0"/>
            <a:r>
              <a:rPr lang="en-US" sz="2800" dirty="0">
                <a:latin typeface="Times New Roman"/>
                <a:ea typeface="Times New Roman"/>
                <a:cs typeface="Times New Roman"/>
                <a:sym typeface="Times New Roman"/>
              </a:rPr>
              <a:t>6-Describe reverse logistics and sustainability  dimensions for a supply</a:t>
            </a:r>
          </a:p>
          <a:p>
            <a:pPr lvl="0"/>
            <a:r>
              <a:rPr lang="en-US" sz="2800" dirty="0">
                <a:latin typeface="Times New Roman"/>
                <a:ea typeface="Times New Roman"/>
                <a:cs typeface="Times New Roman"/>
                <a:sym typeface="Times New Roman"/>
              </a:rPr>
              <a:t>   chain.</a:t>
            </a: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45440" y="1478799"/>
            <a:ext cx="11535385" cy="46307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Clr>
                <a:schemeClr val="dk1"/>
              </a:buClr>
              <a:buSzPts val="2800"/>
              <a:buFont typeface="Noto Sans Symbols"/>
              <a:buChar char="❑"/>
            </a:pPr>
            <a:r>
              <a:rPr lang="en-US" sz="2700" b="1" dirty="0">
                <a:solidFill>
                  <a:srgbClr val="00B0F0"/>
                </a:solidFill>
                <a:latin typeface="Times New Roman"/>
                <a:ea typeface="Times New Roman"/>
                <a:cs typeface="Times New Roman"/>
                <a:sym typeface="Times New Roman"/>
              </a:rPr>
              <a:t>The supply chain </a:t>
            </a:r>
            <a:r>
              <a:rPr lang="en-US" sz="2700" dirty="0">
                <a:solidFill>
                  <a:schemeClr val="tx1"/>
                </a:solidFill>
                <a:latin typeface="Times New Roman"/>
                <a:ea typeface="Times New Roman"/>
                <a:cs typeface="Times New Roman"/>
                <a:sym typeface="Times New Roman"/>
              </a:rPr>
              <a:t>itself is a system of organizations, people, activities, information, and resources involved in the planning, moving or storage of a product or service from supplier to customer (actually more like a “web” than a “chain”). </a:t>
            </a:r>
          </a:p>
          <a:p>
            <a:pPr lvl="0" algn="just">
              <a:buClr>
                <a:schemeClr val="dk1"/>
              </a:buClr>
              <a:buSzPts val="2800"/>
            </a:pPr>
            <a:endParaRPr lang="en-US" sz="2700" dirty="0">
              <a:solidFill>
                <a:schemeClr val="tx1"/>
              </a:solidFill>
              <a:latin typeface="Times New Roman"/>
              <a:ea typeface="Times New Roman"/>
              <a:cs typeface="Times New Roman"/>
              <a:sym typeface="Times New Roman"/>
            </a:endParaRPr>
          </a:p>
          <a:p>
            <a:pPr marL="457200" lvl="0" indent="-457200" algn="just">
              <a:buClr>
                <a:schemeClr val="dk1"/>
              </a:buClr>
              <a:buSzPts val="2800"/>
              <a:buFont typeface="Noto Sans Symbols"/>
              <a:buChar char="❑"/>
            </a:pPr>
            <a:r>
              <a:rPr lang="en-US" sz="2700" b="1" dirty="0">
                <a:solidFill>
                  <a:srgbClr val="00B0F0"/>
                </a:solidFill>
                <a:latin typeface="Times New Roman"/>
                <a:ea typeface="Times New Roman"/>
                <a:cs typeface="Times New Roman"/>
                <a:sym typeface="Times New Roman"/>
              </a:rPr>
              <a:t>Supply chain </a:t>
            </a:r>
            <a:r>
              <a:rPr lang="en-US" sz="2700" dirty="0">
                <a:solidFill>
                  <a:schemeClr val="tx1"/>
                </a:solidFill>
                <a:latin typeface="Times New Roman"/>
                <a:ea typeface="Times New Roman"/>
                <a:cs typeface="Times New Roman"/>
                <a:sym typeface="Times New Roman"/>
              </a:rPr>
              <a:t>activities transform natural resources, raw materials, and components into a finished product that is delivered to the end customer. </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067239" y="233512"/>
            <a:ext cx="4057522"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Supply Chain Defined</a:t>
            </a:r>
          </a:p>
        </p:txBody>
      </p:sp>
      <p:sp>
        <p:nvSpPr>
          <p:cNvPr id="4" name="Slide Number Placeholder 3"/>
          <p:cNvSpPr>
            <a:spLocks noGrp="1"/>
          </p:cNvSpPr>
          <p:nvPr>
            <p:ph type="sldNum" sz="quarter" idx="12"/>
          </p:nvPr>
        </p:nvSpPr>
        <p:spPr/>
        <p:txBody>
          <a:bodyPr/>
          <a:lstStyle/>
          <a:p>
            <a:fld id="{F7542ADD-394E-41F3-B704-951748884AEE}" type="slidenum">
              <a:rPr lang="en-US" smtClean="0"/>
              <a:t>4</a:t>
            </a:fld>
            <a:endParaRPr lang="en-US"/>
          </a:p>
        </p:txBody>
      </p:sp>
    </p:spTree>
    <p:extLst>
      <p:ext uri="{BB962C8B-B14F-4D97-AF65-F5344CB8AC3E}">
        <p14:creationId xmlns:p14="http://schemas.microsoft.com/office/powerpoint/2010/main" val="7399288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702075"/>
            <a:ext cx="4415006" cy="564693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36880" y="980540"/>
            <a:ext cx="11481451" cy="55280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a:buClr>
                <a:srgbClr val="000000"/>
              </a:buClr>
              <a:buSzPts val="2400"/>
              <a:buFont typeface="Noto Sans Symbols"/>
              <a:buChar char="❑"/>
            </a:pPr>
            <a:endParaRPr lang="en-US" sz="2400" kern="0" dirty="0">
              <a:solidFill>
                <a:schemeClr val="tx1"/>
              </a:solidFill>
              <a:latin typeface="Times New Roman"/>
              <a:ea typeface="Times New Roman"/>
              <a:cs typeface="Times New Roman"/>
              <a:sym typeface="Times New Roman"/>
            </a:endParaRPr>
          </a:p>
          <a:p>
            <a:pPr marL="342900" lvl="0" indent="-342900" algn="just">
              <a:buClr>
                <a:srgbClr val="000000"/>
              </a:buClr>
              <a:buSzPts val="2400"/>
              <a:buFont typeface="Noto Sans Symbols"/>
              <a:buChar char="❑"/>
            </a:pPr>
            <a:r>
              <a:rPr lang="en-US" sz="2500" b="1" kern="0" dirty="0">
                <a:solidFill>
                  <a:schemeClr val="tx1"/>
                </a:solidFill>
                <a:latin typeface="Times New Roman"/>
                <a:ea typeface="Times New Roman"/>
                <a:cs typeface="Times New Roman"/>
                <a:sym typeface="Times New Roman"/>
              </a:rPr>
              <a:t>Depending on one’s view, some of the functions below may be included within the supply chain &amp; logistics organization:</a:t>
            </a:r>
          </a:p>
          <a:p>
            <a:pPr marL="342900" lvl="0" indent="-342900" algn="just">
              <a:buClr>
                <a:srgbClr val="000000"/>
              </a:buClr>
              <a:buSzPts val="2400"/>
              <a:buFont typeface="Noto Sans Symbols"/>
              <a:buChar char="❑"/>
            </a:pPr>
            <a:r>
              <a:rPr lang="en-US" sz="2500" b="1" kern="0" dirty="0">
                <a:solidFill>
                  <a:srgbClr val="00B0F0"/>
                </a:solidFill>
                <a:latin typeface="Times New Roman"/>
                <a:ea typeface="Times New Roman"/>
                <a:cs typeface="Times New Roman"/>
                <a:sym typeface="Times New Roman"/>
              </a:rPr>
              <a:t>Procurement</a:t>
            </a:r>
            <a:r>
              <a:rPr lang="en-US" sz="2500" kern="0" dirty="0">
                <a:solidFill>
                  <a:srgbClr val="0070C0"/>
                </a:solidFill>
                <a:latin typeface="Times New Roman"/>
                <a:ea typeface="Times New Roman"/>
                <a:cs typeface="Times New Roman"/>
                <a:sym typeface="Times New Roman"/>
              </a:rPr>
              <a:t> </a:t>
            </a:r>
            <a:r>
              <a:rPr lang="en-US" sz="2500" kern="0" dirty="0">
                <a:solidFill>
                  <a:schemeClr val="tx1"/>
                </a:solidFill>
                <a:latin typeface="Times New Roman"/>
                <a:ea typeface="Times New Roman"/>
                <a:cs typeface="Times New Roman"/>
                <a:sym typeface="Times New Roman"/>
              </a:rPr>
              <a:t>- The acquisition of goods or services from an outside external source.</a:t>
            </a:r>
          </a:p>
          <a:p>
            <a:pPr marL="342900" lvl="0" indent="-342900" algn="just">
              <a:buClr>
                <a:srgbClr val="000000"/>
              </a:buClr>
              <a:buSzPts val="2400"/>
              <a:buFont typeface="Noto Sans Symbols"/>
              <a:buChar char="❑"/>
            </a:pPr>
            <a:r>
              <a:rPr lang="en-US" sz="2500" b="1" kern="0" dirty="0">
                <a:solidFill>
                  <a:srgbClr val="00B0F0"/>
                </a:solidFill>
                <a:latin typeface="Times New Roman"/>
                <a:ea typeface="Times New Roman"/>
                <a:cs typeface="Times New Roman"/>
                <a:sym typeface="Times New Roman"/>
              </a:rPr>
              <a:t>Demand forecasting </a:t>
            </a:r>
            <a:r>
              <a:rPr lang="en-US" sz="2500" kern="0" dirty="0">
                <a:solidFill>
                  <a:schemeClr val="tx1"/>
                </a:solidFill>
                <a:latin typeface="Times New Roman"/>
                <a:ea typeface="Times New Roman"/>
                <a:cs typeface="Times New Roman"/>
                <a:sym typeface="Times New Roman"/>
              </a:rPr>
              <a:t>- Estimating the quantity of a product or service that customers will purchase.</a:t>
            </a:r>
          </a:p>
          <a:p>
            <a:pPr marL="342900" lvl="0" indent="-342900" algn="just">
              <a:buClr>
                <a:srgbClr val="000000"/>
              </a:buClr>
              <a:buSzPts val="2400"/>
              <a:buFont typeface="Noto Sans Symbols"/>
              <a:buChar char="❑"/>
            </a:pPr>
            <a:r>
              <a:rPr lang="en-US" sz="2500" b="1" kern="0" dirty="0">
                <a:solidFill>
                  <a:srgbClr val="00B0F0"/>
                </a:solidFill>
                <a:latin typeface="Times New Roman"/>
                <a:ea typeface="Times New Roman"/>
                <a:cs typeface="Times New Roman"/>
                <a:sym typeface="Times New Roman"/>
              </a:rPr>
              <a:t>Customer service and order management</a:t>
            </a:r>
            <a:r>
              <a:rPr lang="en-US" sz="2500" kern="0" dirty="0">
                <a:solidFill>
                  <a:srgbClr val="0070C0"/>
                </a:solidFill>
                <a:latin typeface="Times New Roman"/>
                <a:ea typeface="Times New Roman"/>
                <a:cs typeface="Times New Roman"/>
                <a:sym typeface="Times New Roman"/>
              </a:rPr>
              <a:t> </a:t>
            </a:r>
            <a:r>
              <a:rPr lang="en-US" sz="2500" kern="0" dirty="0">
                <a:solidFill>
                  <a:schemeClr val="tx1"/>
                </a:solidFill>
                <a:latin typeface="Times New Roman"/>
                <a:ea typeface="Times New Roman"/>
                <a:cs typeface="Times New Roman"/>
                <a:sym typeface="Times New Roman"/>
              </a:rPr>
              <a:t>- Tasks associated with fulfilling an order for goods or services placed by a customer.</a:t>
            </a:r>
          </a:p>
          <a:p>
            <a:pPr marL="342900" lvl="0" indent="-342900" algn="just">
              <a:buClr>
                <a:srgbClr val="000000"/>
              </a:buClr>
              <a:buSzPts val="2400"/>
              <a:buFont typeface="Noto Sans Symbols"/>
              <a:buChar char="❑"/>
            </a:pPr>
            <a:r>
              <a:rPr lang="en-US" sz="2500" b="1" kern="0" dirty="0">
                <a:solidFill>
                  <a:srgbClr val="00B0F0"/>
                </a:solidFill>
                <a:latin typeface="Times New Roman"/>
                <a:ea typeface="Times New Roman"/>
                <a:cs typeface="Times New Roman"/>
                <a:sym typeface="Times New Roman"/>
              </a:rPr>
              <a:t>Inventory</a:t>
            </a:r>
            <a:r>
              <a:rPr lang="en-US" sz="2500" b="1" kern="0" dirty="0">
                <a:solidFill>
                  <a:srgbClr val="0070C0"/>
                </a:solidFill>
                <a:latin typeface="Times New Roman"/>
                <a:ea typeface="Times New Roman"/>
                <a:cs typeface="Times New Roman"/>
                <a:sym typeface="Times New Roman"/>
              </a:rPr>
              <a:t> </a:t>
            </a:r>
            <a:r>
              <a:rPr lang="en-US" sz="2500" kern="0" dirty="0">
                <a:solidFill>
                  <a:schemeClr val="tx1"/>
                </a:solidFill>
                <a:latin typeface="Times New Roman"/>
                <a:ea typeface="Times New Roman"/>
                <a:cs typeface="Times New Roman"/>
                <a:sym typeface="Times New Roman"/>
              </a:rPr>
              <a:t>– Planning and management. </a:t>
            </a:r>
          </a:p>
          <a:p>
            <a:pPr marL="342900" lvl="0" indent="-342900" algn="just">
              <a:buClr>
                <a:srgbClr val="000000"/>
              </a:buClr>
              <a:buSzPts val="2400"/>
              <a:buFont typeface="Noto Sans Symbols"/>
              <a:buChar char="❑"/>
            </a:pPr>
            <a:r>
              <a:rPr lang="en-US" sz="2500" b="1" kern="0" dirty="0">
                <a:solidFill>
                  <a:srgbClr val="00B0F0"/>
                </a:solidFill>
                <a:latin typeface="Times New Roman"/>
                <a:ea typeface="Times New Roman"/>
                <a:cs typeface="Times New Roman"/>
                <a:sym typeface="Times New Roman"/>
              </a:rPr>
              <a:t>Transportation</a:t>
            </a:r>
            <a:r>
              <a:rPr lang="en-US" sz="2500" kern="0" dirty="0">
                <a:solidFill>
                  <a:schemeClr val="tx1"/>
                </a:solidFill>
                <a:latin typeface="Times New Roman"/>
                <a:ea typeface="Times New Roman"/>
                <a:cs typeface="Times New Roman"/>
                <a:sym typeface="Times New Roman"/>
              </a:rPr>
              <a:t> – For hire and private.</a:t>
            </a:r>
          </a:p>
          <a:p>
            <a:pPr marL="342900" lvl="0" indent="-342900" algn="just">
              <a:buClr>
                <a:srgbClr val="000000"/>
              </a:buClr>
              <a:buSzPts val="2400"/>
              <a:buFont typeface="Noto Sans Symbols"/>
              <a:buChar char="❑"/>
            </a:pPr>
            <a:r>
              <a:rPr lang="en-US" sz="2500" b="1" kern="0" dirty="0">
                <a:solidFill>
                  <a:srgbClr val="00B0F0"/>
                </a:solidFill>
                <a:latin typeface="Times New Roman"/>
                <a:ea typeface="Times New Roman"/>
                <a:cs typeface="Times New Roman"/>
                <a:sym typeface="Times New Roman"/>
              </a:rPr>
              <a:t>Warehousing</a:t>
            </a:r>
            <a:r>
              <a:rPr lang="en-US" sz="2500" kern="0" dirty="0">
                <a:solidFill>
                  <a:schemeClr val="tx1"/>
                </a:solidFill>
                <a:latin typeface="Times New Roman"/>
                <a:ea typeface="Times New Roman"/>
                <a:cs typeface="Times New Roman"/>
                <a:sym typeface="Times New Roman"/>
              </a:rPr>
              <a:t> – Public and private.</a:t>
            </a:r>
          </a:p>
          <a:p>
            <a:pPr marL="342900" lvl="0" indent="-342900" algn="just">
              <a:buClr>
                <a:srgbClr val="000000"/>
              </a:buClr>
              <a:buSzPts val="2400"/>
              <a:buFont typeface="Noto Sans Symbols"/>
              <a:buChar char="❑"/>
            </a:pPr>
            <a:r>
              <a:rPr lang="en-US" sz="2500" b="1" kern="0" dirty="0">
                <a:solidFill>
                  <a:srgbClr val="00B0F0"/>
                </a:solidFill>
                <a:latin typeface="Times New Roman"/>
                <a:ea typeface="Times New Roman"/>
                <a:cs typeface="Times New Roman"/>
                <a:sym typeface="Times New Roman"/>
              </a:rPr>
              <a:t>Materials handling and packaging</a:t>
            </a:r>
            <a:r>
              <a:rPr lang="en-US" sz="2500" b="1" kern="0" dirty="0">
                <a:solidFill>
                  <a:schemeClr val="tx1"/>
                </a:solidFill>
                <a:latin typeface="Times New Roman"/>
                <a:ea typeface="Times New Roman"/>
                <a:cs typeface="Times New Roman"/>
                <a:sym typeface="Times New Roman"/>
              </a:rPr>
              <a:t> </a:t>
            </a:r>
            <a:r>
              <a:rPr lang="en-US" sz="2500" kern="0" dirty="0">
                <a:solidFill>
                  <a:schemeClr val="tx1"/>
                </a:solidFill>
                <a:latin typeface="Times New Roman"/>
                <a:ea typeface="Times New Roman"/>
                <a:cs typeface="Times New Roman"/>
                <a:sym typeface="Times New Roman"/>
              </a:rPr>
              <a:t>- Movement, protection, storage and control of materials and products using manual, semi-automated and automated equipment.</a:t>
            </a:r>
          </a:p>
          <a:p>
            <a:pPr marL="342900" lvl="0" indent="-342900" algn="just">
              <a:buClr>
                <a:srgbClr val="000000"/>
              </a:buClr>
              <a:buSzPts val="2400"/>
              <a:buFont typeface="Noto Sans Symbols"/>
              <a:buChar char="❑"/>
            </a:pPr>
            <a:r>
              <a:rPr lang="en-US" sz="2500" b="1" kern="0" dirty="0">
                <a:solidFill>
                  <a:srgbClr val="00B0F0"/>
                </a:solidFill>
                <a:latin typeface="Times New Roman"/>
                <a:ea typeface="Times New Roman"/>
                <a:cs typeface="Times New Roman"/>
                <a:sym typeface="Times New Roman"/>
              </a:rPr>
              <a:t>Facility network </a:t>
            </a:r>
            <a:r>
              <a:rPr lang="en-US" sz="2500" kern="0" dirty="0">
                <a:solidFill>
                  <a:schemeClr val="tx1"/>
                </a:solidFill>
                <a:latin typeface="Times New Roman"/>
                <a:ea typeface="Times New Roman"/>
                <a:cs typeface="Times New Roman"/>
                <a:sym typeface="Times New Roman"/>
              </a:rPr>
              <a:t>– Location decision in an organization’s supply chain network.</a:t>
            </a:r>
          </a:p>
          <a:p>
            <a:pPr marL="342900" lvl="0" indent="-342900" algn="just">
              <a:buClr>
                <a:srgbClr val="000000"/>
              </a:buClr>
              <a:buSzPts val="2400"/>
              <a:buFont typeface="Noto Sans Symbols"/>
              <a:buChar char="❑"/>
            </a:pPr>
            <a:endParaRPr lang="en-US" sz="2400" kern="0" dirty="0">
              <a:solidFill>
                <a:schemeClr val="tx1"/>
              </a:solidFill>
              <a:latin typeface="Times New Roman"/>
              <a:ea typeface="Times New Roman"/>
              <a:cs typeface="Times New Roman"/>
              <a:sym typeface="Times New Roman"/>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60111" y="-95803"/>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1379620" y="148077"/>
            <a:ext cx="9432759" cy="5539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rPr>
              <a:t>Supply Chain Functions</a:t>
            </a:r>
          </a:p>
        </p:txBody>
      </p:sp>
      <p:sp>
        <p:nvSpPr>
          <p:cNvPr id="3" name="Slide Number Placeholder 2"/>
          <p:cNvSpPr>
            <a:spLocks noGrp="1"/>
          </p:cNvSpPr>
          <p:nvPr>
            <p:ph type="sldNum" sz="quarter" idx="12"/>
          </p:nvPr>
        </p:nvSpPr>
        <p:spPr>
          <a:xfrm>
            <a:off x="8864600" y="6543557"/>
            <a:ext cx="2743200" cy="365125"/>
          </a:xfrm>
        </p:spPr>
        <p:txBody>
          <a:bodyPr/>
          <a:lstStyle/>
          <a:p>
            <a:fld id="{F7542ADD-394E-41F3-B704-951748884AEE}" type="slidenum">
              <a:rPr lang="en-US" smtClean="0"/>
              <a:t>5</a:t>
            </a:fld>
            <a:endParaRPr lang="en-US" dirty="0"/>
          </a:p>
        </p:txBody>
      </p:sp>
    </p:spTree>
    <p:extLst>
      <p:ext uri="{BB962C8B-B14F-4D97-AF65-F5344CB8AC3E}">
        <p14:creationId xmlns:p14="http://schemas.microsoft.com/office/powerpoint/2010/main" val="33661749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832510"/>
            <a:ext cx="4128422" cy="543781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1175" y="1176378"/>
            <a:ext cx="11569650" cy="51799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Clr>
                <a:schemeClr val="dk1"/>
              </a:buClr>
              <a:buSzPts val="2800"/>
              <a:buFont typeface="Noto Sans Symbols"/>
              <a:buChar char="❑"/>
            </a:pPr>
            <a:endParaRPr lang="en-US" sz="2600" dirty="0">
              <a:solidFill>
                <a:schemeClr val="dk1"/>
              </a:solidFill>
              <a:latin typeface="Times New Roman"/>
              <a:ea typeface="Times New Roman"/>
              <a:cs typeface="Times New Roman"/>
              <a:sym typeface="Times New Roman"/>
            </a:endParaRPr>
          </a:p>
          <a:p>
            <a:pPr marL="457200" lvl="0" indent="-457200" algn="just">
              <a:buClr>
                <a:schemeClr val="dk1"/>
              </a:buClr>
              <a:buSzPts val="2800"/>
              <a:buFont typeface="Noto Sans Symbols"/>
              <a:buChar char="❑"/>
            </a:pPr>
            <a:endParaRPr lang="en-US" sz="2600" dirty="0">
              <a:solidFill>
                <a:schemeClr val="dk1"/>
              </a:solidFill>
              <a:latin typeface="Times New Roman"/>
              <a:ea typeface="Times New Roman"/>
              <a:cs typeface="Times New Roman"/>
              <a:sym typeface="Times New Roman"/>
            </a:endParaRPr>
          </a:p>
          <a:p>
            <a:pPr marL="457200" lvl="0" indent="-457200" algn="just">
              <a:buClr>
                <a:schemeClr val="dk1"/>
              </a:buClr>
              <a:buSzPts val="2800"/>
              <a:buFont typeface="Noto Sans Symbols"/>
              <a:buChar char="❑"/>
            </a:pPr>
            <a:endParaRPr lang="en-US" sz="2600" b="1" dirty="0">
              <a:solidFill>
                <a:srgbClr val="0070C0"/>
              </a:solidFill>
              <a:latin typeface="Times New Roman"/>
              <a:ea typeface="Times New Roman"/>
              <a:cs typeface="Times New Roman"/>
              <a:sym typeface="Times New Roman"/>
            </a:endParaRPr>
          </a:p>
          <a:p>
            <a:pPr marL="457200" lvl="0" indent="-457200" algn="just">
              <a:buClr>
                <a:schemeClr val="dk1"/>
              </a:buClr>
              <a:buSzPts val="2800"/>
              <a:buFont typeface="Noto Sans Symbols"/>
              <a:buChar char="❑"/>
            </a:pPr>
            <a:r>
              <a:rPr lang="en-US" sz="2600" b="1" dirty="0">
                <a:solidFill>
                  <a:srgbClr val="00B0F0"/>
                </a:solidFill>
                <a:latin typeface="Times New Roman"/>
                <a:ea typeface="Times New Roman"/>
                <a:cs typeface="Times New Roman"/>
                <a:sym typeface="Times New Roman"/>
              </a:rPr>
              <a:t>Inbound logistics</a:t>
            </a:r>
            <a:r>
              <a:rPr lang="en-US" sz="2600" dirty="0">
                <a:solidFill>
                  <a:schemeClr val="dk1"/>
                </a:solidFill>
                <a:latin typeface="Times New Roman"/>
                <a:ea typeface="Times New Roman"/>
                <a:cs typeface="Times New Roman"/>
                <a:sym typeface="Times New Roman"/>
              </a:rPr>
              <a:t>—Receiving, warehousing, and inventory control of input materials.</a:t>
            </a:r>
          </a:p>
          <a:p>
            <a:pPr marL="457200" lvl="0" indent="-457200" algn="just">
              <a:buClr>
                <a:schemeClr val="dk1"/>
              </a:buClr>
              <a:buSzPts val="2800"/>
              <a:buFont typeface="Noto Sans Symbols"/>
              <a:buChar char="❑"/>
            </a:pPr>
            <a:r>
              <a:rPr lang="en-US" sz="2600" b="1" dirty="0">
                <a:solidFill>
                  <a:srgbClr val="00B0F0"/>
                </a:solidFill>
                <a:latin typeface="Times New Roman"/>
                <a:ea typeface="Times New Roman"/>
                <a:cs typeface="Times New Roman"/>
                <a:sym typeface="Times New Roman"/>
              </a:rPr>
              <a:t>Operations</a:t>
            </a:r>
            <a:r>
              <a:rPr lang="en-US" sz="2600" dirty="0">
                <a:solidFill>
                  <a:schemeClr val="dk1"/>
                </a:solidFill>
                <a:latin typeface="Times New Roman"/>
                <a:ea typeface="Times New Roman"/>
                <a:cs typeface="Times New Roman"/>
                <a:sym typeface="Times New Roman"/>
              </a:rPr>
              <a:t>—Transforming inputs into the final product or service to create value.</a:t>
            </a:r>
          </a:p>
          <a:p>
            <a:pPr marL="457200" lvl="0" indent="-457200" algn="just">
              <a:buClr>
                <a:schemeClr val="dk1"/>
              </a:buClr>
              <a:buSzPts val="2800"/>
              <a:buFont typeface="Noto Sans Symbols"/>
              <a:buChar char="❑"/>
            </a:pPr>
            <a:r>
              <a:rPr lang="en-US" sz="2600" b="1" dirty="0">
                <a:solidFill>
                  <a:srgbClr val="00B0F0"/>
                </a:solidFill>
                <a:latin typeface="Times New Roman"/>
                <a:ea typeface="Times New Roman"/>
                <a:cs typeface="Times New Roman"/>
                <a:sym typeface="Times New Roman"/>
              </a:rPr>
              <a:t>Outbound logistics</a:t>
            </a:r>
            <a:r>
              <a:rPr lang="en-US" sz="2600" dirty="0">
                <a:solidFill>
                  <a:schemeClr val="dk1"/>
                </a:solidFill>
                <a:latin typeface="Times New Roman"/>
                <a:ea typeface="Times New Roman"/>
                <a:cs typeface="Times New Roman"/>
                <a:sym typeface="Times New Roman"/>
              </a:rPr>
              <a:t>—Actions that get the final product to the customer, including warehousing and order fulfillment.</a:t>
            </a:r>
          </a:p>
          <a:p>
            <a:pPr marL="457200" lvl="0" indent="-457200" algn="just">
              <a:buClr>
                <a:schemeClr val="dk1"/>
              </a:buClr>
              <a:buSzPts val="2800"/>
              <a:buFont typeface="Noto Sans Symbols"/>
              <a:buChar char="❑"/>
            </a:pPr>
            <a:r>
              <a:rPr lang="en-US" sz="2600" b="1" dirty="0">
                <a:solidFill>
                  <a:srgbClr val="00B0F0"/>
                </a:solidFill>
                <a:latin typeface="Times New Roman"/>
                <a:ea typeface="Times New Roman"/>
                <a:cs typeface="Times New Roman"/>
                <a:sym typeface="Times New Roman"/>
              </a:rPr>
              <a:t>Marketing and sales</a:t>
            </a:r>
            <a:r>
              <a:rPr lang="en-US" sz="2600" dirty="0">
                <a:solidFill>
                  <a:schemeClr val="dk1"/>
                </a:solidFill>
                <a:latin typeface="Times New Roman"/>
                <a:ea typeface="Times New Roman"/>
                <a:cs typeface="Times New Roman"/>
                <a:sym typeface="Times New Roman"/>
              </a:rPr>
              <a:t>—Activities related to buyers purchasing the product, including advertising, pricing, distribution channel selection, and the like.</a:t>
            </a:r>
          </a:p>
          <a:p>
            <a:pPr marL="457200" lvl="0" indent="-457200" algn="just">
              <a:buClr>
                <a:schemeClr val="dk1"/>
              </a:buClr>
              <a:buSzPts val="2800"/>
              <a:buFont typeface="Noto Sans Symbols"/>
              <a:buChar char="❑"/>
            </a:pPr>
            <a:r>
              <a:rPr lang="en-US" sz="2600" b="1" dirty="0">
                <a:solidFill>
                  <a:srgbClr val="00B0F0"/>
                </a:solidFill>
                <a:latin typeface="Times New Roman"/>
                <a:ea typeface="Times New Roman"/>
                <a:cs typeface="Times New Roman"/>
                <a:sym typeface="Times New Roman"/>
              </a:rPr>
              <a:t>Service</a:t>
            </a:r>
            <a:r>
              <a:rPr lang="en-US" sz="2600" dirty="0">
                <a:solidFill>
                  <a:schemeClr val="dk1"/>
                </a:solidFill>
                <a:latin typeface="Times New Roman"/>
                <a:ea typeface="Times New Roman"/>
                <a:cs typeface="Times New Roman"/>
                <a:sym typeface="Times New Roman"/>
              </a:rPr>
              <a:t>—Activities that maintain and improve a product’s value, including customer support, repair, warranty service, and the like.</a:t>
            </a:r>
          </a:p>
          <a:p>
            <a:pPr marL="457200" lvl="0" indent="-457200" algn="just">
              <a:buClr>
                <a:schemeClr val="dk1"/>
              </a:buClr>
              <a:buSzPts val="2800"/>
              <a:buFont typeface="Noto Sans Symbols"/>
              <a:buChar char="❑"/>
            </a:pPr>
            <a:endParaRPr lang="en-US" sz="2600" dirty="0">
              <a:solidFill>
                <a:schemeClr val="dk1"/>
              </a:solidFill>
              <a:latin typeface="Times New Roman"/>
              <a:ea typeface="Times New Roman"/>
              <a:cs typeface="Times New Roman"/>
              <a:sym typeface="Times New Roman"/>
            </a:endParaRPr>
          </a:p>
          <a:p>
            <a:pPr lvl="0" algn="just">
              <a:buClr>
                <a:schemeClr val="dk1"/>
              </a:buClr>
              <a:buSzPts val="2800"/>
            </a:pPr>
            <a:endParaRPr lang="en-US" sz="2600" dirty="0">
              <a:solidFill>
                <a:schemeClr val="dk1"/>
              </a:solidFill>
              <a:latin typeface="Times New Roman"/>
              <a:ea typeface="Times New Roman"/>
              <a:cs typeface="Times New Roman"/>
              <a:sym typeface="Times New Roman"/>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417627" y="247735"/>
            <a:ext cx="3041217" cy="584775"/>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rPr>
              <a:t>VALUE CHAIN</a:t>
            </a:r>
          </a:p>
        </p:txBody>
      </p:sp>
      <p:sp>
        <p:nvSpPr>
          <p:cNvPr id="4" name="Slide Number Placeholder 3"/>
          <p:cNvSpPr>
            <a:spLocks noGrp="1"/>
          </p:cNvSpPr>
          <p:nvPr>
            <p:ph type="sldNum" sz="quarter" idx="12"/>
          </p:nvPr>
        </p:nvSpPr>
        <p:spPr/>
        <p:txBody>
          <a:bodyPr/>
          <a:lstStyle/>
          <a:p>
            <a:fld id="{F7542ADD-394E-41F3-B704-951748884AEE}" type="slidenum">
              <a:rPr lang="en-US" smtClean="0"/>
              <a:t>6</a:t>
            </a:fld>
            <a:endParaRPr lang="en-US"/>
          </a:p>
        </p:txBody>
      </p:sp>
      <p:pic>
        <p:nvPicPr>
          <p:cNvPr id="7" name="Picture 6">
            <a:extLst>
              <a:ext uri="{FF2B5EF4-FFF2-40B4-BE49-F238E27FC236}">
                <a16:creationId xmlns:a16="http://schemas.microsoft.com/office/drawing/2014/main" id="{9DBA602D-E37F-E054-C7D9-5BD1F6D880ED}"/>
              </a:ext>
            </a:extLst>
          </p:cNvPr>
          <p:cNvPicPr>
            <a:picLocks noChangeAspect="1"/>
          </p:cNvPicPr>
          <p:nvPr/>
        </p:nvPicPr>
        <p:blipFill>
          <a:blip r:embed="rId3"/>
          <a:stretch>
            <a:fillRect/>
          </a:stretch>
        </p:blipFill>
        <p:spPr>
          <a:xfrm>
            <a:off x="531507" y="1414249"/>
            <a:ext cx="10962640" cy="512108"/>
          </a:xfrm>
          <a:prstGeom prst="rect">
            <a:avLst/>
          </a:prstGeom>
        </p:spPr>
      </p:pic>
    </p:spTree>
    <p:extLst>
      <p:ext uri="{BB962C8B-B14F-4D97-AF65-F5344CB8AC3E}">
        <p14:creationId xmlns:p14="http://schemas.microsoft.com/office/powerpoint/2010/main" val="15315960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05840"/>
            <a:ext cx="4128422" cy="54559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96240" y="1412239"/>
            <a:ext cx="11470640" cy="48516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
              <a:buClr>
                <a:schemeClr val="dk1"/>
              </a:buClr>
              <a:buSzPts val="2800"/>
              <a:buFont typeface="Noto Sans Symbols"/>
              <a:buChar char="❑"/>
            </a:pPr>
            <a:r>
              <a:rPr lang="en-US" sz="2800" dirty="0">
                <a:solidFill>
                  <a:schemeClr val="dk1"/>
                </a:solidFill>
                <a:latin typeface="Times New Roman"/>
                <a:ea typeface="Times New Roman"/>
                <a:cs typeface="Times New Roman"/>
                <a:sym typeface="Times New Roman"/>
              </a:rPr>
              <a:t>There are also support activities identified by Porter that can add value to an organization:</a:t>
            </a:r>
          </a:p>
          <a:p>
            <a:pPr algn="just">
              <a:buClr>
                <a:schemeClr val="dk1"/>
              </a:buClr>
              <a:buSzPts val="2800"/>
            </a:pPr>
            <a:endParaRPr lang="en-US" sz="2800" dirty="0">
              <a:solidFill>
                <a:schemeClr val="dk1"/>
              </a:solidFill>
              <a:latin typeface="Times New Roman"/>
              <a:ea typeface="Times New Roman"/>
              <a:cs typeface="Times New Roman"/>
              <a:sym typeface="Times New Roman"/>
            </a:endParaRPr>
          </a:p>
          <a:p>
            <a:pPr marL="457200" lvl="0" indent="-457200" algn="just">
              <a:buClr>
                <a:schemeClr val="dk1"/>
              </a:buClr>
              <a:buSzPts val="2800"/>
              <a:buFont typeface="Noto Sans Symbols"/>
              <a:buChar char="❑"/>
            </a:pPr>
            <a:r>
              <a:rPr lang="en-US" sz="2800" b="1" dirty="0">
                <a:solidFill>
                  <a:srgbClr val="00B0F0"/>
                </a:solidFill>
                <a:latin typeface="Times New Roman"/>
                <a:ea typeface="Times New Roman"/>
                <a:cs typeface="Times New Roman"/>
                <a:sym typeface="Times New Roman"/>
              </a:rPr>
              <a:t>Procurement</a:t>
            </a:r>
            <a:r>
              <a:rPr lang="en-US" sz="2800" dirty="0">
                <a:solidFill>
                  <a:schemeClr val="dk1"/>
                </a:solidFill>
                <a:latin typeface="Times New Roman"/>
                <a:ea typeface="Times New Roman"/>
                <a:cs typeface="Times New Roman"/>
                <a:sym typeface="Times New Roman"/>
              </a:rPr>
              <a:t>—Purchasing raw materials and other inputs that are used in value-creating activities.</a:t>
            </a:r>
          </a:p>
          <a:p>
            <a:pPr marL="457200" lvl="0" indent="-457200" algn="just">
              <a:buClr>
                <a:schemeClr val="dk1"/>
              </a:buClr>
              <a:buSzPts val="2800"/>
              <a:buFont typeface="Noto Sans Symbols"/>
              <a:buChar char="❑"/>
            </a:pPr>
            <a:r>
              <a:rPr lang="en-US" sz="2800" b="1" dirty="0">
                <a:solidFill>
                  <a:srgbClr val="00B0F0"/>
                </a:solidFill>
                <a:latin typeface="Times New Roman"/>
                <a:ea typeface="Times New Roman"/>
                <a:cs typeface="Times New Roman"/>
                <a:sym typeface="Times New Roman"/>
              </a:rPr>
              <a:t>Technology development</a:t>
            </a:r>
            <a:r>
              <a:rPr lang="en-US" sz="2800" dirty="0">
                <a:solidFill>
                  <a:schemeClr val="dk1"/>
                </a:solidFill>
                <a:latin typeface="Times New Roman"/>
                <a:ea typeface="Times New Roman"/>
                <a:cs typeface="Times New Roman"/>
                <a:sym typeface="Times New Roman"/>
              </a:rPr>
              <a:t>—Research and development, process automation, and similar activities that support value chain activities.</a:t>
            </a:r>
          </a:p>
          <a:p>
            <a:pPr marL="457200" lvl="0" indent="-457200" algn="just">
              <a:buClr>
                <a:schemeClr val="dk1"/>
              </a:buClr>
              <a:buSzPts val="2800"/>
              <a:buFont typeface="Noto Sans Symbols"/>
              <a:buChar char="❑"/>
            </a:pPr>
            <a:r>
              <a:rPr lang="en-US" sz="2800" b="1" dirty="0">
                <a:solidFill>
                  <a:srgbClr val="00B0F0"/>
                </a:solidFill>
                <a:latin typeface="Times New Roman"/>
                <a:ea typeface="Times New Roman"/>
                <a:cs typeface="Times New Roman"/>
                <a:sym typeface="Times New Roman"/>
              </a:rPr>
              <a:t>Human resource management</a:t>
            </a:r>
            <a:r>
              <a:rPr lang="en-US" sz="2800" dirty="0">
                <a:solidFill>
                  <a:schemeClr val="dk1"/>
                </a:solidFill>
                <a:latin typeface="Times New Roman"/>
                <a:ea typeface="Times New Roman"/>
                <a:cs typeface="Times New Roman"/>
                <a:sym typeface="Times New Roman"/>
              </a:rPr>
              <a:t>—Recruiting, training, development, and compensation of employees.</a:t>
            </a:r>
          </a:p>
          <a:p>
            <a:pPr marL="457200" lvl="0" indent="-457200" algn="just">
              <a:buClr>
                <a:schemeClr val="dk1"/>
              </a:buClr>
              <a:buSzPts val="2800"/>
              <a:buFont typeface="Noto Sans Symbols"/>
              <a:buChar char="❑"/>
            </a:pPr>
            <a:r>
              <a:rPr lang="en-US" sz="2800" b="1" dirty="0">
                <a:solidFill>
                  <a:srgbClr val="00B0F0"/>
                </a:solidFill>
                <a:latin typeface="Times New Roman"/>
                <a:ea typeface="Times New Roman"/>
                <a:cs typeface="Times New Roman"/>
                <a:sym typeface="Times New Roman"/>
              </a:rPr>
              <a:t>Firm infrastructure</a:t>
            </a:r>
            <a:r>
              <a:rPr lang="en-US" sz="2800" dirty="0">
                <a:solidFill>
                  <a:schemeClr val="dk1"/>
                </a:solidFill>
                <a:latin typeface="Times New Roman"/>
                <a:ea typeface="Times New Roman"/>
                <a:cs typeface="Times New Roman"/>
                <a:sym typeface="Times New Roman"/>
              </a:rPr>
              <a:t>—Finance, legal, quality control, etc.</a:t>
            </a:r>
          </a:p>
          <a:p>
            <a:pPr marL="457200" lvl="0" indent="-457200" algn="just">
              <a:buClr>
                <a:schemeClr val="dk1"/>
              </a:buClr>
              <a:buSzPts val="2800"/>
              <a:buFont typeface="Noto Sans Symbols"/>
              <a:buChar char="❑"/>
            </a:pPr>
            <a:endParaRPr lang="en-US" sz="2800" dirty="0">
              <a:solidFill>
                <a:schemeClr val="dk1"/>
              </a:solidFill>
              <a:latin typeface="Times New Roman"/>
              <a:ea typeface="Times New Roman"/>
              <a:cs typeface="Times New Roman"/>
              <a:sym typeface="Times New Roman"/>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270601" y="192827"/>
            <a:ext cx="3041217" cy="584775"/>
          </a:xfrm>
          <a:prstGeom prst="rect">
            <a:avLst/>
          </a:prstGeom>
        </p:spPr>
        <p:txBody>
          <a:bodyPr wrap="none">
            <a:spAutoFit/>
          </a:bodyPr>
          <a:lstStyle/>
          <a:p>
            <a:pPr lvl="0" algn="ctr">
              <a:defRPr/>
            </a:pPr>
            <a:r>
              <a:rPr lang="en-US" sz="3200" b="1" dirty="0">
                <a:solidFill>
                  <a:srgbClr val="00B0F0"/>
                </a:solidFill>
                <a:latin typeface="Times New Roman"/>
                <a:ea typeface="Times New Roman"/>
                <a:cs typeface="Times New Roman"/>
                <a:sym typeface="Times New Roman"/>
              </a:rPr>
              <a:t>VALUE CHAIN</a:t>
            </a:r>
          </a:p>
        </p:txBody>
      </p:sp>
      <p:sp>
        <p:nvSpPr>
          <p:cNvPr id="4" name="Slide Number Placeholder 3"/>
          <p:cNvSpPr>
            <a:spLocks noGrp="1"/>
          </p:cNvSpPr>
          <p:nvPr>
            <p:ph type="sldNum" sz="quarter" idx="12"/>
          </p:nvPr>
        </p:nvSpPr>
        <p:spPr/>
        <p:txBody>
          <a:bodyPr/>
          <a:lstStyle/>
          <a:p>
            <a:fld id="{F7542ADD-394E-41F3-B704-951748884AEE}" type="slidenum">
              <a:rPr lang="en-US" smtClean="0"/>
              <a:t>7</a:t>
            </a:fld>
            <a:endParaRPr lang="en-US"/>
          </a:p>
        </p:txBody>
      </p:sp>
    </p:spTree>
    <p:extLst>
      <p:ext uri="{BB962C8B-B14F-4D97-AF65-F5344CB8AC3E}">
        <p14:creationId xmlns:p14="http://schemas.microsoft.com/office/powerpoint/2010/main" val="27576838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498354" y="812800"/>
            <a:ext cx="4128422" cy="597407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25120" y="1069848"/>
            <a:ext cx="11555705" cy="55473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 supply chain strategy is a long-term plan for managing the flow of materials, information, and products from suppliers to customers. The goal is to help a company perform better than its competitors and gain a </a:t>
            </a: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competitive advantage</a:t>
            </a: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Supply Chain Strategy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Determines how a company sources materials, produces products, stores inventory, and delivers goods to customers.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Aligns supply chain activities with the company's business objectives.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Competitive Advantage</a:t>
            </a:r>
            <a:endParaRPr kumimoji="0" lang="en-US" sz="25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 characteristic that allows a company to outperform its competitors.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Examples include: </a:t>
            </a:r>
          </a:p>
          <a:p>
            <a:pPr marL="800100" marR="0" lvl="1"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Lower costs </a:t>
            </a:r>
          </a:p>
          <a:p>
            <a:pPr marL="800100" marR="0" lvl="1"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Faster delivery </a:t>
            </a:r>
          </a:p>
          <a:p>
            <a:pPr marL="800100" marR="0" lvl="1"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Higher product quality </a:t>
            </a:r>
          </a:p>
          <a:p>
            <a:pPr marL="800100" marR="0" lvl="1"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Better customer service </a:t>
            </a:r>
          </a:p>
          <a:p>
            <a:pPr marL="800100" marR="0" lvl="1"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Greater flexibility and responsiveness</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769143" y="240800"/>
            <a:ext cx="8747010" cy="1015663"/>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rPr>
              <a:t>Supply Chain Strategy for a Competitive Advantage</a:t>
            </a:r>
            <a:br>
              <a:rPr kumimoji="0" lang="en-US" sz="30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rPr>
            </a:br>
            <a:endParaRPr kumimoji="0" lang="en-US" sz="30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a:xfrm>
            <a:off x="8915400" y="6495521"/>
            <a:ext cx="27432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2579690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BBAE6A-9D98-3ED2-3243-4E9DF1F52A4F}"/>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9E9C53A-B9A1-FD21-528D-A756EAC2D793}"/>
              </a:ext>
            </a:extLst>
          </p:cNvPr>
          <p:cNvSpPr/>
          <p:nvPr/>
        </p:nvSpPr>
        <p:spPr>
          <a:xfrm>
            <a:off x="8498354" y="812800"/>
            <a:ext cx="4128422" cy="597407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415704E0-52F9-4AF1-1A6F-459222114A5D}"/>
              </a:ext>
            </a:extLst>
          </p:cNvPr>
          <p:cNvSpPr/>
          <p:nvPr/>
        </p:nvSpPr>
        <p:spPr>
          <a:xfrm>
            <a:off x="325120" y="1069848"/>
            <a:ext cx="11555705" cy="55473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Noto Sans Symbols"/>
              <a:buChar char="❑"/>
              <a:tabLst/>
              <a:defRPr/>
            </a:pPr>
            <a:endParaRPr kumimoji="0" lang="en-US" sz="2400" b="1"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endParaRPr>
          </a:p>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Noto Sans Symbols"/>
              <a:buChar char="❑"/>
              <a:tabLst/>
              <a:defRPr/>
            </a:pPr>
            <a:endParaRPr kumimoji="0" lang="en-US" sz="2400" b="1"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endParaRPr>
          </a:p>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Noto Sans Symbols"/>
              <a:buChar char="❑"/>
              <a:tabLst/>
              <a:defRPr/>
            </a:pPr>
            <a:r>
              <a:rPr kumimoji="0" lang="en-US" sz="2600" b="1" i="0" u="none" strike="noStrike" kern="0" cap="none" spc="0" normalizeH="0" baseline="0" noProof="0" dirty="0">
                <a:ln>
                  <a:noFill/>
                </a:ln>
                <a:solidFill>
                  <a:srgbClr val="00B0F0"/>
                </a:solidFill>
                <a:effectLst/>
                <a:uLnTx/>
                <a:uFillTx/>
                <a:latin typeface="Times New Roman"/>
                <a:ea typeface="Times New Roman"/>
                <a:cs typeface="Times New Roman"/>
                <a:sym typeface="Times New Roman"/>
              </a:rPr>
              <a:t>Cost Strategy </a:t>
            </a: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Focuses on delivering a product or service to the customer at the lowest possible cost without sacrificing quality. </a:t>
            </a:r>
            <a:r>
              <a:rPr kumimoji="0" lang="en-US" sz="2400" b="1" i="0"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Walmart</a:t>
            </a: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has been the low-cost leader in retail by operating an efficient supply chain.</a:t>
            </a:r>
          </a:p>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Noto Sans Symbols"/>
              <a:buChar char="❑"/>
              <a:tabLst/>
              <a:defRPr/>
            </a:pPr>
            <a:r>
              <a:rPr kumimoji="0" lang="en-US" sz="2600" b="1" i="0" u="none" strike="noStrike" kern="0" cap="none" spc="0" normalizeH="0" baseline="0" noProof="0" dirty="0">
                <a:ln>
                  <a:noFill/>
                </a:ln>
                <a:solidFill>
                  <a:srgbClr val="00B0F0"/>
                </a:solidFill>
                <a:effectLst/>
                <a:uLnTx/>
                <a:uFillTx/>
                <a:latin typeface="Times New Roman"/>
                <a:ea typeface="Times New Roman"/>
                <a:cs typeface="Times New Roman"/>
                <a:sym typeface="Times New Roman"/>
              </a:rPr>
              <a:t>Time Strategy </a:t>
            </a: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This strategy can be in terms of speed of delivery, response time or even product development time</a:t>
            </a:r>
            <a:r>
              <a:rPr kumimoji="0" lang="en-US" sz="2400" b="0" i="0"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 </a:t>
            </a:r>
            <a:r>
              <a:rPr kumimoji="0" lang="en-US" sz="2400" b="1" i="0"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Dell</a:t>
            </a:r>
            <a:r>
              <a:rPr kumimoji="0" lang="en-US" sz="2400" b="0" i="0"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 </a:t>
            </a: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has been a prime example of a manufacturer that has excelled at response time by assembling, testing and shipping computers in as little as a few days. </a:t>
            </a:r>
            <a:r>
              <a:rPr kumimoji="0" lang="en-US" sz="2400" b="1" i="0"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FedEx</a:t>
            </a:r>
            <a:r>
              <a:rPr kumimoji="0" lang="en-US" sz="2400" b="1"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a:t>
            </a: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is known for fast, on-time deliveries of small packages.</a:t>
            </a:r>
          </a:p>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Noto Sans Symbols"/>
              <a:buChar char="❑"/>
              <a:tabLst/>
              <a:defRPr/>
            </a:pPr>
            <a:r>
              <a:rPr kumimoji="0" lang="en-US" sz="2600" b="1" i="0" u="none" strike="noStrike" kern="0" cap="none" spc="0" normalizeH="0" baseline="0" noProof="0" dirty="0">
                <a:ln>
                  <a:noFill/>
                </a:ln>
                <a:solidFill>
                  <a:srgbClr val="00B0F0"/>
                </a:solidFill>
                <a:effectLst/>
                <a:uLnTx/>
                <a:uFillTx/>
                <a:latin typeface="Times New Roman"/>
                <a:ea typeface="Times New Roman"/>
                <a:cs typeface="Times New Roman"/>
                <a:sym typeface="Times New Roman"/>
              </a:rPr>
              <a:t>Quality Strategy </a:t>
            </a: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Consistent, high-quality goods or services require a reliable, safe supply chain to deliver on this promise. If </a:t>
            </a:r>
            <a:r>
              <a:rPr kumimoji="0" lang="en-US" sz="2400" b="1" i="0"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Sony</a:t>
            </a: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had an inferior supply chain with high damage levels, it wouldn’t matter to the customer that their electronics are of the highest quality.</a:t>
            </a:r>
          </a:p>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Noto Sans Symbols"/>
              <a:buChar char="❑"/>
              <a:tabLst/>
              <a:defRPr/>
            </a:pPr>
            <a:r>
              <a:rPr kumimoji="0" lang="en-US" sz="2600" b="1" i="0" u="none" strike="noStrike" kern="0" cap="none" spc="0" normalizeH="0" baseline="0" noProof="0" dirty="0">
                <a:ln>
                  <a:noFill/>
                </a:ln>
                <a:solidFill>
                  <a:srgbClr val="00B0F0"/>
                </a:solidFill>
                <a:effectLst/>
                <a:uLnTx/>
                <a:uFillTx/>
                <a:latin typeface="Times New Roman"/>
                <a:ea typeface="Times New Roman"/>
                <a:cs typeface="Times New Roman"/>
                <a:sym typeface="Times New Roman"/>
              </a:rPr>
              <a:t>Flexibility Strategy </a:t>
            </a: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Can come in various forms such as volume, variety and customization. Many of today’s e-commerce businesses such as </a:t>
            </a:r>
            <a:r>
              <a:rPr kumimoji="0" lang="en-US" sz="2400" b="1" i="0" u="none" strike="noStrike" kern="0" cap="none" spc="0" normalizeH="0" baseline="0" noProof="0" dirty="0">
                <a:ln>
                  <a:noFill/>
                </a:ln>
                <a:solidFill>
                  <a:srgbClr val="C00000"/>
                </a:solidFill>
                <a:effectLst/>
                <a:uLnTx/>
                <a:uFillTx/>
                <a:latin typeface="Times New Roman"/>
                <a:ea typeface="Times New Roman"/>
                <a:cs typeface="Times New Roman"/>
                <a:sym typeface="Times New Roman"/>
              </a:rPr>
              <a:t>Amazon</a:t>
            </a:r>
            <a:r>
              <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offer a great deal of flexibility in many of these categories.</a:t>
            </a:r>
          </a:p>
          <a:p>
            <a:pPr marL="12700" marR="5080" lvl="0" indent="0" algn="just" defTabSz="914400" rtl="0" eaLnBrk="1" fontAlgn="auto" latinLnBrk="0" hangingPunct="1">
              <a:lnSpc>
                <a:spcPct val="100000"/>
              </a:lnSpc>
              <a:spcBef>
                <a:spcPts val="0"/>
              </a:spcBef>
              <a:spcAft>
                <a:spcPts val="0"/>
              </a:spcAft>
              <a:buClr>
                <a:srgbClr val="000000"/>
              </a:buClr>
              <a:buSzPts val="2600"/>
              <a:buFontTx/>
              <a:buNone/>
              <a:tabLst/>
              <a:defRPr/>
            </a:pPr>
            <a:endPar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endParaRPr>
          </a:p>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Noto Sans Symbols"/>
              <a:buChar char="❑"/>
              <a:tabLst/>
              <a:defRPr/>
            </a:pPr>
            <a:endParaRPr kumimoji="0" lang="en-US" sz="24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endParaRPr>
          </a:p>
        </p:txBody>
      </p:sp>
      <p:pic>
        <p:nvPicPr>
          <p:cNvPr id="5" name="Graphic 21">
            <a:extLst>
              <a:ext uri="{FF2B5EF4-FFF2-40B4-BE49-F238E27FC236}">
                <a16:creationId xmlns:a16="http://schemas.microsoft.com/office/drawing/2014/main" id="{F5BD9AE8-3855-EF11-8318-3EAFEA4008E6}"/>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F7337368-15AF-5A3D-DB1E-6681646F71A8}"/>
              </a:ext>
            </a:extLst>
          </p:cNvPr>
          <p:cNvSpPr/>
          <p:nvPr/>
        </p:nvSpPr>
        <p:spPr>
          <a:xfrm>
            <a:off x="2769143" y="240800"/>
            <a:ext cx="8747010" cy="1015663"/>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rPr>
              <a:t>Supply Chain Strategy for a Competitive Advantage</a:t>
            </a:r>
            <a:br>
              <a:rPr kumimoji="0" lang="en-US" sz="30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rPr>
            </a:br>
            <a:endParaRPr kumimoji="0" lang="en-US" sz="30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endParaRPr>
          </a:p>
        </p:txBody>
      </p:sp>
      <p:sp>
        <p:nvSpPr>
          <p:cNvPr id="4" name="Slide Number Placeholder 3">
            <a:extLst>
              <a:ext uri="{FF2B5EF4-FFF2-40B4-BE49-F238E27FC236}">
                <a16:creationId xmlns:a16="http://schemas.microsoft.com/office/drawing/2014/main" id="{109DDD93-4AAE-FC72-FD1B-7ACB52786063}"/>
              </a:ext>
            </a:extLst>
          </p:cNvPr>
          <p:cNvSpPr>
            <a:spLocks noGrp="1"/>
          </p:cNvSpPr>
          <p:nvPr>
            <p:ph type="sldNum" sz="quarter" idx="12"/>
          </p:nvPr>
        </p:nvSpPr>
        <p:spPr>
          <a:xfrm>
            <a:off x="8915400" y="6495521"/>
            <a:ext cx="27432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8065801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24560"/>
            <a:ext cx="4455646" cy="534576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155869"/>
            <a:ext cx="11696610" cy="52004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Segmenting the Supply Chain means dividing the supply chain into different segments or categories and managing each segment differently according to its specific needs and characteristics.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Why Segment the Supply Chain?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Not all products, customers, or markets have the same requirements. A single supply chain strategy may not be effective for all situations.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By segmenting the supply chain, companies can:</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Improve customer service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Reduce costs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Increase responsiveness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Better match supply chain capabilities to customer needs</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491761" y="194477"/>
            <a:ext cx="5208478" cy="584775"/>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rPr>
              <a:t>Segmenting the supply chain</a:t>
            </a: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528824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8C38AF-2CED-CE98-BAC0-B271620F4A4A}"/>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67AC2B3B-E7FE-2C7B-7355-BD8C568DD564}"/>
              </a:ext>
            </a:extLst>
          </p:cNvPr>
          <p:cNvSpPr/>
          <p:nvPr/>
        </p:nvSpPr>
        <p:spPr>
          <a:xfrm>
            <a:off x="8508514" y="832654"/>
            <a:ext cx="4455646" cy="543767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8DD9F47A-9B93-DB58-173B-3BDC345C3FA8}"/>
              </a:ext>
            </a:extLst>
          </p:cNvPr>
          <p:cNvSpPr/>
          <p:nvPr/>
        </p:nvSpPr>
        <p:spPr>
          <a:xfrm>
            <a:off x="254000" y="1036321"/>
            <a:ext cx="11623041" cy="554302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Examples of Supply Chain Segmentation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By Product Type</a:t>
            </a:r>
            <a:r>
              <a:rPr kumimoji="0" lang="en-US" sz="28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a:t>
            </a:r>
          </a:p>
          <a:p>
            <a:pPr marL="742950" marR="0" lvl="1" indent="-28575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Functional products (stable demand) → focus on efficiency and low cost. </a:t>
            </a:r>
          </a:p>
          <a:p>
            <a:pPr marL="742950" marR="0" lvl="1" indent="-28575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Innovative products (unpredictable demand) → focus on flexibility and responsiveness. </a:t>
            </a:r>
          </a:p>
          <a:p>
            <a:pPr marL="0" marR="0" lvl="0" indent="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By Customer Type</a:t>
            </a:r>
            <a:r>
              <a:rPr kumimoji="0" lang="en-US" sz="28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a:t>
            </a:r>
          </a:p>
          <a:p>
            <a:pPr marL="742950" marR="0" lvl="1" indent="-28575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Premium customers → faster delivery and higher service levels. </a:t>
            </a:r>
          </a:p>
          <a:p>
            <a:pPr marL="742950" marR="0" lvl="1" indent="-28575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Regular customers → standard delivery and lower costs. </a:t>
            </a:r>
          </a:p>
          <a:p>
            <a:pPr marL="0" marR="0" lvl="0" indent="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By Geographic Region</a:t>
            </a:r>
            <a:r>
              <a:rPr kumimoji="0" lang="en-US" sz="28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a:t>
            </a:r>
          </a:p>
          <a:p>
            <a:pPr marL="742950" marR="0" lvl="1" indent="-28575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Different distribution networks for different countries or regions. </a:t>
            </a:r>
          </a:p>
          <a:p>
            <a:pPr marL="0" marR="0" lvl="0" indent="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By Demand Pattern</a:t>
            </a:r>
            <a:r>
              <a:rPr kumimoji="0" lang="en-US" sz="28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a:t>
            </a:r>
          </a:p>
          <a:p>
            <a:pPr marL="742950" marR="0" lvl="1" indent="-28575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High-volume products → efficient, cost-focused supply chain. </a:t>
            </a:r>
          </a:p>
          <a:p>
            <a:pPr marL="742950" marR="0" lvl="1" indent="-28575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Low-volume products → flexible supply chain with smaller inventories.</a:t>
            </a:r>
          </a:p>
          <a:p>
            <a:pPr marL="457200" marR="0" lvl="0" indent="-457200" algn="just" defTabSz="914400" rtl="0" eaLnBrk="1" fontAlgn="auto" latinLnBrk="0" hangingPunct="1">
              <a:lnSpc>
                <a:spcPct val="100000"/>
              </a:lnSpc>
              <a:spcBef>
                <a:spcPts val="0"/>
              </a:spcBef>
              <a:spcAft>
                <a:spcPts val="0"/>
              </a:spcAft>
              <a:buClr>
                <a:prstClr val="black"/>
              </a:buClr>
              <a:buSzPts val="2800"/>
              <a:buFont typeface="Noto Sans Symbols"/>
              <a:buChar char="❑"/>
              <a:tabLst/>
              <a:defRPr/>
            </a:pP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endParaRPr>
          </a:p>
        </p:txBody>
      </p:sp>
      <p:pic>
        <p:nvPicPr>
          <p:cNvPr id="5" name="Graphic 21">
            <a:extLst>
              <a:ext uri="{FF2B5EF4-FFF2-40B4-BE49-F238E27FC236}">
                <a16:creationId xmlns:a16="http://schemas.microsoft.com/office/drawing/2014/main" id="{01324977-3166-FCC2-17B0-329D71123F66}"/>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9791" y="-141856"/>
            <a:ext cx="2305141" cy="1076343"/>
          </a:xfrm>
          <a:prstGeom prst="rect">
            <a:avLst/>
          </a:prstGeom>
        </p:spPr>
      </p:pic>
      <p:sp>
        <p:nvSpPr>
          <p:cNvPr id="3" name="Rectangle 2">
            <a:extLst>
              <a:ext uri="{FF2B5EF4-FFF2-40B4-BE49-F238E27FC236}">
                <a16:creationId xmlns:a16="http://schemas.microsoft.com/office/drawing/2014/main" id="{0F3ACA31-1880-C03E-2299-875DDEF6E6AF}"/>
              </a:ext>
            </a:extLst>
          </p:cNvPr>
          <p:cNvSpPr/>
          <p:nvPr/>
        </p:nvSpPr>
        <p:spPr>
          <a:xfrm>
            <a:off x="3612622" y="176823"/>
            <a:ext cx="4895892" cy="553998"/>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rPr>
              <a:t>Segmenting the supply chain</a:t>
            </a:r>
          </a:p>
        </p:txBody>
      </p:sp>
      <p:sp>
        <p:nvSpPr>
          <p:cNvPr id="4" name="Slide Number Placeholder 3">
            <a:extLst>
              <a:ext uri="{FF2B5EF4-FFF2-40B4-BE49-F238E27FC236}">
                <a16:creationId xmlns:a16="http://schemas.microsoft.com/office/drawing/2014/main" id="{CA8DCEC8-2CB5-8FFF-0BED-16F8E23186C2}"/>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5462707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2D70DD-6421-B161-C38C-F8595D620BFE}"/>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08621C29-9343-DE1E-9422-4EBBEE518036}"/>
              </a:ext>
            </a:extLst>
          </p:cNvPr>
          <p:cNvSpPr>
            <a:spLocks noGrp="1"/>
          </p:cNvSpPr>
          <p:nvPr>
            <p:ph idx="1"/>
          </p:nvPr>
        </p:nvSpPr>
        <p:spPr/>
        <p:txBody>
          <a:bodyPr/>
          <a:lstStyle/>
          <a:p>
            <a:endParaRPr lang="en-US"/>
          </a:p>
        </p:txBody>
      </p:sp>
      <p:sp>
        <p:nvSpPr>
          <p:cNvPr id="4" name="Slide Number Placeholder 3">
            <a:extLst>
              <a:ext uri="{FF2B5EF4-FFF2-40B4-BE49-F238E27FC236}">
                <a16:creationId xmlns:a16="http://schemas.microsoft.com/office/drawing/2014/main" id="{D7959EE4-A0D3-94AB-0DFE-C7D42E549958}"/>
              </a:ext>
            </a:extLst>
          </p:cNvPr>
          <p:cNvSpPr>
            <a:spLocks noGrp="1"/>
          </p:cNvSpPr>
          <p:nvPr>
            <p:ph type="sldNum" sz="quarter" idx="12"/>
          </p:nvPr>
        </p:nvSpPr>
        <p:spPr/>
        <p:txBody>
          <a:bodyPr/>
          <a:lstStyle/>
          <a:p>
            <a:fld id="{F7542ADD-394E-41F3-B704-951748884AEE}" type="slidenum">
              <a:rPr lang="en-US" smtClean="0"/>
              <a:t>12</a:t>
            </a:fld>
            <a:endParaRPr lang="en-US"/>
          </a:p>
        </p:txBody>
      </p:sp>
      <p:pic>
        <p:nvPicPr>
          <p:cNvPr id="6" name="Picture 5">
            <a:extLst>
              <a:ext uri="{FF2B5EF4-FFF2-40B4-BE49-F238E27FC236}">
                <a16:creationId xmlns:a16="http://schemas.microsoft.com/office/drawing/2014/main" id="{5DC22D5D-6CD7-055F-8B62-73E5DB1A4593}"/>
              </a:ext>
            </a:extLst>
          </p:cNvPr>
          <p:cNvPicPr>
            <a:picLocks noChangeAspect="1"/>
          </p:cNvPicPr>
          <p:nvPr/>
        </p:nvPicPr>
        <p:blipFill>
          <a:blip r:embed="rId2"/>
          <a:stretch>
            <a:fillRect/>
          </a:stretch>
        </p:blipFill>
        <p:spPr>
          <a:xfrm>
            <a:off x="0" y="0"/>
            <a:ext cx="12192000" cy="6857999"/>
          </a:xfrm>
          <a:prstGeom prst="rect">
            <a:avLst/>
          </a:prstGeom>
        </p:spPr>
      </p:pic>
    </p:spTree>
    <p:extLst>
      <p:ext uri="{BB962C8B-B14F-4D97-AF65-F5344CB8AC3E}">
        <p14:creationId xmlns:p14="http://schemas.microsoft.com/office/powerpoint/2010/main" val="241747258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727612"/>
            <a:ext cx="4364206" cy="55427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93041" y="1016238"/>
            <a:ext cx="11818528" cy="53911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Noto Sans Symbols"/>
              <a:buChar char="❑"/>
              <a:tabLst/>
              <a:defRPr/>
            </a:pPr>
            <a:endParaRPr kumimoji="0" lang="en-US" sz="2600" i="0" u="none" strike="noStrike" kern="0" cap="none" spc="0" normalizeH="0" baseline="0" noProof="0" dirty="0">
              <a:ln>
                <a:noFill/>
              </a:ln>
              <a:solidFill>
                <a:schemeClr val="tx1"/>
              </a:solidFill>
              <a:effectLst/>
              <a:uLnTx/>
              <a:uFillTx/>
              <a:latin typeface="Times New Roman"/>
              <a:ea typeface="Times New Roman"/>
              <a:cs typeface="Times New Roman"/>
              <a:sym typeface="Times New Roman"/>
            </a:endParaRPr>
          </a:p>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Noto Sans Symbols"/>
              <a:buChar char="❑"/>
              <a:tabLst/>
              <a:defRPr/>
            </a:pPr>
            <a:r>
              <a:rPr kumimoji="0" lang="en-US" sz="2600" b="1" i="0" u="none" strike="noStrike" kern="0" cap="none" spc="0" normalizeH="0" baseline="0" noProof="0" dirty="0">
                <a:ln>
                  <a:noFill/>
                </a:ln>
                <a:solidFill>
                  <a:srgbClr val="00B0F0"/>
                </a:solidFill>
                <a:effectLst/>
                <a:uLnTx/>
                <a:uFillTx/>
                <a:latin typeface="Times New Roman"/>
                <a:ea typeface="Times New Roman"/>
                <a:cs typeface="Times New Roman"/>
                <a:sym typeface="Times New Roman"/>
              </a:rPr>
              <a:t>Form Utility </a:t>
            </a:r>
            <a:r>
              <a:rPr kumimoji="0" lang="en-US" sz="2600" i="0" u="none" strike="noStrike" kern="0" cap="none" spc="0" normalizeH="0" baseline="0" noProof="0" dirty="0">
                <a:ln>
                  <a:noFill/>
                </a:ln>
                <a:solidFill>
                  <a:schemeClr val="tx1"/>
                </a:solidFill>
                <a:effectLst/>
                <a:uLnTx/>
                <a:uFillTx/>
                <a:latin typeface="Times New Roman"/>
                <a:ea typeface="Times New Roman"/>
                <a:cs typeface="Times New Roman"/>
                <a:sym typeface="Times New Roman"/>
              </a:rPr>
              <a:t>– Performed by the manufacturers (as well as third party logistics companies or “3PL’s” that perform value added activities such as kitting and display assembly) making the products useful.</a:t>
            </a:r>
          </a:p>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Noto Sans Symbols"/>
              <a:buChar char="❑"/>
              <a:tabLst/>
              <a:defRPr/>
            </a:pPr>
            <a:r>
              <a:rPr kumimoji="0" lang="en-US" sz="2600" b="1" i="0" u="none" strike="noStrike" kern="0" cap="none" spc="0" normalizeH="0" baseline="0" noProof="0" dirty="0">
                <a:ln>
                  <a:noFill/>
                </a:ln>
                <a:solidFill>
                  <a:srgbClr val="00B0F0"/>
                </a:solidFill>
                <a:effectLst/>
                <a:uLnTx/>
                <a:uFillTx/>
                <a:latin typeface="Times New Roman"/>
                <a:ea typeface="Times New Roman"/>
                <a:cs typeface="Times New Roman"/>
                <a:sym typeface="Times New Roman"/>
              </a:rPr>
              <a:t>Time Utility </a:t>
            </a:r>
            <a:r>
              <a:rPr kumimoji="0" lang="en-US" sz="2600" i="0" u="none" strike="noStrike" kern="0" cap="none" spc="0" normalizeH="0" baseline="0" noProof="0" dirty="0">
                <a:ln>
                  <a:noFill/>
                </a:ln>
                <a:solidFill>
                  <a:schemeClr val="tx1"/>
                </a:solidFill>
                <a:effectLst/>
                <a:uLnTx/>
                <a:uFillTx/>
                <a:latin typeface="Times New Roman"/>
                <a:ea typeface="Times New Roman"/>
                <a:cs typeface="Times New Roman"/>
                <a:sym typeface="Times New Roman"/>
              </a:rPr>
              <a:t>– Having products available when needed.</a:t>
            </a:r>
          </a:p>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Noto Sans Symbols"/>
              <a:buChar char="❑"/>
              <a:tabLst/>
              <a:defRPr/>
            </a:pPr>
            <a:r>
              <a:rPr kumimoji="0" lang="en-US" sz="2600" b="1" i="0" u="none" strike="noStrike" kern="0" cap="none" spc="0" normalizeH="0" baseline="0" noProof="0" dirty="0">
                <a:ln>
                  <a:noFill/>
                </a:ln>
                <a:solidFill>
                  <a:srgbClr val="00B0F0"/>
                </a:solidFill>
                <a:effectLst/>
                <a:uLnTx/>
                <a:uFillTx/>
                <a:latin typeface="Times New Roman"/>
                <a:ea typeface="Times New Roman"/>
                <a:cs typeface="Times New Roman"/>
                <a:sym typeface="Times New Roman"/>
              </a:rPr>
              <a:t>Place Utility </a:t>
            </a:r>
            <a:r>
              <a:rPr kumimoji="0" lang="en-US" sz="2600" i="0" u="none" strike="noStrike" kern="0" cap="none" spc="0" normalizeH="0" baseline="0" noProof="0" dirty="0">
                <a:ln>
                  <a:noFill/>
                </a:ln>
                <a:solidFill>
                  <a:schemeClr val="tx1"/>
                </a:solidFill>
                <a:effectLst/>
                <a:uLnTx/>
                <a:uFillTx/>
                <a:latin typeface="Times New Roman"/>
                <a:ea typeface="Times New Roman"/>
                <a:cs typeface="Times New Roman"/>
                <a:sym typeface="Times New Roman"/>
              </a:rPr>
              <a:t>– Having items available where people want them.</a:t>
            </a:r>
          </a:p>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Noto Sans Symbols"/>
              <a:buChar char="❑"/>
              <a:tabLst/>
              <a:defRPr/>
            </a:pPr>
            <a:r>
              <a:rPr kumimoji="0" lang="en-US" sz="2600" b="1" i="0" u="none" strike="noStrike" kern="0" cap="none" spc="0" normalizeH="0" baseline="0" noProof="0" dirty="0">
                <a:ln>
                  <a:noFill/>
                </a:ln>
                <a:solidFill>
                  <a:srgbClr val="00B0F0"/>
                </a:solidFill>
                <a:effectLst/>
                <a:uLnTx/>
                <a:uFillTx/>
                <a:latin typeface="Times New Roman"/>
                <a:ea typeface="Times New Roman"/>
                <a:cs typeface="Times New Roman"/>
                <a:sym typeface="Times New Roman"/>
              </a:rPr>
              <a:t>Possession Utility </a:t>
            </a:r>
            <a:r>
              <a:rPr kumimoji="0" lang="en-US" sz="2600" i="0" u="none" strike="noStrike" kern="0" cap="none" spc="0" normalizeH="0" baseline="0" noProof="0" dirty="0">
                <a:ln>
                  <a:noFill/>
                </a:ln>
                <a:solidFill>
                  <a:schemeClr val="tx1"/>
                </a:solidFill>
                <a:effectLst/>
                <a:uLnTx/>
                <a:uFillTx/>
                <a:latin typeface="Times New Roman"/>
                <a:ea typeface="Times New Roman"/>
                <a:cs typeface="Times New Roman"/>
                <a:sym typeface="Times New Roman"/>
              </a:rPr>
              <a:t>– Transfer ownership to the customer as easily as possible, including the extension of credit.</a:t>
            </a:r>
          </a:p>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Noto Sans Symbols"/>
              <a:buChar char="❑"/>
              <a:tabLst/>
              <a:defRPr/>
            </a:pPr>
            <a:r>
              <a:rPr kumimoji="0" lang="en-US" sz="2600" b="1" i="0" u="none" strike="noStrike" kern="0" cap="none" spc="0" normalizeH="0" baseline="0" noProof="0" dirty="0">
                <a:ln>
                  <a:noFill/>
                </a:ln>
                <a:solidFill>
                  <a:srgbClr val="00B0F0"/>
                </a:solidFill>
                <a:effectLst/>
                <a:uLnTx/>
                <a:uFillTx/>
                <a:latin typeface="Times New Roman"/>
                <a:ea typeface="Times New Roman"/>
                <a:cs typeface="Times New Roman"/>
                <a:sym typeface="Times New Roman"/>
              </a:rPr>
              <a:t>Information Utility </a:t>
            </a:r>
            <a:r>
              <a:rPr kumimoji="0" lang="en-US" sz="2600" i="0" u="none" strike="noStrike" kern="0" cap="none" spc="0" normalizeH="0" baseline="0" noProof="0" dirty="0">
                <a:ln>
                  <a:noFill/>
                </a:ln>
                <a:solidFill>
                  <a:schemeClr val="tx1"/>
                </a:solidFill>
                <a:effectLst/>
                <a:uLnTx/>
                <a:uFillTx/>
                <a:latin typeface="Times New Roman"/>
                <a:ea typeface="Times New Roman"/>
                <a:cs typeface="Times New Roman"/>
                <a:sym typeface="Times New Roman"/>
              </a:rPr>
              <a:t>– Opening two-way flows between parties (i.e. customer and manufacturer).</a:t>
            </a:r>
          </a:p>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Noto Sans Symbols"/>
              <a:buChar char="❑"/>
              <a:tabLst/>
              <a:defRPr/>
            </a:pPr>
            <a:r>
              <a:rPr kumimoji="0" lang="en-US" sz="2600" b="1" i="0" u="none" strike="noStrike" kern="0" cap="none" spc="0" normalizeH="0" baseline="0" noProof="0" dirty="0">
                <a:ln>
                  <a:noFill/>
                </a:ln>
                <a:solidFill>
                  <a:srgbClr val="00B0F0"/>
                </a:solidFill>
                <a:effectLst/>
                <a:uLnTx/>
                <a:uFillTx/>
                <a:latin typeface="Times New Roman"/>
                <a:ea typeface="Times New Roman"/>
                <a:cs typeface="Times New Roman"/>
                <a:sym typeface="Times New Roman"/>
              </a:rPr>
              <a:t>Service Utility </a:t>
            </a:r>
            <a:r>
              <a:rPr kumimoji="0" lang="en-US" sz="2600" i="0" u="none" strike="noStrike" kern="0" cap="none" spc="0" normalizeH="0" baseline="0" noProof="0" dirty="0">
                <a:ln>
                  <a:noFill/>
                </a:ln>
                <a:solidFill>
                  <a:schemeClr val="tx1"/>
                </a:solidFill>
                <a:effectLst/>
                <a:uLnTx/>
                <a:uFillTx/>
                <a:latin typeface="Times New Roman"/>
                <a:ea typeface="Times New Roman"/>
                <a:cs typeface="Times New Roman"/>
                <a:sym typeface="Times New Roman"/>
              </a:rPr>
              <a:t>- Providing fast, friendly service during and after the sale and teaching customers how to best use products. This is becoming one of the most important utilities offered by retailers, which in many ways are part of the supply chain.</a:t>
            </a:r>
          </a:p>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Noto Sans Symbols"/>
              <a:buChar char="❑"/>
              <a:tabLst/>
              <a:defRPr/>
            </a:pPr>
            <a:endParaRPr kumimoji="0" lang="en-US" sz="2600" i="0" u="none" strike="noStrike" kern="0" cap="none" spc="0" normalizeH="0" baseline="0" noProof="0" dirty="0">
              <a:ln>
                <a:noFill/>
              </a:ln>
              <a:solidFill>
                <a:schemeClr val="tx1"/>
              </a:solidFill>
              <a:effectLst/>
              <a:uLnTx/>
              <a:uFillTx/>
              <a:latin typeface="Times New Roman"/>
              <a:ea typeface="Times New Roman"/>
              <a:cs typeface="Times New Roman"/>
              <a:sym typeface="Times New Roman"/>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926606" y="173613"/>
            <a:ext cx="4094968"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VALUE AS A UTILITY</a:t>
            </a:r>
          </a:p>
        </p:txBody>
      </p:sp>
      <p:sp>
        <p:nvSpPr>
          <p:cNvPr id="4" name="Slide Number Placeholder 3"/>
          <p:cNvSpPr>
            <a:spLocks noGrp="1"/>
          </p:cNvSpPr>
          <p:nvPr>
            <p:ph type="sldNum" sz="quarter" idx="12"/>
          </p:nvPr>
        </p:nvSpPr>
        <p:spPr/>
        <p:txBody>
          <a:bodyPr/>
          <a:lstStyle/>
          <a:p>
            <a:fld id="{F7542ADD-394E-41F3-B704-951748884AEE}" type="slidenum">
              <a:rPr lang="en-US" smtClean="0"/>
              <a:t>13</a:t>
            </a:fld>
            <a:endParaRPr lang="en-US"/>
          </a:p>
        </p:txBody>
      </p:sp>
    </p:spTree>
    <p:extLst>
      <p:ext uri="{BB962C8B-B14F-4D97-AF65-F5344CB8AC3E}">
        <p14:creationId xmlns:p14="http://schemas.microsoft.com/office/powerpoint/2010/main" val="392748827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30544"/>
            <a:ext cx="4161006" cy="533978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74027" y="1324163"/>
            <a:ext cx="11443945" cy="47080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base" latinLnBrk="0" hangingPunct="1">
              <a:lnSpc>
                <a:spcPct val="90000"/>
              </a:lnSpc>
              <a:spcBef>
                <a:spcPct val="20000"/>
              </a:spcBef>
              <a:spcAft>
                <a:spcPct val="0"/>
              </a:spcAft>
              <a:buClrTx/>
              <a:buSzTx/>
              <a:buFont typeface="Arial" panose="020B0604020202020204" pitchFamily="34" charset="0"/>
              <a:buChar char="•"/>
              <a:tabLst/>
              <a:defRPr/>
            </a:pPr>
            <a:r>
              <a:rPr kumimoji="0" lang="en-US" altLang="en-US" sz="32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Council of Logistics Management definition:</a:t>
            </a:r>
          </a:p>
          <a:p>
            <a:pPr marL="285750" indent="-285750" fontAlgn="base">
              <a:lnSpc>
                <a:spcPct val="90000"/>
              </a:lnSpc>
              <a:spcBef>
                <a:spcPct val="20000"/>
              </a:spcBef>
              <a:spcAft>
                <a:spcPct val="0"/>
              </a:spcAf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“Logistics is that part of the supply chain process that plans, implements, and controls the efficient, effective forward and reverse flow and storage of goods, services, and related information between the point of origin and the point of consumption in order to meet customers’ requirements.”</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696227" y="233467"/>
            <a:ext cx="4088363"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Overview of Logistics</a:t>
            </a:r>
          </a:p>
        </p:txBody>
      </p:sp>
      <p:sp>
        <p:nvSpPr>
          <p:cNvPr id="4" name="Slide Number Placeholder 3"/>
          <p:cNvSpPr>
            <a:spLocks noGrp="1"/>
          </p:cNvSpPr>
          <p:nvPr>
            <p:ph type="sldNum" sz="quarter" idx="12"/>
          </p:nvPr>
        </p:nvSpPr>
        <p:spPr/>
        <p:txBody>
          <a:bodyPr/>
          <a:lstStyle/>
          <a:p>
            <a:fld id="{F7542ADD-394E-41F3-B704-951748884AEE}" type="slidenum">
              <a:rPr lang="en-US" smtClean="0"/>
              <a:t>14</a:t>
            </a:fld>
            <a:endParaRPr lang="en-US"/>
          </a:p>
        </p:txBody>
      </p:sp>
    </p:spTree>
    <p:extLst>
      <p:ext uri="{BB962C8B-B14F-4D97-AF65-F5344CB8AC3E}">
        <p14:creationId xmlns:p14="http://schemas.microsoft.com/office/powerpoint/2010/main" val="387866508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75360"/>
            <a:ext cx="4128422" cy="529496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6560" y="1318018"/>
            <a:ext cx="11464265" cy="4720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 Reduction in Economic Regulation</a:t>
            </a:r>
          </a:p>
          <a:p>
            <a:pPr marL="342900" marR="0" lvl="0" indent="-34290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Changes in Consumer Behavior</a:t>
            </a:r>
          </a:p>
          <a:p>
            <a:pPr marL="342900" marR="0" lvl="0" indent="-34290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Technological Advances</a:t>
            </a:r>
          </a:p>
          <a:p>
            <a:pPr marL="342900" marR="0" lvl="0" indent="-34290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Growing Power of Retailers</a:t>
            </a:r>
          </a:p>
          <a:p>
            <a:pPr marL="342900" marR="0" lvl="0" indent="-34290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Globalization of Trade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956582" y="219256"/>
            <a:ext cx="6929076"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The Increased Importance of Logistics</a:t>
            </a:r>
          </a:p>
        </p:txBody>
      </p:sp>
      <p:sp>
        <p:nvSpPr>
          <p:cNvPr id="4" name="Slide Number Placeholder 3"/>
          <p:cNvSpPr>
            <a:spLocks noGrp="1"/>
          </p:cNvSpPr>
          <p:nvPr>
            <p:ph type="sldNum" sz="quarter" idx="12"/>
          </p:nvPr>
        </p:nvSpPr>
        <p:spPr/>
        <p:txBody>
          <a:bodyPr/>
          <a:lstStyle/>
          <a:p>
            <a:fld id="{F7542ADD-394E-41F3-B704-951748884AEE}" type="slidenum">
              <a:rPr lang="en-US" smtClean="0"/>
              <a:t>15</a:t>
            </a:fld>
            <a:endParaRPr lang="en-US"/>
          </a:p>
        </p:txBody>
      </p:sp>
    </p:spTree>
    <p:extLst>
      <p:ext uri="{BB962C8B-B14F-4D97-AF65-F5344CB8AC3E}">
        <p14:creationId xmlns:p14="http://schemas.microsoft.com/office/powerpoint/2010/main" val="44202703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86080" y="1543346"/>
            <a:ext cx="11494745" cy="46440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endParaRPr kumimoji="0" lang="en-US" altLang="en-US" sz="32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32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Marketing</a:t>
            </a:r>
          </a:p>
          <a:p>
            <a:pPr marL="742950" marR="0" lvl="1" indent="-28575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Place Decisions</a:t>
            </a:r>
          </a:p>
          <a:p>
            <a:pPr marL="742950" marR="0" lvl="1" indent="-28575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Price Decisions</a:t>
            </a:r>
          </a:p>
          <a:p>
            <a:pPr marL="1143000" marR="0" lvl="2" indent="-22860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Landed costs</a:t>
            </a:r>
          </a:p>
          <a:p>
            <a:pPr marL="742950" marR="0" lvl="1" indent="-28575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Product Decisions</a:t>
            </a:r>
          </a:p>
          <a:p>
            <a:pPr marL="1143000" marR="0" lvl="2" indent="-22860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Stockouts</a:t>
            </a:r>
          </a:p>
          <a:p>
            <a:pPr marL="1143000" marR="0" lvl="2" indent="-22860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Sustainable products</a:t>
            </a:r>
          </a:p>
          <a:p>
            <a:pPr marL="742950" marR="0" lvl="1" indent="-28575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Promotion Decisions</a:t>
            </a:r>
          </a:p>
          <a:p>
            <a:pPr marL="742950" marR="0" lvl="1" indent="-285750" algn="l" defTabSz="914400" rtl="0" eaLnBrk="1" fontAlgn="base" latinLnBrk="0" hangingPunct="1">
              <a:lnSpc>
                <a:spcPct val="100000"/>
              </a:lnSpc>
              <a:spcBef>
                <a:spcPct val="20000"/>
              </a:spcBef>
              <a:spcAft>
                <a:spcPct val="0"/>
              </a:spcAft>
              <a:buClrTx/>
              <a:buSzTx/>
              <a:buFontTx/>
              <a:buNone/>
              <a:tabLst/>
              <a:defRPr/>
            </a:pP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l" defTabSz="914400" rtl="0" eaLnBrk="1" fontAlgn="base" latinLnBrk="0" hangingPunct="1">
              <a:lnSpc>
                <a:spcPct val="100000"/>
              </a:lnSpc>
              <a:spcBef>
                <a:spcPct val="20000"/>
              </a:spcBef>
              <a:spcAft>
                <a:spcPct val="0"/>
              </a:spcAft>
              <a:buClrTx/>
              <a:buSzTx/>
              <a:buFont typeface="Monotype Sorts"/>
              <a:buNone/>
              <a:tabLst/>
              <a:defRPr/>
            </a:pPr>
            <a:endParaRPr kumimoji="0" lang="en-US" altLang="en-US" sz="32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848431" y="295284"/>
            <a:ext cx="7226658"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Logistical Relationships within the Firm</a:t>
            </a:r>
          </a:p>
        </p:txBody>
      </p:sp>
      <p:sp>
        <p:nvSpPr>
          <p:cNvPr id="4" name="Slide Number Placeholder 3"/>
          <p:cNvSpPr>
            <a:spLocks noGrp="1"/>
          </p:cNvSpPr>
          <p:nvPr>
            <p:ph type="sldNum" sz="quarter" idx="12"/>
          </p:nvPr>
        </p:nvSpPr>
        <p:spPr/>
        <p:txBody>
          <a:bodyPr/>
          <a:lstStyle/>
          <a:p>
            <a:fld id="{F7542ADD-394E-41F3-B704-951748884AEE}" type="slidenum">
              <a:rPr lang="en-US" smtClean="0"/>
              <a:t>16</a:t>
            </a:fld>
            <a:endParaRPr lang="en-US"/>
          </a:p>
        </p:txBody>
      </p:sp>
    </p:spTree>
    <p:extLst>
      <p:ext uri="{BB962C8B-B14F-4D97-AF65-F5344CB8AC3E}">
        <p14:creationId xmlns:p14="http://schemas.microsoft.com/office/powerpoint/2010/main" val="228729867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76960"/>
            <a:ext cx="4128422" cy="519336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26720" y="1371600"/>
            <a:ext cx="11454105" cy="47650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Wingdings" panose="05000000000000000000" pitchFamily="2" charset="2"/>
              <a:buChar char="q"/>
              <a:tabLst/>
              <a:defRPr/>
            </a:pPr>
            <a:endPar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endParaRPr>
          </a:p>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Wingdings" panose="05000000000000000000" pitchFamily="2" charset="2"/>
              <a:buChar char="q"/>
              <a:tabLst/>
              <a:defRPr/>
            </a:pPr>
            <a:r>
              <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“Set of institutions necessary to transfer the title to goods and to move goods from the point of production to the point of consumption and, as such, which consists of all the institutions and all the marketing activities in the marketing process.” </a:t>
            </a:r>
          </a:p>
          <a:p>
            <a:pPr marL="12700" marR="5080" lvl="0" algn="just" defTabSz="914400" rtl="0" eaLnBrk="1" fontAlgn="auto" latinLnBrk="0" hangingPunct="1">
              <a:lnSpc>
                <a:spcPct val="100000"/>
              </a:lnSpc>
              <a:spcBef>
                <a:spcPts val="0"/>
              </a:spcBef>
              <a:spcAft>
                <a:spcPts val="0"/>
              </a:spcAft>
              <a:buClr>
                <a:srgbClr val="000000"/>
              </a:buClr>
              <a:buSzPts val="2600"/>
              <a:tabLst/>
              <a:defRPr/>
            </a:pPr>
            <a:endPar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endParaRPr>
          </a:p>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Wingdings" panose="05000000000000000000" pitchFamily="2" charset="2"/>
              <a:buChar char="q"/>
              <a:tabLst/>
              <a:defRPr/>
            </a:pPr>
            <a:r>
              <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a:t>
            </a:r>
            <a:r>
              <a:rPr kumimoji="0" lang="en-US" sz="2800" b="1" i="0" u="none" strike="noStrike" kern="0" cap="none" spc="0" normalizeH="0" baseline="0" noProof="0" dirty="0">
                <a:ln>
                  <a:noFill/>
                </a:ln>
                <a:solidFill>
                  <a:srgbClr val="00B0F0"/>
                </a:solidFill>
                <a:effectLst/>
                <a:uLnTx/>
                <a:uFillTx/>
                <a:latin typeface="Times New Roman"/>
                <a:ea typeface="Times New Roman"/>
                <a:cs typeface="Times New Roman"/>
                <a:sym typeface="Times New Roman"/>
              </a:rPr>
              <a:t>Channel members</a:t>
            </a:r>
          </a:p>
          <a:p>
            <a:pPr marL="927100" marR="5080" lvl="1" indent="-457200" algn="just">
              <a:buClr>
                <a:srgbClr val="000000"/>
              </a:buClr>
              <a:buSzPts val="2600"/>
              <a:buFont typeface="Wingdings" panose="05000000000000000000" pitchFamily="2" charset="2"/>
              <a:buChar char="§"/>
              <a:defRPr/>
            </a:pPr>
            <a:r>
              <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Manufacturers</a:t>
            </a:r>
          </a:p>
          <a:p>
            <a:pPr marL="927100" marR="5080" lvl="1" indent="-457200" algn="just">
              <a:buClr>
                <a:srgbClr val="000000"/>
              </a:buClr>
              <a:buSzPts val="2600"/>
              <a:buFont typeface="Wingdings" panose="05000000000000000000" pitchFamily="2" charset="2"/>
              <a:buChar char="§"/>
              <a:defRPr/>
            </a:pPr>
            <a:r>
              <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Wholesalers</a:t>
            </a:r>
          </a:p>
          <a:p>
            <a:pPr marL="927100" marR="5080" lvl="1" indent="-457200" algn="just">
              <a:buClr>
                <a:srgbClr val="000000"/>
              </a:buClr>
              <a:buSzPts val="2600"/>
              <a:buFont typeface="Wingdings" panose="05000000000000000000" pitchFamily="2" charset="2"/>
              <a:buChar char="§"/>
              <a:defRPr/>
            </a:pPr>
            <a:r>
              <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Retailers</a:t>
            </a:r>
          </a:p>
          <a:p>
            <a:pPr marL="12700" marR="5080" lvl="0" algn="just" defTabSz="914400" rtl="0" eaLnBrk="1" fontAlgn="auto" latinLnBrk="0" hangingPunct="1">
              <a:lnSpc>
                <a:spcPct val="100000"/>
              </a:lnSpc>
              <a:spcBef>
                <a:spcPts val="0"/>
              </a:spcBef>
              <a:spcAft>
                <a:spcPts val="0"/>
              </a:spcAft>
              <a:buClr>
                <a:srgbClr val="000000"/>
              </a:buClr>
              <a:buSzPts val="2600"/>
              <a:tabLst/>
              <a:defRPr/>
            </a:pPr>
            <a:endPar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367866" y="167362"/>
            <a:ext cx="3571811"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Marketing Channels</a:t>
            </a:r>
          </a:p>
        </p:txBody>
      </p:sp>
      <p:sp>
        <p:nvSpPr>
          <p:cNvPr id="4" name="Slide Number Placeholder 3"/>
          <p:cNvSpPr>
            <a:spLocks noGrp="1"/>
          </p:cNvSpPr>
          <p:nvPr>
            <p:ph type="sldNum" sz="quarter" idx="12"/>
          </p:nvPr>
        </p:nvSpPr>
        <p:spPr/>
        <p:txBody>
          <a:bodyPr/>
          <a:lstStyle/>
          <a:p>
            <a:fld id="{F7542ADD-394E-41F3-B704-951748884AEE}" type="slidenum">
              <a:rPr lang="en-US" smtClean="0"/>
              <a:t>17</a:t>
            </a:fld>
            <a:endParaRPr lang="en-US" dirty="0"/>
          </a:p>
        </p:txBody>
      </p:sp>
    </p:spTree>
    <p:extLst>
      <p:ext uri="{BB962C8B-B14F-4D97-AF65-F5344CB8AC3E}">
        <p14:creationId xmlns:p14="http://schemas.microsoft.com/office/powerpoint/2010/main" val="221789513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6560" y="1462456"/>
            <a:ext cx="11551921" cy="48715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90000"/>
              </a:lnSpc>
              <a:spcBef>
                <a:spcPct val="20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Ownership channel</a:t>
            </a:r>
          </a:p>
          <a:p>
            <a:pPr marL="742950" marR="0" lvl="1" indent="-285750" algn="l" defTabSz="914400" rtl="0" eaLnBrk="1" fontAlgn="auto" latinLnBrk="0" hangingPunct="1">
              <a:lnSpc>
                <a:spcPct val="90000"/>
              </a:lnSpc>
              <a:spcBef>
                <a:spcPct val="20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Covers movement of the title to the goods</a:t>
            </a:r>
          </a:p>
          <a:p>
            <a:pPr marL="342900" marR="0" lvl="0" indent="-342900" algn="l" defTabSz="914400" rtl="0" eaLnBrk="1" fontAlgn="auto" latinLnBrk="0" hangingPunct="1">
              <a:lnSpc>
                <a:spcPct val="90000"/>
              </a:lnSpc>
              <a:spcBef>
                <a:spcPct val="20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Negotiations channel</a:t>
            </a:r>
          </a:p>
          <a:p>
            <a:pPr marL="742950" marR="0" lvl="1" indent="-285750" algn="l" defTabSz="914400" rtl="0" eaLnBrk="1" fontAlgn="auto" latinLnBrk="0" hangingPunct="1">
              <a:lnSpc>
                <a:spcPct val="90000"/>
              </a:lnSpc>
              <a:spcBef>
                <a:spcPct val="20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Buy and sell agreements are reached</a:t>
            </a:r>
          </a:p>
          <a:p>
            <a:pPr marL="342900" marR="0" lvl="0" indent="-342900" algn="l" defTabSz="914400" rtl="0" eaLnBrk="1" fontAlgn="auto" latinLnBrk="0" hangingPunct="1">
              <a:lnSpc>
                <a:spcPct val="90000"/>
              </a:lnSpc>
              <a:spcBef>
                <a:spcPct val="20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Financing channel</a:t>
            </a:r>
          </a:p>
          <a:p>
            <a:pPr marL="742950" marR="0" lvl="1" indent="-285750" algn="l" defTabSz="914400" rtl="0" eaLnBrk="1" fontAlgn="auto" latinLnBrk="0" hangingPunct="1">
              <a:lnSpc>
                <a:spcPct val="90000"/>
              </a:lnSpc>
              <a:spcBef>
                <a:spcPct val="20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Payments for goods</a:t>
            </a:r>
          </a:p>
          <a:p>
            <a:pPr marL="342900" marR="0" lvl="0" indent="-342900" algn="l" defTabSz="914400" rtl="0" eaLnBrk="1" fontAlgn="auto" latinLnBrk="0" hangingPunct="1">
              <a:lnSpc>
                <a:spcPct val="90000"/>
              </a:lnSpc>
              <a:spcBef>
                <a:spcPct val="20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Promotions channel</a:t>
            </a:r>
          </a:p>
          <a:p>
            <a:pPr marL="742950" marR="0" lvl="1" indent="-285750" algn="l" defTabSz="914400" rtl="0" eaLnBrk="1" fontAlgn="auto" latinLnBrk="0" hangingPunct="1">
              <a:lnSpc>
                <a:spcPct val="90000"/>
              </a:lnSpc>
              <a:spcBef>
                <a:spcPct val="20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Promoting a new or existing product</a:t>
            </a:r>
          </a:p>
          <a:p>
            <a:pPr marL="342900" marR="0" lvl="0" indent="-342900" algn="l" defTabSz="914400" rtl="0" eaLnBrk="1" fontAlgn="auto" latinLnBrk="0" hangingPunct="1">
              <a:lnSpc>
                <a:spcPct val="90000"/>
              </a:lnSpc>
              <a:spcBef>
                <a:spcPct val="20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Logistics channel</a:t>
            </a:r>
          </a:p>
          <a:p>
            <a:pPr marL="742950" marR="0" lvl="1" indent="-285750" algn="l" defTabSz="914400" rtl="0" eaLnBrk="1" fontAlgn="auto" latinLnBrk="0" hangingPunct="1">
              <a:lnSpc>
                <a:spcPct val="90000"/>
              </a:lnSpc>
              <a:spcBef>
                <a:spcPct val="20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Moving and storing product throughout the channel</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400282" y="325309"/>
            <a:ext cx="3797835"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Marketing Channels</a:t>
            </a:r>
          </a:p>
        </p:txBody>
      </p:sp>
      <p:sp>
        <p:nvSpPr>
          <p:cNvPr id="4" name="Slide Number Placeholder 3"/>
          <p:cNvSpPr>
            <a:spLocks noGrp="1"/>
          </p:cNvSpPr>
          <p:nvPr>
            <p:ph type="sldNum" sz="quarter" idx="12"/>
          </p:nvPr>
        </p:nvSpPr>
        <p:spPr/>
        <p:txBody>
          <a:bodyPr/>
          <a:lstStyle/>
          <a:p>
            <a:fld id="{F7542ADD-394E-41F3-B704-951748884AEE}" type="slidenum">
              <a:rPr lang="en-US" smtClean="0"/>
              <a:t>18</a:t>
            </a:fld>
            <a:endParaRPr lang="en-US" dirty="0"/>
          </a:p>
        </p:txBody>
      </p:sp>
    </p:spTree>
    <p:extLst>
      <p:ext uri="{BB962C8B-B14F-4D97-AF65-F5344CB8AC3E}">
        <p14:creationId xmlns:p14="http://schemas.microsoft.com/office/powerpoint/2010/main" val="285375820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92074"/>
            <a:ext cx="4128422" cy="527825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06401" y="1318018"/>
            <a:ext cx="11257280" cy="48186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Ownership channel</a:t>
            </a:r>
          </a:p>
          <a:p>
            <a:pPr marL="742950" marR="0" lvl="1" indent="-28575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Banks, finance companies</a:t>
            </a: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Negotiations channel</a:t>
            </a:r>
          </a:p>
          <a:p>
            <a:pPr marL="742950" marR="0" lvl="1" indent="-28575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Brokers</a:t>
            </a: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Financing channel</a:t>
            </a:r>
          </a:p>
          <a:p>
            <a:pPr marL="742950" marR="0" lvl="1" indent="-28575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Banks, insurance companies, finance companies</a:t>
            </a: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Promotions channel</a:t>
            </a:r>
          </a:p>
          <a:p>
            <a:pPr marL="742950" marR="0" lvl="1" indent="-28575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Advertising agencies, public relations agencies</a:t>
            </a: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Logistics channel</a:t>
            </a:r>
          </a:p>
          <a:p>
            <a:pPr marL="742950" marR="0" lvl="1" indent="-28575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Freight forwarders</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380873" y="275104"/>
            <a:ext cx="6076792"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Channel Intermediaries/Facilitators</a:t>
            </a:r>
          </a:p>
        </p:txBody>
      </p:sp>
      <p:sp>
        <p:nvSpPr>
          <p:cNvPr id="4" name="Slide Number Placeholder 3"/>
          <p:cNvSpPr>
            <a:spLocks noGrp="1"/>
          </p:cNvSpPr>
          <p:nvPr>
            <p:ph type="sldNum" sz="quarter" idx="12"/>
          </p:nvPr>
        </p:nvSpPr>
        <p:spPr/>
        <p:txBody>
          <a:bodyPr/>
          <a:lstStyle/>
          <a:p>
            <a:fld id="{F7542ADD-394E-41F3-B704-951748884AEE}" type="slidenum">
              <a:rPr lang="en-US" smtClean="0"/>
              <a:t>19</a:t>
            </a:fld>
            <a:endParaRPr lang="en-US"/>
          </a:p>
        </p:txBody>
      </p:sp>
    </p:spTree>
    <p:extLst>
      <p:ext uri="{BB962C8B-B14F-4D97-AF65-F5344CB8AC3E}">
        <p14:creationId xmlns:p14="http://schemas.microsoft.com/office/powerpoint/2010/main" val="233670992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08042"/>
            <a:ext cx="4293086" cy="536228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38480" y="1231995"/>
            <a:ext cx="11226799" cy="50319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Wingdings" panose="05000000000000000000" pitchFamily="2" charset="2"/>
              <a:buChar char="q"/>
              <a:tabLst/>
              <a:defRPr/>
            </a:pPr>
            <a:endParaRPr kumimoji="0" lang="en-US" sz="27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313659" y="271824"/>
            <a:ext cx="6076792"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Activities in the Logistical Channel</a:t>
            </a:r>
          </a:p>
        </p:txBody>
      </p:sp>
      <p:sp>
        <p:nvSpPr>
          <p:cNvPr id="4" name="Slide Number Placeholder 3"/>
          <p:cNvSpPr>
            <a:spLocks noGrp="1"/>
          </p:cNvSpPr>
          <p:nvPr>
            <p:ph type="sldNum" sz="quarter" idx="12"/>
          </p:nvPr>
        </p:nvSpPr>
        <p:spPr/>
        <p:txBody>
          <a:bodyPr/>
          <a:lstStyle/>
          <a:p>
            <a:fld id="{F7542ADD-394E-41F3-B704-951748884AEE}" type="slidenum">
              <a:rPr lang="en-US" smtClean="0"/>
              <a:t>20</a:t>
            </a:fld>
            <a:endParaRPr lang="en-US" dirty="0"/>
          </a:p>
        </p:txBody>
      </p:sp>
      <p:sp>
        <p:nvSpPr>
          <p:cNvPr id="6" name="Rectangle 3">
            <a:extLst>
              <a:ext uri="{FF2B5EF4-FFF2-40B4-BE49-F238E27FC236}">
                <a16:creationId xmlns:a16="http://schemas.microsoft.com/office/drawing/2014/main" id="{0B40F188-CD7F-BB10-EADE-09D371E5B0D0}"/>
              </a:ext>
            </a:extLst>
          </p:cNvPr>
          <p:cNvSpPr txBox="1">
            <a:spLocks noChangeArrowheads="1"/>
          </p:cNvSpPr>
          <p:nvPr/>
        </p:nvSpPr>
        <p:spPr bwMode="auto">
          <a:xfrm>
            <a:off x="685800" y="1657350"/>
            <a:ext cx="5292878" cy="3600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lvl1pPr marL="342900" indent="-34290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18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9pPr>
          </a:lstStyle>
          <a:p>
            <a:pPr marL="342900" marR="0" lvl="0" indent="-342900" algn="l" defTabSz="914400" rtl="0" eaLnBrk="1" fontAlgn="auto" latinLnBrk="0" hangingPunct="1">
              <a:lnSpc>
                <a:spcPct val="90000"/>
              </a:lnSpc>
              <a:spcBef>
                <a:spcPct val="20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ysClr val="windowText" lastClr="000000"/>
                </a:solidFill>
                <a:effectLst/>
                <a:uLnTx/>
                <a:uFillTx/>
                <a:latin typeface="Times New Roman" panose="02020603050405020304" pitchFamily="18" charset="0"/>
                <a:cs typeface="Times New Roman" panose="02020603050405020304" pitchFamily="18" charset="0"/>
              </a:rPr>
              <a:t>Customer service</a:t>
            </a:r>
          </a:p>
          <a:p>
            <a:pPr marL="342900" marR="0" lvl="0" indent="-342900" algn="l" defTabSz="914400" rtl="0" eaLnBrk="1" fontAlgn="auto" latinLnBrk="0" hangingPunct="1">
              <a:lnSpc>
                <a:spcPct val="90000"/>
              </a:lnSpc>
              <a:spcBef>
                <a:spcPct val="20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ysClr val="windowText" lastClr="000000"/>
                </a:solidFill>
                <a:effectLst/>
                <a:uLnTx/>
                <a:uFillTx/>
                <a:latin typeface="Times New Roman" panose="02020603050405020304" pitchFamily="18" charset="0"/>
                <a:cs typeface="Times New Roman" panose="02020603050405020304" pitchFamily="18" charset="0"/>
              </a:rPr>
              <a:t>Facility location decisions</a:t>
            </a:r>
          </a:p>
          <a:p>
            <a:pPr marL="342900" marR="0" lvl="0" indent="-342900" algn="l" defTabSz="914400" rtl="0" eaLnBrk="1" fontAlgn="auto" latinLnBrk="0" hangingPunct="1">
              <a:lnSpc>
                <a:spcPct val="90000"/>
              </a:lnSpc>
              <a:spcBef>
                <a:spcPct val="20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ysClr val="windowText" lastClr="000000"/>
                </a:solidFill>
                <a:effectLst/>
                <a:uLnTx/>
                <a:uFillTx/>
                <a:latin typeface="Times New Roman" panose="02020603050405020304" pitchFamily="18" charset="0"/>
                <a:cs typeface="Times New Roman" panose="02020603050405020304" pitchFamily="18" charset="0"/>
              </a:rPr>
              <a:t>Inventory management</a:t>
            </a:r>
          </a:p>
          <a:p>
            <a:pPr marL="342900" marR="0" lvl="0" indent="-342900" algn="l" defTabSz="914400" rtl="0" eaLnBrk="1" fontAlgn="auto" latinLnBrk="0" hangingPunct="1">
              <a:lnSpc>
                <a:spcPct val="90000"/>
              </a:lnSpc>
              <a:spcBef>
                <a:spcPct val="20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ysClr val="windowText" lastClr="000000"/>
                </a:solidFill>
                <a:effectLst/>
                <a:uLnTx/>
                <a:uFillTx/>
                <a:latin typeface="Times New Roman" panose="02020603050405020304" pitchFamily="18" charset="0"/>
                <a:cs typeface="Times New Roman" panose="02020603050405020304" pitchFamily="18" charset="0"/>
              </a:rPr>
              <a:t>Order management</a:t>
            </a:r>
          </a:p>
          <a:p>
            <a:pPr marL="342900" marR="0" lvl="0" indent="-342900" algn="l" defTabSz="914400" rtl="0" eaLnBrk="1" fontAlgn="auto" latinLnBrk="0" hangingPunct="1">
              <a:lnSpc>
                <a:spcPct val="90000"/>
              </a:lnSpc>
              <a:spcBef>
                <a:spcPct val="20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ysClr val="windowText" lastClr="000000"/>
                </a:solidFill>
                <a:effectLst/>
                <a:uLnTx/>
                <a:uFillTx/>
                <a:latin typeface="Times New Roman" panose="02020603050405020304" pitchFamily="18" charset="0"/>
                <a:cs typeface="Times New Roman" panose="02020603050405020304" pitchFamily="18" charset="0"/>
              </a:rPr>
              <a:t>Procurement</a:t>
            </a:r>
          </a:p>
          <a:p>
            <a:pPr marL="342900" marR="0" lvl="0" indent="-342900" algn="l" defTabSz="914400" rtl="0" eaLnBrk="1" fontAlgn="auto" latinLnBrk="0" hangingPunct="1">
              <a:lnSpc>
                <a:spcPct val="90000"/>
              </a:lnSpc>
              <a:spcBef>
                <a:spcPct val="20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ysClr val="windowText" lastClr="000000"/>
                </a:solidFill>
                <a:effectLst/>
                <a:uLnTx/>
                <a:uFillTx/>
                <a:latin typeface="Times New Roman" panose="02020603050405020304" pitchFamily="18" charset="0"/>
                <a:cs typeface="Times New Roman" panose="02020603050405020304" pitchFamily="18" charset="0"/>
              </a:rPr>
              <a:t>Transportation management</a:t>
            </a:r>
          </a:p>
        </p:txBody>
      </p:sp>
      <p:sp>
        <p:nvSpPr>
          <p:cNvPr id="7" name="Rectangle 4">
            <a:extLst>
              <a:ext uri="{FF2B5EF4-FFF2-40B4-BE49-F238E27FC236}">
                <a16:creationId xmlns:a16="http://schemas.microsoft.com/office/drawing/2014/main" id="{82A33360-9601-1CEF-7DB1-2BEA11D84960}"/>
              </a:ext>
            </a:extLst>
          </p:cNvPr>
          <p:cNvSpPr txBox="1">
            <a:spLocks noChangeArrowheads="1"/>
          </p:cNvSpPr>
          <p:nvPr/>
        </p:nvSpPr>
        <p:spPr bwMode="auto">
          <a:xfrm>
            <a:off x="6573280" y="1690546"/>
            <a:ext cx="4475479"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lvl1pPr marL="342900" indent="-34290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18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9pPr>
          </a:lstStyle>
          <a:p>
            <a:pPr marL="342900" marR="0" lvl="0" indent="-342900" algn="l" defTabSz="914400" rtl="0" eaLnBrk="1" fontAlgn="auto" latinLnBrk="0" hangingPunct="1">
              <a:lnSpc>
                <a:spcPct val="90000"/>
              </a:lnSpc>
              <a:spcBef>
                <a:spcPct val="20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ysClr val="windowText" lastClr="000000"/>
                </a:solidFill>
                <a:effectLst/>
                <a:uLnTx/>
                <a:uFillTx/>
                <a:latin typeface="Times New Roman" panose="02020603050405020304" pitchFamily="18" charset="0"/>
                <a:cs typeface="Times New Roman" panose="02020603050405020304" pitchFamily="18" charset="0"/>
              </a:rPr>
              <a:t>Demand forecasting</a:t>
            </a:r>
          </a:p>
          <a:p>
            <a:pPr marL="342900" marR="0" lvl="0" indent="-342900" algn="l" defTabSz="914400" rtl="0" eaLnBrk="1" fontAlgn="auto" latinLnBrk="0" hangingPunct="1">
              <a:lnSpc>
                <a:spcPct val="90000"/>
              </a:lnSpc>
              <a:spcBef>
                <a:spcPct val="20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ysClr val="windowText" lastClr="000000"/>
                </a:solidFill>
                <a:effectLst/>
                <a:uLnTx/>
                <a:uFillTx/>
                <a:latin typeface="Times New Roman" panose="02020603050405020304" pitchFamily="18" charset="0"/>
                <a:cs typeface="Times New Roman" panose="02020603050405020304" pitchFamily="18" charset="0"/>
              </a:rPr>
              <a:t>International logistics</a:t>
            </a:r>
          </a:p>
          <a:p>
            <a:pPr marL="342900" marR="0" lvl="0" indent="-342900" algn="l" defTabSz="914400" rtl="0" eaLnBrk="1" fontAlgn="auto" latinLnBrk="0" hangingPunct="1">
              <a:lnSpc>
                <a:spcPct val="90000"/>
              </a:lnSpc>
              <a:spcBef>
                <a:spcPct val="20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ysClr val="windowText" lastClr="000000"/>
                </a:solidFill>
                <a:effectLst/>
                <a:uLnTx/>
                <a:uFillTx/>
                <a:latin typeface="Times New Roman" panose="02020603050405020304" pitchFamily="18" charset="0"/>
                <a:cs typeface="Times New Roman" panose="02020603050405020304" pitchFamily="18" charset="0"/>
              </a:rPr>
              <a:t>Materials handling</a:t>
            </a:r>
          </a:p>
          <a:p>
            <a:pPr marL="342900" marR="0" lvl="0" indent="-342900" algn="l" defTabSz="914400" rtl="0" eaLnBrk="1" fontAlgn="auto" latinLnBrk="0" hangingPunct="1">
              <a:lnSpc>
                <a:spcPct val="90000"/>
              </a:lnSpc>
              <a:spcBef>
                <a:spcPct val="20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ysClr val="windowText" lastClr="000000"/>
                </a:solidFill>
                <a:effectLst/>
                <a:uLnTx/>
                <a:uFillTx/>
                <a:latin typeface="Times New Roman" panose="02020603050405020304" pitchFamily="18" charset="0"/>
                <a:cs typeface="Times New Roman" panose="02020603050405020304" pitchFamily="18" charset="0"/>
              </a:rPr>
              <a:t>Packaging</a:t>
            </a:r>
          </a:p>
          <a:p>
            <a:pPr marL="342900" marR="0" lvl="0" indent="-342900" algn="l" defTabSz="914400" rtl="0" eaLnBrk="1" fontAlgn="auto" latinLnBrk="0" hangingPunct="1">
              <a:lnSpc>
                <a:spcPct val="90000"/>
              </a:lnSpc>
              <a:spcBef>
                <a:spcPct val="20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ysClr val="windowText" lastClr="000000"/>
                </a:solidFill>
                <a:effectLst/>
                <a:uLnTx/>
                <a:uFillTx/>
                <a:latin typeface="Times New Roman" panose="02020603050405020304" pitchFamily="18" charset="0"/>
                <a:cs typeface="Times New Roman" panose="02020603050405020304" pitchFamily="18" charset="0"/>
              </a:rPr>
              <a:t>Reverse logistics</a:t>
            </a:r>
          </a:p>
          <a:p>
            <a:pPr marL="342900" marR="0" lvl="0" indent="-342900" algn="l" defTabSz="914400" rtl="0" eaLnBrk="1" fontAlgn="auto" latinLnBrk="0" hangingPunct="1">
              <a:lnSpc>
                <a:spcPct val="90000"/>
              </a:lnSpc>
              <a:spcBef>
                <a:spcPct val="20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ysClr val="windowText" lastClr="000000"/>
                </a:solidFill>
                <a:effectLst/>
                <a:uLnTx/>
                <a:uFillTx/>
                <a:latin typeface="Times New Roman" panose="02020603050405020304" pitchFamily="18" charset="0"/>
                <a:cs typeface="Times New Roman" panose="02020603050405020304" pitchFamily="18" charset="0"/>
              </a:rPr>
              <a:t>Warehousing management</a:t>
            </a:r>
          </a:p>
        </p:txBody>
      </p:sp>
    </p:spTree>
    <p:extLst>
      <p:ext uri="{BB962C8B-B14F-4D97-AF65-F5344CB8AC3E}">
        <p14:creationId xmlns:p14="http://schemas.microsoft.com/office/powerpoint/2010/main" val="288605469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06BC5A-CF53-2A16-AA6F-68F99F0CF076}"/>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2FAADAC3-6114-363F-5C87-547D32350F4D}"/>
              </a:ext>
            </a:extLst>
          </p:cNvPr>
          <p:cNvSpPr/>
          <p:nvPr/>
        </p:nvSpPr>
        <p:spPr>
          <a:xfrm>
            <a:off x="8508514" y="1151628"/>
            <a:ext cx="4128422" cy="51187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C952AFD2-5FFC-B9CD-A5D8-2DA400F0C00D}"/>
              </a:ext>
            </a:extLst>
          </p:cNvPr>
          <p:cNvSpPr/>
          <p:nvPr/>
        </p:nvSpPr>
        <p:spPr>
          <a:xfrm>
            <a:off x="396240" y="1458213"/>
            <a:ext cx="11399520" cy="48121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Noto Sans Symbols"/>
              <a:buChar char="❑"/>
              <a:tabLst/>
              <a:defRPr/>
            </a:pPr>
            <a:r>
              <a:rPr kumimoji="0" lang="en-US" sz="2800" b="1" i="0" u="none" strike="noStrike" kern="0" cap="none" spc="0" normalizeH="0" baseline="0" noProof="0" dirty="0">
                <a:ln>
                  <a:noFill/>
                </a:ln>
                <a:solidFill>
                  <a:srgbClr val="00B0F0"/>
                </a:solidFill>
                <a:effectLst/>
                <a:uLnTx/>
                <a:uFillTx/>
                <a:latin typeface="Times New Roman"/>
                <a:ea typeface="Times New Roman"/>
                <a:cs typeface="Times New Roman"/>
                <a:sym typeface="Times New Roman"/>
              </a:rPr>
              <a:t>General warehouse </a:t>
            </a:r>
            <a:r>
              <a:rPr kumimoji="0" lang="en-US" sz="280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 This type of facility is primarily for the storage and protection of goods, with the need to minimize handling and movement.</a:t>
            </a:r>
          </a:p>
          <a:p>
            <a:pPr marL="12700" marR="5080" lvl="0" algn="just" defTabSz="914400" rtl="0" eaLnBrk="1" fontAlgn="auto" latinLnBrk="0" hangingPunct="1">
              <a:lnSpc>
                <a:spcPct val="100000"/>
              </a:lnSpc>
              <a:spcBef>
                <a:spcPts val="0"/>
              </a:spcBef>
              <a:spcAft>
                <a:spcPts val="0"/>
              </a:spcAft>
              <a:buClr>
                <a:srgbClr val="000000"/>
              </a:buClr>
              <a:buSzPts val="2600"/>
              <a:tabLst/>
              <a:defRPr/>
            </a:pPr>
            <a:endParaRPr kumimoji="0" lang="en-US" sz="280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endParaRPr>
          </a:p>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Noto Sans Symbols"/>
              <a:buChar char="❑"/>
              <a:tabLst/>
              <a:defRPr/>
            </a:pPr>
            <a:r>
              <a:rPr kumimoji="0" lang="en-US" sz="2800" b="1" i="0" u="none" strike="noStrike" kern="0" cap="none" spc="0" normalizeH="0" baseline="0" noProof="0" dirty="0">
                <a:ln>
                  <a:noFill/>
                </a:ln>
                <a:solidFill>
                  <a:srgbClr val="00B0F0"/>
                </a:solidFill>
                <a:effectLst/>
                <a:uLnTx/>
                <a:uFillTx/>
                <a:latin typeface="Times New Roman"/>
                <a:ea typeface="Times New Roman"/>
                <a:cs typeface="Times New Roman"/>
                <a:sym typeface="Times New Roman"/>
              </a:rPr>
              <a:t>Distribution warehouse </a:t>
            </a:r>
            <a:r>
              <a:rPr kumimoji="0" lang="en-US" sz="280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(or distribution center) – In these facilities goods are received in large volumes. The goods are then sorted, stored and then consolidated into customer orders for fulfillment. This type of facility is more concerned with throughput.</a:t>
            </a:r>
          </a:p>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Noto Sans Symbols"/>
              <a:buChar char="❑"/>
              <a:tabLst/>
              <a:defRPr/>
            </a:pPr>
            <a:endParaRPr kumimoji="0" lang="en-US" sz="280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endParaRPr>
          </a:p>
        </p:txBody>
      </p:sp>
      <p:pic>
        <p:nvPicPr>
          <p:cNvPr id="5" name="Graphic 21">
            <a:extLst>
              <a:ext uri="{FF2B5EF4-FFF2-40B4-BE49-F238E27FC236}">
                <a16:creationId xmlns:a16="http://schemas.microsoft.com/office/drawing/2014/main" id="{DAD94E57-8CF7-3DC9-4C0C-A84DDBBBFD5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616D7495-A864-E5FA-886D-C66D732E00DD}"/>
              </a:ext>
            </a:extLst>
          </p:cNvPr>
          <p:cNvSpPr/>
          <p:nvPr/>
        </p:nvSpPr>
        <p:spPr>
          <a:xfrm>
            <a:off x="3210517" y="255287"/>
            <a:ext cx="7362208"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The Role of Warehousing in a Logistics System</a:t>
            </a:r>
          </a:p>
        </p:txBody>
      </p:sp>
      <p:sp>
        <p:nvSpPr>
          <p:cNvPr id="4" name="Slide Number Placeholder 3">
            <a:extLst>
              <a:ext uri="{FF2B5EF4-FFF2-40B4-BE49-F238E27FC236}">
                <a16:creationId xmlns:a16="http://schemas.microsoft.com/office/drawing/2014/main" id="{D16F147B-D789-8527-1D53-E629CC03FCEF}"/>
              </a:ext>
            </a:extLst>
          </p:cNvPr>
          <p:cNvSpPr>
            <a:spLocks noGrp="1"/>
          </p:cNvSpPr>
          <p:nvPr>
            <p:ph type="sldNum" sz="quarter" idx="12"/>
          </p:nvPr>
        </p:nvSpPr>
        <p:spPr/>
        <p:txBody>
          <a:bodyPr/>
          <a:lstStyle/>
          <a:p>
            <a:fld id="{F7542ADD-394E-41F3-B704-951748884AEE}" type="slidenum">
              <a:rPr lang="en-US" smtClean="0"/>
              <a:t>21</a:t>
            </a:fld>
            <a:endParaRPr lang="en-US"/>
          </a:p>
        </p:txBody>
      </p:sp>
    </p:spTree>
    <p:extLst>
      <p:ext uri="{BB962C8B-B14F-4D97-AF65-F5344CB8AC3E}">
        <p14:creationId xmlns:p14="http://schemas.microsoft.com/office/powerpoint/2010/main" val="136307496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1628"/>
            <a:ext cx="4128422" cy="51187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96240" y="1458213"/>
            <a:ext cx="11399520" cy="49666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Noto Sans Symbols"/>
              <a:buChar char="❑"/>
              <a:tabLst/>
              <a:defRPr/>
            </a:pPr>
            <a:endParaRPr kumimoji="0" lang="en-US" sz="2800" b="1" i="0" u="none" strike="noStrike" kern="0" cap="none" spc="0" normalizeH="0" baseline="0" noProof="0" dirty="0">
              <a:ln>
                <a:noFill/>
              </a:ln>
              <a:solidFill>
                <a:schemeClr val="accent1"/>
              </a:solidFill>
              <a:effectLst/>
              <a:uLnTx/>
              <a:uFillTx/>
              <a:latin typeface="Times New Roman"/>
              <a:ea typeface="Times New Roman"/>
              <a:cs typeface="Times New Roman"/>
              <a:sym typeface="Times New Roman"/>
            </a:endParaRPr>
          </a:p>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Noto Sans Symbols"/>
              <a:buChar char="❑"/>
              <a:tabLst/>
              <a:defRPr/>
            </a:pPr>
            <a:r>
              <a:rPr kumimoji="0" lang="en-US" sz="2800" b="1" i="0" u="none" strike="noStrike" kern="0" cap="none" spc="0" normalizeH="0" baseline="0" noProof="0" dirty="0">
                <a:ln>
                  <a:noFill/>
                </a:ln>
                <a:solidFill>
                  <a:srgbClr val="00B0F0"/>
                </a:solidFill>
                <a:effectLst/>
                <a:uLnTx/>
                <a:uFillTx/>
                <a:latin typeface="Times New Roman"/>
                <a:ea typeface="Times New Roman"/>
                <a:cs typeface="Times New Roman"/>
                <a:sym typeface="Times New Roman"/>
              </a:rPr>
              <a:t>Warehousing </a:t>
            </a:r>
          </a:p>
          <a:p>
            <a:pPr marL="12700" marR="5080" lvl="0" algn="just" defTabSz="914400" rtl="0" eaLnBrk="1" fontAlgn="auto" latinLnBrk="0" hangingPunct="1">
              <a:lnSpc>
                <a:spcPct val="100000"/>
              </a:lnSpc>
              <a:spcBef>
                <a:spcPts val="0"/>
              </a:spcBef>
              <a:spcAft>
                <a:spcPts val="0"/>
              </a:spcAft>
              <a:buClr>
                <a:srgbClr val="000000"/>
              </a:buClr>
              <a:buSzPts val="2600"/>
              <a:tabLst/>
              <a:defRPr/>
            </a:pPr>
            <a:r>
              <a:rPr lang="en-US" sz="2800" kern="0" dirty="0">
                <a:solidFill>
                  <a:srgbClr val="000000"/>
                </a:solidFill>
                <a:latin typeface="Times New Roman"/>
                <a:ea typeface="Times New Roman"/>
                <a:cs typeface="Times New Roman"/>
                <a:sym typeface="Times New Roman"/>
              </a:rPr>
              <a:t> </a:t>
            </a:r>
          </a:p>
          <a:p>
            <a:pPr marL="12700" marR="5080" lvl="0" algn="just" defTabSz="914400" rtl="0" eaLnBrk="1" fontAlgn="auto" latinLnBrk="0" hangingPunct="1">
              <a:lnSpc>
                <a:spcPct val="100000"/>
              </a:lnSpc>
              <a:spcBef>
                <a:spcPts val="0"/>
              </a:spcBef>
              <a:spcAft>
                <a:spcPts val="0"/>
              </a:spcAft>
              <a:buClr>
                <a:srgbClr val="000000"/>
              </a:buClr>
              <a:buSzPts val="2600"/>
              <a:tabLst/>
              <a:defRPr/>
            </a:pPr>
            <a:r>
              <a:rPr lang="en-US" sz="2800" kern="0" dirty="0">
                <a:solidFill>
                  <a:srgbClr val="000000"/>
                </a:solidFill>
                <a:latin typeface="Times New Roman"/>
                <a:ea typeface="Times New Roman"/>
                <a:cs typeface="Times New Roman"/>
                <a:sym typeface="Times New Roman"/>
              </a:rPr>
              <a:t>Refers </a:t>
            </a:r>
            <a:r>
              <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to “that part of the firm’s logistics system that stores products (raw  materials, part, good-in-process, finished goods) between points of origin and point of consumption.”</a:t>
            </a:r>
          </a:p>
          <a:p>
            <a:pPr marL="12700" marR="5080" lvl="0" algn="just" defTabSz="914400" rtl="0" eaLnBrk="1" fontAlgn="auto" latinLnBrk="0" hangingPunct="1">
              <a:lnSpc>
                <a:spcPct val="100000"/>
              </a:lnSpc>
              <a:spcBef>
                <a:spcPts val="0"/>
              </a:spcBef>
              <a:spcAft>
                <a:spcPts val="0"/>
              </a:spcAft>
              <a:buClr>
                <a:srgbClr val="000000"/>
              </a:buClr>
              <a:buSzPts val="2600"/>
              <a:tabLst/>
              <a:defRPr/>
            </a:pPr>
            <a:endPar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endParaRPr>
          </a:p>
          <a:p>
            <a:pPr marL="469900" marR="5080" lvl="0" indent="-457200" algn="just" defTabSz="914400" rtl="0" eaLnBrk="1" fontAlgn="auto" latinLnBrk="0" hangingPunct="1">
              <a:lnSpc>
                <a:spcPct val="100000"/>
              </a:lnSpc>
              <a:spcBef>
                <a:spcPts val="0"/>
              </a:spcBef>
              <a:spcAft>
                <a:spcPts val="0"/>
              </a:spcAft>
              <a:buClr>
                <a:srgbClr val="000000"/>
              </a:buClr>
              <a:buSzPts val="2600"/>
              <a:buFont typeface="Noto Sans Symbols"/>
              <a:buChar char="❑"/>
              <a:tabLst/>
              <a:defRPr/>
            </a:pPr>
            <a:r>
              <a:rPr kumimoji="0" lang="en-US" sz="2800" b="1" i="0" u="none" strike="noStrike" kern="0" cap="none" spc="0" normalizeH="0" baseline="0" noProof="0" dirty="0">
                <a:ln>
                  <a:noFill/>
                </a:ln>
                <a:solidFill>
                  <a:srgbClr val="00B0F0"/>
                </a:solidFill>
                <a:effectLst/>
                <a:uLnTx/>
                <a:uFillTx/>
                <a:latin typeface="Times New Roman"/>
                <a:ea typeface="Times New Roman"/>
                <a:cs typeface="Times New Roman"/>
                <a:sym typeface="Times New Roman"/>
              </a:rPr>
              <a:t>Warehousing Management</a:t>
            </a:r>
          </a:p>
          <a:p>
            <a:pPr marL="12700" marR="5080" lvl="0" algn="just" defTabSz="914400" rtl="0" eaLnBrk="1" fontAlgn="auto" latinLnBrk="0" hangingPunct="1">
              <a:lnSpc>
                <a:spcPct val="100000"/>
              </a:lnSpc>
              <a:spcBef>
                <a:spcPts val="0"/>
              </a:spcBef>
              <a:spcAft>
                <a:spcPts val="0"/>
              </a:spcAft>
              <a:buClr>
                <a:srgbClr val="000000"/>
              </a:buClr>
              <a:buSzPts val="2600"/>
              <a:tabLst/>
              <a:defRPr/>
            </a:pPr>
            <a:endPar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endParaRPr>
          </a:p>
          <a:p>
            <a:pPr marL="12700" marR="5080" lvl="0" algn="just" defTabSz="914400" rtl="0" eaLnBrk="1" fontAlgn="auto" latinLnBrk="0" hangingPunct="1">
              <a:lnSpc>
                <a:spcPct val="100000"/>
              </a:lnSpc>
              <a:spcBef>
                <a:spcPts val="0"/>
              </a:spcBef>
              <a:spcAft>
                <a:spcPts val="0"/>
              </a:spcAft>
              <a:buClr>
                <a:srgbClr val="000000"/>
              </a:buClr>
              <a:buSzPts val="2600"/>
              <a:tabLst/>
              <a:defRPr/>
            </a:pPr>
            <a:r>
              <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rPr>
              <a:t>Warehousing and transportation are substitutes for each other, with warehousing having been referred to as “transportation at zero miles per hour.”</a:t>
            </a:r>
          </a:p>
          <a:p>
            <a:pPr marL="12700" marR="5080" lvl="0" algn="just" defTabSz="914400" rtl="0" eaLnBrk="1" fontAlgn="auto" latinLnBrk="0" hangingPunct="1">
              <a:lnSpc>
                <a:spcPct val="100000"/>
              </a:lnSpc>
              <a:spcBef>
                <a:spcPts val="0"/>
              </a:spcBef>
              <a:spcAft>
                <a:spcPts val="0"/>
              </a:spcAft>
              <a:buClr>
                <a:srgbClr val="000000"/>
              </a:buClr>
              <a:buSzPts val="2600"/>
              <a:tabLst/>
              <a:defRPr/>
            </a:pPr>
            <a:endParaRPr kumimoji="0" lang="en-US" sz="2800" b="0" i="0" u="none" strike="noStrike" kern="0" cap="none" spc="0" normalizeH="0" baseline="0" noProof="0" dirty="0">
              <a:ln>
                <a:noFill/>
              </a:ln>
              <a:solidFill>
                <a:srgbClr val="000000"/>
              </a:solidFill>
              <a:effectLst/>
              <a:uLnTx/>
              <a:uFillTx/>
              <a:latin typeface="Times New Roman"/>
              <a:ea typeface="Times New Roman"/>
              <a:cs typeface="Times New Roman"/>
              <a:sym typeface="Times New Roman"/>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296513" y="326063"/>
            <a:ext cx="7362208"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The Role of Warehousing in a Logistics System</a:t>
            </a:r>
          </a:p>
        </p:txBody>
      </p:sp>
      <p:sp>
        <p:nvSpPr>
          <p:cNvPr id="4" name="Slide Number Placeholder 3"/>
          <p:cNvSpPr>
            <a:spLocks noGrp="1"/>
          </p:cNvSpPr>
          <p:nvPr>
            <p:ph type="sldNum" sz="quarter" idx="12"/>
          </p:nvPr>
        </p:nvSpPr>
        <p:spPr/>
        <p:txBody>
          <a:bodyPr/>
          <a:lstStyle/>
          <a:p>
            <a:fld id="{F7542ADD-394E-41F3-B704-951748884AEE}" type="slidenum">
              <a:rPr lang="en-US" smtClean="0"/>
              <a:t>22</a:t>
            </a:fld>
            <a:endParaRPr lang="en-US"/>
          </a:p>
        </p:txBody>
      </p:sp>
    </p:spTree>
    <p:extLst>
      <p:ext uri="{BB962C8B-B14F-4D97-AF65-F5344CB8AC3E}">
        <p14:creationId xmlns:p14="http://schemas.microsoft.com/office/powerpoint/2010/main" val="158255391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A5D8EA-8264-9FFF-12A4-9234E24AC140}"/>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7700A311-1853-494C-5647-DFBF19D47AD4}"/>
              </a:ext>
            </a:extLst>
          </p:cNvPr>
          <p:cNvSpPr>
            <a:spLocks noGrp="1"/>
          </p:cNvSpPr>
          <p:nvPr>
            <p:ph idx="1"/>
          </p:nvPr>
        </p:nvSpPr>
        <p:spPr/>
        <p:txBody>
          <a:bodyPr/>
          <a:lstStyle/>
          <a:p>
            <a:endParaRPr lang="en-US"/>
          </a:p>
        </p:txBody>
      </p:sp>
      <p:sp>
        <p:nvSpPr>
          <p:cNvPr id="4" name="Slide Number Placeholder 3">
            <a:extLst>
              <a:ext uri="{FF2B5EF4-FFF2-40B4-BE49-F238E27FC236}">
                <a16:creationId xmlns:a16="http://schemas.microsoft.com/office/drawing/2014/main" id="{47A08660-047D-47E1-F828-54FA38AFAE76}"/>
              </a:ext>
            </a:extLst>
          </p:cNvPr>
          <p:cNvSpPr>
            <a:spLocks noGrp="1"/>
          </p:cNvSpPr>
          <p:nvPr>
            <p:ph type="sldNum" sz="quarter" idx="12"/>
          </p:nvPr>
        </p:nvSpPr>
        <p:spPr/>
        <p:txBody>
          <a:bodyPr/>
          <a:lstStyle/>
          <a:p>
            <a:fld id="{F7542ADD-394E-41F3-B704-951748884AEE}" type="slidenum">
              <a:rPr lang="en-US" smtClean="0"/>
              <a:t>23</a:t>
            </a:fld>
            <a:endParaRPr lang="en-US"/>
          </a:p>
        </p:txBody>
      </p:sp>
      <p:pic>
        <p:nvPicPr>
          <p:cNvPr id="6" name="Picture 5">
            <a:extLst>
              <a:ext uri="{FF2B5EF4-FFF2-40B4-BE49-F238E27FC236}">
                <a16:creationId xmlns:a16="http://schemas.microsoft.com/office/drawing/2014/main" id="{6F27CC0C-4146-E228-403A-110AF3A60D91}"/>
              </a:ext>
            </a:extLst>
          </p:cNvPr>
          <p:cNvPicPr>
            <a:picLocks noChangeAspect="1"/>
          </p:cNvPicPr>
          <p:nvPr/>
        </p:nvPicPr>
        <p:blipFill>
          <a:blip r:embed="rId2"/>
          <a:stretch>
            <a:fillRect/>
          </a:stretch>
        </p:blipFill>
        <p:spPr>
          <a:xfrm>
            <a:off x="-71120" y="0"/>
            <a:ext cx="12263120" cy="7071359"/>
          </a:xfrm>
          <a:prstGeom prst="rect">
            <a:avLst/>
          </a:prstGeom>
        </p:spPr>
      </p:pic>
    </p:spTree>
    <p:extLst>
      <p:ext uri="{BB962C8B-B14F-4D97-AF65-F5344CB8AC3E}">
        <p14:creationId xmlns:p14="http://schemas.microsoft.com/office/powerpoint/2010/main" val="317094147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62298"/>
            <a:ext cx="4465806" cy="530802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36880" y="1473200"/>
            <a:ext cx="11443945" cy="45516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indent="-457200" algn="just">
              <a:buClr>
                <a:schemeClr val="dk1"/>
              </a:buClr>
              <a:buSzPts val="2600"/>
              <a:buFont typeface="Noto Sans Symbols"/>
              <a:buChar char="❑"/>
            </a:pPr>
            <a:endParaRPr lang="en-US" sz="2800" b="1" dirty="0">
              <a:solidFill>
                <a:srgbClr val="00B0F0"/>
              </a:solidFill>
              <a:latin typeface="Times New Roman"/>
              <a:ea typeface="Times New Roman"/>
              <a:cs typeface="Times New Roman"/>
              <a:sym typeface="Times New Roman"/>
            </a:endParaRPr>
          </a:p>
          <a:p>
            <a:pPr marL="469900" marR="5080" indent="-457200" algn="just">
              <a:buClr>
                <a:schemeClr val="dk1"/>
              </a:buClr>
              <a:buSzPts val="2600"/>
              <a:buFont typeface="Noto Sans Symbols"/>
              <a:buChar char="❑"/>
            </a:pPr>
            <a:endParaRPr lang="en-US" sz="2800" b="1" dirty="0">
              <a:solidFill>
                <a:srgbClr val="00B0F0"/>
              </a:solidFill>
              <a:latin typeface="Times New Roman"/>
              <a:ea typeface="Times New Roman"/>
              <a:cs typeface="Times New Roman"/>
              <a:sym typeface="Times New Roman"/>
            </a:endParaRPr>
          </a:p>
          <a:p>
            <a:pPr marL="469900" marR="5080" indent="-457200" algn="just">
              <a:buClr>
                <a:schemeClr val="dk1"/>
              </a:buClr>
              <a:buSzPts val="2600"/>
              <a:buFont typeface="Noto Sans Symbols"/>
              <a:buChar char="❑"/>
            </a:pPr>
            <a:r>
              <a:rPr lang="en-US" sz="2800" b="1" dirty="0">
                <a:solidFill>
                  <a:srgbClr val="00B0F0"/>
                </a:solidFill>
                <a:latin typeface="Times New Roman"/>
                <a:ea typeface="Times New Roman"/>
                <a:cs typeface="Times New Roman"/>
                <a:sym typeface="Times New Roman"/>
              </a:rPr>
              <a:t>Key reason for warehousing</a:t>
            </a:r>
          </a:p>
          <a:p>
            <a:pPr marL="12700" marR="5080" algn="just">
              <a:buClr>
                <a:schemeClr val="dk1"/>
              </a:buClr>
              <a:buSzPts val="2600"/>
            </a:pPr>
            <a:r>
              <a:rPr lang="en-US" sz="2800" dirty="0">
                <a:solidFill>
                  <a:schemeClr val="tx1"/>
                </a:solidFill>
                <a:latin typeface="Times New Roman"/>
                <a:ea typeface="Times New Roman"/>
                <a:cs typeface="Times New Roman"/>
                <a:sym typeface="Times New Roman"/>
              </a:rPr>
              <a:t>      Because patterns of production and consumption do not coincide</a:t>
            </a:r>
          </a:p>
          <a:p>
            <a:pPr marL="12700" marR="5080" algn="just">
              <a:buClr>
                <a:schemeClr val="dk1"/>
              </a:buClr>
              <a:buSzPts val="2600"/>
            </a:pPr>
            <a:endParaRPr lang="en-US" sz="2800" dirty="0">
              <a:solidFill>
                <a:schemeClr val="tx1"/>
              </a:solidFill>
              <a:latin typeface="Times New Roman"/>
              <a:ea typeface="Times New Roman"/>
              <a:cs typeface="Times New Roman"/>
              <a:sym typeface="Times New Roman"/>
            </a:endParaRPr>
          </a:p>
          <a:p>
            <a:pPr marL="469900" marR="5080" indent="-457200" algn="just">
              <a:buClr>
                <a:schemeClr val="dk1"/>
              </a:buClr>
              <a:buSzPts val="2600"/>
              <a:buFont typeface="Noto Sans Symbols"/>
              <a:buChar char="❑"/>
            </a:pPr>
            <a:r>
              <a:rPr lang="en-US" sz="2800" b="1" dirty="0">
                <a:solidFill>
                  <a:srgbClr val="00B0F0"/>
                </a:solidFill>
                <a:latin typeface="Times New Roman"/>
                <a:ea typeface="Times New Roman"/>
                <a:cs typeface="Times New Roman"/>
                <a:sym typeface="Times New Roman"/>
              </a:rPr>
              <a:t>Warehousing</a:t>
            </a:r>
            <a:r>
              <a:rPr lang="en-US" sz="2800" b="1" dirty="0">
                <a:solidFill>
                  <a:srgbClr val="0070C0"/>
                </a:solidFill>
                <a:latin typeface="Times New Roman"/>
                <a:ea typeface="Times New Roman"/>
                <a:cs typeface="Times New Roman"/>
                <a:sym typeface="Times New Roman"/>
              </a:rPr>
              <a:t> </a:t>
            </a:r>
          </a:p>
          <a:p>
            <a:pPr marL="12700" marR="5080" algn="just">
              <a:buClr>
                <a:schemeClr val="dk1"/>
              </a:buClr>
              <a:buSzPts val="2600"/>
            </a:pPr>
            <a:r>
              <a:rPr lang="en-US" sz="2800" dirty="0">
                <a:solidFill>
                  <a:schemeClr val="tx1"/>
                </a:solidFill>
                <a:latin typeface="Times New Roman"/>
                <a:ea typeface="Times New Roman"/>
                <a:cs typeface="Times New Roman"/>
                <a:sym typeface="Times New Roman"/>
              </a:rPr>
              <a:t>      Serves to match different rates or volumes of flow when patterns of</a:t>
            </a:r>
          </a:p>
          <a:p>
            <a:pPr marL="12700" marR="5080" algn="just">
              <a:buClr>
                <a:schemeClr val="dk1"/>
              </a:buClr>
              <a:buSzPts val="2600"/>
            </a:pPr>
            <a:r>
              <a:rPr lang="en-US" sz="2800" dirty="0">
                <a:solidFill>
                  <a:schemeClr val="tx1"/>
                </a:solidFill>
                <a:latin typeface="Times New Roman"/>
                <a:ea typeface="Times New Roman"/>
                <a:cs typeface="Times New Roman"/>
                <a:sym typeface="Times New Roman"/>
              </a:rPr>
              <a:t>      production and consumption do not coincide</a:t>
            </a:r>
          </a:p>
          <a:p>
            <a:pPr marL="12700" marR="5080" algn="just">
              <a:buClr>
                <a:schemeClr val="dk1"/>
              </a:buClr>
              <a:buSzPts val="2600"/>
            </a:pPr>
            <a:endParaRPr lang="en-US" sz="2800" dirty="0">
              <a:solidFill>
                <a:schemeClr val="tx1"/>
              </a:solidFill>
              <a:latin typeface="Times New Roman"/>
              <a:ea typeface="Times New Roman"/>
              <a:cs typeface="Times New Roman"/>
              <a:sym typeface="Times New Roman"/>
            </a:endParaRPr>
          </a:p>
          <a:p>
            <a:pPr marL="469900" marR="5080" indent="-457200" algn="just">
              <a:buClr>
                <a:schemeClr val="dk1"/>
              </a:buClr>
              <a:buSzPts val="2600"/>
              <a:buFont typeface="Noto Sans Symbols"/>
              <a:buChar char="❑"/>
            </a:pPr>
            <a:r>
              <a:rPr lang="en-US" sz="2800" b="1" dirty="0">
                <a:solidFill>
                  <a:srgbClr val="00B0F0"/>
                </a:solidFill>
                <a:latin typeface="Times New Roman"/>
                <a:ea typeface="Times New Roman"/>
                <a:cs typeface="Times New Roman"/>
                <a:sym typeface="Times New Roman"/>
              </a:rPr>
              <a:t>Warehousing facilitates the regrouping function in a supply chain</a:t>
            </a:r>
          </a:p>
          <a:p>
            <a:pPr marL="12700" marR="5080" algn="just">
              <a:buClr>
                <a:schemeClr val="dk1"/>
              </a:buClr>
              <a:buSzPts val="2600"/>
            </a:pPr>
            <a:r>
              <a:rPr lang="en-US" sz="2800" dirty="0">
                <a:solidFill>
                  <a:schemeClr val="tx1"/>
                </a:solidFill>
                <a:latin typeface="Times New Roman"/>
                <a:ea typeface="Times New Roman"/>
                <a:cs typeface="Times New Roman"/>
                <a:sym typeface="Times New Roman"/>
              </a:rPr>
              <a:t>      Involves rearranging the quantities and assortment of products as they</a:t>
            </a:r>
          </a:p>
          <a:p>
            <a:pPr marL="12700" marR="5080" algn="just">
              <a:buClr>
                <a:schemeClr val="dk1"/>
              </a:buClr>
              <a:buSzPts val="2600"/>
            </a:pPr>
            <a:r>
              <a:rPr lang="en-US" sz="2800" dirty="0">
                <a:solidFill>
                  <a:schemeClr val="tx1"/>
                </a:solidFill>
                <a:latin typeface="Times New Roman"/>
                <a:ea typeface="Times New Roman"/>
                <a:cs typeface="Times New Roman"/>
                <a:sym typeface="Times New Roman"/>
              </a:rPr>
              <a:t>      move through the supply chain</a:t>
            </a:r>
          </a:p>
          <a:p>
            <a:pPr marL="469900" marR="5080" indent="-457200" algn="just">
              <a:buClr>
                <a:schemeClr val="dk1"/>
              </a:buClr>
              <a:buSzPts val="2600"/>
              <a:buFont typeface="Noto Sans Symbols"/>
              <a:buChar char="❑"/>
            </a:pPr>
            <a:endParaRPr lang="en-US" sz="2800" dirty="0">
              <a:solidFill>
                <a:schemeClr val="tx1"/>
              </a:solidFill>
              <a:latin typeface="Times New Roman"/>
              <a:ea typeface="Times New Roman"/>
              <a:cs typeface="Times New Roman"/>
              <a:sym typeface="Times New Roman"/>
            </a:endParaRPr>
          </a:p>
          <a:p>
            <a:pPr marL="469900" marR="5080" indent="-457200" algn="just">
              <a:buClr>
                <a:schemeClr val="dk1"/>
              </a:buClr>
              <a:buSzPts val="2600"/>
              <a:buFont typeface="Noto Sans Symbols"/>
              <a:buChar char="❑"/>
            </a:pPr>
            <a:endParaRPr lang="en-US" sz="2800" dirty="0">
              <a:solidFill>
                <a:schemeClr val="tx1"/>
              </a:solidFill>
              <a:latin typeface="Times New Roman"/>
              <a:ea typeface="Times New Roman"/>
              <a:cs typeface="Times New Roman"/>
              <a:sym typeface="Times New Roman"/>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572010" y="300945"/>
            <a:ext cx="8389797" cy="584775"/>
          </a:xfrm>
          <a:prstGeom prst="rect">
            <a:avLst/>
          </a:prstGeom>
        </p:spPr>
        <p:txBody>
          <a:bodyPr wrap="none">
            <a:spAutoFit/>
          </a:bodyPr>
          <a:lstStyle/>
          <a:p>
            <a:pPr lvl="0" algn="ctr">
              <a:defRPr/>
            </a:pPr>
            <a:r>
              <a:rPr lang="en-US" sz="3200" b="1" dirty="0">
                <a:solidFill>
                  <a:srgbClr val="00B0F0"/>
                </a:solidFill>
                <a:latin typeface="Times New Roman"/>
                <a:ea typeface="Times New Roman"/>
                <a:cs typeface="Times New Roman"/>
                <a:sym typeface="Times New Roman"/>
              </a:rPr>
              <a:t>The Role of Warehousing in a Logistics System</a:t>
            </a:r>
          </a:p>
        </p:txBody>
      </p:sp>
      <p:sp>
        <p:nvSpPr>
          <p:cNvPr id="4" name="Slide Number Placeholder 3"/>
          <p:cNvSpPr>
            <a:spLocks noGrp="1"/>
          </p:cNvSpPr>
          <p:nvPr>
            <p:ph type="sldNum" sz="quarter" idx="12"/>
          </p:nvPr>
        </p:nvSpPr>
        <p:spPr/>
        <p:txBody>
          <a:bodyPr/>
          <a:lstStyle/>
          <a:p>
            <a:fld id="{F7542ADD-394E-41F3-B704-951748884AEE}" type="slidenum">
              <a:rPr lang="en-US" smtClean="0"/>
              <a:t>24</a:t>
            </a:fld>
            <a:endParaRPr lang="en-US"/>
          </a:p>
        </p:txBody>
      </p:sp>
    </p:spTree>
    <p:extLst>
      <p:ext uri="{BB962C8B-B14F-4D97-AF65-F5344CB8AC3E}">
        <p14:creationId xmlns:p14="http://schemas.microsoft.com/office/powerpoint/2010/main" val="26829971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03058"/>
            <a:ext cx="4128422" cy="526727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43840" y="1219589"/>
            <a:ext cx="11582400" cy="49475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endParaRPr kumimoji="0" lang="en-US" sz="2800" b="1" i="0" u="none" strike="noStrike" kern="1200" cap="none" spc="0" normalizeH="0" baseline="0" noProof="0" dirty="0">
              <a:ln>
                <a:noFill/>
              </a:ln>
              <a:solidFill>
                <a:srgbClr val="0070C0"/>
              </a:solidFill>
              <a:effectLst/>
              <a:uLnTx/>
              <a:uFillTx/>
              <a:latin typeface="Times New Roman" panose="02020603050405020304" pitchFamily="18" charset="0"/>
              <a:cs typeface="Times New Roman" panose="02020603050405020304" pitchFamily="18" charset="0"/>
            </a:endParaRP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endParaRPr lang="en-US" sz="2800" b="1" dirty="0">
              <a:solidFill>
                <a:srgbClr val="0070C0"/>
              </a:solidFill>
              <a:latin typeface="Times New Roman" panose="02020603050405020304" pitchFamily="18" charset="0"/>
              <a:cs typeface="Times New Roman" panose="02020603050405020304" pitchFamily="18" charset="0"/>
            </a:endParaRP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Warehousing facilitates the regrouping function in a supply chain – can take place in four forms</a:t>
            </a:r>
          </a:p>
          <a:p>
            <a:pPr marL="285750" indent="-285750">
              <a:spcBef>
                <a:spcPct val="20000"/>
              </a:spcBef>
              <a:buFont typeface="Arial" panose="020B0604020202020204" pitchFamily="34" charset="0"/>
              <a:buChar char="–"/>
              <a:defRPr/>
            </a:pPr>
            <a:r>
              <a:rPr kumimoji="0" lang="en-US" sz="26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Accumulating (bulk making)</a:t>
            </a:r>
          </a:p>
          <a:p>
            <a:pPr marL="685800" lvl="1" indent="-228600">
              <a:spcBef>
                <a:spcPct val="20000"/>
              </a:spcBef>
              <a:buFont typeface="Arial" panose="020B0604020202020204" pitchFamily="34" charset="0"/>
              <a:buChar char="•"/>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Involves bringing together similar stocks from different sources</a:t>
            </a:r>
          </a:p>
          <a:p>
            <a:pPr marL="285750" indent="-285750">
              <a:spcBef>
                <a:spcPct val="20000"/>
              </a:spcBef>
              <a:buFont typeface="Arial" panose="020B0604020202020204" pitchFamily="34" charset="0"/>
              <a:buChar char="–"/>
              <a:defRPr/>
            </a:pPr>
            <a:r>
              <a:rPr kumimoji="0" lang="en-US" sz="26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Allocating (bulk breaking)</a:t>
            </a:r>
          </a:p>
          <a:p>
            <a:pPr marL="685800" lvl="1" indent="-228600">
              <a:spcBef>
                <a:spcPct val="20000"/>
              </a:spcBef>
              <a:buFont typeface="Arial" panose="020B0604020202020204" pitchFamily="34" charset="0"/>
              <a:buChar char="•"/>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Involves breaking larger quantities into smaller quantities</a:t>
            </a:r>
          </a:p>
          <a:p>
            <a:pPr marL="285750" indent="-285750">
              <a:spcBef>
                <a:spcPct val="20000"/>
              </a:spcBef>
              <a:buFont typeface="Arial" panose="020B0604020202020204" pitchFamily="34" charset="0"/>
              <a:buChar char="–"/>
              <a:defRPr/>
            </a:pPr>
            <a:r>
              <a:rPr kumimoji="0" lang="en-US" sz="26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Assorting </a:t>
            </a:r>
          </a:p>
          <a:p>
            <a:pPr marL="685800" lvl="1" indent="-228600">
              <a:spcBef>
                <a:spcPct val="20000"/>
              </a:spcBef>
              <a:buFont typeface="Arial" panose="020B0604020202020204" pitchFamily="34" charset="0"/>
              <a:buChar char="•"/>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Refers to building up a variety of different products for resale to particular customers</a:t>
            </a:r>
          </a:p>
          <a:p>
            <a:pPr marL="285750" indent="-285750">
              <a:spcBef>
                <a:spcPct val="20000"/>
              </a:spcBef>
              <a:buFont typeface="Arial" panose="020B0604020202020204" pitchFamily="34" charset="0"/>
              <a:buChar char="–"/>
              <a:defRPr/>
            </a:pPr>
            <a:r>
              <a:rPr kumimoji="0" lang="en-US" sz="26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Sorting out</a:t>
            </a:r>
          </a:p>
          <a:p>
            <a:pPr marL="1143000" marR="0" lvl="2" indent="-2286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“Separating products into grades and qualities desired by different target markets”</a:t>
            </a:r>
            <a:endParaRPr kumimoji="0" lang="en-US" sz="2400" b="0" i="0" u="none" strike="noStrike" kern="1200" cap="none" spc="0" normalizeH="0" baseline="3000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914400" marR="0" lvl="2" indent="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1143000" marR="0" lvl="2" indent="-2286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627878" y="293731"/>
            <a:ext cx="8389797"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The Role of Warehousing in a Logistics System</a:t>
            </a:r>
          </a:p>
        </p:txBody>
      </p:sp>
      <p:sp>
        <p:nvSpPr>
          <p:cNvPr id="4" name="Slide Number Placeholder 3"/>
          <p:cNvSpPr>
            <a:spLocks noGrp="1"/>
          </p:cNvSpPr>
          <p:nvPr>
            <p:ph type="sldNum" sz="quarter" idx="12"/>
          </p:nvPr>
        </p:nvSpPr>
        <p:spPr/>
        <p:txBody>
          <a:bodyPr/>
          <a:lstStyle/>
          <a:p>
            <a:fld id="{F7542ADD-394E-41F3-B704-951748884AEE}" type="slidenum">
              <a:rPr lang="en-US" smtClean="0"/>
              <a:t>25</a:t>
            </a:fld>
            <a:endParaRPr lang="en-US"/>
          </a:p>
        </p:txBody>
      </p:sp>
    </p:spTree>
    <p:extLst>
      <p:ext uri="{BB962C8B-B14F-4D97-AF65-F5344CB8AC3E}">
        <p14:creationId xmlns:p14="http://schemas.microsoft.com/office/powerpoint/2010/main" val="139130905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36880" y="1432560"/>
            <a:ext cx="11226800" cy="46634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endParaRPr kumimoji="0" lang="en-US" sz="32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Warehousing can be provided by</a:t>
            </a:r>
          </a:p>
          <a:p>
            <a:pPr marL="285750" indent="-285750">
              <a:spcBef>
                <a:spcPct val="20000"/>
              </a:spcBef>
              <a:buFont typeface="Arial" panose="020B0604020202020204" pitchFamily="34" charset="0"/>
              <a:buChar char="–"/>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Warehouses</a:t>
            </a:r>
          </a:p>
          <a:p>
            <a:pPr marL="685800" lvl="1" indent="-228600">
              <a:spcBef>
                <a:spcPct val="20000"/>
              </a:spcBef>
              <a:buFont typeface="Arial" panose="020B0604020202020204" pitchFamily="34" charset="0"/>
              <a:buChar char="•"/>
              <a:defRPr/>
            </a:pP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Emphasize the storage of products</a:t>
            </a:r>
          </a:p>
          <a:p>
            <a:pPr marL="685800" lvl="1" indent="-228600">
              <a:spcBef>
                <a:spcPct val="20000"/>
              </a:spcBef>
              <a:buFont typeface="Arial" panose="020B0604020202020204" pitchFamily="34" charset="0"/>
              <a:buChar char="•"/>
              <a:defRPr/>
            </a:pP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Primary purpose is to maximize the usage of available storage space</a:t>
            </a:r>
          </a:p>
          <a:p>
            <a:pPr marL="285750" indent="-285750">
              <a:spcBef>
                <a:spcPct val="20000"/>
              </a:spcBef>
              <a:buFont typeface="Arial" panose="020B0604020202020204" pitchFamily="34" charset="0"/>
              <a:buChar char="–"/>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Distribution centers</a:t>
            </a:r>
          </a:p>
          <a:p>
            <a:pPr marL="685800" lvl="1" indent="-228600">
              <a:spcBef>
                <a:spcPct val="20000"/>
              </a:spcBef>
              <a:buFont typeface="Arial" panose="020B0604020202020204" pitchFamily="34" charset="0"/>
              <a:buChar char="•"/>
              <a:defRPr/>
            </a:pP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Emphasize rapid movement of products through the facility</a:t>
            </a:r>
          </a:p>
          <a:p>
            <a:pPr marL="685800" lvl="1" indent="-228600">
              <a:spcBef>
                <a:spcPct val="20000"/>
              </a:spcBef>
              <a:buFont typeface="Arial" panose="020B0604020202020204" pitchFamily="34" charset="0"/>
              <a:buChar char="•"/>
              <a:defRPr/>
            </a:pP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Attempt to maximize throughput</a:t>
            </a:r>
          </a:p>
          <a:p>
            <a:pPr marL="1143000" lvl="2" indent="-228600">
              <a:spcBef>
                <a:spcPct val="20000"/>
              </a:spcBef>
              <a:buFont typeface="Arial" panose="020B0604020202020204" pitchFamily="34" charset="0"/>
              <a:buChar char="–"/>
              <a:defRPr/>
            </a:pP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Throughput is defined as the amount of product entering and leaving a facility in a given time period</a:t>
            </a:r>
          </a:p>
          <a:p>
            <a:pPr marL="285750" indent="-285750">
              <a:spcBef>
                <a:spcPct val="20000"/>
              </a:spcBef>
              <a:defRPr/>
            </a:pP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endPar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485572" y="235697"/>
            <a:ext cx="8389797"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The Role of Warehousing in a Logistics System</a:t>
            </a:r>
          </a:p>
        </p:txBody>
      </p:sp>
      <p:sp>
        <p:nvSpPr>
          <p:cNvPr id="4" name="Slide Number Placeholder 3"/>
          <p:cNvSpPr>
            <a:spLocks noGrp="1"/>
          </p:cNvSpPr>
          <p:nvPr>
            <p:ph type="sldNum" sz="quarter" idx="12"/>
          </p:nvPr>
        </p:nvSpPr>
        <p:spPr/>
        <p:txBody>
          <a:bodyPr/>
          <a:lstStyle/>
          <a:p>
            <a:fld id="{F7542ADD-394E-41F3-B704-951748884AEE}" type="slidenum">
              <a:rPr lang="en-US" smtClean="0"/>
              <a:t>26</a:t>
            </a:fld>
            <a:endParaRPr lang="en-US"/>
          </a:p>
        </p:txBody>
      </p:sp>
    </p:spTree>
    <p:extLst>
      <p:ext uri="{BB962C8B-B14F-4D97-AF65-F5344CB8AC3E}">
        <p14:creationId xmlns:p14="http://schemas.microsoft.com/office/powerpoint/2010/main" val="279456374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43026"/>
            <a:ext cx="4128422" cy="532730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96240" y="1348499"/>
            <a:ext cx="11484585" cy="49153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Warehousing can be provided by</a:t>
            </a:r>
          </a:p>
          <a:p>
            <a:pPr marL="742950" marR="0" lvl="1" indent="-28575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Cross-docking facilities</a:t>
            </a:r>
          </a:p>
          <a:p>
            <a:pPr marL="685800" lvl="1" indent="-228600">
              <a:spcBef>
                <a:spcPct val="20000"/>
              </a:spcBef>
              <a:buFont typeface="Arial" panose="020B0604020202020204" pitchFamily="34" charset="0"/>
              <a:buChar char="•"/>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Has grown due to the increased emphasis on time reduction in supply chains</a:t>
            </a:r>
          </a:p>
          <a:p>
            <a:pPr marL="685800" lvl="1" indent="-228600" fontAlgn="base">
              <a:spcBef>
                <a:spcPct val="20000"/>
              </a:spcBef>
              <a:spcAft>
                <a:spcPct val="0"/>
              </a:spcAft>
              <a:buFont typeface="Arial" panose="020B0604020202020204" pitchFamily="34" charset="0"/>
              <a:buChar char="•"/>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Defined as “the process of receiving product and shipping it out the same day or overnight without putting it into storage”</a:t>
            </a:r>
          </a:p>
          <a:p>
            <a:pPr marL="685800" lvl="1" indent="-228600" fontAlgn="base">
              <a:spcBef>
                <a:spcPct val="20000"/>
              </a:spcBef>
              <a:spcAft>
                <a:spcPct val="0"/>
              </a:spcAft>
              <a:buFont typeface="Arial" panose="020B0604020202020204" pitchFamily="34" charset="0"/>
              <a:buChar char="•"/>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Key benefits include improved service by allowing products to reach their destinations more quickly as well as reduced inventory carrying costs from less stock </a:t>
            </a: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because of faster product delivery</a:t>
            </a:r>
            <a:endParaRPr kumimoji="0" lang="en-US" sz="2600" b="0" i="0" u="none" strike="noStrike" kern="1200" cap="none" spc="0" normalizeH="0" baseline="3000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914400" marR="0" lvl="2" indent="0" algn="l" defTabSz="914400" rtl="0" eaLnBrk="1" fontAlgn="base" latinLnBrk="0" hangingPunct="1">
              <a:lnSpc>
                <a:spcPct val="100000"/>
              </a:lnSpc>
              <a:spcBef>
                <a:spcPct val="20000"/>
              </a:spcBef>
              <a:spcAft>
                <a:spcPct val="0"/>
              </a:spcAft>
              <a:buClrTx/>
              <a:buSzTx/>
              <a:buFont typeface="Arial" panose="020B0604020202020204" pitchFamily="34" charset="0"/>
              <a:buNone/>
              <a:tabLst/>
              <a:defRPr/>
            </a:pPr>
            <a:endParaRPr kumimoji="0" lang="en-US" sz="22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485572" y="261936"/>
            <a:ext cx="8389797"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The Role of Warehousing in a Logistics System</a:t>
            </a:r>
          </a:p>
        </p:txBody>
      </p:sp>
      <p:sp>
        <p:nvSpPr>
          <p:cNvPr id="4" name="Slide Number Placeholder 3"/>
          <p:cNvSpPr>
            <a:spLocks noGrp="1"/>
          </p:cNvSpPr>
          <p:nvPr>
            <p:ph type="sldNum" sz="quarter" idx="12"/>
          </p:nvPr>
        </p:nvSpPr>
        <p:spPr/>
        <p:txBody>
          <a:bodyPr/>
          <a:lstStyle/>
          <a:p>
            <a:fld id="{F7542ADD-394E-41F3-B704-951748884AEE}" type="slidenum">
              <a:rPr lang="en-US" smtClean="0"/>
              <a:t>27</a:t>
            </a:fld>
            <a:endParaRPr lang="en-US"/>
          </a:p>
        </p:txBody>
      </p:sp>
    </p:spTree>
    <p:extLst>
      <p:ext uri="{BB962C8B-B14F-4D97-AF65-F5344CB8AC3E}">
        <p14:creationId xmlns:p14="http://schemas.microsoft.com/office/powerpoint/2010/main" val="46355681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00044"/>
            <a:ext cx="4128422" cy="527028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4480" y="1318018"/>
            <a:ext cx="11596345" cy="48389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endParaRP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Warehousing can be provided by</a:t>
            </a:r>
          </a:p>
          <a:p>
            <a:pPr marL="742950" marR="0" lvl="1" indent="-28575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Cross-docking facilities</a:t>
            </a:r>
          </a:p>
          <a:p>
            <a:pPr marL="685800" lvl="1" indent="-228600">
              <a:spcBef>
                <a:spcPct val="20000"/>
              </a:spcBef>
              <a:buFont typeface="Arial" panose="020B0604020202020204" pitchFamily="34" charset="0"/>
              <a:buChar char="•"/>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Is differentiated from distribution centers by the length of time a product is in a facility (24 hours or less for cross-docking facility)</a:t>
            </a:r>
          </a:p>
          <a:p>
            <a:pPr marL="685800" lvl="1" indent="-228600">
              <a:spcBef>
                <a:spcPct val="20000"/>
              </a:spcBef>
              <a:buFont typeface="Arial" panose="020B0604020202020204" pitchFamily="34" charset="0"/>
              <a:buChar char="•"/>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Design of the facility is an important consideration to facilitate quick movement of product</a:t>
            </a:r>
          </a:p>
          <a:p>
            <a:pPr marL="1143000" lvl="2" indent="-228600">
              <a:spcBef>
                <a:spcPct val="20000"/>
              </a:spcBef>
              <a:buFont typeface="Arial" panose="020B0604020202020204" pitchFamily="34" charset="0"/>
              <a:buChar char="–"/>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Should be designed with a minimal amount of storage space and truck doors on two or more sides</a:t>
            </a:r>
          </a:p>
          <a:p>
            <a:pPr marL="1143000" lvl="2" indent="-228600">
              <a:spcBef>
                <a:spcPct val="20000"/>
              </a:spcBef>
              <a:buFont typeface="Arial" panose="020B0604020202020204" pitchFamily="34" charset="0"/>
              <a:buChar char="–"/>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Some designs include “H”, “I”, “T”, “U” and “E” configurations</a:t>
            </a:r>
          </a:p>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endPar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endPar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29912" y="204063"/>
            <a:ext cx="7362208"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The Role of Warehousing in a Logistics System</a:t>
            </a:r>
          </a:p>
        </p:txBody>
      </p:sp>
      <p:sp>
        <p:nvSpPr>
          <p:cNvPr id="4" name="Slide Number Placeholder 3"/>
          <p:cNvSpPr>
            <a:spLocks noGrp="1"/>
          </p:cNvSpPr>
          <p:nvPr>
            <p:ph type="sldNum" sz="quarter" idx="12"/>
          </p:nvPr>
        </p:nvSpPr>
        <p:spPr/>
        <p:txBody>
          <a:bodyPr/>
          <a:lstStyle/>
          <a:p>
            <a:fld id="{F7542ADD-394E-41F3-B704-951748884AEE}" type="slidenum">
              <a:rPr lang="en-US" smtClean="0"/>
              <a:t>28</a:t>
            </a:fld>
            <a:endParaRPr lang="en-US"/>
          </a:p>
        </p:txBody>
      </p:sp>
    </p:spTree>
    <p:extLst>
      <p:ext uri="{BB962C8B-B14F-4D97-AF65-F5344CB8AC3E}">
        <p14:creationId xmlns:p14="http://schemas.microsoft.com/office/powerpoint/2010/main" val="56866528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8373F8-079B-D381-8C68-27D66C9E6810}"/>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59647F0E-FD1A-577A-491B-5500E37FF0D0}"/>
              </a:ext>
            </a:extLst>
          </p:cNvPr>
          <p:cNvSpPr>
            <a:spLocks noGrp="1"/>
          </p:cNvSpPr>
          <p:nvPr>
            <p:ph idx="1"/>
          </p:nvPr>
        </p:nvSpPr>
        <p:spPr/>
        <p:txBody>
          <a:bodyPr/>
          <a:lstStyle/>
          <a:p>
            <a:endParaRPr lang="en-US"/>
          </a:p>
        </p:txBody>
      </p:sp>
      <p:sp>
        <p:nvSpPr>
          <p:cNvPr id="4" name="Slide Number Placeholder 3">
            <a:extLst>
              <a:ext uri="{FF2B5EF4-FFF2-40B4-BE49-F238E27FC236}">
                <a16:creationId xmlns:a16="http://schemas.microsoft.com/office/drawing/2014/main" id="{B5855EBA-F996-C2D9-79A6-43C2E777705D}"/>
              </a:ext>
            </a:extLst>
          </p:cNvPr>
          <p:cNvSpPr>
            <a:spLocks noGrp="1"/>
          </p:cNvSpPr>
          <p:nvPr>
            <p:ph type="sldNum" sz="quarter" idx="12"/>
          </p:nvPr>
        </p:nvSpPr>
        <p:spPr/>
        <p:txBody>
          <a:bodyPr/>
          <a:lstStyle/>
          <a:p>
            <a:fld id="{F7542ADD-394E-41F3-B704-951748884AEE}" type="slidenum">
              <a:rPr lang="en-US" smtClean="0"/>
              <a:t>29</a:t>
            </a:fld>
            <a:endParaRPr lang="en-US"/>
          </a:p>
        </p:txBody>
      </p:sp>
      <p:pic>
        <p:nvPicPr>
          <p:cNvPr id="6" name="Picture 5">
            <a:extLst>
              <a:ext uri="{FF2B5EF4-FFF2-40B4-BE49-F238E27FC236}">
                <a16:creationId xmlns:a16="http://schemas.microsoft.com/office/drawing/2014/main" id="{AD5E4AD2-8A67-0B76-527D-52E908C10FC2}"/>
              </a:ext>
            </a:extLst>
          </p:cNvPr>
          <p:cNvPicPr>
            <a:picLocks noChangeAspect="1"/>
          </p:cNvPicPr>
          <p:nvPr/>
        </p:nvPicPr>
        <p:blipFill>
          <a:blip r:embed="rId2"/>
          <a:stretch>
            <a:fillRect/>
          </a:stretch>
        </p:blipFill>
        <p:spPr>
          <a:xfrm>
            <a:off x="0" y="0"/>
            <a:ext cx="12192000" cy="7030719"/>
          </a:xfrm>
          <a:prstGeom prst="rect">
            <a:avLst/>
          </a:prstGeom>
        </p:spPr>
      </p:pic>
    </p:spTree>
    <p:extLst>
      <p:ext uri="{BB962C8B-B14F-4D97-AF65-F5344CB8AC3E}">
        <p14:creationId xmlns:p14="http://schemas.microsoft.com/office/powerpoint/2010/main" val="366410644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05840"/>
            <a:ext cx="4128422" cy="526448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65760" y="1318017"/>
            <a:ext cx="11409680" cy="49458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base" latinLnBrk="0" hangingPunct="1">
              <a:lnSpc>
                <a:spcPct val="100000"/>
              </a:lnSpc>
              <a:spcBef>
                <a:spcPct val="20000"/>
              </a:spcBef>
              <a:spcAft>
                <a:spcPct val="0"/>
              </a:spcAft>
              <a:buClrTx/>
              <a:buSzTx/>
              <a:buFont typeface="Arial" panose="020B0604020202020204" pitchFamily="34" charset="0"/>
              <a:buNone/>
              <a:tabLst/>
              <a:defRPr/>
            </a:pPr>
            <a:endParaRPr kumimoji="0" lang="en-US" altLang="en-US" sz="28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endParaRPr kumimoji="0" lang="en-US" altLang="en-US" sz="2800" b="1" i="0" u="none" strike="noStrike" kern="1200" cap="none" spc="0" normalizeH="0" baseline="0" noProof="0" dirty="0">
              <a:ln>
                <a:noFill/>
              </a:ln>
              <a:solidFill>
                <a:schemeClr val="accent1"/>
              </a:solidFill>
              <a:effectLst/>
              <a:uLnTx/>
              <a:uFillTx/>
              <a:latin typeface="Times New Roman" panose="02020603050405020304" pitchFamily="18" charset="0"/>
              <a:cs typeface="Times New Roman" panose="02020603050405020304" pitchFamily="18" charset="0"/>
            </a:endParaRPr>
          </a:p>
          <a:p>
            <a:pPr marL="342900" marR="0" lvl="0" indent="-34290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Transportation</a:t>
            </a:r>
          </a:p>
          <a:p>
            <a:pPr marL="742950" marR="0" lvl="1" indent="-28575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actual, physical movement of goods and people between two points</a:t>
            </a:r>
          </a:p>
          <a:p>
            <a:pPr marL="742950" marR="0" lvl="1" indent="-28575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Transportation is a significant component of the costs incurred by most supply chains.</a:t>
            </a:r>
          </a:p>
          <a:p>
            <a:pPr marL="342900" marR="0" lvl="0" indent="-34290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Transportation influences or is influenced by the following logistics activities:</a:t>
            </a:r>
          </a:p>
          <a:p>
            <a:pPr marL="742950" marR="0" lvl="1" indent="-28575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Transportation costs are affected by node location</a:t>
            </a:r>
          </a:p>
          <a:p>
            <a:pPr marL="742950" marR="0" lvl="1" indent="-28575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Inventory requirements are influenced by mode</a:t>
            </a:r>
          </a:p>
          <a:p>
            <a:pPr marL="742950" marR="0" lvl="1" indent="-28575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Packaging requirements are dictated by mode</a:t>
            </a:r>
          </a:p>
          <a:p>
            <a:pPr marL="742950" marR="0" lvl="1" indent="-28575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Carrier classification rules dictate package choice</a:t>
            </a:r>
          </a:p>
          <a:p>
            <a:pPr marL="742950" marR="0" lvl="1" indent="-285750" algn="l" defTabSz="914400" rtl="0" eaLnBrk="1" fontAlgn="base" latinLnBrk="0" hangingPunct="1">
              <a:lnSpc>
                <a:spcPct val="100000"/>
              </a:lnSpc>
              <a:spcBef>
                <a:spcPct val="20000"/>
              </a:spcBef>
              <a:spcAft>
                <a:spcPct val="0"/>
              </a:spcAft>
              <a:buClrTx/>
              <a:buSzTx/>
              <a:buFont typeface="Arial" panose="020B0604020202020204" pitchFamily="34" charset="0"/>
              <a:buNone/>
              <a:tabLst/>
              <a:defRPr/>
            </a:pP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742950" marR="0" lvl="1" indent="-28575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297680" y="276880"/>
            <a:ext cx="3530560" cy="584775"/>
          </a:xfrm>
          <a:prstGeom prst="rect">
            <a:avLst/>
          </a:prstGeom>
        </p:spPr>
        <p:txBody>
          <a:bodyPr wrap="square">
            <a:spAutoFit/>
          </a:bodyPr>
          <a:lstStyle/>
          <a:p>
            <a:pPr lvl="0" algn="ctr"/>
            <a:r>
              <a:rPr lang="en-US" sz="3200" b="1" dirty="0">
                <a:solidFill>
                  <a:srgbClr val="00B0F0"/>
                </a:solidFill>
                <a:latin typeface="Times New Roman"/>
                <a:ea typeface="Times New Roman"/>
                <a:cs typeface="Times New Roman"/>
                <a:sym typeface="Times New Roman"/>
              </a:rPr>
              <a:t>Transportation</a:t>
            </a:r>
          </a:p>
        </p:txBody>
      </p:sp>
      <p:sp>
        <p:nvSpPr>
          <p:cNvPr id="4" name="Slide Number Placeholder 3"/>
          <p:cNvSpPr>
            <a:spLocks noGrp="1"/>
          </p:cNvSpPr>
          <p:nvPr>
            <p:ph type="sldNum" sz="quarter" idx="12"/>
          </p:nvPr>
        </p:nvSpPr>
        <p:spPr/>
        <p:txBody>
          <a:bodyPr/>
          <a:lstStyle/>
          <a:p>
            <a:fld id="{F7542ADD-394E-41F3-B704-951748884AEE}" type="slidenum">
              <a:rPr lang="en-US" smtClean="0"/>
              <a:t>30</a:t>
            </a:fld>
            <a:endParaRPr lang="en-US"/>
          </a:p>
        </p:txBody>
      </p:sp>
    </p:spTree>
    <p:extLst>
      <p:ext uri="{BB962C8B-B14F-4D97-AF65-F5344CB8AC3E}">
        <p14:creationId xmlns:p14="http://schemas.microsoft.com/office/powerpoint/2010/main" val="367315186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879308"/>
            <a:ext cx="4128422" cy="53910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35281" y="1241892"/>
            <a:ext cx="11545544" cy="49523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Transportation influences or is influenced by the following logistics activities:</a:t>
            </a:r>
          </a:p>
          <a:p>
            <a:pPr marL="742950" marR="0" lvl="1" indent="-28575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Materials handling equipment and design of the docks are dictated by mode</a:t>
            </a:r>
          </a:p>
          <a:p>
            <a:pPr marL="742950" marR="0" lvl="1" indent="-28575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Maximum consolidation of loads achieved with order-management technology reduces costs</a:t>
            </a:r>
          </a:p>
          <a:p>
            <a:pPr marL="742950" marR="0" lvl="1" indent="-28575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Customer service goals influence the type and quality of carrier</a:t>
            </a:r>
          </a:p>
          <a:p>
            <a:pPr marL="742950" marR="0" lvl="1" indent="-28575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Customer service goals influence carrier choice</a:t>
            </a:r>
          </a:p>
          <a:p>
            <a:pPr marL="742950" marR="0" lvl="1" indent="-285750" algn="l" defTabSz="914400" rtl="0" eaLnBrk="1" fontAlgn="base" latinLnBrk="0" hangingPunct="1">
              <a:lnSpc>
                <a:spcPct val="100000"/>
              </a:lnSpc>
              <a:spcBef>
                <a:spcPct val="20000"/>
              </a:spcBef>
              <a:spcAft>
                <a:spcPct val="0"/>
              </a:spcAft>
              <a:buClrTx/>
              <a:buSzTx/>
              <a:buFont typeface="Arial" panose="020B0604020202020204" pitchFamily="34" charset="0"/>
              <a:buNone/>
              <a:tabLst/>
              <a:defRPr/>
            </a:pP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537151" y="275770"/>
            <a:ext cx="2844048"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Transportation</a:t>
            </a:r>
          </a:p>
        </p:txBody>
      </p:sp>
      <p:sp>
        <p:nvSpPr>
          <p:cNvPr id="4" name="Slide Number Placeholder 3"/>
          <p:cNvSpPr>
            <a:spLocks noGrp="1"/>
          </p:cNvSpPr>
          <p:nvPr>
            <p:ph type="sldNum" sz="quarter" idx="12"/>
          </p:nvPr>
        </p:nvSpPr>
        <p:spPr/>
        <p:txBody>
          <a:bodyPr/>
          <a:lstStyle/>
          <a:p>
            <a:fld id="{F7542ADD-394E-41F3-B704-951748884AEE}" type="slidenum">
              <a:rPr lang="en-US" smtClean="0"/>
              <a:t>31</a:t>
            </a:fld>
            <a:endParaRPr lang="en-US"/>
          </a:p>
        </p:txBody>
      </p:sp>
    </p:spTree>
    <p:extLst>
      <p:ext uri="{BB962C8B-B14F-4D97-AF65-F5344CB8AC3E}">
        <p14:creationId xmlns:p14="http://schemas.microsoft.com/office/powerpoint/2010/main" val="118330172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68214"/>
            <a:ext cx="4354046" cy="530211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99440" y="1241892"/>
            <a:ext cx="11196320" cy="49746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just" defTabSz="914400" rtl="0" eaLnBrk="1" fontAlgn="auto" latinLnBrk="0" hangingPunct="1">
              <a:lnSpc>
                <a:spcPct val="100000"/>
              </a:lnSpc>
              <a:spcBef>
                <a:spcPts val="0"/>
              </a:spcBef>
              <a:spcAft>
                <a:spcPts val="0"/>
              </a:spcAft>
              <a:buClr>
                <a:srgbClr val="000000"/>
              </a:buClr>
              <a:buSzPts val="2400"/>
              <a:tabLst/>
              <a:defRPr/>
            </a:pPr>
            <a:r>
              <a:rPr kumimoji="0" lang="en-US" sz="2800" b="1" i="0" u="none" strike="noStrike" kern="0" cap="none" spc="0" normalizeH="0" baseline="0" noProof="0" dirty="0">
                <a:ln>
                  <a:noFill/>
                </a:ln>
                <a:solidFill>
                  <a:srgbClr val="00B0F0"/>
                </a:solidFill>
                <a:effectLst/>
                <a:uLnTx/>
                <a:uFillTx/>
                <a:latin typeface="Times New Roman" panose="02020603050405020304" pitchFamily="18" charset="0"/>
                <a:ea typeface="Times New Roman"/>
                <a:cs typeface="Times New Roman" panose="02020603050405020304" pitchFamily="18" charset="0"/>
                <a:sym typeface="Times New Roman"/>
              </a:rPr>
              <a:t>The attractiveness of a particular mode depends on the following attributes:</a:t>
            </a:r>
          </a:p>
          <a:p>
            <a:pPr marR="0" lvl="0" algn="just" defTabSz="914400" rtl="0" eaLnBrk="1" fontAlgn="auto" latinLnBrk="0" hangingPunct="1">
              <a:lnSpc>
                <a:spcPct val="100000"/>
              </a:lnSpc>
              <a:spcBef>
                <a:spcPts val="0"/>
              </a:spcBef>
              <a:spcAft>
                <a:spcPts val="0"/>
              </a:spcAft>
              <a:buClr>
                <a:srgbClr val="000000"/>
              </a:buClr>
              <a:buSzPts val="2400"/>
              <a:tabLst/>
              <a:defRPr/>
            </a:pPr>
            <a:endParaRPr kumimoji="0" lang="en-US" sz="2800" b="1" i="0" u="none" strike="noStrike" kern="0" cap="none" spc="0" normalizeH="0" baseline="0" noProof="0" dirty="0">
              <a:ln>
                <a:noFill/>
              </a:ln>
              <a:solidFill>
                <a:schemeClr val="tx1"/>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342900" marR="0" lvl="0" indent="-3429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r>
              <a:rPr kumimoji="0" lang="en-US" sz="2800" i="0" u="none" strike="noStrike" kern="0" cap="none" spc="0" normalizeH="0" baseline="0" noProof="0" dirty="0">
                <a:ln>
                  <a:noFill/>
                </a:ln>
                <a:solidFill>
                  <a:schemeClr val="tx1"/>
                </a:solidFill>
                <a:effectLst/>
                <a:uLnTx/>
                <a:uFillTx/>
                <a:latin typeface="Times New Roman" panose="02020603050405020304" pitchFamily="18" charset="0"/>
                <a:ea typeface="Times New Roman"/>
                <a:cs typeface="Times New Roman" panose="02020603050405020304" pitchFamily="18" charset="0"/>
                <a:sym typeface="Times New Roman"/>
              </a:rPr>
              <a:t>Cost</a:t>
            </a:r>
          </a:p>
          <a:p>
            <a:pPr marL="342900" marR="0" lvl="0" indent="-3429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r>
              <a:rPr kumimoji="0" lang="en-US" sz="2800" i="0" u="none" strike="noStrike" kern="0" cap="none" spc="0" normalizeH="0" baseline="0" noProof="0" dirty="0">
                <a:ln>
                  <a:noFill/>
                </a:ln>
                <a:solidFill>
                  <a:schemeClr val="tx1"/>
                </a:solidFill>
                <a:effectLst/>
                <a:uLnTx/>
                <a:uFillTx/>
                <a:latin typeface="Times New Roman" panose="02020603050405020304" pitchFamily="18" charset="0"/>
                <a:ea typeface="Times New Roman"/>
                <a:cs typeface="Times New Roman" panose="02020603050405020304" pitchFamily="18" charset="0"/>
                <a:sym typeface="Times New Roman"/>
              </a:rPr>
              <a:t>Speed</a:t>
            </a:r>
          </a:p>
          <a:p>
            <a:pPr marL="342900" marR="0" lvl="0" indent="-3429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r>
              <a:rPr kumimoji="0" lang="en-US" sz="2800" i="0" u="none" strike="noStrike" kern="0" cap="none" spc="0" normalizeH="0" baseline="0" noProof="0" dirty="0">
                <a:ln>
                  <a:noFill/>
                </a:ln>
                <a:solidFill>
                  <a:schemeClr val="tx1"/>
                </a:solidFill>
                <a:effectLst/>
                <a:uLnTx/>
                <a:uFillTx/>
                <a:latin typeface="Times New Roman" panose="02020603050405020304" pitchFamily="18" charset="0"/>
                <a:ea typeface="Times New Roman"/>
                <a:cs typeface="Times New Roman" panose="02020603050405020304" pitchFamily="18" charset="0"/>
                <a:sym typeface="Times New Roman"/>
              </a:rPr>
              <a:t>Reliability</a:t>
            </a:r>
          </a:p>
          <a:p>
            <a:pPr marL="342900" marR="0" lvl="0" indent="-3429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r>
              <a:rPr kumimoji="0" lang="en-US" sz="2800" i="0" u="none" strike="noStrike" kern="0" cap="none" spc="0" normalizeH="0" baseline="0" noProof="0" dirty="0">
                <a:ln>
                  <a:noFill/>
                </a:ln>
                <a:solidFill>
                  <a:schemeClr val="tx1"/>
                </a:solidFill>
                <a:effectLst/>
                <a:uLnTx/>
                <a:uFillTx/>
                <a:latin typeface="Times New Roman" panose="02020603050405020304" pitchFamily="18" charset="0"/>
                <a:ea typeface="Times New Roman"/>
                <a:cs typeface="Times New Roman" panose="02020603050405020304" pitchFamily="18" charset="0"/>
                <a:sym typeface="Times New Roman"/>
              </a:rPr>
              <a:t>Capability</a:t>
            </a:r>
          </a:p>
          <a:p>
            <a:pPr marL="342900" marR="0" lvl="0" indent="-3429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r>
              <a:rPr kumimoji="0" lang="en-US" sz="2800" i="0" u="none" strike="noStrike" kern="0" cap="none" spc="0" normalizeH="0" baseline="0" noProof="0" dirty="0">
                <a:ln>
                  <a:noFill/>
                </a:ln>
                <a:solidFill>
                  <a:schemeClr val="tx1"/>
                </a:solidFill>
                <a:effectLst/>
                <a:uLnTx/>
                <a:uFillTx/>
                <a:latin typeface="Times New Roman" panose="02020603050405020304" pitchFamily="18" charset="0"/>
                <a:ea typeface="Times New Roman"/>
                <a:cs typeface="Times New Roman" panose="02020603050405020304" pitchFamily="18" charset="0"/>
                <a:sym typeface="Times New Roman"/>
              </a:rPr>
              <a:t>Capacity</a:t>
            </a:r>
          </a:p>
          <a:p>
            <a:pPr marL="342900" marR="0" lvl="0" indent="-342900" algn="just" defTabSz="914400" rtl="0" eaLnBrk="1" fontAlgn="auto" latinLnBrk="0" hangingPunct="1">
              <a:lnSpc>
                <a:spcPct val="100000"/>
              </a:lnSpc>
              <a:spcBef>
                <a:spcPts val="0"/>
              </a:spcBef>
              <a:spcAft>
                <a:spcPts val="0"/>
              </a:spcAft>
              <a:buClr>
                <a:srgbClr val="000000"/>
              </a:buClr>
              <a:buSzPts val="2400"/>
              <a:buFont typeface="Noto Sans Symbols"/>
              <a:buChar char="❑"/>
              <a:tabLst/>
              <a:defRPr/>
            </a:pPr>
            <a:r>
              <a:rPr kumimoji="0" lang="en-US" sz="2800" i="0" u="none" strike="noStrike" kern="0" cap="none" spc="0" normalizeH="0" baseline="0" noProof="0" dirty="0">
                <a:ln>
                  <a:noFill/>
                </a:ln>
                <a:solidFill>
                  <a:schemeClr val="tx1"/>
                </a:solidFill>
                <a:effectLst/>
                <a:uLnTx/>
                <a:uFillTx/>
                <a:latin typeface="Times New Roman" panose="02020603050405020304" pitchFamily="18" charset="0"/>
                <a:ea typeface="Times New Roman"/>
                <a:cs typeface="Times New Roman" panose="02020603050405020304" pitchFamily="18" charset="0"/>
                <a:sym typeface="Times New Roman"/>
              </a:rPr>
              <a:t>Flexibility</a:t>
            </a:r>
          </a:p>
          <a:p>
            <a:pPr marR="0" lvl="0" algn="just" defTabSz="914400" rtl="0" eaLnBrk="1" fontAlgn="auto" latinLnBrk="0" hangingPunct="1">
              <a:lnSpc>
                <a:spcPct val="100000"/>
              </a:lnSpc>
              <a:spcBef>
                <a:spcPts val="0"/>
              </a:spcBef>
              <a:spcAft>
                <a:spcPts val="0"/>
              </a:spcAft>
              <a:buClr>
                <a:srgbClr val="000000"/>
              </a:buClr>
              <a:buSzPts val="2400"/>
              <a:tabLst/>
              <a:defRPr/>
            </a:pPr>
            <a:endParaRPr kumimoji="0" lang="en-US" sz="2800" i="0" u="none" strike="noStrike" kern="0" cap="none" spc="0" normalizeH="0" baseline="0" noProof="0" dirty="0">
              <a:ln>
                <a:noFill/>
              </a:ln>
              <a:solidFill>
                <a:schemeClr val="tx1"/>
              </a:solidFill>
              <a:effectLst/>
              <a:uLnTx/>
              <a:uFillTx/>
              <a:latin typeface="Times New Roman" panose="02020603050405020304" pitchFamily="18" charset="0"/>
              <a:ea typeface="Times New Roman"/>
              <a:cs typeface="Times New Roman" panose="02020603050405020304" pitchFamily="18" charset="0"/>
              <a:sym typeface="Times New Roman"/>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320525" y="254780"/>
            <a:ext cx="4110421"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Transportation Modes</a:t>
            </a:r>
          </a:p>
        </p:txBody>
      </p:sp>
      <p:sp>
        <p:nvSpPr>
          <p:cNvPr id="4" name="Slide Number Placeholder 3"/>
          <p:cNvSpPr>
            <a:spLocks noGrp="1"/>
          </p:cNvSpPr>
          <p:nvPr>
            <p:ph type="sldNum" sz="quarter" idx="12"/>
          </p:nvPr>
        </p:nvSpPr>
        <p:spPr/>
        <p:txBody>
          <a:bodyPr/>
          <a:lstStyle/>
          <a:p>
            <a:fld id="{F7542ADD-394E-41F3-B704-951748884AEE}" type="slidenum">
              <a:rPr lang="en-US" smtClean="0"/>
              <a:t>32</a:t>
            </a:fld>
            <a:endParaRPr lang="en-US"/>
          </a:p>
        </p:txBody>
      </p:sp>
    </p:spTree>
    <p:extLst>
      <p:ext uri="{BB962C8B-B14F-4D97-AF65-F5344CB8AC3E}">
        <p14:creationId xmlns:p14="http://schemas.microsoft.com/office/powerpoint/2010/main" val="280675101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22794"/>
            <a:ext cx="4128422" cy="534753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86080" y="1318018"/>
            <a:ext cx="11494745" cy="47843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Freight forwarders</a:t>
            </a:r>
          </a:p>
          <a:p>
            <a:pPr marL="742950" marR="0" lvl="1" indent="-28575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Two types of domestic freight forwarders</a:t>
            </a:r>
          </a:p>
          <a:p>
            <a:pPr marL="1143000" marR="0" lvl="2" indent="-22860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Surface</a:t>
            </a:r>
          </a:p>
          <a:p>
            <a:pPr marL="1143000" marR="0" lvl="2" indent="-22860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Air</a:t>
            </a:r>
          </a:p>
          <a:p>
            <a:pPr marL="742950" marR="0" lvl="1" indent="-28575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Exists by offering a service to shippers that must use LTL rates because they do not generate enough volume to use TL rates</a:t>
            </a:r>
          </a:p>
          <a:p>
            <a:pPr marL="742950" marR="0" lvl="1" indent="-28575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Typically offers pickup and delivery service but does not perform the line-haul service (done by motor carriers or railroads)</a:t>
            </a:r>
          </a:p>
          <a:p>
            <a:pPr marL="742950" marR="0" lvl="1" indent="-285750" algn="l" defTabSz="914400" rtl="0" eaLnBrk="1" fontAlgn="base" latinLnBrk="0" hangingPunct="1">
              <a:lnSpc>
                <a:spcPct val="100000"/>
              </a:lnSpc>
              <a:spcBef>
                <a:spcPct val="20000"/>
              </a:spcBef>
              <a:spcAft>
                <a:spcPct val="0"/>
              </a:spcAft>
              <a:buClrTx/>
              <a:buSzTx/>
              <a:buFont typeface="Arial" panose="020B0604020202020204" pitchFamily="34" charset="0"/>
              <a:buNone/>
              <a:tabLst/>
              <a:defRPr/>
            </a:pP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748023" y="208983"/>
            <a:ext cx="4770858"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Transportation Specialists</a:t>
            </a:r>
          </a:p>
        </p:txBody>
      </p:sp>
      <p:sp>
        <p:nvSpPr>
          <p:cNvPr id="4" name="Slide Number Placeholder 3"/>
          <p:cNvSpPr>
            <a:spLocks noGrp="1"/>
          </p:cNvSpPr>
          <p:nvPr>
            <p:ph type="sldNum" sz="quarter" idx="12"/>
          </p:nvPr>
        </p:nvSpPr>
        <p:spPr/>
        <p:txBody>
          <a:bodyPr/>
          <a:lstStyle/>
          <a:p>
            <a:fld id="{F7542ADD-394E-41F3-B704-951748884AEE}" type="slidenum">
              <a:rPr lang="en-US" smtClean="0"/>
              <a:t>33</a:t>
            </a:fld>
            <a:endParaRPr lang="en-US"/>
          </a:p>
        </p:txBody>
      </p:sp>
    </p:spTree>
    <p:extLst>
      <p:ext uri="{BB962C8B-B14F-4D97-AF65-F5344CB8AC3E}">
        <p14:creationId xmlns:p14="http://schemas.microsoft.com/office/powerpoint/2010/main" val="324217881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36320"/>
            <a:ext cx="4128422" cy="523400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57200" y="1330960"/>
            <a:ext cx="11257280" cy="49329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endParaRPr kumimoji="0" lang="en-US" altLang="en-US" sz="32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Freight forwarders</a:t>
            </a:r>
          </a:p>
          <a:p>
            <a:pPr marL="285750" indent="-285750" fontAlgn="base">
              <a:spcBef>
                <a:spcPct val="20000"/>
              </a:spcBef>
              <a:spcAft>
                <a:spcPct val="0"/>
              </a:spcAft>
              <a:buFont typeface="Arial" panose="020B0604020202020204" pitchFamily="34" charset="0"/>
              <a:buChar char="–"/>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Give volume discounts to customers shipping large quantities of freight at one time</a:t>
            </a:r>
          </a:p>
          <a:p>
            <a:pPr marL="285750" indent="-285750" fontAlgn="base">
              <a:spcBef>
                <a:spcPct val="20000"/>
              </a:spcBef>
              <a:spcAft>
                <a:spcPct val="0"/>
              </a:spcAft>
              <a:buFont typeface="Arial" panose="020B0604020202020204" pitchFamily="34" charset="0"/>
              <a:buChar char="–"/>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TL rates &lt; LTL rates because</a:t>
            </a:r>
          </a:p>
          <a:p>
            <a:pPr marL="685800" lvl="1" indent="-228600" fontAlgn="base">
              <a:spcBef>
                <a:spcPct val="20000"/>
              </a:spcBef>
              <a:spcAft>
                <a:spcPct val="0"/>
              </a:spcAft>
              <a:buFont typeface="Arial" panose="020B0604020202020204" pitchFamily="34" charset="0"/>
              <a:buChar char="•"/>
              <a:defRPr/>
            </a:pP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Shipper loads the goods and the consignee unloads trailer</a:t>
            </a:r>
          </a:p>
          <a:p>
            <a:pPr marL="685800" lvl="1" indent="-228600" fontAlgn="base">
              <a:spcBef>
                <a:spcPct val="20000"/>
              </a:spcBef>
              <a:spcAft>
                <a:spcPct val="0"/>
              </a:spcAft>
              <a:buFont typeface="Arial" panose="020B0604020202020204" pitchFamily="34" charset="0"/>
              <a:buChar char="•"/>
              <a:defRPr/>
            </a:pP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The load goes directly from shipper to consignee without passing through terminals</a:t>
            </a:r>
          </a:p>
          <a:p>
            <a:pPr marL="685800" lvl="1" indent="-228600" fontAlgn="base">
              <a:spcBef>
                <a:spcPct val="20000"/>
              </a:spcBef>
              <a:spcAft>
                <a:spcPct val="0"/>
              </a:spcAft>
              <a:buFont typeface="Arial" panose="020B0604020202020204" pitchFamily="34" charset="0"/>
              <a:buChar char="•"/>
              <a:defRPr/>
            </a:pP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Paperwork, billing, and other administrative costs are little more for a 25,000 </a:t>
            </a:r>
            <a:r>
              <a:rPr kumimoji="0" lang="en-US" altLang="en-US" sz="2600" b="0" i="0" u="none" strike="noStrike" kern="120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lb</a:t>
            </a: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shipment than for 250 </a:t>
            </a:r>
            <a:r>
              <a:rPr kumimoji="0" lang="en-US" altLang="en-US" sz="2600" b="0" i="0" u="none" strike="noStrike" kern="1200" cap="none" spc="0" normalizeH="0" baseline="0" noProof="0" dirty="0" err="1">
                <a:ln>
                  <a:noFill/>
                </a:ln>
                <a:solidFill>
                  <a:prstClr val="black"/>
                </a:solidFill>
                <a:effectLst/>
                <a:uLnTx/>
                <a:uFillTx/>
                <a:latin typeface="Times New Roman" panose="02020603050405020304" pitchFamily="18" charset="0"/>
                <a:cs typeface="Times New Roman" panose="02020603050405020304" pitchFamily="18" charset="0"/>
              </a:rPr>
              <a:t>lb</a:t>
            </a: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shipment</a:t>
            </a:r>
          </a:p>
          <a:p>
            <a:pPr marL="1143000" marR="0" lvl="2" indent="-22860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endPar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742950" marR="0" lvl="1" indent="-285750" algn="l" defTabSz="914400" rtl="0" eaLnBrk="1" fontAlgn="base" latinLnBrk="0" hangingPunct="1">
              <a:lnSpc>
                <a:spcPct val="100000"/>
              </a:lnSpc>
              <a:spcBef>
                <a:spcPct val="20000"/>
              </a:spcBef>
              <a:spcAft>
                <a:spcPct val="0"/>
              </a:spcAft>
              <a:buClrTx/>
              <a:buSzTx/>
              <a:buFont typeface="Arial" panose="020B0604020202020204" pitchFamily="34" charset="0"/>
              <a:buNone/>
              <a:tabLst/>
              <a:defRPr/>
            </a:pP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234633" y="280490"/>
            <a:ext cx="4770858"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Transportation Specialists</a:t>
            </a:r>
          </a:p>
        </p:txBody>
      </p:sp>
      <p:sp>
        <p:nvSpPr>
          <p:cNvPr id="4" name="Slide Number Placeholder 3"/>
          <p:cNvSpPr>
            <a:spLocks noGrp="1"/>
          </p:cNvSpPr>
          <p:nvPr>
            <p:ph type="sldNum" sz="quarter" idx="12"/>
          </p:nvPr>
        </p:nvSpPr>
        <p:spPr/>
        <p:txBody>
          <a:bodyPr/>
          <a:lstStyle/>
          <a:p>
            <a:fld id="{F7542ADD-394E-41F3-B704-951748884AEE}" type="slidenum">
              <a:rPr lang="en-US" smtClean="0"/>
              <a:t>34</a:t>
            </a:fld>
            <a:endParaRPr lang="en-US"/>
          </a:p>
        </p:txBody>
      </p:sp>
    </p:spTree>
    <p:extLst>
      <p:ext uri="{BB962C8B-B14F-4D97-AF65-F5344CB8AC3E}">
        <p14:creationId xmlns:p14="http://schemas.microsoft.com/office/powerpoint/2010/main" val="24025641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57200" y="1391920"/>
            <a:ext cx="11423625" cy="48719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90000"/>
              </a:lnSpc>
              <a:spcBef>
                <a:spcPct val="20000"/>
              </a:spcBef>
              <a:spcAft>
                <a:spcPts val="0"/>
              </a:spcAft>
              <a:buClrTx/>
              <a:buSzTx/>
              <a:buFont typeface="Arial" panose="020B0604020202020204" pitchFamily="34" charset="0"/>
              <a:buChar char="•"/>
              <a:tabLst/>
              <a:defRPr/>
            </a:pPr>
            <a:endParaRPr kumimoji="0" lang="en-US" sz="32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l" defTabSz="914400" rtl="0" eaLnBrk="1" fontAlgn="auto" latinLnBrk="0" hangingPunct="1">
              <a:lnSpc>
                <a:spcPct val="90000"/>
              </a:lnSpc>
              <a:spcBef>
                <a:spcPct val="20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Air forwarders</a:t>
            </a:r>
          </a:p>
          <a:p>
            <a:pPr marL="742950" marR="0" lvl="1" indent="-285750" algn="l" defTabSz="914400" rtl="0" eaLnBrk="1" fontAlgn="auto" latinLnBrk="0" hangingPunct="1">
              <a:lnSpc>
                <a:spcPct val="90000"/>
              </a:lnSpc>
              <a:spcBef>
                <a:spcPct val="20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Consolidate shipments</a:t>
            </a:r>
          </a:p>
          <a:p>
            <a:pPr marL="742950" marR="0" lvl="1" indent="-285750" algn="l" defTabSz="914400" rtl="0" eaLnBrk="1" fontAlgn="auto" latinLnBrk="0" hangingPunct="1">
              <a:lnSpc>
                <a:spcPct val="90000"/>
              </a:lnSpc>
              <a:spcBef>
                <a:spcPct val="20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Tender to airlines in containers ready for loading</a:t>
            </a:r>
          </a:p>
          <a:p>
            <a:pPr marL="742950" marR="0" lvl="1" indent="-285750" algn="l" defTabSz="914400" rtl="0" eaLnBrk="1" fontAlgn="auto" latinLnBrk="0" hangingPunct="1">
              <a:lnSpc>
                <a:spcPct val="90000"/>
              </a:lnSpc>
              <a:spcBef>
                <a:spcPct val="20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Forwarders provide retailing function</a:t>
            </a:r>
          </a:p>
          <a:p>
            <a:pPr marL="742950" marR="0" lvl="1" indent="-285750" algn="l" defTabSz="914400" rtl="0" eaLnBrk="1" fontAlgn="auto" latinLnBrk="0" hangingPunct="1">
              <a:lnSpc>
                <a:spcPct val="90000"/>
              </a:lnSpc>
              <a:spcBef>
                <a:spcPct val="20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Airline provides wholesaling function</a:t>
            </a:r>
          </a:p>
          <a:p>
            <a:pPr marR="0" lvl="1" algn="l" defTabSz="914400" rtl="0" eaLnBrk="1" fontAlgn="auto" latinLnBrk="0" hangingPunct="1">
              <a:lnSpc>
                <a:spcPct val="90000"/>
              </a:lnSpc>
              <a:spcBef>
                <a:spcPct val="20000"/>
              </a:spcBef>
              <a:spcAft>
                <a:spcPts val="0"/>
              </a:spcAft>
              <a:buClrTx/>
              <a:buSzTx/>
              <a:tabLst/>
              <a:defRPr/>
            </a:pP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342900" marR="0" lvl="0" indent="-342900" algn="l" defTabSz="914400" rtl="0" eaLnBrk="1" fontAlgn="auto" latinLnBrk="0" hangingPunct="1">
              <a:lnSpc>
                <a:spcPct val="90000"/>
              </a:lnSpc>
              <a:spcBef>
                <a:spcPct val="20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Shipper’s</a:t>
            </a:r>
            <a:r>
              <a:rPr kumimoji="0" lang="en-US" sz="2800" b="0"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 </a:t>
            </a: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associations</a:t>
            </a:r>
          </a:p>
          <a:p>
            <a:pPr marL="742950" marR="0" lvl="1" indent="-285750" algn="l" defTabSz="914400" rtl="0" eaLnBrk="1" fontAlgn="auto" latinLnBrk="0" hangingPunct="1">
              <a:lnSpc>
                <a:spcPct val="90000"/>
              </a:lnSpc>
              <a:spcBef>
                <a:spcPct val="20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Similar to air and freight forwarders but are not-for-profit organizations </a:t>
            </a:r>
          </a:p>
          <a:p>
            <a:pPr marL="742950" marR="0" lvl="1" indent="-285750" algn="l" defTabSz="914400" rtl="0" eaLnBrk="1" fontAlgn="auto" latinLnBrk="0" hangingPunct="1">
              <a:lnSpc>
                <a:spcPct val="90000"/>
              </a:lnSpc>
              <a:spcBef>
                <a:spcPct val="20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Primarily focused on achieving the lowest rates for members</a:t>
            </a:r>
          </a:p>
          <a:p>
            <a:pPr marL="742950" marR="0" lvl="1" indent="-285750" algn="l" defTabSz="914400" rtl="0" eaLnBrk="1" fontAlgn="auto" latinLnBrk="0" hangingPunct="1">
              <a:lnSpc>
                <a:spcPct val="90000"/>
              </a:lnSpc>
              <a:spcBef>
                <a:spcPct val="2000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742950" marR="0" lvl="1" indent="-285750" algn="l" defTabSz="914400" rtl="0" eaLnBrk="1" fontAlgn="auto" latinLnBrk="0" hangingPunct="1">
              <a:lnSpc>
                <a:spcPct val="90000"/>
              </a:lnSpc>
              <a:spcBef>
                <a:spcPct val="2000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939993" y="295284"/>
            <a:ext cx="4770858"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Transportation Specialists</a:t>
            </a:r>
          </a:p>
        </p:txBody>
      </p:sp>
      <p:sp>
        <p:nvSpPr>
          <p:cNvPr id="4" name="Slide Number Placeholder 3"/>
          <p:cNvSpPr>
            <a:spLocks noGrp="1"/>
          </p:cNvSpPr>
          <p:nvPr>
            <p:ph type="sldNum" sz="quarter" idx="12"/>
          </p:nvPr>
        </p:nvSpPr>
        <p:spPr/>
        <p:txBody>
          <a:bodyPr/>
          <a:lstStyle/>
          <a:p>
            <a:fld id="{F7542ADD-394E-41F3-B704-951748884AEE}" type="slidenum">
              <a:rPr lang="en-US" smtClean="0"/>
              <a:t>35</a:t>
            </a:fld>
            <a:endParaRPr lang="en-US"/>
          </a:p>
        </p:txBody>
      </p:sp>
    </p:spTree>
    <p:extLst>
      <p:ext uri="{BB962C8B-B14F-4D97-AF65-F5344CB8AC3E}">
        <p14:creationId xmlns:p14="http://schemas.microsoft.com/office/powerpoint/2010/main" val="272962651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871583"/>
            <a:ext cx="4364206" cy="556899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96747" y="1155868"/>
            <a:ext cx="11619333" cy="52847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endParaRPr kumimoji="0" lang="en-US" altLang="en-US" sz="2800" b="1" i="0" u="none" strike="noStrike" kern="1200" cap="none" spc="0" normalizeH="0" baseline="0" noProof="0" dirty="0">
              <a:ln>
                <a:noFill/>
              </a:ln>
              <a:solidFill>
                <a:schemeClr val="accent1"/>
              </a:solidFill>
              <a:effectLst/>
              <a:uLnTx/>
              <a:uFillTx/>
              <a:latin typeface="Times New Roman" panose="02020603050405020304" pitchFamily="18" charset="0"/>
              <a:cs typeface="Times New Roman" panose="02020603050405020304" pitchFamily="18" charset="0"/>
            </a:endParaRPr>
          </a:p>
          <a:p>
            <a:pPr marL="342900" marR="0" lvl="0" indent="-34290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endParaRPr lang="en-US" altLang="en-US" sz="2800" b="1" dirty="0">
              <a:solidFill>
                <a:schemeClr val="accent1"/>
              </a:solidFill>
              <a:latin typeface="Times New Roman" panose="02020603050405020304" pitchFamily="18" charset="0"/>
              <a:cs typeface="Times New Roman" panose="02020603050405020304" pitchFamily="18" charset="0"/>
            </a:endParaRPr>
          </a:p>
          <a:p>
            <a:pPr marL="342900" marR="0" lvl="0" indent="-34290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Brokers</a:t>
            </a:r>
          </a:p>
          <a:p>
            <a:pPr marL="285750" indent="-285750" fontAlgn="base">
              <a:spcBef>
                <a:spcPct val="20000"/>
              </a:spcBef>
              <a:spcAft>
                <a:spcPct val="0"/>
              </a:spcAft>
              <a:buFont typeface="Arial" panose="020B0604020202020204" pitchFamily="34" charset="0"/>
              <a:buChar char="–"/>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Companies that look to match a shipper’s freight with a carrier to transport it</a:t>
            </a:r>
          </a:p>
          <a:p>
            <a:pPr marL="285750" indent="-285750" fontAlgn="base">
              <a:spcBef>
                <a:spcPct val="20000"/>
              </a:spcBef>
              <a:spcAft>
                <a:spcPct val="0"/>
              </a:spcAft>
              <a:buFont typeface="Arial" panose="020B0604020202020204" pitchFamily="34" charset="0"/>
              <a:buChar char="–"/>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May consolidate LTL shipments and then give to motor carriers, freight forwarders, or shippers’ associations</a:t>
            </a:r>
          </a:p>
          <a:p>
            <a:pPr marL="342900" marR="0" lvl="0" indent="-34290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Third party logistics companies (3PLs)</a:t>
            </a:r>
          </a:p>
          <a:p>
            <a:pPr marL="285750" indent="-285750" fontAlgn="base">
              <a:spcBef>
                <a:spcPct val="20000"/>
              </a:spcBef>
              <a:spcAft>
                <a:spcPct val="0"/>
              </a:spcAft>
              <a:buFont typeface="Arial" panose="020B0604020202020204" pitchFamily="34" charset="0"/>
              <a:buChar char="–"/>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Find clients with complimentary transportation needs to maximize equipment utilization</a:t>
            </a:r>
          </a:p>
          <a:p>
            <a:pPr marL="342900" lvl="0" indent="-342900" fontAlgn="base">
              <a:spcBef>
                <a:spcPct val="20000"/>
              </a:spcBef>
              <a:spcAft>
                <a:spcPct val="0"/>
              </a:spcAft>
              <a:buFont typeface="Arial" panose="020B0604020202020204" pitchFamily="34" charset="0"/>
              <a:buChar char="•"/>
              <a:defRPr/>
            </a:pPr>
            <a:r>
              <a:rPr lang="en-US" altLang="en-US" sz="2800" b="1" dirty="0">
                <a:solidFill>
                  <a:srgbClr val="00B0F0"/>
                </a:solidFill>
                <a:latin typeface="Times New Roman" panose="02020603050405020304" pitchFamily="18" charset="0"/>
                <a:cs typeface="Times New Roman" panose="02020603050405020304" pitchFamily="18" charset="0"/>
              </a:rPr>
              <a:t>Fourth party logistics companies (4PLs)</a:t>
            </a:r>
          </a:p>
          <a:p>
            <a:pPr marL="285750" indent="-285750" fontAlgn="base">
              <a:spcBef>
                <a:spcPct val="20000"/>
              </a:spcBef>
              <a:spcAft>
                <a:spcPct val="0"/>
              </a:spcAft>
              <a:buFont typeface="Arial" panose="020B0604020202020204" pitchFamily="34" charset="0"/>
              <a:buChar char="–"/>
              <a:defRPr/>
            </a:pPr>
            <a:r>
              <a:rPr lang="en-US" altLang="en-US" sz="2800" dirty="0">
                <a:solidFill>
                  <a:prstClr val="black"/>
                </a:solidFill>
                <a:latin typeface="Times New Roman" panose="02020603050405020304" pitchFamily="18" charset="0"/>
                <a:cs typeface="Times New Roman" panose="02020603050405020304" pitchFamily="18" charset="0"/>
              </a:rPr>
              <a:t>Logistics manager arranges transportation separately with third-party logistics providers.</a:t>
            </a:r>
          </a:p>
          <a:p>
            <a:pPr marL="742950" marR="0" lvl="1" indent="-285750" algn="l" defTabSz="914400" rtl="0" eaLnBrk="1" fontAlgn="base" latinLnBrk="0" hangingPunct="1">
              <a:lnSpc>
                <a:spcPct val="100000"/>
              </a:lnSpc>
              <a:spcBef>
                <a:spcPct val="20000"/>
              </a:spcBef>
              <a:spcAft>
                <a:spcPct val="0"/>
              </a:spcAft>
              <a:buClrTx/>
              <a:buSzTx/>
              <a:buFont typeface="Arial" panose="020B0604020202020204" pitchFamily="34" charset="0"/>
              <a:buNone/>
              <a:tabLst/>
              <a:defRPr/>
            </a:pP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742950" marR="0" lvl="1" indent="-285750" algn="l" defTabSz="914400" rtl="0" eaLnBrk="1" fontAlgn="base" latinLnBrk="0" hangingPunct="1">
              <a:lnSpc>
                <a:spcPct val="100000"/>
              </a:lnSpc>
              <a:spcBef>
                <a:spcPct val="20000"/>
              </a:spcBef>
              <a:spcAft>
                <a:spcPct val="0"/>
              </a:spcAft>
              <a:buClrTx/>
              <a:buSzTx/>
              <a:buFont typeface="Arial" panose="020B0604020202020204" pitchFamily="34" charset="0"/>
              <a:buChar char="–"/>
              <a:tabLst/>
              <a:defRPr/>
            </a:pP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6747" y="-62618"/>
            <a:ext cx="2305141" cy="1076343"/>
          </a:xfrm>
          <a:prstGeom prst="rect">
            <a:avLst/>
          </a:prstGeom>
        </p:spPr>
      </p:pic>
      <p:sp>
        <p:nvSpPr>
          <p:cNvPr id="3" name="Rectangle 2"/>
          <p:cNvSpPr/>
          <p:nvPr/>
        </p:nvSpPr>
        <p:spPr>
          <a:xfrm>
            <a:off x="4357135" y="136525"/>
            <a:ext cx="4484241"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Transportation Specialists</a:t>
            </a:r>
          </a:p>
        </p:txBody>
      </p:sp>
      <p:sp>
        <p:nvSpPr>
          <p:cNvPr id="4" name="Slide Number Placeholder 3"/>
          <p:cNvSpPr>
            <a:spLocks noGrp="1"/>
          </p:cNvSpPr>
          <p:nvPr>
            <p:ph type="sldNum" sz="quarter" idx="12"/>
          </p:nvPr>
        </p:nvSpPr>
        <p:spPr/>
        <p:txBody>
          <a:bodyPr/>
          <a:lstStyle/>
          <a:p>
            <a:fld id="{F7542ADD-394E-41F3-B704-951748884AEE}" type="slidenum">
              <a:rPr lang="en-US" smtClean="0"/>
              <a:t>36</a:t>
            </a:fld>
            <a:endParaRPr lang="en-US" dirty="0"/>
          </a:p>
        </p:txBody>
      </p:sp>
    </p:spTree>
    <p:extLst>
      <p:ext uri="{BB962C8B-B14F-4D97-AF65-F5344CB8AC3E}">
        <p14:creationId xmlns:p14="http://schemas.microsoft.com/office/powerpoint/2010/main" val="86308817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873624"/>
            <a:ext cx="4415006" cy="553376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48640" y="1219588"/>
            <a:ext cx="11271225" cy="50208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base" latinLnBrk="0" hangingPunct="1">
              <a:lnSpc>
                <a:spcPct val="90000"/>
              </a:lnSpc>
              <a:spcBef>
                <a:spcPct val="20000"/>
              </a:spcBef>
              <a:spcAft>
                <a:spcPct val="0"/>
              </a:spcAft>
              <a:buClrTx/>
              <a:buSzTx/>
              <a:buFont typeface="Arial" panose="020B0604020202020204" pitchFamily="34" charset="0"/>
              <a:buChar char="•"/>
              <a:tabLst/>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Parcel carriers</a:t>
            </a:r>
          </a:p>
          <a:p>
            <a:pPr marL="285750" indent="-285750" fontAlgn="base">
              <a:lnSpc>
                <a:spcPct val="90000"/>
              </a:lnSpc>
              <a:spcBef>
                <a:spcPct val="20000"/>
              </a:spcBef>
              <a:spcAft>
                <a:spcPct val="0"/>
              </a:spcAft>
              <a:buFont typeface="Arial" panose="020B0604020202020204" pitchFamily="34" charset="0"/>
              <a:buChar char="–"/>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Parcels are packages weighing up to 150 pounds</a:t>
            </a:r>
          </a:p>
          <a:p>
            <a:pPr marL="285750" indent="-285750" fontAlgn="base">
              <a:lnSpc>
                <a:spcPct val="90000"/>
              </a:lnSpc>
              <a:spcBef>
                <a:spcPct val="20000"/>
              </a:spcBef>
              <a:spcAft>
                <a:spcPct val="0"/>
              </a:spcAft>
              <a:buFont typeface="Arial" panose="020B0604020202020204" pitchFamily="34" charset="0"/>
              <a:buChar char="–"/>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Parcel carriers are companies that specialize in transporting parcels</a:t>
            </a:r>
          </a:p>
          <a:p>
            <a:pPr marL="285750" indent="-285750" fontAlgn="base">
              <a:lnSpc>
                <a:spcPct val="90000"/>
              </a:lnSpc>
              <a:spcBef>
                <a:spcPct val="20000"/>
              </a:spcBef>
              <a:spcAft>
                <a:spcPct val="0"/>
              </a:spcAft>
              <a:buFont typeface="Arial" panose="020B0604020202020204" pitchFamily="34" charset="0"/>
              <a:buChar char="–"/>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cs typeface="Times New Roman" panose="02020603050405020304" pitchFamily="18" charset="0"/>
              </a:rPr>
              <a:t>Parcel carriers include:</a:t>
            </a:r>
          </a:p>
          <a:p>
            <a:pPr marL="685800" lvl="1" indent="-228600" fontAlgn="base">
              <a:lnSpc>
                <a:spcPct val="90000"/>
              </a:lnSpc>
              <a:spcBef>
                <a:spcPct val="20000"/>
              </a:spcBef>
              <a:spcAft>
                <a:spcPct val="0"/>
              </a:spcAft>
              <a:buFont typeface="Arial" panose="020B0604020202020204" pitchFamily="34" charset="0"/>
              <a:buChar char="•"/>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USPS</a:t>
            </a:r>
          </a:p>
          <a:p>
            <a:pPr marL="685800" lvl="1" indent="-228600" fontAlgn="base">
              <a:lnSpc>
                <a:spcPct val="90000"/>
              </a:lnSpc>
              <a:spcBef>
                <a:spcPct val="20000"/>
              </a:spcBef>
              <a:spcAft>
                <a:spcPct val="0"/>
              </a:spcAft>
              <a:buFont typeface="Arial" panose="020B0604020202020204" pitchFamily="34" charset="0"/>
              <a:buChar char="•"/>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UPS</a:t>
            </a:r>
          </a:p>
          <a:p>
            <a:pPr marL="685800" lvl="1" indent="-228600" fontAlgn="base">
              <a:lnSpc>
                <a:spcPct val="90000"/>
              </a:lnSpc>
              <a:spcBef>
                <a:spcPct val="20000"/>
              </a:spcBef>
              <a:spcAft>
                <a:spcPct val="0"/>
              </a:spcAft>
              <a:buFont typeface="Arial" panose="020B0604020202020204" pitchFamily="34" charset="0"/>
              <a:buChar char="•"/>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FedEx Express</a:t>
            </a:r>
          </a:p>
          <a:p>
            <a:pPr marL="685800" lvl="1" indent="-228600" fontAlgn="base">
              <a:lnSpc>
                <a:spcPct val="90000"/>
              </a:lnSpc>
              <a:spcBef>
                <a:spcPct val="20000"/>
              </a:spcBef>
              <a:spcAft>
                <a:spcPct val="0"/>
              </a:spcAft>
              <a:buFont typeface="Arial" panose="020B0604020202020204" pitchFamily="34" charset="0"/>
              <a:buChar char="•"/>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Greyhound Package Express</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023927" y="152655"/>
            <a:ext cx="4484241"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Transportation Specialists</a:t>
            </a:r>
          </a:p>
        </p:txBody>
      </p:sp>
      <p:sp>
        <p:nvSpPr>
          <p:cNvPr id="4" name="Slide Number Placeholder 3"/>
          <p:cNvSpPr>
            <a:spLocks noGrp="1"/>
          </p:cNvSpPr>
          <p:nvPr>
            <p:ph type="sldNum" sz="quarter" idx="12"/>
          </p:nvPr>
        </p:nvSpPr>
        <p:spPr/>
        <p:txBody>
          <a:bodyPr/>
          <a:lstStyle/>
          <a:p>
            <a:fld id="{F7542ADD-394E-41F3-B704-951748884AEE}" type="slidenum">
              <a:rPr lang="en-US" smtClean="0"/>
              <a:t>37</a:t>
            </a:fld>
            <a:endParaRPr lang="en-US" dirty="0"/>
          </a:p>
        </p:txBody>
      </p:sp>
    </p:spTree>
    <p:extLst>
      <p:ext uri="{BB962C8B-B14F-4D97-AF65-F5344CB8AC3E}">
        <p14:creationId xmlns:p14="http://schemas.microsoft.com/office/powerpoint/2010/main" val="22425799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a:extLst>
              <a:ext uri="{FF2B5EF4-FFF2-40B4-BE49-F238E27FC236}">
                <a16:creationId xmlns:a16="http://schemas.microsoft.com/office/drawing/2014/main" id="{5335F548-D529-CEA0-416C-AE5B5F075B54}"/>
              </a:ext>
            </a:extLst>
          </p:cNvPr>
          <p:cNvSpPr>
            <a:spLocks noGrp="1" noChangeArrowheads="1"/>
          </p:cNvSpPr>
          <p:nvPr>
            <p:ph type="title"/>
          </p:nvPr>
        </p:nvSpPr>
        <p:spPr>
          <a:xfrm>
            <a:off x="2343125" y="259716"/>
            <a:ext cx="8229600" cy="715962"/>
          </a:xfrm>
        </p:spPr>
        <p:txBody>
          <a:bodyPr>
            <a:normAutofit/>
          </a:bodyPr>
          <a:lstStyle/>
          <a:p>
            <a:pPr lvl="0" algn="ctr"/>
            <a:r>
              <a:rPr lang="en-US" sz="3200" b="1" dirty="0">
                <a:solidFill>
                  <a:srgbClr val="00B0F0"/>
                </a:solidFill>
                <a:latin typeface="Times New Roman"/>
                <a:ea typeface="Times New Roman"/>
                <a:cs typeface="Times New Roman"/>
                <a:sym typeface="Times New Roman"/>
              </a:rPr>
              <a:t>Reverse Logistics and Sustainability </a:t>
            </a:r>
          </a:p>
        </p:txBody>
      </p:sp>
      <p:sp>
        <p:nvSpPr>
          <p:cNvPr id="11267" name="Rectangle 3">
            <a:extLst>
              <a:ext uri="{FF2B5EF4-FFF2-40B4-BE49-F238E27FC236}">
                <a16:creationId xmlns:a16="http://schemas.microsoft.com/office/drawing/2014/main" id="{0F8A7D16-174E-327A-B038-D56FA09F7886}"/>
              </a:ext>
            </a:extLst>
          </p:cNvPr>
          <p:cNvSpPr>
            <a:spLocks noGrp="1" noChangeArrowheads="1"/>
          </p:cNvSpPr>
          <p:nvPr>
            <p:ph type="body" idx="1"/>
          </p:nvPr>
        </p:nvSpPr>
        <p:spPr>
          <a:xfrm>
            <a:off x="320040" y="1631215"/>
            <a:ext cx="11252200" cy="4351338"/>
          </a:xfrm>
        </p:spPr>
        <p:txBody>
          <a:bodyPr>
            <a:normAutofit/>
          </a:bodyPr>
          <a:lstStyle/>
          <a:p>
            <a:pPr marL="0" indent="0">
              <a:buNone/>
            </a:pPr>
            <a:r>
              <a:rPr lang="en-CA" altLang="en-US" dirty="0">
                <a:latin typeface="Times New Roman" panose="02020603050405020304" pitchFamily="18" charset="0"/>
                <a:cs typeface="Times New Roman" panose="02020603050405020304" pitchFamily="18" charset="0"/>
              </a:rPr>
              <a:t>“A complete supply chain dedicated to the reverse flow of products and materials for the purpose of returns, repair, remanufacture, and/or recycling.”</a:t>
            </a:r>
          </a:p>
          <a:p>
            <a:r>
              <a:rPr lang="en-US" altLang="en-US" dirty="0">
                <a:latin typeface="Times New Roman" panose="02020603050405020304" pitchFamily="18" charset="0"/>
                <a:cs typeface="Times New Roman" panose="02020603050405020304" pitchFamily="18" charset="0"/>
              </a:rPr>
              <a:t>Can represent major costs to a company</a:t>
            </a:r>
          </a:p>
          <a:p>
            <a:r>
              <a:rPr lang="en-US" altLang="en-US" dirty="0">
                <a:latin typeface="Times New Roman" panose="02020603050405020304" pitchFamily="18" charset="0"/>
                <a:cs typeface="Times New Roman" panose="02020603050405020304" pitchFamily="18" charset="0"/>
              </a:rPr>
              <a:t>Amount of goods returned</a:t>
            </a:r>
          </a:p>
          <a:p>
            <a:pPr marL="0" indent="0">
              <a:buNone/>
            </a:pPr>
            <a:r>
              <a:rPr lang="en-US" altLang="en-US" dirty="0">
                <a:latin typeface="Times New Roman" panose="02020603050405020304" pitchFamily="18" charset="0"/>
                <a:cs typeface="Times New Roman" panose="02020603050405020304" pitchFamily="18" charset="0"/>
              </a:rPr>
              <a:t>      -up to 50% in the publishing industry</a:t>
            </a:r>
          </a:p>
          <a:p>
            <a:pPr marL="0" indent="0">
              <a:buNone/>
            </a:pPr>
            <a:r>
              <a:rPr lang="en-US" altLang="en-US" dirty="0">
                <a:latin typeface="Times New Roman" panose="02020603050405020304" pitchFamily="18" charset="0"/>
                <a:cs typeface="Times New Roman" panose="02020603050405020304" pitchFamily="18" charset="0"/>
              </a:rPr>
              <a:t>      -90% of automotive starter motors or alternators</a:t>
            </a:r>
          </a:p>
          <a:p>
            <a:r>
              <a:rPr lang="en-US" altLang="en-US" dirty="0">
                <a:latin typeface="Times New Roman" panose="02020603050405020304" pitchFamily="18" charset="0"/>
                <a:cs typeface="Times New Roman" panose="02020603050405020304" pitchFamily="18" charset="0"/>
              </a:rPr>
              <a:t>Companies are taking responsibility of the return of packaging materials</a:t>
            </a:r>
          </a:p>
          <a:p>
            <a:pPr marL="0" indent="0">
              <a:buNone/>
            </a:pPr>
            <a:endParaRPr lang="en-CA" altLang="en-US" dirty="0">
              <a:latin typeface="Times New Roman" panose="02020603050405020304" pitchFamily="18" charset="0"/>
              <a:cs typeface="Times New Roman" panose="02020603050405020304" pitchFamily="18" charset="0"/>
            </a:endParaRPr>
          </a:p>
        </p:txBody>
      </p:sp>
      <p:sp>
        <p:nvSpPr>
          <p:cNvPr id="2" name="Rectangle: Rounded Corners 1">
            <a:extLst>
              <a:ext uri="{FF2B5EF4-FFF2-40B4-BE49-F238E27FC236}">
                <a16:creationId xmlns:a16="http://schemas.microsoft.com/office/drawing/2014/main" id="{56FDB59D-12BF-CBD8-B986-1A7D999E93BF}"/>
              </a:ext>
            </a:extLst>
          </p:cNvPr>
          <p:cNvSpPr/>
          <p:nvPr/>
        </p:nvSpPr>
        <p:spPr>
          <a:xfrm>
            <a:off x="11551920" y="1155862"/>
            <a:ext cx="210145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97964FD9-4EAF-5DFF-254A-E9409A660019}"/>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a:extLst>
              <a:ext uri="{FF2B5EF4-FFF2-40B4-BE49-F238E27FC236}">
                <a16:creationId xmlns:a16="http://schemas.microsoft.com/office/drawing/2014/main" id="{0374C84E-AC2D-AAA1-5B66-ADC75B19B153}"/>
              </a:ext>
            </a:extLst>
          </p:cNvPr>
          <p:cNvSpPr>
            <a:spLocks noGrp="1" noChangeArrowheads="1"/>
          </p:cNvSpPr>
          <p:nvPr>
            <p:ph type="title"/>
          </p:nvPr>
        </p:nvSpPr>
        <p:spPr>
          <a:xfrm>
            <a:off x="1333001" y="18255"/>
            <a:ext cx="10515600" cy="1325563"/>
          </a:xfrm>
        </p:spPr>
        <p:txBody>
          <a:bodyPr>
            <a:normAutofit/>
          </a:bodyPr>
          <a:lstStyle/>
          <a:p>
            <a:pPr algn="ctr"/>
            <a:r>
              <a:rPr lang="en-CA" altLang="en-US" sz="3400" b="1" dirty="0">
                <a:solidFill>
                  <a:srgbClr val="00B0F0"/>
                </a:solidFill>
                <a:latin typeface="Times New Roman" panose="02020603050405020304" pitchFamily="18" charset="0"/>
                <a:cs typeface="Times New Roman" panose="02020603050405020304" pitchFamily="18" charset="0"/>
              </a:rPr>
              <a:t>Reverse Logistics - Information</a:t>
            </a:r>
          </a:p>
        </p:txBody>
      </p:sp>
      <p:sp>
        <p:nvSpPr>
          <p:cNvPr id="13315" name="Rectangle 3">
            <a:extLst>
              <a:ext uri="{FF2B5EF4-FFF2-40B4-BE49-F238E27FC236}">
                <a16:creationId xmlns:a16="http://schemas.microsoft.com/office/drawing/2014/main" id="{305CF9E9-A850-B730-4AE4-BF59DE21F355}"/>
              </a:ext>
            </a:extLst>
          </p:cNvPr>
          <p:cNvSpPr>
            <a:spLocks noGrp="1" noChangeArrowheads="1"/>
          </p:cNvSpPr>
          <p:nvPr>
            <p:ph type="body" idx="1"/>
          </p:nvPr>
        </p:nvSpPr>
        <p:spPr/>
        <p:txBody>
          <a:bodyPr>
            <a:normAutofit/>
          </a:bodyPr>
          <a:lstStyle/>
          <a:p>
            <a:pPr rtl="0"/>
            <a:r>
              <a:rPr lang="en-CA" altLang="en-US" sz="3200" dirty="0">
                <a:latin typeface="Times New Roman" panose="02020603050405020304" pitchFamily="18" charset="0"/>
                <a:cs typeface="Times New Roman" panose="02020603050405020304" pitchFamily="18" charset="0"/>
              </a:rPr>
              <a:t>Goods are returned to supplier</a:t>
            </a:r>
          </a:p>
          <a:p>
            <a:pPr rtl="0"/>
            <a:r>
              <a:rPr lang="en-CA" altLang="en-US" sz="3200" dirty="0">
                <a:latin typeface="Times New Roman" panose="02020603050405020304" pitchFamily="18" charset="0"/>
                <a:cs typeface="Times New Roman" panose="02020603050405020304" pitchFamily="18" charset="0"/>
              </a:rPr>
              <a:t>Information is also needed</a:t>
            </a:r>
          </a:p>
          <a:p>
            <a:pPr lvl="1" rtl="0"/>
            <a:r>
              <a:rPr lang="en-CA" altLang="en-US" sz="3200" dirty="0">
                <a:latin typeface="Times New Roman" panose="02020603050405020304" pitchFamily="18" charset="0"/>
                <a:cs typeface="Times New Roman" panose="02020603050405020304" pitchFamily="18" charset="0"/>
              </a:rPr>
              <a:t>reason / approval for the return</a:t>
            </a:r>
          </a:p>
          <a:p>
            <a:pPr lvl="1" rtl="0"/>
            <a:r>
              <a:rPr lang="en-CA" altLang="en-US" sz="3200" dirty="0">
                <a:latin typeface="Times New Roman" panose="02020603050405020304" pitchFamily="18" charset="0"/>
                <a:cs typeface="Times New Roman" panose="02020603050405020304" pitchFamily="18" charset="0"/>
              </a:rPr>
              <a:t>credit information</a:t>
            </a:r>
          </a:p>
        </p:txBody>
      </p:sp>
      <p:sp>
        <p:nvSpPr>
          <p:cNvPr id="2" name="Rectangle: Rounded Corners 1">
            <a:extLst>
              <a:ext uri="{FF2B5EF4-FFF2-40B4-BE49-F238E27FC236}">
                <a16:creationId xmlns:a16="http://schemas.microsoft.com/office/drawing/2014/main" id="{F4C3ED2B-BB69-570F-9377-8A98D9D0AC5F}"/>
              </a:ext>
            </a:extLst>
          </p:cNvPr>
          <p:cNvSpPr/>
          <p:nvPr/>
        </p:nvSpPr>
        <p:spPr>
          <a:xfrm>
            <a:off x="11246629" y="1155862"/>
            <a:ext cx="230514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F18A57F9-BC54-C436-0A3B-6B8CBB2E3937}"/>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139B13-5C2D-5D02-0914-DD9ACD9125F3}"/>
              </a:ext>
            </a:extLst>
          </p:cNvPr>
          <p:cNvSpPr>
            <a:spLocks noGrp="1"/>
          </p:cNvSpPr>
          <p:nvPr>
            <p:ph type="title"/>
          </p:nvPr>
        </p:nvSpPr>
        <p:spPr/>
        <p:txBody>
          <a:bodyPr/>
          <a:lstStyle/>
          <a:p>
            <a:endParaRPr lang="en-US"/>
          </a:p>
        </p:txBody>
      </p:sp>
      <p:sp>
        <p:nvSpPr>
          <p:cNvPr id="3" name="Slide Number Placeholder 2">
            <a:extLst>
              <a:ext uri="{FF2B5EF4-FFF2-40B4-BE49-F238E27FC236}">
                <a16:creationId xmlns:a16="http://schemas.microsoft.com/office/drawing/2014/main" id="{0EEDA170-2266-6ABD-D979-F7EC517F3E79}"/>
              </a:ext>
            </a:extLst>
          </p:cNvPr>
          <p:cNvSpPr>
            <a:spLocks noGrp="1"/>
          </p:cNvSpPr>
          <p:nvPr>
            <p:ph type="sldNum" sz="quarter" idx="12"/>
          </p:nvPr>
        </p:nvSpPr>
        <p:spPr/>
        <p:txBody>
          <a:bodyPr/>
          <a:lstStyle/>
          <a:p>
            <a:fld id="{F7542ADD-394E-41F3-B704-951748884AEE}" type="slidenum">
              <a:rPr lang="en-US" smtClean="0"/>
              <a:t>40</a:t>
            </a:fld>
            <a:endParaRPr lang="en-US"/>
          </a:p>
        </p:txBody>
      </p:sp>
      <p:pic>
        <p:nvPicPr>
          <p:cNvPr id="5" name="Picture 4">
            <a:extLst>
              <a:ext uri="{FF2B5EF4-FFF2-40B4-BE49-F238E27FC236}">
                <a16:creationId xmlns:a16="http://schemas.microsoft.com/office/drawing/2014/main" id="{4A72F690-A855-47AE-1057-8DC3464F268C}"/>
              </a:ext>
            </a:extLst>
          </p:cNvPr>
          <p:cNvPicPr>
            <a:picLocks noChangeAspect="1"/>
          </p:cNvPicPr>
          <p:nvPr/>
        </p:nvPicPr>
        <p:blipFill>
          <a:blip r:embed="rId2"/>
          <a:stretch>
            <a:fillRect/>
          </a:stretch>
        </p:blipFill>
        <p:spPr>
          <a:xfrm>
            <a:off x="121920" y="0"/>
            <a:ext cx="12070080" cy="6857999"/>
          </a:xfrm>
          <a:prstGeom prst="rect">
            <a:avLst/>
          </a:prstGeom>
        </p:spPr>
      </p:pic>
    </p:spTree>
    <p:extLst>
      <p:ext uri="{BB962C8B-B14F-4D97-AF65-F5344CB8AC3E}">
        <p14:creationId xmlns:p14="http://schemas.microsoft.com/office/powerpoint/2010/main" val="24237357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a:extLst>
              <a:ext uri="{FF2B5EF4-FFF2-40B4-BE49-F238E27FC236}">
                <a16:creationId xmlns:a16="http://schemas.microsoft.com/office/drawing/2014/main" id="{C98CAE3C-555E-1AA0-B64B-588BD980EF40}"/>
              </a:ext>
            </a:extLst>
          </p:cNvPr>
          <p:cNvSpPr>
            <a:spLocks noGrp="1" noChangeArrowheads="1"/>
          </p:cNvSpPr>
          <p:nvPr>
            <p:ph type="title"/>
          </p:nvPr>
        </p:nvSpPr>
        <p:spPr>
          <a:xfrm>
            <a:off x="1981200" y="274638"/>
            <a:ext cx="8229600" cy="715962"/>
          </a:xfrm>
        </p:spPr>
        <p:txBody>
          <a:bodyPr>
            <a:normAutofit/>
          </a:bodyPr>
          <a:lstStyle/>
          <a:p>
            <a:pPr algn="ctr"/>
            <a:r>
              <a:rPr lang="en-CA" altLang="en-US" sz="3400" b="1" dirty="0">
                <a:solidFill>
                  <a:srgbClr val="00B0F0"/>
                </a:solidFill>
                <a:latin typeface="Times New Roman" panose="02020603050405020304" pitchFamily="18" charset="0"/>
                <a:cs typeface="Times New Roman" panose="02020603050405020304" pitchFamily="18" charset="0"/>
              </a:rPr>
              <a:t>Green Logistics</a:t>
            </a:r>
          </a:p>
        </p:txBody>
      </p:sp>
      <p:sp>
        <p:nvSpPr>
          <p:cNvPr id="15363" name="Rectangle 3">
            <a:extLst>
              <a:ext uri="{FF2B5EF4-FFF2-40B4-BE49-F238E27FC236}">
                <a16:creationId xmlns:a16="http://schemas.microsoft.com/office/drawing/2014/main" id="{4202F047-B7F3-9E4F-922A-60932E464233}"/>
              </a:ext>
            </a:extLst>
          </p:cNvPr>
          <p:cNvSpPr>
            <a:spLocks noGrp="1" noChangeArrowheads="1"/>
          </p:cNvSpPr>
          <p:nvPr>
            <p:ph type="body" idx="1"/>
          </p:nvPr>
        </p:nvSpPr>
        <p:spPr>
          <a:xfrm>
            <a:off x="325120" y="1631215"/>
            <a:ext cx="11226800" cy="4351338"/>
          </a:xfrm>
        </p:spPr>
        <p:txBody>
          <a:bodyPr>
            <a:normAutofit/>
          </a:bodyPr>
          <a:lstStyle/>
          <a:p>
            <a:pPr rtl="0"/>
            <a:r>
              <a:rPr lang="en-CA" altLang="en-US" dirty="0">
                <a:latin typeface="Times New Roman" panose="02020603050405020304" pitchFamily="18" charset="0"/>
                <a:cs typeface="Times New Roman" panose="02020603050405020304" pitchFamily="18" charset="0"/>
              </a:rPr>
              <a:t>Return and disposal of packaging materials</a:t>
            </a:r>
          </a:p>
          <a:p>
            <a:pPr rtl="0"/>
            <a:r>
              <a:rPr lang="en-CA" altLang="en-US" dirty="0">
                <a:latin typeface="Times New Roman" panose="02020603050405020304" pitchFamily="18" charset="0"/>
                <a:cs typeface="Times New Roman" panose="02020603050405020304" pitchFamily="18" charset="0"/>
              </a:rPr>
              <a:t>Return and disposal of environmentally sensitive materials</a:t>
            </a:r>
          </a:p>
          <a:p>
            <a:pPr lvl="1" rtl="0"/>
            <a:r>
              <a:rPr lang="en-CA" altLang="en-US" sz="2800" dirty="0">
                <a:latin typeface="Times New Roman" panose="02020603050405020304" pitchFamily="18" charset="0"/>
                <a:cs typeface="Times New Roman" panose="02020603050405020304" pitchFamily="18" charset="0"/>
              </a:rPr>
              <a:t>heavy metals</a:t>
            </a:r>
          </a:p>
          <a:p>
            <a:pPr lvl="1" rtl="0"/>
            <a:r>
              <a:rPr lang="en-CA" altLang="en-US" sz="2800" dirty="0">
                <a:latin typeface="Times New Roman" panose="02020603050405020304" pitchFamily="18" charset="0"/>
                <a:cs typeface="Times New Roman" panose="02020603050405020304" pitchFamily="18" charset="0"/>
              </a:rPr>
              <a:t>solvents</a:t>
            </a:r>
          </a:p>
          <a:p>
            <a:pPr rtl="0"/>
            <a:r>
              <a:rPr lang="en-CA" altLang="en-US" dirty="0">
                <a:latin typeface="Times New Roman" panose="02020603050405020304" pitchFamily="18" charset="0"/>
                <a:cs typeface="Times New Roman" panose="02020603050405020304" pitchFamily="18" charset="0"/>
              </a:rPr>
              <a:t>Use of reusable (returnable) packaging</a:t>
            </a:r>
          </a:p>
        </p:txBody>
      </p:sp>
      <p:sp>
        <p:nvSpPr>
          <p:cNvPr id="2" name="Rectangle: Rounded Corners 1">
            <a:extLst>
              <a:ext uri="{FF2B5EF4-FFF2-40B4-BE49-F238E27FC236}">
                <a16:creationId xmlns:a16="http://schemas.microsoft.com/office/drawing/2014/main" id="{690C7483-07C1-FE59-2225-A6A491F7B41D}"/>
              </a:ext>
            </a:extLst>
          </p:cNvPr>
          <p:cNvSpPr/>
          <p:nvPr/>
        </p:nvSpPr>
        <p:spPr>
          <a:xfrm>
            <a:off x="11246629" y="1155862"/>
            <a:ext cx="230514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9F12CBA2-6156-6E2E-AEAB-E5BC1784D446}"/>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a:extLst>
              <a:ext uri="{FF2B5EF4-FFF2-40B4-BE49-F238E27FC236}">
                <a16:creationId xmlns:a16="http://schemas.microsoft.com/office/drawing/2014/main" id="{72ED57CF-0E9E-81C5-7836-212D95A16E21}"/>
              </a:ext>
            </a:extLst>
          </p:cNvPr>
          <p:cNvSpPr>
            <a:spLocks noGrp="1" noChangeArrowheads="1"/>
          </p:cNvSpPr>
          <p:nvPr>
            <p:ph type="title"/>
          </p:nvPr>
        </p:nvSpPr>
        <p:spPr>
          <a:xfrm>
            <a:off x="1981200" y="274638"/>
            <a:ext cx="8229600" cy="792162"/>
          </a:xfrm>
        </p:spPr>
        <p:txBody>
          <a:bodyPr>
            <a:normAutofit/>
          </a:bodyPr>
          <a:lstStyle/>
          <a:p>
            <a:pPr algn="ctr"/>
            <a:r>
              <a:rPr lang="en-CA" altLang="en-US" sz="3400" b="1" dirty="0">
                <a:solidFill>
                  <a:srgbClr val="00B0F0"/>
                </a:solidFill>
                <a:latin typeface="Times New Roman" panose="02020603050405020304" pitchFamily="18" charset="0"/>
                <a:cs typeface="Times New Roman" panose="02020603050405020304" pitchFamily="18" charset="0"/>
              </a:rPr>
              <a:t>Returned Goods</a:t>
            </a:r>
          </a:p>
        </p:txBody>
      </p:sp>
      <p:sp>
        <p:nvSpPr>
          <p:cNvPr id="16387" name="Rectangle 3">
            <a:extLst>
              <a:ext uri="{FF2B5EF4-FFF2-40B4-BE49-F238E27FC236}">
                <a16:creationId xmlns:a16="http://schemas.microsoft.com/office/drawing/2014/main" id="{227BD8BF-42DC-3A7F-6EBC-B0DFC87E1D41}"/>
              </a:ext>
            </a:extLst>
          </p:cNvPr>
          <p:cNvSpPr>
            <a:spLocks noGrp="1" noChangeArrowheads="1"/>
          </p:cNvSpPr>
          <p:nvPr>
            <p:ph type="body" idx="1"/>
          </p:nvPr>
        </p:nvSpPr>
        <p:spPr>
          <a:xfrm>
            <a:off x="502920" y="1744345"/>
            <a:ext cx="10515600" cy="4351338"/>
          </a:xfrm>
        </p:spPr>
        <p:txBody>
          <a:bodyPr/>
          <a:lstStyle/>
          <a:p>
            <a:pPr rtl="0"/>
            <a:r>
              <a:rPr lang="en-CA" altLang="en-US" dirty="0">
                <a:latin typeface="Times New Roman" panose="02020603050405020304" pitchFamily="18" charset="0"/>
                <a:cs typeface="Times New Roman" panose="02020603050405020304" pitchFamily="18" charset="0"/>
              </a:rPr>
              <a:t>Quality demands by customers</a:t>
            </a:r>
          </a:p>
          <a:p>
            <a:pPr rtl="0"/>
            <a:r>
              <a:rPr lang="en-CA" altLang="en-US" dirty="0">
                <a:latin typeface="Times New Roman" panose="02020603050405020304" pitchFamily="18" charset="0"/>
                <a:cs typeface="Times New Roman" panose="02020603050405020304" pitchFamily="18" charset="0"/>
              </a:rPr>
              <a:t>Damage or defects</a:t>
            </a:r>
          </a:p>
          <a:p>
            <a:pPr rtl="0"/>
            <a:r>
              <a:rPr lang="en-CA" altLang="en-US" dirty="0">
                <a:latin typeface="Times New Roman" panose="02020603050405020304" pitchFamily="18" charset="0"/>
                <a:cs typeface="Times New Roman" panose="02020603050405020304" pitchFamily="18" charset="0"/>
              </a:rPr>
              <a:t>Excessive inventories</a:t>
            </a:r>
          </a:p>
          <a:p>
            <a:pPr rtl="0"/>
            <a:r>
              <a:rPr lang="en-CA" altLang="en-US" dirty="0">
                <a:latin typeface="Times New Roman" panose="02020603050405020304" pitchFamily="18" charset="0"/>
                <a:cs typeface="Times New Roman" panose="02020603050405020304" pitchFamily="18" charset="0"/>
              </a:rPr>
              <a:t>Seasonal inventories</a:t>
            </a:r>
          </a:p>
          <a:p>
            <a:pPr rtl="0"/>
            <a:r>
              <a:rPr lang="en-CA" altLang="en-US" dirty="0">
                <a:latin typeface="Times New Roman" panose="02020603050405020304" pitchFamily="18" charset="0"/>
                <a:cs typeface="Times New Roman" panose="02020603050405020304" pitchFamily="18" charset="0"/>
              </a:rPr>
              <a:t>Out-of-date inventories</a:t>
            </a:r>
          </a:p>
          <a:p>
            <a:pPr rtl="0"/>
            <a:r>
              <a:rPr lang="en-CA" altLang="en-US" dirty="0">
                <a:latin typeface="Times New Roman" panose="02020603050405020304" pitchFamily="18" charset="0"/>
                <a:cs typeface="Times New Roman" panose="02020603050405020304" pitchFamily="18" charset="0"/>
              </a:rPr>
              <a:t>Remanufacturing or refurbishment</a:t>
            </a:r>
          </a:p>
        </p:txBody>
      </p:sp>
      <p:sp>
        <p:nvSpPr>
          <p:cNvPr id="2" name="Rectangle: Rounded Corners 1">
            <a:extLst>
              <a:ext uri="{FF2B5EF4-FFF2-40B4-BE49-F238E27FC236}">
                <a16:creationId xmlns:a16="http://schemas.microsoft.com/office/drawing/2014/main" id="{1BA784B8-49BE-854B-252D-85C00CB9A715}"/>
              </a:ext>
            </a:extLst>
          </p:cNvPr>
          <p:cNvSpPr/>
          <p:nvPr/>
        </p:nvSpPr>
        <p:spPr>
          <a:xfrm>
            <a:off x="11246629" y="1155862"/>
            <a:ext cx="230514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4D465733-CED8-397E-DD0E-81BE783E4D97}"/>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a:extLst>
              <a:ext uri="{FF2B5EF4-FFF2-40B4-BE49-F238E27FC236}">
                <a16:creationId xmlns:a16="http://schemas.microsoft.com/office/drawing/2014/main" id="{179CA08C-7A87-CE73-3F5F-01CD5D85BC85}"/>
              </a:ext>
            </a:extLst>
          </p:cNvPr>
          <p:cNvSpPr>
            <a:spLocks noGrp="1" noChangeArrowheads="1"/>
          </p:cNvSpPr>
          <p:nvPr>
            <p:ph type="title"/>
          </p:nvPr>
        </p:nvSpPr>
        <p:spPr>
          <a:xfrm>
            <a:off x="1981200" y="274638"/>
            <a:ext cx="8229600" cy="868362"/>
          </a:xfrm>
        </p:spPr>
        <p:txBody>
          <a:bodyPr>
            <a:normAutofit/>
          </a:bodyPr>
          <a:lstStyle/>
          <a:p>
            <a:pPr algn="ctr"/>
            <a:r>
              <a:rPr lang="en-CA" altLang="en-US" sz="3200" b="1" dirty="0">
                <a:solidFill>
                  <a:srgbClr val="00B0F0"/>
                </a:solidFill>
                <a:latin typeface="Times New Roman" panose="02020603050405020304" pitchFamily="18" charset="0"/>
                <a:cs typeface="Times New Roman" panose="02020603050405020304" pitchFamily="18" charset="0"/>
              </a:rPr>
              <a:t>Returned Goods - Disposition</a:t>
            </a:r>
          </a:p>
        </p:txBody>
      </p:sp>
      <p:sp>
        <p:nvSpPr>
          <p:cNvPr id="17411" name="Rectangle 3">
            <a:extLst>
              <a:ext uri="{FF2B5EF4-FFF2-40B4-BE49-F238E27FC236}">
                <a16:creationId xmlns:a16="http://schemas.microsoft.com/office/drawing/2014/main" id="{9F2F2262-5369-F8B3-AFE6-C5232F86EDC8}"/>
              </a:ext>
            </a:extLst>
          </p:cNvPr>
          <p:cNvSpPr>
            <a:spLocks noGrp="1" noChangeArrowheads="1"/>
          </p:cNvSpPr>
          <p:nvPr>
            <p:ph type="body" idx="1"/>
          </p:nvPr>
        </p:nvSpPr>
        <p:spPr>
          <a:xfrm>
            <a:off x="424180" y="1981200"/>
            <a:ext cx="9596120" cy="4114800"/>
          </a:xfrm>
        </p:spPr>
        <p:txBody>
          <a:bodyPr/>
          <a:lstStyle/>
          <a:p>
            <a:pPr rtl="0"/>
            <a:r>
              <a:rPr lang="en-CA" altLang="en-US" dirty="0">
                <a:latin typeface="Times New Roman" panose="02020603050405020304" pitchFamily="18" charset="0"/>
                <a:cs typeface="Times New Roman" panose="02020603050405020304" pitchFamily="18" charset="0"/>
              </a:rPr>
              <a:t>Returned to inventory</a:t>
            </a:r>
          </a:p>
          <a:p>
            <a:pPr rtl="0"/>
            <a:r>
              <a:rPr lang="en-CA" altLang="en-US" dirty="0">
                <a:latin typeface="Times New Roman" panose="02020603050405020304" pitchFamily="18" charset="0"/>
                <a:cs typeface="Times New Roman" panose="02020603050405020304" pitchFamily="18" charset="0"/>
              </a:rPr>
              <a:t>Refurbished for resale</a:t>
            </a:r>
          </a:p>
          <a:p>
            <a:pPr rtl="0"/>
            <a:r>
              <a:rPr lang="en-CA" altLang="en-US" dirty="0">
                <a:latin typeface="Times New Roman" panose="02020603050405020304" pitchFamily="18" charset="0"/>
                <a:cs typeface="Times New Roman" panose="02020603050405020304" pitchFamily="18" charset="0"/>
              </a:rPr>
              <a:t>Sold into alternate markets</a:t>
            </a:r>
          </a:p>
          <a:p>
            <a:pPr rtl="0"/>
            <a:r>
              <a:rPr lang="en-CA" altLang="en-US" dirty="0">
                <a:latin typeface="Times New Roman" panose="02020603050405020304" pitchFamily="18" charset="0"/>
                <a:cs typeface="Times New Roman" panose="02020603050405020304" pitchFamily="18" charset="0"/>
              </a:rPr>
              <a:t>Disassembled to retrieve components</a:t>
            </a:r>
          </a:p>
          <a:p>
            <a:pPr rtl="0"/>
            <a:r>
              <a:rPr lang="en-CA" altLang="en-US" dirty="0">
                <a:latin typeface="Times New Roman" panose="02020603050405020304" pitchFamily="18" charset="0"/>
                <a:cs typeface="Times New Roman" panose="02020603050405020304" pitchFamily="18" charset="0"/>
              </a:rPr>
              <a:t>Sorted for material recovery</a:t>
            </a:r>
          </a:p>
        </p:txBody>
      </p:sp>
      <p:sp>
        <p:nvSpPr>
          <p:cNvPr id="17412" name="AutoShape 4">
            <a:extLst>
              <a:ext uri="{FF2B5EF4-FFF2-40B4-BE49-F238E27FC236}">
                <a16:creationId xmlns:a16="http://schemas.microsoft.com/office/drawing/2014/main" id="{CFB520AA-1E87-C7CC-4617-891156B5BC09}"/>
              </a:ext>
            </a:extLst>
          </p:cNvPr>
          <p:cNvSpPr>
            <a:spLocks noChangeArrowheads="1"/>
          </p:cNvSpPr>
          <p:nvPr/>
        </p:nvSpPr>
        <p:spPr bwMode="auto">
          <a:xfrm rot="16200000">
            <a:off x="8305800" y="3200400"/>
            <a:ext cx="3429000" cy="990600"/>
          </a:xfrm>
          <a:prstGeom prst="leftArrow">
            <a:avLst>
              <a:gd name="adj1" fmla="val 50000"/>
              <a:gd name="adj2" fmla="val 86538"/>
            </a:avLst>
          </a:prstGeom>
          <a:solidFill>
            <a:srgbClr val="333399"/>
          </a:solidFill>
          <a:ln w="9525">
            <a:solidFill>
              <a:schemeClr val="tx1"/>
            </a:solidFill>
            <a:miter lim="800000"/>
            <a:headEnd/>
            <a:tailEnd/>
          </a:ln>
        </p:spPr>
        <p:txBody>
          <a:bodyPr wrap="none" anchor="ctr"/>
          <a:lstStyle>
            <a:lvl1pPr rtl="1">
              <a:spcBef>
                <a:spcPct val="20000"/>
              </a:spcBef>
              <a:buFont typeface="Wingdings" panose="05000000000000000000" pitchFamily="2" charset="2"/>
              <a:buChar char="¯"/>
              <a:defRPr sz="3200">
                <a:solidFill>
                  <a:schemeClr val="tx1"/>
                </a:solidFill>
                <a:latin typeface="Berlin Sans FB" panose="020E0602020502020306" pitchFamily="34" charset="0"/>
                <a:cs typeface="Arial" panose="020B0604020202020204" pitchFamily="34" charset="0"/>
              </a:defRPr>
            </a:lvl1pPr>
            <a:lvl2pPr marL="742950" indent="-285750" rtl="1">
              <a:spcBef>
                <a:spcPct val="20000"/>
              </a:spcBef>
              <a:buChar char="–"/>
              <a:defRPr sz="2800">
                <a:solidFill>
                  <a:schemeClr val="tx1"/>
                </a:solidFill>
                <a:latin typeface="Berlin Sans FB" panose="020E0602020502020306" pitchFamily="34" charset="0"/>
                <a:cs typeface="Arial" panose="020B0604020202020204" pitchFamily="34" charset="0"/>
              </a:defRPr>
            </a:lvl2pPr>
            <a:lvl3pPr marL="1143000" indent="-228600" rtl="1">
              <a:spcBef>
                <a:spcPct val="20000"/>
              </a:spcBef>
              <a:buChar char="•"/>
              <a:defRPr sz="2400">
                <a:solidFill>
                  <a:schemeClr val="tx1"/>
                </a:solidFill>
                <a:latin typeface="Berlin Sans FB" panose="020E0602020502020306" pitchFamily="34" charset="0"/>
                <a:cs typeface="Arial" panose="020B0604020202020204" pitchFamily="34" charset="0"/>
              </a:defRPr>
            </a:lvl3pPr>
            <a:lvl4pPr marL="1600200" indent="-228600" rtl="1">
              <a:spcBef>
                <a:spcPct val="20000"/>
              </a:spcBef>
              <a:buChar char="–"/>
              <a:defRPr sz="2000">
                <a:solidFill>
                  <a:schemeClr val="tx1"/>
                </a:solidFill>
                <a:latin typeface="Berlin Sans FB" panose="020E0602020502020306" pitchFamily="34" charset="0"/>
                <a:cs typeface="Arial" panose="020B0604020202020204" pitchFamily="34" charset="0"/>
              </a:defRPr>
            </a:lvl4pPr>
            <a:lvl5pPr marL="2057400" indent="-228600" rtl="1">
              <a:spcBef>
                <a:spcPct val="20000"/>
              </a:spcBef>
              <a:buChar char="»"/>
              <a:defRPr sz="2000">
                <a:solidFill>
                  <a:schemeClr val="tx1"/>
                </a:solidFill>
                <a:latin typeface="Berlin Sans FB" panose="020E0602020502020306" pitchFamily="34" charset="0"/>
                <a:cs typeface="Arial" panose="020B0604020202020204" pitchFamily="34" charset="0"/>
              </a:defRPr>
            </a:lvl5pPr>
            <a:lvl6pPr marL="2514600" indent="-228600" rtl="1" eaLnBrk="0" fontAlgn="base" hangingPunct="0">
              <a:spcBef>
                <a:spcPct val="20000"/>
              </a:spcBef>
              <a:spcAft>
                <a:spcPct val="0"/>
              </a:spcAft>
              <a:buChar char="»"/>
              <a:defRPr sz="2000">
                <a:solidFill>
                  <a:schemeClr val="tx1"/>
                </a:solidFill>
                <a:latin typeface="Berlin Sans FB" panose="020E0602020502020306" pitchFamily="34" charset="0"/>
                <a:cs typeface="Arial" panose="020B0604020202020204" pitchFamily="34" charset="0"/>
              </a:defRPr>
            </a:lvl6pPr>
            <a:lvl7pPr marL="2971800" indent="-228600" rtl="1" eaLnBrk="0" fontAlgn="base" hangingPunct="0">
              <a:spcBef>
                <a:spcPct val="20000"/>
              </a:spcBef>
              <a:spcAft>
                <a:spcPct val="0"/>
              </a:spcAft>
              <a:buChar char="»"/>
              <a:defRPr sz="2000">
                <a:solidFill>
                  <a:schemeClr val="tx1"/>
                </a:solidFill>
                <a:latin typeface="Berlin Sans FB" panose="020E0602020502020306" pitchFamily="34" charset="0"/>
                <a:cs typeface="Arial" panose="020B0604020202020204" pitchFamily="34" charset="0"/>
              </a:defRPr>
            </a:lvl7pPr>
            <a:lvl8pPr marL="3429000" indent="-228600" rtl="1" eaLnBrk="0" fontAlgn="base" hangingPunct="0">
              <a:spcBef>
                <a:spcPct val="20000"/>
              </a:spcBef>
              <a:spcAft>
                <a:spcPct val="0"/>
              </a:spcAft>
              <a:buChar char="»"/>
              <a:defRPr sz="2000">
                <a:solidFill>
                  <a:schemeClr val="tx1"/>
                </a:solidFill>
                <a:latin typeface="Berlin Sans FB" panose="020E0602020502020306" pitchFamily="34" charset="0"/>
                <a:cs typeface="Arial" panose="020B0604020202020204" pitchFamily="34" charset="0"/>
              </a:defRPr>
            </a:lvl8pPr>
            <a:lvl9pPr marL="3886200" indent="-228600" rtl="1" eaLnBrk="0" fontAlgn="base" hangingPunct="0">
              <a:spcBef>
                <a:spcPct val="20000"/>
              </a:spcBef>
              <a:spcAft>
                <a:spcPct val="0"/>
              </a:spcAft>
              <a:buChar char="»"/>
              <a:defRPr sz="2000">
                <a:solidFill>
                  <a:schemeClr val="tx1"/>
                </a:solidFill>
                <a:latin typeface="Berlin Sans FB" panose="020E0602020502020306" pitchFamily="34" charset="0"/>
                <a:cs typeface="Arial" panose="020B0604020202020204" pitchFamily="34" charset="0"/>
              </a:defRPr>
            </a:lvl9pPr>
          </a:lstStyle>
          <a:p>
            <a:pPr algn="ctr" rtl="0" eaLnBrk="1" hangingPunct="1">
              <a:spcBef>
                <a:spcPct val="0"/>
              </a:spcBef>
              <a:buFontTx/>
              <a:buNone/>
            </a:pPr>
            <a:r>
              <a:rPr lang="en-CA" altLang="en-US" sz="2800" b="1">
                <a:solidFill>
                  <a:schemeClr val="bg1"/>
                </a:solidFill>
                <a:latin typeface="Tahoma" panose="020B0604030504040204" pitchFamily="34" charset="0"/>
              </a:rPr>
              <a:t>Value</a:t>
            </a:r>
            <a:endParaRPr lang="en-CA" altLang="en-US" sz="2400">
              <a:solidFill>
                <a:schemeClr val="bg1"/>
              </a:solidFill>
              <a:latin typeface="Tahoma" panose="020B0604030504040204" pitchFamily="34" charset="0"/>
            </a:endParaRPr>
          </a:p>
        </p:txBody>
      </p:sp>
      <p:sp>
        <p:nvSpPr>
          <p:cNvPr id="2" name="Rectangle: Rounded Corners 1">
            <a:extLst>
              <a:ext uri="{FF2B5EF4-FFF2-40B4-BE49-F238E27FC236}">
                <a16:creationId xmlns:a16="http://schemas.microsoft.com/office/drawing/2014/main" id="{A0F9C9F7-A27B-D1AB-F8F3-2F172DE1A6C4}"/>
              </a:ext>
            </a:extLst>
          </p:cNvPr>
          <p:cNvSpPr/>
          <p:nvPr/>
        </p:nvSpPr>
        <p:spPr>
          <a:xfrm>
            <a:off x="11246629" y="1155862"/>
            <a:ext cx="230514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1F8482E8-50A7-B2E9-8C20-2A27CEA97BF9}"/>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553411-3FC6-BA54-FB06-5BFCEAF03C3A}"/>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1E73C8E0-33ED-30E5-F90B-B556090372B0}"/>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132080" y="0"/>
            <a:ext cx="3494255" cy="5573488"/>
          </a:xfrm>
        </p:spPr>
      </p:pic>
      <p:sp>
        <p:nvSpPr>
          <p:cNvPr id="2" name="Right Triangle 1">
            <a:extLst>
              <a:ext uri="{FF2B5EF4-FFF2-40B4-BE49-F238E27FC236}">
                <a16:creationId xmlns:a16="http://schemas.microsoft.com/office/drawing/2014/main" id="{4B452167-E429-990D-7314-84CD00DEDD4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8FFB634A-2BE0-DB00-18E4-3A1EA7383638}"/>
              </a:ext>
            </a:extLst>
          </p:cNvPr>
          <p:cNvSpPr/>
          <p:nvPr/>
        </p:nvSpPr>
        <p:spPr>
          <a:xfrm rot="15759907" flipV="1">
            <a:off x="-2186938" y="4807028"/>
            <a:ext cx="5573486" cy="2503309"/>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endParaRPr>
          </a:p>
        </p:txBody>
      </p:sp>
      <p:sp>
        <p:nvSpPr>
          <p:cNvPr id="25" name="TextBox 24">
            <a:extLst>
              <a:ext uri="{FF2B5EF4-FFF2-40B4-BE49-F238E27FC236}">
                <a16:creationId xmlns:a16="http://schemas.microsoft.com/office/drawing/2014/main" id="{2F0DA563-4D8C-2C94-FFFF-38C270B34570}"/>
              </a:ext>
            </a:extLst>
          </p:cNvPr>
          <p:cNvSpPr txBox="1"/>
          <p:nvPr/>
        </p:nvSpPr>
        <p:spPr>
          <a:xfrm>
            <a:off x="3088639" y="1092178"/>
            <a:ext cx="6175985"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Summary of Learning Objectives</a:t>
            </a:r>
          </a:p>
        </p:txBody>
      </p:sp>
      <p:sp>
        <p:nvSpPr>
          <p:cNvPr id="31" name="TextBox 30">
            <a:extLst>
              <a:ext uri="{FF2B5EF4-FFF2-40B4-BE49-F238E27FC236}">
                <a16:creationId xmlns:a16="http://schemas.microsoft.com/office/drawing/2014/main" id="{2ECAE095-14ED-DF85-7986-D17602F2B43C}"/>
              </a:ext>
            </a:extLst>
          </p:cNvPr>
          <p:cNvSpPr txBox="1"/>
          <p:nvPr/>
        </p:nvSpPr>
        <p:spPr>
          <a:xfrm>
            <a:off x="1790952" y="2318010"/>
            <a:ext cx="11175438" cy="3108543"/>
          </a:xfrm>
          <a:prstGeom prst="rect">
            <a:avLst/>
          </a:prstGeom>
          <a:noFill/>
        </p:spPr>
        <p:txBody>
          <a:bodyPr wrap="square" rtlCol="0">
            <a:spAutoFit/>
          </a:bodyPr>
          <a:lstStyle/>
          <a:p>
            <a:pPr lvl="0" algn="just"/>
            <a:r>
              <a:rPr lang="en-US" sz="2800" dirty="0">
                <a:latin typeface="Times New Roman"/>
                <a:ea typeface="Times New Roman"/>
                <a:cs typeface="Times New Roman"/>
                <a:sym typeface="Times New Roman"/>
              </a:rPr>
              <a:t>1-Understanding both supply chain and logistics management.</a:t>
            </a:r>
          </a:p>
          <a:p>
            <a:pPr lvl="0" algn="just"/>
            <a:r>
              <a:rPr lang="en-US" sz="2800" dirty="0">
                <a:latin typeface="Times New Roman"/>
                <a:ea typeface="Times New Roman"/>
                <a:cs typeface="Times New Roman"/>
                <a:sym typeface="Times New Roman"/>
              </a:rPr>
              <a:t>2-Analyze the increased importance of logistics. </a:t>
            </a:r>
          </a:p>
          <a:p>
            <a:pPr lvl="0" algn="just"/>
            <a:r>
              <a:rPr lang="en-US" sz="2800" dirty="0">
                <a:latin typeface="Times New Roman"/>
                <a:ea typeface="Times New Roman"/>
                <a:cs typeface="Times New Roman"/>
                <a:sym typeface="Times New Roman"/>
              </a:rPr>
              <a:t>3-Provide a brief overview of activities in the logistics channel.</a:t>
            </a:r>
          </a:p>
          <a:p>
            <a:pPr lvl="0" algn="just"/>
            <a:r>
              <a:rPr lang="en-US" sz="2800" dirty="0">
                <a:latin typeface="Times New Roman"/>
                <a:ea typeface="Times New Roman"/>
                <a:cs typeface="Times New Roman"/>
                <a:sym typeface="Times New Roman"/>
              </a:rPr>
              <a:t>4-Discuss the role of warehousing in a logistics system. </a:t>
            </a:r>
          </a:p>
          <a:p>
            <a:pPr lvl="0" algn="just"/>
            <a:r>
              <a:rPr lang="en-US" sz="2800" dirty="0">
                <a:latin typeface="Times New Roman"/>
                <a:ea typeface="Times New Roman"/>
                <a:cs typeface="Times New Roman"/>
                <a:sym typeface="Times New Roman"/>
              </a:rPr>
              <a:t>5-Describe several types of transportation specialists.</a:t>
            </a:r>
          </a:p>
          <a:p>
            <a:pPr lvl="0"/>
            <a:r>
              <a:rPr lang="en-US" sz="2800" dirty="0">
                <a:latin typeface="Times New Roman"/>
                <a:ea typeface="Times New Roman"/>
                <a:cs typeface="Times New Roman"/>
                <a:sym typeface="Times New Roman"/>
              </a:rPr>
              <a:t>6-Describe reverse logistics and sustainability  dimensions for a supply chain.</a:t>
            </a:r>
          </a:p>
        </p:txBody>
      </p:sp>
      <p:pic>
        <p:nvPicPr>
          <p:cNvPr id="6" name="Graphic 21">
            <a:extLst>
              <a:ext uri="{FF2B5EF4-FFF2-40B4-BE49-F238E27FC236}">
                <a16:creationId xmlns:a16="http://schemas.microsoft.com/office/drawing/2014/main" id="{650CEF84-E493-4A9D-2556-44AA97EBA790}"/>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414470406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36321"/>
            <a:ext cx="4128422" cy="531268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98136" y="1349062"/>
            <a:ext cx="11107784" cy="48729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Ø"/>
              <a:tabLst/>
              <a:defRPr/>
            </a:pPr>
            <a:endParaRPr kumimoji="0" lang="en-US" sz="26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457200" marR="0" lvl="0" indent="-45720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Ø"/>
              <a:tabLst/>
              <a:defRPr/>
            </a:pPr>
            <a:endParaRPr kumimoji="0" lang="en-US" sz="26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457200" marR="0" lvl="0" indent="-45720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Ø"/>
              <a:tabLst/>
              <a:defRPr/>
            </a:pPr>
            <a:r>
              <a:rPr kumimoji="0" lang="en-US" sz="26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rPr>
              <a:t>Chopra, S., &amp; Meindl, P. (2016). Global Edition. Pearson Education Limited</a:t>
            </a:r>
          </a:p>
          <a:p>
            <a:pPr marL="0" marR="0" lvl="0" indent="0" algn="l" defTabSz="914400" rtl="0" eaLnBrk="1" fontAlgn="auto" latinLnBrk="0" hangingPunct="1">
              <a:lnSpc>
                <a:spcPct val="100000"/>
              </a:lnSpc>
              <a:spcBef>
                <a:spcPts val="0"/>
              </a:spcBef>
              <a:spcAft>
                <a:spcPts val="0"/>
              </a:spcAft>
              <a:buClr>
                <a:srgbClr val="000000"/>
              </a:buClr>
              <a:buSzTx/>
              <a:buFontTx/>
              <a:buNone/>
              <a:tabLst/>
              <a:defRPr/>
            </a:pPr>
            <a:r>
              <a:rPr kumimoji="0" lang="en-US" sz="2600" b="0" i="0" u="none" strike="noStrike" kern="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Times New Roman"/>
              </a:rPr>
              <a:t>     </a:t>
            </a:r>
            <a:endParaRPr kumimoji="0" lang="en-US" sz="2600" b="1" i="0" u="none" strike="noStrike" kern="0" cap="none" spc="0" normalizeH="0" baseline="0" noProof="0" dirty="0">
              <a:ln>
                <a:noFill/>
              </a:ln>
              <a:solidFill>
                <a:srgbClr val="00B0F0"/>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457200" marR="0" lvl="0" indent="-45720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Ø"/>
              <a:tabLst/>
              <a:defRPr/>
            </a:pPr>
            <a:r>
              <a:rPr kumimoji="0" lang="en-US" sz="2600" b="0" i="0" u="none" strike="noStrike" kern="1200" cap="none" spc="0" normalizeH="0" baseline="0" noProof="0" dirty="0">
                <a:ln>
                  <a:noFill/>
                </a:ln>
                <a:solidFill>
                  <a:srgbClr val="222222"/>
                </a:solidFill>
                <a:effectLst/>
                <a:highlight>
                  <a:srgbClr val="FFFFFF"/>
                </a:highlight>
                <a:uLnTx/>
                <a:uFillTx/>
                <a:latin typeface="Times New Roman" panose="02020603050405020304" pitchFamily="18" charset="0"/>
                <a:ea typeface="+mn-ea"/>
                <a:cs typeface="Times New Roman" panose="02020603050405020304" pitchFamily="18" charset="0"/>
              </a:rPr>
              <a:t>Lysons, K., &amp; Farrington, B. (2020). </a:t>
            </a:r>
            <a:r>
              <a:rPr kumimoji="0" lang="en-US" sz="2600" b="0" i="1" u="none" strike="noStrike" kern="1200" cap="none" spc="0" normalizeH="0" baseline="0" noProof="0" dirty="0">
                <a:ln>
                  <a:noFill/>
                </a:ln>
                <a:solidFill>
                  <a:srgbClr val="222222"/>
                </a:solidFill>
                <a:effectLst/>
                <a:highlight>
                  <a:srgbClr val="FFFFFF"/>
                </a:highlight>
                <a:uLnTx/>
                <a:uFillTx/>
                <a:latin typeface="Times New Roman" panose="02020603050405020304" pitchFamily="18" charset="0"/>
                <a:ea typeface="+mn-ea"/>
                <a:cs typeface="Times New Roman" panose="02020603050405020304" pitchFamily="18" charset="0"/>
              </a:rPr>
              <a:t>Procurement and supply chain management</a:t>
            </a:r>
            <a:r>
              <a:rPr kumimoji="0" lang="en-US" sz="2600" b="0" i="0" u="none" strike="noStrike" kern="1200" cap="none" spc="0" normalizeH="0" baseline="0" noProof="0" dirty="0">
                <a:ln>
                  <a:noFill/>
                </a:ln>
                <a:solidFill>
                  <a:srgbClr val="222222"/>
                </a:solidFill>
                <a:effectLst/>
                <a:highlight>
                  <a:srgbClr val="FFFFFF"/>
                </a:highlight>
                <a:uLnTx/>
                <a:uFillTx/>
                <a:latin typeface="Times New Roman" panose="02020603050405020304" pitchFamily="18" charset="0"/>
                <a:ea typeface="+mn-ea"/>
                <a:cs typeface="Times New Roman" panose="02020603050405020304" pitchFamily="18" charset="0"/>
              </a:rPr>
              <a:t>. Pearson UK.</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Morris, P. W., &amp; Pinto, J. K. (Eds.). (2007). The Wiley guide to project technology, supply chain, and procurement management (Vol. 4). John Wiley &amp; Sons.</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Schwalbe, K. (2015). Information technology project management. Cengage Learning.</a:t>
            </a:r>
          </a:p>
          <a:p>
            <a:pPr marL="457200" marR="0" lvl="0" indent="-45720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Ø"/>
              <a:tabLst/>
              <a:defRPr/>
            </a:pPr>
            <a:r>
              <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rPr>
              <a:t>Supply Chain Council</a:t>
            </a:r>
            <a:endParaRPr kumimoji="0" 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Times New Roman"/>
            </a:endParaRPr>
          </a:p>
          <a:p>
            <a:pPr marL="0" marR="0" lvl="0" indent="0" algn="l" defTabSz="914400" rtl="0" eaLnBrk="1" fontAlgn="auto" latinLnBrk="0" hangingPunct="1">
              <a:lnSpc>
                <a:spcPct val="100000"/>
              </a:lnSpc>
              <a:spcBef>
                <a:spcPts val="0"/>
              </a:spcBef>
              <a:spcAft>
                <a:spcPts val="0"/>
              </a:spcAft>
              <a:buClr>
                <a:srgbClr val="000000"/>
              </a:buClr>
              <a:buSzTx/>
              <a:buFontTx/>
              <a:buNone/>
              <a:tabLst/>
              <a:defRPr/>
            </a:pPr>
            <a:endParaRPr kumimoji="0" lang="en-US" sz="26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a:cs typeface="Times New Roman" panose="02020603050405020304" pitchFamily="18" charset="0"/>
              <a:sym typeface="Times New Roman"/>
            </a:endParaRPr>
          </a:p>
          <a:p>
            <a:pPr marL="0" marR="0" lvl="0" indent="0" algn="l" defTabSz="914400" rtl="0" eaLnBrk="1" fontAlgn="auto" latinLnBrk="0" hangingPunct="1">
              <a:lnSpc>
                <a:spcPct val="100000"/>
              </a:lnSpc>
              <a:spcBef>
                <a:spcPts val="0"/>
              </a:spcBef>
              <a:spcAft>
                <a:spcPts val="0"/>
              </a:spcAft>
              <a:buClr>
                <a:srgbClr val="000000"/>
              </a:buClr>
              <a:buSzTx/>
              <a:buFontTx/>
              <a:buNone/>
              <a:tabLst/>
              <a:defRPr/>
            </a:pPr>
            <a:endParaRPr kumimoji="0" lang="en-US" sz="2600" b="0" i="0" u="none" strike="noStrike" kern="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sym typeface="Arial"/>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2925680" y="216604"/>
            <a:ext cx="5940274"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rPr>
              <a:t>Essential Reference</a:t>
            </a:r>
          </a:p>
        </p:txBody>
      </p:sp>
      <p:sp>
        <p:nvSpPr>
          <p:cNvPr id="3" name="Slide Number Placeholder 2"/>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9652441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1154704" y="346669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19B73DDC-4631-4243-96AB-E154AA0E966E}"/>
</file>

<file path=customXml/itemProps2.xml><?xml version="1.0" encoding="utf-8"?>
<ds:datastoreItem xmlns:ds="http://schemas.openxmlformats.org/officeDocument/2006/customXml" ds:itemID="{1EF1170F-C874-4A84-B9D5-19B347104E6F}"/>
</file>

<file path=customXml/itemProps3.xml><?xml version="1.0" encoding="utf-8"?>
<ds:datastoreItem xmlns:ds="http://schemas.openxmlformats.org/officeDocument/2006/customXml" ds:itemID="{63B68E2A-2FA7-48AE-B0CC-7A7FF360BB03}"/>
</file>

<file path=docProps/app.xml><?xml version="1.0" encoding="utf-8"?>
<Properties xmlns="http://schemas.openxmlformats.org/officeDocument/2006/extended-properties" xmlns:vt="http://schemas.openxmlformats.org/officeDocument/2006/docPropsVTypes">
  <TotalTime>6023</TotalTime>
  <Words>2655</Words>
  <Application>Microsoft Office PowerPoint</Application>
  <PresentationFormat>Widescreen</PresentationFormat>
  <Paragraphs>387</Paragraphs>
  <Slides>46</Slides>
  <Notes>4</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46</vt:i4>
      </vt:variant>
    </vt:vector>
  </HeadingPairs>
  <TitlesOfParts>
    <vt:vector size="55" baseType="lpstr">
      <vt:lpstr>Arial</vt:lpstr>
      <vt:lpstr>Calibri</vt:lpstr>
      <vt:lpstr>Calibri Light</vt:lpstr>
      <vt:lpstr>Monotype Sorts</vt:lpstr>
      <vt:lpstr>Noto Sans Symbols</vt:lpstr>
      <vt:lpstr>Tahoma</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Reverse Logistics and Sustainability </vt:lpstr>
      <vt:lpstr>Reverse Logistics - Information</vt:lpstr>
      <vt:lpstr>PowerPoint Presentation</vt:lpstr>
      <vt:lpstr>Green Logistics</vt:lpstr>
      <vt:lpstr>Returned Goods</vt:lpstr>
      <vt:lpstr>Returned Goods - Disposition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Dr.Tarek</dc:creator>
  <cp:lastModifiedBy>Dr.Tarek Mohamed</cp:lastModifiedBy>
  <cp:revision>147</cp:revision>
  <dcterms:created xsi:type="dcterms:W3CDTF">2023-04-29T09:08:23Z</dcterms:created>
  <dcterms:modified xsi:type="dcterms:W3CDTF">2026-06-08T15:16:43Z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