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1.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14.xml" ContentType="application/vnd.openxmlformats-officedocument.presentationml.slide+xml"/>
  <Override PartName="/ppt/slides/slide13.xml" ContentType="application/vnd.openxmlformats-officedocument.presentationml.slide+xml"/>
  <Override PartName="/ppt/slides/slide1.xml" ContentType="application/vnd.openxmlformats-officedocument.presentationml.slide+xml"/>
  <Override PartName="/ppt/slides/slide10.xml" ContentType="application/vnd.openxmlformats-officedocument.presentationml.slide+xml"/>
  <Override PartName="/ppt/slides/slide9.xml" ContentType="application/vnd.openxmlformats-officedocument.presentationml.slide+xml"/>
  <Override PartName="/ppt/slides/slide8.xml" ContentType="application/vnd.openxmlformats-officedocument.presentationml.slide+xml"/>
  <Override PartName="/ppt/slides/slide7.xml" ContentType="application/vnd.openxmlformats-officedocument.presentationml.slide+xml"/>
  <Override PartName="/ppt/slides/slide6.xml" ContentType="application/vnd.openxmlformats-officedocument.presentationml.slide+xml"/>
  <Override PartName="/ppt/slides/slide5.xml" ContentType="application/vnd.openxmlformats-officedocument.presentationml.slide+xml"/>
  <Override PartName="/ppt/slides/slide4.xml" ContentType="application/vnd.openxmlformats-officedocument.presentationml.slide+xml"/>
  <Override PartName="/ppt/slides/slide3.xml" ContentType="application/vnd.openxmlformats-officedocument.presentationml.slide+xml"/>
  <Override PartName="/ppt/slides/slide2.xml" ContentType="application/vnd.openxmlformats-officedocument.presentationml.slide+xml"/>
  <Override PartName="/ppt/slides/slide12.xml" ContentType="application/vnd.openxmlformats-officedocument.presentationml.slide+xml"/>
  <Override PartName="/ppt/slides/slide24.xml" ContentType="application/vnd.openxmlformats-officedocument.presentationml.slide+xml"/>
  <Override PartName="/ppt/slides/slide26.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25.xml" ContentType="application/vnd.openxmlformats-officedocument.presentationml.slide+xml"/>
  <Override PartName="/ppt/slides/slide37.xml" ContentType="application/vnd.openxmlformats-officedocument.presentationml.slide+xml"/>
  <Override PartName="/ppt/slides/slide35.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4.xml" ContentType="application/vnd.openxmlformats-officedocument.presentationml.slide+xml"/>
  <Override PartName="/ppt/slides/slide36.xml" ContentType="application/vnd.openxmlformats-officedocument.presentationml.slide+xml"/>
  <Override PartName="/ppt/slides/slide33.xml" ContentType="application/vnd.openxmlformats-officedocument.presentationml.slide+xml"/>
  <Override PartName="/ppt/slideMasters/slideMaster1.xml" ContentType="application/vnd.openxmlformats-officedocument.presentationml.slideMaster+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7.xml" ContentType="application/vnd.openxmlformats-officedocument.presentationml.slideLayout+xml"/>
  <Override PartName="/ppt/slideLayouts/slideLayout6.xml" ContentType="application/vnd.openxmlformats-officedocument.presentationml.slideLayout+xml"/>
  <Override PartName="/ppt/slideLayouts/slideLayout5.xml" ContentType="application/vnd.openxmlformats-officedocument.presentationml.slideLayout+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14.xml" ContentType="application/vnd.openxmlformats-officedocument.presentationml.slideLayout+xml"/>
  <Override PartName="/ppt/notesSlides/notesSlide3.xml" ContentType="application/vnd.openxmlformats-officedocument.presentationml.notesSlide+xml"/>
  <Override PartName="/ppt/notesSlides/notesSlide1.xml" ContentType="application/vnd.openxmlformats-officedocument.presentationml.notesSlide+xml"/>
  <Override PartName="/ppt/notesSlides/notesSlide2.xml" ContentType="application/vnd.openxmlformats-officedocument.presentationml.notesSlide+xml"/>
  <Override PartName="/ppt/theme/theme1.xml" ContentType="application/vnd.openxmlformats-officedocument.theme+xml"/>
  <Override PartName="/ppt/theme/theme2.xml" ContentType="application/vnd.openxmlformats-officedocument.theme+xml"/>
  <Override PartName="/ppt/notesMasters/notesMaster1.xml" ContentType="application/vnd.openxmlformats-officedocument.presentationml.notesMaster+xml"/>
  <Override PartName="/ppt/viewProps.xml" ContentType="application/vnd.openxmlformats-officedocument.presentationml.viewProps+xml"/>
  <Override PartName="/ppt/presProps.xml" ContentType="application/vnd.openxmlformats-officedocument.presentationml.pres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7"/>
  </p:notesMasterIdLst>
  <p:sldIdLst>
    <p:sldId id="480" r:id="rId2"/>
    <p:sldId id="303" r:id="rId3"/>
    <p:sldId id="516" r:id="rId4"/>
    <p:sldId id="518" r:id="rId5"/>
    <p:sldId id="520" r:id="rId6"/>
    <p:sldId id="521" r:id="rId7"/>
    <p:sldId id="564" r:id="rId8"/>
    <p:sldId id="524" r:id="rId9"/>
    <p:sldId id="565" r:id="rId10"/>
    <p:sldId id="523" r:id="rId11"/>
    <p:sldId id="525" r:id="rId12"/>
    <p:sldId id="566" r:id="rId13"/>
    <p:sldId id="567" r:id="rId14"/>
    <p:sldId id="568" r:id="rId15"/>
    <p:sldId id="569" r:id="rId16"/>
    <p:sldId id="570" r:id="rId17"/>
    <p:sldId id="571" r:id="rId18"/>
    <p:sldId id="572" r:id="rId19"/>
    <p:sldId id="573" r:id="rId20"/>
    <p:sldId id="574" r:id="rId21"/>
    <p:sldId id="575" r:id="rId22"/>
    <p:sldId id="576" r:id="rId23"/>
    <p:sldId id="577" r:id="rId24"/>
    <p:sldId id="578" r:id="rId25"/>
    <p:sldId id="561" r:id="rId26"/>
    <p:sldId id="532" r:id="rId27"/>
    <p:sldId id="579" r:id="rId28"/>
    <p:sldId id="580" r:id="rId29"/>
    <p:sldId id="581" r:id="rId30"/>
    <p:sldId id="582" r:id="rId31"/>
    <p:sldId id="583" r:id="rId32"/>
    <p:sldId id="584" r:id="rId33"/>
    <p:sldId id="585" r:id="rId34"/>
    <p:sldId id="586" r:id="rId35"/>
    <p:sldId id="587" r:id="rId36"/>
    <p:sldId id="588" r:id="rId37"/>
    <p:sldId id="589" r:id="rId38"/>
    <p:sldId id="590" r:id="rId39"/>
    <p:sldId id="591" r:id="rId40"/>
    <p:sldId id="592" r:id="rId41"/>
    <p:sldId id="593" r:id="rId42"/>
    <p:sldId id="594" r:id="rId43"/>
    <p:sldId id="595" r:id="rId44"/>
    <p:sldId id="596" r:id="rId45"/>
    <p:sldId id="349"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16"/>
            <p14:sldId id="518"/>
            <p14:sldId id="520"/>
            <p14:sldId id="521"/>
            <p14:sldId id="564"/>
            <p14:sldId id="524"/>
            <p14:sldId id="565"/>
            <p14:sldId id="523"/>
            <p14:sldId id="525"/>
            <p14:sldId id="566"/>
            <p14:sldId id="567"/>
            <p14:sldId id="568"/>
            <p14:sldId id="569"/>
            <p14:sldId id="570"/>
            <p14:sldId id="571"/>
            <p14:sldId id="572"/>
            <p14:sldId id="573"/>
            <p14:sldId id="574"/>
            <p14:sldId id="575"/>
            <p14:sldId id="576"/>
            <p14:sldId id="577"/>
            <p14:sldId id="578"/>
            <p14:sldId id="561"/>
            <p14:sldId id="532"/>
            <p14:sldId id="579"/>
            <p14:sldId id="580"/>
            <p14:sldId id="581"/>
            <p14:sldId id="582"/>
            <p14:sldId id="583"/>
            <p14:sldId id="584"/>
            <p14:sldId id="585"/>
            <p14:sldId id="586"/>
            <p14:sldId id="587"/>
            <p14:sldId id="588"/>
            <p14:sldId id="589"/>
            <p14:sldId id="590"/>
            <p14:sldId id="591"/>
            <p14:sldId id="592"/>
            <p14:sldId id="593"/>
            <p14:sldId id="594"/>
            <p14:sldId id="595"/>
            <p14:sldId id="596"/>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5956" autoAdjust="0"/>
    <p:restoredTop sz="87548" autoAdjust="0"/>
  </p:normalViewPr>
  <p:slideViewPr>
    <p:cSldViewPr snapToGrid="0">
      <p:cViewPr varScale="1">
        <p:scale>
          <a:sx n="64" d="100"/>
          <a:sy n="64" d="100"/>
        </p:scale>
        <p:origin x="1350" y="7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customXml" Target="../customXml/item2.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customXml" Target="../customXml/item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customXml" Target="../customXml/item3.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2/10/2024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5620553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16912363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2/10/2024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2/10/2024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2/10/2024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2/10/2024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2/10/2024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2/10/2024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2/10/2024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2/10/2024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2/10/2024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5"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47.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48.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50.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52.png"/><Relationship Id="rId7" Type="http://schemas.openxmlformats.org/officeDocument/2006/relationships/image" Target="../media/image7.svg"/><Relationship Id="rId2" Type="http://schemas.openxmlformats.org/officeDocument/2006/relationships/image" Target="../media/image51.jpeg"/><Relationship Id="rId1" Type="http://schemas.openxmlformats.org/officeDocument/2006/relationships/slideLayout" Target="../slideLayouts/slideLayout14.xml"/><Relationship Id="rId6" Type="http://schemas.openxmlformats.org/officeDocument/2006/relationships/image" Target="../media/image6.png"/><Relationship Id="rId5" Type="http://schemas.openxmlformats.org/officeDocument/2006/relationships/image" Target="../media/image53.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30" y="269653"/>
            <a:ext cx="5708079" cy="6103171"/>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848028" y="3902118"/>
            <a:ext cx="4237787" cy="400110"/>
          </a:xfrm>
          <a:prstGeom prst="rect">
            <a:avLst/>
          </a:prstGeom>
          <a:noFill/>
        </p:spPr>
        <p:txBody>
          <a:bodyPr wrap="square" rtlCol="0">
            <a:spAutoFit/>
          </a:bodyPr>
          <a:lstStyle/>
          <a:p>
            <a:pPr algn="ctr"/>
            <a:r>
              <a:rPr lang="ar-JO" sz="2000" b="1" dirty="0" smtClean="0">
                <a:latin typeface="Alexandria Black" pitchFamily="2" charset="-78"/>
                <a:cs typeface="Alexandria Black" pitchFamily="2" charset="-78"/>
              </a:rPr>
              <a:t>إعداد الدكتور: محمد عودة</a:t>
            </a:r>
            <a:endParaRPr lang="en-US" sz="2000" b="1" dirty="0">
              <a:latin typeface="Alexandria Black" pitchFamily="2" charset="-78"/>
              <a:cs typeface="Alexandria Black" pitchFamily="2" charset="-78"/>
            </a:endParaRPr>
          </a:p>
        </p:txBody>
      </p:sp>
      <p:sp>
        <p:nvSpPr>
          <p:cNvPr id="31" name="TextBox 30"/>
          <p:cNvSpPr txBox="1"/>
          <p:nvPr/>
        </p:nvSpPr>
        <p:spPr>
          <a:xfrm>
            <a:off x="1108644" y="2424037"/>
            <a:ext cx="4883015" cy="400110"/>
          </a:xfrm>
          <a:prstGeom prst="rect">
            <a:avLst/>
          </a:prstGeom>
          <a:noFill/>
        </p:spPr>
        <p:txBody>
          <a:bodyPr wrap="square" rtlCol="0">
            <a:spAutoFit/>
          </a:bodyPr>
          <a:lstStyle/>
          <a:p>
            <a:pPr algn="ctr"/>
            <a:r>
              <a:rPr lang="ar-JO" sz="2000" b="1" dirty="0" smtClean="0">
                <a:solidFill>
                  <a:srgbClr val="00B0F0"/>
                </a:solidFill>
                <a:latin typeface="Alexandria Black" pitchFamily="2" charset="-78"/>
                <a:cs typeface="Alexandria Black" pitchFamily="2" charset="-78"/>
              </a:rPr>
              <a:t>قانون تنظيم التكنولوجيا المالية </a:t>
            </a:r>
            <a:endParaRPr lang="en-US" sz="2000" b="1" dirty="0">
              <a:solidFill>
                <a:srgbClr val="00B0F0"/>
              </a:solidFill>
              <a:latin typeface="Alexandria Black" pitchFamily="2" charset="-78"/>
              <a:cs typeface="Alexandria Black" pitchFamily="2" charset="-78"/>
            </a:endParaRPr>
          </a:p>
        </p:txBody>
      </p:sp>
      <p:sp>
        <p:nvSpPr>
          <p:cNvPr id="34" name="Rectangle: Rounded Corners 33"/>
          <p:cNvSpPr/>
          <p:nvPr/>
        </p:nvSpPr>
        <p:spPr>
          <a:xfrm>
            <a:off x="-1" y="5843657"/>
            <a:ext cx="3149273"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sz="2000" dirty="0" smtClean="0">
                <a:solidFill>
                  <a:schemeClr val="bg1"/>
                </a:solidFill>
                <a:latin typeface="Alexandria Black" pitchFamily="2" charset="-78"/>
                <a:cs typeface="Alexandria Black" pitchFamily="2" charset="-78"/>
              </a:rPr>
              <a:t>المحاضرة ( الثالثة )</a:t>
            </a:r>
            <a:endParaRPr lang="en-US" sz="2000" dirty="0">
              <a:solidFill>
                <a:schemeClr val="bg1"/>
              </a:solidFill>
              <a:latin typeface="Alexandria Black" pitchFamily="2" charset="-78"/>
              <a:cs typeface="Alexandria Black" pitchFamily="2" charset="-78"/>
            </a:endParaRPr>
          </a:p>
        </p:txBody>
      </p:sp>
      <p:sp>
        <p:nvSpPr>
          <p:cNvPr id="46" name="TextBox 45"/>
          <p:cNvSpPr txBox="1"/>
          <p:nvPr/>
        </p:nvSpPr>
        <p:spPr>
          <a:xfrm>
            <a:off x="329268" y="5104240"/>
            <a:ext cx="1747181" cy="707886"/>
          </a:xfrm>
          <a:prstGeom prst="rect">
            <a:avLst/>
          </a:prstGeom>
          <a:noFill/>
        </p:spPr>
        <p:txBody>
          <a:bodyPr wrap="square" rtlCol="0">
            <a:spAutoFit/>
          </a:bodyPr>
          <a:lstStyle/>
          <a:p>
            <a:r>
              <a:rPr lang="en-US" sz="2000" dirty="0" smtClean="0">
                <a:latin typeface="Alexandria Black" pitchFamily="2" charset="-78"/>
                <a:cs typeface="Alexandria Black" pitchFamily="2" charset="-78"/>
              </a:rPr>
              <a:t>LAW 631</a:t>
            </a:r>
          </a:p>
          <a:p>
            <a:r>
              <a:rPr lang="en-US" sz="2000" dirty="0" smtClean="0">
                <a:latin typeface="Alexandria Black" pitchFamily="2" charset="-78"/>
                <a:cs typeface="Alexandria Black" pitchFamily="2" charset="-78"/>
              </a:rPr>
              <a:t>FinTech</a:t>
            </a:r>
            <a:endParaRPr lang="en-US" sz="2000" dirty="0">
              <a:latin typeface="Alexandria Black" pitchFamily="2" charset="-78"/>
              <a:cs typeface="Alexandria Black" pitchFamily="2" charset="-78"/>
            </a:endParaRPr>
          </a:p>
        </p:txBody>
      </p:sp>
      <p:sp>
        <p:nvSpPr>
          <p:cNvPr id="14" name="Oval 13"/>
          <p:cNvSpPr/>
          <p:nvPr/>
        </p:nvSpPr>
        <p:spPr>
          <a:xfrm>
            <a:off x="6200343" y="498763"/>
            <a:ext cx="5562166" cy="5652655"/>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9" name="Oval 8"/>
          <p:cNvSpPr/>
          <p:nvPr/>
        </p:nvSpPr>
        <p:spPr>
          <a:xfrm>
            <a:off x="6085815" y="498764"/>
            <a:ext cx="5676693" cy="5999018"/>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255513" y="2785710"/>
            <a:ext cx="4431021" cy="400110"/>
          </a:xfrm>
          <a:prstGeom prst="rect">
            <a:avLst/>
          </a:prstGeom>
          <a:noFill/>
        </p:spPr>
        <p:txBody>
          <a:bodyPr wrap="none" rtlCol="0">
            <a:spAutoFit/>
          </a:bodyPr>
          <a:lstStyle/>
          <a:p>
            <a:pPr algn="ctr"/>
            <a:r>
              <a:rPr lang="ar-JO" sz="2000" b="1" dirty="0">
                <a:solidFill>
                  <a:srgbClr val="00B0F0"/>
                </a:solidFill>
                <a:latin typeface="Alexandria Black" pitchFamily="2" charset="-78"/>
                <a:cs typeface="Alexandria Black" pitchFamily="2" charset="-78"/>
              </a:rPr>
              <a:t>قانون تنظيم التكنولوجيا المالية </a:t>
            </a:r>
            <a:endParaRPr lang="en-US" sz="2000" b="1" dirty="0">
              <a:solidFill>
                <a:srgbClr val="00B0F0"/>
              </a:solidFill>
              <a:latin typeface="Alexandria Black" pitchFamily="2" charset="-78"/>
              <a:cs typeface="Alexandria Black" pitchFamily="2" charset="-78"/>
            </a:endParaRPr>
          </a:p>
        </p:txBody>
      </p:sp>
      <p:sp>
        <p:nvSpPr>
          <p:cNvPr id="10" name="Rectangle: Rounded Corners 9"/>
          <p:cNvSpPr/>
          <p:nvPr/>
        </p:nvSpPr>
        <p:spPr>
          <a:xfrm>
            <a:off x="6564456" y="4306231"/>
            <a:ext cx="460217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sz="2000" b="1" dirty="0" smtClean="0">
                <a:solidFill>
                  <a:schemeClr val="tx1"/>
                </a:solidFill>
                <a:latin typeface="Alexandria Black" pitchFamily="2" charset="-78"/>
                <a:cs typeface="Alexandria Black" pitchFamily="2" charset="-78"/>
              </a:rPr>
              <a:t>المحاضرة الثالثة</a:t>
            </a:r>
            <a:endParaRPr lang="en-US" sz="2000" b="1" dirty="0">
              <a:solidFill>
                <a:schemeClr val="tx1"/>
              </a:solidFill>
              <a:latin typeface="Alexandria Black" pitchFamily="2" charset="-78"/>
              <a:cs typeface="Alexandria Black" pitchFamily="2" charset="-78"/>
            </a:endParaRPr>
          </a:p>
        </p:txBody>
      </p:sp>
      <p:sp>
        <p:nvSpPr>
          <p:cNvPr id="11" name="TextBox 10"/>
          <p:cNvSpPr txBox="1"/>
          <p:nvPr/>
        </p:nvSpPr>
        <p:spPr>
          <a:xfrm>
            <a:off x="6370224" y="4802552"/>
            <a:ext cx="1329210" cy="707886"/>
          </a:xfrm>
          <a:prstGeom prst="rect">
            <a:avLst/>
          </a:prstGeom>
          <a:noFill/>
        </p:spPr>
        <p:txBody>
          <a:bodyPr wrap="none" rtlCol="0">
            <a:spAutoFit/>
          </a:bodyPr>
          <a:lstStyle/>
          <a:p>
            <a:r>
              <a:rPr lang="en-US" sz="2000" dirty="0" smtClean="0">
                <a:latin typeface="Alexandria Black" pitchFamily="2" charset="-78"/>
                <a:cs typeface="Alexandria Black" pitchFamily="2" charset="-78"/>
              </a:rPr>
              <a:t>LAW 631</a:t>
            </a:r>
            <a:endParaRPr lang="en-US" sz="2000" dirty="0">
              <a:latin typeface="Alexandria Black" pitchFamily="2" charset="-78"/>
              <a:cs typeface="Alexandria Black" pitchFamily="2" charset="-78"/>
            </a:endParaRPr>
          </a:p>
          <a:p>
            <a:r>
              <a:rPr lang="en-US" sz="2000" dirty="0" smtClean="0">
                <a:latin typeface="Alexandria Black" pitchFamily="2" charset="-78"/>
                <a:cs typeface="Alexandria Black" pitchFamily="2" charset="-78"/>
              </a:rPr>
              <a:t>FinTech</a:t>
            </a:r>
            <a:endParaRPr lang="en-US" sz="2000" dirty="0">
              <a:latin typeface="Alexandria Black" pitchFamily="2" charset="-78"/>
              <a:cs typeface="Alexandria Black" pitchFamily="2" charset="-78"/>
            </a:endParaRPr>
          </a:p>
        </p:txBody>
      </p:sp>
      <p:sp>
        <p:nvSpPr>
          <p:cNvPr id="13" name="TextBox 12"/>
          <p:cNvSpPr txBox="1"/>
          <p:nvPr/>
        </p:nvSpPr>
        <p:spPr>
          <a:xfrm>
            <a:off x="459185" y="5830966"/>
            <a:ext cx="4886463" cy="400110"/>
          </a:xfrm>
          <a:prstGeom prst="rect">
            <a:avLst/>
          </a:prstGeom>
          <a:noFill/>
        </p:spPr>
        <p:txBody>
          <a:bodyPr wrap="square" rtlCol="0">
            <a:spAutoFit/>
          </a:bodyPr>
          <a:lstStyle/>
          <a:p>
            <a:r>
              <a:rPr lang="ar-JO" sz="2000" dirty="0" smtClean="0">
                <a:solidFill>
                  <a:srgbClr val="00B0F0"/>
                </a:solidFill>
                <a:latin typeface="Alexandria Black" pitchFamily="2" charset="-78"/>
                <a:cs typeface="Alexandria Black" pitchFamily="2" charset="-78"/>
              </a:rPr>
              <a:t>الأسبوع الرابع             </a:t>
            </a:r>
            <a:endParaRPr lang="en-US" sz="2000" dirty="0">
              <a:solidFill>
                <a:srgbClr val="00B0F0"/>
              </a:solidFill>
              <a:latin typeface="Alexandria Black" pitchFamily="2" charset="-78"/>
              <a:cs typeface="Alexandria Black" pitchFamily="2" charset="-78"/>
            </a:endParaRPr>
          </a:p>
        </p:txBody>
      </p:sp>
      <p:pic>
        <p:nvPicPr>
          <p:cNvPr id="22" name="Graphic 21"/>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313679" y="372325"/>
            <a:ext cx="2457656" cy="670874"/>
          </a:xfrm>
          <a:prstGeom prst="rect">
            <a:avLst/>
          </a:prstGeom>
        </p:spPr>
      </p:pic>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0"/>
            <a:ext cx="2304488" cy="1079086"/>
          </a:xfrm>
          <a:prstGeom prst="rect">
            <a:avLst/>
          </a:prstGeom>
        </p:spPr>
      </p:pic>
      <p:sp>
        <p:nvSpPr>
          <p:cNvPr id="2" name="Title 1"/>
          <p:cNvSpPr>
            <a:spLocks noGrp="1"/>
          </p:cNvSpPr>
          <p:nvPr>
            <p:ph type="title"/>
          </p:nvPr>
        </p:nvSpPr>
        <p:spPr/>
        <p:txBody>
          <a:bodyPr>
            <a:normAutofit/>
          </a:bodyPr>
          <a:lstStyle/>
          <a:p>
            <a:pPr algn="ctr">
              <a:lnSpc>
                <a:spcPct val="150000"/>
              </a:lnSpc>
            </a:pPr>
            <a:r>
              <a:rPr lang="ar-JO" sz="2000" b="1" dirty="0" smtClean="0">
                <a:solidFill>
                  <a:srgbClr val="00B0F0"/>
                </a:solidFill>
                <a:latin typeface="Alexandria Black" pitchFamily="2" charset="-78"/>
                <a:cs typeface="Alexandria Black" pitchFamily="2" charset="-78"/>
              </a:rPr>
              <a:t>مستحدثات التكنولوجيا المالية</a:t>
            </a:r>
            <a:br>
              <a:rPr lang="ar-JO" sz="2000" b="1" dirty="0" smtClean="0">
                <a:solidFill>
                  <a:srgbClr val="00B0F0"/>
                </a:solidFill>
                <a:latin typeface="Alexandria Black" pitchFamily="2" charset="-78"/>
                <a:cs typeface="Alexandria Black" pitchFamily="2" charset="-78"/>
              </a:rPr>
            </a:br>
            <a:r>
              <a:rPr lang="ar-JO" sz="2000" b="1" dirty="0" smtClean="0">
                <a:solidFill>
                  <a:srgbClr val="00B0F0"/>
                </a:solidFill>
                <a:latin typeface="Alexandria Black" pitchFamily="2" charset="-78"/>
                <a:cs typeface="Alexandria Black" pitchFamily="2" charset="-78"/>
              </a:rPr>
              <a:t>الجوانب الوظيفية للتكنولوجيا المالية</a:t>
            </a:r>
            <a:endParaRPr lang="en-US" sz="2000" b="1" dirty="0">
              <a:solidFill>
                <a:srgbClr val="00B0F0"/>
              </a:solidFill>
              <a:latin typeface="Alexandria Black" pitchFamily="2" charset="-78"/>
              <a:cs typeface="Alexandria Black" pitchFamily="2" charset="-78"/>
            </a:endParaRPr>
          </a:p>
        </p:txBody>
      </p:sp>
      <p:sp>
        <p:nvSpPr>
          <p:cNvPr id="3" name="Content Placeholder 2"/>
          <p:cNvSpPr>
            <a:spLocks noGrp="1"/>
          </p:cNvSpPr>
          <p:nvPr>
            <p:ph idx="1"/>
          </p:nvPr>
        </p:nvSpPr>
        <p:spPr>
          <a:xfrm>
            <a:off x="838200" y="1690688"/>
            <a:ext cx="10515600" cy="5001057"/>
          </a:xfrm>
        </p:spPr>
        <p:txBody>
          <a:bodyPr>
            <a:normAutofit/>
          </a:bodyPr>
          <a:lstStyle/>
          <a:p>
            <a:pPr marL="0" indent="0" algn="r">
              <a:buNone/>
            </a:pPr>
            <a:r>
              <a:rPr lang="ar-JO" sz="2000" b="1" dirty="0" smtClean="0">
                <a:solidFill>
                  <a:schemeClr val="accent4"/>
                </a:solidFill>
                <a:latin typeface="Alexandria Black" pitchFamily="2" charset="-78"/>
                <a:cs typeface="Alexandria Black" pitchFamily="2" charset="-78"/>
              </a:rPr>
              <a:t>المحاور الرئيسية للمحاضرة</a:t>
            </a:r>
            <a:endParaRPr lang="ar-JO" sz="2000" dirty="0" smtClean="0">
              <a:latin typeface="Alexandria" pitchFamily="2" charset="-78"/>
              <a:cs typeface="Alexandria" pitchFamily="2" charset="-78"/>
            </a:endParaRPr>
          </a:p>
          <a:p>
            <a:pPr marL="0" indent="0" algn="r">
              <a:lnSpc>
                <a:spcPct val="200000"/>
              </a:lnSpc>
              <a:buNone/>
            </a:pPr>
            <a:r>
              <a:rPr lang="ar-JO" sz="2000" dirty="0">
                <a:latin typeface="Alexandria" pitchFamily="2" charset="-78"/>
                <a:cs typeface="Alexandria" pitchFamily="2" charset="-78"/>
              </a:rPr>
              <a:t> </a:t>
            </a:r>
            <a:r>
              <a:rPr lang="ar-JO" sz="2000" dirty="0" smtClean="0">
                <a:latin typeface="Alexandria" pitchFamily="2" charset="-78"/>
                <a:cs typeface="Alexandria" pitchFamily="2" charset="-78"/>
              </a:rPr>
              <a:t>     </a:t>
            </a:r>
            <a:r>
              <a:rPr lang="ar-JO" sz="2000" dirty="0" smtClean="0">
                <a:latin typeface="Alexandria Black" pitchFamily="2" charset="-78"/>
                <a:cs typeface="Alexandria Black" pitchFamily="2" charset="-78"/>
              </a:rPr>
              <a:t>أولا" :  </a:t>
            </a:r>
            <a:r>
              <a:rPr lang="ar-JO" sz="2000" dirty="0">
                <a:latin typeface="Alexandria Black" pitchFamily="2" charset="-78"/>
                <a:cs typeface="Alexandria Black" pitchFamily="2" charset="-78"/>
              </a:rPr>
              <a:t>النقد أو </a:t>
            </a:r>
            <a:r>
              <a:rPr lang="ar-JO" sz="2000" dirty="0" smtClean="0">
                <a:latin typeface="Alexandria Black" pitchFamily="2" charset="-78"/>
                <a:cs typeface="Alexandria Black" pitchFamily="2" charset="-78"/>
              </a:rPr>
              <a:t>صور </a:t>
            </a:r>
            <a:r>
              <a:rPr lang="ar-JO" sz="2000" dirty="0">
                <a:latin typeface="Alexandria Black" pitchFamily="2" charset="-78"/>
                <a:cs typeface="Alexandria Black" pitchFamily="2" charset="-78"/>
              </a:rPr>
              <a:t>اختزان القيمة </a:t>
            </a:r>
            <a:r>
              <a:rPr lang="ar-JO" sz="2000" dirty="0" smtClean="0">
                <a:latin typeface="Alexandria Black" pitchFamily="2" charset="-78"/>
                <a:cs typeface="Alexandria Black" pitchFamily="2" charset="-78"/>
              </a:rPr>
              <a:t>ضمن مستحدثات </a:t>
            </a:r>
            <a:r>
              <a:rPr lang="ar-JO" sz="2000" dirty="0">
                <a:latin typeface="Alexandria Black" pitchFamily="2" charset="-78"/>
                <a:cs typeface="Alexandria Black" pitchFamily="2" charset="-78"/>
              </a:rPr>
              <a:t>التكنولوجيا </a:t>
            </a:r>
            <a:r>
              <a:rPr lang="ar-JO" sz="2000" dirty="0" smtClean="0">
                <a:latin typeface="Alexandria Black" pitchFamily="2" charset="-78"/>
                <a:cs typeface="Alexandria Black" pitchFamily="2" charset="-78"/>
              </a:rPr>
              <a:t>المالية </a:t>
            </a:r>
          </a:p>
          <a:p>
            <a:pPr marL="0" indent="0" algn="r">
              <a:lnSpc>
                <a:spcPct val="200000"/>
              </a:lnSpc>
              <a:buNone/>
            </a:pPr>
            <a:r>
              <a:rPr lang="ar-JO" sz="2000" dirty="0">
                <a:latin typeface="Alexandria Black" pitchFamily="2" charset="-78"/>
                <a:cs typeface="Alexandria Black" pitchFamily="2" charset="-78"/>
              </a:rPr>
              <a:t> </a:t>
            </a:r>
            <a:r>
              <a:rPr lang="ar-JO" sz="2000" dirty="0" smtClean="0">
                <a:latin typeface="Alexandria Black" pitchFamily="2" charset="-78"/>
                <a:cs typeface="Alexandria Black" pitchFamily="2" charset="-78"/>
              </a:rPr>
              <a:t>    ثانيا" : المنصات الرقمية         </a:t>
            </a:r>
          </a:p>
          <a:p>
            <a:pPr marL="0" indent="0" algn="r">
              <a:lnSpc>
                <a:spcPct val="200000"/>
              </a:lnSpc>
              <a:buNone/>
            </a:pPr>
            <a:r>
              <a:rPr lang="ar-JO" sz="2000" dirty="0" smtClean="0">
                <a:latin typeface="Alexandria Black" pitchFamily="2" charset="-78"/>
                <a:cs typeface="Alexandria Black" pitchFamily="2" charset="-78"/>
              </a:rPr>
              <a:t>       ثالثا" :  البيانات الضخمة،تعليم الالة،الذكاء الاصطناعي،العقود الذكية</a:t>
            </a:r>
          </a:p>
          <a:p>
            <a:pPr marL="0" indent="0" algn="r">
              <a:lnSpc>
                <a:spcPct val="200000"/>
              </a:lnSpc>
              <a:buNone/>
            </a:pPr>
            <a:r>
              <a:rPr lang="ar-JO" sz="2000" dirty="0">
                <a:latin typeface="Alexandria Black" pitchFamily="2" charset="-78"/>
                <a:cs typeface="Alexandria Black" pitchFamily="2" charset="-78"/>
              </a:rPr>
              <a:t> </a:t>
            </a:r>
            <a:r>
              <a:rPr lang="ar-JO" sz="2000" dirty="0" smtClean="0">
                <a:latin typeface="Alexandria Black" pitchFamily="2" charset="-78"/>
                <a:cs typeface="Alexandria Black" pitchFamily="2" charset="-78"/>
              </a:rPr>
              <a:t>     </a:t>
            </a:r>
            <a:r>
              <a:rPr lang="ar-JO" sz="2000" dirty="0">
                <a:latin typeface="Alexandria Black" pitchFamily="2" charset="-78"/>
                <a:cs typeface="Alexandria Black" pitchFamily="2" charset="-78"/>
              </a:rPr>
              <a:t> </a:t>
            </a:r>
            <a:r>
              <a:rPr lang="ar-JO" sz="2000" dirty="0" smtClean="0">
                <a:latin typeface="Alexandria Black" pitchFamily="2" charset="-78"/>
                <a:cs typeface="Alexandria Black" pitchFamily="2" charset="-78"/>
              </a:rPr>
              <a:t>رابع</a:t>
            </a:r>
            <a:r>
              <a:rPr lang="ar-JO" sz="2000" dirty="0">
                <a:latin typeface="Alexandria Black" pitchFamily="2" charset="-78"/>
                <a:cs typeface="Alexandria Black" pitchFamily="2" charset="-78"/>
              </a:rPr>
              <a:t>ا</a:t>
            </a:r>
            <a:r>
              <a:rPr lang="ar-JO" sz="2000" dirty="0" smtClean="0">
                <a:latin typeface="Alexandria Black" pitchFamily="2" charset="-78"/>
                <a:cs typeface="Alexandria Black" pitchFamily="2" charset="-78"/>
              </a:rPr>
              <a:t>" :  المراجع</a:t>
            </a:r>
          </a:p>
          <a:p>
            <a:pPr marL="0" indent="0" algn="r">
              <a:lnSpc>
                <a:spcPct val="200000"/>
              </a:lnSpc>
              <a:buNone/>
            </a:pPr>
            <a:r>
              <a:rPr lang="ar-JO" sz="2000" dirty="0">
                <a:latin typeface="Alexandria Black" pitchFamily="2" charset="-78"/>
                <a:cs typeface="Alexandria Black" pitchFamily="2" charset="-78"/>
              </a:rPr>
              <a:t> </a:t>
            </a:r>
            <a:r>
              <a:rPr lang="ar-JO" sz="2000" dirty="0" smtClean="0">
                <a:latin typeface="Alexandria Black" pitchFamily="2" charset="-78"/>
                <a:cs typeface="Alexandria Black" pitchFamily="2" charset="-78"/>
              </a:rPr>
              <a:t>      </a:t>
            </a:r>
            <a:endParaRPr lang="en-US" sz="2000" dirty="0">
              <a:latin typeface="Alexandria Black" pitchFamily="2" charset="-78"/>
              <a:cs typeface="Alexandria Black" pitchFamily="2" charset="-78"/>
            </a:endParaRPr>
          </a:p>
        </p:txBody>
      </p:sp>
    </p:spTree>
    <p:extLst>
      <p:ext uri="{BB962C8B-B14F-4D97-AF65-F5344CB8AC3E}">
        <p14:creationId xmlns:p14="http://schemas.microsoft.com/office/powerpoint/2010/main" val="276220581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lnSpc>
                <a:spcPct val="150000"/>
              </a:lnSpc>
            </a:pPr>
            <a:r>
              <a:rPr lang="ar-JO" sz="2000" b="1" dirty="0">
                <a:solidFill>
                  <a:srgbClr val="00B0F0"/>
                </a:solidFill>
                <a:latin typeface="Alexandria Black" pitchFamily="2" charset="-78"/>
                <a:ea typeface="+mn-ea"/>
                <a:cs typeface="Alexandria Black" pitchFamily="2" charset="-78"/>
              </a:rPr>
              <a:t>مستحدثات التكنولوجيا المالية</a:t>
            </a:r>
            <a:br>
              <a:rPr lang="ar-JO" sz="2000" b="1" dirty="0">
                <a:solidFill>
                  <a:srgbClr val="00B0F0"/>
                </a:solidFill>
                <a:latin typeface="Alexandria Black" pitchFamily="2" charset="-78"/>
                <a:ea typeface="+mn-ea"/>
                <a:cs typeface="Alexandria Black" pitchFamily="2" charset="-78"/>
              </a:rPr>
            </a:br>
            <a:r>
              <a:rPr lang="ar-JO" sz="2000" b="1" dirty="0">
                <a:solidFill>
                  <a:srgbClr val="00B0F0"/>
                </a:solidFill>
                <a:latin typeface="Alexandria Black" pitchFamily="2" charset="-78"/>
                <a:ea typeface="+mn-ea"/>
                <a:cs typeface="Alexandria Black" pitchFamily="2" charset="-78"/>
              </a:rPr>
              <a:t>الجوانب الوظيفية للتكنولوجيا المالية</a:t>
            </a:r>
            <a:endParaRPr lang="en-US" sz="2000" b="1" dirty="0">
              <a:solidFill>
                <a:srgbClr val="00B0F0"/>
              </a:solidFill>
              <a:latin typeface="Alexandria Black" pitchFamily="2" charset="-78"/>
              <a:cs typeface="Alexandria Black" pitchFamily="2" charset="-78"/>
            </a:endParaRPr>
          </a:p>
        </p:txBody>
      </p:sp>
      <p:sp>
        <p:nvSpPr>
          <p:cNvPr id="3" name="Content Placeholder 2"/>
          <p:cNvSpPr>
            <a:spLocks noGrp="1"/>
          </p:cNvSpPr>
          <p:nvPr>
            <p:ph idx="1"/>
          </p:nvPr>
        </p:nvSpPr>
        <p:spPr>
          <a:xfrm>
            <a:off x="838200" y="1825625"/>
            <a:ext cx="10118558" cy="4909004"/>
          </a:xfrm>
        </p:spPr>
        <p:txBody>
          <a:bodyPr>
            <a:normAutofit/>
          </a:bodyPr>
          <a:lstStyle/>
          <a:p>
            <a:pPr marL="0" indent="0" algn="ctr">
              <a:lnSpc>
                <a:spcPct val="150000"/>
              </a:lnSpc>
              <a:buNone/>
            </a:pPr>
            <a:r>
              <a:rPr lang="ar-JO" sz="1400" dirty="0" smtClean="0">
                <a:latin typeface="Alexandria Medium" pitchFamily="2" charset="-78"/>
                <a:cs typeface="Alexandria Medium" pitchFamily="2" charset="-78"/>
              </a:rPr>
              <a:t>                  </a:t>
            </a:r>
            <a:r>
              <a:rPr lang="ar-JO" sz="1600" dirty="0" smtClean="0">
                <a:solidFill>
                  <a:schemeClr val="accent4"/>
                </a:solidFill>
                <a:latin typeface="Alexandria Medium" pitchFamily="2" charset="-78"/>
                <a:cs typeface="Alexandria Medium" pitchFamily="2" charset="-78"/>
              </a:rPr>
              <a:t>تمهيد</a:t>
            </a:r>
            <a:r>
              <a:rPr lang="ar-JO" sz="1400" dirty="0" smtClean="0">
                <a:solidFill>
                  <a:schemeClr val="accent4"/>
                </a:solidFill>
                <a:latin typeface="Alexandria Medium" pitchFamily="2" charset="-78"/>
                <a:cs typeface="Alexandria Medium" pitchFamily="2" charset="-78"/>
              </a:rPr>
              <a:t> :</a:t>
            </a:r>
          </a:p>
          <a:p>
            <a:pPr marL="0" indent="0" algn="r">
              <a:lnSpc>
                <a:spcPct val="150000"/>
              </a:lnSpc>
              <a:buNone/>
            </a:pPr>
            <a:r>
              <a:rPr lang="ar-JO" sz="1400" dirty="0" smtClean="0">
                <a:latin typeface="Alexandria" pitchFamily="2" charset="-78"/>
                <a:cs typeface="Alexandria" pitchFamily="2" charset="-78"/>
              </a:rPr>
              <a:t>في السنوات الاخيرة التي تلت ازمة العقار العالمية،رأى رواد الاعمال الحاجة الى انماط جديدة من الخدمات المالية بما في ذلك استحداث اساليب منخفظة التكلفة للاستثمار و انشاء نظم خاصة تسهل عملية إقراض النظير للنظير بدلا من استخدام البنوك التجارية،و تسهيل و تسريع عمليات السداد و تحويل الاموال، و قد تمخضت هذه الؤية عن واقع متنامي التطور على ايدي المبدعين ممن سخر الافاق الحديثة للتكنولوجيا لتحقيق ما اصطلح على تسميتة عالميا بالتكنولوجيا المالية</a:t>
            </a:r>
          </a:p>
          <a:p>
            <a:pPr marL="0" indent="0" algn="r">
              <a:lnSpc>
                <a:spcPct val="150000"/>
              </a:lnSpc>
              <a:buNone/>
            </a:pPr>
            <a:r>
              <a:rPr lang="ar-JO" sz="1400" dirty="0" smtClean="0">
                <a:latin typeface="Alexandria" pitchFamily="2" charset="-78"/>
                <a:cs typeface="Alexandria" pitchFamily="2" charset="-78"/>
              </a:rPr>
              <a:t>و قد تطورت التكنولوجيا المتالية على مدار العقد الماضي بسرعة هائلة، و بدات بالتأثير الفعلي في قطاع الخدمات المالية التقليدية،فعلى مدى السنوات الخمس الماضية وصل الاستثمار في التكنولوجيا المالية لاكثر من مائة مليار دولار مدفوعا بعدم كفاية الهيكل الحالي للخدمات المالية التقليدية،حيث لا زال ما لا يقل عن 3.5 مليار فرد في العالم يفتقرون الى هذه الخدمات</a:t>
            </a:r>
          </a:p>
          <a:p>
            <a:pPr marL="0" indent="0" algn="r">
              <a:lnSpc>
                <a:spcPct val="150000"/>
              </a:lnSpc>
              <a:buNone/>
            </a:pPr>
            <a:r>
              <a:rPr lang="ar-JO" sz="1400" dirty="0" smtClean="0">
                <a:latin typeface="Alexandria" pitchFamily="2" charset="-78"/>
                <a:cs typeface="Alexandria" pitchFamily="2" charset="-78"/>
              </a:rPr>
              <a:t>و انظلاقا من اهداف التكنولوجيا المالية و تهيئة المناخ الملائم لتطوير كفاءة قطاع الاستثمار و الخدمات المالية و تماشيا مع تطورات الاسواق العالمية،سيتم الحديث عن الاطر الوظيفية للتكنولوجيا المالية متمثلة في اختزان القيمة كالعملات الرقمية و العملات المشفرة،و تعليم الالة،الذكاء الاصطناعي ، و العقود الذكية</a:t>
            </a:r>
          </a:p>
          <a:p>
            <a:pPr marL="0" indent="0" algn="r">
              <a:lnSpc>
                <a:spcPct val="150000"/>
              </a:lnSpc>
              <a:buNone/>
            </a:pPr>
            <a:r>
              <a:rPr lang="ar-JO" sz="1400" dirty="0" smtClean="0">
                <a:latin typeface="Alexandria" pitchFamily="2" charset="-78"/>
                <a:cs typeface="Alexandria" pitchFamily="2" charset="-78"/>
              </a:rPr>
              <a:t>ففي جوهرها ترمي التكنولوجيا المالية الى تقليل تكلفة المعاملات المرتبطة بالخدمات المالية التقليدية بالاضافة الى خدمة قطاعات السوق غير المخدومة ماليا على نحو مناسب من قبل المؤسسات التقليدية</a:t>
            </a:r>
          </a:p>
          <a:p>
            <a:pPr marL="0" indent="0" algn="r">
              <a:lnSpc>
                <a:spcPct val="150000"/>
              </a:lnSpc>
              <a:buNone/>
            </a:pPr>
            <a:endParaRPr lang="ar-JO" sz="1400" dirty="0" smtClean="0">
              <a:latin typeface="Alexandria" pitchFamily="2" charset="-78"/>
              <a:cs typeface="Alexandria" pitchFamily="2" charset="-78"/>
            </a:endParaRPr>
          </a:p>
          <a:p>
            <a:pPr marL="0" indent="0" algn="r">
              <a:lnSpc>
                <a:spcPct val="150000"/>
              </a:lnSpc>
              <a:buNone/>
            </a:pPr>
            <a:endParaRPr lang="ar-JO" sz="1400" dirty="0" smtClean="0">
              <a:latin typeface="Alexandria" pitchFamily="2" charset="-78"/>
              <a:cs typeface="Alexandria" pitchFamily="2" charset="-78"/>
            </a:endParaRPr>
          </a:p>
        </p:txBody>
      </p:sp>
      <p:pic>
        <p:nvPicPr>
          <p:cNvPr id="4" name="Picture 3"/>
          <p:cNvPicPr>
            <a:picLocks noChangeAspect="1"/>
          </p:cNvPicPr>
          <p:nvPr/>
        </p:nvPicPr>
        <p:blipFill>
          <a:blip r:embed="rId3"/>
          <a:stretch>
            <a:fillRect/>
          </a:stretch>
        </p:blipFill>
        <p:spPr>
          <a:xfrm>
            <a:off x="247065" y="365125"/>
            <a:ext cx="2304488" cy="1079086"/>
          </a:xfrm>
          <a:prstGeom prst="rect">
            <a:avLst/>
          </a:prstGeom>
        </p:spPr>
      </p:pic>
    </p:spTree>
    <p:extLst>
      <p:ext uri="{BB962C8B-B14F-4D97-AF65-F5344CB8AC3E}">
        <p14:creationId xmlns:p14="http://schemas.microsoft.com/office/powerpoint/2010/main" val="103631256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0"/>
            <a:ext cx="2304488" cy="1079086"/>
          </a:xfrm>
          <a:prstGeom prst="rect">
            <a:avLst/>
          </a:prstGeom>
        </p:spPr>
      </p:pic>
      <p:sp>
        <p:nvSpPr>
          <p:cNvPr id="3" name="Content Placeholder 2"/>
          <p:cNvSpPr>
            <a:spLocks noGrp="1"/>
          </p:cNvSpPr>
          <p:nvPr>
            <p:ph idx="4294967295"/>
          </p:nvPr>
        </p:nvSpPr>
        <p:spPr>
          <a:xfrm>
            <a:off x="529389" y="955964"/>
            <a:ext cx="10764254" cy="5652654"/>
          </a:xfrm>
        </p:spPr>
        <p:txBody>
          <a:bodyPr>
            <a:normAutofit/>
          </a:bodyPr>
          <a:lstStyle/>
          <a:p>
            <a:pPr marL="0" indent="0" algn="r">
              <a:lnSpc>
                <a:spcPct val="150000"/>
              </a:lnSpc>
              <a:buNone/>
            </a:pPr>
            <a:r>
              <a:rPr lang="ar-JO" sz="1400" dirty="0" smtClean="0">
                <a:latin typeface="Alexandria" pitchFamily="2" charset="-78"/>
                <a:cs typeface="Alexandria" pitchFamily="2" charset="-78"/>
              </a:rPr>
              <a:t>و بدورة ادت التطورات الرقابية و التكنولوجيا منذ بداية القرن الحالي الى تغيير طبيعة الاسواق و الخدمات و المؤسسات المالية على نحو يختلف عما كانت علية قبل الازمة المالية العالمية عام 2008، كما انه مطلع هذا القرن نشأ مصطلح التكنولوجيا المالية و هو تعبير يشير الى تسخير التكنولوجيا لخدمة انشطة القطاع المصرفي و المالي و تقديم حلول لما قد يواجه هذا القطاع من عقبات</a:t>
            </a:r>
          </a:p>
          <a:p>
            <a:pPr marL="0" indent="0" algn="r">
              <a:lnSpc>
                <a:spcPct val="150000"/>
              </a:lnSpc>
              <a:buNone/>
            </a:pPr>
            <a:r>
              <a:rPr lang="ar-JO" sz="1400" dirty="0" smtClean="0">
                <a:latin typeface="Alexandria" pitchFamily="2" charset="-78"/>
                <a:cs typeface="Alexandria" pitchFamily="2" charset="-78"/>
              </a:rPr>
              <a:t>و اذا توسعنا في الاطار الزمني في مجال تطور التكنولوجيا المالية تعين علينا ان نأخذ في</a:t>
            </a:r>
          </a:p>
          <a:p>
            <a:pPr marL="0" indent="0" algn="r">
              <a:lnSpc>
                <a:spcPct val="150000"/>
              </a:lnSpc>
              <a:buNone/>
            </a:pPr>
            <a:r>
              <a:rPr lang="ar-JO" sz="1400" dirty="0" smtClean="0">
                <a:latin typeface="Alexandria" pitchFamily="2" charset="-78"/>
                <a:cs typeface="Alexandria" pitchFamily="2" charset="-78"/>
              </a:rPr>
              <a:t>الحسبان فترة ما قبل الازمة المالية العالمية في عام 2008، و بالتالي امكننا اعتبار ان </a:t>
            </a:r>
          </a:p>
          <a:p>
            <a:pPr marL="0" indent="0" algn="r">
              <a:lnSpc>
                <a:spcPct val="150000"/>
              </a:lnSpc>
              <a:buNone/>
            </a:pPr>
            <a:r>
              <a:rPr lang="ar-JO" sz="1400" dirty="0" smtClean="0">
                <a:latin typeface="Alexandria" pitchFamily="2" charset="-78"/>
                <a:cs typeface="Alexandria" pitchFamily="2" charset="-78"/>
              </a:rPr>
              <a:t>ثمة ثلاث مراحل لهذا الت</a:t>
            </a:r>
            <a:r>
              <a:rPr lang="ar-JO" sz="1400" dirty="0">
                <a:latin typeface="Alexandria" pitchFamily="2" charset="-78"/>
                <a:cs typeface="Alexandria" pitchFamily="2" charset="-78"/>
              </a:rPr>
              <a:t>ط</a:t>
            </a:r>
            <a:r>
              <a:rPr lang="ar-JO" sz="1400" dirty="0" smtClean="0">
                <a:latin typeface="Alexandria" pitchFamily="2" charset="-78"/>
                <a:cs typeface="Alexandria" pitchFamily="2" charset="-78"/>
              </a:rPr>
              <a:t>ور، اولها فترة ما قبل عام 1967 بدءا من كيبلات التلغراف عبر </a:t>
            </a:r>
          </a:p>
          <a:p>
            <a:pPr marL="0" indent="0" algn="r">
              <a:lnSpc>
                <a:spcPct val="150000"/>
              </a:lnSpc>
              <a:buNone/>
            </a:pPr>
            <a:r>
              <a:rPr lang="ar-JO" sz="1400" dirty="0" smtClean="0">
                <a:latin typeface="Alexandria" pitchFamily="2" charset="-78"/>
                <a:cs typeface="Alexandria" pitchFamily="2" charset="-78"/>
              </a:rPr>
              <a:t>المحيط الاطلسي و تطوير شبكة التلكس العالمية و التي ظلت الى امد غير قصير تمثل </a:t>
            </a:r>
          </a:p>
          <a:p>
            <a:pPr marL="0" indent="0" algn="r">
              <a:lnSpc>
                <a:spcPct val="150000"/>
              </a:lnSpc>
              <a:buNone/>
            </a:pPr>
            <a:r>
              <a:rPr lang="ar-JO" sz="1400" dirty="0" smtClean="0">
                <a:latin typeface="Alexandria" pitchFamily="2" charset="-78"/>
                <a:cs typeface="Alexandria" pitchFamily="2" charset="-78"/>
              </a:rPr>
              <a:t>اوجه الارتباط بين التكنولوجيا و الانشطة المالية و المصرفية</a:t>
            </a:r>
          </a:p>
          <a:p>
            <a:pPr marL="0" indent="0" algn="r">
              <a:lnSpc>
                <a:spcPct val="150000"/>
              </a:lnSpc>
              <a:buNone/>
            </a:pPr>
            <a:r>
              <a:rPr lang="ar-JO" sz="1400" dirty="0" smtClean="0">
                <a:latin typeface="Alexandria" pitchFamily="2" charset="-78"/>
                <a:cs typeface="Alexandria" pitchFamily="2" charset="-78"/>
              </a:rPr>
              <a:t>اما المرحلة الثانية  و الاحداث التي يمكن اعتبارها بين عامي 1967-2008، فقد شهد</a:t>
            </a:r>
          </a:p>
          <a:p>
            <a:pPr marL="0" indent="0" algn="r">
              <a:lnSpc>
                <a:spcPct val="150000"/>
              </a:lnSpc>
              <a:buNone/>
            </a:pPr>
            <a:r>
              <a:rPr lang="ar-JO" sz="1400" dirty="0" smtClean="0">
                <a:latin typeface="Alexandria" pitchFamily="2" charset="-78"/>
                <a:cs typeface="Alexandria" pitchFamily="2" charset="-78"/>
              </a:rPr>
              <a:t>وقوع صدمات مالية على المستوى العالمي من ابرزها انهيار سوق الاسهم عالميا، مما </a:t>
            </a:r>
          </a:p>
          <a:p>
            <a:pPr marL="0" indent="0" algn="r">
              <a:lnSpc>
                <a:spcPct val="150000"/>
              </a:lnSpc>
              <a:buNone/>
            </a:pPr>
            <a:r>
              <a:rPr lang="ar-JO" sz="1400" dirty="0" smtClean="0">
                <a:latin typeface="Alexandria" pitchFamily="2" charset="-78"/>
                <a:cs typeface="Alexandria" pitchFamily="2" charset="-78"/>
              </a:rPr>
              <a:t>حدا بالجهات الرقابية الى ايجاد اليات للتحكم في سرعة تغيرات اسعار الاسهم مع </a:t>
            </a:r>
          </a:p>
          <a:p>
            <a:pPr marL="0" indent="0" algn="r">
              <a:lnSpc>
                <a:spcPct val="150000"/>
              </a:lnSpc>
              <a:buNone/>
            </a:pPr>
            <a:r>
              <a:rPr lang="ar-JO" sz="1400" dirty="0" smtClean="0">
                <a:latin typeface="Alexandria" pitchFamily="2" charset="-78"/>
                <a:cs typeface="Alexandria" pitchFamily="2" charset="-78"/>
              </a:rPr>
              <a:t>الاستعانة بالوسائل التكنولوجية </a:t>
            </a:r>
          </a:p>
          <a:p>
            <a:pPr marL="0" indent="0" algn="r">
              <a:lnSpc>
                <a:spcPct val="150000"/>
              </a:lnSpc>
              <a:buNone/>
            </a:pPr>
            <a:r>
              <a:rPr lang="ar-JO" sz="1400" dirty="0" smtClean="0">
                <a:latin typeface="Alexandria" pitchFamily="2" charset="-78"/>
                <a:cs typeface="Alexandria" pitchFamily="2" charset="-78"/>
              </a:rPr>
              <a:t>اما المرحلة الثالثة لتطوير التكنولوجيا المالية فقد كان للازمة المالية العالمية في عام</a:t>
            </a:r>
            <a:endParaRPr lang="en-US" sz="1400" dirty="0">
              <a:latin typeface="Alexandria" pitchFamily="2" charset="-78"/>
              <a:cs typeface="Alexandria" pitchFamily="2" charset="-78"/>
            </a:endParaRPr>
          </a:p>
        </p:txBody>
      </p:sp>
      <p:pic>
        <p:nvPicPr>
          <p:cNvPr id="2" name="Picture 1"/>
          <p:cNvPicPr>
            <a:picLocks noChangeAspect="1"/>
          </p:cNvPicPr>
          <p:nvPr/>
        </p:nvPicPr>
        <p:blipFill>
          <a:blip r:embed="rId3"/>
          <a:stretch>
            <a:fillRect/>
          </a:stretch>
        </p:blipFill>
        <p:spPr>
          <a:xfrm>
            <a:off x="685047" y="2454443"/>
            <a:ext cx="3806742" cy="4154175"/>
          </a:xfrm>
          <a:prstGeom prst="rect">
            <a:avLst/>
          </a:prstGeom>
        </p:spPr>
      </p:pic>
    </p:spTree>
    <p:extLst>
      <p:ext uri="{BB962C8B-B14F-4D97-AF65-F5344CB8AC3E}">
        <p14:creationId xmlns:p14="http://schemas.microsoft.com/office/powerpoint/2010/main" val="358305381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0"/>
            <a:ext cx="2304488" cy="1079086"/>
          </a:xfrm>
          <a:prstGeom prst="rect">
            <a:avLst/>
          </a:prstGeom>
        </p:spPr>
      </p:pic>
      <p:sp>
        <p:nvSpPr>
          <p:cNvPr id="3" name="Content Placeholder 2"/>
          <p:cNvSpPr>
            <a:spLocks noGrp="1"/>
          </p:cNvSpPr>
          <p:nvPr>
            <p:ph idx="4294967295"/>
          </p:nvPr>
        </p:nvSpPr>
        <p:spPr>
          <a:xfrm>
            <a:off x="994610" y="858982"/>
            <a:ext cx="10138611" cy="5654114"/>
          </a:xfrm>
        </p:spPr>
        <p:txBody>
          <a:bodyPr>
            <a:noAutofit/>
          </a:bodyPr>
          <a:lstStyle/>
          <a:p>
            <a:pPr marL="0" indent="0" algn="r">
              <a:lnSpc>
                <a:spcPct val="150000"/>
              </a:lnSpc>
              <a:buNone/>
            </a:pPr>
            <a:r>
              <a:rPr lang="ar-JO" sz="1400" dirty="0" smtClean="0">
                <a:latin typeface="Alexandria" pitchFamily="2" charset="-78"/>
                <a:cs typeface="Alexandria" pitchFamily="2" charset="-78"/>
              </a:rPr>
              <a:t>2008 دورا في إذكاء الاندفاع نحو الحلول التكنولوجية في التصدي للاثار التي خلفتها الازمة، فقد اضرت الازمة بارباح البنوك و قدرتها التنافسية، و ادت المتطلبات الرقابية الجديدة التي تلت الازمة الى رفع تكاليف عمليات الالتزام الرقابي( مثل اختبارات الاجهاد و خطط التعافي ) الى مستويات قياسية،مع فرض العديد من القيود على منح الائتمان المصرفي و لعل من السمات الرئيسية لهذه المرحلة تتمثل في المعدل السريع للابتكار و التطوير فضلا عن التبدل المطرد في هوية مقدمي الخدمات المالية، حيث اصبحت الشركات الناشئة المقدمة للخدمات المالية و شركات التكنولوجيا تنافس المؤسسات التقليدية من خلال ما تقدمة من خدمات اكثر كفاءة و سرعة و امنا و اقل كلفة</a:t>
            </a:r>
          </a:p>
          <a:p>
            <a:pPr marL="0" indent="0" algn="r">
              <a:lnSpc>
                <a:spcPct val="150000"/>
              </a:lnSpc>
              <a:buNone/>
            </a:pPr>
            <a:r>
              <a:rPr lang="ar-JO" sz="1400" dirty="0" smtClean="0">
                <a:latin typeface="Alexandria" pitchFamily="2" charset="-78"/>
                <a:cs typeface="Alexandria" pitchFamily="2" charset="-78"/>
              </a:rPr>
              <a:t>ففي زمننا هذا تؤثر التكنولوجيا المالية في كل مجالات النظام المالي العالمي، و ما اح</a:t>
            </a:r>
            <a:r>
              <a:rPr lang="ar-JO" sz="1400" dirty="0">
                <a:latin typeface="Alexandria" pitchFamily="2" charset="-78"/>
                <a:cs typeface="Alexandria" pitchFamily="2" charset="-78"/>
              </a:rPr>
              <a:t>د</a:t>
            </a:r>
            <a:r>
              <a:rPr lang="ar-JO" sz="1400" dirty="0" smtClean="0">
                <a:latin typeface="Alexandria" pitchFamily="2" charset="-78"/>
                <a:cs typeface="Alexandria" pitchFamily="2" charset="-78"/>
              </a:rPr>
              <a:t>ثته من تطورات في عمليات الشراء و البيع و الاستثمار و سداد المدفوعات</a:t>
            </a:r>
          </a:p>
          <a:p>
            <a:pPr marL="0" indent="0" algn="r">
              <a:lnSpc>
                <a:spcPct val="150000"/>
              </a:lnSpc>
              <a:buNone/>
            </a:pPr>
            <a:r>
              <a:rPr lang="ar-JO" sz="1400" dirty="0" smtClean="0">
                <a:latin typeface="Alexandria" pitchFamily="2" charset="-78"/>
                <a:cs typeface="Alexandria" pitchFamily="2" charset="-78"/>
              </a:rPr>
              <a:t>و يجدر الاشارة هنا انه بلغت قيمة اجمالي الاستثمارات في اخر خمسة سنوات اكثر من مائة مليار دولار عالميا ، و هذا بدورة يطرح السؤال التالي، لماذا تجذب التكنولوجيا المالية مثل هذا الحجم من الاستثمار ؟ </a:t>
            </a:r>
          </a:p>
          <a:p>
            <a:pPr marL="0" indent="0" algn="r">
              <a:lnSpc>
                <a:spcPct val="150000"/>
              </a:lnSpc>
              <a:buNone/>
            </a:pPr>
            <a:r>
              <a:rPr lang="ar-JO" sz="1400" dirty="0" smtClean="0">
                <a:latin typeface="Alexandria" pitchFamily="2" charset="-78"/>
                <a:cs typeface="Alexandria" pitchFamily="2" charset="-78"/>
              </a:rPr>
              <a:t>فالاجابة في كون الهيكل التقليدي الحالي للخدمات المالية تعوزه الكفاية الى ابعد الحدود،فهناك ما لا يقل عن 3.5 مليار شخص حول العالم لا يستطيعون الحصول على الخدمات المالية التقليدية او يحصلون عليها بشكل محدود، و هنا ياتي دور التكنولوجيا المالية لمعالجة هذه الفجوة</a:t>
            </a:r>
          </a:p>
          <a:p>
            <a:pPr marL="0" indent="0" algn="r">
              <a:lnSpc>
                <a:spcPct val="150000"/>
              </a:lnSpc>
              <a:buNone/>
            </a:pPr>
            <a:r>
              <a:rPr lang="ar-JO" sz="1400" dirty="0" smtClean="0">
                <a:latin typeface="Alexandria" pitchFamily="2" charset="-78"/>
                <a:cs typeface="Alexandria" pitchFamily="2" charset="-78"/>
              </a:rPr>
              <a:t>و من ثم يتضح بجلاء ان التكنولوجيا المالية تتمحور حول جوانب تؤدي الى إحداث تطور يناسب العصر في الخدمات و المعاملات المالية. و يتناغم هذا التطور في الخدمات و المعاملات مع الموجات المتلاحقة للتقدم التكنولوجي العالمي</a:t>
            </a:r>
            <a:endParaRPr lang="ar-JO" sz="1400" dirty="0">
              <a:latin typeface="Alexandria" pitchFamily="2" charset="-78"/>
              <a:cs typeface="Alexandria" pitchFamily="2" charset="-78"/>
            </a:endParaRPr>
          </a:p>
        </p:txBody>
      </p:sp>
    </p:spTree>
    <p:extLst>
      <p:ext uri="{BB962C8B-B14F-4D97-AF65-F5344CB8AC3E}">
        <p14:creationId xmlns:p14="http://schemas.microsoft.com/office/powerpoint/2010/main" val="262948109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lnSpc>
                <a:spcPct val="150000"/>
              </a:lnSpc>
            </a:pPr>
            <a:r>
              <a:rPr lang="ar-JO" sz="2000" b="1" dirty="0">
                <a:solidFill>
                  <a:srgbClr val="00B0F0"/>
                </a:solidFill>
                <a:latin typeface="Alexandria Black" pitchFamily="2" charset="-78"/>
                <a:cs typeface="Alexandria Black" pitchFamily="2" charset="-78"/>
              </a:rPr>
              <a:t>مستحدثات التكنولوجيا المالية</a:t>
            </a:r>
            <a:br>
              <a:rPr lang="ar-JO" sz="2000" b="1" dirty="0">
                <a:solidFill>
                  <a:srgbClr val="00B0F0"/>
                </a:solidFill>
                <a:latin typeface="Alexandria Black" pitchFamily="2" charset="-78"/>
                <a:cs typeface="Alexandria Black" pitchFamily="2" charset="-78"/>
              </a:rPr>
            </a:br>
            <a:r>
              <a:rPr lang="ar-JO" sz="2000" b="1" dirty="0">
                <a:solidFill>
                  <a:srgbClr val="00B0F0"/>
                </a:solidFill>
                <a:latin typeface="Alexandria Black" pitchFamily="2" charset="-78"/>
                <a:cs typeface="Alexandria Black" pitchFamily="2" charset="-78"/>
              </a:rPr>
              <a:t>الجوانب الوظيفية للتكنولوجيا المالية</a:t>
            </a:r>
            <a:endParaRPr lang="en-US" dirty="0"/>
          </a:p>
        </p:txBody>
      </p:sp>
      <p:sp>
        <p:nvSpPr>
          <p:cNvPr id="3" name="Content Placeholder 2"/>
          <p:cNvSpPr>
            <a:spLocks noGrp="1"/>
          </p:cNvSpPr>
          <p:nvPr>
            <p:ph idx="1"/>
          </p:nvPr>
        </p:nvSpPr>
        <p:spPr/>
        <p:txBody>
          <a:bodyPr>
            <a:normAutofit/>
          </a:bodyPr>
          <a:lstStyle/>
          <a:p>
            <a:pPr marL="0" indent="0" algn="ctr">
              <a:lnSpc>
                <a:spcPct val="200000"/>
              </a:lnSpc>
              <a:buNone/>
            </a:pPr>
            <a:r>
              <a:rPr lang="ar-JO" sz="1800" dirty="0" smtClean="0">
                <a:latin typeface="Alexandria Black" pitchFamily="2" charset="-78"/>
                <a:cs typeface="Alexandria Black" pitchFamily="2" charset="-78"/>
              </a:rPr>
              <a:t>الجوانب الوظيفية للتكنولوجيا المالية</a:t>
            </a:r>
          </a:p>
          <a:p>
            <a:pPr marL="0" indent="0" algn="r">
              <a:lnSpc>
                <a:spcPct val="200000"/>
              </a:lnSpc>
              <a:buNone/>
            </a:pPr>
            <a:r>
              <a:rPr lang="ar-JO" sz="1800" dirty="0" smtClean="0">
                <a:solidFill>
                  <a:schemeClr val="accent4"/>
                </a:solidFill>
                <a:latin typeface="Alexandria Medium" pitchFamily="2" charset="-78"/>
                <a:cs typeface="Alexandria Medium" pitchFamily="2" charset="-78"/>
              </a:rPr>
              <a:t>اولا: النقد او صور اختزان القيمة ( العملات الرقمية ، العملات المشفرة ، و محافظ العملات ا لرقمية)</a:t>
            </a:r>
          </a:p>
          <a:p>
            <a:pPr marL="0" indent="0" algn="r">
              <a:lnSpc>
                <a:spcPct val="200000"/>
              </a:lnSpc>
              <a:buNone/>
            </a:pPr>
            <a:r>
              <a:rPr lang="ar-JO" sz="1800" dirty="0" smtClean="0">
                <a:solidFill>
                  <a:schemeClr val="accent4"/>
                </a:solidFill>
                <a:latin typeface="Alexandria Medium" pitchFamily="2" charset="-78"/>
                <a:cs typeface="Alexandria Medium" pitchFamily="2" charset="-78"/>
              </a:rPr>
              <a:t>ثانيا: المنصات الرقمية ( منصات المقايضة ، إقراض النظير للنظير،</a:t>
            </a:r>
          </a:p>
          <a:p>
            <a:pPr marL="0" indent="0" algn="r">
              <a:lnSpc>
                <a:spcPct val="200000"/>
              </a:lnSpc>
              <a:buNone/>
            </a:pPr>
            <a:r>
              <a:rPr lang="ar-JO" sz="1800" dirty="0" smtClean="0">
                <a:solidFill>
                  <a:schemeClr val="accent4"/>
                </a:solidFill>
                <a:latin typeface="Alexandria Medium" pitchFamily="2" charset="-78"/>
                <a:cs typeface="Alexandria Medium" pitchFamily="2" charset="-78"/>
              </a:rPr>
              <a:t> التمويل الجماعي )</a:t>
            </a:r>
          </a:p>
          <a:p>
            <a:pPr marL="0" indent="0" algn="r">
              <a:lnSpc>
                <a:spcPct val="200000"/>
              </a:lnSpc>
              <a:buNone/>
            </a:pPr>
            <a:r>
              <a:rPr lang="ar-JO" sz="1800" dirty="0" smtClean="0">
                <a:solidFill>
                  <a:schemeClr val="accent4"/>
                </a:solidFill>
                <a:latin typeface="Alexandria Medium" pitchFamily="2" charset="-78"/>
                <a:cs typeface="Alexandria Medium" pitchFamily="2" charset="-78"/>
              </a:rPr>
              <a:t>ثالثا: البيانات الضخمة، تعلم الالة، الذكاء الاصطناعي، العقود الذكية</a:t>
            </a:r>
          </a:p>
          <a:p>
            <a:pPr marL="0" indent="0" algn="r">
              <a:lnSpc>
                <a:spcPct val="200000"/>
              </a:lnSpc>
              <a:buNone/>
            </a:pPr>
            <a:endParaRPr lang="en-US" sz="1800" dirty="0">
              <a:solidFill>
                <a:schemeClr val="accent4"/>
              </a:solidFill>
              <a:latin typeface="Alexandria Medium" pitchFamily="2" charset="-78"/>
              <a:cs typeface="Alexandria Medium" pitchFamily="2" charset="-78"/>
            </a:endParaRPr>
          </a:p>
        </p:txBody>
      </p:sp>
      <p:pic>
        <p:nvPicPr>
          <p:cNvPr id="4" name="Picture 3"/>
          <p:cNvPicPr>
            <a:picLocks noChangeAspect="1"/>
          </p:cNvPicPr>
          <p:nvPr/>
        </p:nvPicPr>
        <p:blipFill>
          <a:blip r:embed="rId2"/>
          <a:stretch>
            <a:fillRect/>
          </a:stretch>
        </p:blipFill>
        <p:spPr>
          <a:xfrm>
            <a:off x="259462" y="230188"/>
            <a:ext cx="2304488" cy="1079086"/>
          </a:xfrm>
          <a:prstGeom prst="rect">
            <a:avLst/>
          </a:prstGeom>
        </p:spPr>
      </p:pic>
      <p:pic>
        <p:nvPicPr>
          <p:cNvPr id="5" name="Picture 4"/>
          <p:cNvPicPr>
            <a:picLocks noChangeAspect="1"/>
          </p:cNvPicPr>
          <p:nvPr/>
        </p:nvPicPr>
        <p:blipFill>
          <a:blip r:embed="rId3"/>
          <a:stretch>
            <a:fillRect/>
          </a:stretch>
        </p:blipFill>
        <p:spPr>
          <a:xfrm>
            <a:off x="259462" y="3224462"/>
            <a:ext cx="4136075" cy="3633537"/>
          </a:xfrm>
          <a:prstGeom prst="rect">
            <a:avLst/>
          </a:prstGeom>
        </p:spPr>
      </p:pic>
    </p:spTree>
    <p:extLst>
      <p:ext uri="{BB962C8B-B14F-4D97-AF65-F5344CB8AC3E}">
        <p14:creationId xmlns:p14="http://schemas.microsoft.com/office/powerpoint/2010/main" val="64819451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0" y="365125"/>
            <a:ext cx="2304488" cy="1079086"/>
          </a:xfrm>
          <a:prstGeom prst="rect">
            <a:avLst/>
          </a:prstGeom>
        </p:spPr>
      </p:pic>
      <p:sp>
        <p:nvSpPr>
          <p:cNvPr id="2" name="Title 1"/>
          <p:cNvSpPr>
            <a:spLocks noGrp="1"/>
          </p:cNvSpPr>
          <p:nvPr>
            <p:ph type="title"/>
          </p:nvPr>
        </p:nvSpPr>
        <p:spPr/>
        <p:txBody>
          <a:bodyPr>
            <a:normAutofit/>
          </a:bodyPr>
          <a:lstStyle/>
          <a:p>
            <a:pPr algn="ctr">
              <a:lnSpc>
                <a:spcPct val="150000"/>
              </a:lnSpc>
            </a:pPr>
            <a:r>
              <a:rPr lang="ar-JO" sz="2000" b="1" dirty="0">
                <a:solidFill>
                  <a:srgbClr val="00B0F0"/>
                </a:solidFill>
                <a:latin typeface="Alexandria Black" pitchFamily="2" charset="-78"/>
                <a:cs typeface="Alexandria Black" pitchFamily="2" charset="-78"/>
              </a:rPr>
              <a:t>مستحدثات التكنولوجيا المالية</a:t>
            </a:r>
            <a:br>
              <a:rPr lang="ar-JO" sz="2000" b="1" dirty="0">
                <a:solidFill>
                  <a:srgbClr val="00B0F0"/>
                </a:solidFill>
                <a:latin typeface="Alexandria Black" pitchFamily="2" charset="-78"/>
                <a:cs typeface="Alexandria Black" pitchFamily="2" charset="-78"/>
              </a:rPr>
            </a:br>
            <a:r>
              <a:rPr lang="ar-JO" sz="2000" b="1" dirty="0">
                <a:solidFill>
                  <a:srgbClr val="00B0F0"/>
                </a:solidFill>
                <a:latin typeface="Alexandria Black" pitchFamily="2" charset="-78"/>
                <a:cs typeface="Alexandria Black" pitchFamily="2" charset="-78"/>
              </a:rPr>
              <a:t>الجوانب الوظيفية للتكنولوجيا المالية</a:t>
            </a:r>
            <a:endParaRPr lang="en-US" sz="2000" b="1" dirty="0">
              <a:latin typeface="Alexandria Black" pitchFamily="2" charset="-78"/>
              <a:cs typeface="Alexandria Black" pitchFamily="2" charset="-78"/>
            </a:endParaRPr>
          </a:p>
        </p:txBody>
      </p:sp>
      <p:sp>
        <p:nvSpPr>
          <p:cNvPr id="3" name="Content Placeholder 2"/>
          <p:cNvSpPr>
            <a:spLocks noGrp="1"/>
          </p:cNvSpPr>
          <p:nvPr>
            <p:ph idx="1"/>
          </p:nvPr>
        </p:nvSpPr>
        <p:spPr/>
        <p:txBody>
          <a:bodyPr/>
          <a:lstStyle/>
          <a:p>
            <a:pPr marL="0" lvl="0" indent="0" algn="ctr">
              <a:lnSpc>
                <a:spcPct val="200000"/>
              </a:lnSpc>
              <a:buNone/>
            </a:pPr>
            <a:r>
              <a:rPr lang="ar-JO" sz="1800" dirty="0">
                <a:solidFill>
                  <a:srgbClr val="FFC000"/>
                </a:solidFill>
                <a:latin typeface="Alexandria Medium" pitchFamily="2" charset="-78"/>
                <a:cs typeface="Alexandria Medium" pitchFamily="2" charset="-78"/>
              </a:rPr>
              <a:t>اولا: النقد او صور اختزان القيمة ( العملات الرقمية ، العملات المشفرة </a:t>
            </a:r>
            <a:r>
              <a:rPr lang="ar-JO" sz="1800" dirty="0" smtClean="0">
                <a:solidFill>
                  <a:srgbClr val="FFC000"/>
                </a:solidFill>
                <a:latin typeface="Alexandria Medium" pitchFamily="2" charset="-78"/>
                <a:cs typeface="Alexandria Medium" pitchFamily="2" charset="-78"/>
              </a:rPr>
              <a:t>، و محافظ العملات الرقمية)</a:t>
            </a:r>
          </a:p>
          <a:p>
            <a:pPr marL="0" lvl="0" indent="0" algn="r">
              <a:lnSpc>
                <a:spcPct val="200000"/>
              </a:lnSpc>
              <a:buNone/>
            </a:pPr>
            <a:r>
              <a:rPr lang="ar-JO" sz="1800" dirty="0" smtClean="0">
                <a:solidFill>
                  <a:srgbClr val="FFC000"/>
                </a:solidFill>
                <a:latin typeface="Alexandria Medium" pitchFamily="2" charset="-78"/>
                <a:cs typeface="Alexandria Medium" pitchFamily="2" charset="-78"/>
              </a:rPr>
              <a:t>أ- العملات الرقمية و العملات المشفرة</a:t>
            </a:r>
          </a:p>
          <a:p>
            <a:pPr marL="0" lvl="0" indent="0" algn="r">
              <a:lnSpc>
                <a:spcPct val="150000"/>
              </a:lnSpc>
              <a:buNone/>
            </a:pPr>
            <a:r>
              <a:rPr lang="ar-JO" sz="1400" dirty="0" smtClean="0">
                <a:latin typeface="Alexandria Medium" pitchFamily="2" charset="-78"/>
                <a:cs typeface="Alexandria Medium" pitchFamily="2" charset="-78"/>
              </a:rPr>
              <a:t>العملات الرقمية هي الاموال المتداولة عبر الانترنت و لها جميع خصائص الاموال التقليدية، و اقرب مثال لها بطاقات الائتمان و الخصم و يمكن استخدامها لدفع ثمن السلع و الخدمات مثل الاتصالات عبر الانترنت و الهاتف المحمول و المتاجر التي تبيع السلع عبر الاتترنت و غيرها</a:t>
            </a:r>
          </a:p>
          <a:p>
            <a:pPr marL="0" lvl="0" indent="0" algn="r">
              <a:lnSpc>
                <a:spcPct val="150000"/>
              </a:lnSpc>
              <a:buNone/>
            </a:pPr>
            <a:r>
              <a:rPr lang="ar-JO" sz="1400" dirty="0" smtClean="0">
                <a:latin typeface="Alexandria Medium" pitchFamily="2" charset="-78"/>
                <a:cs typeface="Alexandria Medium" pitchFamily="2" charset="-78"/>
              </a:rPr>
              <a:t>و ليس للعملات الرقمية حدود جغرافية او سياسية و يتم ارسال مبالغ من اي مكان الى اي نقطة في العالم و اجراء اية معاملات مع اي نقطة اخرى في العالم</a:t>
            </a:r>
          </a:p>
          <a:p>
            <a:pPr marL="0" lvl="0" indent="0" algn="r">
              <a:lnSpc>
                <a:spcPct val="150000"/>
              </a:lnSpc>
              <a:buNone/>
            </a:pPr>
            <a:r>
              <a:rPr lang="ar-JO" sz="1400" dirty="0" smtClean="0">
                <a:latin typeface="Alexandria Medium" pitchFamily="2" charset="-78"/>
                <a:cs typeface="Alexandria Medium" pitchFamily="2" charset="-78"/>
              </a:rPr>
              <a:t>اما العملات المشفرة فهي انماط متباينة من العملات الرقمية تعتمد على التشفير فتعتبر من الاصول المؤمنة تجاه الاختراق، و اصبحت تستخدم كوسيلة للتبادل و التداول</a:t>
            </a:r>
          </a:p>
          <a:p>
            <a:pPr marL="0" lvl="0" indent="0" algn="r">
              <a:lnSpc>
                <a:spcPct val="200000"/>
              </a:lnSpc>
              <a:buNone/>
            </a:pPr>
            <a:endParaRPr lang="ar-JO" sz="1800" dirty="0">
              <a:solidFill>
                <a:srgbClr val="FFC000"/>
              </a:solidFill>
              <a:latin typeface="Alexandria Medium" pitchFamily="2" charset="-78"/>
              <a:cs typeface="Alexandria Medium" pitchFamily="2" charset="-78"/>
            </a:endParaRPr>
          </a:p>
          <a:p>
            <a:pPr marL="0" indent="0" algn="r">
              <a:buNone/>
            </a:pPr>
            <a:endParaRPr lang="en-US" dirty="0"/>
          </a:p>
        </p:txBody>
      </p:sp>
    </p:spTree>
    <p:extLst>
      <p:ext uri="{BB962C8B-B14F-4D97-AF65-F5344CB8AC3E}">
        <p14:creationId xmlns:p14="http://schemas.microsoft.com/office/powerpoint/2010/main" val="387599290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lvl="0" algn="ctr"/>
            <a:r>
              <a:rPr lang="ar-JO" sz="2000" dirty="0">
                <a:solidFill>
                  <a:srgbClr val="FFC000"/>
                </a:solidFill>
                <a:latin typeface="Alexandria Medium" pitchFamily="2" charset="-78"/>
                <a:cs typeface="Alexandria Medium" pitchFamily="2" charset="-78"/>
              </a:rPr>
              <a:t>أ- العملات الرقمية و العملات المشفرة</a:t>
            </a:r>
            <a:br>
              <a:rPr lang="ar-JO" sz="2000" dirty="0">
                <a:solidFill>
                  <a:srgbClr val="FFC000"/>
                </a:solidFill>
                <a:latin typeface="Alexandria Medium" pitchFamily="2" charset="-78"/>
                <a:cs typeface="Alexandria Medium" pitchFamily="2" charset="-78"/>
              </a:rPr>
            </a:br>
            <a:endParaRPr lang="en-US" sz="2000" dirty="0"/>
          </a:p>
        </p:txBody>
      </p:sp>
      <p:sp>
        <p:nvSpPr>
          <p:cNvPr id="3" name="Content Placeholder 2"/>
          <p:cNvSpPr>
            <a:spLocks noGrp="1"/>
          </p:cNvSpPr>
          <p:nvPr>
            <p:ph idx="1"/>
          </p:nvPr>
        </p:nvSpPr>
        <p:spPr/>
        <p:txBody>
          <a:bodyPr>
            <a:normAutofit/>
          </a:bodyPr>
          <a:lstStyle/>
          <a:p>
            <a:pPr marL="0" indent="0" algn="r">
              <a:lnSpc>
                <a:spcPct val="150000"/>
              </a:lnSpc>
              <a:buNone/>
            </a:pPr>
            <a:r>
              <a:rPr lang="ar-JO" sz="1400" dirty="0" smtClean="0">
                <a:latin typeface="Alexandria" pitchFamily="2" charset="-78"/>
                <a:cs typeface="Alexandria" pitchFamily="2" charset="-78"/>
              </a:rPr>
              <a:t>و من الاهداف الرئيسية لعملية التشفير: هو جعل تلك العملات مؤمونة للتداول، و يجري انشاء و تحليل الخواروميات و البروتوكولات التي تمنع تغيير ما تنطوي علية </a:t>
            </a:r>
            <a:r>
              <a:rPr lang="ar-JO" sz="1400" dirty="0">
                <a:latin typeface="Alexandria" pitchFamily="2" charset="-78"/>
                <a:cs typeface="Alexandria" pitchFamily="2" charset="-78"/>
              </a:rPr>
              <a:t>م</a:t>
            </a:r>
            <a:r>
              <a:rPr lang="ar-JO" sz="1400" dirty="0" smtClean="0">
                <a:latin typeface="Alexandria" pitchFamily="2" charset="-78"/>
                <a:cs typeface="Alexandria" pitchFamily="2" charset="-78"/>
              </a:rPr>
              <a:t>ن معلومات جراء تدخل طرف ثالث في معرض تداولها بين اي طرفين</a:t>
            </a:r>
          </a:p>
          <a:p>
            <a:pPr marL="0" indent="0" algn="r">
              <a:lnSpc>
                <a:spcPct val="150000"/>
              </a:lnSpc>
              <a:buNone/>
            </a:pPr>
            <a:r>
              <a:rPr lang="ar-JO" sz="1400" dirty="0" smtClean="0">
                <a:latin typeface="Alexandria" pitchFamily="2" charset="-78"/>
                <a:cs typeface="Alexandria" pitchFamily="2" charset="-78"/>
              </a:rPr>
              <a:t>و تستند عملية التشفير الى مجموعة متداخلة من العلوم من اهمها علم الرياضيات البحتة التي تصفي على التعامل بهذه العملات صفة الموثوقية و استحالة الاختراق</a:t>
            </a:r>
          </a:p>
          <a:p>
            <a:pPr marL="0" indent="0" algn="r">
              <a:lnSpc>
                <a:spcPct val="150000"/>
              </a:lnSpc>
              <a:buNone/>
            </a:pPr>
            <a:r>
              <a:rPr lang="ar-JO" sz="1400" dirty="0" smtClean="0">
                <a:latin typeface="Alexandria" pitchFamily="2" charset="-78"/>
                <a:cs typeface="Alexandria" pitchFamily="2" charset="-78"/>
              </a:rPr>
              <a:t>و تعتبر كل مجموعة التشفير كتلة (بلوك) او سجل و المجموعات المترابطة منها بالكتل المتسلسلة او السجلات المتسلسلة</a:t>
            </a:r>
          </a:p>
          <a:p>
            <a:pPr marL="0" indent="0" algn="r">
              <a:lnSpc>
                <a:spcPct val="150000"/>
              </a:lnSpc>
              <a:buNone/>
            </a:pPr>
            <a:r>
              <a:rPr lang="ar-JO" sz="1400" dirty="0" smtClean="0">
                <a:latin typeface="Alexandria" pitchFamily="2" charset="-78"/>
                <a:cs typeface="Alexandria" pitchFamily="2" charset="-78"/>
              </a:rPr>
              <a:t>( بلوك تشين) و هي في الاصل سلسلة من السجلات الرقمية ترتبط ببعضها باستخدام التشفير و بحيث يحتوي كل سجل على جزء من شيفرة السجل السابق، اصافة الى ختكم زمني و بيانات تخص المعاملة، و بموجب تصميمها فان السلاسل المجمعة يتعذر التلاعب في بياناتها،</a:t>
            </a:r>
          </a:p>
          <a:p>
            <a:pPr marL="0" indent="0" algn="r">
              <a:lnSpc>
                <a:spcPct val="150000"/>
              </a:lnSpc>
              <a:buNone/>
            </a:pPr>
            <a:r>
              <a:rPr lang="ar-JO" sz="1400" dirty="0" smtClean="0">
                <a:latin typeface="Alexandria" pitchFamily="2" charset="-78"/>
                <a:cs typeface="Alexandria" pitchFamily="2" charset="-78"/>
              </a:rPr>
              <a:t>و ثمة سؤال قد يتبادر لدى الاذهان : ما هي الاختلافات بين العملات الرقمية و العملات المشفرة</a:t>
            </a:r>
            <a:endParaRPr lang="en-US" sz="1400" dirty="0">
              <a:latin typeface="Alexandria" pitchFamily="2" charset="-78"/>
              <a:cs typeface="Alexandria" pitchFamily="2" charset="-78"/>
            </a:endParaRPr>
          </a:p>
        </p:txBody>
      </p:sp>
      <p:pic>
        <p:nvPicPr>
          <p:cNvPr id="4" name="Picture 3"/>
          <p:cNvPicPr>
            <a:picLocks noChangeAspect="1"/>
          </p:cNvPicPr>
          <p:nvPr/>
        </p:nvPicPr>
        <p:blipFill>
          <a:blip r:embed="rId2"/>
          <a:stretch>
            <a:fillRect/>
          </a:stretch>
        </p:blipFill>
        <p:spPr>
          <a:xfrm>
            <a:off x="676556" y="230188"/>
            <a:ext cx="2304488" cy="1079086"/>
          </a:xfrm>
          <a:prstGeom prst="rect">
            <a:avLst/>
          </a:prstGeom>
        </p:spPr>
      </p:pic>
    </p:spTree>
    <p:extLst>
      <p:ext uri="{BB962C8B-B14F-4D97-AF65-F5344CB8AC3E}">
        <p14:creationId xmlns:p14="http://schemas.microsoft.com/office/powerpoint/2010/main" val="102493835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0"/>
            <a:ext cx="2304488" cy="1079086"/>
          </a:xfrm>
          <a:prstGeom prst="rect">
            <a:avLst/>
          </a:prstGeom>
        </p:spPr>
      </p:pic>
      <p:sp>
        <p:nvSpPr>
          <p:cNvPr id="2" name="Title 1"/>
          <p:cNvSpPr>
            <a:spLocks noGrp="1"/>
          </p:cNvSpPr>
          <p:nvPr>
            <p:ph type="title"/>
          </p:nvPr>
        </p:nvSpPr>
        <p:spPr/>
        <p:txBody>
          <a:bodyPr>
            <a:normAutofit/>
          </a:bodyPr>
          <a:lstStyle/>
          <a:p>
            <a:pPr algn="ctr"/>
            <a:r>
              <a:rPr lang="ar-JO" sz="2000" dirty="0">
                <a:solidFill>
                  <a:srgbClr val="FFC000"/>
                </a:solidFill>
                <a:latin typeface="Alexandria Medium" pitchFamily="2" charset="-78"/>
                <a:cs typeface="Alexandria Medium" pitchFamily="2" charset="-78"/>
              </a:rPr>
              <a:t>أ- العملات الرقمية و العملات المشفرة</a:t>
            </a:r>
            <a:br>
              <a:rPr lang="ar-JO" sz="2000" dirty="0">
                <a:solidFill>
                  <a:srgbClr val="FFC000"/>
                </a:solidFill>
                <a:latin typeface="Alexandria Medium" pitchFamily="2" charset="-78"/>
                <a:cs typeface="Alexandria Medium" pitchFamily="2" charset="-78"/>
              </a:rPr>
            </a:br>
            <a:endParaRPr lang="en-US" sz="2000" dirty="0">
              <a:solidFill>
                <a:schemeClr val="accent5"/>
              </a:solidFill>
              <a:latin typeface="Alexandria Black" pitchFamily="2" charset="-78"/>
              <a:cs typeface="Alexandria Black" pitchFamily="2" charset="-78"/>
            </a:endParaRPr>
          </a:p>
        </p:txBody>
      </p:sp>
      <p:sp>
        <p:nvSpPr>
          <p:cNvPr id="3" name="Content Placeholder 2"/>
          <p:cNvSpPr>
            <a:spLocks noGrp="1"/>
          </p:cNvSpPr>
          <p:nvPr>
            <p:ph idx="1"/>
          </p:nvPr>
        </p:nvSpPr>
        <p:spPr>
          <a:xfrm>
            <a:off x="838200" y="1444210"/>
            <a:ext cx="10515600" cy="4972631"/>
          </a:xfrm>
        </p:spPr>
        <p:txBody>
          <a:bodyPr>
            <a:normAutofit/>
          </a:bodyPr>
          <a:lstStyle/>
          <a:p>
            <a:pPr marL="0" indent="0" algn="r">
              <a:lnSpc>
                <a:spcPct val="200000"/>
              </a:lnSpc>
              <a:buNone/>
            </a:pPr>
            <a:r>
              <a:rPr lang="ar-JO" sz="1400" dirty="0">
                <a:latin typeface="Alexandria" pitchFamily="2" charset="-78"/>
                <a:cs typeface="Alexandria" pitchFamily="2" charset="-78"/>
              </a:rPr>
              <a:t>ما هي الاختلافات بين العملات الرقمية و العملات </a:t>
            </a:r>
            <a:r>
              <a:rPr lang="ar-JO" sz="1400" dirty="0" smtClean="0">
                <a:latin typeface="Alexandria" pitchFamily="2" charset="-78"/>
                <a:cs typeface="Alexandria" pitchFamily="2" charset="-78"/>
              </a:rPr>
              <a:t>المشفرة:</a:t>
            </a:r>
          </a:p>
          <a:p>
            <a:pPr marL="0" indent="0" algn="r">
              <a:lnSpc>
                <a:spcPct val="200000"/>
              </a:lnSpc>
              <a:buNone/>
            </a:pPr>
            <a:r>
              <a:rPr lang="ar-JO" sz="1400" dirty="0" smtClean="0">
                <a:latin typeface="Alexandria" pitchFamily="2" charset="-78"/>
                <a:cs typeface="Alexandria" pitchFamily="2" charset="-78"/>
              </a:rPr>
              <a:t>يمكن القول بداية ان العملات المشفرة هي نوع من العملات الرقمية، الا ان هناك بعض الاختلافات الاساسية:</a:t>
            </a:r>
          </a:p>
          <a:p>
            <a:pPr marL="0" indent="0" algn="r">
              <a:lnSpc>
                <a:spcPct val="200000"/>
              </a:lnSpc>
              <a:buNone/>
            </a:pPr>
            <a:r>
              <a:rPr lang="ar-JO" sz="1400" dirty="0" smtClean="0">
                <a:latin typeface="Alexandria" pitchFamily="2" charset="-78"/>
                <a:cs typeface="Alexandria" pitchFamily="2" charset="-78"/>
              </a:rPr>
              <a:t>فالعملات الرقمية تتبع منظومة مركزية تتكون من مجموعة من الاشخاص و اجهزة الكمبيوتر التي تنظم حالة المعاملات في الفضاء السيبراني</a:t>
            </a:r>
          </a:p>
          <a:p>
            <a:pPr marL="0" indent="0" algn="r">
              <a:lnSpc>
                <a:spcPct val="200000"/>
              </a:lnSpc>
              <a:buNone/>
            </a:pPr>
            <a:r>
              <a:rPr lang="ar-JO" sz="1400" dirty="0" smtClean="0">
                <a:latin typeface="Alexandria" pitchFamily="2" charset="-78"/>
                <a:cs typeface="Alexandria" pitchFamily="2" charset="-78"/>
              </a:rPr>
              <a:t>بينما العملات المشفرة، هي غير مركزية و يتم وضع لوائحها من قبل غالبية مجموع المتعاملين بالنسبة لكل عملة</a:t>
            </a:r>
          </a:p>
        </p:txBody>
      </p:sp>
      <p:pic>
        <p:nvPicPr>
          <p:cNvPr id="7" name="Picture 6"/>
          <p:cNvPicPr>
            <a:picLocks noChangeAspect="1"/>
          </p:cNvPicPr>
          <p:nvPr/>
        </p:nvPicPr>
        <p:blipFill>
          <a:blip r:embed="rId3"/>
          <a:stretch>
            <a:fillRect/>
          </a:stretch>
        </p:blipFill>
        <p:spPr>
          <a:xfrm>
            <a:off x="2171700" y="4131129"/>
            <a:ext cx="9182100" cy="2650836"/>
          </a:xfrm>
          <a:prstGeom prst="rect">
            <a:avLst/>
          </a:prstGeom>
        </p:spPr>
      </p:pic>
    </p:spTree>
    <p:extLst>
      <p:ext uri="{BB962C8B-B14F-4D97-AF65-F5344CB8AC3E}">
        <p14:creationId xmlns:p14="http://schemas.microsoft.com/office/powerpoint/2010/main" val="175392215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ar-JO" sz="2000" dirty="0">
                <a:solidFill>
                  <a:srgbClr val="FFC000"/>
                </a:solidFill>
                <a:latin typeface="Alexandria Medium" pitchFamily="2" charset="-78"/>
                <a:cs typeface="Alexandria Medium" pitchFamily="2" charset="-78"/>
              </a:rPr>
              <a:t>أ- العملات الرقمية و العملات المشفرة</a:t>
            </a:r>
            <a:br>
              <a:rPr lang="ar-JO" sz="2000" dirty="0">
                <a:solidFill>
                  <a:srgbClr val="FFC000"/>
                </a:solidFill>
                <a:latin typeface="Alexandria Medium" pitchFamily="2" charset="-78"/>
                <a:cs typeface="Alexandria Medium" pitchFamily="2" charset="-78"/>
              </a:rPr>
            </a:br>
            <a:endParaRPr lang="en-US" sz="2000" b="1" dirty="0">
              <a:solidFill>
                <a:schemeClr val="accent5"/>
              </a:solidFill>
              <a:latin typeface="Alexandria Black" pitchFamily="2" charset="-78"/>
              <a:cs typeface="Alexandria Black" pitchFamily="2" charset="-78"/>
            </a:endParaRPr>
          </a:p>
        </p:txBody>
      </p:sp>
      <p:sp>
        <p:nvSpPr>
          <p:cNvPr id="3" name="Content Placeholder 2"/>
          <p:cNvSpPr>
            <a:spLocks noGrp="1"/>
          </p:cNvSpPr>
          <p:nvPr>
            <p:ph idx="1"/>
          </p:nvPr>
        </p:nvSpPr>
        <p:spPr>
          <a:xfrm>
            <a:off x="280316" y="1567450"/>
            <a:ext cx="11685260" cy="5290550"/>
          </a:xfrm>
        </p:spPr>
        <p:txBody>
          <a:bodyPr>
            <a:normAutofit/>
          </a:bodyPr>
          <a:lstStyle/>
          <a:p>
            <a:pPr marL="0" indent="0" algn="r">
              <a:lnSpc>
                <a:spcPct val="150000"/>
              </a:lnSpc>
              <a:buNone/>
            </a:pPr>
            <a:r>
              <a:rPr lang="ar-JO" sz="1400" dirty="0" smtClean="0">
                <a:latin typeface="Alexandria" pitchFamily="2" charset="-78"/>
                <a:cs typeface="Alexandria" pitchFamily="2" charset="-78"/>
              </a:rPr>
              <a:t>أما جوانب الاختلاف الاخرى بين العملات المشفرة و العملات الرقمية:</a:t>
            </a:r>
          </a:p>
          <a:p>
            <a:pPr marL="0" indent="0" algn="r">
              <a:lnSpc>
                <a:spcPct val="150000"/>
              </a:lnSpc>
              <a:buNone/>
            </a:pPr>
            <a:r>
              <a:rPr lang="ar-JO" sz="1400" dirty="0" smtClean="0">
                <a:solidFill>
                  <a:schemeClr val="accent4"/>
                </a:solidFill>
                <a:latin typeface="Alexandria" pitchFamily="2" charset="-78"/>
                <a:cs typeface="Alexandria" pitchFamily="2" charset="-78"/>
              </a:rPr>
              <a:t>الكشف عن هوية المتعاملين: </a:t>
            </a:r>
          </a:p>
          <a:p>
            <a:pPr marL="0" indent="0" algn="r">
              <a:lnSpc>
                <a:spcPct val="150000"/>
              </a:lnSpc>
              <a:buNone/>
            </a:pPr>
            <a:r>
              <a:rPr lang="ar-JO" sz="1400" dirty="0" smtClean="0">
                <a:latin typeface="Alexandria" pitchFamily="2" charset="-78"/>
                <a:cs typeface="Alexandria" pitchFamily="2" charset="-78"/>
              </a:rPr>
              <a:t>العملات الرقمية تتطلب تحديد المستخدم بمستندات رسمية، بينما لا تتطلب العملات المشفرة ايا" من ذلك، و على الرغم من ان العملات المشفرة لا تحتوي على اي معلومات شخصية مثل الاسم و العنوان الا ان كل معاملة مسجلة في الارسال و الاستقبال يتم تعقبعا</a:t>
            </a:r>
          </a:p>
          <a:p>
            <a:pPr marL="0" indent="0" algn="r">
              <a:lnSpc>
                <a:spcPct val="150000"/>
              </a:lnSpc>
              <a:buNone/>
            </a:pPr>
            <a:r>
              <a:rPr lang="ar-JO" sz="1400" dirty="0" smtClean="0">
                <a:solidFill>
                  <a:schemeClr val="accent4"/>
                </a:solidFill>
                <a:latin typeface="Alexandria" pitchFamily="2" charset="-78"/>
                <a:cs typeface="Alexandria" pitchFamily="2" charset="-78"/>
              </a:rPr>
              <a:t>الشفافية :</a:t>
            </a:r>
          </a:p>
          <a:p>
            <a:pPr marL="0" indent="0" algn="r">
              <a:lnSpc>
                <a:spcPct val="150000"/>
              </a:lnSpc>
              <a:buNone/>
            </a:pPr>
            <a:r>
              <a:rPr lang="ar-JO" sz="1400" dirty="0" smtClean="0">
                <a:latin typeface="Alexandria" pitchFamily="2" charset="-78"/>
                <a:cs typeface="Alexandria" pitchFamily="2" charset="-78"/>
              </a:rPr>
              <a:t>معاملات العملات الرقمية ليست شفافة من حيث انه لا  يمكن للغير مشاهدة حدودثها و على النقيض من ذلك، يمكن لاي مستخدم مشاهدة تداولات العملات المشفرة حيث تعرض جميع تدفقات العملات المشفرة في سجلات عامة،</a:t>
            </a:r>
          </a:p>
          <a:p>
            <a:pPr marL="0" indent="0" algn="r">
              <a:lnSpc>
                <a:spcPct val="150000"/>
              </a:lnSpc>
              <a:buNone/>
            </a:pPr>
            <a:r>
              <a:rPr lang="ar-JO" sz="1400" dirty="0" smtClean="0">
                <a:solidFill>
                  <a:schemeClr val="accent4"/>
                </a:solidFill>
                <a:latin typeface="Alexandria" pitchFamily="2" charset="-78"/>
                <a:cs typeface="Alexandria" pitchFamily="2" charset="-78"/>
              </a:rPr>
              <a:t>التلاعب بمعلومات المعاملات :</a:t>
            </a:r>
          </a:p>
          <a:p>
            <a:pPr marL="0" indent="0" algn="r">
              <a:lnSpc>
                <a:spcPct val="150000"/>
              </a:lnSpc>
              <a:buNone/>
            </a:pPr>
            <a:r>
              <a:rPr lang="ar-JO" sz="1400" dirty="0" smtClean="0">
                <a:latin typeface="Alexandria" pitchFamily="2" charset="-78"/>
                <a:cs typeface="Alexandria" pitchFamily="2" charset="-78"/>
              </a:rPr>
              <a:t>العملات الرقمية لها سلطة مركزية تتعامل مع شبهة الاحتيال او غسيل الاموال بإلغاء المعاملات او تجميدها بناء على طلب المتعامل او السلطات الرقابية، اما العملات المشفرة فهي خاضعة لرقابة مجموع المتعاملين لكل عملة، و من غير المحتمل ان يوافق المتعاملون على اي تغييرات في السجلات المتسلسلة للمعاملة خروجا" عن القانون</a:t>
            </a:r>
            <a:endParaRPr lang="en-US" sz="1400" dirty="0">
              <a:latin typeface="Alexandria" pitchFamily="2" charset="-78"/>
              <a:cs typeface="Alexandria" pitchFamily="2" charset="-78"/>
            </a:endParaRPr>
          </a:p>
        </p:txBody>
      </p:sp>
      <p:pic>
        <p:nvPicPr>
          <p:cNvPr id="4" name="Picture 3"/>
          <p:cNvPicPr>
            <a:picLocks noChangeAspect="1"/>
          </p:cNvPicPr>
          <p:nvPr/>
        </p:nvPicPr>
        <p:blipFill>
          <a:blip r:embed="rId2"/>
          <a:stretch>
            <a:fillRect/>
          </a:stretch>
        </p:blipFill>
        <p:spPr>
          <a:xfrm>
            <a:off x="280316" y="488363"/>
            <a:ext cx="1969398" cy="1079086"/>
          </a:xfrm>
          <a:prstGeom prst="rect">
            <a:avLst/>
          </a:prstGeom>
        </p:spPr>
      </p:pic>
    </p:spTree>
    <p:extLst>
      <p:ext uri="{BB962C8B-B14F-4D97-AF65-F5344CB8AC3E}">
        <p14:creationId xmlns:p14="http://schemas.microsoft.com/office/powerpoint/2010/main" val="44639744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ar-JO" sz="2000" dirty="0">
                <a:solidFill>
                  <a:srgbClr val="FFC000"/>
                </a:solidFill>
                <a:latin typeface="Alexandria Medium" pitchFamily="2" charset="-78"/>
                <a:cs typeface="Alexandria Medium" pitchFamily="2" charset="-78"/>
              </a:rPr>
              <a:t>أ- العملات الرقمية و العملات المشفرة</a:t>
            </a:r>
            <a:br>
              <a:rPr lang="ar-JO" sz="2000" dirty="0">
                <a:solidFill>
                  <a:srgbClr val="FFC000"/>
                </a:solidFill>
                <a:latin typeface="Alexandria Medium" pitchFamily="2" charset="-78"/>
                <a:cs typeface="Alexandria Medium" pitchFamily="2" charset="-78"/>
              </a:rPr>
            </a:br>
            <a:endParaRPr lang="en-US" dirty="0"/>
          </a:p>
        </p:txBody>
      </p:sp>
      <p:sp>
        <p:nvSpPr>
          <p:cNvPr id="3" name="Content Placeholder 2"/>
          <p:cNvSpPr>
            <a:spLocks noGrp="1"/>
          </p:cNvSpPr>
          <p:nvPr>
            <p:ph idx="1"/>
          </p:nvPr>
        </p:nvSpPr>
        <p:spPr>
          <a:xfrm>
            <a:off x="838200" y="1444211"/>
            <a:ext cx="10515600" cy="4972918"/>
          </a:xfrm>
        </p:spPr>
        <p:txBody>
          <a:bodyPr>
            <a:normAutofit/>
          </a:bodyPr>
          <a:lstStyle/>
          <a:p>
            <a:pPr marL="0" indent="0" algn="r">
              <a:lnSpc>
                <a:spcPct val="150000"/>
              </a:lnSpc>
              <a:buNone/>
            </a:pPr>
            <a:r>
              <a:rPr lang="ar-JO" sz="1400" dirty="0" smtClean="0">
                <a:solidFill>
                  <a:schemeClr val="accent4"/>
                </a:solidFill>
                <a:latin typeface="Alexandria" pitchFamily="2" charset="-78"/>
                <a:cs typeface="Alexandria" pitchFamily="2" charset="-78"/>
              </a:rPr>
              <a:t>تحقيق ما يسمى ب ( الاجماع المنتشر ):</a:t>
            </a:r>
          </a:p>
          <a:p>
            <a:pPr marL="0" indent="0" algn="r">
              <a:lnSpc>
                <a:spcPct val="150000"/>
              </a:lnSpc>
              <a:buNone/>
            </a:pPr>
            <a:r>
              <a:rPr lang="ar-JO" sz="1400" dirty="0" smtClean="0">
                <a:latin typeface="Alexandria" pitchFamily="2" charset="-78"/>
                <a:cs typeface="Alexandria" pitchFamily="2" charset="-78"/>
              </a:rPr>
              <a:t>هذا يعني ببساطة اتفاق مجموعة كبيرة من الاشخاص غير متصلين جغرافيا، و هو ما تستند الية العملة المشفرة، عوضا عن جود جهة منظمة مركزية كما هو الحال في العملات الرقمية، و كانت عملة البتكوين اول عملة مشفرة، حيث تغلبت على غياب الجهة المنظمة المركزية باستحداث السجلات المتسلسلة ( بلوك تشين )</a:t>
            </a:r>
          </a:p>
          <a:p>
            <a:pPr marL="0" indent="0" algn="r">
              <a:lnSpc>
                <a:spcPct val="150000"/>
              </a:lnSpc>
              <a:buNone/>
            </a:pPr>
            <a:r>
              <a:rPr lang="ar-JO" sz="1400" dirty="0" smtClean="0">
                <a:solidFill>
                  <a:schemeClr val="accent4"/>
                </a:solidFill>
                <a:latin typeface="Alexandria" pitchFamily="2" charset="-78"/>
                <a:cs typeface="Alexandria" pitchFamily="2" charset="-78"/>
              </a:rPr>
              <a:t>التوقيعات الرقمية:</a:t>
            </a:r>
          </a:p>
          <a:p>
            <a:pPr marL="0" indent="0" algn="r">
              <a:lnSpc>
                <a:spcPct val="150000"/>
              </a:lnSpc>
              <a:buNone/>
            </a:pPr>
            <a:r>
              <a:rPr lang="ar-JO" sz="1400" dirty="0" smtClean="0">
                <a:latin typeface="Alexandria" pitchFamily="2" charset="-78"/>
                <a:cs typeface="Alexandria" pitchFamily="2" charset="-78"/>
              </a:rPr>
              <a:t>لضمان ان جميع المعاملات على شبكة اصيلة، يتم تشفير كل معاملة باستخدام مفتاح خاص للتوقيع لا يمكن فك تشفيره الا باستخدام ما يسمى بمفتاح التحقق، و يتم تطبيق التوقيعات الرقمية بحيث يكون لكل معاملة توقيع فريد لا يمكن تفعيله الا باستخدام مفتاح خاص به</a:t>
            </a:r>
          </a:p>
          <a:p>
            <a:pPr marL="0" indent="0" algn="r">
              <a:lnSpc>
                <a:spcPct val="150000"/>
              </a:lnSpc>
              <a:buNone/>
            </a:pPr>
            <a:r>
              <a:rPr lang="ar-JO" sz="1400" dirty="0" smtClean="0">
                <a:solidFill>
                  <a:schemeClr val="accent4"/>
                </a:solidFill>
                <a:latin typeface="Alexandria" pitchFamily="2" charset="-78"/>
                <a:cs typeface="Alexandria" pitchFamily="2" charset="-78"/>
              </a:rPr>
              <a:t>اشجار ميركل :</a:t>
            </a:r>
          </a:p>
          <a:p>
            <a:pPr marL="0" indent="0" algn="r">
              <a:lnSpc>
                <a:spcPct val="150000"/>
              </a:lnSpc>
              <a:buNone/>
            </a:pPr>
            <a:r>
              <a:rPr lang="ar-JO" sz="1400" dirty="0" smtClean="0">
                <a:latin typeface="Alexandria" pitchFamily="2" charset="-78"/>
                <a:cs typeface="Alexandria" pitchFamily="2" charset="-78"/>
              </a:rPr>
              <a:t>توفر طريقة لربط مجموعات من المعاملات المصادق عليها باستخدام ما يسمى بتقنية الخلط يقوم بها الحاسوب من خلال عمليات رياضية معقدة،، و هي تقنية للتشفير تتضمن سمات المعاملة، حيث يتم بواسطة هذه التقنية ربط كل سجل من السجلات المتسلسلة بالسجل السابق له من خلال احتوائه لعلامة اختزال ترتبط مع علامة اختزال مناظرة في السجل المتسلسل السابق</a:t>
            </a:r>
            <a:endParaRPr lang="en-US" sz="1400" dirty="0">
              <a:latin typeface="Alexandria" pitchFamily="2" charset="-78"/>
              <a:cs typeface="Alexandria" pitchFamily="2" charset="-78"/>
            </a:endParaRPr>
          </a:p>
        </p:txBody>
      </p:sp>
      <p:pic>
        <p:nvPicPr>
          <p:cNvPr id="4" name="Picture 3"/>
          <p:cNvPicPr>
            <a:picLocks noChangeAspect="1"/>
          </p:cNvPicPr>
          <p:nvPr/>
        </p:nvPicPr>
        <p:blipFill>
          <a:blip r:embed="rId2"/>
          <a:stretch>
            <a:fillRect/>
          </a:stretch>
        </p:blipFill>
        <p:spPr>
          <a:xfrm>
            <a:off x="621053" y="139528"/>
            <a:ext cx="1969179" cy="1079086"/>
          </a:xfrm>
          <a:prstGeom prst="rect">
            <a:avLst/>
          </a:prstGeom>
        </p:spPr>
      </p:pic>
    </p:spTree>
    <p:extLst>
      <p:ext uri="{BB962C8B-B14F-4D97-AF65-F5344CB8AC3E}">
        <p14:creationId xmlns:p14="http://schemas.microsoft.com/office/powerpoint/2010/main" val="421371922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ar-JO" sz="2000" dirty="0">
                <a:solidFill>
                  <a:srgbClr val="FFC000"/>
                </a:solidFill>
                <a:latin typeface="Alexandria Medium" pitchFamily="2" charset="-78"/>
                <a:cs typeface="Alexandria Medium" pitchFamily="2" charset="-78"/>
              </a:rPr>
              <a:t>أ- العملات الرقمية و العملات المشفرة</a:t>
            </a:r>
            <a:br>
              <a:rPr lang="ar-JO" sz="2000" dirty="0">
                <a:solidFill>
                  <a:srgbClr val="FFC000"/>
                </a:solidFill>
                <a:latin typeface="Alexandria Medium" pitchFamily="2" charset="-78"/>
                <a:cs typeface="Alexandria Medium" pitchFamily="2" charset="-78"/>
              </a:rPr>
            </a:br>
            <a:endParaRPr lang="en-US" sz="2000" dirty="0"/>
          </a:p>
        </p:txBody>
      </p:sp>
      <p:sp>
        <p:nvSpPr>
          <p:cNvPr id="3" name="Content Placeholder 2"/>
          <p:cNvSpPr>
            <a:spLocks noGrp="1"/>
          </p:cNvSpPr>
          <p:nvPr>
            <p:ph idx="1"/>
          </p:nvPr>
        </p:nvSpPr>
        <p:spPr>
          <a:xfrm>
            <a:off x="838200" y="1444211"/>
            <a:ext cx="10515600" cy="4989245"/>
          </a:xfrm>
        </p:spPr>
        <p:txBody>
          <a:bodyPr>
            <a:normAutofit/>
          </a:bodyPr>
          <a:lstStyle/>
          <a:p>
            <a:pPr marL="0" indent="0" algn="r">
              <a:lnSpc>
                <a:spcPct val="150000"/>
              </a:lnSpc>
              <a:buNone/>
            </a:pPr>
            <a:r>
              <a:rPr lang="ar-JO" sz="1400" dirty="0" smtClean="0">
                <a:solidFill>
                  <a:schemeClr val="accent4"/>
                </a:solidFill>
                <a:latin typeface="Alexandria" pitchFamily="2" charset="-78"/>
                <a:cs typeface="Alexandria" pitchFamily="2" charset="-78"/>
              </a:rPr>
              <a:t>مفهوم الاثبات المشفر للعمل:</a:t>
            </a:r>
          </a:p>
          <a:p>
            <a:pPr marL="0" indent="0" algn="r">
              <a:lnSpc>
                <a:spcPct val="150000"/>
              </a:lnSpc>
              <a:buNone/>
            </a:pPr>
            <a:r>
              <a:rPr lang="ar-JO" sz="1400" dirty="0" smtClean="0">
                <a:latin typeface="Alexandria" pitchFamily="2" charset="-78"/>
                <a:cs typeface="Alexandria" pitchFamily="2" charset="-78"/>
              </a:rPr>
              <a:t>يتضمن المبدئين السابقين في تقنيات التشفير ان كل معاملة مطلوب اضافتها صحيحة و ان هناك طريقة لترتيب المعاملات الى سجلات او كتل ( بلوك ) غير انه لكي تتم اضافة اي سجل الى السلسلة يجب لهذا السجل ان يخضع لعملية التحقق من صحته و تحتاج عملية التحقق الى ادوات حاسوبية متقدمة في سعتها التشغيلية مع كفاءة متقدمة في العمليات الرياضية و ثمة العديد من ذوي الباع في العمليات الحاسوبية و الرياضية االراغبين في القيام بعمليات التحقق مقابل الحصول على مكافأة البتكوين في صورة قيمة مشفرة</a:t>
            </a:r>
          </a:p>
          <a:p>
            <a:pPr marL="0" indent="0" algn="r">
              <a:lnSpc>
                <a:spcPct val="150000"/>
              </a:lnSpc>
              <a:buNone/>
            </a:pPr>
            <a:r>
              <a:rPr lang="ar-JO" sz="1400" dirty="0" smtClean="0">
                <a:solidFill>
                  <a:schemeClr val="accent5"/>
                </a:solidFill>
                <a:latin typeface="Alexandria" pitchFamily="2" charset="-78"/>
                <a:cs typeface="Alexandria" pitchFamily="2" charset="-78"/>
              </a:rPr>
              <a:t>التعامل بالبيتكوين: </a:t>
            </a:r>
          </a:p>
          <a:p>
            <a:pPr marL="0" indent="0" algn="r">
              <a:lnSpc>
                <a:spcPct val="150000"/>
              </a:lnSpc>
              <a:buNone/>
            </a:pPr>
            <a:r>
              <a:rPr lang="ar-JO" sz="1400" dirty="0" smtClean="0">
                <a:latin typeface="Alexandria" pitchFamily="2" charset="-78"/>
                <a:cs typeface="Alexandria" pitchFamily="2" charset="-78"/>
              </a:rPr>
              <a:t>لنفرض متعاملين اثنين هما (أ &amp; ب )</a:t>
            </a:r>
          </a:p>
          <a:p>
            <a:pPr marL="0" indent="0" algn="r">
              <a:lnSpc>
                <a:spcPct val="150000"/>
              </a:lnSpc>
              <a:buNone/>
            </a:pPr>
            <a:r>
              <a:rPr lang="ar-JO" sz="1400" dirty="0" smtClean="0">
                <a:latin typeface="Alexandria" pitchFamily="2" charset="-78"/>
                <a:cs typeface="Alexandria" pitchFamily="2" charset="-78"/>
              </a:rPr>
              <a:t>- يقوم أ بداية بالتسجيل للحصول على ما يسمى بمحفظة الكترونية، التي ستحفظ فيها وحدات البيتكوين،ثم يقوم بالحصول علية سواء بالشراء من منصات التداول او من اجهزة الصراف الالي التي تقدم خدمة البيتكوين، ثم يقوم أ بالاستفسار عن البيانات التفصيلية المعرفة لحافظة البيتكوين التي تخص ب ، ليبدأ بعد ذلك التعامل</a:t>
            </a:r>
          </a:p>
          <a:p>
            <a:pPr marL="0" indent="0" algn="r">
              <a:lnSpc>
                <a:spcPct val="150000"/>
              </a:lnSpc>
              <a:buNone/>
            </a:pPr>
            <a:r>
              <a:rPr lang="ar-JO" sz="1400" dirty="0" smtClean="0">
                <a:latin typeface="Alexandria" pitchFamily="2" charset="-78"/>
                <a:cs typeface="Alexandria" pitchFamily="2" charset="-78"/>
              </a:rPr>
              <a:t>-يقوم أ بالاعلان عن الصفقة التي يرغب في الموافقة عليها،علما ان البيانات المتعلقة بالصفقة تكون محمية بشيفرة خاصة،بمعنى ان الظاهر من المعاملة هو ان أ قد بادر بها و لكنه يستحيل لاي طرف ثالث التلاعب بتبديل تفاصيلها</a:t>
            </a:r>
            <a:endParaRPr lang="en-US" sz="1400" dirty="0">
              <a:latin typeface="Alexandria" pitchFamily="2" charset="-78"/>
              <a:cs typeface="Alexandria" pitchFamily="2" charset="-78"/>
            </a:endParaRPr>
          </a:p>
        </p:txBody>
      </p:sp>
      <p:pic>
        <p:nvPicPr>
          <p:cNvPr id="4" name="Picture 3"/>
          <p:cNvPicPr>
            <a:picLocks noChangeAspect="1"/>
          </p:cNvPicPr>
          <p:nvPr/>
        </p:nvPicPr>
        <p:blipFill>
          <a:blip r:embed="rId2"/>
          <a:stretch>
            <a:fillRect/>
          </a:stretch>
        </p:blipFill>
        <p:spPr>
          <a:xfrm>
            <a:off x="604724" y="139528"/>
            <a:ext cx="1969179" cy="1079086"/>
          </a:xfrm>
          <a:prstGeom prst="rect">
            <a:avLst/>
          </a:prstGeom>
        </p:spPr>
      </p:pic>
    </p:spTree>
    <p:extLst>
      <p:ext uri="{BB962C8B-B14F-4D97-AF65-F5344CB8AC3E}">
        <p14:creationId xmlns:p14="http://schemas.microsoft.com/office/powerpoint/2010/main" val="410741086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ar-JO" sz="2000" dirty="0">
                <a:solidFill>
                  <a:srgbClr val="FFC000"/>
                </a:solidFill>
                <a:latin typeface="Alexandria Medium" pitchFamily="2" charset="-78"/>
                <a:cs typeface="Alexandria Medium" pitchFamily="2" charset="-78"/>
              </a:rPr>
              <a:t>أ- العملات الرقمية و العملات المشفرة</a:t>
            </a:r>
            <a:br>
              <a:rPr lang="ar-JO" sz="2000" dirty="0">
                <a:solidFill>
                  <a:srgbClr val="FFC000"/>
                </a:solidFill>
                <a:latin typeface="Alexandria Medium" pitchFamily="2" charset="-78"/>
                <a:cs typeface="Alexandria Medium" pitchFamily="2" charset="-78"/>
              </a:rPr>
            </a:br>
            <a:endParaRPr lang="en-US" sz="2000" dirty="0"/>
          </a:p>
        </p:txBody>
      </p:sp>
      <p:sp>
        <p:nvSpPr>
          <p:cNvPr id="3" name="Content Placeholder 2"/>
          <p:cNvSpPr>
            <a:spLocks noGrp="1"/>
          </p:cNvSpPr>
          <p:nvPr>
            <p:ph idx="1"/>
          </p:nvPr>
        </p:nvSpPr>
        <p:spPr>
          <a:xfrm>
            <a:off x="838200" y="1825625"/>
            <a:ext cx="10033000" cy="4351338"/>
          </a:xfrm>
        </p:spPr>
        <p:txBody>
          <a:bodyPr/>
          <a:lstStyle/>
          <a:p>
            <a:pPr marL="0" indent="0" algn="r">
              <a:lnSpc>
                <a:spcPct val="150000"/>
              </a:lnSpc>
              <a:buNone/>
            </a:pPr>
            <a:r>
              <a:rPr lang="ar-JO" dirty="0" smtClean="0"/>
              <a:t>-</a:t>
            </a:r>
            <a:r>
              <a:rPr lang="ar-JO" sz="1400" dirty="0" smtClean="0">
                <a:latin typeface="Alexandria" pitchFamily="2" charset="-78"/>
                <a:cs typeface="Alexandria" pitchFamily="2" charset="-78"/>
              </a:rPr>
              <a:t>يقوم اخرون ضمن شبكة المعاملات المشفرة للبيتكوين،بوضع المعاملة في سجل مع غيرها من المعاملات و تستغرق هذه الخطوة وقتا ليس بالقصير، و تتطلب حل مسائل رياضية معقدة،تزداد تعقيدا كلما زادت قيمة العملة المشفرة، و عند اكتمال هذه العمليات تصبح المعاملة في حكم المنجزة، و تتم مكافأة القائم بمثل هذه العمليات، و يتبارى من في الشبكة على القيام بهذه العمليات بغية تحقيق المكافأة،حتى انه يطلق على هؤلاء بإسم المنقبين</a:t>
            </a:r>
          </a:p>
          <a:p>
            <a:pPr marL="0" indent="0" algn="r">
              <a:lnSpc>
                <a:spcPct val="150000"/>
              </a:lnSpc>
              <a:buNone/>
            </a:pPr>
            <a:r>
              <a:rPr lang="ar-JO" sz="1400" dirty="0" smtClean="0">
                <a:latin typeface="Alexandria" pitchFamily="2" charset="-78"/>
                <a:cs typeface="Alexandria" pitchFamily="2" charset="-78"/>
              </a:rPr>
              <a:t>الاتجاهات المستقبلية: الخصوصية المعززة</a:t>
            </a:r>
          </a:p>
          <a:p>
            <a:pPr marL="0" indent="0" algn="r">
              <a:lnSpc>
                <a:spcPct val="150000"/>
              </a:lnSpc>
              <a:buNone/>
            </a:pPr>
            <a:r>
              <a:rPr lang="ar-JO" sz="1400" dirty="0" smtClean="0">
                <a:latin typeface="Alexandria" pitchFamily="2" charset="-78"/>
                <a:cs typeface="Alexandria" pitchFamily="2" charset="-78"/>
              </a:rPr>
              <a:t>كان هناك الكثير من القلق من ان البيتكوين من شانه تمكين المجرمين من تحويل وحدات من العملة المشفرة من محفظة  الى اخرى بصورة سرية،غير ان الواقع من الصعب تخصيص مفتاح شيفرة لمعاملة معينة الا اذا توافرت جميع سجلاتها.</a:t>
            </a:r>
          </a:p>
          <a:p>
            <a:pPr marL="0" indent="0" algn="r">
              <a:lnSpc>
                <a:spcPct val="150000"/>
              </a:lnSpc>
              <a:buNone/>
            </a:pPr>
            <a:r>
              <a:rPr lang="ar-JO" sz="1400" dirty="0" smtClean="0">
                <a:latin typeface="Alexandria" pitchFamily="2" charset="-78"/>
                <a:cs typeface="Alexandria" pitchFamily="2" charset="-78"/>
              </a:rPr>
              <a:t>فمعاملات السجلات المتسلسلة ( بلوك تشين ) مثل معاملات البيتكوين،و في الواقع لا يمكن لأي شخص تنزيل سجلات متسلسلة للبيتكوين،علما ان حجم التنزيل هو 145 جيجابايت،و يعني ذلك انه اذا عرف مفتاح الشيفرة يمكن رؤية حدوث المعاملات المشفرة ذات العلاقة، و إن كان من المتعذر على اي طرف ثالث التلاعب في تقاصيلها</a:t>
            </a:r>
            <a:endParaRPr lang="en-US" sz="1400" dirty="0">
              <a:latin typeface="Alexandria" pitchFamily="2" charset="-78"/>
              <a:cs typeface="Alexandria" pitchFamily="2" charset="-78"/>
            </a:endParaRPr>
          </a:p>
        </p:txBody>
      </p:sp>
      <p:pic>
        <p:nvPicPr>
          <p:cNvPr id="4" name="Picture 3"/>
          <p:cNvPicPr>
            <a:picLocks noChangeAspect="1"/>
          </p:cNvPicPr>
          <p:nvPr/>
        </p:nvPicPr>
        <p:blipFill>
          <a:blip r:embed="rId2"/>
          <a:stretch>
            <a:fillRect/>
          </a:stretch>
        </p:blipFill>
        <p:spPr>
          <a:xfrm>
            <a:off x="452325" y="139528"/>
            <a:ext cx="1969179" cy="1079086"/>
          </a:xfrm>
          <a:prstGeom prst="rect">
            <a:avLst/>
          </a:prstGeom>
        </p:spPr>
      </p:pic>
    </p:spTree>
    <p:extLst>
      <p:ext uri="{BB962C8B-B14F-4D97-AF65-F5344CB8AC3E}">
        <p14:creationId xmlns:p14="http://schemas.microsoft.com/office/powerpoint/2010/main" val="27922236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ar-JO" sz="2000" dirty="0">
                <a:solidFill>
                  <a:srgbClr val="FFC000"/>
                </a:solidFill>
                <a:latin typeface="Alexandria Medium" pitchFamily="2" charset="-78"/>
                <a:cs typeface="Alexandria Medium" pitchFamily="2" charset="-78"/>
              </a:rPr>
              <a:t>أ- العملات الرقمية و العملات المشفرة</a:t>
            </a:r>
            <a:br>
              <a:rPr lang="ar-JO" sz="2000" dirty="0">
                <a:solidFill>
                  <a:srgbClr val="FFC000"/>
                </a:solidFill>
                <a:latin typeface="Alexandria Medium" pitchFamily="2" charset="-78"/>
                <a:cs typeface="Alexandria Medium" pitchFamily="2" charset="-78"/>
              </a:rPr>
            </a:br>
            <a:endParaRPr lang="en-US" sz="2000" dirty="0"/>
          </a:p>
        </p:txBody>
      </p:sp>
      <p:sp>
        <p:nvSpPr>
          <p:cNvPr id="3" name="Content Placeholder 2"/>
          <p:cNvSpPr>
            <a:spLocks noGrp="1"/>
          </p:cNvSpPr>
          <p:nvPr>
            <p:ph idx="1"/>
          </p:nvPr>
        </p:nvSpPr>
        <p:spPr>
          <a:xfrm>
            <a:off x="1190170" y="1825625"/>
            <a:ext cx="10163629" cy="4351338"/>
          </a:xfrm>
        </p:spPr>
        <p:txBody>
          <a:bodyPr>
            <a:normAutofit/>
          </a:bodyPr>
          <a:lstStyle/>
          <a:p>
            <a:pPr marL="0" indent="0" algn="r">
              <a:buNone/>
            </a:pPr>
            <a:r>
              <a:rPr lang="ar-JO" sz="1800" dirty="0" smtClean="0">
                <a:solidFill>
                  <a:schemeClr val="accent4"/>
                </a:solidFill>
                <a:latin typeface="Alexandria Medium" pitchFamily="2" charset="-78"/>
                <a:cs typeface="Alexandria Medium" pitchFamily="2" charset="-78"/>
              </a:rPr>
              <a:t>مخاطر التعامل بالعملات المشفرة و اعتبارات اخرى</a:t>
            </a:r>
          </a:p>
          <a:p>
            <a:pPr marL="0" indent="0" algn="r">
              <a:lnSpc>
                <a:spcPct val="150000"/>
              </a:lnSpc>
              <a:buNone/>
            </a:pPr>
            <a:r>
              <a:rPr lang="ar-JO" sz="1400" dirty="0" smtClean="0">
                <a:latin typeface="Alexandria" pitchFamily="2" charset="-78"/>
                <a:cs typeface="Alexandria" pitchFamily="2" charset="-78"/>
              </a:rPr>
              <a:t>على الرغم من ان العملات المشفرة قد تدعم الابتكار و تخدم اغراضا مشروعة كما</a:t>
            </a:r>
          </a:p>
          <a:p>
            <a:pPr marL="0" indent="0" algn="r">
              <a:lnSpc>
                <a:spcPct val="150000"/>
              </a:lnSpc>
              <a:buNone/>
            </a:pPr>
            <a:r>
              <a:rPr lang="ar-JO" sz="1400" dirty="0" smtClean="0">
                <a:latin typeface="Alexandria" pitchFamily="2" charset="-78"/>
                <a:cs typeface="Alexandria" pitchFamily="2" charset="-78"/>
              </a:rPr>
              <a:t>لو كانت عملات تقليدية،حالها حال غيرها من ادوات اختزان القيمة و تحويلها، فقد يتم </a:t>
            </a:r>
          </a:p>
          <a:p>
            <a:pPr marL="0" indent="0" algn="r">
              <a:lnSpc>
                <a:spcPct val="150000"/>
              </a:lnSpc>
              <a:buNone/>
            </a:pPr>
            <a:r>
              <a:rPr lang="ar-JO" sz="1400" dirty="0" smtClean="0">
                <a:latin typeface="Alexandria" pitchFamily="2" charset="-78"/>
                <a:cs typeface="Alexandria" pitchFamily="2" charset="-78"/>
              </a:rPr>
              <a:t>استغلال هذه العملات لاغراض غسل الاموال و تمويل الارهاب و التمكين من ارتكاب</a:t>
            </a:r>
          </a:p>
          <a:p>
            <a:pPr marL="0" indent="0" algn="r">
              <a:lnSpc>
                <a:spcPct val="150000"/>
              </a:lnSpc>
              <a:buNone/>
            </a:pPr>
            <a:r>
              <a:rPr lang="ar-JO" sz="1400" dirty="0" smtClean="0">
                <a:latin typeface="Alexandria" pitchFamily="2" charset="-78"/>
                <a:cs typeface="Alexandria" pitchFamily="2" charset="-78"/>
              </a:rPr>
              <a:t>جرائم اخرى مثل تجارة المخدرات و الجرائم الالكترونية، فالعملات المشفرة مصممة </a:t>
            </a:r>
          </a:p>
          <a:p>
            <a:pPr marL="0" indent="0" algn="r">
              <a:lnSpc>
                <a:spcPct val="150000"/>
              </a:lnSpc>
              <a:buNone/>
            </a:pPr>
            <a:r>
              <a:rPr lang="ar-JO" sz="1400" dirty="0" smtClean="0">
                <a:latin typeface="Alexandria" pitchFamily="2" charset="-78"/>
                <a:cs typeface="Alexandria" pitchFamily="2" charset="-78"/>
              </a:rPr>
              <a:t>لتكون بديلا لأنظمة السداد التقليدية الحالية، في وسيلة لتتبع المدفوعات و اختزان</a:t>
            </a:r>
          </a:p>
          <a:p>
            <a:pPr marL="0" indent="0" algn="r">
              <a:lnSpc>
                <a:spcPct val="150000"/>
              </a:lnSpc>
              <a:buNone/>
            </a:pPr>
            <a:r>
              <a:rPr lang="ar-JO" sz="1400" dirty="0" smtClean="0">
                <a:latin typeface="Alexandria" pitchFamily="2" charset="-78"/>
                <a:cs typeface="Alexandria" pitchFamily="2" charset="-78"/>
              </a:rPr>
              <a:t>القيمة و تحويلها من بلد الى اخر عبر الانترنت. و قد يكون التعامل بالعملات المشفرة</a:t>
            </a:r>
          </a:p>
          <a:p>
            <a:pPr marL="0" indent="0" algn="r">
              <a:lnSpc>
                <a:spcPct val="150000"/>
              </a:lnSpc>
              <a:buNone/>
            </a:pPr>
            <a:r>
              <a:rPr lang="ar-JO" sz="1400" dirty="0" smtClean="0">
                <a:latin typeface="Alexandria" pitchFamily="2" charset="-78"/>
                <a:cs typeface="Alexandria" pitchFamily="2" charset="-78"/>
              </a:rPr>
              <a:t>من شأنه جعل عمليات السداد اقل تكلغة و اسرع تنفيذا، لكنها ليست معتمدة من </a:t>
            </a:r>
          </a:p>
          <a:p>
            <a:pPr marL="0" indent="0" algn="r">
              <a:lnSpc>
                <a:spcPct val="150000"/>
              </a:lnSpc>
              <a:buNone/>
            </a:pPr>
            <a:r>
              <a:rPr lang="ar-JO" sz="1400" dirty="0" smtClean="0">
                <a:latin typeface="Alexandria" pitchFamily="2" charset="-78"/>
                <a:cs typeface="Alexandria" pitchFamily="2" charset="-78"/>
              </a:rPr>
              <a:t>اي حكومة او بنك مركزي الى في الحدود القليلة جدا جدا،حيث تنتشر شركات العملات المشفرة حول العالم لتقديم المنتجات و الخدمات للمستهلكين،و هناك بورصات للعملات المشفرة ، و هناك شركات مزودي محافظ العملات المشفرة الرقمية عبر الانترنت.</a:t>
            </a:r>
            <a:endParaRPr lang="en-US" sz="1400" dirty="0">
              <a:latin typeface="Alexandria" pitchFamily="2" charset="-78"/>
              <a:cs typeface="Alexandria" pitchFamily="2" charset="-78"/>
            </a:endParaRPr>
          </a:p>
        </p:txBody>
      </p:sp>
      <p:pic>
        <p:nvPicPr>
          <p:cNvPr id="4" name="Picture 3"/>
          <p:cNvPicPr>
            <a:picLocks noChangeAspect="1"/>
          </p:cNvPicPr>
          <p:nvPr/>
        </p:nvPicPr>
        <p:blipFill>
          <a:blip r:embed="rId2"/>
          <a:stretch>
            <a:fillRect/>
          </a:stretch>
        </p:blipFill>
        <p:spPr>
          <a:xfrm>
            <a:off x="205580" y="230188"/>
            <a:ext cx="1969179" cy="1079086"/>
          </a:xfrm>
          <a:prstGeom prst="rect">
            <a:avLst/>
          </a:prstGeom>
        </p:spPr>
      </p:pic>
      <p:pic>
        <p:nvPicPr>
          <p:cNvPr id="6" name="Picture 5"/>
          <p:cNvPicPr>
            <a:picLocks noChangeAspect="1"/>
          </p:cNvPicPr>
          <p:nvPr/>
        </p:nvPicPr>
        <p:blipFill>
          <a:blip r:embed="rId3"/>
          <a:stretch>
            <a:fillRect/>
          </a:stretch>
        </p:blipFill>
        <p:spPr>
          <a:xfrm>
            <a:off x="205580" y="1944914"/>
            <a:ext cx="4538961" cy="2726297"/>
          </a:xfrm>
          <a:prstGeom prst="rect">
            <a:avLst/>
          </a:prstGeom>
        </p:spPr>
      </p:pic>
    </p:spTree>
    <p:extLst>
      <p:ext uri="{BB962C8B-B14F-4D97-AF65-F5344CB8AC3E}">
        <p14:creationId xmlns:p14="http://schemas.microsoft.com/office/powerpoint/2010/main" val="160185822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ar-JO" sz="2000" dirty="0">
                <a:solidFill>
                  <a:srgbClr val="FFC000"/>
                </a:solidFill>
                <a:latin typeface="Alexandria Black" pitchFamily="2" charset="-78"/>
                <a:cs typeface="Alexandria Black" pitchFamily="2" charset="-78"/>
              </a:rPr>
              <a:t>أ- العملات الرقمية و العملات المشفرة</a:t>
            </a:r>
            <a:br>
              <a:rPr lang="ar-JO" sz="2000" dirty="0">
                <a:solidFill>
                  <a:srgbClr val="FFC000"/>
                </a:solidFill>
                <a:latin typeface="Alexandria Black" pitchFamily="2" charset="-78"/>
                <a:cs typeface="Alexandria Black" pitchFamily="2" charset="-78"/>
              </a:rPr>
            </a:br>
            <a:endParaRPr lang="en-US" dirty="0">
              <a:latin typeface="Alexandria Black" pitchFamily="2" charset="-78"/>
              <a:cs typeface="Alexandria Black" pitchFamily="2" charset="-78"/>
            </a:endParaRPr>
          </a:p>
        </p:txBody>
      </p:sp>
      <p:sp>
        <p:nvSpPr>
          <p:cNvPr id="3" name="Content Placeholder 2"/>
          <p:cNvSpPr>
            <a:spLocks noGrp="1"/>
          </p:cNvSpPr>
          <p:nvPr>
            <p:ph idx="1"/>
          </p:nvPr>
        </p:nvSpPr>
        <p:spPr/>
        <p:txBody>
          <a:bodyPr>
            <a:normAutofit/>
          </a:bodyPr>
          <a:lstStyle/>
          <a:p>
            <a:pPr marL="0" indent="0" algn="r">
              <a:lnSpc>
                <a:spcPct val="150000"/>
              </a:lnSpc>
              <a:buNone/>
            </a:pPr>
            <a:r>
              <a:rPr lang="ar-JO" sz="1400" dirty="0" smtClean="0">
                <a:latin typeface="Alexandria" pitchFamily="2" charset="-78"/>
                <a:cs typeface="Alexandria" pitchFamily="2" charset="-78"/>
              </a:rPr>
              <a:t>-يمكن توضيح مخاطر التعامل بالعملات المشفرة فيما يلي : </a:t>
            </a:r>
          </a:p>
          <a:p>
            <a:pPr marL="0" indent="0" algn="r">
              <a:lnSpc>
                <a:spcPct val="150000"/>
              </a:lnSpc>
              <a:buNone/>
            </a:pPr>
            <a:r>
              <a:rPr lang="ar-JO" sz="1400" dirty="0" smtClean="0">
                <a:latin typeface="Alexandria" pitchFamily="2" charset="-78"/>
                <a:cs typeface="Alexandria" pitchFamily="2" charset="-78"/>
              </a:rPr>
              <a:t>1-اسعار صرف العملات المشفرة متقلبة و تكاليف التعامل بها غير واضحة، فمن الممكن انخفاض سعرها في اليوم الواحد اكثر من 60% من قيمتها </a:t>
            </a:r>
          </a:p>
          <a:p>
            <a:pPr marL="0" indent="0" algn="r">
              <a:lnSpc>
                <a:spcPct val="150000"/>
              </a:lnSpc>
              <a:buNone/>
            </a:pPr>
            <a:r>
              <a:rPr lang="ar-JO" sz="1400" dirty="0" smtClean="0">
                <a:latin typeface="Alexandria" pitchFamily="2" charset="-78"/>
                <a:cs typeface="Alexandria" pitchFamily="2" charset="-78"/>
              </a:rPr>
              <a:t>2-يشكل مخترقي المواقع الالكترونية و المحتالون تهديدات امنية خطيرة للمتعاملين بالعملات المشفرة، فالعملات المشفرة تشمل الافراد مزودي محافظ العملات المشفرة و شركات الصرافة المختصة بهذه العملات ، فمثلا اذا تمكن مخترق من الوصول الى مفاتيح البيتكوين( السجلات المشفرة ) الخاصة بالمستهلك و التي تتمثل في رموز مكونة من 64 حرفا، يمكن للمستهلك ان يخسر كامل رصيده</a:t>
            </a:r>
          </a:p>
          <a:p>
            <a:pPr marL="0" indent="0" algn="r">
              <a:lnSpc>
                <a:spcPct val="150000"/>
              </a:lnSpc>
              <a:buNone/>
            </a:pPr>
            <a:r>
              <a:rPr lang="ar-JO" sz="1400" dirty="0" smtClean="0">
                <a:latin typeface="Alexandria" pitchFamily="2" charset="-78"/>
                <a:cs typeface="Alexandria" pitchFamily="2" charset="-78"/>
              </a:rPr>
              <a:t>-قد لا تقدم شركات تداول العملات المشفرة،اي مساعدة لاسترداد الاموال المقومة بهذه العملة المشفرة في حالة الفقدان او السرقة، فبعض الشركات التي تعمل بالعملات المشفرة لا تفصح شخصية المتعاملين و ارقامهم و عناوينهم </a:t>
            </a:r>
          </a:p>
          <a:p>
            <a:pPr marL="0" indent="0" algn="r">
              <a:lnSpc>
                <a:spcPct val="150000"/>
              </a:lnSpc>
              <a:buNone/>
            </a:pPr>
            <a:r>
              <a:rPr lang="ar-JO" sz="1400" dirty="0" smtClean="0">
                <a:latin typeface="Alexandria" pitchFamily="2" charset="-78"/>
                <a:cs typeface="Alexandria" pitchFamily="2" charset="-78"/>
              </a:rPr>
              <a:t>مثال : خسرت شركة مونت غوكس العاملة في التداول و اعلنت افلاسها بسبب حدوث خرق امني ادى الى خسارة عملات بيتكوين تزيد قيمتها عن 460 مليون دولار، و بالطبع خسر المتعاملون مستحقاتهم</a:t>
            </a:r>
            <a:endParaRPr lang="en-US" sz="1400" dirty="0">
              <a:latin typeface="Alexandria" pitchFamily="2" charset="-78"/>
              <a:cs typeface="Alexandria" pitchFamily="2" charset="-78"/>
            </a:endParaRPr>
          </a:p>
        </p:txBody>
      </p:sp>
      <p:pic>
        <p:nvPicPr>
          <p:cNvPr id="4" name="Picture 3"/>
          <p:cNvPicPr>
            <a:picLocks noChangeAspect="1"/>
          </p:cNvPicPr>
          <p:nvPr/>
        </p:nvPicPr>
        <p:blipFill>
          <a:blip r:embed="rId2"/>
          <a:stretch>
            <a:fillRect/>
          </a:stretch>
        </p:blipFill>
        <p:spPr>
          <a:xfrm>
            <a:off x="394267" y="230188"/>
            <a:ext cx="1969179" cy="1079086"/>
          </a:xfrm>
          <a:prstGeom prst="rect">
            <a:avLst/>
          </a:prstGeom>
        </p:spPr>
      </p:pic>
    </p:spTree>
    <p:extLst>
      <p:ext uri="{BB962C8B-B14F-4D97-AF65-F5344CB8AC3E}">
        <p14:creationId xmlns:p14="http://schemas.microsoft.com/office/powerpoint/2010/main" val="30856452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ar-JO" sz="2000" dirty="0">
                <a:solidFill>
                  <a:srgbClr val="FFC000"/>
                </a:solidFill>
                <a:latin typeface="Alexandria Black" pitchFamily="2" charset="-78"/>
                <a:cs typeface="Alexandria Black" pitchFamily="2" charset="-78"/>
              </a:rPr>
              <a:t>أ- العملات الرقمية و العملات المشفرة</a:t>
            </a:r>
            <a:br>
              <a:rPr lang="ar-JO" sz="2000" dirty="0">
                <a:solidFill>
                  <a:srgbClr val="FFC000"/>
                </a:solidFill>
                <a:latin typeface="Alexandria Black" pitchFamily="2" charset="-78"/>
                <a:cs typeface="Alexandria Black" pitchFamily="2" charset="-78"/>
              </a:rPr>
            </a:br>
            <a:endParaRPr lang="en-US" dirty="0"/>
          </a:p>
        </p:txBody>
      </p:sp>
      <p:sp>
        <p:nvSpPr>
          <p:cNvPr id="3" name="Content Placeholder 2"/>
          <p:cNvSpPr>
            <a:spLocks noGrp="1"/>
          </p:cNvSpPr>
          <p:nvPr>
            <p:ph idx="1"/>
          </p:nvPr>
        </p:nvSpPr>
        <p:spPr/>
        <p:txBody>
          <a:bodyPr>
            <a:normAutofit/>
          </a:bodyPr>
          <a:lstStyle/>
          <a:p>
            <a:pPr marL="0" indent="0" algn="r">
              <a:lnSpc>
                <a:spcPct val="150000"/>
              </a:lnSpc>
              <a:buNone/>
            </a:pPr>
            <a:r>
              <a:rPr lang="ar-JO" sz="1800" dirty="0" smtClean="0">
                <a:solidFill>
                  <a:schemeClr val="accent4"/>
                </a:solidFill>
                <a:latin typeface="Alexandria Medium" pitchFamily="2" charset="-78"/>
                <a:cs typeface="Alexandria Medium" pitchFamily="2" charset="-78"/>
              </a:rPr>
              <a:t>تقويم العملة المشفرة</a:t>
            </a:r>
          </a:p>
          <a:p>
            <a:pPr marL="0" indent="0" algn="r">
              <a:lnSpc>
                <a:spcPct val="150000"/>
              </a:lnSpc>
              <a:buNone/>
            </a:pPr>
            <a:r>
              <a:rPr lang="ar-JO" sz="1400" dirty="0" smtClean="0">
                <a:latin typeface="Alexandria" pitchFamily="2" charset="-78"/>
                <a:cs typeface="Alexandria" pitchFamily="2" charset="-78"/>
              </a:rPr>
              <a:t>معظم العملات المشفرة التابعة لانظمة مركزية لها قيمة ثابتة حيث تقوم الشركة المسيطرة بتحديد سعر صرف لها و في كثير من الاحيان ترتبط هذه القيمة بالعملة الوطنية، فعلى سبيل المثال كانت الوحدة من العملة المشفرة المسما</a:t>
            </a:r>
            <a:r>
              <a:rPr lang="ar-JO" sz="1400" dirty="0">
                <a:latin typeface="Alexandria" pitchFamily="2" charset="-78"/>
                <a:cs typeface="Alexandria" pitchFamily="2" charset="-78"/>
              </a:rPr>
              <a:t>ه</a:t>
            </a:r>
            <a:r>
              <a:rPr lang="ar-JO" sz="1400" dirty="0" smtClean="0">
                <a:latin typeface="Alexandria" pitchFamily="2" charset="-78"/>
                <a:cs typeface="Alexandria" pitchFamily="2" charset="-78"/>
              </a:rPr>
              <a:t> ليبرتي ريزيرف تساوي دولار امريكي واحد قد يتم تثبيت قيم العملات المشفرة باستخدام اصول فعلية، فعلى سبيل المثال تقوم بعض الشركات التي تدير انظمة عملات مشفرة مرتبطة بالمعادن الثمينة بتحديد قيمة عملتها الرقمية بكمية محودة من معدن معين مثل الذهب، و على النقيض من ذلك قد تنقلب قيمة العملة المشفرة وفقا للعرض و الطلب عليها لا سيما بالنسبة للعملات المشفرة غير الخاضعة لمنظومة مركزية تقوم بتثبيت سعر الصرف.</a:t>
            </a:r>
          </a:p>
          <a:p>
            <a:pPr marL="0" indent="0" algn="r">
              <a:lnSpc>
                <a:spcPct val="150000"/>
              </a:lnSpc>
              <a:buNone/>
            </a:pPr>
            <a:r>
              <a:rPr lang="ar-JO" sz="1800" dirty="0" smtClean="0">
                <a:solidFill>
                  <a:schemeClr val="accent4"/>
                </a:solidFill>
                <a:latin typeface="Alexandria Medium" pitchFamily="2" charset="-78"/>
                <a:cs typeface="Alexandria Medium" pitchFamily="2" charset="-78"/>
              </a:rPr>
              <a:t>الصرافون و خدمات الطرف الثالث</a:t>
            </a:r>
          </a:p>
          <a:p>
            <a:pPr marL="0" indent="0" algn="r">
              <a:lnSpc>
                <a:spcPct val="150000"/>
              </a:lnSpc>
              <a:buNone/>
            </a:pPr>
            <a:r>
              <a:rPr lang="ar-JO" sz="1400" dirty="0" smtClean="0">
                <a:latin typeface="Alexandria" pitchFamily="2" charset="-78"/>
                <a:cs typeface="Alexandria" pitchFamily="2" charset="-78"/>
              </a:rPr>
              <a:t>بين</a:t>
            </a:r>
            <a:r>
              <a:rPr lang="ar-JO" sz="1400" dirty="0" smtClean="0">
                <a:solidFill>
                  <a:srgbClr val="000000"/>
                </a:solidFill>
                <a:latin typeface="Alexandria" pitchFamily="2" charset="-78"/>
                <a:cs typeface="Alexandria" pitchFamily="2" charset="-78"/>
              </a:rPr>
              <a:t>ما يمكن للمستخدمين التعامل بالكامل بالعملة المشفرة داخل المنظومة ذات العلاقة،فإن الافراد قد يرغبون في الدخول و الخروج من المنظومة المشفرة، و تحويل عملاتهم المحلية الاساسية او دولاراتهم الى عملة مشفرة، او تحويل العملة المشفرة الى عملات تقليدية اساسية،تعد وظيفة التحويل حيوية الاهمية بالنسبة لمنظومة العملة المشفرة ،حيث يمكن ان يتعامل المستخدم مباشرة مع </a:t>
            </a:r>
            <a:endParaRPr lang="en-US" sz="1400" dirty="0">
              <a:solidFill>
                <a:srgbClr val="000000"/>
              </a:solidFill>
              <a:latin typeface="Alexandria" pitchFamily="2" charset="-78"/>
              <a:cs typeface="Alexandria" pitchFamily="2" charset="-78"/>
            </a:endParaRPr>
          </a:p>
        </p:txBody>
      </p:sp>
      <p:pic>
        <p:nvPicPr>
          <p:cNvPr id="4" name="Picture 3"/>
          <p:cNvPicPr>
            <a:picLocks noChangeAspect="1"/>
          </p:cNvPicPr>
          <p:nvPr/>
        </p:nvPicPr>
        <p:blipFill>
          <a:blip r:embed="rId2"/>
          <a:stretch>
            <a:fillRect/>
          </a:stretch>
        </p:blipFill>
        <p:spPr>
          <a:xfrm>
            <a:off x="838200" y="139528"/>
            <a:ext cx="1969179" cy="1079086"/>
          </a:xfrm>
          <a:prstGeom prst="rect">
            <a:avLst/>
          </a:prstGeom>
        </p:spPr>
      </p:pic>
    </p:spTree>
    <p:extLst>
      <p:ext uri="{BB962C8B-B14F-4D97-AF65-F5344CB8AC3E}">
        <p14:creationId xmlns:p14="http://schemas.microsoft.com/office/powerpoint/2010/main" val="117126230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ar-JO" sz="2000" dirty="0">
                <a:solidFill>
                  <a:srgbClr val="FFC000"/>
                </a:solidFill>
                <a:latin typeface="Alexandria Black" pitchFamily="2" charset="-78"/>
                <a:cs typeface="Alexandria Black" pitchFamily="2" charset="-78"/>
              </a:rPr>
              <a:t>أ- العملات الرقمية و العملات المشفرة</a:t>
            </a:r>
            <a:br>
              <a:rPr lang="ar-JO" sz="2000" dirty="0">
                <a:solidFill>
                  <a:srgbClr val="FFC000"/>
                </a:solidFill>
                <a:latin typeface="Alexandria Black" pitchFamily="2" charset="-78"/>
                <a:cs typeface="Alexandria Black" pitchFamily="2" charset="-78"/>
              </a:rPr>
            </a:br>
            <a:endParaRPr lang="en-US" sz="2000" dirty="0">
              <a:latin typeface="Alexandria Black" pitchFamily="2" charset="-78"/>
              <a:cs typeface="Alexandria Black" pitchFamily="2" charset="-78"/>
            </a:endParaRPr>
          </a:p>
        </p:txBody>
      </p:sp>
      <p:sp>
        <p:nvSpPr>
          <p:cNvPr id="3" name="Content Placeholder 2"/>
          <p:cNvSpPr>
            <a:spLocks noGrp="1"/>
          </p:cNvSpPr>
          <p:nvPr>
            <p:ph idx="1"/>
          </p:nvPr>
        </p:nvSpPr>
        <p:spPr/>
        <p:txBody>
          <a:bodyPr>
            <a:normAutofit/>
          </a:bodyPr>
          <a:lstStyle/>
          <a:p>
            <a:pPr marL="0" indent="0" algn="r">
              <a:lnSpc>
                <a:spcPct val="150000"/>
              </a:lnSpc>
              <a:buNone/>
            </a:pPr>
            <a:r>
              <a:rPr lang="ar-JO" sz="1400" dirty="0" smtClean="0">
                <a:latin typeface="Alexandria" pitchFamily="2" charset="-78"/>
                <a:cs typeface="Alexandria" pitchFamily="2" charset="-78"/>
              </a:rPr>
              <a:t>الشركة القائمة بالادارة في عمليات التحويل، نتيجة لذلك ظهرت شركات اطلق عليها مجازا شركات الطرف الثالث مهمتها عمليات التحويل من العملات التقليدية الى العملة المشفرة او بالعكس.او التحويل من عملة مشفرة الى عملة مشفرة اخرى، و ينطوي هذا التطور على تحسين المشهد الافتراضي للعملة المشفرة</a:t>
            </a:r>
          </a:p>
          <a:p>
            <a:pPr marL="0" indent="0" algn="r">
              <a:lnSpc>
                <a:spcPct val="150000"/>
              </a:lnSpc>
              <a:buNone/>
            </a:pPr>
            <a:r>
              <a:rPr lang="ar-JO" sz="1800" dirty="0" smtClean="0">
                <a:solidFill>
                  <a:schemeClr val="accent4"/>
                </a:solidFill>
                <a:latin typeface="Alexandria Medium" pitchFamily="2" charset="-78"/>
                <a:cs typeface="Alexandria Medium" pitchFamily="2" charset="-78"/>
              </a:rPr>
              <a:t>التحديات امام تطبيق القانون في منظومة العملات المشفرة</a:t>
            </a:r>
          </a:p>
          <a:p>
            <a:pPr marL="0" indent="0" algn="r">
              <a:lnSpc>
                <a:spcPct val="150000"/>
              </a:lnSpc>
              <a:buNone/>
            </a:pPr>
            <a:r>
              <a:rPr lang="ar-JO" sz="1400" dirty="0" smtClean="0">
                <a:latin typeface="Alexandria" pitchFamily="2" charset="-78"/>
                <a:cs typeface="Alexandria" pitchFamily="2" charset="-78"/>
              </a:rPr>
              <a:t>تمثل السمات الخاصة بأنظمة العملات المشفرة تحديات جديدة امام تطبيق القانون، فالعديد من الفوائد التي تعد بها انظمة العملة المشفرة للمستهلكين، مثل زيادة الخصوصية في المعاملات و القدرة على ارسال الاموال دون وسيط،تشكل عقبات امام تطبيق القانون تحسبا لوجود من يمكن ان يستغل تسهيلات هذه الانظمة لاغراض غير قانونية</a:t>
            </a:r>
          </a:p>
          <a:p>
            <a:pPr marL="0" indent="0" algn="r">
              <a:lnSpc>
                <a:spcPct val="150000"/>
              </a:lnSpc>
              <a:buNone/>
            </a:pPr>
            <a:r>
              <a:rPr lang="ar-JO" sz="1400" dirty="0" smtClean="0">
                <a:latin typeface="Alexandria" pitchFamily="2" charset="-78"/>
                <a:cs typeface="Alexandria" pitchFamily="2" charset="-78"/>
              </a:rPr>
              <a:t>و في هذا الاطار تشمل التحديات الرئيسية املم تطبيق القانون الصعوبات المتعلقة بالجوانب الرقابية و جوانب الالتزام و التعميم على المعاملات و سريتها.</a:t>
            </a:r>
            <a:endParaRPr lang="en-US" sz="1400" dirty="0">
              <a:latin typeface="Alexandria" pitchFamily="2" charset="-78"/>
              <a:cs typeface="Alexandria" pitchFamily="2" charset="-78"/>
            </a:endParaRPr>
          </a:p>
        </p:txBody>
      </p:sp>
      <p:pic>
        <p:nvPicPr>
          <p:cNvPr id="4" name="Picture 3"/>
          <p:cNvPicPr>
            <a:picLocks noChangeAspect="1"/>
          </p:cNvPicPr>
          <p:nvPr/>
        </p:nvPicPr>
        <p:blipFill>
          <a:blip r:embed="rId2"/>
          <a:stretch>
            <a:fillRect/>
          </a:stretch>
        </p:blipFill>
        <p:spPr>
          <a:xfrm>
            <a:off x="466838" y="230188"/>
            <a:ext cx="1969179" cy="1079086"/>
          </a:xfrm>
          <a:prstGeom prst="rect">
            <a:avLst/>
          </a:prstGeom>
        </p:spPr>
      </p:pic>
    </p:spTree>
    <p:extLst>
      <p:ext uri="{BB962C8B-B14F-4D97-AF65-F5344CB8AC3E}">
        <p14:creationId xmlns:p14="http://schemas.microsoft.com/office/powerpoint/2010/main" val="202005674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ar-JO" sz="2000" dirty="0">
                <a:solidFill>
                  <a:srgbClr val="FFC000"/>
                </a:solidFill>
                <a:latin typeface="Alexandria Black" pitchFamily="2" charset="-78"/>
                <a:cs typeface="Alexandria Black" pitchFamily="2" charset="-78"/>
              </a:rPr>
              <a:t>أ- العملات الرقمية و العملات المشفرة</a:t>
            </a:r>
            <a:br>
              <a:rPr lang="ar-JO" sz="2000" dirty="0">
                <a:solidFill>
                  <a:srgbClr val="FFC000"/>
                </a:solidFill>
                <a:latin typeface="Alexandria Black" pitchFamily="2" charset="-78"/>
                <a:cs typeface="Alexandria Black" pitchFamily="2" charset="-78"/>
              </a:rPr>
            </a:br>
            <a:endParaRPr lang="en-US" dirty="0"/>
          </a:p>
        </p:txBody>
      </p:sp>
      <p:sp>
        <p:nvSpPr>
          <p:cNvPr id="3" name="Content Placeholder 2"/>
          <p:cNvSpPr>
            <a:spLocks noGrp="1"/>
          </p:cNvSpPr>
          <p:nvPr>
            <p:ph idx="1"/>
          </p:nvPr>
        </p:nvSpPr>
        <p:spPr/>
        <p:txBody>
          <a:bodyPr>
            <a:normAutofit/>
          </a:bodyPr>
          <a:lstStyle/>
          <a:p>
            <a:pPr marL="0" indent="0" algn="r">
              <a:buNone/>
            </a:pPr>
            <a:r>
              <a:rPr lang="ar-JO" sz="1800" dirty="0" smtClean="0">
                <a:solidFill>
                  <a:schemeClr val="accent4"/>
                </a:solidFill>
                <a:latin typeface="Alexandria Medium" pitchFamily="2" charset="-78"/>
                <a:cs typeface="Alexandria Medium" pitchFamily="2" charset="-78"/>
              </a:rPr>
              <a:t>التباين في جوانب الرقابة و الالتزام</a:t>
            </a:r>
          </a:p>
          <a:p>
            <a:pPr marL="0" indent="0" algn="r">
              <a:lnSpc>
                <a:spcPct val="150000"/>
              </a:lnSpc>
              <a:buNone/>
            </a:pPr>
            <a:r>
              <a:rPr lang="ar-JO" sz="1400" dirty="0" smtClean="0">
                <a:latin typeface="Alexandria" pitchFamily="2" charset="-78"/>
                <a:cs typeface="Alexandria" pitchFamily="2" charset="-78"/>
              </a:rPr>
              <a:t>ينجذب المجرمون الى الخدمات التي تكون فيها اجراءات مكافحة غسيل الاموال و برامج تحديد هوية العملاء اما ضعيفة او غير موجودة على الاطلاق. و هي سمات تخص بلدان تكون فيها النظم الرقابية منقوصة الكفاءة،و اجراءات تنفيذ القانون غير فعالة</a:t>
            </a:r>
          </a:p>
          <a:p>
            <a:pPr marL="0" indent="0" algn="r">
              <a:lnSpc>
                <a:spcPct val="150000"/>
              </a:lnSpc>
              <a:buNone/>
            </a:pPr>
            <a:r>
              <a:rPr lang="ar-JO" sz="1400" dirty="0" smtClean="0">
                <a:latin typeface="Alexandria" pitchFamily="2" charset="-78"/>
                <a:cs typeface="Alexandria" pitchFamily="2" charset="-78"/>
              </a:rPr>
              <a:t>و نظرا" لكون العملة المشفرة تفتقر الدعم او التدخل الحكومي، فهي  تقع رقابيا في منطقة رمادية بالنسبة للعديد من المناطق و الدول، لذلك لا تقوم العديد من انظمة التعامل بالعملات المشفرة بالتعرف على المعاملات المشبوهة او الابلاغ عنها، ولا تحتفظ بسجلات للعملاء</a:t>
            </a:r>
          </a:p>
          <a:p>
            <a:pPr marL="0" indent="0" algn="r">
              <a:lnSpc>
                <a:spcPct val="150000"/>
              </a:lnSpc>
              <a:buNone/>
            </a:pPr>
            <a:r>
              <a:rPr lang="ar-JO" sz="1400" dirty="0" smtClean="0">
                <a:latin typeface="Alexandria" pitchFamily="2" charset="-78"/>
                <a:cs typeface="Alexandria" pitchFamily="2" charset="-78"/>
              </a:rPr>
              <a:t>من اشهر العملات المشفرة هي :</a:t>
            </a:r>
          </a:p>
          <a:p>
            <a:pPr marL="0" indent="0" algn="r">
              <a:lnSpc>
                <a:spcPct val="150000"/>
              </a:lnSpc>
              <a:buNone/>
            </a:pPr>
            <a:r>
              <a:rPr lang="ar-JO" sz="1400" dirty="0" smtClean="0">
                <a:latin typeface="Alexandria" pitchFamily="2" charset="-78"/>
                <a:cs typeface="Alexandria" pitchFamily="2" charset="-78"/>
              </a:rPr>
              <a:t>-البيتكوين: نسخة محدثة من المعاملات التي تتم من نظير الى نظير الكترونيا، و التي تسمح بارسال المدفوعات عبر الانترنت مباشرة الى طرف اخر</a:t>
            </a:r>
          </a:p>
          <a:p>
            <a:pPr marL="0" indent="0" algn="r">
              <a:lnSpc>
                <a:spcPct val="150000"/>
              </a:lnSpc>
              <a:buNone/>
            </a:pPr>
            <a:r>
              <a:rPr lang="ar-JO" sz="1400" dirty="0" smtClean="0">
                <a:latin typeface="Alexandria" pitchFamily="2" charset="-78"/>
                <a:cs typeface="Alexandria" pitchFamily="2" charset="-78"/>
              </a:rPr>
              <a:t>-لايكوين: تعمل كنظام للسداد او التحويل عبر الانترنت مثل اي شبكة مصرفية على الانترنت</a:t>
            </a:r>
          </a:p>
          <a:p>
            <a:pPr marL="0" indent="0" algn="r">
              <a:lnSpc>
                <a:spcPct val="150000"/>
              </a:lnSpc>
              <a:buNone/>
            </a:pPr>
            <a:r>
              <a:rPr lang="ar-JO" sz="1400" dirty="0" smtClean="0">
                <a:latin typeface="Alexandria" pitchFamily="2" charset="-78"/>
                <a:cs typeface="Alexandria" pitchFamily="2" charset="-78"/>
              </a:rPr>
              <a:t>-اثيروم: عبارة عن منصة حوسبة تقوم على السجلات المتسلسلة و نظام تشغيل يتميز بوظائف العقود الذكية</a:t>
            </a:r>
            <a:endParaRPr lang="en-US" sz="1400" dirty="0">
              <a:latin typeface="Alexandria" pitchFamily="2" charset="-78"/>
              <a:cs typeface="Alexandria" pitchFamily="2" charset="-78"/>
            </a:endParaRPr>
          </a:p>
        </p:txBody>
      </p:sp>
      <p:pic>
        <p:nvPicPr>
          <p:cNvPr id="4" name="Picture 3"/>
          <p:cNvPicPr>
            <a:picLocks noChangeAspect="1"/>
          </p:cNvPicPr>
          <p:nvPr/>
        </p:nvPicPr>
        <p:blipFill>
          <a:blip r:embed="rId2"/>
          <a:stretch>
            <a:fillRect/>
          </a:stretch>
        </p:blipFill>
        <p:spPr>
          <a:xfrm>
            <a:off x="582953" y="139528"/>
            <a:ext cx="1969179" cy="1079086"/>
          </a:xfrm>
          <a:prstGeom prst="rect">
            <a:avLst/>
          </a:prstGeom>
        </p:spPr>
      </p:pic>
    </p:spTree>
    <p:extLst>
      <p:ext uri="{BB962C8B-B14F-4D97-AF65-F5344CB8AC3E}">
        <p14:creationId xmlns:p14="http://schemas.microsoft.com/office/powerpoint/2010/main" val="357226936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ar-JO" sz="2000" dirty="0">
                <a:solidFill>
                  <a:srgbClr val="FFC000"/>
                </a:solidFill>
                <a:latin typeface="Alexandria Black" pitchFamily="2" charset="-78"/>
                <a:cs typeface="Alexandria Black" pitchFamily="2" charset="-78"/>
              </a:rPr>
              <a:t>أ- العملات الرقمية و العملات المشفرة</a:t>
            </a:r>
            <a:br>
              <a:rPr lang="ar-JO" sz="2000" dirty="0">
                <a:solidFill>
                  <a:srgbClr val="FFC000"/>
                </a:solidFill>
                <a:latin typeface="Alexandria Black" pitchFamily="2" charset="-78"/>
                <a:cs typeface="Alexandria Black" pitchFamily="2" charset="-78"/>
              </a:rPr>
            </a:br>
            <a:endParaRPr lang="en-US" dirty="0"/>
          </a:p>
        </p:txBody>
      </p:sp>
      <p:sp>
        <p:nvSpPr>
          <p:cNvPr id="3" name="Content Placeholder 2"/>
          <p:cNvSpPr>
            <a:spLocks noGrp="1"/>
          </p:cNvSpPr>
          <p:nvPr>
            <p:ph idx="1"/>
          </p:nvPr>
        </p:nvSpPr>
        <p:spPr/>
        <p:txBody>
          <a:bodyPr>
            <a:normAutofit/>
          </a:bodyPr>
          <a:lstStyle/>
          <a:p>
            <a:pPr marL="0" indent="0" algn="r">
              <a:lnSpc>
                <a:spcPct val="150000"/>
              </a:lnSpc>
              <a:buNone/>
            </a:pPr>
            <a:r>
              <a:rPr lang="ar-JO" sz="1400" dirty="0" smtClean="0">
                <a:latin typeface="Alexandria" pitchFamily="2" charset="-78"/>
                <a:cs typeface="Alexandria" pitchFamily="2" charset="-78"/>
              </a:rPr>
              <a:t>-زي كاش : عملة مشفرة تهدف الى استخدام التشفير لتوفير خصوصية محسنة لمستخدميها مقارنة بالعملات المشفرة الاخرى </a:t>
            </a:r>
          </a:p>
          <a:p>
            <a:pPr marL="0" indent="0" algn="r">
              <a:lnSpc>
                <a:spcPct val="150000"/>
              </a:lnSpc>
              <a:buNone/>
            </a:pPr>
            <a:r>
              <a:rPr lang="ar-JO" sz="1400" dirty="0" smtClean="0">
                <a:latin typeface="Alexandria" pitchFamily="2" charset="-78"/>
                <a:cs typeface="Alexandria" pitchFamily="2" charset="-78"/>
              </a:rPr>
              <a:t>-داش : عملة مشفرة و هي شكل من اشكال التنظيم الذاتي اللامركزي تسمح العملة بالمعاملات السريعة التي لا يمكن تعقبها</a:t>
            </a:r>
          </a:p>
          <a:p>
            <a:pPr marL="0" indent="0" algn="r">
              <a:lnSpc>
                <a:spcPct val="150000"/>
              </a:lnSpc>
              <a:buNone/>
            </a:pPr>
            <a:r>
              <a:rPr lang="ar-JO" sz="1400" dirty="0" smtClean="0">
                <a:latin typeface="Alexandria" pitchFamily="2" charset="-78"/>
                <a:cs typeface="Alexandria" pitchFamily="2" charset="-78"/>
              </a:rPr>
              <a:t>-ريبل : عملة مشفرة معتمدة للتعاملات من نظير الى نظير و هي مصممة للعمل بسلاسة مع الانترنت لتوفير طريقة سريعة و مباشرة و امنة لارسال المدفوعات على الويب</a:t>
            </a:r>
          </a:p>
          <a:p>
            <a:pPr marL="0" indent="0" algn="r">
              <a:lnSpc>
                <a:spcPct val="150000"/>
              </a:lnSpc>
              <a:buNone/>
            </a:pPr>
            <a:r>
              <a:rPr lang="ar-JO" sz="1400" dirty="0" smtClean="0">
                <a:latin typeface="Alexandria" pitchFamily="2" charset="-78"/>
                <a:cs typeface="Alexandria" pitchFamily="2" charset="-78"/>
              </a:rPr>
              <a:t>-مونيرو: عملة مشفرة مفتوحة( اي في المتناول الحر لمجتمع مالكيها و المتعاملين بها( تم انشاؤها عام 2014 و تركز على تحقيق الخصوصية و اللامركزية و امكانية التوسع</a:t>
            </a:r>
          </a:p>
          <a:p>
            <a:pPr marL="0" indent="0" algn="r">
              <a:lnSpc>
                <a:spcPct val="150000"/>
              </a:lnSpc>
              <a:buNone/>
            </a:pPr>
            <a:r>
              <a:rPr lang="ar-JO" sz="1400" dirty="0" smtClean="0">
                <a:latin typeface="Alexandria" pitchFamily="2" charset="-78"/>
                <a:cs typeface="Alexandria" pitchFamily="2" charset="-78"/>
              </a:rPr>
              <a:t>-ايوس : من بروتوكولات السجلات المتسلسلة يحاكي البروتوكول معظم سمات جهاز كمبيوتر حقيقي بما في ذلك اجهزة المعالجة و ذاكرة عشوائية،تعمل كمنصة ذكية للعقود </a:t>
            </a:r>
          </a:p>
          <a:p>
            <a:pPr marL="0" indent="0" algn="r">
              <a:lnSpc>
                <a:spcPct val="150000"/>
              </a:lnSpc>
              <a:buNone/>
            </a:pPr>
            <a:r>
              <a:rPr lang="ar-JO" sz="1400" dirty="0" smtClean="0">
                <a:latin typeface="Alexandria" pitchFamily="2" charset="-78"/>
                <a:cs typeface="Alexandria" pitchFamily="2" charset="-78"/>
              </a:rPr>
              <a:t>-كاردانو : هي منصة غير مركزية مفتوحة المصدر لعقود ذكية تم اطلاقها عام 2017 بواسطة تقنية السجلات المتسلسلة و على اساسها ولدت عملة مشفرة يمكن شراؤها من البورصات المتخصصة</a:t>
            </a:r>
            <a:endParaRPr lang="en-US" sz="1400" dirty="0">
              <a:latin typeface="Alexandria" pitchFamily="2" charset="-78"/>
              <a:cs typeface="Alexandria" pitchFamily="2" charset="-78"/>
            </a:endParaRPr>
          </a:p>
        </p:txBody>
      </p:sp>
      <p:pic>
        <p:nvPicPr>
          <p:cNvPr id="4" name="Picture 3"/>
          <p:cNvPicPr>
            <a:picLocks noChangeAspect="1"/>
          </p:cNvPicPr>
          <p:nvPr/>
        </p:nvPicPr>
        <p:blipFill>
          <a:blip r:embed="rId2"/>
          <a:stretch>
            <a:fillRect/>
          </a:stretch>
        </p:blipFill>
        <p:spPr>
          <a:xfrm>
            <a:off x="713581" y="139528"/>
            <a:ext cx="1969179" cy="1079086"/>
          </a:xfrm>
          <a:prstGeom prst="rect">
            <a:avLst/>
          </a:prstGeom>
        </p:spPr>
      </p:pic>
    </p:spTree>
    <p:extLst>
      <p:ext uri="{BB962C8B-B14F-4D97-AF65-F5344CB8AC3E}">
        <p14:creationId xmlns:p14="http://schemas.microsoft.com/office/powerpoint/2010/main" val="348846115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ar-JO" sz="2000" dirty="0" smtClean="0">
                <a:solidFill>
                  <a:srgbClr val="00B0F0"/>
                </a:solidFill>
                <a:latin typeface="Alexandria Black" pitchFamily="2" charset="-78"/>
                <a:cs typeface="Alexandria Black" pitchFamily="2" charset="-78"/>
              </a:rPr>
              <a:t>ب-محافظ العملات المشفرة</a:t>
            </a:r>
            <a:endParaRPr lang="en-US" sz="2000" dirty="0">
              <a:solidFill>
                <a:srgbClr val="00B0F0"/>
              </a:solidFill>
              <a:latin typeface="Alexandria Black" pitchFamily="2" charset="-78"/>
              <a:cs typeface="Alexandria Black" pitchFamily="2" charset="-78"/>
            </a:endParaRPr>
          </a:p>
        </p:txBody>
      </p:sp>
      <p:sp>
        <p:nvSpPr>
          <p:cNvPr id="3" name="Content Placeholder 2"/>
          <p:cNvSpPr>
            <a:spLocks noGrp="1"/>
          </p:cNvSpPr>
          <p:nvPr>
            <p:ph idx="1"/>
          </p:nvPr>
        </p:nvSpPr>
        <p:spPr/>
        <p:txBody>
          <a:bodyPr>
            <a:normAutofit/>
          </a:bodyPr>
          <a:lstStyle/>
          <a:p>
            <a:pPr marL="0" indent="0" algn="r">
              <a:lnSpc>
                <a:spcPct val="150000"/>
              </a:lnSpc>
              <a:buNone/>
            </a:pPr>
            <a:r>
              <a:rPr lang="ar-JO" sz="1400" dirty="0" smtClean="0">
                <a:latin typeface="Alexandria" pitchFamily="2" charset="-78"/>
                <a:cs typeface="Alexandria" pitchFamily="2" charset="-78"/>
              </a:rPr>
              <a:t>محفظة العملات المشفرة او المحفظة الرقمية هي برنامج حاسوبي يختزن مفاتيح التشفير ( الترميز )الخاصة بالمستخدم و هي في شكل ازواج، كل زوج يضم مفتاحا عاما،و اخر خاص. و يتفاعل البرنامج مع مختلف السلات المتسلسلة لتمكين المستخدمين من ارسال و استقبال العملات المشفرة و الاطلاع على رصيدهم منها</a:t>
            </a:r>
          </a:p>
          <a:p>
            <a:pPr marL="0" indent="0" algn="r">
              <a:lnSpc>
                <a:spcPct val="150000"/>
              </a:lnSpc>
              <a:buNone/>
            </a:pPr>
            <a:r>
              <a:rPr lang="ar-JO" sz="1400" dirty="0" smtClean="0">
                <a:latin typeface="Alexandria" pitchFamily="2" charset="-78"/>
                <a:cs typeface="Alexandria" pitchFamily="2" charset="-78"/>
              </a:rPr>
              <a:t>و الجدير بالذكر انه لا غنى عن اقتناء محفظة رقمية من اجل استخدام البتكوين او اي عملة مشفرة اخرى.</a:t>
            </a:r>
          </a:p>
          <a:p>
            <a:pPr marL="0" indent="0" algn="r">
              <a:lnSpc>
                <a:spcPct val="150000"/>
              </a:lnSpc>
              <a:buNone/>
            </a:pPr>
            <a:r>
              <a:rPr lang="ar-JO" sz="1800" dirty="0" smtClean="0">
                <a:solidFill>
                  <a:schemeClr val="accent4"/>
                </a:solidFill>
                <a:latin typeface="Alexandria Medium" pitchFamily="2" charset="-78"/>
                <a:cs typeface="Alexandria Medium" pitchFamily="2" charset="-78"/>
              </a:rPr>
              <a:t>دور محافظ العملات المشفرة</a:t>
            </a:r>
          </a:p>
          <a:p>
            <a:pPr marL="0" indent="0" algn="r">
              <a:lnSpc>
                <a:spcPct val="150000"/>
              </a:lnSpc>
              <a:buNone/>
            </a:pPr>
            <a:r>
              <a:rPr lang="ar-JO" sz="1400" dirty="0" smtClean="0">
                <a:latin typeface="Alexandria" pitchFamily="2" charset="-78"/>
                <a:cs typeface="Alexandria" pitchFamily="2" charset="-78"/>
              </a:rPr>
              <a:t>بخلاف محافظ الجيب التقليدية،فإن محفظة العملات المشفرة لا تخزن العملات الفعلية و لا العملات المشفرة، بل المعاملات المخزنة بتقنية السجلات المتسلسلة ( بلوك تشين ) و عندما يتم ارسال البيتكوين من شخص لاخر فانه يتم تحويل ملكية العملة الى عنوان محدد. بحيث يتطابق المفتاح الخاص المخزن في محفظة المرسل اليه مع العنوان العام ( المفتاح العام ) الذي تم تحويل العملة له. و في حال تطابق المفتاحين العام و الخاص سيزداد الرصيد في المحفظة المرسل اليه، و لا يوجد تبادل مادي لعملات فعلية</a:t>
            </a:r>
            <a:r>
              <a:rPr lang="ar-JO" sz="1800" dirty="0" smtClean="0">
                <a:solidFill>
                  <a:schemeClr val="accent4"/>
                </a:solidFill>
                <a:latin typeface="Alexandria Medium" pitchFamily="2" charset="-78"/>
                <a:cs typeface="Alexandria Medium" pitchFamily="2" charset="-78"/>
              </a:rPr>
              <a:t> </a:t>
            </a:r>
            <a:endParaRPr lang="en-US" sz="1800" dirty="0">
              <a:solidFill>
                <a:schemeClr val="accent4"/>
              </a:solidFill>
              <a:latin typeface="Alexandria Medium" pitchFamily="2" charset="-78"/>
              <a:cs typeface="Alexandria Medium" pitchFamily="2" charset="-78"/>
            </a:endParaRPr>
          </a:p>
        </p:txBody>
      </p:sp>
      <p:pic>
        <p:nvPicPr>
          <p:cNvPr id="4" name="Picture 3"/>
          <p:cNvPicPr>
            <a:picLocks noChangeAspect="1"/>
          </p:cNvPicPr>
          <p:nvPr/>
        </p:nvPicPr>
        <p:blipFill>
          <a:blip r:embed="rId2"/>
          <a:stretch>
            <a:fillRect/>
          </a:stretch>
        </p:blipFill>
        <p:spPr>
          <a:xfrm>
            <a:off x="553925" y="365125"/>
            <a:ext cx="1969179" cy="1079086"/>
          </a:xfrm>
          <a:prstGeom prst="rect">
            <a:avLst/>
          </a:prstGeom>
        </p:spPr>
      </p:pic>
    </p:spTree>
    <p:extLst>
      <p:ext uri="{BB962C8B-B14F-4D97-AF65-F5344CB8AC3E}">
        <p14:creationId xmlns:p14="http://schemas.microsoft.com/office/powerpoint/2010/main" val="181021880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ar-JO" sz="2000" dirty="0">
                <a:solidFill>
                  <a:srgbClr val="00B0F0"/>
                </a:solidFill>
                <a:latin typeface="Alexandria Black" pitchFamily="2" charset="-78"/>
                <a:cs typeface="Alexandria Black" pitchFamily="2" charset="-78"/>
              </a:rPr>
              <a:t>ب-محافظ العملات المشفرة</a:t>
            </a:r>
            <a:endParaRPr lang="en-US" dirty="0"/>
          </a:p>
        </p:txBody>
      </p:sp>
      <p:sp>
        <p:nvSpPr>
          <p:cNvPr id="3" name="Content Placeholder 2"/>
          <p:cNvSpPr>
            <a:spLocks noGrp="1"/>
          </p:cNvSpPr>
          <p:nvPr>
            <p:ph idx="1"/>
          </p:nvPr>
        </p:nvSpPr>
        <p:spPr/>
        <p:txBody>
          <a:bodyPr>
            <a:normAutofit/>
          </a:bodyPr>
          <a:lstStyle/>
          <a:p>
            <a:pPr marL="0" indent="0" algn="r">
              <a:lnSpc>
                <a:spcPct val="150000"/>
              </a:lnSpc>
              <a:buNone/>
            </a:pPr>
            <a:r>
              <a:rPr lang="ar-JO" sz="1800" dirty="0" smtClean="0">
                <a:solidFill>
                  <a:schemeClr val="accent4"/>
                </a:solidFill>
                <a:latin typeface="Alexandria Medium" pitchFamily="2" charset="-78"/>
                <a:cs typeface="Alexandria Medium" pitchFamily="2" charset="-78"/>
              </a:rPr>
              <a:t>انواع محافظ العملات المشفرة</a:t>
            </a:r>
          </a:p>
          <a:p>
            <a:pPr marL="0" indent="0" algn="r">
              <a:lnSpc>
                <a:spcPct val="150000"/>
              </a:lnSpc>
              <a:buNone/>
            </a:pPr>
            <a:r>
              <a:rPr lang="ar-JO" sz="1400" dirty="0" smtClean="0">
                <a:solidFill>
                  <a:schemeClr val="accent4"/>
                </a:solidFill>
                <a:latin typeface="Alexandria Medium" pitchFamily="2" charset="-78"/>
                <a:cs typeface="Alexandria Medium" pitchFamily="2" charset="-78"/>
              </a:rPr>
              <a:t>-المحافظ المنزلة على جهاز الحاسوب:</a:t>
            </a:r>
          </a:p>
          <a:p>
            <a:pPr marL="0" indent="0" algn="r">
              <a:lnSpc>
                <a:spcPct val="150000"/>
              </a:lnSpc>
              <a:buNone/>
            </a:pPr>
            <a:r>
              <a:rPr lang="ar-JO" sz="1400" dirty="0" smtClean="0">
                <a:latin typeface="Alexandria" pitchFamily="2" charset="-78"/>
                <a:cs typeface="Alexandria" pitchFamily="2" charset="-78"/>
              </a:rPr>
              <a:t>يمكن تنزيل المحافظ و تثبيتها على جهاز الحاسوب الشخصي مع مراعاه التثبيت على جهاز واحد فقط كإحتياط امني، و ما لم يتم اختراق جهاز الحاسوب او تعرضة لفيروس،تتمتع المحافظ باحد اعلى مستويات الامان</a:t>
            </a:r>
          </a:p>
          <a:p>
            <a:pPr marL="0" indent="0" algn="r">
              <a:lnSpc>
                <a:spcPct val="150000"/>
              </a:lnSpc>
              <a:buNone/>
            </a:pPr>
            <a:r>
              <a:rPr lang="ar-JO" sz="1600" dirty="0" smtClean="0">
                <a:solidFill>
                  <a:schemeClr val="accent4"/>
                </a:solidFill>
                <a:latin typeface="Alexandria Medium" pitchFamily="2" charset="-78"/>
                <a:cs typeface="Alexandria Medium" pitchFamily="2" charset="-78"/>
              </a:rPr>
              <a:t>عبر الانترنت :</a:t>
            </a:r>
          </a:p>
          <a:p>
            <a:pPr marL="0" indent="0" algn="r">
              <a:lnSpc>
                <a:spcPct val="150000"/>
              </a:lnSpc>
              <a:buNone/>
            </a:pPr>
            <a:r>
              <a:rPr lang="ar-JO" sz="1400" dirty="0" smtClean="0">
                <a:latin typeface="Alexandria" pitchFamily="2" charset="-78"/>
                <a:cs typeface="Alexandria" pitchFamily="2" charset="-78"/>
              </a:rPr>
              <a:t>تخزن محافظ الانترنت بما تضمنه من مفاتيح التشفير على السحابة عبر الانترنت، و يمكن الوصول اليها من اي حاسوب في اي مكان، غير انها تكون اكثر عرضة لهجمات الاختراق و السرقة من قبل اي طرف ثالث</a:t>
            </a:r>
          </a:p>
          <a:p>
            <a:pPr marL="0" indent="0" algn="r">
              <a:lnSpc>
                <a:spcPct val="150000"/>
              </a:lnSpc>
              <a:buNone/>
            </a:pPr>
            <a:r>
              <a:rPr lang="ar-JO" sz="1600" dirty="0" smtClean="0">
                <a:solidFill>
                  <a:schemeClr val="accent4"/>
                </a:solidFill>
                <a:latin typeface="Alexandria Medium" pitchFamily="2" charset="-78"/>
                <a:cs typeface="Alexandria Medium" pitchFamily="2" charset="-78"/>
              </a:rPr>
              <a:t>عبر الجوال : </a:t>
            </a:r>
          </a:p>
          <a:p>
            <a:pPr marL="0" indent="0" algn="r">
              <a:lnSpc>
                <a:spcPct val="150000"/>
              </a:lnSpc>
              <a:buNone/>
            </a:pPr>
            <a:r>
              <a:rPr lang="ar-JO" sz="1400" dirty="0" smtClean="0">
                <a:latin typeface="Alexandria" pitchFamily="2" charset="-78"/>
                <a:cs typeface="Alexandria" pitchFamily="2" charset="-78"/>
              </a:rPr>
              <a:t>تعمل المحفظة بواسطة تطبيق على الهاتف الجوال و ينطوي ذلك على ميزة امكان استخدام المحفظة في اي مكان بما في ذلك متاجر بيع التجزئة</a:t>
            </a:r>
          </a:p>
          <a:p>
            <a:pPr marL="0" indent="0" algn="r">
              <a:lnSpc>
                <a:spcPct val="150000"/>
              </a:lnSpc>
              <a:buNone/>
            </a:pPr>
            <a:endParaRPr lang="en-US" sz="1400" dirty="0">
              <a:latin typeface="Alexandria" pitchFamily="2" charset="-78"/>
              <a:cs typeface="Alexandria" pitchFamily="2" charset="-78"/>
            </a:endParaRPr>
          </a:p>
        </p:txBody>
      </p:sp>
      <p:pic>
        <p:nvPicPr>
          <p:cNvPr id="4" name="Picture 3"/>
          <p:cNvPicPr>
            <a:picLocks noChangeAspect="1"/>
          </p:cNvPicPr>
          <p:nvPr/>
        </p:nvPicPr>
        <p:blipFill>
          <a:blip r:embed="rId2"/>
          <a:stretch>
            <a:fillRect/>
          </a:stretch>
        </p:blipFill>
        <p:spPr>
          <a:xfrm>
            <a:off x="365239" y="230188"/>
            <a:ext cx="1969179" cy="1079086"/>
          </a:xfrm>
          <a:prstGeom prst="rect">
            <a:avLst/>
          </a:prstGeom>
        </p:spPr>
      </p:pic>
    </p:spTree>
    <p:extLst>
      <p:ext uri="{BB962C8B-B14F-4D97-AF65-F5344CB8AC3E}">
        <p14:creationId xmlns:p14="http://schemas.microsoft.com/office/powerpoint/2010/main" val="97337599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ar-JO" sz="2000" dirty="0">
                <a:solidFill>
                  <a:srgbClr val="00B0F0"/>
                </a:solidFill>
                <a:latin typeface="Alexandria Black" pitchFamily="2" charset="-78"/>
                <a:cs typeface="Alexandria Black" pitchFamily="2" charset="-78"/>
              </a:rPr>
              <a:t>ب-محافظ العملات المشفرة</a:t>
            </a:r>
            <a:endParaRPr lang="en-US" dirty="0"/>
          </a:p>
        </p:txBody>
      </p:sp>
      <p:sp>
        <p:nvSpPr>
          <p:cNvPr id="3" name="Content Placeholder 2"/>
          <p:cNvSpPr>
            <a:spLocks noGrp="1"/>
          </p:cNvSpPr>
          <p:nvPr>
            <p:ph idx="1"/>
          </p:nvPr>
        </p:nvSpPr>
        <p:spPr/>
        <p:txBody>
          <a:bodyPr>
            <a:normAutofit fontScale="92500" lnSpcReduction="10000"/>
          </a:bodyPr>
          <a:lstStyle/>
          <a:p>
            <a:pPr marL="0" indent="0" algn="r">
              <a:lnSpc>
                <a:spcPct val="150000"/>
              </a:lnSpc>
              <a:buNone/>
            </a:pPr>
            <a:r>
              <a:rPr lang="ar-JO" sz="1500" dirty="0" smtClean="0">
                <a:solidFill>
                  <a:schemeClr val="accent4"/>
                </a:solidFill>
                <a:latin typeface="Alexandria Medium" pitchFamily="2" charset="-78"/>
                <a:cs typeface="Alexandria Medium" pitchFamily="2" charset="-78"/>
              </a:rPr>
              <a:t>-عبر اجهزة التخزين</a:t>
            </a:r>
          </a:p>
          <a:p>
            <a:pPr marL="0" indent="0" algn="r">
              <a:lnSpc>
                <a:spcPct val="150000"/>
              </a:lnSpc>
              <a:buNone/>
            </a:pPr>
            <a:r>
              <a:rPr lang="ar-JO" sz="1400" dirty="0" smtClean="0">
                <a:latin typeface="Alexandria" pitchFamily="2" charset="-78"/>
                <a:cs typeface="Alexandria" pitchFamily="2" charset="-78"/>
              </a:rPr>
              <a:t>حيث تخزن مفاتيح الترميز على اداه مثل فلاش ميموري او قرص صلب، و على الرغم من اجراء معاملات المحافظ المشفرة عبر الانترنت ،الا ان المعلومات الخاصة بمفاتيح التشفير مخزنة في وضع عدم الاتصال، مما يوفر مزيدا من الامان في حالة عدم اجراء معاملة، بالاضافة الى سهولة اجراء المعاملة</a:t>
            </a:r>
          </a:p>
          <a:p>
            <a:pPr marL="0" indent="0" algn="r">
              <a:lnSpc>
                <a:spcPct val="150000"/>
              </a:lnSpc>
              <a:buNone/>
            </a:pPr>
            <a:r>
              <a:rPr lang="ar-JO" sz="1700" dirty="0" smtClean="0">
                <a:solidFill>
                  <a:schemeClr val="accent4"/>
                </a:solidFill>
                <a:latin typeface="Alexandria Medium" pitchFamily="2" charset="-78"/>
                <a:cs typeface="Alexandria Medium" pitchFamily="2" charset="-78"/>
              </a:rPr>
              <a:t>هل محافظ العملات المشفرة امنة؟ </a:t>
            </a:r>
          </a:p>
          <a:p>
            <a:pPr marL="0" indent="0" algn="r">
              <a:lnSpc>
                <a:spcPct val="150000"/>
              </a:lnSpc>
              <a:buNone/>
            </a:pPr>
            <a:r>
              <a:rPr lang="ar-JO" sz="1400" dirty="0" smtClean="0">
                <a:latin typeface="Alexandria" pitchFamily="2" charset="-78"/>
                <a:cs typeface="Alexandria" pitchFamily="2" charset="-78"/>
              </a:rPr>
              <a:t>مامونة بدرجات متفاوتة و يعتمد مستوى الامان على نوع المحفظة ( الحاسب، الجوال، الاجهزة ) من حيث مستوى استخدام المحفظة للربط بالانترنت، حيث ان الربط بالانترنت يعرض نقاط الضعف المحتملة في منطقة المحفظة في استغلالها من قبل المخترقين لسرقة اموال المستخدم، غير انه بالمقابل لا يمكن اختراق المحافظ غير المتصلة بشبكة الانترنت</a:t>
            </a:r>
          </a:p>
          <a:p>
            <a:pPr marL="0" indent="0" algn="r">
              <a:lnSpc>
                <a:spcPct val="150000"/>
              </a:lnSpc>
              <a:buNone/>
            </a:pPr>
            <a:r>
              <a:rPr lang="ar-JO" sz="1700" dirty="0" smtClean="0">
                <a:solidFill>
                  <a:schemeClr val="accent4"/>
                </a:solidFill>
                <a:latin typeface="Alexandria Medium" pitchFamily="2" charset="-78"/>
                <a:cs typeface="Alexandria Medium" pitchFamily="2" charset="-78"/>
              </a:rPr>
              <a:t>مفاتيح التشفير ؟</a:t>
            </a:r>
          </a:p>
          <a:p>
            <a:pPr marL="0" indent="0" algn="r">
              <a:lnSpc>
                <a:spcPct val="150000"/>
              </a:lnSpc>
              <a:buNone/>
            </a:pPr>
            <a:r>
              <a:rPr lang="ar-JO" sz="1400" dirty="0" smtClean="0">
                <a:latin typeface="Alexandria" pitchFamily="2" charset="-78"/>
                <a:cs typeface="Alexandria" pitchFamily="2" charset="-78"/>
              </a:rPr>
              <a:t>هما زوج من المفاتيح العام و الخاص و مرتبطين ببعض رياضيا( سلسلة طويلة من الارقام العشوائية) و المفتاح العام متاح للطلاع الجميع من خلال دليل عام، اما المفتاح الخاص يظل معلوما فقط لمالكه، و نظرا لارتباطهم رياضيا فلا يمكن فك تشفير العام الا بعد فك تشفير ا</a:t>
            </a:r>
            <a:r>
              <a:rPr lang="ar-JO" sz="1400" dirty="0">
                <a:latin typeface="Alexandria" pitchFamily="2" charset="-78"/>
                <a:cs typeface="Alexandria" pitchFamily="2" charset="-78"/>
              </a:rPr>
              <a:t>ل</a:t>
            </a:r>
            <a:r>
              <a:rPr lang="ar-JO" sz="1400" dirty="0" smtClean="0">
                <a:latin typeface="Alexandria" pitchFamily="2" charset="-78"/>
                <a:cs typeface="Alexandria" pitchFamily="2" charset="-78"/>
              </a:rPr>
              <a:t>مفتاح الخاص</a:t>
            </a:r>
            <a:endParaRPr lang="en-US" sz="1400" dirty="0">
              <a:latin typeface="Alexandria" pitchFamily="2" charset="-78"/>
              <a:cs typeface="Alexandria" pitchFamily="2" charset="-78"/>
            </a:endParaRPr>
          </a:p>
        </p:txBody>
      </p:sp>
      <p:pic>
        <p:nvPicPr>
          <p:cNvPr id="4" name="Picture 3"/>
          <p:cNvPicPr>
            <a:picLocks noChangeAspect="1"/>
          </p:cNvPicPr>
          <p:nvPr/>
        </p:nvPicPr>
        <p:blipFill>
          <a:blip r:embed="rId2"/>
          <a:stretch>
            <a:fillRect/>
          </a:stretch>
        </p:blipFill>
        <p:spPr>
          <a:xfrm>
            <a:off x="553924" y="230188"/>
            <a:ext cx="1969179" cy="1079086"/>
          </a:xfrm>
          <a:prstGeom prst="rect">
            <a:avLst/>
          </a:prstGeom>
        </p:spPr>
      </p:pic>
    </p:spTree>
    <p:extLst>
      <p:ext uri="{BB962C8B-B14F-4D97-AF65-F5344CB8AC3E}">
        <p14:creationId xmlns:p14="http://schemas.microsoft.com/office/powerpoint/2010/main" val="42054467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246743" y="261484"/>
            <a:ext cx="1969179" cy="1079086"/>
          </a:xfrm>
          <a:prstGeom prst="rect">
            <a:avLst/>
          </a:prstGeom>
        </p:spPr>
      </p:pic>
      <p:sp>
        <p:nvSpPr>
          <p:cNvPr id="2" name="Title 1"/>
          <p:cNvSpPr>
            <a:spLocks noGrp="1"/>
          </p:cNvSpPr>
          <p:nvPr>
            <p:ph type="title"/>
          </p:nvPr>
        </p:nvSpPr>
        <p:spPr/>
        <p:txBody>
          <a:bodyPr>
            <a:normAutofit/>
          </a:bodyPr>
          <a:lstStyle/>
          <a:p>
            <a:pPr algn="ctr"/>
            <a:r>
              <a:rPr lang="ar-JO" sz="2000" dirty="0" smtClean="0">
                <a:solidFill>
                  <a:srgbClr val="00B0F0"/>
                </a:solidFill>
                <a:latin typeface="Alexandria Black" pitchFamily="2" charset="-78"/>
                <a:cs typeface="Alexandria Black" pitchFamily="2" charset="-78"/>
              </a:rPr>
              <a:t>ثانيا" : المنصات الرقمية</a:t>
            </a:r>
            <a:endParaRPr lang="en-US" sz="2000" dirty="0">
              <a:solidFill>
                <a:srgbClr val="00B0F0"/>
              </a:solidFill>
              <a:latin typeface="Alexandria Black" pitchFamily="2" charset="-78"/>
              <a:cs typeface="Alexandria Black" pitchFamily="2" charset="-78"/>
            </a:endParaRPr>
          </a:p>
        </p:txBody>
      </p:sp>
      <p:sp>
        <p:nvSpPr>
          <p:cNvPr id="3" name="Content Placeholder 2"/>
          <p:cNvSpPr>
            <a:spLocks noGrp="1"/>
          </p:cNvSpPr>
          <p:nvPr>
            <p:ph idx="1"/>
          </p:nvPr>
        </p:nvSpPr>
        <p:spPr>
          <a:xfrm>
            <a:off x="838200" y="1558976"/>
            <a:ext cx="10831286" cy="4991725"/>
          </a:xfrm>
        </p:spPr>
        <p:txBody>
          <a:bodyPr>
            <a:noAutofit/>
          </a:bodyPr>
          <a:lstStyle/>
          <a:p>
            <a:pPr marL="0" indent="0" algn="r">
              <a:lnSpc>
                <a:spcPct val="150000"/>
              </a:lnSpc>
              <a:buNone/>
            </a:pPr>
            <a:r>
              <a:rPr lang="ar-JO" sz="1600" dirty="0" smtClean="0">
                <a:solidFill>
                  <a:srgbClr val="FFC000"/>
                </a:solidFill>
                <a:latin typeface="Alexandria Medium" pitchFamily="2" charset="-78"/>
                <a:cs typeface="Alexandria Medium" pitchFamily="2" charset="-78"/>
              </a:rPr>
              <a:t>أ-منصات المقايضة :</a:t>
            </a:r>
          </a:p>
          <a:p>
            <a:pPr marL="0" indent="0" algn="r">
              <a:lnSpc>
                <a:spcPct val="150000"/>
              </a:lnSpc>
              <a:buNone/>
            </a:pPr>
            <a:r>
              <a:rPr lang="ar-JO" sz="1400" dirty="0" smtClean="0">
                <a:latin typeface="Alexandria" pitchFamily="2" charset="-78"/>
                <a:cs typeface="Alexandria" pitchFamily="2" charset="-78"/>
              </a:rPr>
              <a:t>في الاونة الاخيرة تلقت فكرة التداول بالمقايضة زخما كبيرا في الولايات المتحدة الامريكية بين عامي 2000 و 2009 بعد انخفاض متوسط دخل الاسر،حيث وجدت فكرة المقايضة رواجا عاما كوسيلة للحصول على السلع و الخدمات بطريقة اقل تكلفة</a:t>
            </a:r>
          </a:p>
          <a:p>
            <a:pPr marL="0" indent="0" algn="r">
              <a:lnSpc>
                <a:spcPct val="150000"/>
              </a:lnSpc>
              <a:buNone/>
            </a:pPr>
            <a:r>
              <a:rPr lang="ar-JO" sz="1400" dirty="0" smtClean="0">
                <a:latin typeface="Alexandria" pitchFamily="2" charset="-78"/>
                <a:cs typeface="Alexandria" pitchFamily="2" charset="-78"/>
              </a:rPr>
              <a:t>و مما يجدر ذكره في هذا الاطار ان المقايضة ليست مفهوما جديدا في التجارة فقد استخدمت منذ الاف السنين كوسيلة لتبادل السلع و الخدمات دون استخدام الاموال و مع ذلك فغن المقايضة اليوم هي عملية مختلفة تماما يمكن ان توفر الوقت و المال و تعد البرمجيات الحاسوبية مكونا مهما للمقايضة حيث تتم حاليا عبر الانترنت</a:t>
            </a:r>
          </a:p>
          <a:p>
            <a:pPr marL="0" indent="0" algn="r">
              <a:lnSpc>
                <a:spcPct val="150000"/>
              </a:lnSpc>
              <a:buNone/>
            </a:pPr>
            <a:r>
              <a:rPr lang="ar-JO" sz="1400" dirty="0" smtClean="0">
                <a:latin typeface="Alexandria" pitchFamily="2" charset="-78"/>
                <a:cs typeface="Alexandria" pitchFamily="2" charset="-78"/>
              </a:rPr>
              <a:t>تعتمد العديد من المواقع الالكترونية الى الاعلان كوسيلة لادارة الدخل و التداول ، و معظمها لديها طريقة لتحديد قيمة نقدية للسلعة او الخدمة المقدمة، ثم تحديد قيمة معينة لصالح المشترك بناء على السلعة او الخدمة، و يقوم برنامج المقايضة بتتبع جميع عمليات المحاسبة بما في ذلك ارصدة المقايضة و العمولات و الرسوم.</a:t>
            </a:r>
          </a:p>
          <a:p>
            <a:pPr marL="0" indent="0" algn="r">
              <a:lnSpc>
                <a:spcPct val="150000"/>
              </a:lnSpc>
              <a:buNone/>
            </a:pPr>
            <a:r>
              <a:rPr lang="ar-JO" sz="1400" dirty="0" smtClean="0">
                <a:latin typeface="Alexandria" pitchFamily="2" charset="-78"/>
                <a:cs typeface="Alexandria" pitchFamily="2" charset="-78"/>
              </a:rPr>
              <a:t>يتمتع نظام المقايضة عبر الانترنت عموما بميزة المقايضة الشخصية لعدة اسباب، فعبر الانترنت يوجد نظام لتقييم العروض،بما يمكن من المقايضة مع اي مشترك في الشبكة، و عند القيام بالمقايضة الشخصية خارج عن منظومة الشبكة، غالبا ما تقتصر المقايضة على العمل مع شخص واحد دون وسيط و قد ينتهي التبادل التجاري المباشر بين الطرفين بشكل غير راض عن النتائج،اما المقايضة عبر الشبكة فتتيح لكل طرف العديد من الخيارات التي تحمي و تخدم اطراف التبادل</a:t>
            </a:r>
            <a:endParaRPr lang="en-US" sz="1400" dirty="0">
              <a:latin typeface="Alexandria" pitchFamily="2" charset="-78"/>
              <a:cs typeface="Alexandria" pitchFamily="2" charset="-78"/>
            </a:endParaRPr>
          </a:p>
        </p:txBody>
      </p:sp>
    </p:spTree>
    <p:extLst>
      <p:ext uri="{BB962C8B-B14F-4D97-AF65-F5344CB8AC3E}">
        <p14:creationId xmlns:p14="http://schemas.microsoft.com/office/powerpoint/2010/main" val="291077143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ar-JO" sz="2000" dirty="0">
                <a:solidFill>
                  <a:srgbClr val="00B0F0"/>
                </a:solidFill>
                <a:latin typeface="Alexandria Black" pitchFamily="2" charset="-78"/>
                <a:cs typeface="Alexandria Black" pitchFamily="2" charset="-78"/>
              </a:rPr>
              <a:t>ثانيا" : المنصات الرقمية</a:t>
            </a:r>
            <a:endParaRPr lang="en-US" sz="2000" dirty="0">
              <a:solidFill>
                <a:schemeClr val="accent5"/>
              </a:solidFill>
              <a:latin typeface="Alexandria Black" pitchFamily="2" charset="-78"/>
              <a:cs typeface="Alexandria Black" pitchFamily="2" charset="-78"/>
            </a:endParaRPr>
          </a:p>
        </p:txBody>
      </p:sp>
      <p:sp>
        <p:nvSpPr>
          <p:cNvPr id="3" name="Content Placeholder 2"/>
          <p:cNvSpPr>
            <a:spLocks noGrp="1"/>
          </p:cNvSpPr>
          <p:nvPr>
            <p:ph idx="1"/>
          </p:nvPr>
        </p:nvSpPr>
        <p:spPr/>
        <p:txBody>
          <a:bodyPr>
            <a:normAutofit lnSpcReduction="10000"/>
          </a:bodyPr>
          <a:lstStyle/>
          <a:p>
            <a:pPr marL="0" indent="0" algn="r">
              <a:lnSpc>
                <a:spcPct val="150000"/>
              </a:lnSpc>
              <a:buNone/>
            </a:pPr>
            <a:r>
              <a:rPr lang="ar-JO" sz="1600" dirty="0" smtClean="0">
                <a:solidFill>
                  <a:schemeClr val="accent4"/>
                </a:solidFill>
                <a:latin typeface="Alexandria Medium" pitchFamily="2" charset="-78"/>
                <a:cs typeface="Alexandria Medium" pitchFamily="2" charset="-78"/>
              </a:rPr>
              <a:t>ب-اقراض النظير للنظير   </a:t>
            </a:r>
            <a:endParaRPr lang="en-US" sz="1600" dirty="0">
              <a:solidFill>
                <a:schemeClr val="accent4"/>
              </a:solidFill>
              <a:latin typeface="Alexandria Medium" pitchFamily="2" charset="-78"/>
              <a:cs typeface="Alexandria Medium" pitchFamily="2" charset="-78"/>
            </a:endParaRPr>
          </a:p>
          <a:p>
            <a:pPr marL="0" indent="0" algn="r">
              <a:lnSpc>
                <a:spcPct val="150000"/>
              </a:lnSpc>
              <a:buNone/>
            </a:pPr>
            <a:r>
              <a:rPr lang="ar-JO" sz="1400" dirty="0" smtClean="0">
                <a:latin typeface="Alexandria" pitchFamily="2" charset="-78"/>
                <a:cs typeface="Alexandria" pitchFamily="2" charset="-78"/>
              </a:rPr>
              <a:t>ينندرج تحت اقراض المال للافراد او الشركات و يحصل المقرض على فائدة و يسترد امواله عند سداد القرض، تماما كما يحدث بالنسبة لحساب التوفير، غير ان الاستثمار بإقراض النظير يكون في بعض الاحيان اكثر خطورة من حساب التوفير</a:t>
            </a:r>
          </a:p>
          <a:p>
            <a:pPr marL="0" indent="0" algn="r">
              <a:lnSpc>
                <a:spcPct val="150000"/>
              </a:lnSpc>
              <a:buNone/>
            </a:pPr>
            <a:r>
              <a:rPr lang="ar-JO" sz="1400" dirty="0" smtClean="0">
                <a:latin typeface="Alexandria" pitchFamily="2" charset="-78"/>
                <a:cs typeface="Alexandria" pitchFamily="2" charset="-78"/>
              </a:rPr>
              <a:t>و لفهم افضل لهده المنظومة، نوضح ان منصات اقراض النظير للنظير تعمل مثل الاسواق، حيث تجمع هذه المنظومة الاشخاص او الشركات التي ترغب في إقراض الاموال مع من يريدون الحصول على قروض، و هي وسيلة المقترضين للحصول على التمويل دون الذهاب الى البنوك. ففي بعض مواقع الانترنت يتم تقسيم اي اموال تقرضها تلقائيا بين الكثير من المقترضين، و لكن ثمة مواقع اخرى تتيح امكانية اختيار من يراد إقراضه، و بشكل عام كلما ارتفع سعر الفائدة مقابل القرض زادت مخاطره</a:t>
            </a:r>
          </a:p>
          <a:p>
            <a:pPr marL="0" indent="0" algn="r">
              <a:lnSpc>
                <a:spcPct val="150000"/>
              </a:lnSpc>
              <a:buNone/>
            </a:pPr>
            <a:r>
              <a:rPr lang="ar-JO" sz="1600" dirty="0">
                <a:solidFill>
                  <a:schemeClr val="accent4"/>
                </a:solidFill>
                <a:latin typeface="Alexandria Medium" pitchFamily="2" charset="-78"/>
                <a:cs typeface="Alexandria Medium" pitchFamily="2" charset="-78"/>
              </a:rPr>
              <a:t> </a:t>
            </a:r>
            <a:r>
              <a:rPr lang="ar-JO" sz="1600" dirty="0" smtClean="0">
                <a:solidFill>
                  <a:schemeClr val="accent4"/>
                </a:solidFill>
                <a:latin typeface="Alexandria Medium" pitchFamily="2" charset="-78"/>
                <a:cs typeface="Alexandria Medium" pitchFamily="2" charset="-78"/>
              </a:rPr>
              <a:t>و هناك 3 خطوات رئيسية للانخراط في برنامج إقراض النظير للنظير</a:t>
            </a:r>
          </a:p>
          <a:p>
            <a:pPr marL="0" indent="0" algn="r">
              <a:lnSpc>
                <a:spcPct val="150000"/>
              </a:lnSpc>
              <a:buNone/>
            </a:pPr>
            <a:r>
              <a:rPr lang="ar-JO" sz="1400" dirty="0" smtClean="0">
                <a:latin typeface="Alexandria" pitchFamily="2" charset="-78"/>
                <a:cs typeface="Alexandria" pitchFamily="2" charset="-78"/>
              </a:rPr>
              <a:t>1-فتح حساب في المنصة المتخصة، و دفع بعض المال عن طريق بطاقة الخصم او التحويل المباشر</a:t>
            </a:r>
          </a:p>
          <a:p>
            <a:pPr marL="0" indent="0" algn="r">
              <a:lnSpc>
                <a:spcPct val="150000"/>
              </a:lnSpc>
              <a:buNone/>
            </a:pPr>
            <a:r>
              <a:rPr lang="ar-JO" sz="1400" dirty="0" smtClean="0">
                <a:latin typeface="Alexandria" pitchFamily="2" charset="-78"/>
                <a:cs typeface="Alexandria" pitchFamily="2" charset="-78"/>
              </a:rPr>
              <a:t>2-تحديد سعر الفائدة الذي يرغب المقرض في الحصول عليه او الموافقة على سعر معروض</a:t>
            </a:r>
          </a:p>
          <a:p>
            <a:pPr marL="0" indent="0" algn="r">
              <a:lnSpc>
                <a:spcPct val="150000"/>
              </a:lnSpc>
              <a:buNone/>
            </a:pPr>
            <a:r>
              <a:rPr lang="ar-JO" sz="1400" dirty="0" smtClean="0">
                <a:latin typeface="Alexandria" pitchFamily="2" charset="-78"/>
                <a:cs typeface="Alexandria" pitchFamily="2" charset="-78"/>
              </a:rPr>
              <a:t>3-اقراض المبلغ من المال لفترة محددة من الوقت</a:t>
            </a:r>
          </a:p>
          <a:p>
            <a:pPr marL="0" indent="0" algn="r">
              <a:lnSpc>
                <a:spcPct val="150000"/>
              </a:lnSpc>
              <a:buNone/>
            </a:pPr>
            <a:endParaRPr lang="en-US" sz="1400" dirty="0">
              <a:latin typeface="Alexandria" pitchFamily="2" charset="-78"/>
              <a:cs typeface="Alexandria" pitchFamily="2" charset="-78"/>
            </a:endParaRPr>
          </a:p>
        </p:txBody>
      </p:sp>
      <p:pic>
        <p:nvPicPr>
          <p:cNvPr id="4" name="Picture 3"/>
          <p:cNvPicPr>
            <a:picLocks noChangeAspect="1"/>
          </p:cNvPicPr>
          <p:nvPr/>
        </p:nvPicPr>
        <p:blipFill>
          <a:blip r:embed="rId2"/>
          <a:stretch>
            <a:fillRect/>
          </a:stretch>
        </p:blipFill>
        <p:spPr>
          <a:xfrm>
            <a:off x="182064" y="365125"/>
            <a:ext cx="2103302" cy="1079086"/>
          </a:xfrm>
          <a:prstGeom prst="rect">
            <a:avLst/>
          </a:prstGeom>
        </p:spPr>
      </p:pic>
    </p:spTree>
    <p:extLst>
      <p:ext uri="{BB962C8B-B14F-4D97-AF65-F5344CB8AC3E}">
        <p14:creationId xmlns:p14="http://schemas.microsoft.com/office/powerpoint/2010/main" val="3111562238"/>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0" y="488363"/>
            <a:ext cx="2304488" cy="1079086"/>
          </a:xfrm>
          <a:prstGeom prst="rect">
            <a:avLst/>
          </a:prstGeom>
        </p:spPr>
      </p:pic>
      <p:sp>
        <p:nvSpPr>
          <p:cNvPr id="2" name="Title 1"/>
          <p:cNvSpPr>
            <a:spLocks noGrp="1"/>
          </p:cNvSpPr>
          <p:nvPr>
            <p:ph type="title"/>
          </p:nvPr>
        </p:nvSpPr>
        <p:spPr/>
        <p:txBody>
          <a:bodyPr>
            <a:normAutofit/>
          </a:bodyPr>
          <a:lstStyle/>
          <a:p>
            <a:pPr algn="ctr"/>
            <a:r>
              <a:rPr lang="ar-JO" sz="2000" dirty="0">
                <a:solidFill>
                  <a:srgbClr val="00B0F0"/>
                </a:solidFill>
                <a:latin typeface="Alexandria Black" pitchFamily="2" charset="-78"/>
                <a:cs typeface="Alexandria Black" pitchFamily="2" charset="-78"/>
              </a:rPr>
              <a:t>ثانيا" : المنصات الرقمية</a:t>
            </a:r>
            <a:endParaRPr lang="en-US" sz="2000" dirty="0">
              <a:solidFill>
                <a:srgbClr val="00B0F0"/>
              </a:solidFill>
              <a:latin typeface="Alexandria Black" pitchFamily="2" charset="-78"/>
              <a:cs typeface="Alexandria Black" pitchFamily="2" charset="-78"/>
            </a:endParaRPr>
          </a:p>
        </p:txBody>
      </p:sp>
      <p:sp>
        <p:nvSpPr>
          <p:cNvPr id="8" name="Content Placeholder 7"/>
          <p:cNvSpPr>
            <a:spLocks noGrp="1"/>
          </p:cNvSpPr>
          <p:nvPr>
            <p:ph sz="half" idx="2"/>
          </p:nvPr>
        </p:nvSpPr>
        <p:spPr>
          <a:xfrm>
            <a:off x="696687" y="1825625"/>
            <a:ext cx="10657114" cy="4351338"/>
          </a:xfrm>
        </p:spPr>
        <p:txBody>
          <a:bodyPr>
            <a:normAutofit/>
          </a:bodyPr>
          <a:lstStyle/>
          <a:p>
            <a:pPr marL="0" indent="0" algn="r">
              <a:lnSpc>
                <a:spcPct val="150000"/>
              </a:lnSpc>
              <a:buNone/>
            </a:pPr>
            <a:r>
              <a:rPr lang="ar-JO" sz="1600" dirty="0" smtClean="0">
                <a:solidFill>
                  <a:schemeClr val="accent4"/>
                </a:solidFill>
                <a:latin typeface="Alexandria Medium" pitchFamily="2" charset="-78"/>
                <a:cs typeface="Alexandria Medium" pitchFamily="2" charset="-78"/>
              </a:rPr>
              <a:t>مخاطر برنامج إقراض النظير للنظير</a:t>
            </a:r>
          </a:p>
          <a:p>
            <a:pPr marL="0" indent="0" algn="r">
              <a:lnSpc>
                <a:spcPct val="150000"/>
              </a:lnSpc>
              <a:buNone/>
            </a:pPr>
            <a:r>
              <a:rPr lang="ar-JO" sz="1400" dirty="0" smtClean="0">
                <a:latin typeface="Alexandria" pitchFamily="2" charset="-78"/>
                <a:cs typeface="Alexandria" pitchFamily="2" charset="-78"/>
              </a:rPr>
              <a:t>1-مخاطر التخلف عن السداد، حيث قد لا يكون الشخص او النشاط التجاري المقترض بمقدورة السداد</a:t>
            </a:r>
          </a:p>
          <a:p>
            <a:pPr marL="0" indent="0" algn="r">
              <a:lnSpc>
                <a:spcPct val="150000"/>
              </a:lnSpc>
              <a:buNone/>
            </a:pPr>
            <a:r>
              <a:rPr lang="ar-JO" sz="1400" dirty="0" smtClean="0">
                <a:latin typeface="Alexandria" pitchFamily="2" charset="-78"/>
                <a:cs typeface="Alexandria" pitchFamily="2" charset="-78"/>
              </a:rPr>
              <a:t>2-و على عكس  المدخرات البنكية، فإن الاموال التي يتم اقراضها عبر منصات اقراض النظير للنظير لا تخضع لنظام تعويض المودعين، مع ذلك فان بعض من هذه المنصات لديها اموال للطوارئ، اي اموال مخصصة في حالة تخلف المقترض عن السداد،</a:t>
            </a:r>
          </a:p>
          <a:p>
            <a:pPr marL="0" indent="0" algn="r">
              <a:lnSpc>
                <a:spcPct val="150000"/>
              </a:lnSpc>
              <a:buNone/>
            </a:pPr>
            <a:r>
              <a:rPr lang="ar-JO" sz="1400" dirty="0" smtClean="0">
                <a:latin typeface="Alexandria" pitchFamily="2" charset="-78"/>
                <a:cs typeface="Alexandria" pitchFamily="2" charset="-78"/>
              </a:rPr>
              <a:t>3-خطر السداد المبكر او المتأخر، فإذا تم سداد القرض مبكرا فسوف تجني ارباحا اقل مما كان متوقع، لكن تعوض ذلك من خلال اقراض الاموال مره اخرى، و لكن قد لا يتوافر للمقرض سعر الفائدة ذاته</a:t>
            </a:r>
          </a:p>
          <a:p>
            <a:pPr marL="0" indent="0" algn="r">
              <a:lnSpc>
                <a:spcPct val="150000"/>
              </a:lnSpc>
              <a:buNone/>
            </a:pPr>
            <a:r>
              <a:rPr lang="ar-JO" sz="1400" dirty="0" smtClean="0">
                <a:latin typeface="Alexandria" pitchFamily="2" charset="-78"/>
                <a:cs typeface="Alexandria" pitchFamily="2" charset="-78"/>
              </a:rPr>
              <a:t>4-خسارة المقرض اذا افلس موقع المنصة او شركة اقراض النظير للنظير، الا اذا كانت الشركة او المنصة خاضعة للسلطات الرقابية عندها يجب عليها الاحتفاظ باموال العملاء بشكل منفصل عن اموالها.</a:t>
            </a:r>
          </a:p>
          <a:p>
            <a:pPr marL="0" indent="0" algn="r">
              <a:lnSpc>
                <a:spcPct val="150000"/>
              </a:lnSpc>
              <a:buNone/>
            </a:pPr>
            <a:endParaRPr lang="en-US" sz="1600" dirty="0">
              <a:solidFill>
                <a:schemeClr val="accent4"/>
              </a:solidFill>
              <a:latin typeface="Alexandria Medium" pitchFamily="2" charset="-78"/>
              <a:cs typeface="Alexandria Medium" pitchFamily="2" charset="-78"/>
            </a:endParaRPr>
          </a:p>
        </p:txBody>
      </p:sp>
    </p:spTree>
    <p:extLst>
      <p:ext uri="{BB962C8B-B14F-4D97-AF65-F5344CB8AC3E}">
        <p14:creationId xmlns:p14="http://schemas.microsoft.com/office/powerpoint/2010/main" val="3396152325"/>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ar-JO" sz="2000" dirty="0">
                <a:solidFill>
                  <a:srgbClr val="00B0F0"/>
                </a:solidFill>
                <a:latin typeface="Alexandria Black" pitchFamily="2" charset="-78"/>
                <a:cs typeface="Alexandria Black" pitchFamily="2" charset="-78"/>
              </a:rPr>
              <a:t>ثانيا" : المنصات الرقمية</a:t>
            </a:r>
            <a:endParaRPr lang="en-US" dirty="0"/>
          </a:p>
        </p:txBody>
      </p:sp>
      <p:sp>
        <p:nvSpPr>
          <p:cNvPr id="3" name="Content Placeholder 2"/>
          <p:cNvSpPr>
            <a:spLocks noGrp="1"/>
          </p:cNvSpPr>
          <p:nvPr>
            <p:ph idx="1"/>
          </p:nvPr>
        </p:nvSpPr>
        <p:spPr/>
        <p:txBody>
          <a:bodyPr>
            <a:normAutofit/>
          </a:bodyPr>
          <a:lstStyle/>
          <a:p>
            <a:pPr marL="0" indent="0" algn="r">
              <a:buNone/>
            </a:pPr>
            <a:r>
              <a:rPr lang="ar-JO" sz="1600" dirty="0" smtClean="0">
                <a:solidFill>
                  <a:schemeClr val="accent4"/>
                </a:solidFill>
                <a:latin typeface="Alexandria Medium" pitchFamily="2" charset="-78"/>
                <a:cs typeface="Alexandria Medium" pitchFamily="2" charset="-78"/>
              </a:rPr>
              <a:t>ج-التمويل الجماعي</a:t>
            </a:r>
          </a:p>
          <a:p>
            <a:pPr marL="0" indent="0" algn="r">
              <a:lnSpc>
                <a:spcPct val="150000"/>
              </a:lnSpc>
              <a:buNone/>
            </a:pPr>
            <a:r>
              <a:rPr lang="ar-JO" sz="1400" dirty="0" smtClean="0">
                <a:latin typeface="Alexandria" pitchFamily="2" charset="-78"/>
                <a:cs typeface="Alexandria" pitchFamily="2" charset="-78"/>
              </a:rPr>
              <a:t>هو تمويل مشروع من خلال جمع مبالغ صغيرة من المال من عدد كبير من الاشخاص، و عادة ما يكون ذلك عبر الانترنت، و التمويل الجماعي هو شكل من اشكال التمويل البديل و يقصد بالتمويل البديل: القنوات و العمليات و الادوات المالية التي ظهرت خارج نظام التمويل التقليدي كالبنوم و اسواق راس المال</a:t>
            </a:r>
          </a:p>
          <a:p>
            <a:pPr marL="0" indent="0" algn="r">
              <a:lnSpc>
                <a:spcPct val="150000"/>
              </a:lnSpc>
              <a:buNone/>
            </a:pPr>
            <a:r>
              <a:rPr lang="ar-JO" sz="1400" dirty="0" smtClean="0">
                <a:latin typeface="Alexandria" pitchFamily="2" charset="-78"/>
                <a:cs typeface="Alexandria" pitchFamily="2" charset="-78"/>
              </a:rPr>
              <a:t>و يعتبر وسيلة للاشخاص و الشركات و الجمعيات الخيرية لجمع الاموال و يعمل من خلال الافراد  المنظمات التي تستثمر او ( تتبرع ) لمشاريع التمويل الجماعي القائم على المكافات، و هو احد اكبر اشكال التمويل و اكثرها ربحية، ولا تفرض هذه المواقع الالكترونية رسوما على الاشخاص الذين يتبرعون باموال لدعم المشاريع ،ذلك ان الطريقة التي تجني بها منصات التمويل الجماعي المال هي اخذ نسبة مئوية من الاموال التي يتم جمعها خلال المشروع و ليس قبل بدئه، و في عام 2019 بلغ التمويل الجماعي حول العالم ما يقارب 64 مليار دولار امريكي</a:t>
            </a:r>
          </a:p>
          <a:p>
            <a:pPr marL="0" indent="0" algn="r">
              <a:lnSpc>
                <a:spcPct val="150000"/>
              </a:lnSpc>
              <a:buNone/>
            </a:pPr>
            <a:r>
              <a:rPr lang="ar-JO" sz="1400" dirty="0" smtClean="0">
                <a:latin typeface="Alexandria" pitchFamily="2" charset="-78"/>
                <a:cs typeface="Alexandria" pitchFamily="2" charset="-78"/>
              </a:rPr>
              <a:t>علما ان التمويل الجماعي ظهر بداية في الفنون و الصناعات القائمة على الابداع مثل الموسيقى و الافلام و الالعاب و ذلك مثل منصة</a:t>
            </a:r>
          </a:p>
          <a:p>
            <a:pPr marL="0" indent="0" algn="r">
              <a:lnSpc>
                <a:spcPct val="150000"/>
              </a:lnSpc>
              <a:buNone/>
            </a:pPr>
            <a:r>
              <a:rPr lang="ar-JO" sz="1400" dirty="0" smtClean="0">
                <a:latin typeface="Alexandria" pitchFamily="2" charset="-78"/>
                <a:cs typeface="Alexandria" pitchFamily="2" charset="-78"/>
              </a:rPr>
              <a:t>التي اسسست في نيويورك في عام 2009</a:t>
            </a:r>
            <a:r>
              <a:rPr lang="en-US" sz="1400" dirty="0" smtClean="0">
                <a:latin typeface="Alexandria" pitchFamily="2" charset="-78"/>
                <a:cs typeface="Alexandria" pitchFamily="2" charset="-78"/>
              </a:rPr>
              <a:t>(Kickstarter)</a:t>
            </a:r>
          </a:p>
          <a:p>
            <a:pPr marL="0" indent="0" algn="r">
              <a:lnSpc>
                <a:spcPct val="150000"/>
              </a:lnSpc>
              <a:buNone/>
            </a:pPr>
            <a:endParaRPr lang="en-US" sz="1400" dirty="0">
              <a:latin typeface="Alexandria" pitchFamily="2" charset="-78"/>
              <a:cs typeface="Alexandria" pitchFamily="2" charset="-78"/>
            </a:endParaRPr>
          </a:p>
        </p:txBody>
      </p:sp>
      <p:pic>
        <p:nvPicPr>
          <p:cNvPr id="5" name="Picture 4"/>
          <p:cNvPicPr>
            <a:picLocks noChangeAspect="1"/>
          </p:cNvPicPr>
          <p:nvPr/>
        </p:nvPicPr>
        <p:blipFill>
          <a:blip r:embed="rId2"/>
          <a:stretch>
            <a:fillRect/>
          </a:stretch>
        </p:blipFill>
        <p:spPr>
          <a:xfrm>
            <a:off x="270156" y="230188"/>
            <a:ext cx="2304488" cy="1079086"/>
          </a:xfrm>
          <a:prstGeom prst="rect">
            <a:avLst/>
          </a:prstGeom>
        </p:spPr>
      </p:pic>
    </p:spTree>
    <p:extLst>
      <p:ext uri="{BB962C8B-B14F-4D97-AF65-F5344CB8AC3E}">
        <p14:creationId xmlns:p14="http://schemas.microsoft.com/office/powerpoint/2010/main" val="184516405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ar-JO" sz="2000" dirty="0">
                <a:solidFill>
                  <a:srgbClr val="00B0F0"/>
                </a:solidFill>
                <a:latin typeface="Alexandria Black" pitchFamily="2" charset="-78"/>
                <a:cs typeface="Alexandria Black" pitchFamily="2" charset="-78"/>
              </a:rPr>
              <a:t>ثانيا" : المنصات الرقمية</a:t>
            </a:r>
            <a:endParaRPr lang="en-US" dirty="0"/>
          </a:p>
        </p:txBody>
      </p:sp>
      <p:sp>
        <p:nvSpPr>
          <p:cNvPr id="3" name="Content Placeholder 2"/>
          <p:cNvSpPr>
            <a:spLocks noGrp="1"/>
          </p:cNvSpPr>
          <p:nvPr>
            <p:ph idx="1"/>
          </p:nvPr>
        </p:nvSpPr>
        <p:spPr/>
        <p:txBody>
          <a:bodyPr>
            <a:normAutofit/>
          </a:bodyPr>
          <a:lstStyle/>
          <a:p>
            <a:pPr marL="0" indent="0" algn="r">
              <a:lnSpc>
                <a:spcPct val="150000"/>
              </a:lnSpc>
              <a:buNone/>
            </a:pPr>
            <a:r>
              <a:rPr lang="ar-JO" sz="1600" dirty="0" smtClean="0">
                <a:solidFill>
                  <a:schemeClr val="accent4"/>
                </a:solidFill>
                <a:latin typeface="Alexandria Medium" pitchFamily="2" charset="-78"/>
                <a:cs typeface="Alexandria Medium" pitchFamily="2" charset="-78"/>
              </a:rPr>
              <a:t>انواع التمويل الجماعي</a:t>
            </a:r>
          </a:p>
          <a:p>
            <a:pPr marL="0" indent="0" algn="r">
              <a:lnSpc>
                <a:spcPct val="150000"/>
              </a:lnSpc>
              <a:buNone/>
            </a:pPr>
            <a:r>
              <a:rPr lang="ar-JO" sz="1400" dirty="0" smtClean="0">
                <a:latin typeface="Alexandria" pitchFamily="2" charset="-78"/>
                <a:cs typeface="Alexandria" pitchFamily="2" charset="-78"/>
              </a:rPr>
              <a:t>1-التمويل الجماعي القائم على الاستثمار</a:t>
            </a:r>
          </a:p>
          <a:p>
            <a:pPr marL="0" indent="0" algn="r">
              <a:lnSpc>
                <a:spcPct val="150000"/>
              </a:lnSpc>
              <a:buNone/>
            </a:pPr>
            <a:r>
              <a:rPr lang="ar-JO" sz="1400" dirty="0" smtClean="0">
                <a:latin typeface="Alexandria" pitchFamily="2" charset="-78"/>
                <a:cs typeface="Alexandria" pitchFamily="2" charset="-78"/>
              </a:rPr>
              <a:t>حيث يتم الاستثمار في عمل تجاري مقابل الحصول على حصة ( على شكل اسهم )</a:t>
            </a:r>
          </a:p>
          <a:p>
            <a:pPr marL="0" indent="0" algn="r">
              <a:lnSpc>
                <a:spcPct val="150000"/>
              </a:lnSpc>
              <a:buNone/>
            </a:pPr>
            <a:r>
              <a:rPr lang="ar-JO" sz="1400" dirty="0" smtClean="0">
                <a:latin typeface="Alexandria" pitchFamily="2" charset="-78"/>
                <a:cs typeface="Alexandria" pitchFamily="2" charset="-78"/>
              </a:rPr>
              <a:t>2-التمويل الجماعي القائم على الإقراض</a:t>
            </a:r>
          </a:p>
          <a:p>
            <a:pPr marL="0" indent="0" algn="r">
              <a:lnSpc>
                <a:spcPct val="150000"/>
              </a:lnSpc>
              <a:buNone/>
            </a:pPr>
            <a:r>
              <a:rPr lang="ar-JO" sz="1400" dirty="0" smtClean="0">
                <a:latin typeface="Alexandria" pitchFamily="2" charset="-78"/>
                <a:cs typeface="Alexandria" pitchFamily="2" charset="-78"/>
              </a:rPr>
              <a:t>حيث يتم اقراض المال للافراد او الشركات مقابل سعر فائدة محدد</a:t>
            </a:r>
          </a:p>
          <a:p>
            <a:pPr marL="0" indent="0" algn="r">
              <a:lnSpc>
                <a:spcPct val="150000"/>
              </a:lnSpc>
              <a:buNone/>
            </a:pPr>
            <a:r>
              <a:rPr lang="ar-JO" sz="1400" dirty="0" smtClean="0">
                <a:latin typeface="Alexandria" pitchFamily="2" charset="-78"/>
                <a:cs typeface="Alexandria" pitchFamily="2" charset="-78"/>
              </a:rPr>
              <a:t>3-التمويل الجماعي القائم على التبرع</a:t>
            </a:r>
          </a:p>
          <a:p>
            <a:pPr marL="0" indent="0" algn="r">
              <a:lnSpc>
                <a:spcPct val="150000"/>
              </a:lnSpc>
              <a:buNone/>
            </a:pPr>
            <a:r>
              <a:rPr lang="ar-JO" sz="1400" dirty="0" smtClean="0">
                <a:latin typeface="Alexandria" pitchFamily="2" charset="-78"/>
                <a:cs typeface="Alexandria" pitchFamily="2" charset="-78"/>
              </a:rPr>
              <a:t>حيث يتم التبرع لشخص او جمعية خيرية ( قد يوعد الممول بعائد مادي او معنوي)</a:t>
            </a:r>
          </a:p>
          <a:p>
            <a:pPr marL="0" indent="0" algn="r">
              <a:lnSpc>
                <a:spcPct val="150000"/>
              </a:lnSpc>
              <a:buNone/>
            </a:pPr>
            <a:r>
              <a:rPr lang="ar-JO" sz="1400" dirty="0" smtClean="0">
                <a:latin typeface="Alexandria" pitchFamily="2" charset="-78"/>
                <a:cs typeface="Alexandria" pitchFamily="2" charset="-78"/>
              </a:rPr>
              <a:t>4-التمويل الجماعي القائم على المكافات</a:t>
            </a:r>
          </a:p>
          <a:p>
            <a:pPr marL="0" indent="0" algn="r">
              <a:lnSpc>
                <a:spcPct val="150000"/>
              </a:lnSpc>
              <a:buNone/>
            </a:pPr>
            <a:r>
              <a:rPr lang="ar-JO" sz="1400" dirty="0" smtClean="0">
                <a:latin typeface="Alexandria" pitchFamily="2" charset="-78"/>
                <a:cs typeface="Alexandria" pitchFamily="2" charset="-78"/>
              </a:rPr>
              <a:t>حيث يقدم التمويل مقابل الحصول على مكافاة لاحقة من المشروع</a:t>
            </a:r>
          </a:p>
        </p:txBody>
      </p:sp>
      <p:pic>
        <p:nvPicPr>
          <p:cNvPr id="4" name="Picture 3"/>
          <p:cNvPicPr>
            <a:picLocks noChangeAspect="1"/>
          </p:cNvPicPr>
          <p:nvPr/>
        </p:nvPicPr>
        <p:blipFill>
          <a:blip r:embed="rId2"/>
          <a:stretch>
            <a:fillRect/>
          </a:stretch>
        </p:blipFill>
        <p:spPr>
          <a:xfrm>
            <a:off x="415299" y="230188"/>
            <a:ext cx="2304488" cy="1079086"/>
          </a:xfrm>
          <a:prstGeom prst="rect">
            <a:avLst/>
          </a:prstGeom>
        </p:spPr>
      </p:pic>
    </p:spTree>
    <p:extLst>
      <p:ext uri="{BB962C8B-B14F-4D97-AF65-F5344CB8AC3E}">
        <p14:creationId xmlns:p14="http://schemas.microsoft.com/office/powerpoint/2010/main" val="182808746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ar-JO" sz="2000" dirty="0">
                <a:solidFill>
                  <a:srgbClr val="00B0F0"/>
                </a:solidFill>
                <a:latin typeface="Alexandria Black" pitchFamily="2" charset="-78"/>
                <a:cs typeface="Alexandria Black" pitchFamily="2" charset="-78"/>
              </a:rPr>
              <a:t>ثانيا" : المنصات الرقمية</a:t>
            </a:r>
            <a:endParaRPr lang="en-US" dirty="0"/>
          </a:p>
        </p:txBody>
      </p:sp>
      <p:sp>
        <p:nvSpPr>
          <p:cNvPr id="3" name="Content Placeholder 2"/>
          <p:cNvSpPr>
            <a:spLocks noGrp="1"/>
          </p:cNvSpPr>
          <p:nvPr>
            <p:ph idx="1"/>
          </p:nvPr>
        </p:nvSpPr>
        <p:spPr/>
        <p:txBody>
          <a:bodyPr>
            <a:normAutofit lnSpcReduction="10000"/>
          </a:bodyPr>
          <a:lstStyle/>
          <a:p>
            <a:pPr marL="0" indent="0" algn="r">
              <a:lnSpc>
                <a:spcPct val="150000"/>
              </a:lnSpc>
              <a:buNone/>
            </a:pPr>
            <a:r>
              <a:rPr lang="ar-JO" sz="1600" dirty="0" smtClean="0">
                <a:solidFill>
                  <a:schemeClr val="accent4"/>
                </a:solidFill>
                <a:latin typeface="Alexandria Medium" pitchFamily="2" charset="-78"/>
                <a:cs typeface="Alexandria Medium" pitchFamily="2" charset="-78"/>
              </a:rPr>
              <a:t>مخاطر الاستثمار في برامج التمويل الجماعي</a:t>
            </a:r>
            <a:endParaRPr lang="ar-JO" sz="1400" dirty="0" smtClean="0">
              <a:solidFill>
                <a:schemeClr val="accent4"/>
              </a:solidFill>
              <a:latin typeface="Alexandria Medium" pitchFamily="2" charset="-78"/>
              <a:cs typeface="Alexandria Medium" pitchFamily="2" charset="-78"/>
            </a:endParaRPr>
          </a:p>
          <a:p>
            <a:pPr marL="0" indent="0" algn="r">
              <a:lnSpc>
                <a:spcPct val="150000"/>
              </a:lnSpc>
              <a:buNone/>
            </a:pPr>
            <a:r>
              <a:rPr lang="ar-JO" sz="1400" dirty="0" smtClean="0">
                <a:latin typeface="Alexandria" pitchFamily="2" charset="-78"/>
                <a:cs typeface="Alexandria" pitchFamily="2" charset="-78"/>
              </a:rPr>
              <a:t>يتضمن موقع التمويل الجماعي وصفا عاما للمشروع المطروح للتمويل، و قد تفرض بعض مواقع التمويل الجماعي رسوما على المستثمرين في صورة نسبة مئوية من اي ربح يحققونة. و من اجل الاستثمار الامن يتعين التحقق من بعض التفاصيل مها:</a:t>
            </a:r>
          </a:p>
          <a:p>
            <a:pPr marL="0" indent="0" algn="r">
              <a:lnSpc>
                <a:spcPct val="150000"/>
              </a:lnSpc>
              <a:buNone/>
            </a:pPr>
            <a:r>
              <a:rPr lang="ar-JO" sz="1400" dirty="0" smtClean="0">
                <a:latin typeface="Alexandria" pitchFamily="2" charset="-78"/>
                <a:cs typeface="Alexandria" pitchFamily="2" charset="-78"/>
              </a:rPr>
              <a:t>كم تم جمعه من الموقع،ما هو المبلغ النهائي المستهدف، ما هي نسبة ما تم جمعه من الموقع منسوبا الى المبلغ النهائي المستهدف،ما هي حصة المستثمر، المستثمرين في عائدات المشروع،كيف سيتم توظيف ما تم جمعه من اموال، كم عدد من استثمروا في الموقع</a:t>
            </a:r>
          </a:p>
          <a:p>
            <a:pPr marL="0" indent="0" algn="r">
              <a:lnSpc>
                <a:spcPct val="150000"/>
              </a:lnSpc>
              <a:buNone/>
            </a:pPr>
            <a:r>
              <a:rPr lang="ar-JO" sz="1400" dirty="0" smtClean="0">
                <a:latin typeface="Alexandria" pitchFamily="2" charset="-78"/>
                <a:cs typeface="Alexandria" pitchFamily="2" charset="-78"/>
              </a:rPr>
              <a:t>و يجدر الاشارة هنا الى ان التمويل الجماعي هو مفهوم جديد و الاستثمار في الشركات الناشئة يمكن ان يكون محفوفا بالمخاطر و تتمثل المخاطر الرئيسية للتمويل الجماعي القائم على الاستثمار، في ان النشاط الاقتصادي الذي يتم الاستثمار فيه قد يفشل، فالعديد من الشركات الجديدة تفشل في السنوات القليلة الاولى،بالتالي قد يخسر المستثمر كل استثماراته، كما ان العائد ليس مضمونا، و قد ترتفع قيمة اسهم المشروع المتلقي للاستثمار الجماعي و قد لا يكون هناك توزيعات ارباح، كما قد يكون من الصعب بيع الاسهم، لا سيما ان الاسهم تكون عادة غير مدرجة في السوق المالي،كما ان المنصة التي تضم موقع التمويل الجماعي نفسها قد تفلس قبل ان يتم الاستثمار في النشاط التجاري المستهدف مما يعني ان يخسر المستثمر استثماره.</a:t>
            </a:r>
            <a:endParaRPr lang="en-US" sz="1400" dirty="0">
              <a:latin typeface="Alexandria" pitchFamily="2" charset="-78"/>
              <a:cs typeface="Alexandria" pitchFamily="2" charset="-78"/>
            </a:endParaRPr>
          </a:p>
        </p:txBody>
      </p:sp>
      <p:pic>
        <p:nvPicPr>
          <p:cNvPr id="4" name="Picture 3"/>
          <p:cNvPicPr>
            <a:picLocks noChangeAspect="1"/>
          </p:cNvPicPr>
          <p:nvPr/>
        </p:nvPicPr>
        <p:blipFill>
          <a:blip r:embed="rId2"/>
          <a:stretch>
            <a:fillRect/>
          </a:stretch>
        </p:blipFill>
        <p:spPr>
          <a:xfrm>
            <a:off x="734613" y="230188"/>
            <a:ext cx="2304488" cy="1079086"/>
          </a:xfrm>
          <a:prstGeom prst="rect">
            <a:avLst/>
          </a:prstGeom>
        </p:spPr>
      </p:pic>
    </p:spTree>
    <p:extLst>
      <p:ext uri="{BB962C8B-B14F-4D97-AF65-F5344CB8AC3E}">
        <p14:creationId xmlns:p14="http://schemas.microsoft.com/office/powerpoint/2010/main" val="377635572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lnSpc>
                <a:spcPct val="150000"/>
              </a:lnSpc>
            </a:pPr>
            <a:r>
              <a:rPr lang="ar-JO" sz="2000" dirty="0">
                <a:solidFill>
                  <a:srgbClr val="00B0F0"/>
                </a:solidFill>
                <a:latin typeface="Alexandria Black" pitchFamily="2" charset="-78"/>
                <a:ea typeface="+mn-ea"/>
                <a:cs typeface="Alexandria Black" pitchFamily="2" charset="-78"/>
              </a:rPr>
              <a:t> ثالثا" :  البيانات الضخمة،تعليم الالة</a:t>
            </a:r>
            <a:r>
              <a:rPr lang="ar-JO" sz="2000" dirty="0" smtClean="0">
                <a:solidFill>
                  <a:srgbClr val="00B0F0"/>
                </a:solidFill>
                <a:latin typeface="Alexandria Black" pitchFamily="2" charset="-78"/>
                <a:ea typeface="+mn-ea"/>
                <a:cs typeface="Alexandria Black" pitchFamily="2" charset="-78"/>
              </a:rPr>
              <a:t>،</a:t>
            </a:r>
            <a:br>
              <a:rPr lang="ar-JO" sz="2000" dirty="0" smtClean="0">
                <a:solidFill>
                  <a:srgbClr val="00B0F0"/>
                </a:solidFill>
                <a:latin typeface="Alexandria Black" pitchFamily="2" charset="-78"/>
                <a:ea typeface="+mn-ea"/>
                <a:cs typeface="Alexandria Black" pitchFamily="2" charset="-78"/>
              </a:rPr>
            </a:br>
            <a:r>
              <a:rPr lang="ar-JO" sz="2000" dirty="0" smtClean="0">
                <a:solidFill>
                  <a:srgbClr val="00B0F0"/>
                </a:solidFill>
                <a:latin typeface="Alexandria Black" pitchFamily="2" charset="-78"/>
                <a:ea typeface="+mn-ea"/>
                <a:cs typeface="Alexandria Black" pitchFamily="2" charset="-78"/>
              </a:rPr>
              <a:t>الذكاء </a:t>
            </a:r>
            <a:r>
              <a:rPr lang="ar-JO" sz="2000" dirty="0">
                <a:solidFill>
                  <a:srgbClr val="00B0F0"/>
                </a:solidFill>
                <a:latin typeface="Alexandria Black" pitchFamily="2" charset="-78"/>
                <a:ea typeface="+mn-ea"/>
                <a:cs typeface="Alexandria Black" pitchFamily="2" charset="-78"/>
              </a:rPr>
              <a:t>الاصطناعي،العقود الذكية</a:t>
            </a:r>
            <a:endParaRPr lang="en-US" dirty="0">
              <a:solidFill>
                <a:srgbClr val="00B0F0"/>
              </a:solidFill>
            </a:endParaRPr>
          </a:p>
        </p:txBody>
      </p:sp>
      <p:sp>
        <p:nvSpPr>
          <p:cNvPr id="3" name="Content Placeholder 2"/>
          <p:cNvSpPr>
            <a:spLocks noGrp="1"/>
          </p:cNvSpPr>
          <p:nvPr>
            <p:ph idx="1"/>
          </p:nvPr>
        </p:nvSpPr>
        <p:spPr/>
        <p:txBody>
          <a:bodyPr>
            <a:normAutofit/>
          </a:bodyPr>
          <a:lstStyle/>
          <a:p>
            <a:pPr marL="0" indent="0" algn="r">
              <a:lnSpc>
                <a:spcPct val="150000"/>
              </a:lnSpc>
              <a:buNone/>
            </a:pPr>
            <a:r>
              <a:rPr lang="ar-JO" sz="1600" dirty="0" smtClean="0">
                <a:solidFill>
                  <a:schemeClr val="accent4"/>
                </a:solidFill>
                <a:latin typeface="Alexandria Medium" pitchFamily="2" charset="-78"/>
                <a:cs typeface="Alexandria Medium" pitchFamily="2" charset="-78"/>
              </a:rPr>
              <a:t>تمهيد</a:t>
            </a:r>
          </a:p>
          <a:p>
            <a:pPr marL="0" indent="0" algn="r">
              <a:lnSpc>
                <a:spcPct val="150000"/>
              </a:lnSpc>
              <a:buNone/>
            </a:pPr>
            <a:r>
              <a:rPr lang="ar-JO" sz="1400" dirty="0" smtClean="0">
                <a:latin typeface="Alexandria" pitchFamily="2" charset="-78"/>
                <a:cs typeface="Alexandria" pitchFamily="2" charset="-78"/>
              </a:rPr>
              <a:t>يميل مديرو الاصول و الثروات التقليديون الى التردد في تقبل الابتكارات التكنولوجية في الصناعة المالية،لان التكيف مع هذه الابتكارات ينطوي على تغيير في منظومة عملهم التقليدية، و يعني بالتالي مزيدا من النفقات، و لقد كان هذا هو الحال دائما عند ظهور تكنولوجيا جديدة في اطار الخدمات المالية، فعلى سبيل المثال في مطلع ظهور شركات الوساطة لتداول الاصول عبر الانترنت، كان الوسطاء التقليديون مقتنعون بفشل نموذج العمل الجديد هذا</a:t>
            </a:r>
          </a:p>
          <a:p>
            <a:pPr marL="0" indent="0" algn="r">
              <a:lnSpc>
                <a:spcPct val="150000"/>
              </a:lnSpc>
              <a:buNone/>
            </a:pPr>
            <a:r>
              <a:rPr lang="ar-JO" sz="1400" dirty="0" smtClean="0">
                <a:latin typeface="Alexandria" pitchFamily="2" charset="-78"/>
                <a:cs typeface="Alexandria" pitchFamily="2" charset="-78"/>
              </a:rPr>
              <a:t>و مع ذلك غزت الوساطة المالية عبر الانترنت السوق مما قلل بشكل كبير من اسعار خدمة عمليات التداول و في النهاية اضطرت الشركات الى تقديم نماذج تسعير جديدة تعتمد على حجم الاصول المدارة، بدلا من فرض رسوم على كل الصفة</a:t>
            </a:r>
          </a:p>
          <a:p>
            <a:pPr marL="0" indent="0" algn="r">
              <a:lnSpc>
                <a:spcPct val="150000"/>
              </a:lnSpc>
              <a:buNone/>
            </a:pPr>
            <a:r>
              <a:rPr lang="ar-JO" sz="1400" dirty="0" smtClean="0">
                <a:latin typeface="Alexandria" pitchFamily="2" charset="-78"/>
                <a:cs typeface="Alexandria" pitchFamily="2" charset="-78"/>
              </a:rPr>
              <a:t>و يمكن للتاريخ ان يعيد نفسة من التطور المستمر في التكنولوجيا المالية، و مثلما حدث لشركات الوساطة المالية التقليدية في السابق تم توجيه انتقاد للمستشار الالي على اساس ان هذه التقنية مشكوك في نتائجها،حيث ان هذه التقنية تركز على الحسابات منخفضة الرصيد، غير ان توالي الابتكارات ضمن تقنية المستشار الالي تشير الى قرب امتداد استخدام هذه التقنية الى خدمة الحسابات عالية القيمة</a:t>
            </a:r>
            <a:endParaRPr lang="en-US" sz="1400" dirty="0">
              <a:latin typeface="Alexandria" pitchFamily="2" charset="-78"/>
              <a:cs typeface="Alexandria" pitchFamily="2" charset="-78"/>
            </a:endParaRPr>
          </a:p>
        </p:txBody>
      </p:sp>
      <p:pic>
        <p:nvPicPr>
          <p:cNvPr id="4" name="Picture 3"/>
          <p:cNvPicPr>
            <a:picLocks noChangeAspect="1"/>
          </p:cNvPicPr>
          <p:nvPr/>
        </p:nvPicPr>
        <p:blipFill>
          <a:blip r:embed="rId2"/>
          <a:stretch>
            <a:fillRect/>
          </a:stretch>
        </p:blipFill>
        <p:spPr>
          <a:xfrm>
            <a:off x="241127" y="230188"/>
            <a:ext cx="2304488" cy="1079086"/>
          </a:xfrm>
          <a:prstGeom prst="rect">
            <a:avLst/>
          </a:prstGeom>
        </p:spPr>
      </p:pic>
    </p:spTree>
    <p:extLst>
      <p:ext uri="{BB962C8B-B14F-4D97-AF65-F5344CB8AC3E}">
        <p14:creationId xmlns:p14="http://schemas.microsoft.com/office/powerpoint/2010/main" val="280303428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lnSpc>
                <a:spcPct val="150000"/>
              </a:lnSpc>
            </a:pPr>
            <a:r>
              <a:rPr lang="ar-JO" sz="2000" dirty="0">
                <a:solidFill>
                  <a:srgbClr val="00B0F0"/>
                </a:solidFill>
                <a:latin typeface="Alexandria Black" pitchFamily="2" charset="-78"/>
                <a:cs typeface="Alexandria Black" pitchFamily="2" charset="-78"/>
              </a:rPr>
              <a:t> ثالثا" :  البيانات الضخمة،تعليم الالة،</a:t>
            </a:r>
            <a:br>
              <a:rPr lang="ar-JO" sz="2000" dirty="0">
                <a:solidFill>
                  <a:srgbClr val="00B0F0"/>
                </a:solidFill>
                <a:latin typeface="Alexandria Black" pitchFamily="2" charset="-78"/>
                <a:cs typeface="Alexandria Black" pitchFamily="2" charset="-78"/>
              </a:rPr>
            </a:br>
            <a:r>
              <a:rPr lang="ar-JO" sz="2000" dirty="0">
                <a:solidFill>
                  <a:srgbClr val="00B0F0"/>
                </a:solidFill>
                <a:latin typeface="Alexandria Black" pitchFamily="2" charset="-78"/>
                <a:cs typeface="Alexandria Black" pitchFamily="2" charset="-78"/>
              </a:rPr>
              <a:t>الذكاء الاصطناعي،العقود الذكية</a:t>
            </a:r>
            <a:endParaRPr lang="en-US" dirty="0"/>
          </a:p>
        </p:txBody>
      </p:sp>
      <p:sp>
        <p:nvSpPr>
          <p:cNvPr id="3" name="Content Placeholder 2"/>
          <p:cNvSpPr>
            <a:spLocks noGrp="1"/>
          </p:cNvSpPr>
          <p:nvPr>
            <p:ph idx="1"/>
          </p:nvPr>
        </p:nvSpPr>
        <p:spPr/>
        <p:txBody>
          <a:bodyPr>
            <a:normAutofit/>
          </a:bodyPr>
          <a:lstStyle/>
          <a:p>
            <a:pPr marL="0" indent="0" algn="r">
              <a:lnSpc>
                <a:spcPct val="150000"/>
              </a:lnSpc>
              <a:buNone/>
            </a:pPr>
            <a:r>
              <a:rPr lang="ar-JO" sz="1600" dirty="0" smtClean="0">
                <a:solidFill>
                  <a:schemeClr val="accent4"/>
                </a:solidFill>
                <a:latin typeface="Alexandria Medium" pitchFamily="2" charset="-78"/>
                <a:cs typeface="Alexandria Medium" pitchFamily="2" charset="-78"/>
              </a:rPr>
              <a:t>أ-البيانات الضخمة</a:t>
            </a:r>
          </a:p>
          <a:p>
            <a:pPr marL="0" indent="0" algn="r">
              <a:lnSpc>
                <a:spcPct val="150000"/>
              </a:lnSpc>
              <a:buNone/>
            </a:pPr>
            <a:r>
              <a:rPr lang="ar-JO" sz="1400" dirty="0" smtClean="0">
                <a:latin typeface="Alexandria" pitchFamily="2" charset="-78"/>
                <a:cs typeface="Alexandria" pitchFamily="2" charset="-78"/>
              </a:rPr>
              <a:t>هي مجموعة من البيانات ضخمة الحجم يمكن تحليلها حسابيا للكشف عن الانماط و الاتجاهات ولا سيما فيما يتعلق بالانسان و سلوكة و تفاعله، و البيانات الضخمة قد يقاس عددها بالتيرابايت او بيتا بايت من البيانات التي تتالف من مليارات الى تريليونات من سجلات ملايين الاشخاص، جميعها من مصادر مختلفة مثل ( شبكة الانترنت، المبيعات،مركز اتصال لعملاء،الوسائط الاجتماعية، بيانات الجوال)</a:t>
            </a:r>
          </a:p>
          <a:p>
            <a:pPr marL="0" indent="0" algn="r">
              <a:lnSpc>
                <a:spcPct val="150000"/>
              </a:lnSpc>
              <a:buNone/>
            </a:pPr>
            <a:r>
              <a:rPr lang="ar-JO" sz="1400" dirty="0" smtClean="0">
                <a:latin typeface="Alexandria" pitchFamily="2" charset="-78"/>
                <a:cs typeface="Alexandria" pitchFamily="2" charset="-78"/>
              </a:rPr>
              <a:t>و مما يجدر ذكره ان مجموعات البيانات الضخمة هذه و المعقدة يصعب معالجتها باستخدام التطبيقات و الادوات الحاسوبية التقليدية، فحجم هذه البيانات و تعقيدها و تنوعها جلب دائما عددا من التحديات، فلكون اغلبها في صورة غير منظمة، يمثل احد التحديات في كيفية هيكلتها للاستفادة منها،تما التحي الاخر فهو كيف تخزينها</a:t>
            </a:r>
          </a:p>
          <a:p>
            <a:pPr marL="0" indent="0" algn="r">
              <a:lnSpc>
                <a:spcPct val="150000"/>
              </a:lnSpc>
              <a:buNone/>
            </a:pPr>
            <a:r>
              <a:rPr lang="ar-JO" sz="1600" dirty="0" smtClean="0">
                <a:solidFill>
                  <a:schemeClr val="accent4"/>
                </a:solidFill>
                <a:latin typeface="Alexandria Medium" pitchFamily="2" charset="-78"/>
                <a:cs typeface="Alexandria Medium" pitchFamily="2" charset="-78"/>
              </a:rPr>
              <a:t>أما سمات المحددة للبيانات الضخمة فهي:</a:t>
            </a:r>
          </a:p>
          <a:p>
            <a:pPr marL="0" indent="0" algn="r">
              <a:lnSpc>
                <a:spcPct val="150000"/>
              </a:lnSpc>
              <a:buNone/>
            </a:pPr>
            <a:r>
              <a:rPr lang="ar-JO" sz="1400" dirty="0" smtClean="0">
                <a:solidFill>
                  <a:schemeClr val="accent4"/>
                </a:solidFill>
                <a:latin typeface="Alexandria" pitchFamily="2" charset="-78"/>
                <a:cs typeface="Alexandria" pitchFamily="2" charset="-78"/>
              </a:rPr>
              <a:t>الحجم ، التنوع، السرعة ، الصدقية</a:t>
            </a:r>
          </a:p>
          <a:p>
            <a:pPr marL="0" indent="0" algn="r">
              <a:lnSpc>
                <a:spcPct val="150000"/>
              </a:lnSpc>
              <a:buNone/>
            </a:pPr>
            <a:r>
              <a:rPr lang="ar-JO" sz="1400" dirty="0" smtClean="0">
                <a:latin typeface="Alexandria" pitchFamily="2" charset="-78"/>
                <a:cs typeface="Alexandria" pitchFamily="2" charset="-78"/>
              </a:rPr>
              <a:t>و فيما يلي شرح موجز لكل محدد</a:t>
            </a:r>
          </a:p>
        </p:txBody>
      </p:sp>
      <p:pic>
        <p:nvPicPr>
          <p:cNvPr id="4" name="Picture 3"/>
          <p:cNvPicPr>
            <a:picLocks noChangeAspect="1"/>
          </p:cNvPicPr>
          <p:nvPr/>
        </p:nvPicPr>
        <p:blipFill>
          <a:blip r:embed="rId2"/>
          <a:stretch>
            <a:fillRect/>
          </a:stretch>
        </p:blipFill>
        <p:spPr>
          <a:xfrm>
            <a:off x="371756" y="365125"/>
            <a:ext cx="2304488" cy="1079086"/>
          </a:xfrm>
          <a:prstGeom prst="rect">
            <a:avLst/>
          </a:prstGeom>
        </p:spPr>
      </p:pic>
    </p:spTree>
    <p:extLst>
      <p:ext uri="{BB962C8B-B14F-4D97-AF65-F5344CB8AC3E}">
        <p14:creationId xmlns:p14="http://schemas.microsoft.com/office/powerpoint/2010/main" val="312867391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lnSpc>
                <a:spcPct val="150000"/>
              </a:lnSpc>
            </a:pPr>
            <a:r>
              <a:rPr lang="ar-JO" sz="2000" dirty="0">
                <a:solidFill>
                  <a:srgbClr val="00B0F0"/>
                </a:solidFill>
                <a:latin typeface="Alexandria Black" pitchFamily="2" charset="-78"/>
                <a:cs typeface="Alexandria Black" pitchFamily="2" charset="-78"/>
              </a:rPr>
              <a:t> ثالثا" :  البيانات الضخمة،تعليم الالة،</a:t>
            </a:r>
            <a:br>
              <a:rPr lang="ar-JO" sz="2000" dirty="0">
                <a:solidFill>
                  <a:srgbClr val="00B0F0"/>
                </a:solidFill>
                <a:latin typeface="Alexandria Black" pitchFamily="2" charset="-78"/>
                <a:cs typeface="Alexandria Black" pitchFamily="2" charset="-78"/>
              </a:rPr>
            </a:br>
            <a:r>
              <a:rPr lang="ar-JO" sz="2000" dirty="0">
                <a:solidFill>
                  <a:srgbClr val="00B0F0"/>
                </a:solidFill>
                <a:latin typeface="Alexandria Black" pitchFamily="2" charset="-78"/>
                <a:cs typeface="Alexandria Black" pitchFamily="2" charset="-78"/>
              </a:rPr>
              <a:t>الذكاء الاصطناعي،العقود الذكية</a:t>
            </a:r>
            <a:endParaRPr lang="en-US" dirty="0"/>
          </a:p>
        </p:txBody>
      </p:sp>
      <p:sp>
        <p:nvSpPr>
          <p:cNvPr id="3" name="Content Placeholder 2"/>
          <p:cNvSpPr>
            <a:spLocks noGrp="1"/>
          </p:cNvSpPr>
          <p:nvPr>
            <p:ph idx="1"/>
          </p:nvPr>
        </p:nvSpPr>
        <p:spPr>
          <a:xfrm>
            <a:off x="838200" y="1690688"/>
            <a:ext cx="10515600" cy="5029426"/>
          </a:xfrm>
        </p:spPr>
        <p:txBody>
          <a:bodyPr>
            <a:noAutofit/>
          </a:bodyPr>
          <a:lstStyle/>
          <a:p>
            <a:pPr marL="0" indent="0" algn="r">
              <a:lnSpc>
                <a:spcPct val="150000"/>
              </a:lnSpc>
              <a:buNone/>
            </a:pPr>
            <a:r>
              <a:rPr lang="ar-JO" sz="1400" dirty="0" smtClean="0">
                <a:latin typeface="Alexandria" pitchFamily="2" charset="-78"/>
                <a:cs typeface="Alexandria" pitchFamily="2" charset="-78"/>
              </a:rPr>
              <a:t>1-الحجم</a:t>
            </a:r>
          </a:p>
          <a:p>
            <a:pPr marL="0" indent="0" algn="r">
              <a:lnSpc>
                <a:spcPct val="150000"/>
              </a:lnSpc>
              <a:buNone/>
            </a:pPr>
            <a:r>
              <a:rPr lang="ar-JO" sz="1400" dirty="0" smtClean="0">
                <a:latin typeface="Alexandria" pitchFamily="2" charset="-78"/>
                <a:cs typeface="Alexandria" pitchFamily="2" charset="-78"/>
              </a:rPr>
              <a:t>السمة الرئيسية للبيانات الضخة هي حجمها الهائل و ليس من المنطقي وضع حد ادنى لما يتعين توافره من وحدات التخزين لحفظ هذه البيانات،لان اجمالي كمية البيانات الضخمة ينمو بشكل كبير كل سنة تلو الاخرة</a:t>
            </a:r>
          </a:p>
          <a:p>
            <a:pPr marL="0" indent="0" algn="r">
              <a:lnSpc>
                <a:spcPct val="150000"/>
              </a:lnSpc>
              <a:buNone/>
            </a:pPr>
            <a:r>
              <a:rPr lang="ar-JO" sz="1400" dirty="0" smtClean="0">
                <a:latin typeface="Alexandria" pitchFamily="2" charset="-78"/>
                <a:cs typeface="Alexandria" pitchFamily="2" charset="-78"/>
              </a:rPr>
              <a:t>ففي عام 2020 قدمت تومسون رويترز في تقريرها السنوي انها تعتقد ان العالم غارق في اكثر من 800 إكسابايت من البيانات المستمرة في التنامي،</a:t>
            </a:r>
          </a:p>
          <a:p>
            <a:pPr marL="0" indent="0" algn="r">
              <a:lnSpc>
                <a:spcPct val="150000"/>
              </a:lnSpc>
              <a:buNone/>
            </a:pPr>
            <a:r>
              <a:rPr lang="ar-JO" sz="1400" dirty="0" smtClean="0">
                <a:latin typeface="Alexandria" pitchFamily="2" charset="-78"/>
                <a:cs typeface="Alexandria" pitchFamily="2" charset="-78"/>
              </a:rPr>
              <a:t>بالتالي لا احد يعلم فعلا كمية البيانات الجديدة التي تتولد سنويا</a:t>
            </a:r>
          </a:p>
          <a:p>
            <a:pPr marL="0" indent="0" algn="r">
              <a:lnSpc>
                <a:spcPct val="150000"/>
              </a:lnSpc>
              <a:buNone/>
            </a:pPr>
            <a:r>
              <a:rPr lang="ar-JO" sz="1400" dirty="0" smtClean="0">
                <a:latin typeface="Alexandria" pitchFamily="2" charset="-78"/>
                <a:cs typeface="Alexandria" pitchFamily="2" charset="-78"/>
              </a:rPr>
              <a:t>2-التنوع</a:t>
            </a:r>
          </a:p>
          <a:p>
            <a:pPr marL="0" indent="0" algn="r">
              <a:lnSpc>
                <a:spcPct val="150000"/>
              </a:lnSpc>
              <a:buNone/>
            </a:pPr>
            <a:r>
              <a:rPr lang="ar-JO" sz="1400" dirty="0" smtClean="0">
                <a:latin typeface="Alexandria" pitchFamily="2" charset="-78"/>
                <a:cs typeface="Alexandria" pitchFamily="2" charset="-78"/>
              </a:rPr>
              <a:t>يعد التنوع من اكثر التطورات اثارة للاهتمام في التكنولوجيا الرقمية، حيث تم رقمنة المزيد و المزيد من المعلومات و تتضمن انواع البيانات التقليدية ( البيانات المهيكلة) على سبيل المثال بيانات الحسابات البنكية مثل التاريخ و المبلغ و الوقت، و يتم تعزيز هذه البيانات المهيلكة من خلال بيانات غير مهيكلة حيث تضاف اليها مثلا مدخلات ( تويتر) و ملفات الصوت و الصورة و صفحات الويب و اي بيانات يمكن تخزينها و لكنها لا تندرج تحت نموذج معرف بمجموعة من القواعد</a:t>
            </a:r>
          </a:p>
          <a:p>
            <a:pPr marL="0" indent="0" algn="r">
              <a:lnSpc>
                <a:spcPct val="150000"/>
              </a:lnSpc>
              <a:buNone/>
            </a:pPr>
            <a:r>
              <a:rPr lang="ar-JO" sz="1400" dirty="0" smtClean="0">
                <a:latin typeface="Alexandria" pitchFamily="2" charset="-78"/>
                <a:cs typeface="Alexandria" pitchFamily="2" charset="-78"/>
              </a:rPr>
              <a:t>البيانات غير المهيكلة هي مفهوم اساس في البياناتت الضخمة و ذلك من خلال مقارنتها بالبيانات المهيكلة،فالمهيكلة هي بيانات محددة جدا بمجموعة من القواعد</a:t>
            </a:r>
            <a:endParaRPr lang="en-US" sz="1400" dirty="0">
              <a:latin typeface="Alexandria" pitchFamily="2" charset="-78"/>
              <a:cs typeface="Alexandria" pitchFamily="2" charset="-78"/>
            </a:endParaRPr>
          </a:p>
        </p:txBody>
      </p:sp>
      <p:pic>
        <p:nvPicPr>
          <p:cNvPr id="4" name="Picture 3"/>
          <p:cNvPicPr>
            <a:picLocks noChangeAspect="1"/>
          </p:cNvPicPr>
          <p:nvPr/>
        </p:nvPicPr>
        <p:blipFill>
          <a:blip r:embed="rId2"/>
          <a:stretch>
            <a:fillRect/>
          </a:stretch>
        </p:blipFill>
        <p:spPr>
          <a:xfrm>
            <a:off x="130628" y="230188"/>
            <a:ext cx="2304488" cy="1079086"/>
          </a:xfrm>
          <a:prstGeom prst="rect">
            <a:avLst/>
          </a:prstGeom>
        </p:spPr>
      </p:pic>
    </p:spTree>
    <p:extLst>
      <p:ext uri="{BB962C8B-B14F-4D97-AF65-F5344CB8AC3E}">
        <p14:creationId xmlns:p14="http://schemas.microsoft.com/office/powerpoint/2010/main" val="231419405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lnSpc>
                <a:spcPct val="150000"/>
              </a:lnSpc>
            </a:pPr>
            <a:r>
              <a:rPr lang="ar-JO" sz="2000" dirty="0">
                <a:solidFill>
                  <a:srgbClr val="00B0F0"/>
                </a:solidFill>
                <a:latin typeface="Alexandria Black" pitchFamily="2" charset="-78"/>
                <a:cs typeface="Alexandria Black" pitchFamily="2" charset="-78"/>
              </a:rPr>
              <a:t> ثالثا" :  البيانات الضخمة،تعليم الالة،</a:t>
            </a:r>
            <a:br>
              <a:rPr lang="ar-JO" sz="2000" dirty="0">
                <a:solidFill>
                  <a:srgbClr val="00B0F0"/>
                </a:solidFill>
                <a:latin typeface="Alexandria Black" pitchFamily="2" charset="-78"/>
                <a:cs typeface="Alexandria Black" pitchFamily="2" charset="-78"/>
              </a:rPr>
            </a:br>
            <a:r>
              <a:rPr lang="ar-JO" sz="2000" dirty="0">
                <a:solidFill>
                  <a:srgbClr val="00B0F0"/>
                </a:solidFill>
                <a:latin typeface="Alexandria Black" pitchFamily="2" charset="-78"/>
                <a:cs typeface="Alexandria Black" pitchFamily="2" charset="-78"/>
              </a:rPr>
              <a:t>الذكاء الاصطناعي،العقود الذكية</a:t>
            </a:r>
            <a:endParaRPr lang="en-US" dirty="0"/>
          </a:p>
        </p:txBody>
      </p:sp>
      <p:sp>
        <p:nvSpPr>
          <p:cNvPr id="3" name="Content Placeholder 2"/>
          <p:cNvSpPr>
            <a:spLocks noGrp="1"/>
          </p:cNvSpPr>
          <p:nvPr>
            <p:ph idx="1"/>
          </p:nvPr>
        </p:nvSpPr>
        <p:spPr/>
        <p:txBody>
          <a:bodyPr>
            <a:normAutofit/>
          </a:bodyPr>
          <a:lstStyle/>
          <a:p>
            <a:pPr marL="0" indent="0" algn="r">
              <a:lnSpc>
                <a:spcPct val="150000"/>
              </a:lnSpc>
              <a:buNone/>
            </a:pPr>
            <a:r>
              <a:rPr lang="ar-JO" sz="1400" dirty="0" smtClean="0">
                <a:latin typeface="Alexandria" pitchFamily="2" charset="-78"/>
                <a:cs typeface="Alexandria" pitchFamily="2" charset="-78"/>
              </a:rPr>
              <a:t>3-السرعة</a:t>
            </a:r>
          </a:p>
          <a:p>
            <a:pPr marL="0" indent="0" algn="r">
              <a:lnSpc>
                <a:spcPct val="150000"/>
              </a:lnSpc>
              <a:buNone/>
            </a:pPr>
            <a:r>
              <a:rPr lang="ar-JO" sz="1400" dirty="0" smtClean="0">
                <a:latin typeface="Alexandria" pitchFamily="2" charset="-78"/>
                <a:cs typeface="Alexandria" pitchFamily="2" charset="-78"/>
              </a:rPr>
              <a:t>هي تواتر البيانات الواردة التي تحتاج الى معالجة، مثال عدد الرسائل النصية او حالات تحديث فيس بوك او التمريرات المتعاقبة لبطاقات الائتمان في كل دقيقة على اجهزة المسح التي ترسل هذه البيانات الى شركة اتصالات معينة</a:t>
            </a:r>
          </a:p>
          <a:p>
            <a:pPr marL="0" indent="0" algn="r">
              <a:lnSpc>
                <a:spcPct val="150000"/>
              </a:lnSpc>
              <a:buNone/>
            </a:pPr>
            <a:r>
              <a:rPr lang="ar-JO" sz="1400" dirty="0" smtClean="0">
                <a:latin typeface="Alexandria" pitchFamily="2" charset="-78"/>
                <a:cs typeface="Alexandria" pitchFamily="2" charset="-78"/>
              </a:rPr>
              <a:t>4-الصدقية</a:t>
            </a:r>
          </a:p>
          <a:p>
            <a:pPr marL="0" indent="0" algn="r">
              <a:lnSpc>
                <a:spcPct val="150000"/>
              </a:lnSpc>
              <a:buNone/>
            </a:pPr>
            <a:r>
              <a:rPr lang="ar-JO" sz="1400" dirty="0" smtClean="0">
                <a:latin typeface="Alexandria" pitchFamily="2" charset="-78"/>
                <a:cs typeface="Alexandria" pitchFamily="2" charset="-78"/>
              </a:rPr>
              <a:t>تشير الصدقية او المصداقية الى موثوقية البيانات، بمعنى هل يمكن الوثوق بالبيانات؟ فمن المحتمل ان تكشف البيانات التي تم جمعها بعض مواطن القصور او عدم الدقة</a:t>
            </a:r>
          </a:p>
          <a:p>
            <a:pPr marL="0" indent="0" algn="r">
              <a:lnSpc>
                <a:spcPct val="150000"/>
              </a:lnSpc>
              <a:buNone/>
            </a:pPr>
            <a:r>
              <a:rPr lang="ar-JO" sz="1400" dirty="0" smtClean="0">
                <a:latin typeface="Alexandria" pitchFamily="2" charset="-78"/>
                <a:cs typeface="Alexandria" pitchFamily="2" charset="-78"/>
              </a:rPr>
              <a:t>بالاضافة الى ما سبق يمكن اخذ عامل اضافي و هو عامل القيمة و يقصد بذلك ما اذا كانت الرؤية التي سيسفر عنها التحليل سوف تؤدي الى ما هو جديد و مفيد مثل فرص بيع جديدة او اجراءات لتخفيض التكلفة ، او هل سيؤدي التحليل لهذه البيانات الى اكتشاف تأثير سببي حاسم يترتب عليه علاج وضع سلبي </a:t>
            </a:r>
            <a:endParaRPr lang="en-US" sz="1400" dirty="0">
              <a:latin typeface="Alexandria" pitchFamily="2" charset="-78"/>
              <a:cs typeface="Alexandria" pitchFamily="2" charset="-78"/>
            </a:endParaRPr>
          </a:p>
        </p:txBody>
      </p:sp>
      <p:pic>
        <p:nvPicPr>
          <p:cNvPr id="4" name="Picture 3"/>
          <p:cNvPicPr>
            <a:picLocks noChangeAspect="1"/>
          </p:cNvPicPr>
          <p:nvPr/>
        </p:nvPicPr>
        <p:blipFill>
          <a:blip r:embed="rId2"/>
          <a:stretch>
            <a:fillRect/>
          </a:stretch>
        </p:blipFill>
        <p:spPr>
          <a:xfrm>
            <a:off x="502384" y="365125"/>
            <a:ext cx="2304488" cy="1079086"/>
          </a:xfrm>
          <a:prstGeom prst="rect">
            <a:avLst/>
          </a:prstGeom>
        </p:spPr>
      </p:pic>
    </p:spTree>
    <p:extLst>
      <p:ext uri="{BB962C8B-B14F-4D97-AF65-F5344CB8AC3E}">
        <p14:creationId xmlns:p14="http://schemas.microsoft.com/office/powerpoint/2010/main" val="24157825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lnSpc>
                <a:spcPct val="150000"/>
              </a:lnSpc>
            </a:pPr>
            <a:r>
              <a:rPr lang="ar-JO" sz="2000" dirty="0">
                <a:solidFill>
                  <a:srgbClr val="00B0F0"/>
                </a:solidFill>
                <a:latin typeface="Alexandria Black" pitchFamily="2" charset="-78"/>
                <a:cs typeface="Alexandria Black" pitchFamily="2" charset="-78"/>
              </a:rPr>
              <a:t> ثالثا" :  البيانات الضخمة،تعليم الالة،</a:t>
            </a:r>
            <a:br>
              <a:rPr lang="ar-JO" sz="2000" dirty="0">
                <a:solidFill>
                  <a:srgbClr val="00B0F0"/>
                </a:solidFill>
                <a:latin typeface="Alexandria Black" pitchFamily="2" charset="-78"/>
                <a:cs typeface="Alexandria Black" pitchFamily="2" charset="-78"/>
              </a:rPr>
            </a:br>
            <a:r>
              <a:rPr lang="ar-JO" sz="2000" dirty="0">
                <a:solidFill>
                  <a:srgbClr val="00B0F0"/>
                </a:solidFill>
                <a:latin typeface="Alexandria Black" pitchFamily="2" charset="-78"/>
                <a:cs typeface="Alexandria Black" pitchFamily="2" charset="-78"/>
              </a:rPr>
              <a:t>الذكاء الاصطناعي،العقود الذكية</a:t>
            </a:r>
            <a:endParaRPr lang="en-US" dirty="0"/>
          </a:p>
        </p:txBody>
      </p:sp>
      <p:sp>
        <p:nvSpPr>
          <p:cNvPr id="3" name="Content Placeholder 2"/>
          <p:cNvSpPr>
            <a:spLocks noGrp="1"/>
          </p:cNvSpPr>
          <p:nvPr>
            <p:ph idx="1"/>
          </p:nvPr>
        </p:nvSpPr>
        <p:spPr>
          <a:xfrm>
            <a:off x="838200" y="1825624"/>
            <a:ext cx="10515600" cy="4785037"/>
          </a:xfrm>
        </p:spPr>
        <p:txBody>
          <a:bodyPr>
            <a:noAutofit/>
          </a:bodyPr>
          <a:lstStyle/>
          <a:p>
            <a:pPr marL="0" indent="0" algn="r">
              <a:lnSpc>
                <a:spcPct val="150000"/>
              </a:lnSpc>
              <a:buNone/>
            </a:pPr>
            <a:r>
              <a:rPr lang="ar-JO" sz="1600" dirty="0" smtClean="0">
                <a:solidFill>
                  <a:schemeClr val="accent4"/>
                </a:solidFill>
                <a:latin typeface="Alexandria Medium" pitchFamily="2" charset="-78"/>
                <a:cs typeface="Alexandria Medium" pitchFamily="2" charset="-78"/>
              </a:rPr>
              <a:t>دور البيانات الضخمة في تطور التكنولوجيا المالية</a:t>
            </a:r>
          </a:p>
          <a:p>
            <a:pPr marL="0" indent="0" algn="r">
              <a:lnSpc>
                <a:spcPct val="150000"/>
              </a:lnSpc>
              <a:buNone/>
            </a:pPr>
            <a:r>
              <a:rPr lang="ar-JO" sz="1400" dirty="0" smtClean="0">
                <a:latin typeface="Alexandria" pitchFamily="2" charset="-78"/>
                <a:cs typeface="Alexandria" pitchFamily="2" charset="-78"/>
              </a:rPr>
              <a:t>1-تحديد فئة العملاء</a:t>
            </a:r>
          </a:p>
          <a:p>
            <a:pPr marL="0" indent="0" algn="r">
              <a:lnSpc>
                <a:spcPct val="150000"/>
              </a:lnSpc>
              <a:buNone/>
            </a:pPr>
            <a:r>
              <a:rPr lang="ar-JO" sz="1400" dirty="0" smtClean="0">
                <a:latin typeface="Alexandria" pitchFamily="2" charset="-78"/>
                <a:cs typeface="Alexandria" pitchFamily="2" charset="-78"/>
              </a:rPr>
              <a:t>تشتهر مؤسسات التكنولوجيا المالية بكونها تركز على العملاء، و تركز الصناعة المالية على تقسيم عملائها الى فئات و فقا للعمر و الجنس و السلوك عبر الانترنت و الوضع الاقتصادي و الاحداثيات الجغرافية، بالتالي يمكن لهذا المؤسسات تحليل عادات الانفاق بسهولة حسب العمر و الجنس و الطبقة الاجتماعية، بالتالي تستطيع تكييف خدماتها و منتجاتها البديلة للخدمات المصرفية التقليدية لتلبية احتياجيات كل شريحة من العملاء و تحديد العملاء الاكثر قيمة للمؤسسة</a:t>
            </a:r>
          </a:p>
          <a:p>
            <a:pPr marL="0" indent="0" algn="r">
              <a:lnSpc>
                <a:spcPct val="150000"/>
              </a:lnSpc>
              <a:buNone/>
            </a:pPr>
            <a:r>
              <a:rPr lang="ar-JO" sz="1400" dirty="0" smtClean="0">
                <a:latin typeface="Alexandria" pitchFamily="2" charset="-78"/>
                <a:cs typeface="Alexandria" pitchFamily="2" charset="-78"/>
              </a:rPr>
              <a:t>2-الكشف عن الغش</a:t>
            </a:r>
          </a:p>
          <a:p>
            <a:pPr marL="0" indent="0" algn="r">
              <a:lnSpc>
                <a:spcPct val="150000"/>
              </a:lnSpc>
              <a:buNone/>
            </a:pPr>
            <a:r>
              <a:rPr lang="ar-JO" sz="1400" dirty="0" smtClean="0">
                <a:latin typeface="Alexandria" pitchFamily="2" charset="-78"/>
                <a:cs typeface="Alexandria" pitchFamily="2" charset="-78"/>
              </a:rPr>
              <a:t>الميزة هنا هي كشف الاحتيال و من الواضح انه مع تزايد المعاملات المصرفية التي تتم عبر الانترنت اصبحت المؤسسات العاملة في هذا القطاع و عملاؤها اكثر عرضة للوقوع ضحية الاحتيال، بالتالي تساعد البيانات الضخمة كلا من البنوك و المؤسسات المالية على فهم عادات الانفاق لكل عميل  بشكل افضل و انماط تعاملاتهم عبر الانترنت و ذلك بهدف حماية هؤلاء العملاء و في حال ان تكتشف المؤسسة نشاطا غير عادي يمكنها بسهولة التواصل مع صاحب الحساب و سؤاله عما اذا كانت المعاملة تخصة اذا تم الاختراق من طرف ثالث</a:t>
            </a:r>
            <a:endParaRPr lang="en-US" sz="1400" dirty="0">
              <a:latin typeface="Alexandria" pitchFamily="2" charset="-78"/>
              <a:cs typeface="Alexandria" pitchFamily="2" charset="-78"/>
            </a:endParaRPr>
          </a:p>
        </p:txBody>
      </p:sp>
      <p:pic>
        <p:nvPicPr>
          <p:cNvPr id="4" name="Picture 3"/>
          <p:cNvPicPr>
            <a:picLocks noChangeAspect="1"/>
          </p:cNvPicPr>
          <p:nvPr/>
        </p:nvPicPr>
        <p:blipFill>
          <a:blip r:embed="rId2"/>
          <a:stretch>
            <a:fillRect/>
          </a:stretch>
        </p:blipFill>
        <p:spPr>
          <a:xfrm>
            <a:off x="838200" y="365125"/>
            <a:ext cx="2304488" cy="1079086"/>
          </a:xfrm>
          <a:prstGeom prst="rect">
            <a:avLst/>
          </a:prstGeom>
        </p:spPr>
      </p:pic>
    </p:spTree>
    <p:extLst>
      <p:ext uri="{BB962C8B-B14F-4D97-AF65-F5344CB8AC3E}">
        <p14:creationId xmlns:p14="http://schemas.microsoft.com/office/powerpoint/2010/main" val="12025549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lnSpc>
                <a:spcPct val="150000"/>
              </a:lnSpc>
            </a:pPr>
            <a:r>
              <a:rPr lang="ar-JO" sz="2000" dirty="0">
                <a:solidFill>
                  <a:srgbClr val="00B0F0"/>
                </a:solidFill>
                <a:latin typeface="Alexandria Black" pitchFamily="2" charset="-78"/>
                <a:cs typeface="Alexandria Black" pitchFamily="2" charset="-78"/>
              </a:rPr>
              <a:t> ثالثا" :  البيانات الضخمة،تعليم الالة،</a:t>
            </a:r>
            <a:br>
              <a:rPr lang="ar-JO" sz="2000" dirty="0">
                <a:solidFill>
                  <a:srgbClr val="00B0F0"/>
                </a:solidFill>
                <a:latin typeface="Alexandria Black" pitchFamily="2" charset="-78"/>
                <a:cs typeface="Alexandria Black" pitchFamily="2" charset="-78"/>
              </a:rPr>
            </a:br>
            <a:r>
              <a:rPr lang="ar-JO" sz="2000" dirty="0">
                <a:solidFill>
                  <a:srgbClr val="00B0F0"/>
                </a:solidFill>
                <a:latin typeface="Alexandria Black" pitchFamily="2" charset="-78"/>
                <a:cs typeface="Alexandria Black" pitchFamily="2" charset="-78"/>
              </a:rPr>
              <a:t>الذكاء الاصطناعي،العقود الذكية</a:t>
            </a:r>
            <a:endParaRPr lang="en-US" dirty="0"/>
          </a:p>
        </p:txBody>
      </p:sp>
      <p:sp>
        <p:nvSpPr>
          <p:cNvPr id="3" name="Content Placeholder 2"/>
          <p:cNvSpPr>
            <a:spLocks noGrp="1"/>
          </p:cNvSpPr>
          <p:nvPr>
            <p:ph idx="1"/>
          </p:nvPr>
        </p:nvSpPr>
        <p:spPr/>
        <p:txBody>
          <a:bodyPr>
            <a:normAutofit/>
          </a:bodyPr>
          <a:lstStyle/>
          <a:p>
            <a:pPr marL="0" indent="0" algn="r">
              <a:lnSpc>
                <a:spcPct val="150000"/>
              </a:lnSpc>
              <a:buNone/>
            </a:pPr>
            <a:r>
              <a:rPr lang="ar-JO" sz="1400" dirty="0" smtClean="0">
                <a:latin typeface="Alexandria" pitchFamily="2" charset="-78"/>
                <a:cs typeface="Alexandria" pitchFamily="2" charset="-78"/>
              </a:rPr>
              <a:t>3-ادارة المخاطر</a:t>
            </a:r>
          </a:p>
          <a:p>
            <a:pPr marL="0" indent="0" algn="r">
              <a:lnSpc>
                <a:spcPct val="150000"/>
              </a:lnSpc>
              <a:buNone/>
            </a:pPr>
            <a:r>
              <a:rPr lang="ar-JO" sz="1400" dirty="0" smtClean="0">
                <a:latin typeface="Alexandria" pitchFamily="2" charset="-78"/>
                <a:cs typeface="Alexandria" pitchFamily="2" charset="-78"/>
              </a:rPr>
              <a:t>من الواضح ان لادارة المخاطر اهمية كبيرة في الصناعة المالية، حيث تترتب عليها ميزة هائلة تتمثل في تحديد المخاطر المحتملة لاستثمارات قد تاتي بالخسارة او مقترضين يتوقع تخلفهم عن السداد.</a:t>
            </a:r>
          </a:p>
          <a:p>
            <a:pPr marL="0" indent="0" algn="r">
              <a:lnSpc>
                <a:spcPct val="150000"/>
              </a:lnSpc>
              <a:buNone/>
            </a:pPr>
            <a:r>
              <a:rPr lang="ar-JO" sz="1400" dirty="0" smtClean="0">
                <a:latin typeface="Alexandria" pitchFamily="2" charset="-78"/>
                <a:cs typeface="Alexandria" pitchFamily="2" charset="-78"/>
              </a:rPr>
              <a:t>و على الرغم من كون تحليل البيانات الكبيرة لا يمكنه منع وقوع مثل هذه المخاطر تماما، الا انه يستطيع تحديد تلك المخاطر في المراحل المبكرة و منع الاستمرار فيها، و بالتالي يمكن ان تساعد تقنيات معالجة البيانات الضخمة مؤسسات الصناعة المالية على تصميم برامج و استراتيجيات من شأنها تقييم المخاطر المحتملة و تقليلها</a:t>
            </a:r>
          </a:p>
          <a:p>
            <a:pPr marL="0" indent="0" algn="r">
              <a:lnSpc>
                <a:spcPct val="150000"/>
              </a:lnSpc>
              <a:buNone/>
            </a:pPr>
            <a:r>
              <a:rPr lang="ar-JO" sz="1400" dirty="0" smtClean="0">
                <a:latin typeface="Alexandria" pitchFamily="2" charset="-78"/>
                <a:cs typeface="Alexandria" pitchFamily="2" charset="-78"/>
              </a:rPr>
              <a:t>4-الخدمات المالية الشخصية</a:t>
            </a:r>
          </a:p>
          <a:p>
            <a:pPr marL="0" indent="0" algn="r">
              <a:lnSpc>
                <a:spcPct val="150000"/>
              </a:lnSpc>
              <a:buNone/>
            </a:pPr>
            <a:r>
              <a:rPr lang="ar-JO" sz="1400" dirty="0" smtClean="0">
                <a:latin typeface="Alexandria" pitchFamily="2" charset="-78"/>
                <a:cs typeface="Alexandria" pitchFamily="2" charset="-78"/>
              </a:rPr>
              <a:t>في قطاع البنوك و الاعمال المالية،بعد التميز في توفير الخدمات الشخصية من الاهمية بمكان لتحقيق نجاح المؤسسة،و تعتبر شركات التكنولوجيا المالية ان عدد العملاء ممن يبحثون عن خدمات متخصصة و متسمة بالمرونه،بالتالي حيثما توجد منافسة شديدة تلجأ المؤسسات المصرفية البديلة الى استخدام التكنولوجيا المالية للارتقاء بخدماتها و توفير بنية اساسية افضل لهذه الخدمات تكون اكثر سرعة و شمولا</a:t>
            </a:r>
            <a:endParaRPr lang="en-US" sz="1400" dirty="0">
              <a:latin typeface="Alexandria" pitchFamily="2" charset="-78"/>
              <a:cs typeface="Alexandria" pitchFamily="2" charset="-78"/>
            </a:endParaRPr>
          </a:p>
        </p:txBody>
      </p:sp>
      <p:pic>
        <p:nvPicPr>
          <p:cNvPr id="4" name="Picture 3"/>
          <p:cNvPicPr>
            <a:picLocks noChangeAspect="1"/>
          </p:cNvPicPr>
          <p:nvPr/>
        </p:nvPicPr>
        <p:blipFill>
          <a:blip r:embed="rId2"/>
          <a:stretch>
            <a:fillRect/>
          </a:stretch>
        </p:blipFill>
        <p:spPr>
          <a:xfrm>
            <a:off x="682652" y="365125"/>
            <a:ext cx="2304488" cy="1079086"/>
          </a:xfrm>
          <a:prstGeom prst="rect">
            <a:avLst/>
          </a:prstGeom>
        </p:spPr>
      </p:pic>
    </p:spTree>
    <p:extLst>
      <p:ext uri="{BB962C8B-B14F-4D97-AF65-F5344CB8AC3E}">
        <p14:creationId xmlns:p14="http://schemas.microsoft.com/office/powerpoint/2010/main" val="369307513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lnSpc>
                <a:spcPct val="150000"/>
              </a:lnSpc>
            </a:pPr>
            <a:r>
              <a:rPr lang="ar-JO" sz="2000" dirty="0">
                <a:solidFill>
                  <a:srgbClr val="00B0F0"/>
                </a:solidFill>
                <a:latin typeface="Alexandria Black" pitchFamily="2" charset="-78"/>
                <a:cs typeface="Alexandria Black" pitchFamily="2" charset="-78"/>
              </a:rPr>
              <a:t> ثالثا" :  البيانات الضخمة،تعليم الالة،</a:t>
            </a:r>
            <a:br>
              <a:rPr lang="ar-JO" sz="2000" dirty="0">
                <a:solidFill>
                  <a:srgbClr val="00B0F0"/>
                </a:solidFill>
                <a:latin typeface="Alexandria Black" pitchFamily="2" charset="-78"/>
                <a:cs typeface="Alexandria Black" pitchFamily="2" charset="-78"/>
              </a:rPr>
            </a:br>
            <a:r>
              <a:rPr lang="ar-JO" sz="2000" dirty="0">
                <a:solidFill>
                  <a:srgbClr val="00B0F0"/>
                </a:solidFill>
                <a:latin typeface="Alexandria Black" pitchFamily="2" charset="-78"/>
                <a:cs typeface="Alexandria Black" pitchFamily="2" charset="-78"/>
              </a:rPr>
              <a:t>الذكاء الاصطناعي،العقود الذكية</a:t>
            </a:r>
            <a:endParaRPr lang="en-US" dirty="0"/>
          </a:p>
        </p:txBody>
      </p:sp>
      <p:sp>
        <p:nvSpPr>
          <p:cNvPr id="3" name="Content Placeholder 2"/>
          <p:cNvSpPr>
            <a:spLocks noGrp="1"/>
          </p:cNvSpPr>
          <p:nvPr>
            <p:ph idx="1"/>
          </p:nvPr>
        </p:nvSpPr>
        <p:spPr/>
        <p:txBody>
          <a:bodyPr>
            <a:normAutofit/>
          </a:bodyPr>
          <a:lstStyle/>
          <a:p>
            <a:pPr marL="0" indent="0" algn="r">
              <a:lnSpc>
                <a:spcPct val="150000"/>
              </a:lnSpc>
              <a:buNone/>
            </a:pPr>
            <a:r>
              <a:rPr lang="ar-JO" sz="1800" dirty="0" smtClean="0">
                <a:solidFill>
                  <a:schemeClr val="accent4"/>
                </a:solidFill>
                <a:latin typeface="Alexandria Medium" pitchFamily="2" charset="-78"/>
                <a:cs typeface="Alexandria Medium" pitchFamily="2" charset="-78"/>
              </a:rPr>
              <a:t>ب-تعلم الالة</a:t>
            </a:r>
          </a:p>
          <a:p>
            <a:pPr marL="0" indent="0" algn="r">
              <a:lnSpc>
                <a:spcPct val="150000"/>
              </a:lnSpc>
              <a:buNone/>
            </a:pPr>
            <a:r>
              <a:rPr lang="ar-JO" sz="1400" dirty="0" smtClean="0">
                <a:latin typeface="Alexandria" pitchFamily="2" charset="-78"/>
                <a:cs typeface="Alexandria" pitchFamily="2" charset="-78"/>
              </a:rPr>
              <a:t>لكي تكون البيانات الضحمة ذات قيمة للمؤسسة، يجب تحليلها لاستخراج رؤى يمكن استخدامها لاتخاذ قرارات افضل و من ثم معالجتها من مرحلة التحليل الى مرحلة استنباط الانماط،و من ثم الى مرحلة القرار، علما بان استخراج الانماط من البيانات هي مهمة محللي البيانات</a:t>
            </a:r>
          </a:p>
          <a:p>
            <a:pPr marL="0" indent="0" algn="r">
              <a:lnSpc>
                <a:spcPct val="150000"/>
              </a:lnSpc>
              <a:buNone/>
            </a:pPr>
            <a:r>
              <a:rPr lang="ar-JO" sz="1400" dirty="0" smtClean="0">
                <a:latin typeface="Alexandria" pitchFamily="2" charset="-78"/>
                <a:cs typeface="Alexandria" pitchFamily="2" charset="-78"/>
              </a:rPr>
              <a:t>اما تحليل البيانات التنبؤية فهو فن بناء و استخدام النماذج التي تجعل التنبؤات تستند الى انماط مستخرجة من بيانات تاريخية و تشمل التطبيقات المتعلقة بتحليل البيانات التنبؤية في اطار الخدمات المالية التالية</a:t>
            </a:r>
          </a:p>
          <a:p>
            <a:pPr marL="0" indent="0" algn="r">
              <a:lnSpc>
                <a:spcPct val="150000"/>
              </a:lnSpc>
              <a:buNone/>
            </a:pPr>
            <a:r>
              <a:rPr lang="ar-JO" sz="1400" dirty="0" smtClean="0">
                <a:latin typeface="Alexandria" pitchFamily="2" charset="-78"/>
                <a:cs typeface="Alexandria" pitchFamily="2" charset="-78"/>
              </a:rPr>
              <a:t>1-التنبؤ ياسعار الاسهم و السلع المتداولة</a:t>
            </a:r>
          </a:p>
          <a:p>
            <a:pPr marL="0" indent="0" algn="r">
              <a:lnSpc>
                <a:spcPct val="150000"/>
              </a:lnSpc>
              <a:buNone/>
            </a:pPr>
            <a:r>
              <a:rPr lang="ar-JO" sz="1400" dirty="0" smtClean="0">
                <a:latin typeface="Alexandria" pitchFamily="2" charset="-78"/>
                <a:cs typeface="Alexandria" pitchFamily="2" charset="-78"/>
              </a:rPr>
              <a:t>و ذلك بناء على عوامل مثل: تغير اداء الشركة المدرجة، تغيرات موسمية،وقوع احداث خاصة</a:t>
            </a:r>
          </a:p>
          <a:p>
            <a:pPr marL="0" indent="0" algn="r">
              <a:lnSpc>
                <a:spcPct val="150000"/>
              </a:lnSpc>
              <a:buNone/>
            </a:pPr>
            <a:r>
              <a:rPr lang="ar-JO" sz="1400" dirty="0" smtClean="0">
                <a:latin typeface="Alexandria" pitchFamily="2" charset="-78"/>
                <a:cs typeface="Alexandria" pitchFamily="2" charset="-78"/>
              </a:rPr>
              <a:t>2-تقييم المخاطر</a:t>
            </a:r>
          </a:p>
          <a:p>
            <a:pPr marL="0" indent="0" algn="r">
              <a:lnSpc>
                <a:spcPct val="150000"/>
              </a:lnSpc>
              <a:buNone/>
            </a:pPr>
            <a:r>
              <a:rPr lang="ar-JO" sz="1400" dirty="0" smtClean="0">
                <a:latin typeface="Alexandria" pitchFamily="2" charset="-78"/>
                <a:cs typeface="Alexandria" pitchFamily="2" charset="-78"/>
              </a:rPr>
              <a:t>يمكن استخدام نماذج التحليلات التنبؤية للتنبؤ بالمخاطر المرتبطة بالقرارات مثل قرار قرض او اصدار بوليصة تامين</a:t>
            </a:r>
            <a:endParaRPr lang="en-US" sz="1400" dirty="0">
              <a:latin typeface="Alexandria" pitchFamily="2" charset="-78"/>
              <a:cs typeface="Alexandria" pitchFamily="2" charset="-78"/>
            </a:endParaRPr>
          </a:p>
        </p:txBody>
      </p:sp>
      <p:pic>
        <p:nvPicPr>
          <p:cNvPr id="4" name="Picture 3"/>
          <p:cNvPicPr>
            <a:picLocks noChangeAspect="1"/>
          </p:cNvPicPr>
          <p:nvPr/>
        </p:nvPicPr>
        <p:blipFill>
          <a:blip r:embed="rId2"/>
          <a:stretch>
            <a:fillRect/>
          </a:stretch>
        </p:blipFill>
        <p:spPr>
          <a:xfrm>
            <a:off x="495742" y="365125"/>
            <a:ext cx="2304488" cy="1079086"/>
          </a:xfrm>
          <a:prstGeom prst="rect">
            <a:avLst/>
          </a:prstGeom>
        </p:spPr>
      </p:pic>
    </p:spTree>
    <p:extLst>
      <p:ext uri="{BB962C8B-B14F-4D97-AF65-F5344CB8AC3E}">
        <p14:creationId xmlns:p14="http://schemas.microsoft.com/office/powerpoint/2010/main" val="397259901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lnSpc>
                <a:spcPct val="150000"/>
              </a:lnSpc>
            </a:pPr>
            <a:r>
              <a:rPr lang="ar-JO" sz="2000" dirty="0">
                <a:solidFill>
                  <a:srgbClr val="00B0F0"/>
                </a:solidFill>
                <a:latin typeface="Alexandria Black" pitchFamily="2" charset="-78"/>
                <a:cs typeface="Alexandria Black" pitchFamily="2" charset="-78"/>
              </a:rPr>
              <a:t> ثالثا" :  البيانات الضخمة،تعليم الالة،</a:t>
            </a:r>
            <a:br>
              <a:rPr lang="ar-JO" sz="2000" dirty="0">
                <a:solidFill>
                  <a:srgbClr val="00B0F0"/>
                </a:solidFill>
                <a:latin typeface="Alexandria Black" pitchFamily="2" charset="-78"/>
                <a:cs typeface="Alexandria Black" pitchFamily="2" charset="-78"/>
              </a:rPr>
            </a:br>
            <a:r>
              <a:rPr lang="ar-JO" sz="2000" dirty="0">
                <a:solidFill>
                  <a:srgbClr val="00B0F0"/>
                </a:solidFill>
                <a:latin typeface="Alexandria Black" pitchFamily="2" charset="-78"/>
                <a:cs typeface="Alexandria Black" pitchFamily="2" charset="-78"/>
              </a:rPr>
              <a:t>الذكاء الاصطناعي،العقود الذكية</a:t>
            </a:r>
            <a:endParaRPr lang="en-US" dirty="0"/>
          </a:p>
        </p:txBody>
      </p:sp>
      <p:sp>
        <p:nvSpPr>
          <p:cNvPr id="3" name="Content Placeholder 2"/>
          <p:cNvSpPr>
            <a:spLocks noGrp="1"/>
          </p:cNvSpPr>
          <p:nvPr>
            <p:ph idx="1"/>
          </p:nvPr>
        </p:nvSpPr>
        <p:spPr/>
        <p:txBody>
          <a:bodyPr>
            <a:normAutofit/>
          </a:bodyPr>
          <a:lstStyle/>
          <a:p>
            <a:pPr marL="0" indent="0" algn="r">
              <a:lnSpc>
                <a:spcPct val="150000"/>
              </a:lnSpc>
              <a:buNone/>
            </a:pPr>
            <a:r>
              <a:rPr lang="ar-JO" sz="1400" dirty="0" smtClean="0">
                <a:latin typeface="Alexandria" pitchFamily="2" charset="-78"/>
                <a:cs typeface="Alexandria" pitchFamily="2" charset="-78"/>
              </a:rPr>
              <a:t>3-نماذج التنبؤ المستندة الى توجهات العملاء</a:t>
            </a:r>
          </a:p>
          <a:p>
            <a:pPr marL="0" indent="0" algn="r">
              <a:lnSpc>
                <a:spcPct val="150000"/>
              </a:lnSpc>
              <a:buNone/>
            </a:pPr>
            <a:r>
              <a:rPr lang="ar-JO" sz="1400" dirty="0" smtClean="0">
                <a:latin typeface="Alexandria" pitchFamily="2" charset="-78"/>
                <a:cs typeface="Alexandria" pitchFamily="2" charset="-78"/>
              </a:rPr>
              <a:t>اذا تمكنا من التنبؤ بتوجهات العملاء ،تصبح عملية اتخاذ القرارات في المؤسسات اكثر سهولة و ذلك من خلال استخدام نماذج التحليلات التنبؤية بالميول و التوجهات المستقبلية للعملاء و ذلك بناء على تحليل سلوكهم التاريخي</a:t>
            </a:r>
          </a:p>
          <a:p>
            <a:pPr marL="0" indent="0" algn="r">
              <a:lnSpc>
                <a:spcPct val="150000"/>
              </a:lnSpc>
              <a:buNone/>
            </a:pPr>
            <a:r>
              <a:rPr lang="ar-JO" sz="1400" dirty="0" smtClean="0">
                <a:latin typeface="Alexandria" pitchFamily="2" charset="-78"/>
                <a:cs typeface="Alexandria" pitchFamily="2" charset="-78"/>
              </a:rPr>
              <a:t>4-التشخيص</a:t>
            </a:r>
          </a:p>
          <a:p>
            <a:pPr marL="0" indent="0" algn="r">
              <a:lnSpc>
                <a:spcPct val="150000"/>
              </a:lnSpc>
              <a:buNone/>
            </a:pPr>
            <a:r>
              <a:rPr lang="ar-JO" sz="1400" dirty="0" smtClean="0">
                <a:latin typeface="Alexandria" pitchFamily="2" charset="-78"/>
                <a:cs typeface="Alexandria" pitchFamily="2" charset="-78"/>
              </a:rPr>
              <a:t>يقوم العلماء و العاملين في الاسواق المالية و اسواق السلع بتشخيص الاسواق كجزء من عملهم و عادة ما تستند مصداقية هذا التشخيص الى مستوى تدريب و خبرات هؤلاء المختصين، غير انه يمكن لنماذج التحليل التنبؤي ان تساعد هؤلاء المختصين على اجراء تشخيص افضل من خلال الاستفادة من مجموعات كبيرة من البيانات التاريخية على نطاق يتجاوز ما يمكن ان يستوعبه الفرد مهما كان تدريبه المهني</a:t>
            </a:r>
          </a:p>
          <a:p>
            <a:pPr marL="0" indent="0" algn="r">
              <a:lnSpc>
                <a:spcPct val="150000"/>
              </a:lnSpc>
              <a:buNone/>
            </a:pPr>
            <a:r>
              <a:rPr lang="ar-JO" sz="1400" dirty="0" smtClean="0">
                <a:latin typeface="Alexandria" pitchFamily="2" charset="-78"/>
                <a:cs typeface="Alexandria" pitchFamily="2" charset="-78"/>
              </a:rPr>
              <a:t>5-تصنيف المستندات</a:t>
            </a:r>
          </a:p>
          <a:p>
            <a:pPr marL="0" indent="0" algn="r">
              <a:lnSpc>
                <a:spcPct val="150000"/>
              </a:lnSpc>
              <a:buNone/>
            </a:pPr>
            <a:r>
              <a:rPr lang="ar-JO" sz="1400" dirty="0" smtClean="0">
                <a:latin typeface="Alexandria" pitchFamily="2" charset="-78"/>
                <a:cs typeface="Alexandria" pitchFamily="2" charset="-78"/>
              </a:rPr>
              <a:t>يمكن استخدام تحليل البيانات التنبؤية لتصنيف المستندات تلقائيا الى فئات مختلفة مثل تصفية البريد الالكتروني العشوائي و تحليل الاخبار ذات التأثير على السوق الخاص بالاسهم</a:t>
            </a:r>
          </a:p>
          <a:p>
            <a:pPr marL="0" indent="0" algn="r">
              <a:lnSpc>
                <a:spcPct val="150000"/>
              </a:lnSpc>
              <a:buNone/>
            </a:pPr>
            <a:endParaRPr lang="en-US" sz="1400" dirty="0">
              <a:latin typeface="Alexandria" pitchFamily="2" charset="-78"/>
              <a:cs typeface="Alexandria" pitchFamily="2" charset="-78"/>
            </a:endParaRPr>
          </a:p>
        </p:txBody>
      </p:sp>
      <p:pic>
        <p:nvPicPr>
          <p:cNvPr id="4" name="Picture 3"/>
          <p:cNvPicPr>
            <a:picLocks noChangeAspect="1"/>
          </p:cNvPicPr>
          <p:nvPr/>
        </p:nvPicPr>
        <p:blipFill>
          <a:blip r:embed="rId2"/>
          <a:stretch>
            <a:fillRect/>
          </a:stretch>
        </p:blipFill>
        <p:spPr>
          <a:xfrm>
            <a:off x="449248" y="365125"/>
            <a:ext cx="2304488" cy="1079086"/>
          </a:xfrm>
          <a:prstGeom prst="rect">
            <a:avLst/>
          </a:prstGeom>
        </p:spPr>
      </p:pic>
    </p:spTree>
    <p:extLst>
      <p:ext uri="{BB962C8B-B14F-4D97-AF65-F5344CB8AC3E}">
        <p14:creationId xmlns:p14="http://schemas.microsoft.com/office/powerpoint/2010/main" val="130490968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lnSpc>
                <a:spcPct val="150000"/>
              </a:lnSpc>
            </a:pPr>
            <a:r>
              <a:rPr lang="ar-JO" sz="2000" dirty="0">
                <a:solidFill>
                  <a:srgbClr val="00B0F0"/>
                </a:solidFill>
                <a:latin typeface="Alexandria Black" pitchFamily="2" charset="-78"/>
                <a:cs typeface="Alexandria Black" pitchFamily="2" charset="-78"/>
              </a:rPr>
              <a:t> ثالثا" :  البيانات الضخمة،تعليم الالة،</a:t>
            </a:r>
            <a:br>
              <a:rPr lang="ar-JO" sz="2000" dirty="0">
                <a:solidFill>
                  <a:srgbClr val="00B0F0"/>
                </a:solidFill>
                <a:latin typeface="Alexandria Black" pitchFamily="2" charset="-78"/>
                <a:cs typeface="Alexandria Black" pitchFamily="2" charset="-78"/>
              </a:rPr>
            </a:br>
            <a:r>
              <a:rPr lang="ar-JO" sz="2000" dirty="0">
                <a:solidFill>
                  <a:srgbClr val="00B0F0"/>
                </a:solidFill>
                <a:latin typeface="Alexandria Black" pitchFamily="2" charset="-78"/>
                <a:cs typeface="Alexandria Black" pitchFamily="2" charset="-78"/>
              </a:rPr>
              <a:t>الذكاء الاصطناعي،العقود الذكية</a:t>
            </a:r>
            <a:endParaRPr lang="en-US" dirty="0"/>
          </a:p>
        </p:txBody>
      </p:sp>
      <p:sp>
        <p:nvSpPr>
          <p:cNvPr id="3" name="Content Placeholder 2"/>
          <p:cNvSpPr>
            <a:spLocks noGrp="1"/>
          </p:cNvSpPr>
          <p:nvPr>
            <p:ph idx="1"/>
          </p:nvPr>
        </p:nvSpPr>
        <p:spPr>
          <a:xfrm>
            <a:off x="838200" y="1484663"/>
            <a:ext cx="10515600" cy="4351338"/>
          </a:xfrm>
        </p:spPr>
        <p:txBody>
          <a:bodyPr>
            <a:normAutofit/>
          </a:bodyPr>
          <a:lstStyle/>
          <a:p>
            <a:pPr marL="0" indent="0" algn="r">
              <a:lnSpc>
                <a:spcPct val="150000"/>
              </a:lnSpc>
              <a:buNone/>
            </a:pPr>
            <a:r>
              <a:rPr lang="ar-JO" sz="1600" dirty="0" smtClean="0">
                <a:latin typeface="Alexandria Medium" pitchFamily="2" charset="-78"/>
                <a:cs typeface="Alexandria Medium" pitchFamily="2" charset="-78"/>
              </a:rPr>
              <a:t>ما هو تعليم الالة :</a:t>
            </a:r>
          </a:p>
          <a:p>
            <a:pPr marL="0" indent="0" algn="r">
              <a:lnSpc>
                <a:spcPct val="150000"/>
              </a:lnSpc>
              <a:buNone/>
            </a:pPr>
            <a:r>
              <a:rPr lang="ar-JO" sz="1400" dirty="0" smtClean="0">
                <a:latin typeface="Alexandria" pitchFamily="2" charset="-78"/>
                <a:cs typeface="Alexandria" pitchFamily="2" charset="-78"/>
              </a:rPr>
              <a:t>عملية مؤتمتة تعني باستخراج الالة انماط محددة بناء على كم هائل من البيانات و استيعابها لهذه الانماط،بما يشبه كيفية التعلم في العقل الواعي ، يتم تعليم الالة من قبل اشخاص مختصين بحيث يعتمد التعليم اساسا الى الربط بين مجموعة من السمات الوصفية من جانب و سمه مستهدفة من جانب اخرا استنادا الى مجموعة من الامثلة او حالات تاريخية، و بعدها يستخدم هذا النموذج لعمل تنبؤات لحالات جديدة، و يتم ذلك من خلال خطوتين</a:t>
            </a:r>
          </a:p>
          <a:p>
            <a:pPr marL="0" indent="0" algn="r">
              <a:lnSpc>
                <a:spcPct val="150000"/>
              </a:lnSpc>
              <a:buNone/>
            </a:pPr>
            <a:r>
              <a:rPr lang="ar-JO" sz="1400" dirty="0" smtClean="0">
                <a:latin typeface="Alexandria" pitchFamily="2" charset="-78"/>
                <a:cs typeface="Alexandria" pitchFamily="2" charset="-78"/>
              </a:rPr>
              <a:t>1-تعليم الالة بتزويدها بالمدخلات ذات العلاقة</a:t>
            </a:r>
          </a:p>
          <a:p>
            <a:pPr marL="0" indent="0" algn="r">
              <a:lnSpc>
                <a:spcPct val="150000"/>
              </a:lnSpc>
              <a:buNone/>
            </a:pPr>
            <a:r>
              <a:rPr lang="ar-JO" sz="1400" dirty="0" smtClean="0">
                <a:latin typeface="Alexandria" pitchFamily="2" charset="-78"/>
                <a:cs typeface="Alexandria" pitchFamily="2" charset="-78"/>
              </a:rPr>
              <a:t>2-استخدام النموذج المستند الى الالة في التنبؤ</a:t>
            </a:r>
          </a:p>
          <a:p>
            <a:pPr marL="0" indent="0" algn="r">
              <a:lnSpc>
                <a:spcPct val="150000"/>
              </a:lnSpc>
              <a:buNone/>
            </a:pPr>
            <a:r>
              <a:rPr lang="ar-JO" sz="1400" dirty="0" smtClean="0">
                <a:latin typeface="Alexandria" pitchFamily="2" charset="-78"/>
                <a:cs typeface="Alexandria" pitchFamily="2" charset="-78"/>
              </a:rPr>
              <a:t>كيف يتم تعليم الالة:</a:t>
            </a:r>
          </a:p>
          <a:p>
            <a:pPr marL="0" indent="0" algn="r">
              <a:lnSpc>
                <a:spcPct val="150000"/>
              </a:lnSpc>
              <a:buNone/>
            </a:pPr>
            <a:r>
              <a:rPr lang="ar-JO" sz="1400" dirty="0" smtClean="0">
                <a:latin typeface="Alexandria" pitchFamily="2" charset="-78"/>
                <a:cs typeface="Alexandria" pitchFamily="2" charset="-78"/>
              </a:rPr>
              <a:t>تعمل لوغريتمات  تعليم الالة على استنباط النموذج الذي يجسد اوثق علاقة بين السمات الوصفية و السمة المستهدفة في مجموعة البيانات موضوع الدراسة،حيث ان اللوغراتيمات او الخوارزميات عبارة عن مجموعة تعليمات تفصيلية توضح خطوة بخطوة كيفية حل مشكلة او إكمال مهمة و يلقن بها الحاسوب.</a:t>
            </a:r>
            <a:endParaRPr lang="en-US" sz="1400" dirty="0">
              <a:latin typeface="Alexandria" pitchFamily="2" charset="-78"/>
              <a:cs typeface="Alexandria" pitchFamily="2" charset="-78"/>
            </a:endParaRPr>
          </a:p>
        </p:txBody>
      </p:sp>
      <p:pic>
        <p:nvPicPr>
          <p:cNvPr id="4" name="Picture 3"/>
          <p:cNvPicPr>
            <a:picLocks noChangeAspect="1"/>
          </p:cNvPicPr>
          <p:nvPr/>
        </p:nvPicPr>
        <p:blipFill>
          <a:blip r:embed="rId2"/>
          <a:stretch>
            <a:fillRect/>
          </a:stretch>
        </p:blipFill>
        <p:spPr>
          <a:xfrm>
            <a:off x="604231" y="365125"/>
            <a:ext cx="2304488" cy="1079086"/>
          </a:xfrm>
          <a:prstGeom prst="rect">
            <a:avLst/>
          </a:prstGeom>
        </p:spPr>
      </p:pic>
    </p:spTree>
    <p:extLst>
      <p:ext uri="{BB962C8B-B14F-4D97-AF65-F5344CB8AC3E}">
        <p14:creationId xmlns:p14="http://schemas.microsoft.com/office/powerpoint/2010/main" val="125672346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lnSpc>
                <a:spcPct val="150000"/>
              </a:lnSpc>
            </a:pPr>
            <a:r>
              <a:rPr lang="ar-JO" sz="2000" dirty="0">
                <a:solidFill>
                  <a:srgbClr val="00B0F0"/>
                </a:solidFill>
                <a:latin typeface="Alexandria Black" pitchFamily="2" charset="-78"/>
                <a:cs typeface="Alexandria Black" pitchFamily="2" charset="-78"/>
              </a:rPr>
              <a:t> ثالثا" :  البيانات الضخمة،تعليم الالة،</a:t>
            </a:r>
            <a:br>
              <a:rPr lang="ar-JO" sz="2000" dirty="0">
                <a:solidFill>
                  <a:srgbClr val="00B0F0"/>
                </a:solidFill>
                <a:latin typeface="Alexandria Black" pitchFamily="2" charset="-78"/>
                <a:cs typeface="Alexandria Black" pitchFamily="2" charset="-78"/>
              </a:rPr>
            </a:br>
            <a:r>
              <a:rPr lang="ar-JO" sz="2000" dirty="0">
                <a:solidFill>
                  <a:srgbClr val="00B0F0"/>
                </a:solidFill>
                <a:latin typeface="Alexandria Black" pitchFamily="2" charset="-78"/>
                <a:cs typeface="Alexandria Black" pitchFamily="2" charset="-78"/>
              </a:rPr>
              <a:t>الذكاء الاصطناعي،العقود الذكية</a:t>
            </a:r>
            <a:endParaRPr lang="en-US" dirty="0"/>
          </a:p>
        </p:txBody>
      </p:sp>
      <p:sp>
        <p:nvSpPr>
          <p:cNvPr id="3" name="Content Placeholder 2"/>
          <p:cNvSpPr>
            <a:spLocks noGrp="1"/>
          </p:cNvSpPr>
          <p:nvPr>
            <p:ph idx="1"/>
          </p:nvPr>
        </p:nvSpPr>
        <p:spPr/>
        <p:txBody>
          <a:bodyPr>
            <a:normAutofit lnSpcReduction="10000"/>
          </a:bodyPr>
          <a:lstStyle/>
          <a:p>
            <a:pPr marL="0" indent="0" algn="r">
              <a:lnSpc>
                <a:spcPct val="150000"/>
              </a:lnSpc>
              <a:buNone/>
            </a:pPr>
            <a:r>
              <a:rPr lang="ar-JO" sz="1800" dirty="0" smtClean="0">
                <a:solidFill>
                  <a:schemeClr val="accent4"/>
                </a:solidFill>
                <a:latin typeface="Alexandria Medium" pitchFamily="2" charset="-78"/>
                <a:cs typeface="Alexandria Medium" pitchFamily="2" charset="-78"/>
              </a:rPr>
              <a:t>ج-الذكاء الاصطناعي</a:t>
            </a:r>
          </a:p>
          <a:p>
            <a:pPr marL="0" indent="0" algn="r">
              <a:lnSpc>
                <a:spcPct val="150000"/>
              </a:lnSpc>
              <a:buNone/>
            </a:pPr>
            <a:r>
              <a:rPr lang="ar-JO" sz="1400" dirty="0" smtClean="0">
                <a:latin typeface="Alexandria" pitchFamily="2" charset="-78"/>
                <a:cs typeface="Alexandria" pitchFamily="2" charset="-78"/>
              </a:rPr>
              <a:t>يعني ان الحواسيب يمكنها اداء المهام بطرق ذكية من خلال البرمجة الحاسوبية فقط،بينما تعلم الالة هو فرعا من افرع الذكاء الاصطناعي الا انه يعتمد على فكرة بناء الات قادرة على استيعاب و معالجة كم هائل من البيانات و التعلم منها من تلقاء نفسها</a:t>
            </a:r>
          </a:p>
          <a:p>
            <a:pPr marL="0" indent="0" algn="r">
              <a:lnSpc>
                <a:spcPct val="150000"/>
              </a:lnSpc>
              <a:buNone/>
            </a:pPr>
            <a:r>
              <a:rPr lang="ar-JO" sz="1400" dirty="0" smtClean="0">
                <a:latin typeface="Alexandria" pitchFamily="2" charset="-78"/>
                <a:cs typeface="Alexandria" pitchFamily="2" charset="-78"/>
              </a:rPr>
              <a:t>اما الذكاء الاصطناعي فلا يعتمد على التعلم من البيانات بل هو في ابسط صوره ليس الا برنامج متقدم للحاسوب قادر على تنفيذ المهام بطريقة تعتبر ذكية</a:t>
            </a:r>
          </a:p>
          <a:p>
            <a:pPr marL="0" indent="0" algn="r">
              <a:lnSpc>
                <a:spcPct val="150000"/>
              </a:lnSpc>
              <a:buNone/>
            </a:pPr>
            <a:r>
              <a:rPr lang="ar-JO" sz="1600" dirty="0" smtClean="0">
                <a:solidFill>
                  <a:schemeClr val="accent4"/>
                </a:solidFill>
                <a:latin typeface="Alexandria Medium" pitchFamily="2" charset="-78"/>
                <a:cs typeface="Alexandria Medium" pitchFamily="2" charset="-78"/>
              </a:rPr>
              <a:t>أنواع الذكاء الاصطناعي: </a:t>
            </a:r>
          </a:p>
          <a:p>
            <a:pPr marL="0" indent="0" algn="r">
              <a:lnSpc>
                <a:spcPct val="150000"/>
              </a:lnSpc>
              <a:buNone/>
            </a:pPr>
            <a:r>
              <a:rPr lang="ar-JO" sz="1400" dirty="0" smtClean="0">
                <a:latin typeface="Alexandria" pitchFamily="2" charset="-78"/>
                <a:cs typeface="Alexandria" pitchFamily="2" charset="-78"/>
              </a:rPr>
              <a:t>1-النوع الاول: الالات التفاعلية</a:t>
            </a:r>
          </a:p>
          <a:p>
            <a:pPr marL="0" indent="0" algn="r">
              <a:lnSpc>
                <a:spcPct val="150000"/>
              </a:lnSpc>
              <a:buNone/>
            </a:pPr>
            <a:r>
              <a:rPr lang="ar-JO" sz="1400" dirty="0" smtClean="0">
                <a:latin typeface="Alexandria" pitchFamily="2" charset="-78"/>
                <a:cs typeface="Alexandria" pitchFamily="2" charset="-78"/>
              </a:rPr>
              <a:t>مثال على ذلك برنامج الشطرنج الذي اوجدته شركة اي بي ام، حيث يمكن البرنامج من التعرف على القطع الموجودة على لوحة الشطرنج و اجراء تنبؤات بحركة هذه القطع،الا ان هذا النوع او البرنامج لا ينطوي على ذاكرة تمكنه من استخدام التجارب السابقة لتطبيقها على التجارب المستقبلية،بل يتصرف البرنامج وفقا لتعليمات مسبقة،حيث يحلل التحركات المحتملة و يتصرف حسبما ادخل اليه من تعليمات لانجاز مهام محددة النطاق</a:t>
            </a:r>
            <a:endParaRPr lang="en-US" sz="1400" dirty="0">
              <a:latin typeface="Alexandria" pitchFamily="2" charset="-78"/>
              <a:cs typeface="Alexandria" pitchFamily="2" charset="-78"/>
            </a:endParaRPr>
          </a:p>
        </p:txBody>
      </p:sp>
      <p:pic>
        <p:nvPicPr>
          <p:cNvPr id="4" name="Picture 3"/>
          <p:cNvPicPr>
            <a:picLocks noChangeAspect="1"/>
          </p:cNvPicPr>
          <p:nvPr/>
        </p:nvPicPr>
        <p:blipFill>
          <a:blip r:embed="rId2"/>
          <a:stretch>
            <a:fillRect/>
          </a:stretch>
        </p:blipFill>
        <p:spPr>
          <a:xfrm>
            <a:off x="542237" y="365125"/>
            <a:ext cx="2304488" cy="1079086"/>
          </a:xfrm>
          <a:prstGeom prst="rect">
            <a:avLst/>
          </a:prstGeom>
        </p:spPr>
      </p:pic>
    </p:spTree>
    <p:extLst>
      <p:ext uri="{BB962C8B-B14F-4D97-AF65-F5344CB8AC3E}">
        <p14:creationId xmlns:p14="http://schemas.microsoft.com/office/powerpoint/2010/main" val="45837333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lnSpc>
                <a:spcPct val="150000"/>
              </a:lnSpc>
            </a:pPr>
            <a:r>
              <a:rPr lang="ar-JO" sz="2000" dirty="0">
                <a:solidFill>
                  <a:srgbClr val="00B0F0"/>
                </a:solidFill>
                <a:latin typeface="Alexandria Black" pitchFamily="2" charset="-78"/>
                <a:cs typeface="Alexandria Black" pitchFamily="2" charset="-78"/>
              </a:rPr>
              <a:t> ثالثا" :  البيانات الضخمة،تعليم الالة،</a:t>
            </a:r>
            <a:br>
              <a:rPr lang="ar-JO" sz="2000" dirty="0">
                <a:solidFill>
                  <a:srgbClr val="00B0F0"/>
                </a:solidFill>
                <a:latin typeface="Alexandria Black" pitchFamily="2" charset="-78"/>
                <a:cs typeface="Alexandria Black" pitchFamily="2" charset="-78"/>
              </a:rPr>
            </a:br>
            <a:r>
              <a:rPr lang="ar-JO" sz="2000" dirty="0">
                <a:solidFill>
                  <a:srgbClr val="00B0F0"/>
                </a:solidFill>
                <a:latin typeface="Alexandria Black" pitchFamily="2" charset="-78"/>
                <a:cs typeface="Alexandria Black" pitchFamily="2" charset="-78"/>
              </a:rPr>
              <a:t>الذكاء الاصطناعي،العقود الذكية</a:t>
            </a:r>
            <a:endParaRPr lang="en-US" dirty="0"/>
          </a:p>
        </p:txBody>
      </p:sp>
      <p:sp>
        <p:nvSpPr>
          <p:cNvPr id="3" name="Content Placeholder 2"/>
          <p:cNvSpPr>
            <a:spLocks noGrp="1"/>
          </p:cNvSpPr>
          <p:nvPr>
            <p:ph idx="1"/>
          </p:nvPr>
        </p:nvSpPr>
        <p:spPr/>
        <p:txBody>
          <a:bodyPr>
            <a:normAutofit/>
          </a:bodyPr>
          <a:lstStyle/>
          <a:p>
            <a:pPr marL="0" indent="0" algn="r">
              <a:lnSpc>
                <a:spcPct val="150000"/>
              </a:lnSpc>
              <a:buNone/>
            </a:pPr>
            <a:r>
              <a:rPr lang="ar-JO" sz="1400" dirty="0" smtClean="0">
                <a:latin typeface="Alexandria" pitchFamily="2" charset="-78"/>
                <a:cs typeface="Alexandria" pitchFamily="2" charset="-78"/>
              </a:rPr>
              <a:t>2-النوع الثاني: له ذاكرة محدودة السعة</a:t>
            </a:r>
          </a:p>
          <a:p>
            <a:pPr marL="0" indent="0" algn="r">
              <a:lnSpc>
                <a:spcPct val="150000"/>
              </a:lnSpc>
              <a:buNone/>
            </a:pPr>
            <a:r>
              <a:rPr lang="ar-JO" sz="1400" dirty="0" smtClean="0">
                <a:latin typeface="Alexandria" pitchFamily="2" charset="-78"/>
                <a:cs typeface="Alexandria" pitchFamily="2" charset="-78"/>
              </a:rPr>
              <a:t>تتمكن انظمة الذكاء الاصطناعي من استخدام الملاحظات الاتية في خدمة مخرجاتها من القرارات،مثل استخدام الذكاء الاصطناعي في السيارات ذاتية القيادة</a:t>
            </a:r>
          </a:p>
          <a:p>
            <a:pPr marL="0" indent="0" algn="r">
              <a:lnSpc>
                <a:spcPct val="150000"/>
              </a:lnSpc>
              <a:buNone/>
            </a:pPr>
            <a:r>
              <a:rPr lang="ar-JO" sz="1400" dirty="0" smtClean="0">
                <a:latin typeface="Alexandria" pitchFamily="2" charset="-78"/>
                <a:cs typeface="Alexandria" pitchFamily="2" charset="-78"/>
              </a:rPr>
              <a:t>3-النوع الثالث: يعتمد على الرغبات و النوايا البشرية التي تؤثر على القرارات</a:t>
            </a:r>
          </a:p>
          <a:p>
            <a:pPr marL="0" indent="0" algn="r">
              <a:lnSpc>
                <a:spcPct val="150000"/>
              </a:lnSpc>
              <a:buNone/>
            </a:pPr>
            <a:r>
              <a:rPr lang="ar-JO" sz="1400" dirty="0" smtClean="0">
                <a:latin typeface="Alexandria" pitchFamily="2" charset="-78"/>
                <a:cs typeface="Alexandria" pitchFamily="2" charset="-78"/>
              </a:rPr>
              <a:t>4-النوع الرابع: يتمثل في الالات ذات الوعي الذاتي لحالتها القائمة و التي يمكنها استنتاج ما يشعر به الاخرون و هو ما يمكن اعتبارة ضرب من الخيال العلمي</a:t>
            </a:r>
          </a:p>
          <a:p>
            <a:pPr marL="0" indent="0" algn="r">
              <a:lnSpc>
                <a:spcPct val="150000"/>
              </a:lnSpc>
              <a:buNone/>
            </a:pPr>
            <a:r>
              <a:rPr lang="ar-JO" sz="1600" dirty="0" smtClean="0">
                <a:solidFill>
                  <a:schemeClr val="accent4"/>
                </a:solidFill>
                <a:latin typeface="Alexandria Medium" pitchFamily="2" charset="-78"/>
                <a:cs typeface="Alexandria Medium" pitchFamily="2" charset="-78"/>
              </a:rPr>
              <a:t>الذكاء الاصطناعي في اطار الخدمات المالية</a:t>
            </a:r>
          </a:p>
          <a:p>
            <a:pPr marL="0" indent="0" algn="r">
              <a:lnSpc>
                <a:spcPct val="150000"/>
              </a:lnSpc>
              <a:buNone/>
            </a:pPr>
            <a:r>
              <a:rPr lang="ar-JO" sz="1400" dirty="0" smtClean="0">
                <a:latin typeface="Alexandria" pitchFamily="2" charset="-78"/>
                <a:cs typeface="Alexandria" pitchFamily="2" charset="-78"/>
              </a:rPr>
              <a:t>يتم تطبيق أتمتة العمليات على المهام المتكررة للغاية التي عادة ما يؤديها البشر،مثال ذلك يتم الاستعانة بالذكاء الاصطناعي في مواقع الشبكة العنكبوتية لتقديم خدمة فورية للعملاء، كذلك اصبحت أتمة بعض المناصب الوظيفية موضع بحث بين الاكاديميين و محللي تكنولوجيا المعلومات</a:t>
            </a:r>
            <a:endParaRPr lang="en-US" sz="1400" dirty="0">
              <a:latin typeface="Alexandria" pitchFamily="2" charset="-78"/>
              <a:cs typeface="Alexandria" pitchFamily="2" charset="-78"/>
            </a:endParaRPr>
          </a:p>
        </p:txBody>
      </p:sp>
      <p:pic>
        <p:nvPicPr>
          <p:cNvPr id="4" name="Picture 3"/>
          <p:cNvPicPr>
            <a:picLocks noChangeAspect="1"/>
          </p:cNvPicPr>
          <p:nvPr/>
        </p:nvPicPr>
        <p:blipFill>
          <a:blip r:embed="rId2"/>
          <a:stretch>
            <a:fillRect/>
          </a:stretch>
        </p:blipFill>
        <p:spPr>
          <a:xfrm>
            <a:off x="1084678" y="488363"/>
            <a:ext cx="2304488" cy="1079086"/>
          </a:xfrm>
          <a:prstGeom prst="rect">
            <a:avLst/>
          </a:prstGeom>
        </p:spPr>
      </p:pic>
    </p:spTree>
    <p:extLst>
      <p:ext uri="{BB962C8B-B14F-4D97-AF65-F5344CB8AC3E}">
        <p14:creationId xmlns:p14="http://schemas.microsoft.com/office/powerpoint/2010/main" val="237830769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lnSpc>
                <a:spcPct val="150000"/>
              </a:lnSpc>
            </a:pPr>
            <a:r>
              <a:rPr lang="ar-JO" sz="2000" dirty="0">
                <a:solidFill>
                  <a:srgbClr val="00B0F0"/>
                </a:solidFill>
                <a:latin typeface="Alexandria Black" pitchFamily="2" charset="-78"/>
                <a:cs typeface="Alexandria Black" pitchFamily="2" charset="-78"/>
              </a:rPr>
              <a:t> ثالثا" :  البيانات الضخمة،تعليم الالة،</a:t>
            </a:r>
            <a:br>
              <a:rPr lang="ar-JO" sz="2000" dirty="0">
                <a:solidFill>
                  <a:srgbClr val="00B0F0"/>
                </a:solidFill>
                <a:latin typeface="Alexandria Black" pitchFamily="2" charset="-78"/>
                <a:cs typeface="Alexandria Black" pitchFamily="2" charset="-78"/>
              </a:rPr>
            </a:br>
            <a:r>
              <a:rPr lang="ar-JO" sz="2000" dirty="0">
                <a:solidFill>
                  <a:srgbClr val="00B0F0"/>
                </a:solidFill>
                <a:latin typeface="Alexandria Black" pitchFamily="2" charset="-78"/>
                <a:cs typeface="Alexandria Black" pitchFamily="2" charset="-78"/>
              </a:rPr>
              <a:t>الذكاء الاصطناعي،العقود الذكية</a:t>
            </a:r>
            <a:endParaRPr lang="en-US" dirty="0"/>
          </a:p>
        </p:txBody>
      </p:sp>
      <p:sp>
        <p:nvSpPr>
          <p:cNvPr id="3" name="Content Placeholder 2"/>
          <p:cNvSpPr>
            <a:spLocks noGrp="1"/>
          </p:cNvSpPr>
          <p:nvPr>
            <p:ph idx="1"/>
          </p:nvPr>
        </p:nvSpPr>
        <p:spPr/>
        <p:txBody>
          <a:bodyPr>
            <a:normAutofit/>
          </a:bodyPr>
          <a:lstStyle/>
          <a:p>
            <a:pPr marL="0" indent="0" algn="r">
              <a:buNone/>
            </a:pPr>
            <a:r>
              <a:rPr lang="ar-JO" sz="1800" dirty="0" smtClean="0">
                <a:solidFill>
                  <a:schemeClr val="accent4"/>
                </a:solidFill>
                <a:latin typeface="Alexandria Medium" pitchFamily="2" charset="-78"/>
                <a:cs typeface="Alexandria Medium" pitchFamily="2" charset="-78"/>
              </a:rPr>
              <a:t>د-العقود الذكية</a:t>
            </a:r>
          </a:p>
          <a:p>
            <a:pPr marL="0" indent="0" algn="r">
              <a:lnSpc>
                <a:spcPct val="150000"/>
              </a:lnSpc>
              <a:buNone/>
            </a:pPr>
            <a:r>
              <a:rPr lang="ar-JO" sz="1400" dirty="0" smtClean="0">
                <a:latin typeface="Alexandria" pitchFamily="2" charset="-78"/>
                <a:cs typeface="Alexandria" pitchFamily="2" charset="-78"/>
              </a:rPr>
              <a:t>هي عقود ذاتية التنفيذ،تقتدي بشروط اتفاقية مبرمة بين مشتري و بائع على هيئة تعلميات برمجية متضمنة في شبكة من السجلات المتسلسلة ( البلوك تشين ) و تسمح القعود الذكية بتنفيذ المعاملات و الاتفاقيات الموثقة بين اطراف متباينة دون الحاجة الى جهة منظمة مركزية او جهة تنفيذ خارجية، فالعقود الذكية تجعل المعاملات شفافة قابلة للتعقب و لا رجعة فيها</a:t>
            </a:r>
          </a:p>
          <a:p>
            <a:pPr marL="0" indent="0" algn="r">
              <a:lnSpc>
                <a:spcPct val="150000"/>
              </a:lnSpc>
              <a:buNone/>
            </a:pPr>
            <a:r>
              <a:rPr lang="ar-JO" sz="1400" dirty="0" smtClean="0">
                <a:latin typeface="Alexandria" pitchFamily="2" charset="-78"/>
                <a:cs typeface="Alexandria" pitchFamily="2" charset="-78"/>
              </a:rPr>
              <a:t>فهم العقود الذكية</a:t>
            </a:r>
          </a:p>
          <a:p>
            <a:pPr marL="0" indent="0" algn="r">
              <a:lnSpc>
                <a:spcPct val="150000"/>
              </a:lnSpc>
              <a:buNone/>
            </a:pPr>
            <a:r>
              <a:rPr lang="ar-JO" sz="1400" dirty="0" smtClean="0">
                <a:latin typeface="Alexandria" pitchFamily="2" charset="-78"/>
                <a:cs typeface="Alexandria" pitchFamily="2" charset="-78"/>
              </a:rPr>
              <a:t>كان اقتراح اولى العقود الذكية في عام 1994 من قبل نيك سزابو علم الكمبيوتر الامريكي الذي اخترع عملة افتراضية تسمى بيت جولد و ذلك عام 1998 اي قبل 10 اعوام من ظهور البيتكوين لذا يساع ان نيك سزابو اليس الا ساتوشي ناكاموتو المخترع المجهول للبيتكوين، لذلك عرف نيك سزابو العقود الذكية على انها بروتوكولات المعاملات المحوسبة التي تنفذ شروط العقد، كما ارد توسعة مجال المعاملات الالكترونية مثل ادخال عمليات نطاق البيع الى النطاق الرقمي، كما اقترح تنفيذ عقود رقمية للاصول الاصطناعي مثل المشتقات و السندات ، حيث تم تشكيل هذه الاصول المالية الجديدة من خلال الجمع بين اوراق مالية مثل السندات او المشتقات( مثل الخيارات و العقود الاجلة) بطرق مختلفة</a:t>
            </a:r>
            <a:endParaRPr lang="en-US" sz="1400" dirty="0">
              <a:latin typeface="Alexandria" pitchFamily="2" charset="-78"/>
              <a:cs typeface="Alexandria" pitchFamily="2" charset="-78"/>
            </a:endParaRPr>
          </a:p>
        </p:txBody>
      </p:sp>
      <p:pic>
        <p:nvPicPr>
          <p:cNvPr id="4" name="Picture 3"/>
          <p:cNvPicPr>
            <a:picLocks noChangeAspect="1"/>
          </p:cNvPicPr>
          <p:nvPr/>
        </p:nvPicPr>
        <p:blipFill>
          <a:blip r:embed="rId2"/>
          <a:stretch>
            <a:fillRect/>
          </a:stretch>
        </p:blipFill>
        <p:spPr>
          <a:xfrm>
            <a:off x="1038183" y="365125"/>
            <a:ext cx="2304488" cy="1079086"/>
          </a:xfrm>
          <a:prstGeom prst="rect">
            <a:avLst/>
          </a:prstGeom>
        </p:spPr>
      </p:pic>
    </p:spTree>
    <p:extLst>
      <p:ext uri="{BB962C8B-B14F-4D97-AF65-F5344CB8AC3E}">
        <p14:creationId xmlns:p14="http://schemas.microsoft.com/office/powerpoint/2010/main" val="165333364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lnSpc>
                <a:spcPct val="150000"/>
              </a:lnSpc>
            </a:pPr>
            <a:r>
              <a:rPr lang="ar-JO" sz="2000" dirty="0">
                <a:solidFill>
                  <a:srgbClr val="00B0F0"/>
                </a:solidFill>
                <a:latin typeface="Alexandria Black" pitchFamily="2" charset="-78"/>
                <a:cs typeface="Alexandria Black" pitchFamily="2" charset="-78"/>
              </a:rPr>
              <a:t> ثالثا" :  البيانات الضخمة،تعليم الالة،</a:t>
            </a:r>
            <a:br>
              <a:rPr lang="ar-JO" sz="2000" dirty="0">
                <a:solidFill>
                  <a:srgbClr val="00B0F0"/>
                </a:solidFill>
                <a:latin typeface="Alexandria Black" pitchFamily="2" charset="-78"/>
                <a:cs typeface="Alexandria Black" pitchFamily="2" charset="-78"/>
              </a:rPr>
            </a:br>
            <a:r>
              <a:rPr lang="ar-JO" sz="2000" dirty="0">
                <a:solidFill>
                  <a:srgbClr val="00B0F0"/>
                </a:solidFill>
                <a:latin typeface="Alexandria Black" pitchFamily="2" charset="-78"/>
                <a:cs typeface="Alexandria Black" pitchFamily="2" charset="-78"/>
              </a:rPr>
              <a:t>الذكاء الاصطناعي،العقود الذكية</a:t>
            </a:r>
            <a:endParaRPr lang="en-US" dirty="0"/>
          </a:p>
        </p:txBody>
      </p:sp>
      <p:sp>
        <p:nvSpPr>
          <p:cNvPr id="3" name="Content Placeholder 2"/>
          <p:cNvSpPr>
            <a:spLocks noGrp="1"/>
          </p:cNvSpPr>
          <p:nvPr>
            <p:ph idx="1"/>
          </p:nvPr>
        </p:nvSpPr>
        <p:spPr/>
        <p:txBody>
          <a:bodyPr>
            <a:normAutofit/>
          </a:bodyPr>
          <a:lstStyle/>
          <a:p>
            <a:pPr marL="0" indent="0" algn="r">
              <a:lnSpc>
                <a:spcPct val="150000"/>
              </a:lnSpc>
              <a:buNone/>
            </a:pPr>
            <a:r>
              <a:rPr lang="ar-JO" sz="1400" dirty="0" smtClean="0">
                <a:latin typeface="Alexandria" pitchFamily="2" charset="-78"/>
                <a:cs typeface="Alexandria" pitchFamily="2" charset="-78"/>
              </a:rPr>
              <a:t>بالتالي يمكن انشاء هياكل مدفوعات محوسبة بالغة التعقيد في صورة عقود يتم تداولها مقابل تكاليف منخفضة للمعاملات و قد تحقق رؤية نيك سزابو حاليا حيث على سبيل المثال يتم تداول المشتقات من خلال شبكة الكمبيوتر كمدفوعات اجلة معقدة التركيب</a:t>
            </a:r>
          </a:p>
          <a:p>
            <a:pPr marL="0" indent="0" algn="r">
              <a:lnSpc>
                <a:spcPct val="150000"/>
              </a:lnSpc>
              <a:buNone/>
            </a:pPr>
            <a:r>
              <a:rPr lang="ar-JO" sz="1600" dirty="0" smtClean="0">
                <a:solidFill>
                  <a:schemeClr val="accent4"/>
                </a:solidFill>
                <a:latin typeface="Alexandria Medium" pitchFamily="2" charset="-78"/>
                <a:cs typeface="Alexandria Medium" pitchFamily="2" charset="-78"/>
              </a:rPr>
              <a:t>العقود الذكية و السجلات المتسلسلة</a:t>
            </a:r>
          </a:p>
          <a:p>
            <a:pPr marL="0" indent="0" algn="r">
              <a:lnSpc>
                <a:spcPct val="150000"/>
              </a:lnSpc>
              <a:buNone/>
            </a:pPr>
            <a:r>
              <a:rPr lang="ar-JO" sz="1400" dirty="0" smtClean="0">
                <a:latin typeface="Alexandria" pitchFamily="2" charset="-78"/>
                <a:cs typeface="Alexandria" pitchFamily="2" charset="-78"/>
              </a:rPr>
              <a:t>ييتم تخزين العقود الذكية باستخدام تكنولوجيا السجلات المتسلسلة ( البلوك تشين ) و هذه التكنولوجيا بمثابة دفتر الاستاذ اللامركزي الذي يدعم ايضا عملات البيتكوين و غيرها من العملات المشفرة</a:t>
            </a:r>
          </a:p>
          <a:p>
            <a:pPr marL="0" indent="0" algn="r">
              <a:lnSpc>
                <a:spcPct val="150000"/>
              </a:lnSpc>
              <a:buNone/>
            </a:pPr>
            <a:r>
              <a:rPr lang="ar-JO" sz="1400" dirty="0" smtClean="0">
                <a:latin typeface="Alexandria" pitchFamily="2" charset="-78"/>
                <a:cs typeface="Alexandria" pitchFamily="2" charset="-78"/>
              </a:rPr>
              <a:t>و لكن هل يمكن وجود العقود الذكية دون تكنولوجيا السجلات المتسلسلة</a:t>
            </a:r>
          </a:p>
          <a:p>
            <a:pPr marL="0" indent="0" algn="r">
              <a:lnSpc>
                <a:spcPct val="150000"/>
              </a:lnSpc>
              <a:buNone/>
            </a:pPr>
            <a:r>
              <a:rPr lang="ar-JO" sz="1400" dirty="0" smtClean="0">
                <a:latin typeface="Alexandria" pitchFamily="2" charset="-78"/>
                <a:cs typeface="Alexandria" pitchFamily="2" charset="-78"/>
              </a:rPr>
              <a:t>ان تكنولوجيا البلوك تشين هي الحل الافضل للعقود الذكية، فوفقا لتفتسير نيك سزابو الذي طور مفهوم العقود الذكية ، تقوم الفكرة الاساسية للعقود الذكية على امكانية تضمين العديد من انواع البنود التعاقدية ( مثل الامتيازات،الشروط،تحديد حقوق الملكية و ما الى ذلك ) في برامج يتعامل معها بطريقة تجعل خرق العقد باهظ الثمن و من الامثلة المستفادة من واقع الحياة تشبيه العقود الذكية و توضيح كيف يكون خرق العقد من خلال شراء الحلوى او المرطبات و غيرها مقابل وضع عملات معدنية في الالة، بالطبع تكون قيمة العملات المعدنية اقل قيمة بكثير مما يتكبده السارق من جهد و تكلفة للحصول على قطعة حلوى باختراق الالة. بدلا من القيمة</a:t>
            </a:r>
            <a:endParaRPr lang="en-US" sz="1400" dirty="0">
              <a:latin typeface="Alexandria" pitchFamily="2" charset="-78"/>
              <a:cs typeface="Alexandria" pitchFamily="2" charset="-78"/>
            </a:endParaRPr>
          </a:p>
        </p:txBody>
      </p:sp>
      <p:pic>
        <p:nvPicPr>
          <p:cNvPr id="4" name="Picture 3"/>
          <p:cNvPicPr>
            <a:picLocks noChangeAspect="1"/>
          </p:cNvPicPr>
          <p:nvPr/>
        </p:nvPicPr>
        <p:blipFill>
          <a:blip r:embed="rId2"/>
          <a:stretch>
            <a:fillRect/>
          </a:stretch>
        </p:blipFill>
        <p:spPr>
          <a:xfrm>
            <a:off x="1100176" y="365125"/>
            <a:ext cx="2304488" cy="1079086"/>
          </a:xfrm>
          <a:prstGeom prst="rect">
            <a:avLst/>
          </a:prstGeom>
        </p:spPr>
      </p:pic>
    </p:spTree>
    <p:extLst>
      <p:ext uri="{BB962C8B-B14F-4D97-AF65-F5344CB8AC3E}">
        <p14:creationId xmlns:p14="http://schemas.microsoft.com/office/powerpoint/2010/main" val="3499593384"/>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lnSpc>
                <a:spcPct val="150000"/>
              </a:lnSpc>
            </a:pPr>
            <a:r>
              <a:rPr lang="ar-JO" sz="2000" dirty="0">
                <a:solidFill>
                  <a:srgbClr val="00B0F0"/>
                </a:solidFill>
                <a:latin typeface="Alexandria Black" pitchFamily="2" charset="-78"/>
                <a:cs typeface="Alexandria Black" pitchFamily="2" charset="-78"/>
              </a:rPr>
              <a:t> ثالثا" :  البيانات الضخمة،تعليم الالة،</a:t>
            </a:r>
            <a:br>
              <a:rPr lang="ar-JO" sz="2000" dirty="0">
                <a:solidFill>
                  <a:srgbClr val="00B0F0"/>
                </a:solidFill>
                <a:latin typeface="Alexandria Black" pitchFamily="2" charset="-78"/>
                <a:cs typeface="Alexandria Black" pitchFamily="2" charset="-78"/>
              </a:rPr>
            </a:br>
            <a:r>
              <a:rPr lang="ar-JO" sz="2000" dirty="0">
                <a:solidFill>
                  <a:srgbClr val="00B0F0"/>
                </a:solidFill>
                <a:latin typeface="Alexandria Black" pitchFamily="2" charset="-78"/>
                <a:cs typeface="Alexandria Black" pitchFamily="2" charset="-78"/>
              </a:rPr>
              <a:t>الذكاء الاصطناعي،العقود الذكية</a:t>
            </a:r>
            <a:endParaRPr lang="en-US" dirty="0"/>
          </a:p>
        </p:txBody>
      </p:sp>
      <p:sp>
        <p:nvSpPr>
          <p:cNvPr id="3" name="Content Placeholder 2"/>
          <p:cNvSpPr>
            <a:spLocks noGrp="1"/>
          </p:cNvSpPr>
          <p:nvPr>
            <p:ph idx="1"/>
          </p:nvPr>
        </p:nvSpPr>
        <p:spPr>
          <a:xfrm>
            <a:off x="838200" y="1690688"/>
            <a:ext cx="10515600" cy="4694614"/>
          </a:xfrm>
        </p:spPr>
        <p:txBody>
          <a:bodyPr>
            <a:normAutofit/>
          </a:bodyPr>
          <a:lstStyle/>
          <a:p>
            <a:pPr marL="0" indent="0" algn="r">
              <a:lnSpc>
                <a:spcPct val="150000"/>
              </a:lnSpc>
              <a:buNone/>
            </a:pPr>
            <a:r>
              <a:rPr lang="ar-JO" sz="1400" dirty="0" smtClean="0">
                <a:latin typeface="Alexandria" pitchFamily="2" charset="-78"/>
                <a:cs typeface="Alexandria" pitchFamily="2" charset="-78"/>
              </a:rPr>
              <a:t>البسيطة للعملة المعدنية المطلوبة،و على ذلك المنوال تكون العقود الذكية محمية من التجاوزات بواسطة وسائل رقمية و في مقدمتها السجلات المتسلسلة( البلوك تشين ) هي ازالة الحاجة الى جهة تنظيمية مركزية موثوقة ، و رغم كون الوسائل الرقمية لا تخلو من بعض التكلفة الا انها توفر ركن الامان في العقود الذكية</a:t>
            </a:r>
          </a:p>
          <a:p>
            <a:pPr marL="0" indent="0" algn="r">
              <a:lnSpc>
                <a:spcPct val="150000"/>
              </a:lnSpc>
              <a:buNone/>
            </a:pPr>
            <a:endParaRPr lang="en-US" sz="1400" dirty="0">
              <a:latin typeface="Alexandria" pitchFamily="2" charset="-78"/>
              <a:cs typeface="Alexandria" pitchFamily="2" charset="-78"/>
            </a:endParaRPr>
          </a:p>
        </p:txBody>
      </p:sp>
      <p:pic>
        <p:nvPicPr>
          <p:cNvPr id="4" name="Picture 3"/>
          <p:cNvPicPr>
            <a:picLocks noChangeAspect="1"/>
          </p:cNvPicPr>
          <p:nvPr/>
        </p:nvPicPr>
        <p:blipFill>
          <a:blip r:embed="rId2"/>
          <a:stretch>
            <a:fillRect/>
          </a:stretch>
        </p:blipFill>
        <p:spPr>
          <a:xfrm>
            <a:off x="973141" y="230188"/>
            <a:ext cx="2310584" cy="1079086"/>
          </a:xfrm>
          <a:prstGeom prst="rect">
            <a:avLst/>
          </a:prstGeom>
        </p:spPr>
      </p:pic>
      <p:pic>
        <p:nvPicPr>
          <p:cNvPr id="5" name="Picture 4"/>
          <p:cNvPicPr>
            <a:picLocks noChangeAspect="1"/>
          </p:cNvPicPr>
          <p:nvPr/>
        </p:nvPicPr>
        <p:blipFill>
          <a:blip r:embed="rId3"/>
          <a:stretch>
            <a:fillRect/>
          </a:stretch>
        </p:blipFill>
        <p:spPr>
          <a:xfrm>
            <a:off x="1979141" y="3016251"/>
            <a:ext cx="8233717" cy="3201289"/>
          </a:xfrm>
          <a:prstGeom prst="rect">
            <a:avLst/>
          </a:prstGeom>
        </p:spPr>
      </p:pic>
    </p:spTree>
    <p:extLst>
      <p:ext uri="{BB962C8B-B14F-4D97-AF65-F5344CB8AC3E}">
        <p14:creationId xmlns:p14="http://schemas.microsoft.com/office/powerpoint/2010/main" val="356851688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ar-JO" sz="2000" dirty="0" smtClean="0">
                <a:solidFill>
                  <a:srgbClr val="00B0F0"/>
                </a:solidFill>
                <a:latin typeface="Alexandria Black" pitchFamily="2" charset="-78"/>
                <a:cs typeface="Alexandria Black" pitchFamily="2" charset="-78"/>
              </a:rPr>
              <a:t>رابعا" : المراجع</a:t>
            </a:r>
            <a:endParaRPr lang="en-US" sz="2000" dirty="0">
              <a:solidFill>
                <a:srgbClr val="00B0F0"/>
              </a:solidFill>
              <a:latin typeface="Alexandria Black" pitchFamily="2" charset="-78"/>
              <a:cs typeface="Alexandria Black" pitchFamily="2" charset="-78"/>
            </a:endParaRPr>
          </a:p>
        </p:txBody>
      </p:sp>
      <p:sp>
        <p:nvSpPr>
          <p:cNvPr id="3" name="Content Placeholder 2"/>
          <p:cNvSpPr>
            <a:spLocks noGrp="1"/>
          </p:cNvSpPr>
          <p:nvPr>
            <p:ph idx="1"/>
          </p:nvPr>
        </p:nvSpPr>
        <p:spPr/>
        <p:txBody>
          <a:bodyPr>
            <a:normAutofit/>
          </a:bodyPr>
          <a:lstStyle/>
          <a:p>
            <a:pPr marL="0" indent="0" algn="r">
              <a:lnSpc>
                <a:spcPct val="150000"/>
              </a:lnSpc>
              <a:buNone/>
            </a:pPr>
            <a:r>
              <a:rPr lang="ar-JO" sz="1600" dirty="0" smtClean="0">
                <a:latin typeface="Alexandria" pitchFamily="2" charset="-78"/>
                <a:cs typeface="Alexandria" pitchFamily="2" charset="-78"/>
              </a:rPr>
              <a:t>-التكنولوجيا المالية- جسر القطاع المالي الى المستقبل،دزفريد ليان،2019 ،اتحاد شركات الاستثمار</a:t>
            </a:r>
            <a:endParaRPr lang="en-US" sz="1600" dirty="0" smtClean="0">
              <a:latin typeface="Alexandria" pitchFamily="2" charset="-78"/>
              <a:cs typeface="Alexandria" pitchFamily="2" charset="-78"/>
            </a:endParaRPr>
          </a:p>
          <a:p>
            <a:pPr marL="0" indent="0" algn="r">
              <a:lnSpc>
                <a:spcPct val="150000"/>
              </a:lnSpc>
              <a:buNone/>
            </a:pPr>
            <a:r>
              <a:rPr lang="ar-JO" sz="1600" dirty="0" smtClean="0">
                <a:latin typeface="Alexandria" pitchFamily="2" charset="-78"/>
                <a:cs typeface="Alexandria" pitchFamily="2" charset="-78"/>
              </a:rPr>
              <a:t>-المنظومة القانونية للتكنزلوجيا المالية،د محمد ابو عيد،كلية الحقوق،جامعة الاسكندرية، 2022</a:t>
            </a:r>
          </a:p>
          <a:p>
            <a:pPr marL="0" indent="0">
              <a:lnSpc>
                <a:spcPct val="150000"/>
              </a:lnSpc>
              <a:buNone/>
            </a:pPr>
            <a:r>
              <a:rPr lang="en-US" sz="1600" dirty="0" smtClean="0">
                <a:latin typeface="Alexandria" pitchFamily="2" charset="-78"/>
                <a:cs typeface="Alexandria" pitchFamily="2" charset="-78"/>
              </a:rPr>
              <a:t>-</a:t>
            </a:r>
            <a:r>
              <a:rPr lang="en-US" sz="1600" dirty="0" err="1" smtClean="0">
                <a:latin typeface="Alexandria" pitchFamily="2" charset="-78"/>
                <a:cs typeface="Alexandria" pitchFamily="2" charset="-78"/>
              </a:rPr>
              <a:t>Allison,Ian</a:t>
            </a:r>
            <a:r>
              <a:rPr lang="en-US" sz="1600" dirty="0" smtClean="0">
                <a:latin typeface="Alexandria" pitchFamily="2" charset="-78"/>
                <a:cs typeface="Alexandria" pitchFamily="2" charset="-78"/>
              </a:rPr>
              <a:t> ( 8 September 2015) (( if bank want benefit of </a:t>
            </a:r>
            <a:r>
              <a:rPr lang="en-US" sz="1600" dirty="0" err="1" smtClean="0">
                <a:latin typeface="Alexandria" pitchFamily="2" charset="-78"/>
                <a:cs typeface="Alexandria" pitchFamily="2" charset="-78"/>
              </a:rPr>
              <a:t>blockchains</a:t>
            </a:r>
            <a:r>
              <a:rPr lang="en-US" sz="1600" dirty="0" smtClean="0">
                <a:latin typeface="Alexandria" pitchFamily="2" charset="-78"/>
                <a:cs typeface="Alexandria" pitchFamily="2" charset="-78"/>
              </a:rPr>
              <a:t> they must go </a:t>
            </a:r>
            <a:r>
              <a:rPr lang="en-US" sz="1600" dirty="0" err="1" smtClean="0">
                <a:latin typeface="Alexandria" pitchFamily="2" charset="-78"/>
                <a:cs typeface="Alexandria" pitchFamily="2" charset="-78"/>
              </a:rPr>
              <a:t>permissionless</a:t>
            </a:r>
            <a:r>
              <a:rPr lang="en-US" sz="1600" dirty="0" smtClean="0">
                <a:latin typeface="Alexandria" pitchFamily="2" charset="-78"/>
                <a:cs typeface="Alexandria" pitchFamily="2" charset="-78"/>
              </a:rPr>
              <a:t>)),international business time</a:t>
            </a:r>
          </a:p>
          <a:p>
            <a:pPr marL="0" indent="0">
              <a:lnSpc>
                <a:spcPct val="150000"/>
              </a:lnSpc>
              <a:buNone/>
            </a:pPr>
            <a:r>
              <a:rPr lang="en-US" sz="1600" dirty="0" smtClean="0">
                <a:latin typeface="Alexandria" pitchFamily="2" charset="-78"/>
                <a:cs typeface="Alexandria" pitchFamily="2" charset="-78"/>
              </a:rPr>
              <a:t>-</a:t>
            </a:r>
            <a:r>
              <a:rPr lang="en-US" sz="1600" dirty="0" err="1" smtClean="0">
                <a:latin typeface="Alexandria" pitchFamily="2" charset="-78"/>
                <a:cs typeface="Alexandria" pitchFamily="2" charset="-78"/>
              </a:rPr>
              <a:t>French,Jordan</a:t>
            </a:r>
            <a:r>
              <a:rPr lang="en-US" sz="1600" dirty="0" smtClean="0">
                <a:latin typeface="Alexandria" pitchFamily="2" charset="-78"/>
                <a:cs typeface="Alexandria" pitchFamily="2" charset="-78"/>
              </a:rPr>
              <a:t> ( 2 April 2018 ) 3 key factor behind bitcoins current </a:t>
            </a:r>
            <a:r>
              <a:rPr lang="en-US" sz="1600" dirty="0" err="1" smtClean="0">
                <a:latin typeface="Alexandria" pitchFamily="2" charset="-78"/>
                <a:cs typeface="Alexandria" pitchFamily="2" charset="-78"/>
              </a:rPr>
              <a:t>slide,thestreet.com</a:t>
            </a:r>
            <a:endParaRPr lang="en-US" sz="1600" dirty="0" smtClean="0">
              <a:latin typeface="Alexandria" pitchFamily="2" charset="-78"/>
              <a:cs typeface="Alexandria" pitchFamily="2" charset="-78"/>
            </a:endParaRPr>
          </a:p>
          <a:p>
            <a:pPr marL="0" indent="0">
              <a:lnSpc>
                <a:spcPct val="150000"/>
              </a:lnSpc>
              <a:buNone/>
            </a:pPr>
            <a:endParaRPr lang="en-US" sz="1600" dirty="0">
              <a:latin typeface="Alexandria" pitchFamily="2" charset="-78"/>
              <a:cs typeface="Alexandria" pitchFamily="2" charset="-78"/>
            </a:endParaRPr>
          </a:p>
        </p:txBody>
      </p:sp>
      <p:pic>
        <p:nvPicPr>
          <p:cNvPr id="4" name="Picture 3"/>
          <p:cNvPicPr>
            <a:picLocks noChangeAspect="1"/>
          </p:cNvPicPr>
          <p:nvPr/>
        </p:nvPicPr>
        <p:blipFill>
          <a:blip r:embed="rId2"/>
          <a:stretch>
            <a:fillRect/>
          </a:stretch>
        </p:blipFill>
        <p:spPr>
          <a:xfrm>
            <a:off x="709670" y="365125"/>
            <a:ext cx="2310584" cy="1079086"/>
          </a:xfrm>
          <a:prstGeom prst="rect">
            <a:avLst/>
          </a:prstGeom>
        </p:spPr>
      </p:pic>
    </p:spTree>
    <p:extLst>
      <p:ext uri="{BB962C8B-B14F-4D97-AF65-F5344CB8AC3E}">
        <p14:creationId xmlns:p14="http://schemas.microsoft.com/office/powerpoint/2010/main" val="2782129637"/>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707886"/>
          </a:xfrm>
          <a:prstGeom prst="rect">
            <a:avLst/>
          </a:prstGeom>
          <a:noFill/>
        </p:spPr>
        <p:txBody>
          <a:bodyPr wrap="square" rtlCol="0">
            <a:spAutoFit/>
          </a:bodyPr>
          <a:lstStyle/>
          <a:p>
            <a:r>
              <a:rPr lang="en-US" sz="4000" b="1" dirty="0">
                <a:solidFill>
                  <a:schemeClr val="bg1"/>
                </a:solidFill>
                <a:latin typeface="Alexandria ExtraBold" pitchFamily="2" charset="-78"/>
                <a:cs typeface="Alexandria ExtraBold" pitchFamily="2" charset="-78"/>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1352018" y="4103318"/>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367466" y="542565"/>
            <a:ext cx="2758843" cy="753090"/>
          </a:xfrm>
          <a:prstGeom prst="rect">
            <a:avLst/>
          </a:prstGeom>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b69ce7a49db56c7ed276051354650032">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7f54842b1d4dd5996fa5a2e205f42e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E408E8D0-9821-47F5-8D3E-0B416AA8E0DF}"/>
</file>

<file path=customXml/itemProps2.xml><?xml version="1.0" encoding="utf-8"?>
<ds:datastoreItem xmlns:ds="http://schemas.openxmlformats.org/officeDocument/2006/customXml" ds:itemID="{202994BD-B26E-4624-95F1-FF5F7545A857}"/>
</file>

<file path=customXml/itemProps3.xml><?xml version="1.0" encoding="utf-8"?>
<ds:datastoreItem xmlns:ds="http://schemas.openxmlformats.org/officeDocument/2006/customXml" ds:itemID="{AAB627B2-D935-42EC-8EBC-04D1932AE22D}"/>
</file>

<file path=docProps/app.xml><?xml version="1.0" encoding="utf-8"?>
<Properties xmlns="http://schemas.openxmlformats.org/officeDocument/2006/extended-properties" xmlns:vt="http://schemas.openxmlformats.org/officeDocument/2006/docPropsVTypes">
  <TotalTime>4860</TotalTime>
  <Words>6522</Words>
  <Application>Microsoft Office PowerPoint</Application>
  <PresentationFormat>Widescreen</PresentationFormat>
  <Paragraphs>288</Paragraphs>
  <Slides>45</Slides>
  <Notes>3</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45</vt:i4>
      </vt:variant>
    </vt:vector>
  </HeadingPairs>
  <TitlesOfParts>
    <vt:vector size="53" baseType="lpstr">
      <vt:lpstr>Alexandria</vt:lpstr>
      <vt:lpstr>Alexandria Black</vt:lpstr>
      <vt:lpstr>Alexandria ExtraBold</vt:lpstr>
      <vt:lpstr>Alexandria Medium</vt:lpstr>
      <vt:lpstr>Arial</vt:lpstr>
      <vt:lpstr>Calibri</vt:lpstr>
      <vt:lpstr>Calibri Light</vt:lpstr>
      <vt:lpstr>Office Theme</vt:lpstr>
      <vt:lpstr>PowerPoint Presentation</vt:lpstr>
      <vt:lpstr>PowerPoint Presentation</vt:lpstr>
      <vt:lpstr>مستحدثات التكنولوجيا المالية الجوانب الوظيفية للتكنولوجيا المالية</vt:lpstr>
      <vt:lpstr>مستحدثات التكنولوجيا المالية الجوانب الوظيفية للتكنولوجيا المالية</vt:lpstr>
      <vt:lpstr>PowerPoint Presentation</vt:lpstr>
      <vt:lpstr>PowerPoint Presentation</vt:lpstr>
      <vt:lpstr>مستحدثات التكنولوجيا المالية الجوانب الوظيفية للتكنولوجيا المالية</vt:lpstr>
      <vt:lpstr>مستحدثات التكنولوجيا المالية الجوانب الوظيفية للتكنولوجيا المالية</vt:lpstr>
      <vt:lpstr>أ- العملات الرقمية و العملات المشفرة </vt:lpstr>
      <vt:lpstr>أ- العملات الرقمية و العملات المشفرة </vt:lpstr>
      <vt:lpstr>أ- العملات الرقمية و العملات المشفرة </vt:lpstr>
      <vt:lpstr>أ- العملات الرقمية و العملات المشفرة </vt:lpstr>
      <vt:lpstr>أ- العملات الرقمية و العملات المشفرة </vt:lpstr>
      <vt:lpstr>أ- العملات الرقمية و العملات المشفرة </vt:lpstr>
      <vt:lpstr>أ- العملات الرقمية و العملات المشفرة </vt:lpstr>
      <vt:lpstr>أ- العملات الرقمية و العملات المشفرة </vt:lpstr>
      <vt:lpstr>أ- العملات الرقمية و العملات المشفرة </vt:lpstr>
      <vt:lpstr>أ- العملات الرقمية و العملات المشفرة </vt:lpstr>
      <vt:lpstr>أ- العملات الرقمية و العملات المشفرة </vt:lpstr>
      <vt:lpstr>أ- العملات الرقمية و العملات المشفرة </vt:lpstr>
      <vt:lpstr>ب-محافظ العملات المشفرة</vt:lpstr>
      <vt:lpstr>ب-محافظ العملات المشفرة</vt:lpstr>
      <vt:lpstr>ب-محافظ العملات المشفرة</vt:lpstr>
      <vt:lpstr>ثانيا" : المنصات الرقمية</vt:lpstr>
      <vt:lpstr>ثانيا" : المنصات الرقمية</vt:lpstr>
      <vt:lpstr>ثانيا" : المنصات الرقمية</vt:lpstr>
      <vt:lpstr>ثانيا" : المنصات الرقمية</vt:lpstr>
      <vt:lpstr>ثانيا" : المنصات الرقمية</vt:lpstr>
      <vt:lpstr>ثانيا" : المنصات الرقمية</vt:lpstr>
      <vt:lpstr> ثالثا" :  البيانات الضخمة،تعليم الالة، الذكاء الاصطناعي،العقود الذكية</vt:lpstr>
      <vt:lpstr> ثالثا" :  البيانات الضخمة،تعليم الالة، الذكاء الاصطناعي،العقود الذكية</vt:lpstr>
      <vt:lpstr> ثالثا" :  البيانات الضخمة،تعليم الالة، الذكاء الاصطناعي،العقود الذكية</vt:lpstr>
      <vt:lpstr> ثالثا" :  البيانات الضخمة،تعليم الالة، الذكاء الاصطناعي،العقود الذكية</vt:lpstr>
      <vt:lpstr> ثالثا" :  البيانات الضخمة،تعليم الالة، الذكاء الاصطناعي،العقود الذكية</vt:lpstr>
      <vt:lpstr> ثالثا" :  البيانات الضخمة،تعليم الالة، الذكاء الاصطناعي،العقود الذكية</vt:lpstr>
      <vt:lpstr> ثالثا" :  البيانات الضخمة،تعليم الالة، الذكاء الاصطناعي،العقود الذكية</vt:lpstr>
      <vt:lpstr> ثالثا" :  البيانات الضخمة،تعليم الالة، الذكاء الاصطناعي،العقود الذكية</vt:lpstr>
      <vt:lpstr> ثالثا" :  البيانات الضخمة،تعليم الالة، الذكاء الاصطناعي،العقود الذكية</vt:lpstr>
      <vt:lpstr> ثالثا" :  البيانات الضخمة،تعليم الالة، الذكاء الاصطناعي،العقود الذكية</vt:lpstr>
      <vt:lpstr> ثالثا" :  البيانات الضخمة،تعليم الالة، الذكاء الاصطناعي،العقود الذكية</vt:lpstr>
      <vt:lpstr> ثالثا" :  البيانات الضخمة،تعليم الالة، الذكاء الاصطناعي،العقود الذكية</vt:lpstr>
      <vt:lpstr> ثالثا" :  البيانات الضخمة،تعليم الالة، الذكاء الاصطناعي،العقود الذكية</vt:lpstr>
      <vt:lpstr> ثالثا" :  البيانات الضخمة،تعليم الالة، الذكاء الاصطناعي،العقود الذكية</vt:lpstr>
      <vt:lpstr>رابعا" : المراجع</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Dr.Odeh</cp:lastModifiedBy>
  <cp:revision>448</cp:revision>
  <dcterms:created xsi:type="dcterms:W3CDTF">2023-04-29T09:08:00Z</dcterms:created>
  <dcterms:modified xsi:type="dcterms:W3CDTF">2024-02-10T13:04:32Z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