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2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55"/>
  </p:notesMasterIdLst>
  <p:sldIdLst>
    <p:sldId id="480" r:id="rId3"/>
    <p:sldId id="586" r:id="rId4"/>
    <p:sldId id="313" r:id="rId5"/>
    <p:sldId id="319" r:id="rId6"/>
    <p:sldId id="320" r:id="rId7"/>
    <p:sldId id="321" r:id="rId8"/>
    <p:sldId id="322" r:id="rId9"/>
    <p:sldId id="323" r:id="rId10"/>
    <p:sldId id="324" r:id="rId11"/>
    <p:sldId id="325" r:id="rId12"/>
    <p:sldId id="326" r:id="rId13"/>
    <p:sldId id="327" r:id="rId14"/>
    <p:sldId id="577" r:id="rId15"/>
    <p:sldId id="578" r:id="rId16"/>
    <p:sldId id="570" r:id="rId17"/>
    <p:sldId id="571" r:id="rId18"/>
    <p:sldId id="572" r:id="rId19"/>
    <p:sldId id="573" r:id="rId20"/>
    <p:sldId id="574" r:id="rId21"/>
    <p:sldId id="575" r:id="rId22"/>
    <p:sldId id="576" r:id="rId23"/>
    <p:sldId id="579" r:id="rId24"/>
    <p:sldId id="580" r:id="rId25"/>
    <p:sldId id="581" r:id="rId26"/>
    <p:sldId id="582" r:id="rId27"/>
    <p:sldId id="340" r:id="rId28"/>
    <p:sldId id="341" r:id="rId29"/>
    <p:sldId id="583" r:id="rId30"/>
    <p:sldId id="328" r:id="rId31"/>
    <p:sldId id="329" r:id="rId32"/>
    <p:sldId id="330" r:id="rId33"/>
    <p:sldId id="331" r:id="rId34"/>
    <p:sldId id="332" r:id="rId35"/>
    <p:sldId id="333" r:id="rId36"/>
    <p:sldId id="334" r:id="rId37"/>
    <p:sldId id="584" r:id="rId38"/>
    <p:sldId id="335" r:id="rId39"/>
    <p:sldId id="336" r:id="rId40"/>
    <p:sldId id="337" r:id="rId41"/>
    <p:sldId id="4617" r:id="rId42"/>
    <p:sldId id="4619" r:id="rId43"/>
    <p:sldId id="4621" r:id="rId44"/>
    <p:sldId id="4623" r:id="rId45"/>
    <p:sldId id="4625" r:id="rId46"/>
    <p:sldId id="4629" r:id="rId47"/>
    <p:sldId id="4631" r:id="rId48"/>
    <p:sldId id="4633" r:id="rId49"/>
    <p:sldId id="4616" r:id="rId50"/>
    <p:sldId id="4627" r:id="rId51"/>
    <p:sldId id="566" r:id="rId52"/>
    <p:sldId id="499" r:id="rId53"/>
    <p:sldId id="349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86"/>
            <p14:sldId id="313"/>
            <p14:sldId id="319"/>
            <p14:sldId id="320"/>
            <p14:sldId id="321"/>
            <p14:sldId id="322"/>
            <p14:sldId id="323"/>
            <p14:sldId id="324"/>
            <p14:sldId id="325"/>
            <p14:sldId id="326"/>
            <p14:sldId id="327"/>
            <p14:sldId id="577"/>
            <p14:sldId id="578"/>
            <p14:sldId id="570"/>
            <p14:sldId id="571"/>
            <p14:sldId id="572"/>
            <p14:sldId id="573"/>
            <p14:sldId id="574"/>
            <p14:sldId id="575"/>
            <p14:sldId id="576"/>
            <p14:sldId id="579"/>
            <p14:sldId id="580"/>
            <p14:sldId id="581"/>
            <p14:sldId id="582"/>
            <p14:sldId id="340"/>
            <p14:sldId id="341"/>
            <p14:sldId id="583"/>
            <p14:sldId id="328"/>
            <p14:sldId id="329"/>
            <p14:sldId id="330"/>
            <p14:sldId id="331"/>
            <p14:sldId id="332"/>
            <p14:sldId id="333"/>
            <p14:sldId id="334"/>
            <p14:sldId id="584"/>
            <p14:sldId id="335"/>
            <p14:sldId id="336"/>
            <p14:sldId id="337"/>
            <p14:sldId id="4617"/>
            <p14:sldId id="4619"/>
            <p14:sldId id="4621"/>
            <p14:sldId id="4623"/>
            <p14:sldId id="4625"/>
            <p14:sldId id="4629"/>
            <p14:sldId id="4631"/>
            <p14:sldId id="4633"/>
            <p14:sldId id="4616"/>
            <p14:sldId id="4627"/>
            <p14:sldId id="566"/>
            <p14:sldId id="4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6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customXml" Target="../customXml/item2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customXml" Target="../customXml/item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Rectangle 7">
            <a:extLst>
              <a:ext uri="{FF2B5EF4-FFF2-40B4-BE49-F238E27FC236}">
                <a16:creationId xmlns:a16="http://schemas.microsoft.com/office/drawing/2014/main" id="{410D04D9-7440-D6B7-8802-EB0BAD50E9C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699A0A9-0C5B-4AD8-B97B-E2C31037B267}" type="slidenum">
              <a:rPr lang="ar-SA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26</a:t>
            </a:fld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40643" name="Rectangle 2">
            <a:extLst>
              <a:ext uri="{FF2B5EF4-FFF2-40B4-BE49-F238E27FC236}">
                <a16:creationId xmlns:a16="http://schemas.microsoft.com/office/drawing/2014/main" id="{FFA32156-8EB3-E913-8861-B2DF0BA0DD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0644" name="Rectangle 3">
            <a:extLst>
              <a:ext uri="{FF2B5EF4-FFF2-40B4-BE49-F238E27FC236}">
                <a16:creationId xmlns:a16="http://schemas.microsoft.com/office/drawing/2014/main" id="{621DFC3A-C60D-18CA-46D5-1C66F02B54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Rectangle 7">
            <a:extLst>
              <a:ext uri="{FF2B5EF4-FFF2-40B4-BE49-F238E27FC236}">
                <a16:creationId xmlns:a16="http://schemas.microsoft.com/office/drawing/2014/main" id="{4F3F1D40-C2E8-B989-3014-F9B420392F6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0FBD7AC-3CC1-4025-934C-F09B66837F04}" type="slidenum">
              <a:rPr lang="ar-SA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27</a:t>
            </a:fld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42691" name="Rectangle 2">
            <a:extLst>
              <a:ext uri="{FF2B5EF4-FFF2-40B4-BE49-F238E27FC236}">
                <a16:creationId xmlns:a16="http://schemas.microsoft.com/office/drawing/2014/main" id="{94F19C4F-5320-1E38-FC76-0C6F65A194D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2692" name="Rectangle 3">
            <a:extLst>
              <a:ext uri="{FF2B5EF4-FFF2-40B4-BE49-F238E27FC236}">
                <a16:creationId xmlns:a16="http://schemas.microsoft.com/office/drawing/2014/main" id="{BB0665DC-858A-3599-8001-5DA4DB429D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173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3347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7505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496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0578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71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543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10528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93718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6352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1453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1607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304739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167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053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502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098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49066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499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5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1895771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10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35434" y="-58058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103860" y="-58058"/>
            <a:ext cx="7964189" cy="5170169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221258" y="3383896"/>
            <a:ext cx="85376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Sustainability and the Supply Chain&amp;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New trends in Supply Chains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221258" y="4456741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10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221258" y="5110541"/>
            <a:ext cx="1839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7010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654791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802057" y="4711441"/>
            <a:ext cx="5395682" cy="2048479"/>
          </a:xfrm>
          <a:prstGeom prst="parallelogram">
            <a:avLst>
              <a:gd name="adj" fmla="val 105882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982937" y="560175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Course Agenda</a:t>
            </a:r>
            <a:endParaRPr lang="en-US" sz="3600" dirty="0">
              <a:solidFill>
                <a:srgbClr val="00B0F0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051289" y="2341708"/>
            <a:ext cx="984606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importance of sustainability in a supply chain. 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Discuss the challenge to sustainability posed by the tragedy of the commons. 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key dimensions of sustainability for a supply chain. 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role of incentives for successful sustainability efforts.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What’s Trending Right Now in Supply Chains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Major Research Themes in Supply-Chain Academia &amp; Practice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436687" y="626963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7126EBE-4742-15B7-8418-EA00C6EDD0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592217" y="18825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5969" y="-704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B0F0"/>
                </a:solidFill>
              </a:rPr>
              <a:t>Role of Sustainability in a Supply Chain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825625"/>
            <a:ext cx="11049000" cy="4351338"/>
          </a:xfrm>
        </p:spPr>
        <p:txBody>
          <a:bodyPr/>
          <a:lstStyle/>
          <a:p>
            <a:r>
              <a:rPr lang="en-US" b="1" i="1" dirty="0">
                <a:solidFill>
                  <a:srgbClr val="00B0F0"/>
                </a:solidFill>
              </a:rPr>
              <a:t>The health and survival </a:t>
            </a:r>
            <a:r>
              <a:rPr lang="en-US" dirty="0"/>
              <a:t>of every supply chain depends on the health of the surrounding world</a:t>
            </a:r>
          </a:p>
          <a:p>
            <a:r>
              <a:rPr lang="en-US" dirty="0"/>
              <a:t>Expand the goal of a supply chain beyond the interests of its participants</a:t>
            </a:r>
          </a:p>
          <a:p>
            <a:r>
              <a:rPr lang="en-US" b="1" i="1" dirty="0">
                <a:solidFill>
                  <a:srgbClr val="00B0F0"/>
                </a:solidFill>
              </a:rPr>
              <a:t>Sustainable development </a:t>
            </a:r>
            <a:r>
              <a:rPr lang="en-US" dirty="0"/>
              <a:t>– development that meets the needs of the present without compromising the ability of future generations to meet their own needs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A91D2EA5-252D-5E6F-518D-999384378C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3C72BFF-9E49-556A-2ECC-7660C8BA662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027FD2A-C220-D107-4438-F8A02B59DBE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911790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B0F0"/>
                </a:solidFill>
              </a:rPr>
              <a:t>Role of Sustainability in a Supply Chain</a:t>
            </a:r>
            <a:endParaRPr lang="en-AU" sz="3200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431" y="1405089"/>
            <a:ext cx="11484585" cy="4899212"/>
          </a:xfrm>
        </p:spPr>
        <p:txBody>
          <a:bodyPr>
            <a:noAutofit/>
          </a:bodyPr>
          <a:lstStyle/>
          <a:p>
            <a:r>
              <a:rPr lang="en-US" sz="2700" dirty="0">
                <a:effectLst/>
                <a:ea typeface="Times New Roman" panose="02020603050405020304" pitchFamily="18" charset="0"/>
              </a:rPr>
              <a:t>Focusing on sustainability allows a supply chain to better serve more conscious customers while often improving supply chain performance</a:t>
            </a:r>
          </a:p>
          <a:p>
            <a:pPr marR="0" lvl="0" rtl="0"/>
            <a:r>
              <a:rPr lang="en-US" sz="27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Palatino Linotype" panose="02040502050505030304" pitchFamily="18" charset="0"/>
              </a:rPr>
              <a:t>Customers have usually backed up words about the importance of sustainability without a willingness to pay more for sustainable products.</a:t>
            </a:r>
          </a:p>
          <a:p>
            <a:r>
              <a:rPr lang="en-US" sz="2700" b="1" dirty="0">
                <a:solidFill>
                  <a:srgbClr val="00B0F0"/>
                </a:solidFill>
              </a:rPr>
              <a:t>Three pillars of sustainable development</a:t>
            </a:r>
          </a:p>
          <a:p>
            <a:pPr lvl="1"/>
            <a:r>
              <a:rPr lang="en-US" sz="2700" dirty="0"/>
              <a:t>Economic sustainability</a:t>
            </a:r>
          </a:p>
          <a:p>
            <a:pPr lvl="1"/>
            <a:r>
              <a:rPr lang="en-US" sz="2700" dirty="0"/>
              <a:t>Environmental sustainability</a:t>
            </a:r>
          </a:p>
          <a:p>
            <a:pPr lvl="1"/>
            <a:r>
              <a:rPr lang="en-US" sz="2700" dirty="0"/>
              <a:t>Social sustainability</a:t>
            </a:r>
          </a:p>
          <a:p>
            <a:r>
              <a:rPr lang="en-US" sz="2700" b="1" dirty="0">
                <a:solidFill>
                  <a:srgbClr val="00B0F0"/>
                </a:solidFill>
              </a:rPr>
              <a:t>Factor categories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700" dirty="0"/>
              <a:t>Reducing risk and improving the financial performance of the supply chain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700" dirty="0"/>
              <a:t>Community pressures and government mandates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700" dirty="0"/>
              <a:t>Attracting customers that value sustainability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6A373CE-175C-A354-805F-EC8E3B79EB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01C365E-4394-4496-A793-F6F35EDD030C}"/>
              </a:ext>
            </a:extLst>
          </p:cNvPr>
          <p:cNvSpPr/>
          <p:nvPr/>
        </p:nvSpPr>
        <p:spPr>
          <a:xfrm>
            <a:off x="11665016" y="1155862"/>
            <a:ext cx="1370264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81BF5E-D8B1-E0E8-2D71-62EC40A571C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2926793184"/>
      </p:ext>
    </p:extLst>
  </p:cSld>
  <p:clrMapOvr>
    <a:masterClrMapping/>
  </p:clrMapOvr>
  <p:transition spd="slow">
    <p:strip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3599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kumimoji="0" lang="en-AU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Role of Sustainability in a Supply Chain</a:t>
            </a:r>
            <a:endParaRPr lang="en-AU" sz="3200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174" y="1766668"/>
            <a:ext cx="11240745" cy="4525963"/>
          </a:xfrm>
        </p:spPr>
        <p:txBody>
          <a:bodyPr>
            <a:normAutofit/>
          </a:bodyPr>
          <a:lstStyle/>
          <a:p>
            <a:pPr marR="0" lvl="0" rtl="0"/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 reality, actions in a supply chain improve both sustainability and supply chain surplus.</a:t>
            </a:r>
            <a:endParaRPr lang="en-US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r>
              <a:rPr lang="en-US" dirty="0"/>
              <a:t>Most effort expended in reducing risk</a:t>
            </a:r>
          </a:p>
          <a:p>
            <a:r>
              <a:rPr lang="en-US" dirty="0"/>
              <a:t>Activity slow as actions may require upfront investment</a:t>
            </a:r>
          </a:p>
          <a:p>
            <a:r>
              <a:rPr lang="en-US" dirty="0"/>
              <a:t>Barriers to increased focus on sustainability</a:t>
            </a:r>
          </a:p>
          <a:p>
            <a:pPr lvl="1"/>
            <a:r>
              <a:rPr lang="en-US" sz="2600" dirty="0"/>
              <a:t>Insufficient return on investment</a:t>
            </a:r>
          </a:p>
          <a:p>
            <a:pPr lvl="1"/>
            <a:r>
              <a:rPr lang="en-US" sz="2600" dirty="0"/>
              <a:t>Customers’ unwillingness to pay a premium for green products</a:t>
            </a:r>
          </a:p>
          <a:p>
            <a:pPr lvl="1"/>
            <a:r>
              <a:rPr lang="en-US" sz="2600" dirty="0"/>
              <a:t>Difficulty evaluating sustainability across a product life cycle </a:t>
            </a:r>
          </a:p>
          <a:p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4B6A213-E153-AA27-C524-8BE8EAAD0E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F591B4C-75EA-3FCC-5E2B-28B37A69CBC0}"/>
              </a:ext>
            </a:extLst>
          </p:cNvPr>
          <p:cNvSpPr/>
          <p:nvPr/>
        </p:nvSpPr>
        <p:spPr>
          <a:xfrm>
            <a:off x="11439022" y="1155862"/>
            <a:ext cx="2112748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8DE133-7B3E-F572-52FB-312E29375A7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4260034106"/>
      </p:ext>
    </p:extLst>
  </p:cSld>
  <p:clrMapOvr>
    <a:masterClrMapping/>
  </p:clrMapOvr>
  <p:transition spd="slow">
    <p:strip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3000" y="-9741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B0F0"/>
                </a:solidFill>
              </a:rPr>
              <a:t>Tragedy of the Commons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431" y="1825625"/>
            <a:ext cx="11700394" cy="4351338"/>
          </a:xfrm>
        </p:spPr>
        <p:txBody>
          <a:bodyPr/>
          <a:lstStyle/>
          <a:p>
            <a:r>
              <a:rPr lang="en-US" dirty="0"/>
              <a:t>Dilemma arising when the common good does not align perfectly with the good of individual entities</a:t>
            </a:r>
          </a:p>
          <a:p>
            <a:r>
              <a:rPr lang="en-US" dirty="0"/>
              <a:t>Every company and supply chain faces the challenge of the tragedy of the commons as it operates in a global environment </a:t>
            </a:r>
          </a:p>
          <a:p>
            <a:r>
              <a:rPr lang="en-US" dirty="0"/>
              <a:t>Difficult to imagine a sustainable solution emerging without some intervention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0C0282E-BE02-D13A-C5D7-549131E75C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43FA6F3-E3A4-0719-7DC4-02C44E8E235B}"/>
              </a:ext>
            </a:extLst>
          </p:cNvPr>
          <p:cNvSpPr/>
          <p:nvPr/>
        </p:nvSpPr>
        <p:spPr>
          <a:xfrm>
            <a:off x="11848600" y="1155862"/>
            <a:ext cx="1257799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EFF666-E82D-005B-C6BE-2AA610D31B8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4460487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3001" y="-9741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B0F0"/>
                </a:solidFill>
              </a:rPr>
              <a:t>Solutions to this “Tragedy”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176" y="1578533"/>
            <a:ext cx="11322024" cy="4914153"/>
          </a:xfrm>
        </p:spPr>
        <p:txBody>
          <a:bodyPr>
            <a:normAutofit/>
          </a:bodyPr>
          <a:lstStyle/>
          <a:p>
            <a:r>
              <a:rPr lang="en-US" dirty="0"/>
              <a:t>Choose from options that are unlikely to be supported by all of their own free will</a:t>
            </a:r>
          </a:p>
          <a:p>
            <a:r>
              <a:rPr lang="en-US" dirty="0"/>
              <a:t>Mutual coercion – social arrangements or mechanisms coerce all participants to behave in a way that helps the common good </a:t>
            </a:r>
          </a:p>
          <a:p>
            <a:pPr lvl="1"/>
            <a:r>
              <a:rPr lang="en-US" sz="2800" b="1" dirty="0">
                <a:solidFill>
                  <a:srgbClr val="00B0F0"/>
                </a:solidFill>
              </a:rPr>
              <a:t>Command-and-control approach</a:t>
            </a:r>
          </a:p>
          <a:p>
            <a:pPr lvl="2"/>
            <a:r>
              <a:rPr lang="en-US" sz="2800" dirty="0"/>
              <a:t>Government/regulators set standards</a:t>
            </a:r>
          </a:p>
          <a:p>
            <a:pPr lvl="1"/>
            <a:r>
              <a:rPr lang="en-US" sz="2800" b="1" dirty="0">
                <a:solidFill>
                  <a:srgbClr val="00B0F0"/>
                </a:solidFill>
              </a:rPr>
              <a:t>Market mechanisms</a:t>
            </a:r>
          </a:p>
          <a:p>
            <a:pPr lvl="2"/>
            <a:r>
              <a:rPr lang="en-US" sz="2800" dirty="0"/>
              <a:t>Cap-and-trade</a:t>
            </a:r>
            <a:endParaRPr lang="en-AU" sz="28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F81AE7B-3A72-AB6D-68A9-B7EE2D3A47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C05213B-DEEB-71D5-93FA-AA1E1065801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678D6E-9072-C030-C6A7-B994C5432C1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8938585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5225" y="-1697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B0F0"/>
                </a:solidFill>
              </a:rPr>
              <a:t>Key Pillars of Sustainability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1640841"/>
            <a:ext cx="10881360" cy="4525963"/>
          </a:xfrm>
        </p:spPr>
        <p:txBody>
          <a:bodyPr>
            <a:normAutofit/>
          </a:bodyPr>
          <a:lstStyle/>
          <a:p>
            <a:r>
              <a:rPr lang="en-US" dirty="0"/>
              <a:t>Measuring performance along all three pillars may be required to evaluate the impact of sustainability-related efforts</a:t>
            </a:r>
          </a:p>
          <a:p>
            <a:r>
              <a:rPr lang="en-US" dirty="0"/>
              <a:t>Two fundamental challenges for social and environmental pillars</a:t>
            </a:r>
          </a:p>
          <a:p>
            <a:pPr lvl="1"/>
            <a:r>
              <a:rPr lang="en-US" sz="2800" dirty="0"/>
              <a:t>Scope of measurement</a:t>
            </a:r>
          </a:p>
          <a:p>
            <a:pPr lvl="1"/>
            <a:r>
              <a:rPr lang="en-US" sz="2800" dirty="0"/>
              <a:t>Absolute of relative measures</a:t>
            </a:r>
          </a:p>
          <a:p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8CFEA9C-39A7-3F03-0994-5A4B5E850B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FB4A88E-2CEF-1066-0AF0-730666346DAA}"/>
              </a:ext>
            </a:extLst>
          </p:cNvPr>
          <p:cNvSpPr/>
          <p:nvPr/>
        </p:nvSpPr>
        <p:spPr>
          <a:xfrm>
            <a:off x="11430000" y="1155862"/>
            <a:ext cx="198120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610D4E-6E52-4822-4FAE-42C7C62255F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20307917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320" y="79527"/>
            <a:ext cx="10515600" cy="960668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B0F0"/>
                </a:solidFill>
              </a:rPr>
              <a:t>Social Pillar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960" y="1825625"/>
            <a:ext cx="11419840" cy="4351338"/>
          </a:xfrm>
        </p:spPr>
        <p:txBody>
          <a:bodyPr>
            <a:normAutofit/>
          </a:bodyPr>
          <a:lstStyle/>
          <a:p>
            <a:r>
              <a:rPr lang="en-US" dirty="0"/>
              <a:t>A firm’s ability to address issues that are important for its workforce, customers, and society </a:t>
            </a:r>
          </a:p>
          <a:p>
            <a:r>
              <a:rPr lang="en-US" dirty="0"/>
              <a:t>A</a:t>
            </a:r>
            <a:r>
              <a:rPr lang="en-AU" dirty="0"/>
              <a:t>udit and support suppliers</a:t>
            </a:r>
          </a:p>
          <a:p>
            <a:pPr lvl="1"/>
            <a:r>
              <a:rPr lang="en-AU" sz="2800" dirty="0"/>
              <a:t>Supplier collaboration and capability building strongly associated with social and environmental responsibility performance improvement and lower operating costs</a:t>
            </a:r>
          </a:p>
          <a:p>
            <a:pPr lvl="1"/>
            <a:r>
              <a:rPr lang="en-AU" sz="2800" dirty="0"/>
              <a:t>Benefits accrue to all customers of the supplier</a:t>
            </a:r>
          </a:p>
          <a:p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7CF0ADD-8971-16A1-84B8-A6A7910801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85BC670-3FB2-9DBE-611A-601219169C86}"/>
              </a:ext>
            </a:extLst>
          </p:cNvPr>
          <p:cNvSpPr/>
          <p:nvPr/>
        </p:nvSpPr>
        <p:spPr>
          <a:xfrm>
            <a:off x="11511280" y="1155862"/>
            <a:ext cx="182880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1386F27-0BDC-49A5-8E63-CF712FF921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792041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240" y="-450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B0F0"/>
                </a:solidFill>
              </a:rPr>
              <a:t>Environmental Pillar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199" y="1816684"/>
            <a:ext cx="12425681" cy="4351338"/>
          </a:xfrm>
        </p:spPr>
        <p:txBody>
          <a:bodyPr>
            <a:normAutofit/>
          </a:bodyPr>
          <a:lstStyle/>
          <a:p>
            <a:r>
              <a:rPr lang="en-US" sz="2700" b="1" dirty="0">
                <a:solidFill>
                  <a:srgbClr val="00B0F0"/>
                </a:solidFill>
              </a:rPr>
              <a:t>Firm’s impact on the environment, including air, land, water, and ecosystems</a:t>
            </a:r>
          </a:p>
          <a:p>
            <a:pPr lvl="1"/>
            <a:r>
              <a:rPr lang="en-US" sz="2700" dirty="0"/>
              <a:t>Resource reduction</a:t>
            </a:r>
          </a:p>
          <a:p>
            <a:pPr lvl="1"/>
            <a:r>
              <a:rPr lang="en-US" sz="2700" dirty="0"/>
              <a:t>Emission reduction</a:t>
            </a:r>
          </a:p>
          <a:p>
            <a:pPr lvl="1"/>
            <a:r>
              <a:rPr lang="en-US" sz="2700" dirty="0"/>
              <a:t>Product innovation</a:t>
            </a:r>
          </a:p>
          <a:p>
            <a:r>
              <a:rPr lang="en-US" sz="2700" b="1" dirty="0">
                <a:solidFill>
                  <a:srgbClr val="00B0F0"/>
                </a:solidFill>
              </a:rPr>
              <a:t>Not all “green” claims are valid</a:t>
            </a:r>
          </a:p>
          <a:p>
            <a:pPr lvl="1"/>
            <a:r>
              <a:rPr lang="en-US" sz="2700" i="1" dirty="0"/>
              <a:t>Greenwashing</a:t>
            </a:r>
            <a:endParaRPr lang="en-AU" sz="2700" i="1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46922AF-884A-E8BC-9A0A-2248312DF4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FE16DB8-21CB-42D9-845B-B3E89CE73B63}"/>
              </a:ext>
            </a:extLst>
          </p:cNvPr>
          <p:cNvSpPr/>
          <p:nvPr/>
        </p:nvSpPr>
        <p:spPr>
          <a:xfrm>
            <a:off x="11734800" y="1155862"/>
            <a:ext cx="1617889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FAEDC8-EAD1-5E32-BF96-97531354E57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5526504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8301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B0F0"/>
                </a:solidFill>
              </a:rPr>
              <a:t>Sustainability and Supply Chain Drivers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28907"/>
            <a:ext cx="11064240" cy="2971800"/>
          </a:xfrm>
        </p:spPr>
        <p:txBody>
          <a:bodyPr/>
          <a:lstStyle/>
          <a:p>
            <a:r>
              <a:rPr lang="en-AU" dirty="0"/>
              <a:t>Match pillars with drivers</a:t>
            </a:r>
          </a:p>
          <a:p>
            <a:r>
              <a:rPr lang="en-AU" dirty="0"/>
              <a:t>Measure environmental impact for each driver along each of the social and environmental categories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56B4B5A-05D7-DD77-043D-3CBD9EF049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D9C1F1E-A968-F094-E7A4-1A4CD4562938}"/>
              </a:ext>
            </a:extLst>
          </p:cNvPr>
          <p:cNvSpPr/>
          <p:nvPr/>
        </p:nvSpPr>
        <p:spPr>
          <a:xfrm>
            <a:off x="11734800" y="1155862"/>
            <a:ext cx="121451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C23D8A-C7CF-EC5B-8DD7-92E366A41A4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5067428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55A0D9-7B7E-18B8-E1C2-568CC6B7D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51468EF-F93C-C12A-47EE-4F2679B36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13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A088EC-2263-6183-2AFA-263893EF67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6624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52A05D5-F31B-A410-45D5-5912FBCFB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14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0459E5-C38C-921F-4AF6-A6872262A3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6690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5335F548-D529-CEA0-416C-AE5B5F075B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715962"/>
          </a:xfrm>
        </p:spPr>
        <p:txBody>
          <a:bodyPr/>
          <a:lstStyle/>
          <a:p>
            <a:pPr algn="ctr"/>
            <a:r>
              <a:rPr lang="en-CA" alt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Reverse Logistics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0F8A7D16-174E-327A-B038-D56FA09F788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0040" y="1631215"/>
            <a:ext cx="112522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altLang="en-US" sz="3200" dirty="0"/>
              <a:t>“A complete supply chain dedicated to the reverse flow of products and materials for the purpose of returns, repair, remanufacture, and/or recycling.”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6FDB59D-12BF-CBD8-B986-1A7D999E93BF}"/>
              </a:ext>
            </a:extLst>
          </p:cNvPr>
          <p:cNvSpPr/>
          <p:nvPr/>
        </p:nvSpPr>
        <p:spPr>
          <a:xfrm>
            <a:off x="11450320" y="1155862"/>
            <a:ext cx="210145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7964FD9-4EAF-5DFF-254A-E9409A6600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6914B6-3777-1B64-3DDC-21726164B70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5D5798F0-998C-94AF-7D6D-AA2641C808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563562"/>
          </a:xfrm>
        </p:spPr>
        <p:txBody>
          <a:bodyPr>
            <a:normAutofit/>
          </a:bodyPr>
          <a:lstStyle/>
          <a:p>
            <a:pPr algn="ctr"/>
            <a:r>
              <a:rPr lang="en-CA" alt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Reverse Logistics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6C1E3C1E-D2B6-7DA9-D6E6-D2259B80CA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60189" y="1815465"/>
            <a:ext cx="10886440" cy="4351338"/>
          </a:xfrm>
        </p:spPr>
        <p:txBody>
          <a:bodyPr>
            <a:normAutofit/>
          </a:bodyPr>
          <a:lstStyle/>
          <a:p>
            <a:pPr rtl="0"/>
            <a:r>
              <a:rPr lang="en-CA" altLang="en-US" dirty="0"/>
              <a:t>Can represent major costs to a company</a:t>
            </a:r>
          </a:p>
          <a:p>
            <a:pPr rtl="0"/>
            <a:r>
              <a:rPr lang="en-CA" altLang="en-US" dirty="0"/>
              <a:t>Amount of goods returned</a:t>
            </a:r>
          </a:p>
          <a:p>
            <a:pPr lvl="1" rtl="0"/>
            <a:r>
              <a:rPr lang="en-CA" altLang="en-US" sz="2800" dirty="0"/>
              <a:t>up to 50% in the publishing industry</a:t>
            </a:r>
          </a:p>
          <a:p>
            <a:pPr lvl="1" rtl="0"/>
            <a:r>
              <a:rPr lang="en-CA" altLang="en-US" sz="2800" dirty="0"/>
              <a:t>90% of automotive starter motors or alternators</a:t>
            </a:r>
          </a:p>
          <a:p>
            <a:pPr rtl="0"/>
            <a:r>
              <a:rPr lang="en-CA" altLang="en-US" dirty="0"/>
              <a:t>Companies are taking responsibility of the return of packaging materials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B239C25-E984-4C19-4575-A8EDC36C6D3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7D2783C2-EC16-F2F1-E1F4-DAE3F355C0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5007D0B-EECE-8CA6-EB7F-D8F67F7DF1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0374C84E-AC2D-AAA1-5B66-ADC75B19B1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33001" y="1825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CA" alt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Reverse Logistics - Information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305CF9E9-A850-B730-4AE4-BF59DE21F3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rtl="0"/>
            <a:r>
              <a:rPr lang="en-CA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Goods are returned to supplier</a:t>
            </a:r>
          </a:p>
          <a:p>
            <a:pPr rtl="0"/>
            <a:r>
              <a:rPr lang="en-CA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is also needed</a:t>
            </a:r>
          </a:p>
          <a:p>
            <a:pPr lvl="1" rtl="0"/>
            <a:r>
              <a:rPr lang="en-CA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reason / approval for the return</a:t>
            </a:r>
          </a:p>
          <a:p>
            <a:pPr lvl="1" rtl="0"/>
            <a:r>
              <a:rPr lang="en-CA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credit information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4C3ED2B-BB69-570F-9377-8A98D9D0AC5F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F18A57F9-BC54-C436-0A3B-6B8CBB2E39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A6ECC76-4FA4-238C-0549-CBEA17FC89A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8">
            <a:extLst>
              <a:ext uri="{FF2B5EF4-FFF2-40B4-BE49-F238E27FC236}">
                <a16:creationId xmlns:a16="http://schemas.microsoft.com/office/drawing/2014/main" id="{6CD9F4C4-67EE-F470-1A0A-78B02CA76838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810000" y="5029200"/>
            <a:ext cx="3733800" cy="1066800"/>
          </a:xfrm>
          <a:prstGeom prst="rightArrow">
            <a:avLst>
              <a:gd name="adj1" fmla="val 50000"/>
              <a:gd name="adj2" fmla="val 87500"/>
            </a:avLst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rtl="1">
              <a:spcBef>
                <a:spcPct val="20000"/>
              </a:spcBef>
              <a:buFont typeface="Wingdings" panose="05000000000000000000" pitchFamily="2" charset="2"/>
              <a:buChar char="¯"/>
              <a:defRPr sz="32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1pPr>
            <a:lvl2pPr marL="742950" indent="-285750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2pPr>
            <a:lvl3pPr marL="1143000" indent="-228600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3pPr>
            <a:lvl4pPr marL="1600200" indent="-228600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4pPr>
            <a:lvl5pPr marL="2057400" indent="-228600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5pPr>
            <a:lvl6pPr marL="25146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6pPr>
            <a:lvl7pPr marL="29718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7pPr>
            <a:lvl8pPr marL="34290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8pPr>
            <a:lvl9pPr marL="38862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en-CA" altLang="en-US">
                <a:solidFill>
                  <a:schemeClr val="bg1"/>
                </a:solidFill>
                <a:latin typeface="Tahoma" panose="020B0604030504040204" pitchFamily="34" charset="0"/>
              </a:rPr>
              <a:t>Information</a:t>
            </a:r>
            <a:endParaRPr lang="en-CA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BE2D6ABB-F2C0-5D8F-2C57-99BEF38491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62590" y="79526"/>
            <a:ext cx="7793037" cy="1143000"/>
          </a:xfrm>
        </p:spPr>
        <p:txBody>
          <a:bodyPr>
            <a:normAutofit/>
          </a:bodyPr>
          <a:lstStyle/>
          <a:p>
            <a:pPr algn="ctr"/>
            <a:r>
              <a:rPr lang="en-CA" altLang="en-US" sz="4000" b="1" dirty="0">
                <a:solidFill>
                  <a:srgbClr val="00B0F0"/>
                </a:solidFill>
              </a:rPr>
              <a:t>Reverse Logistics</a:t>
            </a:r>
          </a:p>
        </p:txBody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id="{18C67691-10E9-59F5-C203-46B692B58B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9400" y="1905000"/>
            <a:ext cx="2514600" cy="1981200"/>
          </a:xfrm>
          <a:prstGeom prst="rect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rtl="1">
              <a:spcBef>
                <a:spcPct val="20000"/>
              </a:spcBef>
              <a:buFont typeface="Wingdings" panose="05000000000000000000" pitchFamily="2" charset="2"/>
              <a:buChar char="¯"/>
              <a:defRPr sz="32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1pPr>
            <a:lvl2pPr marL="742950" indent="-285750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2pPr>
            <a:lvl3pPr marL="1143000" indent="-228600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3pPr>
            <a:lvl4pPr marL="1600200" indent="-228600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4pPr>
            <a:lvl5pPr marL="2057400" indent="-228600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5pPr>
            <a:lvl6pPr marL="25146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6pPr>
            <a:lvl7pPr marL="29718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7pPr>
            <a:lvl8pPr marL="34290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8pPr>
            <a:lvl9pPr marL="38862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en-CA" altLang="en-US" sz="3600" dirty="0">
                <a:solidFill>
                  <a:schemeClr val="bg1"/>
                </a:solidFill>
                <a:latin typeface="Tahoma" panose="020B0604030504040204" pitchFamily="34" charset="0"/>
              </a:rPr>
              <a:t>Supplier</a:t>
            </a:r>
            <a:endParaRPr lang="en-CA" altLang="en-US" sz="2400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1" name="Rectangle 5">
            <a:extLst>
              <a:ext uri="{FF2B5EF4-FFF2-40B4-BE49-F238E27FC236}">
                <a16:creationId xmlns:a16="http://schemas.microsoft.com/office/drawing/2014/main" id="{8B38652B-49C9-9CAA-30B1-2E496952ED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1905000"/>
            <a:ext cx="2590800" cy="1981200"/>
          </a:xfrm>
          <a:prstGeom prst="rect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rtl="1">
              <a:spcBef>
                <a:spcPct val="20000"/>
              </a:spcBef>
              <a:buFont typeface="Wingdings" panose="05000000000000000000" pitchFamily="2" charset="2"/>
              <a:buChar char="¯"/>
              <a:defRPr sz="32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1pPr>
            <a:lvl2pPr marL="742950" indent="-285750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2pPr>
            <a:lvl3pPr marL="1143000" indent="-228600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3pPr>
            <a:lvl4pPr marL="1600200" indent="-228600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4pPr>
            <a:lvl5pPr marL="2057400" indent="-228600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5pPr>
            <a:lvl6pPr marL="25146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6pPr>
            <a:lvl7pPr marL="29718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7pPr>
            <a:lvl8pPr marL="34290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8pPr>
            <a:lvl9pPr marL="38862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en-CA" altLang="en-US" sz="3600">
                <a:solidFill>
                  <a:schemeClr val="bg1"/>
                </a:solidFill>
                <a:latin typeface="Tahoma" panose="020B0604030504040204" pitchFamily="34" charset="0"/>
              </a:rPr>
              <a:t>Customer</a:t>
            </a:r>
            <a:endParaRPr lang="en-CA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2" name="AutoShape 6">
            <a:extLst>
              <a:ext uri="{FF2B5EF4-FFF2-40B4-BE49-F238E27FC236}">
                <a16:creationId xmlns:a16="http://schemas.microsoft.com/office/drawing/2014/main" id="{07C9579A-7661-F011-A8D6-C856CF16983A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4876800" y="4191000"/>
            <a:ext cx="3429000" cy="1066800"/>
          </a:xfrm>
          <a:prstGeom prst="rightArrow">
            <a:avLst>
              <a:gd name="adj1" fmla="val 50000"/>
              <a:gd name="adj2" fmla="val 80357"/>
            </a:avLst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rtl="1">
              <a:spcBef>
                <a:spcPct val="20000"/>
              </a:spcBef>
              <a:buFont typeface="Wingdings" panose="05000000000000000000" pitchFamily="2" charset="2"/>
              <a:buChar char="¯"/>
              <a:defRPr sz="32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1pPr>
            <a:lvl2pPr marL="742950" indent="-285750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2pPr>
            <a:lvl3pPr marL="1143000" indent="-228600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3pPr>
            <a:lvl4pPr marL="1600200" indent="-228600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4pPr>
            <a:lvl5pPr marL="2057400" indent="-228600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5pPr>
            <a:lvl6pPr marL="25146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6pPr>
            <a:lvl7pPr marL="29718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7pPr>
            <a:lvl8pPr marL="34290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8pPr>
            <a:lvl9pPr marL="38862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en-CA" altLang="en-US">
                <a:solidFill>
                  <a:schemeClr val="bg1"/>
                </a:solidFill>
                <a:latin typeface="Tahoma" panose="020B0604030504040204" pitchFamily="34" charset="0"/>
              </a:rPr>
              <a:t>Returned Goods</a:t>
            </a:r>
            <a:endParaRPr lang="en-CA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6174AA3-B692-05F5-4CED-2E270F49DE12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B6F49A7-5F2B-B584-CF95-59A19ACC63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E7FD322-854E-AA1A-4450-DA58EF4F4A6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C98CAE3C-555E-1AA0-B64B-588BD980EF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715962"/>
          </a:xfrm>
        </p:spPr>
        <p:txBody>
          <a:bodyPr>
            <a:normAutofit/>
          </a:bodyPr>
          <a:lstStyle/>
          <a:p>
            <a:pPr algn="ctr"/>
            <a:r>
              <a:rPr lang="en-CA" altLang="en-US" sz="3600" b="1" dirty="0">
                <a:solidFill>
                  <a:srgbClr val="00B0F0"/>
                </a:solidFill>
              </a:rPr>
              <a:t>Green Logistics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4202F047-B7F3-9E4F-922A-60932E46423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rtl="0"/>
            <a:r>
              <a:rPr lang="en-CA" altLang="en-US" dirty="0"/>
              <a:t>Return and disposal of packaging materials</a:t>
            </a:r>
          </a:p>
          <a:p>
            <a:pPr rtl="0"/>
            <a:r>
              <a:rPr lang="en-CA" altLang="en-US" dirty="0"/>
              <a:t>Return and disposal of environmentally sensitive materials</a:t>
            </a:r>
          </a:p>
          <a:p>
            <a:pPr lvl="1" rtl="0"/>
            <a:r>
              <a:rPr lang="en-CA" altLang="en-US" sz="2800" dirty="0"/>
              <a:t>heavy metals</a:t>
            </a:r>
          </a:p>
          <a:p>
            <a:pPr lvl="1" rtl="0"/>
            <a:r>
              <a:rPr lang="en-CA" altLang="en-US" sz="2800" dirty="0"/>
              <a:t>solvents</a:t>
            </a:r>
          </a:p>
          <a:p>
            <a:pPr rtl="0"/>
            <a:r>
              <a:rPr lang="en-CA" altLang="en-US" dirty="0"/>
              <a:t>Use of reusable (returnable) packaging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90C7483-07C1-FE59-2225-A6A491F7B41D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F12CBA2-6156-6E2E-AEAB-E5BC1784D4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AB2827A-881F-1DAF-DAF9-76EB372D8D2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72ED57CF-0E9E-81C5-7836-212D95A16E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792162"/>
          </a:xfrm>
        </p:spPr>
        <p:txBody>
          <a:bodyPr/>
          <a:lstStyle/>
          <a:p>
            <a:pPr algn="ctr"/>
            <a:r>
              <a:rPr lang="en-CA" altLang="en-US" sz="3600" b="1" dirty="0">
                <a:solidFill>
                  <a:srgbClr val="00B0F0"/>
                </a:solidFill>
              </a:rPr>
              <a:t>Returned Goods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227BD8BF-42DC-3A7F-6EBC-B0DFC87E1D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28320" y="1825625"/>
            <a:ext cx="10825480" cy="4351338"/>
          </a:xfrm>
        </p:spPr>
        <p:txBody>
          <a:bodyPr>
            <a:normAutofit/>
          </a:bodyPr>
          <a:lstStyle/>
          <a:p>
            <a:pPr rtl="0"/>
            <a:r>
              <a:rPr lang="en-CA" altLang="en-US" sz="2900" dirty="0"/>
              <a:t>Quality demands by customers</a:t>
            </a:r>
          </a:p>
          <a:p>
            <a:pPr rtl="0"/>
            <a:r>
              <a:rPr lang="en-CA" altLang="en-US" sz="2900" dirty="0"/>
              <a:t>Damage or defects</a:t>
            </a:r>
          </a:p>
          <a:p>
            <a:pPr rtl="0"/>
            <a:r>
              <a:rPr lang="en-CA" altLang="en-US" sz="2900" dirty="0"/>
              <a:t>Excessive inventories</a:t>
            </a:r>
          </a:p>
          <a:p>
            <a:pPr rtl="0"/>
            <a:r>
              <a:rPr lang="en-CA" altLang="en-US" sz="2900" dirty="0"/>
              <a:t>Seasonal inventories</a:t>
            </a:r>
          </a:p>
          <a:p>
            <a:pPr rtl="0"/>
            <a:r>
              <a:rPr lang="en-CA" altLang="en-US" sz="2900" dirty="0"/>
              <a:t>Out-of-date inventories</a:t>
            </a:r>
          </a:p>
          <a:p>
            <a:pPr rtl="0"/>
            <a:r>
              <a:rPr lang="en-CA" altLang="en-US" sz="2900" dirty="0"/>
              <a:t>Remanufacturing or refurbishment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BA784B8-49BE-854B-252D-85C00CB9A71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D465733-CED8-397E-DD0E-81BE783E4D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A274187-28EA-B802-CCDA-2E5CD50ABD1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179CA08C-7A87-CE73-3F5F-01CD5D85BC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868362"/>
          </a:xfrm>
        </p:spPr>
        <p:txBody>
          <a:bodyPr>
            <a:normAutofit/>
          </a:bodyPr>
          <a:lstStyle/>
          <a:p>
            <a:pPr algn="ctr"/>
            <a:r>
              <a:rPr lang="en-CA" alt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Returned Goods - Disposition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9F2F2262-5369-F8B3-AFE6-C5232F86ED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08000" y="2017713"/>
            <a:ext cx="9626600" cy="4114800"/>
          </a:xfrm>
        </p:spPr>
        <p:txBody>
          <a:bodyPr>
            <a:normAutofit/>
          </a:bodyPr>
          <a:lstStyle/>
          <a:p>
            <a:pPr rtl="0"/>
            <a:r>
              <a:rPr lang="en-CA" altLang="en-US" sz="2900" dirty="0"/>
              <a:t>Returned to inventory</a:t>
            </a:r>
          </a:p>
          <a:p>
            <a:pPr rtl="0"/>
            <a:r>
              <a:rPr lang="en-CA" altLang="en-US" sz="2900" dirty="0"/>
              <a:t>Refurbished for resale</a:t>
            </a:r>
          </a:p>
          <a:p>
            <a:pPr rtl="0"/>
            <a:r>
              <a:rPr lang="en-CA" altLang="en-US" sz="2900" dirty="0"/>
              <a:t>Sold into alternate markets</a:t>
            </a:r>
          </a:p>
          <a:p>
            <a:pPr rtl="0"/>
            <a:r>
              <a:rPr lang="en-CA" altLang="en-US" sz="2900" dirty="0"/>
              <a:t>Disassembled to retrieve components</a:t>
            </a:r>
          </a:p>
          <a:p>
            <a:pPr rtl="0"/>
            <a:r>
              <a:rPr lang="en-CA" altLang="en-US" sz="2900" dirty="0"/>
              <a:t>Sorted for material recovery</a:t>
            </a:r>
          </a:p>
        </p:txBody>
      </p:sp>
      <p:sp>
        <p:nvSpPr>
          <p:cNvPr id="17412" name="AutoShape 4">
            <a:extLst>
              <a:ext uri="{FF2B5EF4-FFF2-40B4-BE49-F238E27FC236}">
                <a16:creationId xmlns:a16="http://schemas.microsoft.com/office/drawing/2014/main" id="{CFB520AA-1E87-C7CC-4617-891156B5BC09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8305800" y="3200400"/>
            <a:ext cx="3429000" cy="990600"/>
          </a:xfrm>
          <a:prstGeom prst="leftArrow">
            <a:avLst>
              <a:gd name="adj1" fmla="val 50000"/>
              <a:gd name="adj2" fmla="val 86538"/>
            </a:avLst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rtl="1">
              <a:spcBef>
                <a:spcPct val="20000"/>
              </a:spcBef>
              <a:buFont typeface="Wingdings" panose="05000000000000000000" pitchFamily="2" charset="2"/>
              <a:buChar char="¯"/>
              <a:defRPr sz="32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1pPr>
            <a:lvl2pPr marL="742950" indent="-285750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2pPr>
            <a:lvl3pPr marL="1143000" indent="-228600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3pPr>
            <a:lvl4pPr marL="1600200" indent="-228600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4pPr>
            <a:lvl5pPr marL="2057400" indent="-228600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5pPr>
            <a:lvl6pPr marL="25146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6pPr>
            <a:lvl7pPr marL="29718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7pPr>
            <a:lvl8pPr marL="34290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8pPr>
            <a:lvl9pPr marL="38862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en-CA" altLang="en-US" sz="2800" b="1">
                <a:solidFill>
                  <a:schemeClr val="bg1"/>
                </a:solidFill>
                <a:latin typeface="Tahoma" panose="020B0604030504040204" pitchFamily="34" charset="0"/>
              </a:rPr>
              <a:t>Value</a:t>
            </a:r>
            <a:endParaRPr lang="en-CA" altLang="en-US" sz="2400">
              <a:solidFill>
                <a:schemeClr val="bg1"/>
              </a:solidFill>
              <a:latin typeface="Tahoma" panose="020B0604030504040204" pitchFamily="34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0F9C9F7-A27B-D1AB-F8F3-2F172DE1A6C4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F8482E8-50A7-B2E9-8C20-2A27CEA97B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54A3CDB-271B-1AD4-8852-8C26195338F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379BB29-C009-7D4F-105F-054109AD5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22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E7C867-2157-B226-EE40-EE4AB6AE0D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" y="0"/>
            <a:ext cx="1212088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808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A105F10-A30B-2B60-B016-3AB72F2A1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23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5093C9-1DDC-606F-FC1E-EDB7B73D19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4549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60FB6-D5B5-1E31-ADA3-2D3FACB7E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F0DD184-1842-6F26-002F-A3788F841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24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58F8B1-73F8-1CA1-E410-FEADE28FAB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7744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A9265-0946-A111-1E6E-6843C65F8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D29F651-4056-6FFF-5FFE-F68A4B48D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25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AAF13A-B572-5623-5F80-4393712B56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5099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>
            <a:extLst>
              <a:ext uri="{FF2B5EF4-FFF2-40B4-BE49-F238E27FC236}">
                <a16:creationId xmlns:a16="http://schemas.microsoft.com/office/drawing/2014/main" id="{2E65A544-A9BF-0C28-9FEF-CD1C56AA0C9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102629" y="-396545"/>
            <a:ext cx="9144000" cy="1295401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600" b="1" dirty="0">
                <a:solidFill>
                  <a:srgbClr val="00B0F0"/>
                </a:solidFill>
                <a:ea typeface="MS PGothic" panose="020B0600070205080204" pitchFamily="34" charset="-128"/>
              </a:rPr>
              <a:t> </a:t>
            </a:r>
            <a:br>
              <a:rPr lang="en-US" altLang="en-US" sz="3600" b="1" dirty="0">
                <a:solidFill>
                  <a:srgbClr val="00B0F0"/>
                </a:solidFill>
                <a:ea typeface="MS PGothic" panose="020B0600070205080204" pitchFamily="34" charset="-128"/>
              </a:rPr>
            </a:br>
            <a:r>
              <a:rPr lang="en-US" altLang="en-US" sz="3600" b="1" dirty="0">
                <a:solidFill>
                  <a:srgbClr val="00B0F0"/>
                </a:solidFill>
                <a:ea typeface="MS PGothic" panose="020B0600070205080204" pitchFamily="34" charset="-128"/>
              </a:rPr>
              <a:t>Reverse Logistics</a:t>
            </a:r>
          </a:p>
        </p:txBody>
      </p:sp>
      <p:sp>
        <p:nvSpPr>
          <p:cNvPr id="239619" name="Rectangle 3">
            <a:extLst>
              <a:ext uri="{FF2B5EF4-FFF2-40B4-BE49-F238E27FC236}">
                <a16:creationId xmlns:a16="http://schemas.microsoft.com/office/drawing/2014/main" id="{B7AEBCD7-2FBB-B0C7-21BB-02AB1ACE30A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80431" y="1333916"/>
            <a:ext cx="11700394" cy="4958715"/>
          </a:xfrm>
        </p:spPr>
        <p:txBody>
          <a:bodyPr>
            <a:no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US" altLang="en-US" b="1" dirty="0">
                <a:solidFill>
                  <a:srgbClr val="00B0F0"/>
                </a:solidFill>
                <a:ea typeface="MS PGothic" panose="020B0600070205080204" pitchFamily="34" charset="-128"/>
              </a:rPr>
              <a:t>Supply chain design for reverse logistics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en-US" sz="2000" b="1" dirty="0">
              <a:solidFill>
                <a:srgbClr val="00B0F0"/>
              </a:solidFill>
              <a:ea typeface="MS PGothic" panose="020B0600070205080204" pitchFamily="34" charset="-128"/>
            </a:endParaRPr>
          </a:p>
          <a:p>
            <a:pPr marL="344488" lvl="1" indent="-230188">
              <a:lnSpc>
                <a:spcPct val="120000"/>
              </a:lnSpc>
            </a:pPr>
            <a:r>
              <a:rPr lang="en-US" altLang="en-US" sz="2000" b="1" dirty="0">
                <a:ea typeface="MS PGothic" panose="020B0600070205080204" pitchFamily="34" charset="-128"/>
              </a:rPr>
              <a:t>Reverse flows require their own systems.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b="1" dirty="0">
                <a:ea typeface="MS PGothic" panose="020B0600070205080204" pitchFamily="34" charset="-128"/>
              </a:rPr>
              <a:t>Information flows need worldwide data warehouse.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b="1" dirty="0">
                <a:ea typeface="MS PGothic" panose="020B0600070205080204" pitchFamily="34" charset="-128"/>
              </a:rPr>
              <a:t>Cash flows (credits, etc.) need customer-centered approach.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b="1" dirty="0">
                <a:ea typeface="MS PGothic" panose="020B0600070205080204" pitchFamily="34" charset="-128"/>
              </a:rPr>
              <a:t>Product flows need reverse forecasting, special collection locations, processing centers, and transportation.</a:t>
            </a:r>
          </a:p>
          <a:p>
            <a:pPr marL="344488" lvl="1" indent="-230188">
              <a:lnSpc>
                <a:spcPct val="120000"/>
              </a:lnSpc>
            </a:pPr>
            <a:r>
              <a:rPr lang="en-US" altLang="en-US" sz="2000" b="1" dirty="0">
                <a:ea typeface="MS PGothic" panose="020B0600070205080204" pitchFamily="34" charset="-128"/>
              </a:rPr>
              <a:t>Reverse revenues minus reverse expenses can bring profits.</a:t>
            </a:r>
          </a:p>
          <a:p>
            <a:pPr marL="344488" lvl="1" indent="-230188">
              <a:lnSpc>
                <a:spcPct val="120000"/>
              </a:lnSpc>
            </a:pPr>
            <a:r>
              <a:rPr lang="en-US" altLang="en-US" sz="2000" b="1" dirty="0">
                <a:ea typeface="MS PGothic" panose="020B0600070205080204" pitchFamily="34" charset="-128"/>
              </a:rPr>
              <a:t>Life cycle design considers the 4 Rs in all phases of product life.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b="1" dirty="0">
                <a:ea typeface="MS PGothic" panose="020B0600070205080204" pitchFamily="34" charset="-128"/>
              </a:rPr>
              <a:t>Design for wise use of resources, reuse of old products.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b="1" dirty="0">
                <a:ea typeface="MS PGothic" panose="020B0600070205080204" pitchFamily="34" charset="-128"/>
              </a:rPr>
              <a:t>Prepare for returns before introduction.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b="1" dirty="0">
                <a:ea typeface="MS PGothic" panose="020B0600070205080204" pitchFamily="34" charset="-128"/>
              </a:rPr>
              <a:t>Develop systems to support continued use, upgrades in maturity.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b="1" dirty="0">
                <a:ea typeface="MS PGothic" panose="020B0600070205080204" pitchFamily="34" charset="-128"/>
              </a:rPr>
              <a:t>Be prepared for end-of-life cycle, especially with dangerous goods.</a:t>
            </a:r>
          </a:p>
          <a:p>
            <a:pPr marL="344488" lvl="1" indent="-230188">
              <a:lnSpc>
                <a:spcPct val="80000"/>
              </a:lnSpc>
            </a:pPr>
            <a:endParaRPr lang="en-US" altLang="en-US" sz="2000" b="1" dirty="0">
              <a:ea typeface="MS PGothic" panose="020B0600070205080204" pitchFamily="34" charset="-128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A66D968-E3C8-7F1D-E6C5-C657C9A687D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53CBE875-634C-365E-29DD-6C5232A25A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A41A08-153A-FFD2-2326-69610FD7C4C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>
            <a:extLst>
              <a:ext uri="{FF2B5EF4-FFF2-40B4-BE49-F238E27FC236}">
                <a16:creationId xmlns:a16="http://schemas.microsoft.com/office/drawing/2014/main" id="{633CC5BF-4EB1-16A7-018E-F4EA5D176D0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102629" y="-402686"/>
            <a:ext cx="9144000" cy="1295400"/>
          </a:xfrm>
        </p:spPr>
        <p:txBody>
          <a:bodyPr/>
          <a:lstStyle/>
          <a:p>
            <a:pPr algn="ctr" eaLnBrk="1" hangingPunct="1"/>
            <a:r>
              <a:rPr lang="en-US" altLang="en-US" sz="3600" b="1" dirty="0">
                <a:solidFill>
                  <a:srgbClr val="00B0F0"/>
                </a:solidFill>
                <a:ea typeface="MS PGothic" panose="020B0600070205080204" pitchFamily="34" charset="-128"/>
              </a:rPr>
              <a:t> </a:t>
            </a:r>
            <a:br>
              <a:rPr lang="en-US" altLang="en-US" sz="3600" b="1" dirty="0">
                <a:solidFill>
                  <a:srgbClr val="00B0F0"/>
                </a:solidFill>
                <a:ea typeface="MS PGothic" panose="020B0600070205080204" pitchFamily="34" charset="-128"/>
              </a:rPr>
            </a:br>
            <a:r>
              <a:rPr lang="en-US" altLang="en-US" sz="3600" b="1" dirty="0">
                <a:solidFill>
                  <a:srgbClr val="00B0F0"/>
                </a:solidFill>
                <a:ea typeface="MS PGothic" panose="020B0600070205080204" pitchFamily="34" charset="-128"/>
              </a:rPr>
              <a:t>Reverse Logistics</a:t>
            </a:r>
          </a:p>
        </p:txBody>
      </p:sp>
      <p:sp>
        <p:nvSpPr>
          <p:cNvPr id="241667" name="Rectangle 5">
            <a:extLst>
              <a:ext uri="{FF2B5EF4-FFF2-40B4-BE49-F238E27FC236}">
                <a16:creationId xmlns:a16="http://schemas.microsoft.com/office/drawing/2014/main" id="{90F5505F-3FEA-1056-7F3D-5093F69CC4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3001" y="2525713"/>
            <a:ext cx="9833973" cy="4087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Lucrative customer service contracts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Fewer, or no, costly returns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Enhanced customer loyalty and reputation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Revenues for materials in product returns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More efficient products and logistical tactics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New types of jobs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More sustainable use of energy and resources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Reduction of harmful emissions and pollutants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Reduced need for landfills and incinerators</a:t>
            </a:r>
          </a:p>
        </p:txBody>
      </p:sp>
      <p:sp>
        <p:nvSpPr>
          <p:cNvPr id="241668" name="Rectangle 6">
            <a:extLst>
              <a:ext uri="{FF2B5EF4-FFF2-40B4-BE49-F238E27FC236}">
                <a16:creationId xmlns:a16="http://schemas.microsoft.com/office/drawing/2014/main" id="{F7381F0D-BEF1-E322-351E-EB660C8093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5198" y="1604513"/>
            <a:ext cx="22044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800" b="1" dirty="0">
                <a:solidFill>
                  <a:srgbClr val="00B0F0"/>
                </a:solidFill>
                <a:latin typeface="Arial" panose="020B0604020202020204" pitchFamily="34" charset="0"/>
              </a:rPr>
              <a:t>The payoffs</a:t>
            </a:r>
          </a:p>
        </p:txBody>
      </p:sp>
      <p:grpSp>
        <p:nvGrpSpPr>
          <p:cNvPr id="241669" name="Group 16">
            <a:extLst>
              <a:ext uri="{FF2B5EF4-FFF2-40B4-BE49-F238E27FC236}">
                <a16:creationId xmlns:a16="http://schemas.microsoft.com/office/drawing/2014/main" id="{0F8DE57B-7B52-408B-432B-630E19FB8A85}"/>
              </a:ext>
            </a:extLst>
          </p:cNvPr>
          <p:cNvGrpSpPr>
            <a:grpSpLocks/>
          </p:cNvGrpSpPr>
          <p:nvPr/>
        </p:nvGrpSpPr>
        <p:grpSpPr bwMode="auto">
          <a:xfrm>
            <a:off x="985198" y="2636618"/>
            <a:ext cx="307975" cy="3656013"/>
            <a:chOff x="492" y="1600"/>
            <a:chExt cx="194" cy="2303"/>
          </a:xfrm>
        </p:grpSpPr>
        <p:sp>
          <p:nvSpPr>
            <p:cNvPr id="241671" name="AutoShape 7">
              <a:extLst>
                <a:ext uri="{FF2B5EF4-FFF2-40B4-BE49-F238E27FC236}">
                  <a16:creationId xmlns:a16="http://schemas.microsoft.com/office/drawing/2014/main" id="{79164C1A-2158-25FF-8010-76B73930C9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1600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2" name="AutoShape 8">
              <a:extLst>
                <a:ext uri="{FF2B5EF4-FFF2-40B4-BE49-F238E27FC236}">
                  <a16:creationId xmlns:a16="http://schemas.microsoft.com/office/drawing/2014/main" id="{CF4CF40D-B681-CDFB-2B68-A0663DA7CD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1852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3" name="AutoShape 9">
              <a:extLst>
                <a:ext uri="{FF2B5EF4-FFF2-40B4-BE49-F238E27FC236}">
                  <a16:creationId xmlns:a16="http://schemas.microsoft.com/office/drawing/2014/main" id="{4F290B56-98C8-3A0A-5074-A75C3E19DB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2116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4" name="AutoShape 10">
              <a:extLst>
                <a:ext uri="{FF2B5EF4-FFF2-40B4-BE49-F238E27FC236}">
                  <a16:creationId xmlns:a16="http://schemas.microsoft.com/office/drawing/2014/main" id="{A1B84C0F-EBD6-93E7-D679-5453421148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2374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5" name="AutoShape 11">
              <a:extLst>
                <a:ext uri="{FF2B5EF4-FFF2-40B4-BE49-F238E27FC236}">
                  <a16:creationId xmlns:a16="http://schemas.microsoft.com/office/drawing/2014/main" id="{6F6EADDA-F495-ADF6-7F46-3F048FE2F6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2638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6" name="AutoShape 12">
              <a:extLst>
                <a:ext uri="{FF2B5EF4-FFF2-40B4-BE49-F238E27FC236}">
                  <a16:creationId xmlns:a16="http://schemas.microsoft.com/office/drawing/2014/main" id="{D3EC138A-B050-9AF1-600C-66B47E8ECC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2890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7" name="AutoShape 13">
              <a:extLst>
                <a:ext uri="{FF2B5EF4-FFF2-40B4-BE49-F238E27FC236}">
                  <a16:creationId xmlns:a16="http://schemas.microsoft.com/office/drawing/2014/main" id="{DB426D66-9C43-CD8A-6D4D-469B068C1E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3148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8" name="AutoShape 14">
              <a:extLst>
                <a:ext uri="{FF2B5EF4-FFF2-40B4-BE49-F238E27FC236}">
                  <a16:creationId xmlns:a16="http://schemas.microsoft.com/office/drawing/2014/main" id="{634BBB66-604E-2DA0-A335-E038DC289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3406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9" name="AutoShape 15">
              <a:extLst>
                <a:ext uri="{FF2B5EF4-FFF2-40B4-BE49-F238E27FC236}">
                  <a16:creationId xmlns:a16="http://schemas.microsoft.com/office/drawing/2014/main" id="{BD22D277-AC4F-D73A-A38B-5B08C6AC11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3670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</p:grp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8B8ACC3-2735-5989-B92E-E496719E58CB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8AE46592-AA49-99B9-4ED8-705E224C4F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6AC72B-44EB-2E78-C568-B8A6B55BF89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B51BC-FCE4-8C50-702A-62F09C2F7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BF1C08-24F2-ACE9-ED50-56141B686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62404C-A18F-583A-E49D-C16456469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28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AC690A-FCB4-6BC7-6FA2-8367093A84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243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9741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4000" b="1" dirty="0">
                <a:solidFill>
                  <a:srgbClr val="00B0F0"/>
                </a:solidFill>
              </a:rPr>
              <a:t>Facilities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431" y="1869012"/>
            <a:ext cx="11474425" cy="4351338"/>
          </a:xfrm>
        </p:spPr>
        <p:txBody>
          <a:bodyPr/>
          <a:lstStyle/>
          <a:p>
            <a:r>
              <a:rPr lang="en-US" dirty="0"/>
              <a:t>Consumers of energy and water and emitters of waste and green- house gases </a:t>
            </a:r>
          </a:p>
          <a:p>
            <a:r>
              <a:rPr lang="en-US" dirty="0"/>
              <a:t>Separate the improvement opportunities into those that generate positive cash flows and those that do not</a:t>
            </a:r>
          </a:p>
          <a:p>
            <a:r>
              <a:rPr lang="en-US" dirty="0"/>
              <a:t>Facilities often offer the best opportunity to simultaneously improve the environmental and financial performances through innovation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D45C817-8067-27C0-F748-5AD4BD0CA0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841DB1B-58B7-98E3-7DCD-AD02D20DDE7A}"/>
              </a:ext>
            </a:extLst>
          </p:cNvPr>
          <p:cNvSpPr/>
          <p:nvPr/>
        </p:nvSpPr>
        <p:spPr>
          <a:xfrm>
            <a:off x="11765280" y="1155862"/>
            <a:ext cx="178649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857994-CD2C-A02C-B7F7-8945E4310A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21344070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0737"/>
          </a:xfrm>
        </p:spPr>
        <p:txBody>
          <a:bodyPr>
            <a:normAutofit/>
          </a:bodyPr>
          <a:lstStyle/>
          <a:p>
            <a:pPr algn="ctr"/>
            <a:r>
              <a:rPr lang="en-AU" sz="4000" b="1" dirty="0">
                <a:solidFill>
                  <a:srgbClr val="00B0F0"/>
                </a:solidFill>
              </a:rPr>
              <a:t>Inventory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600" y="1825625"/>
            <a:ext cx="11409680" cy="4351338"/>
          </a:xfrm>
        </p:spPr>
        <p:txBody>
          <a:bodyPr/>
          <a:lstStyle/>
          <a:p>
            <a:r>
              <a:rPr lang="en-US" dirty="0"/>
              <a:t>Most supply chains focus on raw materials, work in process, finished goods </a:t>
            </a:r>
          </a:p>
          <a:p>
            <a:r>
              <a:rPr lang="en-US" dirty="0"/>
              <a:t>Inventory in a landfill</a:t>
            </a:r>
          </a:p>
          <a:p>
            <a:r>
              <a:rPr lang="en-US" dirty="0"/>
              <a:t>Cost borne collectively by society </a:t>
            </a:r>
          </a:p>
          <a:p>
            <a:r>
              <a:rPr lang="en-US" dirty="0"/>
              <a:t>Reduce harmful inventory, unlock unused value</a:t>
            </a:r>
          </a:p>
          <a:p>
            <a:r>
              <a:rPr lang="en-US" dirty="0"/>
              <a:t>“Cradle to cradle” design </a:t>
            </a:r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4494C2E-F33D-4362-FFB3-8CD0428B47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D899687-7ACA-59EC-5037-8AEBA6E27847}"/>
              </a:ext>
            </a:extLst>
          </p:cNvPr>
          <p:cNvSpPr/>
          <p:nvPr/>
        </p:nvSpPr>
        <p:spPr>
          <a:xfrm>
            <a:off x="11623040" y="1155862"/>
            <a:ext cx="21725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D4A75E-8871-9086-4D11-34EC4746157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3851424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5160"/>
            <a:ext cx="10515600" cy="790737"/>
          </a:xfrm>
        </p:spPr>
        <p:txBody>
          <a:bodyPr>
            <a:normAutofit/>
          </a:bodyPr>
          <a:lstStyle/>
          <a:p>
            <a:pPr algn="ctr"/>
            <a:r>
              <a:rPr lang="en-AU" sz="4000" b="1" dirty="0">
                <a:solidFill>
                  <a:srgbClr val="00B0F0"/>
                </a:solidFill>
              </a:rPr>
              <a:t>Transportation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047" y="1676703"/>
            <a:ext cx="11623039" cy="4525963"/>
          </a:xfrm>
        </p:spPr>
        <p:txBody>
          <a:bodyPr>
            <a:normAutofit/>
          </a:bodyPr>
          <a:lstStyle/>
          <a:p>
            <a:r>
              <a:rPr lang="en-US" dirty="0"/>
              <a:t>Improve environmental performance through resource and emission reduction </a:t>
            </a:r>
          </a:p>
          <a:p>
            <a:r>
              <a:rPr lang="en-US" dirty="0"/>
              <a:t>Product design can play a significant role 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34CE2CF-2949-B5A6-9314-0B6EF3F5F6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971124E-D2F2-BABD-15EE-309CD219EF14}"/>
              </a:ext>
            </a:extLst>
          </p:cNvPr>
          <p:cNvSpPr/>
          <p:nvPr/>
        </p:nvSpPr>
        <p:spPr>
          <a:xfrm>
            <a:off x="11717086" y="1155862"/>
            <a:ext cx="1834683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89B10B-5103-7AFB-FD01-3BE9DC17F2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417927192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28955"/>
          </a:xfrm>
        </p:spPr>
        <p:txBody>
          <a:bodyPr>
            <a:normAutofit fontScale="90000"/>
          </a:bodyPr>
          <a:lstStyle/>
          <a:p>
            <a:pPr algn="ctr"/>
            <a:r>
              <a:rPr lang="en-AU" b="1" dirty="0">
                <a:solidFill>
                  <a:srgbClr val="00B0F0"/>
                </a:solidFill>
              </a:rPr>
              <a:t>Sourcing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431" y="1664148"/>
            <a:ext cx="11700394" cy="4525963"/>
          </a:xfrm>
        </p:spPr>
        <p:txBody>
          <a:bodyPr/>
          <a:lstStyle/>
          <a:p>
            <a:r>
              <a:rPr lang="en-US" dirty="0"/>
              <a:t>Greatest social and environmental impact occurs in the extended supply chain </a:t>
            </a:r>
          </a:p>
          <a:p>
            <a:r>
              <a:rPr lang="en-US" dirty="0"/>
              <a:t>Impact has grown with increased global sourcing </a:t>
            </a:r>
          </a:p>
          <a:p>
            <a:r>
              <a:rPr lang="en-US" dirty="0"/>
              <a:t>Verifying and tracking supplier performance with regard to sustainability a major challenge</a:t>
            </a:r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862AE67-93CE-53E8-A9CB-B29690E752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FDB94D8-2560-94A4-1DBA-B23E3204AEC3}"/>
              </a:ext>
            </a:extLst>
          </p:cNvPr>
          <p:cNvSpPr/>
          <p:nvPr/>
        </p:nvSpPr>
        <p:spPr>
          <a:xfrm>
            <a:off x="11880825" y="1155862"/>
            <a:ext cx="1670945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3C8DD5-0A7C-8814-EF01-7AA5AC6953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38656599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00110"/>
          </a:xfrm>
        </p:spPr>
        <p:txBody>
          <a:bodyPr>
            <a:normAutofit fontScale="90000"/>
          </a:bodyPr>
          <a:lstStyle/>
          <a:p>
            <a:pPr algn="ctr"/>
            <a:r>
              <a:rPr lang="en-AU" sz="4000" b="1" dirty="0">
                <a:solidFill>
                  <a:srgbClr val="00B0F0"/>
                </a:solidFill>
              </a:rPr>
              <a:t>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080" y="1659965"/>
            <a:ext cx="10967720" cy="4525963"/>
          </a:xfrm>
        </p:spPr>
        <p:txBody>
          <a:bodyPr/>
          <a:lstStyle/>
          <a:p>
            <a:r>
              <a:rPr lang="en-US" dirty="0"/>
              <a:t>One of the biggest challenges to improved supply chain sustainability </a:t>
            </a:r>
          </a:p>
          <a:p>
            <a:r>
              <a:rPr lang="en-US" dirty="0"/>
              <a:t>Absence of standards for measurement and reporting means that some claims of environmental improvement are not verifiable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00A7514-828F-E296-AA4D-7B3B1AE4CB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B937ACC-32F0-4116-DB45-BB5C7328EFA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10B30A-D22F-EA9A-3F0F-567F0A6A38A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30190228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029" y="-450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4000" b="1" dirty="0">
                <a:solidFill>
                  <a:srgbClr val="00B0F0"/>
                </a:solidFill>
              </a:rPr>
              <a:t>Pricing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174" y="1809375"/>
            <a:ext cx="11342345" cy="4734859"/>
          </a:xfrm>
        </p:spPr>
        <p:txBody>
          <a:bodyPr>
            <a:normAutofit/>
          </a:bodyPr>
          <a:lstStyle/>
          <a:p>
            <a:r>
              <a:rPr lang="en-US" dirty="0"/>
              <a:t>Differential pricing can improve the utilization of assets, leading to resource reduction </a:t>
            </a:r>
          </a:p>
          <a:p>
            <a:pPr lvl="1"/>
            <a:r>
              <a:rPr lang="en-US" sz="2800" dirty="0"/>
              <a:t>Delays the need for additional capacity </a:t>
            </a:r>
          </a:p>
          <a:p>
            <a:r>
              <a:rPr lang="en-US" dirty="0"/>
              <a:t>Consumption visibility and differential pricing potentially lead to reduce resource consumption</a:t>
            </a:r>
          </a:p>
          <a:p>
            <a:r>
              <a:rPr lang="en-US" dirty="0"/>
              <a:t>Biggest challenge is changing the customer’s willingness to pay </a:t>
            </a:r>
          </a:p>
          <a:p>
            <a:r>
              <a:rPr lang="en-US" dirty="0"/>
              <a:t>Government incentives can encourage customers and firms </a:t>
            </a:r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77F844D-80F2-FAE8-8130-6416D63472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3FAEF1F-A4BD-5741-8D72-8600A2A4A26A}"/>
              </a:ext>
            </a:extLst>
          </p:cNvPr>
          <p:cNvSpPr/>
          <p:nvPr/>
        </p:nvSpPr>
        <p:spPr>
          <a:xfrm>
            <a:off x="11653519" y="1155862"/>
            <a:ext cx="189825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C7EF90-C119-E216-1179-5BC1F790D5B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4428307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3800" y="-6604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400" b="1" dirty="0">
                <a:solidFill>
                  <a:srgbClr val="00B0F0"/>
                </a:solidFill>
              </a:rPr>
              <a:t>Closed-Loop Supply Chains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175" y="1600200"/>
            <a:ext cx="10935453" cy="4973918"/>
          </a:xfrm>
        </p:spPr>
        <p:txBody>
          <a:bodyPr>
            <a:normAutofit/>
          </a:bodyPr>
          <a:lstStyle/>
          <a:p>
            <a:r>
              <a:rPr lang="en-US" dirty="0"/>
              <a:t>Improve sustainability by designing products that use fewer resources and can be recycled and remanufactured </a:t>
            </a:r>
          </a:p>
          <a:p>
            <a:r>
              <a:rPr lang="en-US" b="1" dirty="0">
                <a:solidFill>
                  <a:srgbClr val="00B0F0"/>
                </a:solidFill>
              </a:rPr>
              <a:t>Depends on</a:t>
            </a:r>
          </a:p>
          <a:p>
            <a:pPr lvl="1"/>
            <a:r>
              <a:rPr lang="en-US" sz="2800" dirty="0"/>
              <a:t>The incentive to recycle or remanufacture</a:t>
            </a:r>
          </a:p>
          <a:p>
            <a:pPr lvl="1"/>
            <a:r>
              <a:rPr lang="en-US" sz="2800" dirty="0"/>
              <a:t>The cost to recycle or remanufacture </a:t>
            </a:r>
          </a:p>
          <a:p>
            <a:r>
              <a:rPr lang="en-US" dirty="0"/>
              <a:t>Cannibalization of demand for new products </a:t>
            </a:r>
          </a:p>
          <a:p>
            <a:r>
              <a:rPr lang="en-US" dirty="0"/>
              <a:t>Cost of recycling or remanufacturing has a significant impact on the process of recycling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9D19BBE-8732-E351-9E6D-8C0D2C6C66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51060AD-1D5D-EE27-350A-20B707179976}"/>
              </a:ext>
            </a:extLst>
          </p:cNvPr>
          <p:cNvSpPr/>
          <p:nvPr/>
        </p:nvSpPr>
        <p:spPr>
          <a:xfrm>
            <a:off x="11409680" y="1155862"/>
            <a:ext cx="214209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C4F5F9-A4B2-5AA1-BC6D-BEF4D38C130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207696948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088195-B6EB-6A3B-A8A7-C57360DC4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D4143D-F429-44B4-CAF5-8B257FF709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EA2984-CEAB-AA7B-69D9-B61D70249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36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E769BA-3194-77B8-ACF0-D37EAC9514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7031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3960" y="-9741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400" b="1" dirty="0">
                <a:solidFill>
                  <a:srgbClr val="00B0F0"/>
                </a:solidFill>
              </a:rPr>
              <a:t>Pricing of Sustainability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8959" y="1601695"/>
            <a:ext cx="10677669" cy="4525963"/>
          </a:xfrm>
        </p:spPr>
        <p:txBody>
          <a:bodyPr/>
          <a:lstStyle/>
          <a:p>
            <a:r>
              <a:rPr lang="en-US" dirty="0"/>
              <a:t>Internalize the “monetary value” of the social or environmental cost </a:t>
            </a:r>
          </a:p>
          <a:p>
            <a:r>
              <a:rPr lang="en-US" dirty="0"/>
              <a:t>Incorporate suitable prices for the social and environmental impacts of different actions </a:t>
            </a:r>
          </a:p>
          <a:p>
            <a:r>
              <a:rPr lang="en-US" dirty="0"/>
              <a:t>Significant challenges to setting these prices </a:t>
            </a:r>
          </a:p>
          <a:p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6BA58DC-B5A2-7D8D-A4E2-D08A12B311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F9B166C-1990-A2C7-FFEA-B92F8A43FC0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A9CA8E-E7D8-685D-FBDA-E8A38949295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10668836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9480" y="-450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400" b="1" dirty="0">
                <a:solidFill>
                  <a:srgbClr val="00B0F0"/>
                </a:solidFill>
              </a:rPr>
              <a:t>Pricing Emissions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639" y="1825625"/>
            <a:ext cx="11586185" cy="4351338"/>
          </a:xfrm>
        </p:spPr>
        <p:txBody>
          <a:bodyPr>
            <a:normAutofit/>
          </a:bodyPr>
          <a:lstStyle/>
          <a:p>
            <a:r>
              <a:rPr lang="en-US" dirty="0"/>
              <a:t>Firms will not put sufficient effort into reducing GHGs unless they are “forced” to reduce emissions or required to pay for the social cost of their emission </a:t>
            </a:r>
          </a:p>
          <a:p>
            <a:r>
              <a:rPr lang="en-US" b="1" dirty="0">
                <a:solidFill>
                  <a:srgbClr val="00B0F0"/>
                </a:solidFill>
              </a:rPr>
              <a:t>T</a:t>
            </a:r>
            <a:r>
              <a:rPr lang="en-AU" b="1" dirty="0">
                <a:solidFill>
                  <a:srgbClr val="00B0F0"/>
                </a:solidFill>
              </a:rPr>
              <a:t>wo approaches</a:t>
            </a:r>
          </a:p>
          <a:p>
            <a:pPr lvl="1"/>
            <a:r>
              <a:rPr lang="en-AU" sz="2800" dirty="0"/>
              <a:t>Carbon tax  </a:t>
            </a:r>
          </a:p>
          <a:p>
            <a:pPr lvl="1"/>
            <a:r>
              <a:rPr lang="en-AU" sz="2800" dirty="0"/>
              <a:t>Cap-and-trade system</a:t>
            </a:r>
          </a:p>
          <a:p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46F2169-7422-4002-7770-F1AE1A0BC7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4E4A8E3-6749-2C6D-AEC5-819F0173A816}"/>
              </a:ext>
            </a:extLst>
          </p:cNvPr>
          <p:cNvSpPr/>
          <p:nvPr/>
        </p:nvSpPr>
        <p:spPr>
          <a:xfrm>
            <a:off x="11435080" y="1155862"/>
            <a:ext cx="211669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E31431-48FC-6790-E415-DFBEF46090A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1802387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029" y="-1697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B0F0"/>
                </a:solidFill>
              </a:rPr>
              <a:t>Pricing Emissions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560" y="1825625"/>
            <a:ext cx="10937240" cy="4351338"/>
          </a:xfrm>
        </p:spPr>
        <p:txBody>
          <a:bodyPr>
            <a:normAutofit/>
          </a:bodyPr>
          <a:lstStyle/>
          <a:p>
            <a:r>
              <a:rPr lang="en-AU" b="1" dirty="0">
                <a:solidFill>
                  <a:srgbClr val="00B0F0"/>
                </a:solidFill>
              </a:rPr>
              <a:t>Evaluating pricing mechanisms</a:t>
            </a:r>
          </a:p>
          <a:p>
            <a:pPr lvl="1"/>
            <a:r>
              <a:rPr lang="en-AU" sz="2800" dirty="0"/>
              <a:t>Cost of administration</a:t>
            </a:r>
          </a:p>
          <a:p>
            <a:pPr lvl="1"/>
            <a:r>
              <a:rPr lang="en-AU" sz="2800" dirty="0"/>
              <a:t>Price volatility</a:t>
            </a:r>
          </a:p>
          <a:p>
            <a:pPr lvl="1"/>
            <a:r>
              <a:rPr lang="en-AU" sz="2800" dirty="0"/>
              <a:t>Emission uncertainty</a:t>
            </a:r>
          </a:p>
          <a:p>
            <a:pPr lvl="1"/>
            <a:r>
              <a:rPr lang="en-AU" sz="2800" dirty="0"/>
              <a:t>New information uncertainty</a:t>
            </a:r>
          </a:p>
          <a:p>
            <a:pPr lvl="1"/>
            <a:r>
              <a:rPr lang="en-AU" sz="2800" dirty="0"/>
              <a:t>Industry competitiveness</a:t>
            </a:r>
          </a:p>
          <a:p>
            <a:pPr lvl="1"/>
            <a:r>
              <a:rPr lang="en-AU" sz="2800" dirty="0"/>
              <a:t>Wealth transfer to energy-exporting countries</a:t>
            </a:r>
          </a:p>
          <a:p>
            <a:pPr lvl="1"/>
            <a:r>
              <a:rPr lang="en-AU" sz="2800" dirty="0"/>
              <a:t>Revenue neutrality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A353E69-E731-6CCE-F6B3-AB32A0C261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7B0E3B7-4ED4-F85D-248C-5F0A6C29B1F9}"/>
              </a:ext>
            </a:extLst>
          </p:cNvPr>
          <p:cNvSpPr/>
          <p:nvPr/>
        </p:nvSpPr>
        <p:spPr>
          <a:xfrm>
            <a:off x="11353801" y="1155862"/>
            <a:ext cx="174244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4DECF8-CEEE-B4EF-5E41-949DAB4E3A4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2522956781"/>
      </p:ext>
    </p:extLst>
  </p:cSld>
  <p:clrMapOvr>
    <a:masterClrMapping/>
  </p:clrMapOvr>
  <p:transition spd="slow">
    <p:strips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8F21CC-F681-FDE2-42AA-763EC432F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8418BC4-49BF-4D65-E4CB-770368E7CF68}"/>
              </a:ext>
            </a:extLst>
          </p:cNvPr>
          <p:cNvSpPr/>
          <p:nvPr/>
        </p:nvSpPr>
        <p:spPr>
          <a:xfrm>
            <a:off x="9056190" y="856621"/>
            <a:ext cx="374541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D01DBC-DB75-8A80-5228-B047D6CEBE4D}"/>
              </a:ext>
            </a:extLst>
          </p:cNvPr>
          <p:cNvSpPr/>
          <p:nvPr/>
        </p:nvSpPr>
        <p:spPr>
          <a:xfrm>
            <a:off x="180431" y="1263124"/>
            <a:ext cx="11655969" cy="494905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1-AI &amp; Autonomous Supply Chains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Companies are moving from basic automation to AI-driven decision-making.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“Agentic AI” can analyze, decide, and act automatically (e.g., supplier selection, risk alerts).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Leads to smarter forecasting, planning, and real-time optimization.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AI predicts demand and automatically adjusts inventory.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AD0A93-8C9D-DF51-4B8A-C8DDB3D3A6D5}"/>
              </a:ext>
            </a:extLst>
          </p:cNvPr>
          <p:cNvSpPr txBox="1"/>
          <p:nvPr/>
        </p:nvSpPr>
        <p:spPr>
          <a:xfrm>
            <a:off x="9523793" y="64636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F8C6D72-0AB7-AA56-02D5-C04B19BA2F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905A072-587A-B5D6-A3F4-FFBA5A717A7C}"/>
              </a:ext>
            </a:extLst>
          </p:cNvPr>
          <p:cNvSpPr/>
          <p:nvPr/>
        </p:nvSpPr>
        <p:spPr>
          <a:xfrm>
            <a:off x="2971652" y="195368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What’s Trending Right Now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3C1C62-559C-B652-9F36-2901F34E1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38321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C2660B-DB67-BC75-478F-C10B5A46C9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A2E70DB-C083-66D1-9EDE-BB21C107D154}"/>
              </a:ext>
            </a:extLst>
          </p:cNvPr>
          <p:cNvSpPr/>
          <p:nvPr/>
        </p:nvSpPr>
        <p:spPr>
          <a:xfrm>
            <a:off x="9056190" y="856621"/>
            <a:ext cx="374541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D66C9C7-06F6-2AAA-64F6-98B51D45131E}"/>
              </a:ext>
            </a:extLst>
          </p:cNvPr>
          <p:cNvSpPr/>
          <p:nvPr/>
        </p:nvSpPr>
        <p:spPr>
          <a:xfrm>
            <a:off x="180431" y="1079992"/>
            <a:ext cx="11422289" cy="5383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Shift from “Resilience” to “Total Value”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 focus: survive disruptions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 focus: maximize overall value (cost + service + sustainability + experience)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chains now aim to: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 customer experience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Increase profitability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Support long-term strategy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8253DE9-C2E8-8983-B30F-DEA3C1DD4E97}"/>
              </a:ext>
            </a:extLst>
          </p:cNvPr>
          <p:cNvSpPr txBox="1"/>
          <p:nvPr/>
        </p:nvSpPr>
        <p:spPr>
          <a:xfrm>
            <a:off x="9523793" y="64636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3BDD215-4E5A-B3B4-DA09-2A7CFF3017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3B116FB-3284-414E-0EB0-AA7B4DA0A5EF}"/>
              </a:ext>
            </a:extLst>
          </p:cNvPr>
          <p:cNvSpPr/>
          <p:nvPr/>
        </p:nvSpPr>
        <p:spPr>
          <a:xfrm>
            <a:off x="2971652" y="195368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What’s Trending Right Now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284E-DAC9-B31B-4F14-11E081BB3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55130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21DF1D-E65D-F64F-971F-4C46E83F7A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0D009EA-685C-6BDB-FF39-48A156FCA7DE}"/>
              </a:ext>
            </a:extLst>
          </p:cNvPr>
          <p:cNvSpPr/>
          <p:nvPr/>
        </p:nvSpPr>
        <p:spPr>
          <a:xfrm>
            <a:off x="9056190" y="936966"/>
            <a:ext cx="3582850" cy="561623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B81B4F-3ECB-C7A7-9567-C67A291314AD}"/>
              </a:ext>
            </a:extLst>
          </p:cNvPr>
          <p:cNvSpPr/>
          <p:nvPr/>
        </p:nvSpPr>
        <p:spPr>
          <a:xfrm>
            <a:off x="180431" y="1263125"/>
            <a:ext cx="11584849" cy="50563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Digital &amp; Data-Driven Supply Chains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Heavy use of: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Big Data</a:t>
            </a:r>
          </a:p>
          <a:p>
            <a:pPr marL="914400" lvl="1" indent="-4572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IoT (sensors)</a:t>
            </a:r>
          </a:p>
          <a:p>
            <a:pPr marL="914400" lvl="1" indent="-4572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systems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Ø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Enables real-time visibility of inventory, shipments, and risks.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Companies can detect disruptions instantly and react faster.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B232AE-1950-9AAF-B39F-FB58F361E75F}"/>
              </a:ext>
            </a:extLst>
          </p:cNvPr>
          <p:cNvSpPr txBox="1"/>
          <p:nvPr/>
        </p:nvSpPr>
        <p:spPr>
          <a:xfrm>
            <a:off x="9523793" y="64636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556311E-48A1-2F4B-4951-ACF0EE10B8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6487871-3A52-64AF-6693-899A1CBAD16B}"/>
              </a:ext>
            </a:extLst>
          </p:cNvPr>
          <p:cNvSpPr/>
          <p:nvPr/>
        </p:nvSpPr>
        <p:spPr>
          <a:xfrm>
            <a:off x="2971652" y="195368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What’s Trending Right Now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1754DF-F569-7EBC-BB00-95E48E545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46671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EA37C4-C697-3E9F-0E7D-BCAB12728D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FA85C9B-3612-3108-D1BB-41513EB2CAD3}"/>
              </a:ext>
            </a:extLst>
          </p:cNvPr>
          <p:cNvSpPr/>
          <p:nvPr/>
        </p:nvSpPr>
        <p:spPr>
          <a:xfrm>
            <a:off x="9056190" y="856621"/>
            <a:ext cx="374541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4D26183-D200-2087-D57D-EEC783D51902}"/>
              </a:ext>
            </a:extLst>
          </p:cNvPr>
          <p:cNvSpPr/>
          <p:nvPr/>
        </p:nvSpPr>
        <p:spPr>
          <a:xfrm>
            <a:off x="180431" y="1079992"/>
            <a:ext cx="11808369" cy="5383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End-to-End Integration &amp; “Connected Ecosystems”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chains are becoming fully integrated systems:</a:t>
            </a:r>
          </a:p>
          <a:p>
            <a:pPr marL="914400" lvl="1" indent="-4572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</a:t>
            </a:r>
          </a:p>
          <a:p>
            <a:pPr marL="914400" lvl="1" indent="-4572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Logistics</a:t>
            </a:r>
          </a:p>
          <a:p>
            <a:pPr marL="914400" lvl="1" indent="-4572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Finance</a:t>
            </a:r>
          </a:p>
          <a:p>
            <a:pPr marL="914400" lvl="1" indent="-4572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CRM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“Connected Intelligence” across the business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91AB6E1-D468-0A93-B345-B879A108B9B3}"/>
              </a:ext>
            </a:extLst>
          </p:cNvPr>
          <p:cNvSpPr txBox="1"/>
          <p:nvPr/>
        </p:nvSpPr>
        <p:spPr>
          <a:xfrm>
            <a:off x="9523793" y="64636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ABD7963-282D-7B61-2807-C4D810A627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8F39FE5-E0C2-5896-13C4-D91044E0518A}"/>
              </a:ext>
            </a:extLst>
          </p:cNvPr>
          <p:cNvSpPr/>
          <p:nvPr/>
        </p:nvSpPr>
        <p:spPr>
          <a:xfrm>
            <a:off x="2971652" y="195368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What’s Trending Right Now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C612B9-08F6-EF59-1CFB-3E8853B88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25263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4F58DD-72B7-160F-7E01-03B31A7F09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9379A7E-9662-AD7D-D8AA-8556A0675FBB}"/>
              </a:ext>
            </a:extLst>
          </p:cNvPr>
          <p:cNvSpPr/>
          <p:nvPr/>
        </p:nvSpPr>
        <p:spPr>
          <a:xfrm>
            <a:off x="9056190" y="856621"/>
            <a:ext cx="357269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164C93F-6850-C855-9467-270C917903CC}"/>
              </a:ext>
            </a:extLst>
          </p:cNvPr>
          <p:cNvSpPr/>
          <p:nvPr/>
        </p:nvSpPr>
        <p:spPr>
          <a:xfrm>
            <a:off x="180431" y="1079992"/>
            <a:ext cx="11473089" cy="5383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7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Sustainability &amp; Green Supply Chains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7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Strong focus on:</a:t>
            </a:r>
          </a:p>
          <a:p>
            <a:pPr marL="914400" lvl="1" indent="-4572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Reducing emissions</a:t>
            </a:r>
          </a:p>
          <a:p>
            <a:pPr marL="914400" lvl="1" indent="-4572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Ethical sourcing</a:t>
            </a:r>
          </a:p>
          <a:p>
            <a:pPr marL="914400" lvl="1" indent="-4572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Waste reduction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Governments and customers are pushing ESG (Environmental, Social, Governance).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Companies redesign networks to be eco-friendly and transparent.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EC86853-CD90-EDC7-C06C-56E0607A2B3D}"/>
              </a:ext>
            </a:extLst>
          </p:cNvPr>
          <p:cNvSpPr txBox="1"/>
          <p:nvPr/>
        </p:nvSpPr>
        <p:spPr>
          <a:xfrm>
            <a:off x="9523793" y="64636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84AE528-9CF5-9AAE-887C-ECEA2F943E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8E75528-EEE2-EEFE-036B-60F7615FDC41}"/>
              </a:ext>
            </a:extLst>
          </p:cNvPr>
          <p:cNvSpPr/>
          <p:nvPr/>
        </p:nvSpPr>
        <p:spPr>
          <a:xfrm>
            <a:off x="2758292" y="188922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What’s Trending Right Now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0C5D6A-F8F7-727F-9325-4C4C9D47E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77746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201820-79BA-5BE9-09D8-7082EAE5E5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34BAF87-53CD-6831-E130-666809E51B22}"/>
              </a:ext>
            </a:extLst>
          </p:cNvPr>
          <p:cNvSpPr/>
          <p:nvPr/>
        </p:nvSpPr>
        <p:spPr>
          <a:xfrm>
            <a:off x="9056190" y="856621"/>
            <a:ext cx="357269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A04E22-6074-4C51-8960-8BC66FCF157A}"/>
              </a:ext>
            </a:extLst>
          </p:cNvPr>
          <p:cNvSpPr/>
          <p:nvPr/>
        </p:nvSpPr>
        <p:spPr>
          <a:xfrm>
            <a:off x="180431" y="1155869"/>
            <a:ext cx="11473089" cy="50213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6. Regionalization &amp; Nearshoring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7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Moving away from heavy dependence on one country (like China).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Companies are:</a:t>
            </a:r>
          </a:p>
          <a:p>
            <a:pPr marL="914400" lvl="1" indent="-4572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Diversifying suppliers</a:t>
            </a:r>
          </a:p>
          <a:p>
            <a:pPr marL="914400" lvl="1" indent="-4572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Producing closer to markets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Goal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reduce risk from global disruptions (wars, pandemics, tariffs).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551255-789C-1726-1DFF-3FAE5D903492}"/>
              </a:ext>
            </a:extLst>
          </p:cNvPr>
          <p:cNvSpPr txBox="1"/>
          <p:nvPr/>
        </p:nvSpPr>
        <p:spPr>
          <a:xfrm>
            <a:off x="9523793" y="64636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DFA9B4A-C2E8-2413-C16E-7EE71BB364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AD1FA12-2F99-A7D4-5845-47B532613362}"/>
              </a:ext>
            </a:extLst>
          </p:cNvPr>
          <p:cNvSpPr/>
          <p:nvPr/>
        </p:nvSpPr>
        <p:spPr>
          <a:xfrm>
            <a:off x="2758292" y="188922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What’s Trending Right Now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F717A7-B976-C046-D816-FA3133213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2830775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B88E5A-C302-1306-4B94-7B352DB6F6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3789070-A147-5115-4F1E-DC8782E5C04D}"/>
              </a:ext>
            </a:extLst>
          </p:cNvPr>
          <p:cNvSpPr/>
          <p:nvPr/>
        </p:nvSpPr>
        <p:spPr>
          <a:xfrm>
            <a:off x="9056190" y="856622"/>
            <a:ext cx="3572690" cy="560698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A68A535-332F-32CB-B556-F501AEA368C1}"/>
              </a:ext>
            </a:extLst>
          </p:cNvPr>
          <p:cNvSpPr/>
          <p:nvPr/>
        </p:nvSpPr>
        <p:spPr>
          <a:xfrm>
            <a:off x="180431" y="1079993"/>
            <a:ext cx="11473089" cy="523944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7. Supply Chain Visibility &amp; Transparency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7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Real-time tracking using:</a:t>
            </a:r>
          </a:p>
          <a:p>
            <a:pPr marL="914400" lvl="1" indent="-4572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IoT</a:t>
            </a:r>
          </a:p>
          <a:p>
            <a:pPr marL="914400" lvl="1" indent="-4572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Blockchain</a:t>
            </a:r>
          </a:p>
          <a:p>
            <a:pPr marL="914400" lvl="1" indent="-4572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Control towers 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Businesses can:</a:t>
            </a:r>
          </a:p>
          <a:p>
            <a:pPr marL="914400" lvl="1" indent="-4572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Track shipments live</a:t>
            </a:r>
          </a:p>
          <a:p>
            <a:pPr marL="914400" lvl="1" indent="-4572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Identify delays early</a:t>
            </a:r>
          </a:p>
          <a:p>
            <a:pPr marL="914400" lvl="1" indent="-4572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Wingdings" panose="05000000000000000000" pitchFamily="2" charset="2"/>
              <a:buChar char="§"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Improve coordination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385B296-F566-A643-CE5C-DA9BFA6E6FEC}"/>
              </a:ext>
            </a:extLst>
          </p:cNvPr>
          <p:cNvSpPr txBox="1"/>
          <p:nvPr/>
        </p:nvSpPr>
        <p:spPr>
          <a:xfrm>
            <a:off x="9523793" y="64636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C878A8B-FAC2-94C0-D1C6-D314950E56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8EBC9FD-7115-4BD8-DDE8-D33E03FD89E3}"/>
              </a:ext>
            </a:extLst>
          </p:cNvPr>
          <p:cNvSpPr/>
          <p:nvPr/>
        </p:nvSpPr>
        <p:spPr>
          <a:xfrm>
            <a:off x="2758292" y="188922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What’s Trending Right Now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068FBE-37D5-D28B-FA58-E2616C3F7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4426617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C4ED94-BFA5-C5E4-2D36-BD2EC5572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06DC465-EA9B-7377-D547-4D91482FF622}"/>
              </a:ext>
            </a:extLst>
          </p:cNvPr>
          <p:cNvSpPr/>
          <p:nvPr/>
        </p:nvSpPr>
        <p:spPr>
          <a:xfrm>
            <a:off x="9056190" y="856621"/>
            <a:ext cx="357269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7571561-09B5-F240-25A5-D5FDDD6EAD65}"/>
              </a:ext>
            </a:extLst>
          </p:cNvPr>
          <p:cNvSpPr/>
          <p:nvPr/>
        </p:nvSpPr>
        <p:spPr>
          <a:xfrm>
            <a:off x="359455" y="1328577"/>
            <a:ext cx="11473089" cy="50213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Modern supply chains are becoming: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7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➡️ Digital (AI, data, automation)</a:t>
            </a:r>
          </a:p>
          <a:p>
            <a:pPr marR="0" lvl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➡️ Smart (real-time decisions)</a:t>
            </a:r>
          </a:p>
          <a:p>
            <a:pPr marR="0" lvl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➡️ Resilient (prepared for disruptions)</a:t>
            </a:r>
          </a:p>
          <a:p>
            <a:pPr marR="0" lvl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➡️ Sustainable (eco-friendly)</a:t>
            </a:r>
          </a:p>
          <a:p>
            <a:pPr marR="0" lvl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➡️ Integrated (connected across the whole business)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4E0AA0E-4254-867D-C70C-E2441A426A78}"/>
              </a:ext>
            </a:extLst>
          </p:cNvPr>
          <p:cNvSpPr txBox="1"/>
          <p:nvPr/>
        </p:nvSpPr>
        <p:spPr>
          <a:xfrm>
            <a:off x="9523793" y="64636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66408D0-5181-D6DB-6F98-BF11964124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52B8BEB-DA26-2524-5767-EC9390F30993}"/>
              </a:ext>
            </a:extLst>
          </p:cNvPr>
          <p:cNvSpPr/>
          <p:nvPr/>
        </p:nvSpPr>
        <p:spPr>
          <a:xfrm>
            <a:off x="2758292" y="188922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What’s Trending Right Now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404BDB-4CEF-2915-9584-2E6EB6C7C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3696588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65B1C-FD0F-747C-E50C-8D625870C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EA79091-3CDF-4D5D-7C15-0B9B71426140}"/>
              </a:ext>
            </a:extLst>
          </p:cNvPr>
          <p:cNvSpPr/>
          <p:nvPr/>
        </p:nvSpPr>
        <p:spPr>
          <a:xfrm>
            <a:off x="9056190" y="856621"/>
            <a:ext cx="374541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DD0C3B-58DF-39AA-1C20-9AB7B4B9E126}"/>
              </a:ext>
            </a:extLst>
          </p:cNvPr>
          <p:cNvSpPr/>
          <p:nvPr/>
        </p:nvSpPr>
        <p:spPr>
          <a:xfrm>
            <a:off x="180431" y="1079992"/>
            <a:ext cx="11808369" cy="5383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optimizes inventory management</a:t>
            </a:r>
            <a:r>
              <a:rPr lang="en-US" sz="2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This is done by analyzing sales data, supply chain dynamics, and external variables to maintain ideal stock.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forecasting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AI-powered demand forecasting enables companies to predict future demand for products with high accuracy by analyzing a wide range of data sources.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Improved warehouse efficiency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AI, specifically ML models, helps lay out warehouses more efficiently by being able to evaluate the quantity of materials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More-timely deliveries</a:t>
            </a:r>
            <a:r>
              <a:rPr lang="en-US" sz="27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Manufacturers that assemble products via complex supply chains are especially dependent on timely and well-coordinated deliveries 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can help make supply chains more sustainable</a:t>
            </a:r>
            <a:r>
              <a:rPr lang="en-US" sz="27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optimizing routes and reducing carbon emissions through smart logistics.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4D2495-FC10-71AE-3A78-0DA6BCD5575C}"/>
              </a:ext>
            </a:extLst>
          </p:cNvPr>
          <p:cNvSpPr txBox="1"/>
          <p:nvPr/>
        </p:nvSpPr>
        <p:spPr>
          <a:xfrm>
            <a:off x="9523793" y="64636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513FC1A-3366-4021-7822-FE91F40044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C8E1842-7DBA-BC92-D76F-EEF088807217}"/>
              </a:ext>
            </a:extLst>
          </p:cNvPr>
          <p:cNvSpPr/>
          <p:nvPr/>
        </p:nvSpPr>
        <p:spPr>
          <a:xfrm>
            <a:off x="2971652" y="195368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Applications of Artificial Intelligence in the SC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813289-F09E-23FE-8DE1-2A479246A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26270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062251-B31E-1F76-72AB-782C628687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AD3AEC9-BC97-F5DF-F6EE-00A691781505}"/>
              </a:ext>
            </a:extLst>
          </p:cNvPr>
          <p:cNvSpPr/>
          <p:nvPr/>
        </p:nvSpPr>
        <p:spPr>
          <a:xfrm>
            <a:off x="9056190" y="856621"/>
            <a:ext cx="374541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B1BF24-640A-445E-5034-40419B95EE45}"/>
              </a:ext>
            </a:extLst>
          </p:cNvPr>
          <p:cNvSpPr/>
          <p:nvPr/>
        </p:nvSpPr>
        <p:spPr>
          <a:xfrm>
            <a:off x="180431" y="1079992"/>
            <a:ext cx="11808369" cy="5383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F927F5-95D5-35FE-F858-B1766A547D7A}"/>
              </a:ext>
            </a:extLst>
          </p:cNvPr>
          <p:cNvSpPr txBox="1"/>
          <p:nvPr/>
        </p:nvSpPr>
        <p:spPr>
          <a:xfrm>
            <a:off x="9523793" y="64636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CBD4508-C1A7-DC50-C3EF-9E93B2088C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-73569" y="41587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2CED975-C86A-EF93-4D04-5950A1CB8113}"/>
              </a:ext>
            </a:extLst>
          </p:cNvPr>
          <p:cNvSpPr/>
          <p:nvPr/>
        </p:nvSpPr>
        <p:spPr>
          <a:xfrm>
            <a:off x="2231572" y="241535"/>
            <a:ext cx="98884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Major Research Themes in Supply-Chain Academia &amp; Practice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731E06-E6CC-8E76-C901-E6F45A792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49</a:t>
            </a:fld>
            <a:endParaRPr lang="en-US"/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57D7D4AF-13AE-1C39-8306-6D4670E0686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03200" y="1155869"/>
          <a:ext cx="11704320" cy="53077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321473" imgH="2514468" progId="Excel.Sheet.12">
                  <p:embed/>
                </p:oleObj>
              </mc:Choice>
              <mc:Fallback>
                <p:oleObj name="Worksheet" r:id="rId3" imgW="5321473" imgH="2514468" progId="Excel.Sheet.12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57D7D4AF-13AE-1C39-8306-6D4670E0686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3200" y="1155869"/>
                        <a:ext cx="11704320" cy="53077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4324911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236581"/>
            <a:ext cx="2743200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943463" y="4467283"/>
            <a:ext cx="5573486" cy="1686560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631870" y="724765"/>
            <a:ext cx="7231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790952" y="1924699"/>
            <a:ext cx="1008987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importance of sustainability in a supply chain. 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Discuss the challenge to sustainability posed by the tragedy of the commons. 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key dimensions of sustainability for a supply chain. 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role of incentives for successful sustainability efforts.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What’s Trending Right Now in Supply Chains</a:t>
            </a: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Major Research Themes in Supply-Chain Academia &amp; Practice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68983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42753"/>
            <a:ext cx="4128422" cy="52062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200" y="1534160"/>
            <a:ext cx="11328400" cy="45895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/>
              </a:rPr>
              <a:t>  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Lysons, K., &amp; Farrington, B. (2020). </a:t>
            </a:r>
            <a:r>
              <a:rPr kumimoji="0" 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and supply chain management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Pearson UK.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Chopra, S., &amp; Meindl, P. (2016). Global Edition. Pearson Education Limited.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Chapter 18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Schwalbe, K. (2015). Information technology project management. Cengage Learning.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Supply Chain Council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 panose="020B060402020202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2586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538557" y="2953796"/>
            <a:ext cx="3801492" cy="156036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CA8CC76-FFFE-4925-8C82-AE0F2C9EE1D7}"/>
</file>

<file path=customXml/itemProps2.xml><?xml version="1.0" encoding="utf-8"?>
<ds:datastoreItem xmlns:ds="http://schemas.openxmlformats.org/officeDocument/2006/customXml" ds:itemID="{4E041810-3906-4302-AD23-AD4FCAD351C9}"/>
</file>

<file path=customXml/itemProps3.xml><?xml version="1.0" encoding="utf-8"?>
<ds:datastoreItem xmlns:ds="http://schemas.openxmlformats.org/officeDocument/2006/customXml" ds:itemID="{BEAB521A-CDEA-4C86-8E05-25EE02611349}"/>
</file>

<file path=docProps/app.xml><?xml version="1.0" encoding="utf-8"?>
<Properties xmlns="http://schemas.openxmlformats.org/officeDocument/2006/extended-properties" xmlns:vt="http://schemas.openxmlformats.org/officeDocument/2006/docPropsVTypes">
  <TotalTime>9279</TotalTime>
  <Words>2144</Words>
  <Application>Microsoft Office PowerPoint</Application>
  <PresentationFormat>Widescreen</PresentationFormat>
  <Paragraphs>353</Paragraphs>
  <Slides>52</Slides>
  <Notes>6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63" baseType="lpstr">
      <vt:lpstr>MS PGothic</vt:lpstr>
      <vt:lpstr>Arial</vt:lpstr>
      <vt:lpstr>Calibri</vt:lpstr>
      <vt:lpstr>Calibri Light</vt:lpstr>
      <vt:lpstr>Palatino Linotype</vt:lpstr>
      <vt:lpstr>Tahoma</vt:lpstr>
      <vt:lpstr>Times New Roman</vt:lpstr>
      <vt:lpstr>Wingdings</vt:lpstr>
      <vt:lpstr>Office Theme</vt:lpstr>
      <vt:lpstr>1_Office Theme</vt:lpstr>
      <vt:lpstr>Worksheet</vt:lpstr>
      <vt:lpstr>PowerPoint Presentation</vt:lpstr>
      <vt:lpstr>PowerPoint Presentation</vt:lpstr>
      <vt:lpstr>PowerPoint Presentation</vt:lpstr>
      <vt:lpstr>Role of Sustainability in a Supply Chain</vt:lpstr>
      <vt:lpstr>Role of Sustainability in a Supply Chain</vt:lpstr>
      <vt:lpstr>Role of Sustainability in a Supply Chain</vt:lpstr>
      <vt:lpstr>Tragedy of the Commons</vt:lpstr>
      <vt:lpstr>Solutions to this “Tragedy”</vt:lpstr>
      <vt:lpstr>Key Pillars of Sustainability</vt:lpstr>
      <vt:lpstr>Social Pillar</vt:lpstr>
      <vt:lpstr>Environmental Pillar</vt:lpstr>
      <vt:lpstr>Sustainability and Supply Chain Drivers</vt:lpstr>
      <vt:lpstr>PowerPoint Presentation</vt:lpstr>
      <vt:lpstr>PowerPoint Presentation</vt:lpstr>
      <vt:lpstr>Reverse Logistics</vt:lpstr>
      <vt:lpstr>Reverse Logistics</vt:lpstr>
      <vt:lpstr>Reverse Logistics - Information</vt:lpstr>
      <vt:lpstr>Reverse Logistics</vt:lpstr>
      <vt:lpstr>Green Logistics</vt:lpstr>
      <vt:lpstr>Returned Goods</vt:lpstr>
      <vt:lpstr>Returned Goods - Disposition</vt:lpstr>
      <vt:lpstr>PowerPoint Presentation</vt:lpstr>
      <vt:lpstr>PowerPoint Presentation</vt:lpstr>
      <vt:lpstr>PowerPoint Presentation</vt:lpstr>
      <vt:lpstr>PowerPoint Presentation</vt:lpstr>
      <vt:lpstr>  Reverse Logistics</vt:lpstr>
      <vt:lpstr>  Reverse Logistics</vt:lpstr>
      <vt:lpstr>PowerPoint Presentation</vt:lpstr>
      <vt:lpstr>Facilities</vt:lpstr>
      <vt:lpstr>Inventory</vt:lpstr>
      <vt:lpstr>Transportation</vt:lpstr>
      <vt:lpstr>Sourcing</vt:lpstr>
      <vt:lpstr>Information</vt:lpstr>
      <vt:lpstr>Pricing</vt:lpstr>
      <vt:lpstr>Closed-Loop Supply Chains</vt:lpstr>
      <vt:lpstr>PowerPoint Presentation</vt:lpstr>
      <vt:lpstr>Pricing of Sustainability</vt:lpstr>
      <vt:lpstr>Pricing Emissions</vt:lpstr>
      <vt:lpstr>Pricing Emissions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</dc:creator>
  <cp:lastModifiedBy>Dr. Tarek Mohamed</cp:lastModifiedBy>
  <cp:revision>238</cp:revision>
  <dcterms:created xsi:type="dcterms:W3CDTF">2023-04-29T09:08:23Z</dcterms:created>
  <dcterms:modified xsi:type="dcterms:W3CDTF">2026-04-13T17:50:40Z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