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45" r:id="rId4"/>
    <p:sldId id="257" r:id="rId5"/>
    <p:sldId id="346" r:id="rId6"/>
    <p:sldId id="347"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2" r:id="rId31"/>
    <p:sldId id="373" r:id="rId32"/>
    <p:sldId id="374" r:id="rId33"/>
    <p:sldId id="375" r:id="rId34"/>
    <p:sldId id="376" r:id="rId35"/>
    <p:sldId id="377" r:id="rId36"/>
    <p:sldId id="378" r:id="rId37"/>
    <p:sldId id="379" r:id="rId38"/>
    <p:sldId id="380" r:id="rId39"/>
    <p:sldId id="381" r:id="rId40"/>
    <p:sldId id="383" r:id="rId41"/>
    <p:sldId id="304" r:id="rId42"/>
    <p:sldId id="280"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8" d="100"/>
          <a:sy n="68" d="100"/>
        </p:scale>
        <p:origin x="54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15-Jun-23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15-Jun-23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15-Jun-23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15-Jun-23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15-Jun-23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15-Jun-23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15-Jun-23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1187777" y="13844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6" name="Rectangle 5"/>
          <p:cNvSpPr/>
          <p:nvPr/>
        </p:nvSpPr>
        <p:spPr>
          <a:xfrm>
            <a:off x="1696304" y="170616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7" name="Elbow Connector 6"/>
          <p:cNvCxnSpPr/>
          <p:nvPr/>
        </p:nvCxnSpPr>
        <p:spPr>
          <a:xfrm>
            <a:off x="3338732" y="192316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8" name="Oval 7"/>
          <p:cNvSpPr/>
          <p:nvPr/>
        </p:nvSpPr>
        <p:spPr>
          <a:xfrm>
            <a:off x="4162493" y="309752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9" name="Elbow Connector 8"/>
          <p:cNvCxnSpPr/>
          <p:nvPr/>
        </p:nvCxnSpPr>
        <p:spPr>
          <a:xfrm flipV="1">
            <a:off x="3667025" y="116358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0" name="Oval 9"/>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1" name="Right Bracket 10"/>
          <p:cNvSpPr/>
          <p:nvPr/>
        </p:nvSpPr>
        <p:spPr>
          <a:xfrm>
            <a:off x="7740608" y="443540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2" name="Left Bracket 11"/>
          <p:cNvSpPr/>
          <p:nvPr/>
        </p:nvSpPr>
        <p:spPr>
          <a:xfrm>
            <a:off x="2926232" y="456360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Rectangle 12"/>
          <p:cNvSpPr/>
          <p:nvPr/>
        </p:nvSpPr>
        <p:spPr>
          <a:xfrm>
            <a:off x="2926232" y="4852050"/>
            <a:ext cx="5048177" cy="468013"/>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400" b="1" dirty="0" smtClean="0"/>
              <a:t>A MOBILE INTERNET MARKET</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4" name="Right Bracket 13"/>
          <p:cNvSpPr/>
          <p:nvPr/>
        </p:nvSpPr>
        <p:spPr>
          <a:xfrm>
            <a:off x="11507578" y="591559"/>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Left Bracket 14"/>
          <p:cNvSpPr/>
          <p:nvPr/>
        </p:nvSpPr>
        <p:spPr>
          <a:xfrm>
            <a:off x="7476920" y="632797"/>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54"/>
            <a:ext cx="1090956" cy="933253"/>
          </a:xfrm>
          <a:prstGeom prst="rect">
            <a:avLst/>
          </a:prstGeom>
        </p:spPr>
      </p:pic>
      <p:sp>
        <p:nvSpPr>
          <p:cNvPr id="18" name="Rectangle 17"/>
          <p:cNvSpPr/>
          <p:nvPr/>
        </p:nvSpPr>
        <p:spPr>
          <a:xfrm>
            <a:off x="7516429" y="989111"/>
            <a:ext cx="4279769" cy="923330"/>
          </a:xfrm>
          <a:prstGeom prst="rect">
            <a:avLst/>
          </a:prstGeom>
          <a:solidFill>
            <a:schemeClr val="bg1"/>
          </a:solidFill>
          <a:ln>
            <a:solidFill>
              <a:schemeClr val="tx1"/>
            </a:solidFill>
          </a:ln>
        </p:spPr>
        <p:txBody>
          <a:bodyPr wrap="square">
            <a:spAutoFit/>
          </a:bodyPr>
          <a:lstStyle/>
          <a:p>
            <a:pPr algn="ctr"/>
            <a:r>
              <a:rPr lang="en-US" b="1" dirty="0"/>
              <a:t>MANAGING TECHNOLOGY AND KNOWLEDGE ACROSS ORGANISATIONAL INTERFACES</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8" grpId="0" animBg="1"/>
      <p:bldP spid="10" grpId="0" animBg="1"/>
      <p:bldP spid="11" grpId="0" animBg="1"/>
      <p:bldP spid="12" grpId="0" animBg="1"/>
      <p:bldP spid="13" grpId="0" animBg="1"/>
      <p:bldP spid="14" grpId="0" animBg="1"/>
      <p:bldP spid="15"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22369" y="54285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8400484" y="1880737"/>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586108" y="200893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3586108" y="2297386"/>
            <a:ext cx="5048177" cy="468013"/>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400" b="1" dirty="0" smtClean="0"/>
              <a:t>A MOBILE INTERNET MARKET</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6095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487904"/>
            <a:ext cx="626002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 huge number of new terminal types and many operating systems are entering the market. Access network technologies like GPRS, UMTS and Wireless-LAN  are competing each other. Capabilities to react to changing environmental conditions define the success of a firm.</a:t>
            </a:r>
          </a:p>
        </p:txBody>
      </p:sp>
      <p:sp>
        <p:nvSpPr>
          <p:cNvPr id="5" name="Rectangle 4"/>
          <p:cNvSpPr/>
          <p:nvPr/>
        </p:nvSpPr>
        <p:spPr>
          <a:xfrm>
            <a:off x="-1" y="3931570"/>
            <a:ext cx="7324627"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Technology evolves through periods of incremental change and technological breakthroughs. The Mobile Internet and Wireless Technologies open a completely new environment for firms to re-create or re-innovate their business concepts and improve their operational efficiency. The innovation of new business concepts based on technological opportunities is a new way of improving the competitiveness of a firm. This does not require the firm to create new markets; it just has to invent a more efficient way of approaching the market.</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487904"/>
            <a:ext cx="626002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Wireless E-Business is defined as an Internet initiative, consisting of a wireless component, that transforms business relationships, whether those relationships be business-to-consumer, business-to-business, intra-business, or even consumer-to-consumer.</a:t>
            </a:r>
          </a:p>
        </p:txBody>
      </p:sp>
      <p:sp>
        <p:nvSpPr>
          <p:cNvPr id="5" name="Rectangle 4"/>
          <p:cNvSpPr/>
          <p:nvPr/>
        </p:nvSpPr>
        <p:spPr>
          <a:xfrm>
            <a:off x="-1" y="3620485"/>
            <a:ext cx="7324627"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Finnish firms are starting to build new applications based on the Wireless </a:t>
            </a:r>
            <a:r>
              <a:rPr lang="en-US" sz="2000" dirty="0" err="1">
                <a:solidFill>
                  <a:schemeClr val="bg1"/>
                </a:solidFill>
              </a:rPr>
              <a:t>EBusiness</a:t>
            </a:r>
            <a:r>
              <a:rPr lang="en-US" sz="2000" dirty="0">
                <a:solidFill>
                  <a:schemeClr val="bg1"/>
                </a:solidFill>
              </a:rPr>
              <a:t>. Correct technology selection is crucial for the best return on investment as well as the manageability of the systems and user support. If the firm manages to choose its own infrastructure so that it satisfies most of the needs of the firm's applications, the return on the investment will be the best. On the other hand, technology selection contains a risk if the firm 1chooses a technology path, which dies out and the switching costs to new technologies are high.</a:t>
            </a:r>
          </a:p>
        </p:txBody>
      </p:sp>
    </p:spTree>
    <p:extLst>
      <p:ext uri="{BB962C8B-B14F-4D97-AF65-F5344CB8AC3E}">
        <p14:creationId xmlns:p14="http://schemas.microsoft.com/office/powerpoint/2010/main" val="33991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487904"/>
            <a:ext cx="6260026"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Companies planning to integrate wireless devices into their current infrastructure should take the following three steps: 1) conduct an inventory of current technology to determine what exists and how much is being spent, 2) constantly raise the question of how wireless technology can be used to modify current and short term plans, and finally, 3) ensure that the current or planned architecture includes wireless technology.</a:t>
            </a:r>
          </a:p>
        </p:txBody>
      </p:sp>
      <p:sp>
        <p:nvSpPr>
          <p:cNvPr id="5" name="Rectangle 4"/>
          <p:cNvSpPr/>
          <p:nvPr/>
        </p:nvSpPr>
        <p:spPr>
          <a:xfrm>
            <a:off x="0" y="4817153"/>
            <a:ext cx="700411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By using lead users and the process developed for the Group Decision Support Systems (GDSS) laboratory based on earlier case studies and similar types of developed, we assisted lead user groups to create a large amount of beneficial, future Wireless E-Business applications and new business concepts for themselves.</a:t>
            </a:r>
          </a:p>
        </p:txBody>
      </p:sp>
    </p:spTree>
    <p:extLst>
      <p:ext uri="{BB962C8B-B14F-4D97-AF65-F5344CB8AC3E}">
        <p14:creationId xmlns:p14="http://schemas.microsoft.com/office/powerpoint/2010/main" val="226906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6260026" cy="369332"/>
          </a:xfrm>
          <a:prstGeom prst="rect">
            <a:avLst/>
          </a:prstGeom>
          <a:solidFill>
            <a:schemeClr val="accent4">
              <a:lumMod val="60000"/>
              <a:lumOff val="40000"/>
            </a:schemeClr>
          </a:solidFill>
          <a:ln>
            <a:solidFill>
              <a:schemeClr val="bg2"/>
            </a:solidFill>
          </a:ln>
        </p:spPr>
        <p:txBody>
          <a:bodyPr wrap="square">
            <a:spAutoFit/>
          </a:bodyPr>
          <a:lstStyle/>
          <a:p>
            <a:r>
              <a:rPr lang="en-US" b="1" dirty="0">
                <a:effectLst>
                  <a:outerShdw blurRad="38100" dist="38100" dir="2700000" algn="tl">
                    <a:srgbClr val="000000">
                      <a:alpha val="43137"/>
                    </a:srgbClr>
                  </a:outerShdw>
                </a:effectLst>
              </a:rPr>
              <a:t>CUSTOMER INVOLVEMENT AND LEAD USERS</a:t>
            </a:r>
          </a:p>
        </p:txBody>
      </p:sp>
      <p:sp>
        <p:nvSpPr>
          <p:cNvPr id="5" name="Rectangle 4"/>
          <p:cNvSpPr/>
          <p:nvPr/>
        </p:nvSpPr>
        <p:spPr>
          <a:xfrm>
            <a:off x="0" y="1960831"/>
            <a:ext cx="700411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Having the customer closely involved during new product development can greatly increase the success rate of new products. Still, many companies do not effectively bring the customer into their new product development process.</a:t>
            </a:r>
          </a:p>
        </p:txBody>
      </p:sp>
      <p:sp>
        <p:nvSpPr>
          <p:cNvPr id="6" name="Rectangle 5"/>
          <p:cNvSpPr/>
          <p:nvPr/>
        </p:nvSpPr>
        <p:spPr>
          <a:xfrm>
            <a:off x="0" y="3951458"/>
            <a:ext cx="700411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we note that users are strongly steeped in their present experience. others suggest that "Customers are notoriously lacking in foresight”. Conventional users or customers are not likely to be able to articulate needs for new types of products, or to be able to easily evaluate the significance of new product concepts or technologies.</a:t>
            </a:r>
          </a:p>
        </p:txBody>
      </p:sp>
    </p:spTree>
    <p:extLst>
      <p:ext uri="{BB962C8B-B14F-4D97-AF65-F5344CB8AC3E}">
        <p14:creationId xmlns:p14="http://schemas.microsoft.com/office/powerpoint/2010/main" val="805020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6260026" cy="369332"/>
          </a:xfrm>
          <a:prstGeom prst="rect">
            <a:avLst/>
          </a:prstGeom>
          <a:solidFill>
            <a:schemeClr val="accent4">
              <a:lumMod val="60000"/>
              <a:lumOff val="40000"/>
            </a:schemeClr>
          </a:solidFill>
          <a:ln>
            <a:solidFill>
              <a:schemeClr val="bg2"/>
            </a:solidFill>
          </a:ln>
        </p:spPr>
        <p:txBody>
          <a:bodyPr wrap="square">
            <a:spAutoFit/>
          </a:bodyPr>
          <a:lstStyle/>
          <a:p>
            <a:r>
              <a:rPr lang="en-US" b="1" dirty="0">
                <a:effectLst>
                  <a:outerShdw blurRad="38100" dist="38100" dir="2700000" algn="tl">
                    <a:srgbClr val="000000">
                      <a:alpha val="43137"/>
                    </a:srgbClr>
                  </a:outerShdw>
                </a:effectLst>
              </a:rPr>
              <a:t>CUSTOMER INVOLVEMENT AND LEAD USERS</a:t>
            </a:r>
          </a:p>
        </p:txBody>
      </p:sp>
      <p:sp>
        <p:nvSpPr>
          <p:cNvPr id="5" name="Rectangle 4"/>
          <p:cNvSpPr/>
          <p:nvPr/>
        </p:nvSpPr>
        <p:spPr>
          <a:xfrm>
            <a:off x="0" y="1960831"/>
            <a:ext cx="700411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Having the customer closely involved during new product development can greatly increase the success rate of new products. Still, many companies do not effectively bring the customer into their new product development process.</a:t>
            </a:r>
          </a:p>
        </p:txBody>
      </p:sp>
      <p:sp>
        <p:nvSpPr>
          <p:cNvPr id="6" name="Rectangle 5"/>
          <p:cNvSpPr/>
          <p:nvPr/>
        </p:nvSpPr>
        <p:spPr>
          <a:xfrm>
            <a:off x="0" y="3951458"/>
            <a:ext cx="7004116"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Lead users expect to benefit significantly by finding a solution to their needs. They are not the same as “early adopters” i.e. people who purchase an existing product or service - lead users have needs for products or services that do not exist yet.</a:t>
            </a:r>
          </a:p>
        </p:txBody>
      </p:sp>
    </p:spTree>
    <p:extLst>
      <p:ext uri="{BB962C8B-B14F-4D97-AF65-F5344CB8AC3E}">
        <p14:creationId xmlns:p14="http://schemas.microsoft.com/office/powerpoint/2010/main" val="275099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6711886" cy="369332"/>
          </a:xfrm>
          <a:prstGeom prst="rect">
            <a:avLst/>
          </a:prstGeom>
          <a:solidFill>
            <a:schemeClr val="accent4">
              <a:lumMod val="60000"/>
              <a:lumOff val="40000"/>
            </a:schemeClr>
          </a:solidFill>
          <a:ln>
            <a:solidFill>
              <a:schemeClr val="bg2"/>
            </a:solidFill>
          </a:ln>
        </p:spPr>
        <p:txBody>
          <a:bodyPr wrap="square">
            <a:spAutoFit/>
          </a:bodyPr>
          <a:lstStyle/>
          <a:p>
            <a:r>
              <a:rPr lang="en-US" b="1" dirty="0"/>
              <a:t>DECISION MAKING UNDER RISK AND UNCERTAINTY</a:t>
            </a:r>
          </a:p>
        </p:txBody>
      </p:sp>
      <p:sp>
        <p:nvSpPr>
          <p:cNvPr id="6" name="Rectangle 5"/>
          <p:cNvSpPr/>
          <p:nvPr/>
        </p:nvSpPr>
        <p:spPr>
          <a:xfrm>
            <a:off x="0" y="1962402"/>
            <a:ext cx="7428322"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According to Turban and Aronson (2001) “in decision making under uncertainty, the decision maker considers situations in which several outcomes are possible for each course of action. In contrast to the risk situation, in this case the decision maker does not know, or cannot estimate, the probability of occurrence of the possible outcomes. Decision-making under uncertainty is more difficult because of insufficient information. Modeling of such situations involves assessment of the decision maker’s attitude toward risk.”</a:t>
            </a:r>
          </a:p>
        </p:txBody>
      </p:sp>
    </p:spTree>
    <p:extLst>
      <p:ext uri="{BB962C8B-B14F-4D97-AF65-F5344CB8AC3E}">
        <p14:creationId xmlns:p14="http://schemas.microsoft.com/office/powerpoint/2010/main" val="600292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00110"/>
          </a:xfrm>
          <a:prstGeom prst="rect">
            <a:avLst/>
          </a:prstGeom>
          <a:solidFill>
            <a:schemeClr val="accent4">
              <a:lumMod val="60000"/>
              <a:lumOff val="40000"/>
            </a:schemeClr>
          </a:solidFill>
          <a:ln>
            <a:solidFill>
              <a:schemeClr val="bg2"/>
            </a:solidFill>
          </a:ln>
        </p:spPr>
        <p:txBody>
          <a:bodyPr wrap="square">
            <a:spAutoFit/>
          </a:bodyPr>
          <a:lstStyle/>
          <a:p>
            <a:r>
              <a:rPr lang="en-US" sz="2000" b="1" dirty="0"/>
              <a:t>TECHNOLOGY SELECTION BASED ON CUSTOMER AND APPLICATION NEEDS</a:t>
            </a:r>
          </a:p>
        </p:txBody>
      </p:sp>
      <p:sp>
        <p:nvSpPr>
          <p:cNvPr id="5" name="Rectangle 4"/>
          <p:cNvSpPr/>
          <p:nvPr/>
        </p:nvSpPr>
        <p:spPr>
          <a:xfrm>
            <a:off x="0" y="1799008"/>
            <a:ext cx="754144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Steele (1989:8) defines technologies as 'knowledge of how to do things' or 'capabilities that an enterprise needs in order to provide its customers with the goods and services it proposes to offer, both now and in the future'. Respectively, from the point of view of a firm's applications, technologies should satisfy application specific needs.</a:t>
            </a:r>
          </a:p>
        </p:txBody>
      </p:sp>
      <p:sp>
        <p:nvSpPr>
          <p:cNvPr id="6" name="Rectangle 5"/>
          <p:cNvSpPr/>
          <p:nvPr/>
        </p:nvSpPr>
        <p:spPr>
          <a:xfrm>
            <a:off x="0" y="3951458"/>
            <a:ext cx="7428322"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Technology selection can be defined as a management process of making choices between a numbers of distinct technology alternatives and maintaining an appropriate technological infrastructure (technologies, technological capabilities and resources) for a firm. Technology is used to satisfy the needs of firm's applications, and through applications the needs of customers. Technology selection under distinct technology alternatives and distinct applications is </a:t>
            </a:r>
            <a:r>
              <a:rPr lang="en-US" sz="2000" dirty="0" smtClean="0">
                <a:solidFill>
                  <a:schemeClr val="bg1"/>
                </a:solidFill>
              </a:rPr>
              <a:t>illustrated.</a:t>
            </a:r>
            <a:endParaRPr lang="en-US" sz="2000" dirty="0">
              <a:solidFill>
                <a:schemeClr val="bg1"/>
              </a:solidFill>
            </a:endParaRPr>
          </a:p>
        </p:txBody>
      </p:sp>
    </p:spTree>
    <p:extLst>
      <p:ext uri="{BB962C8B-B14F-4D97-AF65-F5344CB8AC3E}">
        <p14:creationId xmlns:p14="http://schemas.microsoft.com/office/powerpoint/2010/main" val="3120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00110"/>
          </a:xfrm>
          <a:prstGeom prst="rect">
            <a:avLst/>
          </a:prstGeom>
          <a:solidFill>
            <a:schemeClr val="accent4">
              <a:lumMod val="60000"/>
              <a:lumOff val="40000"/>
            </a:schemeClr>
          </a:solidFill>
          <a:ln>
            <a:solidFill>
              <a:schemeClr val="bg2"/>
            </a:solidFill>
          </a:ln>
        </p:spPr>
        <p:txBody>
          <a:bodyPr wrap="square">
            <a:spAutoFit/>
          </a:bodyPr>
          <a:lstStyle/>
          <a:p>
            <a:r>
              <a:rPr lang="en-US" sz="2000" b="1" dirty="0"/>
              <a:t>TECHNOLOGY SELECTION BASED ON CUSTOMER AND APPLICATION NEEDS</a:t>
            </a:r>
          </a:p>
        </p:txBody>
      </p:sp>
      <p:sp>
        <p:nvSpPr>
          <p:cNvPr id="5" name="Rectangle 4"/>
          <p:cNvSpPr/>
          <p:nvPr/>
        </p:nvSpPr>
        <p:spPr>
          <a:xfrm>
            <a:off x="0" y="1799008"/>
            <a:ext cx="7541443" cy="1938992"/>
          </a:xfrm>
          <a:prstGeom prst="rect">
            <a:avLst/>
          </a:prstGeom>
          <a:solidFill>
            <a:schemeClr val="tx1"/>
          </a:solidFill>
          <a:ln>
            <a:solidFill>
              <a:schemeClr val="bg2"/>
            </a:solidFill>
          </a:ln>
        </p:spPr>
        <p:txBody>
          <a:bodyPr wrap="square">
            <a:spAutoFit/>
          </a:bodyPr>
          <a:lstStyle/>
          <a:p>
            <a:r>
              <a:rPr lang="en-US" sz="2000" b="1" u="sng" dirty="0">
                <a:solidFill>
                  <a:schemeClr val="bg1"/>
                </a:solidFill>
              </a:rPr>
              <a:t>Independent and fragmented </a:t>
            </a:r>
            <a:r>
              <a:rPr lang="en-US" sz="2000" b="1" u="sng" dirty="0" smtClean="0">
                <a:solidFill>
                  <a:schemeClr val="bg1"/>
                </a:solidFill>
              </a:rPr>
              <a:t>choices: </a:t>
            </a:r>
            <a:r>
              <a:rPr lang="en-US" sz="2000" dirty="0" smtClean="0">
                <a:solidFill>
                  <a:schemeClr val="bg1"/>
                </a:solidFill>
              </a:rPr>
              <a:t/>
            </a:r>
            <a:br>
              <a:rPr lang="en-US" sz="2000" dirty="0" smtClean="0">
                <a:solidFill>
                  <a:schemeClr val="bg1"/>
                </a:solidFill>
              </a:rPr>
            </a:br>
            <a:r>
              <a:rPr lang="en-US" sz="2000" dirty="0" smtClean="0">
                <a:solidFill>
                  <a:schemeClr val="bg1"/>
                </a:solidFill>
              </a:rPr>
              <a:t/>
            </a:r>
            <a:br>
              <a:rPr lang="en-US" sz="2000" dirty="0" smtClean="0">
                <a:solidFill>
                  <a:schemeClr val="bg1"/>
                </a:solidFill>
              </a:rPr>
            </a:br>
            <a:r>
              <a:rPr lang="en-US" sz="2000" dirty="0">
                <a:solidFill>
                  <a:schemeClr val="bg1"/>
                </a:solidFill>
              </a:rPr>
              <a:t>Applications are considered against technologies one by one. This leads to sub-optimal use of resources, and may result in a too wide technology pool, with too many needed technological capabilities. </a:t>
            </a:r>
          </a:p>
        </p:txBody>
      </p:sp>
      <p:sp>
        <p:nvSpPr>
          <p:cNvPr id="6" name="Rectangle 5"/>
          <p:cNvSpPr/>
          <p:nvPr/>
        </p:nvSpPr>
        <p:spPr>
          <a:xfrm>
            <a:off x="0" y="4045726"/>
            <a:ext cx="7428322" cy="1631216"/>
          </a:xfrm>
          <a:prstGeom prst="rect">
            <a:avLst/>
          </a:prstGeom>
          <a:solidFill>
            <a:schemeClr val="tx1"/>
          </a:solidFill>
          <a:ln>
            <a:solidFill>
              <a:schemeClr val="bg2"/>
            </a:solidFill>
          </a:ln>
        </p:spPr>
        <p:txBody>
          <a:bodyPr wrap="square">
            <a:spAutoFit/>
          </a:bodyPr>
          <a:lstStyle/>
          <a:p>
            <a:r>
              <a:rPr lang="en-US" sz="2000" b="1" dirty="0">
                <a:solidFill>
                  <a:schemeClr val="bg1"/>
                </a:solidFill>
                <a:effectLst>
                  <a:outerShdw blurRad="38100" dist="38100" dir="2700000" algn="tl">
                    <a:srgbClr val="000000">
                      <a:alpha val="43137"/>
                    </a:srgbClr>
                  </a:outerShdw>
                </a:effectLst>
              </a:rPr>
              <a:t>"Single </a:t>
            </a:r>
            <a:r>
              <a:rPr lang="en-US" sz="2000" b="1" dirty="0" smtClean="0">
                <a:solidFill>
                  <a:schemeClr val="bg1"/>
                </a:solidFill>
                <a:effectLst>
                  <a:outerShdw blurRad="38100" dist="38100" dir="2700000" algn="tl">
                    <a:srgbClr val="000000">
                      <a:alpha val="43137"/>
                    </a:srgbClr>
                  </a:outerShdw>
                </a:effectLst>
              </a:rPr>
              <a:t>bet“:</a:t>
            </a:r>
            <a:r>
              <a:rPr lang="en-US" sz="2000" dirty="0" smtClean="0">
                <a:solidFill>
                  <a:schemeClr val="bg1"/>
                </a:solidFill>
              </a:rPr>
              <a:t/>
            </a:r>
            <a:br>
              <a:rPr lang="en-US" sz="2000" dirty="0" smtClean="0">
                <a:solidFill>
                  <a:schemeClr val="bg1"/>
                </a:solidFill>
              </a:rPr>
            </a:br>
            <a:r>
              <a:rPr lang="en-US" sz="2000" dirty="0">
                <a:solidFill>
                  <a:schemeClr val="bg1"/>
                </a:solidFill>
              </a:rPr>
              <a:t>A firm commits to one technology only; all applications are carried out with that technology. This approach contains high risk, if a wrong technology path is selected. Switching costs to new technologies high</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199919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00110"/>
          </a:xfrm>
          <a:prstGeom prst="rect">
            <a:avLst/>
          </a:prstGeom>
          <a:solidFill>
            <a:schemeClr val="accent4">
              <a:lumMod val="60000"/>
              <a:lumOff val="40000"/>
            </a:schemeClr>
          </a:solidFill>
          <a:ln>
            <a:solidFill>
              <a:schemeClr val="bg2"/>
            </a:solidFill>
          </a:ln>
        </p:spPr>
        <p:txBody>
          <a:bodyPr wrap="square">
            <a:spAutoFit/>
          </a:bodyPr>
          <a:lstStyle/>
          <a:p>
            <a:r>
              <a:rPr lang="en-US" sz="2000" b="1" dirty="0"/>
              <a:t>TECHNOLOGY SELECTION BASED ON CUSTOMER AND APPLICATION NEEDS</a:t>
            </a:r>
          </a:p>
        </p:txBody>
      </p:sp>
      <p:sp>
        <p:nvSpPr>
          <p:cNvPr id="5" name="Rectangle 4"/>
          <p:cNvSpPr/>
          <p:nvPr/>
        </p:nvSpPr>
        <p:spPr>
          <a:xfrm>
            <a:off x="0" y="1692254"/>
            <a:ext cx="7541443" cy="1938992"/>
          </a:xfrm>
          <a:prstGeom prst="rect">
            <a:avLst/>
          </a:prstGeom>
          <a:solidFill>
            <a:schemeClr val="tx1"/>
          </a:solidFill>
          <a:ln>
            <a:solidFill>
              <a:schemeClr val="bg2"/>
            </a:solidFill>
          </a:ln>
        </p:spPr>
        <p:txBody>
          <a:bodyPr wrap="square">
            <a:spAutoFit/>
          </a:bodyPr>
          <a:lstStyle/>
          <a:p>
            <a:r>
              <a:rPr lang="en-US" sz="2000" b="1" u="sng" dirty="0">
                <a:solidFill>
                  <a:schemeClr val="bg1"/>
                </a:solidFill>
              </a:rPr>
              <a:t>Optimal portfolio </a:t>
            </a:r>
            <a:r>
              <a:rPr lang="en-US" sz="2000" b="1" u="sng" dirty="0" smtClean="0">
                <a:solidFill>
                  <a:schemeClr val="bg1"/>
                </a:solidFill>
              </a:rPr>
              <a:t>approach:</a:t>
            </a:r>
          </a:p>
          <a:p>
            <a:r>
              <a:rPr lang="en-US" sz="2000" dirty="0">
                <a:solidFill>
                  <a:schemeClr val="bg1"/>
                </a:solidFill>
              </a:rPr>
              <a:t>Optimal portfolio approach enables portfolio management of applications and technologies simultaneously with lowered risk. A firm needs to maintain a rich portfolio of potential application ideas together with a valid set of technology alternatives. The optimal portfolio approach is applied</a:t>
            </a:r>
            <a:r>
              <a:rPr lang="en-US" sz="2000" dirty="0" smtClean="0">
                <a:solidFill>
                  <a:schemeClr val="bg1"/>
                </a:solidFill>
              </a:rPr>
              <a:t>.</a:t>
            </a:r>
            <a:endParaRPr lang="en-US" sz="2000" dirty="0">
              <a:solidFill>
                <a:schemeClr val="bg1"/>
              </a:solidFill>
            </a:endParaRPr>
          </a:p>
        </p:txBody>
      </p:sp>
      <p:sp>
        <p:nvSpPr>
          <p:cNvPr id="6" name="Rectangle 5"/>
          <p:cNvSpPr/>
          <p:nvPr/>
        </p:nvSpPr>
        <p:spPr>
          <a:xfrm>
            <a:off x="0" y="4045726"/>
            <a:ext cx="7428322" cy="2554545"/>
          </a:xfrm>
          <a:prstGeom prst="rect">
            <a:avLst/>
          </a:prstGeom>
          <a:solidFill>
            <a:schemeClr val="tx1"/>
          </a:solidFill>
          <a:ln>
            <a:solidFill>
              <a:schemeClr val="bg2"/>
            </a:solidFill>
          </a:ln>
        </p:spPr>
        <p:txBody>
          <a:bodyPr wrap="square">
            <a:spAutoFit/>
          </a:bodyPr>
          <a:lstStyle/>
          <a:p>
            <a:r>
              <a:rPr lang="en-US" sz="2000" b="1" u="sng" dirty="0">
                <a:solidFill>
                  <a:schemeClr val="bg1"/>
                </a:solidFill>
              </a:rPr>
              <a:t>Technology </a:t>
            </a:r>
            <a:r>
              <a:rPr lang="en-US" sz="2000" b="1" u="sng" dirty="0" smtClean="0">
                <a:solidFill>
                  <a:schemeClr val="bg1"/>
                </a:solidFill>
              </a:rPr>
              <a:t>diversification:</a:t>
            </a:r>
            <a:r>
              <a:rPr lang="en-US" sz="2000" dirty="0" smtClean="0">
                <a:solidFill>
                  <a:schemeClr val="bg1"/>
                </a:solidFill>
              </a:rPr>
              <a:t/>
            </a:r>
            <a:br>
              <a:rPr lang="en-US" sz="2000" dirty="0" smtClean="0">
                <a:solidFill>
                  <a:schemeClr val="bg1"/>
                </a:solidFill>
              </a:rPr>
            </a:br>
            <a:r>
              <a:rPr lang="en-US" sz="2000" dirty="0">
                <a:solidFill>
                  <a:schemeClr val="bg1"/>
                </a:solidFill>
              </a:rPr>
              <a:t>In the technology diversification approach alternative technologies are defined for each of the applications. It is possible to cover a broader set of application specific needs, e.g. different access possibilities to a service offering. This approach provides enhanced flexibility in technology, but does not adequately take into account the portfolio view on applications</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1918790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00110"/>
          </a:xfrm>
          <a:prstGeom prst="rect">
            <a:avLst/>
          </a:prstGeom>
          <a:solidFill>
            <a:schemeClr val="accent4">
              <a:lumMod val="60000"/>
              <a:lumOff val="40000"/>
            </a:schemeClr>
          </a:solidFill>
          <a:ln>
            <a:solidFill>
              <a:schemeClr val="bg2"/>
            </a:solidFill>
          </a:ln>
        </p:spPr>
        <p:txBody>
          <a:bodyPr wrap="square">
            <a:spAutoFit/>
          </a:bodyPr>
          <a:lstStyle/>
          <a:p>
            <a:r>
              <a:rPr lang="en-US" sz="2000" b="1" dirty="0"/>
              <a:t>METHDOLOGY OF SEARCHING FOR THE RIGHT APPLICATION</a:t>
            </a:r>
          </a:p>
        </p:txBody>
      </p:sp>
      <p:sp>
        <p:nvSpPr>
          <p:cNvPr id="5" name="Rectangle 4"/>
          <p:cNvSpPr/>
          <p:nvPr/>
        </p:nvSpPr>
        <p:spPr>
          <a:xfrm>
            <a:off x="0" y="1692254"/>
            <a:ext cx="754144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Quality Function Deployment (QFD) has been widely used in product development but it has not been applied largely in technology. The general approach, called House of Quality, contains five tables, Customer needs and benefits, Planning matrix, Technical matrix, Technical response and Technical correlations.</a:t>
            </a:r>
          </a:p>
        </p:txBody>
      </p:sp>
      <p:sp>
        <p:nvSpPr>
          <p:cNvPr id="6" name="Rectangle 5"/>
          <p:cNvSpPr/>
          <p:nvPr/>
        </p:nvSpPr>
        <p:spPr>
          <a:xfrm>
            <a:off x="0" y="4045726"/>
            <a:ext cx="7428322"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In our study customer needs and benefits, as well as the planning matrix were created in the GDSS sessions. The Application requirement matrix in our study corresponds to the Technical matrix, and the technology Selection matrix to the Technical response matrix. </a:t>
            </a:r>
            <a:endParaRPr lang="en-US" sz="2400" dirty="0">
              <a:solidFill>
                <a:schemeClr val="bg1"/>
              </a:solidFill>
            </a:endParaRPr>
          </a:p>
        </p:txBody>
      </p:sp>
    </p:spTree>
    <p:extLst>
      <p:ext uri="{BB962C8B-B14F-4D97-AF65-F5344CB8AC3E}">
        <p14:creationId xmlns:p14="http://schemas.microsoft.com/office/powerpoint/2010/main" val="276625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00110"/>
          </a:xfrm>
          <a:prstGeom prst="rect">
            <a:avLst/>
          </a:prstGeom>
          <a:solidFill>
            <a:schemeClr val="accent4">
              <a:lumMod val="60000"/>
              <a:lumOff val="40000"/>
            </a:schemeClr>
          </a:solidFill>
          <a:ln>
            <a:solidFill>
              <a:schemeClr val="bg2"/>
            </a:solidFill>
          </a:ln>
        </p:spPr>
        <p:txBody>
          <a:bodyPr wrap="square">
            <a:spAutoFit/>
          </a:bodyPr>
          <a:lstStyle/>
          <a:p>
            <a:r>
              <a:rPr lang="en-US" sz="2000" b="1" dirty="0"/>
              <a:t>METHDOLOGY OF SEARCHING FOR THE RIGHT APPLICATION</a:t>
            </a:r>
          </a:p>
        </p:txBody>
      </p:sp>
      <p:sp>
        <p:nvSpPr>
          <p:cNvPr id="5" name="Rectangle 4"/>
          <p:cNvSpPr/>
          <p:nvPr/>
        </p:nvSpPr>
        <p:spPr>
          <a:xfrm>
            <a:off x="0" y="1692254"/>
            <a:ext cx="7541443"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We used the following steps to define the best technology configuration for a multitude of the application requirements:</a:t>
            </a:r>
          </a:p>
          <a:p>
            <a:r>
              <a:rPr lang="en-US" sz="2000" dirty="0">
                <a:solidFill>
                  <a:schemeClr val="bg1"/>
                </a:solidFill>
              </a:rPr>
              <a:t> </a:t>
            </a:r>
          </a:p>
          <a:p>
            <a:r>
              <a:rPr lang="en-US" sz="2000" dirty="0">
                <a:solidFill>
                  <a:schemeClr val="bg1"/>
                </a:solidFill>
              </a:rPr>
              <a:t>a. Identify customers' future application needs.</a:t>
            </a:r>
          </a:p>
          <a:p>
            <a:r>
              <a:rPr lang="en-US" sz="2000" dirty="0">
                <a:solidFill>
                  <a:schemeClr val="bg1"/>
                </a:solidFill>
              </a:rPr>
              <a:t>b. Define application requirements.</a:t>
            </a:r>
          </a:p>
          <a:p>
            <a:r>
              <a:rPr lang="en-US" sz="2000" dirty="0">
                <a:solidFill>
                  <a:schemeClr val="bg1"/>
                </a:solidFill>
              </a:rPr>
              <a:t>c. Identify present and future technologies available (terminals, access).</a:t>
            </a:r>
          </a:p>
          <a:p>
            <a:r>
              <a:rPr lang="en-US" sz="2000" dirty="0">
                <a:solidFill>
                  <a:schemeClr val="bg1"/>
                </a:solidFill>
              </a:rPr>
              <a:t>d. Define technology capabilities and restrictions.</a:t>
            </a:r>
          </a:p>
          <a:p>
            <a:r>
              <a:rPr lang="en-US" sz="2000" dirty="0">
                <a:solidFill>
                  <a:schemeClr val="bg1"/>
                </a:solidFill>
              </a:rPr>
              <a:t>e. Fill in application requirements - technology matrix.</a:t>
            </a:r>
          </a:p>
          <a:p>
            <a:r>
              <a:rPr lang="en-US" sz="2000" dirty="0">
                <a:solidFill>
                  <a:schemeClr val="bg1"/>
                </a:solidFill>
              </a:rPr>
              <a:t>f. Summarize technologies servicing best application requirements.</a:t>
            </a:r>
          </a:p>
        </p:txBody>
      </p:sp>
    </p:spTree>
    <p:extLst>
      <p:ext uri="{BB962C8B-B14F-4D97-AF65-F5344CB8AC3E}">
        <p14:creationId xmlns:p14="http://schemas.microsoft.com/office/powerpoint/2010/main" val="147618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 y="1185441"/>
            <a:ext cx="10539169"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Application requirements matrix</a:t>
            </a:r>
          </a:p>
        </p:txBody>
      </p:sp>
      <p:sp>
        <p:nvSpPr>
          <p:cNvPr id="5" name="Rectangle 4"/>
          <p:cNvSpPr/>
          <p:nvPr/>
        </p:nvSpPr>
        <p:spPr>
          <a:xfrm>
            <a:off x="-2" y="2041046"/>
            <a:ext cx="7541443" cy="4093428"/>
          </a:xfrm>
          <a:prstGeom prst="rect">
            <a:avLst/>
          </a:prstGeom>
          <a:solidFill>
            <a:schemeClr val="tx1"/>
          </a:solidFill>
          <a:ln>
            <a:solidFill>
              <a:schemeClr val="bg2"/>
            </a:solidFill>
          </a:ln>
        </p:spPr>
        <p:txBody>
          <a:bodyPr wrap="square">
            <a:spAutoFit/>
          </a:bodyPr>
          <a:lstStyle/>
          <a:p>
            <a:r>
              <a:rPr lang="en-US" sz="2000" dirty="0">
                <a:solidFill>
                  <a:schemeClr val="bg1"/>
                </a:solidFill>
              </a:rPr>
              <a:t>For each of the innovations we defined application requirements consisting </a:t>
            </a:r>
            <a:r>
              <a:rPr lang="en-US" sz="2000" dirty="0" smtClean="0">
                <a:solidFill>
                  <a:schemeClr val="bg1"/>
                </a:solidFill>
              </a:rPr>
              <a:t>of:</a:t>
            </a:r>
            <a:br>
              <a:rPr lang="en-US" sz="2000" dirty="0" smtClean="0">
                <a:solidFill>
                  <a:schemeClr val="bg1"/>
                </a:solidFill>
              </a:rPr>
            </a:br>
            <a:endParaRPr lang="en-US" sz="2000" dirty="0">
              <a:solidFill>
                <a:schemeClr val="bg1"/>
              </a:solidFill>
            </a:endParaRPr>
          </a:p>
          <a:p>
            <a:r>
              <a:rPr lang="en-US" sz="2000" dirty="0" err="1">
                <a:solidFill>
                  <a:schemeClr val="bg1"/>
                </a:solidFill>
              </a:rPr>
              <a:t>i</a:t>
            </a:r>
            <a:r>
              <a:rPr lang="en-US" sz="2000" dirty="0">
                <a:solidFill>
                  <a:schemeClr val="bg1"/>
                </a:solidFill>
              </a:rPr>
              <a:t>. user's terminal requirements (capabilities like weight, size, screen, input method, etc.),</a:t>
            </a:r>
          </a:p>
          <a:p>
            <a:r>
              <a:rPr lang="en-US" sz="2000" dirty="0">
                <a:solidFill>
                  <a:schemeClr val="bg1"/>
                </a:solidFill>
              </a:rPr>
              <a:t>ii. application requirements defined by data processing and transfer during the use (capabilities like processor speed, memory, access network transfer speed, etc.),</a:t>
            </a:r>
          </a:p>
          <a:p>
            <a:r>
              <a:rPr lang="en-US" sz="2000" dirty="0">
                <a:solidFill>
                  <a:schemeClr val="bg1"/>
                </a:solidFill>
              </a:rPr>
              <a:t>iii. security requirements (user and data transfer),</a:t>
            </a:r>
          </a:p>
          <a:p>
            <a:r>
              <a:rPr lang="en-US" sz="2000" dirty="0">
                <a:solidFill>
                  <a:schemeClr val="bg1"/>
                </a:solidFill>
              </a:rPr>
              <a:t>iv. support requirements (user, application and technology support), and</a:t>
            </a:r>
          </a:p>
          <a:p>
            <a:r>
              <a:rPr lang="en-US" sz="2000" dirty="0">
                <a:solidFill>
                  <a:schemeClr val="bg1"/>
                </a:solidFill>
              </a:rPr>
              <a:t>v. availability and coverage of the services (terminal, access networks and security).</a:t>
            </a:r>
          </a:p>
        </p:txBody>
      </p:sp>
    </p:spTree>
    <p:extLst>
      <p:ext uri="{BB962C8B-B14F-4D97-AF65-F5344CB8AC3E}">
        <p14:creationId xmlns:p14="http://schemas.microsoft.com/office/powerpoint/2010/main" val="311735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5015062"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Technology selection matrix</a:t>
            </a:r>
          </a:p>
        </p:txBody>
      </p:sp>
      <p:sp>
        <p:nvSpPr>
          <p:cNvPr id="5" name="Rectangle 4"/>
          <p:cNvSpPr/>
          <p:nvPr/>
        </p:nvSpPr>
        <p:spPr>
          <a:xfrm>
            <a:off x="-2" y="2041046"/>
            <a:ext cx="754144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The application requirement matrix was then applied to each technology. Each technology was given values 0, 1, 3 or 9 representing the fit of the technology to the requirements for each of the ideas. The values represented explanations: 0 no fit at all, 1 slight or very limited fit, 3 moderate fit and 9 strong fit (adapted and modified from. The matrix method is explained in a simplified model in Table 1.</a:t>
            </a:r>
          </a:p>
        </p:txBody>
      </p:sp>
    </p:spTree>
    <p:extLst>
      <p:ext uri="{BB962C8B-B14F-4D97-AF65-F5344CB8AC3E}">
        <p14:creationId xmlns:p14="http://schemas.microsoft.com/office/powerpoint/2010/main" val="254480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t="-374" r="27560" b="26244"/>
          <a:stretch/>
        </p:blipFill>
        <p:spPr bwMode="auto">
          <a:xfrm>
            <a:off x="0" y="556181"/>
            <a:ext cx="8248453" cy="569850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806348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8371002" cy="6858000"/>
          </a:xfrm>
          <a:prstGeom prst="rect">
            <a:avLst/>
          </a:prstGeom>
        </p:spPr>
      </p:pic>
    </p:spTree>
    <p:extLst>
      <p:ext uri="{BB962C8B-B14F-4D97-AF65-F5344CB8AC3E}">
        <p14:creationId xmlns:p14="http://schemas.microsoft.com/office/powerpoint/2010/main" val="19826726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5015062"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Technology selection matrix</a:t>
            </a:r>
          </a:p>
        </p:txBody>
      </p:sp>
      <p:sp>
        <p:nvSpPr>
          <p:cNvPr id="5" name="Rectangle 4"/>
          <p:cNvSpPr/>
          <p:nvPr/>
        </p:nvSpPr>
        <p:spPr>
          <a:xfrm>
            <a:off x="-2" y="2041046"/>
            <a:ext cx="7541443"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PCs have full technical capabilities and extendibility, but they are not portable.</a:t>
            </a:r>
          </a:p>
        </p:txBody>
      </p:sp>
      <p:sp>
        <p:nvSpPr>
          <p:cNvPr id="6" name="Rectangle 5"/>
          <p:cNvSpPr/>
          <p:nvPr/>
        </p:nvSpPr>
        <p:spPr>
          <a:xfrm>
            <a:off x="0" y="3142872"/>
            <a:ext cx="754144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Laptops are portable, i.e. mobile PCs. Laptops have the best functionality and extendibility, but they are restricted by their size and weight from the user requirements' point of view. </a:t>
            </a:r>
          </a:p>
        </p:txBody>
      </p:sp>
      <p:sp>
        <p:nvSpPr>
          <p:cNvPr id="7" name="Rectangle 6"/>
          <p:cNvSpPr/>
          <p:nvPr/>
        </p:nvSpPr>
        <p:spPr>
          <a:xfrm>
            <a:off x="-3" y="4870827"/>
            <a:ext cx="754144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Tablet PCs are similar to Laptops; they have improved pen writing entry method and character recognition. Web pads are defined as PDAs with a big touch screen without a physical keyboard. </a:t>
            </a:r>
          </a:p>
        </p:txBody>
      </p:sp>
    </p:spTree>
    <p:extLst>
      <p:ext uri="{BB962C8B-B14F-4D97-AF65-F5344CB8AC3E}">
        <p14:creationId xmlns:p14="http://schemas.microsoft.com/office/powerpoint/2010/main" val="137183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5015062"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Technology selection matrix</a:t>
            </a:r>
          </a:p>
        </p:txBody>
      </p:sp>
      <p:sp>
        <p:nvSpPr>
          <p:cNvPr id="5" name="Rectangle 4"/>
          <p:cNvSpPr/>
          <p:nvPr/>
        </p:nvSpPr>
        <p:spPr>
          <a:xfrm>
            <a:off x="-2" y="2041046"/>
            <a:ext cx="754144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They use operating systems developed for mobile devices, such as MS Windows for Handheld PCs, MS Windows CE, Mobile Linux or Symbian (EPOC). </a:t>
            </a:r>
          </a:p>
        </p:txBody>
      </p:sp>
      <p:sp>
        <p:nvSpPr>
          <p:cNvPr id="6" name="Rectangle 5"/>
          <p:cNvSpPr/>
          <p:nvPr/>
        </p:nvSpPr>
        <p:spPr>
          <a:xfrm>
            <a:off x="-3" y="3633065"/>
            <a:ext cx="754144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Handheld PC's are defined as PDAs with a keyboard as the primary input device and they are most suitably operated with both hands on the input device. Handhelds have basic connections, such as PC-card (PCMCIA) or CF-card (Compact Flash) slots for network adapters, providing access to network connections.</a:t>
            </a:r>
          </a:p>
        </p:txBody>
      </p:sp>
    </p:spTree>
    <p:extLst>
      <p:ext uri="{BB962C8B-B14F-4D97-AF65-F5344CB8AC3E}">
        <p14:creationId xmlns:p14="http://schemas.microsoft.com/office/powerpoint/2010/main" val="320028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5015062"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Technology selection matrix</a:t>
            </a:r>
          </a:p>
        </p:txBody>
      </p:sp>
      <p:sp>
        <p:nvSpPr>
          <p:cNvPr id="5" name="Rectangle 4"/>
          <p:cNvSpPr/>
          <p:nvPr/>
        </p:nvSpPr>
        <p:spPr>
          <a:xfrm>
            <a:off x="-2" y="2041046"/>
            <a:ext cx="754144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Palmtops are smaller than handhelds. Their screens are vertically positioned even though they can often be converted programmatically. They have a touch screen input and the display is almost the size of the whole device, typically some hundreds of pixels in height and width. The entry method is normally touch-screen, stylus and character recognition. </a:t>
            </a:r>
          </a:p>
        </p:txBody>
      </p:sp>
      <p:sp>
        <p:nvSpPr>
          <p:cNvPr id="6" name="Rectangle 5"/>
          <p:cNvSpPr/>
          <p:nvPr/>
        </p:nvSpPr>
        <p:spPr>
          <a:xfrm>
            <a:off x="0" y="4303455"/>
            <a:ext cx="754144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Smartphones are mobile phones integrated with PDA devices. They have a small keyboard, a color screen and inbuilt radio access. They offer at least the basic PPM tools such as memos, contacts/address book, calendar, email, web browser, spreadsheets, and maybe other small office features such as presentation and database tools. They also have full mobile phone features integrated to the device, and so have at least the mobile networks available for data transfer. </a:t>
            </a:r>
          </a:p>
        </p:txBody>
      </p:sp>
      <p:sp>
        <p:nvSpPr>
          <p:cNvPr id="7" name="Rectangle 6"/>
          <p:cNvSpPr/>
          <p:nvPr/>
        </p:nvSpPr>
        <p:spPr>
          <a:xfrm>
            <a:off x="-1" y="2041046"/>
            <a:ext cx="754144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Palmtops are smaller than handhelds. Their screens are vertically positioned even though they can often be converted programmatically. They have a touch screen input and the display is almost the size of the whole device, typically some hundreds of pixels in height and width. The entry method is normally touch-screen, stylus and character recognition. </a:t>
            </a:r>
          </a:p>
        </p:txBody>
      </p:sp>
    </p:spTree>
    <p:extLst>
      <p:ext uri="{BB962C8B-B14F-4D97-AF65-F5344CB8AC3E}">
        <p14:creationId xmlns:p14="http://schemas.microsoft.com/office/powerpoint/2010/main" val="222109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5367"/>
          </a:xfrm>
          <a:prstGeom prst="rect">
            <a:avLst/>
          </a:prstGeom>
          <a:solidFill>
            <a:schemeClr val="accent2">
              <a:lumMod val="20000"/>
              <a:lumOff val="80000"/>
            </a:schemeClr>
          </a:solidFill>
          <a:ln>
            <a:solidFill>
              <a:schemeClr val="bg2"/>
            </a:solidFill>
          </a:ln>
        </p:spPr>
        <p:txBody>
          <a:bodyPr wrap="square">
            <a:spAutoFit/>
          </a:bodyPr>
          <a:lstStyle/>
          <a:p>
            <a:pPr algn="ctr">
              <a:lnSpc>
                <a:spcPct val="107000"/>
              </a:lnSpc>
              <a:spcAft>
                <a:spcPts val="800"/>
              </a:spcAft>
            </a:pPr>
            <a:r>
              <a:rPr lang="en-US" sz="2000" b="1" dirty="0">
                <a:solidFill>
                  <a:schemeClr val="bg1"/>
                </a:solidFill>
              </a:rPr>
              <a:t>A MOBILE INTERNET MARKET</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1185441"/>
            <a:ext cx="5015062"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Technology selection matrix</a:t>
            </a:r>
          </a:p>
        </p:txBody>
      </p:sp>
      <p:sp>
        <p:nvSpPr>
          <p:cNvPr id="5" name="Rectangle 4"/>
          <p:cNvSpPr/>
          <p:nvPr/>
        </p:nvSpPr>
        <p:spPr>
          <a:xfrm>
            <a:off x="-2" y="2041046"/>
            <a:ext cx="754144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Mobile phones are mainly phones, but include today data communication capabilities. They are small, and therefore the functionality is restricted by size.</a:t>
            </a:r>
          </a:p>
        </p:txBody>
      </p:sp>
    </p:spTree>
    <p:extLst>
      <p:ext uri="{BB962C8B-B14F-4D97-AF65-F5344CB8AC3E}">
        <p14:creationId xmlns:p14="http://schemas.microsoft.com/office/powerpoint/2010/main" val="214484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198770" y="2099847"/>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4168112" y="2141085"/>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4207621" y="2497399"/>
            <a:ext cx="4279769" cy="923330"/>
          </a:xfrm>
          <a:prstGeom prst="rect">
            <a:avLst/>
          </a:prstGeom>
          <a:solidFill>
            <a:schemeClr val="bg1"/>
          </a:solidFill>
          <a:ln>
            <a:solidFill>
              <a:schemeClr val="tx1"/>
            </a:solidFill>
          </a:ln>
        </p:spPr>
        <p:txBody>
          <a:bodyPr wrap="square">
            <a:spAutoFit/>
          </a:bodyPr>
          <a:lstStyle/>
          <a:p>
            <a:pPr algn="ctr"/>
            <a:r>
              <a:rPr lang="en-US" b="1" dirty="0"/>
              <a:t>MANAGING TECHNOLOGY AND KNOWLEDGE ACROSS ORGANISATIONAL INTERFACES</a:t>
            </a:r>
          </a:p>
        </p:txBody>
      </p:sp>
    </p:spTree>
    <p:extLst>
      <p:ext uri="{BB962C8B-B14F-4D97-AF65-F5344CB8AC3E}">
        <p14:creationId xmlns:p14="http://schemas.microsoft.com/office/powerpoint/2010/main" val="410717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4303455"/>
            <a:ext cx="754144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Symptoms of this problem include well-documented failures of technology transfer, mergers and acquisitions and in the introduction of new products, all of which involve multiple interfaces. These interfaces or boundaries may be within the firm, for example between business units or functions such as R&amp;D, engineering, production and marketing, or between business processes or other </a:t>
            </a:r>
            <a:r>
              <a:rPr lang="en-US" sz="2000" dirty="0" err="1">
                <a:solidFill>
                  <a:schemeClr val="bg1"/>
                </a:solidFill>
              </a:rPr>
              <a:t>organisational</a:t>
            </a:r>
            <a:r>
              <a:rPr lang="en-US" sz="2000" dirty="0">
                <a:solidFill>
                  <a:schemeClr val="bg1"/>
                </a:solidFill>
              </a:rPr>
              <a:t> elements. </a:t>
            </a:r>
          </a:p>
        </p:txBody>
      </p:sp>
      <p:sp>
        <p:nvSpPr>
          <p:cNvPr id="4" name="Rectangle 3"/>
          <p:cNvSpPr/>
          <p:nvPr/>
        </p:nvSpPr>
        <p:spPr>
          <a:xfrm>
            <a:off x="-1" y="2041046"/>
            <a:ext cx="754144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 major challenge in the rapid acquisition and effective deployment of technology for business benefit is the management of technology across </a:t>
            </a:r>
            <a:r>
              <a:rPr lang="en-US" sz="2000" dirty="0" err="1">
                <a:solidFill>
                  <a:schemeClr val="bg1"/>
                </a:solidFill>
              </a:rPr>
              <a:t>organisational</a:t>
            </a:r>
            <a:r>
              <a:rPr lang="en-US" sz="2000" dirty="0">
                <a:solidFill>
                  <a:schemeClr val="bg1"/>
                </a:solidFill>
              </a:rPr>
              <a:t> interfaces.</a:t>
            </a:r>
          </a:p>
        </p:txBody>
      </p:sp>
    </p:spTree>
    <p:extLst>
      <p:ext uri="{BB962C8B-B14F-4D97-AF65-F5344CB8AC3E}">
        <p14:creationId xmlns:p14="http://schemas.microsoft.com/office/powerpoint/2010/main" val="193578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4303455"/>
            <a:ext cx="754144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The focus of this exploratory research is therefore on establishing whether it is possible to identify and </a:t>
            </a:r>
            <a:r>
              <a:rPr lang="en-US" sz="2000" dirty="0" err="1">
                <a:solidFill>
                  <a:schemeClr val="bg1"/>
                </a:solidFill>
              </a:rPr>
              <a:t>characterise</a:t>
            </a:r>
            <a:r>
              <a:rPr lang="en-US" sz="2000" dirty="0">
                <a:solidFill>
                  <a:schemeClr val="bg1"/>
                </a:solidFill>
              </a:rPr>
              <a:t> the interfaces of the firm where key problems often occur in activities such as technology insertion, new product development, systems integration, strategy and planning. The outputs of this early work will be used to draw preliminary implications for improved management and the scope of further research. </a:t>
            </a:r>
          </a:p>
        </p:txBody>
      </p:sp>
      <p:sp>
        <p:nvSpPr>
          <p:cNvPr id="4" name="Rectangle 3"/>
          <p:cNvSpPr/>
          <p:nvPr/>
        </p:nvSpPr>
        <p:spPr>
          <a:xfrm>
            <a:off x="-1" y="2041046"/>
            <a:ext cx="754144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Equally, the </a:t>
            </a:r>
            <a:r>
              <a:rPr lang="en-US" sz="2000" dirty="0" err="1">
                <a:solidFill>
                  <a:schemeClr val="bg1"/>
                </a:solidFill>
              </a:rPr>
              <a:t>organisational</a:t>
            </a:r>
            <a:r>
              <a:rPr lang="en-US" sz="2000" dirty="0">
                <a:solidFill>
                  <a:schemeClr val="bg1"/>
                </a:solidFill>
              </a:rPr>
              <a:t> boundaries may be between firms as in the case of mergers and acquisitions, joint ventures and subcontracting. It is accepted that such interfaces cannot all be removed and thus need to be managed creatively. </a:t>
            </a:r>
          </a:p>
        </p:txBody>
      </p:sp>
    </p:spTree>
    <p:extLst>
      <p:ext uri="{BB962C8B-B14F-4D97-AF65-F5344CB8AC3E}">
        <p14:creationId xmlns:p14="http://schemas.microsoft.com/office/powerpoint/2010/main" val="359101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The effectiveness, productivity, efficiency or excellence of </a:t>
            </a:r>
            <a:r>
              <a:rPr lang="en-US" sz="2000" dirty="0" err="1">
                <a:solidFill>
                  <a:schemeClr val="bg1"/>
                </a:solidFill>
              </a:rPr>
              <a:t>organisations</a:t>
            </a:r>
            <a:r>
              <a:rPr lang="en-US" sz="2000" dirty="0">
                <a:solidFill>
                  <a:schemeClr val="bg1"/>
                </a:solidFill>
              </a:rPr>
              <a:t> continues to be concern to practitioners, consultants and researchers. "It has served as a unifying theme for over a century of research on the management and design of </a:t>
            </a:r>
            <a:r>
              <a:rPr lang="en-US" sz="2000" dirty="0" err="1">
                <a:solidFill>
                  <a:schemeClr val="bg1"/>
                </a:solidFill>
              </a:rPr>
              <a:t>organisations</a:t>
            </a:r>
            <a:r>
              <a:rPr lang="en-US" sz="2000" dirty="0">
                <a:solidFill>
                  <a:schemeClr val="bg1"/>
                </a:solidFill>
              </a:rPr>
              <a:t>, yet the empirical research has not yet contributed to the development of a universal theory of </a:t>
            </a:r>
            <a:r>
              <a:rPr lang="en-US" sz="2000" dirty="0" err="1">
                <a:solidFill>
                  <a:schemeClr val="bg1"/>
                </a:solidFill>
              </a:rPr>
              <a:t>organisational</a:t>
            </a:r>
            <a:r>
              <a:rPr lang="en-US" sz="2000" dirty="0">
                <a:solidFill>
                  <a:schemeClr val="bg1"/>
                </a:solidFill>
              </a:rPr>
              <a:t> effectiveness", according to Lewin and Minton in 1986 and is still true today. There is, however, agreement on some of the barriers to improved effectiveness.</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196397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These include the internal and external interfaces of the </a:t>
            </a:r>
            <a:r>
              <a:rPr lang="en-US" sz="2000" dirty="0" err="1">
                <a:solidFill>
                  <a:schemeClr val="bg1"/>
                </a:solidFill>
              </a:rPr>
              <a:t>organisation</a:t>
            </a:r>
            <a:r>
              <a:rPr lang="en-US" sz="2000" dirty="0">
                <a:solidFill>
                  <a:schemeClr val="bg1"/>
                </a:solidFill>
              </a:rPr>
              <a:t> which can corrupt and impede the flow of knowledge and technology. Taking a systems perspective, a boundary can be seen as a filter, or set of social norms, which selects both the kind and rate of flow of inputs and outputs to and from a set of components interacting with each other and making up the system. </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12492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The increasing unpredictability of events and fluidity of boundaries in terms of work roles, works groups, </a:t>
            </a:r>
            <a:r>
              <a:rPr lang="en-US" sz="2000" dirty="0" err="1">
                <a:solidFill>
                  <a:schemeClr val="bg1"/>
                </a:solidFill>
              </a:rPr>
              <a:t>organisations</a:t>
            </a:r>
            <a:r>
              <a:rPr lang="en-US" sz="2000" dirty="0">
                <a:solidFill>
                  <a:schemeClr val="bg1"/>
                </a:solidFill>
              </a:rPr>
              <a:t> and even industries (</a:t>
            </a:r>
            <a:r>
              <a:rPr lang="en-US" sz="2000" dirty="0" err="1">
                <a:solidFill>
                  <a:schemeClr val="bg1"/>
                </a:solidFill>
              </a:rPr>
              <a:t>Ashkenas</a:t>
            </a:r>
            <a:r>
              <a:rPr lang="en-US" sz="2000" dirty="0">
                <a:solidFill>
                  <a:schemeClr val="bg1"/>
                </a:solidFill>
              </a:rPr>
              <a:t> et al, 1995) can contribute to a lack of understanding and commitment on the part of personnel. This exacerbates situations such as the structural problem of 'managing part-whole relationships' in the process of innovation, where individuals lose sight of the whole innovation effort. Managing the flow of technology was raised over twenty years ago as a key issue (Allen, 1977) in terms of the importance of proximity for effective communication between R&amp;D personnel. </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326714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Since then, the internal </a:t>
            </a:r>
            <a:r>
              <a:rPr lang="en-US" sz="2000" dirty="0" err="1">
                <a:solidFill>
                  <a:schemeClr val="bg1"/>
                </a:solidFill>
              </a:rPr>
              <a:t>organisational</a:t>
            </a:r>
            <a:r>
              <a:rPr lang="en-US" sz="2000" dirty="0">
                <a:solidFill>
                  <a:schemeClr val="bg1"/>
                </a:solidFill>
              </a:rPr>
              <a:t> interfaces between business units, multiple sites and functions such as R&amp;D, engineering, production and marketing have been extensively researched and it is interesting to consider the context of these studies. The main bodies of literature tend to address these 'traditional' interfaces one at a time in key areas of technology management such as integrated strategy development, technology transfer, innovation and R&amp;D management. These are considered briefly below.</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4197897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Integrated strategy development links technology and other inputs into business planning. There is a need to manage firm competencies across business units rather than being restricted to one SBU and running the risk that the overall technology and skill portfolio becomes 'invisible'. A contrasting approach focuses on creating a dialogue between commercial and technological functions for effective strategy formulation.</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398764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Technology transfer is a dynamic process and includes the consideration of 'givers' and 'receivers' on either side of an interface and the incentives that motivate each group. Examples include the study of 'mobility' of manufacturing expertise between sites and identifying factors which influence transfer success. Work focusing on transfers between functions examine the effectiveness of moving people and methods of </a:t>
            </a:r>
            <a:r>
              <a:rPr lang="en-US" sz="2000" dirty="0" err="1">
                <a:solidFill>
                  <a:schemeClr val="bg1"/>
                </a:solidFill>
              </a:rPr>
              <a:t>neutralising</a:t>
            </a:r>
            <a:r>
              <a:rPr lang="en-US" sz="2000" dirty="0">
                <a:solidFill>
                  <a:schemeClr val="bg1"/>
                </a:solidFill>
              </a:rPr>
              <a:t> barriers by matching them with specific promoters.</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6657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Innovation, new product development and R&amp;D management literature covers considerations such as integration, communication and, increasingly, the importance of knowledge in spanning business unit, site and functional boundaries. In addition to these established areas there is increasing interest in 'new' organizational forms. These include process-based management, networks  knowledge-based structures collaborative new product development and small, growing enterprises. </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222579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The role of formal and informal knowledge management roles (e.g. teams, senior positions and 'gatekeepers') and how the flow of knowledge, including technological knowledge, is controlled and facilitated are becoming even more important. This suggests that there is a need to build on existing research by taking a fresh view of </a:t>
            </a:r>
            <a:r>
              <a:rPr lang="en-US" sz="2000" dirty="0" err="1">
                <a:solidFill>
                  <a:schemeClr val="bg1"/>
                </a:solidFill>
              </a:rPr>
              <a:t>organisational</a:t>
            </a:r>
            <a:r>
              <a:rPr lang="en-US" sz="2000" dirty="0">
                <a:solidFill>
                  <a:schemeClr val="bg1"/>
                </a:solidFill>
              </a:rPr>
              <a:t> interfaces in the technology management and knowledge-based context. In particular, it is proposed that a number of types of interfaces exist within and impinge upon even simple, technologically related activities. </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94149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2191851"/>
            <a:ext cx="754144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Due to changing </a:t>
            </a:r>
            <a:r>
              <a:rPr lang="en-US" sz="2000" dirty="0" err="1">
                <a:solidFill>
                  <a:schemeClr val="bg1"/>
                </a:solidFill>
              </a:rPr>
              <a:t>organisational</a:t>
            </a:r>
            <a:r>
              <a:rPr lang="en-US" sz="2000" dirty="0">
                <a:solidFill>
                  <a:schemeClr val="bg1"/>
                </a:solidFill>
              </a:rPr>
              <a:t> structures and ways of working, these interfaces are likely to be more complex and diffuse than previously found. The relevance to manufacturing companies suggests that the outcomes of the work should be biased towards practical application.</a:t>
            </a:r>
          </a:p>
        </p:txBody>
      </p:sp>
      <p:sp>
        <p:nvSpPr>
          <p:cNvPr id="4" name="Rectangle 3"/>
          <p:cNvSpPr/>
          <p:nvPr/>
        </p:nvSpPr>
        <p:spPr>
          <a:xfrm>
            <a:off x="0" y="617598"/>
            <a:ext cx="7541443"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Management context </a:t>
            </a:r>
          </a:p>
        </p:txBody>
      </p:sp>
    </p:spTree>
    <p:extLst>
      <p:ext uri="{BB962C8B-B14F-4D97-AF65-F5344CB8AC3E}">
        <p14:creationId xmlns:p14="http://schemas.microsoft.com/office/powerpoint/2010/main" val="142136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754144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The field of </a:t>
            </a:r>
            <a:r>
              <a:rPr lang="en-US" sz="2000" dirty="0" err="1">
                <a:solidFill>
                  <a:schemeClr val="bg1"/>
                </a:solidFill>
              </a:rPr>
              <a:t>organisational</a:t>
            </a:r>
            <a:r>
              <a:rPr lang="en-US" sz="2000" dirty="0">
                <a:solidFill>
                  <a:schemeClr val="bg1"/>
                </a:solidFill>
              </a:rPr>
              <a:t> </a:t>
            </a:r>
            <a:r>
              <a:rPr lang="en-US" sz="2000" dirty="0" err="1">
                <a:solidFill>
                  <a:schemeClr val="bg1"/>
                </a:solidFill>
              </a:rPr>
              <a:t>behaviour</a:t>
            </a:r>
            <a:r>
              <a:rPr lang="en-US" sz="2000" dirty="0">
                <a:solidFill>
                  <a:schemeClr val="bg1"/>
                </a:solidFill>
              </a:rPr>
              <a:t> has been defined as the study of human </a:t>
            </a:r>
            <a:r>
              <a:rPr lang="en-US" sz="2000" dirty="0" err="1">
                <a:solidFill>
                  <a:schemeClr val="bg1"/>
                </a:solidFill>
              </a:rPr>
              <a:t>behaviour</a:t>
            </a:r>
            <a:r>
              <a:rPr lang="en-US" sz="2000" dirty="0">
                <a:solidFill>
                  <a:schemeClr val="bg1"/>
                </a:solidFill>
              </a:rPr>
              <a:t> in </a:t>
            </a:r>
            <a:r>
              <a:rPr lang="en-US" sz="2000" dirty="0" err="1">
                <a:solidFill>
                  <a:schemeClr val="bg1"/>
                </a:solidFill>
              </a:rPr>
              <a:t>organisations</a:t>
            </a:r>
            <a:r>
              <a:rPr lang="en-US" sz="2000" dirty="0">
                <a:solidFill>
                  <a:schemeClr val="bg1"/>
                </a:solidFill>
              </a:rPr>
              <a:t>. From this perspective, Winner identifies three broad but distinct uses of the term technology:</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The influence of the </a:t>
            </a:r>
            <a:r>
              <a:rPr lang="en-US" sz="2400" b="1" dirty="0" err="1"/>
              <a:t>organisational</a:t>
            </a:r>
            <a:r>
              <a:rPr lang="en-US" sz="2400" b="1" dirty="0"/>
              <a:t> </a:t>
            </a:r>
            <a:r>
              <a:rPr lang="en-US" sz="2400" b="1" dirty="0" err="1"/>
              <a:t>behaviour</a:t>
            </a:r>
            <a:r>
              <a:rPr lang="en-US" sz="2400" b="1" dirty="0"/>
              <a:t> perspective</a:t>
            </a:r>
          </a:p>
        </p:txBody>
      </p:sp>
      <p:sp>
        <p:nvSpPr>
          <p:cNvPr id="5" name="Rectangle 4"/>
          <p:cNvSpPr/>
          <p:nvPr/>
        </p:nvSpPr>
        <p:spPr>
          <a:xfrm>
            <a:off x="0" y="3437761"/>
            <a:ext cx="7541443"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 apparatus (physical device) technique (human skill)</a:t>
            </a:r>
          </a:p>
          <a:p>
            <a:r>
              <a:rPr lang="en-US" sz="2400" dirty="0">
                <a:solidFill>
                  <a:schemeClr val="bg1"/>
                </a:solidFill>
              </a:rPr>
              <a:t>• </a:t>
            </a:r>
            <a:r>
              <a:rPr lang="en-US" sz="2400" dirty="0" err="1">
                <a:solidFill>
                  <a:schemeClr val="bg1"/>
                </a:solidFill>
              </a:rPr>
              <a:t>organisation</a:t>
            </a:r>
            <a:r>
              <a:rPr lang="en-US" sz="2400" dirty="0">
                <a:solidFill>
                  <a:schemeClr val="bg1"/>
                </a:solidFill>
              </a:rPr>
              <a:t> (social arrangement)</a:t>
            </a:r>
          </a:p>
        </p:txBody>
      </p:sp>
    </p:spTree>
    <p:extLst>
      <p:ext uri="{BB962C8B-B14F-4D97-AF65-F5344CB8AC3E}">
        <p14:creationId xmlns:p14="http://schemas.microsoft.com/office/powerpoint/2010/main" val="252504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754144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Two key bodies of literature are those of </a:t>
            </a:r>
            <a:r>
              <a:rPr lang="en-US" sz="2000" dirty="0" err="1">
                <a:solidFill>
                  <a:schemeClr val="bg1"/>
                </a:solidFill>
              </a:rPr>
              <a:t>organisational</a:t>
            </a:r>
            <a:r>
              <a:rPr lang="en-US" sz="2000" dirty="0">
                <a:solidFill>
                  <a:schemeClr val="bg1"/>
                </a:solidFill>
              </a:rPr>
              <a:t> change and sociotechnical systems. </a:t>
            </a:r>
            <a:r>
              <a:rPr lang="en-US" sz="2000" dirty="0" err="1">
                <a:solidFill>
                  <a:schemeClr val="bg1"/>
                </a:solidFill>
              </a:rPr>
              <a:t>Organisational</a:t>
            </a:r>
            <a:r>
              <a:rPr lang="en-US" sz="2000" dirty="0">
                <a:solidFill>
                  <a:schemeClr val="bg1"/>
                </a:solidFill>
              </a:rPr>
              <a:t> change processes can be expressed in terms of boundaries and relationships, using the language of open systems concepts, while sociotechnical systems are one strand of systems theory. The open system engages its external environment through the exchange of matter, energy and information. In the case of discharges, this includes waste and product achievement.</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The influence of the </a:t>
            </a:r>
            <a:r>
              <a:rPr lang="en-US" sz="2400" b="1" dirty="0" err="1"/>
              <a:t>organisational</a:t>
            </a:r>
            <a:r>
              <a:rPr lang="en-US" sz="2400" b="1" dirty="0"/>
              <a:t> </a:t>
            </a:r>
            <a:r>
              <a:rPr lang="en-US" sz="2400" b="1" dirty="0" err="1"/>
              <a:t>behaviour</a:t>
            </a:r>
            <a:r>
              <a:rPr lang="en-US" sz="2400" b="1" dirty="0"/>
              <a:t> perspective</a:t>
            </a:r>
          </a:p>
        </p:txBody>
      </p:sp>
      <p:sp>
        <p:nvSpPr>
          <p:cNvPr id="5" name="Rectangle 4"/>
          <p:cNvSpPr/>
          <p:nvPr/>
        </p:nvSpPr>
        <p:spPr>
          <a:xfrm>
            <a:off x="0" y="4399295"/>
            <a:ext cx="754144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socio-technical systems view considers inputs, throughputs and output processes as being sustained by both men and technology. The smallest unit of a socio-technical system is taken to be an 'operation' that produces an observable modification of some aspect of the system.</a:t>
            </a:r>
          </a:p>
        </p:txBody>
      </p:sp>
    </p:spTree>
    <p:extLst>
      <p:ext uri="{BB962C8B-B14F-4D97-AF65-F5344CB8AC3E}">
        <p14:creationId xmlns:p14="http://schemas.microsoft.com/office/powerpoint/2010/main" val="654982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9869864"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System change is a complex affair involving internal and external boundaries, internal and external relationships (</a:t>
            </a:r>
            <a:r>
              <a:rPr lang="en-US" sz="2000" dirty="0" err="1">
                <a:solidFill>
                  <a:schemeClr val="bg1"/>
                </a:solidFill>
              </a:rPr>
              <a:t>Alderfer</a:t>
            </a:r>
            <a:r>
              <a:rPr lang="en-US" sz="2000" dirty="0">
                <a:solidFill>
                  <a:schemeClr val="bg1"/>
                </a:solidFill>
              </a:rPr>
              <a:t>, 1976). It has been proposed that the primary source of change is external to a system. Arnold et al. (1998) describe two extreme approaches to </a:t>
            </a:r>
            <a:r>
              <a:rPr lang="en-US" sz="2000" dirty="0" err="1">
                <a:solidFill>
                  <a:schemeClr val="bg1"/>
                </a:solidFill>
              </a:rPr>
              <a:t>organisational</a:t>
            </a:r>
            <a:r>
              <a:rPr lang="en-US" sz="2000" dirty="0">
                <a:solidFill>
                  <a:schemeClr val="bg1"/>
                </a:solidFill>
              </a:rPr>
              <a:t> change: 'stable/turbulent environment' and the 'planned/emergent'. </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The influence of the </a:t>
            </a:r>
            <a:r>
              <a:rPr lang="en-US" sz="2400" b="1" dirty="0" err="1"/>
              <a:t>organisational</a:t>
            </a:r>
            <a:r>
              <a:rPr lang="en-US" sz="2400" b="1" dirty="0"/>
              <a:t> </a:t>
            </a:r>
            <a:r>
              <a:rPr lang="en-US" sz="2400" b="1" dirty="0" err="1"/>
              <a:t>behaviour</a:t>
            </a:r>
            <a:r>
              <a:rPr lang="en-US" sz="2400" b="1" dirty="0"/>
              <a:t> perspective</a:t>
            </a:r>
          </a:p>
        </p:txBody>
      </p:sp>
      <p:sp>
        <p:nvSpPr>
          <p:cNvPr id="5" name="Rectangle 4"/>
          <p:cNvSpPr/>
          <p:nvPr/>
        </p:nvSpPr>
        <p:spPr>
          <a:xfrm>
            <a:off x="0" y="3377210"/>
            <a:ext cx="7541443"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Burns and Stalker (1961), in their research into the management of innovation, identified firms that were able (organic) and unable (mechanistic) to respond to changes in their environment and these correspond quite closely to </a:t>
            </a:r>
            <a:r>
              <a:rPr lang="en-US" sz="2000" dirty="0" err="1">
                <a:solidFill>
                  <a:schemeClr val="bg1"/>
                </a:solidFill>
              </a:rPr>
              <a:t>Alderfer's</a:t>
            </a:r>
            <a:r>
              <a:rPr lang="en-US" sz="2000" dirty="0">
                <a:solidFill>
                  <a:schemeClr val="bg1"/>
                </a:solidFill>
              </a:rPr>
              <a:t> (1976) distinction between internally open and internally closed </a:t>
            </a:r>
            <a:r>
              <a:rPr lang="en-US" sz="2000" dirty="0" err="1">
                <a:solidFill>
                  <a:schemeClr val="bg1"/>
                </a:solidFill>
              </a:rPr>
              <a:t>organisations</a:t>
            </a:r>
            <a:r>
              <a:rPr lang="en-US" sz="2000" dirty="0">
                <a:solidFill>
                  <a:schemeClr val="bg1"/>
                </a:solidFill>
              </a:rPr>
              <a:t>. Lewin's equilibrium (1951) of forces for and against change include a set of </a:t>
            </a:r>
            <a:r>
              <a:rPr lang="en-US" sz="2000" dirty="0" err="1">
                <a:solidFill>
                  <a:schemeClr val="bg1"/>
                </a:solidFill>
              </a:rPr>
              <a:t>organisational</a:t>
            </a:r>
            <a:r>
              <a:rPr lang="en-US" sz="2000" dirty="0">
                <a:solidFill>
                  <a:schemeClr val="bg1"/>
                </a:solidFill>
              </a:rPr>
              <a:t> restraining factors such as strength of culture, rigidity of structure, sunk costs, lack of resources, contractual agreements, strongly held beliefs and recipes for evaluating corporate activities.</a:t>
            </a:r>
          </a:p>
        </p:txBody>
      </p:sp>
    </p:spTree>
    <p:extLst>
      <p:ext uri="{BB962C8B-B14F-4D97-AF65-F5344CB8AC3E}">
        <p14:creationId xmlns:p14="http://schemas.microsoft.com/office/powerpoint/2010/main" val="116576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9869864"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New knowledge in product development can be considered both a barrier to, and a source of, innovation, as the way specialist knowledge is necessarily structured within functions can lead to difficulties, or knowledge boundaries, when working across functions Boundary objects can be used to make boundary issues tangible, where boundary objects can be artefacts, documents and vocabulary that help different communities build a shared understanding.</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Further analysis of boundaries</a:t>
            </a:r>
          </a:p>
        </p:txBody>
      </p:sp>
      <p:sp>
        <p:nvSpPr>
          <p:cNvPr id="5" name="Rectangle 4"/>
          <p:cNvSpPr/>
          <p:nvPr/>
        </p:nvSpPr>
        <p:spPr>
          <a:xfrm>
            <a:off x="0" y="3942819"/>
            <a:ext cx="7541443" cy="1631216"/>
          </a:xfrm>
          <a:prstGeom prst="rect">
            <a:avLst/>
          </a:prstGeom>
          <a:solidFill>
            <a:schemeClr val="tx1"/>
          </a:solidFill>
          <a:ln>
            <a:solidFill>
              <a:schemeClr val="bg2"/>
            </a:solidFill>
          </a:ln>
        </p:spPr>
        <p:txBody>
          <a:bodyPr wrap="square">
            <a:spAutoFit/>
          </a:bodyPr>
          <a:lstStyle/>
          <a:p>
            <a:r>
              <a:rPr lang="en-US" sz="2000" dirty="0" err="1">
                <a:solidFill>
                  <a:schemeClr val="bg1"/>
                </a:solidFill>
              </a:rPr>
              <a:t>Organisational</a:t>
            </a:r>
            <a:r>
              <a:rPr lang="en-US" sz="2000" dirty="0">
                <a:solidFill>
                  <a:schemeClr val="bg1"/>
                </a:solidFill>
              </a:rPr>
              <a:t> life is about fulfilling roles as boss, subordinate, team leader, team member, mentor, colleague, etc. Role conflicts can exist within individual employees, such as functional role and project role and role transitions can be seen as boundary crossing activities. </a:t>
            </a:r>
          </a:p>
        </p:txBody>
      </p:sp>
    </p:spTree>
    <p:extLst>
      <p:ext uri="{BB962C8B-B14F-4D97-AF65-F5344CB8AC3E}">
        <p14:creationId xmlns:p14="http://schemas.microsoft.com/office/powerpoint/2010/main" val="1625755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9869864"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Communication as a cross boundary process is raised by many authors, for example in the context of work, structure and the use of communication technologies, personal boundary spanning, and networks and green innovation.</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Further analysis of boundaries</a:t>
            </a:r>
          </a:p>
        </p:txBody>
      </p:sp>
    </p:spTree>
    <p:extLst>
      <p:ext uri="{BB962C8B-B14F-4D97-AF65-F5344CB8AC3E}">
        <p14:creationId xmlns:p14="http://schemas.microsoft.com/office/powerpoint/2010/main" val="291248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381146"/>
            <a:ext cx="9869864"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investigation is based on the preliminary examination of three research questions which may form the basis of a more extensive research </a:t>
            </a:r>
            <a:r>
              <a:rPr lang="en-US" sz="2000" dirty="0" err="1">
                <a:solidFill>
                  <a:schemeClr val="bg1"/>
                </a:solidFill>
              </a:rPr>
              <a:t>programme</a:t>
            </a:r>
            <a:r>
              <a:rPr lang="en-US" sz="2000" dirty="0">
                <a:solidFill>
                  <a:schemeClr val="bg1"/>
                </a:solidFill>
              </a:rPr>
              <a:t>:</a:t>
            </a:r>
          </a:p>
          <a:p>
            <a:r>
              <a:rPr lang="en-US" sz="2000" dirty="0">
                <a:solidFill>
                  <a:schemeClr val="bg1"/>
                </a:solidFill>
              </a:rPr>
              <a:t> </a:t>
            </a:r>
          </a:p>
          <a:p>
            <a:pPr marL="342900" lvl="0" indent="-342900">
              <a:buFont typeface="Arial" panose="020B0604020202020204" pitchFamily="34" charset="0"/>
              <a:buChar char="•"/>
            </a:pPr>
            <a:r>
              <a:rPr lang="en-US" sz="2000" dirty="0">
                <a:solidFill>
                  <a:schemeClr val="bg1"/>
                </a:solidFill>
              </a:rPr>
              <a:t>How can </a:t>
            </a:r>
            <a:r>
              <a:rPr lang="en-US" sz="2000" dirty="0" err="1">
                <a:solidFill>
                  <a:schemeClr val="bg1"/>
                </a:solidFill>
              </a:rPr>
              <a:t>organisational</a:t>
            </a:r>
            <a:r>
              <a:rPr lang="en-US" sz="2000" dirty="0">
                <a:solidFill>
                  <a:schemeClr val="bg1"/>
                </a:solidFill>
              </a:rPr>
              <a:t> interfaces be identified and </a:t>
            </a:r>
            <a:r>
              <a:rPr lang="en-US" sz="2000" dirty="0" err="1">
                <a:solidFill>
                  <a:schemeClr val="bg1"/>
                </a:solidFill>
              </a:rPr>
              <a:t>characterised</a:t>
            </a:r>
            <a:r>
              <a:rPr lang="en-US" sz="2000" dirty="0">
                <a:solidFill>
                  <a:schemeClr val="bg1"/>
                </a:solidFill>
              </a:rPr>
              <a:t>?</a:t>
            </a:r>
          </a:p>
          <a:p>
            <a:pPr marL="342900" lvl="0" indent="-342900">
              <a:buFont typeface="Arial" panose="020B0604020202020204" pitchFamily="34" charset="0"/>
              <a:buChar char="•"/>
            </a:pPr>
            <a:r>
              <a:rPr lang="en-US" sz="2000" dirty="0">
                <a:solidFill>
                  <a:schemeClr val="bg1"/>
                </a:solidFill>
              </a:rPr>
              <a:t>What are the key interfaces in managing technology within the firm?</a:t>
            </a:r>
          </a:p>
          <a:p>
            <a:pPr marL="342900" lvl="0" indent="-342900">
              <a:buFont typeface="Arial" panose="020B0604020202020204" pitchFamily="34" charset="0"/>
              <a:buChar char="•"/>
            </a:pPr>
            <a:r>
              <a:rPr lang="en-US" sz="2000" dirty="0">
                <a:solidFill>
                  <a:schemeClr val="bg1"/>
                </a:solidFill>
              </a:rPr>
              <a:t>What are the implications for managing technology more effectively?</a:t>
            </a:r>
          </a:p>
        </p:txBody>
      </p:sp>
      <p:sp>
        <p:nvSpPr>
          <p:cNvPr id="4" name="Rectangle 3"/>
          <p:cNvSpPr/>
          <p:nvPr/>
        </p:nvSpPr>
        <p:spPr>
          <a:xfrm>
            <a:off x="0" y="617598"/>
            <a:ext cx="9247695" cy="461665"/>
          </a:xfrm>
          <a:prstGeom prst="rect">
            <a:avLst/>
          </a:prstGeom>
          <a:solidFill>
            <a:schemeClr val="accent4">
              <a:lumMod val="60000"/>
              <a:lumOff val="40000"/>
            </a:schemeClr>
          </a:solidFill>
          <a:ln>
            <a:solidFill>
              <a:schemeClr val="bg2"/>
            </a:solidFill>
          </a:ln>
        </p:spPr>
        <p:txBody>
          <a:bodyPr wrap="square">
            <a:spAutoFit/>
          </a:bodyPr>
          <a:lstStyle/>
          <a:p>
            <a:r>
              <a:rPr lang="en-US" sz="2400" b="1" dirty="0"/>
              <a:t>METHOD</a:t>
            </a:r>
          </a:p>
        </p:txBody>
      </p:sp>
    </p:spTree>
    <p:extLst>
      <p:ext uri="{BB962C8B-B14F-4D97-AF65-F5344CB8AC3E}">
        <p14:creationId xmlns:p14="http://schemas.microsoft.com/office/powerpoint/2010/main" val="146315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5590</TotalTime>
  <Words>3189</Words>
  <Application>Microsoft Office PowerPoint</Application>
  <PresentationFormat>Widescreen</PresentationFormat>
  <Paragraphs>164</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49</cp:revision>
  <dcterms:created xsi:type="dcterms:W3CDTF">2022-09-25T19:21:25Z</dcterms:created>
  <dcterms:modified xsi:type="dcterms:W3CDTF">2023-06-16T07:50:35Z</dcterms:modified>
</cp:coreProperties>
</file>