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2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7"/>
  </p:notesMasterIdLst>
  <p:sldIdLst>
    <p:sldId id="707" r:id="rId3"/>
    <p:sldId id="708" r:id="rId4"/>
    <p:sldId id="313" r:id="rId5"/>
    <p:sldId id="587" r:id="rId6"/>
    <p:sldId id="588" r:id="rId7"/>
    <p:sldId id="589" r:id="rId8"/>
    <p:sldId id="590" r:id="rId9"/>
    <p:sldId id="668" r:id="rId10"/>
    <p:sldId id="591" r:id="rId11"/>
    <p:sldId id="645" r:id="rId12"/>
    <p:sldId id="726" r:id="rId13"/>
    <p:sldId id="646" r:id="rId14"/>
    <p:sldId id="728" r:id="rId15"/>
    <p:sldId id="593" r:id="rId16"/>
    <p:sldId id="730" r:id="rId17"/>
    <p:sldId id="732" r:id="rId18"/>
    <p:sldId id="734" r:id="rId19"/>
    <p:sldId id="736" r:id="rId20"/>
    <p:sldId id="740" r:id="rId21"/>
    <p:sldId id="738" r:id="rId22"/>
    <p:sldId id="699" r:id="rId23"/>
    <p:sldId id="701" r:id="rId24"/>
    <p:sldId id="673" r:id="rId25"/>
    <p:sldId id="609" r:id="rId26"/>
    <p:sldId id="744" r:id="rId27"/>
    <p:sldId id="710" r:id="rId28"/>
    <p:sldId id="712" r:id="rId29"/>
    <p:sldId id="714" r:id="rId30"/>
    <p:sldId id="716" r:id="rId31"/>
    <p:sldId id="718" r:id="rId32"/>
    <p:sldId id="642" r:id="rId33"/>
    <p:sldId id="643" r:id="rId34"/>
    <p:sldId id="612" r:id="rId35"/>
    <p:sldId id="614" r:id="rId36"/>
    <p:sldId id="615" r:id="rId37"/>
    <p:sldId id="720" r:id="rId38"/>
    <p:sldId id="616" r:id="rId39"/>
    <p:sldId id="617" r:id="rId40"/>
    <p:sldId id="722" r:id="rId41"/>
    <p:sldId id="724" r:id="rId42"/>
    <p:sldId id="650" r:id="rId43"/>
    <p:sldId id="618" r:id="rId44"/>
    <p:sldId id="631" r:id="rId45"/>
    <p:sldId id="695" r:id="rId46"/>
    <p:sldId id="632" r:id="rId47"/>
    <p:sldId id="676" r:id="rId48"/>
    <p:sldId id="703" r:id="rId49"/>
    <p:sldId id="677" r:id="rId50"/>
    <p:sldId id="678" r:id="rId51"/>
    <p:sldId id="679" r:id="rId52"/>
    <p:sldId id="681" r:id="rId53"/>
    <p:sldId id="539" r:id="rId54"/>
    <p:sldId id="555" r:id="rId55"/>
    <p:sldId id="349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7"/>
            <p14:sldId id="708"/>
            <p14:sldId id="313"/>
            <p14:sldId id="587"/>
            <p14:sldId id="588"/>
            <p14:sldId id="589"/>
            <p14:sldId id="590"/>
            <p14:sldId id="668"/>
            <p14:sldId id="591"/>
            <p14:sldId id="645"/>
            <p14:sldId id="726"/>
            <p14:sldId id="646"/>
            <p14:sldId id="728"/>
            <p14:sldId id="593"/>
            <p14:sldId id="730"/>
            <p14:sldId id="732"/>
            <p14:sldId id="734"/>
            <p14:sldId id="736"/>
            <p14:sldId id="740"/>
            <p14:sldId id="738"/>
            <p14:sldId id="699"/>
            <p14:sldId id="701"/>
            <p14:sldId id="673"/>
            <p14:sldId id="609"/>
            <p14:sldId id="744"/>
            <p14:sldId id="710"/>
            <p14:sldId id="712"/>
            <p14:sldId id="714"/>
            <p14:sldId id="716"/>
            <p14:sldId id="718"/>
            <p14:sldId id="642"/>
            <p14:sldId id="643"/>
            <p14:sldId id="612"/>
            <p14:sldId id="614"/>
            <p14:sldId id="615"/>
            <p14:sldId id="720"/>
            <p14:sldId id="616"/>
            <p14:sldId id="617"/>
            <p14:sldId id="722"/>
            <p14:sldId id="724"/>
            <p14:sldId id="650"/>
            <p14:sldId id="618"/>
            <p14:sldId id="631"/>
            <p14:sldId id="695"/>
            <p14:sldId id="632"/>
            <p14:sldId id="676"/>
            <p14:sldId id="703"/>
            <p14:sldId id="677"/>
            <p14:sldId id="678"/>
            <p14:sldId id="679"/>
            <p14:sldId id="681"/>
            <p14:sldId id="539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customXml" Target="../customXml/item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customXml" Target="../customXml/item3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37086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553037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616540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45853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839543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63511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6717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2312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387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1638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7924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6573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4392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4038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959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4162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6469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999781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147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7672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469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08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605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388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77239" y="2077822"/>
            <a:ext cx="1004409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 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79125" y="5752217"/>
            <a:ext cx="1968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8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37651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795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30649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30648" y="8707"/>
            <a:ext cx="9023511" cy="540413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622987" y="3758532"/>
            <a:ext cx="6349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Tender Management Processes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622987" y="4360451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8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622987" y="4923507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84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1" y="219629"/>
            <a:ext cx="4528442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789260" flipV="1">
            <a:off x="-1421399" y="3989567"/>
            <a:ext cx="5573486" cy="3078779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55657" y="485824"/>
            <a:ext cx="411389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4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4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078781" y="1791429"/>
            <a:ext cx="88122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Define tender management.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Explain why organizations use tenders.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different tendering methods.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Prepare tender documents.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Conduct supplier evaluation.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Select the best supplier.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ethical issues in tendering.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Apply digital procurement tools.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164080" y="-41697"/>
            <a:ext cx="8305800" cy="108018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3000" b="1" i="0" u="non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PROCUREMENT</a:t>
            </a:r>
            <a:r>
              <a:rPr lang="en-US" sz="3000" b="1" dirty="0">
                <a:solidFill>
                  <a:srgbClr val="00B0F0"/>
                </a:solidFill>
              </a:rPr>
              <a:t> MANAGEMENT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110679" y="1161576"/>
            <a:ext cx="11695241" cy="5705037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/>
              <a:t>What is Procurement?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Definition</a:t>
            </a:r>
            <a:endParaRPr lang="en-US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dirty="0"/>
              <a:t>Procurement is the process of acquiring goods, services, or works from external</a:t>
            </a:r>
          </a:p>
          <a:p>
            <a:pPr>
              <a:buNone/>
            </a:pPr>
            <a:r>
              <a:rPr lang="en-US" dirty="0"/>
              <a:t>suppliers to meet organizational needs while achieving the best value for money.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Procurement Objectives</a:t>
            </a:r>
            <a:endParaRPr lang="en-US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Right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Right quantity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Right supplier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Right price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Right delivery time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Right location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47F1CBF-526C-4E03-AC85-FF034A0BA9AF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D9FC128-C516-7133-E96A-A8C7A42BEF9C}"/>
              </a:ext>
            </a:extLst>
          </p:cNvPr>
          <p:cNvSpPr/>
          <p:nvPr/>
        </p:nvSpPr>
        <p:spPr>
          <a:xfrm>
            <a:off x="11805920" y="983973"/>
            <a:ext cx="1259840" cy="5447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F6B231C-506B-9EA1-16BD-9BDE800537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520" y="43944"/>
            <a:ext cx="2331720" cy="994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131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217420" y="110444"/>
            <a:ext cx="8305800" cy="7159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TENDER MANAGEMENT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325121" y="1141366"/>
            <a:ext cx="12558914" cy="593920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900" b="1" dirty="0">
                <a:solidFill>
                  <a:srgbClr val="00B0F0"/>
                </a:solidFill>
              </a:rPr>
              <a:t>What is Tender Management?</a:t>
            </a:r>
          </a:p>
          <a:p>
            <a:pPr>
              <a:buNone/>
            </a:pPr>
            <a:r>
              <a:rPr lang="en-US" sz="2700" dirty="0"/>
              <a:t>Tender Management is the structured process of inviting suppliers to compete for </a:t>
            </a:r>
          </a:p>
          <a:p>
            <a:pPr>
              <a:buNone/>
            </a:pPr>
            <a:r>
              <a:rPr lang="en-US" sz="2700" dirty="0"/>
              <a:t>Business through formal bidding, evaluating their offers, selecting the most suitable</a:t>
            </a:r>
          </a:p>
          <a:p>
            <a:pPr>
              <a:buNone/>
            </a:pPr>
            <a:r>
              <a:rPr lang="en-US" sz="2700" dirty="0"/>
              <a:t>supplier, and  awarding contracts.</a:t>
            </a:r>
          </a:p>
          <a:p>
            <a:pPr>
              <a:buNone/>
            </a:pPr>
            <a:r>
              <a:rPr lang="en-US" sz="2900" b="1" dirty="0">
                <a:solidFill>
                  <a:srgbClr val="00B0F0"/>
                </a:solidFill>
              </a:rPr>
              <a:t>Why Organizations Use Tendering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Promote fair competition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Increase transparency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Obtain competitive prices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Improve supplier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Reduce procurement risks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Ensure regulatory compliance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700" dirty="0"/>
              <a:t>Encourage innovation</a:t>
            </a:r>
          </a:p>
          <a:p>
            <a:pPr>
              <a:spcBef>
                <a:spcPct val="50000"/>
              </a:spcBef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A1734EE-19D9-4B3B-AA95-768ECF03B405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FC58008-A0D2-CAB9-7168-C503435305FF}"/>
              </a:ext>
            </a:extLst>
          </p:cNvPr>
          <p:cNvSpPr/>
          <p:nvPr/>
        </p:nvSpPr>
        <p:spPr>
          <a:xfrm>
            <a:off x="12106795" y="898479"/>
            <a:ext cx="1066800" cy="530547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8A48F4D-5AC9-3D4A-0ECD-6C11E8A97B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81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65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180431" y="1445939"/>
            <a:ext cx="10895304" cy="4953000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Procurement Planning Before Tendering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/>
              <a:t>Activities include: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Spend analysis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Market research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Budget estimation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Risk assessment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Procurement schedule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market analysis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7833352-24EC-4C41-9DF3-389C7D542E0E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B4E3855-6945-45A5-DACD-2B62E86157D2}"/>
              </a:ext>
            </a:extLst>
          </p:cNvPr>
          <p:cNvSpPr/>
          <p:nvPr/>
        </p:nvSpPr>
        <p:spPr>
          <a:xfrm>
            <a:off x="11531600" y="1050878"/>
            <a:ext cx="1432560" cy="518736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A7D0A54-5F09-27CC-4521-8B3D743710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DE1A673-8BDB-F9E0-5F46-A0E32224A5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95969" y="-212283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3000" b="1" i="0" u="non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PROCUREMENT</a:t>
            </a:r>
            <a:r>
              <a:rPr lang="en-US" sz="3000" b="1" dirty="0">
                <a:solidFill>
                  <a:srgbClr val="00B0F0"/>
                </a:solidFill>
              </a:rPr>
              <a:t> MANAGEMENT</a:t>
            </a:r>
          </a:p>
        </p:txBody>
      </p:sp>
    </p:spTree>
    <p:extLst>
      <p:ext uri="{BB962C8B-B14F-4D97-AF65-F5344CB8AC3E}">
        <p14:creationId xmlns:p14="http://schemas.microsoft.com/office/powerpoint/2010/main" val="1678767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485572" y="131285"/>
            <a:ext cx="8637884" cy="82968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PROCUREMENT MANAGEMENT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1522605"/>
            <a:ext cx="11157422" cy="4572000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Make-or-Buy Decision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Internal production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Outsourcing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Cost comparison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Strategic considerations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Core competencies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4A6F23D-2804-4BC6-8C55-81B45932CDC6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8AA89FA-3F57-B8E3-C75C-33E3D90B2B7E}"/>
              </a:ext>
            </a:extLst>
          </p:cNvPr>
          <p:cNvSpPr/>
          <p:nvPr/>
        </p:nvSpPr>
        <p:spPr>
          <a:xfrm>
            <a:off x="11531600" y="1050878"/>
            <a:ext cx="181021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20C794C-A949-0D11-439B-ADFD827B6B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73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C52B8-AD71-064A-B8F4-C4002F430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233C4173-C5BE-427D-C685-6558ED471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5026" y="0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Procurement Management Flow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C0CF9B-2DB8-90E4-21C9-44B168B14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833352-24EC-4C41-9DF3-389C7D542E0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F0AE576-A4CF-BAC4-7FDE-3A47E1103E71}"/>
              </a:ext>
            </a:extLst>
          </p:cNvPr>
          <p:cNvSpPr/>
          <p:nvPr/>
        </p:nvSpPr>
        <p:spPr>
          <a:xfrm>
            <a:off x="11587480" y="1128030"/>
            <a:ext cx="1264920" cy="541088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FB9133F-FEB5-73A8-87BE-57146B8754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66746" y="0"/>
            <a:ext cx="2196374" cy="10508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FD2F8D-F588-7C3B-8938-F7019B478477}"/>
              </a:ext>
            </a:extLst>
          </p:cNvPr>
          <p:cNvSpPr txBox="1"/>
          <p:nvPr/>
        </p:nvSpPr>
        <p:spPr>
          <a:xfrm>
            <a:off x="243840" y="-64264"/>
            <a:ext cx="5364480" cy="698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Plan Procurement Management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▼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 procurement requirements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▼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Prepare procurement documents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▼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Conduct Procurements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▼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Evaluate proposals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▼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Negotiate contracts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▼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Award contracts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▼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 Procurements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▼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Monitor supplier performance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          ▼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Contract closure</a:t>
            </a:r>
          </a:p>
        </p:txBody>
      </p:sp>
    </p:spTree>
    <p:extLst>
      <p:ext uri="{BB962C8B-B14F-4D97-AF65-F5344CB8AC3E}">
        <p14:creationId xmlns:p14="http://schemas.microsoft.com/office/powerpoint/2010/main" val="2339137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943100" y="79526"/>
            <a:ext cx="8305800" cy="916675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Types of Tenders</a:t>
            </a:r>
            <a:endParaRPr lang="en-US" sz="3200" b="1" dirty="0">
              <a:solidFill>
                <a:srgbClr val="00B0F0"/>
              </a:solidFill>
            </a:endParaRP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1DE7DDF6-1D43-252D-BBF3-BAC0CBE399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1794462"/>
              </p:ext>
            </p:extLst>
          </p:nvPr>
        </p:nvGraphicFramePr>
        <p:xfrm>
          <a:off x="576580" y="1404039"/>
          <a:ext cx="9672320" cy="4952310"/>
        </p:xfrm>
        <a:graphic>
          <a:graphicData uri="http://schemas.openxmlformats.org/drawingml/2006/table">
            <a:tbl>
              <a:tblPr/>
              <a:tblGrid>
                <a:gridCol w="4216428">
                  <a:extLst>
                    <a:ext uri="{9D8B030D-6E8A-4147-A177-3AD203B41FA5}">
                      <a16:colId xmlns:a16="http://schemas.microsoft.com/office/drawing/2014/main" val="4199766805"/>
                    </a:ext>
                  </a:extLst>
                </a:gridCol>
                <a:gridCol w="5455892">
                  <a:extLst>
                    <a:ext uri="{9D8B030D-6E8A-4147-A177-3AD203B41FA5}">
                      <a16:colId xmlns:a16="http://schemas.microsoft.com/office/drawing/2014/main" val="3026839614"/>
                    </a:ext>
                  </a:extLst>
                </a:gridCol>
              </a:tblGrid>
              <a:tr h="82538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solidFill>
                            <a:srgbClr val="00B0F0"/>
                          </a:solidFill>
                        </a:rPr>
                        <a:t>Type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>
                          <a:solidFill>
                            <a:srgbClr val="00B0F0"/>
                          </a:solidFill>
                        </a:rPr>
                        <a:t>Description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3304292"/>
                  </a:ext>
                </a:extLst>
              </a:tr>
              <a:tr h="82538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Open Tender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Public invitation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209316"/>
                  </a:ext>
                </a:extLst>
              </a:tr>
              <a:tr h="82538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Restricted Tender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Selected suppliers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7985647"/>
                  </a:ext>
                </a:extLst>
              </a:tr>
              <a:tr h="82538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Single Source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One supplier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8001074"/>
                  </a:ext>
                </a:extLst>
              </a:tr>
              <a:tr h="82538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Negotiated Tender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Direct negotiation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214992"/>
                  </a:ext>
                </a:extLst>
              </a:tr>
              <a:tr h="82538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Two-Stage Tender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Technical then commercial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3784797"/>
                  </a:ext>
                </a:extLst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91803F7-8938-4B29-AB4C-4A793AEC9709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57CC857-EE02-AAB0-3F63-70D61A9C5A22}"/>
              </a:ext>
            </a:extLst>
          </p:cNvPr>
          <p:cNvSpPr/>
          <p:nvPr/>
        </p:nvSpPr>
        <p:spPr>
          <a:xfrm>
            <a:off x="11623040" y="1050878"/>
            <a:ext cx="1463040" cy="530547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2FD0EF4-2445-53AF-600C-17AB55335B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21921" y="79526"/>
            <a:ext cx="2092960" cy="91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113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866900" y="-117522"/>
            <a:ext cx="8458200" cy="1015665"/>
          </a:xfrm>
        </p:spPr>
        <p:txBody>
          <a:bodyPr>
            <a:normAutofit/>
          </a:bodyPr>
          <a:lstStyle/>
          <a:p>
            <a:pPr algn="ctr"/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Types of Tenders</a:t>
            </a:r>
            <a:endParaRPr lang="en-US" altLang="en-US" sz="3200" dirty="0">
              <a:solidFill>
                <a:srgbClr val="00B0F0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150" y="1020063"/>
            <a:ext cx="11513729" cy="45624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Open Tender</a:t>
            </a:r>
          </a:p>
          <a:p>
            <a:pPr>
              <a:buNone/>
            </a:pPr>
            <a:r>
              <a:rPr lang="en-US" sz="2600" dirty="0"/>
              <a:t>An </a:t>
            </a:r>
            <a:r>
              <a:rPr lang="en-US" sz="2600" b="1" dirty="0"/>
              <a:t>Open Tender</a:t>
            </a:r>
            <a:r>
              <a:rPr lang="en-US" sz="2600" dirty="0"/>
              <a:t> is a procurement method in which an organization publicly</a:t>
            </a:r>
          </a:p>
          <a:p>
            <a:pPr>
              <a:buNone/>
            </a:pPr>
            <a:r>
              <a:rPr lang="en-US" sz="2600" dirty="0"/>
              <a:t>advertises its purchasing requirement, allowing </a:t>
            </a:r>
            <a:r>
              <a:rPr lang="en-US" sz="2600" b="1" dirty="0"/>
              <a:t>any qualified supplier</a:t>
            </a:r>
            <a:r>
              <a:rPr lang="en-US" sz="2600" dirty="0"/>
              <a:t> to submit a</a:t>
            </a:r>
          </a:p>
          <a:p>
            <a:pPr>
              <a:buNone/>
            </a:pPr>
            <a:r>
              <a:rPr lang="en-US" sz="2600" dirty="0"/>
              <a:t>bid. It is one of the most transparent and competitive tendering methods.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Maximum competition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Transparency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Lower prices 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Disadvantages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Many bids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Longer evaluation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Higher administrative cost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6AE71B3-0ED3-BDAF-F9BC-0F7C6327C00C}"/>
              </a:ext>
            </a:extLst>
          </p:cNvPr>
          <p:cNvSpPr/>
          <p:nvPr/>
        </p:nvSpPr>
        <p:spPr>
          <a:xfrm>
            <a:off x="11694159" y="1050878"/>
            <a:ext cx="1239521" cy="536008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76A1228-504E-FFA1-99BB-5BE6F8335D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298609" cy="94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34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539E5F-D24E-681E-9153-62C207602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036D0280-C73D-D813-0DFB-7A7BCC845A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66900" y="-117522"/>
            <a:ext cx="8458200" cy="1015665"/>
          </a:xfrm>
        </p:spPr>
        <p:txBody>
          <a:bodyPr>
            <a:normAutofit/>
          </a:bodyPr>
          <a:lstStyle/>
          <a:p>
            <a:pPr algn="ctr"/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Examples of open tender</a:t>
            </a:r>
            <a:endParaRPr lang="en-US" altLang="en-US" sz="3200" dirty="0">
              <a:solidFill>
                <a:srgbClr val="00B0F0"/>
              </a:solidFill>
            </a:endParaRP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6D7A991E-D608-556D-C2FD-07EBC4DEB8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9150" y="1020063"/>
            <a:ext cx="11513729" cy="45624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/>
              <a:t>Example : Telecommunications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Company: Vodafone</a:t>
            </a:r>
          </a:p>
          <a:p>
            <a:pPr>
              <a:buNone/>
            </a:pPr>
            <a:r>
              <a:rPr lang="en-US" b="1" dirty="0"/>
              <a:t>Procurement Need</a:t>
            </a:r>
          </a:p>
          <a:p>
            <a:pPr>
              <a:buNone/>
            </a:pPr>
            <a:r>
              <a:rPr lang="en-US" dirty="0"/>
              <a:t>Construction of new telecommunications towers.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Open Tender</a:t>
            </a:r>
          </a:p>
          <a:p>
            <a:pPr>
              <a:buNone/>
            </a:pPr>
            <a:r>
              <a:rPr lang="en-US" dirty="0"/>
              <a:t>Engineering and construction companies are invited to submit bids.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Evaluation: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Technical expertise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Previous telecom experience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Safety performance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Commercial proposal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6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65D08CF-51BA-D4FF-3747-35368A99EE07}"/>
              </a:ext>
            </a:extLst>
          </p:cNvPr>
          <p:cNvSpPr/>
          <p:nvPr/>
        </p:nvSpPr>
        <p:spPr>
          <a:xfrm>
            <a:off x="11694159" y="1050878"/>
            <a:ext cx="1239521" cy="536008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C87EECE-15A9-F3E9-2EC5-177AFCCA68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298609" cy="94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0126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866900" y="131389"/>
            <a:ext cx="8458200" cy="693533"/>
          </a:xfrm>
        </p:spPr>
        <p:txBody>
          <a:bodyPr>
            <a:noAutofit/>
          </a:bodyPr>
          <a:lstStyle/>
          <a:p>
            <a:pPr algn="ctr"/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Types of Tenders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431" y="1187507"/>
            <a:ext cx="11757569" cy="570537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Restricted Tender</a:t>
            </a:r>
          </a:p>
          <a:p>
            <a:pPr>
              <a:buNone/>
            </a:pPr>
            <a:r>
              <a:rPr lang="en-US" dirty="0"/>
              <a:t>A </a:t>
            </a:r>
            <a:r>
              <a:rPr lang="en-US" b="1" dirty="0"/>
              <a:t>Restricted Tender</a:t>
            </a:r>
            <a:r>
              <a:rPr lang="en-US" dirty="0"/>
              <a:t> (also called </a:t>
            </a:r>
            <a:r>
              <a:rPr lang="en-US" b="1" dirty="0"/>
              <a:t>Selective Tender</a:t>
            </a:r>
            <a:r>
              <a:rPr lang="en-US" dirty="0"/>
              <a:t> or </a:t>
            </a:r>
            <a:r>
              <a:rPr lang="en-US" b="1" dirty="0"/>
              <a:t>Limited Tender</a:t>
            </a:r>
            <a:r>
              <a:rPr lang="en-US" dirty="0"/>
              <a:t> in some</a:t>
            </a:r>
          </a:p>
          <a:p>
            <a:pPr>
              <a:buNone/>
            </a:pPr>
            <a:r>
              <a:rPr lang="en-US" dirty="0"/>
              <a:t>organizations) is a procurement method in which </a:t>
            </a:r>
            <a:r>
              <a:rPr lang="en-US" b="1" dirty="0"/>
              <a:t>only a shortlist of pre-qualified suppliers</a:t>
            </a:r>
            <a:r>
              <a:rPr lang="en-US" dirty="0"/>
              <a:t> is invited to submit bids.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Qualified suppliers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Faster evaluation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Better technical capability 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Disadvantages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Reduced competition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12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2BD025-B33C-6DB4-3E33-76BD7D90C3AF}"/>
              </a:ext>
            </a:extLst>
          </p:cNvPr>
          <p:cNvSpPr/>
          <p:nvPr/>
        </p:nvSpPr>
        <p:spPr>
          <a:xfrm>
            <a:off x="11744960" y="1050878"/>
            <a:ext cx="14122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8565337-629E-C3A8-3192-CC969DD248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047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CF0B2B-74A4-DC1C-A677-6D3E45B314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F00065D5-FCA2-48BD-EAAE-CEAE09F72A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14525" y="229547"/>
            <a:ext cx="8458200" cy="693533"/>
          </a:xfrm>
        </p:spPr>
        <p:txBody>
          <a:bodyPr>
            <a:noAutofit/>
          </a:bodyPr>
          <a:lstStyle/>
          <a:p>
            <a:pPr algn="ctr"/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Examples of restricted tender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0F317BA2-7FC2-E1CA-9ABF-A3086B803E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2241" y="1016000"/>
            <a:ext cx="11832544" cy="584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600" b="1" dirty="0"/>
              <a:t>Example : Banking Industry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Company: HSBC</a:t>
            </a:r>
          </a:p>
          <a:p>
            <a:pPr>
              <a:buNone/>
            </a:pPr>
            <a:r>
              <a:rPr lang="en-US" sz="2600" b="1" dirty="0"/>
              <a:t>Procurement Need</a:t>
            </a:r>
          </a:p>
          <a:p>
            <a:pPr>
              <a:buNone/>
            </a:pPr>
            <a:r>
              <a:rPr lang="en-US" sz="2600" dirty="0"/>
              <a:t>Implementation of a cybersecurity system.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Why Restricted Tender?</a:t>
            </a:r>
          </a:p>
          <a:p>
            <a:pPr>
              <a:buNone/>
            </a:pPr>
            <a:r>
              <a:rPr lang="en-US" sz="2600" dirty="0"/>
              <a:t>Only certified cybersecurity companies with experience in banking systems are invited.</a:t>
            </a:r>
          </a:p>
          <a:p>
            <a:pPr>
              <a:buNone/>
            </a:pPr>
            <a:r>
              <a:rPr lang="en-US" sz="2600" b="1" dirty="0"/>
              <a:t>Evaluation includes: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Security expertise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Compliance certifications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Implementation experience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Support capability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Price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6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E6D32E-CC69-1DBF-973A-84AF86243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C899BF0-B52E-DF91-6622-9416713DDD3D}"/>
              </a:ext>
            </a:extLst>
          </p:cNvPr>
          <p:cNvSpPr/>
          <p:nvPr/>
        </p:nvSpPr>
        <p:spPr>
          <a:xfrm>
            <a:off x="11836400" y="1050878"/>
            <a:ext cx="11277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D52F277-4D3A-9C96-5A91-A6DEF7658A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053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819885" y="0"/>
            <a:ext cx="8305800" cy="101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Types of Tenders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1095089"/>
            <a:ext cx="11716929" cy="4267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Single Source Procurement</a:t>
            </a:r>
          </a:p>
          <a:p>
            <a:pPr>
              <a:buNone/>
            </a:pPr>
            <a:r>
              <a:rPr lang="en-US" dirty="0"/>
              <a:t>   A </a:t>
            </a:r>
            <a:r>
              <a:rPr lang="en-US" b="1" dirty="0"/>
              <a:t>Single-Source Tender</a:t>
            </a:r>
            <a:r>
              <a:rPr lang="en-US" dirty="0"/>
              <a:t> (also called </a:t>
            </a:r>
            <a:r>
              <a:rPr lang="en-US" b="1" dirty="0"/>
              <a:t>Sole-Source Procurement</a:t>
            </a:r>
            <a:r>
              <a:rPr lang="en-US" dirty="0"/>
              <a:t> in some organizations) is a procurement method in which </a:t>
            </a:r>
            <a:r>
              <a:rPr lang="en-US" b="1" dirty="0"/>
              <a:t>only one supplier is invited to submit a bid</a:t>
            </a:r>
            <a:r>
              <a:rPr lang="en-US" dirty="0"/>
              <a:t> because no other supplier can meet the organization's requirements or because there is a valid business justification.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When is it appropriate?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Emergency procurement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Patent holder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Proprietary technology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Sole distributor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Compatibility requirements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412DFC4-E492-4E7C-A4EB-908C6ACC0278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5FCF59A-8B70-0953-934B-8CE1413EAD1F}"/>
              </a:ext>
            </a:extLst>
          </p:cNvPr>
          <p:cNvSpPr/>
          <p:nvPr/>
        </p:nvSpPr>
        <p:spPr>
          <a:xfrm>
            <a:off x="11755120" y="1155869"/>
            <a:ext cx="11023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3FD8FF0-A9C6-94D2-B848-D9C78A20D2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93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0061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10EA02-F4C6-B1C2-4D38-D60E4FC78B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6388A25-6F45-7E39-C614-F841A1D24A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83972" y="-239418"/>
            <a:ext cx="8305800" cy="101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Examples of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Single Source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 tender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38094EB6-D417-36F8-A0EC-ADA81774BD3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7535" y="546050"/>
            <a:ext cx="11875634" cy="4267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600" b="1" dirty="0"/>
              <a:t>Example: Information Technology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Company: Bank</a:t>
            </a:r>
          </a:p>
          <a:p>
            <a:pPr>
              <a:buNone/>
            </a:pPr>
            <a:r>
              <a:rPr lang="en-US" sz="2600" b="1" dirty="0"/>
              <a:t>Procurement Requirement</a:t>
            </a:r>
          </a:p>
          <a:p>
            <a:pPr>
              <a:buNone/>
            </a:pPr>
            <a:r>
              <a:rPr lang="en-US" sz="2600" dirty="0"/>
              <a:t>Upgrade the bank's core banking software.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Situation</a:t>
            </a:r>
          </a:p>
          <a:p>
            <a:pPr>
              <a:buNone/>
            </a:pPr>
            <a:r>
              <a:rPr lang="en-US" sz="2600" dirty="0"/>
              <a:t>The existing software is proprietary.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Why Single-Source?</a:t>
            </a:r>
          </a:p>
          <a:p>
            <a:pPr>
              <a:buNone/>
            </a:pPr>
            <a:r>
              <a:rPr lang="en-US" sz="2600" b="1" dirty="0"/>
              <a:t>Only the original software developer can: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Upgrade the system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Modify the source code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Provide official technical support 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Outcome</a:t>
            </a:r>
          </a:p>
          <a:p>
            <a:pPr>
              <a:buNone/>
            </a:pPr>
            <a:r>
              <a:rPr lang="en-US" sz="2600" dirty="0"/>
              <a:t>The bank negotiates directly with the software vendor.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6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CEF4D-D48B-1D98-DB6B-53C3DE3F9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2DFC4-E492-4E7C-A4EB-908C6ACC027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8BA70E7-2ECC-9352-6B8C-2A6AA1E86A11}"/>
              </a:ext>
            </a:extLst>
          </p:cNvPr>
          <p:cNvSpPr/>
          <p:nvPr/>
        </p:nvSpPr>
        <p:spPr>
          <a:xfrm>
            <a:off x="11755120" y="1155869"/>
            <a:ext cx="11023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3F8A7A4-0C98-0AFA-1B9C-EE3AD0B0FC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8831" y="-164313"/>
            <a:ext cx="2305141" cy="86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4304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2FCCE8-ABFB-4D8B-2C42-2F671EA3E8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5B5345F6-0173-AA13-1527-04C8DA6D81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19885" y="0"/>
            <a:ext cx="8305800" cy="101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Types of Tenders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01BD1464-AB42-CF6E-9B88-A2F338E6C36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431" y="1095089"/>
            <a:ext cx="11788049" cy="4267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dirty="0"/>
              <a:t>   </a:t>
            </a:r>
            <a:r>
              <a:rPr lang="en-US" dirty="0">
                <a:solidFill>
                  <a:srgbClr val="00B0F0"/>
                </a:solidFill>
              </a:rPr>
              <a:t>A </a:t>
            </a:r>
            <a:r>
              <a:rPr lang="en-US" b="1" dirty="0">
                <a:solidFill>
                  <a:srgbClr val="00B0F0"/>
                </a:solidFill>
              </a:rPr>
              <a:t>Negotiated Tender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/>
              <a:t>is a procurement method in which the buyer negotiates directly with </a:t>
            </a:r>
            <a:r>
              <a:rPr lang="en-US" b="1" dirty="0"/>
              <a:t>one or more selected suppliers</a:t>
            </a:r>
            <a:r>
              <a:rPr lang="en-US" dirty="0"/>
              <a:t> to agree on the technical, commercial, and contractual terms before awarding the contract.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It is commonly used when: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procurement is </a:t>
            </a:r>
            <a:r>
              <a:rPr lang="en-US" b="1" dirty="0"/>
              <a:t>complex</a:t>
            </a:r>
            <a:r>
              <a:rPr lang="en-US" dirty="0"/>
              <a:t>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Requirements cannot be fully specified in advance.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There is an urgent need.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Only a few qualified suppliers exist.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Price and contract terms require detailed negotiation.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8C6C35-87DF-A8DE-21BE-29986587B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2DFC4-E492-4E7C-A4EB-908C6ACC027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ED7166E-794C-98A7-9AF0-93A4274BD793}"/>
              </a:ext>
            </a:extLst>
          </p:cNvPr>
          <p:cNvSpPr/>
          <p:nvPr/>
        </p:nvSpPr>
        <p:spPr>
          <a:xfrm>
            <a:off x="11755120" y="1155869"/>
            <a:ext cx="11023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4D9D813-8204-A27B-97EF-2B0605A7DE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93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061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0FDFE5-F169-5F6E-132B-4E84808B10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62CFFEB-C100-C18F-208F-7C0F82E4BA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21555" y="-125114"/>
            <a:ext cx="8305800" cy="101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 of a negotiated tender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9BC09AC1-6C54-23F6-A78E-0DA720CEED0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431" y="1095089"/>
            <a:ext cx="11788049" cy="4267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/>
              <a:t>Example : Food Manufacturing</a:t>
            </a:r>
          </a:p>
          <a:p>
            <a:pPr>
              <a:buNone/>
            </a:pPr>
            <a:r>
              <a:rPr lang="en-US" b="1" dirty="0"/>
              <a:t>Company: Nestlé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Procurement Requirement</a:t>
            </a:r>
          </a:p>
          <a:p>
            <a:pPr>
              <a:buNone/>
            </a:pPr>
            <a:r>
              <a:rPr lang="en-US" dirty="0"/>
              <a:t>Purchase a customized packaging production line.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Negotiation Topics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Machine customization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Production speed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Factory acceptance testing (FAT)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Site acceptance testing (SAT)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Delivery schedule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Price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CBDF46-C5B9-3C51-55FC-6B445C7ED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2DFC4-E492-4E7C-A4EB-908C6ACC027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292F605-1E80-8993-0A7B-E2F66A535127}"/>
              </a:ext>
            </a:extLst>
          </p:cNvPr>
          <p:cNvSpPr/>
          <p:nvPr/>
        </p:nvSpPr>
        <p:spPr>
          <a:xfrm>
            <a:off x="11755120" y="1155869"/>
            <a:ext cx="11023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187667B-4062-ABD3-906E-1C0E9C37A5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93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5840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11ED9-A4DB-81DA-7D23-C22AAD2AA6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D926C72E-C951-42AB-9E7C-D97345C0B3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19885" y="0"/>
            <a:ext cx="8305800" cy="101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Types of Tenders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6CD58C35-BEFB-1095-E443-184D269FF7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" y="1420209"/>
            <a:ext cx="12313920" cy="4267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/>
              <a:t>A Two-Stage Tender </a:t>
            </a:r>
            <a:r>
              <a:rPr lang="en-US" dirty="0"/>
              <a:t>is a procurement method where suppliers submit their bids in two separate stages:</a:t>
            </a:r>
          </a:p>
          <a:p>
            <a:pPr>
              <a:buNone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Stage 1</a:t>
            </a:r>
            <a:r>
              <a:rPr lang="en-US" dirty="0"/>
              <a:t>: Technical Proposal (without price)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Stage 2</a:t>
            </a:r>
            <a:r>
              <a:rPr lang="en-US" dirty="0"/>
              <a:t>: Commercial / Financial Proposal (only for technically qualified suppliers)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This method is commonly used for complex, high-value, or specialized</a:t>
            </a:r>
          </a:p>
          <a:p>
            <a:pPr>
              <a:buNone/>
            </a:pPr>
            <a:r>
              <a:rPr lang="en-US" dirty="0"/>
              <a:t>procurements where technical capability must be assessed before considering price.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A6423-A72B-F094-F909-9DE90BF83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2DFC4-E492-4E7C-A4EB-908C6ACC027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45A7DED-5067-545D-817E-0FE349580B89}"/>
              </a:ext>
            </a:extLst>
          </p:cNvPr>
          <p:cNvSpPr/>
          <p:nvPr/>
        </p:nvSpPr>
        <p:spPr>
          <a:xfrm>
            <a:off x="12313920" y="959683"/>
            <a:ext cx="8788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794E2B4-4841-87DF-A47F-63E99317AF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93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6567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6FABF4-A497-1603-0ABA-CF56A2517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B1574F68-F5BC-9A03-664D-65B852E2AE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97063" y="158924"/>
            <a:ext cx="8382000" cy="838200"/>
          </a:xfrm>
        </p:spPr>
        <p:txBody>
          <a:bodyPr>
            <a:normAutofit/>
          </a:bodyPr>
          <a:lstStyle/>
          <a:p>
            <a:pPr algn="ctr"/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Types of Tenders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39ACBB6F-7BA4-E223-2976-64C47C25DF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431" y="1447800"/>
            <a:ext cx="11473089" cy="5410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Two-Envelope Tender System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Envelope 1</a:t>
            </a:r>
          </a:p>
          <a:p>
            <a:pPr>
              <a:buNone/>
            </a:pPr>
            <a:r>
              <a:rPr lang="en-US" b="1" dirty="0"/>
              <a:t>Technical Proposal</a:t>
            </a:r>
          </a:p>
          <a:p>
            <a:pPr>
              <a:buNone/>
            </a:pPr>
            <a:r>
              <a:rPr lang="en-US" b="1" dirty="0"/>
              <a:t>↓</a:t>
            </a:r>
          </a:p>
          <a:p>
            <a:pPr>
              <a:buNone/>
            </a:pPr>
            <a:r>
              <a:rPr lang="en-US" b="1" dirty="0"/>
              <a:t>Evaluation</a:t>
            </a:r>
          </a:p>
          <a:p>
            <a:pPr>
              <a:buNone/>
            </a:pPr>
            <a:r>
              <a:rPr lang="en-US" b="1" dirty="0"/>
              <a:t>↓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Envelope 2</a:t>
            </a:r>
          </a:p>
          <a:p>
            <a:pPr>
              <a:buNone/>
            </a:pPr>
            <a:r>
              <a:rPr lang="en-US" b="1" dirty="0"/>
              <a:t>Financial Proposal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06AC27-CF88-C8F7-AB66-8D5570A96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FD197E3-8FC2-430A-B5E6-EA945094758D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D592BF2-3FC5-64E8-57D9-D176878F73C6}"/>
              </a:ext>
            </a:extLst>
          </p:cNvPr>
          <p:cNvSpPr/>
          <p:nvPr/>
        </p:nvSpPr>
        <p:spPr>
          <a:xfrm>
            <a:off x="11734800" y="1050878"/>
            <a:ext cx="14224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4835B80-28F9-31A7-D2F8-2EDA6772F2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625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9862CC-F3BC-C3C2-09BA-2F94C51F4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35CFB0D6-45B4-69D0-244B-855CE7EB04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94276" y="-55880"/>
            <a:ext cx="8305800" cy="101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 of A Two-Stage Tender 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131C6E36-4430-F66F-404D-6CA733C756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4889" y="946008"/>
            <a:ext cx="12747671" cy="4267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700" b="1" dirty="0"/>
              <a:t>Example : Pharmaceutical Industry</a:t>
            </a:r>
          </a:p>
          <a:p>
            <a:pPr>
              <a:buNone/>
            </a:pPr>
            <a:r>
              <a:rPr lang="en-US" sz="2400" b="1" dirty="0"/>
              <a:t>Company: Pfizer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Procurement Requirement</a:t>
            </a:r>
          </a:p>
          <a:p>
            <a:pPr>
              <a:buNone/>
            </a:pPr>
            <a:r>
              <a:rPr lang="en-US" sz="2400" dirty="0"/>
              <a:t>Supply and installation of a sterile injectable production line.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Stage 1 – Technical Evaluation</a:t>
            </a:r>
          </a:p>
          <a:p>
            <a:pPr>
              <a:buNone/>
            </a:pPr>
            <a:r>
              <a:rPr lang="en-US" sz="2400" b="1" dirty="0"/>
              <a:t>Suppliers submit</a:t>
            </a:r>
            <a:r>
              <a:rPr lang="en-US" sz="2400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Equipment specifications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GMP compliance details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Production capacity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Validation approach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Installation methodology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Training plan</a:t>
            </a:r>
          </a:p>
          <a:p>
            <a:pPr>
              <a:buNone/>
            </a:pPr>
            <a:r>
              <a:rPr lang="en-US" sz="2300" b="1" dirty="0"/>
              <a:t>The evaluation committee selects suppliers that meet all technical and regulatory requirements.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22F28B-38B9-AB65-2212-C2396240E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12DFC4-E492-4E7C-A4EB-908C6ACC027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2BD001F-4E2E-AE03-6697-76612FF79BD9}"/>
              </a:ext>
            </a:extLst>
          </p:cNvPr>
          <p:cNvSpPr/>
          <p:nvPr/>
        </p:nvSpPr>
        <p:spPr>
          <a:xfrm>
            <a:off x="12313920" y="959683"/>
            <a:ext cx="8788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2D045C6F-7301-6D74-B88A-BD365A0B57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14889" y="23646"/>
            <a:ext cx="2305141" cy="93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0856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9602"/>
            <a:ext cx="10515600" cy="689731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Tender Documentation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274320" y="1253331"/>
            <a:ext cx="11216640" cy="4351338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Tender Documentation</a:t>
            </a:r>
          </a:p>
          <a:p>
            <a:pPr>
              <a:buNone/>
            </a:pPr>
            <a:r>
              <a:rPr lang="en-US" b="1" dirty="0"/>
              <a:t>Typical contents: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Invitation to Tender (ITT)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Instructions to Bidders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Scope of Supply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Technical Specifications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Commercial Terms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General Conditions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Evaluation Criteria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Submission Forms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Draft Contract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519FD89-1210-4033-BF41-171FB5CEB35F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640FEB-BA46-3FAE-96D9-F343CE6BDEC0}"/>
              </a:ext>
            </a:extLst>
          </p:cNvPr>
          <p:cNvSpPr/>
          <p:nvPr/>
        </p:nvSpPr>
        <p:spPr>
          <a:xfrm>
            <a:off x="11490960" y="1050878"/>
            <a:ext cx="185085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65CD178-FDB5-9E7A-1649-C73E2B3E68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6095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1720" y="207633"/>
            <a:ext cx="10515600" cy="689731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Tender Documentation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1564640"/>
            <a:ext cx="11473089" cy="4618990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Technical Specifications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/>
              <a:t>Good specifications should be: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Clear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Complete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Measurable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Non-discriminatory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Performance-based where possible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519FD89-1210-4033-BF41-171FB5CEB35F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0DF7232-16CE-9333-3325-C2ECC8891B55}"/>
              </a:ext>
            </a:extLst>
          </p:cNvPr>
          <p:cNvSpPr/>
          <p:nvPr/>
        </p:nvSpPr>
        <p:spPr>
          <a:xfrm>
            <a:off x="11653520" y="1050878"/>
            <a:ext cx="13614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8FC2E4A-F760-2F45-400C-A0D19CAEE6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9787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9800" y="274820"/>
            <a:ext cx="10515600" cy="685753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Tender Documentation</a:t>
            </a:r>
            <a:endParaRPr lang="en-US" sz="320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72768"/>
            <a:ext cx="10972800" cy="50792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Commercial Requirements</a:t>
            </a:r>
          </a:p>
          <a:p>
            <a:pPr>
              <a:buNone/>
            </a:pPr>
            <a:r>
              <a:rPr lang="en-US" b="1" dirty="0"/>
              <a:t>Include: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Delivery terms (Incoterms)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Payment terms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Warranty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Penalties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Taxes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Insurance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Currency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Validity period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23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B8E85EA-EC05-ECAD-6D9B-70BFDDCD62D2}"/>
              </a:ext>
            </a:extLst>
          </p:cNvPr>
          <p:cNvSpPr/>
          <p:nvPr/>
        </p:nvSpPr>
        <p:spPr>
          <a:xfrm>
            <a:off x="11511279" y="1178541"/>
            <a:ext cx="136144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5776F12-19C4-6C47-60D1-F73B8476E1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3226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-8460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Tender Documentation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406400" y="1523687"/>
            <a:ext cx="11176000" cy="4267200"/>
          </a:xfrm>
        </p:spPr>
        <p:txBody>
          <a:bodyPr rtlCol="0">
            <a:noAutofit/>
          </a:bodyPr>
          <a:lstStyle/>
          <a:p>
            <a:pPr marL="0" indent="0">
              <a:buNone/>
              <a:defRPr/>
            </a:pPr>
            <a:r>
              <a:rPr lang="en-US" b="1" dirty="0">
                <a:solidFill>
                  <a:srgbClr val="00B0F0"/>
                </a:solidFill>
              </a:rPr>
              <a:t>Procurement Documents Comparison</a:t>
            </a:r>
          </a:p>
          <a:p>
            <a:pPr marR="0"/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RFI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is generally issued before preparing an 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RFP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or 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RFQ</a:t>
            </a:r>
            <a:endParaRPr lang="en-US" sz="1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indent="-457200" algn="just"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9EC3BA1-3687-4A47-982F-9FC9AF8BBDA1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7B950D2-787B-D0F8-5617-33365D236EED}"/>
              </a:ext>
            </a:extLst>
          </p:cNvPr>
          <p:cNvSpPr/>
          <p:nvPr/>
        </p:nvSpPr>
        <p:spPr>
          <a:xfrm>
            <a:off x="11206479" y="105087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13B701D-D5BA-431B-02D4-81E2F22736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62561" y="79527"/>
            <a:ext cx="2153202" cy="1161428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55EC0F9-C555-3D71-9271-5D618940BA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574114"/>
              </p:ext>
            </p:extLst>
          </p:nvPr>
        </p:nvGraphicFramePr>
        <p:xfrm>
          <a:off x="406400" y="2883384"/>
          <a:ext cx="10596880" cy="3472966"/>
        </p:xfrm>
        <a:graphic>
          <a:graphicData uri="http://schemas.openxmlformats.org/drawingml/2006/table">
            <a:tbl>
              <a:tblPr/>
              <a:tblGrid>
                <a:gridCol w="3474720">
                  <a:extLst>
                    <a:ext uri="{9D8B030D-6E8A-4147-A177-3AD203B41FA5}">
                      <a16:colId xmlns:a16="http://schemas.microsoft.com/office/drawing/2014/main" val="3374665484"/>
                    </a:ext>
                  </a:extLst>
                </a:gridCol>
                <a:gridCol w="7122160">
                  <a:extLst>
                    <a:ext uri="{9D8B030D-6E8A-4147-A177-3AD203B41FA5}">
                      <a16:colId xmlns:a16="http://schemas.microsoft.com/office/drawing/2014/main" val="3533865829"/>
                    </a:ext>
                  </a:extLst>
                </a:gridCol>
              </a:tblGrid>
              <a:tr h="59636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solidFill>
                            <a:srgbClr val="00B0F0"/>
                          </a:solidFill>
                        </a:rPr>
                        <a:t>Document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>
                          <a:solidFill>
                            <a:srgbClr val="00B0F0"/>
                          </a:solidFill>
                        </a:rPr>
                        <a:t>Purpose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113627"/>
                  </a:ext>
                </a:extLst>
              </a:tr>
              <a:tr h="59636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RFI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Gather information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0666394"/>
                  </a:ext>
                </a:extLst>
              </a:tr>
              <a:tr h="59636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RFQ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Obtain quotations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4771949"/>
                  </a:ext>
                </a:extLst>
              </a:tr>
              <a:tr h="108749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RFP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Obtain technical &amp; commercial proposals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8108407"/>
                  </a:ext>
                </a:extLst>
              </a:tr>
              <a:tr h="59636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/>
                        <a:t>ITT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0" dirty="0"/>
                        <a:t>Formal competitive tender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16911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76109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2208A6-918F-F54F-2F62-7DB023839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A52FFBB2-D70F-20CF-DEBC-D86C0333C8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6384" y="0"/>
            <a:ext cx="8458200" cy="1143000"/>
          </a:xfrm>
        </p:spPr>
        <p:txBody>
          <a:bodyPr>
            <a:normAutofit/>
          </a:bodyPr>
          <a:lstStyle/>
          <a:p>
            <a:pPr algn="ctr"/>
            <a:r>
              <a:rPr lang="en-US" altLang="en-US" sz="3000" b="1" dirty="0">
                <a:solidFill>
                  <a:srgbClr val="00B0F0"/>
                </a:solidFill>
              </a:rPr>
              <a:t>Procurement Documents</a:t>
            </a:r>
            <a:endParaRPr lang="en-US" altLang="en-US" sz="3000" dirty="0">
              <a:solidFill>
                <a:srgbClr val="00B0F0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562476D-9F8C-3DD5-E097-1D8224C08D9B}"/>
              </a:ext>
            </a:extLst>
          </p:cNvPr>
          <p:cNvSpPr/>
          <p:nvPr/>
        </p:nvSpPr>
        <p:spPr>
          <a:xfrm>
            <a:off x="11877040" y="1038332"/>
            <a:ext cx="108467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19C3BBF-65AA-FC7E-C25A-E971018BFC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2D32592-8983-5FC6-E74D-5908092BA4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886914"/>
              </p:ext>
            </p:extLst>
          </p:nvPr>
        </p:nvGraphicFramePr>
        <p:xfrm>
          <a:off x="180432" y="1381760"/>
          <a:ext cx="11625488" cy="5023104"/>
        </p:xfrm>
        <a:graphic>
          <a:graphicData uri="http://schemas.openxmlformats.org/drawingml/2006/table">
            <a:tbl>
              <a:tblPr/>
              <a:tblGrid>
                <a:gridCol w="2481488">
                  <a:extLst>
                    <a:ext uri="{9D8B030D-6E8A-4147-A177-3AD203B41FA5}">
                      <a16:colId xmlns:a16="http://schemas.microsoft.com/office/drawing/2014/main" val="3746990768"/>
                    </a:ext>
                  </a:extLst>
                </a:gridCol>
                <a:gridCol w="3860800">
                  <a:extLst>
                    <a:ext uri="{9D8B030D-6E8A-4147-A177-3AD203B41FA5}">
                      <a16:colId xmlns:a16="http://schemas.microsoft.com/office/drawing/2014/main" val="1235068957"/>
                    </a:ext>
                  </a:extLst>
                </a:gridCol>
                <a:gridCol w="5283200">
                  <a:extLst>
                    <a:ext uri="{9D8B030D-6E8A-4147-A177-3AD203B41FA5}">
                      <a16:colId xmlns:a16="http://schemas.microsoft.com/office/drawing/2014/main" val="3349335904"/>
                    </a:ext>
                  </a:extLst>
                </a:gridCol>
              </a:tblGrid>
              <a:tr h="5759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Document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Purpose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Best Used When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3999236"/>
                  </a:ext>
                </a:extLst>
              </a:tr>
              <a:tr h="143981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/>
                        <a:t>RFI (Request for Information)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Gather market information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The buyer is exploring available solutions before defining requirements.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6764061"/>
                  </a:ext>
                </a:extLst>
              </a:tr>
              <a:tr h="9916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/>
                        <a:t>RFQ (Request for Quotation)</a:t>
                      </a:r>
                      <a:endParaRPr lang="en-US" sz="2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/>
                        <a:t>Obtain prices for standard products or services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Requirements are clear, and price is the main consideration.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0406273"/>
                  </a:ext>
                </a:extLst>
              </a:tr>
              <a:tr h="10078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/>
                        <a:t>RFP (Request for Proposal)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Request detailed technical and commercial proposals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Suppliers are expected to propose different solutions or approaches.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408868"/>
                  </a:ext>
                </a:extLst>
              </a:tr>
              <a:tr h="100787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/>
                        <a:t>ITT (Invitation to Tender)</a:t>
                      </a:r>
                      <a:endParaRPr lang="en-US" sz="22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/>
                        <a:t>Invite suppliers to submit formal competitive bids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dirty="0"/>
                        <a:t>Specifications are fully defined, and suppliers compete to win the contract.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89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51133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7C09E-E863-E16A-0755-70FC953F45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1918B4E5-9208-F63E-C31C-A53E2EF08A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207633"/>
            <a:ext cx="10515600" cy="689731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EXAMPLES OF USING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/>
                <a:ea typeface="+mj-ea"/>
                <a:cs typeface="Times New Roman"/>
              </a:rPr>
              <a:t>(RFP)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IN COMPANIES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FD8B1334-8799-19BC-21F0-2E1E6F7ADEE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71871" y="1025471"/>
            <a:ext cx="11473089" cy="4618990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/>
              <a:t>Company: Coca-Cola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Situation</a:t>
            </a:r>
          </a:p>
          <a:p>
            <a:pPr>
              <a:buNone/>
            </a:pPr>
            <a:r>
              <a:rPr lang="en-US" sz="2600" dirty="0"/>
              <a:t>The company wants to outsource transportation and warehousing operations.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Why RFP?</a:t>
            </a:r>
          </a:p>
          <a:p>
            <a:pPr>
              <a:buNone/>
            </a:pPr>
            <a:r>
              <a:rPr lang="en-US" sz="2600" dirty="0"/>
              <a:t>The company needs suppliers to explain: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Transportation network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Fleet capacity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Warehouse locations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Delivery performance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Technology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Sustainability initiatives </a:t>
            </a:r>
          </a:p>
          <a:p>
            <a:pPr>
              <a:buNone/>
            </a:pPr>
            <a:r>
              <a:rPr lang="en-US" sz="2600" b="1" dirty="0"/>
              <a:t>Suppliers submit complete logistics solutions—not just transportation prices.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A2935-6167-F3DD-3BD0-988546749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19FD89-1210-4033-BF41-171FB5CEB35F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126DC28-CB5F-BFB9-B0A0-49D4A07D2EE8}"/>
              </a:ext>
            </a:extLst>
          </p:cNvPr>
          <p:cNvSpPr/>
          <p:nvPr/>
        </p:nvSpPr>
        <p:spPr>
          <a:xfrm>
            <a:off x="11653520" y="1050878"/>
            <a:ext cx="13614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9D50113-DCA0-CC61-07BD-DCFBA89B9D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9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1219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703D19-E1F9-0054-380B-7308DB1091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D4E0C06F-3FBF-550C-B229-D0B7DA1FFD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18640" y="2298"/>
            <a:ext cx="10515600" cy="689731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EXAMPLES OF USING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/>
                <a:ea typeface="+mj-ea"/>
                <a:cs typeface="Times New Roman"/>
              </a:rPr>
              <a:t>(RFP)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 IN COMPANIES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5137FDFE-B9ED-CB7D-A959-4D0295A748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431" y="586836"/>
            <a:ext cx="11473089" cy="4618990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/>
              <a:t>Example : IT Outsourcing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Company: Bank</a:t>
            </a:r>
          </a:p>
          <a:p>
            <a:pPr>
              <a:buNone/>
            </a:pPr>
            <a:r>
              <a:rPr lang="en-US" sz="2600" b="1" dirty="0"/>
              <a:t>Requirement:</a:t>
            </a:r>
          </a:p>
          <a:p>
            <a:pPr>
              <a:buNone/>
            </a:pPr>
            <a:r>
              <a:rPr lang="en-US" sz="2600" dirty="0"/>
              <a:t>Develop a Mobile Banking Application.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Suppliers submit</a:t>
            </a:r>
            <a:r>
              <a:rPr lang="en-US" sz="2600" b="1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Software architecture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Security plan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Development methodology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Project schedule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Testing approach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Support plan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Project cost </a:t>
            </a:r>
          </a:p>
          <a:p>
            <a:pPr>
              <a:buNone/>
            </a:pPr>
            <a:r>
              <a:rPr lang="en-US" sz="2600" b="1" dirty="0"/>
              <a:t>Evaluation includes technical capability and cybersecurity expertise.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6306C8-6780-EFC7-0CCC-E54864710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19FD89-1210-4033-BF41-171FB5CEB35F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DE176A4-2B35-9593-B077-10B827DD8B15}"/>
              </a:ext>
            </a:extLst>
          </p:cNvPr>
          <p:cNvSpPr/>
          <p:nvPr/>
        </p:nvSpPr>
        <p:spPr>
          <a:xfrm>
            <a:off x="11653520" y="1050878"/>
            <a:ext cx="13614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72E94FE-C038-05AD-7FAC-1B878B1348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-107315" y="-125808"/>
            <a:ext cx="2305141" cy="9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8530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3195D7-5680-2E56-2E23-31823BDE7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162477BC-9A2F-B4E8-2DD5-B6FF2ABF78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18640" y="2298"/>
            <a:ext cx="10515600" cy="689731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EXAMPLES OF USING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/>
                <a:ea typeface="+mj-ea"/>
                <a:cs typeface="Times New Roman"/>
              </a:rPr>
              <a:t>(RFQ)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 IN COMPANIES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78118710-3C09-1D5D-9F21-84CABF6603B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431" y="872732"/>
            <a:ext cx="11473089" cy="4618990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sz="2600" b="1" dirty="0"/>
              <a:t>Example : Office Supplies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Company: Unilever</a:t>
            </a:r>
          </a:p>
          <a:p>
            <a:pPr>
              <a:buNone/>
            </a:pPr>
            <a:r>
              <a:rPr lang="en-US" sz="2400" b="1" dirty="0"/>
              <a:t>Requirement</a:t>
            </a:r>
          </a:p>
          <a:p>
            <a:pPr>
              <a:buNone/>
            </a:pPr>
            <a:r>
              <a:rPr lang="en-US" sz="2400" b="1" dirty="0"/>
              <a:t>Purchase: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500 boxes of A4 paper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100 printer cartridges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50 office chairs 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Why Use an RFQ?</a:t>
            </a:r>
          </a:p>
          <a:p>
            <a:pPr>
              <a:buNone/>
            </a:pPr>
            <a:r>
              <a:rPr lang="en-US" sz="2400" dirty="0"/>
              <a:t>The specifications are already defined, so the company only needs suppliers to quote: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Unit price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Delivery time        .Payment terms          </a:t>
            </a:r>
            <a:r>
              <a:rPr lang="en-US" dirty="0"/>
              <a:t>.</a:t>
            </a:r>
            <a:r>
              <a:rPr lang="en-US" sz="2400" dirty="0"/>
              <a:t>Warranty (if applicable) </a:t>
            </a:r>
          </a:p>
          <a:p>
            <a:pPr>
              <a:buNone/>
            </a:pPr>
            <a:r>
              <a:rPr lang="en-US" sz="2400" b="1" dirty="0"/>
              <a:t>Evaluation: The company compares quotations and selects the supplier offering the</a:t>
            </a:r>
          </a:p>
          <a:p>
            <a:pPr>
              <a:buNone/>
            </a:pPr>
            <a:r>
              <a:rPr lang="en-US" sz="2400" b="1" dirty="0"/>
              <a:t>Best value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D6B718-5A85-54B3-027D-F6A8CFEFA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19FD89-1210-4033-BF41-171FB5CEB35F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509A48E-A9D4-1A05-1C17-51DF1487F026}"/>
              </a:ext>
            </a:extLst>
          </p:cNvPr>
          <p:cNvSpPr/>
          <p:nvPr/>
        </p:nvSpPr>
        <p:spPr>
          <a:xfrm>
            <a:off x="11653520" y="692029"/>
            <a:ext cx="1361440" cy="566432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3D66539-792C-7891-4889-9400B407AE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82567"/>
            <a:ext cx="2305141" cy="113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3169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44DE6-19B3-5910-92D5-921B003301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3274EE30-1BE4-287F-C42E-DC2D3934B3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18640" y="2298"/>
            <a:ext cx="10515600" cy="689731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EXAMPLES OF USING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/>
                <a:ea typeface="+mj-ea"/>
                <a:cs typeface="Times New Roman"/>
              </a:rPr>
              <a:t>(RFI)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 IN COMPANIES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697CDF1A-0E90-8F0D-6418-2078FF51E16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1120" y="767540"/>
            <a:ext cx="12580529" cy="4618990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/>
              <a:t>Example : Logistics Company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Situation</a:t>
            </a:r>
          </a:p>
          <a:p>
            <a:pPr>
              <a:buNone/>
            </a:pPr>
            <a:r>
              <a:rPr lang="en-US" dirty="0"/>
              <a:t>A logistics company wants a new Warehouse Management System (WMS).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The RFI Requests Information About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System features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Barcode support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RFID capabilities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Cloud deployment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ERP integration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AI functions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Customer references </a:t>
            </a:r>
          </a:p>
          <a:p>
            <a:pPr>
              <a:buNone/>
            </a:pPr>
            <a:r>
              <a:rPr lang="en-US" b="1" dirty="0"/>
              <a:t>The responses help define the final system requirements before issuing an RFP.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8A1224-2D75-0331-10A4-1D777FAFA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19FD89-1210-4033-BF41-171FB5CEB35F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37885CF-9B21-BC68-FC31-B7790C02D93E}"/>
              </a:ext>
            </a:extLst>
          </p:cNvPr>
          <p:cNvSpPr/>
          <p:nvPr/>
        </p:nvSpPr>
        <p:spPr>
          <a:xfrm>
            <a:off x="11653520" y="1050878"/>
            <a:ext cx="13614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ED1CADE-B07E-808C-7FCA-8B526BCDDA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-153035" y="-178405"/>
            <a:ext cx="2305141" cy="94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903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B25C70-5021-3DF8-E389-723FF7C408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3AB69163-BA62-CCEE-7C2C-A85ABE834E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18640" y="2298"/>
            <a:ext cx="10515600" cy="689731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EXAMPLES OF USING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/>
                <a:ea typeface="+mj-ea"/>
                <a:cs typeface="Times New Roman"/>
              </a:rPr>
              <a:t>(ITT)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 IN COMPANIES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7A9B004C-011B-E1C3-4271-EB7833D08C1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2400" y="1102827"/>
            <a:ext cx="12671969" cy="4618990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/>
              <a:t>Example : Oil and Gas Company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Company: Shell</a:t>
            </a:r>
          </a:p>
          <a:p>
            <a:pPr>
              <a:buNone/>
            </a:pPr>
            <a:r>
              <a:rPr lang="en-US" b="1" dirty="0"/>
              <a:t>Situation</a:t>
            </a:r>
          </a:p>
          <a:p>
            <a:pPr>
              <a:buNone/>
            </a:pPr>
            <a:r>
              <a:rPr lang="en-US" dirty="0"/>
              <a:t>The company wants to build a new fuel storage facility.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ITT Requests: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Construction methodology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Technical proposal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Project schedule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HSE (Health, Safety, and Environment) plan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Financial proposal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Previous project experience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70092E-B6AA-50CF-CDBB-D201ADC4B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19FD89-1210-4033-BF41-171FB5CEB35F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C8E1FE7-D3CB-009F-A6CF-7DC83731414F}"/>
              </a:ext>
            </a:extLst>
          </p:cNvPr>
          <p:cNvSpPr/>
          <p:nvPr/>
        </p:nvSpPr>
        <p:spPr>
          <a:xfrm>
            <a:off x="11462929" y="1102827"/>
            <a:ext cx="13614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4E6FF44-CE88-684E-0488-BB8EAF6C83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2609" y="-126456"/>
            <a:ext cx="2305141" cy="1229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9522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049462" y="238273"/>
            <a:ext cx="8458200" cy="729276"/>
          </a:xfrm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Tender Evaluation</a:t>
            </a:r>
            <a:endParaRPr lang="en-US" altLang="en-US" sz="3200" dirty="0">
              <a:solidFill>
                <a:srgbClr val="00B0F0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5343" y="1499709"/>
            <a:ext cx="10566977" cy="4648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Tender Opening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Deadline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Bid opening committee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Bid register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Confidentiality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Compliance check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31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5CAB029-360D-FB07-B8F4-19DFB2DF4BFF}"/>
              </a:ext>
            </a:extLst>
          </p:cNvPr>
          <p:cNvSpPr/>
          <p:nvPr/>
        </p:nvSpPr>
        <p:spPr>
          <a:xfrm>
            <a:off x="11501120" y="1050878"/>
            <a:ext cx="154391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70CF802-E8AB-2A56-7326-A0F676D6E1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6877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248508"/>
            <a:ext cx="8458200" cy="798675"/>
          </a:xfrm>
        </p:spPr>
        <p:txBody>
          <a:bodyPr>
            <a:noAutofit/>
          </a:bodyPr>
          <a:lstStyle/>
          <a:p>
            <a:pPr algn="ctr"/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Tender Evaluation</a:t>
            </a:r>
            <a:endParaRPr lang="en-US" altLang="en-US" sz="3200" dirty="0">
              <a:solidFill>
                <a:srgbClr val="00B0F0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430" y="1541986"/>
            <a:ext cx="11320689" cy="4648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Preliminary Evaluation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Signed forms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Required certificates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Bid security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Compliance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Completeness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32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A4B4C9D-4DBB-D489-37C1-CB37115B3177}"/>
              </a:ext>
            </a:extLst>
          </p:cNvPr>
          <p:cNvSpPr/>
          <p:nvPr/>
        </p:nvSpPr>
        <p:spPr>
          <a:xfrm>
            <a:off x="11643360" y="1050878"/>
            <a:ext cx="169845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A2AAF6C-4D92-4B1A-FB2B-DEB1E584CF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453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864360" y="201765"/>
            <a:ext cx="8305800" cy="601639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Tender Evaluation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311175" y="1335802"/>
            <a:ext cx="10895304" cy="5141198"/>
          </a:xfrm>
        </p:spPr>
        <p:txBody>
          <a:bodyPr rtlCol="0"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Technical Evaluation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/>
              <a:t>Criteria include: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Product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Compliance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Manufacturing capability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Certifications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Delivery capability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Experience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References </a:t>
            </a:r>
          </a:p>
          <a:p>
            <a:pPr algn="just">
              <a:spcBef>
                <a:spcPct val="100000"/>
              </a:spcBef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091EE94-F87D-45A5-9C3A-925F828BC48B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33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486865D-75D6-41C2-E416-4FAE2839A036}"/>
              </a:ext>
            </a:extLst>
          </p:cNvPr>
          <p:cNvSpPr/>
          <p:nvPr/>
        </p:nvSpPr>
        <p:spPr>
          <a:xfrm>
            <a:off x="11206479" y="105087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AA775D9-6F15-E316-8430-AF7BAF29D5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97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46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2190725" y="202120"/>
            <a:ext cx="8382000" cy="69691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Tender Evaluation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1444100"/>
            <a:ext cx="11341009" cy="4638675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Commercial Evaluation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Unit price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Total cost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Transportation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Duties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Warranty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Payment terms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Discounts </a:t>
            </a:r>
          </a:p>
          <a:p>
            <a:pPr>
              <a:buNone/>
            </a:pPr>
            <a:r>
              <a:rPr lang="en-US" dirty="0"/>
              <a:t>Introduce the concept of </a:t>
            </a:r>
            <a:r>
              <a:rPr lang="en-US" b="1" dirty="0"/>
              <a:t>Total Cost of Ownership (TCO)</a:t>
            </a:r>
            <a:r>
              <a:rPr lang="en-US" dirty="0"/>
              <a:t>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D10A7E6-DAB3-4A26-A035-3805E074FF55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34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849326C-65EE-D9B1-1E8D-421DA46F4937}"/>
              </a:ext>
            </a:extLst>
          </p:cNvPr>
          <p:cNvSpPr/>
          <p:nvPr/>
        </p:nvSpPr>
        <p:spPr>
          <a:xfrm>
            <a:off x="11602720" y="1050878"/>
            <a:ext cx="173909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813D7ED-B287-07B5-1665-98E6721327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5335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755787" y="274797"/>
            <a:ext cx="8382000" cy="6858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Tender Evaluation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311175" y="1565275"/>
            <a:ext cx="11271225" cy="4791075"/>
          </a:xfrm>
        </p:spPr>
        <p:txBody>
          <a:bodyPr>
            <a:normAutofit/>
          </a:bodyPr>
          <a:lstStyle/>
          <a:p>
            <a:pPr marL="457200" indent="-457200" algn="just">
              <a:spcBef>
                <a:spcPct val="100000"/>
              </a:spcBef>
            </a:pPr>
            <a:r>
              <a:rPr lang="en-US" b="1" dirty="0">
                <a:solidFill>
                  <a:srgbClr val="00B0F0"/>
                </a:solidFill>
              </a:rPr>
              <a:t>Supplier Evaluation Matrix</a:t>
            </a:r>
          </a:p>
          <a:p>
            <a:pPr marL="457200" indent="-457200" algn="just">
              <a:spcBef>
                <a:spcPct val="100000"/>
              </a:spcBef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AD3694D-13EF-4131-BF55-56C6DB7FDB9B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35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FF3AA4D-DF6D-239F-D35A-584E37E0D9C9}"/>
              </a:ext>
            </a:extLst>
          </p:cNvPr>
          <p:cNvSpPr/>
          <p:nvPr/>
        </p:nvSpPr>
        <p:spPr>
          <a:xfrm>
            <a:off x="11582400" y="1050878"/>
            <a:ext cx="175941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9D377C2-A370-4573-E9BF-1BA74BF6E2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B1BAB1C-04CB-A0B5-FE25-D7C948D5DB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1977678"/>
              </p:ext>
            </p:extLst>
          </p:nvPr>
        </p:nvGraphicFramePr>
        <p:xfrm>
          <a:off x="421640" y="2456974"/>
          <a:ext cx="7899400" cy="3627120"/>
        </p:xfrm>
        <a:graphic>
          <a:graphicData uri="http://schemas.openxmlformats.org/drawingml/2006/table">
            <a:tbl>
              <a:tblPr/>
              <a:tblGrid>
                <a:gridCol w="3949700">
                  <a:extLst>
                    <a:ext uri="{9D8B030D-6E8A-4147-A177-3AD203B41FA5}">
                      <a16:colId xmlns:a16="http://schemas.microsoft.com/office/drawing/2014/main" val="1349063498"/>
                    </a:ext>
                  </a:extLst>
                </a:gridCol>
                <a:gridCol w="3949700">
                  <a:extLst>
                    <a:ext uri="{9D8B030D-6E8A-4147-A177-3AD203B41FA5}">
                      <a16:colId xmlns:a16="http://schemas.microsoft.com/office/drawing/2014/main" val="42108749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/>
                        <a:t>Criteria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/>
                        <a:t>Weight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5500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Quality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30%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56590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Price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30%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72342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Delivery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15%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7921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Service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10%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30122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Experience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10%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35297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/>
                        <a:t>Sustainability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dirty="0"/>
                        <a:t>5%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44797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345005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75C97-1AF2-6919-3FF5-DC9453567E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848CBE27-7143-FF91-BFFB-C78608F7C1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60825" y="-6745"/>
            <a:ext cx="10515600" cy="985735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Example of Tender Evaluation processes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EFCD0313-32C9-3B41-5C23-B0A41E265CE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0431" y="1070215"/>
            <a:ext cx="11494394" cy="565126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sz="3300" b="1" dirty="0"/>
              <a:t>Example : Retail Industry</a:t>
            </a:r>
            <a:endParaRPr lang="en-US" sz="3600" b="1" dirty="0"/>
          </a:p>
          <a:p>
            <a:pPr>
              <a:buNone/>
            </a:pPr>
            <a:endParaRPr lang="en-US" sz="3600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sz="3600" b="1" dirty="0">
                <a:solidFill>
                  <a:srgbClr val="00B0F0"/>
                </a:solidFill>
              </a:rPr>
              <a:t>Company: Carrefour</a:t>
            </a:r>
          </a:p>
          <a:p>
            <a:pPr>
              <a:buNone/>
            </a:pPr>
            <a:endParaRPr lang="en-US" sz="3600" b="1" dirty="0"/>
          </a:p>
          <a:p>
            <a:pPr>
              <a:buNone/>
            </a:pPr>
            <a:r>
              <a:rPr lang="en-US" sz="3600" b="1" dirty="0"/>
              <a:t>Procurement Requirement</a:t>
            </a:r>
          </a:p>
          <a:p>
            <a:pPr>
              <a:buNone/>
            </a:pPr>
            <a:r>
              <a:rPr lang="en-US" sz="3600" dirty="0"/>
              <a:t>Build a new distribution center.</a:t>
            </a:r>
          </a:p>
          <a:p>
            <a:pPr>
              <a:buNone/>
            </a:pPr>
            <a:r>
              <a:rPr lang="en-US" sz="3600" b="1" dirty="0"/>
              <a:t>Evaluation Criteria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Construction experience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Technical capability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Financial stability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Project schedule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Price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600" dirty="0"/>
              <a:t>Health, Safety, and Environment (HSE) performance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2D4132-9044-D28F-F239-21AC316A3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734E38-09E3-4158-A9F3-CF2D357F221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20F3550-DF3B-B996-D62C-0280F8B4852A}"/>
              </a:ext>
            </a:extLst>
          </p:cNvPr>
          <p:cNvSpPr/>
          <p:nvPr/>
        </p:nvSpPr>
        <p:spPr>
          <a:xfrm>
            <a:off x="11460480" y="1050878"/>
            <a:ext cx="188133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3D902EA-34F7-6E9F-9FAB-836959BCA6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6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6453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59225" y="84480"/>
            <a:ext cx="10515600" cy="985735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Procurement Negotiation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74320" y="1575909"/>
            <a:ext cx="1107948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Procurement Negotiation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/>
              <a:t>Objectives: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Better price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Better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Faster delivery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Reduced risk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Long-term partnership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734E38-09E3-4158-A9F3-CF2D357F2213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37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60D753F-C98F-DCEE-E761-AD06E126C951}"/>
              </a:ext>
            </a:extLst>
          </p:cNvPr>
          <p:cNvSpPr/>
          <p:nvPr/>
        </p:nvSpPr>
        <p:spPr>
          <a:xfrm>
            <a:off x="11460480" y="1050878"/>
            <a:ext cx="188133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F907D80-C7E8-3788-EACD-6BCB5A62A0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8196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1121770" y="178037"/>
            <a:ext cx="10515600" cy="696260"/>
          </a:xfrm>
        </p:spPr>
        <p:txBody>
          <a:bodyPr>
            <a:normAutofit/>
          </a:bodyPr>
          <a:lstStyle/>
          <a:p>
            <a:pPr algn="ctr"/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Procurement Negotiation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274320" y="1347272"/>
            <a:ext cx="11079480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Negotiation Variables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Price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Delivery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Payment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Warranty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Service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Lead time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MOQ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Discounts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FD51004-9A70-4ED9-80E5-3BC1FA9FD86C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38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C0CB2BE-0926-33C1-D757-71B87A6C4820}"/>
              </a:ext>
            </a:extLst>
          </p:cNvPr>
          <p:cNvSpPr/>
          <p:nvPr/>
        </p:nvSpPr>
        <p:spPr>
          <a:xfrm>
            <a:off x="11447689" y="1050878"/>
            <a:ext cx="189412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C2F61BA-93CD-6E2F-3BE8-45A86BBDC9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851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C75AFC-F417-C684-2C91-D2EDF279F3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>
            <a:extLst>
              <a:ext uri="{FF2B5EF4-FFF2-40B4-BE49-F238E27FC236}">
                <a16:creationId xmlns:a16="http://schemas.microsoft.com/office/drawing/2014/main" id="{B136E5A8-F133-14C4-ECD5-F7CFA2C49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001" y="207181"/>
            <a:ext cx="10515600" cy="696260"/>
          </a:xfrm>
        </p:spPr>
        <p:txBody>
          <a:bodyPr>
            <a:normAutofit/>
          </a:bodyPr>
          <a:lstStyle/>
          <a:p>
            <a:pPr algn="ctr"/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Examples of Procurement Negotiation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38915" name="Content Placeholder 2">
            <a:extLst>
              <a:ext uri="{FF2B5EF4-FFF2-40B4-BE49-F238E27FC236}">
                <a16:creationId xmlns:a16="http://schemas.microsoft.com/office/drawing/2014/main" id="{A80B7F80-8A5D-A502-F418-815775D46D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" y="1050878"/>
            <a:ext cx="11262360" cy="480464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600" b="1" dirty="0"/>
              <a:t>Example 1: Pharmaceutical Company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Company: Pfizer</a:t>
            </a:r>
          </a:p>
          <a:p>
            <a:pPr>
              <a:buNone/>
            </a:pPr>
            <a:r>
              <a:rPr lang="en-US" sz="2600" b="1" dirty="0"/>
              <a:t>Procurement Requirement</a:t>
            </a:r>
          </a:p>
          <a:p>
            <a:pPr>
              <a:buNone/>
            </a:pPr>
            <a:r>
              <a:rPr lang="en-US" sz="2600" dirty="0"/>
              <a:t>Purchase a new tablet compression machine worth </a:t>
            </a:r>
            <a:r>
              <a:rPr lang="en-US" sz="2600" b="1" dirty="0"/>
              <a:t>USD 2 million</a:t>
            </a:r>
            <a:r>
              <a:rPr lang="en-US" sz="2600" dirty="0"/>
              <a:t>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Negotiation Topics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Purchase price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Delivery schedule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Installation services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Operator training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Warranty period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Spare parts availability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Payment terms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D7EBC7-0865-601D-C301-6C738BEF6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D51004-9A70-4ED9-80E5-3BC1FA9FD86C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DA2782A-09CB-8B14-253F-4953888C07C5}"/>
              </a:ext>
            </a:extLst>
          </p:cNvPr>
          <p:cNvSpPr/>
          <p:nvPr/>
        </p:nvSpPr>
        <p:spPr>
          <a:xfrm>
            <a:off x="11447689" y="1050878"/>
            <a:ext cx="189412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A07D13E-E139-1A67-FB05-EAC76DD3FC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823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6825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B84D4C-50EC-19B0-B57A-0787FA5CAE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>
            <a:extLst>
              <a:ext uri="{FF2B5EF4-FFF2-40B4-BE49-F238E27FC236}">
                <a16:creationId xmlns:a16="http://schemas.microsoft.com/office/drawing/2014/main" id="{FC20FD0C-A4DA-4FE9-DA30-45A1FD7DA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001" y="207181"/>
            <a:ext cx="10515600" cy="696260"/>
          </a:xfrm>
        </p:spPr>
        <p:txBody>
          <a:bodyPr>
            <a:normAutofit/>
          </a:bodyPr>
          <a:lstStyle/>
          <a:p>
            <a:pPr algn="ctr"/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Examples of Procurement Negotiation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38915" name="Content Placeholder 2">
            <a:extLst>
              <a:ext uri="{FF2B5EF4-FFF2-40B4-BE49-F238E27FC236}">
                <a16:creationId xmlns:a16="http://schemas.microsoft.com/office/drawing/2014/main" id="{21C85E3F-EB7A-95D3-E93F-6A6E246A03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4320" y="1347272"/>
            <a:ext cx="11079480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Negotiation Outcome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Price reduced by </a:t>
            </a:r>
            <a:r>
              <a:rPr lang="en-US" b="1" dirty="0"/>
              <a:t>8%</a:t>
            </a:r>
            <a:r>
              <a:rPr lang="en-US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Warranty extended from </a:t>
            </a:r>
            <a:r>
              <a:rPr lang="en-US" b="1" dirty="0"/>
              <a:t>2 years to 4 years</a:t>
            </a:r>
            <a:r>
              <a:rPr lang="en-US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Free operator training included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Spare parts discount of </a:t>
            </a:r>
            <a:r>
              <a:rPr lang="en-US" b="1" dirty="0"/>
              <a:t>15%</a:t>
            </a:r>
            <a:r>
              <a:rPr lang="en-US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Delivery reduced from </a:t>
            </a:r>
            <a:r>
              <a:rPr lang="en-US" b="1" dirty="0"/>
              <a:t>20 weeks to 16 weeks</a:t>
            </a:r>
            <a:r>
              <a:rPr lang="en-US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0B81DC-CA14-C989-8F29-1B550EB8A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D51004-9A70-4ED9-80E5-3BC1FA9FD86C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F77A547-5F9A-BD86-FB9B-BEAD8340EBD2}"/>
              </a:ext>
            </a:extLst>
          </p:cNvPr>
          <p:cNvSpPr/>
          <p:nvPr/>
        </p:nvSpPr>
        <p:spPr>
          <a:xfrm>
            <a:off x="11447689" y="1050878"/>
            <a:ext cx="189412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FE15277-0134-09E8-0504-1306CAF7A9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4969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-9132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Contract Award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294640" y="1445578"/>
            <a:ext cx="11490960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Supplier Selection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/>
              <a:t>Award based 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Best value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Technical capability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Commercial evaluation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Risk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Compliance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E02889B-C09D-43EE-BC7C-E6C441A36E61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41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9524445-3935-1D0E-60B8-80E50A910AA0}"/>
              </a:ext>
            </a:extLst>
          </p:cNvPr>
          <p:cNvSpPr/>
          <p:nvPr/>
        </p:nvSpPr>
        <p:spPr>
          <a:xfrm>
            <a:off x="11460480" y="1050878"/>
            <a:ext cx="188133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675D181-2C70-C3D4-FB8C-B3800A84B0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8884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2122201" y="101751"/>
            <a:ext cx="8305800" cy="868362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Contract Award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1431187"/>
            <a:ext cx="11042625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Contract Award Process</a:t>
            </a:r>
          </a:p>
          <a:p>
            <a:pPr>
              <a:buNone/>
            </a:pPr>
            <a:r>
              <a:rPr lang="en-US" dirty="0"/>
              <a:t>Approval</a:t>
            </a:r>
          </a:p>
          <a:p>
            <a:pPr>
              <a:buNone/>
            </a:pPr>
            <a:r>
              <a:rPr lang="en-US" dirty="0"/>
              <a:t>↓</a:t>
            </a:r>
          </a:p>
          <a:p>
            <a:pPr>
              <a:buNone/>
            </a:pPr>
            <a:r>
              <a:rPr lang="en-US" dirty="0"/>
              <a:t>Letter of Award</a:t>
            </a:r>
          </a:p>
          <a:p>
            <a:pPr>
              <a:buNone/>
            </a:pPr>
            <a:r>
              <a:rPr lang="en-US" dirty="0"/>
              <a:t>↓</a:t>
            </a:r>
          </a:p>
          <a:p>
            <a:pPr>
              <a:buNone/>
            </a:pPr>
            <a:r>
              <a:rPr lang="en-US" dirty="0"/>
              <a:t>Contract Signing</a:t>
            </a:r>
          </a:p>
          <a:p>
            <a:pPr>
              <a:buNone/>
            </a:pPr>
            <a:r>
              <a:rPr lang="en-US" dirty="0"/>
              <a:t>↓</a:t>
            </a:r>
          </a:p>
          <a:p>
            <a:pPr>
              <a:buNone/>
            </a:pPr>
            <a:r>
              <a:rPr lang="en-US" dirty="0"/>
              <a:t>Purchase Order</a:t>
            </a:r>
          </a:p>
          <a:p>
            <a:pPr>
              <a:buNone/>
            </a:pPr>
            <a:r>
              <a:rPr lang="en-US" dirty="0"/>
              <a:t>↓</a:t>
            </a:r>
          </a:p>
          <a:p>
            <a:pPr>
              <a:buNone/>
            </a:pPr>
            <a:r>
              <a:rPr lang="en-US" dirty="0"/>
              <a:t>Supplier Mobilization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6902E9-4040-416A-AFC2-5B96C4DE0CD4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42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0A4523-A8C7-96EF-CD51-195900280745}"/>
              </a:ext>
            </a:extLst>
          </p:cNvPr>
          <p:cNvSpPr/>
          <p:nvPr/>
        </p:nvSpPr>
        <p:spPr>
          <a:xfrm>
            <a:off x="11460480" y="1050878"/>
            <a:ext cx="188133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12FA092-BBCB-2964-A32E-2E15EF9C58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054769" cy="114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0438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485572" y="232379"/>
            <a:ext cx="7534701" cy="767688"/>
          </a:xfrm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Supplier Performance Monitoring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501556"/>
            <a:ext cx="11271225" cy="512406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Supplier Performance Monitoring</a:t>
            </a:r>
          </a:p>
          <a:p>
            <a:pPr marL="0" marR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Supplier performance should be monitored after the contract is awarded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dirty="0"/>
              <a:t>KPIs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On-time delivery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Cost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Responsiveness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Innovation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Sustainability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43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62FAF0C-BA70-86B1-3DB8-F18AD0874A44}"/>
              </a:ext>
            </a:extLst>
          </p:cNvPr>
          <p:cNvSpPr/>
          <p:nvPr/>
        </p:nvSpPr>
        <p:spPr>
          <a:xfrm>
            <a:off x="11663680" y="1050878"/>
            <a:ext cx="1249680" cy="524175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B2CD95A-599E-9312-4E8B-AC46740A35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4773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032730" y="136525"/>
            <a:ext cx="7534701" cy="767688"/>
          </a:xfrm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00B0F0"/>
                </a:solidFill>
              </a:rPr>
              <a:t>Ethics and Risk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41228"/>
            <a:ext cx="11156483" cy="47910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Ethics in Tendering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Fair competition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Confidentiality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Conflict of interest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Anti-bribery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Transparency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Equal treatment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44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E058EB7-757A-5B93-BC3E-F87511DC79A2}"/>
              </a:ext>
            </a:extLst>
          </p:cNvPr>
          <p:cNvSpPr/>
          <p:nvPr/>
        </p:nvSpPr>
        <p:spPr>
          <a:xfrm>
            <a:off x="11467658" y="1050878"/>
            <a:ext cx="148634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B43EE1C-624B-6CE7-AF3B-DBDB8C506A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78774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773635" y="174618"/>
            <a:ext cx="8458200" cy="717784"/>
          </a:xfrm>
        </p:spPr>
        <p:txBody>
          <a:bodyPr>
            <a:no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Tender Risks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381015"/>
            <a:ext cx="11159465" cy="47910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Tender Risks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/>
              <a:t>Examples:</a:t>
            </a:r>
          </a:p>
          <a:p>
            <a:pPr>
              <a:buNone/>
            </a:pPr>
            <a:endParaRPr lang="en-US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Bid rigging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 collusion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Unrealistically low bids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Poor specifications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Contract disputes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Delivery failures</a:t>
            </a:r>
          </a:p>
          <a:p>
            <a:pPr algn="just">
              <a:buNone/>
            </a:pPr>
            <a:endParaRPr lang="en-US" alt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45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37DCA38-25B0-59BC-E10A-42352AF15134}"/>
              </a:ext>
            </a:extLst>
          </p:cNvPr>
          <p:cNvSpPr/>
          <p:nvPr/>
        </p:nvSpPr>
        <p:spPr>
          <a:xfrm>
            <a:off x="11633200" y="1050878"/>
            <a:ext cx="1708610" cy="527361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0E00F33-8F69-D8BD-E767-6DD6CF4EA7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4025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223519" y="1686197"/>
            <a:ext cx="112776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E-Tendering</a:t>
            </a:r>
          </a:p>
          <a:p>
            <a:pPr>
              <a:buNone/>
            </a:pPr>
            <a:endParaRPr lang="en-US" sz="2800" b="1" dirty="0"/>
          </a:p>
          <a:p>
            <a:pPr>
              <a:buNone/>
            </a:pPr>
            <a:r>
              <a:rPr lang="en-US" sz="2800" b="1" dirty="0"/>
              <a:t>Benefits</a:t>
            </a:r>
          </a:p>
          <a:p>
            <a:pPr>
              <a:buNone/>
            </a:pPr>
            <a:endParaRPr lang="en-US" sz="2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Faster process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Lower costs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Better audit trail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Transparency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Paperless procurement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057144" y="177640"/>
            <a:ext cx="7610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en-US" sz="3200" b="1" dirty="0">
                <a:solidFill>
                  <a:srgbClr val="00B0F0"/>
                </a:solidFill>
              </a:rPr>
              <a:t>Digital Procurement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46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8D4E17E-4164-D1B6-077A-C2ECC3750850}"/>
              </a:ext>
            </a:extLst>
          </p:cNvPr>
          <p:cNvSpPr/>
          <p:nvPr/>
        </p:nvSpPr>
        <p:spPr>
          <a:xfrm>
            <a:off x="11623040" y="1050878"/>
            <a:ext cx="171877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8C2E48-FDB7-1808-15FC-CEC7AD841D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1785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311176" y="1429762"/>
            <a:ext cx="11169624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Procurement Technologies</a:t>
            </a:r>
          </a:p>
          <a:p>
            <a:pPr>
              <a:buNone/>
            </a:pPr>
            <a:endParaRPr lang="en-US" sz="2800" b="1" dirty="0"/>
          </a:p>
          <a:p>
            <a:pPr>
              <a:buNone/>
            </a:pPr>
            <a:r>
              <a:rPr lang="en-US" sz="2800" b="1" dirty="0"/>
              <a:t>Include:</a:t>
            </a:r>
          </a:p>
          <a:p>
            <a:pPr>
              <a:buNone/>
            </a:pPr>
            <a:endParaRPr lang="en-US" sz="2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SAP Ariba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Oracle Procurement Cloud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Coupa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Jaggaer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Odoo Procurement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Microsoft Dynamics 365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AI-assisted bid analysis</a:t>
            </a:r>
          </a:p>
          <a:p>
            <a:pPr lvl="0" algn="just"/>
            <a:endParaRPr lang="en-US" sz="2800" dirty="0">
              <a:ea typeface="Times New Roman"/>
              <a:sym typeface="Times New Roman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798569" y="325309"/>
            <a:ext cx="7610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Procurement Technologies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47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C3D204C-E686-3C08-BD48-CC4812B22107}"/>
              </a:ext>
            </a:extLst>
          </p:cNvPr>
          <p:cNvSpPr/>
          <p:nvPr/>
        </p:nvSpPr>
        <p:spPr>
          <a:xfrm>
            <a:off x="11602720" y="1050878"/>
            <a:ext cx="173909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D836B6-BECE-E5AC-180E-DA531DB06B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075089" cy="971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57254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311175" y="1458496"/>
            <a:ext cx="1104262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Common Tendering Mistakes</a:t>
            </a:r>
          </a:p>
          <a:p>
            <a:pPr>
              <a:buNone/>
            </a:pPr>
            <a:endParaRPr lang="en-US" sz="2800" b="1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Poor specifications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Choosing lowest price only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Ignoring supplier capability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Weak evaluation criteria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Lack of market research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Poor contract management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371849" y="283926"/>
            <a:ext cx="7610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en-US" sz="3200" b="1" dirty="0">
                <a:solidFill>
                  <a:srgbClr val="00B0F0"/>
                </a:solidFill>
              </a:rPr>
              <a:t>Common Tendering Mistakes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48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4CCCE9B-738C-2F84-B32D-0D33D04DCF68}"/>
              </a:ext>
            </a:extLst>
          </p:cNvPr>
          <p:cNvSpPr/>
          <p:nvPr/>
        </p:nvSpPr>
        <p:spPr>
          <a:xfrm>
            <a:off x="11490960" y="1050878"/>
            <a:ext cx="1850850" cy="5213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41234B-F18A-DC07-04D4-10DD48D419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00417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321334" y="1714539"/>
            <a:ext cx="11169625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Conduct market analysis </a:t>
            </a: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Use clear specifications </a:t>
            </a: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Apply objective evaluation criteria </a:t>
            </a: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Maintain confidentiality </a:t>
            </a: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Document every decision </a:t>
            </a: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Monitor supplier performance </a:t>
            </a:r>
          </a:p>
          <a:p>
            <a:pPr marL="457200" lvl="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Develop strategic supplier relationships</a:t>
            </a:r>
            <a:endParaRPr lang="en-US" sz="2800" dirty="0">
              <a:ea typeface="Times New Roman"/>
              <a:sym typeface="Times New Roman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1874843" y="305078"/>
            <a:ext cx="7610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en-US" sz="3200" b="1" dirty="0">
                <a:solidFill>
                  <a:srgbClr val="00B0F0"/>
                </a:solidFill>
              </a:rPr>
              <a:t>Best Practices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49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11CEC45-C4B2-AF48-B545-0E332ED07283}"/>
              </a:ext>
            </a:extLst>
          </p:cNvPr>
          <p:cNvSpPr/>
          <p:nvPr/>
        </p:nvSpPr>
        <p:spPr>
          <a:xfrm>
            <a:off x="11592560" y="1050878"/>
            <a:ext cx="174925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3D235C-D75C-4FBB-5C77-FD99AB876E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46707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180432" y="1460539"/>
            <a:ext cx="1117336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Current Trends</a:t>
            </a:r>
          </a:p>
          <a:p>
            <a:pPr>
              <a:buNone/>
            </a:pPr>
            <a:endParaRPr lang="en-US" sz="2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Sustainable procurement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Green tendering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ESG criteria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AI in supplier evaluation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Blockchain in procurement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Supplier risk analytics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Digital procurement platforms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1874843" y="226772"/>
            <a:ext cx="7610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en-US" sz="3200" b="1" dirty="0">
                <a:solidFill>
                  <a:srgbClr val="00B0F0"/>
                </a:solidFill>
              </a:rPr>
              <a:t>Current Trends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50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CE5B0BC-A38D-8E72-8940-39D71DA583B5}"/>
              </a:ext>
            </a:extLst>
          </p:cNvPr>
          <p:cNvSpPr/>
          <p:nvPr/>
        </p:nvSpPr>
        <p:spPr>
          <a:xfrm>
            <a:off x="11521440" y="1050878"/>
            <a:ext cx="15951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3287593-83FD-3665-7918-235D4A8AF8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19329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228600" y="1732816"/>
            <a:ext cx="111252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Tendering is a structured competitive procurement process.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Successful tender management balances cost, quality, delivery, and risk.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Supplier selection should be based on </a:t>
            </a:r>
            <a:r>
              <a:rPr lang="en-US" sz="2800" b="1" dirty="0"/>
              <a:t>best value</a:t>
            </a:r>
            <a:r>
              <a:rPr lang="en-US" sz="2800" dirty="0"/>
              <a:t>, not just the lowest price. 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Ethical practices and digital technologies improve procurement outcomes.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1874009" y="217825"/>
            <a:ext cx="7610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en-US" sz="3200" b="1" dirty="0">
                <a:solidFill>
                  <a:srgbClr val="00B0F0"/>
                </a:solidFill>
              </a:rPr>
              <a:t>Summary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51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1F80FDD-B9E4-92DA-B438-735A69A385A1}"/>
              </a:ext>
            </a:extLst>
          </p:cNvPr>
          <p:cNvSpPr/>
          <p:nvPr/>
        </p:nvSpPr>
        <p:spPr>
          <a:xfrm>
            <a:off x="11592560" y="1050878"/>
            <a:ext cx="15849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25F23E-1EF3-16FE-3202-7AEECD8C91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85235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304800"/>
            <a:ext cx="4175760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413704" y="4263815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13224" y="786324"/>
            <a:ext cx="60827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87184" y="2012009"/>
            <a:ext cx="899364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Define tender management.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Explain why organizations use tenders.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different tendering methods.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Prepare tender documents.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Conduct supplier evaluation.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Select the best supplier.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ethical issues in tendering.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Apply digital procurement tools.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FF24284-B38F-2C56-60F8-2FF269644330}"/>
              </a:ext>
            </a:extLst>
          </p:cNvPr>
          <p:cNvSpPr/>
          <p:nvPr/>
        </p:nvSpPr>
        <p:spPr>
          <a:xfrm>
            <a:off x="11297919" y="1340322"/>
            <a:ext cx="146304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128422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7840" y="1483204"/>
            <a:ext cx="11287760" cy="48083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Baily, P., Farmer, D., Crocker, B., Jessop, D., &amp; Jones, D. (2008). </a:t>
            </a:r>
            <a:r>
              <a:rPr lang="en-US" sz="28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Procurement principles and management</a:t>
            </a:r>
            <a:r>
              <a:rPr lang="en-US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Pearson Education.</a:t>
            </a: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53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F50674-8ADC-1CD8-074F-B221D289CB46}"/>
              </a:ext>
            </a:extLst>
          </p:cNvPr>
          <p:cNvSpPr txBox="1"/>
          <p:nvPr/>
        </p:nvSpPr>
        <p:spPr>
          <a:xfrm>
            <a:off x="3171583" y="44237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</p:spTree>
    <p:extLst>
      <p:ext uri="{BB962C8B-B14F-4D97-AF65-F5344CB8AC3E}">
        <p14:creationId xmlns:p14="http://schemas.microsoft.com/office/powerpoint/2010/main" val="179818090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87969" y="3111891"/>
            <a:ext cx="3801492" cy="2312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FBAA1F5-F73F-4F67-92E6-8C13720E21E4}"/>
</file>

<file path=customXml/itemProps2.xml><?xml version="1.0" encoding="utf-8"?>
<ds:datastoreItem xmlns:ds="http://schemas.openxmlformats.org/officeDocument/2006/customXml" ds:itemID="{C730B8B3-89FC-45CD-82A2-732C317337EE}"/>
</file>

<file path=customXml/itemProps3.xml><?xml version="1.0" encoding="utf-8"?>
<ds:datastoreItem xmlns:ds="http://schemas.openxmlformats.org/officeDocument/2006/customXml" ds:itemID="{E675D539-D232-4897-89DF-96149D7662B8}"/>
</file>

<file path=docProps/app.xml><?xml version="1.0" encoding="utf-8"?>
<Properties xmlns="http://schemas.openxmlformats.org/officeDocument/2006/extended-properties" xmlns:vt="http://schemas.openxmlformats.org/officeDocument/2006/docPropsVTypes">
  <TotalTime>8636</TotalTime>
  <Words>2049</Words>
  <Application>Microsoft Office PowerPoint</Application>
  <PresentationFormat>Widescreen</PresentationFormat>
  <Paragraphs>641</Paragraphs>
  <Slides>54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54</vt:i4>
      </vt:variant>
    </vt:vector>
  </HeadingPairs>
  <TitlesOfParts>
    <vt:vector size="63" baseType="lpstr">
      <vt:lpstr>Arial</vt:lpstr>
      <vt:lpstr>Arial Black</vt:lpstr>
      <vt:lpstr>Calibri</vt:lpstr>
      <vt:lpstr>Calibri Light</vt:lpstr>
      <vt:lpstr>Palatino Linotype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PROCUREMENT MANAGEMENT</vt:lpstr>
      <vt:lpstr>TENDER MANAGEMENT</vt:lpstr>
      <vt:lpstr>PROCUREMENT MANAGEMENT</vt:lpstr>
      <vt:lpstr>PROCUREMENT MANAGEMENT</vt:lpstr>
      <vt:lpstr>Procurement Management Flow</vt:lpstr>
      <vt:lpstr>Types of Tenders</vt:lpstr>
      <vt:lpstr>Types of Tenders</vt:lpstr>
      <vt:lpstr>Examples of open tender</vt:lpstr>
      <vt:lpstr>Types of Tenders</vt:lpstr>
      <vt:lpstr>Examples of restricted tender</vt:lpstr>
      <vt:lpstr>Types of Tenders</vt:lpstr>
      <vt:lpstr>Examples of Single Source tender</vt:lpstr>
      <vt:lpstr>Types of Tenders</vt:lpstr>
      <vt:lpstr>Example of a negotiated tender</vt:lpstr>
      <vt:lpstr>Types of Tenders</vt:lpstr>
      <vt:lpstr>Types of Tenders</vt:lpstr>
      <vt:lpstr>Example of A Two-Stage Tender </vt:lpstr>
      <vt:lpstr>Tender Documentation</vt:lpstr>
      <vt:lpstr>Tender Documentation</vt:lpstr>
      <vt:lpstr>Tender Documentation</vt:lpstr>
      <vt:lpstr>Tender Documentation</vt:lpstr>
      <vt:lpstr>Procurement Documents</vt:lpstr>
      <vt:lpstr>EXAMPLES OF USING (RFP) IN COMPANIES</vt:lpstr>
      <vt:lpstr>EXAMPLES OF USING (RFP) IN COMPANIES</vt:lpstr>
      <vt:lpstr>EXAMPLES OF USING (RFQ) IN COMPANIES</vt:lpstr>
      <vt:lpstr>EXAMPLES OF USING (RFI) IN COMPANIES</vt:lpstr>
      <vt:lpstr>EXAMPLES OF USING (ITT) IN COMPANIES</vt:lpstr>
      <vt:lpstr>Tender Evaluation</vt:lpstr>
      <vt:lpstr>Tender Evaluation</vt:lpstr>
      <vt:lpstr>Tender Evaluation</vt:lpstr>
      <vt:lpstr>Tender Evaluation</vt:lpstr>
      <vt:lpstr>Tender Evaluation</vt:lpstr>
      <vt:lpstr>Example of Tender Evaluation processes</vt:lpstr>
      <vt:lpstr>Procurement Negotiation</vt:lpstr>
      <vt:lpstr>Procurement Negotiation</vt:lpstr>
      <vt:lpstr>Examples of Procurement Negotiation</vt:lpstr>
      <vt:lpstr>Examples of Procurement Negotiation</vt:lpstr>
      <vt:lpstr>Contract Award</vt:lpstr>
      <vt:lpstr>Contract Award</vt:lpstr>
      <vt:lpstr>Supplier Performance Monitoring</vt:lpstr>
      <vt:lpstr>Ethics and Risk</vt:lpstr>
      <vt:lpstr>Tender Risks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</dc:creator>
  <cp:lastModifiedBy>Dr.Tarek Mohamed</cp:lastModifiedBy>
  <cp:revision>205</cp:revision>
  <dcterms:created xsi:type="dcterms:W3CDTF">2023-04-29T09:08:23Z</dcterms:created>
  <dcterms:modified xsi:type="dcterms:W3CDTF">2026-07-22T17:51:34Z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