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03" r:id="rId2"/>
    <p:sldId id="276" r:id="rId3"/>
    <p:sldId id="354" r:id="rId4"/>
    <p:sldId id="390" r:id="rId5"/>
    <p:sldId id="380" r:id="rId6"/>
    <p:sldId id="393" r:id="rId7"/>
    <p:sldId id="391" r:id="rId8"/>
    <p:sldId id="370" r:id="rId9"/>
    <p:sldId id="395" r:id="rId10"/>
    <p:sldId id="366" r:id="rId11"/>
    <p:sldId id="386" r:id="rId12"/>
    <p:sldId id="392" r:id="rId13"/>
    <p:sldId id="376" r:id="rId14"/>
    <p:sldId id="397" r:id="rId15"/>
    <p:sldId id="378" r:id="rId16"/>
    <p:sldId id="375" r:id="rId17"/>
    <p:sldId id="396" r:id="rId18"/>
    <p:sldId id="387" r:id="rId19"/>
    <p:sldId id="297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354"/>
            <p14:sldId id="390"/>
            <p14:sldId id="380"/>
            <p14:sldId id="393"/>
            <p14:sldId id="391"/>
            <p14:sldId id="370"/>
            <p14:sldId id="395"/>
            <p14:sldId id="366"/>
            <p14:sldId id="386"/>
            <p14:sldId id="392"/>
            <p14:sldId id="376"/>
            <p14:sldId id="397"/>
            <p14:sldId id="378"/>
            <p14:sldId id="375"/>
            <p14:sldId id="396"/>
            <p14:sldId id="387"/>
            <p14:sldId id="2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4" d="100"/>
          <a:sy n="104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7605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072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19</a:t>
            </a:fld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37FC58E-63B3-7997-923A-67EDEF5736EA}"/>
              </a:ext>
            </a:extLst>
          </p:cNvPr>
          <p:cNvSpPr/>
          <p:nvPr userDrawn="1"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1132BF-7BB6-3069-0D39-3C759F10B5CD}"/>
              </a:ext>
            </a:extLst>
          </p:cNvPr>
          <p:cNvSpPr txBox="1"/>
          <p:nvPr userDrawn="1"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BA15109-9386-4F76-9DE1-202DD04BD7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15BFB5-CAFA-0AC1-AE80-26C75CC99E27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4379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  <p:sldLayoutId id="214748366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lar.google.com/citations?user=nT5sDzUAAAAJ&amp;hl=en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hyperlink" Target="https://www.scopus.com/authid/detail.uri?authorId=6701449773" TargetMode="External"/><Relationship Id="rId4" Type="http://schemas.openxmlformats.org/officeDocument/2006/relationships/hyperlink" Target="https://orcid.org/my-orcid?orcid=0000-0001-5671-894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2368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368" y="-5129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488721" y="2747027"/>
            <a:ext cx="6801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9705" marR="66675" algn="ctr">
              <a:spcBef>
                <a:spcPts val="1225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Master</a:t>
            </a:r>
            <a:r>
              <a:rPr lang="en-US" sz="2800" b="1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8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Science</a:t>
            </a:r>
            <a:r>
              <a:rPr lang="en-US" sz="2800" b="1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800" b="1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Artificial</a:t>
            </a:r>
            <a:r>
              <a:rPr lang="en-US" sz="2800" b="1" spc="-5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intelligen</a:t>
            </a:r>
            <a:r>
              <a:rPr lang="en-US" sz="2800" b="1">
                <a:solidFill>
                  <a:srgbClr val="0D0D0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ce</a:t>
            </a:r>
            <a:endParaRPr lang="en-US" sz="2800" b="1" dirty="0">
              <a:solidFill>
                <a:srgbClr val="0D0D0D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670635" y="3285068"/>
            <a:ext cx="3516608" cy="14108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  <a:p>
            <a:pPr algn="ctr"/>
            <a:r>
              <a:rPr lang="en-US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show</a:t>
            </a:r>
            <a:br>
              <a:rPr lang="en-US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r-YE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عرض توجيهي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882743" y="4826095"/>
            <a:ext cx="42020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AI511</a:t>
            </a:r>
          </a:p>
          <a:p>
            <a:r>
              <a:rPr lang="en-US" sz="20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Foundations of Artificial Intelligence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Lamiaa Fattouh Ibrahim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0752" y="984617"/>
            <a:ext cx="11377496" cy="52366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BCFDDDF4-F7C9-90AD-B2B1-409247C1B810}"/>
              </a:ext>
            </a:extLst>
          </p:cNvPr>
          <p:cNvSpPr txBox="1"/>
          <p:nvPr/>
        </p:nvSpPr>
        <p:spPr>
          <a:xfrm>
            <a:off x="689034" y="1114156"/>
            <a:ext cx="10541000" cy="49917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3600" dirty="0">
                <a:ln w="10160" cap="flat" cmpd="sng" algn="ctr">
                  <a:solidFill>
                    <a:srgbClr val="5B9BD5"/>
                  </a:solidFill>
                  <a:prstDash val="solid"/>
                  <a:round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22860" dir="5400000" algn="tl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بسم الله الرحمن الرحيم</a:t>
            </a:r>
            <a:endParaRPr lang="en-US" sz="2800" dirty="0">
              <a:ln w="10160" cap="flat" cmpd="sng" algn="ctr">
                <a:solidFill>
                  <a:srgbClr val="5B9BD5"/>
                </a:solidFill>
                <a:prstDash val="solid"/>
                <a:round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22860" dir="5400000" algn="tl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ln w="10160" cap="flat" cmpd="sng" algn="ctr">
                  <a:solidFill>
                    <a:srgbClr val="5B9BD5"/>
                  </a:solidFill>
                  <a:prstDash val="solid"/>
                  <a:round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22860" dir="5400000" algn="tl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اللهم صلي و سلم و بارك على اشرف المرسلين سيدنا محمد و على ال و اصحابه افضل التسليم</a:t>
            </a:r>
            <a:endParaRPr lang="en-US" sz="2800" dirty="0">
              <a:ln w="10160" cap="flat" cmpd="sng" algn="ctr">
                <a:solidFill>
                  <a:srgbClr val="5B9BD5"/>
                </a:solidFill>
                <a:prstDash val="solid"/>
                <a:round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22860" dir="5400000" algn="tl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ln w="10160" cap="flat" cmpd="sng" algn="ctr">
                  <a:solidFill>
                    <a:srgbClr val="5B9BD5"/>
                  </a:solidFill>
                  <a:prstDash val="solid"/>
                  <a:round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22860" dir="5400000" algn="tl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يسعدني أن أرحب بكم ترحيبا خاصا في مستهل هذا الفصل الدراسي الجديد، الذي نتطلع فيه إلى المزيد من العمل المثمر والجاد من أجل بلوغ الأهداف التي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ln w="10160" cap="flat" cmpd="sng" algn="ctr">
                  <a:solidFill>
                    <a:srgbClr val="5B9BD5"/>
                  </a:solidFill>
                  <a:prstDash val="solid"/>
                  <a:round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22860" dir="5400000" algn="tl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 اجتمعنا من أجلها في هذا الصرح العلمي العظيم، راجيا من الله العلي القدير أن يوفقنا  جميعا لتأدية مهامنا الأكاديمية والإدارية</a:t>
            </a:r>
            <a:endParaRPr lang="en-US" sz="2800" dirty="0">
              <a:ln w="10160" cap="flat" cmpd="sng" algn="ctr">
                <a:solidFill>
                  <a:srgbClr val="5B9BD5"/>
                </a:solidFill>
                <a:prstDash val="solid"/>
                <a:round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22860" dir="5400000" algn="tl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ln w="10160" cap="flat" cmpd="sng" algn="ctr">
                  <a:solidFill>
                    <a:srgbClr val="5B9BD5"/>
                  </a:solidFill>
                  <a:prstDash val="solid"/>
                  <a:round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22860" dir="5400000" algn="tl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</a:rPr>
              <a:t>والتربوية على الوجه الذي يحبه و يرضاه.</a:t>
            </a:r>
            <a:endParaRPr lang="en-US" sz="2800" dirty="0">
              <a:ln w="10160" cap="flat" cmpd="sng" algn="ctr">
                <a:solidFill>
                  <a:srgbClr val="5B9BD5"/>
                </a:solidFill>
                <a:prstDash val="solid"/>
                <a:round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22860" dir="5400000" algn="tl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3600" dirty="0">
              <a:ln w="10160" cap="flat" cmpd="sng" algn="ctr">
                <a:solidFill>
                  <a:srgbClr val="5B9BD5"/>
                </a:solidFill>
                <a:prstDash val="solid"/>
                <a:round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22860" dir="5400000" algn="tl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9" name="Text Box 1">
            <a:extLst>
              <a:ext uri="{FF2B5EF4-FFF2-40B4-BE49-F238E27FC236}">
                <a16:creationId xmlns:a16="http://schemas.microsoft.com/office/drawing/2014/main" id="{4746EC50-F1A4-F021-E15F-8DB0572D7E2B}"/>
              </a:ext>
            </a:extLst>
          </p:cNvPr>
          <p:cNvSpPr txBox="1"/>
          <p:nvPr/>
        </p:nvSpPr>
        <p:spPr>
          <a:xfrm>
            <a:off x="4269608" y="5291181"/>
            <a:ext cx="3652784" cy="814726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ChevronInverted">
              <a:avLst/>
            </a:prstTxWarp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3600" dirty="0">
                <a:ln w="10160" cap="flat" cmpd="sng" algn="ctr">
                  <a:solidFill>
                    <a:srgbClr val="5B9BD5"/>
                  </a:solidFill>
                  <a:prstDash val="solid"/>
                  <a:round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22860" dir="5400000" algn="tl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كل عام و انتم بخير</a:t>
            </a:r>
            <a:endParaRPr lang="en-US" sz="11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DC49E0-1D53-075A-5AC3-8A91136472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64511" y="-104284"/>
            <a:ext cx="2383737" cy="92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B6685C-1671-A8E7-7027-354E3E52666A}"/>
              </a:ext>
            </a:extLst>
          </p:cNvPr>
          <p:cNvSpPr txBox="1"/>
          <p:nvPr/>
        </p:nvSpPr>
        <p:spPr>
          <a:xfrm>
            <a:off x="3242049" y="911043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3" name="TextBox 6">
            <a:extLst>
              <a:ext uri="{FF2B5EF4-FFF2-40B4-BE49-F238E27FC236}">
                <a16:creationId xmlns:a16="http://schemas.microsoft.com/office/drawing/2014/main" id="{FA7223FF-8370-043A-2A43-1AC8965AEC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5393" y="1819340"/>
            <a:ext cx="6235438" cy="59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Prof. Lamiaa Fattouh Ibrahim</a:t>
            </a:r>
          </a:p>
          <a:p>
            <a:pPr lvl="1" indent="-457200">
              <a:spcBef>
                <a:spcPts val="1200"/>
              </a:spcBef>
              <a:buFont typeface="Wingdings" panose="05000000000000000000" pitchFamily="2" charset="2"/>
              <a:buChar char="§"/>
              <a:defRPr/>
            </a:pPr>
            <a:r>
              <a:rPr lang="en-US" sz="2800" b="1" dirty="0">
                <a:solidFill>
                  <a:srgbClr val="0070C0"/>
                </a:solidFill>
              </a:rPr>
              <a:t>Professor in Artificial Intelligence</a:t>
            </a:r>
          </a:p>
          <a:p>
            <a:pPr algn="l"/>
            <a:endParaRPr lang="en-US" sz="18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Dean of Faculty of Informatics Midocean University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Professor Department of Computer Science – Faculty of Graduate Studies for Statistical Research - Cairo University.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2" indent="0">
              <a:defRPr/>
            </a:pPr>
            <a:endParaRPr lang="en-US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B8935A-4A18-3DF6-E0C1-D88ECD7D11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0161" y="1753725"/>
            <a:ext cx="2684039" cy="267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87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DB0A927-BF83-12F9-D5EE-58D9785FA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4</a:t>
            </a:fld>
            <a:endParaRPr lang="en-US" dirty="0">
              <a:solidFill>
                <a:srgbClr val="A5300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34190B-98E2-9FF3-84E0-E63224006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6998" y="1700463"/>
            <a:ext cx="2684039" cy="26707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FE411E2-4318-243D-EC40-BDBF93234FDA}"/>
              </a:ext>
            </a:extLst>
          </p:cNvPr>
          <p:cNvSpPr txBox="1"/>
          <p:nvPr/>
        </p:nvSpPr>
        <p:spPr>
          <a:xfrm>
            <a:off x="1524000" y="1616857"/>
            <a:ext cx="7620000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sz="2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Vice Dean for Education and Student Affairs, Faculty of Information Systems and Computer Science, October 6 University.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Head of Department of Computer Science – Faculty of Graduate Studies for Statistical Research - Cairo University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Professor in the Information Technology Department, Faculty of Computing and Information Technology, King Abdulaziz University from 2004 to 2018.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A71AE0-EEB4-AB4E-DE2D-DB93863B10DE}"/>
              </a:ext>
            </a:extLst>
          </p:cNvPr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</p:spTree>
    <p:extLst>
      <p:ext uri="{BB962C8B-B14F-4D97-AF65-F5344CB8AC3E}">
        <p14:creationId xmlns:p14="http://schemas.microsoft.com/office/powerpoint/2010/main" val="3930117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1068CE-8524-83D6-23CD-DFA166E8B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5</a:t>
            </a:fld>
            <a:endParaRPr lang="en-US" dirty="0">
              <a:solidFill>
                <a:srgbClr val="A5300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F23362-AC45-5F55-69A3-436A9FBBE926}"/>
              </a:ext>
            </a:extLst>
          </p:cNvPr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99BA772-F172-8038-2952-9FC6DBC09A74}"/>
              </a:ext>
            </a:extLst>
          </p:cNvPr>
          <p:cNvSpPr txBox="1">
            <a:spLocks/>
          </p:cNvSpPr>
          <p:nvPr/>
        </p:nvSpPr>
        <p:spPr>
          <a:xfrm>
            <a:off x="990600" y="1752600"/>
            <a:ext cx="8596668" cy="388077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4863" marR="1140" lvl="1" indent="-347663" algn="just" fontAlgn="auto">
              <a:buClr>
                <a:srgbClr val="000000"/>
              </a:buClr>
              <a:buFont typeface="Wingdings" panose="05000000000000000000" pitchFamily="2" charset="2"/>
              <a:buChar char="q"/>
            </a:pPr>
            <a:r>
              <a:rPr lang="en-GB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Doctor of Philosophy Ph.D.</a:t>
            </a: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Cairo University. Faculty of Engineering. Electronics and Electrical Communications department 1999.   </a:t>
            </a:r>
          </a:p>
          <a:p>
            <a:pPr marL="804863" marR="1140" lvl="1" indent="-347663" algn="just" fontAlgn="auto">
              <a:buClr>
                <a:srgbClr val="000000"/>
              </a:buClr>
              <a:buFont typeface="Wingdings" panose="05000000000000000000" pitchFamily="2" charset="2"/>
              <a:buChar char="q"/>
            </a:pPr>
            <a:r>
              <a:rPr lang="en-GB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Master:</a:t>
            </a: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Ain Shams University. Faculty of Engineering. Computer &amp; Systems Engineering department 1993.  </a:t>
            </a:r>
          </a:p>
          <a:p>
            <a:pPr marL="804863" marR="1140" lvl="1" indent="-347663" algn="just" fontAlgn="auto">
              <a:buClr>
                <a:srgbClr val="000000"/>
              </a:buClr>
              <a:buFont typeface="Wingdings" panose="05000000000000000000" pitchFamily="2" charset="2"/>
              <a:buChar char="q"/>
            </a:pPr>
            <a:r>
              <a:rPr lang="fr-FR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Master:</a:t>
            </a:r>
            <a:r>
              <a:rPr lang="fr-FR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Ecole National </a:t>
            </a:r>
            <a:r>
              <a:rPr lang="fr-FR" sz="24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Superieur</a:t>
            </a:r>
            <a:r>
              <a:rPr lang="fr-FR" sz="2400">
                <a:solidFill>
                  <a:srgbClr val="000000"/>
                </a:solidFill>
                <a:latin typeface="Times New Roman" panose="02020603050405020304" pitchFamily="18" charset="0"/>
              </a:rPr>
              <a:t> de Telecommunication ENST France, Paris 1987.  </a:t>
            </a:r>
          </a:p>
          <a:p>
            <a:pPr marL="804863" indent="-347663" algn="just" fontAlgn="auto">
              <a:buFont typeface="Wingdings" panose="05000000000000000000" pitchFamily="2" charset="2"/>
              <a:buChar char="q"/>
            </a:pPr>
            <a:r>
              <a:rPr lang="en-GB" sz="2400" b="1">
                <a:solidFill>
                  <a:srgbClr val="000000"/>
                </a:solidFill>
                <a:latin typeface="Times New Roman" panose="02020603050405020304" pitchFamily="18" charset="0"/>
              </a:rPr>
              <a:t>B.S.c: </a:t>
            </a:r>
            <a:r>
              <a:rPr lang="en-GB" sz="2400">
                <a:solidFill>
                  <a:srgbClr val="000000"/>
                </a:solidFill>
                <a:latin typeface="Times New Roman" panose="02020603050405020304" pitchFamily="18" charset="0"/>
              </a:rPr>
              <a:t>Ain Shams University. Faculty of Engineering. Electrical Engineering Department Computer &amp; Automatic Control department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59865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27F6DFD-9251-04A9-1C67-59A0F9CE56B3}"/>
              </a:ext>
            </a:extLst>
          </p:cNvPr>
          <p:cNvSpPr txBox="1"/>
          <p:nvPr/>
        </p:nvSpPr>
        <p:spPr>
          <a:xfrm>
            <a:off x="2057400" y="1905000"/>
            <a:ext cx="8915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i="0" dirty="0">
                <a:solidFill>
                  <a:srgbClr val="1C1D1E"/>
                </a:solidFill>
                <a:effectLst/>
                <a:latin typeface="Open Sans" panose="020B0606030504020204" pitchFamily="34" charset="0"/>
              </a:rPr>
              <a:t>Over 37 years of experience in the fields of network design engineering and artificial intelligence, focusing on applying knowledge base and data mining techniques in wired and wireless network planning. </a:t>
            </a:r>
          </a:p>
          <a:p>
            <a:r>
              <a:rPr lang="en-GB" sz="2800" dirty="0">
                <a:solidFill>
                  <a:srgbClr val="1C1D1E"/>
                </a:solidFill>
                <a:latin typeface="Open Sans" panose="020B0606030504020204" pitchFamily="34" charset="0"/>
              </a:rPr>
              <a:t>P</a:t>
            </a:r>
            <a:r>
              <a:rPr lang="en-GB" sz="2800" b="0" i="0" dirty="0">
                <a:solidFill>
                  <a:srgbClr val="1C1D1E"/>
                </a:solidFill>
                <a:effectLst/>
                <a:latin typeface="Open Sans" panose="020B0606030504020204" pitchFamily="34" charset="0"/>
              </a:rPr>
              <a:t>ublished papers in many international journals and international conferences in the areas of networks, data mining, and wired and mobile network planning.</a:t>
            </a:r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06CA37-261E-A777-67B2-96163EC4C3EF}"/>
              </a:ext>
            </a:extLst>
          </p:cNvPr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</p:spTree>
    <p:extLst>
      <p:ext uri="{BB962C8B-B14F-4D97-AF65-F5344CB8AC3E}">
        <p14:creationId xmlns:p14="http://schemas.microsoft.com/office/powerpoint/2010/main" val="3126047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BF53409-B9B8-AE6B-64F8-6EE99290E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7</a:t>
            </a:fld>
            <a:endParaRPr lang="en-US" dirty="0">
              <a:solidFill>
                <a:srgbClr val="A5300F"/>
              </a:solidFill>
            </a:endParaRP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648027FF-0789-CEAA-1268-B30F7877A9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0010" y="1344494"/>
            <a:ext cx="10317163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lvl="2"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lamiaa@esu.ac.ae</a:t>
            </a:r>
            <a:endParaRPr lang="en-US" sz="2000" dirty="0"/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(Monday at 9:00 PM) 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5AF050-DEAA-D32F-30CD-15568E61BB9B}"/>
              </a:ext>
            </a:extLst>
          </p:cNvPr>
          <p:cNvSpPr txBox="1"/>
          <p:nvPr/>
        </p:nvSpPr>
        <p:spPr>
          <a:xfrm>
            <a:off x="2971800" y="609600"/>
            <a:ext cx="3737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Contact information</a:t>
            </a:r>
          </a:p>
        </p:txBody>
      </p:sp>
      <p:sp>
        <p:nvSpPr>
          <p:cNvPr id="6" name="Rounded Rectangle 12">
            <a:extLst>
              <a:ext uri="{FF2B5EF4-FFF2-40B4-BE49-F238E27FC236}">
                <a16:creationId xmlns:a16="http://schemas.microsoft.com/office/drawing/2014/main" id="{F72EDB1D-7854-C888-1E60-3FC4F121D142}"/>
              </a:ext>
            </a:extLst>
          </p:cNvPr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 dirty="0">
                <a:effectLst/>
                <a:ea typeface="Calibri"/>
                <a:cs typeface="Arial"/>
              </a:rPr>
              <a:t> </a:t>
            </a:r>
          </a:p>
        </p:txBody>
      </p:sp>
      <p:sp>
        <p:nvSpPr>
          <p:cNvPr id="7" name="Rounded Rectangle 14">
            <a:extLst>
              <a:ext uri="{FF2B5EF4-FFF2-40B4-BE49-F238E27FC236}">
                <a16:creationId xmlns:a16="http://schemas.microsoft.com/office/drawing/2014/main" id="{4E27C834-2732-CB64-9123-D87DF684AB57}"/>
              </a:ext>
            </a:extLst>
          </p:cNvPr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 dirty="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8" name="Picture 7" descr="Scopus Indexed Journals - I -">
            <a:extLst>
              <a:ext uri="{FF2B5EF4-FFF2-40B4-BE49-F238E27FC236}">
                <a16:creationId xmlns:a16="http://schemas.microsoft.com/office/drawing/2014/main" id="{8FE01106-3F80-C3E0-8CA1-611F1BC2FD9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0D39228D-E6F1-A584-00AA-FF5F707C1171}"/>
              </a:ext>
            </a:extLst>
          </p:cNvPr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 dirty="0">
                <a:effectLst/>
                <a:ea typeface="Calibri"/>
                <a:cs typeface="Arial"/>
              </a:rPr>
              <a:t> </a:t>
            </a:r>
          </a:p>
        </p:txBody>
      </p:sp>
      <p:sp>
        <p:nvSpPr>
          <p:cNvPr id="10" name="Text Box 84">
            <a:extLst>
              <a:ext uri="{FF2B5EF4-FFF2-40B4-BE49-F238E27FC236}">
                <a16:creationId xmlns:a16="http://schemas.microsoft.com/office/drawing/2014/main" id="{2FD73BAA-635F-3E37-51B4-B0AC3B9C7F27}"/>
              </a:ext>
            </a:extLst>
          </p:cNvPr>
          <p:cNvSpPr txBox="1"/>
          <p:nvPr/>
        </p:nvSpPr>
        <p:spPr>
          <a:xfrm>
            <a:off x="1810510" y="3741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  <a:hlinkClick r:id="rId3"/>
              </a:rPr>
              <a:t>https://scholar.google.com/citations?user=nT5sDzUAAAAJ&amp;hl=en</a:t>
            </a:r>
            <a:endParaRPr lang="en-US" u="sng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1" name="Text Box 90">
            <a:extLst>
              <a:ext uri="{FF2B5EF4-FFF2-40B4-BE49-F238E27FC236}">
                <a16:creationId xmlns:a16="http://schemas.microsoft.com/office/drawing/2014/main" id="{417124E8-8865-C29C-5FBE-AC92AF11D370}"/>
              </a:ext>
            </a:extLst>
          </p:cNvPr>
          <p:cNvSpPr txBox="1"/>
          <p:nvPr/>
        </p:nvSpPr>
        <p:spPr>
          <a:xfrm>
            <a:off x="1895936" y="5199849"/>
            <a:ext cx="6333664" cy="295202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  <a:hlinkClick r:id="rId4"/>
              </a:rPr>
              <a:t>https://orcid.org/my-orcid?orcid=0000-0001-5671-8941</a:t>
            </a:r>
            <a:endParaRPr lang="en-US" u="sng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12" name="Text Box 87">
            <a:extLst>
              <a:ext uri="{FF2B5EF4-FFF2-40B4-BE49-F238E27FC236}">
                <a16:creationId xmlns:a16="http://schemas.microsoft.com/office/drawing/2014/main" id="{E9FD69A9-B31F-80F1-204C-3F5F8FCEA939}"/>
              </a:ext>
            </a:extLst>
          </p:cNvPr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effectLst/>
                <a:latin typeface="Calibri"/>
                <a:ea typeface="Calibri"/>
                <a:cs typeface="Arial"/>
                <a:hlinkClick r:id="rId5"/>
              </a:rPr>
              <a:t>https://www.scopus.com/authid/detail.uri?authorId=6701449773</a:t>
            </a:r>
            <a:endParaRPr lang="en-US" u="sng" dirty="0">
              <a:solidFill>
                <a:srgbClr val="0000FF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C:\Users\Redhwan\Downloads\ClipartKey_1242841.png">
            <a:extLst>
              <a:ext uri="{FF2B5EF4-FFF2-40B4-BE49-F238E27FC236}">
                <a16:creationId xmlns:a16="http://schemas.microsoft.com/office/drawing/2014/main" id="{B421A7BB-B600-B492-65A2-47CC14D824BE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المعرف المفتوح للباحثين والمساهمين - ويكيبيديا">
            <a:extLst>
              <a:ext uri="{FF2B5EF4-FFF2-40B4-BE49-F238E27FC236}">
                <a16:creationId xmlns:a16="http://schemas.microsoft.com/office/drawing/2014/main" id="{D51AF6C5-F384-084B-D3BF-A28C6CAA6BFF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0262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062255" y="2018034"/>
            <a:ext cx="64358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lvl="1" indent="-457200">
              <a:buFont typeface="Wingdings" pitchFamily="2" charset="2"/>
              <a:buChar char="Ø"/>
              <a:defRPr/>
            </a:pPr>
            <a:r>
              <a:rPr lang="en-US" sz="3200" b="1" i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Required Textbook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ar-YE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226060" indent="156210">
              <a:lnSpc>
                <a:spcPct val="100000"/>
              </a:lnSpc>
              <a:buChar char="-"/>
              <a:tabLst>
                <a:tab pos="168910" algn="l"/>
              </a:tabLst>
            </a:pPr>
            <a:r>
              <a:rPr lang="en-US" sz="2800" spc="-65" dirty="0">
                <a:latin typeface="Arial"/>
                <a:cs typeface="Arial"/>
              </a:rPr>
              <a:t>Stuart </a:t>
            </a:r>
            <a:r>
              <a:rPr lang="en-US" sz="2800" spc="-30" dirty="0">
                <a:latin typeface="Arial"/>
                <a:cs typeface="Arial"/>
              </a:rPr>
              <a:t>J.</a:t>
            </a:r>
            <a:r>
              <a:rPr lang="en-US" sz="2800" spc="-95" dirty="0">
                <a:latin typeface="Arial"/>
                <a:cs typeface="Arial"/>
              </a:rPr>
              <a:t> </a:t>
            </a:r>
            <a:r>
              <a:rPr lang="en-US" sz="2800" spc="-70" dirty="0">
                <a:latin typeface="Arial"/>
                <a:cs typeface="Arial"/>
              </a:rPr>
              <a:t>Russell</a:t>
            </a:r>
            <a:r>
              <a:rPr lang="en-US" sz="2800" spc="-80" dirty="0">
                <a:latin typeface="Arial"/>
                <a:cs typeface="Arial"/>
              </a:rPr>
              <a:t> </a:t>
            </a:r>
            <a:r>
              <a:rPr lang="en-US" sz="2800" spc="-50" dirty="0">
                <a:latin typeface="Arial"/>
                <a:cs typeface="Arial"/>
              </a:rPr>
              <a:t>and</a:t>
            </a:r>
            <a:r>
              <a:rPr lang="en-US" sz="2800" spc="-80" dirty="0">
                <a:latin typeface="Arial"/>
                <a:cs typeface="Arial"/>
              </a:rPr>
              <a:t> </a:t>
            </a:r>
            <a:r>
              <a:rPr lang="en-US" sz="2800" spc="-60" dirty="0">
                <a:latin typeface="Arial"/>
                <a:cs typeface="Arial"/>
              </a:rPr>
              <a:t>Peter Norvig,</a:t>
            </a:r>
            <a:r>
              <a:rPr lang="en-US" sz="2800" spc="-45" dirty="0">
                <a:latin typeface="Arial"/>
                <a:cs typeface="Arial"/>
              </a:rPr>
              <a:t> </a:t>
            </a:r>
            <a:r>
              <a:rPr lang="en-US" sz="2800" spc="-60" dirty="0">
                <a:latin typeface="Arial"/>
                <a:cs typeface="Arial"/>
              </a:rPr>
              <a:t>"</a:t>
            </a:r>
            <a:r>
              <a:rPr lang="en-US" sz="2800" b="1" spc="-60" dirty="0">
                <a:solidFill>
                  <a:srgbClr val="E36C09"/>
                </a:solidFill>
                <a:latin typeface="Arial"/>
                <a:cs typeface="Arial"/>
              </a:rPr>
              <a:t>Artificial</a:t>
            </a:r>
            <a:r>
              <a:rPr lang="en-US" sz="2800" b="1" spc="-45" dirty="0">
                <a:solidFill>
                  <a:srgbClr val="E36C09"/>
                </a:solidFill>
                <a:latin typeface="Arial"/>
                <a:cs typeface="Arial"/>
              </a:rPr>
              <a:t> </a:t>
            </a:r>
            <a:r>
              <a:rPr lang="en-US" sz="2800" b="1" spc="-70" dirty="0">
                <a:solidFill>
                  <a:srgbClr val="E36C09"/>
                </a:solidFill>
                <a:latin typeface="Arial"/>
                <a:cs typeface="Arial"/>
              </a:rPr>
              <a:t>Intelligence:</a:t>
            </a:r>
            <a:r>
              <a:rPr lang="en-US" sz="2800" b="1" spc="-120" dirty="0">
                <a:solidFill>
                  <a:srgbClr val="E36C09"/>
                </a:solidFill>
                <a:latin typeface="Arial"/>
                <a:cs typeface="Arial"/>
              </a:rPr>
              <a:t> </a:t>
            </a:r>
            <a:r>
              <a:rPr lang="en-US" sz="2800" b="1" spc="-25" dirty="0">
                <a:solidFill>
                  <a:srgbClr val="E36C09"/>
                </a:solidFill>
                <a:latin typeface="Arial"/>
                <a:cs typeface="Arial"/>
              </a:rPr>
              <a:t>A</a:t>
            </a:r>
            <a:r>
              <a:rPr lang="en-US" sz="2800" b="1" spc="-185" dirty="0">
                <a:solidFill>
                  <a:srgbClr val="E36C09"/>
                </a:solidFill>
                <a:latin typeface="Arial"/>
                <a:cs typeface="Arial"/>
              </a:rPr>
              <a:t> </a:t>
            </a:r>
            <a:r>
              <a:rPr lang="en-US" sz="2800" b="1" spc="-10" dirty="0">
                <a:solidFill>
                  <a:srgbClr val="E36C09"/>
                </a:solidFill>
                <a:latin typeface="Arial"/>
                <a:cs typeface="Arial"/>
              </a:rPr>
              <a:t>Modern </a:t>
            </a:r>
            <a:r>
              <a:rPr lang="en-US" sz="2800" b="1" spc="-75" dirty="0">
                <a:solidFill>
                  <a:srgbClr val="E36C09"/>
                </a:solidFill>
                <a:latin typeface="Arial"/>
                <a:cs typeface="Arial"/>
              </a:rPr>
              <a:t>Approach</a:t>
            </a:r>
            <a:r>
              <a:rPr lang="en-US" sz="2800" spc="-75" dirty="0">
                <a:latin typeface="Arial"/>
                <a:cs typeface="Arial"/>
              </a:rPr>
              <a:t>," </a:t>
            </a:r>
            <a:r>
              <a:rPr lang="en-US" sz="2800" spc="-60" dirty="0">
                <a:latin typeface="Arial"/>
                <a:cs typeface="Arial"/>
              </a:rPr>
              <a:t>Third</a:t>
            </a:r>
            <a:r>
              <a:rPr lang="en-US" sz="2800" spc="-45" dirty="0">
                <a:latin typeface="Arial"/>
                <a:cs typeface="Arial"/>
              </a:rPr>
              <a:t> </a:t>
            </a:r>
            <a:r>
              <a:rPr lang="en-US" sz="2800" spc="-70" dirty="0">
                <a:latin typeface="Arial"/>
                <a:cs typeface="Arial"/>
              </a:rPr>
              <a:t>Edition </a:t>
            </a:r>
            <a:r>
              <a:rPr lang="en-US" sz="2800" spc="-65" dirty="0">
                <a:latin typeface="Arial"/>
                <a:cs typeface="Arial"/>
              </a:rPr>
              <a:t>(2010),</a:t>
            </a:r>
            <a:r>
              <a:rPr lang="en-US" sz="2800" spc="-30" dirty="0">
                <a:latin typeface="Arial"/>
                <a:cs typeface="Arial"/>
              </a:rPr>
              <a:t> </a:t>
            </a:r>
            <a:r>
              <a:rPr lang="en-US" sz="2800" spc="-45" dirty="0">
                <a:latin typeface="Arial"/>
                <a:cs typeface="Arial"/>
              </a:rPr>
              <a:t>by</a:t>
            </a:r>
            <a:r>
              <a:rPr lang="en-US" sz="2800" spc="-80" dirty="0">
                <a:latin typeface="Arial"/>
                <a:cs typeface="Arial"/>
              </a:rPr>
              <a:t> </a:t>
            </a:r>
            <a:r>
              <a:rPr lang="en-US" sz="2800" spc="-60" dirty="0">
                <a:latin typeface="Arial"/>
                <a:cs typeface="Arial"/>
              </a:rPr>
              <a:t>Pearson</a:t>
            </a:r>
            <a:r>
              <a:rPr lang="en-US" sz="2800" spc="-40" dirty="0">
                <a:latin typeface="Arial"/>
                <a:cs typeface="Arial"/>
              </a:rPr>
              <a:t> </a:t>
            </a:r>
            <a:r>
              <a:rPr lang="en-US" sz="2800" spc="-65" dirty="0">
                <a:latin typeface="Arial"/>
                <a:cs typeface="Arial"/>
              </a:rPr>
              <a:t>Education</a:t>
            </a:r>
            <a:r>
              <a:rPr lang="en-US" sz="2800" spc="-45" dirty="0">
                <a:latin typeface="Arial"/>
                <a:cs typeface="Arial"/>
              </a:rPr>
              <a:t> </a:t>
            </a:r>
            <a:r>
              <a:rPr lang="en-US" sz="2800" spc="-20" dirty="0">
                <a:latin typeface="Arial"/>
                <a:cs typeface="Arial"/>
              </a:rPr>
              <a:t>Inc.</a:t>
            </a:r>
            <a:endParaRPr lang="en-US" sz="2800" dirty="0">
              <a:latin typeface="Arial"/>
              <a:cs typeface="Arial"/>
            </a:endParaRPr>
          </a:p>
          <a:p>
            <a:pPr algn="l"/>
            <a:endParaRPr lang="en-US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</p:spPr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1132939-3A8F-8981-EE0C-44E6A90832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822" y="1792967"/>
            <a:ext cx="3316923" cy="4178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0C6618-1229-2F1E-D2B5-89CF4E17E5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2675" y="1671637"/>
            <a:ext cx="2800350" cy="42190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0A62F78-BA05-0A39-E9A6-ED0C1BFBB803}"/>
              </a:ext>
            </a:extLst>
          </p:cNvPr>
          <p:cNvSpPr txBox="1"/>
          <p:nvPr/>
        </p:nvSpPr>
        <p:spPr>
          <a:xfrm>
            <a:off x="911993" y="2505670"/>
            <a:ext cx="72213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910" indent="-156210">
              <a:lnSpc>
                <a:spcPct val="100000"/>
              </a:lnSpc>
              <a:buChar char="-"/>
              <a:tabLst>
                <a:tab pos="168910" algn="l"/>
              </a:tabLst>
            </a:pPr>
            <a:r>
              <a:rPr lang="en-US" sz="1800" spc="-65" dirty="0">
                <a:latin typeface="Arial"/>
                <a:cs typeface="Arial"/>
              </a:rPr>
              <a:t>George</a:t>
            </a:r>
            <a:r>
              <a:rPr lang="en-US" sz="1800" spc="-60" dirty="0">
                <a:latin typeface="Arial"/>
                <a:cs typeface="Arial"/>
              </a:rPr>
              <a:t> </a:t>
            </a:r>
            <a:r>
              <a:rPr lang="en-US" sz="1800" spc="-165" dirty="0">
                <a:latin typeface="Arial"/>
                <a:cs typeface="Arial"/>
              </a:rPr>
              <a:t>F.</a:t>
            </a:r>
            <a:r>
              <a:rPr lang="en-US" sz="1800" spc="-105" dirty="0">
                <a:latin typeface="Arial"/>
                <a:cs typeface="Arial"/>
              </a:rPr>
              <a:t> </a:t>
            </a:r>
            <a:r>
              <a:rPr lang="en-US" sz="1800" spc="-85" dirty="0">
                <a:latin typeface="Arial"/>
                <a:cs typeface="Arial"/>
              </a:rPr>
              <a:t>Luger,</a:t>
            </a:r>
            <a:r>
              <a:rPr lang="en-US" sz="1800" spc="-70" dirty="0">
                <a:latin typeface="Arial"/>
                <a:cs typeface="Arial"/>
              </a:rPr>
              <a:t> </a:t>
            </a:r>
            <a:r>
              <a:rPr lang="en-US" sz="1800" spc="-60" dirty="0">
                <a:latin typeface="Arial"/>
                <a:cs typeface="Arial"/>
              </a:rPr>
              <a:t>"</a:t>
            </a:r>
            <a:r>
              <a:rPr lang="en-US" sz="1800" b="1" spc="-60" dirty="0">
                <a:solidFill>
                  <a:srgbClr val="E36C09"/>
                </a:solidFill>
                <a:latin typeface="Arial"/>
                <a:cs typeface="Arial"/>
              </a:rPr>
              <a:t>Artificial </a:t>
            </a:r>
            <a:r>
              <a:rPr lang="en-US" sz="1800" b="1" spc="-65" dirty="0">
                <a:solidFill>
                  <a:srgbClr val="E36C09"/>
                </a:solidFill>
                <a:latin typeface="Arial"/>
                <a:cs typeface="Arial"/>
              </a:rPr>
              <a:t>Intelligence:</a:t>
            </a:r>
            <a:r>
              <a:rPr lang="en-US" sz="1800" b="1" spc="-45" dirty="0">
                <a:solidFill>
                  <a:srgbClr val="E36C09"/>
                </a:solidFill>
                <a:latin typeface="Arial"/>
                <a:cs typeface="Arial"/>
              </a:rPr>
              <a:t> </a:t>
            </a:r>
            <a:r>
              <a:rPr lang="en-US" sz="1800" b="1" spc="-65" dirty="0">
                <a:solidFill>
                  <a:srgbClr val="E36C09"/>
                </a:solidFill>
                <a:latin typeface="Arial"/>
                <a:cs typeface="Arial"/>
              </a:rPr>
              <a:t>Structures</a:t>
            </a:r>
            <a:r>
              <a:rPr lang="en-US" sz="1800" b="1" spc="-55" dirty="0">
                <a:solidFill>
                  <a:srgbClr val="E36C09"/>
                </a:solidFill>
                <a:latin typeface="Arial"/>
                <a:cs typeface="Arial"/>
              </a:rPr>
              <a:t> </a:t>
            </a:r>
            <a:r>
              <a:rPr lang="en-US" sz="1800" b="1" spc="-50" dirty="0">
                <a:solidFill>
                  <a:srgbClr val="E36C09"/>
                </a:solidFill>
                <a:latin typeface="Arial"/>
                <a:cs typeface="Arial"/>
              </a:rPr>
              <a:t>and</a:t>
            </a:r>
            <a:r>
              <a:rPr lang="en-US" sz="1800" b="1" spc="-80" dirty="0">
                <a:solidFill>
                  <a:srgbClr val="E36C09"/>
                </a:solidFill>
                <a:latin typeface="Arial"/>
                <a:cs typeface="Arial"/>
              </a:rPr>
              <a:t> </a:t>
            </a:r>
            <a:r>
              <a:rPr lang="en-US" sz="1800" b="1" spc="-10" dirty="0">
                <a:solidFill>
                  <a:srgbClr val="E36C09"/>
                </a:solidFill>
                <a:latin typeface="Arial"/>
                <a:cs typeface="Arial"/>
              </a:rPr>
              <a:t>strategies</a:t>
            </a:r>
            <a:endParaRPr lang="en-US" sz="1800" dirty="0">
              <a:latin typeface="Arial"/>
              <a:cs typeface="Arial"/>
            </a:endParaRPr>
          </a:p>
          <a:p>
            <a:pPr marL="12700"/>
            <a:r>
              <a:rPr lang="en-US" sz="1800" b="1" spc="-50" dirty="0">
                <a:solidFill>
                  <a:srgbClr val="E36C09"/>
                </a:solidFill>
                <a:latin typeface="Arial"/>
                <a:cs typeface="Arial"/>
              </a:rPr>
              <a:t>for</a:t>
            </a:r>
            <a:r>
              <a:rPr lang="en-US" sz="1800" b="1" spc="-95" dirty="0">
                <a:solidFill>
                  <a:srgbClr val="E36C09"/>
                </a:solidFill>
                <a:latin typeface="Arial"/>
                <a:cs typeface="Arial"/>
              </a:rPr>
              <a:t> </a:t>
            </a:r>
            <a:r>
              <a:rPr lang="en-US" sz="1800" b="1" spc="-60" dirty="0">
                <a:solidFill>
                  <a:srgbClr val="E36C09"/>
                </a:solidFill>
                <a:latin typeface="Arial"/>
                <a:cs typeface="Arial"/>
              </a:rPr>
              <a:t>complex</a:t>
            </a:r>
            <a:r>
              <a:rPr lang="en-US" sz="1800" b="1" spc="-55" dirty="0">
                <a:solidFill>
                  <a:srgbClr val="E36C09"/>
                </a:solidFill>
                <a:latin typeface="Arial"/>
                <a:cs typeface="Arial"/>
              </a:rPr>
              <a:t> </a:t>
            </a:r>
            <a:r>
              <a:rPr lang="en-US" sz="1800" b="1" spc="-70" dirty="0">
                <a:solidFill>
                  <a:srgbClr val="E36C09"/>
                </a:solidFill>
                <a:latin typeface="Arial"/>
                <a:cs typeface="Arial"/>
              </a:rPr>
              <a:t>problem</a:t>
            </a:r>
            <a:r>
              <a:rPr lang="en-US" sz="1800" b="1" spc="-65" dirty="0">
                <a:solidFill>
                  <a:srgbClr val="E36C09"/>
                </a:solidFill>
                <a:latin typeface="Arial"/>
                <a:cs typeface="Arial"/>
              </a:rPr>
              <a:t> solving</a:t>
            </a:r>
            <a:r>
              <a:rPr lang="en-US" sz="1800" spc="-65" dirty="0">
                <a:latin typeface="Arial"/>
                <a:cs typeface="Arial"/>
              </a:rPr>
              <a:t>,</a:t>
            </a:r>
            <a:r>
              <a:rPr lang="en-US" sz="1800" spc="-45" dirty="0">
                <a:latin typeface="Arial"/>
                <a:cs typeface="Arial"/>
              </a:rPr>
              <a:t> </a:t>
            </a:r>
            <a:r>
              <a:rPr lang="en-US" sz="1800" dirty="0">
                <a:latin typeface="Arial"/>
                <a:cs typeface="Arial"/>
              </a:rPr>
              <a:t>"</a:t>
            </a:r>
            <a:r>
              <a:rPr lang="en-US" sz="1800" spc="-110" dirty="0">
                <a:latin typeface="Arial"/>
                <a:cs typeface="Arial"/>
              </a:rPr>
              <a:t> </a:t>
            </a:r>
            <a:r>
              <a:rPr lang="en-US" b="1" i="0" dirty="0">
                <a:solidFill>
                  <a:srgbClr val="565959"/>
                </a:solidFill>
                <a:effectLst/>
                <a:latin typeface="Arial" panose="020B0604020202020204" pitchFamily="34" charset="0"/>
              </a:rPr>
              <a:t>6</a:t>
            </a:r>
            <a:r>
              <a:rPr lang="en-US" b="1" i="0" baseline="30000" dirty="0">
                <a:solidFill>
                  <a:srgbClr val="565959"/>
                </a:solidFill>
                <a:effectLst/>
                <a:latin typeface="Arial" panose="020B0604020202020204" pitchFamily="34" charset="0"/>
              </a:rPr>
              <a:t>th</a:t>
            </a:r>
            <a:r>
              <a:rPr lang="en-US" b="1" dirty="0">
                <a:solidFill>
                  <a:srgbClr val="0F1111"/>
                </a:solidFill>
                <a:latin typeface="Arial" panose="020B0604020202020204" pitchFamily="34" charset="0"/>
              </a:rPr>
              <a:t>, 2008, </a:t>
            </a:r>
            <a:r>
              <a:rPr lang="en-US" sz="1800" spc="-70" dirty="0">
                <a:latin typeface="Arial"/>
                <a:cs typeface="Arial"/>
              </a:rPr>
              <a:t>Pearson</a:t>
            </a:r>
            <a:r>
              <a:rPr lang="en-US" sz="1800" spc="-80" dirty="0">
                <a:latin typeface="Arial"/>
                <a:cs typeface="Arial"/>
              </a:rPr>
              <a:t> </a:t>
            </a:r>
            <a:r>
              <a:rPr lang="en-US" sz="1800" spc="-10" dirty="0">
                <a:latin typeface="Arial"/>
                <a:cs typeface="Arial"/>
              </a:rPr>
              <a:t>Education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32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0" y="451924"/>
            <a:ext cx="52501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Description of the course:</a:t>
            </a:r>
            <a:endParaRPr lang="en-US" sz="3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28800" y="1994491"/>
            <a:ext cx="8534400" cy="390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</a:rPr>
              <a:t>The course "Foundations of Artificial Intelligence" introduces the core concepts and techniques underlying AI. It explores various topics related to AI, including problem-solving, knowledge representation, reasoning.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</a:rPr>
              <a:t> Students will gain a solid understanding of the foundational concepts and principles of AI, including the goals, applications, and limitations of AI systems.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</p:spPr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42704FF-0659-9C41-B5BD-C8B590ED5DA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797488" y="1968819"/>
            <a:ext cx="8596313" cy="3360265"/>
          </a:xfrm>
        </p:spPr>
        <p:txBody>
          <a:bodyPr>
            <a:noAutofit/>
          </a:bodyPr>
          <a:lstStyle/>
          <a:p>
            <a:pPr marL="285750" marR="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Upon successful completion of this course, students should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000000"/>
                </a:solidFill>
                <a:latin typeface="Arial Black" panose="020B0A04020102020204" pitchFamily="34" charset="0"/>
                <a:cs typeface="Calibri" panose="020F0502020204030204" pitchFamily="34" charset="0"/>
              </a:rPr>
              <a:t>Learn the basic introduction to Artificial Intelligence AI.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000000"/>
                </a:solidFill>
                <a:latin typeface="Arial Black" panose="020B0A04020102020204" pitchFamily="34" charset="0"/>
                <a:cs typeface="Calibri" panose="020F0502020204030204" pitchFamily="34" charset="0"/>
              </a:rPr>
              <a:t>Study the core topics of knowledge representation.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000000"/>
                </a:solidFill>
                <a:latin typeface="Arial Black" panose="020B0A04020102020204" pitchFamily="34" charset="0"/>
                <a:cs typeface="Calibri" panose="020F0502020204030204" pitchFamily="34" charset="0"/>
              </a:rPr>
              <a:t>Study problem-solving and search algorithms.</a:t>
            </a:r>
          </a:p>
          <a:p>
            <a:pPr marL="285750" marR="941705" indent="-285750" algn="just">
              <a:lnSpc>
                <a:spcPct val="150000"/>
              </a:lnSpc>
              <a:spcBef>
                <a:spcPts val="195"/>
              </a:spcBef>
              <a:spcAft>
                <a:spcPts val="0"/>
              </a:spcAft>
              <a:tabLst>
                <a:tab pos="285750" algn="l"/>
              </a:tabLst>
            </a:pP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Learns case-based reasoning – reasoning with uncertain or incomplete knowledge. </a:t>
            </a:r>
          </a:p>
          <a:p>
            <a:pPr marL="285750" marR="941705" indent="-285750" algn="just">
              <a:lnSpc>
                <a:spcPct val="150000"/>
              </a:lnSpc>
              <a:spcBef>
                <a:spcPts val="195"/>
              </a:spcBef>
              <a:spcAft>
                <a:spcPts val="0"/>
              </a:spcAft>
              <a:tabLst>
                <a:tab pos="285750" algn="l"/>
              </a:tabLst>
            </a:pP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Learn and discuses Intelligent agent, Genetic</a:t>
            </a:r>
            <a:r>
              <a:rPr lang="en-US" sz="1600" spc="-4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algorithm.</a:t>
            </a:r>
            <a:r>
              <a:rPr lang="en-US" sz="1600" spc="-15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</a:p>
          <a:p>
            <a:pPr marL="285750" marR="941705" indent="-285750" algn="just">
              <a:lnSpc>
                <a:spcPct val="150000"/>
              </a:lnSpc>
              <a:spcBef>
                <a:spcPts val="195"/>
              </a:spcBef>
              <a:spcAft>
                <a:spcPts val="0"/>
              </a:spcAft>
              <a:tabLst>
                <a:tab pos="285750" algn="l"/>
              </a:tabLst>
            </a:pP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Overview</a:t>
            </a:r>
            <a:r>
              <a:rPr lang="en-US" sz="1600" spc="-5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of</a:t>
            </a:r>
            <a:r>
              <a:rPr lang="en-US" sz="1600" spc="-3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AI</a:t>
            </a:r>
            <a:r>
              <a:rPr lang="en-US" sz="1600" spc="-15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languages</a:t>
            </a:r>
            <a:r>
              <a:rPr lang="en-US" sz="1600" spc="-1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endParaRPr lang="en-US" sz="1600" spc="-20" dirty="0">
              <a:effectLst/>
              <a:latin typeface="Arial Black" panose="020B0A04020102020204" pitchFamily="34" charset="0"/>
              <a:ea typeface="Calibri" panose="020F0502020204030204" pitchFamily="34" charset="0"/>
            </a:endParaRPr>
          </a:p>
          <a:p>
            <a:pPr marL="285750" marR="941705" indent="-285750" algn="just">
              <a:lnSpc>
                <a:spcPct val="150000"/>
              </a:lnSpc>
              <a:spcBef>
                <a:spcPts val="195"/>
              </a:spcBef>
              <a:spcAft>
                <a:spcPts val="0"/>
              </a:spcAft>
              <a:tabLst>
                <a:tab pos="285750" algn="l"/>
              </a:tabLst>
            </a:pP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Overview</a:t>
            </a:r>
            <a:r>
              <a:rPr lang="en-US" sz="1600" spc="-25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of</a:t>
            </a:r>
            <a:r>
              <a:rPr lang="en-US" sz="1600" spc="-1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AI</a:t>
            </a:r>
            <a:r>
              <a:rPr lang="en-US" sz="1600" spc="-2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Application</a:t>
            </a:r>
            <a:r>
              <a:rPr lang="en-US" sz="1600" spc="-2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Areas</a:t>
            </a:r>
            <a:r>
              <a:rPr lang="en-US" sz="1600" spc="-2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and</a:t>
            </a:r>
            <a:r>
              <a:rPr lang="en-US" sz="1600" spc="-2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160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expert</a:t>
            </a:r>
            <a:r>
              <a:rPr lang="en-US" sz="1600" spc="-25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1600" spc="-10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systems.</a:t>
            </a:r>
            <a:endParaRPr lang="en-US" sz="1600" dirty="0">
              <a:effectLst/>
              <a:latin typeface="Arial Black" panose="020B0A0402010202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49019D6-866B-A854-CB36-76352C19C0E1}"/>
              </a:ext>
            </a:extLst>
          </p:cNvPr>
          <p:cNvSpPr txBox="1">
            <a:spLocks/>
          </p:cNvSpPr>
          <p:nvPr/>
        </p:nvSpPr>
        <p:spPr>
          <a:xfrm>
            <a:off x="2590800" y="473738"/>
            <a:ext cx="8596668" cy="762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Learning Outcomes</a:t>
            </a:r>
            <a:endParaRPr 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69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785B088-F321-98FF-ECA5-AF4F46BEA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12</a:t>
            </a:fld>
            <a:endParaRPr lang="en-US" dirty="0">
              <a:solidFill>
                <a:srgbClr val="A5300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22DEFB-5BD9-29EA-43F9-D859719DC0E2}"/>
              </a:ext>
            </a:extLst>
          </p:cNvPr>
          <p:cNvSpPr txBox="1"/>
          <p:nvPr/>
        </p:nvSpPr>
        <p:spPr>
          <a:xfrm>
            <a:off x="2667000" y="533400"/>
            <a:ext cx="4191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Course Schedule Model</a:t>
            </a:r>
            <a:endParaRPr lang="en-US" sz="2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49EDDA9-33F7-60AC-C1F5-0006B49E41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2764641"/>
              </p:ext>
            </p:extLst>
          </p:nvPr>
        </p:nvGraphicFramePr>
        <p:xfrm>
          <a:off x="3127375" y="2367851"/>
          <a:ext cx="5937250" cy="32828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2675">
                  <a:extLst>
                    <a:ext uri="{9D8B030D-6E8A-4147-A177-3AD203B41FA5}">
                      <a16:colId xmlns:a16="http://schemas.microsoft.com/office/drawing/2014/main" val="1096519739"/>
                    </a:ext>
                  </a:extLst>
                </a:gridCol>
                <a:gridCol w="4854575">
                  <a:extLst>
                    <a:ext uri="{9D8B030D-6E8A-4147-A177-3AD203B41FA5}">
                      <a16:colId xmlns:a16="http://schemas.microsoft.com/office/drawing/2014/main" val="189697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#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Covered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308264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0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Orientation week. 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54116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1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Introduction to AI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27406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2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Search As a Problem-Solving Technique in AI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59987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3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Propositional Calculus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372855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4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Predicate Calculus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06486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5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Knowledge Representation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05039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6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Reasoning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9216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7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Production Systems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15483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8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Heuristics in Games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863905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9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Expert Systems, Language of AI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71788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10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Applications such as computer vision, robotics and natural language processing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87951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11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Revision 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707852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Lecture 12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Final Exam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22704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4045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</p:spPr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 dirty="0"/>
          </a:p>
        </p:txBody>
      </p:sp>
      <p:sp>
        <p:nvSpPr>
          <p:cNvPr id="11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5456176" y="2248361"/>
            <a:ext cx="4373393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</a:t>
            </a:r>
            <a:r>
              <a:rPr lang="ar-EG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الثالث</a:t>
            </a:r>
            <a:r>
              <a:rPr lang="en-US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تكون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endParaRPr lang="en-US" sz="24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(منهم </a:t>
            </a:r>
            <a:r>
              <a:rPr lang="ar-EG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أسبوع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للاختبار النهائي)</a:t>
            </a:r>
          </a:p>
        </p:txBody>
      </p:sp>
      <p:grpSp>
        <p:nvGrpSpPr>
          <p:cNvPr id="12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53975" y="2434427"/>
            <a:ext cx="4446494" cy="1884958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 dirty="0"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 dirty="0"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 dirty="0"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 dirty="0"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 dirty="0"/>
            </a:p>
          </p:txBody>
        </p:sp>
      </p:grp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30D9CB0A-CE4E-197F-35C3-CB54B4122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48290">
            <a:off x="69553" y="92028"/>
            <a:ext cx="1554980" cy="13322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Footer Placeholder 2">
            <a:extLst>
              <a:ext uri="{FF2B5EF4-FFF2-40B4-BE49-F238E27FC236}">
                <a16:creationId xmlns:a16="http://schemas.microsoft.com/office/drawing/2014/main" id="{C2F14A47-DD4C-329B-1BF9-A119BAF0E4A6}"/>
              </a:ext>
            </a:extLst>
          </p:cNvPr>
          <p:cNvSpPr txBox="1">
            <a:spLocks/>
          </p:cNvSpPr>
          <p:nvPr/>
        </p:nvSpPr>
        <p:spPr>
          <a:xfrm>
            <a:off x="2133600" y="6514570"/>
            <a:ext cx="6831012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Information Technology</a:t>
            </a:r>
            <a:r>
              <a:rPr lang="en-GB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Prof. Lamiaa Fattouh Ibrahim, Spring 2022-2023</a:t>
            </a:r>
            <a:endParaRPr 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4860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CCBB58-EC7C-E981-738B-DBBAF6C4DD6D}"/>
              </a:ext>
            </a:extLst>
          </p:cNvPr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3" name="TextBox 6">
            <a:extLst>
              <a:ext uri="{FF2B5EF4-FFF2-40B4-BE49-F238E27FC236}">
                <a16:creationId xmlns:a16="http://schemas.microsoft.com/office/drawing/2014/main" id="{D9480C28-61C0-664E-14F2-91E1F0035F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E6871F2-35DD-7ABC-8EEF-A5D7A34D2BE1}"/>
              </a:ext>
            </a:extLst>
          </p:cNvPr>
          <p:cNvSpPr>
            <a:spLocks noGrp="1" noChangeArrowheads="1"/>
          </p:cNvSpPr>
          <p:nvPr/>
        </p:nvSpPr>
        <p:spPr>
          <a:xfrm>
            <a:off x="2875412" y="2385124"/>
            <a:ext cx="5277987" cy="27808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000" b="1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b="1" dirty="0"/>
              <a:t>80</a:t>
            </a:r>
            <a:r>
              <a:rPr lang="en-GB" sz="2000" b="1" dirty="0"/>
              <a:t>% mark</a:t>
            </a:r>
            <a:r>
              <a:rPr lang="en-US" sz="2000" b="1" dirty="0"/>
              <a:t>s</a:t>
            </a:r>
            <a:endParaRPr lang="en-GB" sz="2000" b="1" dirty="0"/>
          </a:p>
          <a:p>
            <a:pPr lvl="2">
              <a:lnSpc>
                <a:spcPct val="90000"/>
              </a:lnSpc>
            </a:pPr>
            <a:r>
              <a:rPr lang="en-GB" sz="2000" b="1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2000" b="1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2000" b="1" dirty="0"/>
          </a:p>
          <a:p>
            <a:pPr lvl="1">
              <a:lnSpc>
                <a:spcPct val="90000"/>
              </a:lnSpc>
            </a:pPr>
            <a:r>
              <a:rPr lang="en-US" sz="2000" b="1" dirty="0"/>
              <a:t>20</a:t>
            </a:r>
            <a:r>
              <a:rPr lang="en-GB" sz="2000" b="1" dirty="0"/>
              <a:t>% Final Examination</a:t>
            </a:r>
          </a:p>
        </p:txBody>
      </p:sp>
    </p:spTree>
    <p:extLst>
      <p:ext uri="{BB962C8B-B14F-4D97-AF65-F5344CB8AC3E}">
        <p14:creationId xmlns:p14="http://schemas.microsoft.com/office/powerpoint/2010/main" val="42531088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57600" y="682303"/>
            <a:ext cx="3522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EAE775B-A3E7-360E-A223-0255D8FEAD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448290">
            <a:off x="69553" y="92028"/>
            <a:ext cx="1554980" cy="13322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1" name="Footer Placeholder 2">
            <a:extLst>
              <a:ext uri="{FF2B5EF4-FFF2-40B4-BE49-F238E27FC236}">
                <a16:creationId xmlns:a16="http://schemas.microsoft.com/office/drawing/2014/main" id="{E8D82618-721F-1D14-562F-D616A751EB35}"/>
              </a:ext>
            </a:extLst>
          </p:cNvPr>
          <p:cNvSpPr txBox="1">
            <a:spLocks/>
          </p:cNvSpPr>
          <p:nvPr/>
        </p:nvSpPr>
        <p:spPr>
          <a:xfrm>
            <a:off x="2133600" y="6514570"/>
            <a:ext cx="6831012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Information Technology</a:t>
            </a:r>
            <a:r>
              <a:rPr lang="en-GB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Prof. Lamiaa Fattouh Ibrahim, Spring 2022-2023</a:t>
            </a:r>
            <a:endParaRPr 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282CA67-BCBA-672F-847C-E8A26EEBE0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5100" y="1681162"/>
            <a:ext cx="6781800" cy="442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3128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EA3B94C-0E3C-BAB2-F964-E6F6AC08DF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8050" y="2046883"/>
            <a:ext cx="3019425" cy="25527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EF78865-9F72-E75D-C4FB-2F62E0DDC5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4343" y="1722922"/>
            <a:ext cx="6092613" cy="431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31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6B306D-647E-7627-CFB9-82FC57EC6F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802" y="2328692"/>
            <a:ext cx="6515100" cy="27813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BEE1B81-DACF-2319-ADC7-8A133D4A30E9}"/>
              </a:ext>
            </a:extLst>
          </p:cNvPr>
          <p:cNvSpPr/>
          <p:nvPr/>
        </p:nvSpPr>
        <p:spPr>
          <a:xfrm>
            <a:off x="2088682" y="3185962"/>
            <a:ext cx="6246796" cy="10491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CF2C7F-B9E3-1E11-A576-904722FD8DDE}"/>
              </a:ext>
            </a:extLst>
          </p:cNvPr>
          <p:cNvSpPr txBox="1"/>
          <p:nvPr/>
        </p:nvSpPr>
        <p:spPr>
          <a:xfrm>
            <a:off x="8932332" y="2328692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YE" sz="2400" dirty="0"/>
              <a:t>عبر برنامج </a:t>
            </a:r>
            <a:r>
              <a:rPr lang="en-US" sz="2400" dirty="0"/>
              <a:t>ZOOM</a:t>
            </a:r>
          </a:p>
          <a:p>
            <a:pPr algn="ctr" rtl="1"/>
            <a:r>
              <a:rPr lang="ar-YE" sz="2400" dirty="0"/>
              <a:t>سيتم تثبيت رابط حلقة النقاش على صفحة المقرر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002664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4E4496-F179-2B03-53D1-6F92E1F22C18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463041" y="1722921"/>
            <a:ext cx="7575082" cy="4302493"/>
          </a:xfrm>
        </p:spPr>
      </p:pic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522782AD-7864-1E57-68A3-E776388C1C2A}"/>
              </a:ext>
            </a:extLst>
          </p:cNvPr>
          <p:cNvSpPr txBox="1">
            <a:spLocks/>
          </p:cNvSpPr>
          <p:nvPr/>
        </p:nvSpPr>
        <p:spPr>
          <a:xfrm>
            <a:off x="9038123" y="2353695"/>
            <a:ext cx="3153877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</p:spTree>
    <p:extLst>
      <p:ext uri="{BB962C8B-B14F-4D97-AF65-F5344CB8AC3E}">
        <p14:creationId xmlns:p14="http://schemas.microsoft.com/office/powerpoint/2010/main" val="38123545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590663" y="6041362"/>
            <a:ext cx="683339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19</a:t>
            </a:fld>
            <a:endParaRPr lang="en-US" dirty="0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  <p:sp>
        <p:nvSpPr>
          <p:cNvPr id="2" name="Footer Placeholder 2">
            <a:extLst>
              <a:ext uri="{FF2B5EF4-FFF2-40B4-BE49-F238E27FC236}">
                <a16:creationId xmlns:a16="http://schemas.microsoft.com/office/drawing/2014/main" id="{9A971182-4D56-A8E5-4FF1-FFB8F71E23E0}"/>
              </a:ext>
            </a:extLst>
          </p:cNvPr>
          <p:cNvSpPr txBox="1">
            <a:spLocks/>
          </p:cNvSpPr>
          <p:nvPr/>
        </p:nvSpPr>
        <p:spPr>
          <a:xfrm>
            <a:off x="2133600" y="6514570"/>
            <a:ext cx="6831012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Information Technology</a:t>
            </a:r>
            <a:r>
              <a:rPr lang="en-GB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Prof. Lamiaa Fattouh Ibrahim, Spring 2022-2023</a:t>
            </a:r>
            <a:endParaRPr 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4413</TotalTime>
  <Words>850</Words>
  <Application>Microsoft Office PowerPoint</Application>
  <PresentationFormat>Widescreen</PresentationFormat>
  <Paragraphs>134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3" baseType="lpstr">
      <vt:lpstr>Arial</vt:lpstr>
      <vt:lpstr>Arial Black</vt:lpstr>
      <vt:lpstr>Calibri</vt:lpstr>
      <vt:lpstr>Calibri Light</vt:lpstr>
      <vt:lpstr>Catamaran</vt:lpstr>
      <vt:lpstr>Constantia</vt:lpstr>
      <vt:lpstr>Open Sans</vt:lpstr>
      <vt:lpstr>Tahoma</vt:lpstr>
      <vt:lpstr>Tajawal Medium</vt:lpstr>
      <vt:lpstr>Times New Roman</vt:lpstr>
      <vt:lpstr>Wingdings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Lamiaa Fattouh</cp:lastModifiedBy>
  <cp:revision>30</cp:revision>
  <dcterms:created xsi:type="dcterms:W3CDTF">2023-04-29T09:08:23Z</dcterms:created>
  <dcterms:modified xsi:type="dcterms:W3CDTF">2023-09-29T11:04:01Z</dcterms:modified>
</cp:coreProperties>
</file>