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390" r:id="rId5"/>
    <p:sldId id="351" r:id="rId6"/>
    <p:sldId id="352" r:id="rId7"/>
    <p:sldId id="392" r:id="rId8"/>
    <p:sldId id="353" r:id="rId9"/>
    <p:sldId id="354" r:id="rId10"/>
    <p:sldId id="355" r:id="rId11"/>
    <p:sldId id="356" r:id="rId12"/>
    <p:sldId id="357" r:id="rId13"/>
    <p:sldId id="358" r:id="rId14"/>
    <p:sldId id="359" r:id="rId15"/>
    <p:sldId id="360" r:id="rId16"/>
    <p:sldId id="361" r:id="rId17"/>
    <p:sldId id="362" r:id="rId18"/>
    <p:sldId id="363" r:id="rId19"/>
    <p:sldId id="364" r:id="rId20"/>
    <p:sldId id="365" r:id="rId21"/>
    <p:sldId id="366" r:id="rId22"/>
    <p:sldId id="367" r:id="rId23"/>
    <p:sldId id="368" r:id="rId24"/>
    <p:sldId id="393" r:id="rId25"/>
    <p:sldId id="369" r:id="rId26"/>
    <p:sldId id="370" r:id="rId27"/>
    <p:sldId id="371" r:id="rId28"/>
    <p:sldId id="372" r:id="rId29"/>
    <p:sldId id="373" r:id="rId30"/>
    <p:sldId id="374" r:id="rId31"/>
    <p:sldId id="375" r:id="rId32"/>
    <p:sldId id="376" r:id="rId33"/>
    <p:sldId id="377" r:id="rId34"/>
    <p:sldId id="378" r:id="rId35"/>
    <p:sldId id="379" r:id="rId36"/>
    <p:sldId id="380" r:id="rId37"/>
    <p:sldId id="381" r:id="rId38"/>
    <p:sldId id="382" r:id="rId39"/>
    <p:sldId id="38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0"/>
            <p14:sldId id="351"/>
            <p14:sldId id="352"/>
            <p14:sldId id="392"/>
            <p14:sldId id="353"/>
            <p14:sldId id="354"/>
            <p14:sldId id="355"/>
            <p14:sldId id="356"/>
            <p14:sldId id="357"/>
            <p14:sldId id="358"/>
            <p14:sldId id="359"/>
            <p14:sldId id="360"/>
            <p14:sldId id="361"/>
            <p14:sldId id="362"/>
            <p14:sldId id="363"/>
            <p14:sldId id="364"/>
            <p14:sldId id="365"/>
            <p14:sldId id="366"/>
            <p14:sldId id="367"/>
            <p14:sldId id="368"/>
            <p14:sldId id="393"/>
            <p14:sldId id="369"/>
            <p14:sldId id="370"/>
            <p14:sldId id="371"/>
            <p14:sldId id="372"/>
            <p14:sldId id="373"/>
            <p14:sldId id="374"/>
            <p14:sldId id="375"/>
            <p14:sldId id="376"/>
            <p14:sldId id="377"/>
            <p14:sldId id="378"/>
            <p14:sldId id="379"/>
            <p14:sldId id="380"/>
            <p14:sldId id="381"/>
            <p14:sldId id="382"/>
            <p14:sldId id="3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754"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1045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image" Target="../media/image16.jp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660265"/>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751443" y="4012857"/>
            <a:ext cx="497003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2</a:t>
            </a:r>
          </a:p>
          <a:p>
            <a:pPr algn="ctr"/>
            <a:r>
              <a:rPr lang="en-US" sz="2800" b="1" dirty="0">
                <a:solidFill>
                  <a:schemeClr val="tx1"/>
                </a:solidFill>
                <a:latin typeface="Times New Roman" panose="02020603050405020304" pitchFamily="18" charset="0"/>
                <a:cs typeface="Times New Roman" panose="02020603050405020304" pitchFamily="18" charset="0"/>
              </a:rPr>
              <a:t>Strategic Management</a:t>
            </a:r>
          </a:p>
          <a:p>
            <a:pPr algn="ctr"/>
            <a:r>
              <a:rPr lang="en-US" sz="2800" b="1" dirty="0">
                <a:solidFill>
                  <a:schemeClr val="tx1"/>
                </a:solidFill>
                <a:latin typeface="Times New Roman" panose="02020603050405020304" pitchFamily="18" charset="0"/>
                <a:cs typeface="Times New Roman" panose="02020603050405020304" pitchFamily="18" charset="0"/>
              </a:rPr>
              <a:t>and Project Selection</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9C755F2A-41E9-FD96-46EF-FA523F898D2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4485"/>
          <a:stretch>
            <a:fillRect/>
          </a:stretch>
        </p:blipFill>
        <p:spPr>
          <a:xfrm>
            <a:off x="9497088" y="87722"/>
            <a:ext cx="2383737" cy="962146"/>
          </a:xfrm>
          <a:prstGeom prst="rect">
            <a:avLst/>
          </a:prstGeom>
        </p:spPr>
      </p:pic>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461665"/>
          </a:xfrm>
          <a:prstGeom prst="rect">
            <a:avLst/>
          </a:prstGeom>
          <a:noFill/>
        </p:spPr>
        <p:txBody>
          <a:bodyPr wrap="square">
            <a:spAutoFit/>
          </a:bodyPr>
          <a:lstStyle/>
          <a:p>
            <a:pPr algn="ctr"/>
            <a:r>
              <a:rPr lang="en-GB" sz="2400" b="1" dirty="0">
                <a:latin typeface="Tajawal Medium" panose="00000600000000000000" pitchFamily="2" charset="-78"/>
                <a:cs typeface="Tajawal Medium" panose="00000600000000000000" pitchFamily="2" charset="-78"/>
              </a:rPr>
              <a:t>Strategic Management and Project Selection</a:t>
            </a:r>
            <a:endParaRPr lang="en-US" sz="2400" b="1" dirty="0">
              <a:latin typeface="Tajawal Medium" panose="00000600000000000000" pitchFamily="2" charset="-78"/>
              <a:cs typeface="Tajawal Medium" panose="00000600000000000000" pitchFamily="2" charset="-78"/>
            </a:endParaRP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6375"/>
          <a:stretch>
            <a:fillRect/>
          </a:stretch>
        </p:blipFill>
        <p:spPr>
          <a:xfrm>
            <a:off x="9497088" y="87721"/>
            <a:ext cx="2383737" cy="940879"/>
          </a:xfrm>
          <a:prstGeom prst="rect">
            <a:avLst/>
          </a:prstGeom>
        </p:spPr>
      </p:pic>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3323987"/>
          </a:xfrm>
          <a:prstGeom prst="rect">
            <a:avLst/>
          </a:prstGeom>
          <a:noFill/>
        </p:spPr>
        <p:txBody>
          <a:bodyPr wrap="square">
            <a:spAutoFit/>
          </a:bodyPr>
          <a:lstStyle/>
          <a:p>
            <a:pPr algn="ctr"/>
            <a:r>
              <a:rPr lang="en-GB" sz="2400" b="1" dirty="0"/>
              <a:t>With so many ongoing projects it becomes difficult for smaller projects to get adequate support, or even the attention of senior management. </a:t>
            </a:r>
          </a:p>
          <a:p>
            <a:endParaRPr lang="en-GB" sz="2400" b="1" dirty="0"/>
          </a:p>
          <a:p>
            <a:endParaRPr lang="en-GB" sz="2400" b="1" dirty="0"/>
          </a:p>
          <a:p>
            <a:endParaRPr lang="en-GB" sz="2400" b="1" dirty="0"/>
          </a:p>
          <a:p>
            <a:endParaRPr lang="en-GB" sz="2400" b="1" dirty="0"/>
          </a:p>
          <a:p>
            <a:endParaRPr lang="en-GB" sz="2400" b="1" dirty="0"/>
          </a:p>
          <a:p>
            <a:endParaRPr lang="en-GB" sz="2400" b="1" dirty="0"/>
          </a:p>
          <a:p>
            <a:endParaRPr lang="en-GB" dirty="0"/>
          </a:p>
        </p:txBody>
      </p:sp>
      <p:pic>
        <p:nvPicPr>
          <p:cNvPr id="1026" name="Picture 2" descr="10 Project Management Challenges and How to Conquer Them">
            <a:extLst>
              <a:ext uri="{FF2B5EF4-FFF2-40B4-BE49-F238E27FC236}">
                <a16:creationId xmlns:a16="http://schemas.microsoft.com/office/drawing/2014/main" id="{7129536C-4E3E-F7D7-E931-433B3B0EE3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4651" y="3018716"/>
            <a:ext cx="5495924" cy="2772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237"/>
          <a:stretch>
            <a:fillRect/>
          </a:stretch>
        </p:blipFill>
        <p:spPr>
          <a:xfrm>
            <a:off x="9497088" y="87721"/>
            <a:ext cx="2383737" cy="953679"/>
          </a:xfrm>
          <a:prstGeom prst="rect">
            <a:avLst/>
          </a:prstGeom>
        </p:spPr>
      </p:pic>
      <p:sp>
        <p:nvSpPr>
          <p:cNvPr id="19" name="TextBox 18">
            <a:extLst>
              <a:ext uri="{FF2B5EF4-FFF2-40B4-BE49-F238E27FC236}">
                <a16:creationId xmlns:a16="http://schemas.microsoft.com/office/drawing/2014/main" id="{B839DD0E-0410-2377-198F-6A58F5EF0C0B}"/>
              </a:ext>
            </a:extLst>
          </p:cNvPr>
          <p:cNvSpPr txBox="1"/>
          <p:nvPr/>
        </p:nvSpPr>
        <p:spPr>
          <a:xfrm>
            <a:off x="762000" y="2024041"/>
            <a:ext cx="10812720" cy="3323987"/>
          </a:xfrm>
          <a:prstGeom prst="rect">
            <a:avLst/>
          </a:prstGeom>
          <a:noFill/>
        </p:spPr>
        <p:txBody>
          <a:bodyPr wrap="square">
            <a:spAutoFit/>
          </a:bodyPr>
          <a:lstStyle/>
          <a:p>
            <a:r>
              <a:rPr lang="en-GB" sz="2400" b="1" dirty="0"/>
              <a:t>Three common problems in organizations trying to manage multiple projects are:</a:t>
            </a:r>
          </a:p>
          <a:p>
            <a:endParaRPr lang="en-GB" sz="2400" b="1" dirty="0"/>
          </a:p>
          <a:p>
            <a:r>
              <a:rPr lang="en-GB" sz="2400" dirty="0"/>
              <a:t>1-Delays in one project cause delays in other projects because of common resource needs or technological dependencies.</a:t>
            </a:r>
          </a:p>
          <a:p>
            <a:r>
              <a:rPr lang="en-GB" sz="2400" dirty="0"/>
              <a:t>2-The inefficient use of corporate resources results in peaks and valleys of resource utilization.  	</a:t>
            </a:r>
          </a:p>
          <a:p>
            <a:r>
              <a:rPr lang="en-GB" sz="2400" dirty="0"/>
              <a:t>3- Bottlenecks in resource availability or lack of required technological inputs result in project delays that depend on those scarce resources or technology.</a:t>
            </a:r>
          </a:p>
          <a:p>
            <a:endParaRPr lang="en-GB" dirty="0"/>
          </a:p>
        </p:txBody>
      </p:sp>
    </p:spTree>
    <p:extLst>
      <p:ext uri="{BB962C8B-B14F-4D97-AF65-F5344CB8AC3E}">
        <p14:creationId xmlns:p14="http://schemas.microsoft.com/office/powerpoint/2010/main" val="15508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11910"/>
            <a:ext cx="10541001" cy="4616648"/>
          </a:xfrm>
          <a:prstGeom prst="rect">
            <a:avLst/>
          </a:prstGeom>
          <a:noFill/>
        </p:spPr>
        <p:txBody>
          <a:bodyPr wrap="square" rtlCol="0">
            <a:spAutoFit/>
          </a:bodyPr>
          <a:lstStyle/>
          <a:p>
            <a:pPr algn="ctr"/>
            <a:r>
              <a:rPr lang="en-GB" sz="2400" dirty="0"/>
              <a:t>This enforce the need for </a:t>
            </a:r>
            <a:r>
              <a:rPr lang="fr-FR" sz="2400" b="1" dirty="0"/>
              <a:t>Project Management Office (PMO).</a:t>
            </a:r>
            <a:endParaRPr lang="en-GB" sz="2400" b="1" dirty="0"/>
          </a:p>
          <a:p>
            <a:endParaRPr lang="en-GB" sz="2400" dirty="0"/>
          </a:p>
          <a:p>
            <a:r>
              <a:rPr lang="en-GB" sz="2400" dirty="0"/>
              <a:t>It is expected that the PMO will promote those projects that capitalize on the organization’s strengths, offer a competitive advantage, and mutually support each other, while avoiding those with resource or technology needs in areas where the organization has no desire for development.</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Given that the organization has an appropriate mission statement and strategy, projects must be selected that are consistent with the strategic goals of the organization.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237"/>
          <a:stretch>
            <a:fillRect/>
          </a:stretch>
        </p:blipFill>
        <p:spPr>
          <a:xfrm>
            <a:off x="9497088" y="87721"/>
            <a:ext cx="2383737" cy="953679"/>
          </a:xfrm>
          <a:prstGeom prst="rect">
            <a:avLst/>
          </a:prstGeom>
        </p:spPr>
      </p:pic>
    </p:spTree>
    <p:extLst>
      <p:ext uri="{BB962C8B-B14F-4D97-AF65-F5344CB8AC3E}">
        <p14:creationId xmlns:p14="http://schemas.microsoft.com/office/powerpoint/2010/main" val="53600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4278094"/>
          </a:xfrm>
          <a:prstGeom prst="rect">
            <a:avLst/>
          </a:prstGeom>
          <a:noFill/>
        </p:spPr>
        <p:txBody>
          <a:bodyPr wrap="square" rtlCol="0">
            <a:spAutoFit/>
          </a:bodyPr>
          <a:lstStyle/>
          <a:p>
            <a:pPr algn="ctr"/>
            <a:endParaRPr lang="en-GB" sz="2800" b="1" i="1" dirty="0"/>
          </a:p>
          <a:p>
            <a:pPr algn="ctr"/>
            <a:r>
              <a:rPr lang="en-GB" sz="2800" b="1" i="1" dirty="0"/>
              <a:t>Project selection</a:t>
            </a:r>
          </a:p>
          <a:p>
            <a:endParaRPr lang="en-GB" sz="2400" b="1" i="1" dirty="0"/>
          </a:p>
          <a:p>
            <a:endParaRPr lang="en-GB" sz="2400" b="1" i="1" dirty="0"/>
          </a:p>
          <a:p>
            <a:r>
              <a:rPr lang="en-GB" sz="2400" b="1" i="1" dirty="0"/>
              <a:t>Project selection </a:t>
            </a:r>
            <a:r>
              <a:rPr lang="en-GB" sz="2400" dirty="0"/>
              <a:t>is the process of evaluating individual projects or groups of projects and then choosing to implement some set of them so that the objectives of the parent organization will be achieved.</a:t>
            </a:r>
          </a:p>
          <a:p>
            <a:endParaRPr lang="en-GB" sz="2400" dirty="0"/>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4485"/>
          <a:stretch>
            <a:fillRect/>
          </a:stretch>
        </p:blipFill>
        <p:spPr>
          <a:xfrm>
            <a:off x="9497088" y="87722"/>
            <a:ext cx="2383737" cy="962146"/>
          </a:xfrm>
          <a:prstGeom prst="rect">
            <a:avLst/>
          </a:prstGeom>
        </p:spPr>
      </p:pic>
    </p:spTree>
    <p:extLst>
      <p:ext uri="{BB962C8B-B14F-4D97-AF65-F5344CB8AC3E}">
        <p14:creationId xmlns:p14="http://schemas.microsoft.com/office/powerpoint/2010/main" val="351743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4524315"/>
          </a:xfrm>
          <a:prstGeom prst="rect">
            <a:avLst/>
          </a:prstGeom>
          <a:noFill/>
        </p:spPr>
        <p:txBody>
          <a:bodyPr wrap="square" rtlCol="0">
            <a:spAutoFit/>
          </a:bodyPr>
          <a:lstStyle/>
          <a:p>
            <a:pPr algn="ctr"/>
            <a:r>
              <a:rPr lang="en-GB" sz="2400" b="1" i="1" dirty="0"/>
              <a:t>Project selection</a:t>
            </a:r>
            <a:endParaRPr lang="en-GB" sz="2400" dirty="0"/>
          </a:p>
          <a:p>
            <a:endParaRPr lang="en-GB" sz="2400" dirty="0"/>
          </a:p>
          <a:p>
            <a:r>
              <a:rPr lang="en-GB" sz="2400" dirty="0"/>
              <a:t>Because considerable uncertainty may surround one’s initial notions of precisely how most projects will be carried out, what resources will be required, and how long it will take to complete the project, we will introduce </a:t>
            </a:r>
            <a:r>
              <a:rPr lang="en-GB" sz="2400" b="1" i="1" dirty="0"/>
              <a:t>risk analysis</a:t>
            </a:r>
          </a:p>
          <a:p>
            <a:endParaRPr lang="en-GB" sz="2400" b="1" i="1" dirty="0"/>
          </a:p>
          <a:p>
            <a:r>
              <a:rPr lang="en-GB" sz="2400" dirty="0"/>
              <a:t>The project manager who does not understand what a given project is expected to contribute to the parent organization lacks critical information needed to manage the project in order to optimize its contribution to the parent organization</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237"/>
          <a:stretch>
            <a:fillRect/>
          </a:stretch>
        </p:blipFill>
        <p:spPr>
          <a:xfrm>
            <a:off x="9497088" y="87721"/>
            <a:ext cx="2383737" cy="953679"/>
          </a:xfrm>
          <a:prstGeom prst="rect">
            <a:avLst/>
          </a:prstGeom>
        </p:spPr>
      </p:pic>
    </p:spTree>
    <p:extLst>
      <p:ext uri="{BB962C8B-B14F-4D97-AF65-F5344CB8AC3E}">
        <p14:creationId xmlns:p14="http://schemas.microsoft.com/office/powerpoint/2010/main" val="3661322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12806"/>
            <a:ext cx="10541001" cy="4216539"/>
          </a:xfrm>
          <a:prstGeom prst="rect">
            <a:avLst/>
          </a:prstGeom>
          <a:noFill/>
        </p:spPr>
        <p:txBody>
          <a:bodyPr wrap="square" rtlCol="0">
            <a:spAutoFit/>
          </a:bodyPr>
          <a:lstStyle/>
          <a:p>
            <a:r>
              <a:rPr lang="en-GB" sz="2800" b="1" dirty="0"/>
              <a:t>2.1 PROJECT MANAGEMENT MATURITY</a:t>
            </a:r>
          </a:p>
          <a:p>
            <a:endParaRPr lang="en-GB" sz="2400" dirty="0"/>
          </a:p>
          <a:p>
            <a:r>
              <a:rPr lang="en-GB" sz="2400" b="1" i="1" dirty="0"/>
              <a:t>Project management maturity </a:t>
            </a:r>
            <a:r>
              <a:rPr lang="en-GB" sz="2400" dirty="0"/>
              <a:t>is a measure of the organization’s project managers mastery of the skills required to manage projects competently.</a:t>
            </a:r>
          </a:p>
          <a:p>
            <a:endParaRPr lang="en-GB" sz="2400" dirty="0"/>
          </a:p>
          <a:p>
            <a:r>
              <a:rPr lang="en-GB" sz="2400" dirty="0"/>
              <a:t>A number of consulting firms, as well as scholars, have devised formal maturity measures including:</a:t>
            </a:r>
          </a:p>
          <a:p>
            <a:r>
              <a:rPr lang="en-GB" sz="2400" dirty="0"/>
              <a:t>IPMA, PMI, PM3® and others.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8247"/>
          <a:stretch>
            <a:fillRect/>
          </a:stretch>
        </p:blipFill>
        <p:spPr>
          <a:xfrm>
            <a:off x="9497088" y="87722"/>
            <a:ext cx="2383737" cy="919812"/>
          </a:xfrm>
          <a:prstGeom prst="rect">
            <a:avLst/>
          </a:prstGeom>
        </p:spPr>
      </p:pic>
    </p:spTree>
    <p:extLst>
      <p:ext uri="{BB962C8B-B14F-4D97-AF65-F5344CB8AC3E}">
        <p14:creationId xmlns:p14="http://schemas.microsoft.com/office/powerpoint/2010/main" val="3363444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902276"/>
            <a:ext cx="10541001" cy="4401205"/>
          </a:xfrm>
          <a:prstGeom prst="rect">
            <a:avLst/>
          </a:prstGeom>
          <a:noFill/>
        </p:spPr>
        <p:txBody>
          <a:bodyPr wrap="square" rtlCol="0">
            <a:spAutoFit/>
          </a:bodyPr>
          <a:lstStyle/>
          <a:p>
            <a:r>
              <a:rPr lang="en-GB" sz="2800" b="1" dirty="0"/>
              <a:t>2.2 PROJECT SELECTION AND CRITERIA OF CHOICE</a:t>
            </a:r>
          </a:p>
          <a:p>
            <a:endParaRPr lang="en-GB" sz="2400" dirty="0"/>
          </a:p>
          <a:p>
            <a:r>
              <a:rPr lang="en-GB" sz="2400" b="1" i="1" dirty="0"/>
              <a:t>Project selection </a:t>
            </a:r>
            <a:r>
              <a:rPr lang="en-GB" sz="2400" dirty="0"/>
              <a:t>is the process of evaluating proposed projects or groups of projects, and then choosing to implement some set of them so that the objectives of the parent organization will be achieved. </a:t>
            </a:r>
          </a:p>
          <a:p>
            <a:r>
              <a:rPr lang="en-GB" sz="2400" dirty="0"/>
              <a:t>This systematic process can be applied to any area of the organization’s business in which choices must be made between competing alternatives.</a:t>
            </a:r>
          </a:p>
          <a:p>
            <a:r>
              <a:rPr lang="en-GB" sz="2400" dirty="0"/>
              <a:t>It is critically important to the success of the PM that he or she fully understands the parent organization’s objectives in undertaking a project that the PM is expected to lead. </a:t>
            </a:r>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6743"/>
          <a:stretch>
            <a:fillRect/>
          </a:stretch>
        </p:blipFill>
        <p:spPr>
          <a:xfrm>
            <a:off x="9497088" y="87722"/>
            <a:ext cx="2383737" cy="936746"/>
          </a:xfrm>
          <a:prstGeom prst="rect">
            <a:avLst/>
          </a:prstGeom>
        </p:spPr>
      </p:pic>
    </p:spTree>
    <p:extLst>
      <p:ext uri="{BB962C8B-B14F-4D97-AF65-F5344CB8AC3E}">
        <p14:creationId xmlns:p14="http://schemas.microsoft.com/office/powerpoint/2010/main" val="48215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489364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Most of the decisions that the PM is forced to make will have an impact on the degree to which the project contributes to those objectives the parent organization expected from the project.</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b="1" i="1" dirty="0"/>
              <a:t>Modelling the problem</a:t>
            </a:r>
            <a:r>
              <a:rPr lang="en-GB" sz="2400" dirty="0"/>
              <a:t> is the process of carving away the unwanted reality from the bones of a problem.</a:t>
            </a:r>
          </a:p>
          <a:p>
            <a:r>
              <a:rPr lang="en-GB" sz="2400" dirty="0"/>
              <a:t>many models include graphs, analogies, diagrams, as well as flow graph and network models to help solve scheduling problems, and symbolic (mathematical) models for a number of purposes.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237"/>
          <a:stretch>
            <a:fillRect/>
          </a:stretch>
        </p:blipFill>
        <p:spPr>
          <a:xfrm>
            <a:off x="9497088" y="87721"/>
            <a:ext cx="2383737" cy="953679"/>
          </a:xfrm>
          <a:prstGeom prst="rect">
            <a:avLst/>
          </a:prstGeom>
        </p:spPr>
      </p:pic>
    </p:spTree>
    <p:extLst>
      <p:ext uri="{BB962C8B-B14F-4D97-AF65-F5344CB8AC3E}">
        <p14:creationId xmlns:p14="http://schemas.microsoft.com/office/powerpoint/2010/main" val="370412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648872"/>
            <a:ext cx="10541001" cy="5047536"/>
          </a:xfrm>
          <a:prstGeom prst="rect">
            <a:avLst/>
          </a:prstGeom>
          <a:noFill/>
        </p:spPr>
        <p:txBody>
          <a:bodyPr wrap="square" rtlCol="0">
            <a:spAutoFit/>
          </a:bodyPr>
          <a:lstStyle/>
          <a:p>
            <a:r>
              <a:rPr lang="en-GB" sz="2800" b="1" dirty="0"/>
              <a:t>2.2 PROJECT SELECTION AND CRITERIA OF CHOICE</a:t>
            </a:r>
          </a:p>
          <a:p>
            <a:endParaRPr lang="en-GB" sz="2400" dirty="0"/>
          </a:p>
          <a:p>
            <a:r>
              <a:rPr lang="en-GB" sz="2400" dirty="0"/>
              <a:t>If the input data for a model are not known precisely, we often use probabilistic information; that is, the model is said to be stochastic rather than deterministic.</a:t>
            </a:r>
          </a:p>
          <a:p>
            <a:r>
              <a:rPr lang="en-GB" sz="2400" dirty="0"/>
              <a:t>When a firm chooses a project selection model, the following criteria are most important:</a:t>
            </a:r>
          </a:p>
          <a:p>
            <a:pPr marL="342900" indent="-342900">
              <a:buAutoNum type="arabicPeriod"/>
            </a:pPr>
            <a:r>
              <a:rPr lang="en-GB" sz="2400" b="1" i="1" dirty="0"/>
              <a:t>Realism </a:t>
            </a:r>
            <a:r>
              <a:rPr lang="en-GB" sz="2400" dirty="0"/>
              <a:t>The model should reflect the reality of the firm’s decision situation. It should also take into account the realities of the firm’s limitations on facilities, capital, personnel, and so forth, and include factors that reflect project technical and market risks: performance, cost, time, customer rejection, and implementation.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8174"/>
          <a:stretch>
            <a:fillRect/>
          </a:stretch>
        </p:blipFill>
        <p:spPr>
          <a:xfrm>
            <a:off x="9497088" y="87722"/>
            <a:ext cx="2383737" cy="920650"/>
          </a:xfrm>
          <a:prstGeom prst="rect">
            <a:avLst/>
          </a:prstGeom>
        </p:spPr>
      </p:pic>
    </p:spTree>
    <p:extLst>
      <p:ext uri="{BB962C8B-B14F-4D97-AF65-F5344CB8AC3E}">
        <p14:creationId xmlns:p14="http://schemas.microsoft.com/office/powerpoint/2010/main" val="266598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819577"/>
            <a:ext cx="10541001" cy="4708981"/>
          </a:xfrm>
          <a:prstGeom prst="rect">
            <a:avLst/>
          </a:prstGeom>
          <a:noFill/>
        </p:spPr>
        <p:txBody>
          <a:bodyPr wrap="square" rtlCol="0">
            <a:spAutoFit/>
          </a:bodyPr>
          <a:lstStyle/>
          <a:p>
            <a:r>
              <a:rPr lang="en-GB" sz="2400" b="1" dirty="0"/>
              <a:t>2.2 PROJECT SELECTION AND CRITERIA OF CHOICE</a:t>
            </a:r>
          </a:p>
          <a:p>
            <a:endParaRPr lang="en-GB" sz="2400" b="1" i="1" dirty="0"/>
          </a:p>
          <a:p>
            <a:r>
              <a:rPr lang="en-GB" sz="2400" b="1" i="1" dirty="0"/>
              <a:t>2. Capability </a:t>
            </a:r>
            <a:r>
              <a:rPr lang="en-GB" sz="2400" dirty="0"/>
              <a:t>The model should be sophisticated enough to deal with the relevant factors: multiple time periods, situations both internal and external to the project (e.g., strikes, interest rate changes), and so on. </a:t>
            </a:r>
          </a:p>
          <a:p>
            <a:r>
              <a:rPr lang="en-GB" sz="2400" b="1" i="1" dirty="0"/>
              <a:t>3. Flexibility</a:t>
            </a:r>
            <a:r>
              <a:rPr lang="en-GB" sz="2400" dirty="0"/>
              <a:t> The model should give valid results within the range of conditions that the firm might experience. It should be easy to modify in response to changes.</a:t>
            </a:r>
          </a:p>
          <a:p>
            <a:r>
              <a:rPr lang="en-GB" sz="2400" b="1" i="1" dirty="0"/>
              <a:t>4. Ease of use </a:t>
            </a:r>
            <a:r>
              <a:rPr lang="en-GB" sz="2400" dirty="0"/>
              <a:t>The model should be reasonably convenient, not take a long time to execute, and be easy to use and understand. It should not require special interpretation, data that are difficult to acquire, excessive personnel, or unavailable equipment.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990"/>
          <a:stretch>
            <a:fillRect/>
          </a:stretch>
        </p:blipFill>
        <p:spPr>
          <a:xfrm>
            <a:off x="9497088" y="87722"/>
            <a:ext cx="2383737" cy="945212"/>
          </a:xfrm>
          <a:prstGeom prst="rect">
            <a:avLst/>
          </a:prstGeom>
        </p:spPr>
      </p:pic>
    </p:spTree>
    <p:extLst>
      <p:ext uri="{BB962C8B-B14F-4D97-AF65-F5344CB8AC3E}">
        <p14:creationId xmlns:p14="http://schemas.microsoft.com/office/powerpoint/2010/main" val="2927138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662541"/>
          </a:xfrm>
          <a:prstGeom prst="rect">
            <a:avLst/>
          </a:prstGeom>
          <a:noFill/>
        </p:spPr>
        <p:txBody>
          <a:bodyPr wrap="square" rtlCol="0">
            <a:spAutoFit/>
          </a:bodyPr>
          <a:lstStyle/>
          <a:p>
            <a:r>
              <a:rPr lang="en-GB" sz="2800" b="1" dirty="0"/>
              <a:t>2.2 PROJECT SELECTION AND CRITERIA OF CHOICE</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b="1" i="1" dirty="0"/>
              <a:t>5. Cost </a:t>
            </a:r>
            <a:r>
              <a:rPr lang="en-GB" sz="2400" dirty="0"/>
              <a:t>Data-gathering and modelling costs should be low relative to the cost of the project and less than the potential benefits of the project. All costs should be considered, including the costs of data management and of running the model. </a:t>
            </a:r>
          </a:p>
          <a:p>
            <a:r>
              <a:rPr lang="en-GB" sz="2400" b="1" i="1" dirty="0"/>
              <a:t>6. Easy computerization </a:t>
            </a:r>
            <a:r>
              <a:rPr lang="en-GB" sz="2400" dirty="0"/>
              <a:t>It should be easy and convenient to gather and store the information in a computer database, and to manipulate data in the model through use of a widely available, standard computer package such as Excel®</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171"/>
          <a:stretch>
            <a:fillRect/>
          </a:stretch>
        </p:blipFill>
        <p:spPr>
          <a:xfrm>
            <a:off x="9497088" y="87721"/>
            <a:ext cx="2383737" cy="954433"/>
          </a:xfrm>
          <a:prstGeom prst="rect">
            <a:avLst/>
          </a:prstGeom>
        </p:spPr>
      </p:pic>
    </p:spTree>
    <p:extLst>
      <p:ext uri="{BB962C8B-B14F-4D97-AF65-F5344CB8AC3E}">
        <p14:creationId xmlns:p14="http://schemas.microsoft.com/office/powerpoint/2010/main" val="110244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600986"/>
          </a:xfrm>
          <a:prstGeom prst="rect">
            <a:avLst/>
          </a:prstGeom>
          <a:noFill/>
        </p:spPr>
        <p:txBody>
          <a:bodyPr wrap="square" rtlCol="0">
            <a:spAutoFit/>
          </a:bodyPr>
          <a:lstStyle/>
          <a:p>
            <a:r>
              <a:rPr lang="en-GB" sz="2400" b="1" dirty="0"/>
              <a:t>2.3 THE NATURE OF PROJECT SELECTION MODELS</a:t>
            </a:r>
          </a:p>
          <a:p>
            <a:endParaRPr lang="en-GB" sz="2400" dirty="0"/>
          </a:p>
          <a:p>
            <a:r>
              <a:rPr lang="en-GB" sz="2400" dirty="0"/>
              <a:t>There are two basic types of project selection models, </a:t>
            </a:r>
            <a:r>
              <a:rPr lang="en-GB" sz="2400" b="1" i="1" dirty="0"/>
              <a:t>numeric and nonnumeric</a:t>
            </a:r>
            <a:r>
              <a:rPr lang="en-GB" sz="2400" dirty="0"/>
              <a:t>. Both are widely used. Many organizations use both at the same time, or they use models that are combinations of the two. </a:t>
            </a:r>
          </a:p>
          <a:p>
            <a:r>
              <a:rPr lang="en-GB" sz="2400" b="1" dirty="0"/>
              <a:t>Nonnumeric models</a:t>
            </a:r>
            <a:r>
              <a:rPr lang="en-GB" sz="2400" dirty="0"/>
              <a:t>, as the name implies, do not use numbers as inputs. </a:t>
            </a:r>
          </a:p>
          <a:p>
            <a:r>
              <a:rPr lang="en-GB" sz="2400" b="1" dirty="0"/>
              <a:t>Numeric models </a:t>
            </a:r>
            <a:r>
              <a:rPr lang="en-GB" sz="2400" dirty="0"/>
              <a:t>do, but the criteria being measured may be either objective or subjective.</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990"/>
          <a:stretch>
            <a:fillRect/>
          </a:stretch>
        </p:blipFill>
        <p:spPr>
          <a:xfrm>
            <a:off x="9497088" y="87722"/>
            <a:ext cx="2383737" cy="945212"/>
          </a:xfrm>
          <a:prstGeom prst="rect">
            <a:avLst/>
          </a:prstGeom>
        </p:spPr>
      </p:pic>
    </p:spTree>
    <p:extLst>
      <p:ext uri="{BB962C8B-B14F-4D97-AF65-F5344CB8AC3E}">
        <p14:creationId xmlns:p14="http://schemas.microsoft.com/office/powerpoint/2010/main" val="1476040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3401" y="14141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561573"/>
            <a:ext cx="10541001" cy="5693866"/>
          </a:xfrm>
          <a:prstGeom prst="rect">
            <a:avLst/>
          </a:prstGeom>
          <a:noFill/>
        </p:spPr>
        <p:txBody>
          <a:bodyPr wrap="square" rtlCol="0">
            <a:spAutoFit/>
          </a:bodyPr>
          <a:lstStyle/>
          <a:p>
            <a:r>
              <a:rPr lang="en-GB" sz="2800" b="1" dirty="0"/>
              <a:t>2.3 THE NATURE OF PROJECT SELECTION MODELS</a:t>
            </a:r>
          </a:p>
          <a:p>
            <a:endParaRPr lang="en-US" sz="2800" dirty="0">
              <a:solidFill>
                <a:srgbClr val="2D3956"/>
              </a:solidFill>
              <a:latin typeface="Times New Roman" panose="02020603050405020304" pitchFamily="18" charset="0"/>
              <a:cs typeface="Times New Roman" panose="02020603050405020304" pitchFamily="18" charset="0"/>
            </a:endParaRPr>
          </a:p>
          <a:p>
            <a:r>
              <a:rPr lang="en-GB" sz="2800" dirty="0"/>
              <a:t>It is important to remember that the qualities of a project may be represented by numbers, and that subjective measures are not necessarily less useful or reliable than objective measures.</a:t>
            </a:r>
          </a:p>
          <a:p>
            <a:r>
              <a:rPr lang="en-GB" sz="2800" dirty="0"/>
              <a:t>Never forgetting two critically important, but often overlooked, facts:</a:t>
            </a:r>
          </a:p>
          <a:p>
            <a:r>
              <a:rPr lang="en-GB" sz="2800" dirty="0"/>
              <a:t>	• Models do not make decisions—people do.</a:t>
            </a:r>
          </a:p>
          <a:p>
            <a:r>
              <a:rPr lang="en-GB" sz="2800" dirty="0"/>
              <a:t>	• All models, however sophisticated, are only partial representations of the reality they are meant to reflect. </a:t>
            </a: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9752"/>
          <a:stretch>
            <a:fillRect/>
          </a:stretch>
        </p:blipFill>
        <p:spPr>
          <a:xfrm>
            <a:off x="9497088" y="87722"/>
            <a:ext cx="2383737" cy="902878"/>
          </a:xfrm>
          <a:prstGeom prst="rect">
            <a:avLst/>
          </a:prstGeom>
        </p:spPr>
      </p:pic>
    </p:spTree>
    <p:extLst>
      <p:ext uri="{BB962C8B-B14F-4D97-AF65-F5344CB8AC3E}">
        <p14:creationId xmlns:p14="http://schemas.microsoft.com/office/powerpoint/2010/main" val="15705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Nonnumeric Models:</a:t>
            </a:r>
          </a:p>
          <a:p>
            <a:r>
              <a:rPr lang="en-GB" sz="2400" b="1" i="1" dirty="0"/>
              <a:t>The Sacred Cow </a:t>
            </a:r>
            <a:r>
              <a:rPr lang="en-GB" sz="2400" dirty="0"/>
              <a:t>The project is suggested by a </a:t>
            </a:r>
            <a:r>
              <a:rPr lang="en-GB" sz="2400" b="1" dirty="0"/>
              <a:t>senior</a:t>
            </a:r>
            <a:r>
              <a:rPr lang="en-GB" sz="2400" dirty="0"/>
              <a:t> and </a:t>
            </a:r>
            <a:r>
              <a:rPr lang="en-GB" sz="2400" b="1" dirty="0"/>
              <a:t>powerful</a:t>
            </a:r>
            <a:r>
              <a:rPr lang="en-GB" sz="2400" dirty="0"/>
              <a:t> official in the organization with a simple comment such as, “If you have a chance, why don’t you look into…,” The immediate result of this bland statement is the creation of a “project” to investigate whatever the boss has suggested. The project is “sacred” in the sense that it will be maintained until successfully concluded, or until the boss, personally, recognizes the idea as a failure and terminates it.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4485"/>
          <a:stretch>
            <a:fillRect/>
          </a:stretch>
        </p:blipFill>
        <p:spPr>
          <a:xfrm>
            <a:off x="9497088" y="87722"/>
            <a:ext cx="2383737" cy="962146"/>
          </a:xfrm>
          <a:prstGeom prst="rect">
            <a:avLst/>
          </a:prstGeom>
        </p:spPr>
      </p:pic>
    </p:spTree>
    <p:extLst>
      <p:ext uri="{BB962C8B-B14F-4D97-AF65-F5344CB8AC3E}">
        <p14:creationId xmlns:p14="http://schemas.microsoft.com/office/powerpoint/2010/main" val="102728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28671"/>
            <a:ext cx="10541001" cy="3600986"/>
          </a:xfrm>
          <a:prstGeom prst="rect">
            <a:avLst/>
          </a:prstGeom>
          <a:noFill/>
        </p:spPr>
        <p:txBody>
          <a:bodyPr wrap="square" rtlCol="0">
            <a:spAutoFit/>
          </a:bodyPr>
          <a:lstStyle/>
          <a:p>
            <a:r>
              <a:rPr lang="en-GB" sz="2400" b="1" dirty="0"/>
              <a:t>2.4 TYPES OF PROJECT SELECTION MODELS</a:t>
            </a:r>
          </a:p>
          <a:p>
            <a:endParaRPr lang="en-US" dirty="0">
              <a:solidFill>
                <a:srgbClr val="2D3956"/>
              </a:solidFill>
              <a:latin typeface="Times New Roman" panose="02020603050405020304" pitchFamily="18" charset="0"/>
              <a:cs typeface="Times New Roman" panose="02020603050405020304" pitchFamily="18" charset="0"/>
            </a:endParaRPr>
          </a:p>
          <a:p>
            <a:r>
              <a:rPr lang="en-GB" sz="2400" b="1" i="1" dirty="0"/>
              <a:t>The Operating Necessity </a:t>
            </a:r>
            <a:r>
              <a:rPr lang="en-GB" sz="2400" dirty="0"/>
              <a:t>If a flood is threatening the plant, a project to build a protective dike does not require much formal evaluation, which is an example of this scenario. </a:t>
            </a:r>
          </a:p>
          <a:p>
            <a:r>
              <a:rPr lang="en-GB" sz="2400" dirty="0"/>
              <a:t>If the project is required in order to keep the system operating, the primary question becomes: Is the system worth saving at the estimated cost of the project? If the answer is yes, project costs will be examined to make sure they are kept as low as is consistent with project success, but the project will be funded.</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6398"/>
          <a:stretch>
            <a:fillRect/>
          </a:stretch>
        </p:blipFill>
        <p:spPr>
          <a:xfrm>
            <a:off x="9522488" y="87722"/>
            <a:ext cx="2383737" cy="940622"/>
          </a:xfrm>
          <a:prstGeom prst="rect">
            <a:avLst/>
          </a:prstGeom>
        </p:spPr>
      </p:pic>
    </p:spTree>
    <p:extLst>
      <p:ext uri="{BB962C8B-B14F-4D97-AF65-F5344CB8AC3E}">
        <p14:creationId xmlns:p14="http://schemas.microsoft.com/office/powerpoint/2010/main" val="312037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2.4 TYPES OF PROJECT SELECTION MODELS</a:t>
            </a:r>
          </a:p>
          <a:p>
            <a:endParaRPr lang="en-GB" sz="2400" b="1" dirty="0"/>
          </a:p>
          <a:p>
            <a:r>
              <a:rPr lang="en-GB" sz="2400" b="1" dirty="0"/>
              <a:t>Nonnumeric Models:</a:t>
            </a:r>
          </a:p>
          <a:p>
            <a:r>
              <a:rPr lang="en-GB" sz="2400" b="1" i="1" dirty="0"/>
              <a:t>The Competitive Necessity </a:t>
            </a:r>
            <a:r>
              <a:rPr lang="en-GB" sz="2400" dirty="0"/>
              <a:t>Is the company decision to go for some projects if the firm want to maintain its competitive position in the market area.</a:t>
            </a:r>
          </a:p>
          <a:p>
            <a:r>
              <a:rPr lang="en-GB" sz="2400" dirty="0"/>
              <a:t>Investment in an </a:t>
            </a:r>
            <a:r>
              <a:rPr lang="en-GB" sz="2400" b="1" i="1" dirty="0"/>
              <a:t>operating necessity project </a:t>
            </a:r>
            <a:r>
              <a:rPr lang="en-GB" sz="2400" dirty="0"/>
              <a:t>takes </a:t>
            </a:r>
            <a:r>
              <a:rPr lang="en-GB" sz="2400" b="1" dirty="0"/>
              <a:t>precedence</a:t>
            </a:r>
            <a:r>
              <a:rPr lang="en-GB" sz="2400" dirty="0"/>
              <a:t> over a </a:t>
            </a:r>
            <a:r>
              <a:rPr lang="en-GB" sz="2400" b="1" i="1" dirty="0"/>
              <a:t>competitive necessity project</a:t>
            </a:r>
            <a:r>
              <a:rPr lang="en-GB" sz="2400" dirty="0"/>
              <a:t>, but both types of projects may bypass the more careful numeric analysis used for projects deemed to be less urgent or less important to the survival of the firm.</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990"/>
          <a:stretch>
            <a:fillRect/>
          </a:stretch>
        </p:blipFill>
        <p:spPr>
          <a:xfrm>
            <a:off x="9497088" y="87722"/>
            <a:ext cx="2383737" cy="945212"/>
          </a:xfrm>
          <a:prstGeom prst="rect">
            <a:avLst/>
          </a:prstGeom>
        </p:spPr>
      </p:pic>
    </p:spTree>
    <p:extLst>
      <p:ext uri="{BB962C8B-B14F-4D97-AF65-F5344CB8AC3E}">
        <p14:creationId xmlns:p14="http://schemas.microsoft.com/office/powerpoint/2010/main" val="152685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28671"/>
            <a:ext cx="10541001" cy="3600986"/>
          </a:xfrm>
          <a:prstGeom prst="rect">
            <a:avLst/>
          </a:prstGeom>
          <a:noFill/>
        </p:spPr>
        <p:txBody>
          <a:bodyPr wrap="square" rtlCol="0">
            <a:spAutoFit/>
          </a:bodyPr>
          <a:lstStyle/>
          <a:p>
            <a:r>
              <a:rPr lang="en-GB" sz="2400" b="1" dirty="0"/>
              <a:t>2.4 TYPES OF PROJECT SELECTION MODELS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b="1" i="1" dirty="0"/>
              <a:t>The Product Line Extension </a:t>
            </a:r>
            <a:r>
              <a:rPr lang="en-GB" sz="2400" dirty="0"/>
              <a:t>A project to develop and distribute new products would be judged on the degree to which it fits the firm’s existing product line, fills a gap, strengthens a weak link, or extends the line in a new, desirable direction. Sometimes careful calculations of profitability are not required. Decision makers can act on their beliefs about what will be the likely impact on the total system performance if the new product is added to the line.</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6398"/>
          <a:stretch>
            <a:fillRect/>
          </a:stretch>
        </p:blipFill>
        <p:spPr>
          <a:xfrm>
            <a:off x="9497088" y="87722"/>
            <a:ext cx="2383737" cy="940622"/>
          </a:xfrm>
          <a:prstGeom prst="rect">
            <a:avLst/>
          </a:prstGeom>
        </p:spPr>
      </p:pic>
    </p:spTree>
    <p:extLst>
      <p:ext uri="{BB962C8B-B14F-4D97-AF65-F5344CB8AC3E}">
        <p14:creationId xmlns:p14="http://schemas.microsoft.com/office/powerpoint/2010/main" val="166411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Nonnumeric Models:</a:t>
            </a:r>
          </a:p>
          <a:p>
            <a:r>
              <a:rPr lang="en-GB" sz="2400" b="1" i="1" dirty="0"/>
              <a:t>Comparative Benefit Model </a:t>
            </a:r>
            <a:r>
              <a:rPr lang="en-GB" sz="2400" dirty="0"/>
              <a:t>Senior management would like to select a subset of the projects that would most benefit the firm, but the projects do not seem to be easily comparable. </a:t>
            </a:r>
          </a:p>
          <a:p>
            <a:r>
              <a:rPr lang="en-GB" sz="2400" dirty="0"/>
              <a:t>The organization has no formal method of selecting projects, but members of the Selection Committee think that some projects will benefit the firm more than others, even if they have no precise way to define or measure “benefit.”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4485"/>
          <a:stretch>
            <a:fillRect/>
          </a:stretch>
        </p:blipFill>
        <p:spPr>
          <a:xfrm>
            <a:off x="9497088" y="87722"/>
            <a:ext cx="2383737" cy="962146"/>
          </a:xfrm>
          <a:prstGeom prst="rect">
            <a:avLst/>
          </a:prstGeom>
        </p:spPr>
      </p:pic>
    </p:spTree>
    <p:extLst>
      <p:ext uri="{BB962C8B-B14F-4D97-AF65-F5344CB8AC3E}">
        <p14:creationId xmlns:p14="http://schemas.microsoft.com/office/powerpoint/2010/main" val="3919765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19" y="1957278"/>
            <a:ext cx="10396281" cy="3877985"/>
          </a:xfrm>
          <a:prstGeom prst="rect">
            <a:avLst/>
          </a:prstGeom>
          <a:noFill/>
        </p:spPr>
        <p:txBody>
          <a:bodyPr wrap="square" rtlCol="0">
            <a:spAutoFit/>
          </a:bodyPr>
          <a:lstStyle/>
          <a:p>
            <a:r>
              <a:rPr lang="en-GB" sz="2400" b="1" dirty="0"/>
              <a:t>2.4 TYPES OF PROJECT SELECTION MODELS</a:t>
            </a:r>
          </a:p>
          <a:p>
            <a:endParaRPr lang="en-US" dirty="0">
              <a:solidFill>
                <a:srgbClr val="2D3956"/>
              </a:solidFill>
              <a:latin typeface="Times New Roman" panose="02020603050405020304" pitchFamily="18" charset="0"/>
              <a:cs typeface="Times New Roman" panose="02020603050405020304" pitchFamily="18" charset="0"/>
            </a:endParaRPr>
          </a:p>
          <a:p>
            <a:r>
              <a:rPr lang="en-GB" sz="2400" dirty="0"/>
              <a:t>The Q-Sort is one of the most straightforward. First, the projects are divided into three groups—good, fair, and poor—according to their relative merits. If any group has more than eight members, it is subdivided into two categories, such as fair-plus and fair-minus. When all categories have eight or fewer members, the projects within each category are ordered from best to worst. Again, the order is determined on the basis of relative merit. The rater may use specific criteria to rank each project, or may simply use general overall judgment.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6897"/>
          <a:stretch>
            <a:fillRect/>
          </a:stretch>
        </p:blipFill>
        <p:spPr>
          <a:xfrm>
            <a:off x="9497088" y="87722"/>
            <a:ext cx="2383737" cy="935016"/>
          </a:xfrm>
          <a:prstGeom prst="rect">
            <a:avLst/>
          </a:prstGeom>
        </p:spPr>
      </p:pic>
    </p:spTree>
    <p:extLst>
      <p:ext uri="{BB962C8B-B14F-4D97-AF65-F5344CB8AC3E}">
        <p14:creationId xmlns:p14="http://schemas.microsoft.com/office/powerpoint/2010/main" val="218286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1569660"/>
          </a:xfrm>
          <a:prstGeom prst="rect">
            <a:avLst/>
          </a:prstGeom>
          <a:noFill/>
        </p:spPr>
        <p:txBody>
          <a:bodyPr wrap="square" rtlCol="0">
            <a:spAutoFit/>
          </a:bodyPr>
          <a:lstStyle/>
          <a:p>
            <a:r>
              <a:rPr lang="en-GB" sz="2400" b="1" dirty="0"/>
              <a:t>2.4 TYPES OF PROJECT SELECTION MODELS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4485"/>
          <a:stretch>
            <a:fillRect/>
          </a:stretch>
        </p:blipFill>
        <p:spPr>
          <a:xfrm>
            <a:off x="9497088" y="87722"/>
            <a:ext cx="2383737" cy="962146"/>
          </a:xfrm>
          <a:prstGeom prst="rect">
            <a:avLst/>
          </a:prstGeom>
        </p:spPr>
      </p:pic>
      <p:pic>
        <p:nvPicPr>
          <p:cNvPr id="4" name="Picture 3">
            <a:extLst>
              <a:ext uri="{FF2B5EF4-FFF2-40B4-BE49-F238E27FC236}">
                <a16:creationId xmlns:a16="http://schemas.microsoft.com/office/drawing/2014/main" id="{BEE357FB-C9AB-0261-F156-B80F1EB7072B}"/>
              </a:ext>
            </a:extLst>
          </p:cNvPr>
          <p:cNvPicPr>
            <a:picLocks noChangeAspect="1"/>
          </p:cNvPicPr>
          <p:nvPr/>
        </p:nvPicPr>
        <p:blipFill>
          <a:blip r:embed="rId3"/>
          <a:stretch>
            <a:fillRect/>
          </a:stretch>
        </p:blipFill>
        <p:spPr>
          <a:xfrm>
            <a:off x="865880" y="2727434"/>
            <a:ext cx="9606858" cy="3221810"/>
          </a:xfrm>
          <a:prstGeom prst="rect">
            <a:avLst/>
          </a:prstGeom>
        </p:spPr>
      </p:pic>
    </p:spTree>
    <p:extLst>
      <p:ext uri="{BB962C8B-B14F-4D97-AF65-F5344CB8AC3E}">
        <p14:creationId xmlns:p14="http://schemas.microsoft.com/office/powerpoint/2010/main" val="2446359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139321"/>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endParaRPr lang="en-GB" sz="2400" dirty="0"/>
          </a:p>
          <a:p>
            <a:r>
              <a:rPr lang="en-GB" sz="2400" dirty="0"/>
              <a:t>A large majority of all firms using project evaluation and selection models use profitability as the sole measure of acceptability.</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4485"/>
          <a:stretch>
            <a:fillRect/>
          </a:stretch>
        </p:blipFill>
        <p:spPr>
          <a:xfrm>
            <a:off x="9497088" y="87722"/>
            <a:ext cx="2383737" cy="962146"/>
          </a:xfrm>
          <a:prstGeom prst="rect">
            <a:avLst/>
          </a:prstGeom>
        </p:spPr>
      </p:pic>
    </p:spTree>
    <p:extLst>
      <p:ext uri="{BB962C8B-B14F-4D97-AF65-F5344CB8AC3E}">
        <p14:creationId xmlns:p14="http://schemas.microsoft.com/office/powerpoint/2010/main" val="426980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139321"/>
          </a:xfrm>
          <a:prstGeom prst="rect">
            <a:avLst/>
          </a:prstGeom>
          <a:noFill/>
        </p:spPr>
        <p:txBody>
          <a:bodyPr wrap="square" rtlCol="0">
            <a:spAutoFit/>
          </a:bodyPr>
          <a:lstStyle/>
          <a:p>
            <a:r>
              <a:rPr lang="en-GB" sz="2400" b="1" dirty="0"/>
              <a:t>2.4 TYPES OF PROJECT SELECTION MODELS</a:t>
            </a:r>
          </a:p>
          <a:p>
            <a:endParaRPr lang="en-GB" sz="2400" dirty="0"/>
          </a:p>
          <a:p>
            <a:r>
              <a:rPr lang="en-GB" sz="2400" b="1" i="1" dirty="0"/>
              <a:t>Payback Period </a:t>
            </a:r>
            <a:r>
              <a:rPr lang="en-GB" sz="2400" dirty="0"/>
              <a:t>The payback period for a project is the initial fixed investment in the project divided by the estimated annual net cash inflows from the project. The ratio of these quantities is the number of years required for the project to repay its initial fixed investment.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8247"/>
          <a:stretch>
            <a:fillRect/>
          </a:stretch>
        </p:blipFill>
        <p:spPr>
          <a:xfrm>
            <a:off x="9497088" y="87722"/>
            <a:ext cx="2383737" cy="919812"/>
          </a:xfrm>
          <a:prstGeom prst="rect">
            <a:avLst/>
          </a:prstGeom>
        </p:spPr>
      </p:pic>
    </p:spTree>
    <p:extLst>
      <p:ext uri="{BB962C8B-B14F-4D97-AF65-F5344CB8AC3E}">
        <p14:creationId xmlns:p14="http://schemas.microsoft.com/office/powerpoint/2010/main" val="3470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154984"/>
          </a:xfrm>
          <a:prstGeom prst="rect">
            <a:avLst/>
          </a:prstGeom>
          <a:noFill/>
        </p:spPr>
        <p:txBody>
          <a:bodyPr wrap="square" rtlCol="0">
            <a:spAutoFit/>
          </a:bodyPr>
          <a:lstStyle/>
          <a:p>
            <a:r>
              <a:rPr lang="en-GB" sz="2400" b="1" dirty="0"/>
              <a:t>2.4 TYPES OF PROJECT SELECTION MODELS</a:t>
            </a:r>
          </a:p>
          <a:p>
            <a:r>
              <a:rPr lang="en-GB" sz="2400" b="1" i="1" dirty="0"/>
              <a:t>Payback Period </a:t>
            </a:r>
            <a:endParaRPr lang="en-US" sz="2400" b="1" dirty="0">
              <a:solidFill>
                <a:srgbClr val="2D3956"/>
              </a:solidFill>
              <a:latin typeface="Times New Roman" panose="02020603050405020304" pitchFamily="18" charset="0"/>
              <a:cs typeface="Times New Roman" panose="02020603050405020304" pitchFamily="18" charset="0"/>
            </a:endParaRPr>
          </a:p>
          <a:p>
            <a:r>
              <a:rPr lang="en-GB" sz="2400" dirty="0"/>
              <a:t>For example, assume a project costs $100,000 to implement and has annual net cash inflows of $25,000. Then </a:t>
            </a:r>
          </a:p>
          <a:p>
            <a:r>
              <a:rPr lang="en-GB" sz="2400" dirty="0"/>
              <a:t>	Payback period = $100,000/$25,000 =4 years </a:t>
            </a:r>
          </a:p>
          <a:p>
            <a:r>
              <a:rPr lang="en-GB" sz="2400" dirty="0"/>
              <a:t>This method assumes that the cash inflows will persist at least long enough to pay back the investment, and it ignores any cash inflows beyond the payback period. The method also serves as an (inadequate) proxy for risk. The faster the investment is recovered, the less the risk to which the firm is exposed.</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9000"/>
          <a:stretch>
            <a:fillRect/>
          </a:stretch>
        </p:blipFill>
        <p:spPr>
          <a:xfrm>
            <a:off x="9497088" y="87722"/>
            <a:ext cx="2383737" cy="911345"/>
          </a:xfrm>
          <a:prstGeom prst="rect">
            <a:avLst/>
          </a:prstGeom>
        </p:spPr>
      </p:pic>
    </p:spTree>
    <p:extLst>
      <p:ext uri="{BB962C8B-B14F-4D97-AF65-F5344CB8AC3E}">
        <p14:creationId xmlns:p14="http://schemas.microsoft.com/office/powerpoint/2010/main" val="4017604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7496"/>
          <a:stretch>
            <a:fillRect/>
          </a:stretch>
        </p:blipFill>
        <p:spPr>
          <a:xfrm>
            <a:off x="9497088" y="87721"/>
            <a:ext cx="2383737" cy="928279"/>
          </a:xfrm>
          <a:prstGeom prst="rect">
            <a:avLst/>
          </a:prstGeom>
        </p:spPr>
      </p:pic>
      <p:sp>
        <p:nvSpPr>
          <p:cNvPr id="4" name="TextBox 3">
            <a:extLst>
              <a:ext uri="{FF2B5EF4-FFF2-40B4-BE49-F238E27FC236}">
                <a16:creationId xmlns:a16="http://schemas.microsoft.com/office/drawing/2014/main" id="{1A807DE2-4C6E-71DB-1D96-1249F93C6200}"/>
              </a:ext>
            </a:extLst>
          </p:cNvPr>
          <p:cNvSpPr txBox="1"/>
          <p:nvPr/>
        </p:nvSpPr>
        <p:spPr>
          <a:xfrm>
            <a:off x="785120" y="1788652"/>
            <a:ext cx="9902229" cy="3785652"/>
          </a:xfrm>
          <a:prstGeom prst="rect">
            <a:avLst/>
          </a:prstGeom>
          <a:noFill/>
        </p:spPr>
        <p:txBody>
          <a:bodyPr wrap="square" rtlCol="0">
            <a:spAutoFit/>
          </a:bodyPr>
          <a:lstStyle/>
          <a:p>
            <a:r>
              <a:rPr lang="en-GB" sz="2400" dirty="0"/>
              <a:t>2.4 TYPES OF PROJECT SELECTION MODELS</a:t>
            </a:r>
          </a:p>
          <a:p>
            <a:endParaRPr lang="en-GB" sz="2400" dirty="0"/>
          </a:p>
          <a:p>
            <a:r>
              <a:rPr lang="en-GB" sz="2400" b="1" dirty="0"/>
              <a:t>Numeric Models: Profit/Profitability</a:t>
            </a:r>
          </a:p>
          <a:p>
            <a:endParaRPr lang="en-GB" sz="2400" b="1" dirty="0"/>
          </a:p>
          <a:p>
            <a:r>
              <a:rPr lang="en-GB" sz="2400" b="1" i="1" dirty="0"/>
              <a:t>Discounted Cash Flow</a:t>
            </a:r>
            <a:r>
              <a:rPr lang="en-GB" sz="2400" dirty="0"/>
              <a:t> Also referred to as the net present value (NPV) method, the discounted cash flow method determines the net present value of all cash flows by discounting them by the required rate of return (also known as the hurdle rate, </a:t>
            </a:r>
            <a:r>
              <a:rPr lang="en-GB" sz="2400" dirty="0" err="1"/>
              <a:t>cutoff</a:t>
            </a:r>
            <a:r>
              <a:rPr lang="en-GB" sz="2400" dirty="0"/>
              <a:t> rate, and similar terms) as follows:</a:t>
            </a:r>
          </a:p>
          <a:p>
            <a:endParaRPr lang="en-GB" sz="2400" dirty="0"/>
          </a:p>
          <a:p>
            <a:endParaRPr lang="en-GB" sz="2400" b="1" dirty="0"/>
          </a:p>
        </p:txBody>
      </p:sp>
    </p:spTree>
    <p:extLst>
      <p:ext uri="{BB962C8B-B14F-4D97-AF65-F5344CB8AC3E}">
        <p14:creationId xmlns:p14="http://schemas.microsoft.com/office/powerpoint/2010/main" val="1401158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1384995"/>
          </a:xfrm>
          <a:prstGeom prst="rect">
            <a:avLst/>
          </a:prstGeom>
          <a:noFill/>
        </p:spPr>
        <p:txBody>
          <a:bodyPr wrap="square" rtlCol="0">
            <a:spAutoFit/>
          </a:bodyPr>
          <a:lstStyle/>
          <a:p>
            <a:r>
              <a:rPr lang="en-US" sz="2400" b="1" dirty="0">
                <a:solidFill>
                  <a:srgbClr val="2D3956"/>
                </a:solidFill>
                <a:latin typeface="Times New Roman" panose="02020603050405020304" pitchFamily="18" charset="0"/>
                <a:cs typeface="Times New Roman" panose="02020603050405020304" pitchFamily="18" charset="0"/>
              </a:rPr>
              <a:t>Discounted Cash Flow:</a:t>
            </a:r>
          </a:p>
          <a:p>
            <a:endParaRPr lang="en-US" sz="2400" b="1"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990"/>
          <a:stretch>
            <a:fillRect/>
          </a:stretch>
        </p:blipFill>
        <p:spPr>
          <a:xfrm>
            <a:off x="9497088" y="87722"/>
            <a:ext cx="2383737" cy="945212"/>
          </a:xfrm>
          <a:prstGeom prst="rect">
            <a:avLst/>
          </a:prstGeom>
        </p:spPr>
      </p:pic>
      <p:pic>
        <p:nvPicPr>
          <p:cNvPr id="4" name="Picture 3">
            <a:extLst>
              <a:ext uri="{FF2B5EF4-FFF2-40B4-BE49-F238E27FC236}">
                <a16:creationId xmlns:a16="http://schemas.microsoft.com/office/drawing/2014/main" id="{C7FE4164-41AD-C282-8951-D859D70A80B7}"/>
              </a:ext>
            </a:extLst>
          </p:cNvPr>
          <p:cNvPicPr>
            <a:picLocks noChangeAspect="1"/>
          </p:cNvPicPr>
          <p:nvPr/>
        </p:nvPicPr>
        <p:blipFill>
          <a:blip r:embed="rId3"/>
          <a:stretch>
            <a:fillRect/>
          </a:stretch>
        </p:blipFill>
        <p:spPr>
          <a:xfrm>
            <a:off x="865879" y="2731215"/>
            <a:ext cx="9716762" cy="2549789"/>
          </a:xfrm>
          <a:prstGeom prst="rect">
            <a:avLst/>
          </a:prstGeom>
        </p:spPr>
      </p:pic>
    </p:spTree>
    <p:extLst>
      <p:ext uri="{BB962C8B-B14F-4D97-AF65-F5344CB8AC3E}">
        <p14:creationId xmlns:p14="http://schemas.microsoft.com/office/powerpoint/2010/main" val="4245960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139321"/>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r>
                  <a:rPr lang="en-GB" sz="2400" b="1" i="1" dirty="0"/>
                  <a:t>Discounted Cash Flow</a:t>
                </a:r>
                <a:endParaRPr lang="en-GB" sz="2400" dirty="0"/>
              </a:p>
              <a:p>
                <a:r>
                  <a:rPr lang="en-GB" sz="2400" dirty="0"/>
                  <a:t>To include the impact of inflation (or deflation) where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𝑝</m:t>
                        </m:r>
                      </m:e>
                      <m:sub>
                        <m:r>
                          <a:rPr lang="en-US" sz="2400" b="0" i="1" smtClean="0">
                            <a:latin typeface="Cambria Math" panose="02040503050406030204" pitchFamily="18" charset="0"/>
                          </a:rPr>
                          <m:t>𝑡</m:t>
                        </m:r>
                      </m:sub>
                    </m:sSub>
                  </m:oMath>
                </a14:m>
                <a:r>
                  <a:rPr lang="en-GB" sz="2400" dirty="0"/>
                  <a:t> is the predicted rate of inflation during period t, we have:</a:t>
                </a:r>
                <a:endParaRPr lang="en-GB" sz="2400" b="1" dirty="0"/>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mc:Choice>
        <mc:Fallback xmlns="">
          <p:sp>
            <p:nvSpPr>
              <p:cNvPr id="48" name="TextBox 47">
                <a:extLst>
                  <a:ext uri="{FF2B5EF4-FFF2-40B4-BE49-F238E27FC236}">
                    <a16:creationId xmlns:a16="http://schemas.microsoft.com/office/drawing/2014/main" id="{050976E4-0CF2-BA00-34CA-2F9419409B9E}"/>
                  </a:ext>
                </a:extLst>
              </p:cNvPr>
              <p:cNvSpPr txBox="1">
                <a:spLocks noRot="1" noChangeAspect="1" noMove="1" noResize="1" noEditPoints="1" noAdjustHandles="1" noChangeArrowheads="1" noChangeShapeType="1" noTextEdit="1"/>
              </p:cNvSpPr>
              <p:nvPr/>
            </p:nvSpPr>
            <p:spPr>
              <a:xfrm>
                <a:off x="785120" y="2153305"/>
                <a:ext cx="10541001" cy="3139321"/>
              </a:xfrm>
              <a:prstGeom prst="rect">
                <a:avLst/>
              </a:prstGeom>
              <a:blipFill>
                <a:blip r:embed="rId2"/>
                <a:stretch>
                  <a:fillRect l="-925" t="-1553"/>
                </a:stretch>
              </a:blipFill>
            </p:spPr>
            <p:txBody>
              <a:bodyPr/>
              <a:lstStyle/>
              <a:p>
                <a:r>
                  <a:rPr lang="en-US">
                    <a:noFill/>
                  </a:rPr>
                  <a:t> </a:t>
                </a:r>
              </a:p>
            </p:txBody>
          </p:sp>
        </mc:Fallback>
      </mc:AlternateContent>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b="15990"/>
          <a:stretch>
            <a:fillRect/>
          </a:stretch>
        </p:blipFill>
        <p:spPr>
          <a:xfrm>
            <a:off x="9497088" y="87722"/>
            <a:ext cx="2383737" cy="945212"/>
          </a:xfrm>
          <a:prstGeom prst="rect">
            <a:avLst/>
          </a:prstGeom>
        </p:spPr>
      </p:pic>
      <p:pic>
        <p:nvPicPr>
          <p:cNvPr id="4" name="Picture 3">
            <a:extLst>
              <a:ext uri="{FF2B5EF4-FFF2-40B4-BE49-F238E27FC236}">
                <a16:creationId xmlns:a16="http://schemas.microsoft.com/office/drawing/2014/main" id="{CCAB3BC0-8CB4-2F86-DB92-C61AFB0DF4BD}"/>
              </a:ext>
            </a:extLst>
          </p:cNvPr>
          <p:cNvPicPr>
            <a:picLocks noChangeAspect="1"/>
          </p:cNvPicPr>
          <p:nvPr/>
        </p:nvPicPr>
        <p:blipFill>
          <a:blip r:embed="rId4"/>
          <a:stretch>
            <a:fillRect/>
          </a:stretch>
        </p:blipFill>
        <p:spPr>
          <a:xfrm>
            <a:off x="1880059" y="4721143"/>
            <a:ext cx="4448175" cy="800100"/>
          </a:xfrm>
          <a:prstGeom prst="rect">
            <a:avLst/>
          </a:prstGeom>
        </p:spPr>
      </p:pic>
    </p:spTree>
    <p:extLst>
      <p:ext uri="{BB962C8B-B14F-4D97-AF65-F5344CB8AC3E}">
        <p14:creationId xmlns:p14="http://schemas.microsoft.com/office/powerpoint/2010/main" val="773301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154984"/>
              </a:xfrm>
              <a:prstGeom prst="rect">
                <a:avLst/>
              </a:prstGeom>
              <a:noFill/>
            </p:spPr>
            <p:txBody>
              <a:bodyPr wrap="square" rtlCol="0">
                <a:spAutoFit/>
              </a:bodyPr>
              <a:lstStyle/>
              <a:p>
                <a:r>
                  <a:rPr lang="en-GB" sz="2400" b="1" dirty="0"/>
                  <a:t>2.4 TYPES OF PROJECT SELECTION MODELS</a:t>
                </a:r>
              </a:p>
              <a:p>
                <a:endParaRPr lang="en-GB" sz="2400" b="1" dirty="0"/>
              </a:p>
              <a:p>
                <a:r>
                  <a:rPr lang="en-GB" sz="2400" dirty="0"/>
                  <a:t>Early in the life of a project, net cash flow is likely to be negative, the major outflow being the initial investment in the project,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𝐴</m:t>
                        </m:r>
                      </m:e>
                      <m:sub>
                        <m:r>
                          <a:rPr lang="en-US" sz="2400" b="0" i="1" smtClean="0">
                            <a:latin typeface="Cambria Math" panose="02040503050406030204" pitchFamily="18" charset="0"/>
                          </a:rPr>
                          <m:t>0</m:t>
                        </m:r>
                      </m:sub>
                    </m:sSub>
                  </m:oMath>
                </a14:m>
                <a:r>
                  <a:rPr lang="en-GB" sz="2400" dirty="0"/>
                  <a:t>. If the project is successful, cash flows will become positive. The project is acceptable if the sum of the net present values of all estimated cash flows over the life of the project is positive. A simple example will suffice. Using our $100,000 investment with a net cash inflow of $25,000 per year for a period of eight years, a required rate of return of 15 percent, and an inflation rate of 3 percent per year, we have:</a:t>
                </a:r>
              </a:p>
              <a:p>
                <a:endParaRPr lang="en-GB" sz="2400" b="1" dirty="0"/>
              </a:p>
              <a:p>
                <a:endParaRPr lang="en-GB" sz="2400" b="1" dirty="0"/>
              </a:p>
            </p:txBody>
          </p:sp>
        </mc:Choice>
        <mc:Fallback xmlns="">
          <p:sp>
            <p:nvSpPr>
              <p:cNvPr id="48" name="TextBox 47">
                <a:extLst>
                  <a:ext uri="{FF2B5EF4-FFF2-40B4-BE49-F238E27FC236}">
                    <a16:creationId xmlns:a16="http://schemas.microsoft.com/office/drawing/2014/main" id="{050976E4-0CF2-BA00-34CA-2F9419409B9E}"/>
                  </a:ext>
                </a:extLst>
              </p:cNvPr>
              <p:cNvSpPr txBox="1">
                <a:spLocks noRot="1" noChangeAspect="1" noMove="1" noResize="1" noEditPoints="1" noAdjustHandles="1" noChangeArrowheads="1" noChangeShapeType="1" noTextEdit="1"/>
              </p:cNvSpPr>
              <p:nvPr/>
            </p:nvSpPr>
            <p:spPr>
              <a:xfrm>
                <a:off x="785120" y="2153305"/>
                <a:ext cx="10541001" cy="4154984"/>
              </a:xfrm>
              <a:prstGeom prst="rect">
                <a:avLst/>
              </a:prstGeom>
              <a:blipFill>
                <a:blip r:embed="rId2"/>
                <a:stretch>
                  <a:fillRect l="-925" t="-1173" r="-1157"/>
                </a:stretch>
              </a:blipFill>
            </p:spPr>
            <p:txBody>
              <a:bodyPr/>
              <a:lstStyle/>
              <a:p>
                <a:r>
                  <a:rPr lang="en-US">
                    <a:noFill/>
                  </a:rPr>
                  <a:t> </a:t>
                </a:r>
              </a:p>
            </p:txBody>
          </p:sp>
        </mc:Fallback>
      </mc:AlternateContent>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b="13732"/>
          <a:stretch>
            <a:fillRect/>
          </a:stretch>
        </p:blipFill>
        <p:spPr>
          <a:xfrm>
            <a:off x="9497088" y="87722"/>
            <a:ext cx="2383737" cy="970612"/>
          </a:xfrm>
          <a:prstGeom prst="rect">
            <a:avLst/>
          </a:prstGeom>
        </p:spPr>
      </p:pic>
    </p:spTree>
    <p:extLst>
      <p:ext uri="{BB962C8B-B14F-4D97-AF65-F5344CB8AC3E}">
        <p14:creationId xmlns:p14="http://schemas.microsoft.com/office/powerpoint/2010/main" val="2671961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19" y="1746160"/>
            <a:ext cx="10541001" cy="2400657"/>
          </a:xfrm>
          <a:prstGeom prst="rect">
            <a:avLst/>
          </a:prstGeom>
          <a:noFill/>
        </p:spPr>
        <p:txBody>
          <a:bodyPr wrap="square" rtlCol="0">
            <a:spAutoFit/>
          </a:bodyPr>
          <a:lstStyle/>
          <a:p>
            <a:r>
              <a:rPr lang="en-GB" sz="2400" dirty="0"/>
              <a:t>2.4 TYPES OF PROJECT SELECTION MODELS</a:t>
            </a:r>
          </a:p>
          <a:p>
            <a:endParaRPr lang="en-GB" sz="2400" dirty="0"/>
          </a:p>
          <a:p>
            <a:r>
              <a:rPr lang="en-GB" sz="2400" b="1" dirty="0"/>
              <a:t>Numeric Models: Profit/Profitability</a:t>
            </a:r>
          </a:p>
          <a:p>
            <a:r>
              <a:rPr lang="en-GB" sz="2400" b="1" i="1" dirty="0"/>
              <a:t>Discounted Cash Flow</a:t>
            </a:r>
            <a:endParaRPr lang="en-GB" sz="2400" dirty="0"/>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7496"/>
          <a:stretch>
            <a:fillRect/>
          </a:stretch>
        </p:blipFill>
        <p:spPr>
          <a:xfrm>
            <a:off x="9497088" y="87721"/>
            <a:ext cx="2383737" cy="928279"/>
          </a:xfrm>
          <a:prstGeom prst="rect">
            <a:avLst/>
          </a:prstGeom>
        </p:spPr>
      </p:pic>
      <p:pic>
        <p:nvPicPr>
          <p:cNvPr id="4" name="Picture 3">
            <a:extLst>
              <a:ext uri="{FF2B5EF4-FFF2-40B4-BE49-F238E27FC236}">
                <a16:creationId xmlns:a16="http://schemas.microsoft.com/office/drawing/2014/main" id="{FCCEE570-BBA4-45B4-B338-D8838F8E5509}"/>
              </a:ext>
            </a:extLst>
          </p:cNvPr>
          <p:cNvPicPr>
            <a:picLocks noChangeAspect="1"/>
          </p:cNvPicPr>
          <p:nvPr/>
        </p:nvPicPr>
        <p:blipFill>
          <a:blip r:embed="rId3"/>
          <a:stretch>
            <a:fillRect/>
          </a:stretch>
        </p:blipFill>
        <p:spPr>
          <a:xfrm>
            <a:off x="1563687" y="3308726"/>
            <a:ext cx="6448425" cy="1123950"/>
          </a:xfrm>
          <a:prstGeom prst="rect">
            <a:avLst/>
          </a:prstGeom>
        </p:spPr>
      </p:pic>
      <p:sp>
        <p:nvSpPr>
          <p:cNvPr id="7" name="TextBox 6">
            <a:extLst>
              <a:ext uri="{FF2B5EF4-FFF2-40B4-BE49-F238E27FC236}">
                <a16:creationId xmlns:a16="http://schemas.microsoft.com/office/drawing/2014/main" id="{F81C0E11-4222-79E0-8F2F-018CC644D03F}"/>
              </a:ext>
            </a:extLst>
          </p:cNvPr>
          <p:cNvSpPr txBox="1"/>
          <p:nvPr/>
        </p:nvSpPr>
        <p:spPr>
          <a:xfrm>
            <a:off x="1033719" y="4572340"/>
            <a:ext cx="9391650" cy="1200329"/>
          </a:xfrm>
          <a:prstGeom prst="rect">
            <a:avLst/>
          </a:prstGeom>
          <a:noFill/>
        </p:spPr>
        <p:txBody>
          <a:bodyPr wrap="square" rtlCol="0">
            <a:spAutoFit/>
          </a:bodyPr>
          <a:lstStyle/>
          <a:p>
            <a:r>
              <a:rPr lang="en-GB" sz="2400" dirty="0"/>
              <a:t>Because the present value of the inflows is greater than the present value of the outflow </a:t>
            </a:r>
            <a:r>
              <a:rPr lang="en-GB" sz="2400" dirty="0" err="1"/>
              <a:t>i.e</a:t>
            </a:r>
            <a:r>
              <a:rPr lang="en-GB" sz="2400" dirty="0"/>
              <a:t>, the net present value is positive, the project is deemed acceptable.</a:t>
            </a:r>
          </a:p>
        </p:txBody>
      </p:sp>
    </p:spTree>
    <p:extLst>
      <p:ext uri="{BB962C8B-B14F-4D97-AF65-F5344CB8AC3E}">
        <p14:creationId xmlns:p14="http://schemas.microsoft.com/office/powerpoint/2010/main" val="1703525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4744"/>
          <a:stretch>
            <a:fillRect/>
          </a:stretch>
        </p:blipFill>
        <p:spPr>
          <a:xfrm>
            <a:off x="9497088" y="87722"/>
            <a:ext cx="2383737" cy="959238"/>
          </a:xfrm>
          <a:prstGeom prst="rect">
            <a:avLst/>
          </a:prstGeom>
        </p:spPr>
      </p:pic>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1F16468A-03BA-D6AA-B3EF-26585A453B95}"/>
                  </a:ext>
                </a:extLst>
              </p:cNvPr>
              <p:cNvSpPr txBox="1"/>
              <p:nvPr/>
            </p:nvSpPr>
            <p:spPr>
              <a:xfrm>
                <a:off x="1072525" y="1843273"/>
                <a:ext cx="9902229" cy="3416320"/>
              </a:xfrm>
              <a:prstGeom prst="rect">
                <a:avLst/>
              </a:prstGeom>
              <a:noFill/>
            </p:spPr>
            <p:txBody>
              <a:bodyPr wrap="square" rtlCol="0">
                <a:spAutoFit/>
              </a:bodyPr>
              <a:lstStyle/>
              <a:p>
                <a:r>
                  <a:rPr lang="en-GB" sz="2400" dirty="0"/>
                  <a:t>2.4 TYPES OF PROJECT SELECTION MODELS</a:t>
                </a:r>
              </a:p>
              <a:p>
                <a:endParaRPr lang="en-GB" sz="2400" dirty="0"/>
              </a:p>
              <a:p>
                <a:r>
                  <a:rPr lang="en-GB" sz="2400" b="1" dirty="0"/>
                  <a:t>Numeric Models: Profit/Profitability</a:t>
                </a:r>
              </a:p>
              <a:p>
                <a:r>
                  <a:rPr lang="en-GB" sz="2400" b="1" i="1" dirty="0"/>
                  <a:t>Internal Rate of Return </a:t>
                </a:r>
                <a:r>
                  <a:rPr lang="en-GB" sz="2400" dirty="0"/>
                  <a:t>If we have a set of expected cash inflows and cash outflows, the internal rate of return is the discount rate that equates the present values of the two sets of flows. If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𝐴</m:t>
                        </m:r>
                      </m:e>
                      <m:sub>
                        <m:r>
                          <a:rPr lang="en-US" sz="2400" b="0" i="1" smtClean="0">
                            <a:latin typeface="Cambria Math" panose="02040503050406030204" pitchFamily="18" charset="0"/>
                          </a:rPr>
                          <m:t>𝑡</m:t>
                        </m:r>
                      </m:sub>
                    </m:sSub>
                  </m:oMath>
                </a14:m>
                <a:r>
                  <a:rPr lang="en-GB" sz="2400" dirty="0"/>
                  <a:t> is an expected cash outflow in the period t and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𝑅</m:t>
                        </m:r>
                      </m:e>
                      <m:sub>
                        <m:r>
                          <a:rPr lang="en-US" sz="2400" b="0" i="1" smtClean="0">
                            <a:latin typeface="Cambria Math" panose="02040503050406030204" pitchFamily="18" charset="0"/>
                          </a:rPr>
                          <m:t>𝑡</m:t>
                        </m:r>
                      </m:sub>
                    </m:sSub>
                  </m:oMath>
                </a14:m>
                <a:r>
                  <a:rPr lang="en-GB" sz="2400" dirty="0"/>
                  <a:t> is the expected inflow for the period t, the internal rate of return is the value of k that satisfies the following equation (note that the </a:t>
                </a:r>
                <a14:m>
                  <m:oMath xmlns:m="http://schemas.openxmlformats.org/officeDocument/2006/math">
                    <m:sSub>
                      <m:sSubPr>
                        <m:ctrlPr>
                          <a:rPr lang="en-GB" sz="2400" i="1">
                            <a:latin typeface="Cambria Math" panose="02040503050406030204" pitchFamily="18" charset="0"/>
                          </a:rPr>
                        </m:ctrlPr>
                      </m:sSubPr>
                      <m:e>
                        <m:r>
                          <a:rPr lang="en-US" sz="2400" i="1">
                            <a:latin typeface="Cambria Math" panose="02040503050406030204" pitchFamily="18" charset="0"/>
                          </a:rPr>
                          <m:t>𝐴</m:t>
                        </m:r>
                      </m:e>
                      <m:sub>
                        <m:r>
                          <a:rPr lang="en-US" sz="2400" b="0" i="1" smtClean="0">
                            <a:latin typeface="Cambria Math" panose="02040503050406030204" pitchFamily="18" charset="0"/>
                          </a:rPr>
                          <m:t>0</m:t>
                        </m:r>
                      </m:sub>
                    </m:sSub>
                  </m:oMath>
                </a14:m>
                <a:r>
                  <a:rPr lang="en-GB" sz="2400" dirty="0"/>
                  <a:t> will be positive in this formulation of the problem): </a:t>
                </a:r>
              </a:p>
            </p:txBody>
          </p:sp>
        </mc:Choice>
        <mc:Fallback xmlns="">
          <p:sp>
            <p:nvSpPr>
              <p:cNvPr id="4" name="TextBox 3">
                <a:extLst>
                  <a:ext uri="{FF2B5EF4-FFF2-40B4-BE49-F238E27FC236}">
                    <a16:creationId xmlns:a16="http://schemas.microsoft.com/office/drawing/2014/main" id="{1F16468A-03BA-D6AA-B3EF-26585A453B95}"/>
                  </a:ext>
                </a:extLst>
              </p:cNvPr>
              <p:cNvSpPr txBox="1">
                <a:spLocks noRot="1" noChangeAspect="1" noMove="1" noResize="1" noEditPoints="1" noAdjustHandles="1" noChangeArrowheads="1" noChangeShapeType="1" noTextEdit="1"/>
              </p:cNvSpPr>
              <p:nvPr/>
            </p:nvSpPr>
            <p:spPr>
              <a:xfrm>
                <a:off x="1072525" y="1843273"/>
                <a:ext cx="9902229" cy="3416320"/>
              </a:xfrm>
              <a:prstGeom prst="rect">
                <a:avLst/>
              </a:prstGeom>
              <a:blipFill>
                <a:blip r:embed="rId3"/>
                <a:stretch>
                  <a:fillRect l="-985" t="-1426" r="-1539" b="-3030"/>
                </a:stretch>
              </a:blipFill>
            </p:spPr>
            <p:txBody>
              <a:bodyPr/>
              <a:lstStyle/>
              <a:p>
                <a:r>
                  <a:rPr lang="en-US">
                    <a:noFill/>
                  </a:rPr>
                  <a:t> </a:t>
                </a:r>
              </a:p>
            </p:txBody>
          </p:sp>
        </mc:Fallback>
      </mc:AlternateContent>
    </p:spTree>
    <p:extLst>
      <p:ext uri="{BB962C8B-B14F-4D97-AF65-F5344CB8AC3E}">
        <p14:creationId xmlns:p14="http://schemas.microsoft.com/office/powerpoint/2010/main" val="3835003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40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r>
              <a:rPr lang="en-GB" dirty="0"/>
              <a:t>The value of k is found by trial and error.</a:t>
            </a:r>
          </a:p>
          <a:p>
            <a:pPr algn="ctr"/>
            <a:r>
              <a:rPr lang="en-GB" dirty="0"/>
              <a:t>The value of k is found by trial and error.</a:t>
            </a:r>
          </a:p>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970318"/>
          </a:xfrm>
          <a:prstGeom prst="rect">
            <a:avLst/>
          </a:prstGeom>
          <a:noFill/>
        </p:spPr>
        <p:txBody>
          <a:bodyPr wrap="square" rtlCol="0">
            <a:spAutoFit/>
          </a:bodyPr>
          <a:lstStyle/>
          <a:p>
            <a:r>
              <a:rPr lang="en-GB" sz="2400" dirty="0"/>
              <a:t>2.4 TYPES OF PROJECT SELECTION MODELS</a:t>
            </a:r>
          </a:p>
          <a:p>
            <a:endParaRPr lang="en-GB" sz="2400" dirty="0"/>
          </a:p>
          <a:p>
            <a:r>
              <a:rPr lang="en-GB" sz="2400" b="1" dirty="0"/>
              <a:t>Numeric Models: Profit/Profitability</a:t>
            </a:r>
          </a:p>
          <a:p>
            <a:r>
              <a:rPr lang="en-GB" sz="2400" b="1" i="1" dirty="0"/>
              <a:t>Internal Rate of Return</a:t>
            </a:r>
          </a:p>
          <a:p>
            <a:endParaRPr lang="en-GB" sz="2400" b="1" i="1" dirty="0">
              <a:solidFill>
                <a:srgbClr val="2D3956"/>
              </a:solidFill>
              <a:latin typeface="Times New Roman" panose="02020603050405020304" pitchFamily="18" charset="0"/>
              <a:cs typeface="Times New Roman" panose="02020603050405020304" pitchFamily="18" charset="0"/>
            </a:endParaRPr>
          </a:p>
          <a:p>
            <a:endParaRPr lang="en-GB" sz="2400" b="1" i="1" dirty="0">
              <a:solidFill>
                <a:srgbClr val="2D3956"/>
              </a:solidFill>
              <a:latin typeface="Times New Roman" panose="02020603050405020304" pitchFamily="18" charset="0"/>
              <a:cs typeface="Times New Roman" panose="02020603050405020304" pitchFamily="18" charset="0"/>
            </a:endParaRPr>
          </a:p>
          <a:p>
            <a:endParaRPr lang="en-GB" sz="2400" b="1" i="1" dirty="0">
              <a:solidFill>
                <a:srgbClr val="2D3956"/>
              </a:solidFill>
              <a:latin typeface="Times New Roman" panose="02020603050405020304" pitchFamily="18" charset="0"/>
              <a:cs typeface="Times New Roman" panose="02020603050405020304" pitchFamily="18" charset="0"/>
            </a:endParaRPr>
          </a:p>
          <a:p>
            <a:endParaRPr lang="en-GB" sz="2400" b="1" i="1"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r>
              <a:rPr lang="en-GB" sz="2400" dirty="0"/>
              <a:t>The value of k is found by trial and error.</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237"/>
          <a:stretch>
            <a:fillRect/>
          </a:stretch>
        </p:blipFill>
        <p:spPr>
          <a:xfrm>
            <a:off x="9497088" y="87721"/>
            <a:ext cx="2383737" cy="953679"/>
          </a:xfrm>
          <a:prstGeom prst="rect">
            <a:avLst/>
          </a:prstGeom>
        </p:spPr>
      </p:pic>
      <p:pic>
        <p:nvPicPr>
          <p:cNvPr id="4" name="Picture 3">
            <a:extLst>
              <a:ext uri="{FF2B5EF4-FFF2-40B4-BE49-F238E27FC236}">
                <a16:creationId xmlns:a16="http://schemas.microsoft.com/office/drawing/2014/main" id="{C32F1EFA-F979-7432-48B0-54BEA38E80E2}"/>
              </a:ext>
            </a:extLst>
          </p:cNvPr>
          <p:cNvPicPr>
            <a:picLocks noChangeAspect="1"/>
          </p:cNvPicPr>
          <p:nvPr/>
        </p:nvPicPr>
        <p:blipFill>
          <a:blip r:embed="rId3"/>
          <a:stretch>
            <a:fillRect/>
          </a:stretch>
        </p:blipFill>
        <p:spPr>
          <a:xfrm>
            <a:off x="2546151" y="3885393"/>
            <a:ext cx="8696325" cy="933450"/>
          </a:xfrm>
          <a:prstGeom prst="rect">
            <a:avLst/>
          </a:prstGeom>
        </p:spPr>
      </p:pic>
    </p:spTree>
    <p:extLst>
      <p:ext uri="{BB962C8B-B14F-4D97-AF65-F5344CB8AC3E}">
        <p14:creationId xmlns:p14="http://schemas.microsoft.com/office/powerpoint/2010/main" val="219069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785652"/>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r>
              <a:rPr lang="en-GB" sz="2400" b="1" i="1" dirty="0"/>
              <a:t>Profitability Index </a:t>
            </a:r>
            <a:r>
              <a:rPr lang="en-GB" sz="2400" dirty="0"/>
              <a:t>Also known as the benefit–cost ratio, the profitability index is the net present value of all future expected cash flows divided by the initial cash investment. (Some firms do not discount the cash flows in making this calculation.) If this ratio is greater than 1.0, the project may be accepted.</a:t>
            </a:r>
          </a:p>
          <a:p>
            <a:endParaRPr lang="en-GB" b="1" dirty="0"/>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237"/>
          <a:stretch>
            <a:fillRect/>
          </a:stretch>
        </p:blipFill>
        <p:spPr>
          <a:xfrm>
            <a:off x="9497088" y="87721"/>
            <a:ext cx="2383737" cy="953679"/>
          </a:xfrm>
          <a:prstGeom prst="rect">
            <a:avLst/>
          </a:prstGeom>
        </p:spPr>
      </p:pic>
    </p:spTree>
    <p:extLst>
      <p:ext uri="{BB962C8B-B14F-4D97-AF65-F5344CB8AC3E}">
        <p14:creationId xmlns:p14="http://schemas.microsoft.com/office/powerpoint/2010/main" val="388500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endParaRPr lang="en-GB" sz="2400" b="1" i="1" dirty="0"/>
          </a:p>
          <a:p>
            <a:r>
              <a:rPr lang="en-GB" sz="2400" b="1" i="1" dirty="0"/>
              <a:t>Other Profitability Models </a:t>
            </a:r>
            <a:r>
              <a:rPr lang="en-GB" sz="2400" dirty="0"/>
              <a:t>There are a great many variations of the models just described. These variations fall into three general categories: </a:t>
            </a:r>
          </a:p>
          <a:p>
            <a:pPr marL="342900" indent="-342900">
              <a:buAutoNum type="arabicParenBoth"/>
            </a:pPr>
            <a:r>
              <a:rPr lang="en-GB" sz="2400" dirty="0"/>
              <a:t>those that subdivide net cash flow into the elements that comprise the net flow.</a:t>
            </a:r>
          </a:p>
          <a:p>
            <a:r>
              <a:rPr lang="en-GB" sz="2400" dirty="0"/>
              <a:t>(2) those that include specific terms to introduce risk (or uncertainty, which is treated as risk) into the evaluation.</a:t>
            </a:r>
          </a:p>
          <a:p>
            <a:r>
              <a:rPr lang="en-GB" sz="2400" dirty="0"/>
              <a:t>(3) those that extend the analysis to consider effects that the project might have on other projects or activities in the organization. </a:t>
            </a:r>
          </a:p>
          <a:p>
            <a:r>
              <a:rPr lang="en-GB" sz="2400" dirty="0"/>
              <a:t>Several comments are in order about all the profit-profitability numeric models. </a:t>
            </a:r>
            <a:endParaRPr lang="en-GB" sz="2400" b="1" dirty="0"/>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7496"/>
          <a:stretch>
            <a:fillRect/>
          </a:stretch>
        </p:blipFill>
        <p:spPr>
          <a:xfrm>
            <a:off x="9497088" y="87721"/>
            <a:ext cx="2383737" cy="928279"/>
          </a:xfrm>
          <a:prstGeom prst="rect">
            <a:avLst/>
          </a:prstGeom>
        </p:spPr>
      </p:pic>
    </p:spTree>
    <p:extLst>
      <p:ext uri="{BB962C8B-B14F-4D97-AF65-F5344CB8AC3E}">
        <p14:creationId xmlns:p14="http://schemas.microsoft.com/office/powerpoint/2010/main" val="534114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11910"/>
            <a:ext cx="10541001" cy="4616648"/>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r>
              <a:rPr lang="en-GB" sz="2400" dirty="0"/>
              <a:t>First, let us consider their advantages:</a:t>
            </a:r>
          </a:p>
          <a:p>
            <a:r>
              <a:rPr lang="en-GB" sz="2400" dirty="0"/>
              <a:t>	1. The undiscounted models are simple to use and understand. </a:t>
            </a:r>
          </a:p>
          <a:p>
            <a:r>
              <a:rPr lang="en-GB" sz="2400" dirty="0"/>
              <a:t>	2. All use readily available accounting data to determine the cash flows. </a:t>
            </a:r>
          </a:p>
          <a:p>
            <a:r>
              <a:rPr lang="en-GB" sz="2400" dirty="0"/>
              <a:t>	3. Model output is in terms familiar to business decision makers. </a:t>
            </a:r>
          </a:p>
          <a:p>
            <a:r>
              <a:rPr lang="en-GB" sz="2400" dirty="0"/>
              <a:t>	4. With a few exceptions, model output is on an “absolute” profit/profitability scale and allows 	“absolute” go/no-go decisions. </a:t>
            </a:r>
          </a:p>
          <a:p>
            <a:r>
              <a:rPr lang="en-GB" sz="2400" dirty="0"/>
              <a:t>	5. Some profit models can be amended to account for project risk.</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990"/>
          <a:stretch>
            <a:fillRect/>
          </a:stretch>
        </p:blipFill>
        <p:spPr>
          <a:xfrm>
            <a:off x="9497088" y="87722"/>
            <a:ext cx="2383737" cy="945212"/>
          </a:xfrm>
          <a:prstGeom prst="rect">
            <a:avLst/>
          </a:prstGeom>
        </p:spPr>
      </p:pic>
    </p:spTree>
    <p:extLst>
      <p:ext uri="{BB962C8B-B14F-4D97-AF65-F5344CB8AC3E}">
        <p14:creationId xmlns:p14="http://schemas.microsoft.com/office/powerpoint/2010/main" val="2128356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25176"/>
            <a:ext cx="10541001" cy="4616648"/>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endParaRPr lang="en-GB" sz="2400" b="1" dirty="0"/>
          </a:p>
          <a:p>
            <a:r>
              <a:rPr lang="en-GB" sz="2400" dirty="0"/>
              <a:t>The disadvantages of these models are the following: </a:t>
            </a:r>
          </a:p>
          <a:p>
            <a:r>
              <a:rPr lang="en-GB" sz="2400" dirty="0"/>
              <a:t>1. These models ignore all nonmonetary factors except risk. </a:t>
            </a:r>
          </a:p>
          <a:p>
            <a:r>
              <a:rPr lang="en-GB" sz="2400" dirty="0"/>
              <a:t>2. Models that do not include discounting ignore the timing of the cash flows and the time value of money. </a:t>
            </a:r>
          </a:p>
          <a:p>
            <a:r>
              <a:rPr lang="en-GB" sz="2400" dirty="0"/>
              <a:t>3. Models that reduce cash flows to their present value are strongly biased toward the short run.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989"/>
          <a:stretch>
            <a:fillRect/>
          </a:stretch>
        </p:blipFill>
        <p:spPr>
          <a:xfrm>
            <a:off x="9497088" y="87722"/>
            <a:ext cx="2383737" cy="945211"/>
          </a:xfrm>
          <a:prstGeom prst="rect">
            <a:avLst/>
          </a:prstGeom>
        </p:spPr>
      </p:pic>
    </p:spTree>
    <p:extLst>
      <p:ext uri="{BB962C8B-B14F-4D97-AF65-F5344CB8AC3E}">
        <p14:creationId xmlns:p14="http://schemas.microsoft.com/office/powerpoint/2010/main" val="1762009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a:t>2.4 TYPES OF PROJECT SELECTION MODELS</a:t>
            </a:r>
          </a:p>
          <a:p>
            <a:endParaRPr lang="en-GB" sz="1800"/>
          </a:p>
          <a:p>
            <a:r>
              <a:rPr lang="en-GB" sz="1800" b="1"/>
              <a:t>Numeric Models: Profit/Profitability</a:t>
            </a:r>
            <a:endParaRPr lang="en-GB" sz="1800"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3508653"/>
          </a:xfrm>
          <a:prstGeom prst="rect">
            <a:avLst/>
          </a:prstGeom>
          <a:noFill/>
        </p:spPr>
        <p:txBody>
          <a:bodyPr wrap="square" rtlCol="0">
            <a:spAutoFit/>
          </a:bodyPr>
          <a:lstStyle/>
          <a:p>
            <a:r>
              <a:rPr lang="en-GB" sz="2400" b="1" dirty="0"/>
              <a:t>2.4 TYPES OF PROJECT SELECTION MODELS</a:t>
            </a:r>
            <a:endParaRPr lang="en-GB" sz="2400" dirty="0"/>
          </a:p>
          <a:p>
            <a:r>
              <a:rPr lang="en-GB" sz="2400" b="1" dirty="0"/>
              <a:t>Numeric Models: Profit/Profitability</a:t>
            </a:r>
          </a:p>
          <a:p>
            <a:endParaRPr lang="en-GB" sz="2400" b="1" dirty="0"/>
          </a:p>
          <a:p>
            <a:r>
              <a:rPr lang="en-GB" sz="2400" dirty="0"/>
              <a:t>5. The internal rate of return model can result in multiple solutions. </a:t>
            </a:r>
          </a:p>
          <a:p>
            <a:r>
              <a:rPr lang="en-GB" sz="2400" dirty="0"/>
              <a:t>6. All are sensitive to errors in the input data for the early years of the project. </a:t>
            </a:r>
          </a:p>
          <a:p>
            <a:r>
              <a:rPr lang="en-GB" sz="2400" dirty="0"/>
              <a:t>7. All discounting models are nonlinear, and the effects of changes (or errors) in the variables or parameters are generally not obvious to most decision makers.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6743"/>
          <a:stretch>
            <a:fillRect/>
          </a:stretch>
        </p:blipFill>
        <p:spPr>
          <a:xfrm>
            <a:off x="9497088" y="87722"/>
            <a:ext cx="2383737" cy="936746"/>
          </a:xfrm>
          <a:prstGeom prst="rect">
            <a:avLst/>
          </a:prstGeom>
        </p:spPr>
      </p:pic>
    </p:spTree>
    <p:extLst>
      <p:ext uri="{BB962C8B-B14F-4D97-AF65-F5344CB8AC3E}">
        <p14:creationId xmlns:p14="http://schemas.microsoft.com/office/powerpoint/2010/main" val="122463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2.4 TYPES OF PROJECT SELECTION MODELS</a:t>
            </a:r>
            <a:endParaRPr lang="en-GB" sz="2400" dirty="0"/>
          </a:p>
          <a:p>
            <a:r>
              <a:rPr lang="en-GB" sz="2400" b="1" dirty="0"/>
              <a:t>Numeric Models: Profit/Profitability</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8. All these models depend for input on a determination of cash flows, but it is not clear exactly how the concept of cash flow is properly defined for the purpose of evaluating projects.</a:t>
            </a:r>
          </a:p>
          <a:p>
            <a:r>
              <a:rPr lang="en-GB" sz="2400" dirty="0"/>
              <a:t>In general, the net present value models are preferred to the internal rate of return models. Despite wide use, financial models rarely include nonfinancial outcomes in their benefits and costs.</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5237"/>
          <a:stretch>
            <a:fillRect/>
          </a:stretch>
        </p:blipFill>
        <p:spPr>
          <a:xfrm>
            <a:off x="9497088" y="87721"/>
            <a:ext cx="2383737" cy="953679"/>
          </a:xfrm>
          <a:prstGeom prst="rect">
            <a:avLst/>
          </a:prstGeom>
        </p:spPr>
      </p:pic>
    </p:spTree>
    <p:extLst>
      <p:ext uri="{BB962C8B-B14F-4D97-AF65-F5344CB8AC3E}">
        <p14:creationId xmlns:p14="http://schemas.microsoft.com/office/powerpoint/2010/main" val="252094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17850"/>
            <a:ext cx="10541001" cy="4524315"/>
          </a:xfrm>
          <a:prstGeom prst="rect">
            <a:avLst/>
          </a:prstGeom>
          <a:noFill/>
        </p:spPr>
        <p:txBody>
          <a:bodyPr wrap="square" rtlCol="0">
            <a:spAutoFit/>
          </a:bodyPr>
          <a:lstStyle/>
          <a:p>
            <a:r>
              <a:rPr lang="en-GB" sz="2400" b="1" dirty="0"/>
              <a:t>2.4 TYPES OF PROJECT SELECTION MODELS</a:t>
            </a:r>
          </a:p>
          <a:p>
            <a:endParaRPr lang="en-GB" sz="2400" dirty="0"/>
          </a:p>
          <a:p>
            <a:r>
              <a:rPr lang="en-GB" sz="2400" b="1" dirty="0"/>
              <a:t>Numeric Models: Profit/Profitability</a:t>
            </a:r>
          </a:p>
          <a:p>
            <a:endParaRPr lang="en-GB" sz="2400" b="1" dirty="0"/>
          </a:p>
          <a:p>
            <a:r>
              <a:rPr lang="en-GB" sz="2400" b="1" i="1" dirty="0"/>
              <a:t>Real Options  </a:t>
            </a:r>
            <a:r>
              <a:rPr lang="en-GB" sz="2400" dirty="0"/>
              <a:t>Recently, a project selection model was developed based on a notion well known in financial markets. When one invests, one foregoes the value of alternative future investments.  </a:t>
            </a:r>
          </a:p>
          <a:p>
            <a:r>
              <a:rPr lang="en-GB" sz="2400" dirty="0"/>
              <a:t>Economists refer to the value of an opportunity foregone as the “opportunity cost” of the investment made.</a:t>
            </a:r>
          </a:p>
          <a:p>
            <a:endParaRPr lang="en-US" sz="2400" b="1"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8985"/>
          <a:stretch>
            <a:fillRect/>
          </a:stretch>
        </p:blipFill>
        <p:spPr>
          <a:xfrm>
            <a:off x="9497088" y="87722"/>
            <a:ext cx="2383737" cy="911516"/>
          </a:xfrm>
          <a:prstGeom prst="rect">
            <a:avLst/>
          </a:prstGeom>
        </p:spPr>
      </p:pic>
    </p:spTree>
    <p:extLst>
      <p:ext uri="{BB962C8B-B14F-4D97-AF65-F5344CB8AC3E}">
        <p14:creationId xmlns:p14="http://schemas.microsoft.com/office/powerpoint/2010/main" val="883015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2686217" y="892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24684" y="1142728"/>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Graphic 21">
            <a:extLst>
              <a:ext uri="{FF2B5EF4-FFF2-40B4-BE49-F238E27FC236}">
                <a16:creationId xmlns:a16="http://schemas.microsoft.com/office/drawing/2014/main" id="{6C6A7626-2F1B-F6D2-6BA9-982C4D087EFC}"/>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4745" y="162746"/>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5394DA-80B6-4177-B6A5-C6E149D5BEA8}"/>
</file>

<file path=customXml/itemProps2.xml><?xml version="1.0" encoding="utf-8"?>
<ds:datastoreItem xmlns:ds="http://schemas.openxmlformats.org/officeDocument/2006/customXml" ds:itemID="{7EF16DD2-7CEC-4303-A045-58312D403745}"/>
</file>

<file path=customXml/itemProps3.xml><?xml version="1.0" encoding="utf-8"?>
<ds:datastoreItem xmlns:ds="http://schemas.openxmlformats.org/officeDocument/2006/customXml" ds:itemID="{F2202243-11E5-468B-A720-29E348077CFC}"/>
</file>

<file path=docProps/app.xml><?xml version="1.0" encoding="utf-8"?>
<Properties xmlns="http://schemas.openxmlformats.org/officeDocument/2006/extended-properties" xmlns:vt="http://schemas.openxmlformats.org/officeDocument/2006/docPropsVTypes">
  <TotalTime>1798</TotalTime>
  <Words>3110</Words>
  <Application>Microsoft Office PowerPoint</Application>
  <PresentationFormat>Widescreen</PresentationFormat>
  <Paragraphs>349</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 Math</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31</cp:revision>
  <dcterms:created xsi:type="dcterms:W3CDTF">2023-04-29T09:08:23Z</dcterms:created>
  <dcterms:modified xsi:type="dcterms:W3CDTF">2025-09-23T14:34:00Z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