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391" r:id="rId2"/>
    <p:sldId id="345" r:id="rId3"/>
    <p:sldId id="382" r:id="rId4"/>
    <p:sldId id="259" r:id="rId5"/>
    <p:sldId id="383" r:id="rId6"/>
    <p:sldId id="356" r:id="rId7"/>
    <p:sldId id="357" r:id="rId8"/>
    <p:sldId id="358" r:id="rId9"/>
    <p:sldId id="359" r:id="rId10"/>
    <p:sldId id="384" r:id="rId11"/>
    <p:sldId id="360" r:id="rId12"/>
    <p:sldId id="385" r:id="rId13"/>
    <p:sldId id="361" r:id="rId14"/>
    <p:sldId id="362" r:id="rId15"/>
    <p:sldId id="386" r:id="rId16"/>
    <p:sldId id="363" r:id="rId17"/>
    <p:sldId id="364" r:id="rId18"/>
    <p:sldId id="365" r:id="rId19"/>
    <p:sldId id="387" r:id="rId20"/>
    <p:sldId id="366" r:id="rId21"/>
    <p:sldId id="367" r:id="rId22"/>
    <p:sldId id="388" r:id="rId23"/>
    <p:sldId id="368" r:id="rId24"/>
    <p:sldId id="369" r:id="rId25"/>
    <p:sldId id="370" r:id="rId26"/>
    <p:sldId id="371" r:id="rId27"/>
    <p:sldId id="372" r:id="rId28"/>
    <p:sldId id="373" r:id="rId29"/>
    <p:sldId id="374" r:id="rId30"/>
    <p:sldId id="376" r:id="rId31"/>
    <p:sldId id="377" r:id="rId32"/>
    <p:sldId id="389" r:id="rId33"/>
    <p:sldId id="378" r:id="rId34"/>
    <p:sldId id="379" r:id="rId35"/>
    <p:sldId id="390" r:id="rId36"/>
    <p:sldId id="380" r:id="rId37"/>
    <p:sldId id="381" r:id="rId38"/>
    <p:sldId id="35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0795D3-9EA5-4C2F-8CC2-2ABD241E7A83}" type="datetimeFigureOut">
              <a:rPr lang="en-US" smtClean="0"/>
              <a:t>10/10/2023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76D6D-C788-49B1-ACB8-BECE296C5820}" type="slidenum">
              <a:rPr lang="en-US" smtClean="0"/>
              <a:t>‹#›</a:t>
            </a:fld>
            <a:endParaRPr lang="en-US"/>
          </a:p>
        </p:txBody>
      </p:sp>
    </p:spTree>
    <p:extLst>
      <p:ext uri="{BB962C8B-B14F-4D97-AF65-F5344CB8AC3E}">
        <p14:creationId xmlns:p14="http://schemas.microsoft.com/office/powerpoint/2010/main" val="464148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88097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06998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74230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16279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68850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42622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18808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45881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15696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21985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38648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10/10/2023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49412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41147303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7735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3714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3187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34746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5159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10/10/2023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274313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328542" y="364616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Nael</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Yousry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7150" y="2346421"/>
            <a:ext cx="602697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a:t>
            </a:r>
            <a:r>
              <a:rPr lang="en-US" sz="4000" b="1" dirty="0">
                <a:solidFill>
                  <a:srgbClr val="00B0F0"/>
                </a:solidFill>
                <a:latin typeface="Times New Roman" panose="02020603050405020304" pitchFamily="18" charset="0"/>
                <a:cs typeface="Times New Roman" panose="02020603050405020304" pitchFamily="18" charset="0"/>
              </a:rPr>
              <a:t>Time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3122940"/>
            <a:ext cx="1560042"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PMG212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 xmlns:a16="http://schemas.microsoft.com/office/drawing/2014/main" id="{1BBD67B8-DB49-942C-018D-7F74C671F260}"/>
              </a:ext>
            </a:extLst>
          </p:cNvPr>
          <p:cNvSpPr txBox="1"/>
          <p:nvPr/>
        </p:nvSpPr>
        <p:spPr>
          <a:xfrm>
            <a:off x="329269" y="4197912"/>
            <a:ext cx="488646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Presented </a:t>
            </a:r>
            <a:r>
              <a:rPr lang="en-US" sz="2400" dirty="0">
                <a:solidFill>
                  <a:schemeClr val="bg1"/>
                </a:solidFill>
                <a:latin typeface="Times New Roman" panose="02020603050405020304" pitchFamily="18" charset="0"/>
                <a:cs typeface="Times New Roman" panose="02020603050405020304" pitchFamily="18" charset="0"/>
              </a:rPr>
              <a:t>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2629" y="4827387"/>
            <a:ext cx="6096000" cy="861774"/>
          </a:xfrm>
          <a:prstGeom prst="rect">
            <a:avLst/>
          </a:prstGeom>
        </p:spPr>
        <p:txBody>
          <a:bodyPr>
            <a:spAutoFit/>
          </a:bodyPr>
          <a:lstStyle/>
          <a:p>
            <a:pPr algn="r" rtl="1">
              <a:buClr>
                <a:schemeClr val="dk1"/>
              </a:buClr>
              <a:buSzPts val="5200"/>
            </a:pPr>
            <a:r>
              <a:rPr lang="ar-EG" sz="32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2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buClr>
                <a:schemeClr val="dk1"/>
              </a:buClr>
              <a:buSzPts val="5200"/>
            </a:pP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دراسي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الثالث 2023 </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endParaRPr lang="en-US"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53287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3433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995289" y="1499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 xmlns:a16="http://schemas.microsoft.com/office/drawing/2014/main" id="{87357321-6E69-4B90-B781-A8690AF55508}"/>
              </a:ext>
            </a:extLst>
          </p:cNvPr>
          <p:cNvSpPr txBox="1"/>
          <p:nvPr/>
        </p:nvSpPr>
        <p:spPr>
          <a:xfrm>
            <a:off x="1450535" y="1471781"/>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Internal and External Obstacles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411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521"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5" name="Rectangle: Rounded Corners 24">
            <a:extLst>
              <a:ext uri="{FF2B5EF4-FFF2-40B4-BE49-F238E27FC236}">
                <a16:creationId xmlns:a16="http://schemas.microsoft.com/office/drawing/2014/main" xmlns="" id="{2BC869EB-5623-4AA1-9123-4AF9DF916049}"/>
              </a:ext>
            </a:extLst>
          </p:cNvPr>
          <p:cNvSpPr/>
          <p:nvPr/>
        </p:nvSpPr>
        <p:spPr>
          <a:xfrm>
            <a:off x="1103312" y="1463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 xmlns:a16="http://schemas.microsoft.com/office/drawing/2014/main" id="{87357321-6E69-4B90-B781-A8690AF55508}"/>
              </a:ext>
            </a:extLst>
          </p:cNvPr>
          <p:cNvSpPr txBox="1"/>
          <p:nvPr/>
        </p:nvSpPr>
        <p:spPr>
          <a:xfrm>
            <a:off x="1516361" y="1574106"/>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2969337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20915"/>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4156587" cy="523220"/>
          </a:xfrm>
          <a:prstGeom prst="rect">
            <a:avLst/>
          </a:prstGeom>
          <a:noFill/>
        </p:spPr>
        <p:txBody>
          <a:bodyPr wrap="none" rtlCol="0">
            <a:spAutoFit/>
          </a:bodyPr>
          <a:lstStyle/>
          <a:p>
            <a:r>
              <a:rPr lang="en-US" sz="2800" dirty="0">
                <a:solidFill>
                  <a:schemeClr val="bg1"/>
                </a:solidFill>
              </a:rPr>
              <a:t>Functional Employee’s Role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741826"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804652" y="1628295"/>
            <a:ext cx="10219664" cy="4031873"/>
          </a:xfrm>
          <a:prstGeom prst="rect">
            <a:avLst/>
          </a:prstGeom>
        </p:spPr>
        <p:txBody>
          <a:bodyPr wrap="square">
            <a:spAutoFit/>
          </a:bodyPr>
          <a:lstStyle/>
          <a:p>
            <a:pPr marL="457200" indent="-457200" algn="just">
              <a:spcAft>
                <a:spcPts val="1800"/>
              </a:spcAft>
              <a:buFont typeface="Arial" panose="020B0604020202020204" pitchFamily="34" charset="0"/>
              <a:buChar char="•"/>
            </a:pPr>
            <a:r>
              <a:rPr lang="en-US" sz="2800" dirty="0"/>
              <a:t>Accept responsibility for accomplishing the assigned deliverables within the project’s constraints</a:t>
            </a:r>
          </a:p>
          <a:p>
            <a:pPr marL="457200" indent="-457200" algn="just">
              <a:spcAft>
                <a:spcPts val="1800"/>
              </a:spcAft>
              <a:buFont typeface="Arial" panose="020B0604020202020204" pitchFamily="34" charset="0"/>
              <a:buChar char="•"/>
            </a:pPr>
            <a:r>
              <a:rPr lang="en-US" sz="2800" dirty="0"/>
              <a:t>Complete the work at the earliest possible time</a:t>
            </a:r>
          </a:p>
          <a:p>
            <a:pPr marL="457200" indent="-457200" algn="just">
              <a:spcAft>
                <a:spcPts val="1800"/>
              </a:spcAft>
              <a:buFont typeface="Arial" panose="020B0604020202020204" pitchFamily="34" charset="0"/>
              <a:buChar char="•"/>
            </a:pPr>
            <a:r>
              <a:rPr lang="en-US" sz="2800" dirty="0"/>
              <a:t>Periodically inform both the project and line manager of </a:t>
            </a:r>
            <a:r>
              <a:rPr lang="en-US" sz="2800" dirty="0" smtClean="0"/>
              <a:t>the project’s </a:t>
            </a:r>
            <a:r>
              <a:rPr lang="en-US" sz="2800" dirty="0"/>
              <a:t>status</a:t>
            </a:r>
          </a:p>
          <a:p>
            <a:pPr marL="457200" indent="-457200" algn="just">
              <a:spcAft>
                <a:spcPts val="1800"/>
              </a:spcAft>
              <a:buFont typeface="Arial" panose="020B0604020202020204" pitchFamily="34" charset="0"/>
              <a:buChar char="•"/>
            </a:pPr>
            <a:r>
              <a:rPr lang="en-US" sz="2800" dirty="0"/>
              <a:t>Bring problems to the surface quickly for resolution</a:t>
            </a:r>
          </a:p>
          <a:p>
            <a:pPr marL="457200" indent="-457200" algn="just">
              <a:spcAft>
                <a:spcPts val="1800"/>
              </a:spcAft>
              <a:buFont typeface="Arial" panose="020B0604020202020204" pitchFamily="34" charset="0"/>
              <a:buChar char="•"/>
            </a:pPr>
            <a:r>
              <a:rPr lang="en-US" sz="2800" dirty="0"/>
              <a:t>Share information with the rest of the project team</a:t>
            </a:r>
          </a:p>
        </p:txBody>
      </p:sp>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944" y="575977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 xmlns:a16="http://schemas.microsoft.com/office/drawing/2014/main" id="{87357321-6E69-4B90-B781-A8690AF55508}"/>
              </a:ext>
            </a:extLst>
          </p:cNvPr>
          <p:cNvSpPr txBox="1"/>
          <p:nvPr/>
        </p:nvSpPr>
        <p:spPr>
          <a:xfrm>
            <a:off x="1103312" y="1845768"/>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14411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95" y="5847412"/>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975936" cy="1610200"/>
          </a:xfrm>
          <a:prstGeom prst="rect">
            <a:avLst/>
          </a:prstGeom>
        </p:spPr>
      </p:pic>
      <p:sp>
        <p:nvSpPr>
          <p:cNvPr id="7" name="TextBox 6"/>
          <p:cNvSpPr txBox="1"/>
          <p:nvPr/>
        </p:nvSpPr>
        <p:spPr>
          <a:xfrm>
            <a:off x="2136768" y="647146"/>
            <a:ext cx="7580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PROJECT MANAGER AS THE PLANNING AGENT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633001" y="2025103"/>
            <a:ext cx="10608869" cy="2785378"/>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major responsibility of the project manager is planning. </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If project planning is performed correctly the project manager provides overall or summary definitions of the work to be accomplished, but the line managers (the true experts) do the detailed planning.</a:t>
            </a:r>
          </a:p>
        </p:txBody>
      </p:sp>
    </p:spTree>
    <p:extLst>
      <p:ext uri="{BB962C8B-B14F-4D97-AF65-F5344CB8AC3E}">
        <p14:creationId xmlns:p14="http://schemas.microsoft.com/office/powerpoint/2010/main" val="290434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828"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975936" cy="1610200"/>
          </a:xfrm>
          <a:prstGeom prst="rect">
            <a:avLst/>
          </a:prstGeom>
        </p:spPr>
      </p:pic>
      <p:sp>
        <p:nvSpPr>
          <p:cNvPr id="7" name="TextBox 6"/>
          <p:cNvSpPr txBox="1"/>
          <p:nvPr/>
        </p:nvSpPr>
        <p:spPr>
          <a:xfrm>
            <a:off x="2136768" y="647146"/>
            <a:ext cx="7580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PROJECT MANAGER AS THE PLANNING AGENT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651740" y="16812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143155" y="1805614"/>
            <a:ext cx="11361107" cy="3831818"/>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project manager must provide:</a:t>
            </a:r>
          </a:p>
          <a:p>
            <a:pPr marR="0" lvl="0" algn="just" defTabSz="914400" rtl="0" eaLnBrk="1" fontAlgn="auto" latinLnBrk="0" hangingPunct="1">
              <a:lnSpc>
                <a:spcPct val="100000"/>
              </a:lnSpc>
              <a:spcBef>
                <a:spcPts val="0"/>
              </a:spcBef>
              <a:spcAft>
                <a:spcPts val="1800"/>
              </a:spcAft>
              <a:buClrTx/>
              <a:buSzTx/>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Complete task definitions</a:t>
            </a:r>
          </a:p>
          <a:p>
            <a:pPr marR="0" lvl="0" algn="just" defTabSz="914400" rtl="0" eaLnBrk="1" fontAlgn="auto" latinLnBrk="0" hangingPunct="1">
              <a:lnSpc>
                <a:spcPct val="100000"/>
              </a:lnSpc>
              <a:spcBef>
                <a:spcPts val="0"/>
              </a:spcBef>
              <a:spcAft>
                <a:spcPts val="1800"/>
              </a:spcAft>
              <a:buClrTx/>
              <a:buSzTx/>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Resource requirement definitions (possibly skill levels)</a:t>
            </a:r>
          </a:p>
          <a:p>
            <a:pPr marR="0" lvl="0" algn="just" defTabSz="914400" rtl="0" eaLnBrk="1" fontAlgn="auto" latinLnBrk="0" hangingPunct="1">
              <a:lnSpc>
                <a:spcPct val="100000"/>
              </a:lnSpc>
              <a:spcBef>
                <a:spcPts val="0"/>
              </a:spcBef>
              <a:spcAft>
                <a:spcPts val="1800"/>
              </a:spcAft>
              <a:buClrTx/>
              <a:buSzTx/>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Major timetable milestones</a:t>
            </a:r>
          </a:p>
          <a:p>
            <a:pPr marR="0" lvl="0" algn="just" defTabSz="914400" rtl="0" eaLnBrk="1" fontAlgn="auto" latinLnBrk="0" hangingPunct="1">
              <a:lnSpc>
                <a:spcPct val="100000"/>
              </a:lnSpc>
              <a:spcBef>
                <a:spcPts val="0"/>
              </a:spcBef>
              <a:spcAft>
                <a:spcPts val="1800"/>
              </a:spcAft>
              <a:buClrTx/>
              <a:buSzTx/>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Definition of end-item quality and reliability requirements</a:t>
            </a:r>
          </a:p>
          <a:p>
            <a:pPr marR="0" lvl="0" algn="just" defTabSz="914400" rtl="0" eaLnBrk="1" fontAlgn="auto" latinLnBrk="0" hangingPunct="1">
              <a:lnSpc>
                <a:spcPct val="100000"/>
              </a:lnSpc>
              <a:spcBef>
                <a:spcPts val="0"/>
              </a:spcBef>
              <a:spcAft>
                <a:spcPts val="1800"/>
              </a:spcAft>
              <a:buClrTx/>
              <a:buSzTx/>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basis for performance measurement</a:t>
            </a:r>
          </a:p>
        </p:txBody>
      </p:sp>
    </p:spTree>
    <p:extLst>
      <p:ext uri="{BB962C8B-B14F-4D97-AF65-F5344CB8AC3E}">
        <p14:creationId xmlns:p14="http://schemas.microsoft.com/office/powerpoint/2010/main" val="471044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72653"/>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975936" cy="1610200"/>
          </a:xfrm>
          <a:prstGeom prst="rect">
            <a:avLst/>
          </a:prstGeom>
        </p:spPr>
      </p:pic>
      <p:sp>
        <p:nvSpPr>
          <p:cNvPr id="7" name="TextBox 6"/>
          <p:cNvSpPr txBox="1"/>
          <p:nvPr/>
        </p:nvSpPr>
        <p:spPr>
          <a:xfrm>
            <a:off x="2136768" y="647146"/>
            <a:ext cx="7580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PROJECT MANAGER AS THE PLANNING AGENT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862709"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992629" y="2028663"/>
            <a:ext cx="10552880" cy="2554545"/>
          </a:xfrm>
          <a:prstGeom prst="rect">
            <a:avLst/>
          </a:prstGeom>
        </p:spPr>
        <p:txBody>
          <a:bodyPr wrap="square">
            <a:spAutoFit/>
          </a:bodyPr>
          <a:lstStyle/>
          <a:p>
            <a:pPr indent="0" algn="just">
              <a:spcAft>
                <a:spcPts val="1800"/>
              </a:spcAft>
              <a:buFontTx/>
              <a:buNone/>
            </a:pPr>
            <a:r>
              <a:rPr lang="en-US" sz="3200" dirty="0">
                <a:solidFill>
                  <a:prstClr val="black"/>
                </a:solidFill>
                <a:latin typeface="Calibri" panose="020F0502020204030204"/>
              </a:rPr>
              <a:t>Project managers are responsible for project administration and, therefore, must have the right to establish their own policies, procedures, rules, guidelines, and directives provided these policies, guidelines, and so on, conform to overall company policy.</a:t>
            </a:r>
          </a:p>
        </p:txBody>
      </p:sp>
    </p:spTree>
    <p:extLst>
      <p:ext uri="{BB962C8B-B14F-4D97-AF65-F5344CB8AC3E}">
        <p14:creationId xmlns:p14="http://schemas.microsoft.com/office/powerpoint/2010/main" val="2741388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71"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975936" cy="1610200"/>
          </a:xfrm>
          <a:prstGeom prst="rect">
            <a:avLst/>
          </a:prstGeom>
        </p:spPr>
      </p:pic>
      <p:sp>
        <p:nvSpPr>
          <p:cNvPr id="7" name="TextBox 6"/>
          <p:cNvSpPr txBox="1"/>
          <p:nvPr/>
        </p:nvSpPr>
        <p:spPr>
          <a:xfrm>
            <a:off x="2136768" y="647146"/>
            <a:ext cx="7580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PROJECT MANAGER AS THE PLANNING AGENT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803684" y="1666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124475" y="1689024"/>
            <a:ext cx="10272987" cy="423192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Line managers only make the promises to a functional employee concerning:</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Promotion</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Grade</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Salary</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Bonus</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Overtime</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Responsibility</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Future work assignments</a:t>
            </a:r>
          </a:p>
        </p:txBody>
      </p:sp>
    </p:spTree>
    <p:extLst>
      <p:ext uri="{BB962C8B-B14F-4D97-AF65-F5344CB8AC3E}">
        <p14:creationId xmlns:p14="http://schemas.microsoft.com/office/powerpoint/2010/main" val="4004573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69098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061115" y="163353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 xmlns:a16="http://schemas.microsoft.com/office/drawing/2014/main" id="{87357321-6E69-4B90-B781-A8690AF55508}"/>
              </a:ext>
            </a:extLst>
          </p:cNvPr>
          <p:cNvSpPr txBox="1"/>
          <p:nvPr/>
        </p:nvSpPr>
        <p:spPr>
          <a:xfrm>
            <a:off x="1342982" y="1965767"/>
            <a:ext cx="9902228" cy="4031873"/>
          </a:xfrm>
          <a:prstGeom prst="rect">
            <a:avLst/>
          </a:prstGeom>
          <a:noFill/>
        </p:spPr>
        <p:txBody>
          <a:bodyPr wrap="square">
            <a:spAutoFit/>
          </a:bodyPr>
          <a:lstStyle/>
          <a:p>
            <a:pPr marL="571500" indent="-571500">
              <a:buFont typeface="Courier New" panose="02070309020205020404" pitchFamily="49" charset="0"/>
              <a:buChar char="o"/>
              <a:defRPr/>
            </a:pPr>
            <a:r>
              <a:rPr lang="en-US" sz="2800" dirty="0">
                <a:solidFill>
                  <a:prstClr val="white">
                    <a:lumMod val="75000"/>
                  </a:prstClr>
                </a:solidFill>
                <a:latin typeface="Calibri" panose="020F0502020204030204"/>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2393709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14786"/>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213685" cy="1610200"/>
          </a:xfrm>
          <a:prstGeom prst="rect">
            <a:avLst/>
          </a:prstGeom>
        </p:spPr>
      </p:pic>
      <p:sp>
        <p:nvSpPr>
          <p:cNvPr id="7" name="TextBox 6"/>
          <p:cNvSpPr txBox="1"/>
          <p:nvPr/>
        </p:nvSpPr>
        <p:spPr>
          <a:xfrm>
            <a:off x="2324099" y="555461"/>
            <a:ext cx="443333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Calibri" panose="020F0502020204030204"/>
              </a:rPr>
              <a:t>P</a:t>
            </a: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roject</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Management Growth</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976643" y="15737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15292" y="1794832"/>
            <a:ext cx="10035862" cy="333937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Calibri" panose="020F0502020204030204"/>
                <a:ea typeface="+mn-ea"/>
                <a:cs typeface="+mn-cs"/>
              </a:rPr>
              <a:t> The growth and acceptance of project management has changed significantly over the past forty years, and these changes are expected to continue well into the twenty-first century, especially in the area of multinational project management.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Calibri" panose="020F0502020204030204"/>
                <a:ea typeface="+mn-ea"/>
                <a:cs typeface="+mn-cs"/>
              </a:rPr>
              <a:t>It is interesting to trace the evolution and growth of project management from the early days of systems management to what some people call “modern project management.”</a:t>
            </a:r>
            <a:endPar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4624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5689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014366" y="1474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 xmlns:a16="http://schemas.microsoft.com/office/drawing/2014/main" id="{87357321-6E69-4B90-B781-A8690AF55508}"/>
              </a:ext>
            </a:extLst>
          </p:cNvPr>
          <p:cNvSpPr txBox="1"/>
          <p:nvPr/>
        </p:nvSpPr>
        <p:spPr>
          <a:xfrm>
            <a:off x="1469612" y="1633538"/>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3946670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828" y="5520325"/>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213685" cy="1610200"/>
          </a:xfrm>
          <a:prstGeom prst="rect">
            <a:avLst/>
          </a:prstGeom>
        </p:spPr>
      </p:pic>
      <p:sp>
        <p:nvSpPr>
          <p:cNvPr id="7" name="TextBox 6"/>
          <p:cNvSpPr txBox="1"/>
          <p:nvPr/>
        </p:nvSpPr>
        <p:spPr>
          <a:xfrm>
            <a:off x="1695449" y="660381"/>
            <a:ext cx="52738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GENERAL SYSTEMS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059821" y="14203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149974" y="1843982"/>
            <a:ext cx="10428134" cy="290848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Organizational theory and management philosophies have undergone a dramatic change in recent years with the emergence of the project management approach to management.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Because project management is an outgrowth of systems management, it is only fitting that the underlying principles of general systems theory be described. </a:t>
            </a:r>
          </a:p>
        </p:txBody>
      </p:sp>
    </p:spTree>
    <p:extLst>
      <p:ext uri="{BB962C8B-B14F-4D97-AF65-F5344CB8AC3E}">
        <p14:creationId xmlns:p14="http://schemas.microsoft.com/office/powerpoint/2010/main" val="1775316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676505"/>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213685" cy="1610200"/>
          </a:xfrm>
          <a:prstGeom prst="rect">
            <a:avLst/>
          </a:prstGeom>
        </p:spPr>
      </p:pic>
      <p:sp>
        <p:nvSpPr>
          <p:cNvPr id="7" name="TextBox 6"/>
          <p:cNvSpPr txBox="1"/>
          <p:nvPr/>
        </p:nvSpPr>
        <p:spPr>
          <a:xfrm>
            <a:off x="1695449" y="660381"/>
            <a:ext cx="52738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GENERAL SYSTEMS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976643" y="14994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139283" y="1794832"/>
            <a:ext cx="10574071" cy="333937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Simply stated, general systems theory can be classified as a management approach that attempts to integrate and unify scientific information across many fields of knowledge.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ببساطة ، يمكن تصنيف نظرية النظم العامة على أنها نهج إداري يحاول دمج وتوحيد المعلومات العلمية عبر العديد من مجالات المعرفة.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Systems theory attempts to solve problems by looking at the total picture, rather than through an analysis of the individual components.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9232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215" y="550356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061115"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 xmlns:a16="http://schemas.microsoft.com/office/drawing/2014/main" id="{87357321-6E69-4B90-B781-A8690AF55508}"/>
              </a:ext>
            </a:extLst>
          </p:cNvPr>
          <p:cNvSpPr txBox="1"/>
          <p:nvPr/>
        </p:nvSpPr>
        <p:spPr>
          <a:xfrm>
            <a:off x="1329640" y="174810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69907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5500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1945–1960</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014366" y="1607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33714" y="1794832"/>
            <a:ext cx="10258618"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During the 1940s, line managers used the concept of over-the-fence management to manage projects.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Each line manager, wearing the hat of a project manager, would perform the work necessitated by their line organization, and when completed, would throw the “ball” over the fence in hopes that someone would catch it.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83268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21"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1945–1960</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907686" y="15051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72546" y="1822985"/>
            <a:ext cx="10374207" cy="357020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Once the ball was thrown over the fence, the line managers would wash their hands of any responsibility for the project because the ball was no longer in their yard.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a project failed, blame was placed on whichever line manager had the ball at that time.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problem with over-the-fence management was that the customer had no single contact point for questions. </a:t>
            </a:r>
          </a:p>
        </p:txBody>
      </p:sp>
    </p:spTree>
    <p:extLst>
      <p:ext uri="{BB962C8B-B14F-4D97-AF65-F5344CB8AC3E}">
        <p14:creationId xmlns:p14="http://schemas.microsoft.com/office/powerpoint/2010/main" val="28790596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57992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1945–1960</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014366" y="13743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33714" y="1753414"/>
            <a:ext cx="10190408" cy="313932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filtering of information wasted time for both the customer and the contractor.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Customers who wanted firsthand information had to seek out the manager in possession of the ball. For small projects, this was easy.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But as projects grew in size and complexity, this became more difficult.</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0071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69"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103312" y="1499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 xmlns:a16="http://schemas.microsoft.com/office/drawing/2014/main" id="{87357321-6E69-4B90-B781-A8690AF55508}"/>
              </a:ext>
            </a:extLst>
          </p:cNvPr>
          <p:cNvSpPr txBox="1"/>
          <p:nvPr/>
        </p:nvSpPr>
        <p:spPr>
          <a:xfrm>
            <a:off x="1483222" y="1712844"/>
            <a:ext cx="10052900"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1724791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37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11901" y="13256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17254" y="1768659"/>
            <a:ext cx="10203287" cy="247760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growth of project management has come about more through necessity than through desire.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Its slow growth can be attributed mainly to lack of acceptance of the new management techniques necessary for its successful implementation. </a:t>
            </a:r>
          </a:p>
        </p:txBody>
      </p:sp>
    </p:spTree>
    <p:extLst>
      <p:ext uri="{BB962C8B-B14F-4D97-AF65-F5344CB8AC3E}">
        <p14:creationId xmlns:p14="http://schemas.microsoft.com/office/powerpoint/2010/main" val="4248218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250"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014366" y="14845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53015" y="1685217"/>
            <a:ext cx="10304364" cy="247760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rPr>
              <a:t>Between the middle and late 1960s, more executives began searching for new management techniques and organizational structures that could be quickly adapted to a changing </a:t>
            </a:r>
            <a:r>
              <a:rPr lang="en-US" sz="2800" dirty="0">
                <a:solidFill>
                  <a:prstClr val="black"/>
                </a:solidFill>
                <a:latin typeface="Calibri" panose="020F0502020204030204"/>
              </a:rPr>
              <a:t>environment.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lang="en-US" sz="2800" dirty="0">
                <a:solidFill>
                  <a:prstClr val="black"/>
                </a:solidFill>
                <a:latin typeface="Calibri" panose="020F0502020204030204"/>
              </a:rPr>
              <a:t>The table below and the following Figure identify two major variables that executives consider with regard to organizational restructuring.</a:t>
            </a:r>
          </a:p>
        </p:txBody>
      </p:sp>
    </p:spTree>
    <p:extLst>
      <p:ext uri="{BB962C8B-B14F-4D97-AF65-F5344CB8AC3E}">
        <p14:creationId xmlns:p14="http://schemas.microsoft.com/office/powerpoint/2010/main" val="13980344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305" y="573401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014366" y="1463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 xmlns:a16="http://schemas.microsoft.com/office/drawing/2014/main" id="{87357321-6E69-4B90-B781-A8690AF55508}"/>
              </a:ext>
            </a:extLst>
          </p:cNvPr>
          <p:cNvSpPr txBox="1"/>
          <p:nvPr/>
        </p:nvSpPr>
        <p:spPr>
          <a:xfrm>
            <a:off x="1469612" y="1499526"/>
            <a:ext cx="9902228" cy="4154984"/>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2089262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26186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Type of Industry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pic>
        <p:nvPicPr>
          <p:cNvPr id="11" name="Picture 10">
            <a:extLst>
              <a:ext uri="{FF2B5EF4-FFF2-40B4-BE49-F238E27FC236}">
                <a16:creationId xmlns="" xmlns:a16="http://schemas.microsoft.com/office/drawing/2014/main" id="{0A435749-32E5-4DF9-8180-ECCFA5112B98}"/>
              </a:ext>
            </a:extLst>
          </p:cNvPr>
          <p:cNvPicPr>
            <a:picLocks noChangeAspect="1"/>
          </p:cNvPicPr>
          <p:nvPr/>
        </p:nvPicPr>
        <p:blipFill>
          <a:blip r:embed="rId6"/>
          <a:stretch>
            <a:fillRect/>
          </a:stretch>
        </p:blipFill>
        <p:spPr>
          <a:xfrm>
            <a:off x="828674" y="1506642"/>
            <a:ext cx="10773605" cy="3609431"/>
          </a:xfrm>
          <a:prstGeom prst="rect">
            <a:avLst/>
          </a:prstGeom>
        </p:spPr>
      </p:pic>
    </p:spTree>
    <p:extLst>
      <p:ext uri="{BB962C8B-B14F-4D97-AF65-F5344CB8AC3E}">
        <p14:creationId xmlns:p14="http://schemas.microsoft.com/office/powerpoint/2010/main" val="1229674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8"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26186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Type of Industry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938618" y="14251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160189" y="1685495"/>
            <a:ext cx="10269811" cy="357020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Almost all type C and most type D industries have project management–related structures.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key variable appears to be task complexity. Companies that have complex tasks and that also operate in a dynamic environment find project management mandatory.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Such industries would include aerospace, defense, construction, high-technology engineering, computers, and electronic instrumentation.</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74854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000"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DBE5AB8C-9F31-4A99-AAEF-74896F7786C9}"/>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931187"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048442" y="1944549"/>
            <a:ext cx="10646363" cy="290848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Other than aerospace, defense, and construction, the majority of the companies in the 1960s maintained an informal method for managing projects.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informal project management, just as the words imply, the projects were handled on an informal basis whereby the authority of the project manager was minimized.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78570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60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1104519"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187697" y="1943115"/>
            <a:ext cx="10646363" cy="181588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projects were handled by functional managers and stayed in one or two functional lines, and formal communications were either unnecessary or handled informally because of the good working relationships between line managers. </a:t>
            </a:r>
          </a:p>
        </p:txBody>
      </p:sp>
    </p:spTree>
    <p:extLst>
      <p:ext uri="{BB962C8B-B14F-4D97-AF65-F5344CB8AC3E}">
        <p14:creationId xmlns:p14="http://schemas.microsoft.com/office/powerpoint/2010/main" val="1093049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11"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1014366"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343775" y="1843982"/>
            <a:ext cx="10153901" cy="247760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Many organizations today, such as low-technology manufacturing, have line managers who have been working side by side for ten or more years.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such situations, informal project management may be effective on capital equipment or facility development projects.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84350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3"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1014366" y="11836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014366" y="1607258"/>
            <a:ext cx="10646363" cy="224676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By 1970 and again during the early 1980s, more companies departed from informal project management and restructured to formalize the project management process, mainly because the size and complexity of their activities had grown to a point where they were unmanageable within the current structure.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9670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705033" y="16447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830952" y="1686539"/>
            <a:ext cx="10128969" cy="426270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following five questions help determine whether formal project management is necessary: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Are the jobs complex?</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Are there dynamic environmental considerations?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Are the constraints tight?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activities to be integrated?</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functional boundaries to be crossed?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08364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071"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695284" y="16812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741828" y="1924806"/>
            <a:ext cx="10243852"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Some companies have successfully implemented both formal and informal project management concurrently, but these companies are few and far between.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Today we realize that the last two questions may be the most important.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42487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pic>
        <p:nvPicPr>
          <p:cNvPr id="11" name="Picture 10">
            <a:extLst>
              <a:ext uri="{FF2B5EF4-FFF2-40B4-BE49-F238E27FC236}">
                <a16:creationId xmlns="" xmlns:a16="http://schemas.microsoft.com/office/drawing/2014/main" id="{AFE131B2-5CEC-4F8C-9F71-858444DDAB3D}"/>
              </a:ext>
            </a:extLst>
          </p:cNvPr>
          <p:cNvPicPr>
            <a:picLocks noChangeAspect="1"/>
          </p:cNvPicPr>
          <p:nvPr/>
        </p:nvPicPr>
        <p:blipFill>
          <a:blip r:embed="rId6"/>
          <a:stretch>
            <a:fillRect/>
          </a:stretch>
        </p:blipFill>
        <p:spPr>
          <a:xfrm>
            <a:off x="1573471" y="1387993"/>
            <a:ext cx="9029700" cy="3916594"/>
          </a:xfrm>
          <a:prstGeom prst="rect">
            <a:avLst/>
          </a:prstGeom>
        </p:spPr>
      </p:pic>
      <p:sp>
        <p:nvSpPr>
          <p:cNvPr id="13" name="TextBox 12">
            <a:extLst>
              <a:ext uri="{FF2B5EF4-FFF2-40B4-BE49-F238E27FC236}">
                <a16:creationId xmlns="" xmlns:a16="http://schemas.microsoft.com/office/drawing/2014/main" id="{41609BDA-2892-4084-8088-0344DDAC5829}"/>
              </a:ext>
            </a:extLst>
          </p:cNvPr>
          <p:cNvSpPr txBox="1"/>
          <p:nvPr/>
        </p:nvSpPr>
        <p:spPr>
          <a:xfrm>
            <a:off x="2200275" y="5508979"/>
            <a:ext cx="7776093" cy="400110"/>
          </a:xfrm>
          <a:prstGeom prst="rect">
            <a:avLst/>
          </a:prstGeom>
          <a:noFill/>
        </p:spPr>
        <p:txBody>
          <a:bodyPr wrap="square">
            <a:spAutoFit/>
          </a:bodyPr>
          <a:lstStyle/>
          <a:p>
            <a:r>
              <a:rPr lang="en-US" sz="2000" b="1" dirty="0"/>
              <a:t>Average project size capability for a construction company, 1960–1984.</a:t>
            </a:r>
          </a:p>
        </p:txBody>
      </p:sp>
    </p:spTree>
    <p:extLst>
      <p:ext uri="{BB962C8B-B14F-4D97-AF65-F5344CB8AC3E}">
        <p14:creationId xmlns:p14="http://schemas.microsoft.com/office/powerpoint/2010/main" val="20595341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50356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913494"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 xmlns:a16="http://schemas.microsoft.com/office/drawing/2014/main" id="{87357321-6E69-4B90-B781-A8690AF55508}"/>
              </a:ext>
            </a:extLst>
          </p:cNvPr>
          <p:cNvSpPr txBox="1"/>
          <p:nvPr/>
        </p:nvSpPr>
        <p:spPr>
          <a:xfrm>
            <a:off x="1516361" y="1784042"/>
            <a:ext cx="9902228" cy="409342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14549828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510276"/>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961" y="-29075"/>
            <a:ext cx="9480636"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78175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Six Imperatives </a:t>
            </a:r>
            <a:r>
              <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mn-cs"/>
              </a:rPr>
              <a:t>الضرورات</a:t>
            </a:r>
            <a:r>
              <a:rPr lang="en-US" sz="2800" dirty="0">
                <a:solidFill>
                  <a:prstClr val="white"/>
                </a:solidFill>
                <a:latin typeface="Calibri" panose="020F0502020204030204"/>
              </a:rPr>
              <a:t>of </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883560" y="16812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014366" y="1728809"/>
            <a:ext cx="10061465" cy="380104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time span between project initiation and completion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capital committed to the project prior to the use of the end item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As technology increases, the commitment of time and money appears to become inflexible.</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3824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50356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118"/>
            <a:ext cx="8333799"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65303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Six Imperatives of Project Management</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1117397"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356047" y="2051975"/>
            <a:ext cx="10070527" cy="2708434"/>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Technology requires more and more specialized manpower.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inevitable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ما لا مفر منه</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counterpart of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نظير</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specialization is organization.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above five “imperatives” identify the necessity for more effective planning, scheduling, and control.</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57351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51723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103312" y="1499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 xmlns:a16="http://schemas.microsoft.com/office/drawing/2014/main" id="{87357321-6E69-4B90-B781-A8690AF55508}"/>
              </a:ext>
            </a:extLst>
          </p:cNvPr>
          <p:cNvSpPr txBox="1"/>
          <p:nvPr/>
        </p:nvSpPr>
        <p:spPr>
          <a:xfrm>
            <a:off x="1308894" y="1541025"/>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20062716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00" y="550356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118"/>
            <a:ext cx="8333799"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 xmlns:a16="http://schemas.microsoft.com/office/drawing/2014/main" id="{28B42E05-A9B9-4D37-978C-ED5543AA9D6C}"/>
              </a:ext>
            </a:extLst>
          </p:cNvPr>
          <p:cNvSpPr txBox="1"/>
          <p:nvPr/>
        </p:nvSpPr>
        <p:spPr>
          <a:xfrm>
            <a:off x="1695449" y="660381"/>
            <a:ext cx="57670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internal and external obstacles</a:t>
            </a: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1248925"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460658" y="1650882"/>
            <a:ext cx="9112897" cy="426270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Unstable economy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Shortages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Soaring costs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ارتفاع التكاليف</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Increased complexity</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24869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118"/>
            <a:ext cx="8333799"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1" name="TextBox 10">
            <a:extLst>
              <a:ext uri="{FF2B5EF4-FFF2-40B4-BE49-F238E27FC236}">
                <a16:creationId xmlns="" xmlns:a16="http://schemas.microsoft.com/office/drawing/2014/main" id="{C44900BF-6E7D-4080-BE03-E424F66B313B}"/>
              </a:ext>
            </a:extLst>
          </p:cNvPr>
          <p:cNvSpPr txBox="1"/>
          <p:nvPr/>
        </p:nvSpPr>
        <p:spPr>
          <a:xfrm>
            <a:off x="1695449" y="660381"/>
            <a:ext cx="57670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internal and external obstacles</a:t>
            </a: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379280" y="14319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455207" y="1574430"/>
            <a:ext cx="10498143" cy="360098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Heightened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زياده</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competition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Technological changes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Societal concerns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الهموم المجتمعية</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Quality of work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50513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 xmlns:a16="http://schemas.microsoft.com/office/drawing/2014/main" id="{7AF3DC06-2065-4370-AFAD-7687BD61FBF1}"/>
              </a:ext>
            </a:extLst>
          </p:cNvPr>
          <p:cNvSpPr txBox="1"/>
          <p:nvPr/>
        </p:nvSpPr>
        <p:spPr>
          <a:xfrm>
            <a:off x="5928189" y="2527289"/>
            <a:ext cx="265073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807</TotalTime>
  <Words>1753</Words>
  <Application>Microsoft Office PowerPoint</Application>
  <PresentationFormat>Widescreen</PresentationFormat>
  <Paragraphs>246</Paragraphs>
  <Slides>38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Calibri Light</vt:lpstr>
      <vt:lpstr>Courier New</vt:lpstr>
      <vt:lpstr>Tahoma</vt:lpstr>
      <vt:lpstr>Tajawal Medium</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165</cp:revision>
  <dcterms:created xsi:type="dcterms:W3CDTF">2021-08-03T13:03:26Z</dcterms:created>
  <dcterms:modified xsi:type="dcterms:W3CDTF">2023-10-10T10:30:04Z</dcterms:modified>
</cp:coreProperties>
</file>