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2"/>
  </p:notesMasterIdLst>
  <p:sldIdLst>
    <p:sldId id="480" r:id="rId5"/>
    <p:sldId id="303" r:id="rId6"/>
    <p:sldId id="271" r:id="rId7"/>
    <p:sldId id="313" r:id="rId8"/>
    <p:sldId id="502" r:id="rId9"/>
    <p:sldId id="503" r:id="rId10"/>
    <p:sldId id="501" r:id="rId11"/>
    <p:sldId id="276" r:id="rId12"/>
    <p:sldId id="481" r:id="rId13"/>
    <p:sldId id="256" r:id="rId14"/>
    <p:sldId id="482" r:id="rId15"/>
    <p:sldId id="306" r:id="rId16"/>
    <p:sldId id="484" r:id="rId17"/>
    <p:sldId id="485" r:id="rId18"/>
    <p:sldId id="486" r:id="rId19"/>
    <p:sldId id="487" r:id="rId20"/>
    <p:sldId id="488" r:id="rId21"/>
    <p:sldId id="489" r:id="rId22"/>
    <p:sldId id="490" r:id="rId23"/>
    <p:sldId id="492" r:id="rId24"/>
    <p:sldId id="494" r:id="rId25"/>
    <p:sldId id="496" r:id="rId26"/>
    <p:sldId id="493" r:id="rId27"/>
    <p:sldId id="498" r:id="rId28"/>
    <p:sldId id="499" r:id="rId29"/>
    <p:sldId id="500"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02"/>
            <p14:sldId id="503"/>
            <p14:sldId id="501"/>
            <p14:sldId id="276"/>
            <p14:sldId id="481"/>
            <p14:sldId id="256"/>
            <p14:sldId id="482"/>
            <p14:sldId id="306"/>
            <p14:sldId id="484"/>
            <p14:sldId id="485"/>
            <p14:sldId id="486"/>
            <p14:sldId id="487"/>
            <p14:sldId id="488"/>
            <p14:sldId id="489"/>
            <p14:sldId id="490"/>
            <p14:sldId id="492"/>
            <p14:sldId id="494"/>
            <p14:sldId id="496"/>
            <p14:sldId id="493"/>
            <p14:sldId id="498"/>
            <p14:sldId id="499"/>
            <p14:sldId id="50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3738" autoAdjust="0"/>
  </p:normalViewPr>
  <p:slideViewPr>
    <p:cSldViewPr snapToGrid="0">
      <p:cViewPr varScale="1">
        <p:scale>
          <a:sx n="92" d="100"/>
          <a:sy n="92" d="100"/>
        </p:scale>
        <p:origin x="53"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6845873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jpeg"/><Relationship Id="rId1" Type="http://schemas.openxmlformats.org/officeDocument/2006/relationships/slideLayout" Target="../slideLayouts/slideLayout17.xml"/><Relationship Id="rId5" Type="http://schemas.openxmlformats.org/officeDocument/2006/relationships/image" Target="../media/image14.sv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769441"/>
          </a:xfrm>
          <a:prstGeom prst="rect">
            <a:avLst/>
          </a:prstGeom>
          <a:noFill/>
        </p:spPr>
        <p:txBody>
          <a:bodyPr wrap="square" rtlCol="0">
            <a:spAutoFit/>
          </a:bodyPr>
          <a:lstStyle/>
          <a:p>
            <a:r>
              <a:rPr lang="ar-EG" sz="4400" b="1" dirty="0">
                <a:latin typeface="Times New Roman" panose="02020603050405020304" pitchFamily="18" charset="0"/>
                <a:cs typeface="Times New Roman" panose="02020603050405020304" pitchFamily="18" charset="0"/>
              </a:rPr>
              <a:t>د/ سنية سبع </a:t>
            </a:r>
            <a:endParaRPr lang="en-US" sz="44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3094117"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مهارات بحثية 3</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5648632" y="4232260"/>
            <a:ext cx="42527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تعريف وصياغة مشكلة الدراسة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088016" y="6292631"/>
            <a:ext cx="2792809" cy="400110"/>
          </a:xfrm>
          <a:prstGeom prst="rect">
            <a:avLst/>
          </a:prstGeom>
          <a:noFill/>
        </p:spPr>
        <p:txBody>
          <a:bodyPr wrap="square" rtlCol="0">
            <a:spAutoFit/>
          </a:bodyPr>
          <a:lstStyle/>
          <a:p>
            <a:pPr algn="ctr"/>
            <a:r>
              <a:rPr lang="en-US" sz="2000" b="1" dirty="0">
                <a:solidFill>
                  <a:schemeClr val="bg1"/>
                </a:solidFill>
              </a:rPr>
              <a:t>www.midocean.edu.km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563030" y="1257494"/>
            <a:ext cx="2238113" cy="584775"/>
          </a:xfrm>
          <a:prstGeom prst="rect">
            <a:avLst/>
          </a:prstGeom>
          <a:noFill/>
        </p:spPr>
        <p:txBody>
          <a:bodyPr wrap="non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مشكلة الدراسة </a:t>
            </a:r>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EC4E783-E74E-944B-80C4-FFE88164A503}"/>
              </a:ext>
            </a:extLst>
          </p:cNvPr>
          <p:cNvSpPr txBox="1"/>
          <p:nvPr/>
        </p:nvSpPr>
        <p:spPr>
          <a:xfrm>
            <a:off x="9088016" y="6292631"/>
            <a:ext cx="2792809" cy="400110"/>
          </a:xfrm>
          <a:prstGeom prst="rect">
            <a:avLst/>
          </a:prstGeom>
          <a:noFill/>
        </p:spPr>
        <p:txBody>
          <a:bodyPr wrap="square" rtlCol="0">
            <a:spAutoFit/>
          </a:bodyPr>
          <a:lstStyle/>
          <a:p>
            <a:pPr algn="ctr"/>
            <a:r>
              <a:rPr lang="en-US" sz="2000" b="1" dirty="0"/>
              <a:t>www.midocean.edu.km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90129" y="777267"/>
            <a:ext cx="4113898"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مشكلة الدراسة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41964" y="2010240"/>
            <a:ext cx="8682199" cy="4524315"/>
          </a:xfrm>
          <a:prstGeom prst="rect">
            <a:avLst/>
          </a:prstGeom>
          <a:noFill/>
        </p:spPr>
        <p:txBody>
          <a:bodyPr wrap="square" rtlCol="0">
            <a:spAutoFit/>
          </a:bodyPr>
          <a:lstStyle/>
          <a:p>
            <a:pPr marL="0" marR="0" algn="r" rtl="1">
              <a:spcBef>
                <a:spcPts val="0"/>
              </a:spcBef>
              <a:spcAft>
                <a:spcPts val="0"/>
              </a:spcAft>
            </a:pPr>
            <a:r>
              <a:rPr lang="ar-SA" sz="2400" b="1" u="sng" dirty="0">
                <a:effectLst/>
                <a:latin typeface="Times New Roman" panose="02020603050405020304" pitchFamily="18" charset="0"/>
                <a:ea typeface="Times New Roman" panose="02020603050405020304" pitchFamily="18" charset="0"/>
                <a:cs typeface="Simplified Arabic" panose="02020603050405020304" pitchFamily="18" charset="-78"/>
              </a:rPr>
              <a:t>تحديد المشكلة</a:t>
            </a:r>
            <a:r>
              <a:rPr lang="en-US" sz="2400" b="1" u="sng" dirty="0">
                <a:effectLst/>
                <a:latin typeface="Times New Roman" panose="02020603050405020304" pitchFamily="18" charset="0"/>
                <a:ea typeface="Times New Roman" panose="02020603050405020304" pitchFamily="18" charset="0"/>
                <a:cs typeface="Simplified Arabic" panose="02020603050405020304" pitchFamily="18" charset="-78"/>
              </a:rPr>
              <a:t>:</a:t>
            </a:r>
            <a:endParaRPr lang="en-US"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0" marR="0" algn="r" rtl="1">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وهي أهم الخطوات على الإطلاق، و يحتاج تحديد المشكلة إلى خبرة ودراية من الباحث ، وهي أمور تكتسب بالممارسة العلمية والعملية للبحوث ومن القراءات المتعمقة ، فعلى الباحث أن يحدد القضية والمسألة التي يريد أن يبذل فيها جهده العلمي ، ويجب أن تكون قضية يمكن البحث فيها ، والإضافة العلمية فيها ، وتكون مناسبة كما وكيفا للبحث المطلوب </a:t>
            </a:r>
            <a:endParaRPr lang="en-US"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algn="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فقد تكون المشكلة محل البحث، يمكن تجزئتها إلى عدة أجزاء ومواضيع</a:t>
            </a:r>
            <a:r>
              <a:rPr lang="ar-SA" sz="2400" b="1" dirty="0">
                <a:effectLst/>
                <a:ea typeface="Times New Roman" panose="02020603050405020304" pitchFamily="18" charset="0"/>
                <a:cs typeface="Times New Roman" panose="02020603050405020304" pitchFamily="18" charset="0"/>
              </a:rPr>
              <a:t> </a:t>
            </a: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 كل موضوع يبحثه باحث أو مجموعة باحثين حسب قدراتهم واستعدادهم وبذلك</a:t>
            </a:r>
            <a:r>
              <a:rPr lang="ar-SA" sz="2400" b="1" dirty="0">
                <a:effectLst/>
                <a:ea typeface="Times New Roman" panose="02020603050405020304" pitchFamily="18" charset="0"/>
                <a:cs typeface="Times New Roman" panose="02020603050405020304" pitchFamily="18" charset="0"/>
              </a:rPr>
              <a:t> </a:t>
            </a: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يمكن ترشيد الوقت والجهد والتكلفة</a:t>
            </a:r>
            <a:r>
              <a:rPr lang="en-US" sz="2400" b="1"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فيجب في هذه الحال أن يقوم الباحث باختيار الجزئية التي تناسب مستوى بحثه ، ولا ينبغي له أن </a:t>
            </a:r>
            <a:r>
              <a:rPr lang="ar-EG" sz="2400" b="1" dirty="0">
                <a:latin typeface="Times New Roman" panose="02020603050405020304" pitchFamily="18" charset="0"/>
                <a:ea typeface="Times New Roman" panose="02020603050405020304" pitchFamily="18" charset="0"/>
                <a:cs typeface="Simplified Arabic" panose="02020603050405020304" pitchFamily="18" charset="-78"/>
              </a:rPr>
              <a:t>يختار</a:t>
            </a: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موضوع كبير يناسب درجة الدكتوراه مثلا ، بينما المطلوب من الباحث بحث تكميلي أو دون</a:t>
            </a:r>
            <a:r>
              <a:rPr lang="ar-EG" sz="2400" b="1"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ذلك </a:t>
            </a:r>
            <a:br>
              <a:rPr lang="en-US" sz="2400" b="1" dirty="0">
                <a:effectLst/>
                <a:latin typeface="Times New Roman" panose="02020603050405020304" pitchFamily="18" charset="0"/>
                <a:ea typeface="Times New Roman" panose="02020603050405020304" pitchFamily="18" charset="0"/>
                <a:cs typeface="Simplified Arabic" panose="02020603050405020304" pitchFamily="18" charset="-78"/>
              </a:rPr>
            </a:b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271A25C3-B13D-886D-3532-18BB6D27BF0B}"/>
              </a:ext>
            </a:extLst>
          </p:cNvPr>
          <p:cNvSpPr txBox="1"/>
          <p:nvPr/>
        </p:nvSpPr>
        <p:spPr>
          <a:xfrm>
            <a:off x="9088016" y="6292631"/>
            <a:ext cx="2792809" cy="400110"/>
          </a:xfrm>
          <a:prstGeom prst="rect">
            <a:avLst/>
          </a:prstGeom>
          <a:noFill/>
        </p:spPr>
        <p:txBody>
          <a:bodyPr wrap="square" rtlCol="0">
            <a:spAutoFit/>
          </a:bodyPr>
          <a:lstStyle/>
          <a:p>
            <a:pPr algn="ctr"/>
            <a:r>
              <a:rPr lang="en-US" sz="2000" b="1" dirty="0"/>
              <a:t>www.midocean.edu.km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8654" y="1320337"/>
            <a:ext cx="11263745" cy="48033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إن الإشكالية الخاصة بكل بحث هي التي تميز</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هذا البحث عن غيره من البحوث التي تتناول نفس المشكلة، لأن الإشكالية هي التي تصف وجهة النظر التي</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 تتم وفقها معالجة المشكلة </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كما عرفها موريس أنجرس بكونها "عبارة عن عرض الهدف من البحث على هيئة سؤال، ويجب أن</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 يتضمن هذا السؤال إمكانية التقصي والبحث وذلك لكي يصل الباحث من خلال بحثه إلى إجابة محددة"</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فالإشكالية هي عبارة عن ذلك التساؤل الكبير الذي يثير الباحث لكي يبحث له عن حل او المعبر عن</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المشكلة التي يريد الباحث دراستها والوصول إلى حلول بشأنها، وهذا السؤال لا يؤكد القضية أو ينفيها وانما</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 يأتي على صيغة استفهام واستفسار</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ويذهب بعض الباحثين إلى القول بأن أفضل طريقة لتحديد الإشكالية هي وضعها في شكل سؤال</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يبين العلاقة بين متغيرين أو أكثر، كما يمكن للباحث أن يحدد الإشكالية دون وضعها في شكل سؤال</a:t>
            </a:r>
            <a:r>
              <a:rPr lang="ar-EG" sz="2000" b="0" i="0" u="none" strike="noStrike" baseline="0" dirty="0">
                <a:latin typeface="Simplified Arabic" panose="02020603050405020304" pitchFamily="18" charset="-78"/>
                <a:cs typeface="Simplified Arabic" panose="02020603050405020304" pitchFamily="18" charset="-78"/>
              </a:rPr>
              <a:t>.</a:t>
            </a:r>
            <a:endParaRPr lang="id-ID" sz="2800" b="1" dirty="0">
              <a:solidFill>
                <a:schemeClr val="tx1"/>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8944F49E-B304-8328-08DA-7F14D0AC1488}"/>
              </a:ext>
            </a:extLst>
          </p:cNvPr>
          <p:cNvSpPr txBox="1"/>
          <p:nvPr/>
        </p:nvSpPr>
        <p:spPr>
          <a:xfrm>
            <a:off x="9088016" y="300845"/>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277353065"/>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8654" y="1320337"/>
            <a:ext cx="11263745" cy="48033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ويمكن تحديد مضمون الإشكالية العلمية من الناحية العلمية بأنها سؤال عام يطرحه الباحث حول</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موضوع يشغل ذهنه، يف صل هذا السؤال العام إلى أسئلة جزئية، وبالإجابة عنها يكون الباحث قد أجاب عن</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السؤال العام.</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وعليه فالإشكالية هي ذلك السؤال المحوري الذي إذا لم يتمكن الباحث من ضبطه وشرع في إنجاز</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البحث فإنه سيقع في مشكل تغييره في كل مرة بما يؤدي في الأخير إلى البعد عن الموضوع المختار او النتيجة</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المرجوة ،  وهو ما يتطلب من الباحث القدرة على ضبطها باعتبارها عاملا حاسما في سير البحث العلمي</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ونجاحه..</a:t>
            </a:r>
            <a:endParaRPr lang="id-ID" sz="2400" b="1" dirty="0">
              <a:solidFill>
                <a:srgbClr val="C00000"/>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4B14AD5-F609-B1F9-4D8B-81FBC3BE230E}"/>
              </a:ext>
            </a:extLst>
          </p:cNvPr>
          <p:cNvSpPr txBox="1"/>
          <p:nvPr/>
        </p:nvSpPr>
        <p:spPr>
          <a:xfrm>
            <a:off x="9143093" y="300845"/>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87951614"/>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مشكلة الدراسة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703689"/>
          </a:xfrm>
          <a:prstGeom prst="rect">
            <a:avLst/>
          </a:prstGeom>
          <a:noFill/>
        </p:spPr>
        <p:txBody>
          <a:bodyPr wrap="square" rtlCol="0">
            <a:spAutoFit/>
          </a:bodyPr>
          <a:lstStyle/>
          <a:p>
            <a:pPr marL="0" marR="0" algn="r" rtl="1">
              <a:lnSpc>
                <a:spcPct val="107000"/>
              </a:lnSpc>
              <a:spcBef>
                <a:spcPts val="0"/>
              </a:spcBef>
              <a:spcAft>
                <a:spcPts val="0"/>
              </a:spcAft>
            </a:pPr>
            <a:r>
              <a:rPr lang="ar-SA" sz="3200" b="1" dirty="0">
                <a:effectLst/>
                <a:latin typeface="TraditionalArabic"/>
                <a:ea typeface="Calibri" panose="020F0502020204030204" pitchFamily="34" charset="0"/>
                <a:cs typeface="TraditionalArabic"/>
              </a:rPr>
              <a:t>وتعرف مشكلة البحث </a:t>
            </a:r>
            <a:r>
              <a:rPr lang="ar-EG" sz="3200" b="1" dirty="0">
                <a:effectLst/>
                <a:latin typeface="TraditionalArabic"/>
                <a:ea typeface="Calibri" panose="020F0502020204030204" pitchFamily="34" charset="0"/>
                <a:cs typeface="TraditionalArabic"/>
              </a:rPr>
              <a:t>أو الدراسة </a:t>
            </a:r>
            <a:r>
              <a:rPr lang="ar-SA" sz="3200" b="1" dirty="0">
                <a:effectLst/>
                <a:latin typeface="TraditionalArabic"/>
                <a:ea typeface="Calibri" panose="020F0502020204030204" pitchFamily="34" charset="0"/>
                <a:cs typeface="TraditionalArabic"/>
              </a:rPr>
              <a:t>بأنها</a:t>
            </a:r>
            <a:r>
              <a:rPr lang="en-US" sz="3200" b="1" dirty="0">
                <a:effectLst/>
                <a:latin typeface="TraditionalArabic"/>
                <a:ea typeface="Calibri" panose="020F0502020204030204" pitchFamily="34" charset="0"/>
                <a:cs typeface="Arial" panose="020B0604020202020204" pitchFamily="34" charset="0"/>
              </a:rPr>
              <a:t> :</a:t>
            </a:r>
            <a:endParaRPr lang="en-US" sz="32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3200" b="1" dirty="0">
                <a:effectLst/>
                <a:latin typeface="TraditionalArabic"/>
                <a:ea typeface="Calibri" panose="020F0502020204030204" pitchFamily="34" charset="0"/>
                <a:cs typeface="TraditionalArabic"/>
              </a:rPr>
              <a:t>تساؤل يدور ف ذهن الباحث حول موضوع غامض يحتاج إلى تفسير</a:t>
            </a:r>
            <a:r>
              <a:rPr lang="en-US" sz="3200" b="1" dirty="0">
                <a:effectLst/>
                <a:latin typeface="TraditionalArabic"/>
                <a:ea typeface="Calibri" panose="020F0502020204030204" pitchFamily="34" charset="0"/>
                <a:cs typeface="Arial" panose="020B0604020202020204" pitchFamily="34" charset="0"/>
              </a:rPr>
              <a:t>.</a:t>
            </a:r>
            <a:endParaRPr lang="ar-EG" sz="3200" b="1" dirty="0">
              <a:effectLst/>
              <a:latin typeface="TraditionalArabic"/>
              <a:ea typeface="Calibri" panose="020F0502020204030204" pitchFamily="34" charset="0"/>
              <a:cs typeface="Arial" panose="020B0604020202020204" pitchFamily="34" charset="0"/>
            </a:endParaRPr>
          </a:p>
          <a:p>
            <a:pPr algn="r" rtl="1">
              <a:lnSpc>
                <a:spcPct val="107000"/>
              </a:lnSpc>
            </a:pPr>
            <a:r>
              <a:rPr lang="ar-SA" sz="3200" b="1" dirty="0">
                <a:effectLst/>
                <a:latin typeface="TraditionalArabic"/>
                <a:ea typeface="Calibri" panose="020F0502020204030204" pitchFamily="34" charset="0"/>
                <a:cs typeface="TraditionalArabic"/>
              </a:rPr>
              <a:t>كما عرفت بأنها</a:t>
            </a:r>
            <a:r>
              <a:rPr lang="en-US" sz="3200" b="1" dirty="0">
                <a:effectLst/>
                <a:latin typeface="TraditionalArabic"/>
                <a:ea typeface="Calibri" panose="020F0502020204030204" pitchFamily="34" charset="0"/>
                <a:cs typeface="Arial" panose="020B0604020202020204" pitchFamily="34" charset="0"/>
              </a:rPr>
              <a:t> :</a:t>
            </a:r>
            <a:endParaRPr lang="en-US" sz="32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3200" b="1" dirty="0">
                <a:effectLst/>
                <a:latin typeface="TraditionalArabic"/>
                <a:ea typeface="Calibri" panose="020F0502020204030204" pitchFamily="34" charset="0"/>
                <a:cs typeface="TraditionalArabic"/>
              </a:rPr>
              <a:t>كل ما يحتاج إلى حل وإظهار نتائج</a:t>
            </a:r>
            <a:r>
              <a:rPr lang="en-US" sz="3200" b="1" dirty="0">
                <a:effectLst/>
                <a:latin typeface="TraditionalArabic"/>
                <a:ea typeface="Calibri" panose="020F0502020204030204" pitchFamily="34" charset="0"/>
                <a:cs typeface="Arial" panose="020B0604020202020204" pitchFamily="34" charset="0"/>
              </a:rPr>
              <a:t>.</a:t>
            </a:r>
            <a:endParaRPr lang="en-US" sz="32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A15F8B0-4704-20E6-59AA-558B46194CD1}"/>
              </a:ext>
            </a:extLst>
          </p:cNvPr>
          <p:cNvSpPr txBox="1"/>
          <p:nvPr/>
        </p:nvSpPr>
        <p:spPr>
          <a:xfrm>
            <a:off x="9399191" y="6274553"/>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851963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مشكلة الدراسة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376997"/>
          </a:xfrm>
          <a:prstGeom prst="rect">
            <a:avLst/>
          </a:prstGeom>
          <a:noFill/>
        </p:spPr>
        <p:txBody>
          <a:bodyPr wrap="square" rtlCol="0">
            <a:spAutoFit/>
          </a:bodyPr>
          <a:lstStyle/>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من خلال التعريفات السابق</a:t>
            </a:r>
            <a:r>
              <a:rPr lang="ar-EG" sz="2800" b="1" dirty="0">
                <a:effectLst/>
                <a:latin typeface="TraditionalArabic"/>
                <a:ea typeface="Calibri" panose="020F0502020204030204" pitchFamily="34" charset="0"/>
                <a:cs typeface="TraditionalArabic"/>
              </a:rPr>
              <a:t>ة</a:t>
            </a:r>
            <a:r>
              <a:rPr lang="ar-SA" sz="2800" b="1" dirty="0">
                <a:effectLst/>
                <a:latin typeface="TraditionalArabic"/>
                <a:ea typeface="Calibri" panose="020F0502020204030204" pitchFamily="34" charset="0"/>
                <a:cs typeface="TraditionalArabic"/>
              </a:rPr>
              <a:t> يتضح لنا الآتي</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r" rtl="1">
              <a:lnSpc>
                <a:spcPct val="107000"/>
              </a:lnSpc>
              <a:spcBef>
                <a:spcPts val="0"/>
              </a:spcBef>
              <a:spcAft>
                <a:spcPts val="0"/>
              </a:spcAft>
              <a:buFont typeface="Wingdings" panose="05000000000000000000" pitchFamily="2" charset="2"/>
              <a:buChar char="ü"/>
            </a:pPr>
            <a:r>
              <a:rPr lang="ar-SA" sz="2800" b="1" dirty="0">
                <a:effectLst/>
                <a:latin typeface="TraditionalArabic"/>
                <a:ea typeface="Calibri" panose="020F0502020204030204" pitchFamily="34" charset="0"/>
                <a:cs typeface="TraditionalArabic"/>
              </a:rPr>
              <a:t>تنبع مشكلة البحث من شعور الباحث بحيرة وغموض تجاه موضو ع</a:t>
            </a:r>
            <a:r>
              <a:rPr lang="ar-EG" sz="2800" b="1" dirty="0">
                <a:latin typeface="Calibri" panose="020F0502020204030204" pitchFamily="34" charset="0"/>
                <a:ea typeface="Calibri" panose="020F0502020204030204" pitchFamily="34" charset="0"/>
                <a:cs typeface="Arial" panose="020B0604020202020204" pitchFamily="34" charset="0"/>
              </a:rPr>
              <a:t> </a:t>
            </a:r>
            <a:r>
              <a:rPr lang="ar-SA" sz="2800" b="1" dirty="0">
                <a:effectLst/>
                <a:latin typeface="TraditionalArabic"/>
                <a:ea typeface="Calibri" panose="020F0502020204030204" pitchFamily="34" charset="0"/>
                <a:cs typeface="TraditionalArabic"/>
              </a:rPr>
              <a:t>معين</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r" rtl="1">
              <a:lnSpc>
                <a:spcPct val="107000"/>
              </a:lnSpc>
              <a:spcBef>
                <a:spcPts val="0"/>
              </a:spcBef>
              <a:spcAft>
                <a:spcPts val="0"/>
              </a:spcAft>
              <a:buFont typeface="Wingdings" panose="05000000000000000000" pitchFamily="2" charset="2"/>
              <a:buChar char="ü"/>
            </a:pPr>
            <a:r>
              <a:rPr lang="ar-SA" sz="2800" b="1" dirty="0">
                <a:effectLst/>
                <a:latin typeface="TraditionalArabic"/>
                <a:ea typeface="Calibri" panose="020F0502020204030204" pitchFamily="34" charset="0"/>
                <a:cs typeface="TraditionalArabic"/>
              </a:rPr>
              <a:t>مشكلة البحث هي إما سؤال يحتاج إلى توضيح وإجابة، أو موقف</a:t>
            </a:r>
            <a:r>
              <a:rPr lang="ar-EG" sz="2800" b="1" dirty="0">
                <a:latin typeface="Calibri" panose="020F0502020204030204" pitchFamily="34" charset="0"/>
                <a:ea typeface="Calibri" panose="020F0502020204030204" pitchFamily="34" charset="0"/>
                <a:cs typeface="Arial" panose="020B0604020202020204" pitchFamily="34" charset="0"/>
              </a:rPr>
              <a:t> </a:t>
            </a:r>
            <a:r>
              <a:rPr lang="ar-SA" sz="2800" b="1" dirty="0">
                <a:effectLst/>
                <a:latin typeface="TraditionalArabic"/>
                <a:ea typeface="Calibri" panose="020F0502020204030204" pitchFamily="34" charset="0"/>
                <a:cs typeface="TraditionalArabic"/>
              </a:rPr>
              <a:t>غامض يحتاج إلى إيضاح وتفسير وافٍ وكافٍ، أو حاجة لم تلب أوتشبع، والباحث بدوره يلبي تلك الحاجة ويشبعها من خلال تناولها</a:t>
            </a:r>
            <a:r>
              <a:rPr lang="ar-EG" sz="2800" b="1" dirty="0">
                <a:latin typeface="Calibri" panose="020F0502020204030204" pitchFamily="34" charset="0"/>
                <a:ea typeface="Calibri" panose="020F0502020204030204" pitchFamily="34" charset="0"/>
                <a:cs typeface="Arial" panose="020B0604020202020204" pitchFamily="34" charset="0"/>
              </a:rPr>
              <a:t> </a:t>
            </a:r>
            <a:r>
              <a:rPr lang="ar-SA" sz="2800" b="1" dirty="0">
                <a:effectLst/>
                <a:latin typeface="TraditionalArabic"/>
                <a:ea typeface="Calibri" panose="020F0502020204030204" pitchFamily="34" charset="0"/>
                <a:cs typeface="TraditionalArabic"/>
              </a:rPr>
              <a:t>بالدراسة ف</a:t>
            </a:r>
            <a:r>
              <a:rPr lang="ar-EG" sz="2800" b="1" dirty="0">
                <a:effectLst/>
                <a:latin typeface="TraditionalArabic"/>
                <a:ea typeface="Calibri" panose="020F0502020204030204" pitchFamily="34" charset="0"/>
                <a:cs typeface="TraditionalArabic"/>
              </a:rPr>
              <a:t>ى</a:t>
            </a:r>
            <a:r>
              <a:rPr lang="ar-SA" sz="2800" b="1" dirty="0">
                <a:effectLst/>
                <a:latin typeface="TraditionalArabic"/>
                <a:ea typeface="Calibri" panose="020F0502020204030204" pitchFamily="34" charset="0"/>
                <a:cs typeface="TraditionalArabic"/>
              </a:rPr>
              <a:t> البحث العلمي</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E594CCA-B674-6373-A010-1E1FE1CE5FFE}"/>
              </a:ext>
            </a:extLst>
          </p:cNvPr>
          <p:cNvSpPr txBox="1"/>
          <p:nvPr/>
        </p:nvSpPr>
        <p:spPr>
          <a:xfrm>
            <a:off x="9031126" y="6299330"/>
            <a:ext cx="2792809" cy="400110"/>
          </a:xfrm>
          <a:prstGeom prst="rect">
            <a:avLst/>
          </a:prstGeom>
          <a:noFill/>
        </p:spPr>
        <p:txBody>
          <a:bodyPr wrap="square" rtlCol="0">
            <a:spAutoFit/>
          </a:bodyPr>
          <a:lstStyle/>
          <a:p>
            <a:pPr algn="ctr"/>
            <a:r>
              <a:rPr lang="en-US" sz="2000" b="1" dirty="0"/>
              <a:t>www.midocean.edu.km</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مشكلة الدراسة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296287"/>
          </a:xfrm>
          <a:prstGeom prst="rect">
            <a:avLst/>
          </a:prstGeom>
          <a:noFill/>
        </p:spPr>
        <p:txBody>
          <a:bodyPr wrap="square" rtlCol="0">
            <a:spAutoFit/>
          </a:bodyPr>
          <a:lstStyle/>
          <a:p>
            <a:pPr marL="457200" marR="0" indent="-457200" algn="r" rtl="1">
              <a:lnSpc>
                <a:spcPct val="107000"/>
              </a:lnSpc>
              <a:spcBef>
                <a:spcPts val="0"/>
              </a:spcBef>
              <a:spcAft>
                <a:spcPts val="0"/>
              </a:spcAft>
              <a:buFont typeface="Wingdings" panose="05000000000000000000" pitchFamily="2" charset="2"/>
              <a:buChar char="ü"/>
            </a:pPr>
            <a:r>
              <a:rPr lang="ar-SA" sz="2800" b="1" dirty="0">
                <a:effectLst/>
                <a:latin typeface="TraditionalArabic"/>
                <a:ea typeface="Calibri" panose="020F0502020204030204" pitchFamily="34" charset="0"/>
                <a:cs typeface="TraditionalArabic"/>
              </a:rPr>
              <a:t>قد يبدأ الباحث دراسته وليس ف ذهنه سوى فكرة عامة أو شعور غامض</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بوجود مشكلة ما تستحق البحث والاستقصاء وبالتالي فإنه لا حرج من</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إعادة صياغة المشكلة بتقدم سير البحث </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r" rtl="1">
              <a:lnSpc>
                <a:spcPct val="107000"/>
              </a:lnSpc>
              <a:spcBef>
                <a:spcPts val="0"/>
              </a:spcBef>
              <a:spcAft>
                <a:spcPts val="0"/>
              </a:spcAft>
              <a:buFont typeface="Wingdings" panose="05000000000000000000" pitchFamily="2" charset="2"/>
              <a:buChar char="ü"/>
            </a:pPr>
            <a:r>
              <a:rPr lang="ar-SA" sz="2800" b="1" dirty="0">
                <a:effectLst/>
                <a:latin typeface="TraditionalArabic"/>
                <a:ea typeface="Calibri" panose="020F0502020204030204" pitchFamily="34" charset="0"/>
                <a:cs typeface="TraditionalArabic"/>
              </a:rPr>
              <a:t>إذا كانت مشكلة البحث مركبة فعلى الباحث أن يقوم بتحليلها وتجزئتها</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إلى عدة مشكلات بسيطة تمثل كل منها مشكلة فرعية يساهم حلها ف</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حل جزء من المشكلة الرئيسة</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r" rtl="1">
              <a:lnSpc>
                <a:spcPct val="107000"/>
              </a:lnSpc>
              <a:spcBef>
                <a:spcPts val="0"/>
              </a:spcBef>
              <a:spcAft>
                <a:spcPts val="0"/>
              </a:spcAft>
              <a:buFont typeface="Wingdings" panose="05000000000000000000" pitchFamily="2" charset="2"/>
              <a:buChar char="ü"/>
            </a:pPr>
            <a:r>
              <a:rPr lang="ar-SA" sz="2800" b="1" dirty="0">
                <a:effectLst/>
                <a:latin typeface="TraditionalArabic"/>
                <a:ea typeface="Calibri" panose="020F0502020204030204" pitchFamily="34" charset="0"/>
                <a:cs typeface="TraditionalArabic"/>
              </a:rPr>
              <a:t>تزول مشكلة البحث بتفسيرها أو بإيجاد حل لها</a:t>
            </a:r>
            <a:r>
              <a:rPr lang="en-US" sz="2800" b="1" dirty="0">
                <a:effectLst/>
                <a:latin typeface="TraditionalArabic"/>
                <a:ea typeface="Calibri" panose="020F0502020204030204" pitchFamily="34" charset="0"/>
                <a:cs typeface="Arial" panose="020B0604020202020204" pitchFamily="34" charset="0"/>
              </a:rPr>
              <a:t>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3262FCA-7232-9B75-ED2F-73010D03312A}"/>
              </a:ext>
            </a:extLst>
          </p:cNvPr>
          <p:cNvSpPr txBox="1"/>
          <p:nvPr/>
        </p:nvSpPr>
        <p:spPr>
          <a:xfrm>
            <a:off x="9203518" y="6332529"/>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56198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27018" y="2231126"/>
            <a:ext cx="8562109" cy="2376997"/>
          </a:xfrm>
          <a:prstGeom prst="rect">
            <a:avLst/>
          </a:prstGeom>
          <a:noFill/>
        </p:spPr>
        <p:txBody>
          <a:bodyPr wrap="square" rtlCol="0">
            <a:spAutoFit/>
          </a:bodyPr>
          <a:lstStyle/>
          <a:p>
            <a:pPr marL="0" marR="0" algn="r" rtl="1">
              <a:lnSpc>
                <a:spcPct val="107000"/>
              </a:lnSpc>
              <a:spcBef>
                <a:spcPts val="0"/>
              </a:spcBef>
              <a:spcAft>
                <a:spcPts val="0"/>
              </a:spcAft>
            </a:pPr>
            <a:r>
              <a:rPr lang="ar-SA" sz="2800" b="1" dirty="0">
                <a:effectLst/>
                <a:latin typeface="TraditionalArabic-Bold"/>
                <a:ea typeface="Calibri" panose="020F0502020204030204" pitchFamily="34" charset="0"/>
                <a:cs typeface="TraditionalArabic-Bold"/>
              </a:rPr>
              <a:t>تحديد أهمية المشكلة</a:t>
            </a:r>
            <a:r>
              <a:rPr lang="en-US" sz="2800" b="1" dirty="0">
                <a:effectLst/>
                <a:latin typeface="TraditionalArabic-Bold"/>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يقوم الباحث ف هذا الجزء بتشخيص المشكلة تشخيصا دقيقا، وتوضيح</a:t>
            </a:r>
            <a:r>
              <a:rPr lang="ar-EG" sz="2800" b="1" dirty="0">
                <a:latin typeface="Calibri" panose="020F0502020204030204" pitchFamily="34" charset="0"/>
                <a:ea typeface="Calibri" panose="020F0502020204030204" pitchFamily="34" charset="0"/>
                <a:cs typeface="Arial" panose="020B0604020202020204" pitchFamily="34" charset="0"/>
              </a:rPr>
              <a:t> </a:t>
            </a:r>
            <a:r>
              <a:rPr lang="ar-SA" sz="2800" b="1" dirty="0">
                <a:effectLst/>
                <a:latin typeface="TraditionalArabic"/>
                <a:ea typeface="Calibri" panose="020F0502020204030204" pitchFamily="34" charset="0"/>
                <a:cs typeface="TraditionalArabic"/>
              </a:rPr>
              <a:t>الأهمية التي تمثلها، بما ف</a:t>
            </a:r>
            <a:r>
              <a:rPr lang="ar-EG" sz="2800" b="1" dirty="0">
                <a:effectLst/>
                <a:latin typeface="TraditionalArabic"/>
                <a:ea typeface="Calibri" panose="020F0502020204030204" pitchFamily="34" charset="0"/>
                <a:cs typeface="TraditionalArabic"/>
              </a:rPr>
              <a:t>ى</a:t>
            </a:r>
            <a:r>
              <a:rPr lang="ar-SA" sz="2800" b="1" dirty="0">
                <a:effectLst/>
                <a:latin typeface="TraditionalArabic"/>
                <a:ea typeface="Calibri" panose="020F0502020204030204" pitchFamily="34" charset="0"/>
                <a:cs typeface="TraditionalArabic"/>
              </a:rPr>
              <a:t> ذلك تحديد الآثار التي تنتج عن بقاء المشكلة دون حل</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الموضوع الذي يختاره الباحث لإجراء البحث</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8B12EDF-67FB-EF0E-9168-FA79C2C86F80}"/>
              </a:ext>
            </a:extLst>
          </p:cNvPr>
          <p:cNvSpPr txBox="1"/>
          <p:nvPr/>
        </p:nvSpPr>
        <p:spPr>
          <a:xfrm>
            <a:off x="9130407" y="6366510"/>
            <a:ext cx="2792809" cy="400110"/>
          </a:xfrm>
          <a:prstGeom prst="rect">
            <a:avLst/>
          </a:prstGeom>
          <a:noFill/>
        </p:spPr>
        <p:txBody>
          <a:bodyPr wrap="square" rtlCol="0">
            <a:spAutoFit/>
          </a:bodyPr>
          <a:lstStyle/>
          <a:p>
            <a:pPr algn="ctr"/>
            <a:r>
              <a:rPr lang="en-US" sz="2000" b="1" dirty="0"/>
              <a:t>www.midocean.edu.km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468531"/>
            <a:ext cx="8642594" cy="3299045"/>
          </a:xfrm>
          <a:prstGeom prst="rect">
            <a:avLst/>
          </a:prstGeom>
          <a:noFill/>
        </p:spPr>
        <p:txBody>
          <a:bodyPr wrap="square" rtlCol="0">
            <a:spAutoFit/>
          </a:bodyPr>
          <a:lstStyle/>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وينبغي على الباحث عند كتابته لهذ ا الجزء أن يجيب على الأسئلة</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التالية</a:t>
            </a:r>
            <a:r>
              <a:rPr lang="en-US" sz="2800" b="1" dirty="0">
                <a:effectLst/>
                <a:latin typeface="TraditionalArabic"/>
                <a:ea typeface="Calibri" panose="020F0502020204030204" pitchFamily="34" charset="0"/>
                <a:cs typeface="Arial" panose="020B0604020202020204" pitchFamily="34" charset="0"/>
              </a:rPr>
              <a:t> :</a:t>
            </a:r>
            <a:endParaRPr lang="ar-EG" sz="2800" b="1" dirty="0">
              <a:effectLst/>
              <a:latin typeface="TraditionalArabic"/>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EG" sz="2800" b="1" dirty="0">
                <a:effectLst/>
                <a:latin typeface="Calibri" panose="020F0502020204030204" pitchFamily="34" charset="0"/>
                <a:ea typeface="Calibri" panose="020F0502020204030204" pitchFamily="34" charset="0"/>
                <a:cs typeface="Arial" panose="020B0604020202020204" pitchFamily="34" charset="0"/>
              </a:rPr>
              <a:t>لماذا تم اختيار هذه المشكلة دون غيرها؟</a:t>
            </a:r>
          </a:p>
          <a:p>
            <a:pPr marL="0" marR="0" algn="r" rtl="1">
              <a:lnSpc>
                <a:spcPct val="107000"/>
              </a:lnSpc>
              <a:spcBef>
                <a:spcPts val="0"/>
              </a:spcBef>
              <a:spcAft>
                <a:spcPts val="0"/>
              </a:spcAft>
            </a:pPr>
            <a:r>
              <a:rPr lang="ar-EG" sz="2800" b="1" dirty="0">
                <a:effectLst/>
                <a:latin typeface="Calibri" panose="020F0502020204030204" pitchFamily="34" charset="0"/>
                <a:ea typeface="Calibri" panose="020F0502020204030204" pitchFamily="34" charset="0"/>
                <a:cs typeface="Arial" panose="020B0604020202020204" pitchFamily="34" charset="0"/>
              </a:rPr>
              <a:t>▪ ما الذي يترتب على استمرار المشكلة؟</a:t>
            </a:r>
          </a:p>
          <a:p>
            <a:pPr marL="0" marR="0" algn="r" rtl="1">
              <a:lnSpc>
                <a:spcPct val="107000"/>
              </a:lnSpc>
              <a:spcBef>
                <a:spcPts val="0"/>
              </a:spcBef>
              <a:spcAft>
                <a:spcPts val="0"/>
              </a:spcAft>
            </a:pPr>
            <a:r>
              <a:rPr lang="ar-EG" sz="2800" b="1" dirty="0">
                <a:effectLst/>
                <a:latin typeface="Calibri" panose="020F0502020204030204" pitchFamily="34" charset="0"/>
                <a:ea typeface="Calibri" panose="020F0502020204030204" pitchFamily="34" charset="0"/>
                <a:cs typeface="Arial" panose="020B0604020202020204" pitchFamily="34" charset="0"/>
              </a:rPr>
              <a:t>▪ ما الأضرار التي يمكن أن تنشأ ما لم يتم دراسة المشكلة، وإيجاد الحلول</a:t>
            </a:r>
          </a:p>
          <a:p>
            <a:pPr marL="0" marR="0" algn="r" rtl="1">
              <a:lnSpc>
                <a:spcPct val="107000"/>
              </a:lnSpc>
              <a:spcBef>
                <a:spcPts val="0"/>
              </a:spcBef>
              <a:spcAft>
                <a:spcPts val="0"/>
              </a:spcAft>
            </a:pPr>
            <a:r>
              <a:rPr lang="ar-EG" sz="2800" b="1" dirty="0">
                <a:effectLst/>
                <a:latin typeface="Calibri" panose="020F0502020204030204" pitchFamily="34" charset="0"/>
                <a:ea typeface="Calibri" panose="020F0502020204030204" pitchFamily="34" charset="0"/>
                <a:cs typeface="Arial" panose="020B0604020202020204" pitchFamily="34" charset="0"/>
              </a:rPr>
              <a:t>الملائمة لها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3F63D1E-0190-EC70-FB4C-ED9D35856D8E}"/>
              </a:ext>
            </a:extLst>
          </p:cNvPr>
          <p:cNvSpPr txBox="1"/>
          <p:nvPr/>
        </p:nvSpPr>
        <p:spPr>
          <a:xfrm>
            <a:off x="9130407" y="6237501"/>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387406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4068" y="1397680"/>
            <a:ext cx="496214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ar-EG" sz="1800" b="1" i="0" u="none" strike="noStrike" baseline="0" dirty="0">
                <a:latin typeface="TraditionalArabic-Bold"/>
              </a:rPr>
              <a:t>منابع مشكلات البحوث ومصادرها :</a:t>
            </a:r>
          </a:p>
          <a:p>
            <a:pPr algn="l"/>
            <a:r>
              <a:rPr lang="ar-EG" sz="1800" b="0" i="0" u="none" strike="noStrike" baseline="0" dirty="0">
                <a:latin typeface="TraditionalArabic"/>
              </a:rPr>
              <a:t>تتحدد أهم مصادر ومنابع المشكلات البحثية بالآتي :</a:t>
            </a:r>
          </a:p>
          <a:p>
            <a:pPr algn="l"/>
            <a:r>
              <a:rPr lang="en-US" sz="1800" b="0" i="0" u="none" strike="noStrike" baseline="0" dirty="0">
                <a:latin typeface="Calibri" panose="020F0502020204030204" pitchFamily="34" charset="0"/>
              </a:rPr>
              <a:t>1</a:t>
            </a:r>
          </a:p>
          <a:p>
            <a:pPr algn="l"/>
            <a:r>
              <a:rPr lang="ar-EG" sz="1800" b="0" i="0" u="none" strike="noStrike" baseline="0" dirty="0">
                <a:latin typeface="Calibri" panose="020F0502020204030204" pitchFamily="34" charset="0"/>
              </a:rPr>
              <a:t>) </a:t>
            </a:r>
            <a:r>
              <a:rPr lang="ar-EG" sz="1800" b="1" i="0" u="none" strike="noStrike" baseline="0" dirty="0">
                <a:latin typeface="TraditionalArabic-Bold"/>
              </a:rPr>
              <a:t>الخبرة الشخصية</a:t>
            </a:r>
            <a:r>
              <a:rPr lang="ar-EG" sz="1800" b="0" i="0" u="none" strike="noStrike" baseline="0" dirty="0">
                <a:latin typeface="TraditionalArabic"/>
              </a:rPr>
              <a:t>:</a:t>
            </a:r>
          </a:p>
          <a:p>
            <a:pPr algn="l"/>
            <a:r>
              <a:rPr lang="ar-EG" sz="1800" b="0" i="0" u="none" strike="noStrike" baseline="0" dirty="0">
                <a:latin typeface="TraditionalArabic"/>
              </a:rPr>
              <a:t>تمر ف حيا ة الباح ث تجار ب عديدة تكسبه كثيراً من الخبرات، وتثير عنده</a:t>
            </a:r>
          </a:p>
          <a:p>
            <a:pPr algn="l"/>
            <a:r>
              <a:rPr lang="ar-EG" sz="1800" b="0" i="0" u="none" strike="noStrike" baseline="0" dirty="0">
                <a:latin typeface="TraditionalArabic"/>
              </a:rPr>
              <a:t>عديداً من التساؤلات التي قد يكون بعضها مثاراً للبحث والدراسة والتحري؛</a:t>
            </a:r>
          </a:p>
          <a:p>
            <a:pPr algn="l"/>
            <a:r>
              <a:rPr lang="ar-EG" sz="1800" b="0" i="0" u="none" strike="noStrike" baseline="0" dirty="0">
                <a:latin typeface="TraditionalArabic"/>
              </a:rPr>
              <a:t>وبالتالي فإنه قد يقوم بإجراء دراسة أو بحث لمحاولة الوصول إلى شرحٍ أو تفسيرٍ</a:t>
            </a:r>
          </a:p>
          <a:p>
            <a:pPr algn="l"/>
            <a:r>
              <a:rPr lang="ar-EG" sz="1800" b="0" i="0" u="none" strike="noStrike" baseline="0" dirty="0">
                <a:latin typeface="TraditionalArabic"/>
              </a:rPr>
              <a:t>لتلك التساؤلات الغامضة.</a:t>
            </a: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02488" y="1549486"/>
            <a:ext cx="4589934" cy="3785652"/>
          </a:xfrm>
          <a:prstGeom prst="rect">
            <a:avLst/>
          </a:prstGeom>
        </p:spPr>
        <p:txBody>
          <a:bodyPr wrap="square">
            <a:spAutoFit/>
          </a:bodyPr>
          <a:lstStyle/>
          <a:p>
            <a:pPr lvl="1" algn="r" rtl="1"/>
            <a:r>
              <a:rPr lang="ar-EG" sz="2400" b="1" i="0" u="none" strike="noStrike" baseline="0" dirty="0">
                <a:latin typeface="TraditionalArabic"/>
              </a:rPr>
              <a:t>تتحدد أهم مصادر ومنابع المشكلات البحثية بالآتي :</a:t>
            </a:r>
          </a:p>
          <a:p>
            <a:pPr lvl="1" algn="r" rtl="1"/>
            <a:r>
              <a:rPr lang="en-US" sz="2400" b="1" i="0" u="none" strike="noStrike" baseline="0" dirty="0">
                <a:latin typeface="Calibri" panose="020F0502020204030204" pitchFamily="34" charset="0"/>
              </a:rPr>
              <a:t>1</a:t>
            </a:r>
            <a:r>
              <a:rPr lang="ar-EG" sz="2400" b="1" i="0" u="none" strike="noStrike" baseline="0" dirty="0">
                <a:latin typeface="Calibri" panose="020F0502020204030204" pitchFamily="34" charset="0"/>
              </a:rPr>
              <a:t>) </a:t>
            </a:r>
            <a:r>
              <a:rPr lang="ar-EG" sz="2400" b="1" i="0" u="none" strike="noStrike" baseline="0" dirty="0">
                <a:latin typeface="TraditionalArabic-Bold"/>
              </a:rPr>
              <a:t>الخبرة الشخصية</a:t>
            </a:r>
            <a:r>
              <a:rPr lang="ar-EG" sz="2400" b="1" i="0" u="none" strike="noStrike" baseline="0" dirty="0">
                <a:latin typeface="TraditionalArabic"/>
              </a:rPr>
              <a:t>:</a:t>
            </a:r>
          </a:p>
          <a:p>
            <a:pPr lvl="1" algn="r" rtl="1"/>
            <a:r>
              <a:rPr lang="ar-EG" sz="2400" b="1" dirty="0">
                <a:latin typeface="TraditionalArabic"/>
              </a:rPr>
              <a:t>ي</a:t>
            </a:r>
            <a:r>
              <a:rPr lang="ar-EG" sz="2400" b="1" i="0" u="none" strike="noStrike" baseline="0" dirty="0">
                <a:latin typeface="TraditionalArabic"/>
              </a:rPr>
              <a:t>مر الباحث بتجارب عديدة تكسبه كثيراً من الخبرات، وتثير عنده</a:t>
            </a:r>
          </a:p>
          <a:p>
            <a:pPr lvl="1" algn="r" rtl="1"/>
            <a:r>
              <a:rPr lang="ar-EG" sz="2400" b="1" i="0" u="none" strike="noStrike" baseline="0" dirty="0">
                <a:latin typeface="TraditionalArabic"/>
              </a:rPr>
              <a:t>عديداً من التساؤلات التي قد يكون بعضها مثاراً للبحث والدراسة والتحري؛</a:t>
            </a:r>
          </a:p>
          <a:p>
            <a:pPr lvl="1" algn="r" rtl="1"/>
            <a:r>
              <a:rPr lang="ar-EG" sz="2400" b="1" i="0" u="none" strike="noStrike" baseline="0" dirty="0">
                <a:latin typeface="TraditionalArabic"/>
              </a:rPr>
              <a:t>وبالتالي فإنه قد يقوم بإجراء دراسة أو بحث لمحاولة الوصول إلى شرحٍ أو تفسيرٍلتلك التساؤلات الغامضة.</a:t>
            </a:r>
            <a:endParaRPr lang="en-US" sz="2400" b="1"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6783431" y="4855739"/>
            <a:ext cx="4587733" cy="523220"/>
          </a:xfrm>
          <a:prstGeom prst="rect">
            <a:avLst/>
          </a:prstGeom>
          <a:noFill/>
        </p:spPr>
        <p:txBody>
          <a:bodyPr wrap="square" rtlCol="0">
            <a:spAutoFit/>
          </a:bodyPr>
          <a:lstStyle/>
          <a:p>
            <a:pPr lvl="1" algn="r" rtl="1"/>
            <a:r>
              <a:rPr lang="ar-EG" sz="2800" b="1" i="0" u="none" strike="noStrike" baseline="0" dirty="0">
                <a:latin typeface="TraditionalArabic-Bold"/>
              </a:rPr>
              <a:t>منابع مشكلات البحوث ومصادرها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FF68F3E-2124-29D6-197D-8BB4BFBE5EC2}"/>
              </a:ext>
            </a:extLst>
          </p:cNvPr>
          <p:cNvSpPr txBox="1"/>
          <p:nvPr/>
        </p:nvSpPr>
        <p:spPr>
          <a:xfrm>
            <a:off x="9143093" y="235116"/>
            <a:ext cx="2792809" cy="400110"/>
          </a:xfrm>
          <a:prstGeom prst="rect">
            <a:avLst/>
          </a:prstGeom>
          <a:noFill/>
        </p:spPr>
        <p:txBody>
          <a:bodyPr wrap="square" rtlCol="0">
            <a:spAutoFit/>
          </a:bodyPr>
          <a:lstStyle/>
          <a:p>
            <a:pPr algn="ctr"/>
            <a:r>
              <a:rPr lang="en-US" sz="2000" b="1" dirty="0"/>
              <a:t>www.midocean.edu.km</a:t>
            </a:r>
          </a:p>
        </p:txBody>
      </p:sp>
    </p:spTree>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0" y="1001685"/>
            <a:ext cx="6816115" cy="56938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1800" b="1" i="0" u="none" strike="noStrike" baseline="0" dirty="0">
                <a:latin typeface="TraditionalArabic-Bold"/>
              </a:rPr>
              <a:t>نا222 مشكلات البحوث ومصادرها :</a:t>
            </a:r>
          </a:p>
          <a:p>
            <a:pPr algn="l"/>
            <a:r>
              <a:rPr lang="ar-EG" sz="1800" b="0" i="0" u="none" strike="noStrike" baseline="0" dirty="0">
                <a:latin typeface="TraditionalArabic"/>
              </a:rPr>
              <a:t>تتحدد أهم مصادر ومنابع المشكلات البحثية بالآتي :</a:t>
            </a:r>
          </a:p>
          <a:p>
            <a:pPr algn="l"/>
            <a:r>
              <a:rPr lang="en-US" sz="1800" b="0" i="0" u="none" strike="noStrike" baseline="0" dirty="0">
                <a:latin typeface="Calibri" panose="020F0502020204030204" pitchFamily="34" charset="0"/>
              </a:rPr>
              <a:t>1</a:t>
            </a:r>
          </a:p>
          <a:p>
            <a:pPr algn="l"/>
            <a:r>
              <a:rPr lang="ar-EG" sz="1800" b="0" i="0" u="none" strike="noStrike" baseline="0" dirty="0">
                <a:latin typeface="Calibri" panose="020F0502020204030204" pitchFamily="34" charset="0"/>
              </a:rPr>
              <a:t>) </a:t>
            </a:r>
            <a:r>
              <a:rPr lang="ar-EG" sz="1800" b="1" i="0" u="none" strike="noStrike" baseline="0" dirty="0">
                <a:latin typeface="TraditionalArabic-Bold"/>
              </a:rPr>
              <a:t>الخبرة الشخصية</a:t>
            </a:r>
            <a:r>
              <a:rPr lang="ar-EG" sz="1800" b="0" i="0" u="none" strike="noStrike" baseline="0" dirty="0">
                <a:latin typeface="TraditionalArabic"/>
              </a:rPr>
              <a:t>:</a:t>
            </a:r>
          </a:p>
          <a:p>
            <a:pPr algn="l"/>
            <a:r>
              <a:rPr lang="ar-EG" sz="1800" b="0" i="0" u="none" strike="noStrike" baseline="0" dirty="0">
                <a:latin typeface="TraditionalArabic"/>
              </a:rPr>
              <a:t>تمر ف حيا ة الباح ث تجار ب عديدة تكسبه كثيراً من الخبرات، وتثير عنده</a:t>
            </a:r>
          </a:p>
          <a:p>
            <a:pPr algn="l"/>
            <a:r>
              <a:rPr lang="ar-EG" sz="1800" b="0" i="0" u="none" strike="noStrike" baseline="0" dirty="0">
                <a:latin typeface="TraditionalArabic"/>
              </a:rPr>
              <a:t>عديداً من التساؤلات التي قد يكون بعضها مثاراً للبحث والدراسة والتحري؛</a:t>
            </a:r>
          </a:p>
          <a:p>
            <a:pPr algn="l"/>
            <a:r>
              <a:rPr lang="ar-EG" sz="1800" b="0" i="0" u="none" strike="noStrike" baseline="0" dirty="0">
                <a:latin typeface="TraditionalArabic"/>
              </a:rPr>
              <a:t>وبالتالي فإنه قد يقوم بإجراء دراسة أو بحث لمحاولة الوصول إلى شرحٍ أو تفسيرٍ</a:t>
            </a:r>
          </a:p>
          <a:p>
            <a:pPr algn="l"/>
            <a:r>
              <a:rPr lang="ar-EG" sz="1800" b="0" i="0" u="none" strike="noStrike" baseline="0" dirty="0">
                <a:latin typeface="TraditionalArabic"/>
              </a:rPr>
              <a:t>لتلك التساؤلات الغامضة.</a:t>
            </a: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7229854" y="3066904"/>
            <a:ext cx="4962146" cy="2495550"/>
          </a:xfrm>
        </p:spPr>
      </p:pic>
      <p:sp>
        <p:nvSpPr>
          <p:cNvPr id="6" name="Rectangle 5"/>
          <p:cNvSpPr/>
          <p:nvPr/>
        </p:nvSpPr>
        <p:spPr>
          <a:xfrm>
            <a:off x="180430" y="1106132"/>
            <a:ext cx="6602999" cy="5693866"/>
          </a:xfrm>
          <a:prstGeom prst="rect">
            <a:avLst/>
          </a:prstGeom>
        </p:spPr>
        <p:txBody>
          <a:bodyPr wrap="square">
            <a:spAutoFit/>
          </a:bodyPr>
          <a:lstStyle/>
          <a:p>
            <a:pPr algn="r" rtl="1"/>
            <a:r>
              <a:rPr lang="en-US" sz="2800" b="1" i="0" u="none" strike="noStrike" baseline="0" dirty="0">
                <a:latin typeface="Calibri" panose="020F0502020204030204" pitchFamily="34" charset="0"/>
              </a:rPr>
              <a:t>2</a:t>
            </a:r>
            <a:r>
              <a:rPr lang="ar-EG" sz="2800" b="1" i="0" u="none" strike="noStrike" baseline="0" dirty="0">
                <a:latin typeface="Calibri" panose="020F0502020204030204" pitchFamily="34" charset="0"/>
              </a:rPr>
              <a:t>) </a:t>
            </a:r>
            <a:r>
              <a:rPr lang="ar-EG" sz="2800" b="1" i="0" u="none" strike="noStrike" baseline="0" dirty="0">
                <a:latin typeface="TraditionalArabic-Bold"/>
              </a:rPr>
              <a:t>القراءة الناقدة التحليلية :</a:t>
            </a:r>
          </a:p>
          <a:p>
            <a:pPr algn="r" rtl="1"/>
            <a:r>
              <a:rPr lang="ar-EG" sz="2800" b="1" i="0" u="none" strike="noStrike" baseline="0" dirty="0">
                <a:latin typeface="TraditionalArabic"/>
              </a:rPr>
              <a:t>إنَّ القراءة الناقدة لما تحتويه الكتب والدوريات وغيرها من المراجع من أفكار</a:t>
            </a:r>
          </a:p>
          <a:p>
            <a:pPr algn="r" rtl="1"/>
            <a:r>
              <a:rPr lang="ar-EG" sz="2800" b="1" i="0" u="none" strike="noStrike" baseline="0" dirty="0">
                <a:latin typeface="TraditionalArabic"/>
              </a:rPr>
              <a:t>ونظريات قد تثير ف ذهن الباحث عدة تساؤلا ت حول صدق هذه الأفكار،</a:t>
            </a:r>
          </a:p>
          <a:p>
            <a:pPr algn="r" rtl="1"/>
            <a:r>
              <a:rPr lang="ar-EG" sz="2800" b="1" i="0" u="none" strike="noStrike" baseline="0" dirty="0">
                <a:latin typeface="TraditionalArabic"/>
              </a:rPr>
              <a:t>وتلك التساؤلات تدفعه إلى الرغبة في التحقق من تلك الأفكار أو النظريات؛</a:t>
            </a:r>
          </a:p>
          <a:p>
            <a:pPr algn="r" rtl="1"/>
            <a:r>
              <a:rPr lang="ar-EG" sz="2800" b="1" i="0" u="none" strike="noStrike" baseline="0" dirty="0">
                <a:latin typeface="TraditionalArabic"/>
              </a:rPr>
              <a:t>وبالتالي فإنه قد يقوم بإجراء دراسة أو بحث حول فكرة أو نظرية. كما أن القراءة المستمرة ف الإنتاج الفكري، وتصفح مواقع الإنترنت ذات</a:t>
            </a:r>
          </a:p>
          <a:p>
            <a:pPr algn="r" rtl="1"/>
            <a:r>
              <a:rPr lang="ar-EG" sz="2800" b="1" i="0" u="none" strike="noStrike" baseline="0" dirty="0">
                <a:latin typeface="TraditionalArabic"/>
              </a:rPr>
              <a:t>العلاقة بمجال دراسة الباحث قد تكون مصدراً من مصادر التعرف على المشكلة التي يصيغ منها الباحث فكرة بحثه وعنوانه .</a:t>
            </a:r>
            <a:endParaRPr lang="en-US" sz="2800" b="1"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6783430" y="1156574"/>
            <a:ext cx="4587733" cy="523220"/>
          </a:xfrm>
          <a:prstGeom prst="rect">
            <a:avLst/>
          </a:prstGeom>
          <a:noFill/>
        </p:spPr>
        <p:txBody>
          <a:bodyPr wrap="square" rtlCol="0">
            <a:spAutoFit/>
          </a:bodyPr>
          <a:lstStyle/>
          <a:p>
            <a:pPr lvl="1" algn="r" rtl="1"/>
            <a:r>
              <a:rPr lang="ar-EG" sz="2800" b="1" i="0" u="none" strike="noStrike" baseline="0" dirty="0">
                <a:latin typeface="TraditionalArabic-Bold"/>
              </a:rPr>
              <a:t>منابع مشكلات البحوث ومصادرها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4FD3FF4-2095-7B21-A35D-7907E03DEB20}"/>
              </a:ext>
            </a:extLst>
          </p:cNvPr>
          <p:cNvSpPr txBox="1"/>
          <p:nvPr/>
        </p:nvSpPr>
        <p:spPr>
          <a:xfrm>
            <a:off x="9218760" y="251432"/>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210943705"/>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3780" y="1001685"/>
            <a:ext cx="6652741" cy="53554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1800" b="1" i="0" u="none" strike="noStrike" baseline="0" dirty="0">
                <a:latin typeface="TraditionalArabic-Bold"/>
              </a:rPr>
              <a:t>نا222 مشكلات البحوث ومصادرها :</a:t>
            </a:r>
          </a:p>
          <a:p>
            <a:pPr algn="l"/>
            <a:r>
              <a:rPr lang="ar-EG" sz="1800" b="0" i="0" u="none" strike="noStrike" baseline="0" dirty="0">
                <a:latin typeface="TraditionalArabic"/>
              </a:rPr>
              <a:t>تتحدد أهم مصادر ومنابع المشكلات البحثية بالآتي :</a:t>
            </a:r>
          </a:p>
          <a:p>
            <a:pPr algn="l"/>
            <a:r>
              <a:rPr lang="en-US" sz="1800" b="0" i="0" u="none" strike="noStrike" baseline="0" dirty="0">
                <a:latin typeface="Calibri" panose="020F0502020204030204" pitchFamily="34" charset="0"/>
              </a:rPr>
              <a:t>1</a:t>
            </a:r>
          </a:p>
          <a:p>
            <a:pPr algn="l"/>
            <a:r>
              <a:rPr lang="ar-EG" sz="1800" b="0" i="0" u="none" strike="noStrike" baseline="0" dirty="0">
                <a:latin typeface="Calibri" panose="020F0502020204030204" pitchFamily="34" charset="0"/>
              </a:rPr>
              <a:t>) </a:t>
            </a:r>
            <a:r>
              <a:rPr lang="ar-EG" sz="1800" b="1" i="0" u="none" strike="noStrike" baseline="0" dirty="0">
                <a:latin typeface="TraditionalArabic-Bold"/>
              </a:rPr>
              <a:t>الخبرة الشخصية</a:t>
            </a:r>
            <a:r>
              <a:rPr lang="ar-EG" sz="1800" b="0" i="0" u="none" strike="noStrike" baseline="0" dirty="0">
                <a:latin typeface="TraditionalArabic"/>
              </a:rPr>
              <a:t>:</a:t>
            </a:r>
          </a:p>
          <a:p>
            <a:pPr algn="l"/>
            <a:r>
              <a:rPr lang="ar-EG" sz="1800" b="0" i="0" u="none" strike="noStrike" baseline="0" dirty="0">
                <a:latin typeface="TraditionalArabic"/>
              </a:rPr>
              <a:t>تمر ف حيا ة الباح ث تجار ب عديدة تكسبه كثيراً من الخبرات، وتثير عنده</a:t>
            </a:r>
          </a:p>
          <a:p>
            <a:pPr algn="l"/>
            <a:r>
              <a:rPr lang="ar-EG" sz="1800" b="0" i="0" u="none" strike="noStrike" baseline="0" dirty="0">
                <a:latin typeface="TraditionalArabic"/>
              </a:rPr>
              <a:t>عديداً من التساؤلات التي قد يكون بعضها مثاراً للبحث والدراسة والتحري؛</a:t>
            </a:r>
          </a:p>
          <a:p>
            <a:pPr algn="l"/>
            <a:r>
              <a:rPr lang="ar-EG" sz="1800" b="0" i="0" u="none" strike="noStrike" baseline="0" dirty="0">
                <a:latin typeface="TraditionalArabic"/>
              </a:rPr>
              <a:t>وبالتالي فإنه قد يقوم بإجراء دراسة أو بحث لمحاولة الوصول إلى شرحٍ أو تفسيرٍ</a:t>
            </a:r>
          </a:p>
          <a:p>
            <a:pPr algn="l"/>
            <a:r>
              <a:rPr lang="ar-EG" sz="1800" b="0" i="0" u="none" strike="noStrike" baseline="0" dirty="0">
                <a:latin typeface="TraditionalArabic"/>
              </a:rPr>
              <a:t>لتلك التساؤلات الغامضة.</a:t>
            </a: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7094352" y="3136177"/>
            <a:ext cx="4962146" cy="2495550"/>
          </a:xfrm>
        </p:spPr>
      </p:pic>
      <p:sp>
        <p:nvSpPr>
          <p:cNvPr id="6" name="Rectangle 5"/>
          <p:cNvSpPr/>
          <p:nvPr/>
        </p:nvSpPr>
        <p:spPr>
          <a:xfrm>
            <a:off x="180430" y="1106132"/>
            <a:ext cx="6652741" cy="5262979"/>
          </a:xfrm>
          <a:prstGeom prst="rect">
            <a:avLst/>
          </a:prstGeom>
        </p:spPr>
        <p:txBody>
          <a:bodyPr wrap="square">
            <a:spAutoFit/>
          </a:bodyPr>
          <a:lstStyle/>
          <a:p>
            <a:pPr algn="r" rtl="1"/>
            <a:r>
              <a:rPr lang="ar-EG" sz="2800" b="1" i="0" u="none" strike="noStrike" baseline="0" dirty="0">
                <a:latin typeface="Simplified Arabic" panose="02020603050405020304" pitchFamily="18" charset="-78"/>
                <a:cs typeface="Simplified Arabic" panose="02020603050405020304" pitchFamily="18" charset="-78"/>
              </a:rPr>
              <a:t>3) الدراسات والبحوث السابقة:</a:t>
            </a:r>
          </a:p>
          <a:p>
            <a:pPr algn="r" rtl="1"/>
            <a:r>
              <a:rPr lang="ar-EG" sz="2800" b="1" i="0" u="none" strike="noStrike" baseline="0" dirty="0">
                <a:latin typeface="Simplified Arabic" panose="02020603050405020304" pitchFamily="18" charset="-78"/>
                <a:cs typeface="Simplified Arabic" panose="02020603050405020304" pitchFamily="18" charset="-78"/>
              </a:rPr>
              <a:t>حيث أن البحوث والدراسا ت العلمية متشابكة ويكمل بعضها البع ض</a:t>
            </a:r>
          </a:p>
          <a:p>
            <a:pPr algn="r" rtl="1"/>
            <a:r>
              <a:rPr lang="ar-EG" sz="2800" b="1" i="0" u="none" strike="noStrike" baseline="0" dirty="0">
                <a:latin typeface="Simplified Arabic" panose="02020603050405020304" pitchFamily="18" charset="-78"/>
                <a:cs typeface="Simplified Arabic" panose="02020603050405020304" pitchFamily="18" charset="-78"/>
              </a:rPr>
              <a:t>الآخر؛ ومن هنا قد يبدأ أحد الباحثين دراسته من حيث انتهت دراسة غيره،</a:t>
            </a:r>
          </a:p>
          <a:p>
            <a:pPr algn="r" rtl="1"/>
            <a:r>
              <a:rPr lang="ar-EG" sz="2800" b="1" i="0" u="none" strike="noStrike" baseline="0" dirty="0">
                <a:latin typeface="Simplified Arabic" panose="02020603050405020304" pitchFamily="18" charset="-78"/>
                <a:cs typeface="Simplified Arabic" panose="02020603050405020304" pitchFamily="18" charset="-78"/>
              </a:rPr>
              <a:t>وكثيراً ما نجد ف خاتمات الدراسات إشارات إلى ميادين تستحق الدراسة والبحث ولم يتمكن صاحب الدراسة من القيام بها لضيق الوقت، أو لعدم توفر الإمكانا ت، أو أنها تخرج به عن موضوع دراسته الذي حدده ف فصولها</a:t>
            </a:r>
          </a:p>
          <a:p>
            <a:pPr algn="r" rtl="1"/>
            <a:r>
              <a:rPr lang="ar-EG" sz="2800" b="1" i="0" u="none" strike="noStrike" baseline="0" dirty="0">
                <a:latin typeface="Simplified Arabic" panose="02020603050405020304" pitchFamily="18" charset="-78"/>
                <a:cs typeface="Simplified Arabic" panose="02020603050405020304" pitchFamily="18" charset="-78"/>
              </a:rPr>
              <a:t>الإجرائية، فلفت النظر إلى ضرورة إجراء دراسات متممة، ومن هنا قد يكون ذلك منبعاً لمشكلات بحثية لباحثين آخرين</a:t>
            </a:r>
            <a:endParaRPr lang="en-US" sz="2800" b="1"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7393029" y="2057125"/>
            <a:ext cx="4587733" cy="523220"/>
          </a:xfrm>
          <a:prstGeom prst="rect">
            <a:avLst/>
          </a:prstGeom>
          <a:noFill/>
        </p:spPr>
        <p:txBody>
          <a:bodyPr wrap="square" rtlCol="0">
            <a:spAutoFit/>
          </a:bodyPr>
          <a:lstStyle/>
          <a:p>
            <a:pPr lvl="1" algn="ctr" rtl="1"/>
            <a:r>
              <a:rPr lang="ar-EG" sz="2800" b="1" i="0" u="none" strike="noStrike" baseline="0" dirty="0">
                <a:latin typeface="TraditionalArabic-Bold"/>
              </a:rPr>
              <a:t>منابع مشكلات البحوث ومصادرها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0362D-9B93-3B1F-9D9C-8299BEC482AA}"/>
              </a:ext>
            </a:extLst>
          </p:cNvPr>
          <p:cNvSpPr txBox="1"/>
          <p:nvPr/>
        </p:nvSpPr>
        <p:spPr>
          <a:xfrm>
            <a:off x="9143093" y="323704"/>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095038087"/>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3780" y="1001685"/>
            <a:ext cx="6652741" cy="53554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1800" b="1" i="0" u="none" strike="noStrike" baseline="0" dirty="0">
                <a:latin typeface="TraditionalArabic-Bold"/>
              </a:rPr>
              <a:t>نا222 مشكلات البحوث ومصادرها :</a:t>
            </a:r>
          </a:p>
          <a:p>
            <a:pPr algn="l"/>
            <a:r>
              <a:rPr lang="ar-EG" sz="1800" b="0" i="0" u="none" strike="noStrike" baseline="0" dirty="0">
                <a:latin typeface="TraditionalArabic"/>
              </a:rPr>
              <a:t>تتحدد أهم مصادر ومنابع المشكلات البحثية بالآتي :</a:t>
            </a:r>
          </a:p>
          <a:p>
            <a:pPr algn="l"/>
            <a:r>
              <a:rPr lang="en-US" sz="1800" b="0" i="0" u="none" strike="noStrike" baseline="0" dirty="0">
                <a:latin typeface="Calibri" panose="020F0502020204030204" pitchFamily="34" charset="0"/>
              </a:rPr>
              <a:t>1</a:t>
            </a:r>
          </a:p>
          <a:p>
            <a:pPr algn="l"/>
            <a:r>
              <a:rPr lang="ar-EG" sz="1800" b="0" i="0" u="none" strike="noStrike" baseline="0" dirty="0">
                <a:latin typeface="Calibri" panose="020F0502020204030204" pitchFamily="34" charset="0"/>
              </a:rPr>
              <a:t>) </a:t>
            </a:r>
            <a:r>
              <a:rPr lang="ar-EG" sz="1800" b="1" i="0" u="none" strike="noStrike" baseline="0" dirty="0">
                <a:latin typeface="TraditionalArabic-Bold"/>
              </a:rPr>
              <a:t>الخبرة الشخصية</a:t>
            </a:r>
            <a:r>
              <a:rPr lang="ar-EG" sz="1800" b="0" i="0" u="none" strike="noStrike" baseline="0" dirty="0">
                <a:latin typeface="TraditionalArabic"/>
              </a:rPr>
              <a:t>:</a:t>
            </a:r>
          </a:p>
          <a:p>
            <a:pPr algn="l"/>
            <a:r>
              <a:rPr lang="ar-EG" sz="1800" b="0" i="0" u="none" strike="noStrike" baseline="0" dirty="0">
                <a:latin typeface="TraditionalArabic"/>
              </a:rPr>
              <a:t>تمر ف حيا ة الباح ث تجار ب عديدة تكسبه كثيراً من الخبرات، وتثير عنده</a:t>
            </a:r>
          </a:p>
          <a:p>
            <a:pPr algn="l"/>
            <a:r>
              <a:rPr lang="ar-EG" sz="1800" b="0" i="0" u="none" strike="noStrike" baseline="0" dirty="0">
                <a:latin typeface="TraditionalArabic"/>
              </a:rPr>
              <a:t>عديداً من التساؤلات التي قد يكون بعضها مثاراً للبحث والدراسة والتحري؛</a:t>
            </a:r>
          </a:p>
          <a:p>
            <a:pPr algn="l"/>
            <a:r>
              <a:rPr lang="ar-EG" sz="1800" b="0" i="0" u="none" strike="noStrike" baseline="0" dirty="0">
                <a:latin typeface="TraditionalArabic"/>
              </a:rPr>
              <a:t>وبالتالي فإنه قد يقوم بإجراء دراسة أو بحث لمحاولة الوصول إلى شرحٍ أو تفسيرٍ</a:t>
            </a:r>
          </a:p>
          <a:p>
            <a:pPr algn="l"/>
            <a:r>
              <a:rPr lang="ar-EG" sz="1800" b="0" i="0" u="none" strike="noStrike" baseline="0" dirty="0">
                <a:latin typeface="TraditionalArabic"/>
              </a:rPr>
              <a:t>لتلك التساؤلات الغامضة.</a:t>
            </a: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710185"/>
            <a:ext cx="4962146" cy="2495550"/>
          </a:xfrm>
        </p:spPr>
      </p:pic>
      <p:sp>
        <p:nvSpPr>
          <p:cNvPr id="6" name="Rectangle 5"/>
          <p:cNvSpPr/>
          <p:nvPr/>
        </p:nvSpPr>
        <p:spPr>
          <a:xfrm>
            <a:off x="180430" y="1106132"/>
            <a:ext cx="6652741" cy="4832092"/>
          </a:xfrm>
          <a:prstGeom prst="rect">
            <a:avLst/>
          </a:prstGeom>
        </p:spPr>
        <p:txBody>
          <a:bodyPr wrap="square">
            <a:spAutoFit/>
          </a:bodyPr>
          <a:lstStyle/>
          <a:p>
            <a:pPr algn="r" rtl="1"/>
            <a:r>
              <a:rPr lang="ar-EG" sz="2800" b="1" i="0" u="none" strike="noStrike" baseline="0" dirty="0">
                <a:latin typeface="Simplified Arabic" panose="02020603050405020304" pitchFamily="18" charset="-78"/>
                <a:cs typeface="Simplified Arabic" panose="02020603050405020304" pitchFamily="18" charset="-78"/>
              </a:rPr>
              <a:t>4) مشكلات المجتمع:</a:t>
            </a:r>
          </a:p>
          <a:p>
            <a:pPr algn="r" rtl="1"/>
            <a:r>
              <a:rPr lang="ar-EG" sz="2800" b="1" i="0" u="none" strike="noStrike" baseline="0" dirty="0">
                <a:latin typeface="Simplified Arabic" panose="02020603050405020304" pitchFamily="18" charset="-78"/>
                <a:cs typeface="Simplified Arabic" panose="02020603050405020304" pitchFamily="18" charset="-78"/>
              </a:rPr>
              <a:t>فقد توجد مشكلة يواجهها المجتمع، ويمكن لأي باحث ف</a:t>
            </a:r>
            <a:r>
              <a:rPr lang="ar-EG" sz="2800" b="1" dirty="0">
                <a:latin typeface="Simplified Arabic" panose="02020603050405020304" pitchFamily="18" charset="-78"/>
                <a:cs typeface="Simplified Arabic" panose="02020603050405020304" pitchFamily="18" charset="-78"/>
              </a:rPr>
              <a:t>ى</a:t>
            </a:r>
            <a:r>
              <a:rPr lang="ar-EG" sz="2800" b="1" i="0" u="none" strike="noStrike" baseline="0" dirty="0">
                <a:latin typeface="Simplified Arabic" panose="02020603050405020304" pitchFamily="18" charset="-78"/>
                <a:cs typeface="Simplified Arabic" panose="02020603050405020304" pitchFamily="18" charset="-78"/>
              </a:rPr>
              <a:t> المجتمع أن يلمسها</a:t>
            </a:r>
          </a:p>
          <a:p>
            <a:pPr algn="r" rtl="1"/>
            <a:r>
              <a:rPr lang="ar-EG" sz="2800" b="1" i="0" u="none" strike="noStrike" baseline="0" dirty="0">
                <a:latin typeface="Simplified Arabic" panose="02020603050405020304" pitchFamily="18" charset="-78"/>
                <a:cs typeface="Simplified Arabic" panose="02020603050405020304" pitchFamily="18" charset="-78"/>
              </a:rPr>
              <a:t>ويدرك أبعادها ومخاطرها مثل مشكلة حوادث السيارات،ارتفاع معدل دوران العمل ومشكلة تسرب الطلاب من المدارس،.....الخ .</a:t>
            </a:r>
          </a:p>
          <a:p>
            <a:pPr algn="r" rtl="1"/>
            <a:endParaRPr lang="ar-EG" sz="2800" b="1" dirty="0">
              <a:latin typeface="Simplified Arabic" panose="02020603050405020304" pitchFamily="18" charset="-78"/>
              <a:cs typeface="Simplified Arabic" panose="02020603050405020304" pitchFamily="18" charset="-78"/>
            </a:endParaRPr>
          </a:p>
          <a:p>
            <a:pPr algn="r" rtl="1"/>
            <a:endParaRPr lang="ar-EG" sz="2800" b="1" dirty="0">
              <a:latin typeface="Simplified Arabic" panose="02020603050405020304" pitchFamily="18" charset="-78"/>
              <a:cs typeface="Simplified Arabic" panose="02020603050405020304" pitchFamily="18" charset="-78"/>
            </a:endParaRPr>
          </a:p>
          <a:p>
            <a:pPr algn="r" rtl="1"/>
            <a:endParaRPr lang="ar-EG" sz="2800" b="1" dirty="0">
              <a:latin typeface="Simplified Arabic" panose="02020603050405020304" pitchFamily="18" charset="-78"/>
              <a:cs typeface="Simplified Arabic" panose="02020603050405020304" pitchFamily="18" charset="-78"/>
            </a:endParaRPr>
          </a:p>
          <a:p>
            <a:pPr algn="r" rtl="1"/>
            <a:endParaRPr lang="ar-EG" sz="2800" b="1" dirty="0">
              <a:latin typeface="Simplified Arabic" panose="02020603050405020304" pitchFamily="18" charset="-78"/>
              <a:cs typeface="Simplified Arabic" panose="02020603050405020304" pitchFamily="18" charset="-78"/>
            </a:endParaRPr>
          </a:p>
          <a:p>
            <a:pPr algn="r" rtl="1"/>
            <a:endParaRPr lang="en-US" sz="2800" b="1"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7393029" y="2057125"/>
            <a:ext cx="4587733" cy="523220"/>
          </a:xfrm>
          <a:prstGeom prst="rect">
            <a:avLst/>
          </a:prstGeom>
          <a:noFill/>
        </p:spPr>
        <p:txBody>
          <a:bodyPr wrap="square" rtlCol="0">
            <a:spAutoFit/>
          </a:bodyPr>
          <a:lstStyle/>
          <a:p>
            <a:pPr lvl="1" algn="ctr" rtl="1"/>
            <a:r>
              <a:rPr lang="ar-EG" sz="2800" b="1" i="0" u="none" strike="noStrike" baseline="0" dirty="0">
                <a:latin typeface="TraditionalArabic-Bold"/>
              </a:rPr>
              <a:t>منابع مشكلات البحوث ومصادرها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52FA178-207B-EB72-0FF8-CC29C4249E0E}"/>
              </a:ext>
            </a:extLst>
          </p:cNvPr>
          <p:cNvSpPr txBox="1"/>
          <p:nvPr/>
        </p:nvSpPr>
        <p:spPr>
          <a:xfrm>
            <a:off x="9143093" y="217587"/>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779426335"/>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37309" y="1793490"/>
            <a:ext cx="4962146" cy="35917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i="0" u="sng" strike="noStrike" baseline="0" dirty="0">
                <a:solidFill>
                  <a:srgbClr val="00B0F0"/>
                </a:solidFill>
                <a:latin typeface="Simplified Arabic" panose="02020603050405020304" pitchFamily="18" charset="-78"/>
                <a:cs typeface="Simplified Arabic" panose="02020603050405020304" pitchFamily="18" charset="-78"/>
              </a:rPr>
              <a:t>مواصفات مشكلة البحث الجيدة :</a:t>
            </a:r>
          </a:p>
          <a:p>
            <a:pPr algn="r" rtl="1"/>
            <a:r>
              <a:rPr lang="ar-EG" sz="2800" b="1" i="0" u="none" strike="noStrike" baseline="0" dirty="0">
                <a:solidFill>
                  <a:schemeClr val="tx1"/>
                </a:solidFill>
                <a:latin typeface="Simplified Arabic" panose="02020603050405020304" pitchFamily="18" charset="-78"/>
                <a:cs typeface="Simplified Arabic" panose="02020603050405020304" pitchFamily="18" charset="-78"/>
              </a:rPr>
              <a:t>هناك مواصفات معينة يتعين توفرها حتى يمكن اعتبار المشكلة جيدة وجديرة</a:t>
            </a:r>
          </a:p>
          <a:p>
            <a:pPr algn="r" rtl="1"/>
            <a:r>
              <a:rPr lang="ar-EG" sz="2800" b="1" i="0" u="none" strike="noStrike" baseline="0" dirty="0">
                <a:solidFill>
                  <a:schemeClr val="tx1"/>
                </a:solidFill>
                <a:latin typeface="Simplified Arabic" panose="02020603050405020304" pitchFamily="18" charset="-78"/>
                <a:cs typeface="Simplified Arabic" panose="02020603050405020304" pitchFamily="18" charset="-78"/>
              </a:rPr>
              <a:t>بالبحث والدراسة من أهم تلك المواصفات ما يلي:</a:t>
            </a:r>
            <a:endParaRPr lang="id-ID" sz="2800" b="1" dirty="0">
              <a:solidFill>
                <a:schemeClr val="tx1"/>
              </a:solidFill>
              <a:latin typeface="Simplified Arabic" panose="02020603050405020304" pitchFamily="18" charset="-78"/>
              <a:cs typeface="Simplified Arabic" panose="02020603050405020304" pitchFamily="18"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372184" y="1960395"/>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20548D1-3E1B-E993-E8F4-B225294FD18F}"/>
              </a:ext>
            </a:extLst>
          </p:cNvPr>
          <p:cNvSpPr txBox="1"/>
          <p:nvPr/>
        </p:nvSpPr>
        <p:spPr>
          <a:xfrm>
            <a:off x="9143093" y="217587"/>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799313096"/>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5959" y="1435334"/>
            <a:ext cx="7244698" cy="38011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i="0" u="sng" strike="noStrike" baseline="0" dirty="0">
                <a:solidFill>
                  <a:srgbClr val="00B0F0"/>
                </a:solidFill>
                <a:latin typeface="Simplified Arabic" panose="02020603050405020304" pitchFamily="18" charset="-78"/>
                <a:cs typeface="Simplified Arabic" panose="02020603050405020304" pitchFamily="18" charset="-78"/>
              </a:rPr>
              <a:t>مواصفات مشكلة البحث الجيدة :</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1- أن تستحوذ على اهتمام الباحث وتتناسب مع قدراته وإمكاناته.</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2- أن تكو ن ذا ت قيمة علمية ، بمعنى أن تمثل دراستها إضافة علمية في مجال تخصص الباحث.</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3- أن يكون لها فائدة عملية، بمعنى أن يتم تطبيق النتائج التي يتم التوصل إليها فى الواقع العملي.</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4- أن تكون المشكلة مستمرة، بمعنى أنها قائمة وأثرها مستمر،أو</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يخشى من عودتها مجددا.</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5- أن تكون جديدة بمعنى أنها غير مكررة أو منقولة.</a:t>
            </a:r>
            <a:endParaRPr lang="id-ID" sz="2400" b="1" dirty="0">
              <a:solidFill>
                <a:schemeClr val="tx1"/>
              </a:solidFill>
              <a:latin typeface="Simplified Arabic" panose="02020603050405020304" pitchFamily="18" charset="-78"/>
              <a:cs typeface="Simplified Arabic" panose="02020603050405020304" pitchFamily="18" charset="-78"/>
            </a:endParaRPr>
          </a:p>
        </p:txBody>
      </p:sp>
      <p:pic>
        <p:nvPicPr>
          <p:cNvPr id="5" name="Picture Placeholder 4"/>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2315" b="12315"/>
          <a:stretch>
            <a:fillRect/>
          </a:stretch>
        </p:blipFill>
        <p:spPr>
          <a:xfrm>
            <a:off x="8034002" y="2571919"/>
            <a:ext cx="3742039" cy="1881937"/>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075D4F2-0E21-6D6F-B869-D2706203ECCC}"/>
              </a:ext>
            </a:extLst>
          </p:cNvPr>
          <p:cNvSpPr txBox="1"/>
          <p:nvPr/>
        </p:nvSpPr>
        <p:spPr>
          <a:xfrm>
            <a:off x="9218760" y="217587"/>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759217273"/>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2100" y="1597735"/>
            <a:ext cx="5928591" cy="45259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u="sng" dirty="0">
                <a:solidFill>
                  <a:srgbClr val="669BBC"/>
                </a:solidFill>
                <a:latin typeface="Simplified Arabic" panose="02020603050405020304" pitchFamily="18" charset="-78"/>
                <a:cs typeface="Simplified Arabic" panose="02020603050405020304" pitchFamily="18" charset="-78"/>
              </a:rPr>
              <a:t>مواصفات مشكلة البحث الجيدة :</a:t>
            </a:r>
          </a:p>
          <a:p>
            <a:pPr algn="r" rtl="1"/>
            <a:r>
              <a:rPr lang="ar-EG" sz="2400" b="1" dirty="0">
                <a:solidFill>
                  <a:schemeClr val="tx1"/>
                </a:solidFill>
                <a:latin typeface="Simplified Arabic" panose="02020603050405020304" pitchFamily="18" charset="-78"/>
                <a:cs typeface="Simplified Arabic" panose="02020603050405020304" pitchFamily="18" charset="-78"/>
              </a:rPr>
              <a:t>6- أن تكون واقعية بمعنى أنها ليست افتراضية، أو من نسج الخيال.</a:t>
            </a:r>
          </a:p>
          <a:p>
            <a:pPr algn="r" rtl="1"/>
            <a:r>
              <a:rPr lang="ar-EG" sz="2400" b="1" dirty="0">
                <a:solidFill>
                  <a:schemeClr val="tx1"/>
                </a:solidFill>
                <a:latin typeface="Simplified Arabic" panose="02020603050405020304" pitchFamily="18" charset="-78"/>
                <a:cs typeface="Simplified Arabic" panose="02020603050405020304" pitchFamily="18" charset="-78"/>
              </a:rPr>
              <a:t>7- أن تمثل موضوعا محددا تسهل دراسته ، بدلاً من كونه موضوعا عاماومتشعبا يصعب الإلمام به أو تناوله .</a:t>
            </a:r>
          </a:p>
          <a:p>
            <a:pPr algn="r" rtl="1"/>
            <a:r>
              <a:rPr lang="ar-EG" sz="2400" b="1" dirty="0">
                <a:solidFill>
                  <a:schemeClr val="tx1"/>
                </a:solidFill>
                <a:latin typeface="Simplified Arabic" panose="02020603050405020304" pitchFamily="18" charset="-78"/>
                <a:cs typeface="Simplified Arabic" panose="02020603050405020304" pitchFamily="18" charset="-78"/>
              </a:rPr>
              <a:t>8- أن تكون المشكلة قابلة للبحث، بمعنى أن تتوافر المعلومات والتسهيلات التي يحتاجها الباحث.</a:t>
            </a:r>
          </a:p>
          <a:p>
            <a:pPr algn="r" rtl="1"/>
            <a:r>
              <a:rPr lang="ar-EG" sz="2400" b="1" dirty="0">
                <a:solidFill>
                  <a:schemeClr val="tx1"/>
                </a:solidFill>
                <a:latin typeface="Simplified Arabic" panose="02020603050405020304" pitchFamily="18" charset="-78"/>
                <a:cs typeface="Simplified Arabic" panose="02020603050405020304" pitchFamily="18" charset="-78"/>
              </a:rPr>
              <a:t>9- أن تكون ف متناول الباحث، أي أن تتفق مع قدراته وإمكاناته.</a:t>
            </a:r>
          </a:p>
          <a:p>
            <a:pPr algn="r" rtl="1"/>
            <a:r>
              <a:rPr lang="ar-EG" sz="2400" b="1" dirty="0">
                <a:solidFill>
                  <a:schemeClr val="tx1"/>
                </a:solidFill>
                <a:latin typeface="Simplified Arabic" panose="02020603050405020304" pitchFamily="18" charset="-78"/>
                <a:cs typeface="Simplified Arabic" panose="02020603050405020304" pitchFamily="18" charset="-78"/>
              </a:rPr>
              <a:t>10- أن تتوفر المصادر التي يستقي منها الباحث المعلومات عن المشكلة.</a:t>
            </a:r>
            <a:endParaRPr lang="id-ID" sz="2400" b="1" dirty="0">
              <a:solidFill>
                <a:schemeClr val="tx1"/>
              </a:solidFill>
              <a:latin typeface="Simplified Arabic" panose="02020603050405020304" pitchFamily="18" charset="-78"/>
              <a:cs typeface="Simplified Arabic" panose="02020603050405020304" pitchFamily="18"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423787"/>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393C8A6-4F5D-1D99-847F-2B0176C37607}"/>
              </a:ext>
            </a:extLst>
          </p:cNvPr>
          <p:cNvSpPr txBox="1"/>
          <p:nvPr/>
        </p:nvSpPr>
        <p:spPr>
          <a:xfrm>
            <a:off x="9107091" y="300845"/>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872102279"/>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2100" y="1597735"/>
            <a:ext cx="5928591" cy="45259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u="sng" dirty="0">
                <a:solidFill>
                  <a:srgbClr val="669BBC"/>
                </a:solidFill>
                <a:latin typeface="Simplified Arabic" panose="02020603050405020304" pitchFamily="18" charset="-78"/>
                <a:cs typeface="Simplified Arabic" panose="02020603050405020304" pitchFamily="18" charset="-78"/>
              </a:rPr>
              <a:t>صياغة المشكلة:</a:t>
            </a:r>
          </a:p>
          <a:p>
            <a:pPr algn="r" rtl="1"/>
            <a:r>
              <a:rPr lang="ar-EG" sz="2800" b="1" dirty="0">
                <a:solidFill>
                  <a:schemeClr val="tx1"/>
                </a:solidFill>
                <a:latin typeface="Simplified Arabic" panose="02020603050405020304" pitchFamily="18" charset="-78"/>
                <a:cs typeface="Simplified Arabic" panose="02020603050405020304" pitchFamily="18" charset="-78"/>
              </a:rPr>
              <a:t>يقوم الباحث بصياغة المشكلة صياغة دقيقة محددة، يتمكن من خلالها وضع</a:t>
            </a:r>
          </a:p>
          <a:p>
            <a:pPr algn="r" rtl="1"/>
            <a:r>
              <a:rPr lang="ar-EG" sz="2800" b="1" dirty="0">
                <a:solidFill>
                  <a:schemeClr val="tx1"/>
                </a:solidFill>
                <a:latin typeface="Simplified Arabic" panose="02020603050405020304" pitchFamily="18" charset="-78"/>
                <a:cs typeface="Simplified Arabic" panose="02020603050405020304" pitchFamily="18" charset="-78"/>
              </a:rPr>
              <a:t>المشكلة ف قالب محدد، يسهل معه التعامل مع المشكلة ودراستها.</a:t>
            </a:r>
          </a:p>
          <a:p>
            <a:pPr algn="r" rtl="1"/>
            <a:r>
              <a:rPr lang="ar-EG" sz="2800" b="1" dirty="0">
                <a:solidFill>
                  <a:schemeClr val="tx1"/>
                </a:solidFill>
                <a:latin typeface="Simplified Arabic" panose="02020603050405020304" pitchFamily="18" charset="-78"/>
                <a:cs typeface="Simplified Arabic" panose="02020603050405020304" pitchFamily="18" charset="-78"/>
              </a:rPr>
              <a:t>وفيما يلي بعض الطرق لصياغة المشكلة :</a:t>
            </a:r>
            <a:endParaRPr lang="id-ID" sz="2400" b="1" dirty="0">
              <a:solidFill>
                <a:schemeClr val="tx1"/>
              </a:solidFill>
              <a:latin typeface="Simplified Arabic" panose="02020603050405020304" pitchFamily="18" charset="-78"/>
              <a:cs typeface="Simplified Arabic" panose="02020603050405020304" pitchFamily="18"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423787"/>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BE46C5E-6F18-29AE-9987-DB006B728036}"/>
              </a:ext>
            </a:extLst>
          </p:cNvPr>
          <p:cNvSpPr txBox="1"/>
          <p:nvPr/>
        </p:nvSpPr>
        <p:spPr>
          <a:xfrm>
            <a:off x="9283700" y="217587"/>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739628470"/>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597735"/>
            <a:ext cx="6261934" cy="4442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u="sng" dirty="0">
                <a:solidFill>
                  <a:srgbClr val="669BBC"/>
                </a:solidFill>
                <a:latin typeface="Simplified Arabic" panose="02020603050405020304" pitchFamily="18" charset="-78"/>
                <a:cs typeface="Simplified Arabic" panose="02020603050405020304" pitchFamily="18" charset="-78"/>
              </a:rPr>
              <a:t>صياغة المشكلة:</a:t>
            </a:r>
          </a:p>
          <a:p>
            <a:pPr algn="r" rtl="1"/>
            <a:r>
              <a:rPr lang="en-US" sz="2400" b="0" i="0" u="none" strike="noStrike" baseline="0" dirty="0">
                <a:solidFill>
                  <a:srgbClr val="669BBC"/>
                </a:solidFill>
                <a:latin typeface="Calibri" panose="020F0502020204030204" pitchFamily="34" charset="0"/>
              </a:rPr>
              <a:t>1</a:t>
            </a:r>
            <a:r>
              <a:rPr lang="ar-EG" sz="2400" b="0" i="0" u="none" strike="noStrike" baseline="0" dirty="0">
                <a:solidFill>
                  <a:srgbClr val="669BBC"/>
                </a:solidFill>
                <a:latin typeface="Calibri" panose="020F0502020204030204" pitchFamily="34" charset="0"/>
              </a:rPr>
              <a:t>) </a:t>
            </a:r>
            <a:r>
              <a:rPr lang="ar-EG" sz="2400" b="1" i="0" u="none" strike="noStrike" baseline="0" dirty="0">
                <a:solidFill>
                  <a:srgbClr val="669BBC"/>
                </a:solidFill>
                <a:latin typeface="TraditionalArabic-Bold"/>
              </a:rPr>
              <a:t>الصياغة اللفظية التقديرية:</a:t>
            </a:r>
          </a:p>
          <a:p>
            <a:pPr algn="r" rtl="1"/>
            <a:r>
              <a:rPr lang="ar-EG" sz="2400" b="1" i="0" u="none" strike="noStrike" baseline="0" dirty="0">
                <a:solidFill>
                  <a:schemeClr val="tx1"/>
                </a:solidFill>
                <a:latin typeface="TraditionalArabic"/>
              </a:rPr>
              <a:t>وهي الصياغة التي يستخدمها الباحث إذا كان موضوعه من الموضوعات</a:t>
            </a:r>
          </a:p>
          <a:p>
            <a:pPr algn="r" rtl="1"/>
            <a:r>
              <a:rPr lang="ar-EG" sz="2400" b="1" i="0" u="none" strike="noStrike" baseline="0" dirty="0">
                <a:solidFill>
                  <a:schemeClr val="tx1"/>
                </a:solidFill>
                <a:latin typeface="TraditionalArabic"/>
              </a:rPr>
              <a:t>العامة التي تحتاج إلى استكشاف، وجمع معلومات عامة، بمعنى لا توجد فى</a:t>
            </a:r>
          </a:p>
          <a:p>
            <a:pPr algn="r" rtl="1"/>
            <a:r>
              <a:rPr lang="ar-EG" sz="2400" b="1" i="0" u="none" strike="noStrike" baseline="0" dirty="0">
                <a:solidFill>
                  <a:schemeClr val="tx1"/>
                </a:solidFill>
                <a:latin typeface="TraditionalArabic"/>
              </a:rPr>
              <a:t>ذهن الباحث أسئلة معينة يبحث عن إجابات لها، فهو يريد التوصل إلى أكبر قدر ممكن من المعلومات عن المشكلة.</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423787"/>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7C37F1A-53C6-7F6C-64D0-40591AFC559F}"/>
              </a:ext>
            </a:extLst>
          </p:cNvPr>
          <p:cNvSpPr txBox="1"/>
          <p:nvPr/>
        </p:nvSpPr>
        <p:spPr>
          <a:xfrm>
            <a:off x="9218760" y="346564"/>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4268608542"/>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597735"/>
            <a:ext cx="6261934" cy="4442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u="sng" dirty="0">
                <a:solidFill>
                  <a:srgbClr val="669BBC"/>
                </a:solidFill>
                <a:latin typeface="Simplified Arabic" panose="02020603050405020304" pitchFamily="18" charset="-78"/>
                <a:cs typeface="Simplified Arabic" panose="02020603050405020304" pitchFamily="18" charset="-78"/>
              </a:rPr>
              <a:t>صياغة المشكلة:</a:t>
            </a:r>
          </a:p>
          <a:p>
            <a:pPr algn="r" rtl="1"/>
            <a:r>
              <a:rPr lang="ar-EG" sz="2400" b="1" i="0" u="none" strike="noStrike" baseline="0" dirty="0">
                <a:solidFill>
                  <a:schemeClr val="tx1"/>
                </a:solidFill>
                <a:latin typeface="TraditionalArabic"/>
              </a:rPr>
              <a:t>2) الصياغة على هيئة سؤال :</a:t>
            </a:r>
          </a:p>
          <a:p>
            <a:pPr algn="r" rtl="1"/>
            <a:r>
              <a:rPr lang="ar-EG" sz="2400" b="1" i="0" u="none" strike="noStrike" baseline="0" dirty="0">
                <a:solidFill>
                  <a:schemeClr val="tx1"/>
                </a:solidFill>
                <a:latin typeface="TraditionalArabic"/>
              </a:rPr>
              <a:t>وهي الصياغة التي يستخدمها الباحث عندما تكون المشكلة واضحة، وهناك</a:t>
            </a:r>
          </a:p>
          <a:p>
            <a:pPr algn="r" rtl="1"/>
            <a:r>
              <a:rPr lang="ar-EG" sz="2400" b="1" i="0" u="none" strike="noStrike" baseline="0" dirty="0">
                <a:solidFill>
                  <a:schemeClr val="tx1"/>
                </a:solidFill>
                <a:latin typeface="TraditionalArabic"/>
              </a:rPr>
              <a:t>سؤال أو أكثر يرغب الباحث ف معرفة الإجابة عليها.</a:t>
            </a:r>
          </a:p>
          <a:p>
            <a:pPr algn="r" rtl="1"/>
            <a:r>
              <a:rPr lang="ar-EG" sz="2400" b="1" i="0" u="none" strike="noStrike" baseline="0" dirty="0">
                <a:solidFill>
                  <a:schemeClr val="tx1"/>
                </a:solidFill>
                <a:latin typeface="TraditionalArabic"/>
              </a:rPr>
              <a:t>مثال: كيف يمكن تطوير سياسة القبول بالتعليم العال</a:t>
            </a:r>
            <a:r>
              <a:rPr lang="ar-EG" sz="2400" b="1" dirty="0">
                <a:solidFill>
                  <a:schemeClr val="tx1"/>
                </a:solidFill>
                <a:latin typeface="TraditionalArabic"/>
              </a:rPr>
              <a:t>ى</a:t>
            </a:r>
            <a:r>
              <a:rPr lang="ar-EG" sz="2400" b="1" i="0" u="none" strike="noStrike" baseline="0" dirty="0">
                <a:solidFill>
                  <a:schemeClr val="tx1"/>
                </a:solidFill>
                <a:latin typeface="TraditionalArabic"/>
              </a:rPr>
              <a:t> فى مدينة .... ضوء معايير الجودة؟</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181225"/>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AE8A96C-A7C1-69B4-6346-9FEC870BD5C3}"/>
              </a:ext>
            </a:extLst>
          </p:cNvPr>
          <p:cNvSpPr txBox="1"/>
          <p:nvPr/>
        </p:nvSpPr>
        <p:spPr>
          <a:xfrm>
            <a:off x="9143093" y="217587"/>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15914164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2690" y="1960418"/>
            <a:ext cx="5749314" cy="34151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u="sng" dirty="0">
                <a:solidFill>
                  <a:srgbClr val="00B0F0"/>
                </a:solidFill>
                <a:latin typeface="Simplified Arabic" panose="02020603050405020304" pitchFamily="18" charset="-78"/>
                <a:cs typeface="Simplified Arabic" panose="02020603050405020304" pitchFamily="18" charset="-78"/>
              </a:rPr>
              <a:t>صياغة المشكلة:</a:t>
            </a:r>
          </a:p>
          <a:p>
            <a:pPr algn="r" rtl="1"/>
            <a:r>
              <a:rPr lang="ar-EG" sz="2800" b="1" i="0" u="none" strike="noStrike" baseline="0" dirty="0">
                <a:solidFill>
                  <a:srgbClr val="00B0F0"/>
                </a:solidFill>
                <a:latin typeface="TraditionalArabic"/>
              </a:rPr>
              <a:t>3) الصياغة على هيئة فرض :</a:t>
            </a:r>
          </a:p>
          <a:p>
            <a:pPr algn="r" rtl="1"/>
            <a:r>
              <a:rPr lang="ar-EG" sz="2800" b="1" i="0" u="none" strike="noStrike" baseline="0" dirty="0">
                <a:solidFill>
                  <a:schemeClr val="tx1"/>
                </a:solidFill>
                <a:latin typeface="TraditionalArabic"/>
              </a:rPr>
              <a:t>وهي الصياغة التي يستخدمها الباحث لتلاءم المشكلات التي يكون فيها متغيران أو أكثر يريد الباحث التعرف على العلاقة التي تربطهما، وتحديد شكل تلك العلاقة، وهل هي علاقة طردية أو عكسية.</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423787"/>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26BBFDC-11E2-4926-1FE0-89E7D9E74113}"/>
              </a:ext>
            </a:extLst>
          </p:cNvPr>
          <p:cNvSpPr txBox="1"/>
          <p:nvPr/>
        </p:nvSpPr>
        <p:spPr>
          <a:xfrm>
            <a:off x="9107091" y="217587"/>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603617081"/>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0382" y="1552720"/>
            <a:ext cx="11159836" cy="4500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spcBef>
                <a:spcPts val="600"/>
              </a:spcBef>
              <a:spcAft>
                <a:spcPts val="600"/>
              </a:spcAft>
            </a:pPr>
            <a:r>
              <a:rPr lang="ar-EG" sz="2000" b="1" dirty="0">
                <a:solidFill>
                  <a:srgbClr val="FF0000"/>
                </a:solidFill>
                <a:effectLst/>
                <a:latin typeface="Calibri" panose="020F0502020204030204" pitchFamily="34" charset="0"/>
                <a:ea typeface="Calibri" panose="020F0502020204030204" pitchFamily="34" charset="0"/>
              </a:rPr>
              <a:t>تأثير ممارسات الموارد البشرية الخضراء على تحسن أداء المنظمة</a:t>
            </a:r>
            <a:endParaRPr lang="en-US" sz="2000" b="1" dirty="0">
              <a:solidFill>
                <a:srgbClr val="FF0000"/>
              </a:solidFill>
              <a:latin typeface="Calibri" panose="020F0502020204030204" pitchFamily="34" charset="0"/>
              <a:ea typeface="Calibri" panose="020F0502020204030204" pitchFamily="34" charset="0"/>
            </a:endParaRPr>
          </a:p>
          <a:p>
            <a:pPr marL="0" marR="0" algn="r" rtl="1">
              <a:spcBef>
                <a:spcPts val="600"/>
              </a:spcBef>
              <a:spcAft>
                <a:spcPts val="600"/>
              </a:spcAft>
            </a:pPr>
            <a:r>
              <a:rPr lang="ar-SA" sz="2000" b="1" dirty="0">
                <a:solidFill>
                  <a:schemeClr val="tx1"/>
                </a:solidFill>
                <a:effectLst/>
                <a:latin typeface="Calibri" panose="020F0502020204030204" pitchFamily="34" charset="0"/>
                <a:ea typeface="Calibri" panose="020F0502020204030204" pitchFamily="34" charset="0"/>
              </a:rPr>
              <a:t>في ضوء الدراسات السابقة ونتائج الدراسة الاستطلاعية التي قام بها الباحث على </a:t>
            </a:r>
            <a:r>
              <a:rPr lang="ar-SA" sz="2000" b="1" dirty="0">
                <a:solidFill>
                  <a:schemeClr val="tx1"/>
                </a:solidFill>
                <a:effectLst/>
                <a:latin typeface="Calibri" panose="020F0502020204030204" pitchFamily="34" charset="0"/>
                <a:ea typeface="Times New Roman" panose="02020603050405020304" pitchFamily="18" charset="0"/>
              </a:rPr>
              <a:t>شركات تصنيع الأجهزة الكهربائية المنزلية بقطاع القاهرة الكبرى، تتلخص مشكلة البحث في الإجابة على التساؤل الرئيس التالي: </a:t>
            </a:r>
            <a:endParaRPr lang="en-US" sz="2000" b="1" dirty="0">
              <a:solidFill>
                <a:schemeClr val="tx1"/>
              </a:solidFill>
              <a:effectLst/>
              <a:latin typeface="Calibri" panose="020F0502020204030204" pitchFamily="34" charset="0"/>
              <a:ea typeface="Calibri" panose="020F0502020204030204" pitchFamily="34" charset="0"/>
            </a:endParaRPr>
          </a:p>
          <a:p>
            <a:pPr marL="0" marR="0" indent="457200" algn="just" rtl="1">
              <a:spcBef>
                <a:spcPts val="600"/>
              </a:spcBef>
              <a:spcAft>
                <a:spcPts val="600"/>
              </a:spcAft>
            </a:pPr>
            <a:r>
              <a:rPr lang="ar-SA" sz="2000" b="1" dirty="0">
                <a:solidFill>
                  <a:schemeClr val="tx1"/>
                </a:solidFill>
                <a:effectLst/>
                <a:latin typeface="Calibri" panose="020F0502020204030204" pitchFamily="34" charset="0"/>
                <a:ea typeface="Calibri" panose="020F0502020204030204" pitchFamily="34" charset="0"/>
              </a:rPr>
              <a:t>"ما تأثير تطبيق ممارسات إدارة الموارد البشرية الخضراء على تحسن أداء شركات تصنيع الأجهزة الكهربائية المنزلية في قطاع القاهرة الكبرى التنظيمي"؟</a:t>
            </a:r>
            <a:endParaRPr lang="en-US" sz="2000" b="1" dirty="0">
              <a:solidFill>
                <a:schemeClr val="tx1"/>
              </a:solidFill>
              <a:effectLst/>
              <a:latin typeface="Calibri" panose="020F0502020204030204" pitchFamily="34" charset="0"/>
              <a:ea typeface="Calibri" panose="020F0502020204030204" pitchFamily="34" charset="0"/>
            </a:endParaRPr>
          </a:p>
          <a:p>
            <a:pPr marL="0" marR="0" indent="457200" algn="just" rtl="1">
              <a:spcBef>
                <a:spcPts val="600"/>
              </a:spcBef>
              <a:spcAft>
                <a:spcPts val="600"/>
              </a:spcAft>
            </a:pPr>
            <a:r>
              <a:rPr lang="ar-SA" sz="2000" b="1" dirty="0">
                <a:solidFill>
                  <a:schemeClr val="tx1"/>
                </a:solidFill>
                <a:effectLst/>
                <a:latin typeface="Calibri" panose="020F0502020204030204" pitchFamily="34" charset="0"/>
                <a:ea typeface="Calibri" panose="020F0502020204030204" pitchFamily="34" charset="0"/>
              </a:rPr>
              <a:t>وينبثق من التساؤل الرئيس التساؤلات الفرعية التالية:</a:t>
            </a:r>
            <a:endParaRPr lang="en-US" sz="2000" b="1" dirty="0">
              <a:solidFill>
                <a:schemeClr val="tx1"/>
              </a:solidFill>
              <a:effectLst/>
              <a:latin typeface="Calibri" panose="020F0502020204030204" pitchFamily="34" charset="0"/>
              <a:ea typeface="Calibri" panose="020F0502020204030204" pitchFamily="34" charset="0"/>
            </a:endParaRPr>
          </a:p>
          <a:p>
            <a:pPr marL="342900" marR="0" lvl="0" indent="-342900" algn="just" rtl="1" fontAlgn="base">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ما طبيعة العلاقة بين أبعاد متغيرات البحث (ممارسات إدارة الموارد البشرية الخضراء، أداء المنظمة)؟</a:t>
            </a:r>
            <a:endParaRPr lang="en-US" sz="2000" b="1" dirty="0">
              <a:solidFill>
                <a:schemeClr val="tx1"/>
              </a:solidFill>
              <a:effectLst/>
              <a:latin typeface="Calibri" panose="020F0502020204030204" pitchFamily="34" charset="0"/>
              <a:ea typeface="Calibri" panose="020F0502020204030204" pitchFamily="34" charset="0"/>
            </a:endParaRPr>
          </a:p>
          <a:p>
            <a:pPr marL="342900" marR="0" lvl="0" indent="-342900" algn="just" rtl="1" fontAlgn="base">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هل يوجد تأثير لممارسات إدارة الموارد البشرية الخضراء على أداء المنظمة؟</a:t>
            </a:r>
            <a:endParaRPr lang="en-US" sz="2000" b="1" dirty="0">
              <a:solidFill>
                <a:schemeClr val="tx1"/>
              </a:solidFill>
              <a:effectLst/>
              <a:latin typeface="Calibri" panose="020F0502020204030204" pitchFamily="34" charset="0"/>
              <a:ea typeface="Calibri" panose="020F0502020204030204" pitchFamily="34" charset="0"/>
            </a:endParaRPr>
          </a:p>
          <a:p>
            <a:pPr marL="342900" marR="0" lvl="0" indent="-342900" algn="just" rtl="1" fontAlgn="base">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هل يوجد اختلاف في إدراك العاملين لمتغيرات البحث (ممارسات إدارة الموارد البشرية الخضراء، أداء المنظمة) باختلاف متغيراتهم الديموغرافية (النوع، السن، المستوى التعليمي، الخبرة)؟</a:t>
            </a:r>
            <a:endParaRPr lang="en-US" sz="2000" b="1" dirty="0">
              <a:solidFill>
                <a:schemeClr val="tx1"/>
              </a:solidFill>
              <a:effectLst/>
              <a:latin typeface="Calibri" panose="020F0502020204030204" pitchFamily="34" charset="0"/>
              <a:ea typeface="Calibri" panose="020F0502020204030204" pitchFamily="34" charset="0"/>
            </a:endParaRPr>
          </a:p>
        </p:txBody>
      </p:sp>
      <p:sp>
        <p:nvSpPr>
          <p:cNvPr id="24" name="TextBox 23"/>
          <p:cNvSpPr txBox="1"/>
          <p:nvPr/>
        </p:nvSpPr>
        <p:spPr>
          <a:xfrm>
            <a:off x="2485572" y="1055757"/>
            <a:ext cx="9027556" cy="993926"/>
          </a:xfrm>
          <a:prstGeom prst="rect">
            <a:avLst/>
          </a:prstGeom>
          <a:noFill/>
        </p:spPr>
        <p:txBody>
          <a:bodyPr wrap="square" rtlCol="0">
            <a:spAutoFit/>
          </a:bodyPr>
          <a:lstStyle/>
          <a:p>
            <a:pPr marL="0" marR="0" algn="r" rtl="1">
              <a:lnSpc>
                <a:spcPct val="107000"/>
              </a:lnSpc>
              <a:spcBef>
                <a:spcPts val="0"/>
              </a:spcBef>
              <a:spcAft>
                <a:spcPts val="0"/>
              </a:spcAft>
            </a:pPr>
            <a:r>
              <a:rPr lang="ar-EG" sz="2800" b="1" dirty="0">
                <a:effectLst/>
                <a:latin typeface="TraditionalArabic"/>
                <a:ea typeface="Calibri" panose="020F0502020204030204" pitchFamily="34" charset="0"/>
                <a:cs typeface="TraditionalArabic"/>
              </a:rPr>
              <a:t>مثال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93AB4D1-03C6-3284-214E-595E974D89C2}"/>
              </a:ext>
            </a:extLst>
          </p:cNvPr>
          <p:cNvSpPr txBox="1"/>
          <p:nvPr/>
        </p:nvSpPr>
        <p:spPr>
          <a:xfrm>
            <a:off x="9130407" y="6237501"/>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5233855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71842" y="500900"/>
            <a:ext cx="1017653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1055" y="967993"/>
            <a:ext cx="11305309" cy="49631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lnSpc>
                <a:spcPct val="107000"/>
              </a:lnSpc>
              <a:spcBef>
                <a:spcPts val="0"/>
              </a:spcBef>
              <a:spcAft>
                <a:spcPts val="0"/>
              </a:spcAft>
              <a:tabLst>
                <a:tab pos="3000375" algn="ctr"/>
                <a:tab pos="6000750" algn="r"/>
              </a:tabLst>
            </a:pPr>
            <a:r>
              <a:rPr lang="ar-EG" sz="1800" b="1" dirty="0">
                <a:solidFill>
                  <a:srgbClr val="FF0000"/>
                </a:solidFill>
                <a:effectLst/>
                <a:latin typeface="Calibri" panose="020F0502020204030204" pitchFamily="34" charset="0"/>
                <a:ea typeface="Calibri" panose="020F0502020204030204" pitchFamily="34" charset="0"/>
                <a:cs typeface="Simplified Arabic" panose="02020603050405020304" pitchFamily="18" charset="-78"/>
              </a:rPr>
              <a:t>                   تأثير الاحتراق الوظيفي على الالتزام التنظيمي    	</a:t>
            </a:r>
            <a:endParaRPr lang="en-US" sz="18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0"/>
              </a:spcAft>
            </a:pPr>
            <a:r>
              <a:rPr lang="ar-EG" sz="1800" dirty="0">
                <a:solidFill>
                  <a:srgbClr val="FF0000"/>
                </a:solidFill>
                <a:effectLst/>
                <a:latin typeface="Calibri" panose="020F0502020204030204" pitchFamily="34" charset="0"/>
                <a:ea typeface="Calibri" panose="020F0502020204030204" pitchFamily="34" charset="0"/>
                <a:cs typeface="Simplified Arabic" panose="02020603050405020304" pitchFamily="18" charset="-78"/>
              </a:rPr>
              <a:t>(دراسة تطبيقية على قطاع البترول بمصر)    </a:t>
            </a:r>
            <a:endParaRPr lang="en-US" sz="18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171450" marR="0" algn="ctr" rtl="1">
              <a:lnSpc>
                <a:spcPct val="150000"/>
              </a:lnSpc>
              <a:spcBef>
                <a:spcPts val="0"/>
              </a:spcBef>
              <a:spcAft>
                <a:spcPts val="0"/>
              </a:spcAft>
            </a:pPr>
            <a:r>
              <a:rPr lang="ar-EG" sz="2000" b="1" dirty="0">
                <a:solidFill>
                  <a:schemeClr val="tx1"/>
                </a:solidFill>
                <a:effectLst/>
                <a:latin typeface="Calibri" panose="020F0502020204030204" pitchFamily="34" charset="0"/>
                <a:ea typeface="Calibri" panose="020F0502020204030204" pitchFamily="34" charset="0"/>
              </a:rPr>
              <a:t>بناء على الدراسات السابقة التي تناولت موضوع الدراسة ونتائج الدراسة الاستطلاعية التي قامت بها الباحث تتلخص مشكلة الدراسة في التساؤل الرئيسي الآتي: </a:t>
            </a:r>
            <a:endParaRPr lang="en-US" sz="2000" b="1" dirty="0">
              <a:solidFill>
                <a:schemeClr val="tx1"/>
              </a:solidFill>
              <a:effectLst/>
              <a:latin typeface="Calibri" panose="020F0502020204030204" pitchFamily="34" charset="0"/>
              <a:ea typeface="Calibri" panose="020F0502020204030204" pitchFamily="34" charset="0"/>
            </a:endParaRPr>
          </a:p>
          <a:p>
            <a:pPr marL="171450" marR="0" algn="justLow" rtl="1">
              <a:lnSpc>
                <a:spcPts val="3100"/>
              </a:lnSpc>
              <a:spcBef>
                <a:spcPts val="0"/>
              </a:spcBef>
              <a:spcAft>
                <a:spcPts val="0"/>
              </a:spcAft>
            </a:pPr>
            <a:r>
              <a:rPr lang="ar-EG" sz="2000" b="1" dirty="0">
                <a:solidFill>
                  <a:schemeClr val="tx1"/>
                </a:solidFill>
                <a:effectLst/>
                <a:latin typeface="Calibri" panose="020F0502020204030204" pitchFamily="34" charset="0"/>
                <a:ea typeface="Calibri" panose="020F0502020204030204" pitchFamily="34" charset="0"/>
              </a:rPr>
              <a:t>هل توجد علاقة بين الاحتراق الوظيفي والالتزام التنظيمي بشركات قطاع البترول في مصر؟</a:t>
            </a:r>
            <a:endParaRPr lang="en-US" sz="2000" b="1" dirty="0">
              <a:solidFill>
                <a:schemeClr val="tx1"/>
              </a:solidFill>
              <a:effectLst/>
              <a:latin typeface="Calibri" panose="020F0502020204030204" pitchFamily="34" charset="0"/>
              <a:ea typeface="Calibri" panose="020F0502020204030204" pitchFamily="34" charset="0"/>
            </a:endParaRPr>
          </a:p>
          <a:p>
            <a:pPr marL="171450" marR="171450" indent="171450" algn="r">
              <a:lnSpc>
                <a:spcPts val="3100"/>
              </a:lnSpc>
              <a:spcBef>
                <a:spcPts val="0"/>
              </a:spcBef>
              <a:spcAft>
                <a:spcPts val="0"/>
              </a:spcAft>
              <a:tabLst>
                <a:tab pos="4235450" algn="l"/>
              </a:tabLst>
            </a:pPr>
            <a:r>
              <a:rPr lang="ar-EG" sz="2000" b="1" dirty="0">
                <a:solidFill>
                  <a:schemeClr val="tx1"/>
                </a:solidFill>
                <a:effectLst/>
                <a:latin typeface="Calibri" panose="020F0502020204030204" pitchFamily="34" charset="0"/>
                <a:ea typeface="Calibri" panose="020F0502020204030204" pitchFamily="34" charset="0"/>
              </a:rPr>
              <a:t>وينبثق من مشكلة البحث التساؤلات الفرعية الآتية:</a:t>
            </a:r>
            <a:endParaRPr lang="en-US" sz="2000" b="1" dirty="0">
              <a:solidFill>
                <a:schemeClr val="tx1"/>
              </a:solidFill>
              <a:effectLst/>
              <a:latin typeface="Calibri" panose="020F0502020204030204" pitchFamily="34" charset="0"/>
              <a:ea typeface="Calibri" panose="020F0502020204030204" pitchFamily="34" charset="0"/>
            </a:endParaRPr>
          </a:p>
          <a:p>
            <a:pPr marL="342900" marR="0" lvl="0" indent="-342900" algn="justLow" rtl="1">
              <a:lnSpc>
                <a:spcPts val="3100"/>
              </a:lnSpc>
              <a:spcBef>
                <a:spcPts val="0"/>
              </a:spcBef>
              <a:spcAft>
                <a:spcPts val="0"/>
              </a:spcAft>
              <a:buFont typeface="+mj-lt"/>
              <a:buAutoNum type="arabicParenR"/>
              <a:tabLst>
                <a:tab pos="4235450" algn="l"/>
              </a:tabLst>
            </a:pPr>
            <a:r>
              <a:rPr lang="ar-EG" sz="2000" b="1" dirty="0">
                <a:solidFill>
                  <a:schemeClr val="tx1"/>
                </a:solidFill>
                <a:effectLst/>
                <a:latin typeface="Simplified Arabic" panose="02020603050405020304" pitchFamily="18" charset="-78"/>
                <a:ea typeface="Calibri" panose="020F0502020204030204" pitchFamily="34" charset="0"/>
              </a:rPr>
              <a:t>ما طبيعة علاقة الارتباط بين أبعاد الاحتراق الوظيفي وأبعاد الالتزام التنظيمي بشركات قطاع البترول في مصر؟</a:t>
            </a:r>
            <a:endParaRPr lang="en-US" sz="2000" b="1" dirty="0">
              <a:solidFill>
                <a:schemeClr val="tx1"/>
              </a:solidFill>
              <a:effectLst/>
              <a:latin typeface="Simplified Arabic" panose="02020603050405020304" pitchFamily="18" charset="-78"/>
              <a:ea typeface="Calibri" panose="020F0502020204030204" pitchFamily="34" charset="0"/>
            </a:endParaRPr>
          </a:p>
          <a:p>
            <a:pPr marL="342900" marR="0" lvl="0" indent="-342900" algn="justLow" rtl="1">
              <a:lnSpc>
                <a:spcPts val="3100"/>
              </a:lnSpc>
              <a:spcBef>
                <a:spcPts val="0"/>
              </a:spcBef>
              <a:spcAft>
                <a:spcPts val="0"/>
              </a:spcAft>
              <a:buFont typeface="+mj-lt"/>
              <a:buAutoNum type="arabicParenR"/>
              <a:tabLst>
                <a:tab pos="4235450" algn="l"/>
              </a:tabLst>
            </a:pPr>
            <a:r>
              <a:rPr lang="ar-EG" sz="2000" b="1" dirty="0">
                <a:solidFill>
                  <a:schemeClr val="tx1"/>
                </a:solidFill>
                <a:effectLst/>
                <a:latin typeface="Simplified Arabic" panose="02020603050405020304" pitchFamily="18" charset="-78"/>
                <a:ea typeface="Calibri" panose="020F0502020204030204" pitchFamily="34" charset="0"/>
              </a:rPr>
              <a:t>ما تأثير الاحتراق الوظيفي على الالتزام التنظيمي بشركات قطاع البترول في مصر؟</a:t>
            </a:r>
            <a:endParaRPr lang="en-US" sz="2000" b="1" dirty="0">
              <a:solidFill>
                <a:schemeClr val="tx1"/>
              </a:solidFill>
              <a:effectLst/>
              <a:latin typeface="Simplified Arabic" panose="02020603050405020304" pitchFamily="18" charset="-78"/>
              <a:ea typeface="Calibri" panose="020F0502020204030204" pitchFamily="34" charset="0"/>
            </a:endParaRPr>
          </a:p>
          <a:p>
            <a:pPr marL="342900" marR="0" lvl="0" indent="-342900" algn="justLow" rtl="1">
              <a:lnSpc>
                <a:spcPts val="3100"/>
              </a:lnSpc>
              <a:spcBef>
                <a:spcPts val="0"/>
              </a:spcBef>
              <a:spcAft>
                <a:spcPts val="0"/>
              </a:spcAft>
              <a:buFont typeface="+mj-lt"/>
              <a:buAutoNum type="arabicParenR"/>
              <a:tabLst>
                <a:tab pos="4235450" algn="l"/>
              </a:tabLst>
            </a:pPr>
            <a:r>
              <a:rPr lang="ar-EG" sz="2000" b="1" dirty="0">
                <a:solidFill>
                  <a:schemeClr val="tx1"/>
                </a:solidFill>
                <a:effectLst/>
                <a:latin typeface="Simplified Arabic" panose="02020603050405020304" pitchFamily="18" charset="-78"/>
                <a:ea typeface="Calibri" panose="020F0502020204030204" pitchFamily="34" charset="0"/>
              </a:rPr>
              <a:t>ما طبيعة الاختلافات في إدراك العاملين لمتغيرات الدراسة (الاحتراق الوظيفي، الالتزام التنظيمي بشركات قطاع البترول في مصر) باختلاف متغيراتهم الديموجرافية (النوع، المستوى التعليمي، الخبرة)؟</a:t>
            </a:r>
            <a:endParaRPr lang="en-US" sz="2000" b="1" dirty="0">
              <a:solidFill>
                <a:schemeClr val="tx1"/>
              </a:solidFill>
              <a:effectLst/>
              <a:latin typeface="Simplified Arabic" panose="02020603050405020304" pitchFamily="18" charset="-78"/>
              <a:ea typeface="Calibri" panose="020F0502020204030204" pitchFamily="34" charset="0"/>
            </a:endParaRPr>
          </a:p>
        </p:txBody>
      </p:sp>
      <p:sp>
        <p:nvSpPr>
          <p:cNvPr id="24" name="TextBox 23"/>
          <p:cNvSpPr txBox="1"/>
          <p:nvPr/>
        </p:nvSpPr>
        <p:spPr>
          <a:xfrm>
            <a:off x="10539194" y="1155869"/>
            <a:ext cx="973934" cy="993926"/>
          </a:xfrm>
          <a:prstGeom prst="rect">
            <a:avLst/>
          </a:prstGeom>
          <a:noFill/>
        </p:spPr>
        <p:txBody>
          <a:bodyPr wrap="square" rtlCol="0">
            <a:spAutoFit/>
          </a:bodyPr>
          <a:lstStyle/>
          <a:p>
            <a:pPr marL="0" marR="0" algn="r" rtl="1">
              <a:lnSpc>
                <a:spcPct val="107000"/>
              </a:lnSpc>
              <a:spcBef>
                <a:spcPts val="0"/>
              </a:spcBef>
              <a:spcAft>
                <a:spcPts val="0"/>
              </a:spcAft>
            </a:pPr>
            <a:r>
              <a:rPr lang="ar-EG" sz="2800" b="1" dirty="0">
                <a:effectLst/>
                <a:latin typeface="TraditionalArabic"/>
                <a:ea typeface="Calibri" panose="020F0502020204030204" pitchFamily="34" charset="0"/>
                <a:cs typeface="TraditionalArabic"/>
              </a:rPr>
              <a:t>مثال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1343" y="79526"/>
            <a:ext cx="2364229" cy="1076343"/>
          </a:xfrm>
          <a:prstGeom prst="rect">
            <a:avLst/>
          </a:prstGeom>
        </p:spPr>
      </p:pic>
      <p:sp>
        <p:nvSpPr>
          <p:cNvPr id="3" name="TextBox 2">
            <a:extLst>
              <a:ext uri="{FF2B5EF4-FFF2-40B4-BE49-F238E27FC236}">
                <a16:creationId xmlns:a16="http://schemas.microsoft.com/office/drawing/2014/main" id="{123B96E3-5231-F884-D0FC-F1CD43AC7297}"/>
              </a:ext>
            </a:extLst>
          </p:cNvPr>
          <p:cNvSpPr txBox="1"/>
          <p:nvPr/>
        </p:nvSpPr>
        <p:spPr>
          <a:xfrm>
            <a:off x="9130407" y="6237501"/>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41271961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71842" y="500900"/>
            <a:ext cx="1017653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49789" y="1155869"/>
            <a:ext cx="11373427" cy="5081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Bef>
                <a:spcPts val="0"/>
              </a:spcBef>
              <a:spcAft>
                <a:spcPts val="800"/>
              </a:spcAft>
              <a:tabLst>
                <a:tab pos="2233930" algn="l"/>
                <a:tab pos="2865755" algn="ctr"/>
              </a:tabLst>
            </a:pPr>
            <a:r>
              <a:rPr lang="ar-SA" sz="2000" b="1" dirty="0">
                <a:solidFill>
                  <a:srgbClr val="FF0000"/>
                </a:solidFill>
                <a:effectLst/>
                <a:latin typeface="Arial" panose="020B0604020202020204" pitchFamily="34" charset="0"/>
                <a:ea typeface="Times New Roman" panose="02020603050405020304" pitchFamily="18" charset="0"/>
              </a:rPr>
              <a:t>تاثير إدارة المعرفة علي التميز المؤسسي </a:t>
            </a:r>
            <a:endParaRPr lang="en-US" sz="2000" b="1" dirty="0">
              <a:solidFill>
                <a:srgbClr val="FF0000"/>
              </a:solidFill>
              <a:effectLst/>
              <a:latin typeface="Calibri" panose="020F0502020204030204" pitchFamily="34" charset="0"/>
              <a:ea typeface="Times New Roman" panose="02020603050405020304" pitchFamily="18" charset="0"/>
            </a:endParaRPr>
          </a:p>
          <a:p>
            <a:pPr marL="0" marR="0" algn="ctr" rtl="1">
              <a:lnSpc>
                <a:spcPct val="115000"/>
              </a:lnSpc>
              <a:spcBef>
                <a:spcPts val="600"/>
              </a:spcBef>
              <a:spcAft>
                <a:spcPts val="600"/>
              </a:spcAft>
            </a:pPr>
            <a:r>
              <a:rPr lang="ar-SA" sz="2000" b="1" dirty="0">
                <a:solidFill>
                  <a:srgbClr val="FF0000"/>
                </a:solidFill>
                <a:effectLst/>
                <a:latin typeface="Arial" panose="020B0604020202020204" pitchFamily="34" charset="0"/>
                <a:ea typeface="Times New Roman" panose="02020603050405020304" pitchFamily="18" charset="0"/>
              </a:rPr>
              <a:t>"دراسة تطبيقية على الهيئة العامة للاستثمار والمناطق الحرة</a:t>
            </a:r>
            <a:r>
              <a:rPr lang="ar-EG" sz="2000" b="1" dirty="0">
                <a:solidFill>
                  <a:srgbClr val="FF0000"/>
                </a:solidFill>
                <a:effectLst/>
                <a:latin typeface="Arial" panose="020B0604020202020204" pitchFamily="34" charset="0"/>
                <a:ea typeface="Times New Roman" panose="02020603050405020304" pitchFamily="18" charset="0"/>
              </a:rPr>
              <a:t>"</a:t>
            </a:r>
            <a:endParaRPr lang="en-US" sz="2000" b="1" dirty="0">
              <a:solidFill>
                <a:srgbClr val="FF0000"/>
              </a:solidFill>
              <a:effectLst/>
              <a:latin typeface="Calibri" panose="020F0502020204030204" pitchFamily="34" charset="0"/>
              <a:ea typeface="Times New Roman" panose="02020603050405020304" pitchFamily="18" charset="0"/>
            </a:endParaRPr>
          </a:p>
          <a:p>
            <a:pPr marL="0" marR="0" indent="457200" algn="just" rtl="1">
              <a:lnSpc>
                <a:spcPct val="115000"/>
              </a:lnSpc>
              <a:spcBef>
                <a:spcPts val="600"/>
              </a:spcBef>
              <a:spcAft>
                <a:spcPts val="600"/>
              </a:spcAft>
            </a:pPr>
            <a:r>
              <a:rPr lang="ar-SA" sz="2000" b="1" dirty="0">
                <a:solidFill>
                  <a:schemeClr val="tx1"/>
                </a:solidFill>
                <a:effectLst/>
                <a:latin typeface="Calibri" panose="020F0502020204030204" pitchFamily="34" charset="0"/>
                <a:ea typeface="Times New Roman" panose="02020603050405020304" pitchFamily="18" charset="0"/>
              </a:rPr>
              <a:t>في ضوء الدراسات السابقة ونتائج الدراسة الاستطلاعية التي قامت بها الباحثة على الهيئة العامة للاستثمار والمناطق الحرة ، تتلخص مشكلة الدراسة في الإجابة على التساؤل الرئيسي التالي: </a:t>
            </a:r>
            <a:endParaRPr lang="en-US" sz="2000" b="1" dirty="0">
              <a:solidFill>
                <a:schemeClr val="tx1"/>
              </a:solidFill>
              <a:effectLst/>
              <a:latin typeface="Calibri" panose="020F0502020204030204" pitchFamily="34" charset="0"/>
              <a:ea typeface="Times New Roman" panose="02020603050405020304" pitchFamily="18" charset="0"/>
            </a:endParaRPr>
          </a:p>
          <a:p>
            <a:pPr marL="0" marR="0" indent="457200" algn="just" rtl="1">
              <a:lnSpc>
                <a:spcPct val="115000"/>
              </a:lnSpc>
              <a:spcBef>
                <a:spcPts val="600"/>
              </a:spcBef>
              <a:spcAft>
                <a:spcPts val="600"/>
              </a:spcAft>
            </a:pPr>
            <a:r>
              <a:rPr lang="ar-SA" sz="2000" b="1" dirty="0">
                <a:solidFill>
                  <a:schemeClr val="tx1"/>
                </a:solidFill>
                <a:effectLst/>
                <a:latin typeface="Calibri" panose="020F0502020204030204" pitchFamily="34" charset="0"/>
                <a:ea typeface="Times New Roman" panose="02020603050405020304" pitchFamily="18" charset="0"/>
              </a:rPr>
              <a:t>"ما تأثير إدارة المعرفة على أداء التميز المؤسسي"؟</a:t>
            </a:r>
            <a:endParaRPr lang="en-US" sz="2000" b="1" dirty="0">
              <a:solidFill>
                <a:schemeClr val="tx1"/>
              </a:solidFill>
              <a:effectLst/>
              <a:latin typeface="Calibri" panose="020F0502020204030204" pitchFamily="34" charset="0"/>
              <a:ea typeface="Times New Roman" panose="02020603050405020304" pitchFamily="18" charset="0"/>
            </a:endParaRPr>
          </a:p>
          <a:p>
            <a:pPr marL="0" marR="0" indent="457200" algn="just" rtl="1">
              <a:lnSpc>
                <a:spcPct val="115000"/>
              </a:lnSpc>
              <a:spcBef>
                <a:spcPts val="600"/>
              </a:spcBef>
              <a:spcAft>
                <a:spcPts val="600"/>
              </a:spcAft>
            </a:pPr>
            <a:r>
              <a:rPr lang="ar-SA" sz="2000" b="1" dirty="0">
                <a:solidFill>
                  <a:schemeClr val="tx1"/>
                </a:solidFill>
                <a:effectLst/>
                <a:latin typeface="Calibri" panose="020F0502020204030204" pitchFamily="34" charset="0"/>
                <a:ea typeface="Times New Roman" panose="02020603050405020304" pitchFamily="18" charset="0"/>
              </a:rPr>
              <a:t>وينبثق من التساؤل الرئيس التساؤلات الفرعية التالية:</a:t>
            </a:r>
            <a:endParaRPr lang="en-US" sz="2000" b="1" dirty="0">
              <a:solidFill>
                <a:schemeClr val="tx1"/>
              </a:solidFill>
              <a:effectLst/>
              <a:latin typeface="Calibri" panose="020F0502020204030204" pitchFamily="34" charset="0"/>
              <a:ea typeface="Times New Roman" panose="02020603050405020304" pitchFamily="18" charset="0"/>
            </a:endParaRPr>
          </a:p>
          <a:p>
            <a:pPr marL="342900" marR="226695" lvl="0" indent="-342900" algn="just" rtl="1" fontAlgn="base">
              <a:lnSpc>
                <a:spcPct val="115000"/>
              </a:lnSpc>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ما طبيعة العلاقة بين أبعاد متغيرات الدراسة (ادارة المعرفة، التميز المؤسسي)؟</a:t>
            </a:r>
            <a:endParaRPr lang="en-US" sz="2000" b="1" dirty="0">
              <a:solidFill>
                <a:schemeClr val="tx1"/>
              </a:solidFill>
              <a:effectLst/>
              <a:latin typeface="Calibri" panose="020F0502020204030204" pitchFamily="34" charset="0"/>
              <a:ea typeface="Times New Roman" panose="02020603050405020304" pitchFamily="18" charset="0"/>
            </a:endParaRPr>
          </a:p>
          <a:p>
            <a:pPr marL="342900" marR="226695" lvl="0" indent="-342900" algn="just" rtl="1" fontAlgn="base">
              <a:lnSpc>
                <a:spcPct val="115000"/>
              </a:lnSpc>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هل يوجد تأثير لابعاد ادارة المعرفة على التميز المؤسسي؟</a:t>
            </a:r>
            <a:endParaRPr lang="en-US" sz="2000" b="1" dirty="0">
              <a:solidFill>
                <a:schemeClr val="tx1"/>
              </a:solidFill>
              <a:effectLst/>
              <a:latin typeface="Calibri" panose="020F0502020204030204" pitchFamily="34" charset="0"/>
              <a:ea typeface="Times New Roman" panose="02020603050405020304" pitchFamily="18" charset="0"/>
            </a:endParaRPr>
          </a:p>
          <a:p>
            <a:pPr marL="342900" marR="226695" lvl="0" indent="-342900" algn="just" rtl="1" fontAlgn="base">
              <a:lnSpc>
                <a:spcPct val="115000"/>
              </a:lnSpc>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هل يوجد اختلاف في إدراك العاملين لمتغيرات الدراسة (ادارة المعرفة، التميز المؤسسي) باختلاف متغيراتهم الديموغرافية (النوع، السن، المستوى التعليمي، الخبرة)؟</a:t>
            </a:r>
            <a:endParaRPr lang="en-US" sz="2000" b="1" dirty="0">
              <a:solidFill>
                <a:schemeClr val="tx1"/>
              </a:solidFill>
              <a:effectLst/>
              <a:latin typeface="Calibri" panose="020F0502020204030204" pitchFamily="34" charset="0"/>
              <a:ea typeface="Times New Roman" panose="02020603050405020304" pitchFamily="18" charset="0"/>
            </a:endParaRPr>
          </a:p>
        </p:txBody>
      </p:sp>
      <p:sp>
        <p:nvSpPr>
          <p:cNvPr id="24" name="TextBox 23"/>
          <p:cNvSpPr txBox="1"/>
          <p:nvPr/>
        </p:nvSpPr>
        <p:spPr>
          <a:xfrm>
            <a:off x="10539194" y="1155869"/>
            <a:ext cx="973934" cy="993926"/>
          </a:xfrm>
          <a:prstGeom prst="rect">
            <a:avLst/>
          </a:prstGeom>
          <a:noFill/>
        </p:spPr>
        <p:txBody>
          <a:bodyPr wrap="square" rtlCol="0">
            <a:spAutoFit/>
          </a:bodyPr>
          <a:lstStyle/>
          <a:p>
            <a:pPr marL="0" marR="0" algn="r" rtl="1">
              <a:lnSpc>
                <a:spcPct val="107000"/>
              </a:lnSpc>
              <a:spcBef>
                <a:spcPts val="0"/>
              </a:spcBef>
              <a:spcAft>
                <a:spcPts val="0"/>
              </a:spcAft>
            </a:pPr>
            <a:r>
              <a:rPr lang="ar-EG" sz="2800" b="1" dirty="0">
                <a:effectLst/>
                <a:latin typeface="TraditionalArabic"/>
                <a:ea typeface="Calibri" panose="020F0502020204030204" pitchFamily="34" charset="0"/>
                <a:cs typeface="TraditionalArabic"/>
              </a:rPr>
              <a:t>مثال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1343" y="79526"/>
            <a:ext cx="2364229" cy="1076343"/>
          </a:xfrm>
          <a:prstGeom prst="rect">
            <a:avLst/>
          </a:prstGeom>
        </p:spPr>
      </p:pic>
      <p:sp>
        <p:nvSpPr>
          <p:cNvPr id="3" name="TextBox 2">
            <a:extLst>
              <a:ext uri="{FF2B5EF4-FFF2-40B4-BE49-F238E27FC236}">
                <a16:creationId xmlns:a16="http://schemas.microsoft.com/office/drawing/2014/main" id="{E834EEE0-DC2C-AC74-3236-18515A2EEEA8}"/>
              </a:ext>
            </a:extLst>
          </p:cNvPr>
          <p:cNvSpPr txBox="1"/>
          <p:nvPr/>
        </p:nvSpPr>
        <p:spPr>
          <a:xfrm>
            <a:off x="9130407" y="6237501"/>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3540612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0409" y="1436717"/>
            <a:ext cx="5810394"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p:cNvSpPr/>
          <p:nvPr/>
        </p:nvSpPr>
        <p:spPr>
          <a:xfrm>
            <a:off x="1127299" y="1609446"/>
            <a:ext cx="5823504" cy="3597139"/>
          </a:xfrm>
          <a:prstGeom prst="rect">
            <a:avLst/>
          </a:prstGeom>
        </p:spPr>
        <p:txBody>
          <a:bodyPr wrap="square">
            <a:spAutoFit/>
          </a:bodyPr>
          <a:lstStyle/>
          <a:p>
            <a:pPr algn="ctr" rtl="1">
              <a:lnSpc>
                <a:spcPct val="120000"/>
              </a:lnSpc>
            </a:pPr>
            <a:r>
              <a:rPr lang="ar-SA"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المطلوب من كل باحث تقديم عرض مسجل</a:t>
            </a:r>
            <a:endParaRPr lang="ar-EG"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SA"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 فيديو)  لمدة </a:t>
            </a:r>
            <a:r>
              <a:rPr lang="ar-EG"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من 5-10</a:t>
            </a:r>
            <a:r>
              <a:rPr lang="ar-SA"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 دقائق وملف </a:t>
            </a:r>
            <a:r>
              <a:rPr lang="en-US"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PDF </a:t>
            </a:r>
            <a:r>
              <a:rPr lang="ar-EG"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يتضمن المادة العلمية التى تم تقديمها </a:t>
            </a:r>
          </a:p>
          <a:p>
            <a:pPr algn="ctr" rtl="1">
              <a:lnSpc>
                <a:spcPct val="120000"/>
              </a:lnSpc>
            </a:pPr>
            <a:r>
              <a:rPr lang="ar-EG"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عرض مشكلة بحثية لدراسة علمية وتوضيح أسلوب صياغتها ومدى نجاح الباحث فى عرض مشكلة الدراسة وهل كان موفق فى مراعاة اعتبارات اختيار المشكلة البحثية , </a:t>
            </a:r>
            <a:r>
              <a:rPr lang="ar-EG" sz="2400" b="1" u="sng" dirty="0">
                <a:solidFill>
                  <a:srgbClr val="002060"/>
                </a:solidFill>
                <a:effectLst/>
                <a:latin typeface="Calibri" panose="020F0502020204030204" pitchFamily="34" charset="0"/>
                <a:ea typeface="Calibri" panose="020F0502020204030204" pitchFamily="34" charset="0"/>
                <a:cs typeface="Arial" panose="020B0604020202020204" pitchFamily="34" charset="0"/>
              </a:rPr>
              <a:t>ثم يقوم الباحث بصياغة مشكلة دراسة جديدة لمتغيرات من اختياره.</a:t>
            </a:r>
          </a:p>
        </p:txBody>
      </p:sp>
      <p:sp>
        <p:nvSpPr>
          <p:cNvPr id="17" name="TextBox 16"/>
          <p:cNvSpPr txBox="1"/>
          <p:nvPr/>
        </p:nvSpPr>
        <p:spPr>
          <a:xfrm>
            <a:off x="6950803" y="4056711"/>
            <a:ext cx="4113898"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التكليف 3</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32734" y="56086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6986" y="139486"/>
            <a:ext cx="2305141" cy="1076343"/>
          </a:xfrm>
          <a:prstGeom prst="rect">
            <a:avLst/>
          </a:prstGeom>
        </p:spPr>
      </p:pic>
      <p:sp>
        <p:nvSpPr>
          <p:cNvPr id="4" name="TextBox 3">
            <a:extLst>
              <a:ext uri="{FF2B5EF4-FFF2-40B4-BE49-F238E27FC236}">
                <a16:creationId xmlns:a16="http://schemas.microsoft.com/office/drawing/2014/main" id="{B2CE58B9-65BE-3510-507C-8CD7A7C4FB0B}"/>
              </a:ext>
            </a:extLst>
          </p:cNvPr>
          <p:cNvSpPr txBox="1"/>
          <p:nvPr/>
        </p:nvSpPr>
        <p:spPr>
          <a:xfrm>
            <a:off x="9290255" y="277547"/>
            <a:ext cx="2792809" cy="400110"/>
          </a:xfrm>
          <a:prstGeom prst="rect">
            <a:avLst/>
          </a:prstGeom>
          <a:noFill/>
        </p:spPr>
        <p:txBody>
          <a:bodyPr wrap="square" rtlCol="0">
            <a:spAutoFit/>
          </a:bodyPr>
          <a:lstStyle/>
          <a:p>
            <a:pPr algn="ctr"/>
            <a:r>
              <a:rPr lang="en-US" sz="2000" b="1" dirty="0"/>
              <a:t>www.midocean.edu.km</a:t>
            </a:r>
          </a:p>
        </p:txBody>
      </p:sp>
    </p:spTree>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DCE63C2-C679-4AA9-8E1E-DA36B1177C0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25DDDB4-4875-43DF-B79D-36C9081106B2}">
  <ds:schemaRefs>
    <ds:schemaRef ds:uri="http://schemas.microsoft.com/sharepoint/v3/contenttype/forms"/>
  </ds:schemaRefs>
</ds:datastoreItem>
</file>

<file path=customXml/itemProps3.xml><?xml version="1.0" encoding="utf-8"?>
<ds:datastoreItem xmlns:ds="http://schemas.openxmlformats.org/officeDocument/2006/customXml" ds:itemID="{8D76652D-945C-4BBB-93EC-AAA9B94F6AE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2820</TotalTime>
  <Words>2158</Words>
  <Application>Microsoft Office PowerPoint</Application>
  <PresentationFormat>Widescreen</PresentationFormat>
  <Paragraphs>202</Paragraphs>
  <Slides>27</Slides>
  <Notes>4</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sania sabaa</cp:lastModifiedBy>
  <cp:revision>71</cp:revision>
  <dcterms:created xsi:type="dcterms:W3CDTF">2023-04-29T09:08:00Z</dcterms:created>
  <dcterms:modified xsi:type="dcterms:W3CDTF">2026-05-25T17:56:52Z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