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</p:sldMasterIdLst>
  <p:notesMasterIdLst>
    <p:notesMasterId r:id="rId42"/>
  </p:notesMasterIdLst>
  <p:sldIdLst>
    <p:sldId id="256" r:id="rId2"/>
    <p:sldId id="405" r:id="rId3"/>
    <p:sldId id="257" r:id="rId4"/>
    <p:sldId id="462" r:id="rId5"/>
    <p:sldId id="261" r:id="rId6"/>
    <p:sldId id="401" r:id="rId7"/>
    <p:sldId id="354" r:id="rId8"/>
    <p:sldId id="455" r:id="rId9"/>
    <p:sldId id="410" r:id="rId10"/>
    <p:sldId id="411" r:id="rId11"/>
    <p:sldId id="414" r:id="rId12"/>
    <p:sldId id="415" r:id="rId13"/>
    <p:sldId id="417" r:id="rId14"/>
    <p:sldId id="423" r:id="rId15"/>
    <p:sldId id="424" r:id="rId16"/>
    <p:sldId id="425" r:id="rId17"/>
    <p:sldId id="426" r:id="rId18"/>
    <p:sldId id="427" r:id="rId19"/>
    <p:sldId id="428" r:id="rId20"/>
    <p:sldId id="429" r:id="rId21"/>
    <p:sldId id="430" r:id="rId22"/>
    <p:sldId id="431" r:id="rId23"/>
    <p:sldId id="433" r:id="rId24"/>
    <p:sldId id="435" r:id="rId25"/>
    <p:sldId id="432" r:id="rId26"/>
    <p:sldId id="283" r:id="rId27"/>
    <p:sldId id="438" r:id="rId28"/>
    <p:sldId id="441" r:id="rId29"/>
    <p:sldId id="445" r:id="rId30"/>
    <p:sldId id="446" r:id="rId31"/>
    <p:sldId id="444" r:id="rId32"/>
    <p:sldId id="447" r:id="rId33"/>
    <p:sldId id="461" r:id="rId34"/>
    <p:sldId id="450" r:id="rId35"/>
    <p:sldId id="448" r:id="rId36"/>
    <p:sldId id="452" r:id="rId37"/>
    <p:sldId id="453" r:id="rId38"/>
    <p:sldId id="437" r:id="rId39"/>
    <p:sldId id="285" r:id="rId40"/>
    <p:sldId id="271" r:id="rId4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7EAD4D2-E90A-4CCD-9B89-DE42607CC083}">
  <a:tblStyle styleId="{37EAD4D2-E90A-4CCD-9B89-DE42607CC08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6" name="Google Shape;9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334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84cd0a645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g284cd0a6451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g284cd0a645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13148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13024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686116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9980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970098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84210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755459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612175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247253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323338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703307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070348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088033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190280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920659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49959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213486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278974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601552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442886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876667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397855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8617642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206340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4997765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3642051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519291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999205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7584771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2836690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403937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7825381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7005800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1849868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8" name="Google Shape;78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212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3" r:id="rId4"/>
    <p:sldLayoutId id="2147483655" r:id="rId5"/>
    <p:sldLayoutId id="2147483657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5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g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8"/>
          <p:cNvSpPr/>
          <p:nvPr/>
        </p:nvSpPr>
        <p:spPr>
          <a:xfrm>
            <a:off x="5638799" y="320842"/>
            <a:ext cx="6616029" cy="627102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431074" y="4319410"/>
            <a:ext cx="538415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Dr. Tarek Mohamed</a:t>
            </a:r>
            <a:endParaRPr/>
          </a:p>
        </p:txBody>
      </p:sp>
      <p:sp>
        <p:nvSpPr>
          <p:cNvPr id="102" name="Google Shape;102;p18"/>
          <p:cNvSpPr txBox="1"/>
          <p:nvPr/>
        </p:nvSpPr>
        <p:spPr>
          <a:xfrm>
            <a:off x="431074" y="2108461"/>
            <a:ext cx="52077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</a:t>
            </a:r>
            <a:b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Management</a:t>
            </a:r>
            <a:endParaRPr dirty="0"/>
          </a:p>
        </p:txBody>
      </p:sp>
      <p:sp>
        <p:nvSpPr>
          <p:cNvPr id="103" name="Google Shape;103;p18"/>
          <p:cNvSpPr/>
          <p:nvPr/>
        </p:nvSpPr>
        <p:spPr>
          <a:xfrm>
            <a:off x="328545" y="5843657"/>
            <a:ext cx="3063584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Three</a:t>
            </a:r>
            <a:endParaRPr dirty="0"/>
          </a:p>
        </p:txBody>
      </p:sp>
      <p:pic>
        <p:nvPicPr>
          <p:cNvPr id="104" name="Google Shape;104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8"/>
          <p:cNvSpPr txBox="1"/>
          <p:nvPr/>
        </p:nvSpPr>
        <p:spPr>
          <a:xfrm>
            <a:off x="431074" y="5104240"/>
            <a:ext cx="231212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MGM 660</a:t>
            </a:r>
            <a:endParaRPr dirty="0"/>
          </a:p>
        </p:txBody>
      </p:sp>
      <p:sp>
        <p:nvSpPr>
          <p:cNvPr id="106" name="Google Shape;106;p18"/>
          <p:cNvSpPr/>
          <p:nvPr/>
        </p:nvSpPr>
        <p:spPr>
          <a:xfrm>
            <a:off x="6100837" y="320841"/>
            <a:ext cx="6153991" cy="6492709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589575" y="3301321"/>
            <a:ext cx="738186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Drivers and Metrics</a:t>
            </a:r>
            <a:endParaRPr lang="en-US" sz="3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745770" y="4156623"/>
            <a:ext cx="181762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3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745770" y="4858314"/>
            <a:ext cx="3639138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  <a:p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  <a:endParaRPr lang="en-US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Tarek 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65890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/>
          <p:nvPr/>
        </p:nvSpPr>
        <p:spPr>
          <a:xfrm>
            <a:off x="2338251" y="1162854"/>
            <a:ext cx="490451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Objectives</a:t>
            </a:r>
            <a:endParaRPr sz="3600" dirty="0"/>
          </a:p>
        </p:txBody>
      </p:sp>
      <p:sp>
        <p:nvSpPr>
          <p:cNvPr id="113" name="Google Shape;113;p19"/>
          <p:cNvSpPr txBox="1"/>
          <p:nvPr/>
        </p:nvSpPr>
        <p:spPr>
          <a:xfrm>
            <a:off x="2664823" y="1846995"/>
            <a:ext cx="9392193" cy="3831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endParaRPr lang="en-US" sz="2700" b="1" dirty="0">
              <a:solidFill>
                <a:schemeClr val="bg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/>
            <a:r>
              <a:rPr lang="en-US" sz="27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Identify </a:t>
            </a:r>
            <a:r>
              <a:rPr lang="en-US" sz="27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major drivers of supply chain performance</a:t>
            </a:r>
            <a:r>
              <a:rPr lang="en-US" sz="27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/>
            <a:endParaRPr lang="en-US" sz="2700" b="1" dirty="0">
              <a:solidFill>
                <a:schemeClr val="bg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/>
            <a:r>
              <a:rPr lang="en-US" sz="27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Discuss </a:t>
            </a:r>
            <a:r>
              <a:rPr lang="en-US" sz="27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role of each driver in creating </a:t>
            </a:r>
            <a:r>
              <a:rPr lang="en-US" sz="27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strategic fit</a:t>
            </a:r>
          </a:p>
          <a:p>
            <a:pPr lvl="0"/>
            <a:r>
              <a:rPr lang="en-US" sz="27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between </a:t>
            </a:r>
            <a:r>
              <a:rPr lang="en-US" sz="27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 strategy and the </a:t>
            </a:r>
            <a:r>
              <a:rPr lang="en-US" sz="27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competitive</a:t>
            </a:r>
          </a:p>
          <a:p>
            <a:pPr lvl="0"/>
            <a:r>
              <a:rPr lang="en-US" sz="27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7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</a:t>
            </a:r>
            <a:r>
              <a:rPr lang="en-US" sz="27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strategy</a:t>
            </a:r>
            <a:r>
              <a:rPr lang="en-US" sz="27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/>
            <a:endParaRPr lang="en-US" sz="2700" b="1" dirty="0">
              <a:solidFill>
                <a:schemeClr val="bg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/>
            <a:r>
              <a:rPr lang="en-US" sz="27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Define </a:t>
            </a:r>
            <a:r>
              <a:rPr lang="en-US" sz="27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key metrics that track the performance of </a:t>
            </a:r>
            <a:r>
              <a:rPr lang="en-US" sz="27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</a:t>
            </a:r>
          </a:p>
          <a:p>
            <a:pPr lvl="0"/>
            <a:r>
              <a:rPr lang="en-US" sz="27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lang="en-US" sz="27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in terms of each driver.</a:t>
            </a:r>
          </a:p>
        </p:txBody>
      </p:sp>
      <p:pic>
        <p:nvPicPr>
          <p:cNvPr id="114" name="Google Shape;114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6754" y="966651"/>
            <a:ext cx="2403566" cy="515129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116" name="Google Shape;116;p19"/>
          <p:cNvSpPr txBox="1"/>
          <p:nvPr/>
        </p:nvSpPr>
        <p:spPr>
          <a:xfrm>
            <a:off x="4376057" y="6400766"/>
            <a:ext cx="3028143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021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6" y="1241028"/>
            <a:ext cx="10202091" cy="5216772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Facilities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physical locations in the supply chain network where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product 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stored, assembled, or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fabricated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 raw materials, work in process, and finished goods within a supply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Transportation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Moving inventory from point to point in the supply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23585"/>
            <a:ext cx="1702527" cy="852333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7" y="189801"/>
            <a:ext cx="10202091" cy="88959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Drivers of Supply Chain Performance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241028"/>
            <a:ext cx="10202091" cy="5216772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 startAt="4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and analysis concerning facilities, inventory, transportation, costs, prices, and customers throughout the supply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 startAt="4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Sourcing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 will perform a particular supply chain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activity? 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 startAt="4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Pricing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much a firm will charge for the goods and services that it makes available in the supply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23585"/>
            <a:ext cx="1702527" cy="852333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73659"/>
            <a:ext cx="10202091" cy="90235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Drivers of Supply Chain Performance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7105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086023"/>
            <a:ext cx="10202091" cy="5396822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 in the supply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Increase responsiveness by increasing the number of facilities, making them more flexible, or increasing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capacity.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</a:t>
            </a: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</a:t>
            </a:r>
            <a:r>
              <a:rPr lang="en-US" sz="2800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endParaRPr lang="en-US" sz="2800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5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Amazon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increased the number of warehousing facilities located close to customers to improve its responsiveness. 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contrast,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Best Buy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tried to improve its efficiency by shutting down retail facilities even though it reduced responsiveness. </a:t>
            </a:r>
            <a:endParaRPr lang="en-US" sz="25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7" y="98715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Facilities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4866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6" y="964029"/>
            <a:ext cx="10202091" cy="559687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 </a:t>
            </a: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the supply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5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Tradeoffs</a:t>
            </a:r>
            <a:r>
              <a:rPr lang="en-US" sz="25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5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between facility, inventory, and transportation </a:t>
            </a:r>
            <a:r>
              <a:rPr lang="en-US" sz="25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costs.</a:t>
            </a:r>
          </a:p>
          <a:p>
            <a:pPr marL="914400" lvl="1" indent="-457200" defTabSz="457200">
              <a:lnSpc>
                <a:spcPct val="9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§"/>
            </a:pPr>
            <a:r>
              <a:rPr lang="en-US" sz="25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Increasing the number </a:t>
            </a:r>
            <a:r>
              <a:rPr lang="en-US" sz="25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facilities increases facility and inventory costs, decreases transportation costs and reduces response </a:t>
            </a:r>
            <a:r>
              <a:rPr lang="en-US" sz="25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time</a:t>
            </a:r>
          </a:p>
          <a:p>
            <a:pPr marL="914400" lvl="1" indent="-457200" defTabSz="457200">
              <a:lnSpc>
                <a:spcPct val="9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§"/>
            </a:pPr>
            <a:endParaRPr lang="en-US" sz="25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lvl="1" indent="-457200" defTabSz="457200">
              <a:lnSpc>
                <a:spcPct val="9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§"/>
            </a:pPr>
            <a:r>
              <a:rPr lang="en-US" sz="25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Increasing the flexibility or capacity of a facility increases facility costs but decreases inventory costs and response time. </a:t>
            </a:r>
            <a:endParaRPr lang="en-US" sz="25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lvl="1" indent="-457200" defTabSz="457200">
              <a:lnSpc>
                <a:spcPct val="9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Ø"/>
            </a:pPr>
            <a:r>
              <a:rPr lang="en-US" sz="25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example</a:t>
            </a:r>
            <a:r>
              <a:rPr lang="en-US" sz="25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sz="25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IKEA</a:t>
            </a:r>
            <a:r>
              <a:rPr lang="en-US" sz="25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has become profitable </a:t>
            </a:r>
            <a:r>
              <a:rPr lang="en-US" sz="25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by opening </a:t>
            </a:r>
            <a:r>
              <a:rPr lang="en-US" sz="25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few hundred large stores (no more than one or two per city) to grow efficiency, </a:t>
            </a:r>
            <a:endParaRPr lang="en-US" sz="25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lvl="1" indent="-457200" defTabSz="457200">
              <a:lnSpc>
                <a:spcPct val="9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Ø"/>
            </a:pPr>
            <a:r>
              <a:rPr lang="en-US" sz="25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Seven- Eleven </a:t>
            </a:r>
            <a:r>
              <a:rPr lang="en-US" sz="25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Japan </a:t>
            </a:r>
            <a:r>
              <a:rPr lang="en-US" sz="25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grown profitability by opening a highly dense network of stores (often </a:t>
            </a:r>
            <a:r>
              <a:rPr lang="en-US" sz="25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hundreds per </a:t>
            </a:r>
            <a:r>
              <a:rPr lang="en-US" sz="25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city) to provide responsiveness. </a:t>
            </a:r>
            <a:endParaRPr lang="en-US" sz="25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lvl="1" indent="-457200" defTabSz="457200">
              <a:lnSpc>
                <a:spcPct val="9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Ø"/>
            </a:pPr>
            <a:r>
              <a:rPr lang="en-US" sz="25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Both </a:t>
            </a:r>
            <a:r>
              <a:rPr lang="en-US" sz="25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companies </a:t>
            </a:r>
            <a:r>
              <a:rPr lang="en-US" sz="25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successful because the </a:t>
            </a:r>
            <a:r>
              <a:rPr lang="en-US" sz="25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facility decisions </a:t>
            </a:r>
            <a:r>
              <a:rPr lang="en-US" sz="25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aligned with the supply chain strategy</a:t>
            </a:r>
            <a:r>
              <a:rPr lang="en-US" sz="25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sz="25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5" y="154887"/>
            <a:ext cx="10202091" cy="67599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Facilities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118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18291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Components of facilities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decisions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</a:t>
            </a: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Flexible, dedicated, or a combination of the two</a:t>
            </a: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focus or a functional focus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32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Location</a:t>
            </a: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Where a company will locate its facilities</a:t>
            </a: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Centralize for economies of scale, decentralize for responsiveness</a:t>
            </a: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Consider macroeconomic factors, quality of workers, cost of workers and facility, availability of infrastructure, proximity to customers, location of other facilities, tax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effects</a:t>
            </a: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Facilities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7152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281405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Components of facilities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decisions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32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Capacity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facility’s capacity to perform its intended function or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functions</a:t>
            </a: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Excess capacity – responsive,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costly</a:t>
            </a: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Little excess capacity – more efficient, less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responsive</a:t>
            </a:r>
          </a:p>
          <a:p>
            <a:pPr marL="914400" lvl="2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lvl="2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4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lvl="2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Facilities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373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6" y="841497"/>
            <a:ext cx="11025058" cy="5632271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defTabSz="457200">
              <a:buClrTx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Components of facilities </a:t>
            </a: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decisions</a:t>
            </a:r>
          </a:p>
          <a:p>
            <a:pPr marL="457200" lvl="1" defTabSz="457200">
              <a:buClrTx/>
            </a:pP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Facility-related metrics</a:t>
            </a:r>
          </a:p>
          <a:p>
            <a:pPr marL="1257300" lvl="1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Capacity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(measures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maximum amount a facility can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process).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257300" lvl="1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Utilization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measures the fraction of capacity that is currently being used in the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facility).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257300" lvl="1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Processing/setup/down/idle time</a:t>
            </a:r>
            <a:r>
              <a:rPr lang="en-US" sz="2400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fraction of time that the facility was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processing units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being set up to process units, unavailable because it was down, or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idle because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had no units to process.</a:t>
            </a:r>
          </a:p>
          <a:p>
            <a:pPr marL="1257300" lvl="1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Production cost per unit</a:t>
            </a:r>
            <a:r>
              <a:rPr lang="en-US" sz="2400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average cost to produce a unit of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output ) 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257300" lvl="1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Quality losses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 the fraction of production lost as a result of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defects)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257300" lvl="1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Theoretical flow/cycle time of production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time required to process a unit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if there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absolutely no delays at any stage</a:t>
            </a:r>
          </a:p>
          <a:p>
            <a:pPr marL="1257300" lvl="1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Actual average flow/cycle time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average actual time taken for all units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processed over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specified duration, such as a week or a month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12434" y="98715"/>
            <a:ext cx="879566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6" y="95530"/>
            <a:ext cx="11025058" cy="63598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Facilities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5051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7" y="1018903"/>
            <a:ext cx="10202091" cy="538604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defTabSz="457200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Components of facilities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decisions</a:t>
            </a:r>
          </a:p>
          <a:p>
            <a:pPr marL="457200" lvl="1" defTabSz="457200">
              <a:buClrTx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Facility-related metrics</a:t>
            </a:r>
          </a:p>
          <a:p>
            <a:pPr marL="1257300" lvl="2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Flow </a:t>
            </a: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time efficiency</a:t>
            </a:r>
            <a:r>
              <a:rPr lang="en-US" sz="2400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(is the ratio of the theoretical flow time to the actual average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flow time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Low values for flow time efficiency indicate that a large fraction of time is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spent waiting ).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257300" lvl="2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 variety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number of products or product families processed in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facility)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257300" lvl="2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Volume contribution of top 20 percent SKU's and customers</a:t>
            </a:r>
            <a:r>
              <a:rPr lang="en-US" sz="2400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fraction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total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volume processed by a facility that comes from the top 20 percent of SKUs or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customers).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257300" lvl="2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production batch size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average amount produced in each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production batch)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257300" lvl="2" indent="-342900" defTabSz="457200">
              <a:buClrTx/>
              <a:buFont typeface="Wingdings" panose="05000000000000000000" pitchFamily="2" charset="2"/>
              <a:buChar char="§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Production service level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fraction of production orders completed on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time and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full.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7" y="165504"/>
            <a:ext cx="10202091" cy="67599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Facilities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1954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204461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 </a:t>
            </a: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the Supply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Mismatch between supply and demand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Exploit economies of scale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Reduce costs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Improve product availability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Affects assets, costs, responsiveness, material flow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time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Inventory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3410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450290" cy="5050573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Overall trade-off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Increasing 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 generally makes the supply chain more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responsive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higher level of inventory facilitates a reduction in production and transportation costs because of improved economies of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scale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 holding costs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increase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ar-EG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94423" y="98715"/>
            <a:ext cx="129757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7" y="165503"/>
            <a:ext cx="104502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Inventory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6487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12751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Cycle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amount of inventory used to satisfy demand between supplier shipments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Function of lot size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decisions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Safety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 held in case demand exceeds expectations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Costs of carrying too much inventory versus cost of losing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sales</a:t>
            </a: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Inventory Decisions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5296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050573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Seasonal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 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built up to counter predictable variability in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demand.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of carrying additional inventory versus cost of flexible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production.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Level </a:t>
            </a: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product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availability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fraction of demand that is served on time from product held in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inventory.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Trade off between customer service and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cost.</a:t>
            </a: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Inventory Decisions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7838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816051" cy="508442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6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Inventory-related </a:t>
            </a:r>
            <a:r>
              <a:rPr lang="en-US" sz="26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metrics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6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C2C cycle time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(is a high-level metric that includes inventories, accounts payable,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 receivables).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inventory</a:t>
            </a:r>
            <a:r>
              <a:rPr lang="en-US" sz="2400" b="1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average amount of inventory carried. Average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 should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 measured in units, days of demand, and financial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value 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 turns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 the number of times inventory turns over in a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year 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Products with more than a specified number of days of </a:t>
            </a: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</a:t>
            </a:r>
            <a:r>
              <a:rPr lang="en-US" sz="2400" b="1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identifies the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products for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which the firm is carrying a high level of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inventory)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replenishment batch </a:t>
            </a: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size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measures the average amount in each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replenishment order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The batch size should be measured by SKU in terms of both units and days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demand )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Inventory Decisions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3054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050573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 in the Supply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Moves the product between stages in the supply chain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Affects responsiveness and efficiency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Faster transportation allows greater responsiveness but lower efficiency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Also affects inventory and facilities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Allows a firm to adjust the location of its facilities and inventory to find the right balance between responsiveness and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efficiency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8441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204461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Components </a:t>
            </a: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Transportation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Decisions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Design of transportation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network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Modes, locations, and routes</a:t>
            </a: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Direct or with intermediate consolidation points</a:t>
            </a: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One or multiple supply or demand points in a single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run</a:t>
            </a: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749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12751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Components </a:t>
            </a: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Transportation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Decisions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Choice of transportation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mode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1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Air, truck, rail, sea, and pipeline</a:t>
            </a:r>
          </a:p>
          <a:p>
            <a:pPr marL="1143000" lvl="1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goods via the Internet</a:t>
            </a:r>
          </a:p>
          <a:p>
            <a:pPr marL="1143000" lvl="1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Different speed, size of shipments, cost of shipping, and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flexibility</a:t>
            </a: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lvl="2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6769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5" y="841496"/>
            <a:ext cx="10097597" cy="569382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Transportation-related </a:t>
            </a: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metrics</a:t>
            </a: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3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</a:t>
            </a: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inbound transportation cost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(typically measures the cost of bringing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 into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facility )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income shipment size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average number of units or dollars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each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incoming shipment at a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facility)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inbound transportation cost per </a:t>
            </a:r>
            <a:r>
              <a:rPr lang="en-US" sz="23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shipment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measures the average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transportation cost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each incoming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delivery).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outbound transportation cost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cost of sending product out of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facility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the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customer)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outbound shipment size</a:t>
            </a:r>
            <a:r>
              <a:rPr lang="en-US" sz="2300" b="1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the average number of units or dollars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 each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outbound shipment at a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facility)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outbound transportation cost per shipment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(measures the average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transportation cost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each outgoing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delivery)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1143000" lvl="2" indent="-22860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•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Fraction transported by </a:t>
            </a:r>
            <a:r>
              <a:rPr lang="en-US" sz="23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mode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measures the fraction of transportation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units or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dollars) using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each mode of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transportation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4" y="165504"/>
            <a:ext cx="10097598" cy="57907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618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050573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Overall </a:t>
            </a: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trade-off: Responsiveness versus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efficiency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cost of transporting a given product (efficiency) and the speed with which that product is transported (responsiveness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Using fast modes of transport raises responsiveness and transportation cost but lowers the inventory holding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</a:t>
            </a: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092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497362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 </a:t>
            </a: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the Supply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Improve 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utilization of supply chain assets and the coordination of supply chain flows to increase responsiveness and reduce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is a key driver that can be used to provide higher responsiveness while simultaneously improving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efficiency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7829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462641"/>
            <a:ext cx="10241281" cy="493054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 in the Competitive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Strategy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Improves visibility of transactions and coordination of decisions across the supply chain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Right information can help a supply chain better meet customer needs at lower cost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More information increases complexity and cost of both infrastructure and analysis exponentially while marginal value diminishes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Share the minimum amount of information required to achieve coordination</a:t>
            </a: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</a:t>
            </a: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www.midocean.ae</a:t>
            </a: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92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050573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Overall trade-off: Responsiveness versus efficiency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cost of transporting a given product (efficiency) and the speed with which that product is transported (responsiveness)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Using fast modes of transport raises responsiveness and transportation cost but lowers the inventory holding cost</a:t>
            </a: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</a:t>
            </a: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7620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427137"/>
            <a:ext cx="10241278" cy="497362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Push </a:t>
            </a: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versus Pull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Different information requirements and uses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Coordination and information sharing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chain coordination</a:t>
            </a:r>
            <a:r>
              <a:rPr lang="en-US" sz="2800" i="1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 stages of a supply chain work toward the objective of maximizing total supply chain profitability based on shared information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Sales and operations planning (S&amp;OP)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process of creating an overall supply plan (production and inventories) to meet the anticipated level of demand (sales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Information Decisions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602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0" y="1436945"/>
            <a:ext cx="10241278" cy="473971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Enabling technologies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Electronic data interchange (EDI)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Internet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Enterprise resource planning (ERP) systems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chain management (SCM) software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Radio frequency identification (RFID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Information Decisions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849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4" y="1244235"/>
            <a:ext cx="10241278" cy="508442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Information-related metrics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400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Forecast horizon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(identifies how far in advance of the actual event a forecast is made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Frequency of </a:t>
            </a: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update</a:t>
            </a: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(identifies how frequently each forecast is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updated)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Forecast </a:t>
            </a: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error</a:t>
            </a: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(measures the difference between the forecast and actual demand 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Seasonal </a:t>
            </a: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factors</a:t>
            </a: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(measure the extent to which the average demand in a season is above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below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average in the year  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Variance from </a:t>
            </a: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</a:t>
            </a: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(identifies the difference between the planned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production/inventories and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actual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Ratio of demand variability to order </a:t>
            </a:r>
            <a:r>
              <a:rPr lang="en-US" sz="24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variability</a:t>
            </a:r>
            <a:r>
              <a:rPr 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(measures the standard deviation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incoming </a:t>
            </a:r>
            <a:r>
              <a:rPr lang="en-US" sz="2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and supply orders placed </a:t>
            </a:r>
            <a:r>
              <a:rPr lang="en-US" sz="24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4" y="156223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Information Decisions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4173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0" y="1435681"/>
            <a:ext cx="10241278" cy="485667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 </a:t>
            </a: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the Supply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 of business processes required to purchase goods and </a:t>
            </a:r>
            <a:r>
              <a:rPr lang="en-US" sz="26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services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6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Will tasks be performed by a source internal to the company or a third </a:t>
            </a:r>
            <a:r>
              <a:rPr lang="en-US" sz="26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party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6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Increase the size of the total surplus to be shared across the supply </a:t>
            </a:r>
            <a:r>
              <a:rPr lang="en-US" sz="26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  <a:endParaRPr lang="en-US" sz="26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Sourcing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0267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325676"/>
            <a:ext cx="10241278" cy="5050573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 </a:t>
            </a: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the Competitive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Strategy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Sourcing decisions are crucial because they affect the level of efficiency and responsiveness in a supply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Outsource to responsive third parties if it is too expensive to develop their own </a:t>
            </a: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Keep responsive process in-house to maintain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</a:t>
            </a: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Sourcing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9326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513890"/>
            <a:ext cx="10241278" cy="458583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In-house or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outsource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Perform a task in-house or outsource it to a third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party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Outsource if it raises the supply chain surplus more than the firm can on its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own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Keep function in-house if the third party cannot increase the supply chain surplus or if the outsourcing risk is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significant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Sourcing Decisions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0426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1" y="1668018"/>
            <a:ext cx="10241278" cy="427497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Supplier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selection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Number of suppliers, criteria for evaluation and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selection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Obtain goods and service within a supply chain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 is to increase supply chain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surplus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Sourcing Decisions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9509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2" y="1256746"/>
            <a:ext cx="10580921" cy="500132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Sourcing-related metrics</a:t>
            </a:r>
          </a:p>
          <a:p>
            <a:pPr marL="342900" marR="0" lvl="0" indent="-34290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 typeface="Arial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Days payable outstanding  </a:t>
            </a:r>
            <a:r>
              <a:rPr lang="en-US" sz="2600" b="1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en-US" sz="26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measures </a:t>
            </a:r>
            <a:r>
              <a:rPr lang="en-US" sz="2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number of days between when a supplier </a:t>
            </a:r>
            <a:r>
              <a:rPr lang="en-US" sz="26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performed a </a:t>
            </a:r>
            <a:r>
              <a:rPr lang="en-US" sz="2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chain task and when it was paid </a:t>
            </a:r>
            <a:r>
              <a:rPr lang="en-US" sz="26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for)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quality </a:t>
            </a:r>
            <a:r>
              <a:rPr lang="en-US" sz="2600" b="1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en-US" sz="26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measures </a:t>
            </a:r>
            <a:r>
              <a:rPr lang="en-US" sz="2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quality of product </a:t>
            </a:r>
            <a:r>
              <a:rPr lang="en-US" sz="26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supplied)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lead </a:t>
            </a:r>
            <a:r>
              <a:rPr lang="en-US" sz="26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time </a:t>
            </a:r>
            <a:r>
              <a:rPr lang="en-US" sz="2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(measures the average time between when an order is placed and </a:t>
            </a:r>
            <a:r>
              <a:rPr lang="en-US" sz="26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the </a:t>
            </a:r>
            <a:r>
              <a:rPr lang="en-US" sz="2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arrives)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Percentage of on-time </a:t>
            </a:r>
            <a:r>
              <a:rPr lang="en-US" sz="26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deliveries </a:t>
            </a:r>
            <a:r>
              <a:rPr lang="en-US" sz="2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(measures the fraction of deliveries from the </a:t>
            </a:r>
            <a:r>
              <a:rPr lang="en-US" sz="26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that </a:t>
            </a:r>
            <a:r>
              <a:rPr lang="en-US" sz="26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were on time)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Supplier reliability </a:t>
            </a:r>
            <a:r>
              <a:rPr lang="en-US" sz="26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</a:t>
            </a:r>
            <a:r>
              <a:rPr lang="en-US" sz="2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variability of the supplier’s lead time as well as </a:t>
            </a:r>
            <a:r>
              <a:rPr lang="en-US" sz="26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delivered </a:t>
            </a:r>
            <a:r>
              <a:rPr lang="en-US" sz="2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quantity relative to plan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)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77303" y="0"/>
            <a:ext cx="1018903" cy="1212844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2" y="298913"/>
            <a:ext cx="10580920" cy="77124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Components of 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Sourcing 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Decisions</a:t>
            </a:r>
            <a:endParaRPr kumimoji="0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7206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488402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191766"/>
            <a:ext cx="10241278" cy="526601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Role in the Supply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Pricing determines the amount to charge customers for goods and </a:t>
            </a:r>
            <a:r>
              <a:rPr lang="en-US" sz="26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services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6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Affects the supply chain level of responsiveness required and the demand profile the supply chain attempts to </a:t>
            </a:r>
            <a:r>
              <a:rPr lang="en-US" sz="26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serve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6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Pricing strategies can be used to match demand and </a:t>
            </a:r>
            <a:r>
              <a:rPr lang="en-US" sz="26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6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6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Objective should be to increase firm profit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128313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Pricing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7975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069119"/>
            <a:ext cx="3609557" cy="5514561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225102"/>
            <a:ext cx="10241278" cy="5050573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Pricing and economies of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scale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provider of the activity must decide how to price it appropriately to reflect economies of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scale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Everyday low pricing versus high-low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pricing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Different pricing strategies lead to different demand profiles that the supply chain must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serve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187614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Pricing Decisions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3492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488402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8" y="1389252"/>
            <a:ext cx="10241278" cy="497362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Fixed price versus menu </a:t>
            </a:r>
            <a:r>
              <a:rPr 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pricing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kern="12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If marginal supply chain costs or the value to the customer vary significantly along some attribute, it is often effective to have a pricing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menu</a:t>
            </a:r>
          </a:p>
          <a:p>
            <a:pPr marL="457200" lvl="1" defTabSz="457200">
              <a:lnSpc>
                <a:spcPct val="90000"/>
              </a:lnSpc>
              <a:spcAft>
                <a:spcPts val="600"/>
              </a:spcAft>
              <a:buClrTx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Can 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lead to customer behavior that has a negative impact on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profits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b="1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endParaRPr lang="en-US" sz="2800" b="1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8" y="224677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Pricing Decisions</a:t>
            </a:r>
            <a:endParaRPr lang="en-US"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3271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46523" y="773721"/>
            <a:ext cx="10241281" cy="577077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6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Pricing-related metrics</a:t>
            </a: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Profit margin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(measures profit as a percentage of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revenue)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3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Days sales outstanding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(measures the average time between when a sale is made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when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cash is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collected)</a:t>
            </a:r>
            <a:endParaRPr lang="en-US" sz="23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3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Incremental </a:t>
            </a: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fixed cost per </a:t>
            </a:r>
            <a:r>
              <a:rPr lang="en-US" sz="23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order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measures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incremental costs that are independent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size of the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order)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Incremental variable cost per </a:t>
            </a:r>
            <a:r>
              <a:rPr lang="en-US" sz="23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unit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(measures the incremental costs that vary with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size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order)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sale </a:t>
            </a:r>
            <a:r>
              <a:rPr lang="en-US" sz="23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price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(measures the average price at which a supply chain activity was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performed in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given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period)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Average order </a:t>
            </a:r>
            <a:r>
              <a:rPr lang="en-US" sz="23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size</a:t>
            </a: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(measures the average quantity per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order) 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Range of sale </a:t>
            </a:r>
            <a:r>
              <a:rPr lang="en-US" sz="23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price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(measures the maximum and the minimum of sale price per unit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 a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specified time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horizon)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lvl="1" indent="-285750" defTabSz="457200">
              <a:lnSpc>
                <a:spcPct val="90000"/>
              </a:lnSpc>
              <a:spcAft>
                <a:spcPts val="600"/>
              </a:spcAft>
              <a:buClrTx/>
              <a:buFont typeface="Arial"/>
              <a:buChar char="–"/>
            </a:pPr>
            <a:r>
              <a:rPr lang="en-US" sz="23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Range of periodic </a:t>
            </a:r>
            <a:r>
              <a:rPr lang="en-US" sz="23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sales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(measures the maximum and minimum of the quantity sold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 period </a:t>
            </a:r>
            <a:r>
              <a:rPr lang="en-US" sz="23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(day/week/month) during a specified time </a:t>
            </a:r>
            <a:r>
              <a:rPr lang="en-US" sz="23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horizon)</a:t>
            </a:r>
            <a:endParaRPr lang="en-US" sz="23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68149" y="11061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3" y="117799"/>
            <a:ext cx="10241281" cy="56147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Pricing Decisions</a:t>
            </a:r>
            <a:endParaRPr lang="en-US"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61774" y="6461233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8562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1" y="1668018"/>
            <a:ext cx="10241278" cy="440116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SzPct val="100000"/>
              <a:buFont typeface="+mj-lt"/>
              <a:buAutoNum type="arabicPeriod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SzPct val="100000"/>
              <a:buFont typeface="+mj-lt"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major drivers of supply chain performance.</a:t>
            </a:r>
          </a:p>
          <a:p>
            <a:pPr marL="514350" indent="-514350">
              <a:buSzPct val="100000"/>
              <a:buFont typeface="+mj-lt"/>
              <a:buAutoNum type="arabicPeriod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SzPct val="100000"/>
              <a:buFont typeface="+mj-lt"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role of each driver in creating strategic fit</a:t>
            </a:r>
          </a:p>
          <a:p>
            <a:pPr>
              <a:buSzPct val="100000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between the supply chain strategy and the competitive strategy.</a:t>
            </a:r>
          </a:p>
          <a:p>
            <a:pPr>
              <a:buSzPct val="100000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SzPct val="100000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 Define the key metrics that track the performance of the supply</a:t>
            </a:r>
          </a:p>
          <a:p>
            <a:pPr>
              <a:buSzPct val="100000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chain in terms of each driver.</a:t>
            </a:r>
          </a:p>
          <a:p>
            <a:pPr>
              <a:buSzPct val="100000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SzPct val="100000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Summary of Learning Objectives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5465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928143"/>
            <a:ext cx="10332723" cy="397027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Chain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Management-</a:t>
            </a: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Strategy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Planning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and Operation, </a:t>
            </a: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Sixth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Edition, </a:t>
            </a: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Sunil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 and Peter Meindl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Pearson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Education Limited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b="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Three</a:t>
            </a:r>
            <a:r>
              <a:rPr lang="en-US" sz="2800" b="1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</a:t>
            </a:r>
            <a:r>
              <a:rPr lang="en-US" sz="3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</a:t>
            </a:r>
            <a:endParaRPr sz="3600" b="1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6878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3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3"/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/>
          </a:p>
        </p:txBody>
      </p:sp>
      <p:sp>
        <p:nvSpPr>
          <p:cNvPr id="243" name="Google Shape;243;p33"/>
          <p:cNvSpPr/>
          <p:nvPr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33"/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rotWithShape="1">
            <a:blip r:embed="rId6">
              <a:alphaModFix/>
            </a:blip>
            <a:tile tx="0" ty="-381000" sx="99000" sy="98000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11320</TotalTime>
  <Words>2402</Words>
  <Application>Microsoft Office PowerPoint</Application>
  <PresentationFormat>Widescreen</PresentationFormat>
  <Paragraphs>375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Tarek Mohamed</dc:creator>
  <cp:lastModifiedBy>TarekLaptop</cp:lastModifiedBy>
  <cp:revision>182</cp:revision>
  <dcterms:modified xsi:type="dcterms:W3CDTF">2023-10-18T10:53:09Z</dcterms:modified>
</cp:coreProperties>
</file>