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 id="2147483686" r:id="rId3"/>
  </p:sldMasterIdLst>
  <p:notesMasterIdLst>
    <p:notesMasterId r:id="rId46"/>
  </p:notesMasterIdLst>
  <p:sldIdLst>
    <p:sldId id="480" r:id="rId4"/>
    <p:sldId id="518" r:id="rId5"/>
    <p:sldId id="568" r:id="rId6"/>
    <p:sldId id="579" r:id="rId7"/>
    <p:sldId id="596" r:id="rId8"/>
    <p:sldId id="569" r:id="rId9"/>
    <p:sldId id="525" r:id="rId10"/>
    <p:sldId id="599" r:id="rId11"/>
    <p:sldId id="537" r:id="rId12"/>
    <p:sldId id="524" r:id="rId13"/>
    <p:sldId id="535" r:id="rId14"/>
    <p:sldId id="600" r:id="rId15"/>
    <p:sldId id="582" r:id="rId16"/>
    <p:sldId id="573" r:id="rId17"/>
    <p:sldId id="602" r:id="rId18"/>
    <p:sldId id="581" r:id="rId19"/>
    <p:sldId id="484" r:id="rId20"/>
    <p:sldId id="539" r:id="rId21"/>
    <p:sldId id="540" r:id="rId22"/>
    <p:sldId id="541" r:id="rId23"/>
    <p:sldId id="604" r:id="rId24"/>
    <p:sldId id="603" r:id="rId25"/>
    <p:sldId id="559" r:id="rId26"/>
    <p:sldId id="598" r:id="rId27"/>
    <p:sldId id="575" r:id="rId28"/>
    <p:sldId id="583" r:id="rId29"/>
    <p:sldId id="585" r:id="rId30"/>
    <p:sldId id="565" r:id="rId31"/>
    <p:sldId id="606" r:id="rId32"/>
    <p:sldId id="558" r:id="rId33"/>
    <p:sldId id="271" r:id="rId34"/>
    <p:sldId id="530" r:id="rId35"/>
    <p:sldId id="580" r:id="rId36"/>
    <p:sldId id="532" r:id="rId37"/>
    <p:sldId id="586" r:id="rId38"/>
    <p:sldId id="589" r:id="rId39"/>
    <p:sldId id="576" r:id="rId40"/>
    <p:sldId id="605" r:id="rId41"/>
    <p:sldId id="607" r:id="rId42"/>
    <p:sldId id="593" r:id="rId43"/>
    <p:sldId id="59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568"/>
            <p14:sldId id="579"/>
            <p14:sldId id="596"/>
            <p14:sldId id="569"/>
            <p14:sldId id="525"/>
            <p14:sldId id="599"/>
            <p14:sldId id="537"/>
            <p14:sldId id="524"/>
            <p14:sldId id="535"/>
            <p14:sldId id="600"/>
            <p14:sldId id="582"/>
            <p14:sldId id="573"/>
            <p14:sldId id="602"/>
            <p14:sldId id="581"/>
            <p14:sldId id="484"/>
            <p14:sldId id="539"/>
            <p14:sldId id="540"/>
            <p14:sldId id="541"/>
            <p14:sldId id="604"/>
            <p14:sldId id="603"/>
            <p14:sldId id="559"/>
            <p14:sldId id="598"/>
            <p14:sldId id="575"/>
            <p14:sldId id="583"/>
            <p14:sldId id="585"/>
            <p14:sldId id="565"/>
            <p14:sldId id="606"/>
            <p14:sldId id="558"/>
            <p14:sldId id="271"/>
            <p14:sldId id="530"/>
            <p14:sldId id="580"/>
            <p14:sldId id="532"/>
            <p14:sldId id="586"/>
            <p14:sldId id="589"/>
            <p14:sldId id="576"/>
            <p14:sldId id="605"/>
            <p14:sldId id="607"/>
            <p14:sldId id="593"/>
            <p14:sldId id="5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9FBFD"/>
    <a:srgbClr val="EFF5FB"/>
    <a:srgbClr val="2D3956"/>
    <a:srgbClr val="FFFFCC"/>
    <a:srgbClr val="4472C4"/>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3738" autoAdjust="0"/>
  </p:normalViewPr>
  <p:slideViewPr>
    <p:cSldViewPr snapToGrid="0">
      <p:cViewPr varScale="1">
        <p:scale>
          <a:sx n="74" d="100"/>
          <a:sy n="74" d="100"/>
        </p:scale>
        <p:origin x="45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51077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031309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119059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00793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62962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37051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8267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77367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23004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14251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96292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48800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7552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07456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95221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31985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197393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409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290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75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15137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1455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3" r:id="rId15"/>
    <p:sldLayoutId id="214748368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8747725"/>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2.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7.svg"/></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42.xml"/><Relationship Id="rId6" Type="http://schemas.openxmlformats.org/officeDocument/2006/relationships/image" Target="../media/image14.jpg"/><Relationship Id="rId5" Type="http://schemas.openxmlformats.org/officeDocument/2006/relationships/image" Target="../media/image13.png"/><Relationship Id="rId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42.xml"/><Relationship Id="rId6" Type="http://schemas.openxmlformats.org/officeDocument/2006/relationships/image" Target="../media/image16.jpg"/><Relationship Id="rId5" Type="http://schemas.openxmlformats.org/officeDocument/2006/relationships/image" Target="../media/image11.png"/><Relationship Id="rId4" Type="http://schemas.openxmlformats.org/officeDocument/2006/relationships/image" Target="../media/image17.sv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42.xml"/><Relationship Id="rId5" Type="http://schemas.openxmlformats.org/officeDocument/2006/relationships/image" Target="../media/image11.png"/><Relationship Id="rId4" Type="http://schemas.openxmlformats.org/officeDocument/2006/relationships/image" Target="../media/image17.sv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42.xml"/><Relationship Id="rId6" Type="http://schemas.openxmlformats.org/officeDocument/2006/relationships/image" Target="../media/image17.png"/><Relationship Id="rId5" Type="http://schemas.openxmlformats.org/officeDocument/2006/relationships/image" Target="../media/image13.png"/><Relationship Id="rId4" Type="http://schemas.openxmlformats.org/officeDocument/2006/relationships/image" Target="../media/image17.svg"/></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42.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7.svg"/></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6.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3.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6.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8.png"/><Relationship Id="rId1" Type="http://schemas.openxmlformats.org/officeDocument/2006/relationships/slideLayout" Target="../slideLayouts/slideLayout46.xml"/><Relationship Id="rId5" Type="http://schemas.openxmlformats.org/officeDocument/2006/relationships/image" Target="../media/image31.jpeg"/><Relationship Id="rId4" Type="http://schemas.openxmlformats.org/officeDocument/2006/relationships/image" Target="../media/image30.png"/></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2.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17.svg"/><Relationship Id="rId2" Type="http://schemas.openxmlformats.org/officeDocument/2006/relationships/image" Target="../media/image34.jpeg"/><Relationship Id="rId1" Type="http://schemas.openxmlformats.org/officeDocument/2006/relationships/slideLayout" Target="../slideLayouts/slideLayout29.xml"/><Relationship Id="rId6" Type="http://schemas.openxmlformats.org/officeDocument/2006/relationships/image" Target="../media/image10.png"/><Relationship Id="rId5" Type="http://schemas.openxmlformats.org/officeDocument/2006/relationships/image" Target="../media/image36.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7006693" y="-119551"/>
            <a:ext cx="6830264" cy="684055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14625" y="4100283"/>
            <a:ext cx="4886463" cy="400110"/>
          </a:xfrm>
          <a:prstGeom prst="rect">
            <a:avLst/>
          </a:prstGeom>
          <a:noFill/>
        </p:spPr>
        <p:txBody>
          <a:bodyPr wrap="square" rtlCol="0">
            <a:spAutoFit/>
          </a:bodyPr>
          <a:lstStyle/>
          <a:p>
            <a:pPr algn="ctr"/>
            <a:r>
              <a:rPr lang="en-US" sz="2000" b="1" dirty="0">
                <a:solidFill>
                  <a:srgbClr val="C00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06204" y="1517124"/>
            <a:ext cx="6685259" cy="1523109"/>
          </a:xfrm>
          <a:prstGeom prst="rect">
            <a:avLst/>
          </a:prstGeom>
          <a:noFill/>
        </p:spPr>
        <p:txBody>
          <a:bodyPr wrap="square" rtlCol="0">
            <a:spAutoFit/>
          </a:bodyPr>
          <a:lstStyle/>
          <a:p>
            <a:pPr algn="ctr" rtl="1">
              <a:lnSpc>
                <a:spcPct val="107000"/>
              </a:lnSpc>
              <a:spcAft>
                <a:spcPts val="800"/>
              </a:spcAft>
            </a:pPr>
            <a:r>
              <a:rPr lang="ar-EG" sz="3200" b="1" dirty="0">
                <a:solidFill>
                  <a:srgbClr val="C00000"/>
                </a:solidFill>
                <a:latin typeface="Calibri" panose="020F0502020204030204" pitchFamily="34" charset="0"/>
                <a:ea typeface="Calibri" panose="020F0502020204030204" pitchFamily="34" charset="0"/>
                <a:cs typeface="mohammad bold art 1"/>
              </a:rPr>
              <a:t>كتابة الأخبار والتقرير الصحفي</a:t>
            </a:r>
          </a:p>
          <a:p>
            <a:pPr algn="ctr" rtl="1">
              <a:lnSpc>
                <a:spcPct val="107000"/>
              </a:lnSpc>
              <a:spcAft>
                <a:spcPts val="800"/>
              </a:spcAft>
            </a:pPr>
            <a:r>
              <a:rPr lang="en-US" sz="2400" b="1" dirty="0">
                <a:solidFill>
                  <a:srgbClr val="C00000"/>
                </a:solidFill>
                <a:latin typeface="Adobe Caslon Pro" panose="0205050205050A020403"/>
                <a:ea typeface="Calibri" panose="020F0502020204030204" pitchFamily="34" charset="0"/>
                <a:cs typeface="Adobe Arabic" panose="02040503050201020203" pitchFamily="18" charset="-78"/>
              </a:rPr>
              <a:t>News Writing and Journalistic report</a:t>
            </a:r>
            <a:endParaRPr lang="ar-EG" sz="2400" b="1" dirty="0">
              <a:solidFill>
                <a:srgbClr val="C00000"/>
              </a:solidFill>
              <a:latin typeface="Adobe Caslon Pro" panose="0205050205050A020403"/>
              <a:ea typeface="Calibri" panose="020F0502020204030204" pitchFamily="34" charset="0"/>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No </a:t>
            </a:r>
            <a:r>
              <a:rPr lang="en-US" sz="2400" b="1" dirty="0" smtClean="0">
                <a:solidFill>
                  <a:schemeClr val="bg1"/>
                </a:solidFill>
                <a:latin typeface="Times New Roman" panose="02020603050405020304" pitchFamily="18" charset="0"/>
                <a:cs typeface="Times New Roman" panose="02020603050405020304" pitchFamily="18" charset="0"/>
              </a:rPr>
              <a:t>:9</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717078" y="6320892"/>
            <a:ext cx="1260281" cy="400110"/>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DGM 212</a:t>
            </a:r>
          </a:p>
        </p:txBody>
      </p:sp>
      <p:sp>
        <p:nvSpPr>
          <p:cNvPr id="14" name="Oval 13">
            <a:extLst>
              <a:ext uri="{FF2B5EF4-FFF2-40B4-BE49-F238E27FC236}">
                <a16:creationId xmlns:a16="http://schemas.microsoft.com/office/drawing/2014/main" id="{46F3C90B-EB3F-EA91-08C5-03400C278827}"/>
              </a:ext>
            </a:extLst>
          </p:cNvPr>
          <p:cNvSpPr/>
          <p:nvPr/>
        </p:nvSpPr>
        <p:spPr>
          <a:xfrm>
            <a:off x="7006693" y="-78327"/>
            <a:ext cx="6604100" cy="663367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888642"/>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109028" y="3108592"/>
            <a:ext cx="7115721" cy="461665"/>
          </a:xfrm>
          <a:prstGeom prst="rect">
            <a:avLst/>
          </a:prstGeom>
          <a:noFill/>
        </p:spPr>
        <p:txBody>
          <a:bodyPr wrap="square" rtlCol="0">
            <a:spAutoFit/>
          </a:bodyPr>
          <a:lstStyle/>
          <a:p>
            <a:pPr algn="ctr" rtl="1"/>
            <a:r>
              <a:rPr lang="ar-SA" sz="2400" b="1" dirty="0">
                <a:solidFill>
                  <a:srgbClr val="002776"/>
                </a:solidFill>
                <a:ea typeface="Calibri" panose="020F0502020204030204" pitchFamily="34" charset="0"/>
              </a:rPr>
              <a:t>سباق توظيف تطبيقات الذكاء الاصطناعي في مجال الصحافة والإعلام</a:t>
            </a:r>
            <a:endParaRPr lang="ar-EG" sz="2400" b="1" dirty="0">
              <a:solidFill>
                <a:schemeClr val="accent1">
                  <a:lumMod val="75000"/>
                </a:schemeClr>
              </a:solidFill>
              <a:latin typeface="Calibri" panose="020F0502020204030204" pitchFamily="34" charset="0"/>
              <a:ea typeface="Calibri" panose="020F0502020204030204" pitchFamily="34" charset="0"/>
              <a:cs typeface="mohammad bold art 1"/>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a:xfrm>
            <a:off x="5341168" y="786682"/>
            <a:ext cx="6601902" cy="5936315"/>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EG" sz="2000" b="1" dirty="0">
                <a:solidFill>
                  <a:srgbClr val="002060"/>
                </a:solidFill>
              </a:rPr>
              <a:t> </a:t>
            </a:r>
            <a:endParaRPr lang="en-US" sz="2000" b="1"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F9D0A813-852E-427D-AC34-C1F0054B73D8}"/>
              </a:ext>
            </a:extLst>
          </p:cNvPr>
          <p:cNvSpPr/>
          <p:nvPr/>
        </p:nvSpPr>
        <p:spPr>
          <a:xfrm>
            <a:off x="156604" y="1906752"/>
            <a:ext cx="3344825"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1524233"/>
            <a:ext cx="3132657"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2" y="1353955"/>
            <a:ext cx="3592246"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9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2" name="Rectangle: Rounded Corners 11">
            <a:extLst>
              <a:ext uri="{FF2B5EF4-FFF2-40B4-BE49-F238E27FC236}">
                <a16:creationId xmlns:a16="http://schemas.microsoft.com/office/drawing/2014/main" id="{82DB72EC-5150-4CFA-8CC4-49C49CEDC14F}"/>
              </a:ext>
            </a:extLst>
          </p:cNvPr>
          <p:cNvSpPr/>
          <p:nvPr/>
        </p:nvSpPr>
        <p:spPr>
          <a:xfrm>
            <a:off x="1928535" y="658092"/>
            <a:ext cx="2146594" cy="69746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latin typeface="AngsanaUPC" panose="02020603050405020304" pitchFamily="18" charset="-34"/>
                <a:cs typeface="AngsanaUPC" panose="02020603050405020304" pitchFamily="18" charset="-34"/>
              </a:rPr>
              <a:t>Remember </a:t>
            </a:r>
            <a:r>
              <a:rPr lang="en-US" sz="2400" b="1" dirty="0">
                <a:solidFill>
                  <a:schemeClr val="bg1"/>
                </a:solidFill>
                <a:latin typeface="AngsanaUPC" panose="02020603050405020304" pitchFamily="18" charset="-34"/>
                <a:cs typeface="AngsanaUPC" panose="02020603050405020304" pitchFamily="18" charset="-34"/>
              </a:rPr>
              <a:t>Lecture </a:t>
            </a:r>
            <a:r>
              <a:rPr lang="en-US" sz="2400" b="1" dirty="0" smtClean="0">
                <a:solidFill>
                  <a:schemeClr val="bg1"/>
                </a:solidFill>
                <a:latin typeface="AngsanaUPC" panose="02020603050405020304" pitchFamily="18" charset="-34"/>
                <a:cs typeface="AngsanaUPC" panose="02020603050405020304" pitchFamily="18" charset="-34"/>
              </a:rPr>
              <a:t>8</a:t>
            </a:r>
            <a:endParaRPr lang="ar-EG" sz="2400" b="1" dirty="0">
              <a:solidFill>
                <a:schemeClr val="bg1"/>
              </a:solidFill>
              <a:latin typeface="AngsanaUPC" panose="02020603050405020304" pitchFamily="18" charset="-34"/>
              <a:cs typeface="+mj-cs"/>
            </a:endParaRPr>
          </a:p>
        </p:txBody>
      </p:sp>
      <p:sp>
        <p:nvSpPr>
          <p:cNvPr id="10" name="Rectangle 9">
            <a:extLst>
              <a:ext uri="{FF2B5EF4-FFF2-40B4-BE49-F238E27FC236}">
                <a16:creationId xmlns:a16="http://schemas.microsoft.com/office/drawing/2014/main" id="{1414DBBA-F136-40CC-8E11-441EDE7A160F}"/>
              </a:ext>
            </a:extLst>
          </p:cNvPr>
          <p:cNvSpPr/>
          <p:nvPr/>
        </p:nvSpPr>
        <p:spPr>
          <a:xfrm flipV="1">
            <a:off x="1963162" y="44049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ounded Rectangle 12"/>
          <p:cNvSpPr/>
          <p:nvPr/>
        </p:nvSpPr>
        <p:spPr>
          <a:xfrm>
            <a:off x="4990697" y="826734"/>
            <a:ext cx="6708966" cy="551162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pPr>
            <a:r>
              <a:rPr lang="ar-EG" sz="2000" dirty="0" smtClean="0">
                <a:solidFill>
                  <a:srgbClr val="002060"/>
                </a:solidFill>
                <a:cs typeface="+mj-cs"/>
              </a:rPr>
              <a:t>1.مفهوم </a:t>
            </a:r>
            <a:r>
              <a:rPr lang="ar-EG" sz="2000" dirty="0">
                <a:solidFill>
                  <a:srgbClr val="002060"/>
                </a:solidFill>
                <a:cs typeface="+mj-cs"/>
              </a:rPr>
              <a:t>الصحافة </a:t>
            </a:r>
            <a:r>
              <a:rPr lang="ar-EG" sz="2000" dirty="0" smtClean="0">
                <a:solidFill>
                  <a:srgbClr val="002060"/>
                </a:solidFill>
                <a:cs typeface="+mj-cs"/>
              </a:rPr>
              <a:t>الإلكترونية.</a:t>
            </a:r>
          </a:p>
          <a:p>
            <a:pPr algn="r" rtl="1">
              <a:lnSpc>
                <a:spcPct val="150000"/>
              </a:lnSpc>
            </a:pPr>
            <a:r>
              <a:rPr lang="ar-EG" sz="2000" dirty="0" smtClean="0">
                <a:solidFill>
                  <a:srgbClr val="002060"/>
                </a:solidFill>
                <a:cs typeface="+mj-cs"/>
              </a:rPr>
              <a:t>2.الفرق </a:t>
            </a:r>
            <a:r>
              <a:rPr lang="ar-EG" sz="2000" dirty="0">
                <a:solidFill>
                  <a:srgbClr val="002060"/>
                </a:solidFill>
                <a:cs typeface="+mj-cs"/>
              </a:rPr>
              <a:t>بين الصحافة </a:t>
            </a:r>
            <a:r>
              <a:rPr lang="ar-EG" sz="2000" dirty="0" smtClean="0">
                <a:solidFill>
                  <a:srgbClr val="002060"/>
                </a:solidFill>
                <a:cs typeface="+mj-cs"/>
              </a:rPr>
              <a:t>الإلكترونية </a:t>
            </a:r>
            <a:r>
              <a:rPr lang="ar-EG" sz="2000" dirty="0">
                <a:solidFill>
                  <a:srgbClr val="002060"/>
                </a:solidFill>
                <a:cs typeface="+mj-cs"/>
              </a:rPr>
              <a:t>والصحافة الورقية</a:t>
            </a:r>
            <a:r>
              <a:rPr lang="ar-EG" sz="2000" dirty="0" smtClean="0">
                <a:solidFill>
                  <a:srgbClr val="002060"/>
                </a:solidFill>
                <a:cs typeface="+mj-cs"/>
              </a:rPr>
              <a:t>.</a:t>
            </a:r>
          </a:p>
          <a:p>
            <a:pPr lvl="0" algn="r" rtl="1">
              <a:lnSpc>
                <a:spcPct val="150000"/>
              </a:lnSpc>
            </a:pPr>
            <a:r>
              <a:rPr lang="ar-EG" sz="2000" dirty="0">
                <a:solidFill>
                  <a:srgbClr val="003E61"/>
                </a:solidFill>
                <a:latin typeface="rasol"/>
                <a:ea typeface="Calibri" panose="020F0502020204030204" pitchFamily="34" charset="0"/>
                <a:cs typeface="+mj-cs"/>
              </a:rPr>
              <a:t>3. </a:t>
            </a:r>
            <a:r>
              <a:rPr lang="ar-SA" sz="2000" dirty="0">
                <a:solidFill>
                  <a:srgbClr val="003E61"/>
                </a:solidFill>
                <a:latin typeface="rasol"/>
                <a:ea typeface="Calibri" panose="020F0502020204030204" pitchFamily="34" charset="0"/>
                <a:cs typeface="+mj-cs"/>
              </a:rPr>
              <a:t>المؤشرات التي ت</a:t>
            </a:r>
            <a:r>
              <a:rPr lang="ar-EG" sz="2000" dirty="0">
                <a:solidFill>
                  <a:srgbClr val="003E61"/>
                </a:solidFill>
                <a:latin typeface="rasol"/>
                <a:ea typeface="Calibri" panose="020F0502020204030204" pitchFamily="34" charset="0"/>
                <a:cs typeface="+mj-cs"/>
              </a:rPr>
              <a:t>ُ</a:t>
            </a:r>
            <a:r>
              <a:rPr lang="ar-SA" sz="2000" dirty="0">
                <a:solidFill>
                  <a:srgbClr val="003E61"/>
                </a:solidFill>
                <a:latin typeface="rasol"/>
                <a:ea typeface="Calibri" panose="020F0502020204030204" pitchFamily="34" charset="0"/>
                <a:cs typeface="+mj-cs"/>
              </a:rPr>
              <a:t>شير إلى الصحافة </a:t>
            </a:r>
            <a:r>
              <a:rPr lang="ar-SA" sz="2000" dirty="0" smtClean="0">
                <a:solidFill>
                  <a:srgbClr val="003E61"/>
                </a:solidFill>
                <a:latin typeface="rasol"/>
                <a:ea typeface="Calibri" panose="020F0502020204030204" pitchFamily="34" charset="0"/>
                <a:cs typeface="+mj-cs"/>
              </a:rPr>
              <a:t>الإلكترونية</a:t>
            </a:r>
            <a:r>
              <a:rPr lang="ar-EG" sz="2000" dirty="0">
                <a:solidFill>
                  <a:srgbClr val="003E61"/>
                </a:solidFill>
                <a:latin typeface="rasol"/>
                <a:ea typeface="Calibri" panose="020F0502020204030204" pitchFamily="34" charset="0"/>
                <a:cs typeface="+mj-cs"/>
              </a:rPr>
              <a:t>.</a:t>
            </a:r>
            <a:r>
              <a:rPr lang="ar-SA" sz="2000" dirty="0">
                <a:solidFill>
                  <a:srgbClr val="003E61"/>
                </a:solidFill>
                <a:latin typeface="rasol"/>
                <a:ea typeface="Calibri" panose="020F0502020204030204" pitchFamily="34" charset="0"/>
                <a:cs typeface="+mj-cs"/>
              </a:rPr>
              <a:t> </a:t>
            </a:r>
            <a:endParaRPr lang="ar-EG" sz="2000" dirty="0">
              <a:solidFill>
                <a:srgbClr val="003E61"/>
              </a:solidFill>
              <a:latin typeface="rasol"/>
              <a:ea typeface="Calibri" panose="020F0502020204030204" pitchFamily="34" charset="0"/>
              <a:cs typeface="+mj-cs"/>
            </a:endParaRPr>
          </a:p>
          <a:p>
            <a:pPr lvl="0" algn="r" rtl="1">
              <a:lnSpc>
                <a:spcPct val="150000"/>
              </a:lnSpc>
            </a:pPr>
            <a:r>
              <a:rPr lang="ar-EG" sz="2000" dirty="0" smtClean="0">
                <a:solidFill>
                  <a:srgbClr val="003E61"/>
                </a:solidFill>
                <a:latin typeface="rasol"/>
                <a:cs typeface="+mj-cs"/>
              </a:rPr>
              <a:t>4. </a:t>
            </a:r>
            <a:r>
              <a:rPr lang="ar-EG" sz="2000" dirty="0" smtClean="0">
                <a:solidFill>
                  <a:srgbClr val="4472C4">
                    <a:lumMod val="50000"/>
                  </a:srgbClr>
                </a:solidFill>
                <a:cs typeface="+mj-cs"/>
              </a:rPr>
              <a:t>أنواع </a:t>
            </a:r>
            <a:r>
              <a:rPr lang="ar-EG" sz="2000" dirty="0">
                <a:solidFill>
                  <a:srgbClr val="4472C4">
                    <a:lumMod val="50000"/>
                  </a:srgbClr>
                </a:solidFill>
                <a:cs typeface="+mj-cs"/>
              </a:rPr>
              <a:t>الصحف </a:t>
            </a:r>
            <a:r>
              <a:rPr lang="ar-EG" sz="2000" dirty="0" smtClean="0">
                <a:solidFill>
                  <a:srgbClr val="4472C4">
                    <a:lumMod val="50000"/>
                  </a:srgbClr>
                </a:solidFill>
                <a:cs typeface="+mj-cs"/>
              </a:rPr>
              <a:t>الإلكترونية. </a:t>
            </a:r>
          </a:p>
          <a:p>
            <a:pPr lvl="0" algn="r" rtl="1">
              <a:lnSpc>
                <a:spcPct val="150000"/>
              </a:lnSpc>
            </a:pPr>
            <a:r>
              <a:rPr lang="ar-EG" sz="2000" dirty="0" smtClean="0">
                <a:solidFill>
                  <a:srgbClr val="4472C4">
                    <a:lumMod val="50000"/>
                  </a:srgbClr>
                </a:solidFill>
                <a:cs typeface="+mj-cs"/>
              </a:rPr>
              <a:t>5. </a:t>
            </a:r>
            <a:r>
              <a:rPr lang="ar-EG" sz="2000" dirty="0">
                <a:solidFill>
                  <a:srgbClr val="002060"/>
                </a:solidFill>
                <a:latin typeface="Calibri" panose="020F0502020204030204" pitchFamily="34" charset="0"/>
                <a:ea typeface="Calibri" panose="020F0502020204030204" pitchFamily="34" charset="0"/>
                <a:cs typeface="+mj-cs"/>
              </a:rPr>
              <a:t>مفهوم </a:t>
            </a:r>
            <a:r>
              <a:rPr lang="ar-SA" sz="2000" dirty="0">
                <a:solidFill>
                  <a:srgbClr val="002060"/>
                </a:solidFill>
                <a:latin typeface="Calibri" panose="020F0502020204030204" pitchFamily="34" charset="0"/>
                <a:ea typeface="Calibri" panose="020F0502020204030204" pitchFamily="34" charset="0"/>
                <a:cs typeface="+mj-cs"/>
              </a:rPr>
              <a:t>الخبر الصحفي </a:t>
            </a:r>
            <a:r>
              <a:rPr lang="ar-SA" sz="2000" dirty="0" smtClean="0">
                <a:solidFill>
                  <a:srgbClr val="002060"/>
                </a:solidFill>
                <a:latin typeface="Calibri" panose="020F0502020204030204" pitchFamily="34" charset="0"/>
                <a:ea typeface="Calibri" panose="020F0502020204030204" pitchFamily="34" charset="0"/>
                <a:cs typeface="+mj-cs"/>
              </a:rPr>
              <a:t>الإلكتروني</a:t>
            </a:r>
            <a:r>
              <a:rPr lang="ar-EG" sz="2000" dirty="0" smtClean="0">
                <a:solidFill>
                  <a:srgbClr val="002060"/>
                </a:solidFill>
                <a:latin typeface="Calibri" panose="020F0502020204030204" pitchFamily="34" charset="0"/>
                <a:ea typeface="Calibri" panose="020F0502020204030204" pitchFamily="34" charset="0"/>
                <a:cs typeface="+mj-cs"/>
              </a:rPr>
              <a:t>.</a:t>
            </a:r>
          </a:p>
          <a:p>
            <a:pPr lvl="0" algn="r" rtl="1">
              <a:lnSpc>
                <a:spcPct val="150000"/>
              </a:lnSpc>
            </a:pPr>
            <a:r>
              <a:rPr lang="ar-EG" sz="2000" dirty="0">
                <a:solidFill>
                  <a:srgbClr val="002060"/>
                </a:solidFill>
                <a:cs typeface="+mj-cs"/>
              </a:rPr>
              <a:t>6.مميزات </a:t>
            </a:r>
            <a:r>
              <a:rPr lang="ar-EG" sz="2000" dirty="0" smtClean="0">
                <a:solidFill>
                  <a:srgbClr val="002060"/>
                </a:solidFill>
                <a:cs typeface="+mj-cs"/>
              </a:rPr>
              <a:t>الأخبار الإلكترونية.</a:t>
            </a:r>
          </a:p>
          <a:p>
            <a:pPr lvl="0" algn="r" rtl="1">
              <a:lnSpc>
                <a:spcPct val="150000"/>
              </a:lnSpc>
            </a:pPr>
            <a:r>
              <a:rPr lang="ar-EG" sz="2000" dirty="0" smtClean="0">
                <a:solidFill>
                  <a:srgbClr val="002060"/>
                </a:solidFill>
                <a:latin typeface="Cairo"/>
                <a:cs typeface="+mj-cs"/>
              </a:rPr>
              <a:t>7.الفنون </a:t>
            </a:r>
            <a:r>
              <a:rPr lang="ar-EG" sz="2000" dirty="0">
                <a:solidFill>
                  <a:srgbClr val="002060"/>
                </a:solidFill>
                <a:latin typeface="Cairo"/>
                <a:cs typeface="+mj-cs"/>
              </a:rPr>
              <a:t>التحريرية في الصحف </a:t>
            </a:r>
            <a:r>
              <a:rPr lang="ar-EG" sz="2000" dirty="0" smtClean="0">
                <a:solidFill>
                  <a:srgbClr val="002060"/>
                </a:solidFill>
                <a:latin typeface="Cairo"/>
                <a:cs typeface="+mj-cs"/>
              </a:rPr>
              <a:t>الإلكترونية.</a:t>
            </a:r>
          </a:p>
          <a:p>
            <a:pPr lvl="0" algn="r" rtl="1">
              <a:lnSpc>
                <a:spcPct val="150000"/>
              </a:lnSpc>
            </a:pPr>
            <a:r>
              <a:rPr lang="ar-EG" sz="2000" dirty="0">
                <a:solidFill>
                  <a:srgbClr val="002060"/>
                </a:solidFill>
                <a:latin typeface="Cairo"/>
                <a:ea typeface="Calibri" panose="020F0502020204030204" pitchFamily="34" charset="0"/>
                <a:cs typeface="+mj-cs"/>
              </a:rPr>
              <a:t>8</a:t>
            </a:r>
            <a:r>
              <a:rPr lang="ar-EG" sz="2000" dirty="0" smtClean="0">
                <a:solidFill>
                  <a:srgbClr val="4472C4">
                    <a:lumMod val="50000"/>
                  </a:srgbClr>
                </a:solidFill>
                <a:latin typeface="Calibri" panose="020F0502020204030204" pitchFamily="34" charset="0"/>
                <a:ea typeface="Calibri" panose="020F0502020204030204" pitchFamily="34" charset="0"/>
                <a:cs typeface="+mj-cs"/>
              </a:rPr>
              <a:t>.أشكال </a:t>
            </a:r>
            <a:r>
              <a:rPr lang="ar-EG" sz="2000" dirty="0">
                <a:solidFill>
                  <a:srgbClr val="4472C4">
                    <a:lumMod val="50000"/>
                  </a:srgbClr>
                </a:solidFill>
                <a:latin typeface="Calibri" panose="020F0502020204030204" pitchFamily="34" charset="0"/>
                <a:ea typeface="Calibri" panose="020F0502020204030204" pitchFamily="34" charset="0"/>
                <a:cs typeface="+mj-cs"/>
              </a:rPr>
              <a:t>الخبر الصحفى </a:t>
            </a:r>
            <a:r>
              <a:rPr lang="ar-EG" sz="2000" dirty="0" smtClean="0">
                <a:solidFill>
                  <a:srgbClr val="4472C4">
                    <a:lumMod val="50000"/>
                  </a:srgbClr>
                </a:solidFill>
                <a:latin typeface="Calibri" panose="020F0502020204030204" pitchFamily="34" charset="0"/>
                <a:ea typeface="Calibri" panose="020F0502020204030204" pitchFamily="34" charset="0"/>
                <a:cs typeface="+mj-cs"/>
              </a:rPr>
              <a:t>الإلكتروني.</a:t>
            </a:r>
          </a:p>
          <a:p>
            <a:pPr lvl="0" algn="r" rtl="1">
              <a:lnSpc>
                <a:spcPct val="150000"/>
              </a:lnSpc>
            </a:pPr>
            <a:r>
              <a:rPr lang="ar-EG" sz="2000" dirty="0" smtClean="0">
                <a:solidFill>
                  <a:srgbClr val="002060"/>
                </a:solidFill>
                <a:latin typeface="-apple-system"/>
                <a:cs typeface="+mj-cs"/>
              </a:rPr>
              <a:t>9.قواعد </a:t>
            </a:r>
            <a:r>
              <a:rPr lang="ar-EG" sz="2000" dirty="0">
                <a:solidFill>
                  <a:srgbClr val="002060"/>
                </a:solidFill>
                <a:latin typeface="-apple-system"/>
                <a:cs typeface="+mj-cs"/>
              </a:rPr>
              <a:t>التحرير الصحفي </a:t>
            </a:r>
            <a:r>
              <a:rPr lang="ar-EG" sz="2000" dirty="0" smtClean="0">
                <a:solidFill>
                  <a:srgbClr val="002060"/>
                </a:solidFill>
                <a:latin typeface="-apple-system"/>
                <a:cs typeface="+mj-cs"/>
              </a:rPr>
              <a:t>الإلكتروني </a:t>
            </a:r>
            <a:r>
              <a:rPr lang="ar-EG" sz="2000" dirty="0">
                <a:solidFill>
                  <a:srgbClr val="002060"/>
                </a:solidFill>
                <a:latin typeface="-apple-system"/>
                <a:cs typeface="+mj-cs"/>
              </a:rPr>
              <a:t>في عالم الصحافة </a:t>
            </a:r>
            <a:r>
              <a:rPr lang="ar-EG" sz="2000" dirty="0" smtClean="0">
                <a:solidFill>
                  <a:srgbClr val="002060"/>
                </a:solidFill>
                <a:latin typeface="-apple-system"/>
                <a:cs typeface="+mj-cs"/>
              </a:rPr>
              <a:t>الرقمية.</a:t>
            </a:r>
          </a:p>
          <a:p>
            <a:pPr lvl="0" algn="r" rtl="1">
              <a:lnSpc>
                <a:spcPct val="150000"/>
              </a:lnSpc>
            </a:pPr>
            <a:r>
              <a:rPr lang="ar-EG" sz="2000" dirty="0" smtClean="0">
                <a:solidFill>
                  <a:srgbClr val="002060"/>
                </a:solidFill>
                <a:latin typeface="Calibri" panose="020F0502020204030204" pitchFamily="34" charset="0"/>
                <a:ea typeface="Calibri" panose="020F0502020204030204" pitchFamily="34" charset="0"/>
                <a:cs typeface="+mj-cs"/>
              </a:rPr>
              <a:t>10. ضوابط </a:t>
            </a:r>
            <a:r>
              <a:rPr lang="ar-EG" sz="2000" dirty="0">
                <a:solidFill>
                  <a:srgbClr val="002060"/>
                </a:solidFill>
                <a:latin typeface="Calibri" panose="020F0502020204030204" pitchFamily="34" charset="0"/>
                <a:ea typeface="Calibri" panose="020F0502020204030204" pitchFamily="34" charset="0"/>
                <a:cs typeface="+mj-cs"/>
              </a:rPr>
              <a:t>التحرير الصحفي </a:t>
            </a:r>
            <a:r>
              <a:rPr lang="ar-EG" sz="2000" dirty="0" smtClean="0">
                <a:solidFill>
                  <a:srgbClr val="002060"/>
                </a:solidFill>
                <a:latin typeface="Calibri" panose="020F0502020204030204" pitchFamily="34" charset="0"/>
                <a:ea typeface="Calibri" panose="020F0502020204030204" pitchFamily="34" charset="0"/>
                <a:cs typeface="+mj-cs"/>
              </a:rPr>
              <a:t>الإلكتروني </a:t>
            </a:r>
            <a:r>
              <a:rPr lang="ar-EG" sz="2000" dirty="0">
                <a:solidFill>
                  <a:srgbClr val="002060"/>
                </a:solidFill>
                <a:latin typeface="Calibri" panose="020F0502020204030204" pitchFamily="34" charset="0"/>
                <a:ea typeface="Calibri" panose="020F0502020204030204" pitchFamily="34" charset="0"/>
                <a:cs typeface="+mj-cs"/>
              </a:rPr>
              <a:t>من الناحية </a:t>
            </a:r>
            <a:r>
              <a:rPr lang="ar-EG" sz="2000" dirty="0" smtClean="0">
                <a:solidFill>
                  <a:srgbClr val="002060"/>
                </a:solidFill>
                <a:latin typeface="Calibri" panose="020F0502020204030204" pitchFamily="34" charset="0"/>
                <a:ea typeface="Calibri" panose="020F0502020204030204" pitchFamily="34" charset="0"/>
                <a:cs typeface="+mj-cs"/>
              </a:rPr>
              <a:t>الإخراجية.</a:t>
            </a:r>
          </a:p>
          <a:p>
            <a:pPr lvl="0" algn="r" rtl="1">
              <a:lnSpc>
                <a:spcPct val="150000"/>
              </a:lnSpc>
            </a:pPr>
            <a:r>
              <a:rPr lang="ar-EG" sz="2000" dirty="0" smtClean="0">
                <a:solidFill>
                  <a:srgbClr val="002060"/>
                </a:solidFill>
                <a:latin typeface="Cairo"/>
                <a:cs typeface="+mj-cs"/>
              </a:rPr>
              <a:t>11. </a:t>
            </a:r>
            <a:r>
              <a:rPr lang="ar-EG" sz="2000" dirty="0">
                <a:solidFill>
                  <a:srgbClr val="002060"/>
                </a:solidFill>
                <a:latin typeface="Cairo"/>
                <a:cs typeface="+mj-cs"/>
              </a:rPr>
              <a:t>قوالب التحرير الصحفي </a:t>
            </a:r>
            <a:r>
              <a:rPr lang="ar-EG" sz="2000" dirty="0" smtClean="0">
                <a:solidFill>
                  <a:srgbClr val="002060"/>
                </a:solidFill>
                <a:latin typeface="Cairo"/>
                <a:cs typeface="+mj-cs"/>
              </a:rPr>
              <a:t>الإلكتروني.</a:t>
            </a:r>
            <a:endParaRPr lang="ar-EG" sz="2000" dirty="0" smtClean="0">
              <a:solidFill>
                <a:schemeClr val="accent1">
                  <a:lumMod val="50000"/>
                </a:schemeClr>
              </a:solidFill>
              <a:cs typeface="+mj-cs"/>
            </a:endParaRPr>
          </a:p>
        </p:txBody>
      </p:sp>
    </p:spTree>
    <p:extLst>
      <p:ext uri="{BB962C8B-B14F-4D97-AF65-F5344CB8AC3E}">
        <p14:creationId xmlns:p14="http://schemas.microsoft.com/office/powerpoint/2010/main" val="278447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9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15EF9A56-F53B-46C3-8A18-C44B5CF88158}"/>
              </a:ext>
            </a:extLst>
          </p:cNvPr>
          <p:cNvSpPr/>
          <p:nvPr/>
        </p:nvSpPr>
        <p:spPr>
          <a:xfrm flipV="1">
            <a:off x="2153017" y="290265"/>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7138" y="921685"/>
            <a:ext cx="4198512" cy="49455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Picture 13"/>
          <p:cNvPicPr>
            <a:picLocks noChangeAspect="1"/>
          </p:cNvPicPr>
          <p:nvPr/>
        </p:nvPicPr>
        <p:blipFill>
          <a:blip r:embed="rId4"/>
          <a:stretch>
            <a:fillRect/>
          </a:stretch>
        </p:blipFill>
        <p:spPr>
          <a:xfrm>
            <a:off x="7238446" y="1203908"/>
            <a:ext cx="3746489" cy="43810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835554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1639477"/>
            <a:ext cx="3488980" cy="3302427"/>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906751"/>
            <a:ext cx="3701147" cy="3679208"/>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9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3" name="Rectangle 12">
            <a:extLst>
              <a:ext uri="{FF2B5EF4-FFF2-40B4-BE49-F238E27FC236}">
                <a16:creationId xmlns:a16="http://schemas.microsoft.com/office/drawing/2014/main" id="{C0D1CFB8-8726-4437-9A49-8D00B2404F03}"/>
              </a:ext>
            </a:extLst>
          </p:cNvPr>
          <p:cNvSpPr/>
          <p:nvPr/>
        </p:nvSpPr>
        <p:spPr>
          <a:xfrm flipV="1">
            <a:off x="1963162" y="208292"/>
            <a:ext cx="7365251"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ounded Rectangle 14"/>
          <p:cNvSpPr/>
          <p:nvPr/>
        </p:nvSpPr>
        <p:spPr>
          <a:xfrm>
            <a:off x="3695681" y="492742"/>
            <a:ext cx="6571790" cy="6126526"/>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EG" sz="2000" b="1" dirty="0">
                <a:solidFill>
                  <a:srgbClr val="002060"/>
                </a:solidFill>
              </a:rPr>
              <a:t> </a:t>
            </a:r>
            <a:endParaRPr lang="en-US" sz="2000" b="1"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Rounded Rectangle 1"/>
          <p:cNvSpPr/>
          <p:nvPr/>
        </p:nvSpPr>
        <p:spPr>
          <a:xfrm>
            <a:off x="3926324" y="93631"/>
            <a:ext cx="8169809" cy="676436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spcAft>
                <a:spcPts val="0"/>
              </a:spcAft>
              <a:buFont typeface="Wingdings" panose="05000000000000000000" pitchFamily="2" charset="2"/>
              <a:buChar char=""/>
              <a:tabLst>
                <a:tab pos="457200" algn="l"/>
              </a:tabLst>
            </a:pPr>
            <a:r>
              <a:rPr lang="ar-EG" sz="2000" b="1" dirty="0">
                <a:solidFill>
                  <a:srgbClr val="002060"/>
                </a:solidFill>
                <a:latin typeface="Times New Roman" panose="02020603050405020304" pitchFamily="18" charset="0"/>
                <a:cs typeface="Times New Roman" panose="02020603050405020304" pitchFamily="18" charset="0"/>
              </a:rPr>
              <a:t>تمهيد...</a:t>
            </a:r>
            <a:endParaRPr lang="en-US" sz="1200" dirty="0">
              <a:latin typeface="Times New Roman" panose="02020603050405020304" pitchFamily="18" charset="0"/>
              <a:ea typeface="Times New Roman" panose="02020603050405020304" pitchFamily="18" charset="0"/>
            </a:endParaRPr>
          </a:p>
          <a:p>
            <a:pPr marL="342900" indent="-342900" algn="justLow" rtl="1">
              <a:lnSpc>
                <a:spcPct val="107000"/>
              </a:lnSpc>
              <a:spcAft>
                <a:spcPts val="800"/>
              </a:spcAft>
              <a:buFont typeface="Wingdings" panose="05000000000000000000" pitchFamily="2" charset="2"/>
              <a:buChar char="Ø"/>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صحافة الذكاء الاصطناعي.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Artificial Intelligence Journalism</a:t>
            </a:r>
            <a:endParaRPr lang="en-US" sz="11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Wingdings" panose="05000000000000000000" pitchFamily="2" charset="2"/>
              <a:buChar char=""/>
              <a:tabLst>
                <a:tab pos="457200" algn="l"/>
              </a:tabLst>
            </a:pPr>
            <a:r>
              <a:rPr lang="ar-EG"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دمج تطبيقات الذكاء الاصطناعى فى العمل الصحفى.</a:t>
            </a:r>
            <a:endParaRPr lang="en-US" sz="1200" dirty="0">
              <a:latin typeface="Times New Roman" panose="02020603050405020304" pitchFamily="18" charset="0"/>
              <a:ea typeface="Times New Roman" panose="02020603050405020304" pitchFamily="18" charset="0"/>
            </a:endParaRPr>
          </a:p>
          <a:p>
            <a:pPr marL="342900" indent="-342900" algn="justLow" rtl="1">
              <a:lnSpc>
                <a:spcPct val="107000"/>
              </a:lnSpc>
              <a:spcAft>
                <a:spcPts val="800"/>
              </a:spcAft>
              <a:buFont typeface="Wingdings" panose="05000000000000000000" pitchFamily="2" charset="2"/>
              <a:buChar char="Ø"/>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الأسباب الرئيسية التي تجعل الذكاء الاصطناعي مهمًا في الصحافة</a:t>
            </a:r>
            <a:endParaRPr lang="en-US" sz="11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Wingdings" panose="05000000000000000000" pitchFamily="2" charset="2"/>
              <a:buChar char=""/>
              <a:tabLst>
                <a:tab pos="457200" algn="l"/>
              </a:tabLst>
            </a:pPr>
            <a:r>
              <a:rPr lang="ar-EG"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مزايا استخدام الذكاء الاصطناعي في جمع الأخبار وإنشاء المحتوى</a:t>
            </a:r>
            <a:endParaRPr lang="en-US" sz="1200" dirty="0">
              <a:latin typeface="Times New Roman" panose="02020603050405020304" pitchFamily="18" charset="0"/>
              <a:ea typeface="Times New Roman" panose="02020603050405020304" pitchFamily="18" charset="0"/>
            </a:endParaRPr>
          </a:p>
          <a:p>
            <a:pPr marL="342900" lvl="0" indent="-342900" algn="justLow" rtl="1">
              <a:spcAft>
                <a:spcPts val="0"/>
              </a:spcAft>
              <a:buFont typeface="Wingdings" panose="05000000000000000000" pitchFamily="2" charset="2"/>
              <a:buChar char=""/>
              <a:tabLst>
                <a:tab pos="457200" algn="l"/>
              </a:tabLst>
            </a:pPr>
            <a:r>
              <a:rPr lang="ar-EG"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ما يجب التفكير فيه عند استخدام الذكاء الاصطناعي في غرف الاخبار</a:t>
            </a:r>
            <a:endParaRPr lang="en-US" sz="1200" dirty="0">
              <a:latin typeface="Times New Roman" panose="02020603050405020304" pitchFamily="18" charset="0"/>
              <a:ea typeface="Times New Roman" panose="02020603050405020304" pitchFamily="18" charset="0"/>
            </a:endParaRPr>
          </a:p>
          <a:p>
            <a:pPr algn="justLow" rtl="1">
              <a:lnSpc>
                <a:spcPct val="107000"/>
              </a:lnSpc>
              <a:spcAft>
                <a:spcPts val="800"/>
              </a:spcAft>
            </a:pP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الذكاء الاصطناعي وتطوير الصحافة</a:t>
            </a:r>
            <a:endParaRPr lang="en-US" sz="11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Wingdings" panose="05000000000000000000" pitchFamily="2" charset="2"/>
              <a:buChar char=""/>
              <a:tabLst>
                <a:tab pos="457200" algn="l"/>
              </a:tabLst>
            </a:pPr>
            <a:r>
              <a:rPr lang="ar-SA"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البيانات الضخمة والصحافة</a:t>
            </a:r>
            <a:endParaRPr lang="en-US" sz="1200" dirty="0">
              <a:latin typeface="Times New Roman" panose="02020603050405020304" pitchFamily="18" charset="0"/>
              <a:ea typeface="Times New Roman" panose="02020603050405020304" pitchFamily="18" charset="0"/>
            </a:endParaRPr>
          </a:p>
          <a:p>
            <a:pPr marL="342900" lvl="0" indent="-342900" algn="justLow" rtl="1">
              <a:lnSpc>
                <a:spcPct val="150000"/>
              </a:lnSpc>
              <a:spcAft>
                <a:spcPts val="0"/>
              </a:spcAft>
              <a:buFont typeface="Wingdings" panose="05000000000000000000" pitchFamily="2" charset="2"/>
              <a:buChar char=""/>
              <a:tabLst>
                <a:tab pos="457200" algn="l"/>
              </a:tabLst>
            </a:pPr>
            <a:r>
              <a:rPr lang="ar-SA"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الاستفادة من الأتمتة</a:t>
            </a:r>
            <a:endParaRPr lang="en-US" sz="1200" dirty="0">
              <a:latin typeface="Times New Roman" panose="02020603050405020304" pitchFamily="18" charset="0"/>
              <a:ea typeface="Times New Roman" panose="02020603050405020304" pitchFamily="18" charset="0"/>
            </a:endParaRPr>
          </a:p>
          <a:p>
            <a:pPr marL="342900" lvl="0" indent="-342900" algn="justLow" rtl="1">
              <a:lnSpc>
                <a:spcPct val="150000"/>
              </a:lnSpc>
              <a:spcAft>
                <a:spcPts val="0"/>
              </a:spcAft>
              <a:buFont typeface="Wingdings" panose="05000000000000000000" pitchFamily="2" charset="2"/>
              <a:buChar char=""/>
              <a:tabLst>
                <a:tab pos="457200" algn="l"/>
              </a:tabLst>
            </a:pPr>
            <a:r>
              <a:rPr lang="ar-SA"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أهم الممارسات الحديثة</a:t>
            </a:r>
            <a:r>
              <a:rPr lang="ar-EG"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للعمل الصحفى فى ظل توظيف تقنيات الذكاء الاصطناعي</a:t>
            </a:r>
            <a:endParaRPr lang="en-US" sz="1200" dirty="0">
              <a:latin typeface="Times New Roman" panose="02020603050405020304" pitchFamily="18" charset="0"/>
              <a:ea typeface="Times New Roman" panose="02020603050405020304" pitchFamily="18" charset="0"/>
            </a:endParaRPr>
          </a:p>
          <a:p>
            <a:pPr marL="342900" lvl="0" indent="-342900" algn="justLow" rtl="1">
              <a:lnSpc>
                <a:spcPct val="150000"/>
              </a:lnSpc>
              <a:spcAft>
                <a:spcPts val="0"/>
              </a:spcAft>
              <a:buFont typeface="Wingdings" panose="05000000000000000000" pitchFamily="2" charset="2"/>
              <a:buChar char=""/>
              <a:tabLst>
                <a:tab pos="457200" algn="l"/>
              </a:tabLst>
            </a:pPr>
            <a:r>
              <a:rPr lang="ar-EG"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إرشادات أخلاقيات الذكاء الاصطناعي</a:t>
            </a:r>
            <a:endParaRPr lang="en-US" sz="1200" dirty="0">
              <a:latin typeface="Times New Roman" panose="02020603050405020304" pitchFamily="18" charset="0"/>
              <a:ea typeface="Times New Roman" panose="02020603050405020304" pitchFamily="18" charset="0"/>
            </a:endParaRPr>
          </a:p>
          <a:p>
            <a:pPr marL="342900" lvl="0" indent="-342900" algn="justLow" rtl="1">
              <a:lnSpc>
                <a:spcPct val="106000"/>
              </a:lnSpc>
              <a:spcAft>
                <a:spcPts val="0"/>
              </a:spcAft>
              <a:buFont typeface="Wingdings" panose="05000000000000000000" pitchFamily="2" charset="2"/>
              <a:buChar char=""/>
              <a:tabLst>
                <a:tab pos="457200" algn="l"/>
              </a:tabLst>
            </a:pPr>
            <a:r>
              <a:rPr lang="ar-SA"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أدوات صناعة المحتوى المكتوب وتحريره وإعادة صياغته </a:t>
            </a:r>
            <a:endParaRPr lang="en-US" sz="1200" dirty="0">
              <a:latin typeface="Times New Roman" panose="02020603050405020304" pitchFamily="18" charset="0"/>
              <a:ea typeface="Times New Roman" panose="02020603050405020304" pitchFamily="18" charset="0"/>
            </a:endParaRPr>
          </a:p>
          <a:p>
            <a:pPr marL="342900" lvl="0" indent="-342900" algn="justLow" rtl="1">
              <a:lnSpc>
                <a:spcPct val="150000"/>
              </a:lnSpc>
              <a:spcAft>
                <a:spcPts val="0"/>
              </a:spcAft>
              <a:buFont typeface="Wingdings" panose="05000000000000000000" pitchFamily="2" charset="2"/>
              <a:buChar char=""/>
              <a:tabLst>
                <a:tab pos="457200" algn="l"/>
              </a:tabLst>
            </a:pPr>
            <a:r>
              <a:rPr lang="ar-SA"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تحديات وعقبات موجة الابتكار التكنولوجي المقبلة</a:t>
            </a:r>
            <a:endParaRPr lang="en-US" sz="1200" dirty="0">
              <a:latin typeface="Times New Roman" panose="02020603050405020304" pitchFamily="18" charset="0"/>
              <a:ea typeface="Times New Roman" panose="02020603050405020304" pitchFamily="18" charset="0"/>
            </a:endParaRPr>
          </a:p>
          <a:p>
            <a:pPr marL="342900" lvl="0" indent="-342900" algn="justLow" rtl="1">
              <a:lnSpc>
                <a:spcPct val="150000"/>
              </a:lnSpc>
              <a:spcAft>
                <a:spcPts val="0"/>
              </a:spcAft>
              <a:buFont typeface="Wingdings" panose="05000000000000000000" pitchFamily="2" charset="2"/>
              <a:buChar char=""/>
              <a:tabLst>
                <a:tab pos="457200" algn="l"/>
              </a:tabLst>
            </a:pPr>
            <a:r>
              <a:rPr lang="ar-EG" sz="20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خاتمة </a:t>
            </a:r>
            <a:endParaRPr lang="en-US" sz="1200" dirty="0">
              <a:latin typeface="Times New Roman" panose="02020603050405020304" pitchFamily="18" charset="0"/>
              <a:ea typeface="Times New Roman" panose="02020603050405020304" pitchFamily="18" charset="0"/>
            </a:endParaRPr>
          </a:p>
          <a:p>
            <a:pPr marL="342900" lvl="0" indent="-342900" algn="justLow" rtl="1">
              <a:lnSpc>
                <a:spcPct val="150000"/>
              </a:lnSpc>
              <a:spcAft>
                <a:spcPts val="0"/>
              </a:spcAft>
              <a:buFont typeface="Wingdings" panose="05000000000000000000" pitchFamily="2" charset="2"/>
              <a:buChar char=""/>
              <a:tabLst>
                <a:tab pos="457200" algn="l"/>
              </a:tabLst>
            </a:pPr>
            <a:r>
              <a:rPr lang="ar-EG" sz="20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المصادر والمراجع </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84778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4EC29DA9-7318-4127-9D51-B13B125D9CD9}"/>
              </a:ext>
            </a:extLst>
          </p:cNvPr>
          <p:cNvSpPr/>
          <p:nvPr/>
        </p:nvSpPr>
        <p:spPr>
          <a:xfrm flipV="1">
            <a:off x="1963162" y="46335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ounded Rectangle 14"/>
          <p:cNvSpPr/>
          <p:nvPr/>
        </p:nvSpPr>
        <p:spPr>
          <a:xfrm>
            <a:off x="3464417" y="1508317"/>
            <a:ext cx="8014440" cy="444540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smtClean="0">
                <a:solidFill>
                  <a:srgbClr val="002060"/>
                </a:solidFill>
                <a:latin typeface="Calibri" panose="020F0502020204030204" pitchFamily="34" charset="0"/>
                <a:ea typeface="Calibri" panose="020F0502020204030204" pitchFamily="34" charset="0"/>
              </a:rPr>
              <a:t>      </a:t>
            </a:r>
            <a:r>
              <a:rPr lang="ar-SA" sz="2400" dirty="0" smtClean="0">
                <a:solidFill>
                  <a:srgbClr val="002060"/>
                </a:solidFill>
                <a:latin typeface="Calibri" panose="020F0502020204030204" pitchFamily="34" charset="0"/>
                <a:ea typeface="Calibri" panose="020F0502020204030204" pitchFamily="34" charset="0"/>
              </a:rPr>
              <a:t>نعيش </a:t>
            </a:r>
            <a:r>
              <a:rPr lang="ar-SA" sz="2400" dirty="0">
                <a:solidFill>
                  <a:srgbClr val="002060"/>
                </a:solidFill>
                <a:latin typeface="Calibri" panose="020F0502020204030204" pitchFamily="34" charset="0"/>
                <a:ea typeface="Calibri" panose="020F0502020204030204" pitchFamily="34" charset="0"/>
              </a:rPr>
              <a:t>اليوم مرحلة انتقالية مهمة في حياتنا البشرية؛ فنحن نعاصر ثورة صناعية جديدة غيرت وستغير بشكل أكبر الكيفية التي يتم </a:t>
            </a:r>
            <a:r>
              <a:rPr lang="ar-EG" sz="2400" dirty="0" smtClean="0">
                <a:solidFill>
                  <a:srgbClr val="002060"/>
                </a:solidFill>
                <a:latin typeface="Calibri" panose="020F0502020204030204" pitchFamily="34" charset="0"/>
                <a:ea typeface="Calibri" panose="020F0502020204030204" pitchFamily="34" charset="0"/>
              </a:rPr>
              <a:t>ب</a:t>
            </a:r>
            <a:r>
              <a:rPr lang="ar-SA" sz="2400" dirty="0" smtClean="0">
                <a:solidFill>
                  <a:srgbClr val="002060"/>
                </a:solidFill>
                <a:latin typeface="Calibri" panose="020F0502020204030204" pitchFamily="34" charset="0"/>
                <a:ea typeface="Calibri" panose="020F0502020204030204" pitchFamily="34" charset="0"/>
              </a:rPr>
              <a:t>ها </a:t>
            </a:r>
            <a:r>
              <a:rPr lang="ar-SA" sz="2400" dirty="0">
                <a:solidFill>
                  <a:srgbClr val="002060"/>
                </a:solidFill>
                <a:latin typeface="Calibri" panose="020F0502020204030204" pitchFamily="34" charset="0"/>
                <a:ea typeface="Calibri" panose="020F0502020204030204" pitchFamily="34" charset="0"/>
              </a:rPr>
              <a:t>إنتاج المعلومات، ونشرها، واستهلاكها. ففي عام </a:t>
            </a:r>
            <a:r>
              <a:rPr lang="ar-SA" sz="2400" dirty="0">
                <a:solidFill>
                  <a:srgbClr val="002060"/>
                </a:solidFill>
                <a:latin typeface="Adobe Arabic"/>
                <a:ea typeface="Calibri" panose="020F0502020204030204" pitchFamily="34" charset="0"/>
                <a:cs typeface="+mj-cs"/>
              </a:rPr>
              <a:t>2016</a:t>
            </a:r>
            <a:r>
              <a:rPr lang="ar-SA" sz="2400" dirty="0">
                <a:solidFill>
                  <a:srgbClr val="002060"/>
                </a:solidFill>
                <a:latin typeface="Calibri" panose="020F0502020204030204" pitchFamily="34" charset="0"/>
                <a:ea typeface="Calibri" panose="020F0502020204030204" pitchFamily="34" charset="0"/>
              </a:rPr>
              <a:t>، وفي المنتدى الاقتصادي العالمي في (دافوس) سويسرا أُطلق </a:t>
            </a:r>
            <a:r>
              <a:rPr lang="ar-SA" sz="2400" dirty="0" smtClean="0">
                <a:solidFill>
                  <a:srgbClr val="002060"/>
                </a:solidFill>
                <a:latin typeface="Calibri" panose="020F0502020204030204" pitchFamily="34" charset="0"/>
                <a:ea typeface="Calibri" panose="020F0502020204030204" pitchFamily="34" charset="0"/>
              </a:rPr>
              <a:t>م</a:t>
            </a:r>
            <a:r>
              <a:rPr lang="ar-EG" sz="2400" dirty="0" smtClean="0">
                <a:solidFill>
                  <a:srgbClr val="002060"/>
                </a:solidFill>
                <a:latin typeface="Calibri" panose="020F0502020204030204" pitchFamily="34" charset="0"/>
                <a:ea typeface="Calibri" panose="020F0502020204030204" pitchFamily="34" charset="0"/>
              </a:rPr>
              <a:t>ُ</a:t>
            </a:r>
            <a:r>
              <a:rPr lang="ar-SA" sz="2400" dirty="0" smtClean="0">
                <a:solidFill>
                  <a:srgbClr val="002060"/>
                </a:solidFill>
                <a:latin typeface="Calibri" panose="020F0502020204030204" pitchFamily="34" charset="0"/>
                <a:ea typeface="Calibri" panose="020F0502020204030204" pitchFamily="34" charset="0"/>
              </a:rPr>
              <a:t>سمى </a:t>
            </a:r>
            <a:r>
              <a:rPr lang="ar-SA" sz="2400" dirty="0">
                <a:solidFill>
                  <a:srgbClr val="002060"/>
                </a:solidFill>
                <a:latin typeface="Calibri" panose="020F0502020204030204" pitchFamily="34" charset="0"/>
                <a:ea typeface="Calibri" panose="020F0502020204030204" pitchFamily="34" charset="0"/>
              </a:rPr>
              <a:t>الثورة الصناعية الرابعة لأول مرة؛ لإبراز المرحلة التي نعيشها، وحجم التأثير المتوقع على حياتنا من التقنيات الجديدة التي ظهرت؛ </a:t>
            </a:r>
            <a:r>
              <a:rPr lang="ar-SA" sz="2400" dirty="0" smtClean="0">
                <a:solidFill>
                  <a:srgbClr val="002060"/>
                </a:solidFill>
                <a:latin typeface="Calibri" panose="020F0502020204030204" pitchFamily="34" charset="0"/>
                <a:ea typeface="Calibri" panose="020F0502020204030204" pitchFamily="34" charset="0"/>
              </a:rPr>
              <a:t> </a:t>
            </a:r>
            <a:r>
              <a:rPr lang="ar-EG" sz="2400" dirty="0" smtClean="0">
                <a:solidFill>
                  <a:srgbClr val="002060"/>
                </a:solidFill>
                <a:latin typeface="Calibri" panose="020F0502020204030204" pitchFamily="34" charset="0"/>
                <a:ea typeface="Calibri" panose="020F0502020204030204" pitchFamily="34" charset="0"/>
              </a:rPr>
              <a:t>ك</a:t>
            </a:r>
            <a:r>
              <a:rPr lang="ar-SA" sz="2400" dirty="0" smtClean="0">
                <a:solidFill>
                  <a:srgbClr val="002060"/>
                </a:solidFill>
                <a:latin typeface="Calibri" panose="020F0502020204030204" pitchFamily="34" charset="0"/>
                <a:ea typeface="Calibri" panose="020F0502020204030204" pitchFamily="34" charset="0"/>
              </a:rPr>
              <a:t>تقنيات </a:t>
            </a:r>
            <a:r>
              <a:rPr lang="ar-SA" sz="2400" dirty="0">
                <a:solidFill>
                  <a:srgbClr val="002060"/>
                </a:solidFill>
                <a:latin typeface="Calibri" panose="020F0502020204030204" pitchFamily="34" charset="0"/>
                <a:ea typeface="Calibri" panose="020F0502020204030204" pitchFamily="34" charset="0"/>
              </a:rPr>
              <a:t>التعديل الجيني، وتقنيات المدن الذكية، وسلسلة الكتل </a:t>
            </a:r>
            <a:r>
              <a:rPr lang="en-US" sz="2400" dirty="0">
                <a:solidFill>
                  <a:srgbClr val="002060"/>
                </a:solidFill>
                <a:latin typeface="Bell MT" panose="02020503060305020303" pitchFamily="18" charset="0"/>
                <a:ea typeface="Calibri" panose="020F0502020204030204" pitchFamily="34" charset="0"/>
                <a:cs typeface="+mj-cs"/>
              </a:rPr>
              <a:t>Block chain</a:t>
            </a:r>
            <a:r>
              <a:rPr lang="ar-SA" sz="2400" dirty="0">
                <a:solidFill>
                  <a:srgbClr val="002060"/>
                </a:solidFill>
                <a:latin typeface="Calibri" panose="020F0502020204030204" pitchFamily="34" charset="0"/>
                <a:ea typeface="Calibri" panose="020F0502020204030204" pitchFamily="34" charset="0"/>
              </a:rPr>
              <a:t>، </a:t>
            </a:r>
            <a:r>
              <a:rPr lang="ar-EG" sz="2400" dirty="0" smtClean="0">
                <a:solidFill>
                  <a:srgbClr val="002060"/>
                </a:solidFill>
                <a:latin typeface="Calibri" panose="020F0502020204030204" pitchFamily="34" charset="0"/>
                <a:ea typeface="Calibri" panose="020F0502020204030204" pitchFamily="34" charset="0"/>
              </a:rPr>
              <a:t>و</a:t>
            </a:r>
            <a:r>
              <a:rPr lang="ar-SA" sz="2400" dirty="0" smtClean="0">
                <a:solidFill>
                  <a:srgbClr val="002060"/>
                </a:solidFill>
                <a:latin typeface="Calibri" panose="020F0502020204030204" pitchFamily="34" charset="0"/>
                <a:ea typeface="Calibri" panose="020F0502020204030204" pitchFamily="34" charset="0"/>
              </a:rPr>
              <a:t>تعلم </a:t>
            </a:r>
            <a:r>
              <a:rPr lang="ar-SA" sz="2400" dirty="0">
                <a:solidFill>
                  <a:srgbClr val="002060"/>
                </a:solidFill>
                <a:latin typeface="Calibri" panose="020F0502020204030204" pitchFamily="34" charset="0"/>
                <a:ea typeface="Calibri" panose="020F0502020204030204" pitchFamily="34" charset="0"/>
              </a:rPr>
              <a:t>الآلة، والأشكال الجديدة للذكاء الاصطناعي.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16" name="Rounded Rectangle 15"/>
          <p:cNvSpPr/>
          <p:nvPr/>
        </p:nvSpPr>
        <p:spPr>
          <a:xfrm>
            <a:off x="9552912" y="921685"/>
            <a:ext cx="1737361" cy="56208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rtl="1">
              <a:buFont typeface="Wingdings" panose="05000000000000000000" pitchFamily="2" charset="2"/>
              <a:buChar char="Ø"/>
            </a:pPr>
            <a:r>
              <a:rPr lang="ar-EG" sz="2400" b="1" dirty="0" smtClean="0">
                <a:solidFill>
                  <a:srgbClr val="002060"/>
                </a:solidFill>
              </a:rPr>
              <a:t>تمهيد...</a:t>
            </a:r>
            <a:endParaRPr lang="en-US" sz="2400" b="1" dirty="0">
              <a:solidFill>
                <a:srgbClr val="002060"/>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083" y="1667830"/>
            <a:ext cx="3188587" cy="35223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047294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9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4EC29DA9-7318-4127-9D51-B13B125D9CD9}"/>
              </a:ext>
            </a:extLst>
          </p:cNvPr>
          <p:cNvSpPr/>
          <p:nvPr/>
        </p:nvSpPr>
        <p:spPr>
          <a:xfrm flipV="1">
            <a:off x="1963162" y="46335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3013656" y="1289376"/>
            <a:ext cx="8967074" cy="466434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sz="2400" dirty="0" smtClean="0">
                <a:solidFill>
                  <a:srgbClr val="002060"/>
                </a:solidFill>
                <a:latin typeface="Calibri" panose="020F0502020204030204" pitchFamily="34" charset="0"/>
                <a:ea typeface="Calibri" panose="020F0502020204030204" pitchFamily="34" charset="0"/>
              </a:rPr>
              <a:t>        </a:t>
            </a:r>
            <a:r>
              <a:rPr lang="ar-EG" sz="2400" dirty="0" smtClean="0">
                <a:solidFill>
                  <a:srgbClr val="002060"/>
                </a:solidFill>
                <a:latin typeface="Calibri" panose="020F0502020204030204" pitchFamily="34" charset="0"/>
                <a:ea typeface="Calibri" panose="020F0502020204030204" pitchFamily="34" charset="0"/>
              </a:rPr>
              <a:t>ف</a:t>
            </a:r>
            <a:r>
              <a:rPr lang="ar-SA" sz="2400" dirty="0" smtClean="0">
                <a:solidFill>
                  <a:srgbClr val="002060"/>
                </a:solidFill>
                <a:latin typeface="Calibri" panose="020F0502020204030204" pitchFamily="34" charset="0"/>
                <a:ea typeface="Calibri" panose="020F0502020204030204" pitchFamily="34" charset="0"/>
              </a:rPr>
              <a:t>قدرة </a:t>
            </a:r>
            <a:r>
              <a:rPr lang="ar-SA" sz="2400" dirty="0">
                <a:solidFill>
                  <a:srgbClr val="002060"/>
                </a:solidFill>
                <a:latin typeface="Calibri" panose="020F0502020204030204" pitchFamily="34" charset="0"/>
                <a:ea typeface="Calibri" panose="020F0502020204030204" pitchFamily="34" charset="0"/>
              </a:rPr>
              <a:t>الآلة على محاكاة </a:t>
            </a:r>
            <a:r>
              <a:rPr lang="ar-SA" sz="2400" dirty="0" smtClean="0">
                <a:solidFill>
                  <a:srgbClr val="002060"/>
                </a:solidFill>
                <a:latin typeface="Calibri" panose="020F0502020204030204" pitchFamily="34" charset="0"/>
                <a:ea typeface="Calibri" panose="020F0502020204030204" pitchFamily="34" charset="0"/>
              </a:rPr>
              <a:t>الذكاء </a:t>
            </a:r>
            <a:r>
              <a:rPr lang="ar-SA" sz="2400" dirty="0">
                <a:solidFill>
                  <a:srgbClr val="002060"/>
                </a:solidFill>
                <a:latin typeface="Calibri" panose="020F0502020204030204" pitchFamily="34" charset="0"/>
                <a:ea typeface="Calibri" panose="020F0502020204030204" pitchFamily="34" charset="0"/>
              </a:rPr>
              <a:t>البشري هي أحد أهم المعايير التي يقاس من خلالها الذكاء الاصطناعي، ومنذ ظهور اختبار (تورينغ) في منتصف القرن العشرين الذي يقيس مدى قدرة الفرد على التمييز بين الآلة والبشر من خلال المحادثة، لم نر تقنية استطاعت أن تتجاوز ذلك الاختبار؛ وذلك حتى ظهور النموذج اللغوي الضخم  </a:t>
            </a:r>
            <a:r>
              <a:rPr lang="en-US" sz="2400" dirty="0">
                <a:solidFill>
                  <a:srgbClr val="002060"/>
                </a:solidFill>
                <a:latin typeface="Bell MT" panose="02020503060305020303" pitchFamily="18" charset="0"/>
                <a:ea typeface="Calibri" panose="020F0502020204030204" pitchFamily="34" charset="0"/>
                <a:cs typeface="+mj-cs"/>
              </a:rPr>
              <a:t>LLM</a:t>
            </a:r>
            <a:r>
              <a:rPr lang="ar-SA" sz="2400" dirty="0">
                <a:solidFill>
                  <a:srgbClr val="002060"/>
                </a:solidFill>
                <a:latin typeface="Calibri" panose="020F0502020204030204" pitchFamily="34" charset="0"/>
                <a:ea typeface="Calibri" panose="020F0502020204030204" pitchFamily="34" charset="0"/>
              </a:rPr>
              <a:t>، وأحد أشهر تطبيقاته اليوم </a:t>
            </a:r>
            <a:r>
              <a:rPr lang="en-US" sz="2400" dirty="0" smtClean="0">
                <a:solidFill>
                  <a:srgbClr val="002060"/>
                </a:solidFill>
                <a:latin typeface="Calibri" panose="020F0502020204030204" pitchFamily="34" charset="0"/>
                <a:ea typeface="Calibri" panose="020F0502020204030204" pitchFamily="34" charset="0"/>
              </a:rPr>
              <a:t> </a:t>
            </a:r>
            <a:r>
              <a:rPr lang="en-US" sz="2400" dirty="0" smtClean="0">
                <a:solidFill>
                  <a:srgbClr val="002060"/>
                </a:solidFill>
                <a:latin typeface="Bell MT" panose="02020503060305020303" pitchFamily="18" charset="0"/>
                <a:ea typeface="Calibri" panose="020F0502020204030204" pitchFamily="34" charset="0"/>
                <a:cs typeface="+mj-cs"/>
              </a:rPr>
              <a:t>Chat</a:t>
            </a:r>
            <a:r>
              <a:rPr lang="en-US" sz="1200" dirty="0" smtClean="0">
                <a:solidFill>
                  <a:srgbClr val="002060"/>
                </a:solidFill>
                <a:latin typeface="Bell MT" panose="02020503060305020303" pitchFamily="18" charset="0"/>
                <a:ea typeface="Calibri" panose="020F0502020204030204" pitchFamily="34" charset="0"/>
                <a:cs typeface="+mj-cs"/>
              </a:rPr>
              <a:t> </a:t>
            </a:r>
            <a:r>
              <a:rPr lang="en-US" sz="2400" dirty="0" smtClean="0">
                <a:solidFill>
                  <a:srgbClr val="002060"/>
                </a:solidFill>
                <a:latin typeface="Bell MT" panose="02020503060305020303" pitchFamily="18" charset="0"/>
                <a:ea typeface="Calibri" panose="020F0502020204030204" pitchFamily="34" charset="0"/>
                <a:cs typeface="+mj-cs"/>
              </a:rPr>
              <a:t>GPT</a:t>
            </a:r>
            <a:r>
              <a:rPr lang="ar-SA" sz="2400" dirty="0" smtClean="0">
                <a:solidFill>
                  <a:srgbClr val="002060"/>
                </a:solidFill>
                <a:latin typeface="Arial" panose="020B0604020202020204" pitchFamily="34" charset="0"/>
                <a:ea typeface="Calibri" panose="020F0502020204030204" pitchFamily="34" charset="0"/>
              </a:rPr>
              <a:t>من </a:t>
            </a:r>
            <a:r>
              <a:rPr lang="ar-SA" sz="2400" dirty="0">
                <a:solidFill>
                  <a:srgbClr val="002060"/>
                </a:solidFill>
                <a:latin typeface="Arial" panose="020B0604020202020204" pitchFamily="34" charset="0"/>
                <a:ea typeface="Calibri" panose="020F0502020204030204" pitchFamily="34" charset="0"/>
              </a:rPr>
              <a:t>شركة </a:t>
            </a:r>
            <a:r>
              <a:rPr lang="ar-SA" sz="2400" dirty="0">
                <a:solidFill>
                  <a:srgbClr val="002060"/>
                </a:solidFill>
                <a:latin typeface="Calibri" panose="020F0502020204030204" pitchFamily="34" charset="0"/>
                <a:ea typeface="Calibri" panose="020F0502020204030204" pitchFamily="34" charset="0"/>
              </a:rPr>
              <a:t> </a:t>
            </a:r>
            <a:r>
              <a:rPr lang="en-US" sz="2400" dirty="0" smtClean="0">
                <a:solidFill>
                  <a:srgbClr val="002060"/>
                </a:solidFill>
                <a:latin typeface="Calibri" panose="020F0502020204030204" pitchFamily="34" charset="0"/>
                <a:ea typeface="Calibri" panose="020F0502020204030204" pitchFamily="34" charset="0"/>
              </a:rPr>
              <a:t> </a:t>
            </a:r>
            <a:r>
              <a:rPr lang="en-US" sz="2400" dirty="0" smtClean="0">
                <a:solidFill>
                  <a:srgbClr val="002060"/>
                </a:solidFill>
                <a:latin typeface="Bell MT" panose="02020503060305020303" pitchFamily="18" charset="0"/>
                <a:ea typeface="Calibri" panose="020F0502020204030204" pitchFamily="34" charset="0"/>
                <a:cs typeface="Arial" panose="020B0604020202020204" pitchFamily="34" charset="0"/>
              </a:rPr>
              <a:t>Open</a:t>
            </a:r>
            <a:r>
              <a:rPr lang="en-US" sz="800" dirty="0" smtClean="0">
                <a:solidFill>
                  <a:srgbClr val="002060"/>
                </a:solidFill>
                <a:latin typeface="Bell MT" panose="02020503060305020303" pitchFamily="18" charset="0"/>
                <a:ea typeface="Calibri" panose="020F0502020204030204" pitchFamily="34" charset="0"/>
                <a:cs typeface="Arial" panose="020B0604020202020204" pitchFamily="34" charset="0"/>
              </a:rPr>
              <a:t> </a:t>
            </a:r>
            <a:r>
              <a:rPr lang="en-US" sz="2400" dirty="0">
                <a:solidFill>
                  <a:srgbClr val="002060"/>
                </a:solidFill>
                <a:latin typeface="Bell MT" panose="02020503060305020303" pitchFamily="18" charset="0"/>
                <a:ea typeface="Calibri" panose="020F0502020204030204" pitchFamily="34" charset="0"/>
                <a:cs typeface="Arial" panose="020B0604020202020204" pitchFamily="34" charset="0"/>
              </a:rPr>
              <a:t>Ai</a:t>
            </a:r>
            <a:r>
              <a:rPr lang="en-US" sz="800" dirty="0">
                <a:solidFill>
                  <a:srgbClr val="002060"/>
                </a:solidFill>
                <a:latin typeface="Bell MT" panose="02020503060305020303" pitchFamily="18" charset="0"/>
                <a:ea typeface="Calibri" panose="020F0502020204030204" pitchFamily="34" charset="0"/>
                <a:cs typeface="Arial" panose="020B0604020202020204" pitchFamily="34" charset="0"/>
              </a:rPr>
              <a:t> </a:t>
            </a:r>
            <a:r>
              <a:rPr lang="ar-SA" sz="2400" dirty="0" smtClean="0">
                <a:solidFill>
                  <a:srgbClr val="002060"/>
                </a:solidFill>
                <a:latin typeface="Calibri" panose="020F0502020204030204" pitchFamily="34" charset="0"/>
                <a:ea typeface="Calibri" panose="020F0502020204030204" pitchFamily="34" charset="0"/>
              </a:rPr>
              <a:t>تلك </a:t>
            </a:r>
            <a:r>
              <a:rPr lang="ar-SA" sz="2400" dirty="0">
                <a:solidFill>
                  <a:srgbClr val="002060"/>
                </a:solidFill>
                <a:latin typeface="Calibri" panose="020F0502020204030204" pitchFamily="34" charset="0"/>
                <a:ea typeface="Calibri" panose="020F0502020204030204" pitchFamily="34" charset="0"/>
              </a:rPr>
              <a:t>النماذج اللغوية، والأدوات التوليدية </a:t>
            </a:r>
            <a:r>
              <a:rPr lang="ar-EG" sz="2400" dirty="0" smtClean="0">
                <a:solidFill>
                  <a:srgbClr val="002060"/>
                </a:solidFill>
                <a:latin typeface="Calibri" panose="020F0502020204030204" pitchFamily="34" charset="0"/>
                <a:ea typeface="Calibri" panose="020F0502020204030204" pitchFamily="34" charset="0"/>
              </a:rPr>
              <a:t>اعتبرت </a:t>
            </a:r>
            <a:r>
              <a:rPr lang="ar-SA" sz="2400" dirty="0" smtClean="0">
                <a:solidFill>
                  <a:srgbClr val="002060"/>
                </a:solidFill>
                <a:latin typeface="Calibri" panose="020F0502020204030204" pitchFamily="34" charset="0"/>
                <a:ea typeface="Calibri" panose="020F0502020204030204" pitchFamily="34" charset="0"/>
              </a:rPr>
              <a:t>أحد </a:t>
            </a:r>
            <a:r>
              <a:rPr lang="ar-SA" sz="2400" dirty="0">
                <a:solidFill>
                  <a:srgbClr val="002060"/>
                </a:solidFill>
                <a:latin typeface="Calibri" panose="020F0502020204030204" pitchFamily="34" charset="0"/>
                <a:ea typeface="Calibri" panose="020F0502020204030204" pitchFamily="34" charset="0"/>
              </a:rPr>
              <a:t>أكبر النقلات النوعية في عالم الذكاء الاصطناعي؛ لإمكانية تحويرها، واستخدامها لتطبيقات عديدة، وتخصيصها لمجالات مختلفة، وهي ليست إلا نموذجًا واحدًا من النماذج الجديدة لمحاكاة ذلك "الذكاء البشري".</a:t>
            </a:r>
            <a:endParaRPr lang="en-US" sz="16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3"/>
          <a:stretch>
            <a:fillRect/>
          </a:stretch>
        </p:blipFill>
        <p:spPr>
          <a:xfrm>
            <a:off x="103922" y="1701988"/>
            <a:ext cx="2780946" cy="29841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769158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43944" y="1174495"/>
            <a:ext cx="11171792" cy="44149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8" name="Rectangle 17">
            <a:extLst>
              <a:ext uri="{FF2B5EF4-FFF2-40B4-BE49-F238E27FC236}">
                <a16:creationId xmlns:a16="http://schemas.microsoft.com/office/drawing/2014/main" id="{9BFC32B8-BDEE-2CBC-DFF5-CD482608568C}"/>
              </a:ext>
            </a:extLst>
          </p:cNvPr>
          <p:cNvSpPr/>
          <p:nvPr/>
        </p:nvSpPr>
        <p:spPr>
          <a:xfrm>
            <a:off x="140458" y="6138171"/>
            <a:ext cx="1127520" cy="66270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atin typeface="Adobe Caslon Pro Bold" panose="0205070206050A020403"/>
                <a:ea typeface="Roboto Light" panose="02000000000000000000" pitchFamily="2" charset="0"/>
                <a:cs typeface="+mj-cs"/>
              </a:rPr>
              <a:t>Lecture </a:t>
            </a:r>
            <a:r>
              <a:rPr lang="en-US" b="1" dirty="0" smtClean="0">
                <a:latin typeface="Adobe Caslon Pro Bold" panose="0205070206050A020403"/>
                <a:ea typeface="Roboto Light" panose="02000000000000000000" pitchFamily="2" charset="0"/>
                <a:cs typeface="+mj-cs"/>
              </a:rPr>
              <a:t>No.9</a:t>
            </a:r>
            <a:r>
              <a:rPr lang="en-US" b="1" dirty="0" smtClean="0">
                <a:latin typeface="Adobe Caslon Pro Bold" panose="0205070206050A020403"/>
                <a:ea typeface="Roboto Light" panose="02000000000000000000" pitchFamily="2" charset="0"/>
              </a:rPr>
              <a:t> </a:t>
            </a:r>
            <a:endParaRPr lang="en-US" b="1" dirty="0">
              <a:latin typeface="Adobe Caslon Pro Bold" panose="0205070206050A020403"/>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chemeClr val="bg1"/>
                </a:solidFill>
                <a:latin typeface="Adobe Caslon Pro Bold" panose="0205070206050A020403" pitchFamily="18" charset="0"/>
              </a:rPr>
              <a:t>www.midocean.ae</a:t>
            </a:r>
          </a:p>
        </p:txBody>
      </p:sp>
      <p:sp>
        <p:nvSpPr>
          <p:cNvPr id="3" name="Rectangle: Rounded Corners 2">
            <a:extLst>
              <a:ext uri="{FF2B5EF4-FFF2-40B4-BE49-F238E27FC236}">
                <a16:creationId xmlns:a16="http://schemas.microsoft.com/office/drawing/2014/main" id="{8C8040BB-5005-4A01-8199-D2F318910643}"/>
              </a:ext>
            </a:extLst>
          </p:cNvPr>
          <p:cNvSpPr/>
          <p:nvPr/>
        </p:nvSpPr>
        <p:spPr>
          <a:xfrm>
            <a:off x="879300" y="935897"/>
            <a:ext cx="10701080" cy="541064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tabLst>
                <a:tab pos="795020" algn="l"/>
              </a:tabLst>
            </a:pPr>
            <a:r>
              <a:rPr lang="ar-SA" sz="2400" dirty="0">
                <a:latin typeface="Calibri" panose="020F0502020204030204" pitchFamily="34" charset="0"/>
                <a:ea typeface="Calibri" panose="020F0502020204030204" pitchFamily="34" charset="0"/>
              </a:rPr>
              <a:t> </a:t>
            </a:r>
            <a:r>
              <a:rPr lang="ar-EG" sz="2400" dirty="0" smtClean="0">
                <a:latin typeface="Calibri" panose="020F0502020204030204" pitchFamily="34" charset="0"/>
                <a:ea typeface="Calibri" panose="020F0502020204030204" pitchFamily="34" charset="0"/>
              </a:rPr>
              <a:t>      </a:t>
            </a:r>
            <a:r>
              <a:rPr lang="ar-SA" sz="2400" dirty="0" smtClean="0">
                <a:solidFill>
                  <a:srgbClr val="002060"/>
                </a:solidFill>
                <a:latin typeface="Calibri" panose="020F0502020204030204" pitchFamily="34" charset="0"/>
                <a:ea typeface="Calibri" panose="020F0502020204030204" pitchFamily="34" charset="0"/>
              </a:rPr>
              <a:t>وتأتي </a:t>
            </a:r>
            <a:r>
              <a:rPr lang="ar-SA" sz="2400" dirty="0">
                <a:solidFill>
                  <a:srgbClr val="002060"/>
                </a:solidFill>
                <a:latin typeface="Calibri" panose="020F0502020204030204" pitchFamily="34" charset="0"/>
                <a:ea typeface="Calibri" panose="020F0502020204030204" pitchFamily="34" charset="0"/>
              </a:rPr>
              <a:t>في مقدمة التقنيات الذكية في مجال الإعلام تقنيات توليد المحتوى </a:t>
            </a:r>
            <a:r>
              <a:rPr lang="en-US" sz="2400" dirty="0">
                <a:solidFill>
                  <a:srgbClr val="002060"/>
                </a:solidFill>
                <a:latin typeface="Bell MT" panose="02020503060305020303" pitchFamily="18" charset="0"/>
                <a:ea typeface="Calibri" panose="020F0502020204030204" pitchFamily="34" charset="0"/>
                <a:cs typeface="Arial" panose="020B0604020202020204" pitchFamily="34" charset="0"/>
              </a:rPr>
              <a:t>GAI</a:t>
            </a:r>
            <a:r>
              <a:rPr lang="ar-SA" sz="2400" dirty="0">
                <a:solidFill>
                  <a:srgbClr val="002060"/>
                </a:solidFill>
                <a:latin typeface="Calibri" panose="020F0502020204030204" pitchFamily="34" charset="0"/>
                <a:ea typeface="Calibri" panose="020F0502020204030204" pitchFamily="34" charset="0"/>
              </a:rPr>
              <a:t>؛ سواء المحتوى النصي، أو الصوتي، أو المرئي، وهي أدوات تعزز من عملية إنشاء المحتوى بشكل كبير. وتقنيات معالجة اللغة الطبيعية</a:t>
            </a:r>
            <a:r>
              <a:rPr lang="en-US" sz="2400" dirty="0" smtClean="0">
                <a:solidFill>
                  <a:srgbClr val="002060"/>
                </a:solidFill>
                <a:latin typeface="Bell MT" panose="02020503060305020303" pitchFamily="18" charset="0"/>
                <a:ea typeface="Calibri" panose="020F0502020204030204" pitchFamily="34" charset="0"/>
                <a:cs typeface="Arial" panose="020B0604020202020204" pitchFamily="34" charset="0"/>
              </a:rPr>
              <a:t>NLP</a:t>
            </a:r>
            <a:r>
              <a:rPr lang="ar-SA" sz="2400" dirty="0" smtClean="0">
                <a:solidFill>
                  <a:srgbClr val="002060"/>
                </a:solidFill>
                <a:latin typeface="Calibri" panose="020F0502020204030204" pitchFamily="34" charset="0"/>
                <a:ea typeface="Calibri" panose="020F0502020204030204" pitchFamily="34" charset="0"/>
              </a:rPr>
              <a:t> </a:t>
            </a:r>
            <a:r>
              <a:rPr lang="ar-EG" sz="2400" dirty="0" smtClean="0">
                <a:solidFill>
                  <a:srgbClr val="002060"/>
                </a:solidFill>
                <a:latin typeface="Calibri" panose="020F0502020204030204" pitchFamily="34" charset="0"/>
                <a:ea typeface="Calibri" panose="020F0502020204030204" pitchFamily="34" charset="0"/>
              </a:rPr>
              <a:t>ك</a:t>
            </a:r>
            <a:r>
              <a:rPr lang="ar-SA" sz="2400" dirty="0" smtClean="0">
                <a:solidFill>
                  <a:srgbClr val="002060"/>
                </a:solidFill>
                <a:latin typeface="Calibri" panose="020F0502020204030204" pitchFamily="34" charset="0"/>
                <a:ea typeface="Calibri" panose="020F0502020204030204" pitchFamily="34" charset="0"/>
              </a:rPr>
              <a:t>أحد </a:t>
            </a:r>
            <a:r>
              <a:rPr lang="ar-SA" sz="2400" dirty="0">
                <a:solidFill>
                  <a:srgbClr val="002060"/>
                </a:solidFill>
                <a:latin typeface="Calibri" panose="020F0502020204030204" pitchFamily="34" charset="0"/>
                <a:ea typeface="Calibri" panose="020F0502020204030204" pitchFamily="34" charset="0"/>
              </a:rPr>
              <a:t>النماذج المستخدمة الآن، وتعمل على أساس فهم اللغة البشرية، وإنشائها، ومعالجتها؛ إذ تقوم وكالة الأنباء </a:t>
            </a:r>
            <a:r>
              <a:rPr lang="en-US" sz="2400" dirty="0">
                <a:solidFill>
                  <a:srgbClr val="002060"/>
                </a:solidFill>
                <a:latin typeface="Bell MT" panose="02020503060305020303" pitchFamily="18" charset="0"/>
                <a:ea typeface="Calibri" panose="020F0502020204030204" pitchFamily="34" charset="0"/>
                <a:cs typeface="Arial" panose="020B0604020202020204" pitchFamily="34" charset="0"/>
              </a:rPr>
              <a:t>Associated Press</a:t>
            </a:r>
            <a:r>
              <a:rPr lang="en-US" sz="2400" dirty="0">
                <a:solidFill>
                  <a:srgbClr val="002060"/>
                </a:solidFill>
                <a:latin typeface="Bell MT" panose="02020503060305020303" pitchFamily="18" charset="0"/>
                <a:ea typeface="Calibri" panose="020F0502020204030204" pitchFamily="34" charset="0"/>
              </a:rPr>
              <a:t> </a:t>
            </a:r>
            <a:r>
              <a:rPr lang="ar-SA" sz="2400" dirty="0">
                <a:solidFill>
                  <a:srgbClr val="002060"/>
                </a:solidFill>
                <a:latin typeface="Arial" panose="020B0604020202020204" pitchFamily="34" charset="0"/>
                <a:ea typeface="Calibri" panose="020F0502020204030204" pitchFamily="34" charset="0"/>
              </a:rPr>
              <a:t>من خلال منصة الذكاء الاصطناعي  </a:t>
            </a:r>
            <a:r>
              <a:rPr lang="en-US" sz="2400" dirty="0">
                <a:solidFill>
                  <a:srgbClr val="002060"/>
                </a:solidFill>
                <a:latin typeface="Bell MT" panose="02020503060305020303" pitchFamily="18" charset="0"/>
                <a:ea typeface="Calibri" panose="020F0502020204030204" pitchFamily="34" charset="0"/>
                <a:cs typeface="Arial" panose="020B0604020202020204" pitchFamily="34" charset="0"/>
              </a:rPr>
              <a:t>Wordsmith</a:t>
            </a:r>
            <a:r>
              <a:rPr lang="en-US" sz="2400" dirty="0">
                <a:solidFill>
                  <a:srgbClr val="002060"/>
                </a:solidFill>
                <a:latin typeface="Arial" panose="020B0604020202020204" pitchFamily="34" charset="0"/>
                <a:ea typeface="Calibri" panose="020F0502020204030204" pitchFamily="34" charset="0"/>
              </a:rPr>
              <a:t> </a:t>
            </a:r>
            <a:r>
              <a:rPr lang="ar-SA" sz="2400" dirty="0">
                <a:solidFill>
                  <a:srgbClr val="002060"/>
                </a:solidFill>
                <a:latin typeface="Arial" panose="020B0604020202020204" pitchFamily="34" charset="0"/>
                <a:ea typeface="Calibri" panose="020F0502020204030204" pitchFamily="34" charset="0"/>
              </a:rPr>
              <a:t>باستخدام تلك التقنية في عدة أمور، مثل: كتابة ملخصات لأحداث وفعاليات معينة، وكتابة مقالات في مجالات لا يُوجد بها صحفيون للقيام بذلك، وكتابة التقارير المالية، وتلخيصها بلغة ميسرة، ولعل من أهم نواتج ذلك الاستخدام ما أتاحته تلك التقنية لوكالة الأنباء؛ فمنذ بداية استخدام الذكاء الاصطناعي أعلنت الوكالة أن قدرتها على تغطية بعض الجوانب الإخبارية تضاعفت إلى (</a:t>
            </a:r>
            <a:r>
              <a:rPr lang="ar-SA" sz="2400" dirty="0">
                <a:solidFill>
                  <a:srgbClr val="002060"/>
                </a:solidFill>
                <a:latin typeface="Bell MT" panose="02020503060305020303" pitchFamily="18" charset="0"/>
                <a:ea typeface="Calibri" panose="020F0502020204030204" pitchFamily="34" charset="0"/>
                <a:cs typeface="+mj-cs"/>
              </a:rPr>
              <a:t>10</a:t>
            </a:r>
            <a:r>
              <a:rPr lang="ar-SA" sz="2400" dirty="0">
                <a:solidFill>
                  <a:srgbClr val="002060"/>
                </a:solidFill>
                <a:latin typeface="Arial" panose="020B0604020202020204" pitchFamily="34" charset="0"/>
                <a:ea typeface="Calibri" panose="020F0502020204030204" pitchFamily="34" charset="0"/>
              </a:rPr>
              <a:t>) مرات، </a:t>
            </a:r>
            <a:r>
              <a:rPr lang="ar-SA" sz="2400" dirty="0" smtClean="0">
                <a:solidFill>
                  <a:srgbClr val="002060"/>
                </a:solidFill>
                <a:latin typeface="Arial" panose="020B0604020202020204" pitchFamily="34" charset="0"/>
                <a:ea typeface="Calibri" panose="020F0502020204030204" pitchFamily="34" charset="0"/>
              </a:rPr>
              <a:t>وَعَزت </a:t>
            </a:r>
            <a:r>
              <a:rPr lang="ar-SA" sz="2400" dirty="0">
                <a:solidFill>
                  <a:srgbClr val="002060"/>
                </a:solidFill>
                <a:latin typeface="Arial" panose="020B0604020202020204" pitchFamily="34" charset="0"/>
                <a:ea typeface="Calibri" panose="020F0502020204030204" pitchFamily="34" charset="0"/>
              </a:rPr>
              <a:t>ذلك إلى </a:t>
            </a:r>
            <a:r>
              <a:rPr lang="ar-SA" sz="2400" dirty="0" smtClean="0">
                <a:solidFill>
                  <a:srgbClr val="002060"/>
                </a:solidFill>
                <a:latin typeface="Arial" panose="020B0604020202020204" pitchFamily="34" charset="0"/>
                <a:ea typeface="Calibri" panose="020F0502020204030204" pitchFamily="34" charset="0"/>
              </a:rPr>
              <a:t>صحفييها </a:t>
            </a:r>
            <a:r>
              <a:rPr lang="ar-SA" sz="2400" dirty="0">
                <a:solidFill>
                  <a:srgbClr val="002060"/>
                </a:solidFill>
                <a:latin typeface="Arial" panose="020B0604020202020204" pitchFamily="34" charset="0"/>
                <a:ea typeface="Calibri" panose="020F0502020204030204" pitchFamily="34" charset="0"/>
              </a:rPr>
              <a:t>المتمثلين في </a:t>
            </a:r>
            <a:r>
              <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rPr>
              <a:t>"</a:t>
            </a:r>
            <a:r>
              <a:rPr lang="ar-SA" sz="2400" dirty="0" smtClean="0">
                <a:solidFill>
                  <a:srgbClr val="002060"/>
                </a:solidFill>
                <a:latin typeface="Calibri" panose="020F0502020204030204" pitchFamily="34" charset="0"/>
                <a:ea typeface="Calibri" panose="020F0502020204030204" pitchFamily="34" charset="0"/>
              </a:rPr>
              <a:t>الروبوت</a:t>
            </a:r>
            <a:r>
              <a:rPr lang="ar-EG" sz="2400" dirty="0" smtClean="0">
                <a:solidFill>
                  <a:srgbClr val="002060"/>
                </a:solidFill>
                <a:latin typeface="Calibri" panose="020F0502020204030204" pitchFamily="34" charset="0"/>
                <a:ea typeface="Calibri" panose="020F0502020204030204" pitchFamily="34" charset="0"/>
              </a:rPr>
              <a:t>".</a:t>
            </a:r>
            <a:endParaRPr lang="en-US" sz="2400" dirty="0">
              <a:solidFill>
                <a:srgbClr val="002060"/>
              </a:solidFill>
              <a:effectLst/>
              <a:latin typeface="Calibri" panose="020F0502020204030204" pitchFamily="34" charset="0"/>
              <a:ea typeface="Calibri" panose="020F0502020204030204" pitchFamily="34" charset="0"/>
              <a:cs typeface="+mj-cs"/>
            </a:endParaRPr>
          </a:p>
        </p:txBody>
      </p:sp>
      <p:sp>
        <p:nvSpPr>
          <p:cNvPr id="7" name="Rectangle 6">
            <a:extLst>
              <a:ext uri="{FF2B5EF4-FFF2-40B4-BE49-F238E27FC236}">
                <a16:creationId xmlns:a16="http://schemas.microsoft.com/office/drawing/2014/main" id="{E3538382-6877-4D4B-A9BB-81B03268B330}"/>
              </a:ext>
            </a:extLst>
          </p:cNvPr>
          <p:cNvSpPr/>
          <p:nvPr/>
        </p:nvSpPr>
        <p:spPr>
          <a:xfrm flipV="1">
            <a:off x="496495" y="263761"/>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D3E24F5F-8C0C-429A-880B-E216696EC58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6397" y="257833"/>
            <a:ext cx="1963162" cy="916662"/>
          </a:xfrm>
          <a:prstGeom prst="rect">
            <a:avLst/>
          </a:prstGeom>
        </p:spPr>
      </p:pic>
    </p:spTree>
    <p:extLst>
      <p:ext uri="{BB962C8B-B14F-4D97-AF65-F5344CB8AC3E}">
        <p14:creationId xmlns:p14="http://schemas.microsoft.com/office/powerpoint/2010/main" val="170309739"/>
      </p:ext>
    </p:extLst>
  </p:cSld>
  <p:clrMapOvr>
    <a:masterClrMapping/>
  </p:clrMapOvr>
  <p:transition spd="slow">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502378" y="1255489"/>
            <a:ext cx="9043629" cy="455579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656004" y="6308853"/>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No:9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93034" y="6396335"/>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06970" y="6007309"/>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337995" y="504695"/>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4762847" y="6468974"/>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3143442" y="896745"/>
            <a:ext cx="8842942" cy="560283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spcAft>
                <a:spcPts val="750"/>
              </a:spcAft>
              <a:buFont typeface="Wingdings" panose="05000000000000000000" pitchFamily="2" charset="2"/>
              <a:buChar char="Ø"/>
            </a:pPr>
            <a:r>
              <a:rPr lang="ar-EG" sz="2400" b="1" dirty="0" smtClean="0">
                <a:solidFill>
                  <a:srgbClr val="002060"/>
                </a:solidFill>
                <a:latin typeface="Calibri" panose="020F0502020204030204" pitchFamily="34" charset="0"/>
                <a:ea typeface="Calibri" panose="020F0502020204030204" pitchFamily="34" charset="0"/>
              </a:rPr>
              <a:t>صحافة الذكاء الاصطناعي.</a:t>
            </a:r>
            <a:r>
              <a:rPr lang="en-US" sz="20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Artificial Intelligence Journalism </a:t>
            </a:r>
            <a:endParaRPr lang="ar-EG" sz="2400" b="1" dirty="0" smtClean="0">
              <a:solidFill>
                <a:srgbClr val="002060"/>
              </a:solidFill>
              <a:latin typeface="Calibri" panose="020F0502020204030204" pitchFamily="34" charset="0"/>
              <a:ea typeface="Calibri" panose="020F0502020204030204" pitchFamily="34" charset="0"/>
            </a:endParaRPr>
          </a:p>
          <a:p>
            <a:pPr algn="justLow" rtl="1">
              <a:lnSpc>
                <a:spcPct val="150000"/>
              </a:lnSpc>
              <a:spcAft>
                <a:spcPts val="800"/>
              </a:spcAft>
            </a:pP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تزايد الحديث في السنوات الأخيرة، حول استخدام تقنيات الذكاء الاصطناعي في الصحافة والإعلام، وظهرت بقوة مصطلحات مثل: صحافة الذكاء الاصطناعي</a:t>
            </a:r>
            <a:r>
              <a:rPr lang="en-US" sz="2000" dirty="0">
                <a:solidFill>
                  <a:srgbClr val="002060"/>
                </a:solidFill>
                <a:latin typeface="Times New Roman" panose="02020603050405020304" pitchFamily="18" charset="0"/>
                <a:ea typeface="Calibri" panose="020F0502020204030204" pitchFamily="34" charset="0"/>
                <a:cs typeface="Arial" panose="020B0604020202020204" pitchFamily="34" charset="0"/>
              </a:rPr>
              <a:t>Artificial Intelligence Journalism </a:t>
            </a:r>
            <a:r>
              <a:rPr lang="ar-SA" sz="2000" dirty="0">
                <a:solidFill>
                  <a:srgbClr val="002060"/>
                </a:solidFill>
                <a:latin typeface="Times New Roman" panose="02020603050405020304" pitchFamily="18" charset="0"/>
                <a:ea typeface="Calibri" panose="020F0502020204030204" pitchFamily="34" charset="0"/>
              </a:rPr>
              <a:t>، أو التي تعرف اختصارا بـ</a:t>
            </a:r>
            <a:r>
              <a:rPr lang="en-US" sz="2000" dirty="0">
                <a:solidFill>
                  <a:srgbClr val="002060"/>
                </a:solidFill>
                <a:latin typeface="Times New Roman" panose="02020603050405020304" pitchFamily="18" charset="0"/>
                <a:ea typeface="Calibri" panose="020F0502020204030204" pitchFamily="34" charset="0"/>
                <a:cs typeface="Arial" panose="020B0604020202020204" pitchFamily="34" charset="0"/>
              </a:rPr>
              <a:t>AI Journalism. </a:t>
            </a: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صحافة الذكاء الاصطناعي يمكن وصفها بثورة الإعلام الجديد، التي تعدُّ متوافقة تمامًا مع تقنيات الثورة الصناعية الرابعة، تلك التقنيات التي ينتشر استخداماتها في معظم جوانب حياتنا، والصحافة ووسائل الإعلام من ضمنها بالتأكيد.</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لذا؛ ظهر ما </a:t>
            </a:r>
            <a:r>
              <a:rPr lang="ar-SA"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ي</a:t>
            </a:r>
            <a:r>
              <a:rPr lang="ar-EG"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عرف </a:t>
            </a: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باسم </a:t>
            </a:r>
            <a:r>
              <a:rPr lang="ar-EG"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صحافة الروبوت</a:t>
            </a:r>
            <a:r>
              <a:rPr lang="ar-EG"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en-US" sz="2000" dirty="0" smtClean="0">
                <a:solidFill>
                  <a:srgbClr val="002060"/>
                </a:solidFill>
                <a:latin typeface="Times New Roman" panose="02020603050405020304" pitchFamily="18" charset="0"/>
                <a:ea typeface="Calibri" panose="020F0502020204030204" pitchFamily="34" charset="0"/>
                <a:cs typeface="Arial" panose="020B0604020202020204" pitchFamily="34" charset="0"/>
              </a:rPr>
              <a:t> Robot </a:t>
            </a:r>
            <a:r>
              <a:rPr lang="en-US" sz="2000" dirty="0">
                <a:solidFill>
                  <a:srgbClr val="002060"/>
                </a:solidFill>
                <a:latin typeface="Times New Roman" panose="02020603050405020304" pitchFamily="18" charset="0"/>
                <a:ea typeface="Calibri" panose="020F0502020204030204" pitchFamily="34" charset="0"/>
                <a:cs typeface="Arial" panose="020B0604020202020204" pitchFamily="34" charset="0"/>
              </a:rPr>
              <a:t>journalism </a:t>
            </a: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التي تعتمد على الروبوت في تأدية بعض المهام الإعلامية كالتصوير واكتشاف بعض الأخبار الزائفة. </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لم </a:t>
            </a:r>
            <a:r>
              <a:rPr lang="ar-SA"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تع</a:t>
            </a:r>
            <a:r>
              <a:rPr lang="ar-EG"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د </a:t>
            </a: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الصحافة بمعزل عن التقنية، إذ باتت تؤثر في كل مكوناتها التفصيلية، فهناك دراسات ما زالت في بداياتها تدرس حقبة جديدة من الاتجاهات الصحفية لما بعد "صحافة الذكاء الاصطناعي" تُعرف بـ"صحافة الجيل السابع"، أو "</a:t>
            </a:r>
            <a:r>
              <a:rPr lang="en-US" sz="2000" dirty="0">
                <a:solidFill>
                  <a:srgbClr val="002060"/>
                </a:solidFill>
                <a:latin typeface="Times New Roman" panose="02020603050405020304" pitchFamily="18" charset="0"/>
                <a:ea typeface="Calibri" panose="020F0502020204030204" pitchFamily="34" charset="0"/>
                <a:cs typeface="Arial" panose="020B0604020202020204" pitchFamily="34" charset="0"/>
              </a:rPr>
              <a:t>G7 Journalism</a:t>
            </a: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en-US" sz="2000" dirty="0" smtClean="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ar-EG" sz="2400" b="1" dirty="0" smtClean="0">
              <a:solidFill>
                <a:srgbClr val="002060"/>
              </a:solidFill>
              <a:latin typeface="Calibri" panose="020F0502020204030204" pitchFamily="34" charset="0"/>
              <a:ea typeface="Calibri" panose="020F0502020204030204" pitchFamily="34" charset="0"/>
            </a:endParaRPr>
          </a:p>
        </p:txBody>
      </p:sp>
      <p:sp>
        <p:nvSpPr>
          <p:cNvPr id="6" name="Rectangle: Rounded Corners 5">
            <a:extLst>
              <a:ext uri="{FF2B5EF4-FFF2-40B4-BE49-F238E27FC236}">
                <a16:creationId xmlns:a16="http://schemas.microsoft.com/office/drawing/2014/main" id="{CC07DA1C-A698-4037-B632-EF0816752B38}"/>
              </a:ext>
            </a:extLst>
          </p:cNvPr>
          <p:cNvSpPr/>
          <p:nvPr/>
        </p:nvSpPr>
        <p:spPr>
          <a:xfrm>
            <a:off x="2619284" y="223974"/>
            <a:ext cx="7369070" cy="7877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 </a:t>
            </a:r>
            <a:endParaRPr lang="ar-EG" dirty="0">
              <a:solidFill>
                <a:schemeClr val="bg1"/>
              </a:solidFill>
            </a:endParaRPr>
          </a:p>
        </p:txBody>
      </p:sp>
      <p:sp>
        <p:nvSpPr>
          <p:cNvPr id="14" name="Rectangle 13">
            <a:extLst>
              <a:ext uri="{FF2B5EF4-FFF2-40B4-BE49-F238E27FC236}">
                <a16:creationId xmlns:a16="http://schemas.microsoft.com/office/drawing/2014/main" id="{3E3BA237-8C6F-4B73-9B9A-3497B8FBCBCE}"/>
              </a:ext>
            </a:extLst>
          </p:cNvPr>
          <p:cNvSpPr/>
          <p:nvPr/>
        </p:nvSpPr>
        <p:spPr>
          <a:xfrm flipV="1">
            <a:off x="2502378" y="420748"/>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8940" y="1289311"/>
            <a:ext cx="2845789" cy="33177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820958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725768" y="935382"/>
            <a:ext cx="10175795" cy="45911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8" name="Rectangle 17">
            <a:extLst>
              <a:ext uri="{FF2B5EF4-FFF2-40B4-BE49-F238E27FC236}">
                <a16:creationId xmlns:a16="http://schemas.microsoft.com/office/drawing/2014/main" id="{9BFC32B8-BDEE-2CBC-DFF5-CD482608568C}"/>
              </a:ext>
            </a:extLst>
          </p:cNvPr>
          <p:cNvSpPr/>
          <p:nvPr/>
        </p:nvSpPr>
        <p:spPr>
          <a:xfrm>
            <a:off x="281662" y="6102551"/>
            <a:ext cx="1194441"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281145" y="6083850"/>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No </a:t>
            </a: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 9</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3069646" y="722583"/>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188C2CC5-43D6-4D8D-87AD-B68B86A67F67}"/>
              </a:ext>
            </a:extLst>
          </p:cNvPr>
          <p:cNvSpPr/>
          <p:nvPr/>
        </p:nvSpPr>
        <p:spPr>
          <a:xfrm>
            <a:off x="2034861" y="1051882"/>
            <a:ext cx="9740047" cy="4481848"/>
          </a:xfrm>
          <a:prstGeom prst="roundRect">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spcAft>
                <a:spcPts val="800"/>
              </a:spcAft>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rPr>
              <a:t>دمج تطبيقات الذكاء الاصطناعى فى العمل الصحفى.</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smtClean="0">
                <a:solidFill>
                  <a:srgbClr val="002060"/>
                </a:solidFill>
                <a:latin typeface="Calibri" panose="020F0502020204030204" pitchFamily="34" charset="0"/>
                <a:ea typeface="Calibri" panose="020F0502020204030204" pitchFamily="34" charset="0"/>
              </a:rPr>
              <a:t>    إن </a:t>
            </a:r>
            <a:r>
              <a:rPr lang="ar-EG" sz="2400" dirty="0">
                <a:solidFill>
                  <a:srgbClr val="002060"/>
                </a:solidFill>
                <a:latin typeface="Calibri" panose="020F0502020204030204" pitchFamily="34" charset="0"/>
                <a:ea typeface="Calibri" panose="020F0502020204030204" pitchFamily="34" charset="0"/>
              </a:rPr>
              <a:t>أحد الدوافع الرئيسية التي تقود إلى تبني تطبيقات الذكاء الاصطناعي، ودمجها في العمل الصحفي هي مدى الإمكانات الهائلة التي توفرها هذه التقنية </a:t>
            </a:r>
            <a:r>
              <a:rPr lang="ar-EG" sz="2400" dirty="0" smtClean="0">
                <a:solidFill>
                  <a:srgbClr val="002060"/>
                </a:solidFill>
                <a:latin typeface="Calibri" panose="020F0502020204030204" pitchFamily="34" charset="0"/>
                <a:ea typeface="Calibri" panose="020F0502020204030204" pitchFamily="34" charset="0"/>
              </a:rPr>
              <a:t>للصحفيين</a:t>
            </a:r>
            <a:r>
              <a:rPr lang="ar-EG" sz="2400" dirty="0">
                <a:solidFill>
                  <a:srgbClr val="002060"/>
                </a:solidFill>
                <a:latin typeface="Calibri" panose="020F0502020204030204" pitchFamily="34" charset="0"/>
                <a:ea typeface="Calibri" panose="020F0502020204030204" pitchFamily="34" charset="0"/>
              </a:rPr>
              <a:t>، وغرف الأخبار، مثل: تسريع المهام للعاملين، وأتمتة الأخبار، والكشف عن ماهية الأخبار الزائفة، وصناعة المحتوى الصحفي؛ بأساليب رقمية متقدمة تعتمد على </a:t>
            </a:r>
            <a:r>
              <a:rPr lang="ar-EG" sz="2400" dirty="0" smtClean="0">
                <a:solidFill>
                  <a:srgbClr val="002060"/>
                </a:solidFill>
                <a:latin typeface="Calibri" panose="020F0502020204030204" pitchFamily="34" charset="0"/>
                <a:ea typeface="Calibri" panose="020F0502020204030204" pitchFamily="34" charset="0"/>
              </a:rPr>
              <a:t>توفير </a:t>
            </a:r>
            <a:r>
              <a:rPr lang="ar-EG" sz="2400" dirty="0">
                <a:solidFill>
                  <a:srgbClr val="002060"/>
                </a:solidFill>
                <a:latin typeface="Calibri" panose="020F0502020204030204" pitchFamily="34" charset="0"/>
                <a:ea typeface="Calibri" panose="020F0502020204030204" pitchFamily="34" charset="0"/>
              </a:rPr>
              <a:t>البيانات الضخمة، هذا إلى جانب تتبع اهتمامات الجماهير، والبحث في اتجاهات استهلاك المعلومات، وتفضيلات المستخدم، وتحسين تجربته.</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4747F8BA-6199-411A-9CD0-250499275D62}"/>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Tree>
    <p:extLst>
      <p:ext uri="{BB962C8B-B14F-4D97-AF65-F5344CB8AC3E}">
        <p14:creationId xmlns:p14="http://schemas.microsoft.com/office/powerpoint/2010/main" val="2956421663"/>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849006" y="1310078"/>
            <a:ext cx="9292900" cy="48423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895606" y="6309494"/>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No:9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2743200" y="1394800"/>
            <a:ext cx="9398706" cy="452099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0"/>
              </a:spcAft>
            </a:pP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indent="-457200" algn="justLow" rtl="1">
              <a:lnSpc>
                <a:spcPct val="115000"/>
              </a:lnSpc>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mj-cs"/>
              </a:rPr>
              <a:t>الكفاءة والإنتاجية</a:t>
            </a:r>
            <a:r>
              <a:rPr lang="ar-EG" sz="2400" dirty="0">
                <a:solidFill>
                  <a:srgbClr val="002060"/>
                </a:solidFill>
                <a:latin typeface="Calibri" panose="020F0502020204030204" pitchFamily="34" charset="0"/>
                <a:ea typeface="Calibri" panose="020F0502020204030204" pitchFamily="34" charset="0"/>
                <a:cs typeface="+mj-cs"/>
              </a:rPr>
              <a:t>: يمكن للأدوات التي تعمل بالذكاء الاصطناعي أتمتة المهام المتكررة مثل تحليل البيانات وتنظيم المحتوى والتحقق من المعلومات، وبالتالي إعطاء الصحفيين وقتًا للعمل على التقارير المتعمقة وإنشاء محتوى إبداعي</a:t>
            </a:r>
            <a:r>
              <a:rPr lang="ar-EG" sz="2400" dirty="0" smtClean="0">
                <a:solidFill>
                  <a:srgbClr val="002060"/>
                </a:solidFill>
                <a:latin typeface="Calibri" panose="020F0502020204030204" pitchFamily="34" charset="0"/>
                <a:ea typeface="Calibri" panose="020F0502020204030204" pitchFamily="34"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marL="457200" indent="-457200" algn="justLow" rtl="1">
              <a:lnSpc>
                <a:spcPct val="115000"/>
              </a:lnSpc>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mj-cs"/>
              </a:rPr>
              <a:t>تحليل البيانات والرؤى: </a:t>
            </a:r>
            <a:r>
              <a:rPr lang="ar-EG" sz="2400" dirty="0">
                <a:solidFill>
                  <a:srgbClr val="002060"/>
                </a:solidFill>
                <a:latin typeface="Calibri" panose="020F0502020204030204" pitchFamily="34" charset="0"/>
                <a:ea typeface="Calibri" panose="020F0502020204030204" pitchFamily="34" charset="0"/>
                <a:cs typeface="+mj-cs"/>
              </a:rPr>
              <a:t>يمكّن الذكاء الاصطناعي الصحفيين من تحليل كميات هائلة من البيانات </a:t>
            </a:r>
            <a:r>
              <a:rPr lang="ar-EG" sz="2400" dirty="0" smtClean="0">
                <a:solidFill>
                  <a:srgbClr val="002060"/>
                </a:solidFill>
                <a:latin typeface="Calibri" panose="020F0502020204030204" pitchFamily="34" charset="0"/>
                <a:ea typeface="Calibri" panose="020F0502020204030204" pitchFamily="34" charset="0"/>
                <a:cs typeface="+mj-cs"/>
              </a:rPr>
              <a:t>بسرعة، </a:t>
            </a:r>
            <a:r>
              <a:rPr lang="ar-EG" sz="2400" dirty="0">
                <a:solidFill>
                  <a:srgbClr val="002060"/>
                </a:solidFill>
                <a:latin typeface="Calibri" panose="020F0502020204030204" pitchFamily="34" charset="0"/>
                <a:ea typeface="Calibri" panose="020F0502020204030204" pitchFamily="34" charset="0"/>
                <a:cs typeface="+mj-cs"/>
              </a:rPr>
              <a:t>واستخراج رؤى واتجاهات قيّمة قد يكون من الصعب تحديدها بطريقة أخرى. </a:t>
            </a:r>
            <a:r>
              <a:rPr lang="ar-EG" sz="2400" dirty="0" smtClean="0">
                <a:solidFill>
                  <a:srgbClr val="002060"/>
                </a:solidFill>
                <a:latin typeface="Calibri" panose="020F0502020204030204" pitchFamily="34" charset="0"/>
                <a:ea typeface="Calibri" panose="020F0502020204030204" pitchFamily="34" charset="0"/>
                <a:cs typeface="+mj-cs"/>
              </a:rPr>
              <a:t>حيث يعزز </a:t>
            </a:r>
            <a:r>
              <a:rPr lang="ar-EG" sz="2400" dirty="0">
                <a:solidFill>
                  <a:srgbClr val="002060"/>
                </a:solidFill>
                <a:latin typeface="Calibri" panose="020F0502020204030204" pitchFamily="34" charset="0"/>
                <a:ea typeface="Calibri" panose="020F0502020204030204" pitchFamily="34" charset="0"/>
                <a:cs typeface="+mj-cs"/>
              </a:rPr>
              <a:t>هذا النهج القائم على البيانات دقة وعمق التقارير</a:t>
            </a:r>
            <a:r>
              <a:rPr lang="ar-EG" sz="2400" dirty="0" smtClean="0">
                <a:solidFill>
                  <a:srgbClr val="002060"/>
                </a:solidFill>
                <a:latin typeface="Calibri" panose="020F0502020204030204" pitchFamily="34" charset="0"/>
                <a:ea typeface="Calibri" panose="020F0502020204030204" pitchFamily="34"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marL="457200" indent="-457200" algn="justLow" rtl="1">
              <a:lnSpc>
                <a:spcPct val="115000"/>
              </a:lnSpc>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mj-cs"/>
              </a:rPr>
              <a:t>التخصيص ومشاركة الجمهور: </a:t>
            </a:r>
            <a:r>
              <a:rPr lang="ar-EG" sz="2400" dirty="0">
                <a:solidFill>
                  <a:srgbClr val="002060"/>
                </a:solidFill>
                <a:latin typeface="Calibri" panose="020F0502020204030204" pitchFamily="34" charset="0"/>
                <a:ea typeface="Calibri" panose="020F0502020204030204" pitchFamily="34" charset="0"/>
                <a:cs typeface="+mj-cs"/>
              </a:rPr>
              <a:t>يمكن لخوارزميات الذكاء الاصطناعي تحليل سلوك المستخدم </a:t>
            </a:r>
            <a:r>
              <a:rPr lang="ar-EG" sz="2400" dirty="0" smtClean="0">
                <a:solidFill>
                  <a:srgbClr val="002060"/>
                </a:solidFill>
                <a:latin typeface="Calibri" panose="020F0502020204030204" pitchFamily="34" charset="0"/>
                <a:ea typeface="Calibri" panose="020F0502020204030204" pitchFamily="34" charset="0"/>
                <a:cs typeface="+mj-cs"/>
              </a:rPr>
              <a:t>وتفضيلاته: </a:t>
            </a:r>
            <a:r>
              <a:rPr lang="ar-EG" sz="2400" dirty="0">
                <a:solidFill>
                  <a:srgbClr val="002060"/>
                </a:solidFill>
                <a:latin typeface="Calibri" panose="020F0502020204030204" pitchFamily="34" charset="0"/>
                <a:ea typeface="Calibri" panose="020F0502020204030204" pitchFamily="34" charset="0"/>
                <a:cs typeface="+mj-cs"/>
              </a:rPr>
              <a:t>مما يسمح لمنشئي المحتوى </a:t>
            </a:r>
            <a:r>
              <a:rPr lang="ar-EG" sz="2400" dirty="0" smtClean="0">
                <a:solidFill>
                  <a:srgbClr val="002060"/>
                </a:solidFill>
                <a:latin typeface="Calibri" panose="020F0502020204030204" pitchFamily="34" charset="0"/>
                <a:ea typeface="Calibri" panose="020F0502020204030204" pitchFamily="34" charset="0"/>
                <a:cs typeface="+mj-cs"/>
              </a:rPr>
              <a:t>بتقديم </a:t>
            </a:r>
            <a:r>
              <a:rPr lang="ar-EG" sz="2400" dirty="0">
                <a:solidFill>
                  <a:srgbClr val="002060"/>
                </a:solidFill>
                <a:latin typeface="Calibri" panose="020F0502020204030204" pitchFamily="34" charset="0"/>
                <a:ea typeface="Calibri" panose="020F0502020204030204" pitchFamily="34" charset="0"/>
                <a:cs typeface="+mj-cs"/>
              </a:rPr>
              <a:t>محتوى مخصص للقراء أو المشاهدين. </a:t>
            </a:r>
            <a:r>
              <a:rPr lang="ar-EG" sz="2400" dirty="0" smtClean="0">
                <a:solidFill>
                  <a:srgbClr val="002060"/>
                </a:solidFill>
                <a:latin typeface="Calibri" panose="020F0502020204030204" pitchFamily="34" charset="0"/>
                <a:ea typeface="Calibri" panose="020F0502020204030204" pitchFamily="34" charset="0"/>
                <a:cs typeface="+mj-cs"/>
              </a:rPr>
              <a:t>فهذا </a:t>
            </a:r>
            <a:r>
              <a:rPr lang="ar-EG" sz="2400" dirty="0">
                <a:solidFill>
                  <a:srgbClr val="002060"/>
                </a:solidFill>
                <a:latin typeface="Calibri" panose="020F0502020204030204" pitchFamily="34" charset="0"/>
                <a:ea typeface="Calibri" panose="020F0502020204030204" pitchFamily="34" charset="0"/>
                <a:cs typeface="+mj-cs"/>
              </a:rPr>
              <a:t>النهج المخصص </a:t>
            </a:r>
            <a:r>
              <a:rPr lang="ar-EG" sz="2400" dirty="0" smtClean="0">
                <a:solidFill>
                  <a:srgbClr val="002060"/>
                </a:solidFill>
                <a:latin typeface="Calibri" panose="020F0502020204030204" pitchFamily="34" charset="0"/>
                <a:ea typeface="Calibri" panose="020F0502020204030204" pitchFamily="34" charset="0"/>
              </a:rPr>
              <a:t>يُحسن </a:t>
            </a:r>
            <a:r>
              <a:rPr lang="ar-EG" sz="2400" dirty="0">
                <a:solidFill>
                  <a:srgbClr val="002060"/>
                </a:solidFill>
                <a:latin typeface="Calibri" panose="020F0502020204030204" pitchFamily="34" charset="0"/>
                <a:ea typeface="Calibri" panose="020F0502020204030204" pitchFamily="34" charset="0"/>
              </a:rPr>
              <a:t>مشاركة الجمهور وولائهم</a:t>
            </a:r>
            <a:r>
              <a:rPr lang="ar-EG" sz="2400" dirty="0" smtClean="0">
                <a:solidFill>
                  <a:srgbClr val="002060"/>
                </a:solidFill>
                <a:latin typeface="Calibri" panose="020F0502020204030204" pitchFamily="34" charset="0"/>
                <a:ea typeface="Calibri" panose="020F0502020204030204" pitchFamily="34" charset="0"/>
              </a:rPr>
              <a:t>.</a:t>
            </a:r>
          </a:p>
          <a:p>
            <a:pPr algn="justLow" rtl="1">
              <a:lnSpc>
                <a:spcPct val="115000"/>
              </a:lnSpc>
              <a:spcAft>
                <a:spcPts val="0"/>
              </a:spcAft>
            </a:pP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455206" y="244675"/>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16114" y="-1"/>
            <a:ext cx="2470340" cy="888275"/>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204105" y="6340150"/>
            <a:ext cx="2616200" cy="400110"/>
          </a:xfrm>
          <a:prstGeom prst="rect">
            <a:avLst/>
          </a:prstGeom>
          <a:noFill/>
        </p:spPr>
        <p:txBody>
          <a:bodyPr wrap="square" rtlCol="0">
            <a:spAutoFit/>
          </a:bodyPr>
          <a:lstStyle/>
          <a:p>
            <a:pPr algn="ctr"/>
            <a:r>
              <a:rPr lang="en-US" sz="2000" b="1" dirty="0">
                <a:solidFill>
                  <a:srgbClr val="002060"/>
                </a:solidFill>
                <a:latin typeface="Adobe Caslon Pro Bold"/>
                <a:cs typeface="Adobe Arabic" panose="02040503050201020203" pitchFamily="18" charset="-78"/>
              </a:rPr>
              <a:t>www.midocean.ae</a:t>
            </a:r>
          </a:p>
        </p:txBody>
      </p:sp>
      <p:sp>
        <p:nvSpPr>
          <p:cNvPr id="15" name="Rectangle 14">
            <a:extLst>
              <a:ext uri="{FF2B5EF4-FFF2-40B4-BE49-F238E27FC236}">
                <a16:creationId xmlns:a16="http://schemas.microsoft.com/office/drawing/2014/main" id="{2C4193F9-33CF-4369-944E-7A32AC3C4F13}"/>
              </a:ext>
            </a:extLst>
          </p:cNvPr>
          <p:cNvSpPr/>
          <p:nvPr/>
        </p:nvSpPr>
        <p:spPr>
          <a:xfrm>
            <a:off x="2899100" y="509259"/>
            <a:ext cx="735808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ounded Rectangle 4"/>
          <p:cNvSpPr/>
          <p:nvPr/>
        </p:nvSpPr>
        <p:spPr>
          <a:xfrm>
            <a:off x="2586454" y="609557"/>
            <a:ext cx="7358083" cy="785243"/>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07000"/>
              </a:lnSpc>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rPr>
              <a:t>الأسباب الرئيسية التي تجعل الذكاء الاصطناعي مهمًا في الصحافة.</a:t>
            </a:r>
            <a:endParaRPr lang="ar-EG" sz="2400" dirty="0">
              <a:solidFill>
                <a:srgbClr val="002060"/>
              </a:solidFill>
              <a:latin typeface="Calibri" panose="020F0502020204030204" pitchFamily="34" charset="0"/>
              <a:ea typeface="Calibri" panose="020F0502020204030204" pitchFamily="34" charset="0"/>
            </a:endParaRPr>
          </a:p>
        </p:txBody>
      </p:sp>
      <p:pic>
        <p:nvPicPr>
          <p:cNvPr id="6" name="Picture 5"/>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439" y="1449379"/>
            <a:ext cx="2595690" cy="23361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16114" y="3878727"/>
            <a:ext cx="2522092" cy="23681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808236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502377" y="1208522"/>
            <a:ext cx="9449503" cy="42529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2343954" y="1138831"/>
            <a:ext cx="9410419" cy="430893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spcAft>
                <a:spcPts val="0"/>
              </a:spcAft>
            </a:pPr>
            <a:r>
              <a:rPr lang="ar-EG" sz="2000" b="1" dirty="0" smtClean="0">
                <a:solidFill>
                  <a:srgbClr val="002060"/>
                </a:solidFill>
                <a:latin typeface="Calibri" panose="020F0502020204030204" pitchFamily="34" charset="0"/>
                <a:ea typeface="Calibri" panose="020F0502020204030204" pitchFamily="34" charset="0"/>
                <a:cs typeface="+mj-cs"/>
              </a:rPr>
              <a:t>3. التقارير </a:t>
            </a:r>
            <a:r>
              <a:rPr lang="ar-EG" sz="2000" b="1" dirty="0">
                <a:solidFill>
                  <a:srgbClr val="002060"/>
                </a:solidFill>
                <a:latin typeface="Calibri" panose="020F0502020204030204" pitchFamily="34" charset="0"/>
                <a:ea typeface="Calibri" panose="020F0502020204030204" pitchFamily="34" charset="0"/>
                <a:cs typeface="+mj-cs"/>
              </a:rPr>
              <a:t>في الوقت الفعلي: </a:t>
            </a:r>
            <a:r>
              <a:rPr lang="ar-EG" sz="2000" dirty="0">
                <a:solidFill>
                  <a:srgbClr val="002060"/>
                </a:solidFill>
                <a:latin typeface="Calibri" panose="020F0502020204030204" pitchFamily="34" charset="0"/>
                <a:ea typeface="Calibri" panose="020F0502020204030204" pitchFamily="34" charset="0"/>
                <a:cs typeface="+mj-cs"/>
              </a:rPr>
              <a:t>يمكن للأدوات التي تعتمد على الذكاء الاصطناعي مراقبة وسائل التواصل الاجتماعي ومصادر الأخبار والمنصات الأخرى في الوقت الفعلي، مما يمكّن الصحفيين من الإبلاغ عن الأخبار العاجلة بسرعة أكبر وشمولية.</a:t>
            </a:r>
            <a:endParaRPr lang="en-US" sz="2000" dirty="0">
              <a:solidFill>
                <a:srgbClr val="002060"/>
              </a:solidFill>
              <a:latin typeface="Calibri" panose="020F0502020204030204" pitchFamily="34" charset="0"/>
              <a:ea typeface="Calibri" panose="020F0502020204030204" pitchFamily="34" charset="0"/>
              <a:cs typeface="+mj-cs"/>
            </a:endParaRPr>
          </a:p>
          <a:p>
            <a:pPr algn="justLow" rtl="1">
              <a:spcAft>
                <a:spcPts val="0"/>
              </a:spcAft>
            </a:pPr>
            <a:endParaRPr lang="en-US" sz="2000" dirty="0" smtClean="0">
              <a:solidFill>
                <a:srgbClr val="002060"/>
              </a:solidFill>
              <a:latin typeface="Calibri" panose="020F0502020204030204" pitchFamily="34" charset="0"/>
              <a:ea typeface="Calibri" panose="020F0502020204030204" pitchFamily="34" charset="0"/>
              <a:cs typeface="+mj-cs"/>
            </a:endParaRPr>
          </a:p>
          <a:p>
            <a:pPr algn="justLow" rtl="1">
              <a:spcAft>
                <a:spcPts val="0"/>
              </a:spcAft>
            </a:pPr>
            <a:r>
              <a:rPr lang="ar-EG" sz="2000" b="1" dirty="0" smtClean="0">
                <a:solidFill>
                  <a:srgbClr val="002060"/>
                </a:solidFill>
                <a:latin typeface="Calibri" panose="020F0502020204030204" pitchFamily="34" charset="0"/>
                <a:ea typeface="Calibri" panose="020F0502020204030204" pitchFamily="34" charset="0"/>
                <a:cs typeface="+mj-cs"/>
              </a:rPr>
              <a:t>4. إنشاء </a:t>
            </a:r>
            <a:r>
              <a:rPr lang="ar-EG" sz="2000" b="1" dirty="0">
                <a:solidFill>
                  <a:srgbClr val="002060"/>
                </a:solidFill>
                <a:latin typeface="Calibri" panose="020F0502020204030204" pitchFamily="34" charset="0"/>
                <a:ea typeface="Calibri" panose="020F0502020204030204" pitchFamily="34" charset="0"/>
                <a:cs typeface="+mj-cs"/>
              </a:rPr>
              <a:t>المحتوى وتنظيمه: </a:t>
            </a:r>
            <a:r>
              <a:rPr lang="ar-EG" sz="2000" dirty="0">
                <a:solidFill>
                  <a:srgbClr val="002060"/>
                </a:solidFill>
                <a:latin typeface="Calibri" panose="020F0502020204030204" pitchFamily="34" charset="0"/>
                <a:ea typeface="Calibri" panose="020F0502020204030204" pitchFamily="34" charset="0"/>
                <a:cs typeface="+mj-cs"/>
              </a:rPr>
              <a:t>أصبح المحتوى الذي يتم إنشاؤه بواسطة الذكاء الاصطناعي أكثر تعقيدًا، حيث أصبح بإمكان الذكاء الاصطناعي إنشاء مقالات إخبارية وملخصات فيديو وحتى محتوى تفاعلي. </a:t>
            </a:r>
            <a:r>
              <a:rPr lang="ar-EG" sz="2000" dirty="0" smtClean="0">
                <a:solidFill>
                  <a:srgbClr val="002060"/>
                </a:solidFill>
                <a:latin typeface="Calibri" panose="020F0502020204030204" pitchFamily="34" charset="0"/>
                <a:ea typeface="Calibri" panose="020F0502020204030204" pitchFamily="34" charset="0"/>
                <a:cs typeface="+mj-cs"/>
              </a:rPr>
              <a:t>أيضا يمكن </a:t>
            </a:r>
            <a:r>
              <a:rPr lang="ar-EG" sz="2000" dirty="0">
                <a:solidFill>
                  <a:srgbClr val="002060"/>
                </a:solidFill>
                <a:latin typeface="Calibri" panose="020F0502020204030204" pitchFamily="34" charset="0"/>
                <a:ea typeface="Calibri" panose="020F0502020204030204" pitchFamily="34" charset="0"/>
                <a:cs typeface="+mj-cs"/>
              </a:rPr>
              <a:t>لمنشئي المحتوى استخدام الذكاء الاصطناعي لزيادة عملهم وتلبية احتياجات جمهور أوسع</a:t>
            </a:r>
            <a:r>
              <a:rPr lang="ar-EG" sz="2000" dirty="0" smtClean="0">
                <a:solidFill>
                  <a:srgbClr val="002060"/>
                </a:solidFill>
                <a:latin typeface="Calibri" panose="020F0502020204030204" pitchFamily="34" charset="0"/>
                <a:ea typeface="Calibri" panose="020F0502020204030204" pitchFamily="34" charset="0"/>
                <a:cs typeface="+mj-cs"/>
              </a:rPr>
              <a:t>.</a:t>
            </a:r>
            <a:endParaRPr lang="en-US" sz="2000" dirty="0" smtClean="0">
              <a:solidFill>
                <a:srgbClr val="002060"/>
              </a:solidFill>
              <a:latin typeface="Calibri" panose="020F0502020204030204" pitchFamily="34" charset="0"/>
              <a:ea typeface="Calibri" panose="020F0502020204030204" pitchFamily="34" charset="0"/>
              <a:cs typeface="+mj-cs"/>
            </a:endParaRPr>
          </a:p>
          <a:p>
            <a:pPr algn="justLow" rtl="1">
              <a:spcAft>
                <a:spcPts val="0"/>
              </a:spcAft>
            </a:pPr>
            <a:endParaRPr lang="en-US" sz="2000" dirty="0" smtClean="0">
              <a:solidFill>
                <a:srgbClr val="002060"/>
              </a:solidFill>
              <a:latin typeface="Calibri" panose="020F0502020204030204" pitchFamily="34" charset="0"/>
              <a:ea typeface="Calibri" panose="020F0502020204030204" pitchFamily="34" charset="0"/>
              <a:cs typeface="+mj-cs"/>
            </a:endParaRPr>
          </a:p>
          <a:p>
            <a:pPr algn="justLow" rtl="1">
              <a:spcAft>
                <a:spcPts val="0"/>
              </a:spcAft>
            </a:pPr>
            <a:r>
              <a:rPr lang="ar-EG" sz="2000" b="1" dirty="0" smtClean="0">
                <a:solidFill>
                  <a:srgbClr val="002060"/>
                </a:solidFill>
                <a:latin typeface="Calibri" panose="020F0502020204030204" pitchFamily="34" charset="0"/>
                <a:ea typeface="Calibri" panose="020F0502020204030204" pitchFamily="34" charset="0"/>
                <a:cs typeface="+mj-cs"/>
              </a:rPr>
              <a:t>5. التحقق </a:t>
            </a:r>
            <a:r>
              <a:rPr lang="ar-EG" sz="2000" b="1" dirty="0">
                <a:solidFill>
                  <a:srgbClr val="002060"/>
                </a:solidFill>
                <a:latin typeface="Calibri" panose="020F0502020204030204" pitchFamily="34" charset="0"/>
                <a:ea typeface="Calibri" panose="020F0502020204030204" pitchFamily="34" charset="0"/>
                <a:cs typeface="+mj-cs"/>
              </a:rPr>
              <a:t>وتقصي المعلومات: </a:t>
            </a:r>
            <a:r>
              <a:rPr lang="ar-EG" sz="2000" dirty="0">
                <a:solidFill>
                  <a:srgbClr val="002060"/>
                </a:solidFill>
                <a:latin typeface="Calibri" panose="020F0502020204030204" pitchFamily="34" charset="0"/>
                <a:ea typeface="Calibri" panose="020F0502020204030204" pitchFamily="34" charset="0"/>
                <a:cs typeface="+mj-cs"/>
              </a:rPr>
              <a:t>يمكن لخوارزميات الذكاء الاصطناعي أن تساعد الصحفيين في التحقق من المعلومات ومن المحتوى، والمساعدة في مكافحة المعلومات المضللة والأخبار المزيفة، وهي قضية مهمة في المشهد الإعلامي اليوم.</a:t>
            </a:r>
            <a:endParaRPr lang="en-US" sz="2000" dirty="0">
              <a:solidFill>
                <a:srgbClr val="002060"/>
              </a:solidFill>
              <a:effectLst/>
              <a:latin typeface="Calibri" panose="020F0502020204030204" pitchFamily="34" charset="0"/>
              <a:ea typeface="Calibri" panose="020F0502020204030204" pitchFamily="34" charset="0"/>
              <a:cs typeface="+mj-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351746" y="6213110"/>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a:t>
            </a:r>
            <a:r>
              <a:rPr lang="en-US" sz="2000" b="1" dirty="0" smtClean="0">
                <a:solidFill>
                  <a:srgbClr val="002060"/>
                </a:solidFill>
                <a:latin typeface="Times New Roman" panose="02020603050405020304" pitchFamily="18" charset="0"/>
                <a:cs typeface="Times New Roman" panose="02020603050405020304" pitchFamily="18" charset="0"/>
              </a:rPr>
              <a:t>No:9 </a:t>
            </a:r>
            <a:endParaRPr lang="en-US" sz="20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337995" y="504695"/>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6" name="Rectangle: Rounded Corners 5">
            <a:extLst>
              <a:ext uri="{FF2B5EF4-FFF2-40B4-BE49-F238E27FC236}">
                <a16:creationId xmlns:a16="http://schemas.microsoft.com/office/drawing/2014/main" id="{CC07DA1C-A698-4037-B632-EF0816752B38}"/>
              </a:ext>
            </a:extLst>
          </p:cNvPr>
          <p:cNvSpPr/>
          <p:nvPr/>
        </p:nvSpPr>
        <p:spPr>
          <a:xfrm>
            <a:off x="2619284" y="223974"/>
            <a:ext cx="7369070" cy="7877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 </a:t>
            </a:r>
            <a:endParaRPr lang="ar-EG" dirty="0">
              <a:solidFill>
                <a:schemeClr val="bg1"/>
              </a:solidFill>
            </a:endParaRPr>
          </a:p>
        </p:txBody>
      </p:sp>
      <p:sp>
        <p:nvSpPr>
          <p:cNvPr id="14" name="Rectangle 13">
            <a:extLst>
              <a:ext uri="{FF2B5EF4-FFF2-40B4-BE49-F238E27FC236}">
                <a16:creationId xmlns:a16="http://schemas.microsoft.com/office/drawing/2014/main" id="{3E3BA237-8C6F-4B73-9B9A-3497B8FBCBCE}"/>
              </a:ext>
            </a:extLst>
          </p:cNvPr>
          <p:cNvSpPr/>
          <p:nvPr/>
        </p:nvSpPr>
        <p:spPr>
          <a:xfrm flipV="1">
            <a:off x="2502378" y="420748"/>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869" y="1929297"/>
            <a:ext cx="2587246" cy="272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270027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174574" y="1144444"/>
            <a:ext cx="8538693" cy="44689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713267" y="5800968"/>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No:9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93034" y="6396335"/>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27884" y="6047243"/>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337995" y="504695"/>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592137" y="1066855"/>
            <a:ext cx="9419299" cy="470305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0"/>
              </a:spcAft>
            </a:pPr>
            <a:r>
              <a:rPr lang="ar-EG" sz="2400" b="1" dirty="0" smtClean="0">
                <a:solidFill>
                  <a:srgbClr val="002060"/>
                </a:solidFill>
                <a:latin typeface="Calibri" panose="020F0502020204030204" pitchFamily="34" charset="0"/>
                <a:ea typeface="Calibri" panose="020F0502020204030204" pitchFamily="34" charset="0"/>
                <a:cs typeface="+mj-cs"/>
              </a:rPr>
              <a:t>6. اكتشاف القصة </a:t>
            </a:r>
            <a:r>
              <a:rPr lang="ar-EG" sz="2400" dirty="0" smtClean="0">
                <a:solidFill>
                  <a:srgbClr val="002060"/>
                </a:solidFill>
                <a:latin typeface="Calibri" panose="020F0502020204030204" pitchFamily="34" charset="0"/>
                <a:ea typeface="Calibri" panose="020F0502020204030204" pitchFamily="34" charset="0"/>
                <a:cs typeface="+mj-cs"/>
              </a:rPr>
              <a:t>(</a:t>
            </a:r>
            <a:r>
              <a:rPr lang="ar-EG" sz="2400" b="1" dirty="0" smtClean="0">
                <a:solidFill>
                  <a:srgbClr val="002060"/>
                </a:solidFill>
                <a:latin typeface="Calibri" panose="020F0502020204030204" pitchFamily="34" charset="0"/>
                <a:ea typeface="Calibri" panose="020F0502020204030204" pitchFamily="34" charset="0"/>
                <a:cs typeface="+mj-cs"/>
              </a:rPr>
              <a:t>تحليل </a:t>
            </a:r>
            <a:r>
              <a:rPr lang="ar-EG" sz="2400" b="1" dirty="0">
                <a:solidFill>
                  <a:srgbClr val="002060"/>
                </a:solidFill>
                <a:latin typeface="Calibri" panose="020F0502020204030204" pitchFamily="34" charset="0"/>
                <a:ea typeface="Calibri" panose="020F0502020204030204" pitchFamily="34" charset="0"/>
                <a:cs typeface="+mj-cs"/>
              </a:rPr>
              <a:t>وإنتاج </a:t>
            </a:r>
            <a:r>
              <a:rPr lang="ar-EG" sz="2400" b="1" dirty="0" smtClean="0">
                <a:solidFill>
                  <a:srgbClr val="002060"/>
                </a:solidFill>
                <a:latin typeface="Calibri" panose="020F0502020204030204" pitchFamily="34" charset="0"/>
                <a:ea typeface="Calibri" panose="020F0502020204030204" pitchFamily="34" charset="0"/>
                <a:cs typeface="+mj-cs"/>
              </a:rPr>
              <a:t>المحتوى</a:t>
            </a:r>
            <a:r>
              <a:rPr lang="ar-EG" sz="2400" dirty="0" smtClean="0">
                <a:solidFill>
                  <a:srgbClr val="002060"/>
                </a:solidFill>
                <a:latin typeface="Calibri" panose="020F0502020204030204" pitchFamily="34" charset="0"/>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mj-cs"/>
              </a:rPr>
              <a:t>يمكن للذكاء الاصطناعي تحليل مجموعات البيانات الكبيرة وتحديد زوايا واتجاهات القصة المحتملة، وتمكين الصحفيين من الكشف عن القصص الفريدة والمقنعة التي ربما لم يلاحظها أحد.</a:t>
            </a:r>
            <a:endParaRPr lang="en-US" sz="16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endParaRPr lang="en-US" sz="16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EG" sz="2400" b="1" dirty="0" smtClean="0">
                <a:solidFill>
                  <a:srgbClr val="002060"/>
                </a:solidFill>
                <a:latin typeface="Calibri" panose="020F0502020204030204" pitchFamily="34" charset="0"/>
                <a:ea typeface="Calibri" panose="020F0502020204030204" pitchFamily="34" charset="0"/>
                <a:cs typeface="+mj-cs"/>
              </a:rPr>
              <a:t>7. تحسين </a:t>
            </a:r>
            <a:r>
              <a:rPr lang="ar-EG" sz="2400" b="1" dirty="0">
                <a:solidFill>
                  <a:srgbClr val="002060"/>
                </a:solidFill>
                <a:latin typeface="Calibri" panose="020F0502020204030204" pitchFamily="34" charset="0"/>
                <a:ea typeface="Calibri" panose="020F0502020204030204" pitchFamily="34" charset="0"/>
                <a:cs typeface="+mj-cs"/>
              </a:rPr>
              <a:t>الوسائط المتعددة</a:t>
            </a:r>
            <a:r>
              <a:rPr lang="ar-EG" sz="2400" dirty="0">
                <a:solidFill>
                  <a:srgbClr val="002060"/>
                </a:solidFill>
                <a:latin typeface="Calibri" panose="020F0502020204030204" pitchFamily="34" charset="0"/>
                <a:ea typeface="Calibri" panose="020F0502020204030204" pitchFamily="34" charset="0"/>
                <a:cs typeface="+mj-cs"/>
              </a:rPr>
              <a:t>: يوفر الذكاء الاصطناعي أدوات لتحسين محتوى الوسائط المتعددة مثل التحرير الآلي للفيديو والتعرف على الصور، وقدرات تحويل الكلام إلى نص، مما يجعل إنشاء المحتوى أكثر سهولة وديناميكية.</a:t>
            </a:r>
            <a:endParaRPr lang="en-US" sz="1600" dirty="0">
              <a:solidFill>
                <a:srgbClr val="002060"/>
              </a:solidFill>
              <a:effectLst/>
              <a:latin typeface="Calibri" panose="020F0502020204030204" pitchFamily="34" charset="0"/>
              <a:ea typeface="Calibri" panose="020F0502020204030204" pitchFamily="34" charset="0"/>
              <a:cs typeface="+mj-cs"/>
            </a:endParaRPr>
          </a:p>
        </p:txBody>
      </p:sp>
      <p:sp>
        <p:nvSpPr>
          <p:cNvPr id="6" name="Rectangle: Rounded Corners 5">
            <a:extLst>
              <a:ext uri="{FF2B5EF4-FFF2-40B4-BE49-F238E27FC236}">
                <a16:creationId xmlns:a16="http://schemas.microsoft.com/office/drawing/2014/main" id="{CC07DA1C-A698-4037-B632-EF0816752B38}"/>
              </a:ext>
            </a:extLst>
          </p:cNvPr>
          <p:cNvSpPr/>
          <p:nvPr/>
        </p:nvSpPr>
        <p:spPr>
          <a:xfrm>
            <a:off x="2619284" y="223974"/>
            <a:ext cx="7369070" cy="7877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 </a:t>
            </a:r>
            <a:endParaRPr lang="ar-EG" dirty="0">
              <a:solidFill>
                <a:schemeClr val="bg1"/>
              </a:solidFill>
            </a:endParaRPr>
          </a:p>
        </p:txBody>
      </p:sp>
      <p:sp>
        <p:nvSpPr>
          <p:cNvPr id="14" name="Rectangle 13">
            <a:extLst>
              <a:ext uri="{FF2B5EF4-FFF2-40B4-BE49-F238E27FC236}">
                <a16:creationId xmlns:a16="http://schemas.microsoft.com/office/drawing/2014/main" id="{3E3BA237-8C6F-4B73-9B9A-3497B8FBCBCE}"/>
              </a:ext>
            </a:extLst>
          </p:cNvPr>
          <p:cNvSpPr/>
          <p:nvPr/>
        </p:nvSpPr>
        <p:spPr>
          <a:xfrm flipV="1">
            <a:off x="2502378" y="420748"/>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5112913" y="1579666"/>
            <a:ext cx="5584588" cy="7494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sz="2400" b="1" dirty="0">
              <a:solidFill>
                <a:srgbClr val="002060"/>
              </a:solidFill>
            </a:endParaRPr>
          </a:p>
        </p:txBody>
      </p:sp>
    </p:spTree>
    <p:extLst>
      <p:ext uri="{BB962C8B-B14F-4D97-AF65-F5344CB8AC3E}">
        <p14:creationId xmlns:p14="http://schemas.microsoft.com/office/powerpoint/2010/main" val="37876184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446986" y="952802"/>
            <a:ext cx="9286280" cy="458511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16114" y="6307613"/>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a:t>
            </a:r>
            <a:r>
              <a:rPr lang="en-US" sz="2000" b="1" dirty="0" smtClean="0">
                <a:solidFill>
                  <a:srgbClr val="002060"/>
                </a:solidFill>
                <a:latin typeface="Times New Roman" panose="02020603050405020304" pitchFamily="18" charset="0"/>
                <a:cs typeface="Times New Roman" panose="02020603050405020304" pitchFamily="18" charset="0"/>
              </a:rPr>
              <a:t>No:9 </a:t>
            </a:r>
            <a:endParaRPr lang="en-US" sz="20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257183" y="290394"/>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16114" y="-1"/>
            <a:ext cx="2470340" cy="888275"/>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2049698" y="6372141"/>
            <a:ext cx="2616200" cy="369332"/>
          </a:xfrm>
          <a:prstGeom prst="rect">
            <a:avLst/>
          </a:prstGeom>
          <a:noFill/>
        </p:spPr>
        <p:txBody>
          <a:bodyPr wrap="square" rtlCol="0">
            <a:spAutoFit/>
          </a:bodyPr>
          <a:lstStyle/>
          <a:p>
            <a:pPr algn="ctr"/>
            <a:r>
              <a:rPr lang="en-US" b="1" dirty="0">
                <a:solidFill>
                  <a:srgbClr val="002060"/>
                </a:solidFill>
                <a:latin typeface="Times New Roman" panose="02020603050405020304" pitchFamily="18" charset="0"/>
                <a:cs typeface="Times New Roman" panose="02020603050405020304" pitchFamily="18" charset="0"/>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2586454" y="1149667"/>
            <a:ext cx="9198736" cy="419506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0"/>
              </a:spcAft>
            </a:pPr>
            <a:r>
              <a:rPr lang="ar-EG" sz="2400" b="1" dirty="0" smtClean="0">
                <a:solidFill>
                  <a:srgbClr val="002060"/>
                </a:solidFill>
                <a:latin typeface="Calibri" panose="020F0502020204030204" pitchFamily="34" charset="0"/>
                <a:ea typeface="Calibri" panose="020F0502020204030204" pitchFamily="34" charset="0"/>
                <a:cs typeface="+mj-cs"/>
              </a:rPr>
              <a:t>8. فهم </a:t>
            </a:r>
            <a:r>
              <a:rPr lang="ar-EG" sz="2400" b="1" dirty="0">
                <a:solidFill>
                  <a:srgbClr val="002060"/>
                </a:solidFill>
                <a:latin typeface="Calibri" panose="020F0502020204030204" pitchFamily="34" charset="0"/>
                <a:ea typeface="Calibri" panose="020F0502020204030204" pitchFamily="34" charset="0"/>
                <a:cs typeface="+mj-cs"/>
              </a:rPr>
              <a:t>سلوك الجمهور - التخصيص</a:t>
            </a:r>
            <a:r>
              <a:rPr lang="ar-EG" sz="2400" dirty="0">
                <a:solidFill>
                  <a:srgbClr val="002060"/>
                </a:solidFill>
                <a:latin typeface="Calibri" panose="020F0502020204030204" pitchFamily="34" charset="0"/>
                <a:ea typeface="Calibri" panose="020F0502020204030204" pitchFamily="34" charset="0"/>
                <a:cs typeface="+mj-cs"/>
              </a:rPr>
              <a:t>: توفر تحليلات الذكاء الاصطناعي رؤى حول سلوك الجمهور وأنماط استهلاك المحتوى. </a:t>
            </a:r>
            <a:r>
              <a:rPr lang="ar-EG" sz="2400" dirty="0" smtClean="0">
                <a:solidFill>
                  <a:srgbClr val="002060"/>
                </a:solidFill>
                <a:latin typeface="Calibri" panose="020F0502020204030204" pitchFamily="34" charset="0"/>
                <a:ea typeface="Calibri" panose="020F0502020204030204" pitchFamily="34" charset="0"/>
                <a:cs typeface="+mj-cs"/>
              </a:rPr>
              <a:t>كما تساعد </a:t>
            </a:r>
            <a:r>
              <a:rPr lang="ar-EG" sz="2400" dirty="0">
                <a:solidFill>
                  <a:srgbClr val="002060"/>
                </a:solidFill>
                <a:latin typeface="Calibri" panose="020F0502020204030204" pitchFamily="34" charset="0"/>
                <a:ea typeface="Calibri" panose="020F0502020204030204" pitchFamily="34" charset="0"/>
                <a:cs typeface="+mj-cs"/>
              </a:rPr>
              <a:t>هذه البيانات منشئي المحتوى على تصميم استراتيجياتهم لتتوافق بشكل أفضل مع جمهورهم المستهدف.</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 </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EG" sz="2400" b="1" dirty="0" smtClean="0">
                <a:solidFill>
                  <a:srgbClr val="002060"/>
                </a:solidFill>
                <a:latin typeface="Calibri" panose="020F0502020204030204" pitchFamily="34" charset="0"/>
                <a:ea typeface="Calibri" panose="020F0502020204030204" pitchFamily="34" charset="0"/>
                <a:cs typeface="+mj-cs"/>
              </a:rPr>
              <a:t>9. الابتكار </a:t>
            </a:r>
            <a:r>
              <a:rPr lang="ar-EG" sz="2400" b="1" dirty="0">
                <a:solidFill>
                  <a:srgbClr val="002060"/>
                </a:solidFill>
                <a:latin typeface="Calibri" panose="020F0502020204030204" pitchFamily="34" charset="0"/>
                <a:ea typeface="Calibri" panose="020F0502020204030204" pitchFamily="34" charset="0"/>
                <a:cs typeface="+mj-cs"/>
              </a:rPr>
              <a:t>والاستعداد للمستقبل: </a:t>
            </a:r>
            <a:r>
              <a:rPr lang="ar-EG" sz="2400" dirty="0">
                <a:solidFill>
                  <a:srgbClr val="002060"/>
                </a:solidFill>
                <a:latin typeface="Calibri" panose="020F0502020204030204" pitchFamily="34" charset="0"/>
                <a:ea typeface="Calibri" panose="020F0502020204030204" pitchFamily="34" charset="0"/>
                <a:cs typeface="+mj-cs"/>
              </a:rPr>
              <a:t>احتضان الذكاء الاصطناعي في الصحافة وإنشاء المحتوى يضع غرف الأخبار التي تتبنى هذا النهج في طليعة التطورات </a:t>
            </a:r>
            <a:r>
              <a:rPr lang="ar-EG" sz="2400" dirty="0" smtClean="0">
                <a:solidFill>
                  <a:srgbClr val="002060"/>
                </a:solidFill>
                <a:latin typeface="Calibri" panose="020F0502020204030204" pitchFamily="34" charset="0"/>
                <a:ea typeface="Calibri" panose="020F0502020204030204" pitchFamily="34" charset="0"/>
                <a:cs typeface="+mj-cs"/>
              </a:rPr>
              <a:t>التكنولوجية؛ </a:t>
            </a:r>
            <a:r>
              <a:rPr lang="ar-EG" sz="2400" dirty="0">
                <a:solidFill>
                  <a:srgbClr val="002060"/>
                </a:solidFill>
                <a:latin typeface="Calibri" panose="020F0502020204030204" pitchFamily="34" charset="0"/>
                <a:ea typeface="Calibri" panose="020F0502020204030204" pitchFamily="34" charset="0"/>
                <a:cs typeface="+mj-cs"/>
              </a:rPr>
              <a:t>مما يضمن استمرار قدرتها التنافسية في مشهد إعلامي سريع التطور.</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EG" sz="1400" dirty="0">
                <a:latin typeface="Calibri" panose="020F0502020204030204" pitchFamily="34" charset="0"/>
                <a:ea typeface="Calibri" panose="020F0502020204030204" pitchFamily="34" charset="0"/>
              </a:rPr>
              <a:t> </a:t>
            </a:r>
            <a:endParaRPr lang="en-US" sz="105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6114" y="1376589"/>
            <a:ext cx="2261138" cy="30522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191404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540913" y="1412015"/>
            <a:ext cx="11203176" cy="482638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spcAft>
                <a:spcPts val="0"/>
              </a:spcAft>
              <a:buFont typeface="+mj-lt"/>
              <a:buAutoNum type="arabicPeriod"/>
            </a:pPr>
            <a:r>
              <a:rPr lang="ar-EG" sz="2400" b="1" dirty="0" smtClean="0">
                <a:solidFill>
                  <a:srgbClr val="002060"/>
                </a:solidFill>
                <a:latin typeface="Calibri" panose="020F0502020204030204" pitchFamily="34" charset="0"/>
                <a:ea typeface="Calibri" panose="020F0502020204030204" pitchFamily="34" charset="0"/>
                <a:cs typeface="+mj-cs"/>
              </a:rPr>
              <a:t>الكفاءة</a:t>
            </a:r>
            <a:r>
              <a:rPr lang="ar-EG" sz="2400" b="1" dirty="0">
                <a:solidFill>
                  <a:srgbClr val="002060"/>
                </a:solidFill>
                <a:latin typeface="Calibri" panose="020F0502020204030204" pitchFamily="34" charset="0"/>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mj-cs"/>
              </a:rPr>
              <a:t>يمكن للذكاء الاصطناعي معالجة وتحليل كميات هائلة من البيانات بشكل أسرع بكثير من </a:t>
            </a:r>
            <a:r>
              <a:rPr lang="ar-EG" sz="2400" dirty="0" smtClean="0">
                <a:solidFill>
                  <a:srgbClr val="002060"/>
                </a:solidFill>
                <a:latin typeface="Calibri" panose="020F0502020204030204" pitchFamily="34" charset="0"/>
                <a:ea typeface="Calibri" panose="020F0502020204030204" pitchFamily="34" charset="0"/>
                <a:cs typeface="+mj-cs"/>
              </a:rPr>
              <a:t>البشر؛ </a:t>
            </a:r>
            <a:r>
              <a:rPr lang="ar-EG" sz="2400" dirty="0">
                <a:solidFill>
                  <a:srgbClr val="002060"/>
                </a:solidFill>
                <a:latin typeface="Calibri" panose="020F0502020204030204" pitchFamily="34" charset="0"/>
                <a:ea typeface="Calibri" panose="020F0502020204030204" pitchFamily="34" charset="0"/>
                <a:cs typeface="+mj-cs"/>
              </a:rPr>
              <a:t>مما يساعد الصحفيين على جمع المعلومات وإنشاء التقارير في جزء صغير من الوقت</a:t>
            </a:r>
            <a:r>
              <a:rPr lang="ar-EG" sz="2400" dirty="0" smtClean="0">
                <a:solidFill>
                  <a:srgbClr val="002060"/>
                </a:solidFill>
                <a:latin typeface="Calibri" panose="020F0502020204030204" pitchFamily="34" charset="0"/>
                <a:ea typeface="Calibri" panose="020F0502020204030204" pitchFamily="34" charset="0"/>
                <a:cs typeface="+mj-cs"/>
              </a:rPr>
              <a:t>.</a:t>
            </a:r>
            <a:endParaRPr lang="ar-EG" sz="2400" dirty="0">
              <a:solidFill>
                <a:srgbClr val="002060"/>
              </a:solidFill>
              <a:latin typeface="Calibri" panose="020F0502020204030204" pitchFamily="34" charset="0"/>
              <a:ea typeface="Calibri" panose="020F0502020204030204" pitchFamily="34" charset="0"/>
              <a:cs typeface="+mj-cs"/>
            </a:endParaRPr>
          </a:p>
          <a:p>
            <a:pPr algn="justLow" rtl="1">
              <a:spcAft>
                <a:spcPts val="0"/>
              </a:spcAft>
            </a:pPr>
            <a:endParaRPr lang="en-US" sz="2400" dirty="0">
              <a:solidFill>
                <a:srgbClr val="002060"/>
              </a:solidFill>
              <a:latin typeface="Calibri" panose="020F0502020204030204" pitchFamily="34" charset="0"/>
              <a:ea typeface="Calibri" panose="020F0502020204030204" pitchFamily="34" charset="0"/>
              <a:cs typeface="+mj-cs"/>
            </a:endParaRPr>
          </a:p>
          <a:p>
            <a:pPr algn="justLow" rtl="1">
              <a:spcAft>
                <a:spcPts val="0"/>
              </a:spcAft>
            </a:pPr>
            <a:r>
              <a:rPr lang="ar-EG" sz="2400" b="1" dirty="0" smtClean="0">
                <a:solidFill>
                  <a:srgbClr val="002060"/>
                </a:solidFill>
                <a:latin typeface="Bell MT" panose="02020503060305020303" pitchFamily="18" charset="0"/>
                <a:ea typeface="Calibri" panose="020F0502020204030204" pitchFamily="34" charset="0"/>
                <a:cs typeface="+mj-cs"/>
              </a:rPr>
              <a:t>2</a:t>
            </a:r>
            <a:r>
              <a:rPr lang="ar-EG" sz="2400" b="1" dirty="0" smtClean="0">
                <a:solidFill>
                  <a:srgbClr val="002060"/>
                </a:solidFill>
                <a:latin typeface="Calibri" panose="020F0502020204030204" pitchFamily="34" charset="0"/>
                <a:ea typeface="Calibri" panose="020F0502020204030204" pitchFamily="34" charset="0"/>
                <a:cs typeface="+mj-cs"/>
              </a:rPr>
              <a:t>. تدقيق </a:t>
            </a:r>
            <a:r>
              <a:rPr lang="ar-EG" sz="2400" b="1" dirty="0">
                <a:solidFill>
                  <a:srgbClr val="002060"/>
                </a:solidFill>
                <a:latin typeface="Calibri" panose="020F0502020204030204" pitchFamily="34" charset="0"/>
                <a:ea typeface="Calibri" panose="020F0502020204030204" pitchFamily="34" charset="0"/>
                <a:cs typeface="+mj-cs"/>
              </a:rPr>
              <a:t>المعلومات: </a:t>
            </a:r>
            <a:r>
              <a:rPr lang="ar-EG" sz="2400" dirty="0">
                <a:solidFill>
                  <a:srgbClr val="002060"/>
                </a:solidFill>
                <a:latin typeface="Calibri" panose="020F0502020204030204" pitchFamily="34" charset="0"/>
                <a:ea typeface="Calibri" panose="020F0502020204030204" pitchFamily="34" charset="0"/>
                <a:cs typeface="+mj-cs"/>
              </a:rPr>
              <a:t>يمكن لأدوات التحقق من الحقائق التي تعمل بالذكاء الاصطناعي التحقق بسرعة من دقة المعلومات وتحديد المعلومات الخاطئة المحتملة أو الأخبار المزيفة، مما يؤدي إلى تحسين موثوقية الصحافة.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spcAft>
                <a:spcPts val="0"/>
              </a:spcAft>
            </a:pPr>
            <a:r>
              <a:rPr lang="ar-EG" sz="2400" dirty="0">
                <a:solidFill>
                  <a:srgbClr val="002060"/>
                </a:solidFill>
                <a:latin typeface="Calibri" panose="020F0502020204030204" pitchFamily="34" charset="0"/>
                <a:ea typeface="Calibri" panose="020F0502020204030204" pitchFamily="34" charset="0"/>
                <a:cs typeface="+mj-cs"/>
              </a:rPr>
              <a:t> </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spcAft>
                <a:spcPts val="0"/>
              </a:spcAft>
            </a:pPr>
            <a:r>
              <a:rPr lang="ar-EG" sz="2400" b="1" dirty="0" smtClean="0">
                <a:solidFill>
                  <a:srgbClr val="002060"/>
                </a:solidFill>
                <a:latin typeface="Calibri" panose="020F0502020204030204" pitchFamily="34" charset="0"/>
                <a:ea typeface="Calibri" panose="020F0502020204030204" pitchFamily="34" charset="0"/>
                <a:cs typeface="+mj-cs"/>
              </a:rPr>
              <a:t>3. الإبلاغ </a:t>
            </a:r>
            <a:r>
              <a:rPr lang="ar-EG" sz="2400" b="1" dirty="0">
                <a:solidFill>
                  <a:srgbClr val="002060"/>
                </a:solidFill>
                <a:latin typeface="Calibri" panose="020F0502020204030204" pitchFamily="34" charset="0"/>
                <a:ea typeface="Calibri" panose="020F0502020204030204" pitchFamily="34" charset="0"/>
                <a:cs typeface="+mj-cs"/>
              </a:rPr>
              <a:t>غير المتحيز: </a:t>
            </a:r>
            <a:r>
              <a:rPr lang="ar-EG" sz="2400" dirty="0">
                <a:solidFill>
                  <a:srgbClr val="002060"/>
                </a:solidFill>
                <a:latin typeface="Calibri" panose="020F0502020204030204" pitchFamily="34" charset="0"/>
                <a:ea typeface="Calibri" panose="020F0502020204030204" pitchFamily="34" charset="0"/>
                <a:cs typeface="+mj-cs"/>
              </a:rPr>
              <a:t>يمكن للذكاء الاصطناعي مساعدة الصحفيين في التغلب على التحيزات من خلال توفير رؤى قائمة على البيانات، مما يؤدي إلى تقارير أكثر موضوعية وحيادية.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spcAft>
                <a:spcPts val="0"/>
              </a:spcAft>
            </a:pPr>
            <a:r>
              <a:rPr lang="ar-EG" sz="2400" dirty="0">
                <a:solidFill>
                  <a:srgbClr val="002060"/>
                </a:solidFill>
                <a:latin typeface="Calibri" panose="020F0502020204030204" pitchFamily="34" charset="0"/>
                <a:ea typeface="Calibri" panose="020F0502020204030204" pitchFamily="34" charset="0"/>
                <a:cs typeface="+mj-cs"/>
              </a:rPr>
              <a:t> </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r>
              <a:rPr lang="ar-EG" sz="2400" b="1" dirty="0" smtClean="0">
                <a:solidFill>
                  <a:srgbClr val="002060"/>
                </a:solidFill>
                <a:latin typeface="Calibri" panose="020F0502020204030204" pitchFamily="34" charset="0"/>
                <a:ea typeface="Calibri" panose="020F0502020204030204" pitchFamily="34" charset="0"/>
                <a:cs typeface="+mj-cs"/>
              </a:rPr>
              <a:t>4. رؤى </a:t>
            </a:r>
            <a:r>
              <a:rPr lang="ar-EG" sz="2400" b="1" dirty="0">
                <a:solidFill>
                  <a:srgbClr val="002060"/>
                </a:solidFill>
                <a:latin typeface="Calibri" panose="020F0502020204030204" pitchFamily="34" charset="0"/>
                <a:ea typeface="Calibri" panose="020F0502020204030204" pitchFamily="34" charset="0"/>
                <a:cs typeface="+mj-cs"/>
              </a:rPr>
              <a:t>الجمهور: </a:t>
            </a:r>
            <a:r>
              <a:rPr lang="ar-EG" sz="2400" dirty="0">
                <a:solidFill>
                  <a:srgbClr val="002060"/>
                </a:solidFill>
                <a:latin typeface="Calibri" panose="020F0502020204030204" pitchFamily="34" charset="0"/>
                <a:ea typeface="Calibri" panose="020F0502020204030204" pitchFamily="34" charset="0"/>
                <a:cs typeface="+mj-cs"/>
              </a:rPr>
              <a:t>يعني فهم أذكى لمنظور الجمهور، حيث يمكن لأدوات الذكاء الاصطناعي تحليل سلوك الجمهور وتفضيلاته، وتمكين الصحفيين من إنشاء محتوى يكون له صدى أفضل مع القراء المستهدفين.</a:t>
            </a:r>
            <a:endParaRPr lang="ar-EG" sz="2400" b="0" i="0" dirty="0">
              <a:solidFill>
                <a:srgbClr val="002060"/>
              </a:solidFill>
              <a:effectLst/>
              <a:latin typeface="Söhne"/>
              <a:cs typeface="+mj-cs"/>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C773E2E1-5095-451C-9E4C-CC9E00CA7C18}"/>
              </a:ext>
            </a:extLst>
          </p:cNvPr>
          <p:cNvSpPr/>
          <p:nvPr/>
        </p:nvSpPr>
        <p:spPr>
          <a:xfrm flipV="1">
            <a:off x="2577320" y="36107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2568116" y="652162"/>
            <a:ext cx="7548908" cy="75985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15000"/>
              </a:lnSpc>
              <a:spcAft>
                <a:spcPts val="0"/>
              </a:spcAft>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rPr>
              <a:t>مزايا استخدام الذكاء الاصطناعي في جمع الأخبار وإنشاء </a:t>
            </a:r>
            <a:r>
              <a:rPr lang="ar-EG" sz="2400" b="1" dirty="0" smtClean="0">
                <a:solidFill>
                  <a:srgbClr val="002060"/>
                </a:solidFill>
                <a:latin typeface="Calibri" panose="020F0502020204030204" pitchFamily="34" charset="0"/>
                <a:ea typeface="Calibri" panose="020F0502020204030204" pitchFamily="34" charset="0"/>
              </a:rPr>
              <a:t>المحتوى</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516057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3052293" y="1774408"/>
            <a:ext cx="8700503" cy="384078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0"/>
              </a:spcAft>
            </a:pPr>
            <a:r>
              <a:rPr lang="ar-EG" sz="2400" b="1" dirty="0" smtClean="0">
                <a:solidFill>
                  <a:srgbClr val="002060"/>
                </a:solidFill>
                <a:latin typeface="Calibri" panose="020F0502020204030204" pitchFamily="34" charset="0"/>
                <a:ea typeface="Calibri" panose="020F0502020204030204" pitchFamily="34" charset="0"/>
                <a:cs typeface="+mj-cs"/>
              </a:rPr>
              <a:t>1.التحقق </a:t>
            </a:r>
            <a:r>
              <a:rPr lang="ar-EG" sz="2400" b="1" dirty="0">
                <a:solidFill>
                  <a:srgbClr val="002060"/>
                </a:solidFill>
                <a:latin typeface="Calibri" panose="020F0502020204030204" pitchFamily="34" charset="0"/>
                <a:ea typeface="Calibri" panose="020F0502020204030204" pitchFamily="34" charset="0"/>
                <a:cs typeface="+mj-cs"/>
              </a:rPr>
              <a:t>والدقة: </a:t>
            </a:r>
            <a:r>
              <a:rPr lang="ar-EG" sz="2400" dirty="0">
                <a:solidFill>
                  <a:srgbClr val="002060"/>
                </a:solidFill>
                <a:latin typeface="Calibri" panose="020F0502020204030204" pitchFamily="34" charset="0"/>
                <a:ea typeface="Calibri" panose="020F0502020204030204" pitchFamily="34" charset="0"/>
                <a:cs typeface="+mj-cs"/>
              </a:rPr>
              <a:t>قد لا يكون المحتوى الذي تم إنشاؤه بواسطة </a:t>
            </a:r>
            <a:r>
              <a:rPr lang="en-US" sz="2400" dirty="0">
                <a:solidFill>
                  <a:srgbClr val="002060"/>
                </a:solidFill>
                <a:latin typeface="Bell MT" panose="02020503060305020303" pitchFamily="18" charset="0"/>
                <a:ea typeface="Calibri" panose="020F0502020204030204" pitchFamily="34" charset="0"/>
                <a:cs typeface="+mj-cs"/>
              </a:rPr>
              <a:t>AI </a:t>
            </a:r>
            <a:r>
              <a:rPr lang="ar-EG" sz="2400" dirty="0" smtClean="0">
                <a:solidFill>
                  <a:srgbClr val="002060"/>
                </a:solidFill>
                <a:latin typeface="Bell MT" panose="02020503060305020303" pitchFamily="18" charset="0"/>
                <a:ea typeface="Calibri" panose="020F0502020204030204" pitchFamily="34" charset="0"/>
                <a:cs typeface="+mj-cs"/>
              </a:rPr>
              <a:t> </a:t>
            </a:r>
            <a:r>
              <a:rPr lang="ar-EG" sz="2400" dirty="0" smtClean="0">
                <a:solidFill>
                  <a:srgbClr val="002060"/>
                </a:solidFill>
                <a:latin typeface="Arial" panose="020B0604020202020204" pitchFamily="34" charset="0"/>
                <a:ea typeface="Calibri" panose="020F0502020204030204" pitchFamily="34" charset="0"/>
                <a:cs typeface="+mj-cs"/>
              </a:rPr>
              <a:t>دقيقًا </a:t>
            </a:r>
            <a:r>
              <a:rPr lang="ar-EG" sz="2400" dirty="0">
                <a:solidFill>
                  <a:srgbClr val="002060"/>
                </a:solidFill>
                <a:latin typeface="Arial" panose="020B0604020202020204" pitchFamily="34" charset="0"/>
                <a:ea typeface="Calibri" panose="020F0502020204030204" pitchFamily="34" charset="0"/>
                <a:cs typeface="+mj-cs"/>
              </a:rPr>
              <a:t>تمامًا أو تم التحقق منه دائمًا. </a:t>
            </a:r>
            <a:r>
              <a:rPr lang="ar-EG" sz="2400" dirty="0" smtClean="0">
                <a:solidFill>
                  <a:srgbClr val="002060"/>
                </a:solidFill>
                <a:latin typeface="Arial" panose="020B0604020202020204" pitchFamily="34" charset="0"/>
                <a:ea typeface="Calibri" panose="020F0502020204030204" pitchFamily="34" charset="0"/>
                <a:cs typeface="+mj-cs"/>
              </a:rPr>
              <a:t>لذا يجب </a:t>
            </a:r>
            <a:r>
              <a:rPr lang="ar-EG" sz="2400" dirty="0">
                <a:solidFill>
                  <a:srgbClr val="002060"/>
                </a:solidFill>
                <a:latin typeface="Arial" panose="020B0604020202020204" pitchFamily="34" charset="0"/>
                <a:ea typeface="Calibri" panose="020F0502020204030204" pitchFamily="34" charset="0"/>
                <a:cs typeface="+mj-cs"/>
              </a:rPr>
              <a:t>أن يكون لدى وسائل الإعلام بروتوكولات صارمة للتحقق من المعلومات وإشراف بشري للتأكد من أن الأخبار التي يتم إنشاؤها بواسطة الذكاء الاصطناعي موثوقة وذات مصداقية</a:t>
            </a:r>
            <a:r>
              <a:rPr lang="ar-EG" sz="2400" dirty="0" smtClean="0">
                <a:solidFill>
                  <a:srgbClr val="002060"/>
                </a:solidFill>
                <a:latin typeface="Arial" panose="020B0604020202020204" pitchFamily="34" charset="0"/>
                <a:ea typeface="Calibri" panose="020F0502020204030204" pitchFamily="34"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EG" sz="2400" dirty="0" smtClean="0">
                <a:solidFill>
                  <a:srgbClr val="002060"/>
                </a:solidFill>
                <a:latin typeface="Calibri" panose="020F0502020204030204" pitchFamily="34" charset="0"/>
                <a:ea typeface="Calibri" panose="020F0502020204030204" pitchFamily="34" charset="0"/>
                <a:cs typeface="+mj-cs"/>
              </a:rPr>
              <a:t>2. </a:t>
            </a:r>
            <a:r>
              <a:rPr lang="ar-EG" sz="2400" b="1" dirty="0" smtClean="0">
                <a:solidFill>
                  <a:srgbClr val="002060"/>
                </a:solidFill>
                <a:latin typeface="Calibri" panose="020F0502020204030204" pitchFamily="34" charset="0"/>
                <a:ea typeface="Calibri" panose="020F0502020204030204" pitchFamily="34" charset="0"/>
                <a:cs typeface="+mj-cs"/>
              </a:rPr>
              <a:t>الشفافية </a:t>
            </a:r>
            <a:r>
              <a:rPr lang="ar-EG" sz="2400" b="1" dirty="0">
                <a:solidFill>
                  <a:srgbClr val="002060"/>
                </a:solidFill>
                <a:latin typeface="Calibri" panose="020F0502020204030204" pitchFamily="34" charset="0"/>
                <a:ea typeface="Calibri" panose="020F0502020204030204" pitchFamily="34" charset="0"/>
                <a:cs typeface="+mj-cs"/>
              </a:rPr>
              <a:t>وقابلية التفسير</a:t>
            </a:r>
            <a:r>
              <a:rPr lang="ar-EG" sz="2400" dirty="0">
                <a:solidFill>
                  <a:srgbClr val="002060"/>
                </a:solidFill>
                <a:latin typeface="Calibri" panose="020F0502020204030204" pitchFamily="34" charset="0"/>
                <a:ea typeface="Calibri" panose="020F0502020204030204" pitchFamily="34" charset="0"/>
                <a:cs typeface="+mj-cs"/>
              </a:rPr>
              <a:t>: قد تكون نماذج الذكاء الاصطناعي معقدة ويصعب تفسيرها. </a:t>
            </a:r>
            <a:r>
              <a:rPr lang="ar-EG" sz="2400" dirty="0" smtClean="0">
                <a:solidFill>
                  <a:srgbClr val="002060"/>
                </a:solidFill>
                <a:latin typeface="Calibri" panose="020F0502020204030204" pitchFamily="34" charset="0"/>
                <a:ea typeface="Calibri" panose="020F0502020204030204" pitchFamily="34" charset="0"/>
                <a:cs typeface="+mj-cs"/>
              </a:rPr>
              <a:t>لذا يجب </a:t>
            </a:r>
            <a:r>
              <a:rPr lang="ar-EG" sz="2400" dirty="0">
                <a:solidFill>
                  <a:srgbClr val="002060"/>
                </a:solidFill>
                <a:latin typeface="Calibri" panose="020F0502020204030204" pitchFamily="34" charset="0"/>
                <a:ea typeface="Calibri" panose="020F0502020204030204" pitchFamily="34" charset="0"/>
                <a:cs typeface="+mj-cs"/>
              </a:rPr>
              <a:t>أن تؤكد السياسات التحريرية على الشفافية في استخدام أدوات الذكاء </a:t>
            </a:r>
            <a:r>
              <a:rPr lang="ar-EG" sz="2400" dirty="0" smtClean="0">
                <a:solidFill>
                  <a:srgbClr val="002060"/>
                </a:solidFill>
                <a:latin typeface="Calibri" panose="020F0502020204030204" pitchFamily="34" charset="0"/>
                <a:ea typeface="Calibri" panose="020F0502020204030204" pitchFamily="34" charset="0"/>
                <a:cs typeface="+mj-cs"/>
              </a:rPr>
              <a:t>الاصطناعي؛ </a:t>
            </a:r>
            <a:r>
              <a:rPr lang="ar-EG" sz="2400" dirty="0">
                <a:solidFill>
                  <a:srgbClr val="002060"/>
                </a:solidFill>
                <a:latin typeface="Calibri" panose="020F0502020204030204" pitchFamily="34" charset="0"/>
                <a:ea typeface="Calibri" panose="020F0502020204030204" pitchFamily="34" charset="0"/>
                <a:cs typeface="+mj-cs"/>
              </a:rPr>
              <a:t>مما يضمن أن الصحفيين والقراء يفهمون متى يتم استخدام الذكاء الاصطناعي وكيف يؤثر على عملية إعداد التقارير.</a:t>
            </a:r>
            <a:endParaRPr lang="en-US" sz="2400" dirty="0">
              <a:solidFill>
                <a:srgbClr val="002060"/>
              </a:solidFill>
              <a:effectLst/>
              <a:latin typeface="Calibri" panose="020F0502020204030204" pitchFamily="34" charset="0"/>
              <a:ea typeface="Calibri" panose="020F0502020204030204" pitchFamily="34" charset="0"/>
              <a:cs typeface="+mj-cs"/>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C773E2E1-5095-451C-9E4C-CC9E00CA7C18}"/>
              </a:ext>
            </a:extLst>
          </p:cNvPr>
          <p:cNvSpPr/>
          <p:nvPr/>
        </p:nvSpPr>
        <p:spPr>
          <a:xfrm flipV="1">
            <a:off x="2577320" y="36107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2577320" y="691763"/>
            <a:ext cx="7637172" cy="940158"/>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5750" indent="-285750" algn="ctr" rtl="1">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cs typeface="+mj-cs"/>
              </a:rPr>
              <a:t>ما يجب التفكير فيه عند استخدام الذكاء الاصطناعي في غرف الاخبار</a:t>
            </a:r>
            <a:endParaRPr lang="ar-EG" sz="2400" b="1" dirty="0">
              <a:solidFill>
                <a:srgbClr val="002060"/>
              </a:solidFill>
              <a:cs typeface="+mj-cs"/>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7890" y="1550968"/>
            <a:ext cx="2754403" cy="28971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211541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299690" y="1297355"/>
            <a:ext cx="7462467" cy="41108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2942222" y="1489581"/>
            <a:ext cx="8819935" cy="391858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0"/>
              </a:spcAft>
            </a:pPr>
            <a:r>
              <a:rPr lang="ar-EG" sz="2400" dirty="0" smtClean="0">
                <a:solidFill>
                  <a:srgbClr val="002060"/>
                </a:solidFill>
                <a:latin typeface="Calibri" panose="020F0502020204030204" pitchFamily="34" charset="0"/>
                <a:ea typeface="Calibri" panose="020F0502020204030204" pitchFamily="34" charset="0"/>
                <a:cs typeface="+mj-cs"/>
              </a:rPr>
              <a:t>3. </a:t>
            </a:r>
            <a:r>
              <a:rPr lang="ar-EG" sz="2400" b="1" dirty="0" smtClean="0">
                <a:solidFill>
                  <a:srgbClr val="002060"/>
                </a:solidFill>
                <a:latin typeface="Calibri" panose="020F0502020204030204" pitchFamily="34" charset="0"/>
                <a:ea typeface="Calibri" panose="020F0502020204030204" pitchFamily="34" charset="0"/>
                <a:cs typeface="+mj-cs"/>
              </a:rPr>
              <a:t>الخصوصية </a:t>
            </a:r>
            <a:r>
              <a:rPr lang="ar-EG" sz="2400" b="1" dirty="0">
                <a:solidFill>
                  <a:srgbClr val="002060"/>
                </a:solidFill>
                <a:latin typeface="Calibri" panose="020F0502020204030204" pitchFamily="34" charset="0"/>
                <a:ea typeface="Calibri" panose="020F0502020204030204" pitchFamily="34" charset="0"/>
                <a:cs typeface="+mj-cs"/>
              </a:rPr>
              <a:t>وحماية البيانات: </a:t>
            </a:r>
            <a:r>
              <a:rPr lang="ar-EG" sz="2400" dirty="0">
                <a:solidFill>
                  <a:srgbClr val="002060"/>
                </a:solidFill>
                <a:latin typeface="Calibri" panose="020F0502020204030204" pitchFamily="34" charset="0"/>
                <a:ea typeface="Calibri" panose="020F0502020204030204" pitchFamily="34" charset="0"/>
                <a:cs typeface="+mj-cs"/>
              </a:rPr>
              <a:t>تعتمد أدوات الذكاء الاصطناعي غالبًا على كميات هائلة من بيانات المستخدم. </a:t>
            </a:r>
            <a:r>
              <a:rPr lang="ar-EG" sz="2400" dirty="0" smtClean="0">
                <a:solidFill>
                  <a:srgbClr val="002060"/>
                </a:solidFill>
                <a:latin typeface="Calibri" panose="020F0502020204030204" pitchFamily="34" charset="0"/>
                <a:ea typeface="Calibri" panose="020F0502020204030204" pitchFamily="34" charset="0"/>
                <a:cs typeface="+mj-cs"/>
              </a:rPr>
              <a:t>ويجب هنا أن </a:t>
            </a:r>
            <a:r>
              <a:rPr lang="ar-EG" sz="2400" dirty="0">
                <a:solidFill>
                  <a:srgbClr val="002060"/>
                </a:solidFill>
                <a:latin typeface="Calibri" panose="020F0502020204030204" pitchFamily="34" charset="0"/>
                <a:ea typeface="Calibri" panose="020F0502020204030204" pitchFamily="34" charset="0"/>
                <a:cs typeface="+mj-cs"/>
              </a:rPr>
              <a:t>تمتثل السياسات التحريرية للوائح حماية البيانات وأن </a:t>
            </a:r>
            <a:r>
              <a:rPr lang="ar-EG" sz="2400" dirty="0" smtClean="0">
                <a:solidFill>
                  <a:srgbClr val="002060"/>
                </a:solidFill>
                <a:latin typeface="Calibri" panose="020F0502020204030204" pitchFamily="34" charset="0"/>
                <a:ea typeface="Calibri" panose="020F0502020204030204" pitchFamily="34" charset="0"/>
                <a:cs typeface="+mj-cs"/>
              </a:rPr>
              <a:t>تُعطي </a:t>
            </a:r>
            <a:r>
              <a:rPr lang="ar-EG" sz="2400" dirty="0">
                <a:solidFill>
                  <a:srgbClr val="002060"/>
                </a:solidFill>
                <a:latin typeface="Calibri" panose="020F0502020204030204" pitchFamily="34" charset="0"/>
                <a:ea typeface="Calibri" panose="020F0502020204030204" pitchFamily="34" charset="0"/>
                <a:cs typeface="+mj-cs"/>
              </a:rPr>
              <a:t>الأولوية لخصوصية المستخدم في جمع البيانات واستخدامها</a:t>
            </a:r>
            <a:r>
              <a:rPr lang="ar-EG" sz="2400" dirty="0" smtClean="0">
                <a:solidFill>
                  <a:srgbClr val="002060"/>
                </a:solidFill>
                <a:latin typeface="Calibri" panose="020F0502020204030204" pitchFamily="34" charset="0"/>
                <a:ea typeface="Calibri" panose="020F0502020204030204" pitchFamily="34" charset="0"/>
                <a:cs typeface="+mj-cs"/>
              </a:rPr>
              <a:t>.</a:t>
            </a:r>
            <a:endParaRPr lang="ar-EG" sz="16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endParaRPr lang="en-US" sz="16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EG" sz="2400" dirty="0" smtClean="0">
                <a:solidFill>
                  <a:srgbClr val="002060"/>
                </a:solidFill>
                <a:latin typeface="Calibri" panose="020F0502020204030204" pitchFamily="34" charset="0"/>
                <a:ea typeface="Calibri" panose="020F0502020204030204" pitchFamily="34" charset="0"/>
                <a:cs typeface="+mj-cs"/>
              </a:rPr>
              <a:t>4. </a:t>
            </a:r>
            <a:r>
              <a:rPr lang="ar-EG" sz="2400" b="1" dirty="0" smtClean="0">
                <a:solidFill>
                  <a:srgbClr val="002060"/>
                </a:solidFill>
                <a:latin typeface="Calibri" panose="020F0502020204030204" pitchFamily="34" charset="0"/>
                <a:ea typeface="Calibri" panose="020F0502020204030204" pitchFamily="34" charset="0"/>
                <a:cs typeface="+mj-cs"/>
              </a:rPr>
              <a:t>مراقبة </a:t>
            </a:r>
            <a:r>
              <a:rPr lang="ar-EG" sz="2400" b="1" dirty="0">
                <a:solidFill>
                  <a:srgbClr val="002060"/>
                </a:solidFill>
                <a:latin typeface="Calibri" panose="020F0502020204030204" pitchFamily="34" charset="0"/>
                <a:ea typeface="Calibri" panose="020F0502020204030204" pitchFamily="34" charset="0"/>
                <a:cs typeface="+mj-cs"/>
              </a:rPr>
              <a:t>الجودة: </a:t>
            </a:r>
            <a:r>
              <a:rPr lang="ar-EG" sz="2400" dirty="0">
                <a:solidFill>
                  <a:srgbClr val="002060"/>
                </a:solidFill>
                <a:latin typeface="Calibri" panose="020F0502020204030204" pitchFamily="34" charset="0"/>
                <a:ea typeface="Calibri" panose="020F0502020204030204" pitchFamily="34" charset="0"/>
                <a:cs typeface="+mj-cs"/>
              </a:rPr>
              <a:t>الاعتماد بشكل كبير على الذكاء الاصطناعي لتوليد المحتوى قد يضر بجودة التقارير. </a:t>
            </a:r>
            <a:r>
              <a:rPr lang="ar-EG" sz="2400" dirty="0" smtClean="0">
                <a:solidFill>
                  <a:srgbClr val="002060"/>
                </a:solidFill>
                <a:latin typeface="Calibri" panose="020F0502020204030204" pitchFamily="34" charset="0"/>
                <a:ea typeface="Calibri" panose="020F0502020204030204" pitchFamily="34" charset="0"/>
                <a:cs typeface="+mj-cs"/>
              </a:rPr>
              <a:t>لذا يجب </a:t>
            </a:r>
            <a:r>
              <a:rPr lang="ar-EG" sz="2400" dirty="0">
                <a:solidFill>
                  <a:srgbClr val="002060"/>
                </a:solidFill>
                <a:latin typeface="Calibri" panose="020F0502020204030204" pitchFamily="34" charset="0"/>
                <a:ea typeface="Calibri" panose="020F0502020204030204" pitchFamily="34" charset="0"/>
                <a:cs typeface="+mj-cs"/>
              </a:rPr>
              <a:t>على المؤسسات الإعلامية أن تضع تدابير لمراقبة الجودة لضمان أن المحتوى الذي يتم إنشاؤه بواسطة الذكاء الاصطناعي يفي بنفس معايير التحرير مثل المحتوى المكتوب بشريًا</a:t>
            </a:r>
            <a:r>
              <a:rPr lang="ar-EG" sz="2400" dirty="0" smtClean="0">
                <a:solidFill>
                  <a:srgbClr val="002060"/>
                </a:solidFill>
                <a:latin typeface="Calibri" panose="020F0502020204030204" pitchFamily="34" charset="0"/>
                <a:ea typeface="Calibri" panose="020F0502020204030204" pitchFamily="34" charset="0"/>
                <a:cs typeface="+mj-cs"/>
              </a:rPr>
              <a:t>.</a:t>
            </a:r>
            <a:endParaRPr lang="en-US" sz="1600" dirty="0">
              <a:solidFill>
                <a:srgbClr val="002060"/>
              </a:solidFill>
              <a:latin typeface="Calibri" panose="020F0502020204030204" pitchFamily="34" charset="0"/>
              <a:ea typeface="Calibri" panose="020F0502020204030204" pitchFamily="34" charset="0"/>
              <a:cs typeface="+mj-cs"/>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347335" y="260085"/>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25962" y="-54010"/>
            <a:ext cx="2470340" cy="628189"/>
          </a:xfrm>
          <a:prstGeom prst="rect">
            <a:avLst/>
          </a:prstGeom>
        </p:spPr>
      </p:pic>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962" y="1747158"/>
            <a:ext cx="2857500" cy="27346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76967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530"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9" name="Rectangle: Rounded Corners 8">
            <a:extLst>
              <a:ext uri="{FF2B5EF4-FFF2-40B4-BE49-F238E27FC236}">
                <a16:creationId xmlns:a16="http://schemas.microsoft.com/office/drawing/2014/main" id="{44617C1D-C624-4934-B227-79E4022ABC37}"/>
              </a:ext>
            </a:extLst>
          </p:cNvPr>
          <p:cNvSpPr/>
          <p:nvPr/>
        </p:nvSpPr>
        <p:spPr>
          <a:xfrm>
            <a:off x="2913730" y="1431447"/>
            <a:ext cx="9222888" cy="397672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ي</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كثر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الحديث اليوم عن تجارب مختلفة في استخدام تقنيات صحافة الذكاء الاصطناعي، سواء في إنتاج المحتوى الإعلامي، أو تحليل هذا المحتوى، أو نشره وتوزيعه، أو حتى تزييف البعض لهذا المحتوى، والكشف أيضًا عن طرق التزييف تلك عن طريق تقنيات الذكاء الاصطناعي. </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السؤال المطروح بقوة الآن، هو: كيف يمكن أن تساهم تقنيات صحافة الذكاء الاصطناعي في تحسين جودة المحتوى الإعلامي؟ وكيف يمكن استخدام أدوات صحافة الذكاء في إنتاج المحتوى الإعلامي المميز</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3" name="Rounded Rectangle 2"/>
          <p:cNvSpPr/>
          <p:nvPr/>
        </p:nvSpPr>
        <p:spPr>
          <a:xfrm>
            <a:off x="4288665" y="699888"/>
            <a:ext cx="4363225" cy="656514"/>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Ø"/>
              <a:tabLst>
                <a:tab pos="795020" algn="l"/>
              </a:tabLst>
            </a:pPr>
            <a:r>
              <a:rPr lang="ar-SA" sz="2400" b="1" dirty="0">
                <a:solidFill>
                  <a:srgbClr val="002060"/>
                </a:solidFill>
                <a:ea typeface="Calibri" panose="020F0502020204030204" pitchFamily="34" charset="0"/>
                <a:cs typeface="Times New Roman" panose="02020603050405020304" pitchFamily="18" charset="0"/>
              </a:rPr>
              <a:t>الذكاء الاصطناعي وتطوير الصحافة</a:t>
            </a:r>
            <a:r>
              <a:rPr lang="ar-EG" sz="2400" b="1" dirty="0">
                <a:solidFill>
                  <a:srgbClr val="002060"/>
                </a:solidFill>
                <a:ea typeface="Calibri" panose="020F0502020204030204" pitchFamily="34" charset="0"/>
                <a:cs typeface="Times New Roman" panose="02020603050405020304" pitchFamily="18" charset="0"/>
              </a:rPr>
              <a:t>.</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91" y="1909709"/>
            <a:ext cx="2885239" cy="30201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47954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825809" y="1312082"/>
            <a:ext cx="8731876" cy="448828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3" name="Rectangle: Rounded Corners 12">
            <a:extLst>
              <a:ext uri="{FF2B5EF4-FFF2-40B4-BE49-F238E27FC236}">
                <a16:creationId xmlns:a16="http://schemas.microsoft.com/office/drawing/2014/main" id="{576D290E-6F93-4C05-9D5B-98DD25FD1766}"/>
              </a:ext>
            </a:extLst>
          </p:cNvPr>
          <p:cNvSpPr/>
          <p:nvPr/>
        </p:nvSpPr>
        <p:spPr>
          <a:xfrm>
            <a:off x="2176530" y="1566440"/>
            <a:ext cx="8667482" cy="397957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1400" dirty="0">
                <a:solidFill>
                  <a:srgbClr val="333333"/>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rgbClr val="002060"/>
                </a:solidFill>
                <a:latin typeface="Times New Roman" panose="02020603050405020304" pitchFamily="18" charset="0"/>
                <a:ea typeface="Calibri" panose="020F0502020204030204" pitchFamily="34" charset="0"/>
                <a:cs typeface="+mj-cs"/>
              </a:rPr>
              <a:t>إن دور الذكاء الاصطناعي في مجال الإعلام صار يتزايد منذ عام 2012، إذ بدأ استخدام "صحافة الروبوت" التي تعتمد على استخدام الروبوت في صناعة المحتوى عبر المنصات الرقمية فيس بوك، وتويتر، وإنستغرام، وغيرها. </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لقد زادت أهمية الذكاء الاصطناعي في تحرير الصحفيين من بذل الجهود لأداء مهام روتينية رتيبة، وإفساح المزيد من الوقت أمامهم للعمل على جوانب تتطلب إبداعًا بشريًا.</a:t>
            </a:r>
            <a:endParaRPr lang="en-US" sz="2400" dirty="0">
              <a:solidFill>
                <a:srgbClr val="002060"/>
              </a:solidFill>
              <a:effectLst/>
              <a:latin typeface="Calibri" panose="020F0502020204030204" pitchFamily="34" charset="0"/>
              <a:ea typeface="Calibri" panose="020F0502020204030204" pitchFamily="34" charset="0"/>
              <a:cs typeface="+mj-cs"/>
            </a:endParaRPr>
          </a:p>
        </p:txBody>
      </p:sp>
      <p:pic>
        <p:nvPicPr>
          <p:cNvPr id="7" name="Graphic 22">
            <a:extLst>
              <a:ext uri="{FF2B5EF4-FFF2-40B4-BE49-F238E27FC236}">
                <a16:creationId xmlns:a16="http://schemas.microsoft.com/office/drawing/2014/main" id="{F56FAD29-1E5F-4EE5-A723-A0CC3D5C272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22C64CF4-8DB2-4EDF-815B-40020BB9E194}"/>
              </a:ext>
            </a:extLst>
          </p:cNvPr>
          <p:cNvSpPr/>
          <p:nvPr/>
        </p:nvSpPr>
        <p:spPr>
          <a:xfrm flipV="1">
            <a:off x="2804603" y="25557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82786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582136" y="477102"/>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Rounded Corners 12">
            <a:extLst>
              <a:ext uri="{FF2B5EF4-FFF2-40B4-BE49-F238E27FC236}">
                <a16:creationId xmlns:a16="http://schemas.microsoft.com/office/drawing/2014/main" id="{91E9BF52-28C9-494B-93CB-9777C13CF261}"/>
              </a:ext>
            </a:extLst>
          </p:cNvPr>
          <p:cNvSpPr/>
          <p:nvPr/>
        </p:nvSpPr>
        <p:spPr>
          <a:xfrm>
            <a:off x="798492" y="1350914"/>
            <a:ext cx="10740980" cy="433089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tabLst>
                <a:tab pos="795020" algn="l"/>
              </a:tabLst>
            </a:pPr>
            <a:r>
              <a:rPr lang="en-US" sz="2400" dirty="0" smtClean="0">
                <a:solidFill>
                  <a:srgbClr val="333333"/>
                </a:solidFill>
                <a:latin typeface="Times New Roman" panose="02020603050405020304" pitchFamily="18" charset="0"/>
                <a:ea typeface="Calibri" panose="020F0502020204030204" pitchFamily="34" charset="0"/>
              </a:rPr>
              <a:t>       </a:t>
            </a:r>
            <a:r>
              <a:rPr lang="ar-SA" sz="2400" dirty="0">
                <a:solidFill>
                  <a:srgbClr val="002060"/>
                </a:solidFill>
                <a:latin typeface="Times New Roman" panose="02020603050405020304" pitchFamily="18" charset="0"/>
                <a:ea typeface="Calibri" panose="020F0502020204030204" pitchFamily="34" charset="0"/>
                <a:cs typeface="+mj-cs"/>
              </a:rPr>
              <a:t>بالتأكيد، ستستفيد المؤسسات الصحفية والإخبارية من تأثيرات "الذكاء الاصطناعي" عبر أتمتة العمليات المهنية وإنتاج الأخبار الروتينية، </a:t>
            </a:r>
            <a:r>
              <a:rPr lang="ar-SA" sz="2400" dirty="0" smtClean="0">
                <a:solidFill>
                  <a:srgbClr val="002060"/>
                </a:solidFill>
                <a:latin typeface="Times New Roman" panose="02020603050405020304" pitchFamily="18" charset="0"/>
                <a:ea typeface="Calibri" panose="020F0502020204030204" pitchFamily="34" charset="0"/>
                <a:cs typeface="+mj-cs"/>
              </a:rPr>
              <a:t>وست</a:t>
            </a:r>
            <a:r>
              <a:rPr lang="ar-EG" sz="2400" dirty="0" smtClean="0">
                <a:solidFill>
                  <a:srgbClr val="002060"/>
                </a:solidFill>
                <a:latin typeface="Times New Roman" panose="02020603050405020304" pitchFamily="18" charset="0"/>
                <a:ea typeface="Calibri" panose="020F0502020204030204" pitchFamily="34" charset="0"/>
                <a:cs typeface="+mj-cs"/>
              </a:rPr>
              <a:t>ُ</a:t>
            </a:r>
            <a:r>
              <a:rPr lang="ar-SA" sz="2400" dirty="0" smtClean="0">
                <a:solidFill>
                  <a:srgbClr val="002060"/>
                </a:solidFill>
                <a:latin typeface="Times New Roman" panose="02020603050405020304" pitchFamily="18" charset="0"/>
                <a:ea typeface="Calibri" panose="020F0502020204030204" pitchFamily="34" charset="0"/>
                <a:cs typeface="+mj-cs"/>
              </a:rPr>
              <a:t>سهم </a:t>
            </a:r>
            <a:r>
              <a:rPr lang="ar-SA" sz="2400" dirty="0">
                <a:solidFill>
                  <a:srgbClr val="002060"/>
                </a:solidFill>
                <a:latin typeface="Times New Roman" panose="02020603050405020304" pitchFamily="18" charset="0"/>
                <a:ea typeface="Calibri" panose="020F0502020204030204" pitchFamily="34" charset="0"/>
                <a:cs typeface="+mj-cs"/>
              </a:rPr>
              <a:t>في إنضاج المعالجات المهنية للقصص الخبرية، من جانب تقدير وتحليل الاتجاهات المُعقدة للأحداث بصورة سريعة تنبؤية، كما يوفر الذكاء الاصطناعي أدوات لمساعدة العاملين في مجال الصحافة على تحديد الأخبار </a:t>
            </a:r>
            <a:r>
              <a:rPr lang="ar-SA" sz="2400" dirty="0" smtClean="0">
                <a:solidFill>
                  <a:srgbClr val="002060"/>
                </a:solidFill>
                <a:latin typeface="Times New Roman" panose="02020603050405020304" pitchFamily="18" charset="0"/>
                <a:ea typeface="Calibri" panose="020F0502020204030204" pitchFamily="34" charset="0"/>
                <a:cs typeface="+mj-cs"/>
              </a:rPr>
              <a:t>الزائفة</a:t>
            </a:r>
            <a:r>
              <a:rPr lang="ar-EG" sz="2400" dirty="0" smtClean="0">
                <a:solidFill>
                  <a:srgbClr val="002060"/>
                </a:solidFill>
                <a:latin typeface="Times New Roman" panose="02020603050405020304" pitchFamily="18" charset="0"/>
                <a:ea typeface="Calibri" panose="020F0502020204030204" pitchFamily="34" charset="0"/>
                <a:cs typeface="+mj-cs"/>
              </a:rPr>
              <a:t>؛</a:t>
            </a:r>
            <a:r>
              <a:rPr lang="ar-SA" sz="2400" dirty="0" smtClean="0">
                <a:solidFill>
                  <a:srgbClr val="002060"/>
                </a:solidFill>
                <a:latin typeface="Times New Roman" panose="02020603050405020304" pitchFamily="18" charset="0"/>
                <a:ea typeface="Calibri" panose="020F0502020204030204" pitchFamily="34" charset="0"/>
                <a:cs typeface="+mj-cs"/>
              </a:rPr>
              <a:t> </a:t>
            </a:r>
            <a:r>
              <a:rPr lang="ar-SA" sz="2400" dirty="0">
                <a:solidFill>
                  <a:srgbClr val="002060"/>
                </a:solidFill>
                <a:latin typeface="Times New Roman" panose="02020603050405020304" pitchFamily="18" charset="0"/>
                <a:ea typeface="Calibri" panose="020F0502020204030204" pitchFamily="34" charset="0"/>
                <a:cs typeface="+mj-cs"/>
              </a:rPr>
              <a:t>مما يمنح المحررين الفرصة لبناء التقارير بشكل متوازن وموضوعي غير متحيز، مستندين إلى تحليل المعلومات الدقيق وليس العاطفة الشخصية أو المسيسة، وسيكون لذلك تأثيرات إيجابية على تلك المؤسسات منها – على سبيل المثال لا الحصر – تخفيف العبء المالي عنها، وتطوير مخرجاتها الإخبارية للصمود في وجه التنافس الإعلامي الشرس، وأهم من ذلك تطوير الأداء المهني للصحفيين وقدراتهم بما يوائم متطلبات المستقبل الجديد. </a:t>
            </a:r>
            <a:endParaRPr lang="en-US" sz="2400" dirty="0">
              <a:solidFill>
                <a:srgbClr val="002060"/>
              </a:solidFill>
              <a:effectLst/>
              <a:latin typeface="Calibri" panose="020F0502020204030204" pitchFamily="34" charset="0"/>
              <a:ea typeface="Calibri" panose="020F0502020204030204" pitchFamily="34" charset="0"/>
              <a:cs typeface="+mj-cs"/>
            </a:endParaRPr>
          </a:p>
        </p:txBody>
      </p:sp>
      <p:pic>
        <p:nvPicPr>
          <p:cNvPr id="7" name="Graphic 22">
            <a:extLst>
              <a:ext uri="{FF2B5EF4-FFF2-40B4-BE49-F238E27FC236}">
                <a16:creationId xmlns:a16="http://schemas.microsoft.com/office/drawing/2014/main" id="{8717D83C-D538-431A-A52D-2BB3F2A38BCD}"/>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14054" y="127754"/>
            <a:ext cx="2470340" cy="680629"/>
          </a:xfrm>
          <a:prstGeom prst="rect">
            <a:avLst/>
          </a:prstGeom>
        </p:spPr>
      </p:pic>
    </p:spTree>
    <p:extLst>
      <p:ext uri="{BB962C8B-B14F-4D97-AF65-F5344CB8AC3E}">
        <p14:creationId xmlns:p14="http://schemas.microsoft.com/office/powerpoint/2010/main" val="2527947732"/>
      </p:ext>
    </p:extLst>
  </p:cSld>
  <p:clrMapOvr>
    <a:masterClrMapping/>
  </p:clrMapOvr>
  <p:transition spd="slow">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807775" y="829228"/>
            <a:ext cx="3495324" cy="6976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7625" marR="47625" lvl="0" algn="just" rtl="1">
              <a:lnSpc>
                <a:spcPct val="150000"/>
              </a:lnSpc>
            </a:pPr>
            <a:endParaRPr lang="en-US"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282411" y="64152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1331744" y="1322969"/>
            <a:ext cx="9522227" cy="370436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pPr>
            <a:r>
              <a:rPr lang="ar-EG" sz="2400" dirty="0" smtClean="0">
                <a:solidFill>
                  <a:srgbClr val="002060"/>
                </a:solidFill>
                <a:cs typeface="+mj-cs"/>
              </a:rPr>
              <a:t>      </a:t>
            </a:r>
            <a:r>
              <a:rPr lang="ar-SA" sz="2400" dirty="0" smtClean="0">
                <a:solidFill>
                  <a:srgbClr val="002060"/>
                </a:solidFill>
                <a:cs typeface="+mj-cs"/>
              </a:rPr>
              <a:t>كذلك</a:t>
            </a:r>
            <a:r>
              <a:rPr lang="ar-SA" sz="2400" dirty="0">
                <a:solidFill>
                  <a:srgbClr val="002060"/>
                </a:solidFill>
                <a:cs typeface="+mj-cs"/>
              </a:rPr>
              <a:t>، لو تحدثنا عن تقنيات مثل الروبوت وكيف يمكن استخدامه في بعض الحالات الطارئة التي يصعب تدخل الإنسان فيها بشكل فوري، مثل حرائق الغابات، فإنه يمكن الاعتماد على بعض الروبوتات باستخدام الطائرات بدون طيار، وزرع كاميرات عالية الدقة داخلها، وبالتالي </a:t>
            </a:r>
            <a:r>
              <a:rPr lang="ar-SA" sz="2400" dirty="0" smtClean="0">
                <a:solidFill>
                  <a:srgbClr val="002060"/>
                </a:solidFill>
                <a:cs typeface="+mj-cs"/>
              </a:rPr>
              <a:t>ي</a:t>
            </a:r>
            <a:r>
              <a:rPr lang="ar-EG" sz="2400" dirty="0" smtClean="0">
                <a:solidFill>
                  <a:srgbClr val="002060"/>
                </a:solidFill>
                <a:cs typeface="+mj-cs"/>
              </a:rPr>
              <a:t>ُ</a:t>
            </a:r>
            <a:r>
              <a:rPr lang="ar-SA" sz="2400" dirty="0" smtClean="0">
                <a:solidFill>
                  <a:srgbClr val="002060"/>
                </a:solidFill>
                <a:cs typeface="+mj-cs"/>
              </a:rPr>
              <a:t>صبح </a:t>
            </a:r>
            <a:r>
              <a:rPr lang="ar-SA" sz="2400" dirty="0">
                <a:solidFill>
                  <a:srgbClr val="002060"/>
                </a:solidFill>
                <a:cs typeface="+mj-cs"/>
              </a:rPr>
              <a:t>من السهل الحصول على صور ومقاطع فيديو وصوتيات موثقة للحظة وقوع الحادث من داخل الحرائق أو الأماكن التي لا يمكن أن يصل إليها الإنسان، وكذلك التغطيات الصحفية في الحرب، أو مكافحة </a:t>
            </a:r>
            <a:r>
              <a:rPr lang="ar-SA" sz="2400" dirty="0" smtClean="0">
                <a:solidFill>
                  <a:srgbClr val="002060"/>
                </a:solidFill>
                <a:cs typeface="+mj-cs"/>
              </a:rPr>
              <a:t>الإرهاب</a:t>
            </a:r>
            <a:r>
              <a:rPr lang="ar-EG" dirty="0">
                <a:solidFill>
                  <a:schemeClr val="accent5">
                    <a:lumMod val="75000"/>
                  </a:schemeClr>
                </a:solidFill>
              </a:rPr>
              <a:t>.</a:t>
            </a:r>
            <a:r>
              <a:rPr lang="ar-SA" dirty="0" smtClean="0"/>
              <a:t> </a:t>
            </a:r>
            <a:endParaRPr lang="en-US" dirty="0"/>
          </a:p>
        </p:txBody>
      </p:sp>
      <p:pic>
        <p:nvPicPr>
          <p:cNvPr id="6" name="Graphic 22">
            <a:extLst>
              <a:ext uri="{FF2B5EF4-FFF2-40B4-BE49-F238E27FC236}">
                <a16:creationId xmlns:a16="http://schemas.microsoft.com/office/drawing/2014/main" id="{BC627972-07F6-4D8F-98E7-AF13B8CDFBB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E47C874A-C870-4409-97D9-D90E548DD16B}"/>
              </a:ext>
            </a:extLst>
          </p:cNvPr>
          <p:cNvSpPr/>
          <p:nvPr/>
        </p:nvSpPr>
        <p:spPr>
          <a:xfrm flipV="1">
            <a:off x="2568116" y="28976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05425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807775" y="829228"/>
            <a:ext cx="3495324" cy="6976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7625" marR="47625" lvl="0" algn="just" rtl="1">
              <a:lnSpc>
                <a:spcPct val="150000"/>
              </a:lnSpc>
            </a:pPr>
            <a:endParaRPr lang="en-US"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282411" y="64152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3181082" y="1360639"/>
            <a:ext cx="8878764" cy="465379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يمتلك </a:t>
            </a: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الذكاء الاصطناعي قدرة فائقة على التفاعل الفوري مع البيانات وربطها بالخطوط العريضة للقصة. وفي حين أن كتابة التقارير الفصلية – كتقارير الأداء وغيرها – كانت تستغرق عادةً أسابيع من الجهد من قِبل فريق العمل الصحفي لصياغتها، فإنه يمكن للذكاء الاصطناعي الآن إعدادها في غضون ثوانٍ فقط! </a:t>
            </a:r>
            <a:r>
              <a:rPr lang="ar-EG"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و</a:t>
            </a:r>
            <a:r>
              <a:rPr lang="ar-SA"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بات </a:t>
            </a: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الطبيعي الاعتماد على الروبوت في تحليل البيانات الضخمة، التي قد تصل أحيانًا إلى الملايين من (الجيجا </a:t>
            </a:r>
            <a:r>
              <a:rPr lang="ar-SA"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بايت)</a:t>
            </a:r>
            <a:r>
              <a:rPr lang="ar-EG"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م</a:t>
            </a:r>
            <a:r>
              <a:rPr lang="ar-SA"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ن </a:t>
            </a: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البيانات، التي يمكن تحليلها بهدف إصدار تقارير صحفية موثقة ومعمقة تعمل على مدار 24 ساعة في اليوم بشكل مستمر ودقيق، وتوفر الوقت والجهد. فعلى سبيل المثال، استغرقت وثائق بنما شهورًا طويلة في تحليل بياناتها من أجل الخروج ببيانات عبر تقارير صحفية، في حين أن تقنيات الذكاء الاصطناعي يمكنها تحليل بيانات تفوق في حجمها وصعوبة </a:t>
            </a:r>
            <a:r>
              <a:rPr lang="ar-SA"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موضوعاتها، </a:t>
            </a: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وفي وقت قصير. </a:t>
            </a:r>
            <a:endParaRPr lang="ar-EG"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2">
            <a:extLst>
              <a:ext uri="{FF2B5EF4-FFF2-40B4-BE49-F238E27FC236}">
                <a16:creationId xmlns:a16="http://schemas.microsoft.com/office/drawing/2014/main" id="{BC627972-07F6-4D8F-98E7-AF13B8CDFBB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E47C874A-C870-4409-97D9-D90E548DD16B}"/>
              </a:ext>
            </a:extLst>
          </p:cNvPr>
          <p:cNvSpPr/>
          <p:nvPr/>
        </p:nvSpPr>
        <p:spPr>
          <a:xfrm flipV="1">
            <a:off x="2568116" y="28976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4">
            <a:extLst>
              <a:ext uri="{FF2B5EF4-FFF2-40B4-BE49-F238E27FC236}">
                <a16:creationId xmlns:a16="http://schemas.microsoft.com/office/drawing/2014/main" id="{D1F1314F-6F47-407D-9372-158A40F4EB31}"/>
              </a:ext>
            </a:extLst>
          </p:cNvPr>
          <p:cNvSpPr/>
          <p:nvPr/>
        </p:nvSpPr>
        <p:spPr>
          <a:xfrm>
            <a:off x="5185540" y="547332"/>
            <a:ext cx="3597070" cy="63913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5750" indent="-285750" algn="justLow" rtl="1">
              <a:lnSpc>
                <a:spcPct val="150000"/>
              </a:lnSpc>
              <a:spcAft>
                <a:spcPts val="800"/>
              </a:spcAft>
              <a:buFont typeface="Wingdings" panose="05000000000000000000" pitchFamily="2" charset="2"/>
              <a:buChar char="Ø"/>
            </a:pP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البيانات الضخمة والصحافة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46320"/>
            <a:ext cx="3181082" cy="31279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12933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807775" y="829228"/>
            <a:ext cx="3495324" cy="6976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7625" marR="47625" lvl="0" algn="just" rtl="1">
              <a:lnSpc>
                <a:spcPct val="150000"/>
              </a:lnSpc>
            </a:pPr>
            <a:endParaRPr lang="en-US"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282411" y="64152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1724689" y="1322969"/>
            <a:ext cx="9522227" cy="385433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وأبرز </a:t>
            </a: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مثال على ذلك تجربة وكالة بلومبيرغ الإخبارية التي وظفت روبوتات الذكاء الاصطناعي للعمل على تحليل اتجاهات مجموعات البيانات الضخمة، وتقوم بإرسال تنبيهاتها إلى الصحفيين عند ظهور اتجاه أو تحول في هذه البيانات؛ لمساعدتهم على تحليل الأسواق بالشكل المهني المطلوب، ووفق رؤية اقتصادية متوازنة حيادية. </a:t>
            </a:r>
            <a:endParaRPr lang="ar-EG"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lvl="0" algn="justLow" rtl="1">
              <a:lnSpc>
                <a:spcPct val="150000"/>
              </a:lnSpc>
              <a:spcAft>
                <a:spcPts val="800"/>
              </a:spcAft>
            </a:pPr>
            <a:r>
              <a:rPr lang="ar-SA"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ما </a:t>
            </a: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يمكن أن تقدمه البيانات الضخمة للمحتوى الصحفي والإعلامي، يبدو شيئًا مذهلاً، إذا ما جاءت اللحظة المناسبة للتوسع فيها، فصحافة الذكاء الاصطناعي بالاستناد إلى البيانات الضخمة تستطيع تقديم محتويات يصعب على الجهد البشري الخروج بها بذات الجهد والوقت والكلفة.</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BC627972-07F6-4D8F-98E7-AF13B8CDFBB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E47C874A-C870-4409-97D9-D90E548DD16B}"/>
              </a:ext>
            </a:extLst>
          </p:cNvPr>
          <p:cNvSpPr/>
          <p:nvPr/>
        </p:nvSpPr>
        <p:spPr>
          <a:xfrm flipV="1">
            <a:off x="2568116" y="28976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32036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2568117" y="1039902"/>
            <a:ext cx="9491886" cy="545105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أشارت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إحدى الدراسات التي أجرتها وكالة </a:t>
            </a:r>
            <a:r>
              <a:rPr lang="en-US" sz="2400" dirty="0">
                <a:solidFill>
                  <a:srgbClr val="002060"/>
                </a:solidFill>
                <a:latin typeface="Bell MT" panose="02020503060305020303" pitchFamily="18" charset="0"/>
                <a:ea typeface="Calibri" panose="020F0502020204030204" pitchFamily="34" charset="0"/>
                <a:cs typeface="Times New Roman" panose="02020603050405020304" pitchFamily="18" charset="0"/>
              </a:rPr>
              <a:t>Associated press</a:t>
            </a:r>
            <a:r>
              <a:rPr lang="ar-SA" sz="2400" dirty="0">
                <a:solidFill>
                  <a:srgbClr val="002060"/>
                </a:solidFill>
                <a:latin typeface="Bell MT" panose="02020503060305020303" pitchFamily="18" charset="0"/>
                <a:ea typeface="Calibri" panose="020F0502020204030204" pitchFamily="34" charset="0"/>
                <a:cs typeface="Times New Roman" panose="02020603050405020304" pitchFamily="18" charset="0"/>
              </a:rPr>
              <a:t>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إلى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أنه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بحلول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العام 2027، ستحظى غرف الأخبار بترسانة من أجهزة الذكاء الاصطناعي، وسيعمل الصحفيون على الدمج السهل للآلات الذكية في منظومة عملهم اليومي. وسيتمكن الذكاء الآلي من القيام بأكثر من مجرد التمخض عن تقارير إخبارية مباشرة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مؤتمتة</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p>
          <a:p>
            <a:pPr algn="justLow" rtl="1">
              <a:lnSpc>
                <a:spcPct val="150000"/>
              </a:lnSpc>
              <a:spcAft>
                <a:spcPts val="800"/>
              </a:spcAft>
            </a:pP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ومن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أهم وأشهر تجارب صحافة الذكاء الاصطناعي والاستفادة من تقنيات الثورة الصناعية الرابعة، ما فعلته وكالة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رويترز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للأنباء،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التي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أطلقت بالفعل أولى الخطوات في تمكين تقنيات الذكاء الاصطناعي من أداء مهام معينة في صناعة الخبر، عبر بناء غرفة الأخبار الإلكترونية تسمى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Insight Lynx </a:t>
            </a:r>
            <a:r>
              <a:rPr lang="ar-SA" sz="2400" dirty="0">
                <a:solidFill>
                  <a:srgbClr val="002060"/>
                </a:solidFill>
                <a:latin typeface="Times New Roman" panose="02020603050405020304" pitchFamily="18" charset="0"/>
                <a:ea typeface="Calibri" panose="020F0502020204030204" pitchFamily="34" charset="0"/>
              </a:rPr>
              <a:t>حيث يتم الاعتماد عليه من قبل الصحفيين في تنظيم الأخبار وجمعها من مصادر الإنترنت، واقتراح الأفكار، وتحليل البيانات، وحتى كتابة جمل كاملة إذا لزم </a:t>
            </a:r>
            <a:r>
              <a:rPr lang="ar-SA" sz="2400" dirty="0" smtClean="0">
                <a:solidFill>
                  <a:srgbClr val="002060"/>
                </a:solidFill>
                <a:latin typeface="Times New Roman" panose="02020603050405020304" pitchFamily="18" charset="0"/>
                <a:ea typeface="Calibri" panose="020F0502020204030204" pitchFamily="34" charset="0"/>
              </a:rPr>
              <a:t>الأمر. </a:t>
            </a:r>
            <a:r>
              <a:rPr lang="ar-EG" sz="2400" dirty="0" smtClean="0">
                <a:solidFill>
                  <a:srgbClr val="002060"/>
                </a:solidFill>
                <a:latin typeface="Times New Roman" panose="02020603050405020304" pitchFamily="18" charset="0"/>
                <a:ea typeface="Calibri" panose="020F0502020204030204" pitchFamily="34" charset="0"/>
              </a:rPr>
              <a:t>  </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FADC2889-59EE-4EF3-B67E-8E33FCDBA44E}"/>
              </a:ext>
            </a:extLst>
          </p:cNvPr>
          <p:cNvSpPr/>
          <p:nvPr/>
        </p:nvSpPr>
        <p:spPr>
          <a:xfrm flipV="1">
            <a:off x="2552823" y="2989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4">
            <a:extLst>
              <a:ext uri="{FF2B5EF4-FFF2-40B4-BE49-F238E27FC236}">
                <a16:creationId xmlns:a16="http://schemas.microsoft.com/office/drawing/2014/main" id="{D1F1314F-6F47-407D-9372-158A40F4EB31}"/>
              </a:ext>
            </a:extLst>
          </p:cNvPr>
          <p:cNvSpPr/>
          <p:nvPr/>
        </p:nvSpPr>
        <p:spPr>
          <a:xfrm>
            <a:off x="4546243" y="372736"/>
            <a:ext cx="3069036" cy="63913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spcAft>
                <a:spcPts val="800"/>
              </a:spcAft>
              <a:buFont typeface="Wingdings" panose="05000000000000000000" pitchFamily="2" charset="2"/>
              <a:buChar char="Ø"/>
            </a:pP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الاستفادة من الأتمتة</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776" y="1867437"/>
            <a:ext cx="2384017" cy="27560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823336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1017430" y="1212466"/>
            <a:ext cx="10305119" cy="443735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SA" sz="2400" dirty="0">
                <a:solidFill>
                  <a:srgbClr val="002060"/>
                </a:solidFill>
                <a:latin typeface="Times New Roman" panose="02020603050405020304" pitchFamily="18" charset="0"/>
                <a:ea typeface="Calibri" panose="020F0502020204030204" pitchFamily="34" charset="0"/>
              </a:rPr>
              <a:t>وكذلك أسست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Reuters News Tracer</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وهي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أداة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قادرة على تتبع الأحداث بسرعة وعلى نطاق واسع، والتحقق تلقائيًا من الأخبار العاجلة في (تويتر) لتقديم تقرير عن الأحداث بدقة وبسرعة أكبر، وذلك من خلال تحديد موقع وهوية الشخص الذي كتب التغريدة، وكيفية انتشار التغريدات، وتحلل هذه الأداة التغريدة المنشورة في الوقت الحقيقي، وتصفي الرسائل غير المرغوب فيها، وتصنف التغريدات المماثلة إلى (مجموعات) على أساس كلمات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مماثلة.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ولا نغفل تحالف وكالة </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رويترز</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وفريق شركة </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سيمانتيك</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لأتمتة مقاطع الفيديو التفاعلية من خلال تزويد المشتركين بالنفاذ لقاعدة ضخمة لبيانات تفاعلية مصورة.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1949966" cy="890596"/>
          </a:xfrm>
          <a:prstGeom prst="rect">
            <a:avLst/>
          </a:prstGeom>
        </p:spPr>
      </p:pic>
      <p:sp>
        <p:nvSpPr>
          <p:cNvPr id="9" name="Rectangle 8">
            <a:extLst>
              <a:ext uri="{FF2B5EF4-FFF2-40B4-BE49-F238E27FC236}">
                <a16:creationId xmlns:a16="http://schemas.microsoft.com/office/drawing/2014/main" id="{3F889F49-6AA9-4727-A7F5-16F1844EDB0B}"/>
              </a:ext>
            </a:extLst>
          </p:cNvPr>
          <p:cNvSpPr/>
          <p:nvPr/>
        </p:nvSpPr>
        <p:spPr>
          <a:xfrm flipV="1">
            <a:off x="2160725" y="364459"/>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3206839" y="410178"/>
            <a:ext cx="6877319" cy="748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ctr" rtl="1">
              <a:buFont typeface="Wingdings" panose="05000000000000000000" pitchFamily="2" charset="2"/>
              <a:buChar char="Ø"/>
            </a:pPr>
            <a:endParaRPr lang="ar-EG" b="1" dirty="0">
              <a:solidFill>
                <a:srgbClr val="002060"/>
              </a:solidFill>
            </a:endParaRPr>
          </a:p>
        </p:txBody>
      </p:sp>
    </p:spTree>
    <p:extLst>
      <p:ext uri="{BB962C8B-B14F-4D97-AF65-F5344CB8AC3E}">
        <p14:creationId xmlns:p14="http://schemas.microsoft.com/office/powerpoint/2010/main" val="248943090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643944" y="1417937"/>
            <a:ext cx="11264721" cy="456317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1000"/>
              </a:spcAft>
            </a:pPr>
            <a:r>
              <a:rPr lang="ar-EG" sz="2400" dirty="0" smtClean="0">
                <a:solidFill>
                  <a:srgbClr val="002060"/>
                </a:solidFill>
                <a:ea typeface="Calibri" panose="020F0502020204030204" pitchFamily="34" charset="0"/>
                <a:cs typeface="Times New Roman" panose="02020603050405020304" pitchFamily="18" charset="0"/>
              </a:rPr>
              <a:t>       </a:t>
            </a:r>
            <a:r>
              <a:rPr lang="ar-SA" sz="2400" dirty="0" smtClean="0">
                <a:solidFill>
                  <a:srgbClr val="002060"/>
                </a:solidFill>
                <a:ea typeface="Calibri" panose="020F0502020204030204" pitchFamily="34" charset="0"/>
                <a:cs typeface="Times New Roman" panose="02020603050405020304" pitchFamily="18" charset="0"/>
              </a:rPr>
              <a:t>برزت</a:t>
            </a:r>
            <a:r>
              <a:rPr lang="ar-SA" sz="2400" dirty="0">
                <a:solidFill>
                  <a:srgbClr val="002060"/>
                </a:solidFill>
                <a:ea typeface="Calibri" panose="020F0502020204030204" pitchFamily="34" charset="0"/>
                <a:cs typeface="Times New Roman" panose="02020603050405020304" pitchFamily="18" charset="0"/>
              </a:rPr>
              <a:t>، مؤخرًا، عدة مجالات لتوظيف استخدام الذكاء الاصطناعي في العمل الصحفي، وتعتبر وكالة </a:t>
            </a:r>
            <a:r>
              <a:rPr lang="en-US" sz="2400" b="1" dirty="0" smtClean="0">
                <a:solidFill>
                  <a:srgbClr val="002060"/>
                </a:solidFill>
                <a:latin typeface="Bell MT" panose="02020503060305020303" pitchFamily="18" charset="0"/>
                <a:ea typeface="Calibri" panose="020F0502020204030204" pitchFamily="34" charset="0"/>
                <a:cs typeface="Times New Roman" panose="02020603050405020304" pitchFamily="18" charset="0"/>
              </a:rPr>
              <a:t>Associated press</a:t>
            </a:r>
            <a:r>
              <a:rPr lang="ar-SA" sz="2400" b="1" dirty="0" smtClean="0">
                <a:solidFill>
                  <a:srgbClr val="002060"/>
                </a:solidFill>
                <a:latin typeface="Bell MT" panose="02020503060305020303" pitchFamily="18" charset="0"/>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من أوائل المؤسسات الإعلامية التي استخدمت تقنيات الذكاء الاصطناعي في العمل الصحفي، فقد وظفت تقنيات الذكاء الاصطناعي في إنتاج تقارير اقتصادية ربع سنوية عن الدخول المالية، والنتيجة كانت مبهرة على مستوى الكم والكيف معًا، فقد ساهمت التقنية الجديدة في إنجاز أكثر من 3000 تقرير اقتصادي بدلاً من 300 تقرير كان يستغرق من الصحفيين الكثير من الوقت والمجهود، </a:t>
            </a:r>
            <a:r>
              <a:rPr lang="ar-SA" sz="2400" dirty="0" smtClean="0">
                <a:solidFill>
                  <a:srgbClr val="002060"/>
                </a:solidFill>
                <a:ea typeface="Calibri" panose="020F0502020204030204" pitchFamily="34" charset="0"/>
                <a:cs typeface="Times New Roman" panose="02020603050405020304" pitchFamily="18" charset="0"/>
              </a:rPr>
              <a:t>كما </a:t>
            </a:r>
            <a:r>
              <a:rPr lang="ar-SA" sz="2400" dirty="0">
                <a:solidFill>
                  <a:srgbClr val="002060"/>
                </a:solidFill>
                <a:ea typeface="Calibri" panose="020F0502020204030204" pitchFamily="34" charset="0"/>
                <a:cs typeface="Times New Roman" panose="02020603050405020304" pitchFamily="18" charset="0"/>
              </a:rPr>
              <a:t>أن الأرقام والحقائق الواردة في هذه التقارير </a:t>
            </a:r>
            <a:r>
              <a:rPr lang="ar-SA" sz="2400" dirty="0" smtClean="0">
                <a:solidFill>
                  <a:srgbClr val="002060"/>
                </a:solidFill>
                <a:ea typeface="Calibri" panose="020F0502020204030204" pitchFamily="34" charset="0"/>
                <a:cs typeface="Times New Roman" panose="02020603050405020304" pitchFamily="18" charset="0"/>
              </a:rPr>
              <a:t>دقيقة</a:t>
            </a:r>
            <a:r>
              <a:rPr lang="ar-EG" sz="2400" dirty="0">
                <a:solidFill>
                  <a:srgbClr val="002060"/>
                </a:solidFill>
                <a:ea typeface="Calibri" panose="020F0502020204030204" pitchFamily="34" charset="0"/>
                <a:cs typeface="Times New Roman" panose="02020603050405020304" pitchFamily="18" charset="0"/>
              </a:rPr>
              <a:t> </a:t>
            </a:r>
            <a:r>
              <a:rPr lang="ar-EG" sz="2400" dirty="0" smtClean="0">
                <a:solidFill>
                  <a:srgbClr val="002060"/>
                </a:solidFill>
                <a:ea typeface="Calibri" panose="020F0502020204030204" pitchFamily="34" charset="0"/>
                <a:cs typeface="Times New Roman" panose="02020603050405020304" pitchFamily="18" charset="0"/>
              </a:rPr>
              <a:t>جدا</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وباتت الوكالة تستخدم </a:t>
            </a:r>
            <a:r>
              <a:rPr lang="ar-EG" sz="2400" dirty="0" smtClean="0">
                <a:solidFill>
                  <a:srgbClr val="002060"/>
                </a:solidFill>
                <a:ea typeface="Calibri" panose="020F0502020204030204" pitchFamily="34" charset="0"/>
                <a:cs typeface="Times New Roman" panose="02020603050405020304" pitchFamily="18" charset="0"/>
              </a:rPr>
              <a:t>"</a:t>
            </a:r>
            <a:r>
              <a:rPr lang="ar-SA" sz="2400" dirty="0" smtClean="0">
                <a:solidFill>
                  <a:srgbClr val="002060"/>
                </a:solidFill>
                <a:ea typeface="Calibri" panose="020F0502020204030204" pitchFamily="34" charset="0"/>
                <a:cs typeface="Times New Roman" panose="02020603050405020304" pitchFamily="18" charset="0"/>
              </a:rPr>
              <a:t>روبوتات</a:t>
            </a:r>
            <a:r>
              <a:rPr lang="ar-EG" sz="2400" dirty="0" smtClean="0">
                <a:solidFill>
                  <a:srgbClr val="002060"/>
                </a:solidFill>
                <a:ea typeface="Calibri" panose="020F0502020204030204" pitchFamily="34" charset="0"/>
                <a:cs typeface="Times New Roman" panose="02020603050405020304" pitchFamily="18" charset="0"/>
              </a:rPr>
              <a:t>"</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تؤدي المهام الإخبارية الأساسية مثل كتابة فقرتين إلى ست فقرات عن النتائج الرياضية وتقارير الأرباح الفصلية. </a:t>
            </a:r>
            <a:endParaRPr lang="en-US" sz="2400" dirty="0">
              <a:solidFill>
                <a:srgbClr val="002060"/>
              </a:solidFill>
              <a:latin typeface="Arial" panose="020B0604020202020204" pitchFamily="34" charset="0"/>
              <a:ea typeface="Arial" panose="020B0604020202020204" pitchFamily="34" charset="0"/>
              <a:cs typeface="+mj-cs"/>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395894" y="638068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Rounded Corners 4">
            <a:extLst>
              <a:ext uri="{FF2B5EF4-FFF2-40B4-BE49-F238E27FC236}">
                <a16:creationId xmlns:a16="http://schemas.microsoft.com/office/drawing/2014/main" id="{D1F1314F-6F47-407D-9372-158A40F4EB31}"/>
              </a:ext>
            </a:extLst>
          </p:cNvPr>
          <p:cNvSpPr/>
          <p:nvPr/>
        </p:nvSpPr>
        <p:spPr>
          <a:xfrm>
            <a:off x="2266682" y="617317"/>
            <a:ext cx="8500056" cy="61295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5750" indent="-285750" algn="justLow" rtl="1">
              <a:lnSpc>
                <a:spcPct val="150000"/>
              </a:lnSpc>
              <a:spcAft>
                <a:spcPts val="800"/>
              </a:spcAft>
              <a:buFont typeface="Wingdings" panose="05000000000000000000" pitchFamily="2" charset="2"/>
              <a:buChar char="Ø"/>
            </a:pP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أهم الممارسات </a:t>
            </a:r>
            <a:r>
              <a:rPr lang="ar-SA" sz="24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الحديثة</a:t>
            </a:r>
            <a:r>
              <a:rPr lang="ar-EG" sz="24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للعمل الصحفى فى ظل توظيف تقنيات الذكاء الاصطناعي</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9233804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1727197" y="1127496"/>
            <a:ext cx="9490302" cy="455208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R="914400" lvl="0" algn="justLow" rtl="1">
              <a:lnSpc>
                <a:spcPct val="150000"/>
              </a:lnSpc>
            </a:pPr>
            <a:r>
              <a:rPr lang="ar-EG" sz="2400" dirty="0" smtClean="0">
                <a:solidFill>
                  <a:srgbClr val="002060"/>
                </a:solidFill>
                <a:ea typeface="Calibri" panose="020F0502020204030204" pitchFamily="34" charset="0"/>
                <a:cs typeface="Times New Roman" panose="02020603050405020304" pitchFamily="18" charset="0"/>
              </a:rPr>
              <a:t>      </a:t>
            </a:r>
            <a:r>
              <a:rPr lang="ar-SA" sz="2400" dirty="0" smtClean="0">
                <a:solidFill>
                  <a:srgbClr val="002060"/>
                </a:solidFill>
                <a:ea typeface="Calibri" panose="020F0502020204030204" pitchFamily="34" charset="0"/>
                <a:cs typeface="+mj-cs"/>
              </a:rPr>
              <a:t>كذلك</a:t>
            </a:r>
            <a:r>
              <a:rPr lang="ar-SA" sz="2400" dirty="0">
                <a:solidFill>
                  <a:srgbClr val="002060"/>
                </a:solidFill>
                <a:ea typeface="Calibri" panose="020F0502020204030204" pitchFamily="34" charset="0"/>
                <a:cs typeface="+mj-cs"/>
              </a:rPr>
              <a:t>، استطاع </a:t>
            </a:r>
            <a:r>
              <a:rPr lang="ar-EG" sz="2400" dirty="0" smtClean="0">
                <a:solidFill>
                  <a:srgbClr val="002060"/>
                </a:solidFill>
                <a:ea typeface="Calibri" panose="020F0502020204030204" pitchFamily="34" charset="0"/>
                <a:cs typeface="+mj-cs"/>
              </a:rPr>
              <a:t>"</a:t>
            </a:r>
            <a:r>
              <a:rPr lang="ar-SA" sz="2400" dirty="0" smtClean="0">
                <a:solidFill>
                  <a:srgbClr val="002060"/>
                </a:solidFill>
                <a:ea typeface="Calibri" panose="020F0502020204030204" pitchFamily="34" charset="0"/>
                <a:cs typeface="+mj-cs"/>
              </a:rPr>
              <a:t>هيليوجراف</a:t>
            </a:r>
            <a:r>
              <a:rPr lang="ar-EG" sz="2400" dirty="0" smtClean="0">
                <a:solidFill>
                  <a:srgbClr val="002060"/>
                </a:solidFill>
                <a:ea typeface="Calibri" panose="020F0502020204030204" pitchFamily="34" charset="0"/>
                <a:cs typeface="+mj-cs"/>
              </a:rPr>
              <a:t>"</a:t>
            </a:r>
            <a:r>
              <a:rPr lang="ar-SA" sz="2400" dirty="0" smtClean="0">
                <a:solidFill>
                  <a:srgbClr val="002060"/>
                </a:solidFill>
                <a:ea typeface="Calibri" panose="020F0502020204030204" pitchFamily="34" charset="0"/>
                <a:cs typeface="+mj-cs"/>
              </a:rPr>
              <a:t>، </a:t>
            </a:r>
            <a:r>
              <a:rPr lang="ar-SA" sz="2400" dirty="0">
                <a:solidFill>
                  <a:srgbClr val="002060"/>
                </a:solidFill>
                <a:ea typeface="Calibri" panose="020F0502020204030204" pitchFamily="34" charset="0"/>
                <a:cs typeface="+mj-cs"/>
              </a:rPr>
              <a:t>وهو الروبوت المراسل لصحيفة </a:t>
            </a:r>
            <a:r>
              <a:rPr lang="ar-EG" sz="2400" dirty="0" smtClean="0">
                <a:solidFill>
                  <a:srgbClr val="002060"/>
                </a:solidFill>
                <a:ea typeface="Calibri" panose="020F0502020204030204" pitchFamily="34" charset="0"/>
                <a:cs typeface="+mj-cs"/>
              </a:rPr>
              <a:t>"</a:t>
            </a:r>
            <a:r>
              <a:rPr lang="ar-SA" sz="2400" dirty="0" smtClean="0">
                <a:solidFill>
                  <a:srgbClr val="002060"/>
                </a:solidFill>
                <a:ea typeface="Calibri" panose="020F0502020204030204" pitchFamily="34" charset="0"/>
                <a:cs typeface="+mj-cs"/>
              </a:rPr>
              <a:t>واشنطن بوست</a:t>
            </a:r>
            <a:r>
              <a:rPr lang="ar-EG" sz="2400" dirty="0" smtClean="0">
                <a:solidFill>
                  <a:srgbClr val="002060"/>
                </a:solidFill>
                <a:ea typeface="Calibri" panose="020F0502020204030204" pitchFamily="34" charset="0"/>
                <a:cs typeface="+mj-cs"/>
              </a:rPr>
              <a:t>"</a:t>
            </a:r>
            <a:r>
              <a:rPr lang="ar-SA" sz="2400" dirty="0" smtClean="0">
                <a:solidFill>
                  <a:srgbClr val="002060"/>
                </a:solidFill>
                <a:ea typeface="Calibri" panose="020F0502020204030204" pitchFamily="34" charset="0"/>
                <a:cs typeface="+mj-cs"/>
              </a:rPr>
              <a:t> </a:t>
            </a:r>
            <a:r>
              <a:rPr lang="ar-SA" sz="2400" dirty="0">
                <a:solidFill>
                  <a:srgbClr val="002060"/>
                </a:solidFill>
                <a:ea typeface="Calibri" panose="020F0502020204030204" pitchFamily="34" charset="0"/>
                <a:cs typeface="+mj-cs"/>
              </a:rPr>
              <a:t>الأميركية خلال عام واحد (منتصف 2016-2017)، أن ينجز 850 موضوعًا صحفيًا، كانت بدايتها 300 تقرير حول </a:t>
            </a:r>
            <a:r>
              <a:rPr lang="ar-EG" sz="2400" dirty="0" smtClean="0">
                <a:solidFill>
                  <a:srgbClr val="002060"/>
                </a:solidFill>
                <a:ea typeface="Calibri" panose="020F0502020204030204" pitchFamily="34" charset="0"/>
                <a:cs typeface="+mj-cs"/>
              </a:rPr>
              <a:t>"</a:t>
            </a:r>
            <a:r>
              <a:rPr lang="ar-SA" sz="2400" dirty="0" smtClean="0">
                <a:solidFill>
                  <a:srgbClr val="002060"/>
                </a:solidFill>
                <a:ea typeface="Calibri" panose="020F0502020204030204" pitchFamily="34" charset="0"/>
                <a:cs typeface="+mj-cs"/>
              </a:rPr>
              <a:t>أوليمبياد </a:t>
            </a:r>
            <a:r>
              <a:rPr lang="ar-SA" sz="2400" dirty="0">
                <a:solidFill>
                  <a:srgbClr val="002060"/>
                </a:solidFill>
                <a:ea typeface="Calibri" panose="020F0502020204030204" pitchFamily="34" charset="0"/>
                <a:cs typeface="+mj-cs"/>
              </a:rPr>
              <a:t>ريو دي </a:t>
            </a:r>
            <a:r>
              <a:rPr lang="ar-SA" sz="2400" dirty="0" smtClean="0">
                <a:solidFill>
                  <a:srgbClr val="002060"/>
                </a:solidFill>
                <a:ea typeface="Calibri" panose="020F0502020204030204" pitchFamily="34" charset="0"/>
                <a:cs typeface="+mj-cs"/>
              </a:rPr>
              <a:t>جانيرو</a:t>
            </a:r>
            <a:r>
              <a:rPr lang="ar-EG" sz="2400" dirty="0" smtClean="0">
                <a:solidFill>
                  <a:srgbClr val="002060"/>
                </a:solidFill>
                <a:ea typeface="Calibri" panose="020F0502020204030204" pitchFamily="34" charset="0"/>
                <a:cs typeface="+mj-cs"/>
              </a:rPr>
              <a:t>"</a:t>
            </a:r>
            <a:r>
              <a:rPr lang="ar-SA" sz="2400" dirty="0" smtClean="0">
                <a:solidFill>
                  <a:srgbClr val="002060"/>
                </a:solidFill>
                <a:ea typeface="Calibri" panose="020F0502020204030204" pitchFamily="34" charset="0"/>
                <a:cs typeface="+mj-cs"/>
              </a:rPr>
              <a:t>، </a:t>
            </a:r>
            <a:r>
              <a:rPr lang="ar-SA" sz="2400" dirty="0">
                <a:solidFill>
                  <a:srgbClr val="002060"/>
                </a:solidFill>
                <a:ea typeface="Calibri" panose="020F0502020204030204" pitchFamily="34" charset="0"/>
                <a:cs typeface="+mj-cs"/>
              </a:rPr>
              <a:t>وبعد هذه التجربة الناجحة استخدمت الجريدة </a:t>
            </a:r>
            <a:r>
              <a:rPr lang="ar-EG" sz="2400" dirty="0" smtClean="0">
                <a:solidFill>
                  <a:srgbClr val="002060"/>
                </a:solidFill>
                <a:ea typeface="Calibri" panose="020F0502020204030204" pitchFamily="34" charset="0"/>
                <a:cs typeface="+mj-cs"/>
              </a:rPr>
              <a:t>"</a:t>
            </a:r>
            <a:r>
              <a:rPr lang="ar-SA" sz="2400" dirty="0" smtClean="0">
                <a:solidFill>
                  <a:srgbClr val="002060"/>
                </a:solidFill>
                <a:ea typeface="Calibri" panose="020F0502020204030204" pitchFamily="34" charset="0"/>
                <a:cs typeface="+mj-cs"/>
              </a:rPr>
              <a:t>الروبوت</a:t>
            </a:r>
            <a:r>
              <a:rPr lang="ar-EG" sz="2400" dirty="0" smtClean="0">
                <a:solidFill>
                  <a:srgbClr val="002060"/>
                </a:solidFill>
                <a:ea typeface="Calibri" panose="020F0502020204030204" pitchFamily="34" charset="0"/>
                <a:cs typeface="+mj-cs"/>
              </a:rPr>
              <a:t>"</a:t>
            </a:r>
            <a:r>
              <a:rPr lang="ar-SA" sz="2400" dirty="0" smtClean="0">
                <a:solidFill>
                  <a:srgbClr val="002060"/>
                </a:solidFill>
                <a:ea typeface="Calibri" panose="020F0502020204030204" pitchFamily="34" charset="0"/>
                <a:cs typeface="+mj-cs"/>
              </a:rPr>
              <a:t> </a:t>
            </a:r>
            <a:r>
              <a:rPr lang="ar-SA" sz="2400" dirty="0">
                <a:solidFill>
                  <a:srgbClr val="002060"/>
                </a:solidFill>
                <a:ea typeface="Calibri" panose="020F0502020204030204" pitchFamily="34" charset="0"/>
                <a:cs typeface="+mj-cs"/>
              </a:rPr>
              <a:t>في تغطية سباق الانتخابات </a:t>
            </a:r>
            <a:r>
              <a:rPr lang="ar-SA" sz="2400" dirty="0" smtClean="0">
                <a:solidFill>
                  <a:srgbClr val="002060"/>
                </a:solidFill>
                <a:ea typeface="Calibri" panose="020F0502020204030204" pitchFamily="34" charset="0"/>
                <a:cs typeface="+mj-cs"/>
              </a:rPr>
              <a:t>الأمير</a:t>
            </a:r>
            <a:r>
              <a:rPr lang="ar-EG" sz="2400" dirty="0" smtClean="0">
                <a:solidFill>
                  <a:srgbClr val="002060"/>
                </a:solidFill>
                <a:ea typeface="Calibri" panose="020F0502020204030204" pitchFamily="34" charset="0"/>
                <a:cs typeface="+mj-cs"/>
              </a:rPr>
              <a:t>ي</a:t>
            </a:r>
            <a:r>
              <a:rPr lang="ar-SA" sz="2400" dirty="0" smtClean="0">
                <a:solidFill>
                  <a:srgbClr val="002060"/>
                </a:solidFill>
                <a:ea typeface="Calibri" panose="020F0502020204030204" pitchFamily="34" charset="0"/>
                <a:cs typeface="+mj-cs"/>
              </a:rPr>
              <a:t>كي</a:t>
            </a:r>
            <a:r>
              <a:rPr lang="ar-EG" sz="2400" dirty="0" smtClean="0">
                <a:solidFill>
                  <a:srgbClr val="002060"/>
                </a:solidFill>
                <a:ea typeface="Calibri" panose="020F0502020204030204" pitchFamily="34" charset="0"/>
                <a:cs typeface="+mj-cs"/>
              </a:rPr>
              <a:t>ة</a:t>
            </a:r>
            <a:r>
              <a:rPr lang="ar-SA" sz="2400" dirty="0" smtClean="0">
                <a:solidFill>
                  <a:srgbClr val="002060"/>
                </a:solidFill>
                <a:ea typeface="Calibri" panose="020F0502020204030204" pitchFamily="34" charset="0"/>
                <a:cs typeface="+mj-cs"/>
              </a:rPr>
              <a:t>، </a:t>
            </a:r>
            <a:r>
              <a:rPr lang="ar-SA" sz="2400" dirty="0">
                <a:solidFill>
                  <a:srgbClr val="002060"/>
                </a:solidFill>
                <a:ea typeface="Calibri" panose="020F0502020204030204" pitchFamily="34" charset="0"/>
                <a:cs typeface="+mj-cs"/>
              </a:rPr>
              <a:t>ودوري كرة القدم للمدارس الثانوية في واشنطن، إلى جانب إنتاج العديد من القصص والتغريدات </a:t>
            </a:r>
            <a:r>
              <a:rPr lang="ar-SA" sz="2400" dirty="0" smtClean="0">
                <a:solidFill>
                  <a:srgbClr val="002060"/>
                </a:solidFill>
                <a:ea typeface="Calibri" panose="020F0502020204030204" pitchFamily="34" charset="0"/>
                <a:cs typeface="+mj-cs"/>
              </a:rPr>
              <a:t>المختلفة</a:t>
            </a:r>
            <a:r>
              <a:rPr lang="ar-EG" sz="2400" dirty="0" smtClean="0">
                <a:solidFill>
                  <a:srgbClr val="002060"/>
                </a:solidFill>
                <a:ea typeface="Calibri" panose="020F0502020204030204" pitchFamily="34" charset="0"/>
                <a:cs typeface="+mj-cs"/>
              </a:rPr>
              <a:t>.</a:t>
            </a:r>
            <a:endParaRPr lang="en-US" sz="2400" dirty="0">
              <a:solidFill>
                <a:srgbClr val="002060"/>
              </a:solidFill>
              <a:cs typeface="+mj-cs"/>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8084"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8014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528034" y="1081826"/>
            <a:ext cx="11243256" cy="4821548"/>
          </a:xfrm>
          <a:prstGeom prst="roundRect">
            <a:avLst/>
          </a:prstGeom>
          <a:ln>
            <a:noFill/>
          </a:ln>
        </p:spPr>
        <p:style>
          <a:lnRef idx="2">
            <a:schemeClr val="accent1"/>
          </a:lnRef>
          <a:fillRef idx="1">
            <a:schemeClr val="lt1"/>
          </a:fillRef>
          <a:effectRef idx="0">
            <a:schemeClr val="accent1"/>
          </a:effectRef>
          <a:fontRef idx="minor">
            <a:schemeClr val="dk1"/>
          </a:fontRef>
        </p:style>
        <p:txBody>
          <a:bodyPr rtlCol="1" anchor="ctr"/>
          <a:lstStyle/>
          <a:p>
            <a:pPr marL="1257300" indent="-342900" algn="justLow" rtl="1">
              <a:lnSpc>
                <a:spcPct val="115000"/>
              </a:lnSpc>
              <a:spcAft>
                <a:spcPts val="0"/>
              </a:spcAft>
              <a:buFont typeface="Wingdings" panose="05000000000000000000" pitchFamily="2" charset="2"/>
              <a:buChar char="Ø"/>
            </a:pPr>
            <a:r>
              <a:rPr lang="ar-SA" sz="2400" b="1" u="sng" dirty="0" smtClean="0">
                <a:solidFill>
                  <a:srgbClr val="002060"/>
                </a:solidFill>
                <a:ea typeface="Calibri" panose="020F0502020204030204" pitchFamily="34" charset="0"/>
                <a:cs typeface="+mj-cs"/>
              </a:rPr>
              <a:t>أيضًا</a:t>
            </a:r>
            <a:r>
              <a:rPr lang="ar-SA" sz="2400" b="1" u="sng" dirty="0">
                <a:solidFill>
                  <a:srgbClr val="002060"/>
                </a:solidFill>
                <a:ea typeface="Calibri" panose="020F0502020204030204" pitchFamily="34" charset="0"/>
                <a:cs typeface="+mj-cs"/>
              </a:rPr>
              <a:t>، وظفت صحيفة </a:t>
            </a:r>
            <a:r>
              <a:rPr lang="en-US" sz="2400" b="1" u="sng" dirty="0" err="1" smtClean="0">
                <a:solidFill>
                  <a:srgbClr val="002060"/>
                </a:solidFill>
                <a:latin typeface="Bell MT" panose="02020503060305020303" pitchFamily="18" charset="0"/>
                <a:ea typeface="Calibri" panose="020F0502020204030204" pitchFamily="34" charset="0"/>
                <a:cs typeface="+mj-cs"/>
              </a:rPr>
              <a:t>NewYork</a:t>
            </a:r>
            <a:r>
              <a:rPr lang="en-US" sz="2400" b="1" u="sng" dirty="0" smtClean="0">
                <a:solidFill>
                  <a:srgbClr val="002060"/>
                </a:solidFill>
                <a:latin typeface="Bell MT" panose="02020503060305020303" pitchFamily="18" charset="0"/>
                <a:ea typeface="Calibri" panose="020F0502020204030204" pitchFamily="34" charset="0"/>
                <a:cs typeface="+mj-cs"/>
              </a:rPr>
              <a:t> </a:t>
            </a:r>
            <a:r>
              <a:rPr lang="en-US" sz="2400" b="1" u="sng" dirty="0" smtClean="0">
                <a:solidFill>
                  <a:srgbClr val="002060"/>
                </a:solidFill>
                <a:latin typeface="Bell MT" panose="02020503060305020303" pitchFamily="18" charset="0"/>
                <a:ea typeface="Calibri" panose="020F0502020204030204" pitchFamily="34" charset="0"/>
                <a:cs typeface="+mj-cs"/>
              </a:rPr>
              <a:t>Times</a:t>
            </a:r>
            <a:r>
              <a:rPr lang="ar-SA" sz="2400" b="1" u="sng" dirty="0" smtClean="0">
                <a:solidFill>
                  <a:srgbClr val="002060"/>
                </a:solidFill>
                <a:latin typeface="Bell MT" panose="02020503060305020303" pitchFamily="18" charset="0"/>
                <a:ea typeface="Calibri" panose="020F0502020204030204" pitchFamily="34" charset="0"/>
                <a:cs typeface="+mj-cs"/>
              </a:rPr>
              <a:t> </a:t>
            </a:r>
            <a:r>
              <a:rPr lang="ar-SA" sz="2400" b="1" u="sng" dirty="0">
                <a:solidFill>
                  <a:srgbClr val="002060"/>
                </a:solidFill>
                <a:ea typeface="Calibri" panose="020F0502020204030204" pitchFamily="34" charset="0"/>
                <a:cs typeface="+mj-cs"/>
              </a:rPr>
              <a:t>تقنية جديدة للذكاء الاصطناعي بطريقتين</a:t>
            </a:r>
            <a:r>
              <a:rPr lang="ar-SA" sz="2400" b="1" u="sng" dirty="0" smtClean="0">
                <a:solidFill>
                  <a:srgbClr val="002060"/>
                </a:solidFill>
                <a:ea typeface="Calibri" panose="020F0502020204030204" pitchFamily="34" charset="0"/>
                <a:cs typeface="+mj-cs"/>
              </a:rPr>
              <a:t>:</a:t>
            </a:r>
            <a:endParaRPr lang="en-US" sz="2400" b="1" u="sng" dirty="0" smtClean="0">
              <a:solidFill>
                <a:srgbClr val="002060"/>
              </a:solidFill>
              <a:ea typeface="Calibri" panose="020F0502020204030204" pitchFamily="34" charset="0"/>
              <a:cs typeface="+mj-cs"/>
            </a:endParaRPr>
          </a:p>
          <a:p>
            <a:pPr marL="914400" algn="justLow" rtl="1">
              <a:lnSpc>
                <a:spcPct val="115000"/>
              </a:lnSpc>
              <a:spcAft>
                <a:spcPts val="0"/>
              </a:spcAft>
            </a:pPr>
            <a:r>
              <a:rPr lang="ar-SA" sz="2400" dirty="0" smtClean="0">
                <a:solidFill>
                  <a:srgbClr val="002060"/>
                </a:solidFill>
                <a:ea typeface="Calibri" panose="020F0502020204030204" pitchFamily="34" charset="0"/>
                <a:cs typeface="+mj-cs"/>
              </a:rPr>
              <a:t> </a:t>
            </a:r>
            <a:r>
              <a:rPr lang="ar-SA" sz="2400" dirty="0">
                <a:solidFill>
                  <a:srgbClr val="002060"/>
                </a:solidFill>
                <a:ea typeface="Calibri" panose="020F0502020204030204" pitchFamily="34" charset="0"/>
                <a:cs typeface="+mj-cs"/>
              </a:rPr>
              <a:t>تقوم الطريقة الأولى على تبسيط العملية الصحفية من خلال استخدام الوسوم </a:t>
            </a:r>
            <a:r>
              <a:rPr lang="en-US" sz="2400" dirty="0" smtClean="0">
                <a:solidFill>
                  <a:srgbClr val="002060"/>
                </a:solidFill>
                <a:latin typeface="Times New Roman" panose="02020603050405020304" pitchFamily="18" charset="0"/>
                <a:ea typeface="Calibri" panose="020F0502020204030204" pitchFamily="34" charset="0"/>
                <a:cs typeface="+mj-cs"/>
              </a:rPr>
              <a:t>Tags</a:t>
            </a:r>
            <a:r>
              <a:rPr lang="ar-SA" sz="2400" dirty="0">
                <a:solidFill>
                  <a:srgbClr val="002060"/>
                </a:solidFill>
                <a:ea typeface="Calibri" panose="020F0502020204030204" pitchFamily="34" charset="0"/>
                <a:cs typeface="+mj-cs"/>
              </a:rPr>
              <a:t>، فقد تعلم الكمبيوتر التعرف على الكلمات المفتاحية الدالة على الملامح الرئيسية في النص، والتي تساعد المستخدمين في سرعة عمليات البحث، واستخراج المعلومات والتحقق من الأخبار</a:t>
            </a:r>
            <a:r>
              <a:rPr lang="ar-SA" sz="2400" dirty="0" smtClean="0">
                <a:solidFill>
                  <a:srgbClr val="002060"/>
                </a:solidFill>
                <a:ea typeface="Calibri" panose="020F0502020204030204" pitchFamily="34" charset="0"/>
                <a:cs typeface="+mj-cs"/>
              </a:rPr>
              <a:t>.</a:t>
            </a:r>
            <a:endParaRPr lang="en-US" sz="2400" dirty="0" smtClean="0">
              <a:solidFill>
                <a:srgbClr val="002060"/>
              </a:solidFill>
              <a:ea typeface="Calibri" panose="020F0502020204030204" pitchFamily="34" charset="0"/>
              <a:cs typeface="+mj-cs"/>
            </a:endParaRPr>
          </a:p>
          <a:p>
            <a:pPr marL="914400" algn="justLow" rtl="1">
              <a:lnSpc>
                <a:spcPct val="115000"/>
              </a:lnSpc>
              <a:spcAft>
                <a:spcPts val="0"/>
              </a:spcAft>
            </a:pPr>
            <a:r>
              <a:rPr lang="ar-SA" sz="2400" dirty="0" smtClean="0">
                <a:solidFill>
                  <a:srgbClr val="002060"/>
                </a:solidFill>
                <a:ea typeface="Calibri" panose="020F0502020204030204" pitchFamily="34" charset="0"/>
                <a:cs typeface="+mj-cs"/>
              </a:rPr>
              <a:t> </a:t>
            </a:r>
            <a:r>
              <a:rPr lang="ar-SA" sz="2400" dirty="0">
                <a:solidFill>
                  <a:srgbClr val="002060"/>
                </a:solidFill>
                <a:ea typeface="Calibri" panose="020F0502020204030204" pitchFamily="34" charset="0"/>
                <a:cs typeface="+mj-cs"/>
              </a:rPr>
              <a:t>أمَّا الطريقة الأخرى، فهي استخدام الذكاء الاصطناعي في إدارة تعليقات القراء؛ لأن قسم </a:t>
            </a:r>
            <a:r>
              <a:rPr lang="ar-SA" sz="2400" dirty="0" smtClean="0">
                <a:solidFill>
                  <a:srgbClr val="002060"/>
                </a:solidFill>
                <a:ea typeface="Calibri" panose="020F0502020204030204" pitchFamily="34" charset="0"/>
                <a:cs typeface="+mj-cs"/>
              </a:rPr>
              <a:t>تعليقات القرّاء </a:t>
            </a:r>
            <a:r>
              <a:rPr lang="ar-SA" sz="2400" dirty="0">
                <a:solidFill>
                  <a:srgbClr val="002060"/>
                </a:solidFill>
                <a:ea typeface="Calibri" panose="020F0502020204030204" pitchFamily="34" charset="0"/>
                <a:cs typeface="+mj-cs"/>
              </a:rPr>
              <a:t>تتم إدارته بواسطة فريق عمل مكون من 14 محررًا يتولون مسؤولية مراجعة حوالي 11 ألف تعليق يوميًا. </a:t>
            </a:r>
            <a:endParaRPr lang="en-US" sz="2400" dirty="0" smtClean="0">
              <a:solidFill>
                <a:srgbClr val="002060"/>
              </a:solidFill>
              <a:ea typeface="Calibri" panose="020F0502020204030204" pitchFamily="34" charset="0"/>
              <a:cs typeface="+mj-cs"/>
            </a:endParaRPr>
          </a:p>
          <a:p>
            <a:pPr marL="914400" algn="justLow" rtl="1">
              <a:lnSpc>
                <a:spcPct val="115000"/>
              </a:lnSpc>
              <a:spcAft>
                <a:spcPts val="0"/>
              </a:spcAft>
            </a:pPr>
            <a:r>
              <a:rPr lang="ar-SA" sz="2400" dirty="0" smtClean="0">
                <a:solidFill>
                  <a:srgbClr val="002060"/>
                </a:solidFill>
                <a:ea typeface="Calibri" panose="020F0502020204030204" pitchFamily="34" charset="0"/>
                <a:cs typeface="+mj-cs"/>
              </a:rPr>
              <a:t>ولكن </a:t>
            </a:r>
            <a:r>
              <a:rPr lang="ar-SA" sz="2400" dirty="0">
                <a:solidFill>
                  <a:srgbClr val="002060"/>
                </a:solidFill>
                <a:ea typeface="Calibri" panose="020F0502020204030204" pitchFamily="34" charset="0"/>
                <a:cs typeface="+mj-cs"/>
              </a:rPr>
              <a:t>مكنت التقنية الجديدة </a:t>
            </a:r>
            <a:r>
              <a:rPr lang="en-US" sz="2400" dirty="0">
                <a:solidFill>
                  <a:srgbClr val="002060"/>
                </a:solidFill>
                <a:latin typeface="Times New Roman" panose="02020603050405020304" pitchFamily="18" charset="0"/>
                <a:ea typeface="Calibri" panose="020F0502020204030204" pitchFamily="34" charset="0"/>
                <a:cs typeface="+mj-cs"/>
              </a:rPr>
              <a:t>Perspective API </a:t>
            </a:r>
            <a:r>
              <a:rPr lang="ar-SA" sz="2400" dirty="0">
                <a:solidFill>
                  <a:srgbClr val="002060"/>
                </a:solidFill>
                <a:latin typeface="Times New Roman" panose="02020603050405020304" pitchFamily="18" charset="0"/>
                <a:ea typeface="Calibri" panose="020F0502020204030204" pitchFamily="34" charset="0"/>
                <a:cs typeface="+mj-cs"/>
              </a:rPr>
              <a:t>التي طورها </a:t>
            </a:r>
            <a:r>
              <a:rPr lang="en-US" sz="2400" dirty="0">
                <a:solidFill>
                  <a:srgbClr val="002060"/>
                </a:solidFill>
                <a:latin typeface="Times New Roman" panose="02020603050405020304" pitchFamily="18" charset="0"/>
                <a:ea typeface="Calibri" panose="020F0502020204030204" pitchFamily="34" charset="0"/>
                <a:cs typeface="+mj-cs"/>
              </a:rPr>
              <a:t>Jigsaw </a:t>
            </a:r>
            <a:r>
              <a:rPr lang="ar-SA" sz="2400" dirty="0">
                <a:solidFill>
                  <a:srgbClr val="002060"/>
                </a:solidFill>
                <a:latin typeface="Times New Roman" panose="02020603050405020304" pitchFamily="18" charset="0"/>
                <a:ea typeface="Calibri" panose="020F0502020204030204" pitchFamily="34" charset="0"/>
                <a:cs typeface="+mj-cs"/>
              </a:rPr>
              <a:t>من إدارة وتنظيم تعليقات القرّاء بفعالية، وبالتالي تمكن المستخدمون من قراءة تعليقات القراء بواسطة تمرير شريط من اليسار إلى اليمين، ويدل الجزء الأيمن من الشريط على الموضوعات التي تنطوي على تعليقات سلبية، وهذه طريقة جيدة للمستخدمين للقراءة والتفاعل مع التعليقات التي تروق لهم وتجنب التعليقات التي تحمل وجهات نظر </a:t>
            </a:r>
            <a:r>
              <a:rPr lang="ar-SA" sz="2400" dirty="0" smtClean="0">
                <a:solidFill>
                  <a:srgbClr val="002060"/>
                </a:solidFill>
                <a:latin typeface="Times New Roman" panose="02020603050405020304" pitchFamily="18" charset="0"/>
                <a:ea typeface="Calibri" panose="020F0502020204030204" pitchFamily="34" charset="0"/>
                <a:cs typeface="+mj-cs"/>
              </a:rPr>
              <a:t>عدائية</a:t>
            </a:r>
            <a:r>
              <a:rPr lang="ar-EG" sz="2400" dirty="0" smtClean="0">
                <a:solidFill>
                  <a:srgbClr val="002060"/>
                </a:solidFill>
                <a:latin typeface="Times New Roman" panose="02020603050405020304" pitchFamily="18" charset="0"/>
                <a:ea typeface="Calibri" panose="020F0502020204030204" pitchFamily="34" charset="0"/>
                <a:cs typeface="+mj-cs"/>
              </a:rPr>
              <a:t>.</a:t>
            </a:r>
            <a:endParaRPr lang="ar-EG" sz="1400" dirty="0" smtClean="0">
              <a:solidFill>
                <a:srgbClr val="002060"/>
              </a:solidFill>
              <a:effectLst/>
              <a:latin typeface="Calibri" panose="020F0502020204030204" pitchFamily="34" charset="0"/>
              <a:ea typeface="Calibri" panose="020F0502020204030204" pitchFamily="34" charset="0"/>
              <a:cs typeface="+mj-cs"/>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302441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64992" y="894341"/>
            <a:ext cx="4128422" cy="405114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2076" y="889189"/>
            <a:ext cx="11407526" cy="4954002"/>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dirty="0" smtClean="0">
                <a:solidFill>
                  <a:srgbClr val="002060"/>
                </a:solidFill>
                <a:ea typeface="Calibri" panose="020F0502020204030204" pitchFamily="34" charset="0"/>
                <a:cs typeface="Times New Roman" panose="02020603050405020304" pitchFamily="18" charset="0"/>
              </a:rPr>
              <a:t>     </a:t>
            </a:r>
            <a:r>
              <a:rPr lang="ar-SA" sz="2400" dirty="0" smtClean="0">
                <a:solidFill>
                  <a:srgbClr val="002060"/>
                </a:solidFill>
                <a:ea typeface="Calibri" panose="020F0502020204030204" pitchFamily="34" charset="0"/>
                <a:cs typeface="Times New Roman" panose="02020603050405020304" pitchFamily="18" charset="0"/>
              </a:rPr>
              <a:t>ووفقًا </a:t>
            </a:r>
            <a:r>
              <a:rPr lang="ar-SA" sz="2400" dirty="0">
                <a:solidFill>
                  <a:srgbClr val="002060"/>
                </a:solidFill>
                <a:ea typeface="Calibri" panose="020F0502020204030204" pitchFamily="34" charset="0"/>
                <a:cs typeface="Times New Roman" panose="02020603050405020304" pitchFamily="18" charset="0"/>
              </a:rPr>
              <a:t>لصحيفة </a:t>
            </a:r>
            <a:r>
              <a:rPr lang="ar-SA" sz="2400" dirty="0" smtClean="0">
                <a:solidFill>
                  <a:srgbClr val="002060"/>
                </a:solidFill>
                <a:ea typeface="Calibri" panose="020F0502020204030204" pitchFamily="34" charset="0"/>
                <a:cs typeface="Times New Roman" panose="02020603050405020304" pitchFamily="18" charset="0"/>
              </a:rPr>
              <a:t>نيويورك تايمز، </a:t>
            </a:r>
            <a:r>
              <a:rPr lang="ar-SA" sz="2400" dirty="0">
                <a:solidFill>
                  <a:srgbClr val="002060"/>
                </a:solidFill>
                <a:ea typeface="Calibri" panose="020F0502020204030204" pitchFamily="34" charset="0"/>
                <a:cs typeface="Times New Roman" panose="02020603050405020304" pitchFamily="18" charset="0"/>
              </a:rPr>
              <a:t>فإن ما يقرب من </a:t>
            </a:r>
            <a:r>
              <a:rPr lang="ar-SA" sz="2400" dirty="0" smtClean="0">
                <a:solidFill>
                  <a:srgbClr val="002060"/>
                </a:solidFill>
                <a:ea typeface="Calibri" panose="020F0502020204030204" pitchFamily="34" charset="0"/>
                <a:cs typeface="Times New Roman" panose="02020603050405020304" pitchFamily="18" charset="0"/>
              </a:rPr>
              <a:t>ث</a:t>
            </a:r>
            <a:r>
              <a:rPr lang="ar-EG" sz="2400" dirty="0" smtClean="0">
                <a:solidFill>
                  <a:srgbClr val="002060"/>
                </a:solidFill>
                <a:ea typeface="Calibri" panose="020F0502020204030204" pitchFamily="34" charset="0"/>
                <a:cs typeface="Times New Roman" panose="02020603050405020304" pitchFamily="18" charset="0"/>
              </a:rPr>
              <a:t>ُ</a:t>
            </a:r>
            <a:r>
              <a:rPr lang="ar-SA" sz="2400" dirty="0" smtClean="0">
                <a:solidFill>
                  <a:srgbClr val="002060"/>
                </a:solidFill>
                <a:ea typeface="Calibri" panose="020F0502020204030204" pitchFamily="34" charset="0"/>
                <a:cs typeface="Times New Roman" panose="02020603050405020304" pitchFamily="18" charset="0"/>
              </a:rPr>
              <a:t>لث </a:t>
            </a:r>
            <a:r>
              <a:rPr lang="ar-SA" sz="2400" dirty="0">
                <a:solidFill>
                  <a:srgbClr val="002060"/>
                </a:solidFill>
                <a:ea typeface="Calibri" panose="020F0502020204030204" pitchFamily="34" charset="0"/>
                <a:cs typeface="Times New Roman" panose="02020603050405020304" pitchFamily="18" charset="0"/>
              </a:rPr>
              <a:t>المحتوى الذي نشرته </a:t>
            </a:r>
            <a:r>
              <a:rPr lang="ar-SA" sz="2400" dirty="0" smtClean="0">
                <a:solidFill>
                  <a:srgbClr val="002060"/>
                </a:solidFill>
                <a:ea typeface="Calibri" panose="020F0502020204030204" pitchFamily="34" charset="0"/>
                <a:cs typeface="Times New Roman" panose="02020603050405020304" pitchFamily="18" charset="0"/>
              </a:rPr>
              <a:t>بلومبيرغ </a:t>
            </a:r>
            <a:r>
              <a:rPr lang="ar-SA" sz="2400" dirty="0">
                <a:solidFill>
                  <a:srgbClr val="002060"/>
                </a:solidFill>
                <a:ea typeface="Calibri" panose="020F0502020204030204" pitchFamily="34" charset="0"/>
                <a:cs typeface="Times New Roman" panose="02020603050405020304" pitchFamily="18" charset="0"/>
              </a:rPr>
              <a:t>يتم عبر أنظمة آلية دون الحاجة إلى العنصر البشري. كل ذلك يترافق مع توقّعات بأن يتمكّن الذكاء الاصطناعي من كتابة 90% من إجمالي الأخبار بحلول العام 2025. ويوجد منصات إخبارية عريقة أخرى تعمل على مشاريع تقنية متقدمة لتطوير عملية استخراج المحتوى الإخباري وكتابة القصص والأخبار الصحفية، مثل: </a:t>
            </a:r>
            <a:r>
              <a:rPr lang="ar-SA" sz="2400" dirty="0" smtClean="0">
                <a:solidFill>
                  <a:srgbClr val="002060"/>
                </a:solidFill>
                <a:ea typeface="Calibri" panose="020F0502020204030204" pitchFamily="34" charset="0"/>
                <a:cs typeface="Times New Roman" panose="02020603050405020304" pitchFamily="18" charset="0"/>
              </a:rPr>
              <a:t>واشطن بوست </a:t>
            </a:r>
            <a:r>
              <a:rPr lang="ar-SA" sz="2400" dirty="0">
                <a:solidFill>
                  <a:srgbClr val="002060"/>
                </a:solidFill>
                <a:ea typeface="Calibri" panose="020F0502020204030204" pitchFamily="34" charset="0"/>
                <a:cs typeface="Times New Roman" panose="02020603050405020304" pitchFamily="18" charset="0"/>
              </a:rPr>
              <a:t>التي طورت مفهوم الصحافة الآلية </a:t>
            </a:r>
            <a:r>
              <a:rPr lang="en-US" sz="2400" dirty="0" smtClean="0">
                <a:solidFill>
                  <a:srgbClr val="002060"/>
                </a:solidFill>
                <a:latin typeface="Times New Roman" panose="02020603050405020304" pitchFamily="18" charset="0"/>
                <a:ea typeface="Calibri" panose="020F0502020204030204" pitchFamily="34" charset="0"/>
              </a:rPr>
              <a:t>Automated Journalism </a:t>
            </a:r>
            <a:r>
              <a:rPr lang="ar-SA" sz="2400" dirty="0">
                <a:solidFill>
                  <a:srgbClr val="002060"/>
                </a:solidFill>
                <a:ea typeface="Calibri" panose="020F0502020204030204" pitchFamily="34" charset="0"/>
                <a:cs typeface="Times New Roman" panose="02020603050405020304" pitchFamily="18" charset="0"/>
              </a:rPr>
              <a:t>واستخدمت هذه التقنيات لتحليل الأخبار المتعلقة بأولمبياد </a:t>
            </a:r>
            <a:r>
              <a:rPr lang="ar-SA" sz="2400" dirty="0" smtClean="0">
                <a:solidFill>
                  <a:srgbClr val="002060"/>
                </a:solidFill>
                <a:ea typeface="Calibri" panose="020F0502020204030204" pitchFamily="34" charset="0"/>
                <a:cs typeface="Times New Roman" panose="02020603050405020304" pitchFamily="18" charset="0"/>
              </a:rPr>
              <a:t>ريو </a:t>
            </a:r>
            <a:r>
              <a:rPr lang="ar-SA" sz="2400" dirty="0">
                <a:solidFill>
                  <a:srgbClr val="002060"/>
                </a:solidFill>
                <a:ea typeface="Calibri" panose="020F0502020204030204" pitchFamily="34" charset="0"/>
                <a:cs typeface="Times New Roman" panose="02020603050405020304" pitchFamily="18" charset="0"/>
              </a:rPr>
              <a:t>دي </a:t>
            </a:r>
            <a:r>
              <a:rPr lang="ar-SA" sz="2400" dirty="0" smtClean="0">
                <a:solidFill>
                  <a:srgbClr val="002060"/>
                </a:solidFill>
                <a:ea typeface="Calibri" panose="020F0502020204030204" pitchFamily="34" charset="0"/>
                <a:cs typeface="Times New Roman" panose="02020603050405020304" pitchFamily="18" charset="0"/>
              </a:rPr>
              <a:t>جانيرو </a:t>
            </a:r>
            <a:r>
              <a:rPr lang="ar-SA" sz="2400" dirty="0">
                <a:solidFill>
                  <a:srgbClr val="002060"/>
                </a:solidFill>
                <a:ea typeface="Calibri" panose="020F0502020204030204" pitchFamily="34" charset="0"/>
                <a:cs typeface="Times New Roman" panose="02020603050405020304" pitchFamily="18" charset="0"/>
              </a:rPr>
              <a:t>في البرازيل</a:t>
            </a:r>
            <a:r>
              <a:rPr lang="ar-SA" sz="2400" dirty="0" smtClean="0">
                <a:solidFill>
                  <a:srgbClr val="002060"/>
                </a:solidFill>
                <a:ea typeface="Calibri" panose="020F0502020204030204" pitchFamily="34" charset="0"/>
                <a:cs typeface="Times New Roman" panose="02020603050405020304" pitchFamily="18" charset="0"/>
              </a:rPr>
              <a:t>.</a:t>
            </a:r>
            <a:endParaRPr lang="ar-EG" sz="2400" dirty="0">
              <a:solidFill>
                <a:srgbClr val="002060"/>
              </a:solidFil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49045" y="6144197"/>
            <a:ext cx="26162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2060"/>
                </a:solidFill>
                <a:effectLst/>
                <a:uLnTx/>
                <a:uFillTx/>
                <a:latin typeface="Adobe Caslon Pro Bold" panose="0205070206050A020403"/>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916138" y="2585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035965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64992" y="894341"/>
            <a:ext cx="4128422" cy="405114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96980" y="1030310"/>
            <a:ext cx="10159591" cy="4327301"/>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SA" sz="2400" dirty="0">
                <a:solidFill>
                  <a:srgbClr val="002060"/>
                </a:solidFill>
                <a:ea typeface="Calibri" panose="020F0502020204030204" pitchFamily="34" charset="0"/>
                <a:cs typeface="Times New Roman" panose="02020603050405020304" pitchFamily="18" charset="0"/>
              </a:rPr>
              <a:t>أيضًا منصة </a:t>
            </a:r>
            <a:r>
              <a:rPr lang="en-US" sz="2400" dirty="0" smtClean="0">
                <a:solidFill>
                  <a:srgbClr val="002060"/>
                </a:solidFill>
                <a:ea typeface="Calibri" panose="020F0502020204030204" pitchFamily="34" charset="0"/>
                <a:cs typeface="Times New Roman" panose="02020603050405020304" pitchFamily="18" charset="0"/>
              </a:rPr>
              <a:t> </a:t>
            </a:r>
            <a:r>
              <a:rPr lang="en-US" sz="2400" dirty="0" smtClean="0">
                <a:solidFill>
                  <a:srgbClr val="002060"/>
                </a:solidFill>
                <a:latin typeface="Times New Roman" panose="02020603050405020304" pitchFamily="18" charset="0"/>
                <a:ea typeface="Calibri" panose="020F0502020204030204" pitchFamily="34" charset="0"/>
              </a:rPr>
              <a:t>CNN </a:t>
            </a:r>
            <a:r>
              <a:rPr lang="ar-SA" sz="2400" dirty="0">
                <a:solidFill>
                  <a:srgbClr val="002060"/>
                </a:solidFill>
                <a:latin typeface="Times New Roman" panose="02020603050405020304" pitchFamily="18" charset="0"/>
                <a:ea typeface="Calibri" panose="020F0502020204030204" pitchFamily="34" charset="0"/>
              </a:rPr>
              <a:t>تستخدم نظام شات بوت أو الشات الآلي لإرسال تقرير يومي لحسابك في فيس</a:t>
            </a:r>
            <a:r>
              <a:rPr lang="ar-EG" sz="2400" dirty="0">
                <a:solidFill>
                  <a:srgbClr val="002060"/>
                </a:solidFill>
                <a:latin typeface="Times New Roman" panose="02020603050405020304" pitchFamily="18" charset="0"/>
                <a:ea typeface="Calibri" panose="020F0502020204030204" pitchFamily="34" charset="0"/>
              </a:rPr>
              <a:t> </a:t>
            </a:r>
            <a:r>
              <a:rPr lang="ar-SA" sz="2400" dirty="0">
                <a:solidFill>
                  <a:srgbClr val="002060"/>
                </a:solidFill>
                <a:latin typeface="Times New Roman" panose="02020603050405020304" pitchFamily="18" charset="0"/>
                <a:ea typeface="Calibri" panose="020F0502020204030204" pitchFamily="34" charset="0"/>
              </a:rPr>
              <a:t>بوك م</a:t>
            </a:r>
            <a:r>
              <a:rPr lang="ar-EG" sz="2400" dirty="0">
                <a:solidFill>
                  <a:srgbClr val="002060"/>
                </a:solidFill>
                <a:latin typeface="Times New Roman" panose="02020603050405020304" pitchFamily="18" charset="0"/>
                <a:ea typeface="Calibri" panose="020F0502020204030204" pitchFamily="34" charset="0"/>
              </a:rPr>
              <a:t>ا</a:t>
            </a:r>
            <a:r>
              <a:rPr lang="ar-SA" sz="2400" dirty="0">
                <a:solidFill>
                  <a:srgbClr val="002060"/>
                </a:solidFill>
                <a:latin typeface="Times New Roman" panose="02020603050405020304" pitchFamily="18" charset="0"/>
                <a:ea typeface="Calibri" panose="020F0502020204030204" pitchFamily="34" charset="0"/>
              </a:rPr>
              <a:t>سنجر عن أهم الأخبار التي تهمك بناء على اهتماماتك. كذلك تقوم صحيفة </a:t>
            </a:r>
            <a:r>
              <a:rPr lang="ar-SA" sz="2400" dirty="0" smtClean="0">
                <a:solidFill>
                  <a:srgbClr val="002060"/>
                </a:solidFill>
                <a:latin typeface="Times New Roman" panose="02020603050405020304" pitchFamily="18" charset="0"/>
                <a:ea typeface="Calibri" panose="020F0502020204030204" pitchFamily="34" charset="0"/>
              </a:rPr>
              <a:t>الجارديان </a:t>
            </a:r>
            <a:r>
              <a:rPr lang="ar-SA" sz="2400" dirty="0">
                <a:solidFill>
                  <a:srgbClr val="002060"/>
                </a:solidFill>
                <a:latin typeface="Times New Roman" panose="02020603050405020304" pitchFamily="18" charset="0"/>
                <a:ea typeface="Calibri" panose="020F0502020204030204" pitchFamily="34" charset="0"/>
              </a:rPr>
              <a:t>بذات الشيء. أما صحيفة نيويورك تايمز، فهي تعمل أيضًا على تقليص عمليات بناء القصص الصحفية والأخبار عبر مشروع </a:t>
            </a:r>
            <a:r>
              <a:rPr lang="en-US" sz="2400" dirty="0">
                <a:solidFill>
                  <a:srgbClr val="002060"/>
                </a:solidFill>
                <a:latin typeface="Times New Roman" panose="02020603050405020304" pitchFamily="18" charset="0"/>
                <a:ea typeface="Calibri" panose="020F0502020204030204" pitchFamily="34" charset="0"/>
              </a:rPr>
              <a:t> Editor </a:t>
            </a:r>
            <a:r>
              <a:rPr lang="ar-SA" sz="2400" dirty="0">
                <a:solidFill>
                  <a:srgbClr val="002060"/>
                </a:solidFill>
                <a:latin typeface="Times New Roman" panose="02020603050405020304" pitchFamily="18" charset="0"/>
                <a:ea typeface="Calibri" panose="020F0502020204030204" pitchFamily="34" charset="0"/>
              </a:rPr>
              <a:t>الذي يقوم على تحليل المحتوى وفهمه عبر تقنيات الذكاء الاصطناعي وتعلم </a:t>
            </a:r>
            <a:r>
              <a:rPr lang="ar-SA" sz="2400" dirty="0" smtClean="0">
                <a:solidFill>
                  <a:srgbClr val="002060"/>
                </a:solidFill>
                <a:latin typeface="Times New Roman" panose="02020603050405020304" pitchFamily="18" charset="0"/>
                <a:ea typeface="Calibri" panose="020F0502020204030204" pitchFamily="34" charset="0"/>
              </a:rPr>
              <a:t>الآلة</a:t>
            </a:r>
            <a:r>
              <a:rPr lang="ar-EG" sz="2400" dirty="0" smtClean="0">
                <a:solidFill>
                  <a:srgbClr val="002060"/>
                </a:solidFill>
                <a:latin typeface="Times New Roman" panose="02020603050405020304" pitchFamily="18" charset="0"/>
                <a:ea typeface="Calibri" panose="020F0502020204030204" pitchFamily="34" charset="0"/>
              </a:rPr>
              <a:t>.</a:t>
            </a:r>
            <a:endParaRPr lang="ar-EG" sz="2400" dirty="0">
              <a:solidFill>
                <a:srgbClr val="002060"/>
              </a:solidFil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49045" y="6144197"/>
            <a:ext cx="26162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2060"/>
                </a:solidFill>
                <a:effectLst/>
                <a:uLnTx/>
                <a:uFillTx/>
                <a:latin typeface="Adobe Caslon Pro Bold" panose="0205070206050A020403"/>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916138" y="2585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480016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25940" y="1071860"/>
            <a:ext cx="4128422" cy="42342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2276" y="1229529"/>
            <a:ext cx="11352085" cy="4622542"/>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lnSpc>
                <a:spcPct val="150000"/>
              </a:lnSpc>
              <a:spcAft>
                <a:spcPts val="800"/>
              </a:spcAft>
              <a:buFont typeface="Wingdings" panose="05000000000000000000" pitchFamily="2" charset="2"/>
              <a:buChar char="Ø"/>
            </a:pPr>
            <a:r>
              <a:rPr lang="ar-SA" sz="2400" b="1" dirty="0">
                <a:solidFill>
                  <a:srgbClr val="002060"/>
                </a:solidFill>
                <a:latin typeface="Calibri" panose="020F0502020204030204" pitchFamily="34" charset="0"/>
                <a:ea typeface="Calibri" panose="020F0502020204030204" pitchFamily="34" charset="0"/>
                <a:cs typeface="+mj-cs"/>
              </a:rPr>
              <a:t>صحافة النشرات البريدية </a:t>
            </a:r>
            <a:endParaRPr lang="en-US" sz="2400" b="1"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pPr>
            <a:r>
              <a:rPr lang="ar-SA" sz="2400" dirty="0">
                <a:solidFill>
                  <a:srgbClr val="002060"/>
                </a:solidFill>
                <a:ea typeface="Calibri" panose="020F0502020204030204" pitchFamily="34" charset="0"/>
                <a:cs typeface="+mj-cs"/>
              </a:rPr>
              <a:t>يعدُّ إنشاء نشرة بريدية للمواقع الإلكترونية طريقة فعالة لإعادة جذب القراء وإبقائهم على اتصال بأحدث الأخبار والمستجدات، حيث تساعد النشرات البريدية زوار المواقع بالعودة إليها باستمرار. </a:t>
            </a:r>
            <a:r>
              <a:rPr lang="ar-EG" sz="2400" dirty="0" smtClean="0">
                <a:solidFill>
                  <a:srgbClr val="002060"/>
                </a:solidFill>
                <a:ea typeface="Calibri" panose="020F0502020204030204" pitchFamily="34" charset="0"/>
                <a:cs typeface="+mj-cs"/>
              </a:rPr>
              <a:t>و</a:t>
            </a:r>
            <a:r>
              <a:rPr lang="ar-SA" sz="2400" dirty="0" smtClean="0">
                <a:solidFill>
                  <a:srgbClr val="002060"/>
                </a:solidFill>
                <a:ea typeface="Calibri" panose="020F0502020204030204" pitchFamily="34" charset="0"/>
                <a:cs typeface="+mj-cs"/>
              </a:rPr>
              <a:t>تعتبر </a:t>
            </a:r>
            <a:r>
              <a:rPr lang="ar-SA" sz="2400" dirty="0">
                <a:solidFill>
                  <a:srgbClr val="002060"/>
                </a:solidFill>
                <a:ea typeface="Calibri" panose="020F0502020204030204" pitchFamily="34" charset="0"/>
                <a:cs typeface="+mj-cs"/>
              </a:rPr>
              <a:t>النشرات البريدية ضرورية في نقل تسويق الوسيلة الإعلامية إلى المستوى التالي، </a:t>
            </a:r>
            <a:r>
              <a:rPr lang="ar-EG" sz="2400" dirty="0" smtClean="0">
                <a:solidFill>
                  <a:srgbClr val="002060"/>
                </a:solidFill>
                <a:ea typeface="Calibri" panose="020F0502020204030204" pitchFamily="34" charset="0"/>
                <a:cs typeface="+mj-cs"/>
              </a:rPr>
              <a:t>فهى </a:t>
            </a:r>
            <a:r>
              <a:rPr lang="ar-SA" sz="2400" dirty="0" smtClean="0">
                <a:solidFill>
                  <a:srgbClr val="002060"/>
                </a:solidFill>
                <a:ea typeface="Calibri" panose="020F0502020204030204" pitchFamily="34" charset="0"/>
                <a:cs typeface="+mj-cs"/>
              </a:rPr>
              <a:t>توسع </a:t>
            </a:r>
            <a:r>
              <a:rPr lang="ar-SA" sz="2400" dirty="0">
                <a:solidFill>
                  <a:srgbClr val="002060"/>
                </a:solidFill>
                <a:ea typeface="Calibri" panose="020F0502020204030204" pitchFamily="34" charset="0"/>
                <a:cs typeface="+mj-cs"/>
              </a:rPr>
              <a:t>الآفاق وتعطي الجمهور صورة أوسع، ويمكن أن يؤدي تضمين روابط مفيدة وإعطاء أوصاف مرئية إلى جذب المزيد من القراء. ومن أشهر الصحف التي تتميز في النشرات البريدية، صحيفة </a:t>
            </a:r>
            <a:r>
              <a:rPr lang="en-US" sz="2400" dirty="0" smtClean="0">
                <a:solidFill>
                  <a:srgbClr val="002060"/>
                </a:solidFill>
                <a:latin typeface="Bell MT" panose="02020503060305020303" pitchFamily="18" charset="0"/>
                <a:ea typeface="Calibri" panose="020F0502020204030204" pitchFamily="34" charset="0"/>
                <a:cs typeface="+mj-cs"/>
              </a:rPr>
              <a:t>Times</a:t>
            </a:r>
            <a:r>
              <a:rPr lang="ar-EG" sz="2400" dirty="0" smtClean="0">
                <a:solidFill>
                  <a:srgbClr val="002060"/>
                </a:solidFill>
                <a:ea typeface="Calibri" panose="020F0502020204030204" pitchFamily="34" charset="0"/>
                <a:cs typeface="+mj-cs"/>
              </a:rPr>
              <a:t> </a:t>
            </a:r>
            <a:r>
              <a:rPr lang="ar-SA" sz="2400" dirty="0" smtClean="0">
                <a:solidFill>
                  <a:srgbClr val="002060"/>
                </a:solidFill>
                <a:ea typeface="Calibri" panose="020F0502020204030204" pitchFamily="34" charset="0"/>
                <a:cs typeface="+mj-cs"/>
              </a:rPr>
              <a:t>التي </a:t>
            </a:r>
            <a:r>
              <a:rPr lang="ar-SA" sz="2400" dirty="0">
                <a:solidFill>
                  <a:srgbClr val="002060"/>
                </a:solidFill>
                <a:ea typeface="Calibri" panose="020F0502020204030204" pitchFamily="34" charset="0"/>
                <a:cs typeface="+mj-cs"/>
              </a:rPr>
              <a:t>لديها 13 مليون مشترك لأكثر من 50 نشرة إخبارية عبر الرسائل الإلكترونية، </a:t>
            </a:r>
            <a:r>
              <a:rPr lang="ar-SA" sz="2400" dirty="0" smtClean="0">
                <a:solidFill>
                  <a:srgbClr val="002060"/>
                </a:solidFill>
                <a:ea typeface="Calibri" panose="020F0502020204030204" pitchFamily="34" charset="0"/>
                <a:cs typeface="+mj-cs"/>
              </a:rPr>
              <a:t>مما </a:t>
            </a:r>
            <a:r>
              <a:rPr lang="ar-SA" sz="2400" dirty="0">
                <a:solidFill>
                  <a:srgbClr val="002060"/>
                </a:solidFill>
                <a:ea typeface="Calibri" panose="020F0502020204030204" pitchFamily="34" charset="0"/>
                <a:cs typeface="+mj-cs"/>
              </a:rPr>
              <a:t>يعني أن التايمز لديها قناة اتصال مع مستخدميها لا يمكن أن </a:t>
            </a:r>
            <a:r>
              <a:rPr lang="ar-SA" sz="2400" dirty="0" smtClean="0">
                <a:solidFill>
                  <a:srgbClr val="002060"/>
                </a:solidFill>
                <a:ea typeface="Calibri" panose="020F0502020204030204" pitchFamily="34" charset="0"/>
                <a:cs typeface="+mj-cs"/>
              </a:rPr>
              <a:t>ي</a:t>
            </a:r>
            <a:r>
              <a:rPr lang="ar-EG" sz="2400" dirty="0" smtClean="0">
                <a:solidFill>
                  <a:srgbClr val="002060"/>
                </a:solidFill>
                <a:ea typeface="Calibri" panose="020F0502020204030204" pitchFamily="34" charset="0"/>
                <a:cs typeface="+mj-cs"/>
              </a:rPr>
              <a:t>نول منها</a:t>
            </a:r>
            <a:r>
              <a:rPr lang="ar-SA" sz="2400" dirty="0" smtClean="0">
                <a:solidFill>
                  <a:srgbClr val="002060"/>
                </a:solidFill>
                <a:ea typeface="Calibri" panose="020F0502020204030204" pitchFamily="34" charset="0"/>
                <a:cs typeface="+mj-cs"/>
              </a:rPr>
              <a:t> فيس </a:t>
            </a:r>
            <a:r>
              <a:rPr lang="ar-SA" sz="2400" dirty="0">
                <a:solidFill>
                  <a:srgbClr val="002060"/>
                </a:solidFill>
                <a:ea typeface="Calibri" panose="020F0502020204030204" pitchFamily="34" charset="0"/>
                <a:cs typeface="+mj-cs"/>
              </a:rPr>
              <a:t>بوك </a:t>
            </a:r>
            <a:r>
              <a:rPr lang="ar-EG" sz="2400" dirty="0">
                <a:solidFill>
                  <a:srgbClr val="002060"/>
                </a:solidFill>
                <a:ea typeface="Calibri" panose="020F0502020204030204" pitchFamily="34" charset="0"/>
                <a:cs typeface="+mj-cs"/>
              </a:rPr>
              <a:t>أ</a:t>
            </a:r>
            <a:r>
              <a:rPr lang="ar-SA" sz="2400" dirty="0" smtClean="0">
                <a:solidFill>
                  <a:srgbClr val="002060"/>
                </a:solidFill>
                <a:ea typeface="Calibri" panose="020F0502020204030204" pitchFamily="34" charset="0"/>
                <a:cs typeface="+mj-cs"/>
              </a:rPr>
              <a:t>و </a:t>
            </a:r>
            <a:r>
              <a:rPr lang="ar-SA" sz="2400" dirty="0">
                <a:solidFill>
                  <a:srgbClr val="002060"/>
                </a:solidFill>
                <a:ea typeface="Calibri" panose="020F0502020204030204" pitchFamily="34" charset="0"/>
                <a:cs typeface="+mj-cs"/>
              </a:rPr>
              <a:t>جوجل </a:t>
            </a:r>
            <a:r>
              <a:rPr lang="ar-EG" sz="2400" dirty="0" smtClean="0">
                <a:solidFill>
                  <a:srgbClr val="002060"/>
                </a:solidFill>
                <a:ea typeface="Calibri" panose="020F0502020204030204" pitchFamily="34" charset="0"/>
                <a:cs typeface="+mj-cs"/>
              </a:rPr>
              <a:t>أو</a:t>
            </a:r>
            <a:r>
              <a:rPr lang="ar-SA" sz="2400" dirty="0" smtClean="0">
                <a:solidFill>
                  <a:srgbClr val="002060"/>
                </a:solidFill>
                <a:ea typeface="Calibri" panose="020F0502020204030204" pitchFamily="34" charset="0"/>
                <a:cs typeface="+mj-cs"/>
              </a:rPr>
              <a:t> </a:t>
            </a:r>
            <a:r>
              <a:rPr lang="ar-SA" sz="2400" dirty="0">
                <a:solidFill>
                  <a:srgbClr val="002060"/>
                </a:solidFill>
                <a:ea typeface="Calibri" panose="020F0502020204030204" pitchFamily="34" charset="0"/>
                <a:cs typeface="+mj-cs"/>
              </a:rPr>
              <a:t>عمالقة إيرادات الإعلانات. </a:t>
            </a:r>
            <a:endParaRPr lang="ar-EG" sz="2400" b="1" i="0" dirty="0">
              <a:solidFill>
                <a:srgbClr val="002060"/>
              </a:solidFill>
              <a:effectLst/>
              <a:latin typeface="Cairo"/>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74804" y="632171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13C52CA0-A6B4-4625-9085-B55C081BE5B1}"/>
              </a:ext>
            </a:extLst>
          </p:cNvPr>
          <p:cNvSpPr/>
          <p:nvPr/>
        </p:nvSpPr>
        <p:spPr>
          <a:xfrm flipV="1">
            <a:off x="2023672" y="37897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ounded Rectangle 2"/>
          <p:cNvSpPr/>
          <p:nvPr/>
        </p:nvSpPr>
        <p:spPr>
          <a:xfrm>
            <a:off x="4419661" y="494503"/>
            <a:ext cx="3477296" cy="6928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endParaRPr lang="ar-EG" sz="2400" b="1" dirty="0">
              <a:solidFill>
                <a:srgbClr val="002060"/>
              </a:solidFill>
              <a:latin typeface="Cairo"/>
            </a:endParaRPr>
          </a:p>
        </p:txBody>
      </p:sp>
    </p:spTree>
    <p:extLst>
      <p:ext uri="{BB962C8B-B14F-4D97-AF65-F5344CB8AC3E}">
        <p14:creationId xmlns:p14="http://schemas.microsoft.com/office/powerpoint/2010/main" val="20771145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841937" y="1607144"/>
            <a:ext cx="8628846" cy="3885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17487" y="6341127"/>
            <a:ext cx="2522112" cy="400110"/>
          </a:xfrm>
          <a:prstGeom prst="rect">
            <a:avLst/>
          </a:prstGeom>
          <a:noFill/>
        </p:spPr>
        <p:txBody>
          <a:bodyPr wrap="square" rtlCol="0">
            <a:spAutoFit/>
          </a:bodyPr>
          <a:lstStyle/>
          <a:p>
            <a:pPr algn="ctr"/>
            <a:r>
              <a:rPr lang="en-US" sz="2000" dirty="0">
                <a:solidFill>
                  <a:srgbClr val="002060"/>
                </a:solidFill>
                <a:latin typeface="Adobe Caslon Pro" panose="0205050205050A020403" pitchFamily="18" charset="0"/>
              </a:rPr>
              <a:t>www.midocean.ae</a:t>
            </a:r>
          </a:p>
        </p:txBody>
      </p:sp>
      <p:pic>
        <p:nvPicPr>
          <p:cNvPr id="10" name="Graphic 22">
            <a:extLst>
              <a:ext uri="{FF2B5EF4-FFF2-40B4-BE49-F238E27FC236}">
                <a16:creationId xmlns:a16="http://schemas.microsoft.com/office/drawing/2014/main" id="{D4B1044B-97AF-4D45-B09A-350C657F253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97036" y="57923"/>
            <a:ext cx="1942563" cy="700324"/>
          </a:xfrm>
          <a:prstGeom prst="rect">
            <a:avLst/>
          </a:prstGeom>
        </p:spPr>
      </p:pic>
      <p:sp>
        <p:nvSpPr>
          <p:cNvPr id="3" name="Rounded Rectangle 2"/>
          <p:cNvSpPr/>
          <p:nvPr/>
        </p:nvSpPr>
        <p:spPr>
          <a:xfrm>
            <a:off x="4421299" y="714901"/>
            <a:ext cx="4503313" cy="66695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15000"/>
              </a:lnSpc>
              <a:spcAft>
                <a:spcPts val="0"/>
              </a:spcAft>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rPr>
              <a:t>إرشادات أخلاقيات الذكاء الاصطناعي:</a:t>
            </a:r>
            <a:endParaRPr lang="en-US" sz="16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ounded Rectangle 7"/>
          <p:cNvSpPr/>
          <p:nvPr/>
        </p:nvSpPr>
        <p:spPr>
          <a:xfrm>
            <a:off x="1828800" y="1607144"/>
            <a:ext cx="9504163" cy="379926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15000"/>
              </a:lnSpc>
              <a:spcAft>
                <a:spcPts val="0"/>
              </a:spcAft>
            </a:pPr>
            <a:r>
              <a:rPr lang="ar-EG" sz="2400" b="1" dirty="0" smtClean="0">
                <a:solidFill>
                  <a:srgbClr val="002060"/>
                </a:solidFill>
                <a:latin typeface="Calibri" panose="020F0502020204030204" pitchFamily="34" charset="0"/>
                <a:ea typeface="Calibri" panose="020F0502020204030204" pitchFamily="34" charset="0"/>
                <a:cs typeface="+mj-cs"/>
              </a:rPr>
              <a:t>1.وضع </a:t>
            </a:r>
            <a:r>
              <a:rPr lang="ar-EG" sz="2400" b="1" dirty="0">
                <a:solidFill>
                  <a:srgbClr val="002060"/>
                </a:solidFill>
                <a:latin typeface="Calibri" panose="020F0502020204030204" pitchFamily="34" charset="0"/>
                <a:ea typeface="Calibri" panose="020F0502020204030204" pitchFamily="34" charset="0"/>
                <a:cs typeface="+mj-cs"/>
              </a:rPr>
              <a:t>مبادئ توجيهية </a:t>
            </a:r>
            <a:r>
              <a:rPr lang="ar-EG" sz="2400" b="1" dirty="0" smtClean="0">
                <a:solidFill>
                  <a:srgbClr val="002060"/>
                </a:solidFill>
                <a:latin typeface="Calibri" panose="020F0502020204030204" pitchFamily="34" charset="0"/>
                <a:ea typeface="Calibri" panose="020F0502020204030204" pitchFamily="34" charset="0"/>
                <a:cs typeface="+mj-cs"/>
              </a:rPr>
              <a:t>واضحة: </a:t>
            </a:r>
            <a:r>
              <a:rPr lang="ar-EG" sz="2400" dirty="0">
                <a:solidFill>
                  <a:srgbClr val="002060"/>
                </a:solidFill>
                <a:latin typeface="Calibri" panose="020F0502020204030204" pitchFamily="34" charset="0"/>
                <a:ea typeface="Calibri" panose="020F0502020204030204" pitchFamily="34" charset="0"/>
                <a:cs typeface="+mj-cs"/>
              </a:rPr>
              <a:t>حول الاستخدام الأخلاقي للذكاء الاصطناعي في التقارير </a:t>
            </a:r>
            <a:r>
              <a:rPr lang="ar-EG" sz="2400" dirty="0" smtClean="0">
                <a:solidFill>
                  <a:srgbClr val="002060"/>
                </a:solidFill>
                <a:latin typeface="Calibri" panose="020F0502020204030204" pitchFamily="34" charset="0"/>
                <a:ea typeface="Calibri" panose="020F0502020204030204" pitchFamily="34" charset="0"/>
                <a:cs typeface="+mj-cs"/>
              </a:rPr>
              <a:t>الإخبارية، ويجب </a:t>
            </a:r>
            <a:r>
              <a:rPr lang="ar-EG" sz="2400" dirty="0">
                <a:solidFill>
                  <a:srgbClr val="002060"/>
                </a:solidFill>
                <a:latin typeface="Calibri" panose="020F0502020204030204" pitchFamily="34" charset="0"/>
                <a:ea typeface="Calibri" panose="020F0502020204030204" pitchFamily="34" charset="0"/>
                <a:cs typeface="+mj-cs"/>
              </a:rPr>
              <a:t>أن تتناول هذه الإرشادات التخفيف من التحيز والشفافية والمساءلة في تطوير خوارزميات الذكاء الاصطناعي ونشرها</a:t>
            </a:r>
            <a:r>
              <a:rPr lang="ar-EG" sz="2400" dirty="0" smtClean="0">
                <a:solidFill>
                  <a:srgbClr val="002060"/>
                </a:solidFill>
                <a:latin typeface="Calibri" panose="020F0502020204030204" pitchFamily="34" charset="0"/>
                <a:ea typeface="Calibri" panose="020F0502020204030204" pitchFamily="34"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lnSpc>
                <a:spcPct val="115000"/>
              </a:lnSpc>
              <a:spcAft>
                <a:spcPts val="0"/>
              </a:spcAft>
            </a:pPr>
            <a:r>
              <a:rPr lang="ar-EG" sz="2400" dirty="0" smtClean="0">
                <a:solidFill>
                  <a:srgbClr val="002060"/>
                </a:solidFill>
                <a:latin typeface="Calibri" panose="020F0502020204030204" pitchFamily="34" charset="0"/>
                <a:ea typeface="Calibri" panose="020F0502020204030204" pitchFamily="34" charset="0"/>
                <a:cs typeface="+mj-cs"/>
              </a:rPr>
              <a:t>2. </a:t>
            </a:r>
            <a:r>
              <a:rPr lang="ar-EG" sz="2400" b="1" dirty="0" smtClean="0">
                <a:solidFill>
                  <a:srgbClr val="002060"/>
                </a:solidFill>
                <a:latin typeface="Calibri" panose="020F0502020204030204" pitchFamily="34" charset="0"/>
                <a:ea typeface="Calibri" panose="020F0502020204030204" pitchFamily="34" charset="0"/>
                <a:cs typeface="+mj-cs"/>
              </a:rPr>
              <a:t>الرقابة </a:t>
            </a:r>
            <a:r>
              <a:rPr lang="ar-EG" sz="2400" b="1" dirty="0">
                <a:solidFill>
                  <a:srgbClr val="002060"/>
                </a:solidFill>
                <a:latin typeface="Calibri" panose="020F0502020204030204" pitchFamily="34" charset="0"/>
                <a:ea typeface="Calibri" panose="020F0502020204030204" pitchFamily="34" charset="0"/>
                <a:cs typeface="+mj-cs"/>
              </a:rPr>
              <a:t>البشرية: </a:t>
            </a:r>
            <a:r>
              <a:rPr lang="ar-EG" sz="2400" dirty="0">
                <a:solidFill>
                  <a:srgbClr val="002060"/>
                </a:solidFill>
                <a:latin typeface="Calibri" panose="020F0502020204030204" pitchFamily="34" charset="0"/>
                <a:ea typeface="Calibri" panose="020F0502020204030204" pitchFamily="34" charset="0"/>
                <a:cs typeface="+mj-cs"/>
              </a:rPr>
              <a:t>تأكد من قيام المحررين والصحفيين من البشر بمراجعة والتحقق من المحتوى الذي تم إنشاؤه بواسطة الذكاء الاصطناعي قبل النشر. </a:t>
            </a:r>
            <a:r>
              <a:rPr lang="ar-EG" sz="2400" dirty="0" smtClean="0">
                <a:solidFill>
                  <a:srgbClr val="002060"/>
                </a:solidFill>
                <a:latin typeface="Calibri" panose="020F0502020204030204" pitchFamily="34" charset="0"/>
                <a:ea typeface="Calibri" panose="020F0502020204030204" pitchFamily="34" charset="0"/>
                <a:cs typeface="+mj-cs"/>
              </a:rPr>
              <a:t>فالرقابة البشرية هنا </a:t>
            </a:r>
            <a:r>
              <a:rPr lang="ar-EG" sz="2400" dirty="0">
                <a:solidFill>
                  <a:srgbClr val="002060"/>
                </a:solidFill>
                <a:latin typeface="Calibri" panose="020F0502020204030204" pitchFamily="34" charset="0"/>
                <a:ea typeface="Calibri" panose="020F0502020204030204" pitchFamily="34" charset="0"/>
                <a:cs typeface="+mj-cs"/>
              </a:rPr>
              <a:t>ضرورية </a:t>
            </a:r>
            <a:r>
              <a:rPr lang="ar-EG" sz="2400" dirty="0" smtClean="0">
                <a:solidFill>
                  <a:srgbClr val="002060"/>
                </a:solidFill>
                <a:latin typeface="Calibri" panose="020F0502020204030204" pitchFamily="34" charset="0"/>
                <a:ea typeface="Calibri" panose="020F0502020204030204" pitchFamily="34" charset="0"/>
                <a:cs typeface="+mj-cs"/>
              </a:rPr>
              <a:t>للكشف عن </a:t>
            </a:r>
            <a:r>
              <a:rPr lang="ar-EG" sz="2400" dirty="0">
                <a:solidFill>
                  <a:srgbClr val="002060"/>
                </a:solidFill>
                <a:latin typeface="Calibri" panose="020F0502020204030204" pitchFamily="34" charset="0"/>
                <a:ea typeface="Calibri" panose="020F0502020204030204" pitchFamily="34" charset="0"/>
                <a:cs typeface="+mj-cs"/>
              </a:rPr>
              <a:t>الأخطاء، والحفاظ على معايير التحرير، ومنع نشر المعلومات الكاذبة.</a:t>
            </a:r>
            <a:endParaRPr lang="en-US" sz="2400" dirty="0">
              <a:solidFill>
                <a:srgbClr val="002060"/>
              </a:solidFill>
              <a:effectLst/>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832434" y="1563319"/>
            <a:ext cx="9192581" cy="43659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8" name="Rectangle 17">
            <a:extLst>
              <a:ext uri="{FF2B5EF4-FFF2-40B4-BE49-F238E27FC236}">
                <a16:creationId xmlns:a16="http://schemas.microsoft.com/office/drawing/2014/main" id="{9BFC32B8-BDEE-2CBC-DFF5-CD482608568C}"/>
              </a:ext>
            </a:extLst>
          </p:cNvPr>
          <p:cNvSpPr/>
          <p:nvPr/>
        </p:nvSpPr>
        <p:spPr>
          <a:xfrm>
            <a:off x="10474231" y="5575314"/>
            <a:ext cx="1255489" cy="7078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Rectangle: Rounded Corners 12">
            <a:extLst>
              <a:ext uri="{FF2B5EF4-FFF2-40B4-BE49-F238E27FC236}">
                <a16:creationId xmlns:a16="http://schemas.microsoft.com/office/drawing/2014/main" id="{B64D5AF1-FCFE-4525-AA72-47533D7DA024}"/>
              </a:ext>
            </a:extLst>
          </p:cNvPr>
          <p:cNvSpPr/>
          <p:nvPr/>
        </p:nvSpPr>
        <p:spPr>
          <a:xfrm>
            <a:off x="1056068" y="1482806"/>
            <a:ext cx="9500402" cy="4211873"/>
          </a:xfrm>
          <a:prstGeom prst="roundRect">
            <a:avLst>
              <a:gd name="adj" fmla="val 6140"/>
            </a:avLst>
          </a:prstGeom>
          <a:solidFill>
            <a:schemeClr val="accent5">
              <a:lumMod val="20000"/>
              <a:lumOff val="80000"/>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15000"/>
              </a:lnSpc>
              <a:spcAft>
                <a:spcPts val="0"/>
              </a:spcAft>
            </a:pPr>
            <a:r>
              <a:rPr lang="ar-EG" sz="2400" dirty="0" smtClean="0">
                <a:solidFill>
                  <a:srgbClr val="002060"/>
                </a:solidFill>
                <a:latin typeface="Calibri" panose="020F0502020204030204" pitchFamily="34" charset="0"/>
                <a:ea typeface="Calibri" panose="020F0502020204030204" pitchFamily="34" charset="0"/>
                <a:cs typeface="+mj-cs"/>
              </a:rPr>
              <a:t>3. </a:t>
            </a:r>
            <a:r>
              <a:rPr lang="ar-EG" sz="2400" b="1" dirty="0" smtClean="0">
                <a:solidFill>
                  <a:srgbClr val="002060"/>
                </a:solidFill>
                <a:latin typeface="Calibri" panose="020F0502020204030204" pitchFamily="34" charset="0"/>
                <a:ea typeface="Calibri" panose="020F0502020204030204" pitchFamily="34" charset="0"/>
                <a:cs typeface="+mj-cs"/>
              </a:rPr>
              <a:t>التنوع </a:t>
            </a:r>
            <a:r>
              <a:rPr lang="ar-EG" sz="2400" b="1" dirty="0">
                <a:solidFill>
                  <a:srgbClr val="002060"/>
                </a:solidFill>
                <a:latin typeface="Calibri" panose="020F0502020204030204" pitchFamily="34" charset="0"/>
                <a:ea typeface="Calibri" panose="020F0502020204030204" pitchFamily="34" charset="0"/>
                <a:cs typeface="+mj-cs"/>
              </a:rPr>
              <a:t>والشمول: </a:t>
            </a:r>
            <a:endParaRPr lang="ar-EG" sz="2400" b="1" dirty="0" smtClean="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spcAft>
                <a:spcPts val="0"/>
              </a:spcAft>
              <a:buFontTx/>
              <a:buChar char="-"/>
            </a:pPr>
            <a:r>
              <a:rPr lang="ar-EG" sz="2400" dirty="0" smtClean="0">
                <a:solidFill>
                  <a:srgbClr val="002060"/>
                </a:solidFill>
                <a:latin typeface="Calibri" panose="020F0502020204030204" pitchFamily="34" charset="0"/>
                <a:ea typeface="Calibri" panose="020F0502020204030204" pitchFamily="34" charset="0"/>
                <a:cs typeface="+mj-cs"/>
              </a:rPr>
              <a:t>تشجيع </a:t>
            </a:r>
            <a:r>
              <a:rPr lang="ar-EG" sz="2400" dirty="0">
                <a:solidFill>
                  <a:srgbClr val="002060"/>
                </a:solidFill>
                <a:latin typeface="Calibri" panose="020F0502020204030204" pitchFamily="34" charset="0"/>
                <a:ea typeface="Calibri" panose="020F0502020204030204" pitchFamily="34" charset="0"/>
                <a:cs typeface="+mj-cs"/>
              </a:rPr>
              <a:t>وجهات النظر المتنوعة والشاملة في التقارير الإخبارية. </a:t>
            </a:r>
            <a:endParaRPr lang="ar-EG" sz="2400" dirty="0" smtClean="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spcAft>
                <a:spcPts val="0"/>
              </a:spcAft>
              <a:buFontTx/>
              <a:buChar char="-"/>
            </a:pPr>
            <a:r>
              <a:rPr lang="ar-EG" sz="2400" dirty="0" smtClean="0">
                <a:solidFill>
                  <a:srgbClr val="002060"/>
                </a:solidFill>
                <a:latin typeface="Calibri" panose="020F0502020204030204" pitchFamily="34" charset="0"/>
                <a:ea typeface="Calibri" panose="020F0502020204030204" pitchFamily="34" charset="0"/>
                <a:cs typeface="+mj-cs"/>
              </a:rPr>
              <a:t>يجب </a:t>
            </a:r>
            <a:r>
              <a:rPr lang="ar-EG" sz="2400" dirty="0">
                <a:solidFill>
                  <a:srgbClr val="002060"/>
                </a:solidFill>
                <a:latin typeface="Calibri" panose="020F0502020204030204" pitchFamily="34" charset="0"/>
                <a:ea typeface="Calibri" panose="020F0502020204030204" pitchFamily="34" charset="0"/>
                <a:cs typeface="+mj-cs"/>
              </a:rPr>
              <a:t>أن تعزز السياسات التحريرية إدراج الأصوات ووجهات النظر المختلفة لتجنب تعزيز التحيزات الموجودة في خوارزميات الذكاء الاصطناعي.</a:t>
            </a:r>
            <a:endParaRPr lang="en-US" sz="16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endParaRPr lang="en-US" sz="1600" dirty="0">
              <a:solidFill>
                <a:srgbClr val="002060"/>
              </a:solidFill>
              <a:latin typeface="Calibri" panose="020F0502020204030204" pitchFamily="34" charset="0"/>
              <a:ea typeface="Calibri" panose="020F0502020204030204" pitchFamily="34" charset="0"/>
              <a:cs typeface="+mj-cs"/>
            </a:endParaRPr>
          </a:p>
          <a:p>
            <a:pPr lvl="0" algn="justLow" rtl="1">
              <a:lnSpc>
                <a:spcPct val="115000"/>
              </a:lnSpc>
              <a:spcAft>
                <a:spcPts val="0"/>
              </a:spcAft>
            </a:pPr>
            <a:r>
              <a:rPr lang="ar-EG" sz="2400" dirty="0" smtClean="0">
                <a:solidFill>
                  <a:srgbClr val="002060"/>
                </a:solidFill>
                <a:latin typeface="Calibri" panose="020F0502020204030204" pitchFamily="34" charset="0"/>
                <a:ea typeface="Calibri" panose="020F0502020204030204" pitchFamily="34" charset="0"/>
                <a:cs typeface="+mj-cs"/>
              </a:rPr>
              <a:t>4. </a:t>
            </a:r>
            <a:r>
              <a:rPr lang="ar-EG" sz="2400" b="1" dirty="0" smtClean="0">
                <a:solidFill>
                  <a:srgbClr val="002060"/>
                </a:solidFill>
                <a:latin typeface="Calibri" panose="020F0502020204030204" pitchFamily="34" charset="0"/>
                <a:ea typeface="Calibri" panose="020F0502020204030204" pitchFamily="34" charset="0"/>
                <a:cs typeface="+mj-cs"/>
              </a:rPr>
              <a:t>القابلية </a:t>
            </a:r>
            <a:r>
              <a:rPr lang="ar-EG" sz="2400" b="1" dirty="0">
                <a:solidFill>
                  <a:srgbClr val="002060"/>
                </a:solidFill>
                <a:latin typeface="Calibri" panose="020F0502020204030204" pitchFamily="34" charset="0"/>
                <a:ea typeface="Calibri" panose="020F0502020204030204" pitchFamily="34" charset="0"/>
                <a:cs typeface="+mj-cs"/>
              </a:rPr>
              <a:t>للتفسير والإفصاح: </a:t>
            </a:r>
            <a:endParaRPr lang="ar-EG" sz="2400" b="1" dirty="0" smtClean="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spcAft>
                <a:spcPts val="0"/>
              </a:spcAft>
              <a:buFontTx/>
              <a:buChar char="-"/>
            </a:pPr>
            <a:r>
              <a:rPr lang="ar-EG" sz="2400" dirty="0" smtClean="0">
                <a:solidFill>
                  <a:srgbClr val="002060"/>
                </a:solidFill>
                <a:latin typeface="Calibri" panose="020F0502020204030204" pitchFamily="34" charset="0"/>
                <a:ea typeface="Calibri" panose="020F0502020204030204" pitchFamily="34" charset="0"/>
                <a:cs typeface="+mj-cs"/>
              </a:rPr>
              <a:t>الكشف </a:t>
            </a:r>
            <a:r>
              <a:rPr lang="ar-EG" sz="2400" dirty="0">
                <a:solidFill>
                  <a:srgbClr val="002060"/>
                </a:solidFill>
                <a:latin typeface="Calibri" panose="020F0502020204030204" pitchFamily="34" charset="0"/>
                <a:ea typeface="Calibri" panose="020F0502020204030204" pitchFamily="34" charset="0"/>
                <a:cs typeface="+mj-cs"/>
              </a:rPr>
              <a:t>بوضوح عن وقت استخدام أدوات الذكاء الاصطناعي في إنتاج </a:t>
            </a:r>
            <a:r>
              <a:rPr lang="ar-EG" sz="2400" dirty="0" smtClean="0">
                <a:solidFill>
                  <a:srgbClr val="002060"/>
                </a:solidFill>
                <a:latin typeface="Calibri" panose="020F0502020204030204" pitchFamily="34" charset="0"/>
                <a:ea typeface="Calibri" panose="020F0502020204030204" pitchFamily="34" charset="0"/>
                <a:cs typeface="+mj-cs"/>
              </a:rPr>
              <a:t>الأخبار</a:t>
            </a:r>
          </a:p>
          <a:p>
            <a:pPr marL="342900" lvl="0" indent="-342900" algn="justLow" rtl="1">
              <a:lnSpc>
                <a:spcPct val="115000"/>
              </a:lnSpc>
              <a:spcAft>
                <a:spcPts val="0"/>
              </a:spcAft>
              <a:buFontTx/>
              <a:buChar char="-"/>
            </a:pPr>
            <a:r>
              <a:rPr lang="ar-EG" sz="2400" dirty="0" smtClean="0">
                <a:solidFill>
                  <a:srgbClr val="002060"/>
                </a:solidFill>
                <a:latin typeface="Calibri" panose="020F0502020204030204" pitchFamily="34" charset="0"/>
                <a:ea typeface="Calibri" panose="020F0502020204030204" pitchFamily="34" charset="0"/>
                <a:cs typeface="+mj-cs"/>
              </a:rPr>
              <a:t>تقديم </a:t>
            </a:r>
            <a:r>
              <a:rPr lang="ar-EG" sz="2400" dirty="0">
                <a:solidFill>
                  <a:srgbClr val="002060"/>
                </a:solidFill>
                <a:latin typeface="Calibri" panose="020F0502020204030204" pitchFamily="34" charset="0"/>
                <a:ea typeface="Calibri" panose="020F0502020204030204" pitchFamily="34" charset="0"/>
                <a:cs typeface="+mj-cs"/>
              </a:rPr>
              <a:t>تفسيرات لكيفية إنشاء المحتوى الذي تم إنشاؤه بواسطة الذكاء </a:t>
            </a:r>
            <a:r>
              <a:rPr lang="ar-EG" sz="2400" dirty="0" smtClean="0">
                <a:solidFill>
                  <a:srgbClr val="002060"/>
                </a:solidFill>
                <a:latin typeface="Calibri" panose="020F0502020204030204" pitchFamily="34" charset="0"/>
                <a:ea typeface="Calibri" panose="020F0502020204030204" pitchFamily="34" charset="0"/>
                <a:cs typeface="+mj-cs"/>
              </a:rPr>
              <a:t>الاصطناعي، فهذا </a:t>
            </a:r>
            <a:r>
              <a:rPr lang="ar-EG" sz="2400" dirty="0">
                <a:solidFill>
                  <a:srgbClr val="002060"/>
                </a:solidFill>
                <a:latin typeface="Calibri" panose="020F0502020204030204" pitchFamily="34" charset="0"/>
                <a:ea typeface="Calibri" panose="020F0502020204030204" pitchFamily="34" charset="0"/>
                <a:cs typeface="+mj-cs"/>
              </a:rPr>
              <a:t>يعزز الشفافية ويساعد في بناء الثقة مع الجمهور.</a:t>
            </a:r>
            <a:endParaRPr lang="en-US" sz="16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EG" sz="2400" dirty="0">
                <a:latin typeface="Calibri" panose="020F0502020204030204" pitchFamily="34" charset="0"/>
                <a:ea typeface="Calibri" panose="020F0502020204030204" pitchFamily="34" charset="0"/>
              </a:rPr>
              <a:t>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556470" y="5575314"/>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No: </a:t>
            </a:r>
            <a:r>
              <a:rPr lang="en-US" sz="2000" dirty="0" smtClean="0">
                <a:solidFill>
                  <a:schemeClr val="bg1"/>
                </a:solidFill>
                <a:latin typeface="Times New Roman" panose="02020603050405020304" pitchFamily="18" charset="0"/>
                <a:cs typeface="Times New Roman" panose="02020603050405020304" pitchFamily="18" charset="0"/>
              </a:rPr>
              <a:t>9</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9575800" y="6283200"/>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pic>
        <p:nvPicPr>
          <p:cNvPr id="9" name="Graphic 22">
            <a:extLst>
              <a:ext uri="{FF2B5EF4-FFF2-40B4-BE49-F238E27FC236}">
                <a16:creationId xmlns:a16="http://schemas.microsoft.com/office/drawing/2014/main" id="{E9551DE7-9BEE-4DA3-BB36-FD5CF0A3D3B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Tree>
    <p:extLst>
      <p:ext uri="{BB962C8B-B14F-4D97-AF65-F5344CB8AC3E}">
        <p14:creationId xmlns:p14="http://schemas.microsoft.com/office/powerpoint/2010/main" val="3825609883"/>
      </p:ext>
    </p:extLst>
  </p:cSld>
  <p:clrMapOvr>
    <a:masterClrMapping/>
  </p:clrMapOvr>
  <p:transition spd="slow">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030310" y="1262130"/>
            <a:ext cx="9774120" cy="47007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6" name="Rectangle 25">
            <a:extLst>
              <a:ext uri="{FF2B5EF4-FFF2-40B4-BE49-F238E27FC236}">
                <a16:creationId xmlns:a16="http://schemas.microsoft.com/office/drawing/2014/main" id="{B9EB14D2-E346-45AF-85E7-47BD70DC3AAA}"/>
              </a:ext>
            </a:extLst>
          </p:cNvPr>
          <p:cNvSpPr/>
          <p:nvPr/>
        </p:nvSpPr>
        <p:spPr>
          <a:xfrm>
            <a:off x="3171103" y="1387078"/>
            <a:ext cx="4718734" cy="5170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latin typeface="Calibri" panose="020F0502020204030204" pitchFamily="34" charset="0"/>
              <a:ea typeface="Calibri" panose="020F0502020204030204" pitchFamily="34" charset="0"/>
              <a:cs typeface="+mj-cs"/>
            </a:endParaRPr>
          </a:p>
        </p:txBody>
      </p:sp>
      <p:sp>
        <p:nvSpPr>
          <p:cNvPr id="2" name="Rectangle: Rounded Corners 1">
            <a:extLst>
              <a:ext uri="{FF2B5EF4-FFF2-40B4-BE49-F238E27FC236}">
                <a16:creationId xmlns:a16="http://schemas.microsoft.com/office/drawing/2014/main" id="{CE391835-E0D6-4831-A53C-631792FFF84D}"/>
              </a:ext>
            </a:extLst>
          </p:cNvPr>
          <p:cNvSpPr/>
          <p:nvPr/>
        </p:nvSpPr>
        <p:spPr>
          <a:xfrm>
            <a:off x="1262129" y="1387078"/>
            <a:ext cx="10612191" cy="448568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15000"/>
              </a:lnSpc>
              <a:spcAft>
                <a:spcPts val="0"/>
              </a:spcAft>
            </a:pPr>
            <a:r>
              <a:rPr lang="ar-EG" sz="2400" b="1" dirty="0" smtClean="0">
                <a:solidFill>
                  <a:srgbClr val="002060"/>
                </a:solidFill>
                <a:latin typeface="Calibri" panose="020F0502020204030204" pitchFamily="34" charset="0"/>
                <a:ea typeface="Calibri" panose="020F0502020204030204" pitchFamily="34" charset="0"/>
                <a:cs typeface="+mj-cs"/>
              </a:rPr>
              <a:t>5.حماية </a:t>
            </a:r>
            <a:r>
              <a:rPr lang="ar-EG" sz="2400" b="1" dirty="0">
                <a:solidFill>
                  <a:srgbClr val="002060"/>
                </a:solidFill>
                <a:latin typeface="Calibri" panose="020F0502020204030204" pitchFamily="34" charset="0"/>
                <a:ea typeface="Calibri" panose="020F0502020204030204" pitchFamily="34" charset="0"/>
                <a:cs typeface="+mj-cs"/>
              </a:rPr>
              <a:t>البيانات والموافقة: </a:t>
            </a:r>
            <a:endParaRPr lang="ar-EG" sz="2400" b="1" dirty="0" smtClean="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spcAft>
                <a:spcPts val="0"/>
              </a:spcAft>
              <a:buFontTx/>
              <a:buChar char="-"/>
            </a:pPr>
            <a:r>
              <a:rPr lang="ar-EG" sz="2400" dirty="0" smtClean="0">
                <a:solidFill>
                  <a:srgbClr val="002060"/>
                </a:solidFill>
                <a:latin typeface="Calibri" panose="020F0502020204030204" pitchFamily="34" charset="0"/>
                <a:ea typeface="Calibri" panose="020F0502020204030204" pitchFamily="34" charset="0"/>
                <a:cs typeface="+mj-cs"/>
              </a:rPr>
              <a:t>تأكد </a:t>
            </a:r>
            <a:r>
              <a:rPr lang="ar-EG" sz="2400" dirty="0">
                <a:solidFill>
                  <a:srgbClr val="002060"/>
                </a:solidFill>
                <a:latin typeface="Calibri" panose="020F0502020204030204" pitchFamily="34" charset="0"/>
                <a:ea typeface="Calibri" panose="020F0502020204030204" pitchFamily="34" charset="0"/>
                <a:cs typeface="+mj-cs"/>
              </a:rPr>
              <a:t>من أنّ جمع البيانات واستخدامها يتوافق مع لوائح حماية البيانات ذات الصلة. </a:t>
            </a:r>
            <a:endParaRPr lang="ar-EG" sz="2400" dirty="0" smtClean="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spcAft>
                <a:spcPts val="0"/>
              </a:spcAft>
              <a:buFontTx/>
              <a:buChar char="-"/>
            </a:pPr>
            <a:r>
              <a:rPr lang="ar-EG" sz="2400" dirty="0" smtClean="0">
                <a:solidFill>
                  <a:srgbClr val="002060"/>
                </a:solidFill>
                <a:latin typeface="Calibri" panose="020F0502020204030204" pitchFamily="34" charset="0"/>
                <a:ea typeface="Calibri" panose="020F0502020204030204" pitchFamily="34" charset="0"/>
                <a:cs typeface="+mj-cs"/>
              </a:rPr>
              <a:t>الحصول </a:t>
            </a:r>
            <a:r>
              <a:rPr lang="ar-EG" sz="2400" dirty="0">
                <a:solidFill>
                  <a:srgbClr val="002060"/>
                </a:solidFill>
                <a:latin typeface="Calibri" panose="020F0502020204030204" pitchFamily="34" charset="0"/>
                <a:ea typeface="Calibri" panose="020F0502020204030204" pitchFamily="34" charset="0"/>
                <a:cs typeface="+mj-cs"/>
              </a:rPr>
              <a:t>على موافقة صريحة من المستخدم لاستخدام البيانات وتنفيذ ممارسات تخزين البيانات الآمنة.</a:t>
            </a:r>
            <a:endParaRPr lang="en-US" sz="16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endParaRPr lang="en-US" sz="1600" dirty="0">
              <a:solidFill>
                <a:srgbClr val="002060"/>
              </a:solidFill>
              <a:latin typeface="Calibri" panose="020F0502020204030204" pitchFamily="34" charset="0"/>
              <a:ea typeface="Calibri" panose="020F0502020204030204" pitchFamily="34" charset="0"/>
              <a:cs typeface="+mj-cs"/>
            </a:endParaRPr>
          </a:p>
          <a:p>
            <a:pPr lvl="0" algn="justLow" rtl="1">
              <a:lnSpc>
                <a:spcPct val="115000"/>
              </a:lnSpc>
              <a:spcAft>
                <a:spcPts val="0"/>
              </a:spcAft>
            </a:pPr>
            <a:r>
              <a:rPr lang="ar-EG" sz="2400" b="1" dirty="0" smtClean="0">
                <a:solidFill>
                  <a:srgbClr val="002060"/>
                </a:solidFill>
                <a:latin typeface="Calibri" panose="020F0502020204030204" pitchFamily="34" charset="0"/>
                <a:ea typeface="Calibri" panose="020F0502020204030204" pitchFamily="34" charset="0"/>
                <a:cs typeface="+mj-cs"/>
              </a:rPr>
              <a:t>6. التعلم </a:t>
            </a:r>
            <a:r>
              <a:rPr lang="ar-EG" sz="2400" b="1" dirty="0">
                <a:solidFill>
                  <a:srgbClr val="002060"/>
                </a:solidFill>
                <a:latin typeface="Calibri" panose="020F0502020204030204" pitchFamily="34" charset="0"/>
                <a:ea typeface="Calibri" panose="020F0502020204030204" pitchFamily="34" charset="0"/>
                <a:cs typeface="+mj-cs"/>
              </a:rPr>
              <a:t>والتحسين المستمر: </a:t>
            </a:r>
            <a:endParaRPr lang="ar-EG" sz="2400" b="1" dirty="0" smtClean="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spcAft>
                <a:spcPts val="0"/>
              </a:spcAft>
              <a:buFontTx/>
              <a:buChar char="-"/>
            </a:pPr>
            <a:r>
              <a:rPr lang="ar-EG" sz="2400" dirty="0" smtClean="0">
                <a:solidFill>
                  <a:srgbClr val="002060"/>
                </a:solidFill>
                <a:latin typeface="Calibri" panose="020F0502020204030204" pitchFamily="34" charset="0"/>
                <a:ea typeface="Calibri" panose="020F0502020204030204" pitchFamily="34" charset="0"/>
                <a:cs typeface="+mj-cs"/>
              </a:rPr>
              <a:t>تقييم </a:t>
            </a:r>
            <a:r>
              <a:rPr lang="ar-EG" sz="2400" dirty="0">
                <a:solidFill>
                  <a:srgbClr val="002060"/>
                </a:solidFill>
                <a:latin typeface="Calibri" panose="020F0502020204030204" pitchFamily="34" charset="0"/>
                <a:ea typeface="Calibri" panose="020F0502020204030204" pitchFamily="34" charset="0"/>
                <a:cs typeface="+mj-cs"/>
              </a:rPr>
              <a:t>أداء خوارزميات الذكاء الاصطناعي وفعاليتها بانتظام. </a:t>
            </a:r>
            <a:endParaRPr lang="ar-EG" sz="2400" dirty="0" smtClean="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spcAft>
                <a:spcPts val="0"/>
              </a:spcAft>
              <a:buFontTx/>
              <a:buChar char="-"/>
            </a:pPr>
            <a:r>
              <a:rPr lang="ar-EG" sz="2400" dirty="0" smtClean="0">
                <a:solidFill>
                  <a:srgbClr val="002060"/>
                </a:solidFill>
                <a:latin typeface="Calibri" panose="020F0502020204030204" pitchFamily="34" charset="0"/>
                <a:ea typeface="Calibri" panose="020F0502020204030204" pitchFamily="34" charset="0"/>
                <a:cs typeface="+mj-cs"/>
              </a:rPr>
              <a:t>يجب </a:t>
            </a:r>
            <a:r>
              <a:rPr lang="ar-EG" sz="2400" dirty="0">
                <a:solidFill>
                  <a:srgbClr val="002060"/>
                </a:solidFill>
                <a:latin typeface="Calibri" panose="020F0502020204030204" pitchFamily="34" charset="0"/>
                <a:ea typeface="Calibri" panose="020F0502020204030204" pitchFamily="34" charset="0"/>
                <a:cs typeface="+mj-cs"/>
              </a:rPr>
              <a:t>أن تكون المؤسسات الإعلامية منفتحة على التعلم من الأخطاء والتحسين المستمر لأنظمة الذكاء الاصطناعي لتعزيز الدقة والموثوقية.</a:t>
            </a:r>
            <a:endParaRPr lang="en-US" sz="1600" dirty="0">
              <a:solidFill>
                <a:srgbClr val="002060"/>
              </a:solidFill>
              <a:effectLst/>
              <a:latin typeface="Calibri" panose="020F0502020204030204" pitchFamily="34" charset="0"/>
              <a:ea typeface="Calibri" panose="020F0502020204030204" pitchFamily="34" charset="0"/>
              <a:cs typeface="+mj-cs"/>
            </a:endParaRPr>
          </a:p>
        </p:txBody>
      </p:sp>
      <p:pic>
        <p:nvPicPr>
          <p:cNvPr id="7" name="Graphic 22">
            <a:extLst>
              <a:ext uri="{FF2B5EF4-FFF2-40B4-BE49-F238E27FC236}">
                <a16:creationId xmlns:a16="http://schemas.microsoft.com/office/drawing/2014/main" id="{38226893-7387-4545-9E65-3485C61CA2C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6" name="Rectangle 5">
            <a:extLst>
              <a:ext uri="{FF2B5EF4-FFF2-40B4-BE49-F238E27FC236}">
                <a16:creationId xmlns:a16="http://schemas.microsoft.com/office/drawing/2014/main" id="{25E018C8-E6D9-8F68-BAC6-E298E84AEBAC}"/>
              </a:ext>
            </a:extLst>
          </p:cNvPr>
          <p:cNvSpPr/>
          <p:nvPr/>
        </p:nvSpPr>
        <p:spPr>
          <a:xfrm flipV="1">
            <a:off x="287383" y="523997"/>
            <a:ext cx="9017075" cy="5076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Tree>
    <p:extLst>
      <p:ext uri="{BB962C8B-B14F-4D97-AF65-F5344CB8AC3E}">
        <p14:creationId xmlns:p14="http://schemas.microsoft.com/office/powerpoint/2010/main" val="179162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3155324" y="1184751"/>
            <a:ext cx="8075053" cy="37092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6" name="Rectangle 25">
            <a:extLst>
              <a:ext uri="{FF2B5EF4-FFF2-40B4-BE49-F238E27FC236}">
                <a16:creationId xmlns:a16="http://schemas.microsoft.com/office/drawing/2014/main" id="{B9EB14D2-E346-45AF-85E7-47BD70DC3AAA}"/>
              </a:ext>
            </a:extLst>
          </p:cNvPr>
          <p:cNvSpPr/>
          <p:nvPr/>
        </p:nvSpPr>
        <p:spPr>
          <a:xfrm>
            <a:off x="255048" y="1317572"/>
            <a:ext cx="5107669" cy="50074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mj-cs"/>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292828" y="6457890"/>
            <a:ext cx="2616200" cy="400110"/>
          </a:xfrm>
          <a:prstGeom prst="rect">
            <a:avLst/>
          </a:prstGeom>
          <a:noFill/>
        </p:spPr>
        <p:txBody>
          <a:bodyPr wrap="square" rtlCol="0">
            <a:spAutoFit/>
          </a:bodyPr>
          <a:lstStyle/>
          <a:p>
            <a:pPr algn="ctr"/>
            <a:r>
              <a:rPr lang="en-US" sz="2000" dirty="0">
                <a:solidFill>
                  <a:schemeClr val="accent1">
                    <a:lumMod val="50000"/>
                  </a:schemeClr>
                </a:solidFill>
                <a:latin typeface="Adobe Caslon Pro" panose="0205050205050A020403" pitchFamily="18" charset="0"/>
              </a:rPr>
              <a:t>www.midocean.ae</a:t>
            </a:r>
          </a:p>
        </p:txBody>
      </p:sp>
      <p:sp>
        <p:nvSpPr>
          <p:cNvPr id="3" name="Rectangle 2">
            <a:extLst>
              <a:ext uri="{FF2B5EF4-FFF2-40B4-BE49-F238E27FC236}">
                <a16:creationId xmlns:a16="http://schemas.microsoft.com/office/drawing/2014/main" id="{705918BB-27F1-4234-B1E8-8E11B9D551A0}"/>
              </a:ext>
            </a:extLst>
          </p:cNvPr>
          <p:cNvSpPr/>
          <p:nvPr/>
        </p:nvSpPr>
        <p:spPr>
          <a:xfrm>
            <a:off x="2565" y="233362"/>
            <a:ext cx="6019806" cy="322845"/>
          </a:xfrm>
          <a:prstGeom prst="rect">
            <a:avLst/>
          </a:prstGeom>
        </p:spPr>
        <p:txBody>
          <a:bodyPr wrap="square">
            <a:spAutoFit/>
          </a:bodyPr>
          <a:lstStyle/>
          <a:p>
            <a:pPr algn="justLow" rtl="1">
              <a:lnSpc>
                <a:spcPct val="107000"/>
              </a:lnSpc>
              <a:spcAft>
                <a:spcPts val="800"/>
              </a:spcAft>
            </a:pPr>
            <a:r>
              <a:rPr lang="ar-SA" sz="1400" b="1" dirty="0">
                <a:latin typeface="Calibri" panose="020F0502020204030204" pitchFamily="34" charset="0"/>
                <a:ea typeface="Calibri" panose="020F0502020204030204" pitchFamily="34" charset="0"/>
                <a:cs typeface="Simplified Arabic" panose="02020603050405020304" pitchFamily="18" charset="-78"/>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890054F8-62D5-4C30-8321-6634721997BA}"/>
              </a:ext>
            </a:extLst>
          </p:cNvPr>
          <p:cNvSpPr/>
          <p:nvPr/>
        </p:nvSpPr>
        <p:spPr>
          <a:xfrm>
            <a:off x="3734873" y="1267300"/>
            <a:ext cx="7495504" cy="343348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200000"/>
              </a:lnSpc>
              <a:spcAft>
                <a:spcPts val="0"/>
              </a:spcAft>
            </a:pPr>
            <a:r>
              <a:rPr lang="ar-EG" sz="2400" dirty="0" smtClean="0">
                <a:solidFill>
                  <a:srgbClr val="002060"/>
                </a:solidFill>
                <a:latin typeface="Calibri" panose="020F0502020204030204" pitchFamily="34" charset="0"/>
                <a:ea typeface="Calibri" panose="020F0502020204030204" pitchFamily="34" charset="0"/>
                <a:cs typeface="+mj-cs"/>
              </a:rPr>
              <a:t>7. </a:t>
            </a:r>
            <a:r>
              <a:rPr lang="ar-EG" sz="2400" b="1" dirty="0" smtClean="0">
                <a:solidFill>
                  <a:srgbClr val="002060"/>
                </a:solidFill>
                <a:latin typeface="Calibri" panose="020F0502020204030204" pitchFamily="34" charset="0"/>
                <a:ea typeface="Calibri" panose="020F0502020204030204" pitchFamily="34" charset="0"/>
                <a:cs typeface="+mj-cs"/>
              </a:rPr>
              <a:t>التدريب </a:t>
            </a:r>
            <a:r>
              <a:rPr lang="ar-EG" sz="2400" b="1" dirty="0">
                <a:solidFill>
                  <a:srgbClr val="002060"/>
                </a:solidFill>
                <a:latin typeface="Calibri" panose="020F0502020204030204" pitchFamily="34" charset="0"/>
                <a:ea typeface="Calibri" panose="020F0502020204030204" pitchFamily="34" charset="0"/>
                <a:cs typeface="+mj-cs"/>
              </a:rPr>
              <a:t>التحريري: </a:t>
            </a:r>
            <a:r>
              <a:rPr lang="ar-EG" sz="2400" dirty="0">
                <a:solidFill>
                  <a:srgbClr val="002060"/>
                </a:solidFill>
                <a:latin typeface="Calibri" panose="020F0502020204030204" pitchFamily="34" charset="0"/>
                <a:ea typeface="Calibri" panose="020F0502020204030204" pitchFamily="34" charset="0"/>
                <a:cs typeface="+mj-cs"/>
              </a:rPr>
              <a:t>توفير التدريب للصحفيين والمحررين على تكنولوجيا الذكاء الاصطناعي وآثارها. </a:t>
            </a:r>
            <a:r>
              <a:rPr lang="ar-EG" sz="2400" dirty="0" smtClean="0">
                <a:solidFill>
                  <a:srgbClr val="002060"/>
                </a:solidFill>
                <a:latin typeface="Calibri" panose="020F0502020204030204" pitchFamily="34" charset="0"/>
                <a:ea typeface="Calibri" panose="020F0502020204030204" pitchFamily="34" charset="0"/>
                <a:cs typeface="+mj-cs"/>
              </a:rPr>
              <a:t>حيث يمكّنهم </a:t>
            </a:r>
            <a:r>
              <a:rPr lang="ar-EG" sz="2400" dirty="0">
                <a:solidFill>
                  <a:srgbClr val="002060"/>
                </a:solidFill>
                <a:latin typeface="Calibri" panose="020F0502020204030204" pitchFamily="34" charset="0"/>
                <a:ea typeface="Calibri" panose="020F0502020204030204" pitchFamily="34" charset="0"/>
                <a:cs typeface="+mj-cs"/>
              </a:rPr>
              <a:t>ذلك من اتخاذ قرارات مستنيرة بشأن استخدام أدوات الذكاء الاصطناعي وفهم تأثيرها.</a:t>
            </a:r>
            <a:endParaRPr lang="en-US" sz="2400" dirty="0">
              <a:solidFill>
                <a:srgbClr val="002060"/>
              </a:solidFill>
              <a:effectLst/>
              <a:latin typeface="Calibri" panose="020F0502020204030204" pitchFamily="34" charset="0"/>
              <a:ea typeface="Calibri" panose="020F0502020204030204" pitchFamily="34" charset="0"/>
              <a:cs typeface="+mj-cs"/>
            </a:endParaRPr>
          </a:p>
        </p:txBody>
      </p:sp>
      <p:pic>
        <p:nvPicPr>
          <p:cNvPr id="9" name="Graphic 22">
            <a:extLst>
              <a:ext uri="{FF2B5EF4-FFF2-40B4-BE49-F238E27FC236}">
                <a16:creationId xmlns:a16="http://schemas.microsoft.com/office/drawing/2014/main" id="{C86CBB78-63E7-4A95-B708-FDA11AE510C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Tree>
    <p:extLst>
      <p:ext uri="{BB962C8B-B14F-4D97-AF65-F5344CB8AC3E}">
        <p14:creationId xmlns:p14="http://schemas.microsoft.com/office/powerpoint/2010/main" val="363336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A53D641E-C019-4AE5-8591-9FC7B5502741}"/>
              </a:ext>
            </a:extLst>
          </p:cNvPr>
          <p:cNvSpPr/>
          <p:nvPr/>
        </p:nvSpPr>
        <p:spPr>
          <a:xfrm>
            <a:off x="450301" y="1436813"/>
            <a:ext cx="8619098" cy="554353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SA" sz="2400" dirty="0">
                <a:solidFill>
                  <a:srgbClr val="002060"/>
                </a:solidFill>
                <a:latin typeface="Bell MT" panose="02020503060305020303" pitchFamily="18" charset="0"/>
                <a:ea typeface="Calibri" panose="020F0502020204030204" pitchFamily="34" charset="0"/>
                <a:cs typeface="+mj-cs"/>
              </a:rPr>
              <a:t>1.   </a:t>
            </a:r>
            <a:r>
              <a:rPr lang="en-US" sz="2400" b="1" dirty="0" err="1">
                <a:solidFill>
                  <a:srgbClr val="002060"/>
                </a:solidFill>
                <a:latin typeface="Bell MT" panose="02020503060305020303" pitchFamily="18" charset="0"/>
                <a:ea typeface="Calibri" panose="020F0502020204030204" pitchFamily="34" charset="0"/>
                <a:cs typeface="+mj-cs"/>
              </a:rPr>
              <a:t>Rytr</a:t>
            </a:r>
            <a:r>
              <a:rPr lang="en-US" sz="2400" b="1" dirty="0">
                <a:solidFill>
                  <a:srgbClr val="002060"/>
                </a:solidFill>
                <a:latin typeface="Bell MT" panose="02020503060305020303" pitchFamily="18" charset="0"/>
                <a:ea typeface="Calibri" panose="020F0502020204030204" pitchFamily="34" charset="0"/>
                <a:cs typeface="+mj-cs"/>
              </a:rPr>
              <a:t> </a:t>
            </a:r>
          </a:p>
          <a:p>
            <a:pPr algn="justLow" rtl="1">
              <a:lnSpc>
                <a:spcPct val="107000"/>
              </a:lnSpc>
              <a:spcAft>
                <a:spcPts val="800"/>
              </a:spcAft>
            </a:pPr>
            <a:r>
              <a:rPr lang="ar-SA" sz="2400" dirty="0">
                <a:solidFill>
                  <a:srgbClr val="002060"/>
                </a:solidFill>
                <a:latin typeface="Bell MT" panose="02020503060305020303" pitchFamily="18" charset="0"/>
                <a:ea typeface="Calibri" panose="020F0502020204030204" pitchFamily="34" charset="0"/>
                <a:cs typeface="+mj-cs"/>
              </a:rPr>
              <a:t>أداة مميزة في كتابة المحتوى بأكثر من 30 نسخة في بضع ثوان بما فيها المقالات ورسائل البريد الإلكتروني والإعلانات والرد على التعليقات وتحرير النصوص.  وهى تدعم اللغة العربية وتسمح لمستخدميها بالاستفادة منها مجانًا في حدود 5000 حرف شهريًا، كما أن الأداة متوفرة أيضًا في </a:t>
            </a:r>
            <a:r>
              <a:rPr lang="en-US" sz="2400" dirty="0">
                <a:solidFill>
                  <a:srgbClr val="002060"/>
                </a:solidFill>
                <a:latin typeface="Bell MT" panose="02020503060305020303" pitchFamily="18" charset="0"/>
                <a:ea typeface="Calibri" panose="020F0502020204030204" pitchFamily="34" charset="0"/>
                <a:cs typeface="+mj-cs"/>
              </a:rPr>
              <a:t>Google Chrome.</a:t>
            </a:r>
          </a:p>
          <a:p>
            <a:pPr algn="justLow" rtl="1">
              <a:lnSpc>
                <a:spcPct val="107000"/>
              </a:lnSpc>
              <a:spcAft>
                <a:spcPts val="800"/>
              </a:spcAft>
            </a:pPr>
            <a:r>
              <a:rPr lang="ar-SA" sz="2400" dirty="0">
                <a:solidFill>
                  <a:srgbClr val="002060"/>
                </a:solidFill>
                <a:latin typeface="Bell MT" panose="02020503060305020303" pitchFamily="18" charset="0"/>
                <a:ea typeface="Calibri" panose="020F0502020204030204" pitchFamily="34" charset="0"/>
                <a:cs typeface="+mj-cs"/>
              </a:rPr>
              <a:t>2.  </a:t>
            </a:r>
            <a:r>
              <a:rPr lang="en-US" sz="2400" b="1" dirty="0">
                <a:solidFill>
                  <a:srgbClr val="002060"/>
                </a:solidFill>
                <a:latin typeface="Bell MT" panose="02020503060305020303" pitchFamily="18" charset="0"/>
                <a:ea typeface="Calibri" panose="020F0502020204030204" pitchFamily="34" charset="0"/>
                <a:cs typeface="+mj-cs"/>
              </a:rPr>
              <a:t>JASPER</a:t>
            </a:r>
          </a:p>
          <a:p>
            <a:pPr algn="justLow" rtl="1">
              <a:lnSpc>
                <a:spcPct val="107000"/>
              </a:lnSpc>
              <a:spcAft>
                <a:spcPts val="800"/>
              </a:spcAft>
            </a:pPr>
            <a:r>
              <a:rPr lang="ar-SA" sz="2400" dirty="0">
                <a:solidFill>
                  <a:srgbClr val="002060"/>
                </a:solidFill>
                <a:latin typeface="Bell MT" panose="02020503060305020303" pitchFamily="18" charset="0"/>
                <a:ea typeface="Calibri" panose="020F0502020204030204" pitchFamily="34" charset="0"/>
                <a:cs typeface="+mj-cs"/>
              </a:rPr>
              <a:t>أداة تكتب المحتوى نيابة عنك خاصة المحتوى التسويقي بـ 25 لغة ليس من بينها العربية. جاسبر في الأصل </a:t>
            </a:r>
            <a:r>
              <a:rPr lang="ar-EG" sz="2400" dirty="0" smtClean="0">
                <a:solidFill>
                  <a:srgbClr val="002060"/>
                </a:solidFill>
                <a:latin typeface="Bell MT" panose="02020503060305020303" pitchFamily="18" charset="0"/>
                <a:ea typeface="Calibri" panose="020F0502020204030204" pitchFamily="34" charset="0"/>
                <a:cs typeface="+mj-cs"/>
              </a:rPr>
              <a:t>أداة </a:t>
            </a:r>
            <a:r>
              <a:rPr lang="ar-SA" sz="2400" dirty="0" smtClean="0">
                <a:solidFill>
                  <a:srgbClr val="002060"/>
                </a:solidFill>
                <a:latin typeface="Bell MT" panose="02020503060305020303" pitchFamily="18" charset="0"/>
                <a:ea typeface="Calibri" panose="020F0502020204030204" pitchFamily="34" charset="0"/>
                <a:cs typeface="+mj-cs"/>
              </a:rPr>
              <a:t>مدفوعة </a:t>
            </a:r>
            <a:r>
              <a:rPr lang="ar-SA" sz="2400" dirty="0">
                <a:solidFill>
                  <a:srgbClr val="002060"/>
                </a:solidFill>
                <a:latin typeface="Bell MT" panose="02020503060305020303" pitchFamily="18" charset="0"/>
                <a:ea typeface="Calibri" panose="020F0502020204030204" pitchFamily="34" charset="0"/>
                <a:cs typeface="+mj-cs"/>
              </a:rPr>
              <a:t>وتمنحك تجربة مجانية لأول 10000 كلمة. </a:t>
            </a:r>
            <a:endParaRPr lang="en-US" sz="2400" dirty="0">
              <a:solidFill>
                <a:srgbClr val="002060"/>
              </a:solidFill>
              <a:latin typeface="Bell MT" panose="02020503060305020303" pitchFamily="18" charset="0"/>
              <a:ea typeface="Calibri" panose="020F0502020204030204" pitchFamily="34" charset="0"/>
              <a:cs typeface="+mj-cs"/>
            </a:endParaRPr>
          </a:p>
          <a:p>
            <a:pPr algn="justLow" rtl="1">
              <a:lnSpc>
                <a:spcPct val="107000"/>
              </a:lnSpc>
              <a:spcAft>
                <a:spcPts val="800"/>
              </a:spcAft>
            </a:pPr>
            <a:r>
              <a:rPr lang="ar-SA" sz="2400" dirty="0">
                <a:solidFill>
                  <a:srgbClr val="002060"/>
                </a:solidFill>
                <a:latin typeface="Bell MT" panose="02020503060305020303" pitchFamily="18" charset="0"/>
                <a:ea typeface="Calibri" panose="020F0502020204030204" pitchFamily="34" charset="0"/>
                <a:cs typeface="+mj-cs"/>
              </a:rPr>
              <a:t>3.  </a:t>
            </a:r>
            <a:r>
              <a:rPr lang="en-US" sz="2400" b="1" dirty="0" err="1">
                <a:solidFill>
                  <a:srgbClr val="002060"/>
                </a:solidFill>
                <a:latin typeface="Bell MT" panose="02020503060305020303" pitchFamily="18" charset="0"/>
                <a:ea typeface="Calibri" panose="020F0502020204030204" pitchFamily="34" charset="0"/>
                <a:cs typeface="+mj-cs"/>
              </a:rPr>
              <a:t>katteb</a:t>
            </a:r>
            <a:r>
              <a:rPr lang="en-US" sz="2400" b="1" dirty="0">
                <a:solidFill>
                  <a:srgbClr val="002060"/>
                </a:solidFill>
                <a:latin typeface="Bell MT" panose="02020503060305020303" pitchFamily="18" charset="0"/>
                <a:ea typeface="Calibri" panose="020F0502020204030204" pitchFamily="34" charset="0"/>
                <a:cs typeface="+mj-cs"/>
              </a:rPr>
              <a:t> </a:t>
            </a:r>
          </a:p>
          <a:p>
            <a:pPr algn="justLow" rtl="1">
              <a:lnSpc>
                <a:spcPct val="107000"/>
              </a:lnSpc>
              <a:spcAft>
                <a:spcPts val="800"/>
              </a:spcAft>
            </a:pPr>
            <a:r>
              <a:rPr lang="ar-SA" sz="2400" dirty="0">
                <a:solidFill>
                  <a:srgbClr val="002060"/>
                </a:solidFill>
                <a:latin typeface="Bell MT" panose="02020503060305020303" pitchFamily="18" charset="0"/>
                <a:ea typeface="Calibri" panose="020F0502020204030204" pitchFamily="34" charset="0"/>
                <a:cs typeface="+mj-cs"/>
              </a:rPr>
              <a:t>منصة عربية متخصصة في توليد المحتوى المكتوب بكل أنواعه وإعادة صياغته. تقدّم المنصة خططًا مدفوعة وتجربة مجانية لأول 2000 كلمة. </a:t>
            </a:r>
            <a:endParaRPr lang="en-US" sz="2400" dirty="0">
              <a:solidFill>
                <a:srgbClr val="002060"/>
              </a:solidFill>
              <a:effectLst/>
              <a:latin typeface="Bell MT" panose="02020503060305020303" pitchFamily="18" charset="0"/>
              <a:ea typeface="Calibri" panose="020F0502020204030204" pitchFamily="34" charset="0"/>
              <a:cs typeface="+mj-cs"/>
            </a:endParaRPr>
          </a:p>
        </p:txBody>
      </p:sp>
      <p:pic>
        <p:nvPicPr>
          <p:cNvPr id="10" name="Graphic 22">
            <a:extLst>
              <a:ext uri="{FF2B5EF4-FFF2-40B4-BE49-F238E27FC236}">
                <a16:creationId xmlns:a16="http://schemas.microsoft.com/office/drawing/2014/main" id="{3BED9A63-5C3C-4F13-99DF-EF1919D21EBB}"/>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21660" y="-46725"/>
            <a:ext cx="2470340" cy="890596"/>
          </a:xfrm>
          <a:prstGeom prst="rect">
            <a:avLst/>
          </a:prstGeom>
        </p:spPr>
      </p:pic>
      <p:sp>
        <p:nvSpPr>
          <p:cNvPr id="11" name="Rectangle 10">
            <a:extLst>
              <a:ext uri="{FF2B5EF4-FFF2-40B4-BE49-F238E27FC236}">
                <a16:creationId xmlns:a16="http://schemas.microsoft.com/office/drawing/2014/main" id="{F6C44403-886C-4B6C-9BA7-BB766B1C883F}"/>
              </a:ext>
            </a:extLst>
          </p:cNvPr>
          <p:cNvSpPr/>
          <p:nvPr/>
        </p:nvSpPr>
        <p:spPr>
          <a:xfrm flipV="1">
            <a:off x="889742" y="4682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1197736" y="652786"/>
            <a:ext cx="6208258" cy="64517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5750" indent="-285750" algn="r" rtl="1">
              <a:lnSpc>
                <a:spcPct val="107000"/>
              </a:lnSpc>
              <a:spcAft>
                <a:spcPts val="800"/>
              </a:spcAft>
              <a:buFont typeface="Wingdings" panose="05000000000000000000" pitchFamily="2" charset="2"/>
              <a:buChar char="Ø"/>
            </a:pPr>
            <a:r>
              <a:rPr lang="ar-SA" sz="2400" b="1" dirty="0">
                <a:solidFill>
                  <a:srgbClr val="002060"/>
                </a:solidFill>
                <a:latin typeface="Calibri" panose="020F0502020204030204" pitchFamily="34" charset="0"/>
                <a:ea typeface="Calibri" panose="020F0502020204030204" pitchFamily="34" charset="0"/>
              </a:rPr>
              <a:t>أدوات صناعة المحتوى </a:t>
            </a:r>
            <a:r>
              <a:rPr lang="ar-SA" sz="2400" b="1" dirty="0" smtClean="0">
                <a:solidFill>
                  <a:srgbClr val="002060"/>
                </a:solidFill>
                <a:latin typeface="Calibri" panose="020F0502020204030204" pitchFamily="34" charset="0"/>
                <a:ea typeface="Calibri" panose="020F0502020204030204" pitchFamily="34" charset="0"/>
              </a:rPr>
              <a:t>المكتوب</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66349" y="1297956"/>
            <a:ext cx="2605412" cy="15811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76196" y="3046287"/>
            <a:ext cx="2695565" cy="1669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18114" y="4883112"/>
            <a:ext cx="2753647" cy="1257300"/>
          </a:xfrm>
          <a:prstGeom prst="rect">
            <a:avLst/>
          </a:prstGeom>
        </p:spPr>
      </p:pic>
    </p:spTree>
    <p:extLst>
      <p:ext uri="{BB962C8B-B14F-4D97-AF65-F5344CB8AC3E}">
        <p14:creationId xmlns:p14="http://schemas.microsoft.com/office/powerpoint/2010/main" val="2964769040"/>
      </p:ext>
    </p:extLst>
  </p:cSld>
  <p:clrMapOvr>
    <a:masterClrMapping/>
  </p:clrMapOvr>
  <p:transition spd="slow">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330497" y="836307"/>
            <a:ext cx="4128422" cy="531979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02287" y="1067255"/>
            <a:ext cx="9120350" cy="4985815"/>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SA" sz="2400" dirty="0">
                <a:solidFill>
                  <a:srgbClr val="002060"/>
                </a:solidFill>
                <a:latin typeface="Bell MT" panose="02020503060305020303" pitchFamily="18" charset="0"/>
                <a:ea typeface="Calibri" panose="020F0502020204030204" pitchFamily="34" charset="0"/>
                <a:cs typeface="+mj-cs"/>
              </a:rPr>
              <a:t>4.</a:t>
            </a:r>
            <a:r>
              <a:rPr lang="en-US" sz="2400" b="1" dirty="0" err="1" smtClean="0">
                <a:solidFill>
                  <a:srgbClr val="002060"/>
                </a:solidFill>
                <a:latin typeface="Bell MT" panose="02020503060305020303" pitchFamily="18" charset="0"/>
                <a:ea typeface="Calibri" panose="020F0502020204030204" pitchFamily="34" charset="0"/>
                <a:cs typeface="+mj-cs"/>
              </a:rPr>
              <a:t>Guinrank</a:t>
            </a:r>
            <a:r>
              <a:rPr lang="en-US" sz="2400" b="1" dirty="0" smtClean="0">
                <a:solidFill>
                  <a:srgbClr val="002060"/>
                </a:solidFill>
                <a:latin typeface="Bell MT" panose="02020503060305020303" pitchFamily="18" charset="0"/>
                <a:ea typeface="Calibri" panose="020F0502020204030204" pitchFamily="34" charset="0"/>
                <a:cs typeface="+mj-cs"/>
              </a:rPr>
              <a:t> </a:t>
            </a:r>
            <a:endParaRPr lang="en-US" sz="2400" b="1" dirty="0">
              <a:solidFill>
                <a:srgbClr val="002060"/>
              </a:solidFill>
              <a:latin typeface="Bell MT" panose="02020503060305020303" pitchFamily="18" charset="0"/>
              <a:ea typeface="Calibri" panose="020F0502020204030204" pitchFamily="34" charset="0"/>
              <a:cs typeface="+mj-cs"/>
            </a:endParaRPr>
          </a:p>
          <a:p>
            <a:pPr algn="justLow" rtl="1">
              <a:lnSpc>
                <a:spcPct val="107000"/>
              </a:lnSpc>
              <a:spcAft>
                <a:spcPts val="800"/>
              </a:spcAft>
            </a:pPr>
            <a:r>
              <a:rPr lang="ar-SA" sz="2400" dirty="0">
                <a:solidFill>
                  <a:srgbClr val="002060"/>
                </a:solidFill>
                <a:latin typeface="Bell MT" panose="02020503060305020303" pitchFamily="18" charset="0"/>
                <a:ea typeface="Calibri" panose="020F0502020204030204" pitchFamily="34" charset="0"/>
                <a:cs typeface="+mj-cs"/>
              </a:rPr>
              <a:t>إحدى أهم المنصات المساعدة لكتاب وصناع المحتوى ومشرفي المواقع، تمكنك من البحث عن الكلمات المفتاحية وتوليد النصوص وتحليل المحتوى وتحسينه وترجمته وتسويقه أيضًا. </a:t>
            </a:r>
            <a:r>
              <a:rPr lang="ar-EG" sz="2400" dirty="0" smtClean="0">
                <a:solidFill>
                  <a:srgbClr val="002060"/>
                </a:solidFill>
                <a:latin typeface="Bell MT" panose="02020503060305020303" pitchFamily="18" charset="0"/>
                <a:ea typeface="Calibri" panose="020F0502020204030204" pitchFamily="34" charset="0"/>
                <a:cs typeface="+mj-cs"/>
              </a:rPr>
              <a:t>كما </a:t>
            </a:r>
            <a:r>
              <a:rPr lang="ar-SA" sz="2400" dirty="0" smtClean="0">
                <a:solidFill>
                  <a:srgbClr val="002060"/>
                </a:solidFill>
                <a:latin typeface="Bell MT" panose="02020503060305020303" pitchFamily="18" charset="0"/>
                <a:ea typeface="Calibri" panose="020F0502020204030204" pitchFamily="34" charset="0"/>
                <a:cs typeface="+mj-cs"/>
              </a:rPr>
              <a:t>تمنحك </a:t>
            </a:r>
            <a:r>
              <a:rPr lang="ar-SA" sz="2400" dirty="0">
                <a:solidFill>
                  <a:srgbClr val="002060"/>
                </a:solidFill>
                <a:latin typeface="Bell MT" panose="02020503060305020303" pitchFamily="18" charset="0"/>
                <a:ea typeface="Calibri" panose="020F0502020204030204" pitchFamily="34" charset="0"/>
                <a:cs typeface="+mj-cs"/>
              </a:rPr>
              <a:t>المنصة استخدامًا مجانيًا بقدر 30 مقال أو قطعة محتوى شهريًا. </a:t>
            </a:r>
            <a:endParaRPr lang="en-US" sz="2400" dirty="0">
              <a:solidFill>
                <a:srgbClr val="002060"/>
              </a:solidFill>
              <a:latin typeface="Bell MT" panose="02020503060305020303" pitchFamily="18" charset="0"/>
              <a:ea typeface="Calibri" panose="020F0502020204030204" pitchFamily="34" charset="0"/>
              <a:cs typeface="+mj-cs"/>
            </a:endParaRPr>
          </a:p>
          <a:p>
            <a:pPr algn="justLow" rtl="1">
              <a:lnSpc>
                <a:spcPct val="107000"/>
              </a:lnSpc>
              <a:spcAft>
                <a:spcPts val="800"/>
              </a:spcAft>
            </a:pPr>
            <a:r>
              <a:rPr lang="ar-SA" sz="2400" dirty="0">
                <a:solidFill>
                  <a:srgbClr val="002060"/>
                </a:solidFill>
                <a:latin typeface="Bell MT" panose="02020503060305020303" pitchFamily="18" charset="0"/>
                <a:ea typeface="Calibri" panose="020F0502020204030204" pitchFamily="34" charset="0"/>
                <a:cs typeface="+mj-cs"/>
              </a:rPr>
              <a:t>5.  </a:t>
            </a:r>
            <a:r>
              <a:rPr lang="en-US" sz="2400" b="1" dirty="0">
                <a:solidFill>
                  <a:srgbClr val="002060"/>
                </a:solidFill>
                <a:latin typeface="Bell MT" panose="02020503060305020303" pitchFamily="18" charset="0"/>
                <a:ea typeface="Calibri" panose="020F0502020204030204" pitchFamily="34" charset="0"/>
                <a:cs typeface="+mj-cs"/>
              </a:rPr>
              <a:t>Generated Photos </a:t>
            </a:r>
          </a:p>
          <a:p>
            <a:pPr algn="justLow" rtl="1">
              <a:lnSpc>
                <a:spcPct val="107000"/>
              </a:lnSpc>
              <a:spcAft>
                <a:spcPts val="800"/>
              </a:spcAft>
            </a:pPr>
            <a:r>
              <a:rPr lang="ar-SA" sz="2400" dirty="0">
                <a:solidFill>
                  <a:srgbClr val="002060"/>
                </a:solidFill>
                <a:latin typeface="Bell MT" panose="02020503060305020303" pitchFamily="18" charset="0"/>
                <a:ea typeface="Calibri" panose="020F0502020204030204" pitchFamily="34" charset="0"/>
                <a:cs typeface="+mj-cs"/>
              </a:rPr>
              <a:t>تولد هذه الأداة صورًا لا نهائية بلا حقوق ووجوهًا بشرية بالذكاء الاصطناعي لأناس غير موجودين بالكوكب. </a:t>
            </a:r>
            <a:endParaRPr lang="en-US" sz="2400" dirty="0">
              <a:solidFill>
                <a:srgbClr val="002060"/>
              </a:solidFill>
              <a:latin typeface="Bell MT" panose="02020503060305020303" pitchFamily="18" charset="0"/>
              <a:ea typeface="Calibri" panose="020F0502020204030204" pitchFamily="34" charset="0"/>
              <a:cs typeface="+mj-cs"/>
            </a:endParaRPr>
          </a:p>
          <a:p>
            <a:pPr algn="justLow" rtl="1">
              <a:lnSpc>
                <a:spcPct val="107000"/>
              </a:lnSpc>
              <a:spcAft>
                <a:spcPts val="800"/>
              </a:spcAft>
            </a:pPr>
            <a:r>
              <a:rPr lang="ar-SA" sz="2400" dirty="0">
                <a:solidFill>
                  <a:srgbClr val="002060"/>
                </a:solidFill>
                <a:latin typeface="Bell MT" panose="02020503060305020303" pitchFamily="18" charset="0"/>
                <a:ea typeface="Calibri" panose="020F0502020204030204" pitchFamily="34" charset="0"/>
                <a:cs typeface="+mj-cs"/>
              </a:rPr>
              <a:t>6. </a:t>
            </a:r>
            <a:r>
              <a:rPr lang="en-US" sz="2400" b="1" dirty="0" smtClean="0">
                <a:solidFill>
                  <a:srgbClr val="002060"/>
                </a:solidFill>
                <a:latin typeface="Bell MT" panose="02020503060305020303" pitchFamily="18" charset="0"/>
                <a:ea typeface="Calibri" panose="020F0502020204030204" pitchFamily="34" charset="0"/>
                <a:cs typeface="+mj-cs"/>
              </a:rPr>
              <a:t>Any word </a:t>
            </a:r>
            <a:endParaRPr lang="en-US" sz="2400" b="1" dirty="0">
              <a:solidFill>
                <a:srgbClr val="002060"/>
              </a:solidFill>
              <a:latin typeface="Bell MT" panose="02020503060305020303" pitchFamily="18" charset="0"/>
              <a:ea typeface="Calibri" panose="020F0502020204030204" pitchFamily="34" charset="0"/>
              <a:cs typeface="+mj-cs"/>
            </a:endParaRPr>
          </a:p>
          <a:p>
            <a:pPr algn="justLow" rtl="1">
              <a:lnSpc>
                <a:spcPct val="107000"/>
              </a:lnSpc>
              <a:spcAft>
                <a:spcPts val="800"/>
              </a:spcAft>
            </a:pPr>
            <a:r>
              <a:rPr lang="ar-SA" sz="2400" dirty="0">
                <a:solidFill>
                  <a:srgbClr val="002060"/>
                </a:solidFill>
                <a:latin typeface="Bell MT" panose="02020503060305020303" pitchFamily="18" charset="0"/>
                <a:ea typeface="Calibri" panose="020F0502020204030204" pitchFamily="34" charset="0"/>
                <a:cs typeface="+mj-cs"/>
              </a:rPr>
              <a:t>أداة مدفوعة تمنحك خطة مجانية لكتابة النصوص وتحريرها وإعادة صياغتها بكل أشكالها وأهدافها. </a:t>
            </a:r>
            <a:endParaRPr lang="en-US" sz="2400" dirty="0">
              <a:solidFill>
                <a:srgbClr val="002060"/>
              </a:solidFill>
              <a:effectLst/>
              <a:latin typeface="Bell MT" panose="02020503060305020303" pitchFamily="18"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195965" y="6257834"/>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12555" y="405674"/>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91" y="1067255"/>
            <a:ext cx="2238375" cy="20478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162" y="3549616"/>
            <a:ext cx="2143125" cy="2143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6972341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1648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24248" y="698242"/>
            <a:ext cx="10641042" cy="5892530"/>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lnSpc>
                <a:spcPct val="107000"/>
              </a:lnSpc>
              <a:spcAft>
                <a:spcPts val="800"/>
              </a:spcAft>
              <a:buFont typeface="Wingdings" panose="05000000000000000000" pitchFamily="2" charset="2"/>
              <a:buChar char="Ø"/>
            </a:pPr>
            <a:r>
              <a:rPr lang="ar-SA" sz="2400" b="1" dirty="0">
                <a:solidFill>
                  <a:srgbClr val="002060"/>
                </a:solidFill>
                <a:latin typeface="Bell MT" panose="02020503060305020303" pitchFamily="18" charset="0"/>
                <a:ea typeface="Calibri" panose="020F0502020204030204" pitchFamily="34" charset="0"/>
                <a:cs typeface="+mj-cs"/>
              </a:rPr>
              <a:t>أدوات تحرير المحتوى المكتوب </a:t>
            </a:r>
            <a:r>
              <a:rPr lang="ar-SA" sz="2400" b="1" dirty="0" smtClean="0">
                <a:solidFill>
                  <a:srgbClr val="002060"/>
                </a:solidFill>
                <a:latin typeface="Bell MT" panose="02020503060305020303" pitchFamily="18" charset="0"/>
                <a:ea typeface="Calibri" panose="020F0502020204030204" pitchFamily="34" charset="0"/>
                <a:cs typeface="+mj-cs"/>
              </a:rPr>
              <a:t>وإعادة</a:t>
            </a:r>
            <a:r>
              <a:rPr lang="ar-EG" sz="2400" b="1" dirty="0" smtClean="0">
                <a:solidFill>
                  <a:srgbClr val="002060"/>
                </a:solidFill>
                <a:latin typeface="Bell MT" panose="02020503060305020303" pitchFamily="18" charset="0"/>
                <a:ea typeface="Calibri" panose="020F0502020204030204" pitchFamily="34" charset="0"/>
                <a:cs typeface="+mj-cs"/>
              </a:rPr>
              <a:t> صياغته.</a:t>
            </a:r>
            <a:endParaRPr lang="en-US" sz="2400" b="1" dirty="0">
              <a:solidFill>
                <a:srgbClr val="002060"/>
              </a:solidFill>
              <a:latin typeface="Bell MT" panose="02020503060305020303" pitchFamily="18" charset="0"/>
              <a:ea typeface="Calibri" panose="020F0502020204030204" pitchFamily="34" charset="0"/>
              <a:cs typeface="+mj-cs"/>
            </a:endParaRPr>
          </a:p>
          <a:p>
            <a:pPr algn="justLow" rtl="1">
              <a:lnSpc>
                <a:spcPct val="107000"/>
              </a:lnSpc>
              <a:spcAft>
                <a:spcPts val="800"/>
              </a:spcAft>
            </a:pPr>
            <a:r>
              <a:rPr lang="ar-SA" sz="2400" dirty="0">
                <a:solidFill>
                  <a:srgbClr val="002060"/>
                </a:solidFill>
                <a:latin typeface="Bell MT" panose="02020503060305020303" pitchFamily="18" charset="0"/>
                <a:ea typeface="Calibri" panose="020F0502020204030204" pitchFamily="34" charset="0"/>
                <a:cs typeface="+mj-cs"/>
              </a:rPr>
              <a:t>1.  </a:t>
            </a:r>
            <a:r>
              <a:rPr lang="en-US" sz="2400" b="1" dirty="0" smtClean="0">
                <a:solidFill>
                  <a:srgbClr val="002060"/>
                </a:solidFill>
                <a:latin typeface="Bell MT" panose="02020503060305020303" pitchFamily="18" charset="0"/>
                <a:ea typeface="Calibri" panose="020F0502020204030204" pitchFamily="34" charset="0"/>
                <a:cs typeface="+mj-cs"/>
              </a:rPr>
              <a:t>Word tune </a:t>
            </a:r>
            <a:r>
              <a:rPr lang="ar-SA" sz="2400" b="1" dirty="0" smtClean="0">
                <a:solidFill>
                  <a:srgbClr val="002060"/>
                </a:solidFill>
                <a:latin typeface="Bell MT" panose="02020503060305020303" pitchFamily="18" charset="0"/>
                <a:ea typeface="Calibri" panose="020F0502020204030204" pitchFamily="34" charset="0"/>
                <a:cs typeface="+mj-cs"/>
              </a:rPr>
              <a:t> </a:t>
            </a:r>
            <a:r>
              <a:rPr lang="ar-SA" sz="2400" dirty="0">
                <a:solidFill>
                  <a:srgbClr val="002060"/>
                </a:solidFill>
                <a:latin typeface="Bell MT" panose="02020503060305020303" pitchFamily="18" charset="0"/>
                <a:ea typeface="Calibri" panose="020F0502020204030204" pitchFamily="34" charset="0"/>
                <a:cs typeface="+mj-cs"/>
              </a:rPr>
              <a:t>: أداة إعادة صياغة المحتوى تأتي بخطة مجانية ذات مزايا محدودة وخطة مدفوعة. الأداة متوفرة أيضًا كإضافة </a:t>
            </a:r>
            <a:r>
              <a:rPr lang="ar-SA" sz="2400" dirty="0" smtClean="0">
                <a:solidFill>
                  <a:srgbClr val="002060"/>
                </a:solidFill>
                <a:latin typeface="Bell MT" panose="02020503060305020303" pitchFamily="18" charset="0"/>
                <a:ea typeface="Calibri" panose="020F0502020204030204" pitchFamily="34" charset="0"/>
                <a:cs typeface="+mj-cs"/>
              </a:rPr>
              <a:t>في </a:t>
            </a:r>
            <a:r>
              <a:rPr lang="en-US" sz="2400" dirty="0">
                <a:solidFill>
                  <a:srgbClr val="002060"/>
                </a:solidFill>
                <a:latin typeface="Bell MT" panose="02020503060305020303" pitchFamily="18" charset="0"/>
                <a:ea typeface="Calibri" panose="020F0502020204030204" pitchFamily="34" charset="0"/>
                <a:cs typeface="+mj-cs"/>
              </a:rPr>
              <a:t>Google Chrome </a:t>
            </a:r>
            <a:r>
              <a:rPr lang="ar-SA" sz="2400" dirty="0">
                <a:solidFill>
                  <a:srgbClr val="002060"/>
                </a:solidFill>
                <a:latin typeface="Bell MT" panose="02020503060305020303" pitchFamily="18" charset="0"/>
                <a:ea typeface="Calibri" panose="020F0502020204030204" pitchFamily="34" charset="0"/>
                <a:cs typeface="+mj-cs"/>
              </a:rPr>
              <a:t>أو </a:t>
            </a:r>
            <a:r>
              <a:rPr lang="en-US" sz="2400" dirty="0">
                <a:solidFill>
                  <a:srgbClr val="002060"/>
                </a:solidFill>
                <a:latin typeface="Bell MT" panose="02020503060305020303" pitchFamily="18" charset="0"/>
                <a:ea typeface="Calibri" panose="020F0502020204030204" pitchFamily="34" charset="0"/>
                <a:cs typeface="+mj-cs"/>
              </a:rPr>
              <a:t>Word </a:t>
            </a:r>
            <a:r>
              <a:rPr lang="en-US" sz="2400" dirty="0" smtClean="0">
                <a:solidFill>
                  <a:srgbClr val="002060"/>
                </a:solidFill>
                <a:latin typeface="Bell MT" panose="02020503060305020303" pitchFamily="18" charset="0"/>
                <a:ea typeface="Calibri" panose="020F0502020204030204" pitchFamily="34" charset="0"/>
                <a:cs typeface="+mj-cs"/>
              </a:rPr>
              <a:t>Extension</a:t>
            </a:r>
            <a:endParaRPr lang="en-US" sz="2400" dirty="0">
              <a:solidFill>
                <a:srgbClr val="002060"/>
              </a:solidFill>
              <a:latin typeface="Bell MT" panose="02020503060305020303" pitchFamily="18" charset="0"/>
              <a:ea typeface="Calibri" panose="020F0502020204030204" pitchFamily="34" charset="0"/>
              <a:cs typeface="+mj-cs"/>
            </a:endParaRPr>
          </a:p>
          <a:p>
            <a:pPr algn="justLow" rtl="1">
              <a:lnSpc>
                <a:spcPct val="107000"/>
              </a:lnSpc>
              <a:spcAft>
                <a:spcPts val="800"/>
              </a:spcAft>
            </a:pPr>
            <a:r>
              <a:rPr lang="ar-SA" sz="2400" dirty="0">
                <a:solidFill>
                  <a:srgbClr val="002060"/>
                </a:solidFill>
                <a:latin typeface="Bell MT" panose="02020503060305020303" pitchFamily="18" charset="0"/>
                <a:ea typeface="Calibri" panose="020F0502020204030204" pitchFamily="34" charset="0"/>
                <a:cs typeface="+mj-cs"/>
              </a:rPr>
              <a:t>2.. </a:t>
            </a:r>
            <a:r>
              <a:rPr lang="en-US" sz="2400" b="1" dirty="0">
                <a:solidFill>
                  <a:srgbClr val="002060"/>
                </a:solidFill>
                <a:latin typeface="Bell MT" panose="02020503060305020303" pitchFamily="18" charset="0"/>
                <a:ea typeface="Calibri" panose="020F0502020204030204" pitchFamily="34" charset="0"/>
                <a:cs typeface="+mj-cs"/>
              </a:rPr>
              <a:t>Content Row </a:t>
            </a:r>
            <a:r>
              <a:rPr lang="ar-SA" sz="2400" b="1" dirty="0">
                <a:solidFill>
                  <a:srgbClr val="002060"/>
                </a:solidFill>
                <a:latin typeface="Bell MT" panose="02020503060305020303" pitchFamily="18" charset="0"/>
                <a:ea typeface="Calibri" panose="020F0502020204030204" pitchFamily="34" charset="0"/>
                <a:cs typeface="+mj-cs"/>
              </a:rPr>
              <a:t> </a:t>
            </a:r>
            <a:r>
              <a:rPr lang="ar-SA" sz="2400" dirty="0">
                <a:solidFill>
                  <a:srgbClr val="002060"/>
                </a:solidFill>
                <a:latin typeface="Bell MT" panose="02020503060305020303" pitchFamily="18" charset="0"/>
                <a:ea typeface="Calibri" panose="020F0502020204030204" pitchFamily="34" charset="0"/>
                <a:cs typeface="+mj-cs"/>
              </a:rPr>
              <a:t>: أداة مجانية تدعم اللغة العربية تحلل وتولد العناوين الرئيسية، للمدونات ويوتيوب وعناوين </a:t>
            </a:r>
            <a:r>
              <a:rPr lang="en-US" sz="2400" dirty="0" smtClean="0">
                <a:solidFill>
                  <a:srgbClr val="002060"/>
                </a:solidFill>
                <a:latin typeface="Bell MT" panose="02020503060305020303" pitchFamily="18" charset="0"/>
                <a:ea typeface="Calibri" panose="020F0502020204030204" pitchFamily="34" charset="0"/>
                <a:cs typeface="+mj-cs"/>
              </a:rPr>
              <a:t>clickbait. </a:t>
            </a:r>
            <a:endParaRPr lang="en-US" sz="2400" dirty="0">
              <a:solidFill>
                <a:srgbClr val="002060"/>
              </a:solidFill>
              <a:latin typeface="Bell MT" panose="02020503060305020303" pitchFamily="18" charset="0"/>
              <a:ea typeface="Calibri" panose="020F0502020204030204" pitchFamily="34" charset="0"/>
              <a:cs typeface="+mj-cs"/>
            </a:endParaRPr>
          </a:p>
          <a:p>
            <a:pPr algn="justLow" rtl="1">
              <a:lnSpc>
                <a:spcPct val="107000"/>
              </a:lnSpc>
              <a:spcAft>
                <a:spcPts val="800"/>
              </a:spcAft>
            </a:pPr>
            <a:r>
              <a:rPr lang="ar-EG" sz="2400" dirty="0">
                <a:solidFill>
                  <a:srgbClr val="002060"/>
                </a:solidFill>
                <a:latin typeface="Bell MT" panose="02020503060305020303" pitchFamily="18" charset="0"/>
                <a:ea typeface="Calibri" panose="020F0502020204030204" pitchFamily="34" charset="0"/>
                <a:cs typeface="+mj-cs"/>
              </a:rPr>
              <a:t>3.</a:t>
            </a:r>
            <a:r>
              <a:rPr lang="en-US" sz="2400" b="1" dirty="0" err="1">
                <a:solidFill>
                  <a:srgbClr val="002060"/>
                </a:solidFill>
                <a:latin typeface="Bell MT" panose="02020503060305020303" pitchFamily="18" charset="0"/>
                <a:ea typeface="Calibri" panose="020F0502020204030204" pitchFamily="34" charset="0"/>
                <a:cs typeface="+mj-cs"/>
              </a:rPr>
              <a:t>Coschedule</a:t>
            </a:r>
            <a:r>
              <a:rPr lang="en-US" sz="2400" dirty="0">
                <a:solidFill>
                  <a:srgbClr val="002060"/>
                </a:solidFill>
                <a:latin typeface="Bell MT" panose="02020503060305020303" pitchFamily="18" charset="0"/>
                <a:ea typeface="Calibri" panose="020F0502020204030204" pitchFamily="34" charset="0"/>
                <a:cs typeface="+mj-cs"/>
              </a:rPr>
              <a:t> </a:t>
            </a:r>
            <a:r>
              <a:rPr lang="ar-SA" sz="2400" dirty="0">
                <a:solidFill>
                  <a:srgbClr val="002060"/>
                </a:solidFill>
                <a:latin typeface="Bell MT" panose="02020503060305020303" pitchFamily="18" charset="0"/>
                <a:ea typeface="Calibri" panose="020F0502020204030204" pitchFamily="34" charset="0"/>
                <a:cs typeface="+mj-cs"/>
              </a:rPr>
              <a:t> : منصة شاملة تقدم العديد من الخدمات لصناع المحتوى والمسوقين أهمها: أداة تحليل عناوين المحتوى، وأداة توليد عناوين </a:t>
            </a:r>
            <a:r>
              <a:rPr lang="en-US" sz="2400" dirty="0" smtClean="0">
                <a:solidFill>
                  <a:srgbClr val="002060"/>
                </a:solidFill>
                <a:latin typeface="Bell MT" panose="02020503060305020303" pitchFamily="18" charset="0"/>
                <a:ea typeface="Calibri" panose="020F0502020204030204" pitchFamily="34" charset="0"/>
                <a:cs typeface="+mj-cs"/>
              </a:rPr>
              <a:t>SEO</a:t>
            </a:r>
            <a:r>
              <a:rPr lang="ar-SA" sz="2400" dirty="0" smtClean="0">
                <a:solidFill>
                  <a:srgbClr val="002060"/>
                </a:solidFill>
                <a:latin typeface="Bell MT" panose="02020503060305020303" pitchFamily="18" charset="0"/>
                <a:ea typeface="Calibri" panose="020F0502020204030204" pitchFamily="34" charset="0"/>
                <a:cs typeface="+mj-cs"/>
              </a:rPr>
              <a:t>، </a:t>
            </a:r>
            <a:r>
              <a:rPr lang="ar-SA" sz="2400" dirty="0">
                <a:solidFill>
                  <a:srgbClr val="002060"/>
                </a:solidFill>
                <a:latin typeface="Bell MT" panose="02020503060305020303" pitchFamily="18" charset="0"/>
                <a:ea typeface="Calibri" panose="020F0502020204030204" pitchFamily="34" charset="0"/>
                <a:cs typeface="+mj-cs"/>
              </a:rPr>
              <a:t>وأداة تحليل وتوليد </a:t>
            </a:r>
            <a:r>
              <a:rPr lang="ar-SA" sz="2400" dirty="0" smtClean="0">
                <a:solidFill>
                  <a:srgbClr val="002060"/>
                </a:solidFill>
                <a:latin typeface="Bell MT" panose="02020503060305020303" pitchFamily="18" charset="0"/>
                <a:ea typeface="Calibri" panose="020F0502020204030204" pitchFamily="34" charset="0"/>
                <a:cs typeface="+mj-cs"/>
              </a:rPr>
              <a:t>موضوع </a:t>
            </a:r>
            <a:r>
              <a:rPr lang="ar-SA" sz="2400" dirty="0">
                <a:solidFill>
                  <a:srgbClr val="002060"/>
                </a:solidFill>
                <a:latin typeface="Bell MT" panose="02020503060305020303" pitchFamily="18" charset="0"/>
                <a:ea typeface="Calibri" panose="020F0502020204030204" pitchFamily="34" charset="0"/>
                <a:cs typeface="+mj-cs"/>
              </a:rPr>
              <a:t>رسائل البريد الإلكتروني، وأداة تحسين الرسالة المقدمة عبر </a:t>
            </a:r>
            <a:r>
              <a:rPr lang="ar-EG" sz="2400" dirty="0" smtClean="0">
                <a:solidFill>
                  <a:srgbClr val="002060"/>
                </a:solidFill>
                <a:latin typeface="Bell MT" panose="02020503060305020303" pitchFamily="18" charset="0"/>
                <a:ea typeface="Calibri" panose="020F0502020204030204" pitchFamily="34" charset="0"/>
                <a:cs typeface="+mj-cs"/>
              </a:rPr>
              <a:t>ال</a:t>
            </a:r>
            <a:r>
              <a:rPr lang="ar-SA" sz="2400" dirty="0" smtClean="0">
                <a:solidFill>
                  <a:srgbClr val="002060"/>
                </a:solidFill>
                <a:latin typeface="Bell MT" panose="02020503060305020303" pitchFamily="18" charset="0"/>
                <a:ea typeface="Calibri" panose="020F0502020204030204" pitchFamily="34" charset="0"/>
                <a:cs typeface="+mj-cs"/>
              </a:rPr>
              <a:t>سوشيال </a:t>
            </a:r>
            <a:r>
              <a:rPr lang="ar-SA" sz="2400" dirty="0">
                <a:solidFill>
                  <a:srgbClr val="002060"/>
                </a:solidFill>
                <a:latin typeface="Bell MT" panose="02020503060305020303" pitchFamily="18" charset="0"/>
                <a:ea typeface="Calibri" panose="020F0502020204030204" pitchFamily="34" charset="0"/>
                <a:cs typeface="+mj-cs"/>
              </a:rPr>
              <a:t>ميديا.  </a:t>
            </a:r>
            <a:endParaRPr lang="en-US" sz="2400" dirty="0">
              <a:solidFill>
                <a:srgbClr val="002060"/>
              </a:solidFill>
              <a:latin typeface="Bell MT" panose="02020503060305020303" pitchFamily="18" charset="0"/>
              <a:ea typeface="Calibri" panose="020F0502020204030204" pitchFamily="34" charset="0"/>
              <a:cs typeface="+mj-cs"/>
            </a:endParaRPr>
          </a:p>
          <a:p>
            <a:pPr algn="justLow" rtl="1">
              <a:lnSpc>
                <a:spcPct val="107000"/>
              </a:lnSpc>
              <a:spcAft>
                <a:spcPts val="800"/>
              </a:spcAft>
            </a:pPr>
            <a:r>
              <a:rPr lang="ar-SA" sz="2400" dirty="0">
                <a:solidFill>
                  <a:srgbClr val="002060"/>
                </a:solidFill>
                <a:latin typeface="Bell MT" panose="02020503060305020303" pitchFamily="18" charset="0"/>
                <a:ea typeface="Calibri" panose="020F0502020204030204" pitchFamily="34" charset="0"/>
                <a:cs typeface="+mj-cs"/>
              </a:rPr>
              <a:t>4. </a:t>
            </a:r>
            <a:r>
              <a:rPr lang="en-US" sz="2400" b="1" dirty="0" smtClean="0">
                <a:solidFill>
                  <a:srgbClr val="002060"/>
                </a:solidFill>
                <a:latin typeface="Bell MT" panose="02020503060305020303" pitchFamily="18" charset="0"/>
                <a:ea typeface="Calibri" panose="020F0502020204030204" pitchFamily="34" charset="0"/>
                <a:cs typeface="+mj-cs"/>
              </a:rPr>
              <a:t>Sonix.ai</a:t>
            </a:r>
            <a:r>
              <a:rPr lang="ar-EG" sz="2400" b="1" dirty="0" smtClean="0">
                <a:solidFill>
                  <a:srgbClr val="002060"/>
                </a:solidFill>
                <a:latin typeface="Bell MT" panose="02020503060305020303" pitchFamily="18" charset="0"/>
                <a:ea typeface="Calibri" panose="020F0502020204030204" pitchFamily="34" charset="0"/>
                <a:cs typeface="+mj-cs"/>
              </a:rPr>
              <a:t> :</a:t>
            </a:r>
            <a:r>
              <a:rPr lang="ar-SA" sz="2400" dirty="0" smtClean="0">
                <a:solidFill>
                  <a:srgbClr val="002060"/>
                </a:solidFill>
                <a:latin typeface="Bell MT" panose="02020503060305020303" pitchFamily="18" charset="0"/>
                <a:ea typeface="Calibri" panose="020F0502020204030204" pitchFamily="34" charset="0"/>
                <a:cs typeface="+mj-cs"/>
              </a:rPr>
              <a:t>أداة </a:t>
            </a:r>
            <a:r>
              <a:rPr lang="ar-SA" sz="2400" dirty="0">
                <a:solidFill>
                  <a:srgbClr val="002060"/>
                </a:solidFill>
                <a:latin typeface="Bell MT" panose="02020503060305020303" pitchFamily="18" charset="0"/>
                <a:ea typeface="Calibri" panose="020F0502020204030204" pitchFamily="34" charset="0"/>
                <a:cs typeface="+mj-cs"/>
              </a:rPr>
              <a:t>النسخ التلقائي وتحويل الصوت سواء المسجل أو المباشر في اجتماعات زووم وغيرها إلى نص، مع إمكانية الترجمة الآلية للنص والفيديو إلى 30 لغة من بينها العربية. </a:t>
            </a:r>
            <a:endParaRPr lang="en-US" sz="2400" dirty="0">
              <a:solidFill>
                <a:srgbClr val="002060"/>
              </a:solidFill>
              <a:latin typeface="Bell MT" panose="02020503060305020303" pitchFamily="18" charset="0"/>
              <a:ea typeface="Calibri" panose="020F0502020204030204" pitchFamily="34" charset="0"/>
              <a:cs typeface="+mj-cs"/>
            </a:endParaRPr>
          </a:p>
          <a:p>
            <a:pPr algn="justLow" rtl="1">
              <a:lnSpc>
                <a:spcPct val="107000"/>
              </a:lnSpc>
              <a:spcAft>
                <a:spcPts val="800"/>
              </a:spcAft>
            </a:pPr>
            <a:r>
              <a:rPr lang="ar-EG" sz="2400" dirty="0">
                <a:solidFill>
                  <a:srgbClr val="002060"/>
                </a:solidFill>
                <a:latin typeface="Bell MT" panose="02020503060305020303" pitchFamily="18" charset="0"/>
                <a:ea typeface="Calibri" panose="020F0502020204030204" pitchFamily="34" charset="0"/>
                <a:cs typeface="+mj-cs"/>
              </a:rPr>
              <a:t>5</a:t>
            </a:r>
            <a:r>
              <a:rPr lang="ar-EG" sz="2400" dirty="0" smtClean="0">
                <a:solidFill>
                  <a:srgbClr val="002060"/>
                </a:solidFill>
                <a:latin typeface="Bell MT" panose="02020503060305020303" pitchFamily="18" charset="0"/>
                <a:ea typeface="Calibri" panose="020F0502020204030204" pitchFamily="34" charset="0"/>
                <a:cs typeface="+mj-cs"/>
              </a:rPr>
              <a:t>.</a:t>
            </a:r>
            <a:r>
              <a:rPr lang="en-US" sz="2400" dirty="0" smtClean="0">
                <a:solidFill>
                  <a:srgbClr val="002060"/>
                </a:solidFill>
                <a:latin typeface="Bell MT" panose="02020503060305020303" pitchFamily="18" charset="0"/>
                <a:ea typeface="Calibri" panose="020F0502020204030204" pitchFamily="34" charset="0"/>
              </a:rPr>
              <a:t> </a:t>
            </a:r>
            <a:r>
              <a:rPr lang="en-US" sz="2400" b="1" dirty="0" smtClean="0">
                <a:solidFill>
                  <a:srgbClr val="002060"/>
                </a:solidFill>
                <a:latin typeface="Bell MT" panose="02020503060305020303" pitchFamily="18" charset="0"/>
                <a:ea typeface="Calibri" panose="020F0502020204030204" pitchFamily="34" charset="0"/>
              </a:rPr>
              <a:t>Copy </a:t>
            </a:r>
            <a:r>
              <a:rPr lang="en-US" sz="2400" b="1" dirty="0">
                <a:solidFill>
                  <a:srgbClr val="002060"/>
                </a:solidFill>
                <a:latin typeface="Bell MT" panose="02020503060305020303" pitchFamily="18" charset="0"/>
                <a:ea typeface="Calibri" panose="020F0502020204030204" pitchFamily="34" charset="0"/>
              </a:rPr>
              <a:t>smith </a:t>
            </a:r>
            <a:r>
              <a:rPr lang="ar-SA" sz="2400" dirty="0" smtClean="0">
                <a:solidFill>
                  <a:srgbClr val="002060"/>
                </a:solidFill>
                <a:latin typeface="Bell MT" panose="02020503060305020303" pitchFamily="18" charset="0"/>
                <a:ea typeface="Calibri" panose="020F0502020204030204" pitchFamily="34" charset="0"/>
                <a:cs typeface="+mj-cs"/>
              </a:rPr>
              <a:t>: </a:t>
            </a:r>
            <a:r>
              <a:rPr lang="ar-SA" sz="2400" dirty="0">
                <a:solidFill>
                  <a:srgbClr val="002060"/>
                </a:solidFill>
                <a:latin typeface="Bell MT" panose="02020503060305020303" pitchFamily="18" charset="0"/>
                <a:ea typeface="Calibri" panose="020F0502020204030204" pitchFamily="34" charset="0"/>
                <a:cs typeface="+mj-cs"/>
              </a:rPr>
              <a:t>أداة مميزة تقوم بإعادة صياغة وتنقيح المحتوى، وكتابة الإعلانات </a:t>
            </a:r>
            <a:r>
              <a:rPr lang="ar-SA" sz="2400" dirty="0" smtClean="0">
                <a:solidFill>
                  <a:srgbClr val="002060"/>
                </a:solidFill>
                <a:latin typeface="Bell MT" panose="02020503060305020303" pitchFamily="18" charset="0"/>
                <a:ea typeface="Calibri" panose="020F0502020204030204" pitchFamily="34" charset="0"/>
                <a:cs typeface="+mj-cs"/>
              </a:rPr>
              <a:t>لفيس</a:t>
            </a:r>
            <a:r>
              <a:rPr lang="ar-EG" sz="2400" dirty="0" smtClean="0">
                <a:solidFill>
                  <a:srgbClr val="002060"/>
                </a:solidFill>
                <a:latin typeface="Bell MT" panose="02020503060305020303" pitchFamily="18" charset="0"/>
                <a:ea typeface="Calibri" panose="020F0502020204030204" pitchFamily="34" charset="0"/>
                <a:cs typeface="+mj-cs"/>
              </a:rPr>
              <a:t> </a:t>
            </a:r>
            <a:r>
              <a:rPr lang="ar-SA" sz="2400" dirty="0" smtClean="0">
                <a:solidFill>
                  <a:srgbClr val="002060"/>
                </a:solidFill>
                <a:latin typeface="Bell MT" panose="02020503060305020303" pitchFamily="18" charset="0"/>
                <a:ea typeface="Calibri" panose="020F0502020204030204" pitchFamily="34" charset="0"/>
                <a:cs typeface="+mj-cs"/>
              </a:rPr>
              <a:t>بوك </a:t>
            </a:r>
            <a:r>
              <a:rPr lang="ar-SA" sz="2400" dirty="0">
                <a:solidFill>
                  <a:srgbClr val="002060"/>
                </a:solidFill>
                <a:latin typeface="Bell MT" panose="02020503060305020303" pitchFamily="18" charset="0"/>
                <a:ea typeface="Calibri" panose="020F0502020204030204" pitchFamily="34" charset="0"/>
                <a:cs typeface="+mj-cs"/>
              </a:rPr>
              <a:t>و</a:t>
            </a:r>
            <a:r>
              <a:rPr lang="en-US" sz="2400" dirty="0">
                <a:solidFill>
                  <a:srgbClr val="002060"/>
                </a:solidFill>
                <a:latin typeface="Bell MT" panose="02020503060305020303" pitchFamily="18" charset="0"/>
                <a:ea typeface="Calibri" panose="020F0502020204030204" pitchFamily="34" charset="0"/>
                <a:cs typeface="+mj-cs"/>
              </a:rPr>
              <a:t>Instagram Caption</a:t>
            </a:r>
            <a:r>
              <a:rPr lang="ar-SA" sz="2400" dirty="0">
                <a:solidFill>
                  <a:srgbClr val="002060"/>
                </a:solidFill>
                <a:latin typeface="Bell MT" panose="02020503060305020303" pitchFamily="18" charset="0"/>
                <a:ea typeface="Calibri" panose="020F0502020204030204" pitchFamily="34" charset="0"/>
                <a:cs typeface="+mj-cs"/>
              </a:rPr>
              <a:t>، وتعليقات سوشيال ميديا، ووصف المنتجات، بالإضافة إلى توليد عناوين ومقدمات المدونة.  </a:t>
            </a:r>
            <a:endParaRPr lang="en-US" sz="2400" dirty="0">
              <a:solidFill>
                <a:srgbClr val="002060"/>
              </a:solidFill>
              <a:effectLst/>
              <a:latin typeface="Bell MT" panose="02020503060305020303" pitchFamily="18"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202075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849560"/>
            <a:ext cx="4128422" cy="51648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8633" y="1280476"/>
            <a:ext cx="10148552" cy="5048964"/>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400" dirty="0" smtClean="0">
                <a:solidFill>
                  <a:schemeClr val="accent5">
                    <a:lumMod val="75000"/>
                  </a:schemeClr>
                </a:solidFill>
                <a:ea typeface="Calibri" panose="020F0502020204030204" pitchFamily="34" charset="0"/>
                <a:cs typeface="+mj-cs"/>
              </a:rPr>
              <a:t>على </a:t>
            </a:r>
            <a:r>
              <a:rPr lang="ar-SA" sz="2400" dirty="0">
                <a:solidFill>
                  <a:schemeClr val="accent5">
                    <a:lumMod val="75000"/>
                  </a:schemeClr>
                </a:solidFill>
                <a:ea typeface="Calibri" panose="020F0502020204030204" pitchFamily="34" charset="0"/>
                <a:cs typeface="+mj-cs"/>
              </a:rPr>
              <a:t>الرغم من تنامي دخول الذكاء الاصطناعي في مجال الإعلام والصحافة وغيرها من المجالات الإبداعية، ورغم المزايا العديدة التي يقدمها في هذا المجال، فإنه ما زال يواجه العديد من </a:t>
            </a:r>
            <a:r>
              <a:rPr lang="ar-SA" sz="2400" dirty="0" smtClean="0">
                <a:solidFill>
                  <a:schemeClr val="accent5">
                    <a:lumMod val="75000"/>
                  </a:schemeClr>
                </a:solidFill>
                <a:ea typeface="Calibri" panose="020F0502020204030204" pitchFamily="34" charset="0"/>
                <a:cs typeface="+mj-cs"/>
              </a:rPr>
              <a:t>الصعوبات</a:t>
            </a:r>
            <a:r>
              <a:rPr lang="ar-EG" sz="2400" dirty="0" smtClean="0">
                <a:solidFill>
                  <a:schemeClr val="accent5">
                    <a:lumMod val="75000"/>
                  </a:schemeClr>
                </a:solidFill>
                <a:ea typeface="Calibri" panose="020F0502020204030204" pitchFamily="34" charset="0"/>
                <a:cs typeface="+mj-cs"/>
              </a:rPr>
              <a:t>،</a:t>
            </a:r>
            <a:r>
              <a:rPr lang="ar-SA" sz="2400" dirty="0" smtClean="0">
                <a:solidFill>
                  <a:schemeClr val="accent5">
                    <a:lumMod val="75000"/>
                  </a:schemeClr>
                </a:solidFill>
                <a:ea typeface="Calibri" panose="020F0502020204030204" pitchFamily="34" charset="0"/>
                <a:cs typeface="+mj-cs"/>
              </a:rPr>
              <a:t> </a:t>
            </a:r>
            <a:r>
              <a:rPr lang="ar-EG" sz="2400" dirty="0" smtClean="0">
                <a:solidFill>
                  <a:schemeClr val="accent5">
                    <a:lumMod val="75000"/>
                  </a:schemeClr>
                </a:solidFill>
                <a:ea typeface="Calibri" panose="020F0502020204030204" pitchFamily="34" charset="0"/>
                <a:cs typeface="+mj-cs"/>
              </a:rPr>
              <a:t>و</a:t>
            </a:r>
            <a:r>
              <a:rPr lang="ar-SA" sz="2400" dirty="0" smtClean="0">
                <a:solidFill>
                  <a:schemeClr val="accent5">
                    <a:lumMod val="75000"/>
                  </a:schemeClr>
                </a:solidFill>
                <a:ea typeface="Calibri" panose="020F0502020204030204" pitchFamily="34" charset="0"/>
                <a:cs typeface="+mj-cs"/>
              </a:rPr>
              <a:t>من </a:t>
            </a:r>
            <a:r>
              <a:rPr lang="ar-SA" sz="2400" dirty="0">
                <a:solidFill>
                  <a:schemeClr val="accent5">
                    <a:lumMod val="75000"/>
                  </a:schemeClr>
                </a:solidFill>
                <a:ea typeface="Calibri" panose="020F0502020204030204" pitchFamily="34" charset="0"/>
                <a:cs typeface="+mj-cs"/>
              </a:rPr>
              <a:t>هذه </a:t>
            </a:r>
            <a:r>
              <a:rPr lang="ar-SA" sz="2400" dirty="0" smtClean="0">
                <a:solidFill>
                  <a:schemeClr val="accent5">
                    <a:lumMod val="75000"/>
                  </a:schemeClr>
                </a:solidFill>
                <a:ea typeface="Calibri" panose="020F0502020204030204" pitchFamily="34" charset="0"/>
                <a:cs typeface="+mj-cs"/>
              </a:rPr>
              <a:t>الصعوبات</a:t>
            </a:r>
            <a:r>
              <a:rPr lang="ar-EG" sz="2400" dirty="0" smtClean="0">
                <a:solidFill>
                  <a:schemeClr val="accent5">
                    <a:lumMod val="75000"/>
                  </a:schemeClr>
                </a:solidFill>
                <a:ea typeface="Calibri" panose="020F0502020204030204" pitchFamily="34" charset="0"/>
                <a:cs typeface="+mj-cs"/>
              </a:rPr>
              <a:t>:</a:t>
            </a:r>
          </a:p>
          <a:p>
            <a:pPr marL="342900" indent="-342900" algn="justLow" rtl="1">
              <a:buAutoNum type="arabicPeriod"/>
            </a:pPr>
            <a:r>
              <a:rPr lang="ar-SA" sz="2400" dirty="0" smtClean="0">
                <a:solidFill>
                  <a:schemeClr val="accent5">
                    <a:lumMod val="75000"/>
                  </a:schemeClr>
                </a:solidFill>
                <a:cs typeface="+mj-cs"/>
              </a:rPr>
              <a:t>عدم </a:t>
            </a:r>
            <a:r>
              <a:rPr lang="ar-SA" sz="2400" dirty="0">
                <a:solidFill>
                  <a:schemeClr val="accent5">
                    <a:lumMod val="75000"/>
                  </a:schemeClr>
                </a:solidFill>
                <a:cs typeface="+mj-cs"/>
              </a:rPr>
              <a:t>الفاعلية عند قلّة البيانات، حيث يعمل التعلّم الآلي بشكل أفضل عندما تتوافر بيانات كافية لاكتشاف الأنماط فيها والتعلّم </a:t>
            </a:r>
            <a:r>
              <a:rPr lang="ar-SA" sz="2400" dirty="0" smtClean="0">
                <a:solidFill>
                  <a:schemeClr val="accent5">
                    <a:lumMod val="75000"/>
                  </a:schemeClr>
                </a:solidFill>
                <a:cs typeface="+mj-cs"/>
              </a:rPr>
              <a:t>منها</a:t>
            </a:r>
            <a:r>
              <a:rPr lang="ar-EG" sz="2400" dirty="0" smtClean="0">
                <a:solidFill>
                  <a:schemeClr val="accent5">
                    <a:lumMod val="75000"/>
                  </a:schemeClr>
                </a:solidFill>
                <a:cs typeface="+mj-cs"/>
              </a:rPr>
              <a:t>.</a:t>
            </a:r>
          </a:p>
          <a:p>
            <a:pPr marL="457200" indent="-457200" algn="justLow" rtl="1">
              <a:buAutoNum type="arabicPeriod"/>
            </a:pPr>
            <a:r>
              <a:rPr lang="ar-SA" sz="2400" dirty="0">
                <a:solidFill>
                  <a:schemeClr val="accent5">
                    <a:lumMod val="75000"/>
                  </a:schemeClr>
                </a:solidFill>
                <a:ea typeface="Calibri" panose="020F0502020204030204" pitchFamily="34" charset="0"/>
                <a:cs typeface="+mj-cs"/>
              </a:rPr>
              <a:t>الذكاء الاصطناعي يفتقر إلى الإبداع الذي </a:t>
            </a:r>
            <a:r>
              <a:rPr lang="ar-SA" sz="2400" dirty="0" smtClean="0">
                <a:solidFill>
                  <a:schemeClr val="accent5">
                    <a:lumMod val="75000"/>
                  </a:schemeClr>
                </a:solidFill>
                <a:ea typeface="Calibri" panose="020F0502020204030204" pitchFamily="34" charset="0"/>
                <a:cs typeface="+mj-cs"/>
              </a:rPr>
              <a:t>ي</a:t>
            </a:r>
            <a:r>
              <a:rPr lang="ar-EG" sz="2400" dirty="0" smtClean="0">
                <a:solidFill>
                  <a:schemeClr val="accent5">
                    <a:lumMod val="75000"/>
                  </a:schemeClr>
                </a:solidFill>
                <a:ea typeface="Calibri" panose="020F0502020204030204" pitchFamily="34" charset="0"/>
                <a:cs typeface="+mj-cs"/>
              </a:rPr>
              <a:t>ُ</a:t>
            </a:r>
            <a:r>
              <a:rPr lang="ar-SA" sz="2400" dirty="0" smtClean="0">
                <a:solidFill>
                  <a:schemeClr val="accent5">
                    <a:lumMod val="75000"/>
                  </a:schemeClr>
                </a:solidFill>
                <a:ea typeface="Calibri" panose="020F0502020204030204" pitchFamily="34" charset="0"/>
                <a:cs typeface="+mj-cs"/>
              </a:rPr>
              <a:t>عد </a:t>
            </a:r>
            <a:r>
              <a:rPr lang="ar-SA" sz="2400" dirty="0">
                <a:solidFill>
                  <a:schemeClr val="accent5">
                    <a:lumMod val="75000"/>
                  </a:schemeClr>
                </a:solidFill>
                <a:ea typeface="Calibri" panose="020F0502020204030204" pitchFamily="34" charset="0"/>
                <a:cs typeface="+mj-cs"/>
              </a:rPr>
              <a:t>المفهوم الأساسي في الصحافة؛ فهو يعكس طريقة التفكير الإنسانية بما في ذلك الكتابة </a:t>
            </a:r>
            <a:r>
              <a:rPr lang="ar-SA" sz="2400" dirty="0" smtClean="0">
                <a:solidFill>
                  <a:schemeClr val="accent5">
                    <a:lumMod val="75000"/>
                  </a:schemeClr>
                </a:solidFill>
                <a:ea typeface="Calibri" panose="020F0502020204030204" pitchFamily="34" charset="0"/>
                <a:cs typeface="+mj-cs"/>
              </a:rPr>
              <a:t>الإبداعية</a:t>
            </a:r>
            <a:r>
              <a:rPr lang="ar-EG" sz="2400" dirty="0" smtClean="0">
                <a:solidFill>
                  <a:schemeClr val="accent5">
                    <a:lumMod val="75000"/>
                  </a:schemeClr>
                </a:solidFill>
                <a:ea typeface="Calibri" panose="020F0502020204030204" pitchFamily="34" charset="0"/>
                <a:cs typeface="+mj-cs"/>
              </a:rPr>
              <a:t>.</a:t>
            </a:r>
          </a:p>
          <a:p>
            <a:pPr marL="457200" indent="-457200" algn="justLow" rtl="1">
              <a:buAutoNum type="arabicPeriod"/>
            </a:pPr>
            <a:r>
              <a:rPr lang="ar-SA" sz="2400" dirty="0">
                <a:solidFill>
                  <a:schemeClr val="accent5">
                    <a:lumMod val="75000"/>
                  </a:schemeClr>
                </a:solidFill>
                <a:ea typeface="Calibri" panose="020F0502020204030204" pitchFamily="34" charset="0"/>
                <a:cs typeface="+mj-cs"/>
              </a:rPr>
              <a:t>لا تستطيع الخوارزميات توليد الشعور العام المطلوب لإلهام ردود أفعال القراء العاطفية، مثل: الضحك، أو التعليق على حادثة ما، ولا يمكن لها كذلك فهم ومراقبة التطورات غير المتوقعة؛ لذلك لا تزال المهارات التحليلية والإبداع ميزة يتفوق بها الصحفيون على الذكاء </a:t>
            </a:r>
            <a:r>
              <a:rPr lang="ar-SA" sz="2400" dirty="0" smtClean="0">
                <a:solidFill>
                  <a:schemeClr val="accent5">
                    <a:lumMod val="75000"/>
                  </a:schemeClr>
                </a:solidFill>
                <a:ea typeface="Calibri" panose="020F0502020204030204" pitchFamily="34" charset="0"/>
                <a:cs typeface="+mj-cs"/>
              </a:rPr>
              <a:t>الاصطناعي</a:t>
            </a:r>
            <a:r>
              <a:rPr lang="ar-EG" sz="2400" dirty="0" smtClean="0">
                <a:solidFill>
                  <a:schemeClr val="accent5">
                    <a:lumMod val="75000"/>
                  </a:schemeClr>
                </a:solidFill>
                <a:ea typeface="Calibri" panose="020F0502020204030204" pitchFamily="34" charset="0"/>
                <a:cs typeface="+mj-cs"/>
              </a:rPr>
              <a:t>.</a:t>
            </a:r>
            <a:endParaRPr lang="ar-EG" sz="2400" b="0" i="0" dirty="0">
              <a:solidFill>
                <a:schemeClr val="accent5">
                  <a:lumMod val="75000"/>
                </a:schemeClr>
              </a:solidFill>
              <a:effectLst/>
              <a:latin typeface="Cairo"/>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ounded Rectangle 3"/>
          <p:cNvSpPr/>
          <p:nvPr/>
        </p:nvSpPr>
        <p:spPr>
          <a:xfrm>
            <a:off x="3515931" y="389903"/>
            <a:ext cx="5911403" cy="748838"/>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buFont typeface="Wingdings" panose="05000000000000000000" pitchFamily="2" charset="2"/>
              <a:buChar char="Ø"/>
            </a:pPr>
            <a:r>
              <a:rPr lang="ar-SA" sz="2400" b="1" dirty="0">
                <a:solidFill>
                  <a:schemeClr val="accent5">
                    <a:lumMod val="50000"/>
                  </a:schemeClr>
                </a:solidFill>
                <a:ea typeface="Calibri" panose="020F0502020204030204" pitchFamily="34" charset="0"/>
                <a:cs typeface="Times New Roman" panose="02020603050405020304" pitchFamily="18" charset="0"/>
              </a:rPr>
              <a:t>تحديات وعقبات موجة الابتكار التكنولوجي المقبلة</a:t>
            </a:r>
            <a:endParaRPr lang="ar-EG" sz="2400" b="1" dirty="0">
              <a:solidFill>
                <a:schemeClr val="accent5">
                  <a:lumMod val="50000"/>
                </a:schemeClr>
              </a:solidFill>
              <a:latin typeface="Cairo"/>
              <a:cs typeface="Times New Roman" panose="02020603050405020304" pitchFamily="18" charset="0"/>
            </a:endParaRPr>
          </a:p>
        </p:txBody>
      </p:sp>
    </p:spTree>
    <p:extLst>
      <p:ext uri="{BB962C8B-B14F-4D97-AF65-F5344CB8AC3E}">
        <p14:creationId xmlns:p14="http://schemas.microsoft.com/office/powerpoint/2010/main" val="417076110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849560"/>
            <a:ext cx="4128422" cy="51648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8633" y="1280476"/>
            <a:ext cx="10148552" cy="5048964"/>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000" dirty="0" smtClean="0">
                <a:solidFill>
                  <a:schemeClr val="accent1">
                    <a:lumMod val="75000"/>
                  </a:schemeClr>
                </a:solidFill>
                <a:ea typeface="Calibri" panose="020F0502020204030204" pitchFamily="34" charset="0"/>
                <a:cs typeface="Times New Roman" panose="02020603050405020304" pitchFamily="18" charset="0"/>
              </a:rPr>
              <a:t>4. </a:t>
            </a:r>
            <a:r>
              <a:rPr lang="ar-SA" sz="2000" dirty="0" smtClean="0">
                <a:solidFill>
                  <a:schemeClr val="accent1">
                    <a:lumMod val="75000"/>
                  </a:schemeClr>
                </a:solidFill>
                <a:ea typeface="Calibri" panose="020F0502020204030204" pitchFamily="34" charset="0"/>
                <a:cs typeface="Times New Roman" panose="02020603050405020304" pitchFamily="18" charset="0"/>
              </a:rPr>
              <a:t>يفتقر </a:t>
            </a:r>
            <a:r>
              <a:rPr lang="ar-SA" sz="2000" dirty="0">
                <a:solidFill>
                  <a:schemeClr val="accent1">
                    <a:lumMod val="75000"/>
                  </a:schemeClr>
                </a:solidFill>
                <a:ea typeface="Calibri" panose="020F0502020204030204" pitchFamily="34" charset="0"/>
                <a:cs typeface="Times New Roman" panose="02020603050405020304" pitchFamily="18" charset="0"/>
              </a:rPr>
              <a:t>الذكاء الاصطناعي إلى الوعي الذاتي والقدرة على شرح مخرجاته: لماذا كتب هذه القصة الإخبارية؟ أو كيف وصل إلى نتيجة معينة؟ </a:t>
            </a:r>
            <a:r>
              <a:rPr lang="ar-EG" sz="2000" dirty="0" smtClean="0">
                <a:solidFill>
                  <a:schemeClr val="accent1">
                    <a:lumMod val="75000"/>
                  </a:schemeClr>
                </a:solidFill>
                <a:ea typeface="Calibri" panose="020F0502020204030204" pitchFamily="34" charset="0"/>
                <a:cs typeface="Times New Roman" panose="02020603050405020304" pitchFamily="18" charset="0"/>
              </a:rPr>
              <a:t>لذا </a:t>
            </a:r>
            <a:r>
              <a:rPr lang="ar-SA" sz="2000" dirty="0" smtClean="0">
                <a:solidFill>
                  <a:schemeClr val="accent1">
                    <a:lumMod val="75000"/>
                  </a:schemeClr>
                </a:solidFill>
                <a:ea typeface="Calibri" panose="020F0502020204030204" pitchFamily="34" charset="0"/>
                <a:cs typeface="Times New Roman" panose="02020603050405020304" pitchFamily="18" charset="0"/>
              </a:rPr>
              <a:t>ينبغي </a:t>
            </a:r>
            <a:r>
              <a:rPr lang="ar-SA" sz="2000" dirty="0">
                <a:solidFill>
                  <a:schemeClr val="accent1">
                    <a:lumMod val="75000"/>
                  </a:schemeClr>
                </a:solidFill>
                <a:ea typeface="Calibri" panose="020F0502020204030204" pitchFamily="34" charset="0"/>
                <a:cs typeface="Times New Roman" panose="02020603050405020304" pitchFamily="18" charset="0"/>
              </a:rPr>
              <a:t>التفكير في تصميم الذكاء الاصطناعي بطريقة تجعله مسؤولاً أمام القرّاء. </a:t>
            </a:r>
            <a:r>
              <a:rPr lang="ar-EG" sz="2000" dirty="0" smtClean="0">
                <a:solidFill>
                  <a:schemeClr val="accent1">
                    <a:lumMod val="75000"/>
                  </a:schemeClr>
                </a:solidFill>
                <a:ea typeface="Calibri" panose="020F0502020204030204" pitchFamily="34" charset="0"/>
                <a:cs typeface="Times New Roman" panose="02020603050405020304" pitchFamily="18" charset="0"/>
              </a:rPr>
              <a:t>و</a:t>
            </a:r>
            <a:r>
              <a:rPr lang="ar-SA" sz="2000" dirty="0" smtClean="0">
                <a:solidFill>
                  <a:schemeClr val="accent1">
                    <a:lumMod val="75000"/>
                  </a:schemeClr>
                </a:solidFill>
                <a:ea typeface="Calibri" panose="020F0502020204030204" pitchFamily="34" charset="0"/>
                <a:cs typeface="Times New Roman" panose="02020603050405020304" pitchFamily="18" charset="0"/>
              </a:rPr>
              <a:t>قد </a:t>
            </a:r>
            <a:r>
              <a:rPr lang="ar-EG" sz="2000" dirty="0">
                <a:solidFill>
                  <a:schemeClr val="accent1">
                    <a:lumMod val="75000"/>
                  </a:schemeClr>
                </a:solidFill>
                <a:ea typeface="Calibri" panose="020F0502020204030204" pitchFamily="34" charset="0"/>
                <a:cs typeface="Times New Roman" panose="02020603050405020304" pitchFamily="18" charset="0"/>
              </a:rPr>
              <a:t>ت</a:t>
            </a:r>
            <a:r>
              <a:rPr lang="ar-SA" sz="2000" dirty="0" smtClean="0">
                <a:solidFill>
                  <a:schemeClr val="accent1">
                    <a:lumMod val="75000"/>
                  </a:schemeClr>
                </a:solidFill>
                <a:ea typeface="Calibri" panose="020F0502020204030204" pitchFamily="34" charset="0"/>
                <a:cs typeface="Times New Roman" panose="02020603050405020304" pitchFamily="18" charset="0"/>
              </a:rPr>
              <a:t>تمثل </a:t>
            </a:r>
            <a:r>
              <a:rPr lang="ar-SA" sz="2000" dirty="0">
                <a:solidFill>
                  <a:schemeClr val="accent1">
                    <a:lumMod val="75000"/>
                  </a:schemeClr>
                </a:solidFill>
                <a:ea typeface="Calibri" panose="020F0502020204030204" pitchFamily="34" charset="0"/>
                <a:cs typeface="Times New Roman" panose="02020603050405020304" pitchFamily="18" charset="0"/>
              </a:rPr>
              <a:t>أحد الحلول لتحقيق ذلك في السماح للقرّاء بضبط متغيرات الخوارزمية لمعرفة كيف </a:t>
            </a:r>
            <a:r>
              <a:rPr lang="ar-SA" sz="2000" dirty="0" smtClean="0">
                <a:solidFill>
                  <a:schemeClr val="accent1">
                    <a:lumMod val="75000"/>
                  </a:schemeClr>
                </a:solidFill>
                <a:ea typeface="Calibri" panose="020F0502020204030204" pitchFamily="34" charset="0"/>
                <a:cs typeface="Times New Roman" panose="02020603050405020304" pitchFamily="18" charset="0"/>
              </a:rPr>
              <a:t>تتغير </a:t>
            </a:r>
            <a:r>
              <a:rPr lang="ar-SA" sz="2000" dirty="0">
                <a:solidFill>
                  <a:schemeClr val="accent1">
                    <a:lumMod val="75000"/>
                  </a:schemeClr>
                </a:solidFill>
                <a:ea typeface="Calibri" panose="020F0502020204030204" pitchFamily="34" charset="0"/>
                <a:cs typeface="Times New Roman" panose="02020603050405020304" pitchFamily="18" charset="0"/>
              </a:rPr>
              <a:t>النتائج، وليعرف </a:t>
            </a:r>
            <a:r>
              <a:rPr lang="ar-SA" sz="2000" dirty="0" smtClean="0">
                <a:solidFill>
                  <a:schemeClr val="accent1">
                    <a:lumMod val="75000"/>
                  </a:schemeClr>
                </a:solidFill>
                <a:ea typeface="Calibri" panose="020F0502020204030204" pitchFamily="34" charset="0"/>
                <a:cs typeface="Times New Roman" panose="02020603050405020304" pitchFamily="18" charset="0"/>
              </a:rPr>
              <a:t>القراء </a:t>
            </a:r>
            <a:r>
              <a:rPr lang="ar-SA" sz="2000" dirty="0">
                <a:solidFill>
                  <a:schemeClr val="accent1">
                    <a:lumMod val="75000"/>
                  </a:schemeClr>
                </a:solidFill>
                <a:ea typeface="Calibri" panose="020F0502020204030204" pitchFamily="34" charset="0"/>
                <a:cs typeface="Times New Roman" panose="02020603050405020304" pitchFamily="18" charset="0"/>
              </a:rPr>
              <a:t>إن كانت القصة مؤلّفة من قِبل الذكاء الاصطناعي أو البشر</a:t>
            </a:r>
            <a:r>
              <a:rPr lang="ar-SA" sz="2000" dirty="0" smtClean="0">
                <a:solidFill>
                  <a:schemeClr val="accent1">
                    <a:lumMod val="75000"/>
                  </a:schemeClr>
                </a:solidFill>
                <a:ea typeface="Calibri" panose="020F0502020204030204" pitchFamily="34" charset="0"/>
                <a:cs typeface="Times New Roman" panose="02020603050405020304" pitchFamily="18" charset="0"/>
              </a:rPr>
              <a:t>.</a:t>
            </a:r>
            <a:endParaRPr lang="ar-EG" sz="2000" dirty="0" smtClean="0">
              <a:solidFill>
                <a:schemeClr val="accent1">
                  <a:lumMod val="75000"/>
                </a:schemeClr>
              </a:solidFill>
              <a:ea typeface="Calibri" panose="020F0502020204030204" pitchFamily="34" charset="0"/>
              <a:cs typeface="Times New Roman" panose="02020603050405020304" pitchFamily="18" charset="0"/>
            </a:endParaRPr>
          </a:p>
          <a:p>
            <a:pPr algn="justLow" rtl="1">
              <a:lnSpc>
                <a:spcPct val="150000"/>
              </a:lnSpc>
            </a:pPr>
            <a:r>
              <a:rPr lang="ar-EG" sz="2000" dirty="0" smtClean="0">
                <a:solidFill>
                  <a:schemeClr val="accent1">
                    <a:lumMod val="75000"/>
                  </a:schemeClr>
                </a:solidFill>
                <a:ea typeface="Calibri" panose="020F0502020204030204" pitchFamily="34" charset="0"/>
                <a:cs typeface="Times New Roman" panose="02020603050405020304" pitchFamily="18" charset="0"/>
              </a:rPr>
              <a:t>5.</a:t>
            </a:r>
            <a:r>
              <a:rPr lang="ar-SA" sz="2000" dirty="0" smtClean="0">
                <a:solidFill>
                  <a:schemeClr val="accent1">
                    <a:lumMod val="75000"/>
                  </a:schemeClr>
                </a:solidFill>
                <a:ea typeface="Calibri" panose="020F0502020204030204" pitchFamily="34" charset="0"/>
                <a:cs typeface="Times New Roman" panose="02020603050405020304" pitchFamily="18" charset="0"/>
              </a:rPr>
              <a:t> </a:t>
            </a:r>
            <a:r>
              <a:rPr lang="ar-SA" sz="2000" dirty="0">
                <a:solidFill>
                  <a:schemeClr val="accent1">
                    <a:lumMod val="75000"/>
                  </a:schemeClr>
                </a:solidFill>
                <a:ea typeface="Calibri" panose="020F0502020204030204" pitchFamily="34" charset="0"/>
                <a:cs typeface="Times New Roman" panose="02020603050405020304" pitchFamily="18" charset="0"/>
              </a:rPr>
              <a:t>تحدٍّ آخر يواجه صحافة الذكاء الاصطناعي، ألا وهو إمكانية تسلل </a:t>
            </a:r>
            <a:r>
              <a:rPr lang="ar-SA" sz="2000" dirty="0" smtClean="0">
                <a:solidFill>
                  <a:schemeClr val="accent1">
                    <a:lumMod val="75000"/>
                  </a:schemeClr>
                </a:solidFill>
                <a:ea typeface="Calibri" panose="020F0502020204030204" pitchFamily="34" charset="0"/>
                <a:cs typeface="Times New Roman" panose="02020603050405020304" pitchFamily="18" charset="0"/>
              </a:rPr>
              <a:t>التحيز </a:t>
            </a:r>
            <a:r>
              <a:rPr lang="ar-SA" sz="2000" dirty="0">
                <a:solidFill>
                  <a:schemeClr val="accent1">
                    <a:lumMod val="75000"/>
                  </a:schemeClr>
                </a:solidFill>
                <a:ea typeface="Calibri" panose="020F0502020204030204" pitchFamily="34" charset="0"/>
                <a:cs typeface="Times New Roman" panose="02020603050405020304" pitchFamily="18" charset="0"/>
              </a:rPr>
              <a:t>قبل فترة طويلة من جمع البيانات، وكذلك في العديد من المراحل الأخرى من عملية التعلّم العميق، ويعتبر التحيز من التحديات الكبيرة أمام الصحافة المعتمدة على الذكاء </a:t>
            </a:r>
            <a:r>
              <a:rPr lang="ar-SA" sz="2000" dirty="0" smtClean="0">
                <a:solidFill>
                  <a:schemeClr val="accent1">
                    <a:lumMod val="75000"/>
                  </a:schemeClr>
                </a:solidFill>
                <a:ea typeface="Calibri" panose="020F0502020204030204" pitchFamily="34" charset="0"/>
                <a:cs typeface="Times New Roman" panose="02020603050405020304" pitchFamily="18" charset="0"/>
              </a:rPr>
              <a:t>الاصطناعي</a:t>
            </a:r>
            <a:r>
              <a:rPr lang="ar-EG" sz="2000" dirty="0" smtClean="0">
                <a:solidFill>
                  <a:schemeClr val="accent1">
                    <a:lumMod val="75000"/>
                  </a:schemeClr>
                </a:solidFill>
                <a:ea typeface="Calibri" panose="020F0502020204030204" pitchFamily="34" charset="0"/>
                <a:cs typeface="Times New Roman" panose="02020603050405020304" pitchFamily="18" charset="0"/>
              </a:rPr>
              <a:t>.</a:t>
            </a:r>
          </a:p>
          <a:p>
            <a:pPr algn="justLow" rtl="1">
              <a:lnSpc>
                <a:spcPct val="150000"/>
              </a:lnSpc>
            </a:pPr>
            <a:r>
              <a:rPr lang="ar-EG" sz="2000" dirty="0" smtClean="0">
                <a:solidFill>
                  <a:schemeClr val="accent1">
                    <a:lumMod val="75000"/>
                  </a:schemeClr>
                </a:solidFill>
                <a:ea typeface="Calibri" panose="020F0502020204030204" pitchFamily="34" charset="0"/>
                <a:cs typeface="Times New Roman" panose="02020603050405020304" pitchFamily="18" charset="0"/>
              </a:rPr>
              <a:t>6.</a:t>
            </a:r>
            <a:r>
              <a:rPr lang="ar-SA" sz="2000" dirty="0" smtClean="0">
                <a:solidFill>
                  <a:schemeClr val="accent1">
                    <a:lumMod val="75000"/>
                  </a:schemeClr>
                </a:solidFill>
                <a:ea typeface="Calibri" panose="020F0502020204030204" pitchFamily="34" charset="0"/>
                <a:cs typeface="Times New Roman" panose="02020603050405020304" pitchFamily="18" charset="0"/>
              </a:rPr>
              <a:t>لا </a:t>
            </a:r>
            <a:r>
              <a:rPr lang="ar-SA" sz="2000" dirty="0">
                <a:solidFill>
                  <a:schemeClr val="accent1">
                    <a:lumMod val="75000"/>
                  </a:schemeClr>
                </a:solidFill>
                <a:ea typeface="Calibri" panose="020F0502020204030204" pitchFamily="34" charset="0"/>
                <a:cs typeface="Times New Roman" panose="02020603050405020304" pitchFamily="18" charset="0"/>
              </a:rPr>
              <a:t>تزال المضاعفات الأخلاقية والقانونية المتعلقة بالأخبار المؤتمتة تحظى بقليل من الإجابات وتطرح الكثير من التساؤلات المعنية بالتحقق من تبعات القرارات الخوارزمية على المجتمع. ويمتد الجدال إلى مساحات صحفية أخرى مثل المساءلة القانونية، فظهور محتوى تشهيري لن يعفي الناشر من المسؤولية حتى لو كان تمَّ الاعتماد على الذكاء الاصطناعي والأتمتة في كامل عملية التحرير والنشر. </a:t>
            </a:r>
            <a:endParaRPr lang="ar-EG" sz="2000" b="0" i="0" dirty="0">
              <a:solidFill>
                <a:schemeClr val="accent1">
                  <a:lumMod val="75000"/>
                </a:schemeClr>
              </a:solidFill>
              <a:effectLst/>
              <a:latin typeface="Cairo"/>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586312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07770" y="668557"/>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8338" y="668558"/>
            <a:ext cx="10703955" cy="5372278"/>
          </a:xfrm>
          <a:prstGeom prst="roundRect">
            <a:avLst>
              <a:gd name="adj" fmla="val 6140"/>
            </a:avLst>
          </a:prstGeom>
          <a:solidFill>
            <a:srgbClr val="F9FBF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spcAft>
                <a:spcPts val="800"/>
              </a:spcAft>
              <a:buFont typeface="Wingdings" panose="05000000000000000000" pitchFamily="2" charset="2"/>
              <a:buChar char="Ø"/>
            </a:pPr>
            <a:r>
              <a:rPr lang="en-US" sz="20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b="1" dirty="0" smtClean="0">
                <a:solidFill>
                  <a:srgbClr val="002060"/>
                </a:solidFill>
                <a:latin typeface="Times New Roman" panose="02020603050405020304" pitchFamily="18" charset="0"/>
                <a:ea typeface="Calibri" panose="020F0502020204030204" pitchFamily="34" charset="0"/>
                <a:cs typeface="Arial" panose="020B0604020202020204" pitchFamily="34" charset="0"/>
              </a:rPr>
              <a:t>خاتمة:</a:t>
            </a:r>
          </a:p>
          <a:p>
            <a:pPr algn="justLow" rtl="1">
              <a:lnSpc>
                <a:spcPct val="150000"/>
              </a:lnSpc>
              <a:spcAft>
                <a:spcPts val="800"/>
              </a:spcAft>
            </a:pPr>
            <a:r>
              <a:rPr lang="ar-SA" sz="2400" dirty="0" smtClean="0">
                <a:solidFill>
                  <a:schemeClr val="accent5">
                    <a:lumMod val="50000"/>
                  </a:schemeClr>
                </a:solidFill>
                <a:latin typeface="Calibri" panose="020F0502020204030204" pitchFamily="34" charset="0"/>
                <a:ea typeface="Calibri" panose="020F0502020204030204" pitchFamily="34" charset="0"/>
                <a:cs typeface="+mj-cs"/>
              </a:rPr>
              <a:t>لا </a:t>
            </a:r>
            <a:r>
              <a:rPr lang="ar-SA" sz="2400" dirty="0">
                <a:solidFill>
                  <a:schemeClr val="accent5">
                    <a:lumMod val="50000"/>
                  </a:schemeClr>
                </a:solidFill>
                <a:latin typeface="Calibri" panose="020F0502020204030204" pitchFamily="34" charset="0"/>
                <a:ea typeface="Calibri" panose="020F0502020204030204" pitchFamily="34" charset="0"/>
                <a:cs typeface="+mj-cs"/>
              </a:rPr>
              <a:t>يجب إغفال أن صحافة الذكاء الاصطناعي سوف تخلق ثورة جديدة في صناعة الإعلام، حيث لا حدود جغرافية، ولا قانونية، ولا قيود تضعها الحكومات على حرية نقل الخبر، أو الوصول إلى المعلومات؛ </a:t>
            </a:r>
            <a:r>
              <a:rPr lang="ar-EG" sz="2400" dirty="0" smtClean="0">
                <a:solidFill>
                  <a:schemeClr val="accent5">
                    <a:lumMod val="50000"/>
                  </a:schemeClr>
                </a:solidFill>
                <a:latin typeface="Calibri" panose="020F0502020204030204" pitchFamily="34" charset="0"/>
                <a:ea typeface="Calibri" panose="020F0502020204030204" pitchFamily="34" charset="0"/>
                <a:cs typeface="+mj-cs"/>
              </a:rPr>
              <a:t>ف</a:t>
            </a:r>
            <a:r>
              <a:rPr lang="ar-SA" sz="2400" dirty="0" smtClean="0">
                <a:solidFill>
                  <a:schemeClr val="accent5">
                    <a:lumMod val="50000"/>
                  </a:schemeClr>
                </a:solidFill>
                <a:latin typeface="Calibri" panose="020F0502020204030204" pitchFamily="34" charset="0"/>
                <a:ea typeface="Calibri" panose="020F0502020204030204" pitchFamily="34" charset="0"/>
                <a:cs typeface="+mj-cs"/>
              </a:rPr>
              <a:t>المنافسة </a:t>
            </a:r>
            <a:r>
              <a:rPr lang="ar-SA" sz="2400" dirty="0">
                <a:solidFill>
                  <a:schemeClr val="accent5">
                    <a:lumMod val="50000"/>
                  </a:schemeClr>
                </a:solidFill>
                <a:latin typeface="Calibri" panose="020F0502020204030204" pitchFamily="34" charset="0"/>
                <a:ea typeface="Calibri" panose="020F0502020204030204" pitchFamily="34" charset="0"/>
                <a:cs typeface="+mj-cs"/>
              </a:rPr>
              <a:t>قوية جدًا، والرابح في السباق من يقتنص تلك الفرص ويستحوذ على أحدث التقنيات الحديثة ويقوم بدمجها في صناعة الإعلام. وللأسف قد تتحول دول العالم الثالث إلى سوق مخترقة من كافة تلك القنوات والتقنيات الحديثة وصولاً لمعلومات سيادية من قبل وسائل الإعلام وصحافة الذكاء الاصطناعي. </a:t>
            </a:r>
            <a:r>
              <a:rPr lang="ar-EG" sz="2400" dirty="0" smtClean="0">
                <a:solidFill>
                  <a:schemeClr val="accent5">
                    <a:lumMod val="50000"/>
                  </a:schemeClr>
                </a:solidFill>
                <a:latin typeface="Calibri" panose="020F0502020204030204" pitchFamily="34" charset="0"/>
                <a:ea typeface="Calibri" panose="020F0502020204030204" pitchFamily="34" charset="0"/>
                <a:cs typeface="+mj-cs"/>
              </a:rPr>
              <a:t>و</a:t>
            </a:r>
            <a:r>
              <a:rPr lang="ar-SA" sz="2400" dirty="0" smtClean="0">
                <a:solidFill>
                  <a:schemeClr val="accent5">
                    <a:lumMod val="50000"/>
                  </a:schemeClr>
                </a:solidFill>
                <a:latin typeface="Calibri" panose="020F0502020204030204" pitchFamily="34" charset="0"/>
                <a:ea typeface="Calibri" panose="020F0502020204030204" pitchFamily="34" charset="0"/>
                <a:cs typeface="+mj-cs"/>
              </a:rPr>
              <a:t>هناك </a:t>
            </a:r>
            <a:r>
              <a:rPr lang="ar-SA" sz="2400" dirty="0">
                <a:solidFill>
                  <a:schemeClr val="accent5">
                    <a:lumMod val="50000"/>
                  </a:schemeClr>
                </a:solidFill>
                <a:latin typeface="Calibri" panose="020F0502020204030204" pitchFamily="34" charset="0"/>
                <a:ea typeface="Calibri" panose="020F0502020204030204" pitchFamily="34" charset="0"/>
                <a:cs typeface="+mj-cs"/>
              </a:rPr>
              <a:t>دراسات ما زالت في بداياتها تدرس حقبة جديدة من الاتجاهات الصحفية لما بعد </a:t>
            </a:r>
            <a:r>
              <a:rPr lang="ar-SA" sz="2400" dirty="0" smtClean="0">
                <a:solidFill>
                  <a:schemeClr val="accent5">
                    <a:lumMod val="50000"/>
                  </a:schemeClr>
                </a:solidFill>
                <a:latin typeface="Calibri" panose="020F0502020204030204" pitchFamily="34" charset="0"/>
                <a:ea typeface="Calibri" panose="020F0502020204030204" pitchFamily="34" charset="0"/>
                <a:cs typeface="+mj-cs"/>
              </a:rPr>
              <a:t>صحافة </a:t>
            </a:r>
            <a:r>
              <a:rPr lang="ar-SA" sz="2400" dirty="0">
                <a:solidFill>
                  <a:schemeClr val="accent5">
                    <a:lumMod val="50000"/>
                  </a:schemeClr>
                </a:solidFill>
                <a:latin typeface="Calibri" panose="020F0502020204030204" pitchFamily="34" charset="0"/>
                <a:ea typeface="Calibri" panose="020F0502020204030204" pitchFamily="34" charset="0"/>
                <a:cs typeface="+mj-cs"/>
              </a:rPr>
              <a:t>الذكاء </a:t>
            </a:r>
            <a:r>
              <a:rPr lang="ar-SA" sz="2400" dirty="0" smtClean="0">
                <a:solidFill>
                  <a:schemeClr val="accent5">
                    <a:lumMod val="50000"/>
                  </a:schemeClr>
                </a:solidFill>
                <a:latin typeface="Calibri" panose="020F0502020204030204" pitchFamily="34" charset="0"/>
                <a:ea typeface="Calibri" panose="020F0502020204030204" pitchFamily="34" charset="0"/>
                <a:cs typeface="+mj-cs"/>
              </a:rPr>
              <a:t>الاصطناعي </a:t>
            </a:r>
            <a:r>
              <a:rPr lang="ar-SA" sz="2400" dirty="0">
                <a:solidFill>
                  <a:schemeClr val="accent5">
                    <a:lumMod val="50000"/>
                  </a:schemeClr>
                </a:solidFill>
                <a:latin typeface="Calibri" panose="020F0502020204030204" pitchFamily="34" charset="0"/>
                <a:ea typeface="Calibri" panose="020F0502020204030204" pitchFamily="34" charset="0"/>
                <a:cs typeface="+mj-cs"/>
              </a:rPr>
              <a:t>تُعرف </a:t>
            </a:r>
            <a:r>
              <a:rPr lang="ar-SA" sz="2400" dirty="0" smtClean="0">
                <a:solidFill>
                  <a:schemeClr val="accent5">
                    <a:lumMod val="50000"/>
                  </a:schemeClr>
                </a:solidFill>
                <a:latin typeface="Calibri" panose="020F0502020204030204" pitchFamily="34" charset="0"/>
                <a:ea typeface="Calibri" panose="020F0502020204030204" pitchFamily="34" charset="0"/>
                <a:cs typeface="+mj-cs"/>
              </a:rPr>
              <a:t>بـ</a:t>
            </a:r>
            <a:r>
              <a:rPr lang="ar-EG" sz="2400" dirty="0" smtClean="0">
                <a:solidFill>
                  <a:schemeClr val="accent5">
                    <a:lumMod val="50000"/>
                  </a:schemeClr>
                </a:solidFill>
                <a:latin typeface="Calibri" panose="020F0502020204030204" pitchFamily="34" charset="0"/>
                <a:ea typeface="Calibri" panose="020F0502020204030204" pitchFamily="34" charset="0"/>
                <a:cs typeface="+mj-cs"/>
              </a:rPr>
              <a:t> </a:t>
            </a:r>
            <a:r>
              <a:rPr lang="ar-SA" sz="2400" dirty="0" smtClean="0">
                <a:solidFill>
                  <a:schemeClr val="accent5">
                    <a:lumMod val="50000"/>
                  </a:schemeClr>
                </a:solidFill>
                <a:latin typeface="Calibri" panose="020F0502020204030204" pitchFamily="34" charset="0"/>
                <a:ea typeface="Calibri" panose="020F0502020204030204" pitchFamily="34" charset="0"/>
                <a:cs typeface="+mj-cs"/>
              </a:rPr>
              <a:t>صحافة </a:t>
            </a:r>
            <a:r>
              <a:rPr lang="ar-SA" sz="2400" dirty="0">
                <a:solidFill>
                  <a:schemeClr val="accent5">
                    <a:lumMod val="50000"/>
                  </a:schemeClr>
                </a:solidFill>
                <a:latin typeface="Calibri" panose="020F0502020204030204" pitchFamily="34" charset="0"/>
                <a:ea typeface="Calibri" panose="020F0502020204030204" pitchFamily="34" charset="0"/>
                <a:cs typeface="+mj-cs"/>
              </a:rPr>
              <a:t>الجيل </a:t>
            </a:r>
            <a:r>
              <a:rPr lang="ar-SA" sz="2400" dirty="0" smtClean="0">
                <a:solidFill>
                  <a:schemeClr val="accent5">
                    <a:lumMod val="50000"/>
                  </a:schemeClr>
                </a:solidFill>
                <a:latin typeface="Calibri" panose="020F0502020204030204" pitchFamily="34" charset="0"/>
                <a:ea typeface="Calibri" panose="020F0502020204030204" pitchFamily="34" charset="0"/>
                <a:cs typeface="+mj-cs"/>
              </a:rPr>
              <a:t>السابع، </a:t>
            </a:r>
            <a:r>
              <a:rPr lang="ar-SA" sz="2400" dirty="0">
                <a:solidFill>
                  <a:schemeClr val="accent5">
                    <a:lumMod val="50000"/>
                  </a:schemeClr>
                </a:solidFill>
                <a:latin typeface="Calibri" panose="020F0502020204030204" pitchFamily="34" charset="0"/>
                <a:ea typeface="Calibri" panose="020F0502020204030204" pitchFamily="34" charset="0"/>
                <a:cs typeface="+mj-cs"/>
              </a:rPr>
              <a:t>أو </a:t>
            </a:r>
            <a:r>
              <a:rPr lang="en-US" sz="2400" dirty="0" smtClean="0">
                <a:solidFill>
                  <a:schemeClr val="accent5">
                    <a:lumMod val="50000"/>
                  </a:schemeClr>
                </a:solidFill>
                <a:latin typeface="Times New Roman" panose="02020603050405020304" pitchFamily="18" charset="0"/>
                <a:ea typeface="Calibri" panose="020F0502020204030204" pitchFamily="34" charset="0"/>
                <a:cs typeface="+mj-cs"/>
              </a:rPr>
              <a:t>G7 Journalism</a:t>
            </a:r>
            <a:r>
              <a:rPr lang="ar-SA" sz="2400" dirty="0" smtClean="0">
                <a:solidFill>
                  <a:schemeClr val="accent5">
                    <a:lumMod val="50000"/>
                  </a:schemeClr>
                </a:solidFill>
                <a:latin typeface="Calibri" panose="020F0502020204030204" pitchFamily="34" charset="0"/>
                <a:ea typeface="Calibri" panose="020F0502020204030204" pitchFamily="34" charset="0"/>
                <a:cs typeface="+mj-cs"/>
              </a:rPr>
              <a:t>، ويتوقع </a:t>
            </a:r>
            <a:r>
              <a:rPr lang="ar-SA" sz="2400" dirty="0">
                <a:solidFill>
                  <a:schemeClr val="accent5">
                    <a:lumMod val="50000"/>
                  </a:schemeClr>
                </a:solidFill>
                <a:latin typeface="Calibri" panose="020F0502020204030204" pitchFamily="34" charset="0"/>
                <a:ea typeface="Calibri" panose="020F0502020204030204" pitchFamily="34" charset="0"/>
                <a:cs typeface="+mj-cs"/>
              </a:rPr>
              <a:t>ظهورها عام 2040، مع اختفاء المؤسسات الإعلامية التقليدية بشكلها الحالي وإحلالها بمراكز معلوماتية تغطي كل بقاع العالم، بحكم قوة شبكة الإنترنت وانتشارها المهول في كل بقاع الكرة الأرضية. </a:t>
            </a:r>
            <a:endParaRPr lang="ar-EG" sz="2400" b="1" dirty="0" smtClean="0">
              <a:solidFill>
                <a:schemeClr val="accent5">
                  <a:lumMod val="50000"/>
                </a:schemeClr>
              </a:solidFill>
              <a:latin typeface="Times New Roman" panose="02020603050405020304" pitchFamily="18"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71773" y="6381284"/>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2334181" y="21007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192762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00953" y="475374"/>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6081" y="1001502"/>
            <a:ext cx="10470524" cy="4303066"/>
          </a:xfrm>
          <a:prstGeom prst="roundRect">
            <a:avLst>
              <a:gd name="adj" fmla="val 6140"/>
            </a:avLst>
          </a:prstGeom>
          <a:solidFill>
            <a:srgbClr val="F9FBF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150000"/>
              </a:lnSpc>
              <a:spcAft>
                <a:spcPts val="800"/>
              </a:spcAft>
              <a:buFont typeface="Wingdings" panose="05000000000000000000" pitchFamily="2" charset="2"/>
              <a:buChar char="Ø"/>
            </a:pP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a:t>
            </a:r>
            <a:r>
              <a:rPr lang="ar-EG" sz="2400" b="1" dirty="0" smtClean="0">
                <a:solidFill>
                  <a:srgbClr val="002060"/>
                </a:solidFill>
                <a:latin typeface="Times New Roman" panose="02020603050405020304" pitchFamily="18" charset="0"/>
                <a:ea typeface="Calibri" panose="020F0502020204030204" pitchFamily="34" charset="0"/>
                <a:cs typeface="Arial" panose="020B0604020202020204" pitchFamily="34" charset="0"/>
              </a:rPr>
              <a:t>المصادر والمراجع:</a:t>
            </a:r>
          </a:p>
          <a:p>
            <a:pPr algn="justLow" rtl="1">
              <a:lnSpc>
                <a:spcPct val="107000"/>
              </a:lnSpc>
              <a:spcAft>
                <a:spcPts val="800"/>
              </a:spcAft>
            </a:pPr>
            <a:r>
              <a:rPr lang="ar-EG" sz="2400" b="1" dirty="0" smtClean="0">
                <a:solidFill>
                  <a:srgbClr val="002060"/>
                </a:solidFill>
                <a:latin typeface="Times New Roman" panose="02020603050405020304" pitchFamily="18" charset="0"/>
                <a:ea typeface="Calibri" panose="020F0502020204030204" pitchFamily="34" charset="0"/>
                <a:cs typeface="+mj-cs"/>
              </a:rPr>
              <a:t>1.</a:t>
            </a:r>
            <a:r>
              <a:rPr lang="ar-EG" sz="2400" dirty="0" smtClean="0">
                <a:solidFill>
                  <a:srgbClr val="002060"/>
                </a:solidFill>
                <a:latin typeface="Calibri" panose="020F0502020204030204" pitchFamily="34" charset="0"/>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mj-cs"/>
              </a:rPr>
              <a:t>محمد عبد الحميد، </a:t>
            </a:r>
            <a:r>
              <a:rPr lang="ar-EG" sz="2400" b="1" dirty="0">
                <a:solidFill>
                  <a:srgbClr val="002060"/>
                </a:solidFill>
                <a:latin typeface="Calibri" panose="020F0502020204030204" pitchFamily="34" charset="0"/>
                <a:ea typeface="Calibri" panose="020F0502020204030204" pitchFamily="34" charset="0"/>
                <a:cs typeface="+mj-cs"/>
              </a:rPr>
              <a:t>الذكاء الاصطناعي وتطبيقاته الصحفية ( الواقع وتحديات المستقبل)،</a:t>
            </a:r>
            <a:r>
              <a:rPr lang="ar-EG" sz="2400" dirty="0">
                <a:solidFill>
                  <a:srgbClr val="002060"/>
                </a:solidFill>
                <a:latin typeface="Calibri" panose="020F0502020204030204" pitchFamily="34" charset="0"/>
                <a:ea typeface="Calibri" panose="020F0502020204030204" pitchFamily="34" charset="0"/>
                <a:cs typeface="+mj-cs"/>
              </a:rPr>
              <a:t> الوكالة العربية للعلاقات العامة، ط1،  2023. </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400" dirty="0" smtClean="0">
                <a:solidFill>
                  <a:srgbClr val="002060"/>
                </a:solidFill>
                <a:latin typeface="Calibri" panose="020F0502020204030204" pitchFamily="34" charset="0"/>
                <a:ea typeface="Calibri" panose="020F0502020204030204" pitchFamily="34" charset="0"/>
                <a:cs typeface="+mj-cs"/>
              </a:rPr>
              <a:t>2.حسنين </a:t>
            </a:r>
            <a:r>
              <a:rPr lang="ar-EG" sz="2400" dirty="0">
                <a:solidFill>
                  <a:srgbClr val="002060"/>
                </a:solidFill>
                <a:latin typeface="Calibri" panose="020F0502020204030204" pitchFamily="34" charset="0"/>
                <a:ea typeface="Calibri" panose="020F0502020204030204" pitchFamily="34" charset="0"/>
                <a:cs typeface="+mj-cs"/>
              </a:rPr>
              <a:t>شفيق، </a:t>
            </a:r>
            <a:r>
              <a:rPr lang="ar-EG" sz="2400" b="1" dirty="0">
                <a:solidFill>
                  <a:srgbClr val="002060"/>
                </a:solidFill>
                <a:latin typeface="Calibri" panose="020F0502020204030204" pitchFamily="34" charset="0"/>
                <a:ea typeface="Calibri" panose="020F0502020204030204" pitchFamily="34" charset="0"/>
                <a:cs typeface="+mj-cs"/>
              </a:rPr>
              <a:t>إعلام الذكاء الاصطناعي ومستقبل صناعة وإنتاج الأخبار، الصحفي والمذيع الروبوت " ثورة الإعلام القادمة"،</a:t>
            </a:r>
            <a:r>
              <a:rPr lang="ar-EG" sz="2400" dirty="0">
                <a:solidFill>
                  <a:srgbClr val="002060"/>
                </a:solidFill>
                <a:latin typeface="Calibri" panose="020F0502020204030204" pitchFamily="34" charset="0"/>
                <a:ea typeface="Calibri" panose="020F0502020204030204" pitchFamily="34" charset="0"/>
                <a:cs typeface="+mj-cs"/>
              </a:rPr>
              <a:t> ط1، 2022.</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400" dirty="0" smtClean="0">
                <a:solidFill>
                  <a:srgbClr val="002060"/>
                </a:solidFill>
                <a:latin typeface="Calibri" panose="020F0502020204030204" pitchFamily="34" charset="0"/>
                <a:ea typeface="Calibri" panose="020F0502020204030204" pitchFamily="34" charset="0"/>
                <a:cs typeface="+mj-cs"/>
              </a:rPr>
              <a:t>3. </a:t>
            </a:r>
            <a:r>
              <a:rPr lang="ar-EG" sz="2400" dirty="0">
                <a:solidFill>
                  <a:srgbClr val="002060"/>
                </a:solidFill>
                <a:latin typeface="Calibri" panose="020F0502020204030204" pitchFamily="34" charset="0"/>
                <a:ea typeface="Calibri" panose="020F0502020204030204" pitchFamily="34" charset="0"/>
                <a:cs typeface="+mj-cs"/>
              </a:rPr>
              <a:t>رفعت محمد البدري، </a:t>
            </a:r>
            <a:r>
              <a:rPr lang="ar-EG" sz="2400" b="1" dirty="0">
                <a:solidFill>
                  <a:srgbClr val="002060"/>
                </a:solidFill>
                <a:latin typeface="Calibri" panose="020F0502020204030204" pitchFamily="34" charset="0"/>
                <a:ea typeface="Calibri" panose="020F0502020204030204" pitchFamily="34" charset="0"/>
                <a:cs typeface="+mj-cs"/>
              </a:rPr>
              <a:t>صحافة الذكاء </a:t>
            </a:r>
            <a:r>
              <a:rPr lang="ar-EG" sz="2400" b="1" dirty="0" smtClean="0">
                <a:solidFill>
                  <a:srgbClr val="002060"/>
                </a:solidFill>
                <a:latin typeface="Calibri" panose="020F0502020204030204" pitchFamily="34" charset="0"/>
                <a:ea typeface="Calibri" panose="020F0502020204030204" pitchFamily="34" charset="0"/>
                <a:cs typeface="+mj-cs"/>
              </a:rPr>
              <a:t>الاصطناعي</a:t>
            </a:r>
            <a:r>
              <a:rPr lang="ar-EG" sz="2400" b="1" dirty="0">
                <a:solidFill>
                  <a:srgbClr val="002060"/>
                </a:solidFill>
                <a:latin typeface="Calibri" panose="020F0502020204030204" pitchFamily="34" charset="0"/>
                <a:ea typeface="Calibri" panose="020F0502020204030204" pitchFamily="34" charset="0"/>
                <a:cs typeface="+mj-cs"/>
              </a:rPr>
              <a:t>، هل تساعد الصحفيين أم تهدد وجودهم</a:t>
            </a:r>
            <a:r>
              <a:rPr lang="ar-EG" sz="2400" dirty="0">
                <a:solidFill>
                  <a:srgbClr val="002060"/>
                </a:solidFill>
                <a:latin typeface="Calibri" panose="020F0502020204030204" pitchFamily="34" charset="0"/>
                <a:ea typeface="Calibri" panose="020F0502020204030204" pitchFamily="34" charset="0"/>
                <a:cs typeface="+mj-cs"/>
              </a:rPr>
              <a:t>، النخبة للنشر والطباعة والتوزيع، ط1، 2023</a:t>
            </a:r>
            <a:r>
              <a:rPr lang="ar-EG" sz="2400" dirty="0" smtClean="0">
                <a:solidFill>
                  <a:srgbClr val="002060"/>
                </a:solidFill>
                <a:latin typeface="Calibri" panose="020F0502020204030204" pitchFamily="34" charset="0"/>
                <a:ea typeface="Calibri" panose="020F0502020204030204" pitchFamily="34" charset="0"/>
                <a:cs typeface="+mj-cs"/>
              </a:rPr>
              <a:t>.</a:t>
            </a:r>
          </a:p>
          <a:p>
            <a:pPr algn="justLow" rtl="1">
              <a:lnSpc>
                <a:spcPct val="107000"/>
              </a:lnSpc>
              <a:spcAft>
                <a:spcPts val="800"/>
              </a:spcAft>
            </a:pPr>
            <a:r>
              <a:rPr lang="ar-EG" sz="2400" b="1" dirty="0" smtClean="0">
                <a:solidFill>
                  <a:srgbClr val="002060"/>
                </a:solidFill>
                <a:latin typeface="Calibri" panose="020F0502020204030204" pitchFamily="34" charset="0"/>
                <a:ea typeface="Calibri" panose="020F0502020204030204" pitchFamily="34" charset="0"/>
                <a:cs typeface="+mj-cs"/>
              </a:rPr>
              <a:t>4.محمد عبد الظاهر، صحافة الذكاء الاصطناعي: الثورة الصناعية الرابعة وإعادة هيكلة الإعلام،</a:t>
            </a:r>
            <a:r>
              <a:rPr lang="ar-EG" sz="2400" dirty="0" smtClean="0">
                <a:solidFill>
                  <a:srgbClr val="002060"/>
                </a:solidFill>
                <a:latin typeface="Calibri" panose="020F0502020204030204" pitchFamily="34" charset="0"/>
                <a:ea typeface="Calibri" panose="020F0502020204030204" pitchFamily="34" charset="0"/>
                <a:cs typeface="+mj-cs"/>
              </a:rPr>
              <a:t> دار بدائل للطبع والنشر والتوزيع، 2019</a:t>
            </a:r>
            <a:endParaRPr lang="ar-EG" sz="2400" dirty="0" smtClean="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j-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2334181" y="21007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66597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1994687" y="5629462"/>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7711" y="0"/>
            <a:ext cx="1864289" cy="87049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0" y="141904"/>
            <a:ext cx="2431152" cy="663639"/>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7041</TotalTime>
  <Words>3864</Words>
  <Application>Microsoft Office PowerPoint</Application>
  <PresentationFormat>Widescreen</PresentationFormat>
  <Paragraphs>218</Paragraphs>
  <Slides>42</Slides>
  <Notes>7</Notes>
  <HiddenSlides>0</HiddenSlides>
  <MMClips>0</MMClips>
  <ScaleCrop>false</ScaleCrop>
  <HeadingPairs>
    <vt:vector size="6" baseType="variant">
      <vt:variant>
        <vt:lpstr>Fonts Used</vt:lpstr>
      </vt:variant>
      <vt:variant>
        <vt:i4>19</vt:i4>
      </vt:variant>
      <vt:variant>
        <vt:lpstr>Theme</vt:lpstr>
      </vt:variant>
      <vt:variant>
        <vt:i4>3</vt:i4>
      </vt:variant>
      <vt:variant>
        <vt:lpstr>Slide Titles</vt:lpstr>
      </vt:variant>
      <vt:variant>
        <vt:i4>42</vt:i4>
      </vt:variant>
    </vt:vector>
  </HeadingPairs>
  <TitlesOfParts>
    <vt:vector size="64" baseType="lpstr">
      <vt:lpstr>Adobe Arabic</vt:lpstr>
      <vt:lpstr>Adobe Caslon Pro</vt:lpstr>
      <vt:lpstr>Adobe Caslon Pro Bold</vt:lpstr>
      <vt:lpstr>Adobe Kaiti Std R</vt:lpstr>
      <vt:lpstr>AngsanaUPC</vt:lpstr>
      <vt:lpstr>-apple-system</vt:lpstr>
      <vt:lpstr>Arial</vt:lpstr>
      <vt:lpstr>Bell MT</vt:lpstr>
      <vt:lpstr>Book Antiqua</vt:lpstr>
      <vt:lpstr>Cairo</vt:lpstr>
      <vt:lpstr>Calibri</vt:lpstr>
      <vt:lpstr>Calibri Light</vt:lpstr>
      <vt:lpstr>mohammad bold art 1</vt:lpstr>
      <vt:lpstr>rasol</vt:lpstr>
      <vt:lpstr>Roboto Light</vt:lpstr>
      <vt:lpstr>Simplified Arabic</vt:lpstr>
      <vt:lpstr>Söhne</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556</cp:revision>
  <dcterms:created xsi:type="dcterms:W3CDTF">2023-04-29T09:08:23Z</dcterms:created>
  <dcterms:modified xsi:type="dcterms:W3CDTF">2024-03-29T10:43:42Z</dcterms:modified>
</cp:coreProperties>
</file>