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7.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5.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4.xml" ContentType="application/vnd.openxmlformats-officedocument.presentationml.slide+xml"/>
  <Override PartName="/ppt/slides/slide44.xml" ContentType="application/vnd.openxmlformats-officedocument.presentationml.slide+xml"/>
  <Override PartName="/ppt/slides/slide33.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8.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29.xml" ContentType="application/vnd.openxmlformats-officedocument.presentationml.slideLayout+xml"/>
  <Override PartName="/ppt/slideLayouts/slideLayout27.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7"/>
  </p:notesMasterIdLst>
  <p:sldIdLst>
    <p:sldId id="590" r:id="rId3"/>
    <p:sldId id="534" r:id="rId4"/>
    <p:sldId id="535" r:id="rId5"/>
    <p:sldId id="536" r:id="rId6"/>
    <p:sldId id="538" r:id="rId7"/>
    <p:sldId id="539" r:id="rId8"/>
    <p:sldId id="540" r:id="rId9"/>
    <p:sldId id="541" r:id="rId10"/>
    <p:sldId id="542" r:id="rId11"/>
    <p:sldId id="543" r:id="rId12"/>
    <p:sldId id="544" r:id="rId13"/>
    <p:sldId id="545" r:id="rId14"/>
    <p:sldId id="546" r:id="rId15"/>
    <p:sldId id="547" r:id="rId16"/>
    <p:sldId id="548" r:id="rId17"/>
    <p:sldId id="549" r:id="rId18"/>
    <p:sldId id="551" r:id="rId19"/>
    <p:sldId id="550" r:id="rId20"/>
    <p:sldId id="552" r:id="rId21"/>
    <p:sldId id="553" r:id="rId22"/>
    <p:sldId id="554" r:id="rId23"/>
    <p:sldId id="555" r:id="rId24"/>
    <p:sldId id="556" r:id="rId25"/>
    <p:sldId id="557" r:id="rId26"/>
    <p:sldId id="558" r:id="rId27"/>
    <p:sldId id="559" r:id="rId28"/>
    <p:sldId id="560" r:id="rId29"/>
    <p:sldId id="561" r:id="rId30"/>
    <p:sldId id="562" r:id="rId31"/>
    <p:sldId id="563" r:id="rId32"/>
    <p:sldId id="564" r:id="rId33"/>
    <p:sldId id="565" r:id="rId34"/>
    <p:sldId id="566" r:id="rId35"/>
    <p:sldId id="567" r:id="rId36"/>
    <p:sldId id="568" r:id="rId37"/>
    <p:sldId id="569" r:id="rId38"/>
    <p:sldId id="570" r:id="rId39"/>
    <p:sldId id="571" r:id="rId40"/>
    <p:sldId id="591" r:id="rId41"/>
    <p:sldId id="592" r:id="rId42"/>
    <p:sldId id="593" r:id="rId43"/>
    <p:sldId id="594" r:id="rId44"/>
    <p:sldId id="595" r:id="rId45"/>
    <p:sldId id="537"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534"/>
            <p14:sldId id="535"/>
            <p14:sldId id="536"/>
            <p14:sldId id="538"/>
            <p14:sldId id="539"/>
            <p14:sldId id="540"/>
            <p14:sldId id="541"/>
            <p14:sldId id="542"/>
            <p14:sldId id="543"/>
            <p14:sldId id="544"/>
            <p14:sldId id="545"/>
            <p14:sldId id="546"/>
            <p14:sldId id="547"/>
            <p14:sldId id="548"/>
            <p14:sldId id="549"/>
            <p14:sldId id="551"/>
            <p14:sldId id="550"/>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70"/>
            <p14:sldId id="571"/>
            <p14:sldId id="591"/>
            <p14:sldId id="592"/>
            <p14:sldId id="593"/>
            <p14:sldId id="594"/>
            <p14:sldId id="595"/>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8.xml"/><Relationship Id="rId5" Type="http://schemas.openxmlformats.org/officeDocument/2006/relationships/image" Target="../media/image7.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7776" y="2966990"/>
            <a:ext cx="4093402"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Planning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5596281" y="4775941"/>
            <a:ext cx="4790094" cy="707886"/>
          </a:xfrm>
          <a:prstGeom prst="rect">
            <a:avLst/>
          </a:prstGeom>
          <a:noFill/>
        </p:spPr>
        <p:txBody>
          <a:bodyPr wrap="none" rtlCol="0">
            <a:spAutoFit/>
          </a:bodyPr>
          <a:lstStyle/>
          <a:p>
            <a:r>
              <a:rPr lang="en-US" sz="2000" dirty="0">
                <a:latin typeface="Alexandria" charset="0"/>
                <a:cs typeface="Alexandria" charset="0"/>
              </a:rPr>
              <a:t>PMG202</a:t>
            </a:r>
          </a:p>
          <a:p>
            <a:r>
              <a:rPr lang="en-US" sz="2000" dirty="0">
                <a:latin typeface="Times New Roman" panose="02020603050405020304" pitchFamily="18" charset="0"/>
                <a:cs typeface="Times New Roman" panose="02020603050405020304" pitchFamily="18" charset="0"/>
              </a:rPr>
              <a:t>Project Preparation and Implementation Plan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pPr marL="0" indent="0" algn="just" fontAlgn="base">
              <a:lnSpc>
                <a:spcPct val="100000"/>
              </a:lnSpc>
              <a:spcBef>
                <a:spcPts val="0"/>
              </a:spcBef>
              <a:spcAft>
                <a:spcPts val="800"/>
              </a:spcAft>
              <a:buNone/>
            </a:pPr>
            <a:r>
              <a:rPr lang="en-US" sz="2000" dirty="0">
                <a:latin typeface="+mj-lt"/>
              </a:rPr>
              <a:t>1- Identify the stages of project preparation and implementation plan</a:t>
            </a:r>
          </a:p>
          <a:p>
            <a:pPr marL="0" indent="0" algn="just" fontAlgn="base">
              <a:lnSpc>
                <a:spcPct val="100000"/>
              </a:lnSpc>
              <a:spcBef>
                <a:spcPts val="0"/>
              </a:spcBef>
              <a:spcAft>
                <a:spcPts val="800"/>
              </a:spcAft>
              <a:buNone/>
            </a:pPr>
            <a:r>
              <a:rPr lang="en-US" sz="2000" dirty="0">
                <a:latin typeface="+mj-lt"/>
              </a:rPr>
              <a:t>2- Familiarity with the project life cycle</a:t>
            </a:r>
          </a:p>
          <a:p>
            <a:pPr marL="0" indent="0" algn="just" fontAlgn="base">
              <a:lnSpc>
                <a:spcPct val="100000"/>
              </a:lnSpc>
              <a:spcBef>
                <a:spcPts val="0"/>
              </a:spcBef>
              <a:spcAft>
                <a:spcPts val="800"/>
              </a:spcAft>
              <a:buNone/>
            </a:pPr>
            <a:r>
              <a:rPr lang="en-US" sz="2000" dirty="0">
                <a:latin typeface="+mj-lt"/>
              </a:rPr>
              <a:t>3- Define Break-even analysis in decision-making to achieve profit</a:t>
            </a:r>
          </a:p>
          <a:p>
            <a:pPr marL="0" indent="0" algn="just" fontAlgn="base">
              <a:lnSpc>
                <a:spcPct val="100000"/>
              </a:lnSpc>
              <a:spcBef>
                <a:spcPts val="0"/>
              </a:spcBef>
              <a:spcAft>
                <a:spcPts val="800"/>
              </a:spcAft>
              <a:buNone/>
            </a:pPr>
            <a:r>
              <a:rPr lang="en-US" sz="2000" dirty="0">
                <a:latin typeface="+mj-lt"/>
              </a:rPr>
              <a:t>4- Knowing the conditions necessary for the success of the project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1- Stages of project preparation and implementation plan</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t>
            </a:r>
            <a:r>
              <a:rPr lang="en-US" sz="2000" kern="100" dirty="0">
                <a:solidFill>
                  <a:srgbClr val="002060"/>
                </a:solidFill>
                <a:effectLst/>
                <a:latin typeface="+mj-lt"/>
                <a:ea typeface="Calibri" panose="020F0502020204030204" pitchFamily="34" charset="0"/>
                <a:cs typeface="Arial" panose="020B0604020202020204" pitchFamily="34" charset="0"/>
              </a:rPr>
              <a:t>1) Choosing the appropriate project idea</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(2) Willingness to work to complete the project</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(3) Having technical ability to manage projects</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Project specific technical expertise</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Information and knowledge about the project</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Previous training in a similar project</a:t>
            </a:r>
          </a:p>
          <a:p>
            <a:pPr marL="800100" lvl="1"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Administrative and behavioral skill in dealing with others.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2" name="Content Placeholder 2">
            <a:extLst>
              <a:ext uri="{FF2B5EF4-FFF2-40B4-BE49-F238E27FC236}">
                <a16:creationId xmlns:a16="http://schemas.microsoft.com/office/drawing/2014/main" id="{7AF4F370-5457-C207-6DF1-41597CA0D67D}"/>
              </a:ext>
            </a:extLst>
          </p:cNvPr>
          <p:cNvSpPr txBox="1">
            <a:spLocks/>
          </p:cNvSpPr>
          <p:nvPr/>
        </p:nvSpPr>
        <p:spPr>
          <a:xfrm>
            <a:off x="1705590" y="2298534"/>
            <a:ext cx="86361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(4) Carrying out a preliminary feasibility study for the project idea</a:t>
            </a:r>
          </a:p>
          <a:p>
            <a:pPr marL="800100" lvl="1"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Market need</a:t>
            </a:r>
          </a:p>
          <a:p>
            <a:pPr marL="800100" lvl="1"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Projects like yours</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Phases of operations of project activities</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(5) Is the project idea promising success?</a:t>
            </a:r>
          </a:p>
          <a:p>
            <a:pPr marL="0" marR="0" indent="0">
              <a:lnSpc>
                <a:spcPct val="107000"/>
              </a:lnSpc>
              <a:spcBef>
                <a:spcPts val="0"/>
              </a:spcBef>
              <a:spcAft>
                <a:spcPts val="800"/>
              </a:spcAft>
              <a:buNone/>
            </a:pPr>
            <a:r>
              <a:rPr lang="en-US" sz="2000" kern="100" dirty="0">
                <a:solidFill>
                  <a:srgbClr val="002060"/>
                </a:solidFill>
                <a:effectLst/>
                <a:latin typeface="+mj-lt"/>
                <a:ea typeface="Calibri" panose="020F0502020204030204" pitchFamily="34" charset="0"/>
                <a:cs typeface="Arial" panose="020B0604020202020204" pitchFamily="34" charset="0"/>
              </a:rPr>
              <a:t>(6) Is the necessary financing available for the project (self - loan)</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52537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6" name="Content Placeholder 2">
            <a:extLst>
              <a:ext uri="{FF2B5EF4-FFF2-40B4-BE49-F238E27FC236}">
                <a16:creationId xmlns:a16="http://schemas.microsoft.com/office/drawing/2014/main" id="{63A00314-A771-0E2C-C4A6-7D3E4DA0FE63}"/>
              </a:ext>
            </a:extLst>
          </p:cNvPr>
          <p:cNvSpPr txBox="1">
            <a:spLocks/>
          </p:cNvSpPr>
          <p:nvPr/>
        </p:nvSpPr>
        <p:spPr>
          <a:xfrm>
            <a:off x="1134284" y="2167721"/>
            <a:ext cx="10050429"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(7) Preparing a detailed feasibility study, which includes:</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Environmental study: Is the project compatible with the environment?</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Marketing study: Does the project fill a certain volume of demand for the product?</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Technical study: What are the raw materials and what technological and technical methods are used?</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Financial study: Is the project's financial budget capable of covering production costs?</a:t>
            </a:r>
          </a:p>
          <a:p>
            <a:pPr marL="800100" lvl="1"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An economic study: Will the project achieve a reasonable profit margin in addition to the costs?</a:t>
            </a:r>
          </a:p>
          <a:p>
            <a:pPr marL="800100" lvl="1"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Social study: Will the project achieve a social return that will benefit the community, the consumer, or the target group?</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26218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2" name="Content Placeholder 2">
            <a:extLst>
              <a:ext uri="{FF2B5EF4-FFF2-40B4-BE49-F238E27FC236}">
                <a16:creationId xmlns:a16="http://schemas.microsoft.com/office/drawing/2014/main" id="{8DA59FCA-07D3-9045-3759-6A77363FF628}"/>
              </a:ext>
            </a:extLst>
          </p:cNvPr>
          <p:cNvSpPr txBox="1">
            <a:spLocks/>
          </p:cNvSpPr>
          <p:nvPr/>
        </p:nvSpPr>
        <p:spPr>
          <a:xfrm>
            <a:off x="1329548" y="2313252"/>
            <a:ext cx="9388183" cy="324970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(8) Preparing a timetable for the project</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Setting detailed steps and priorities for the project's work and activities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Preparing the site and equipping it with the required specifications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Determine the time periods for the completion of work</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Determine the costs of each work or activity</a:t>
            </a:r>
          </a:p>
        </p:txBody>
      </p:sp>
    </p:spTree>
    <p:extLst>
      <p:ext uri="{BB962C8B-B14F-4D97-AF65-F5344CB8AC3E}">
        <p14:creationId xmlns:p14="http://schemas.microsoft.com/office/powerpoint/2010/main" val="2154930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6" name="Content Placeholder 2">
            <a:extLst>
              <a:ext uri="{FF2B5EF4-FFF2-40B4-BE49-F238E27FC236}">
                <a16:creationId xmlns:a16="http://schemas.microsoft.com/office/drawing/2014/main" id="{A3C13FF3-6BA8-8AA2-F61B-D88D61739F0A}"/>
              </a:ext>
            </a:extLst>
          </p:cNvPr>
          <p:cNvSpPr txBox="1">
            <a:spLocks/>
          </p:cNvSpPr>
          <p:nvPr/>
        </p:nvSpPr>
        <p:spPr>
          <a:xfrm>
            <a:off x="1414462" y="2395678"/>
            <a:ext cx="9372601" cy="24604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(9) The stage of implementation and preparation, which includes:</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Establishing the project according to the schedule</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Purchase and installation of machinery and equipment</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Operational and production tests</a:t>
            </a:r>
          </a:p>
          <a:p>
            <a:pPr marL="80010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Marketing and selling</a:t>
            </a:r>
          </a:p>
        </p:txBody>
      </p:sp>
    </p:spTree>
    <p:extLst>
      <p:ext uri="{BB962C8B-B14F-4D97-AF65-F5344CB8AC3E}">
        <p14:creationId xmlns:p14="http://schemas.microsoft.com/office/powerpoint/2010/main" val="367861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Stages of project preparation and implementation plan</a:t>
            </a:r>
          </a:p>
        </p:txBody>
      </p:sp>
      <p:sp>
        <p:nvSpPr>
          <p:cNvPr id="2" name="Content Placeholder 2">
            <a:extLst>
              <a:ext uri="{FF2B5EF4-FFF2-40B4-BE49-F238E27FC236}">
                <a16:creationId xmlns:a16="http://schemas.microsoft.com/office/drawing/2014/main" id="{CCFDE71C-8BCB-4A9A-F5BD-EB9C97D999BF}"/>
              </a:ext>
            </a:extLst>
          </p:cNvPr>
          <p:cNvSpPr txBox="1">
            <a:spLocks/>
          </p:cNvSpPr>
          <p:nvPr/>
        </p:nvSpPr>
        <p:spPr>
          <a:xfrm>
            <a:off x="1356711" y="2196296"/>
            <a:ext cx="9743271" cy="34968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kern="100" dirty="0">
                <a:solidFill>
                  <a:srgbClr val="002060"/>
                </a:solidFill>
                <a:latin typeface="+mj-lt"/>
                <a:cs typeface="Arial" panose="020B0604020202020204" pitchFamily="34" charset="0"/>
              </a:rPr>
              <a:t>(10) The follow-up and evaluation phase, which includes: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Business</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time</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Spending</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Implementation rate and whether there is a problem</a:t>
            </a:r>
          </a:p>
          <a:p>
            <a:pPr marL="800100" marR="0" lvl="1" indent="-342900">
              <a:lnSpc>
                <a:spcPct val="107000"/>
              </a:lnSpc>
              <a:spcBef>
                <a:spcPts val="0"/>
              </a:spcBef>
              <a:spcAft>
                <a:spcPts val="800"/>
              </a:spcAft>
              <a:buFont typeface="Calibri" panose="020F0502020204030204" pitchFamily="34" charset="0"/>
              <a:buChar char="•"/>
            </a:pPr>
            <a:r>
              <a:rPr lang="en-US" sz="2000" kern="100" dirty="0">
                <a:latin typeface="+mj-lt"/>
                <a:cs typeface="Arial" panose="020B0604020202020204" pitchFamily="34" charset="0"/>
              </a:rPr>
              <a:t>Correction to ensure that the project objective is achieved</a:t>
            </a:r>
          </a:p>
        </p:txBody>
      </p:sp>
    </p:spTree>
    <p:extLst>
      <p:ext uri="{BB962C8B-B14F-4D97-AF65-F5344CB8AC3E}">
        <p14:creationId xmlns:p14="http://schemas.microsoft.com/office/powerpoint/2010/main" val="1763928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2- Project Life Cycle</a:t>
            </a:r>
          </a:p>
        </p:txBody>
      </p:sp>
    </p:spTree>
    <p:extLst>
      <p:ext uri="{BB962C8B-B14F-4D97-AF65-F5344CB8AC3E}">
        <p14:creationId xmlns:p14="http://schemas.microsoft.com/office/powerpoint/2010/main" val="10116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pic>
        <p:nvPicPr>
          <p:cNvPr id="6" name="Picture 5" descr="The five stages of the project management life cycle | AIPM">
            <a:extLst>
              <a:ext uri="{FF2B5EF4-FFF2-40B4-BE49-F238E27FC236}">
                <a16:creationId xmlns:a16="http://schemas.microsoft.com/office/drawing/2014/main" id="{8C512359-2FEB-06F0-7CFC-493E4CB104A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224" t="4184" r="14049" b="-406"/>
          <a:stretch/>
        </p:blipFill>
        <p:spPr bwMode="auto">
          <a:xfrm>
            <a:off x="2671793" y="1903342"/>
            <a:ext cx="7417935" cy="3939243"/>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6532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6" name="TextBox 5">
            <a:extLst>
              <a:ext uri="{FF2B5EF4-FFF2-40B4-BE49-F238E27FC236}">
                <a16:creationId xmlns:a16="http://schemas.microsoft.com/office/drawing/2014/main" id="{7C8E4661-4608-0DE3-FD01-EF7B7EB1EECA}"/>
              </a:ext>
            </a:extLst>
          </p:cNvPr>
          <p:cNvSpPr txBox="1"/>
          <p:nvPr/>
        </p:nvSpPr>
        <p:spPr>
          <a:xfrm>
            <a:off x="1753281" y="2714436"/>
            <a:ext cx="8540718" cy="736355"/>
          </a:xfrm>
          <a:prstGeom prst="rect">
            <a:avLst/>
          </a:prstGeom>
          <a:noFill/>
        </p:spPr>
        <p:txBody>
          <a:bodyPr wrap="square">
            <a:spAutoFit/>
          </a:bodyPr>
          <a:lstStyle/>
          <a:p>
            <a:pPr marL="0" marR="0" algn="justLow">
              <a:lnSpc>
                <a:spcPct val="107000"/>
              </a:lnSpc>
              <a:spcBef>
                <a:spcPts val="0"/>
              </a:spcBef>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Define:</a:t>
            </a:r>
            <a:r>
              <a:rPr lang="en-US" sz="2000" kern="100" dirty="0">
                <a:solidFill>
                  <a:srgbClr val="002060"/>
                </a:solidFill>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The project goals, rules, approach, and cost-schedule-quality equilibrium are agreed upon by the stakeholders.</a:t>
            </a:r>
          </a:p>
        </p:txBody>
      </p:sp>
    </p:spTree>
    <p:extLst>
      <p:ext uri="{BB962C8B-B14F-4D97-AF65-F5344CB8AC3E}">
        <p14:creationId xmlns:p14="http://schemas.microsoft.com/office/powerpoint/2010/main" val="574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8" name="TextBox 7">
            <a:extLst>
              <a:ext uri="{FF2B5EF4-FFF2-40B4-BE49-F238E27FC236}">
                <a16:creationId xmlns:a16="http://schemas.microsoft.com/office/drawing/2014/main" id="{EE6E26C8-D383-E5D3-3CA0-B78E61855EBA}"/>
              </a:ext>
            </a:extLst>
          </p:cNvPr>
          <p:cNvSpPr txBox="1"/>
          <p:nvPr/>
        </p:nvSpPr>
        <p:spPr>
          <a:xfrm>
            <a:off x="1644536" y="2702966"/>
            <a:ext cx="9028227" cy="2053639"/>
          </a:xfrm>
          <a:prstGeom prst="rect">
            <a:avLst/>
          </a:prstGeom>
          <a:noFill/>
        </p:spPr>
        <p:txBody>
          <a:bodyPr wrap="square">
            <a:spAutoFit/>
          </a:bodyPr>
          <a:lstStyle/>
          <a:p>
            <a:pPr algn="justLow">
              <a:lnSpc>
                <a:spcPct val="107000"/>
              </a:lnSpc>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Plan: </a:t>
            </a:r>
            <a:r>
              <a:rPr lang="en-US" sz="2000" kern="100" dirty="0">
                <a:effectLst/>
                <a:latin typeface="+mj-lt"/>
                <a:ea typeface="Calibri" panose="020F0502020204030204" pitchFamily="34" charset="0"/>
                <a:cs typeface="Arial" panose="020B0604020202020204" pitchFamily="34" charset="0"/>
              </a:rPr>
              <a:t>A plan is developed for the project. As each project is unique, this must be repeated every time for each project. This stage implies that the work to be done is identified, and split up into workable pieces, the time required for each piece and the entire project is estimated, resources are assigned to the work to be done, costs are budgeted, risks are identified, and risk management plans are set up, and many other activities</a:t>
            </a:r>
          </a:p>
        </p:txBody>
      </p:sp>
    </p:spTree>
    <p:extLst>
      <p:ext uri="{BB962C8B-B14F-4D97-AF65-F5344CB8AC3E}">
        <p14:creationId xmlns:p14="http://schemas.microsoft.com/office/powerpoint/2010/main" val="3642409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2" name="TextBox 1">
            <a:extLst>
              <a:ext uri="{FF2B5EF4-FFF2-40B4-BE49-F238E27FC236}">
                <a16:creationId xmlns:a16="http://schemas.microsoft.com/office/drawing/2014/main" id="{03481124-181E-7A57-9656-7C727EF54FD1}"/>
              </a:ext>
            </a:extLst>
          </p:cNvPr>
          <p:cNvSpPr txBox="1"/>
          <p:nvPr/>
        </p:nvSpPr>
        <p:spPr>
          <a:xfrm>
            <a:off x="1967021" y="2730995"/>
            <a:ext cx="8257958" cy="1065676"/>
          </a:xfrm>
          <a:prstGeom prst="rect">
            <a:avLst/>
          </a:prstGeom>
          <a:noFill/>
        </p:spPr>
        <p:txBody>
          <a:bodyPr wrap="square">
            <a:spAutoFit/>
          </a:bodyPr>
          <a:lstStyle/>
          <a:p>
            <a:pPr algn="justLow">
              <a:lnSpc>
                <a:spcPct val="107000"/>
              </a:lnSpc>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Execute: </a:t>
            </a:r>
            <a:r>
              <a:rPr lang="en-US" sz="2000" kern="100" dirty="0">
                <a:effectLst/>
                <a:latin typeface="+mj-lt"/>
                <a:ea typeface="Calibri" panose="020F0502020204030204" pitchFamily="34" charset="0"/>
                <a:cs typeface="Arial" panose="020B0604020202020204" pitchFamily="34" charset="0"/>
              </a:rPr>
              <a:t>This is the stage where the actual work is being executed. During the execution stage, the goal of project management is to keep the project on track and ensure that execution is done efficiently.</a:t>
            </a:r>
          </a:p>
        </p:txBody>
      </p:sp>
    </p:spTree>
    <p:extLst>
      <p:ext uri="{BB962C8B-B14F-4D97-AF65-F5344CB8AC3E}">
        <p14:creationId xmlns:p14="http://schemas.microsoft.com/office/powerpoint/2010/main" val="159224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sp>
        <p:nvSpPr>
          <p:cNvPr id="6" name="TextBox 5">
            <a:extLst>
              <a:ext uri="{FF2B5EF4-FFF2-40B4-BE49-F238E27FC236}">
                <a16:creationId xmlns:a16="http://schemas.microsoft.com/office/drawing/2014/main" id="{F5ABD52D-6AAD-7059-DDEC-846A1648721F}"/>
              </a:ext>
            </a:extLst>
          </p:cNvPr>
          <p:cNvSpPr txBox="1"/>
          <p:nvPr/>
        </p:nvSpPr>
        <p:spPr>
          <a:xfrm>
            <a:off x="2174081" y="2683654"/>
            <a:ext cx="7843837" cy="1394997"/>
          </a:xfrm>
          <a:prstGeom prst="rect">
            <a:avLst/>
          </a:prstGeom>
          <a:noFill/>
        </p:spPr>
        <p:txBody>
          <a:bodyPr wrap="square">
            <a:spAutoFit/>
          </a:bodyPr>
          <a:lstStyle/>
          <a:p>
            <a:pPr algn="justLow">
              <a:lnSpc>
                <a:spcPct val="107000"/>
              </a:lnSpc>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Close: </a:t>
            </a:r>
            <a:r>
              <a:rPr lang="en-US" sz="2000" kern="100" dirty="0">
                <a:effectLst/>
                <a:latin typeface="+mj-lt"/>
                <a:ea typeface="Calibri" panose="020F0502020204030204" pitchFamily="34" charset="0"/>
                <a:cs typeface="Arial" panose="020B0604020202020204" pitchFamily="34" charset="0"/>
              </a:rPr>
              <a:t>This stage entails activities to make the transition to the next phase (operations or another project), to establish formal closure in the eyes of the customer, and to review project successes and failures in order to learn for future projects</a:t>
            </a:r>
          </a:p>
        </p:txBody>
      </p:sp>
    </p:spTree>
    <p:extLst>
      <p:ext uri="{BB962C8B-B14F-4D97-AF65-F5344CB8AC3E}">
        <p14:creationId xmlns:p14="http://schemas.microsoft.com/office/powerpoint/2010/main" val="184354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Project Life Cycle</a:t>
            </a:r>
          </a:p>
        </p:txBody>
      </p:sp>
      <p:pic>
        <p:nvPicPr>
          <p:cNvPr id="2" name="Picture 1" descr="5 Phases of Project Management Process - A Complete Breakdown">
            <a:extLst>
              <a:ext uri="{FF2B5EF4-FFF2-40B4-BE49-F238E27FC236}">
                <a16:creationId xmlns:a16="http://schemas.microsoft.com/office/drawing/2014/main" id="{3CBD9A67-EA40-91FA-D01E-5FDC7470F650}"/>
              </a:ext>
            </a:extLst>
          </p:cNvPr>
          <p:cNvPicPr>
            <a:picLocks noChangeAspect="1"/>
          </p:cNvPicPr>
          <p:nvPr/>
        </p:nvPicPr>
        <p:blipFill rotWithShape="1">
          <a:blip r:embed="rId3">
            <a:extLst>
              <a:ext uri="{28A0092B-C50C-407E-A947-70E740481C1C}">
                <a14:useLocalDpi xmlns:a14="http://schemas.microsoft.com/office/drawing/2010/main" val="0"/>
              </a:ext>
            </a:extLst>
          </a:blip>
          <a:srcRect l="3125" t="23494" r="3993" b="21687"/>
          <a:stretch/>
        </p:blipFill>
        <p:spPr bwMode="auto">
          <a:xfrm>
            <a:off x="818688" y="2095405"/>
            <a:ext cx="10554624" cy="325499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8589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3- Break-even analysis in decision making</a:t>
            </a:r>
          </a:p>
        </p:txBody>
      </p:sp>
    </p:spTree>
    <p:extLst>
      <p:ext uri="{BB962C8B-B14F-4D97-AF65-F5344CB8AC3E}">
        <p14:creationId xmlns:p14="http://schemas.microsoft.com/office/powerpoint/2010/main" val="1206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Content Placeholder 2">
            <a:extLst>
              <a:ext uri="{FF2B5EF4-FFF2-40B4-BE49-F238E27FC236}">
                <a16:creationId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2060"/>
                </a:solidFill>
                <a:effectLst/>
                <a:latin typeface="+mj-lt"/>
                <a:ea typeface="Calibri" panose="020F0502020204030204" pitchFamily="34" charset="0"/>
                <a:cs typeface="Arial" panose="020B0604020202020204" pitchFamily="34" charset="0"/>
              </a:rPr>
              <a:t>Breakeven:</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point at which total sales equal total costs (TR = TC)</a:t>
            </a:r>
          </a:p>
          <a:p>
            <a:r>
              <a:rPr lang="en-US" sz="2000" dirty="0">
                <a:solidFill>
                  <a:srgbClr val="0070C0"/>
                </a:solidFill>
                <a:effectLst/>
                <a:latin typeface="+mj-lt"/>
                <a:ea typeface="Calibri" panose="020F0502020204030204" pitchFamily="34" charset="0"/>
                <a:cs typeface="Arial" panose="020B0604020202020204" pitchFamily="34" charset="0"/>
              </a:rPr>
              <a:t>The break-even point </a:t>
            </a:r>
            <a:r>
              <a:rPr lang="en-US" sz="2000" dirty="0">
                <a:effectLst/>
                <a:latin typeface="+mj-lt"/>
                <a:ea typeface="Calibri" panose="020F0502020204030204" pitchFamily="34" charset="0"/>
                <a:cs typeface="Arial" panose="020B0604020202020204" pitchFamily="34" charset="0"/>
              </a:rPr>
              <a:t>is an easy and effective way to know </a:t>
            </a:r>
            <a:r>
              <a:rPr lang="en-US" sz="2000" b="1" u="sng" dirty="0">
                <a:effectLst/>
                <a:latin typeface="+mj-lt"/>
                <a:ea typeface="Calibri" panose="020F0502020204030204" pitchFamily="34" charset="0"/>
                <a:cs typeface="Arial" panose="020B0604020202020204" pitchFamily="34" charset="0"/>
              </a:rPr>
              <a:t>the feasibility of a project or any new process</a:t>
            </a:r>
            <a:endParaRPr lang="en-US" sz="2000" b="1" u="sng" kern="100" dirty="0">
              <a:latin typeface="+mj-lt"/>
              <a:cs typeface="Arial" panose="020B0604020202020204" pitchFamily="34" charset="0"/>
            </a:endParaRPr>
          </a:p>
        </p:txBody>
      </p:sp>
    </p:spTree>
    <p:extLst>
      <p:ext uri="{BB962C8B-B14F-4D97-AF65-F5344CB8AC3E}">
        <p14:creationId xmlns:p14="http://schemas.microsoft.com/office/powerpoint/2010/main" val="1568405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6" name="Content Placeholder 2">
            <a:extLst>
              <a:ext uri="{FF2B5EF4-FFF2-40B4-BE49-F238E27FC236}">
                <a16:creationId xmlns:a16="http://schemas.microsoft.com/office/drawing/2014/main" id="{1CAF3A49-ED8D-2BEB-68F6-45CDA9F632F7}"/>
              </a:ext>
            </a:extLst>
          </p:cNvPr>
          <p:cNvSpPr txBox="1">
            <a:spLocks/>
          </p:cNvSpPr>
          <p:nvPr/>
        </p:nvSpPr>
        <p:spPr>
          <a:xfrm>
            <a:off x="1455133" y="2377643"/>
            <a:ext cx="9408732" cy="35449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kern="100" dirty="0">
                <a:solidFill>
                  <a:srgbClr val="002060"/>
                </a:solidFill>
                <a:latin typeface="+mj-lt"/>
                <a:cs typeface="Arial" panose="020B0604020202020204" pitchFamily="34" charset="0"/>
              </a:rPr>
              <a:t>Break-even analysis is based on variable costs and fixed costs</a:t>
            </a:r>
          </a:p>
          <a:p>
            <a:pPr marL="342900" marR="0" lvl="0" indent="-342900">
              <a:lnSpc>
                <a:spcPct val="107000"/>
              </a:lnSpc>
              <a:spcBef>
                <a:spcPts val="0"/>
              </a:spcBef>
              <a:spcAft>
                <a:spcPts val="0"/>
              </a:spcAft>
              <a:buFont typeface="Calibri" panose="020F0502020204030204" pitchFamily="34" charset="0"/>
              <a:buChar char="•"/>
            </a:pPr>
            <a:r>
              <a:rPr lang="en-US" sz="2000" b="1" kern="100" dirty="0">
                <a:solidFill>
                  <a:srgbClr val="0070C0"/>
                </a:solidFill>
                <a:effectLst/>
                <a:latin typeface="+mj-lt"/>
                <a:ea typeface="Calibri" panose="020F0502020204030204" pitchFamily="34" charset="0"/>
                <a:cs typeface="Arial" panose="020B0604020202020204" pitchFamily="34" charset="0"/>
              </a:rPr>
              <a:t>Variable costs: </a:t>
            </a:r>
            <a:r>
              <a:rPr lang="en-US" sz="2000" kern="100" dirty="0">
                <a:effectLst/>
                <a:latin typeface="+mj-lt"/>
                <a:ea typeface="Calibri" panose="020F0502020204030204" pitchFamily="34" charset="0"/>
                <a:cs typeface="Arial" panose="020B0604020202020204" pitchFamily="34" charset="0"/>
              </a:rPr>
              <a:t>such as the cost of labor, the cost of raw materials, and others</a:t>
            </a:r>
          </a:p>
          <a:p>
            <a:pPr marL="0" marR="0" lvl="0" indent="0">
              <a:lnSpc>
                <a:spcPct val="107000"/>
              </a:lnSpc>
              <a:spcBef>
                <a:spcPts val="0"/>
              </a:spcBef>
              <a:spcAft>
                <a:spcPts val="0"/>
              </a:spcAft>
              <a:buNone/>
            </a:pPr>
            <a:endParaRPr lang="en-US" sz="2000" kern="100" dirty="0">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Calibri" panose="020F0502020204030204" pitchFamily="34" charset="0"/>
              <a:buChar char="•"/>
            </a:pPr>
            <a:r>
              <a:rPr lang="en-US" sz="2000" b="1" kern="100" dirty="0">
                <a:solidFill>
                  <a:srgbClr val="0070C0"/>
                </a:solidFill>
                <a:effectLst/>
                <a:latin typeface="+mj-lt"/>
                <a:ea typeface="Calibri" panose="020F0502020204030204" pitchFamily="34" charset="0"/>
                <a:cs typeface="Arial" panose="020B0604020202020204" pitchFamily="34" charset="0"/>
              </a:rPr>
              <a:t>Fixed costs: </a:t>
            </a:r>
            <a:r>
              <a:rPr lang="en-US" sz="2000" kern="100" dirty="0">
                <a:effectLst/>
                <a:latin typeface="+mj-lt"/>
                <a:ea typeface="Calibri" panose="020F0502020204030204" pitchFamily="34" charset="0"/>
                <a:cs typeface="Arial" panose="020B0604020202020204" pitchFamily="34" charset="0"/>
              </a:rPr>
              <a:t>These are the costs that are fixed even if there is a change in the outputs, such as the rent of the building or the rent of tools and insurance and others.</a:t>
            </a:r>
          </a:p>
        </p:txBody>
      </p:sp>
    </p:spTree>
    <p:extLst>
      <p:ext uri="{BB962C8B-B14F-4D97-AF65-F5344CB8AC3E}">
        <p14:creationId xmlns:p14="http://schemas.microsoft.com/office/powerpoint/2010/main" val="199227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mc:AlternateContent xmlns:mc="http://schemas.openxmlformats.org/markup-compatibility/2006" xmlns:a14="http://schemas.microsoft.com/office/drawing/2010/main">
        <mc:Choice Requires="a14">
          <p:sp>
            <p:nvSpPr>
              <p:cNvPr id="2" name="Content Placeholder 2">
                <a:extLst>
                  <a:ext uri="{FF2B5EF4-FFF2-40B4-BE49-F238E27FC236}">
                    <a16:creationId xmlns:a16="http://schemas.microsoft.com/office/drawing/2014/main" id="{4675E38F-6009-847E-746F-348E6F2ABFCA}"/>
                  </a:ext>
                </a:extLst>
              </p:cNvPr>
              <p:cNvSpPr txBox="1">
                <a:spLocks/>
              </p:cNvSpPr>
              <p:nvPr/>
            </p:nvSpPr>
            <p:spPr>
              <a:xfrm>
                <a:off x="2004783" y="2471064"/>
                <a:ext cx="8826637" cy="32854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b="1" kern="100" dirty="0">
                    <a:solidFill>
                      <a:srgbClr val="002060"/>
                    </a:solidFill>
                    <a:latin typeface="+mj-lt"/>
                    <a:cs typeface="Arial" panose="020B0604020202020204" pitchFamily="34" charset="0"/>
                  </a:rPr>
                  <a:t>Break-even size = Q</a:t>
                </a:r>
                <a14:m>
                  <m:oMath xmlns:m="http://schemas.openxmlformats.org/officeDocument/2006/math">
                    <m:r>
                      <a:rPr lang="en-US" b="1" i="1" kern="100" smtClean="0">
                        <a:solidFill>
                          <a:srgbClr val="002060"/>
                        </a:solidFill>
                        <a:latin typeface="Cambria Math" panose="02040503050406030204" pitchFamily="18" charset="0"/>
                        <a:cs typeface="Arial" panose="020B0604020202020204" pitchFamily="34" charset="0"/>
                      </a:rPr>
                      <m:t>=</m:t>
                    </m:r>
                    <m:f>
                      <m:fPr>
                        <m:ctrlPr>
                          <a:rPr lang="en-US" b="1" i="1" kern="100" smtClean="0">
                            <a:solidFill>
                              <a:srgbClr val="002060"/>
                            </a:solidFill>
                            <a:latin typeface="Cambria Math" panose="02040503050406030204" pitchFamily="18" charset="0"/>
                            <a:cs typeface="Arial" panose="020B0604020202020204" pitchFamily="34" charset="0"/>
                          </a:rPr>
                        </m:ctrlPr>
                      </m:fPr>
                      <m:num>
                        <m:r>
                          <a:rPr lang="en-US" b="1" i="1" kern="100" smtClean="0">
                            <a:solidFill>
                              <a:srgbClr val="002060"/>
                            </a:solidFill>
                            <a:latin typeface="Cambria Math" panose="02040503050406030204" pitchFamily="18" charset="0"/>
                            <a:cs typeface="Arial" panose="020B0604020202020204" pitchFamily="34" charset="0"/>
                          </a:rPr>
                          <m:t>𝑭</m:t>
                        </m:r>
                      </m:num>
                      <m:den>
                        <m:r>
                          <a:rPr lang="en-US" b="1" i="1" kern="100" smtClean="0">
                            <a:solidFill>
                              <a:srgbClr val="002060"/>
                            </a:solidFill>
                            <a:latin typeface="Cambria Math" panose="02040503050406030204" pitchFamily="18" charset="0"/>
                            <a:cs typeface="Arial" panose="020B0604020202020204" pitchFamily="34" charset="0"/>
                          </a:rPr>
                          <m:t>𝑷</m:t>
                        </m:r>
                        <m:r>
                          <a:rPr lang="en-US" b="1" i="1" kern="100" smtClean="0">
                            <a:solidFill>
                              <a:srgbClr val="002060"/>
                            </a:solidFill>
                            <a:latin typeface="Cambria Math" panose="02040503050406030204" pitchFamily="18" charset="0"/>
                            <a:cs typeface="Arial" panose="020B0604020202020204" pitchFamily="34" charset="0"/>
                          </a:rPr>
                          <m:t>−</m:t>
                        </m:r>
                        <m:r>
                          <a:rPr lang="en-US" b="1" i="1" kern="100" smtClean="0">
                            <a:solidFill>
                              <a:srgbClr val="002060"/>
                            </a:solidFill>
                            <a:latin typeface="Cambria Math" panose="02040503050406030204" pitchFamily="18" charset="0"/>
                            <a:cs typeface="Arial" panose="020B0604020202020204" pitchFamily="34" charset="0"/>
                          </a:rPr>
                          <m:t>𝑽</m:t>
                        </m:r>
                      </m:den>
                    </m:f>
                  </m:oMath>
                </a14:m>
                <a:endParaRPr lang="en-US" b="1" kern="100" dirty="0">
                  <a:solidFill>
                    <a:srgbClr val="FF9518"/>
                  </a:solidFill>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r>
                  <a:rPr lang="en-US" sz="2000" kern="100" dirty="0">
                    <a:latin typeface="+mj-lt"/>
                    <a:ea typeface="Calibri" panose="020F0502020204030204" pitchFamily="34" charset="0"/>
                    <a:cs typeface="Arial" panose="020B0604020202020204" pitchFamily="34" charset="0"/>
                  </a:rPr>
                  <a:t>At t</a:t>
                </a:r>
                <a:r>
                  <a:rPr lang="en-US" sz="2000" kern="100" dirty="0">
                    <a:effectLst/>
                    <a:latin typeface="+mj-lt"/>
                    <a:ea typeface="Calibri" panose="020F0502020204030204" pitchFamily="34" charset="0"/>
                    <a:cs typeface="Arial" panose="020B0604020202020204" pitchFamily="34" charset="0"/>
                  </a:rPr>
                  <a:t>he </a:t>
                </a:r>
                <a:r>
                  <a:rPr lang="en-US" sz="2000" b="1" kern="100" dirty="0">
                    <a:solidFill>
                      <a:srgbClr val="0070C0"/>
                    </a:solidFill>
                    <a:effectLst/>
                    <a:latin typeface="+mj-lt"/>
                    <a:ea typeface="Calibri" panose="020F0502020204030204" pitchFamily="34" charset="0"/>
                    <a:cs typeface="Arial" panose="020B0604020202020204" pitchFamily="34" charset="0"/>
                  </a:rPr>
                  <a:t>break-even point</a:t>
                </a:r>
                <a:r>
                  <a:rPr lang="en-US" sz="2000" b="1" kern="100" dirty="0">
                    <a:solidFill>
                      <a:srgbClr val="0070C0"/>
                    </a:solidFill>
                    <a:latin typeface="+mj-lt"/>
                    <a:ea typeface="Calibri" panose="020F0502020204030204" pitchFamily="34" charset="0"/>
                    <a:cs typeface="Arial" panose="020B0604020202020204" pitchFamily="34" charset="0"/>
                  </a:rPr>
                  <a:t> → </a:t>
                </a:r>
                <a:r>
                  <a:rPr lang="en-US" sz="2000" b="1" kern="100" dirty="0">
                    <a:solidFill>
                      <a:srgbClr val="0070C0"/>
                    </a:solidFill>
                    <a:effectLst/>
                    <a:latin typeface="+mj-lt"/>
                    <a:ea typeface="Calibri" panose="020F0502020204030204" pitchFamily="34" charset="0"/>
                    <a:cs typeface="Arial" panose="020B0604020202020204" pitchFamily="34" charset="0"/>
                  </a:rPr>
                  <a:t>(TR=TC)</a:t>
                </a:r>
                <a:r>
                  <a:rPr lang="en-US" sz="2000"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no profit or loss</a:t>
                </a:r>
              </a:p>
              <a:p>
                <a:pPr marL="342900" indent="-342900">
                  <a:lnSpc>
                    <a:spcPct val="107000"/>
                  </a:lnSpc>
                  <a:spcBef>
                    <a:spcPts val="0"/>
                  </a:spcBef>
                  <a:buFont typeface="Calibri" panose="020F0502020204030204" pitchFamily="34" charset="0"/>
                  <a:buChar char="•"/>
                </a:pPr>
                <a:r>
                  <a:rPr lang="en-US" sz="2000" kern="100" dirty="0">
                    <a:latin typeface="+mj-lt"/>
                    <a:ea typeface="Calibri" panose="020F0502020204030204" pitchFamily="34" charset="0"/>
                    <a:cs typeface="Arial" panose="020B0604020202020204" pitchFamily="34" charset="0"/>
                  </a:rPr>
                  <a:t>Before t</a:t>
                </a:r>
                <a:r>
                  <a:rPr lang="en-US" sz="2000" kern="100" dirty="0">
                    <a:effectLst/>
                    <a:latin typeface="+mj-lt"/>
                    <a:ea typeface="Calibri" panose="020F0502020204030204" pitchFamily="34" charset="0"/>
                    <a:cs typeface="Arial" panose="020B0604020202020204" pitchFamily="34" charset="0"/>
                  </a:rPr>
                  <a:t>he </a:t>
                </a:r>
                <a:r>
                  <a:rPr lang="en-US" sz="2000" b="1" kern="100" dirty="0">
                    <a:solidFill>
                      <a:srgbClr val="0070C0"/>
                    </a:solidFill>
                    <a:effectLst/>
                    <a:latin typeface="+mj-lt"/>
                    <a:ea typeface="Calibri" panose="020F0502020204030204" pitchFamily="34" charset="0"/>
                    <a:cs typeface="Arial" panose="020B0604020202020204" pitchFamily="34" charset="0"/>
                  </a:rPr>
                  <a:t>break-even point</a:t>
                </a:r>
                <a:r>
                  <a:rPr lang="en-US" sz="2000" b="1" kern="100" dirty="0">
                    <a:solidFill>
                      <a:srgbClr val="0070C0"/>
                    </a:solidFill>
                    <a:latin typeface="+mj-lt"/>
                    <a:ea typeface="Calibri" panose="020F0502020204030204" pitchFamily="34" charset="0"/>
                    <a:cs typeface="Arial" panose="020B0604020202020204" pitchFamily="34" charset="0"/>
                  </a:rPr>
                  <a:t> → </a:t>
                </a:r>
                <a:r>
                  <a:rPr lang="en-US" sz="2000" b="1" kern="100" dirty="0">
                    <a:solidFill>
                      <a:srgbClr val="0070C0"/>
                    </a:solidFill>
                    <a:effectLst/>
                    <a:latin typeface="+mj-lt"/>
                    <a:ea typeface="Calibri" panose="020F0502020204030204" pitchFamily="34" charset="0"/>
                    <a:cs typeface="Arial" panose="020B0604020202020204" pitchFamily="34" charset="0"/>
                  </a:rPr>
                  <a:t>(TR&lt;TC)</a:t>
                </a:r>
                <a:r>
                  <a:rPr lang="en-US" sz="2000"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loss</a:t>
                </a:r>
                <a:r>
                  <a:rPr lang="en-US" sz="2000" kern="100" dirty="0">
                    <a:solidFill>
                      <a:srgbClr val="0070C0"/>
                    </a:solidFill>
                    <a:effectLst/>
                    <a:latin typeface="+mj-lt"/>
                    <a:ea typeface="Calibri" panose="020F0502020204030204" pitchFamily="34" charset="0"/>
                    <a:cs typeface="Arial" panose="020B0604020202020204" pitchFamily="34" charset="0"/>
                  </a:rPr>
                  <a:t> </a:t>
                </a:r>
              </a:p>
              <a:p>
                <a:pPr marL="342900" indent="-342900">
                  <a:lnSpc>
                    <a:spcPct val="107000"/>
                  </a:lnSpc>
                  <a:spcBef>
                    <a:spcPts val="0"/>
                  </a:spcBef>
                  <a:buFont typeface="Calibri" panose="020F0502020204030204" pitchFamily="34" charset="0"/>
                  <a:buChar char="•"/>
                </a:pPr>
                <a:r>
                  <a:rPr lang="en-US" sz="2000" kern="100" dirty="0">
                    <a:latin typeface="+mj-lt"/>
                    <a:ea typeface="Calibri" panose="020F0502020204030204" pitchFamily="34" charset="0"/>
                    <a:cs typeface="Arial" panose="020B0604020202020204" pitchFamily="34" charset="0"/>
                  </a:rPr>
                  <a:t>After t</a:t>
                </a:r>
                <a:r>
                  <a:rPr lang="en-US" sz="2000" kern="100" dirty="0">
                    <a:effectLst/>
                    <a:latin typeface="+mj-lt"/>
                    <a:ea typeface="Calibri" panose="020F0502020204030204" pitchFamily="34" charset="0"/>
                    <a:cs typeface="Arial" panose="020B0604020202020204" pitchFamily="34" charset="0"/>
                  </a:rPr>
                  <a:t>he </a:t>
                </a:r>
                <a:r>
                  <a:rPr lang="en-US" sz="2000" b="1" kern="100" dirty="0">
                    <a:solidFill>
                      <a:srgbClr val="0070C0"/>
                    </a:solidFill>
                    <a:effectLst/>
                    <a:latin typeface="+mj-lt"/>
                    <a:ea typeface="Calibri" panose="020F0502020204030204" pitchFamily="34" charset="0"/>
                    <a:cs typeface="Arial" panose="020B0604020202020204" pitchFamily="34" charset="0"/>
                  </a:rPr>
                  <a:t>break-even point</a:t>
                </a:r>
                <a:r>
                  <a:rPr lang="en-US" sz="2000" b="1" kern="100" dirty="0">
                    <a:solidFill>
                      <a:srgbClr val="0070C0"/>
                    </a:solidFill>
                    <a:latin typeface="+mj-lt"/>
                    <a:ea typeface="Calibri" panose="020F0502020204030204" pitchFamily="34" charset="0"/>
                    <a:cs typeface="Arial" panose="020B0604020202020204" pitchFamily="34" charset="0"/>
                  </a:rPr>
                  <a:t> → </a:t>
                </a:r>
                <a:r>
                  <a:rPr lang="en-US" sz="2000" b="1" kern="100" dirty="0">
                    <a:solidFill>
                      <a:srgbClr val="0070C0"/>
                    </a:solidFill>
                    <a:effectLst/>
                    <a:latin typeface="+mj-lt"/>
                    <a:ea typeface="Calibri" panose="020F0502020204030204" pitchFamily="34" charset="0"/>
                    <a:cs typeface="Arial" panose="020B0604020202020204" pitchFamily="34" charset="0"/>
                  </a:rPr>
                  <a:t>(TR&gt;TC)</a:t>
                </a:r>
                <a:r>
                  <a:rPr lang="en-US" sz="2000"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profit</a:t>
                </a:r>
                <a:endParaRPr lang="en-US" sz="2000" kern="100" dirty="0">
                  <a:solidFill>
                    <a:srgbClr val="0070C0"/>
                  </a:solidFill>
                  <a:effectLst/>
                  <a:latin typeface="+mj-lt"/>
                  <a:ea typeface="Calibri" panose="020F0502020204030204" pitchFamily="34" charset="0"/>
                  <a:cs typeface="Arial" panose="020B0604020202020204" pitchFamily="34" charset="0"/>
                </a:endParaRPr>
              </a:p>
            </p:txBody>
          </p:sp>
        </mc:Choice>
        <mc:Fallback xmlns="">
          <p:sp>
            <p:nvSpPr>
              <p:cNvPr id="2" name="Content Placeholder 2">
                <a:extLst>
                  <a:ext uri="{FF2B5EF4-FFF2-40B4-BE49-F238E27FC236}">
                    <a16:creationId xmlns:a16="http://schemas.microsoft.com/office/drawing/2014/main" id="{4675E38F-6009-847E-746F-348E6F2ABFCA}"/>
                  </a:ext>
                </a:extLst>
              </p:cNvPr>
              <p:cNvSpPr txBox="1">
                <a:spLocks noRot="1" noChangeAspect="1" noMove="1" noResize="1" noEditPoints="1" noAdjustHandles="1" noChangeArrowheads="1" noChangeShapeType="1" noTextEdit="1"/>
              </p:cNvSpPr>
              <p:nvPr/>
            </p:nvSpPr>
            <p:spPr>
              <a:xfrm>
                <a:off x="2004783" y="2471064"/>
                <a:ext cx="8826637" cy="3285448"/>
              </a:xfrm>
              <a:prstGeom prst="rect">
                <a:avLst/>
              </a:prstGeom>
              <a:blipFill>
                <a:blip r:embed="rId3"/>
                <a:stretch>
                  <a:fillRect l="-760"/>
                </a:stretch>
              </a:blipFill>
            </p:spPr>
            <p:txBody>
              <a:bodyPr/>
              <a:lstStyle/>
              <a:p>
                <a:r>
                  <a:rPr lang="en-US">
                    <a:noFill/>
                  </a:rPr>
                  <a:t> </a:t>
                </a:r>
              </a:p>
            </p:txBody>
          </p:sp>
        </mc:Fallback>
      </mc:AlternateContent>
    </p:spTree>
    <p:extLst>
      <p:ext uri="{BB962C8B-B14F-4D97-AF65-F5344CB8AC3E}">
        <p14:creationId xmlns:p14="http://schemas.microsoft.com/office/powerpoint/2010/main" val="155899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mc:AlternateContent xmlns:mc="http://schemas.openxmlformats.org/markup-compatibility/2006" xmlns:a14="http://schemas.microsoft.com/office/drawing/2010/main">
        <mc:Choice Requires="a14">
          <p:sp>
            <p:nvSpPr>
              <p:cNvPr id="6" name="Content Placeholder 2">
                <a:extLst>
                  <a:ext uri="{FF2B5EF4-FFF2-40B4-BE49-F238E27FC236}">
                    <a16:creationId xmlns:a16="http://schemas.microsoft.com/office/drawing/2014/main"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sz="4400" b="1" kern="100" dirty="0">
                    <a:solidFill>
                      <a:srgbClr val="002060"/>
                    </a:solidFill>
                    <a:latin typeface="+mj-lt"/>
                    <a:cs typeface="Arial" panose="020B0604020202020204" pitchFamily="34" charset="0"/>
                  </a:rPr>
                  <a:t>Break-even value = Q</a:t>
                </a:r>
                <a14:m>
                  <m:oMath xmlns:m="http://schemas.openxmlformats.org/officeDocument/2006/math">
                    <m:r>
                      <a:rPr lang="en-US" sz="4400" b="1" i="1" kern="100" smtClean="0">
                        <a:solidFill>
                          <a:srgbClr val="002060"/>
                        </a:solidFill>
                        <a:latin typeface="Cambria Math" panose="02040503050406030204" pitchFamily="18" charset="0"/>
                        <a:cs typeface="Arial" panose="020B0604020202020204" pitchFamily="34" charset="0"/>
                      </a:rPr>
                      <m:t>∗</m:t>
                    </m:r>
                    <m:r>
                      <a:rPr lang="en-US" sz="4400" b="1" i="1" kern="100" smtClean="0">
                        <a:solidFill>
                          <a:srgbClr val="002060"/>
                        </a:solidFill>
                        <a:latin typeface="Cambria Math" panose="02040503050406030204" pitchFamily="18" charset="0"/>
                        <a:cs typeface="Arial" panose="020B0604020202020204" pitchFamily="34" charset="0"/>
                      </a:rPr>
                      <m:t>𝑷</m:t>
                    </m:r>
                  </m:oMath>
                </a14:m>
                <a:endParaRPr lang="en-US" sz="4400" b="1" kern="100" dirty="0">
                  <a:solidFill>
                    <a:srgbClr val="002060"/>
                  </a:solidFill>
                  <a:latin typeface="+mj-lt"/>
                  <a:cs typeface="Arial" panose="020B0604020202020204" pitchFamily="34" charset="0"/>
                </a:endParaRPr>
              </a:p>
              <a:p>
                <a:pPr>
                  <a:lnSpc>
                    <a:spcPct val="107000"/>
                  </a:lnSpc>
                  <a:spcBef>
                    <a:spcPts val="0"/>
                  </a:spcBef>
                  <a:spcAft>
                    <a:spcPts val="800"/>
                  </a:spcAft>
                </a:pPr>
                <a:r>
                  <a:rPr lang="en-US" sz="2000" b="1" kern="100" dirty="0">
                    <a:latin typeface="+mj-lt"/>
                    <a:cs typeface="Arial" panose="020B0604020202020204" pitchFamily="34" charset="0"/>
                  </a:rPr>
                  <a:t>Q= Break-even size </a:t>
                </a:r>
              </a:p>
              <a:p>
                <a:pPr>
                  <a:lnSpc>
                    <a:spcPct val="107000"/>
                  </a:lnSpc>
                  <a:spcBef>
                    <a:spcPts val="0"/>
                  </a:spcBef>
                  <a:spcAft>
                    <a:spcPts val="800"/>
                  </a:spcAft>
                </a:pPr>
                <a:r>
                  <a:rPr lang="en-US" sz="2000" b="1" kern="100" dirty="0">
                    <a:latin typeface="+mj-lt"/>
                    <a:cs typeface="Arial" panose="020B0604020202020204" pitchFamily="34" charset="0"/>
                  </a:rPr>
                  <a:t>P= Price per unit</a:t>
                </a: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mc:Choice>
        <mc:Fallback xmlns="">
          <p:sp>
            <p:nvSpPr>
              <p:cNvPr id="6" name="Content Placeholder 2">
                <a:extLst>
                  <a:ext uri="{FF2B5EF4-FFF2-40B4-BE49-F238E27FC236}">
                    <a16:creationId xmlns:a16="http://schemas.microsoft.com/office/drawing/2014/main" id="{33D81C1F-B220-5034-12F7-560D064DC532}"/>
                  </a:ext>
                </a:extLst>
              </p:cNvPr>
              <p:cNvSpPr txBox="1">
                <a:spLocks noRot="1" noChangeAspect="1" noMove="1" noResize="1" noEditPoints="1" noAdjustHandles="1" noChangeArrowheads="1" noChangeShapeType="1" noTextEdit="1"/>
              </p:cNvSpPr>
              <p:nvPr/>
            </p:nvSpPr>
            <p:spPr>
              <a:xfrm>
                <a:off x="1515407" y="2214211"/>
                <a:ext cx="8677057" cy="1827355"/>
              </a:xfrm>
              <a:prstGeom prst="rect">
                <a:avLst/>
              </a:prstGeom>
              <a:blipFill>
                <a:blip r:embed="rId3"/>
                <a:stretch>
                  <a:fillRect l="-632" t="-6000"/>
                </a:stretch>
              </a:blipFill>
            </p:spPr>
            <p:txBody>
              <a:bodyPr/>
              <a:lstStyle/>
              <a:p>
                <a:r>
                  <a:rPr lang="en-US">
                    <a:noFill/>
                  </a:rPr>
                  <a:t> </a:t>
                </a:r>
              </a:p>
            </p:txBody>
          </p:sp>
        </mc:Fallback>
      </mc:AlternateContent>
    </p:spTree>
    <p:extLst>
      <p:ext uri="{BB962C8B-B14F-4D97-AF65-F5344CB8AC3E}">
        <p14:creationId xmlns:p14="http://schemas.microsoft.com/office/powerpoint/2010/main" val="737474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Content Placeholder 2">
            <a:extLst>
              <a:ext uri="{FF2B5EF4-FFF2-40B4-BE49-F238E27FC236}">
                <a16:creationId xmlns:a16="http://schemas.microsoft.com/office/drawing/2014/main"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EX1:</a:t>
            </a: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descr="A screenshot of a computer&#10;&#10;Description automatically generated">
            <a:extLst>
              <a:ext uri="{FF2B5EF4-FFF2-40B4-BE49-F238E27FC236}">
                <a16:creationId xmlns:a16="http://schemas.microsoft.com/office/drawing/2014/main" id="{C18695E8-3CC3-5533-4AB1-54E62EC03652}"/>
              </a:ext>
            </a:extLst>
          </p:cNvPr>
          <p:cNvPicPr>
            <a:picLocks noChangeAspect="1"/>
          </p:cNvPicPr>
          <p:nvPr/>
        </p:nvPicPr>
        <p:blipFill rotWithShape="1">
          <a:blip r:embed="rId3"/>
          <a:srcRect l="36111" t="39213" r="23437" b="14780"/>
          <a:stretch/>
        </p:blipFill>
        <p:spPr bwMode="auto">
          <a:xfrm>
            <a:off x="1113769" y="2031951"/>
            <a:ext cx="9462868" cy="372491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67314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pic>
        <p:nvPicPr>
          <p:cNvPr id="9" name="Picture 8" descr="A screenshot of a computer&#10;&#10;Description automatically generated">
            <a:extLst>
              <a:ext uri="{FF2B5EF4-FFF2-40B4-BE49-F238E27FC236}">
                <a16:creationId xmlns:a16="http://schemas.microsoft.com/office/drawing/2014/main" id="{EE8526B8-10AC-C89A-D2E5-AE6D5829111C}"/>
              </a:ext>
            </a:extLst>
          </p:cNvPr>
          <p:cNvPicPr>
            <a:picLocks noChangeAspect="1"/>
          </p:cNvPicPr>
          <p:nvPr/>
        </p:nvPicPr>
        <p:blipFill rotWithShape="1">
          <a:blip r:embed="rId3"/>
          <a:srcRect l="39585" t="38288" r="24826" b="33923"/>
          <a:stretch/>
        </p:blipFill>
        <p:spPr bwMode="auto">
          <a:xfrm>
            <a:off x="1289084" y="2705005"/>
            <a:ext cx="9283641" cy="2747293"/>
          </a:xfrm>
          <a:prstGeom prst="rect">
            <a:avLst/>
          </a:prstGeom>
          <a:ln>
            <a:noFill/>
          </a:ln>
          <a:extLst>
            <a:ext uri="{53640926-AAD7-44D8-BBD7-CCE9431645EC}">
              <a14:shadowObscured xmlns:a14="http://schemas.microsoft.com/office/drawing/2010/main"/>
            </a:ext>
          </a:extLst>
        </p:spPr>
      </p:pic>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4" y="2080099"/>
            <a:ext cx="8677057" cy="4658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The answer:</a:t>
            </a: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pic>
        <p:nvPicPr>
          <p:cNvPr id="2" name="Picture 1" descr="A screenshot of a computer&#10;&#10;Description automatically generated with medium confidence">
            <a:extLst>
              <a:ext uri="{FF2B5EF4-FFF2-40B4-BE49-F238E27FC236}">
                <a16:creationId xmlns:a16="http://schemas.microsoft.com/office/drawing/2014/main" id="{9F3AFB04-7404-8DD6-F464-9BF698958D4D}"/>
              </a:ext>
            </a:extLst>
          </p:cNvPr>
          <p:cNvPicPr>
            <a:picLocks noChangeAspect="1"/>
          </p:cNvPicPr>
          <p:nvPr/>
        </p:nvPicPr>
        <p:blipFill rotWithShape="1">
          <a:blip r:embed="rId3"/>
          <a:srcRect l="37674" t="31186" r="25521" b="22499"/>
          <a:stretch/>
        </p:blipFill>
        <p:spPr bwMode="auto">
          <a:xfrm>
            <a:off x="1293730" y="2714356"/>
            <a:ext cx="9278995" cy="3173117"/>
          </a:xfrm>
          <a:prstGeom prst="rect">
            <a:avLst/>
          </a:prstGeom>
          <a:ln>
            <a:noFill/>
          </a:ln>
          <a:extLst>
            <a:ext uri="{53640926-AAD7-44D8-BBD7-CCE9431645EC}">
              <a14:shadowObscured xmlns:a14="http://schemas.microsoft.com/office/drawing/2010/main"/>
            </a:ext>
          </a:extLst>
        </p:spPr>
      </p:pic>
      <p:sp>
        <p:nvSpPr>
          <p:cNvPr id="8" name="Content Placeholder 2">
            <a:extLst>
              <a:ext uri="{FF2B5EF4-FFF2-40B4-BE49-F238E27FC236}">
                <a16:creationId xmlns:a16="http://schemas.microsoft.com/office/drawing/2014/main" id="{DA1ABB3F-D117-8108-41D2-FDC5DD8EBF63}"/>
              </a:ext>
            </a:extLst>
          </p:cNvPr>
          <p:cNvSpPr txBox="1">
            <a:spLocks/>
          </p:cNvSpPr>
          <p:nvPr/>
        </p:nvSpPr>
        <p:spPr>
          <a:xfrm>
            <a:off x="1133624" y="2080099"/>
            <a:ext cx="8677057" cy="4658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Bef>
                <a:spcPts val="0"/>
              </a:spcBef>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The answer:</a:t>
            </a: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16207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6" name="Content Placeholder 2">
            <a:extLst>
              <a:ext uri="{FF2B5EF4-FFF2-40B4-BE49-F238E27FC236}">
                <a16:creationId xmlns:a16="http://schemas.microsoft.com/office/drawing/2014/main" id="{E44CDE30-8C59-9C58-FB2B-FAD461B34846}"/>
              </a:ext>
            </a:extLst>
          </p:cNvPr>
          <p:cNvSpPr txBox="1">
            <a:spLocks/>
          </p:cNvSpPr>
          <p:nvPr/>
        </p:nvSpPr>
        <p:spPr>
          <a:xfrm>
            <a:off x="1422298" y="2273426"/>
            <a:ext cx="9521927" cy="40192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rtl="0">
              <a:lnSpc>
                <a:spcPct val="107000"/>
              </a:lnSpc>
              <a:spcBef>
                <a:spcPts val="0"/>
              </a:spcBef>
              <a:spcAft>
                <a:spcPts val="0"/>
              </a:spcAft>
              <a:buNone/>
            </a:pPr>
            <a:r>
              <a:rPr lang="en-US" sz="2000" b="1" kern="100" dirty="0">
                <a:effectLst/>
                <a:latin typeface="+mj-lt"/>
                <a:ea typeface="Calibri" panose="020F0502020204030204" pitchFamily="34" charset="0"/>
                <a:cs typeface="Arial" panose="020B0604020202020204" pitchFamily="34" charset="0"/>
              </a:rPr>
              <a:t>From the previous figure, it is clear to us that:</a:t>
            </a:r>
          </a:p>
          <a:p>
            <a:pPr marL="342900" marR="0" lvl="0" indent="-342900" rtl="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The </a:t>
            </a:r>
            <a:r>
              <a:rPr lang="en-US" sz="2000" b="1" kern="100" dirty="0">
                <a:solidFill>
                  <a:srgbClr val="002060"/>
                </a:solidFill>
                <a:effectLst/>
                <a:latin typeface="+mj-lt"/>
                <a:ea typeface="Calibri" panose="020F0502020204030204" pitchFamily="34" charset="0"/>
                <a:cs typeface="Arial" panose="020B0604020202020204" pitchFamily="34" charset="0"/>
              </a:rPr>
              <a:t>break-even point </a:t>
            </a:r>
            <a:r>
              <a:rPr lang="en-US" sz="2000" kern="100" dirty="0">
                <a:effectLst/>
                <a:latin typeface="+mj-lt"/>
                <a:ea typeface="Calibri" panose="020F0502020204030204" pitchFamily="34" charset="0"/>
                <a:cs typeface="Arial" panose="020B0604020202020204" pitchFamily="34" charset="0"/>
              </a:rPr>
              <a:t>is at 1000 customers with a price of 200, where there is </a:t>
            </a:r>
            <a:r>
              <a:rPr lang="en-US" sz="2000" b="1" kern="100" dirty="0">
                <a:solidFill>
                  <a:srgbClr val="002060"/>
                </a:solidFill>
                <a:effectLst/>
                <a:latin typeface="+mj-lt"/>
                <a:ea typeface="Calibri" panose="020F0502020204030204" pitchFamily="34" charset="0"/>
                <a:cs typeface="Arial" panose="020B0604020202020204" pitchFamily="34" charset="0"/>
              </a:rPr>
              <a:t>no profit or loss</a:t>
            </a:r>
            <a:r>
              <a:rPr lang="en-US" sz="2000" kern="100" dirty="0">
                <a:solidFill>
                  <a:srgbClr val="0070C0"/>
                </a:solidFill>
                <a:effectLst/>
                <a:latin typeface="+mj-lt"/>
                <a:ea typeface="Calibri" panose="020F0502020204030204" pitchFamily="34" charset="0"/>
                <a:cs typeface="Arial" panose="020B0604020202020204" pitchFamily="34" charset="0"/>
              </a:rPr>
              <a:t>.</a:t>
            </a:r>
            <a:r>
              <a:rPr lang="en-US" sz="2000" b="1" kern="100" dirty="0">
                <a:solidFill>
                  <a:srgbClr val="0070C0"/>
                </a:solidFill>
                <a:effectLst/>
                <a:latin typeface="+mj-lt"/>
                <a:ea typeface="Calibri" panose="020F0502020204030204" pitchFamily="34" charset="0"/>
                <a:cs typeface="Arial" panose="020B0604020202020204" pitchFamily="34" charset="0"/>
              </a:rPr>
              <a:t> (TR=TC)</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That is, if the number of workers rises </a:t>
            </a:r>
            <a:r>
              <a:rPr lang="en-US" sz="2000" b="1" kern="100" dirty="0">
                <a:solidFill>
                  <a:srgbClr val="002060"/>
                </a:solidFill>
                <a:effectLst/>
                <a:latin typeface="+mj-lt"/>
                <a:ea typeface="Calibri" panose="020F0502020204030204" pitchFamily="34" charset="0"/>
                <a:cs typeface="Arial" panose="020B0604020202020204" pitchFamily="34" charset="0"/>
              </a:rPr>
              <a:t>above 1000</a:t>
            </a:r>
            <a:r>
              <a:rPr lang="en-US" sz="2000" kern="100" dirty="0">
                <a:effectLst/>
                <a:latin typeface="+mj-lt"/>
                <a:ea typeface="Calibri" panose="020F0502020204030204" pitchFamily="34" charset="0"/>
                <a:cs typeface="Arial" panose="020B0604020202020204" pitchFamily="34" charset="0"/>
              </a:rPr>
              <a:t>, there will be </a:t>
            </a:r>
            <a:r>
              <a:rPr lang="en-US" sz="2000" b="1" kern="100" dirty="0">
                <a:solidFill>
                  <a:srgbClr val="002060"/>
                </a:solidFill>
                <a:effectLst/>
                <a:latin typeface="+mj-lt"/>
                <a:ea typeface="Calibri" panose="020F0502020204030204" pitchFamily="34" charset="0"/>
                <a:cs typeface="Arial" panose="020B0604020202020204" pitchFamily="34" charset="0"/>
              </a:rPr>
              <a:t>profits</a:t>
            </a:r>
            <a:r>
              <a:rPr lang="en-US" sz="2000" kern="100" dirty="0">
                <a:solidFill>
                  <a:srgbClr val="0070C0"/>
                </a:solidFill>
                <a:effectLst/>
                <a:latin typeface="+mj-lt"/>
                <a:ea typeface="Calibri" panose="020F0502020204030204" pitchFamily="34" charset="0"/>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(TR&gt;TC)</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When the number of workers decreases to </a:t>
            </a:r>
            <a:r>
              <a:rPr lang="en-US" sz="2000" b="1" kern="100" dirty="0">
                <a:solidFill>
                  <a:srgbClr val="002060"/>
                </a:solidFill>
                <a:latin typeface="+mj-lt"/>
                <a:cs typeface="Arial" panose="020B0604020202020204" pitchFamily="34" charset="0"/>
              </a:rPr>
              <a:t>less than 1000 </a:t>
            </a:r>
            <a:r>
              <a:rPr lang="en-US" sz="2000" kern="100" dirty="0">
                <a:effectLst/>
                <a:latin typeface="+mj-lt"/>
                <a:ea typeface="Calibri" panose="020F0502020204030204" pitchFamily="34" charset="0"/>
                <a:cs typeface="Arial" panose="020B0604020202020204" pitchFamily="34" charset="0"/>
              </a:rPr>
              <a:t>customers, there will be </a:t>
            </a:r>
            <a:r>
              <a:rPr lang="en-US" sz="2000" b="1" kern="100" dirty="0">
                <a:solidFill>
                  <a:srgbClr val="002060"/>
                </a:solidFill>
                <a:latin typeface="+mj-lt"/>
                <a:cs typeface="Arial" panose="020B0604020202020204" pitchFamily="34" charset="0"/>
              </a:rPr>
              <a:t>losses</a:t>
            </a:r>
            <a:r>
              <a:rPr lang="en-US" sz="2000" b="1" kern="100" dirty="0">
                <a:solidFill>
                  <a:schemeClr val="accent2"/>
                </a:solidFill>
                <a:latin typeface="+mj-lt"/>
                <a:cs typeface="Arial" panose="020B0604020202020204" pitchFamily="34" charset="0"/>
              </a:rPr>
              <a:t>. </a:t>
            </a:r>
            <a:r>
              <a:rPr lang="en-US" sz="2000" b="1" kern="100" dirty="0">
                <a:solidFill>
                  <a:srgbClr val="0070C0"/>
                </a:solidFill>
                <a:effectLst/>
                <a:latin typeface="+mj-lt"/>
                <a:ea typeface="Calibri" panose="020F0502020204030204" pitchFamily="34" charset="0"/>
                <a:cs typeface="Arial" panose="020B0604020202020204" pitchFamily="34" charset="0"/>
              </a:rPr>
              <a:t>(TR&lt;TC)</a:t>
            </a:r>
          </a:p>
          <a:p>
            <a:pPr marL="342900" marR="0" lvl="0"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Based on the results and the fee shown to us on this new service that will be provided, more than 1000 customers must be obtained for this new service to cross the break-even point to be profitable.</a:t>
            </a:r>
          </a:p>
        </p:txBody>
      </p:sp>
    </p:spTree>
    <p:extLst>
      <p:ext uri="{BB962C8B-B14F-4D97-AF65-F5344CB8AC3E}">
        <p14:creationId xmlns:p14="http://schemas.microsoft.com/office/powerpoint/2010/main" val="779351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TextBox 1">
            <a:extLst>
              <a:ext uri="{FF2B5EF4-FFF2-40B4-BE49-F238E27FC236}">
                <a16:creationId xmlns:a16="http://schemas.microsoft.com/office/drawing/2014/main" id="{F49259F7-A910-6DCD-2F2E-C4A5E5736EA8}"/>
              </a:ext>
            </a:extLst>
          </p:cNvPr>
          <p:cNvSpPr txBox="1"/>
          <p:nvPr/>
        </p:nvSpPr>
        <p:spPr>
          <a:xfrm>
            <a:off x="1681986" y="2404853"/>
            <a:ext cx="9319390" cy="1938992"/>
          </a:xfrm>
          <a:prstGeom prst="rect">
            <a:avLst/>
          </a:prstGeom>
          <a:noFill/>
        </p:spPr>
        <p:txBody>
          <a:bodyPr wrap="square">
            <a:spAutoFit/>
          </a:bodyPr>
          <a:lstStyle/>
          <a:p>
            <a:pPr algn="ctr"/>
            <a:r>
              <a:rPr lang="en-US" sz="2000" b="1" dirty="0">
                <a:solidFill>
                  <a:srgbClr val="002060"/>
                </a:solidFill>
                <a:effectLst/>
                <a:latin typeface="+mj-lt"/>
                <a:ea typeface="Calibri" panose="020F0502020204030204" pitchFamily="34" charset="0"/>
                <a:cs typeface="Arial" panose="020B0604020202020204" pitchFamily="34" charset="0"/>
              </a:rPr>
              <a:t>Ex 2 :</a:t>
            </a:r>
          </a:p>
          <a:p>
            <a:pPr algn="just"/>
            <a:r>
              <a:rPr lang="en-US" sz="2000" dirty="0">
                <a:solidFill>
                  <a:srgbClr val="002060"/>
                </a:solidFill>
                <a:effectLst/>
                <a:latin typeface="+mj-lt"/>
                <a:ea typeface="Calibri" panose="020F0502020204030204" pitchFamily="34" charset="0"/>
                <a:cs typeface="Arial" panose="020B0604020202020204" pitchFamily="34" charset="0"/>
              </a:rPr>
              <a:t>A Café has a place to sell its products in the city center. </a:t>
            </a: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The average price of a cup of coffee is $1.49 (P = 1.49)</a:t>
            </a: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and the average variable cost is $0.36. (V = 0.36)</a:t>
            </a: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The average fixed cost is $1,300 per month</a:t>
            </a:r>
            <a:r>
              <a:rPr lang="en-US" sz="2000" dirty="0">
                <a:solidFill>
                  <a:srgbClr val="002060"/>
                </a:solidFill>
                <a:latin typeface="+mj-lt"/>
                <a:ea typeface="Calibri" panose="020F0502020204030204" pitchFamily="34" charset="0"/>
                <a:cs typeface="Arial" panose="020B0604020202020204" pitchFamily="34" charset="0"/>
              </a:rPr>
              <a:t> (F = 1300)</a:t>
            </a:r>
            <a:endParaRPr lang="en-US" sz="2000" dirty="0">
              <a:solidFill>
                <a:srgbClr val="002060"/>
              </a:solidFill>
              <a:effectLst/>
              <a:latin typeface="+mj-lt"/>
              <a:ea typeface="Calibri" panose="020F0502020204030204" pitchFamily="34" charset="0"/>
              <a:cs typeface="Arial" panose="020B0604020202020204" pitchFamily="34" charset="0"/>
            </a:endParaRPr>
          </a:p>
          <a:p>
            <a:pPr marL="457200" indent="-457200" algn="just">
              <a:buFont typeface="Arial" panose="020B0604020202020204" pitchFamily="34" charset="0"/>
              <a:buChar char="•"/>
            </a:pPr>
            <a:r>
              <a:rPr lang="en-US" sz="2000" dirty="0">
                <a:solidFill>
                  <a:srgbClr val="002060"/>
                </a:solidFill>
                <a:effectLst/>
                <a:latin typeface="+mj-lt"/>
                <a:ea typeface="Calibri" panose="020F0502020204030204" pitchFamily="34" charset="0"/>
                <a:cs typeface="Arial" panose="020B0604020202020204" pitchFamily="34" charset="0"/>
              </a:rPr>
              <a:t>on average What is the size, and value of break-even sales?</a:t>
            </a:r>
            <a:endParaRPr lang="en-US" sz="2000" dirty="0">
              <a:solidFill>
                <a:srgbClr val="002060"/>
              </a:solidFill>
              <a:latin typeface="+mj-lt"/>
            </a:endParaRPr>
          </a:p>
        </p:txBody>
      </p:sp>
    </p:spTree>
    <p:extLst>
      <p:ext uri="{BB962C8B-B14F-4D97-AF65-F5344CB8AC3E}">
        <p14:creationId xmlns:p14="http://schemas.microsoft.com/office/powerpoint/2010/main" val="2328606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Break-even analysis in decision making</a:t>
            </a:r>
          </a:p>
        </p:txBody>
      </p:sp>
      <p:sp>
        <p:nvSpPr>
          <p:cNvPr id="2" name="TextBox 1">
            <a:extLst>
              <a:ext uri="{FF2B5EF4-FFF2-40B4-BE49-F238E27FC236}">
                <a16:creationId xmlns:a16="http://schemas.microsoft.com/office/drawing/2014/main" id="{F49259F7-A910-6DCD-2F2E-C4A5E5736EA8}"/>
              </a:ext>
            </a:extLst>
          </p:cNvPr>
          <p:cNvSpPr txBox="1"/>
          <p:nvPr/>
        </p:nvSpPr>
        <p:spPr>
          <a:xfrm>
            <a:off x="1440239" y="1918692"/>
            <a:ext cx="9319390" cy="400110"/>
          </a:xfrm>
          <a:prstGeom prst="rect">
            <a:avLst/>
          </a:prstGeom>
          <a:noFill/>
        </p:spPr>
        <p:txBody>
          <a:bodyPr wrap="square">
            <a:spAutoFit/>
          </a:bodyPr>
          <a:lstStyle/>
          <a:p>
            <a:pPr algn="ctr"/>
            <a:r>
              <a:rPr lang="en-US" sz="2000" b="1" dirty="0">
                <a:solidFill>
                  <a:srgbClr val="002060"/>
                </a:solidFill>
                <a:effectLst/>
                <a:latin typeface="+mj-lt"/>
                <a:ea typeface="Calibri" panose="020F0502020204030204" pitchFamily="34" charset="0"/>
                <a:cs typeface="Arial" panose="020B0604020202020204" pitchFamily="34" charset="0"/>
              </a:rPr>
              <a:t>The answer:</a:t>
            </a:r>
          </a:p>
        </p:txBody>
      </p:sp>
      <p:pic>
        <p:nvPicPr>
          <p:cNvPr id="6" name="Picture 5" descr="A screenshot of a computer&#10;&#10;Description automatically generated">
            <a:extLst>
              <a:ext uri="{FF2B5EF4-FFF2-40B4-BE49-F238E27FC236}">
                <a16:creationId xmlns:a16="http://schemas.microsoft.com/office/drawing/2014/main" id="{F641A76F-48AA-B3E4-70AA-BA092F5D28D9}"/>
              </a:ext>
            </a:extLst>
          </p:cNvPr>
          <p:cNvPicPr>
            <a:picLocks noChangeAspect="1"/>
          </p:cNvPicPr>
          <p:nvPr/>
        </p:nvPicPr>
        <p:blipFill rotWithShape="1">
          <a:blip r:embed="rId3"/>
          <a:srcRect l="38889" t="25628" r="24306" b="36702"/>
          <a:stretch/>
        </p:blipFill>
        <p:spPr bwMode="auto">
          <a:xfrm>
            <a:off x="1438653" y="2579362"/>
            <a:ext cx="9314693" cy="293805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10731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4- When is a project successful?</a:t>
            </a:r>
          </a:p>
        </p:txBody>
      </p:sp>
    </p:spTree>
    <p:extLst>
      <p:ext uri="{BB962C8B-B14F-4D97-AF65-F5344CB8AC3E}">
        <p14:creationId xmlns:p14="http://schemas.microsoft.com/office/powerpoint/2010/main" val="1041989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	When is a project successful?</a:t>
            </a:r>
          </a:p>
        </p:txBody>
      </p:sp>
      <p:sp>
        <p:nvSpPr>
          <p:cNvPr id="6" name="TextBox 5">
            <a:extLst>
              <a:ext uri="{FF2B5EF4-FFF2-40B4-BE49-F238E27FC236}">
                <a16:creationId xmlns:a16="http://schemas.microsoft.com/office/drawing/2014/main" id="{B62869D1-E732-9177-92EE-E1BD40D39556}"/>
              </a:ext>
            </a:extLst>
          </p:cNvPr>
          <p:cNvSpPr txBox="1"/>
          <p:nvPr/>
        </p:nvSpPr>
        <p:spPr>
          <a:xfrm>
            <a:off x="1364043" y="2501871"/>
            <a:ext cx="9055457" cy="2690737"/>
          </a:xfrm>
          <a:prstGeom prst="rect">
            <a:avLst/>
          </a:prstGeom>
          <a:noFill/>
        </p:spPr>
        <p:txBody>
          <a:bodyPr wrap="square">
            <a:spAutoFit/>
          </a:bodyPr>
          <a:lstStyle/>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traditional view of project success consists of </a:t>
            </a:r>
            <a:r>
              <a:rPr lang="en-US" sz="2000" b="1" u="sng" kern="100" dirty="0">
                <a:effectLst/>
                <a:latin typeface="+mj-lt"/>
                <a:ea typeface="Calibri" panose="020F0502020204030204" pitchFamily="34" charset="0"/>
                <a:cs typeface="Arial" panose="020B0604020202020204" pitchFamily="34" charset="0"/>
              </a:rPr>
              <a:t>three parts </a:t>
            </a:r>
            <a:r>
              <a:rPr lang="en-US" sz="2000" kern="100" dirty="0">
                <a:effectLst/>
                <a:latin typeface="+mj-lt"/>
                <a:ea typeface="Calibri" panose="020F0502020204030204" pitchFamily="34" charset="0"/>
                <a:cs typeface="Arial" panose="020B0604020202020204" pitchFamily="34" charset="0"/>
              </a:rPr>
              <a:t>and is also called the iron triangle or triple constraint:</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The project is executed </a:t>
            </a:r>
            <a:r>
              <a:rPr lang="en-US" sz="2000" b="1" kern="100" dirty="0">
                <a:solidFill>
                  <a:srgbClr val="0070C0"/>
                </a:solidFill>
                <a:effectLst/>
                <a:latin typeface="+mj-lt"/>
                <a:ea typeface="Calibri" panose="020F0502020204030204" pitchFamily="34" charset="0"/>
                <a:cs typeface="Arial" panose="020B0604020202020204" pitchFamily="34" charset="0"/>
              </a:rPr>
              <a:t>on time.</a:t>
            </a:r>
          </a:p>
          <a:p>
            <a:pPr marL="342900" marR="0" lvl="0" indent="-342900">
              <a:lnSpc>
                <a:spcPct val="107000"/>
              </a:lnSpc>
              <a:spcBef>
                <a:spcPts val="0"/>
              </a:spcBef>
              <a:spcAft>
                <a:spcPts val="800"/>
              </a:spcAft>
              <a:buFont typeface="+mj-lt"/>
              <a:buAutoNum type="arabicPeriod"/>
            </a:pPr>
            <a:r>
              <a:rPr lang="en-US" sz="2000" kern="100" dirty="0">
                <a:effectLst/>
                <a:latin typeface="+mj-lt"/>
                <a:ea typeface="Calibri" panose="020F0502020204030204" pitchFamily="34" charset="0"/>
                <a:cs typeface="Arial" panose="020B0604020202020204" pitchFamily="34" charset="0"/>
              </a:rPr>
              <a:t>The project is executed </a:t>
            </a:r>
            <a:r>
              <a:rPr lang="en-US" sz="2000" b="1" kern="100" dirty="0">
                <a:solidFill>
                  <a:srgbClr val="0070C0"/>
                </a:solidFill>
                <a:latin typeface="+mj-lt"/>
                <a:cs typeface="Arial" panose="020B0604020202020204" pitchFamily="34" charset="0"/>
              </a:rPr>
              <a:t>within budget</a:t>
            </a:r>
            <a:r>
              <a:rPr lang="en-US" sz="2000" kern="100" dirty="0">
                <a:solidFill>
                  <a:srgbClr val="0070C0"/>
                </a:solidFill>
                <a:effectLst/>
                <a:latin typeface="+mj-lt"/>
                <a:ea typeface="Calibri" panose="020F0502020204030204" pitchFamily="34" charset="0"/>
                <a:cs typeface="Arial" panose="020B0604020202020204" pitchFamily="34" charset="0"/>
              </a:rPr>
              <a:t>.</a:t>
            </a:r>
          </a:p>
          <a:p>
            <a:pPr marL="342900" marR="0" lvl="0" indent="-342900">
              <a:lnSpc>
                <a:spcPct val="107000"/>
              </a:lnSpc>
              <a:spcBef>
                <a:spcPts val="0"/>
              </a:spcBef>
              <a:spcAft>
                <a:spcPts val="800"/>
              </a:spcAft>
              <a:buFont typeface="+mj-lt"/>
              <a:buAutoNum type="arabicPeriod"/>
            </a:pPr>
            <a:r>
              <a:rPr lang="en-US" sz="2000" kern="100" dirty="0">
                <a:latin typeface="+mj-lt"/>
                <a:cs typeface="Arial" panose="020B0604020202020204" pitchFamily="34" charset="0"/>
              </a:rPr>
              <a:t>The project produces an </a:t>
            </a:r>
            <a:r>
              <a:rPr lang="en-US" sz="2000" b="1" kern="100" dirty="0">
                <a:solidFill>
                  <a:srgbClr val="0070C0"/>
                </a:solidFill>
                <a:latin typeface="+mj-lt"/>
                <a:cs typeface="Arial" panose="020B0604020202020204" pitchFamily="34" charset="0"/>
              </a:rPr>
              <a:t>outcome of high quality</a:t>
            </a:r>
            <a:r>
              <a:rPr lang="en-US" sz="2000" kern="100" dirty="0">
                <a:latin typeface="+mj-lt"/>
                <a:cs typeface="Arial" panose="020B0604020202020204" pitchFamily="34" charset="0"/>
              </a:rPr>
              <a:t>. This consists of two dimensions:</a:t>
            </a:r>
          </a:p>
          <a:p>
            <a:pPr marL="800100" lvl="1" indent="-342900">
              <a:lnSpc>
                <a:spcPct val="107000"/>
              </a:lnSpc>
              <a:buFont typeface="Symbol" panose="05050102010706020507" pitchFamily="18" charset="2"/>
              <a:buChar char=""/>
            </a:pPr>
            <a:r>
              <a:rPr lang="en-US" sz="2000" b="1" kern="100" dirty="0">
                <a:solidFill>
                  <a:srgbClr val="0070C0"/>
                </a:solidFill>
                <a:effectLst/>
                <a:latin typeface="+mj-lt"/>
                <a:ea typeface="Calibri" panose="020F0502020204030204" pitchFamily="34" charset="0"/>
                <a:cs typeface="Arial" panose="020B0604020202020204" pitchFamily="34" charset="0"/>
              </a:rPr>
              <a:t>Product Scope: </a:t>
            </a:r>
            <a:r>
              <a:rPr lang="en-US" sz="2000" kern="100" dirty="0">
                <a:effectLst/>
                <a:latin typeface="+mj-lt"/>
                <a:ea typeface="Calibri" panose="020F0502020204030204" pitchFamily="34" charset="0"/>
                <a:cs typeface="Arial" panose="020B0604020202020204" pitchFamily="34" charset="0"/>
              </a:rPr>
              <a:t>What is the product supposed to do?</a:t>
            </a:r>
          </a:p>
          <a:p>
            <a:pPr marL="800100" lvl="1" indent="-342900">
              <a:lnSpc>
                <a:spcPct val="107000"/>
              </a:lnSpc>
              <a:buFont typeface="Symbol" panose="05050102010706020507" pitchFamily="18" charset="2"/>
              <a:buChar char=""/>
            </a:pPr>
            <a:r>
              <a:rPr lang="en-US" sz="2000" b="1" kern="100" dirty="0">
                <a:solidFill>
                  <a:srgbClr val="0070C0"/>
                </a:solidFill>
                <a:latin typeface="+mj-lt"/>
                <a:cs typeface="Arial" panose="020B0604020202020204" pitchFamily="34" charset="0"/>
              </a:rPr>
              <a:t>Performance: </a:t>
            </a:r>
            <a:r>
              <a:rPr lang="en-US" sz="2000" kern="100" dirty="0">
                <a:effectLst/>
                <a:latin typeface="+mj-lt"/>
                <a:ea typeface="Calibri" panose="020F0502020204030204" pitchFamily="34" charset="0"/>
                <a:cs typeface="Arial" panose="020B0604020202020204" pitchFamily="34" charset="0"/>
              </a:rPr>
              <a:t>How well does the provided functionality work?</a:t>
            </a:r>
          </a:p>
        </p:txBody>
      </p:sp>
    </p:spTree>
    <p:extLst>
      <p:ext uri="{BB962C8B-B14F-4D97-AF65-F5344CB8AC3E}">
        <p14:creationId xmlns:p14="http://schemas.microsoft.com/office/powerpoint/2010/main" val="207706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	When is a project successful?</a:t>
            </a:r>
          </a:p>
        </p:txBody>
      </p:sp>
      <p:sp>
        <p:nvSpPr>
          <p:cNvPr id="2" name="TextBox 1">
            <a:extLst>
              <a:ext uri="{FF2B5EF4-FFF2-40B4-BE49-F238E27FC236}">
                <a16:creationId xmlns:a16="http://schemas.microsoft.com/office/drawing/2014/main" id="{343E6499-7CBD-BC92-C896-3A270BD3EF6B}"/>
              </a:ext>
            </a:extLst>
          </p:cNvPr>
          <p:cNvSpPr txBox="1"/>
          <p:nvPr/>
        </p:nvSpPr>
        <p:spPr>
          <a:xfrm>
            <a:off x="1546004" y="2464248"/>
            <a:ext cx="9285416" cy="1929503"/>
          </a:xfrm>
          <a:prstGeom prst="rect">
            <a:avLst/>
          </a:prstGeom>
          <a:noFill/>
        </p:spPr>
        <p:txBody>
          <a:bodyPr wrap="square">
            <a:spAutoFit/>
          </a:bodyPr>
          <a:lstStyle/>
          <a:p>
            <a:pPr marL="0" marR="0" algn="justLow">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These three aspects of project success </a:t>
            </a:r>
            <a:r>
              <a:rPr lang="en-US" sz="2000" b="1" kern="100" dirty="0">
                <a:solidFill>
                  <a:srgbClr val="0070C0"/>
                </a:solidFill>
                <a:effectLst/>
                <a:latin typeface="+mj-lt"/>
                <a:ea typeface="Calibri" panose="020F0502020204030204" pitchFamily="34" charset="0"/>
                <a:cs typeface="Arial" panose="020B0604020202020204" pitchFamily="34" charset="0"/>
              </a:rPr>
              <a:t>are not independent of each other</a:t>
            </a:r>
            <a:r>
              <a:rPr lang="en-US" sz="2000" kern="100" dirty="0">
                <a:effectLst/>
                <a:latin typeface="+mj-lt"/>
                <a:ea typeface="Calibri" panose="020F0502020204030204" pitchFamily="34" charset="0"/>
                <a:cs typeface="Arial" panose="020B0604020202020204" pitchFamily="34" charset="0"/>
              </a:rPr>
              <a:t>.</a:t>
            </a:r>
          </a:p>
          <a:p>
            <a:pPr marL="0" marR="0" algn="justLow">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On the contrary, typically improving one criterion implies delivering short on one of the other criteria </a:t>
            </a:r>
          </a:p>
          <a:p>
            <a:pPr marL="0" marR="0" algn="justLow">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a:t>
            </a:r>
            <a:r>
              <a:rPr lang="en-US" sz="2000" kern="100" dirty="0">
                <a:solidFill>
                  <a:srgbClr val="FF0000"/>
                </a:solidFill>
                <a:effectLst/>
                <a:latin typeface="+mj-lt"/>
                <a:ea typeface="Calibri" panose="020F0502020204030204" pitchFamily="34" charset="0"/>
                <a:cs typeface="Arial" panose="020B0604020202020204" pitchFamily="34" charset="0"/>
              </a:rPr>
              <a:t> </a:t>
            </a:r>
            <a:r>
              <a:rPr lang="en-US" sz="2000" kern="100" dirty="0">
                <a:solidFill>
                  <a:srgbClr val="0070C0"/>
                </a:solidFill>
                <a:effectLst/>
                <a:latin typeface="+mj-lt"/>
                <a:ea typeface="Calibri" panose="020F0502020204030204" pitchFamily="34" charset="0"/>
                <a:cs typeface="Arial" panose="020B0604020202020204" pitchFamily="34" charset="0"/>
              </a:rPr>
              <a:t>e.g., </a:t>
            </a:r>
            <a:r>
              <a:rPr lang="en-US" sz="2000" kern="100" dirty="0">
                <a:effectLst/>
                <a:latin typeface="+mj-lt"/>
                <a:ea typeface="Calibri" panose="020F0502020204030204" pitchFamily="34" charset="0"/>
                <a:cs typeface="Arial" panose="020B0604020202020204" pitchFamily="34" charset="0"/>
              </a:rPr>
              <a:t>if one wants to execute the same project in less time, one needs more resources (higher budget) or one has to lower the specifications of the deliverable.</a:t>
            </a:r>
          </a:p>
        </p:txBody>
      </p:sp>
    </p:spTree>
    <p:extLst>
      <p:ext uri="{BB962C8B-B14F-4D97-AF65-F5344CB8AC3E}">
        <p14:creationId xmlns:p14="http://schemas.microsoft.com/office/powerpoint/2010/main" val="579142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6" name="Content Placeholder 2">
            <a:extLst>
              <a:ext uri="{FF2B5EF4-FFF2-40B4-BE49-F238E27FC236}">
                <a16:creationId xmlns:a16="http://schemas.microsoft.com/office/drawing/2014/main" id="{A3BE674C-0E5C-C781-BE56-529E1BD7DEDF}"/>
              </a:ext>
            </a:extLst>
          </p:cNvPr>
          <p:cNvSpPr txBox="1">
            <a:spLocks/>
          </p:cNvSpPr>
          <p:nvPr/>
        </p:nvSpPr>
        <p:spPr>
          <a:xfrm>
            <a:off x="1644536" y="2337334"/>
            <a:ext cx="8401051" cy="2981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lnSpc>
                <a:spcPct val="150000"/>
              </a:lnSpc>
              <a:spcBef>
                <a:spcPts val="0"/>
              </a:spcBef>
              <a:spcAft>
                <a:spcPts val="800"/>
              </a:spcAft>
              <a:buNone/>
            </a:pPr>
            <a:r>
              <a:rPr lang="en-US" sz="2000" b="1" dirty="0">
                <a:solidFill>
                  <a:srgbClr val="000000"/>
                </a:solidFill>
                <a:latin typeface="+mj-lt"/>
              </a:rPr>
              <a:t>1- Stages of project preparation and implementation plan</a:t>
            </a:r>
          </a:p>
          <a:p>
            <a:pPr marL="0" indent="0" algn="just" fontAlgn="base">
              <a:lnSpc>
                <a:spcPct val="150000"/>
              </a:lnSpc>
              <a:spcBef>
                <a:spcPts val="0"/>
              </a:spcBef>
              <a:spcAft>
                <a:spcPts val="800"/>
              </a:spcAft>
              <a:buNone/>
            </a:pPr>
            <a:r>
              <a:rPr lang="en-US" sz="2000" b="1" dirty="0">
                <a:solidFill>
                  <a:srgbClr val="000000"/>
                </a:solidFill>
                <a:latin typeface="+mj-lt"/>
              </a:rPr>
              <a:t>2- Project Life Cycle</a:t>
            </a:r>
          </a:p>
          <a:p>
            <a:pPr marL="0" indent="0" algn="just" fontAlgn="base">
              <a:lnSpc>
                <a:spcPct val="150000"/>
              </a:lnSpc>
              <a:spcBef>
                <a:spcPts val="0"/>
              </a:spcBef>
              <a:spcAft>
                <a:spcPts val="800"/>
              </a:spcAft>
              <a:buNone/>
            </a:pPr>
            <a:r>
              <a:rPr lang="en-US" sz="2000" b="1" dirty="0">
                <a:solidFill>
                  <a:srgbClr val="000000"/>
                </a:solidFill>
                <a:latin typeface="+mj-lt"/>
              </a:rPr>
              <a:t>3- Break-even analysis in decision making</a:t>
            </a:r>
          </a:p>
          <a:p>
            <a:pPr marL="0" indent="0" algn="just" fontAlgn="base">
              <a:lnSpc>
                <a:spcPct val="150000"/>
              </a:lnSpc>
              <a:spcBef>
                <a:spcPts val="0"/>
              </a:spcBef>
              <a:spcAft>
                <a:spcPts val="800"/>
              </a:spcAft>
              <a:buNone/>
            </a:pPr>
            <a:r>
              <a:rPr lang="en-US" sz="2000" b="1" dirty="0">
                <a:solidFill>
                  <a:srgbClr val="000000"/>
                </a:solidFill>
                <a:latin typeface="+mj-lt"/>
              </a:rPr>
              <a:t>4- When is a project successful?</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47158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09AE32EE-F3B6-5496-10F6-E1645058FD78}"/>
              </a:ext>
            </a:extLst>
          </p:cNvPr>
          <p:cNvGraphicFramePr>
            <a:graphicFrameLocks noGrp="1"/>
          </p:cNvGraphicFramePr>
          <p:nvPr>
            <p:extLst>
              <p:ext uri="{D42A27DB-BD31-4B8C-83A1-F6EECF244321}">
                <p14:modId xmlns:p14="http://schemas.microsoft.com/office/powerpoint/2010/main" val="3112603300"/>
              </p:ext>
            </p:extLst>
          </p:nvPr>
        </p:nvGraphicFramePr>
        <p:xfrm>
          <a:off x="1679618" y="2346701"/>
          <a:ext cx="8688043" cy="3048000"/>
        </p:xfrm>
        <a:graphic>
          <a:graphicData uri="http://schemas.openxmlformats.org/drawingml/2006/table">
            <a:tbl>
              <a:tblPr firstRow="1" firstCol="1" bandRow="1"/>
              <a:tblGrid>
                <a:gridCol w="8688043">
                  <a:extLst>
                    <a:ext uri="{9D8B030D-6E8A-4147-A177-3AD203B41FA5}">
                      <a16:colId xmlns:a16="http://schemas.microsoft.com/office/drawing/2014/main" val="3835181614"/>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Having technical ability to manage projects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Existence of technical expertise specific to the project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Having a market need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Determine the time periods for completing the work.</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9314864"/>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detailed feasibility study for the project includes----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environmental study</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Technical study</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Economic study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75677635"/>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8E2573CB-009B-0506-358A-049F4B4F8007}"/>
              </a:ext>
            </a:extLst>
          </p:cNvPr>
          <p:cNvGraphicFramePr>
            <a:graphicFrameLocks noGrp="1"/>
          </p:cNvGraphicFramePr>
          <p:nvPr>
            <p:extLst>
              <p:ext uri="{D42A27DB-BD31-4B8C-83A1-F6EECF244321}">
                <p14:modId xmlns:p14="http://schemas.microsoft.com/office/powerpoint/2010/main" val="3996462919"/>
              </p:ext>
            </p:extLst>
          </p:nvPr>
        </p:nvGraphicFramePr>
        <p:xfrm>
          <a:off x="1286472" y="2346701"/>
          <a:ext cx="9286253" cy="3657600"/>
        </p:xfrm>
        <a:graphic>
          <a:graphicData uri="http://schemas.openxmlformats.org/drawingml/2006/table">
            <a:tbl>
              <a:tblPr firstRow="1" firstCol="1" bandRow="1"/>
              <a:tblGrid>
                <a:gridCol w="9286253">
                  <a:extLst>
                    <a:ext uri="{9D8B030D-6E8A-4147-A177-3AD203B41FA5}">
                      <a16:colId xmlns:a16="http://schemas.microsoft.com/office/drawing/2014/main" val="1980535731"/>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Environmental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What are the raw materials and what technological and artistic methods are used?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630889"/>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Marketing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What are the raw materials and what technological and artistic methods are used?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0648756"/>
                  </a:ext>
                </a:extLst>
              </a:tr>
            </a:tbl>
          </a:graphicData>
        </a:graphic>
      </p:graphicFrame>
    </p:spTree>
    <p:extLst>
      <p:ext uri="{BB962C8B-B14F-4D97-AF65-F5344CB8AC3E}">
        <p14:creationId xmlns:p14="http://schemas.microsoft.com/office/powerpoint/2010/main" val="3249145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9D93EE27-DA8E-6525-8042-5CF97573C68C}"/>
              </a:ext>
            </a:extLst>
          </p:cNvPr>
          <p:cNvGraphicFramePr>
            <a:graphicFrameLocks noGrp="1"/>
          </p:cNvGraphicFramePr>
          <p:nvPr>
            <p:extLst>
              <p:ext uri="{D42A27DB-BD31-4B8C-83A1-F6EECF244321}">
                <p14:modId xmlns:p14="http://schemas.microsoft.com/office/powerpoint/2010/main" val="540000896"/>
              </p:ext>
            </p:extLst>
          </p:nvPr>
        </p:nvGraphicFramePr>
        <p:xfrm>
          <a:off x="1334324" y="2177831"/>
          <a:ext cx="8982075" cy="3657600"/>
        </p:xfrm>
        <a:graphic>
          <a:graphicData uri="http://schemas.openxmlformats.org/drawingml/2006/table">
            <a:tbl>
              <a:tblPr firstRow="1" firstCol="1" bandRow="1"/>
              <a:tblGrid>
                <a:gridCol w="8982075">
                  <a:extLst>
                    <a:ext uri="{9D8B030D-6E8A-4147-A177-3AD203B41FA5}">
                      <a16:colId xmlns:a16="http://schemas.microsoft.com/office/drawing/2014/main" val="1343300410"/>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Technical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What are the raw materials and what technological and technical methods are used?</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0800317"/>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Financial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project's financial budget able to cover production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5704458"/>
                  </a:ext>
                </a:extLst>
              </a:tr>
            </a:tbl>
          </a:graphicData>
        </a:graphic>
      </p:graphicFrame>
    </p:spTree>
    <p:extLst>
      <p:ext uri="{BB962C8B-B14F-4D97-AF65-F5344CB8AC3E}">
        <p14:creationId xmlns:p14="http://schemas.microsoft.com/office/powerpoint/2010/main" val="2586468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8F541778-C79E-1EA5-83CF-4F98B233F53A}"/>
              </a:ext>
            </a:extLst>
          </p:cNvPr>
          <p:cNvGraphicFramePr>
            <a:graphicFrameLocks noGrp="1"/>
          </p:cNvGraphicFramePr>
          <p:nvPr>
            <p:extLst>
              <p:ext uri="{D42A27DB-BD31-4B8C-83A1-F6EECF244321}">
                <p14:modId xmlns:p14="http://schemas.microsoft.com/office/powerpoint/2010/main" val="2914963489"/>
              </p:ext>
            </p:extLst>
          </p:nvPr>
        </p:nvGraphicFramePr>
        <p:xfrm>
          <a:off x="1220089" y="2223738"/>
          <a:ext cx="9206265" cy="3352800"/>
        </p:xfrm>
        <a:graphic>
          <a:graphicData uri="http://schemas.openxmlformats.org/drawingml/2006/table">
            <a:tbl>
              <a:tblPr firstRow="1" firstCol="1" bandRow="1"/>
              <a:tblGrid>
                <a:gridCol w="9206265">
                  <a:extLst>
                    <a:ext uri="{9D8B030D-6E8A-4147-A177-3AD203B41FA5}">
                      <a16:colId xmlns:a16="http://schemas.microsoft.com/office/drawing/2014/main" val="2082482149"/>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Economic feasibility study means-----------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Will the project achieve a reasonable profit margin in addition to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project's financial budget able to cover production costs?</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Does the project fill a certain size of the demand for the product?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Is the project compatible with the environment?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5645208"/>
                  </a:ext>
                </a:extLst>
              </a:tr>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implementation and preparation phase includes----</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Implementation of the project according to the schedule</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Purchase and installation of machinery and equipment</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Operational and production tests</a:t>
                      </a:r>
                    </a:p>
                    <a:p>
                      <a:pPr marL="0" marR="0">
                        <a:spcBef>
                          <a:spcPts val="0"/>
                        </a:spcBef>
                        <a:spcAft>
                          <a:spcPts val="0"/>
                        </a:spcAft>
                      </a:pPr>
                      <a:endParaRPr lang="en-US" sz="2000" dirty="0">
                        <a:effectLst/>
                        <a:latin typeface="Alexandria (Body)"/>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6081939"/>
                  </a:ext>
                </a:extLst>
              </a:tr>
            </a:tbl>
          </a:graphicData>
        </a:graphic>
      </p:graphicFrame>
    </p:spTree>
    <p:extLst>
      <p:ext uri="{BB962C8B-B14F-4D97-AF65-F5344CB8AC3E}">
        <p14:creationId xmlns:p14="http://schemas.microsoft.com/office/powerpoint/2010/main" val="1023112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CE0F6CCC-CD6B-9692-87B6-F8D4DD55DC08}"/>
              </a:ext>
            </a:extLst>
          </p:cNvPr>
          <p:cNvGraphicFramePr>
            <a:graphicFrameLocks noGrp="1"/>
          </p:cNvGraphicFramePr>
          <p:nvPr>
            <p:extLst>
              <p:ext uri="{D42A27DB-BD31-4B8C-83A1-F6EECF244321}">
                <p14:modId xmlns:p14="http://schemas.microsoft.com/office/powerpoint/2010/main" val="1510336169"/>
              </p:ext>
            </p:extLst>
          </p:nvPr>
        </p:nvGraphicFramePr>
        <p:xfrm>
          <a:off x="1644536" y="2239159"/>
          <a:ext cx="8704086" cy="3170936"/>
        </p:xfrm>
        <a:graphic>
          <a:graphicData uri="http://schemas.openxmlformats.org/drawingml/2006/table">
            <a:tbl>
              <a:tblPr firstRow="1" firstCol="1" bandRow="1"/>
              <a:tblGrid>
                <a:gridCol w="8704086">
                  <a:extLst>
                    <a:ext uri="{9D8B030D-6E8A-4147-A177-3AD203B41FA5}">
                      <a16:colId xmlns:a16="http://schemas.microsoft.com/office/drawing/2014/main" val="1725600556"/>
                    </a:ext>
                  </a:extLst>
                </a:gridCol>
              </a:tblGrid>
              <a:tr h="0">
                <a:tc>
                  <a:txBody>
                    <a:bodyPr/>
                    <a:lstStyle/>
                    <a:p>
                      <a:pPr marL="0" marR="0">
                        <a:spcBef>
                          <a:spcPts val="0"/>
                        </a:spcBef>
                        <a:spcAft>
                          <a:spcPts val="0"/>
                        </a:spcAft>
                      </a:pPr>
                      <a:r>
                        <a:rPr lang="en-US" sz="2000" b="1" dirty="0">
                          <a:solidFill>
                            <a:srgbClr val="002060"/>
                          </a:solidFill>
                          <a:effectLst/>
                          <a:latin typeface="Alexandria (Body)"/>
                          <a:ea typeface="Times New Roman" panose="02020603050405020304" pitchFamily="18" charset="0"/>
                          <a:cs typeface="+mn-cs"/>
                        </a:rPr>
                        <a:t>Break-even point analysis based on----------</a:t>
                      </a:r>
                      <a:endParaRPr lang="en-US" sz="2000" dirty="0">
                        <a:solidFill>
                          <a:srgbClr val="002060"/>
                        </a:solidFill>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Variable costs and fixed costs</a:t>
                      </a:r>
                    </a:p>
                    <a:p>
                      <a:pPr marL="0" marR="0">
                        <a:spcBef>
                          <a:spcPts val="0"/>
                        </a:spcBef>
                        <a:spcAft>
                          <a:spcPts val="0"/>
                        </a:spcAft>
                      </a:pPr>
                      <a:r>
                        <a:rPr lang="en-US" sz="2000" dirty="0">
                          <a:effectLst/>
                          <a:latin typeface="Alexandria (Body)"/>
                          <a:ea typeface="Times New Roman" panose="02020603050405020304" pitchFamily="18" charset="0"/>
                          <a:cs typeface="+mn-cs"/>
                        </a:rPr>
                        <a:t>Only variable costs</a:t>
                      </a:r>
                    </a:p>
                    <a:p>
                      <a:pPr marL="0" marR="0">
                        <a:spcBef>
                          <a:spcPts val="0"/>
                        </a:spcBef>
                        <a:spcAft>
                          <a:spcPts val="0"/>
                        </a:spcAft>
                      </a:pPr>
                      <a:r>
                        <a:rPr lang="en-US" sz="2000" dirty="0">
                          <a:effectLst/>
                          <a:latin typeface="Alexandria (Body)"/>
                          <a:ea typeface="Times New Roman" panose="02020603050405020304" pitchFamily="18" charset="0"/>
                          <a:cs typeface="+mn-cs"/>
                        </a:rPr>
                        <a:t>Fixed costs only</a:t>
                      </a:r>
                    </a:p>
                    <a:p>
                      <a:pPr marL="0" marR="0">
                        <a:spcBef>
                          <a:spcPts val="0"/>
                        </a:spcBef>
                        <a:spcAft>
                          <a:spcPts val="0"/>
                        </a:spcAft>
                      </a:pPr>
                      <a:r>
                        <a:rPr lang="en-US" sz="2000" dirty="0">
                          <a:effectLst/>
                          <a:latin typeface="Alexandria (Body)"/>
                          <a:ea typeface="Times New Roman" panose="02020603050405020304" pitchFamily="18" charset="0"/>
                          <a:cs typeface="+mn-cs"/>
                        </a:rPr>
                        <a:t>Variable costs, fixed costs, and selling quantity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2632670"/>
                  </a:ext>
                </a:extLst>
              </a:tr>
              <a:tr h="0">
                <a:tc>
                  <a:txBody>
                    <a:bodyPr/>
                    <a:lstStyle/>
                    <a:p>
                      <a:pPr marL="0" marR="0">
                        <a:lnSpc>
                          <a:spcPct val="107000"/>
                        </a:lnSpc>
                        <a:spcBef>
                          <a:spcPts val="0"/>
                        </a:spcBef>
                        <a:spcAft>
                          <a:spcPts val="800"/>
                        </a:spcAft>
                      </a:pPr>
                      <a:r>
                        <a:rPr lang="en-US" sz="2000" b="1" dirty="0">
                          <a:solidFill>
                            <a:srgbClr val="002060"/>
                          </a:solidFill>
                          <a:effectLst/>
                          <a:latin typeface="Alexandria (Body)"/>
                          <a:ea typeface="Times New Roman" panose="02020603050405020304" pitchFamily="18" charset="0"/>
                          <a:cs typeface="+mn-cs"/>
                        </a:rPr>
                        <a:t>The traditional view of project success consists of </a:t>
                      </a:r>
                      <a:r>
                        <a:rPr lang="ar-EG" sz="2000" b="1" dirty="0">
                          <a:solidFill>
                            <a:srgbClr val="002060"/>
                          </a:solidFill>
                          <a:effectLst/>
                          <a:latin typeface="Alexandria (Body)"/>
                          <a:ea typeface="Times New Roman" panose="02020603050405020304" pitchFamily="18" charset="0"/>
                          <a:cs typeface="+mn-cs"/>
                        </a:rPr>
                        <a:t>--------</a:t>
                      </a:r>
                      <a:endParaRPr lang="en-US" sz="2000" dirty="0">
                        <a:solidFill>
                          <a:srgbClr val="002060"/>
                        </a:solidFill>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 All answers are correct.</a:t>
                      </a:r>
                    </a:p>
                    <a:p>
                      <a:pPr marL="0" marR="0">
                        <a:spcBef>
                          <a:spcPts val="0"/>
                        </a:spcBef>
                        <a:spcAft>
                          <a:spcPts val="0"/>
                        </a:spcAft>
                      </a:pPr>
                      <a:r>
                        <a:rPr lang="en-US" sz="2000" dirty="0">
                          <a:effectLst/>
                          <a:latin typeface="Alexandria (Body)"/>
                          <a:ea typeface="Times New Roman" panose="02020603050405020304" pitchFamily="18" charset="0"/>
                          <a:cs typeface="+mn-cs"/>
                        </a:rPr>
                        <a:t>The project is executed on time</a:t>
                      </a:r>
                      <a:r>
                        <a:rPr lang="ar-SA" sz="2000" dirty="0">
                          <a:effectLst/>
                          <a:latin typeface="Alexandria (Body)"/>
                          <a:ea typeface="Times New Roman" panose="02020603050405020304" pitchFamily="18" charset="0"/>
                          <a:cs typeface="+mn-cs"/>
                        </a:rPr>
                        <a:t>.</a:t>
                      </a:r>
                      <a:endParaRPr lang="en-US" sz="2000" dirty="0">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The project is executed within budget</a:t>
                      </a:r>
                      <a:r>
                        <a:rPr lang="ar-SA" sz="2000" dirty="0">
                          <a:effectLst/>
                          <a:latin typeface="Alexandria (Body)"/>
                          <a:ea typeface="Times New Roman" panose="02020603050405020304" pitchFamily="18" charset="0"/>
                          <a:cs typeface="+mn-cs"/>
                        </a:rPr>
                        <a:t>.</a:t>
                      </a:r>
                      <a:endParaRPr lang="en-US" sz="2000" dirty="0">
                        <a:effectLst/>
                        <a:latin typeface="Alexandria (Body)"/>
                        <a:ea typeface="Times New Roman" panose="02020603050405020304" pitchFamily="18" charset="0"/>
                        <a:cs typeface="+mn-cs"/>
                      </a:endParaRPr>
                    </a:p>
                    <a:p>
                      <a:pPr marL="0" marR="0">
                        <a:spcBef>
                          <a:spcPts val="0"/>
                        </a:spcBef>
                        <a:spcAft>
                          <a:spcPts val="0"/>
                        </a:spcAft>
                      </a:pPr>
                      <a:r>
                        <a:rPr lang="en-US" sz="2000" dirty="0">
                          <a:effectLst/>
                          <a:latin typeface="Alexandria (Body)"/>
                          <a:ea typeface="Times New Roman" panose="02020603050405020304" pitchFamily="18" charset="0"/>
                          <a:cs typeface="+mn-cs"/>
                        </a:rPr>
                        <a:t>The project produces an outcome of high quality.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05649756"/>
                  </a:ext>
                </a:extLst>
              </a:tr>
            </a:tbl>
          </a:graphicData>
        </a:graphic>
      </p:graphicFrame>
    </p:spTree>
    <p:extLst>
      <p:ext uri="{BB962C8B-B14F-4D97-AF65-F5344CB8AC3E}">
        <p14:creationId xmlns:p14="http://schemas.microsoft.com/office/powerpoint/2010/main" val="465929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4F7F540B-E6CA-EB1C-BB00-9C553DF08AD6}"/>
              </a:ext>
            </a:extLst>
          </p:cNvPr>
          <p:cNvGraphicFramePr>
            <a:graphicFrameLocks noGrp="1"/>
          </p:cNvGraphicFramePr>
          <p:nvPr>
            <p:extLst>
              <p:ext uri="{D42A27DB-BD31-4B8C-83A1-F6EECF244321}">
                <p14:modId xmlns:p14="http://schemas.microsoft.com/office/powerpoint/2010/main" val="3225357898"/>
              </p:ext>
            </p:extLst>
          </p:nvPr>
        </p:nvGraphicFramePr>
        <p:xfrm>
          <a:off x="1473319" y="2223765"/>
          <a:ext cx="8704086" cy="3293872"/>
        </p:xfrm>
        <a:graphic>
          <a:graphicData uri="http://schemas.openxmlformats.org/drawingml/2006/table">
            <a:tbl>
              <a:tblPr firstRow="1" firstCol="1" bandRow="1"/>
              <a:tblGrid>
                <a:gridCol w="8704086">
                  <a:extLst>
                    <a:ext uri="{9D8B030D-6E8A-4147-A177-3AD203B41FA5}">
                      <a16:colId xmlns:a16="http://schemas.microsoft.com/office/drawing/2014/main" val="1081143761"/>
                    </a:ext>
                  </a:extLst>
                </a:gridCol>
              </a:tblGrid>
              <a:tr h="0">
                <a:tc>
                  <a:txBody>
                    <a:bodyPr/>
                    <a:lstStyle/>
                    <a:p>
                      <a:pPr marL="0" marR="0">
                        <a:lnSpc>
                          <a:spcPct val="107000"/>
                        </a:lnSpc>
                        <a:spcBef>
                          <a:spcPts val="0"/>
                        </a:spcBef>
                        <a:spcAft>
                          <a:spcPts val="80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project life cycle starts from----</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Initiation</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Planning</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Execution</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Monitoring and controlling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1544181"/>
                  </a:ext>
                </a:extLst>
              </a:tr>
              <a:tr h="0">
                <a:tc>
                  <a:txBody>
                    <a:bodyPr/>
                    <a:lstStyle/>
                    <a:p>
                      <a:pPr marL="0" marR="0">
                        <a:lnSpc>
                          <a:spcPct val="107000"/>
                        </a:lnSpc>
                        <a:spcBef>
                          <a:spcPts val="0"/>
                        </a:spcBef>
                        <a:spcAft>
                          <a:spcPts val="800"/>
                        </a:spcAft>
                      </a:pPr>
                      <a:r>
                        <a:rPr lang="en-US" sz="2000" b="1" dirty="0">
                          <a:solidFill>
                            <a:srgbClr val="002060"/>
                          </a:solidFill>
                          <a:effectLst/>
                          <a:latin typeface="Alexandria (Body)"/>
                          <a:ea typeface="Times New Roman" panose="02020603050405020304" pitchFamily="18" charset="0"/>
                          <a:cs typeface="Arial" panose="020B0604020202020204" pitchFamily="34" charset="0"/>
                        </a:rPr>
                        <a:t>The project life cycle ends by ------</a:t>
                      </a:r>
                      <a:endParaRPr lang="en-US" sz="2000" dirty="0">
                        <a:solidFill>
                          <a:srgbClr val="002060"/>
                        </a:solidFill>
                        <a:effectLst/>
                        <a:latin typeface="Alexandria (Body)"/>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closure</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Initiation</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Planning</a:t>
                      </a:r>
                    </a:p>
                    <a:p>
                      <a:pPr marL="0" marR="0">
                        <a:spcBef>
                          <a:spcPts val="0"/>
                        </a:spcBef>
                        <a:spcAft>
                          <a:spcPts val="0"/>
                        </a:spcAft>
                      </a:pPr>
                      <a:r>
                        <a:rPr lang="en-US" sz="2000" dirty="0">
                          <a:effectLst/>
                          <a:latin typeface="Alexandria (Body)"/>
                          <a:ea typeface="Times New Roman" panose="02020603050405020304" pitchFamily="18" charset="0"/>
                          <a:cs typeface="Arial" panose="020B0604020202020204" pitchFamily="34" charset="0"/>
                        </a:rPr>
                        <a:t>Execution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91149738"/>
                  </a:ext>
                </a:extLst>
              </a:tr>
            </a:tbl>
          </a:graphicData>
        </a:graphic>
      </p:graphicFrame>
    </p:spTree>
    <p:extLst>
      <p:ext uri="{BB962C8B-B14F-4D97-AF65-F5344CB8AC3E}">
        <p14:creationId xmlns:p14="http://schemas.microsoft.com/office/powerpoint/2010/main" val="2043636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p:cNvPicPr>
            <a:picLocks noChangeAspect="1"/>
          </p:cNvPicPr>
          <p:nvPr/>
        </p:nvPicPr>
        <p:blipFill rotWithShape="1">
          <a:blip r:embed="rId3"/>
          <a:srcRect l="33102" t="37960" r="13786" b="39704"/>
          <a:stretch/>
        </p:blipFill>
        <p:spPr>
          <a:xfrm>
            <a:off x="920041" y="2441585"/>
            <a:ext cx="10207198" cy="3207895"/>
          </a:xfrm>
          <a:prstGeom prst="rect">
            <a:avLst/>
          </a:prstGeom>
        </p:spPr>
      </p:pic>
    </p:spTree>
    <p:extLst>
      <p:ext uri="{BB962C8B-B14F-4D97-AF65-F5344CB8AC3E}">
        <p14:creationId xmlns:p14="http://schemas.microsoft.com/office/powerpoint/2010/main" val="1870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p:cNvPicPr>
            <a:picLocks noChangeAspect="1"/>
          </p:cNvPicPr>
          <p:nvPr/>
        </p:nvPicPr>
        <p:blipFill rotWithShape="1">
          <a:blip r:embed="rId3"/>
          <a:srcRect l="34138" t="23412" r="13210" b="55072"/>
          <a:stretch/>
        </p:blipFill>
        <p:spPr>
          <a:xfrm>
            <a:off x="1175967" y="2177831"/>
            <a:ext cx="9396758" cy="3166143"/>
          </a:xfrm>
          <a:prstGeom prst="rect">
            <a:avLst/>
          </a:prstGeom>
        </p:spPr>
      </p:pic>
    </p:spTree>
    <p:extLst>
      <p:ext uri="{BB962C8B-B14F-4D97-AF65-F5344CB8AC3E}">
        <p14:creationId xmlns:p14="http://schemas.microsoft.com/office/powerpoint/2010/main" val="12168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p:cNvPicPr>
            <a:picLocks noChangeAspect="1"/>
          </p:cNvPicPr>
          <p:nvPr/>
        </p:nvPicPr>
        <p:blipFill rotWithShape="1">
          <a:blip r:embed="rId3"/>
          <a:srcRect l="32296" t="23207" r="12519" b="59170"/>
          <a:stretch/>
        </p:blipFill>
        <p:spPr>
          <a:xfrm>
            <a:off x="881245" y="2092584"/>
            <a:ext cx="10284789" cy="3452768"/>
          </a:xfrm>
          <a:prstGeom prst="rect">
            <a:avLst/>
          </a:prstGeom>
        </p:spPr>
      </p:pic>
    </p:spTree>
    <p:extLst>
      <p:ext uri="{BB962C8B-B14F-4D97-AF65-F5344CB8AC3E}">
        <p14:creationId xmlns:p14="http://schemas.microsoft.com/office/powerpoint/2010/main" val="2622783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p:cNvPicPr>
            <a:picLocks noChangeAspect="1"/>
          </p:cNvPicPr>
          <p:nvPr/>
        </p:nvPicPr>
        <p:blipFill rotWithShape="1">
          <a:blip r:embed="rId3"/>
          <a:srcRect l="32987" t="24847" r="12750" b="55276"/>
          <a:stretch/>
        </p:blipFill>
        <p:spPr>
          <a:xfrm>
            <a:off x="942308" y="2095405"/>
            <a:ext cx="10335799" cy="3331968"/>
          </a:xfrm>
          <a:prstGeom prst="rect">
            <a:avLst/>
          </a:prstGeom>
        </p:spPr>
      </p:pic>
    </p:spTree>
    <p:extLst>
      <p:ext uri="{BB962C8B-B14F-4D97-AF65-F5344CB8AC3E}">
        <p14:creationId xmlns:p14="http://schemas.microsoft.com/office/powerpoint/2010/main" val="2140752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p:cNvPicPr>
            <a:picLocks noChangeAspect="1"/>
          </p:cNvPicPr>
          <p:nvPr/>
        </p:nvPicPr>
        <p:blipFill rotWithShape="1">
          <a:blip r:embed="rId3"/>
          <a:srcRect l="34946" t="31609" r="13209" b="36219"/>
          <a:stretch/>
        </p:blipFill>
        <p:spPr>
          <a:xfrm>
            <a:off x="846306" y="2064386"/>
            <a:ext cx="10354667" cy="3612630"/>
          </a:xfrm>
          <a:prstGeom prst="rect">
            <a:avLst/>
          </a:prstGeom>
        </p:spPr>
      </p:pic>
    </p:spTree>
    <p:extLst>
      <p:ext uri="{BB962C8B-B14F-4D97-AF65-F5344CB8AC3E}">
        <p14:creationId xmlns:p14="http://schemas.microsoft.com/office/powerpoint/2010/main" val="4146091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96236CF1-B219-4166-A9E7-85DA9D8235D1}"/>
</file>

<file path=customXml/itemProps2.xml><?xml version="1.0" encoding="utf-8"?>
<ds:datastoreItem xmlns:ds="http://schemas.openxmlformats.org/officeDocument/2006/customXml" ds:itemID="{CD6552AF-8534-4D0A-8C57-9C15ED952F91}"/>
</file>

<file path=customXml/itemProps3.xml><?xml version="1.0" encoding="utf-8"?>
<ds:datastoreItem xmlns:ds="http://schemas.openxmlformats.org/officeDocument/2006/customXml" ds:itemID="{C3667192-86BB-4980-BF9D-19071E22EEAE}"/>
</file>

<file path=docProps/app.xml><?xml version="1.0" encoding="utf-8"?>
<Properties xmlns="http://schemas.openxmlformats.org/officeDocument/2006/extended-properties" xmlns:vt="http://schemas.openxmlformats.org/officeDocument/2006/docPropsVTypes">
  <TotalTime>639</TotalTime>
  <Words>1699</Words>
  <Application>Microsoft Office PowerPoint</Application>
  <PresentationFormat>Widescreen</PresentationFormat>
  <Paragraphs>240</Paragraphs>
  <Slides>44</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44</vt:i4>
      </vt:variant>
    </vt:vector>
  </HeadingPairs>
  <TitlesOfParts>
    <vt:vector size="55" baseType="lpstr">
      <vt:lpstr>Alexandria</vt:lpstr>
      <vt:lpstr>Alexandria (Body)</vt:lpstr>
      <vt:lpstr>Arial</vt:lpstr>
      <vt:lpstr>Calibri</vt:lpstr>
      <vt:lpstr>Calibri Light</vt:lpstr>
      <vt:lpstr>Cambria Math</vt:lpstr>
      <vt:lpstr>Roboto Light</vt:lpstr>
      <vt:lpstr>Symbol</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start</dc:creator>
  <cp:lastModifiedBy>Midocean</cp:lastModifiedBy>
  <cp:revision>28</cp:revision>
  <dcterms:created xsi:type="dcterms:W3CDTF">2023-04-29T09:08:23Z</dcterms:created>
  <dcterms:modified xsi:type="dcterms:W3CDTF">2025-08-06T08:22:14Z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r8>6900</vt:r8>
  </property>
  <property fmtid="{D5CDD505-2E9C-101B-9397-08002B2CF9AE}" pid="4" name="TriggerFlowInfo">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_ExtendedDescription">
    <vt:lpwstr/>
  </property>
</Properties>
</file>