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6"/>
  </p:notesMasterIdLst>
  <p:sldIdLst>
    <p:sldId id="480" r:id="rId5"/>
    <p:sldId id="590" r:id="rId6"/>
    <p:sldId id="591" r:id="rId7"/>
    <p:sldId id="592" r:id="rId8"/>
    <p:sldId id="593" r:id="rId9"/>
    <p:sldId id="673" r:id="rId10"/>
    <p:sldId id="674" r:id="rId11"/>
    <p:sldId id="675" r:id="rId12"/>
    <p:sldId id="685" r:id="rId13"/>
    <p:sldId id="632" r:id="rId14"/>
    <p:sldId id="594" r:id="rId15"/>
    <p:sldId id="677" r:id="rId16"/>
    <p:sldId id="678" r:id="rId17"/>
    <p:sldId id="676" r:id="rId18"/>
    <p:sldId id="679" r:id="rId19"/>
    <p:sldId id="680" r:id="rId20"/>
    <p:sldId id="681" r:id="rId21"/>
    <p:sldId id="682" r:id="rId22"/>
    <p:sldId id="683" r:id="rId23"/>
    <p:sldId id="684" r:id="rId24"/>
    <p:sldId id="686" r:id="rId25"/>
    <p:sldId id="687" r:id="rId26"/>
    <p:sldId id="688" r:id="rId27"/>
    <p:sldId id="689" r:id="rId28"/>
    <p:sldId id="690" r:id="rId29"/>
    <p:sldId id="691" r:id="rId30"/>
    <p:sldId id="692" r:id="rId31"/>
    <p:sldId id="693" r:id="rId32"/>
    <p:sldId id="694" r:id="rId33"/>
    <p:sldId id="695" r:id="rId34"/>
    <p:sldId id="696" r:id="rId35"/>
    <p:sldId id="697" r:id="rId36"/>
    <p:sldId id="698" r:id="rId37"/>
    <p:sldId id="699" r:id="rId38"/>
    <p:sldId id="700" r:id="rId39"/>
    <p:sldId id="701" r:id="rId40"/>
    <p:sldId id="702" r:id="rId41"/>
    <p:sldId id="703" r:id="rId42"/>
    <p:sldId id="704" r:id="rId43"/>
    <p:sldId id="705" r:id="rId44"/>
    <p:sldId id="349" r:id="rId45"/>
  </p:sldIdLst>
  <p:sldSz cx="12192000" cy="6858000"/>
  <p:notesSz cx="6858000" cy="9144000"/>
  <p:embeddedFontLst>
    <p:embeddedFont>
      <p:font typeface="Alexandria" pitchFamily="2" charset="-78"/>
      <p:regular r:id="rId47"/>
      <p:bold r:id="rId48"/>
    </p:embeddedFont>
    <p:embeddedFont>
      <p:font typeface="Alexandria Light" pitchFamily="2" charset="-78"/>
      <p:regular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0"/>
            <p14:sldId id="591"/>
            <p14:sldId id="592"/>
            <p14:sldId id="593"/>
            <p14:sldId id="673"/>
            <p14:sldId id="674"/>
            <p14:sldId id="675"/>
            <p14:sldId id="685"/>
            <p14:sldId id="632"/>
            <p14:sldId id="594"/>
            <p14:sldId id="677"/>
            <p14:sldId id="678"/>
            <p14:sldId id="676"/>
            <p14:sldId id="679"/>
            <p14:sldId id="680"/>
            <p14:sldId id="681"/>
            <p14:sldId id="682"/>
            <p14:sldId id="683"/>
            <p14:sldId id="684"/>
            <p14:sldId id="686"/>
            <p14:sldId id="687"/>
            <p14:sldId id="688"/>
            <p14:sldId id="689"/>
            <p14:sldId id="690"/>
            <p14:sldId id="691"/>
            <p14:sldId id="692"/>
            <p14:sldId id="693"/>
            <p14:sldId id="694"/>
            <p14:sldId id="695"/>
            <p14:sldId id="696"/>
            <p14:sldId id="697"/>
            <p14:sldId id="698"/>
            <p14:sldId id="699"/>
            <p14:sldId id="700"/>
            <p14:sldId id="701"/>
            <p14:sldId id="702"/>
            <p14:sldId id="703"/>
            <p14:sldId id="704"/>
            <p14:sldId id="7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0000"/>
    <a:srgbClr val="00AEEF"/>
    <a:srgbClr val="259F6C"/>
    <a:srgbClr val="FFD200"/>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003" autoAdjust="0"/>
    <p:restoredTop sz="95033" autoAdjust="0"/>
  </p:normalViewPr>
  <p:slideViewPr>
    <p:cSldViewPr snapToGrid="0">
      <p:cViewPr varScale="1">
        <p:scale>
          <a:sx n="78" d="100"/>
          <a:sy n="78" d="100"/>
        </p:scale>
        <p:origin x="605"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CCBB15-DDA7-63EB-C6A6-D46D89718B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78B5F0-88F1-228B-3DEF-8999B8AE03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BB59CF-95E1-3A60-1743-2D92A9847C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5143A0E-9DB8-7D9C-2221-4E9555669E2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1343258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6AD29-FD66-A644-7080-544C36341E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ABE7C9-514D-1B1D-FBA6-AD40F049EC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A0C742-344C-654C-06FD-163CFBDB3BF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3C57E58-4490-BF23-0773-3972EA90C980}"/>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2512110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3509521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227524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FDC566-A9BD-7E77-2A2F-AF8C370C2B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A0F80B-843A-A7D5-B24B-3C161A35FE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73EEB0-E7E5-266B-2FFE-8FDFFCE5BCE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F515A47-B2D1-315D-9D8A-57B4B3FA69C6}"/>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763002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B89FD-6C8F-F950-59F8-AA0F4E23A3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D00F30-C2C9-BBBF-78A1-09CC9102CE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F3329A-FA39-F430-7F77-E33E25F1E8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2473868-4FD7-9554-0ACD-8E1132D67212}"/>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6944884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19F885-8DC8-C4FD-A952-8D66B98EB3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CA005F-5AC3-5C30-5D1C-B2CA0E82C5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7D4073-166A-FDF7-13F5-D8F8101FCF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99274F-26A5-E7C3-F89A-B2C6A6852A9A}"/>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667624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B2D5E-99C1-E094-3C79-C2794BC6C5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46447F-97A6-3105-3C8E-FDD4ABFD86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837614-109B-EDFA-FF95-E03F3D296D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8B84366-BBF7-AF94-B711-145F541670BA}"/>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9787100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BFA353-6B19-A441-E0F9-F75C1328E0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C5F092-691A-0339-4774-5EED337638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F1D3C8-0B7B-E507-84A3-7E12BBDFE5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7FF2AF-1DD2-125B-1719-38A3C5CF4344}"/>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672574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6CB0E5-BF06-88C4-36B4-634FCC41F2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561B5C-91C2-A622-B3A4-DE5053E92C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B4D8F3-EE81-9695-DAB8-9850741E63B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7AE2D85-C25F-124F-6AC4-C612275AF1C1}"/>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7595368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834B67-13EC-9107-F016-E3245492B8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B112A4-F497-2B4D-70C9-CE29A08F75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34961D-F04A-5C35-7B59-37FDD0558B7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03E394-36EF-7B68-965D-602B2307D4EF}"/>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6259427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5359D-8625-9500-2C6A-2BE2120D6A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8CD15E-5060-0BEF-97AC-804C1244BC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33C1F7-E204-CA4C-A263-96D18D0B7D5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799457-83BE-7D3D-6C05-CB4B2CB3A10C}"/>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7661420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A15528-A36D-E0DA-4A7A-099895613B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EBC463-F37D-DE55-A1C8-75A2BAC473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B5079E-97E1-AF1C-F7F5-5C0F170A6FE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D8B778-7594-3282-EAB6-E3B24814E4C5}"/>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37129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3C4ED-1BA8-0CA9-1DB6-623B7B7CD0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2DA17E-42DA-91EB-7716-413926A704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0C392B-48BB-EE21-9C22-4649C24746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283E684-FB2E-C0DF-C3F7-D5F52A41C1CD}"/>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4932898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6B5658-6ADF-A07B-C815-31B7794CAA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ABCD0B-BC05-D0CF-1D63-3EA3C49B68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3B2231-1078-B28A-B9C7-CE390B8DD2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48F344C-A8BE-833C-56F8-1608E015F262}"/>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7925947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9A3015-C824-A07C-21CF-B9A532754B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5C75ED-265A-65AC-D846-553290D4EF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C648AF-27A4-3DE6-42B0-F19E86FF939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0563548-7350-73FA-595B-6FFA70B4D604}"/>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10938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511C0-B224-CF15-F2AC-BAC2EDD7D7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553BD9-99A1-9D64-70EE-FAC84E6E2B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EDFBDD-3652-A74C-8683-5B8980A786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1F8B829-4DD4-D09C-7EC3-125CEDB0C578}"/>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3530964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F6FB34-E7DB-5F6B-3886-4D911800F7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3DC60E-7886-93C0-21AF-1D90B6AFF3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4CB872-BD43-66DF-B2CB-2118DEA691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A9D779-DBF2-4F02-DC13-B82D67B74E1A}"/>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080534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0CBD3-60FC-F2FE-4801-63A71F3173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24A24D-AB84-8443-5DB9-58D5304B78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516A47-B0C4-49D2-3D9F-263AE69F69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616189-4367-9868-82A6-C6E1F9EC935F}"/>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1935300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CCC69-4B64-1F76-63AF-BDBF547780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E51531-4CB1-5DEF-A144-82A422E6DB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25F2A8-8317-74AE-AD89-36057D21F77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78A4B35-52EB-E0F8-2FC1-2B55B746844E}"/>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8820970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173BEC-1566-F55F-7931-816F6059ED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B4C3C6-585B-CC53-A623-859A4E0040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8E956-782E-41C7-BAD2-0AC21FF885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94034B-0650-09E8-1195-3DF14D3341DC}"/>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2201391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FF0D61-1628-5805-233D-B7E1FF4BA0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C3F204-191B-C13D-EFC2-6FF9650C4A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67F87F-05D5-0719-089A-34AA849FEAA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14F8E2-5A25-EFDA-B534-E56670BD4E80}"/>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0659495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D1ACB5-5DFD-4558-6A6C-8822EA22DD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D8DD2E-526F-6849-B79A-358B204121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22A6DC-424D-6932-822C-EE2DDB03BBA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E1B3CC6-0726-24C8-EB1A-AF9181C5650C}"/>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5929687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060FCC-6039-DE5C-27F9-7BDD9E00E4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142846-4ED0-114B-C131-6638B3D957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4357B7-88B2-2A3C-1CB7-74EFACD422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5B80A5-F606-BCA6-EB88-B2A9B3F95AA0}"/>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0923291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1D8C39-68B5-F8DD-23E4-EE7FE7F3B6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DB4909-19FE-D2BF-74E0-3A73A25497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09A933-A00D-0336-3DF4-F5CAF5421B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6A320F-368D-65C1-F15C-F356CF9FDC5E}"/>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2468794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F123F9-7C15-1AC0-915F-F54D304D54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947FD0-A6BD-5C8C-F788-3B64276FCB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F94B1B-4886-5FD2-871C-0D429528EC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526566F-FCBF-84E9-FABA-8675A96DF947}"/>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4435754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5A964E-272E-6174-FC54-AB39B23594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215158-884A-9DFA-E531-BE3FE2488E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30E314-B8E4-6E52-9E73-4B7CB79AB9B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DC70131-AF5D-3D20-64C3-683E532A0962}"/>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3223615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6FB36-6CBB-0EB6-23CB-0D4801DC70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A7B521-C023-79A6-A841-61F67D35AC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EEF1EB-F946-84CF-8FAC-5EA0CAFBF0B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1AEF48-CCFF-62DB-F4A3-65EFE1A8C55C}"/>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368518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A3B2CC-0EE6-0BF4-C979-806247BAB4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77968E-6BEE-46AE-4D63-92D92C3AAA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847797-4303-8BCC-098F-DC175F4A97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8163AD4-3104-6B31-D511-3A9E88B99546}"/>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1888396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445FDC-9C79-880E-038C-F01260C67A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84633E-5252-D7A9-31FD-B681616CEF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1627EA-0C77-62A7-F5D4-BDB874D6122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23F0827-875B-3211-8AAD-103129C65959}"/>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8447571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112A37-DCC8-C9C7-1656-9A931A9708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272216-6187-6DF9-5D81-3E5C08AA30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B919A6-22BB-4A32-1F54-6B26F85A315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5E18A4F-6E7B-F7E1-9028-DFCC3F31B0C1}"/>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5274955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645F64-30DA-4F42-04E6-CF2ABDBDD9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DA0B7C-01DF-E209-E11F-B651415F74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8C38D7-F05E-7841-5499-658078BE0A1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F11642-579E-40C2-EF52-BDC4855E02B0}"/>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7344496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04A7BA-2942-0A71-B21D-2CC7CFCDBE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E726AC-895D-B0EB-043C-8BDFDA5F98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2FB31B-9C44-F26F-2E90-CC5BA6F4EBA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CC103A9-0384-E3FB-CF5D-9F76C7AD4DCC}"/>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03133511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91A7CA-C27A-5665-6A91-087C63315F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50E264-C187-19C7-1A97-A655636829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076F73-9CBC-B084-AF43-284FE3A5061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8781C7C-3753-21C7-DE88-DF758EFD0986}"/>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97382762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4A49A9-365A-BC5A-B0D3-86AC963F01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8B394B-B101-FDCF-679B-DE6C37F32A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8EBA8E-7434-9F99-4FD2-017F087B63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C45A2D1-61D2-898B-295C-69EE8F1F602E}"/>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89634806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CE3D42-EB0E-5893-766B-6DFA4F6C2C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98CB97-CC16-C229-F3C2-2BC129D936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ACF555-1476-34C4-1C71-44A1925B474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F0CDEB6-AC93-B5D9-7F61-05982B7BE0FC}"/>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63654949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CD4100-CCAC-8AAD-E3C3-C9184B5C70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02562A-BF70-D9B2-09E7-993ABB680B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AA39F2-E10F-E9B5-B7B0-62EC58EF2C7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61EFD1-CDB0-91C2-4440-31BF42F84607}"/>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12555644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9E81FC-5A19-6FC6-5005-7472F558E5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A79F41-919E-AF0C-5F2C-B1D7AECE6C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FE2BE3-3B87-B066-D038-234AF1B009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F36D056-97C8-2743-5D8A-E84072370317}"/>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3624299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8683C9-5C7B-1AA1-8EDA-5975F78CB5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0E2CA5-53ED-6011-25B1-33DA077EAD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F25BF8-2072-73C6-D4F0-49D13352B3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95F5927-E5EA-DA9B-D22D-F846EA45173A}"/>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676366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20841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3.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1" y="1804750"/>
            <a:ext cx="6096000"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Business Ethics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06</a:t>
            </a:r>
          </a:p>
        </p:txBody>
      </p:sp>
      <p:sp>
        <p:nvSpPr>
          <p:cNvPr id="46" name="TextBox 45"/>
          <p:cNvSpPr txBox="1"/>
          <p:nvPr/>
        </p:nvSpPr>
        <p:spPr>
          <a:xfrm>
            <a:off x="329269" y="5104240"/>
            <a:ext cx="1345240" cy="400110"/>
          </a:xfrm>
          <a:prstGeom prst="rect">
            <a:avLst/>
          </a:prstGeom>
          <a:noFill/>
        </p:spPr>
        <p:txBody>
          <a:bodyPr wrap="none" rtlCol="0">
            <a:spAutoFit/>
          </a:bodyPr>
          <a:lstStyle/>
          <a:p>
            <a:r>
              <a:rPr lang="en-US" sz="2000" dirty="0">
                <a:latin typeface="Alexandria" charset="0"/>
                <a:cs typeface="Alexandria" charset="0"/>
              </a:rPr>
              <a:t>PMG 750</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ED838C-CE5F-FC8A-8535-974C0EABC70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397CCB-BF93-4AD7-B039-6E360561FCC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69CEF63-DBA9-016A-CB7F-CBFC2F0F8A32}"/>
              </a:ext>
            </a:extLst>
          </p:cNvPr>
          <p:cNvSpPr/>
          <p:nvPr/>
        </p:nvSpPr>
        <p:spPr>
          <a:xfrm>
            <a:off x="478733" y="553151"/>
            <a:ext cx="11195107"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CF5FD4C-A34E-D178-8DD4-DF73DD4B33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FCF596BA-9ADA-F724-93FA-DF3CE9210261}"/>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6</a:t>
            </a:r>
            <a:r>
              <a:rPr lang="en-US" sz="2400" dirty="0">
                <a:latin typeface="Alexandria" pitchFamily="2" charset="-78"/>
                <a:ea typeface="Times New Roman" panose="02020603050405020304" pitchFamily="18" charset="0"/>
                <a:cs typeface="Alexandria" pitchFamily="2" charset="-78"/>
              </a:rPr>
              <a:t>: INDIVIDUAL FACTORS: MORAL PHILOSOPHIES AND VALUES</a:t>
            </a:r>
          </a:p>
        </p:txBody>
      </p:sp>
      <p:sp>
        <p:nvSpPr>
          <p:cNvPr id="3" name="Rectangle: Rounded Corners 2">
            <a:extLst>
              <a:ext uri="{FF2B5EF4-FFF2-40B4-BE49-F238E27FC236}">
                <a16:creationId xmlns:a16="http://schemas.microsoft.com/office/drawing/2014/main" id="{2745FC55-A252-DF96-1E6B-91A3EBB20501}"/>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7ADDF8F2-481D-1E6E-20AD-9389D4A490F8}"/>
              </a:ext>
            </a:extLst>
          </p:cNvPr>
          <p:cNvSpPr/>
          <p:nvPr/>
        </p:nvSpPr>
        <p:spPr>
          <a:xfrm>
            <a:off x="478733" y="1864180"/>
            <a:ext cx="5766618" cy="4195251"/>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CHAPTER OBJECTIVES: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Understand</a:t>
            </a:r>
            <a:r>
              <a:rPr lang="en-US" sz="2000" dirty="0">
                <a:latin typeface="Alexandria Light" pitchFamily="2" charset="-78"/>
                <a:cs typeface="Alexandria Light" pitchFamily="2" charset="-78"/>
              </a:rPr>
              <a:t> how moral philosophies and values influence individual and group ethical decision-making in business.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Compare</a:t>
            </a:r>
            <a:r>
              <a:rPr lang="en-US" sz="2000" dirty="0">
                <a:latin typeface="Alexandria Light" pitchFamily="2" charset="-78"/>
                <a:cs typeface="Alexandria Light" pitchFamily="2" charset="-78"/>
              </a:rPr>
              <a:t> and contrast the teleological, deontological, virtue, and justice perspectives of moral philosophy.</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Discuss</a:t>
            </a:r>
            <a:r>
              <a:rPr lang="en-US" sz="2000" dirty="0">
                <a:latin typeface="Alexandria Light" pitchFamily="2" charset="-78"/>
                <a:cs typeface="Alexandria Light" pitchFamily="2" charset="-78"/>
              </a:rPr>
              <a:t> the impact of philosophies on business ethics.</a:t>
            </a:r>
          </a:p>
        </p:txBody>
      </p:sp>
      <p:pic>
        <p:nvPicPr>
          <p:cNvPr id="2" name="Picture 2">
            <a:extLst>
              <a:ext uri="{FF2B5EF4-FFF2-40B4-BE49-F238E27FC236}">
                <a16:creationId xmlns:a16="http://schemas.microsoft.com/office/drawing/2014/main" id="{9D7930C7-06BE-7A8D-5EF1-E0B6A8F12D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4247" y="1604624"/>
            <a:ext cx="4859020" cy="48590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8230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F6885-FC83-310A-EAAB-AF35F1BC64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B21474-1151-5E63-7D08-06835FABFE6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64D4B67-FC13-8F7C-D0C8-D0A3FC7EC3FC}"/>
              </a:ext>
            </a:extLst>
          </p:cNvPr>
          <p:cNvSpPr/>
          <p:nvPr/>
        </p:nvSpPr>
        <p:spPr>
          <a:xfrm>
            <a:off x="478733" y="553151"/>
            <a:ext cx="11195107"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FB01F42-BF85-EE9C-B538-CD576A2B49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A5A30B4A-F1A7-6654-C7E9-3423C8C460AD}"/>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6</a:t>
            </a:r>
            <a:r>
              <a:rPr lang="en-US" sz="2400" dirty="0">
                <a:latin typeface="Alexandria" pitchFamily="2" charset="-78"/>
                <a:ea typeface="Times New Roman" panose="02020603050405020304" pitchFamily="18" charset="0"/>
                <a:cs typeface="Alexandria" pitchFamily="2" charset="-78"/>
              </a:rPr>
              <a:t>: INDIVIDUAL FACTORS: MORAL PHILOSOPHIES AND VALUES</a:t>
            </a:r>
          </a:p>
        </p:txBody>
      </p:sp>
      <p:sp>
        <p:nvSpPr>
          <p:cNvPr id="3" name="Rectangle: Rounded Corners 2">
            <a:extLst>
              <a:ext uri="{FF2B5EF4-FFF2-40B4-BE49-F238E27FC236}">
                <a16:creationId xmlns:a16="http://schemas.microsoft.com/office/drawing/2014/main" id="{342A02B4-865D-92FB-5707-612B936AE8B4}"/>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BBD005B-0393-753B-7629-524C41A298FF}"/>
              </a:ext>
            </a:extLst>
          </p:cNvPr>
          <p:cNvSpPr/>
          <p:nvPr/>
        </p:nvSpPr>
        <p:spPr>
          <a:xfrm>
            <a:off x="478733" y="1864180"/>
            <a:ext cx="5766618" cy="281025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CHAPTER OBJECTIVES: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Recognize</a:t>
            </a:r>
            <a:r>
              <a:rPr lang="en-US" sz="2000" dirty="0">
                <a:latin typeface="Alexandria Light" pitchFamily="2" charset="-78"/>
                <a:cs typeface="Alexandria Light" pitchFamily="2" charset="-78"/>
              </a:rPr>
              <a:t> the stages of cognitive moral development and its shortcomings.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Introduce</a:t>
            </a:r>
            <a:r>
              <a:rPr lang="en-US" sz="2000" dirty="0">
                <a:latin typeface="Alexandria Light" pitchFamily="2" charset="-78"/>
                <a:cs typeface="Alexandria Light" pitchFamily="2" charset="-78"/>
              </a:rPr>
              <a:t> white-collar crime as it relates to moral philosophies, values, and corporate culture.</a:t>
            </a:r>
          </a:p>
        </p:txBody>
      </p:sp>
      <p:pic>
        <p:nvPicPr>
          <p:cNvPr id="2" name="Picture 2">
            <a:extLst>
              <a:ext uri="{FF2B5EF4-FFF2-40B4-BE49-F238E27FC236}">
                <a16:creationId xmlns:a16="http://schemas.microsoft.com/office/drawing/2014/main" id="{1B68761D-C13C-78E8-B71A-B85E1549E2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4247" y="1604624"/>
            <a:ext cx="4859020" cy="48590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117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689925"/>
            <a:ext cx="10909029"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522970" y="1470327"/>
            <a:ext cx="10835250"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MORAL PHILOSOPHY DEFINED</a:t>
            </a:r>
          </a:p>
        </p:txBody>
      </p:sp>
      <p:pic>
        <p:nvPicPr>
          <p:cNvPr id="1028" name="Picture 4" descr="Introduction to Moral Philosophy | OER Commons">
            <a:extLst>
              <a:ext uri="{FF2B5EF4-FFF2-40B4-BE49-F238E27FC236}">
                <a16:creationId xmlns:a16="http://schemas.microsoft.com/office/drawing/2014/main" id="{BF6CDDF8-6864-30D5-4972-01D8F207F3AB}"/>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2618456" y="2189174"/>
            <a:ext cx="6718055" cy="42054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91660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Moral Philosophy Defined</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When people talk about philosophy, they usually refer to the general system of values by which they live.</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Moral philosophy</a:t>
            </a:r>
            <a:r>
              <a:rPr lang="en-US" sz="2000" dirty="0">
                <a:latin typeface="Alexandria Light" pitchFamily="2" charset="-78"/>
                <a:cs typeface="Alexandria Light" pitchFamily="2" charset="-78"/>
              </a:rPr>
              <a:t>, on the other hand, refers to the specific principles or values people use to decide what is right and wrong. </a:t>
            </a:r>
          </a:p>
          <a:p>
            <a:pPr algn="just">
              <a:lnSpc>
                <a:spcPct val="150000"/>
              </a:lnSpc>
            </a:pPr>
            <a:r>
              <a:rPr lang="en-US" sz="2000" b="1" dirty="0">
                <a:solidFill>
                  <a:srgbClr val="002060"/>
                </a:solidFill>
                <a:latin typeface="Alexandria Light" pitchFamily="2" charset="-78"/>
                <a:cs typeface="Alexandria Light" pitchFamily="2" charset="-78"/>
              </a:rPr>
              <a:t>It is important to understand the distinction between moral philosophies and business ethics.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Moral philosophies are </a:t>
            </a:r>
            <a:r>
              <a:rPr lang="en-US" sz="2000" dirty="0">
                <a:solidFill>
                  <a:srgbClr val="FF0000"/>
                </a:solidFill>
                <a:latin typeface="Alexandria Light" pitchFamily="2" charset="-78"/>
                <a:cs typeface="Alexandria Light" pitchFamily="2" charset="-78"/>
              </a:rPr>
              <a:t>person-specific,</a:t>
            </a:r>
            <a:r>
              <a:rPr lang="en-US" sz="2000" dirty="0">
                <a:latin typeface="Alexandria Light" pitchFamily="2" charset="-78"/>
                <a:cs typeface="Alexandria Light" pitchFamily="2" charset="-78"/>
              </a:rPr>
              <a:t> while business ethics is based on decisions made by </a:t>
            </a:r>
            <a:r>
              <a:rPr lang="en-US" sz="2000" dirty="0">
                <a:solidFill>
                  <a:srgbClr val="FF0000"/>
                </a:solidFill>
                <a:latin typeface="Alexandria Light" pitchFamily="2" charset="-78"/>
                <a:cs typeface="Alexandria Light" pitchFamily="2" charset="-78"/>
              </a:rPr>
              <a:t>groups</a:t>
            </a:r>
            <a:r>
              <a:rPr lang="en-US" sz="2000" dirty="0">
                <a:latin typeface="Alexandria Light" pitchFamily="2" charset="-78"/>
                <a:cs typeface="Alexandria Light" pitchFamily="2" charset="-78"/>
              </a:rPr>
              <a:t> or when carrying out tasks to meet business objectives.</a:t>
            </a:r>
          </a:p>
          <a:p>
            <a:pPr algn="just">
              <a:lnSpc>
                <a:spcPct val="150000"/>
              </a:lnSpc>
            </a:pPr>
            <a:r>
              <a:rPr lang="en-US" sz="2000" b="1" dirty="0">
                <a:solidFill>
                  <a:srgbClr val="002060"/>
                </a:solidFill>
                <a:latin typeface="Alexandria Light" pitchFamily="2" charset="-78"/>
                <a:cs typeface="Alexandria Light" pitchFamily="2" charset="-78"/>
              </a:rPr>
              <a:t>A moral philosophy is a person’s principles and values.</a:t>
            </a:r>
          </a:p>
        </p:txBody>
      </p:sp>
    </p:spTree>
    <p:extLst>
      <p:ext uri="{BB962C8B-B14F-4D97-AF65-F5344CB8AC3E}">
        <p14:creationId xmlns:p14="http://schemas.microsoft.com/office/powerpoint/2010/main" val="415777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858CDF-38CB-F03C-BCCA-9DCB5F5D0D4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6CF863-195B-D69C-C4EB-E1237A795B4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FDCC110-3168-00FF-8988-0CDF8FE4F4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A57C794-780E-E063-9489-74FF0DED2643}"/>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6C178158-3376-B78B-A380-BB0294A2C270}"/>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DE3FFEB-B643-C977-90AD-439C5AEC926B}"/>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Moral Philosophy Defined</a:t>
            </a:r>
          </a:p>
        </p:txBody>
      </p:sp>
      <p:sp>
        <p:nvSpPr>
          <p:cNvPr id="8" name="Rectangle 7">
            <a:extLst>
              <a:ext uri="{FF2B5EF4-FFF2-40B4-BE49-F238E27FC236}">
                <a16:creationId xmlns:a16="http://schemas.microsoft.com/office/drawing/2014/main" id="{EA7E663F-179E-E8D3-EA62-22FE5855E208}"/>
              </a:ext>
            </a:extLst>
          </p:cNvPr>
          <p:cNvSpPr/>
          <p:nvPr/>
        </p:nvSpPr>
        <p:spPr>
          <a:xfrm>
            <a:off x="845574" y="2010190"/>
            <a:ext cx="10411706" cy="4428648"/>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In the context of business, ethics refers to what the </a:t>
            </a:r>
            <a:r>
              <a:rPr lang="en-US" sz="1900" dirty="0">
                <a:solidFill>
                  <a:srgbClr val="FF0000"/>
                </a:solidFill>
                <a:latin typeface="Alexandria Light" pitchFamily="2" charset="-78"/>
                <a:cs typeface="Alexandria Light" pitchFamily="2" charset="-78"/>
              </a:rPr>
              <a:t>group</a:t>
            </a:r>
            <a:r>
              <a:rPr lang="en-US" sz="1900" dirty="0">
                <a:latin typeface="Alexandria Light" pitchFamily="2" charset="-78"/>
                <a:cs typeface="Alexandria Light" pitchFamily="2" charset="-78"/>
              </a:rPr>
              <a:t>, </a:t>
            </a:r>
            <a:r>
              <a:rPr lang="en-US" sz="1900" dirty="0">
                <a:solidFill>
                  <a:srgbClr val="FF0000"/>
                </a:solidFill>
                <a:latin typeface="Alexandria Light" pitchFamily="2" charset="-78"/>
                <a:cs typeface="Alexandria Light" pitchFamily="2" charset="-78"/>
              </a:rPr>
              <a:t>firm</a:t>
            </a:r>
            <a:r>
              <a:rPr lang="en-US" sz="1900" dirty="0">
                <a:latin typeface="Alexandria Light" pitchFamily="2" charset="-78"/>
                <a:cs typeface="Alexandria Light" pitchFamily="2" charset="-78"/>
              </a:rPr>
              <a:t>, or </a:t>
            </a:r>
            <a:r>
              <a:rPr lang="en-US" sz="1900" dirty="0">
                <a:solidFill>
                  <a:srgbClr val="FF0000"/>
                </a:solidFill>
                <a:latin typeface="Alexandria Light" pitchFamily="2" charset="-78"/>
                <a:cs typeface="Alexandria Light" pitchFamily="2" charset="-78"/>
              </a:rPr>
              <a:t>organization</a:t>
            </a:r>
            <a:r>
              <a:rPr lang="en-US" sz="1900" dirty="0">
                <a:latin typeface="Alexandria Light" pitchFamily="2" charset="-78"/>
                <a:cs typeface="Alexandria Light" pitchFamily="2" charset="-78"/>
              </a:rPr>
              <a:t> defines as right or wrong actions that pertain to its business operations and the objective of profits, earnings per share, or some other financial measure of success</a:t>
            </a:r>
            <a:r>
              <a:rPr lang="en-US" sz="1900" b="1" dirty="0">
                <a:solidFill>
                  <a:srgbClr val="002060"/>
                </a:solidFill>
                <a:latin typeface="Alexandria Light" pitchFamily="2" charset="-78"/>
                <a:cs typeface="Alexandria Light" pitchFamily="2" charset="-78"/>
              </a:rPr>
              <a:t>.</a:t>
            </a:r>
          </a:p>
          <a:p>
            <a:pPr algn="just">
              <a:lnSpc>
                <a:spcPct val="150000"/>
              </a:lnSpc>
            </a:pPr>
            <a:r>
              <a:rPr lang="en-US" sz="1900" b="1" dirty="0">
                <a:solidFill>
                  <a:srgbClr val="002060"/>
                </a:solidFill>
                <a:latin typeface="Alexandria Light" pitchFamily="2" charset="-78"/>
                <a:cs typeface="Alexandria Light" pitchFamily="2" charset="-78"/>
              </a:rPr>
              <a:t>Moral philosophies are guidelines for “determining how conflicts in human interests are to be settled and for optimizing the mutual benefit of people living together in groups.</a:t>
            </a:r>
          </a:p>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These philosophies direct people as they formulate business strategies and resolve specific ethical issues. However, there is no single moral philosophy that everyone accepts. Moral philosophies are often used to defend a particular type of economic system and individuals’ behavior within these systems.</a:t>
            </a:r>
          </a:p>
        </p:txBody>
      </p:sp>
    </p:spTree>
    <p:extLst>
      <p:ext uri="{BB962C8B-B14F-4D97-AF65-F5344CB8AC3E}">
        <p14:creationId xmlns:p14="http://schemas.microsoft.com/office/powerpoint/2010/main" val="2135692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7E0AA-870C-7DED-8F5A-DEC3A688C3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530BA15-5DD5-9649-4801-F16F6B9D336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1B5FD3F-3610-F3AD-63F4-CF41D794B4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BDC8E8F-CC49-7103-A206-D62FD7D363C7}"/>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A4B859C2-139A-D25E-43C3-B25143563918}"/>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431125-E494-807F-C3D6-5BC912BF1124}"/>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Moral Philosophy Defined</a:t>
            </a:r>
          </a:p>
        </p:txBody>
      </p:sp>
      <p:sp>
        <p:nvSpPr>
          <p:cNvPr id="8" name="Rectangle 7">
            <a:extLst>
              <a:ext uri="{FF2B5EF4-FFF2-40B4-BE49-F238E27FC236}">
                <a16:creationId xmlns:a16="http://schemas.microsoft.com/office/drawing/2014/main" id="{78396A80-1AAC-4D1E-865C-360D71723AB9}"/>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People facing ethical issues often base their decisions on their own morals, values, or principles of right or wrong, most of which they learned through the socialization process with the help of family members, social groups, religions, and formal education.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Individual factors that influence decision making include personal moral philosophies. </a:t>
            </a:r>
          </a:p>
          <a:p>
            <a:pPr algn="just">
              <a:lnSpc>
                <a:spcPct val="150000"/>
              </a:lnSpc>
            </a:pPr>
            <a:r>
              <a:rPr lang="en-US" sz="2000" b="1" dirty="0">
                <a:solidFill>
                  <a:srgbClr val="002060"/>
                </a:solidFill>
                <a:latin typeface="Alexandria Light" pitchFamily="2" charset="-78"/>
                <a:cs typeface="Alexandria Light" pitchFamily="2" charset="-78"/>
              </a:rPr>
              <a:t>Ethical dilemmas arise in problem-solving situations when the rules governing decision-making are vague or in conflict.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 real-life situations, there is no substitute for an individual’s own critical thinking and ability to accept responsibility for his or her decisions.</a:t>
            </a:r>
          </a:p>
        </p:txBody>
      </p:sp>
    </p:spTree>
    <p:extLst>
      <p:ext uri="{BB962C8B-B14F-4D97-AF65-F5344CB8AC3E}">
        <p14:creationId xmlns:p14="http://schemas.microsoft.com/office/powerpoint/2010/main" val="1835068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1321D5-BAF4-E1AC-9B51-72C55AB5903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63FA9B-F774-D048-7E5B-80497F0C4C8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08B676C-464E-C733-4D77-850CB44096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33ABD32-B827-0BC0-7305-7C50C330839D}"/>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E5915906-017B-B3C3-E9DF-1B78A5D762EE}"/>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E592FD94-E10A-9C58-64A9-B444D0C67416}"/>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Moral Philosophy Defined</a:t>
            </a:r>
          </a:p>
        </p:txBody>
      </p:sp>
      <p:sp>
        <p:nvSpPr>
          <p:cNvPr id="8" name="Rectangle 7">
            <a:extLst>
              <a:ext uri="{FF2B5EF4-FFF2-40B4-BE49-F238E27FC236}">
                <a16:creationId xmlns:a16="http://schemas.microsoft.com/office/drawing/2014/main" id="{E43B1E9C-C104-3D77-1498-B86438C9F75A}"/>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 reality, the decision maker would probably have many more factors to consider in</a:t>
            </a:r>
            <a:r>
              <a:rPr lang="tr-TR" sz="2000" dirty="0">
                <a:latin typeface="Alexandria Light" pitchFamily="2" charset="-78"/>
                <a:cs typeface="Alexandria Light" pitchFamily="2" charset="-78"/>
              </a:rPr>
              <a:t> </a:t>
            </a:r>
            <a:r>
              <a:rPr lang="en-US" sz="2000" dirty="0">
                <a:latin typeface="Alexandria Light" pitchFamily="2" charset="-78"/>
                <a:cs typeface="Alexandria Light" pitchFamily="2" charset="-78"/>
              </a:rPr>
              <a:t>making his or her choice and thus might reach a different decision</a:t>
            </a:r>
            <a:r>
              <a:rPr lang="tr-TR" sz="2000" dirty="0">
                <a:latin typeface="Alexandria Light" pitchFamily="2" charset="-78"/>
                <a:cs typeface="Alexandria Light" pitchFamily="2" charset="-78"/>
              </a:rPr>
              <a:t>,</a:t>
            </a:r>
          </a:p>
          <a:p>
            <a:pPr algn="just">
              <a:lnSpc>
                <a:spcPct val="150000"/>
              </a:lnSpc>
            </a:pPr>
            <a:r>
              <a:rPr lang="en-US" sz="2000" b="1" dirty="0">
                <a:solidFill>
                  <a:srgbClr val="002060"/>
                </a:solidFill>
                <a:latin typeface="Alexandria Light" pitchFamily="2" charset="-78"/>
                <a:cs typeface="Alexandria Light" pitchFamily="2" charset="-78"/>
              </a:rPr>
              <a:t>We introduce the concept</a:t>
            </a:r>
            <a:r>
              <a:rPr lang="tr-TR" sz="2000" b="1" dirty="0">
                <a:solidFill>
                  <a:srgbClr val="002060"/>
                </a:solidFill>
                <a:latin typeface="Alexandria Light" pitchFamily="2" charset="-78"/>
                <a:cs typeface="Alexandria Light" pitchFamily="2" charset="-78"/>
              </a:rPr>
              <a:t> </a:t>
            </a:r>
            <a:r>
              <a:rPr lang="en-US" sz="2000" b="1" dirty="0">
                <a:solidFill>
                  <a:srgbClr val="002060"/>
                </a:solidFill>
                <a:latin typeface="Alexandria Light" pitchFamily="2" charset="-78"/>
                <a:cs typeface="Alexandria Light" pitchFamily="2" charset="-78"/>
              </a:rPr>
              <a:t>of goodness and several types of moral philosophy:</a:t>
            </a:r>
            <a:endParaRPr lang="tr-TR" sz="2000" b="1" dirty="0">
              <a:solidFill>
                <a:srgbClr val="002060"/>
              </a:solidFill>
              <a:latin typeface="Alexandria Light" pitchFamily="2" charset="-78"/>
              <a:cs typeface="Alexandria Light" pitchFamily="2" charset="-78"/>
            </a:endParaRPr>
          </a:p>
          <a:p>
            <a:pPr marL="800100" lvl="1"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teleology, </a:t>
            </a:r>
            <a:endParaRPr lang="tr-TR" sz="2000" b="1" dirty="0">
              <a:solidFill>
                <a:srgbClr val="FF0000"/>
              </a:solidFill>
              <a:latin typeface="Alexandria Light" pitchFamily="2" charset="-78"/>
              <a:cs typeface="Alexandria Light" pitchFamily="2" charset="-78"/>
            </a:endParaRPr>
          </a:p>
          <a:p>
            <a:pPr marL="800100" lvl="1"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deontology, </a:t>
            </a:r>
            <a:endParaRPr lang="tr-TR" sz="2000" b="1" dirty="0">
              <a:solidFill>
                <a:srgbClr val="FF0000"/>
              </a:solidFill>
              <a:latin typeface="Alexandria Light" pitchFamily="2" charset="-78"/>
              <a:cs typeface="Alexandria Light" pitchFamily="2" charset="-78"/>
            </a:endParaRPr>
          </a:p>
          <a:p>
            <a:pPr marL="800100" lvl="1"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the relativist</a:t>
            </a:r>
            <a:r>
              <a:rPr lang="tr-TR" sz="2000" b="1" dirty="0">
                <a:solidFill>
                  <a:srgbClr val="FF0000"/>
                </a:solidFill>
                <a:latin typeface="Alexandria Light" pitchFamily="2" charset="-78"/>
                <a:cs typeface="Alexandria Light" pitchFamily="2" charset="-78"/>
              </a:rPr>
              <a:t> </a:t>
            </a:r>
            <a:r>
              <a:rPr lang="en-US" sz="2000" b="1" dirty="0">
                <a:solidFill>
                  <a:srgbClr val="FF0000"/>
                </a:solidFill>
                <a:latin typeface="Alexandria Light" pitchFamily="2" charset="-78"/>
                <a:cs typeface="Alexandria Light" pitchFamily="2" charset="-78"/>
              </a:rPr>
              <a:t>perspective, </a:t>
            </a:r>
            <a:endParaRPr lang="tr-TR" sz="2000" b="1" dirty="0">
              <a:solidFill>
                <a:srgbClr val="FF0000"/>
              </a:solidFill>
              <a:latin typeface="Alexandria Light" pitchFamily="2" charset="-78"/>
              <a:cs typeface="Alexandria Light" pitchFamily="2" charset="-78"/>
            </a:endParaRPr>
          </a:p>
          <a:p>
            <a:pPr marL="800100" lvl="1"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virtue ethics, and </a:t>
            </a:r>
            <a:endParaRPr lang="tr-TR" sz="2000" b="1" dirty="0">
              <a:solidFill>
                <a:srgbClr val="FF0000"/>
              </a:solidFill>
              <a:latin typeface="Alexandria Light" pitchFamily="2" charset="-78"/>
              <a:cs typeface="Alexandria Light" pitchFamily="2" charset="-78"/>
            </a:endParaRPr>
          </a:p>
          <a:p>
            <a:pPr marL="800100" lvl="1"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justice</a:t>
            </a:r>
            <a:endParaRPr lang="ar-SA" sz="2000" b="1" dirty="0">
              <a:solidFill>
                <a:srgbClr val="FF0000"/>
              </a:solidFill>
              <a:latin typeface="Alexandria Light" pitchFamily="2" charset="-78"/>
              <a:cs typeface="Alexandria Light" pitchFamily="2" charset="-78"/>
            </a:endParaRP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To appreciate moral philosophy, you must understand the different perspectives on the</a:t>
            </a:r>
            <a:r>
              <a:rPr lang="tr-TR" sz="2000" dirty="0">
                <a:latin typeface="Alexandria Light" pitchFamily="2" charset="-78"/>
                <a:cs typeface="Alexandria Light" pitchFamily="2" charset="-78"/>
              </a:rPr>
              <a:t> </a:t>
            </a:r>
            <a:r>
              <a:rPr lang="en-US" sz="2000" dirty="0">
                <a:latin typeface="Alexandria Light" pitchFamily="2" charset="-78"/>
                <a:cs typeface="Alexandria Light" pitchFamily="2" charset="-78"/>
              </a:rPr>
              <a:t>notion of goodness.</a:t>
            </a:r>
          </a:p>
        </p:txBody>
      </p:sp>
    </p:spTree>
    <p:extLst>
      <p:ext uri="{BB962C8B-B14F-4D97-AF65-F5344CB8AC3E}">
        <p14:creationId xmlns:p14="http://schemas.microsoft.com/office/powerpoint/2010/main" val="1951988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766D30-A4E3-31A1-1651-A3E2B0F571E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865860-CB3A-FEF0-E254-5A5336A45B8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600DCC8-13BF-CBA0-D911-3AE05E5804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21883D9-616A-1397-8D48-3887EBAD329D}"/>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pic>
        <p:nvPicPr>
          <p:cNvPr id="7" name="Picture 6">
            <a:extLst>
              <a:ext uri="{FF2B5EF4-FFF2-40B4-BE49-F238E27FC236}">
                <a16:creationId xmlns:a16="http://schemas.microsoft.com/office/drawing/2014/main" id="{9D2FD8CE-F1ED-B5D6-3352-F50438AFCCAC}"/>
              </a:ext>
            </a:extLst>
          </p:cNvPr>
          <p:cNvPicPr>
            <a:picLocks noChangeAspect="1"/>
          </p:cNvPicPr>
          <p:nvPr/>
        </p:nvPicPr>
        <p:blipFill>
          <a:blip r:embed="rId4"/>
          <a:stretch>
            <a:fillRect/>
          </a:stretch>
        </p:blipFill>
        <p:spPr>
          <a:xfrm>
            <a:off x="1568447" y="1367329"/>
            <a:ext cx="8993062" cy="5411145"/>
          </a:xfrm>
          <a:prstGeom prst="rect">
            <a:avLst/>
          </a:prstGeom>
        </p:spPr>
      </p:pic>
    </p:spTree>
    <p:extLst>
      <p:ext uri="{BB962C8B-B14F-4D97-AF65-F5344CB8AC3E}">
        <p14:creationId xmlns:p14="http://schemas.microsoft.com/office/powerpoint/2010/main" val="11358833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76C2F0-5439-CDFD-2DE8-E73D8D1357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55A9E4-F1BD-EC34-A2E9-CA9C6E9DDC9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A12B91A-B69F-B3DA-1E92-6890494E35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326929D-C2FF-9610-0E19-507DBEDEBB24}"/>
              </a:ext>
            </a:extLst>
          </p:cNvPr>
          <p:cNvSpPr/>
          <p:nvPr/>
        </p:nvSpPr>
        <p:spPr>
          <a:xfrm>
            <a:off x="522970" y="689925"/>
            <a:ext cx="10909029"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4" name="Rectangle: Rounded Corners 3">
            <a:extLst>
              <a:ext uri="{FF2B5EF4-FFF2-40B4-BE49-F238E27FC236}">
                <a16:creationId xmlns:a16="http://schemas.microsoft.com/office/drawing/2014/main" id="{F50C35EF-F975-3FBF-ECFB-EF9EEA2C8A35}"/>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D66FD406-2630-A5C5-45D6-EF977C16C271}"/>
              </a:ext>
            </a:extLst>
          </p:cNvPr>
          <p:cNvSpPr/>
          <p:nvPr/>
        </p:nvSpPr>
        <p:spPr>
          <a:xfrm>
            <a:off x="522970" y="1470327"/>
            <a:ext cx="10835250"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THE CONCEPT OF GOODNESS </a:t>
            </a:r>
          </a:p>
        </p:txBody>
      </p:sp>
      <p:pic>
        <p:nvPicPr>
          <p:cNvPr id="7" name="Picture 6">
            <a:extLst>
              <a:ext uri="{FF2B5EF4-FFF2-40B4-BE49-F238E27FC236}">
                <a16:creationId xmlns:a16="http://schemas.microsoft.com/office/drawing/2014/main" id="{00FCA8E2-2D0F-C28B-5ED2-B5F5E1705DB7}"/>
              </a:ext>
            </a:extLst>
          </p:cNvPr>
          <p:cNvPicPr>
            <a:picLocks noChangeAspect="1"/>
          </p:cNvPicPr>
          <p:nvPr/>
        </p:nvPicPr>
        <p:blipFill>
          <a:blip r:embed="rId4"/>
          <a:stretch>
            <a:fillRect/>
          </a:stretch>
        </p:blipFill>
        <p:spPr>
          <a:xfrm>
            <a:off x="2038543" y="2310732"/>
            <a:ext cx="7877881" cy="385734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495595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8E3729-86C9-90F0-40B9-BFE3CDA95B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20B590-A338-C43D-2BDD-03AE2A89CB2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6F24AFE-55DD-3361-BD0E-63D40AB679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8E9767A-631C-3779-DE4D-A09859A8C440}"/>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FC5D9481-FA0D-0ACD-AA8A-EB0CAD7E8A2F}"/>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7E48672-93E1-6A34-40B3-AEFEC81EA984}"/>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concept of goodness </a:t>
            </a:r>
          </a:p>
        </p:txBody>
      </p:sp>
      <p:sp>
        <p:nvSpPr>
          <p:cNvPr id="8" name="Rectangle 7">
            <a:extLst>
              <a:ext uri="{FF2B5EF4-FFF2-40B4-BE49-F238E27FC236}">
                <a16:creationId xmlns:a16="http://schemas.microsoft.com/office/drawing/2014/main" id="{3D4915C5-83F0-6E1C-6FB7-6E5AC9B8E2E2}"/>
              </a:ext>
            </a:extLst>
          </p:cNvPr>
          <p:cNvSpPr/>
          <p:nvPr/>
        </p:nvSpPr>
        <p:spPr>
          <a:xfrm>
            <a:off x="845574" y="2010190"/>
            <a:ext cx="10411706" cy="4428648"/>
          </a:xfrm>
          <a:prstGeom prst="rect">
            <a:avLst/>
          </a:prstGeom>
        </p:spPr>
        <p:txBody>
          <a:bodyPr wrap="square">
            <a:spAutoFit/>
          </a:bodyPr>
          <a:lstStyle/>
          <a:p>
            <a:pPr algn="just">
              <a:lnSpc>
                <a:spcPct val="150000"/>
              </a:lnSpc>
            </a:pPr>
            <a:r>
              <a:rPr lang="en-US" sz="1900" b="1" dirty="0">
                <a:solidFill>
                  <a:srgbClr val="002060"/>
                </a:solidFill>
                <a:latin typeface="Alexandria Light" pitchFamily="2" charset="-78"/>
                <a:cs typeface="Alexandria Light" pitchFamily="2" charset="-78"/>
              </a:rPr>
              <a:t>Two basic concepts of goodness are monism and pluralism:</a:t>
            </a:r>
          </a:p>
          <a:p>
            <a:pPr marL="342900" indent="-342900" algn="just">
              <a:lnSpc>
                <a:spcPct val="150000"/>
              </a:lnSpc>
              <a:buFont typeface="Arial" panose="020B0604020202020204" pitchFamily="34" charset="0"/>
              <a:buChar char="•"/>
            </a:pPr>
            <a:r>
              <a:rPr lang="en-US" sz="1900" b="1" dirty="0">
                <a:solidFill>
                  <a:schemeClr val="accent6">
                    <a:lumMod val="75000"/>
                  </a:schemeClr>
                </a:solidFill>
                <a:latin typeface="Alexandria Light" pitchFamily="2" charset="-78"/>
                <a:cs typeface="Alexandria Light" pitchFamily="2" charset="-78"/>
              </a:rPr>
              <a:t>Monists</a:t>
            </a:r>
            <a:r>
              <a:rPr lang="en-US" sz="1900" dirty="0">
                <a:latin typeface="Alexandria Light" pitchFamily="2" charset="-78"/>
                <a:cs typeface="Alexandria Light" pitchFamily="2" charset="-78"/>
              </a:rPr>
              <a:t> believe only one thing is intrinsically good, and </a:t>
            </a:r>
          </a:p>
          <a:p>
            <a:pPr marL="342900" indent="-342900" algn="just">
              <a:lnSpc>
                <a:spcPct val="150000"/>
              </a:lnSpc>
              <a:buFont typeface="Arial" panose="020B0604020202020204" pitchFamily="34" charset="0"/>
              <a:buChar char="•"/>
            </a:pPr>
            <a:r>
              <a:rPr lang="en-US" sz="1900" b="1" dirty="0">
                <a:solidFill>
                  <a:schemeClr val="accent6">
                    <a:lumMod val="75000"/>
                  </a:schemeClr>
                </a:solidFill>
                <a:latin typeface="Alexandria Light" pitchFamily="2" charset="-78"/>
                <a:cs typeface="Alexandria Light" pitchFamily="2" charset="-78"/>
              </a:rPr>
              <a:t>Pluralists</a:t>
            </a:r>
            <a:r>
              <a:rPr lang="en-US" sz="1900" dirty="0">
                <a:latin typeface="Alexandria Light" pitchFamily="2" charset="-78"/>
                <a:cs typeface="Alexandria Light" pitchFamily="2" charset="-78"/>
              </a:rPr>
              <a:t> believe two or more things are intrinsically good.</a:t>
            </a:r>
          </a:p>
          <a:p>
            <a:pPr algn="just">
              <a:lnSpc>
                <a:spcPct val="150000"/>
              </a:lnSpc>
            </a:pPr>
            <a:r>
              <a:rPr lang="en-US" sz="1900" b="1" dirty="0">
                <a:solidFill>
                  <a:srgbClr val="002060"/>
                </a:solidFill>
                <a:latin typeface="Alexandria Light" pitchFamily="2" charset="-78"/>
                <a:cs typeface="Alexandria Light" pitchFamily="2" charset="-78"/>
              </a:rPr>
              <a:t>Monists are often characterized by hedonism—the idea that pleasure is the ultimate good, or the best moral end involves the greatest balance of pleasure over pain. </a:t>
            </a:r>
          </a:p>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Hedonism defines right or acceptable behavior as that which maximizes personal pleasure. </a:t>
            </a:r>
          </a:p>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Moral philosophers describe those who believe more pleasure is better as </a:t>
            </a:r>
            <a:r>
              <a:rPr lang="en-US" sz="1900" dirty="0">
                <a:solidFill>
                  <a:srgbClr val="FF0000"/>
                </a:solidFill>
                <a:latin typeface="Alexandria Light" pitchFamily="2" charset="-78"/>
                <a:cs typeface="Alexandria Light" pitchFamily="2" charset="-78"/>
              </a:rPr>
              <a:t>quantitative hedonists</a:t>
            </a:r>
            <a:r>
              <a:rPr lang="en-US" sz="1900" dirty="0">
                <a:latin typeface="Alexandria Light" pitchFamily="2" charset="-78"/>
                <a:cs typeface="Alexandria Light" pitchFamily="2" charset="-78"/>
              </a:rPr>
              <a:t> and those who believe it is possible to get too much of a good thing (such as pleasure) as </a:t>
            </a:r>
            <a:r>
              <a:rPr lang="en-US" sz="1900" dirty="0">
                <a:solidFill>
                  <a:srgbClr val="FF0000"/>
                </a:solidFill>
                <a:latin typeface="Alexandria Light" pitchFamily="2" charset="-78"/>
                <a:cs typeface="Alexandria Light" pitchFamily="2" charset="-78"/>
              </a:rPr>
              <a:t>qualitative hedonists</a:t>
            </a:r>
            <a:r>
              <a:rPr lang="en-US" sz="1900" dirty="0">
                <a:latin typeface="Alexandria Light" pitchFamily="2" charset="-78"/>
                <a:cs typeface="Alexandria Light" pitchFamily="2" charset="-78"/>
              </a:rPr>
              <a:t>.</a:t>
            </a:r>
          </a:p>
        </p:txBody>
      </p:sp>
    </p:spTree>
    <p:extLst>
      <p:ext uri="{BB962C8B-B14F-4D97-AF65-F5344CB8AC3E}">
        <p14:creationId xmlns:p14="http://schemas.microsoft.com/office/powerpoint/2010/main" val="1713254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FEC9B-D572-D324-274C-2C7B5E4B52F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34278EA-2334-8A0D-5DBF-20F691E4D4C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1EA9C69-1D77-CC4B-F250-A5DEA08C24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7AAFED8-093A-E1AC-2B8E-5BB5614F3630}"/>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7BC6C45B-7811-E287-E6D7-1BC1E4DA5DC7}"/>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2CC4E688-B816-5F84-A3DC-AA8E4C0C7B0D}"/>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concept of goodness </a:t>
            </a:r>
          </a:p>
        </p:txBody>
      </p:sp>
      <p:sp>
        <p:nvSpPr>
          <p:cNvPr id="8" name="Rectangle 7">
            <a:extLst>
              <a:ext uri="{FF2B5EF4-FFF2-40B4-BE49-F238E27FC236}">
                <a16:creationId xmlns:a16="http://schemas.microsoft.com/office/drawing/2014/main" id="{F08D3C84-ECCE-FB22-7808-02D4893A6F68}"/>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Pluralists, often referred to as non-hedonists, take the opposite position that no one thing is intrinsically good.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For example, a pluralist might view beauty, aesthetic experience, knowledge, and personal affection as ultimate goods.</a:t>
            </a:r>
          </a:p>
          <a:p>
            <a:pPr algn="just">
              <a:lnSpc>
                <a:spcPct val="150000"/>
              </a:lnSpc>
            </a:pPr>
            <a:r>
              <a:rPr lang="en-US" sz="2000" b="1" dirty="0">
                <a:solidFill>
                  <a:srgbClr val="002060"/>
                </a:solidFill>
                <a:latin typeface="Alexandria Light" pitchFamily="2" charset="-78"/>
                <a:cs typeface="Alexandria Light" pitchFamily="2" charset="-78"/>
              </a:rPr>
              <a:t>Plato argued that the good life is a mixture of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(1) moderation and fitness,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(2) proportion and beauty,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(3) intelligence and wisdom,</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(4) sciences and arts, and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(5) pure pleasures of the soul.</a:t>
            </a:r>
          </a:p>
        </p:txBody>
      </p:sp>
    </p:spTree>
    <p:extLst>
      <p:ext uri="{BB962C8B-B14F-4D97-AF65-F5344CB8AC3E}">
        <p14:creationId xmlns:p14="http://schemas.microsoft.com/office/powerpoint/2010/main" val="1686815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3D2C0-2798-A313-65B4-27BBD75840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12C55BA-C6DA-4DBF-5533-6E0DC210B63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9968BAA-1E48-9359-5639-ABCF3097EA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05D1913-672A-BB46-80FE-C1F69369774E}"/>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E33ED9C5-A8A7-D459-A8C7-82D3DA6D24C7}"/>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96A3207-C206-054A-AD9A-378C03A120F3}"/>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concept of goodness </a:t>
            </a:r>
          </a:p>
        </p:txBody>
      </p:sp>
      <p:sp>
        <p:nvSpPr>
          <p:cNvPr id="8" name="Rectangle 7">
            <a:extLst>
              <a:ext uri="{FF2B5EF4-FFF2-40B4-BE49-F238E27FC236}">
                <a16:creationId xmlns:a16="http://schemas.microsoft.com/office/drawing/2014/main" id="{FFD6DCD8-3D02-A2E2-6220-1D0A2817F748}"/>
              </a:ext>
            </a:extLst>
          </p:cNvPr>
          <p:cNvSpPr/>
          <p:nvPr/>
        </p:nvSpPr>
        <p:spPr>
          <a:xfrm>
            <a:off x="845574" y="2010190"/>
            <a:ext cx="10411706" cy="327192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Discussion of moral value often revolves around the nature of goodness, but theories of moral obligation change the question to “</a:t>
            </a:r>
            <a:r>
              <a:rPr lang="en-US" sz="2000" b="1" dirty="0">
                <a:solidFill>
                  <a:srgbClr val="FF0000"/>
                </a:solidFill>
                <a:latin typeface="Alexandria Light" pitchFamily="2" charset="-78"/>
                <a:cs typeface="Alexandria Light" pitchFamily="2" charset="-78"/>
              </a:rPr>
              <a:t>What makes an action right or obligatory?</a:t>
            </a:r>
            <a:r>
              <a:rPr lang="en-US" sz="2000"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Goodness theories </a:t>
            </a:r>
            <a:r>
              <a:rPr lang="en-US" sz="2000" dirty="0">
                <a:latin typeface="Alexandria Light" pitchFamily="2" charset="-78"/>
                <a:cs typeface="Alexandria Light" pitchFamily="2" charset="-78"/>
              </a:rPr>
              <a:t>typically focus on the result of actions and the goodness or happiness created by them. </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Obligation theories </a:t>
            </a:r>
            <a:r>
              <a:rPr lang="en-US" sz="2000" dirty="0">
                <a:latin typeface="Alexandria Light" pitchFamily="2" charset="-78"/>
                <a:cs typeface="Alexandria Light" pitchFamily="2" charset="-78"/>
              </a:rPr>
              <a:t>emphasize the means and motives by which actions are justified and are divided into the categories of teleology and deontology.</a:t>
            </a:r>
          </a:p>
        </p:txBody>
      </p:sp>
    </p:spTree>
    <p:extLst>
      <p:ext uri="{BB962C8B-B14F-4D97-AF65-F5344CB8AC3E}">
        <p14:creationId xmlns:p14="http://schemas.microsoft.com/office/powerpoint/2010/main" val="3999417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1A5572-D1E3-0B0F-DBEA-F02A4CFE8B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1B70D44-3193-3F0A-0198-710CA006471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DAC73D9-1483-C4C6-CBCA-111FBA1677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619B49B-FFFD-2A4F-53F6-F4A032C0F6DE}"/>
              </a:ext>
            </a:extLst>
          </p:cNvPr>
          <p:cNvSpPr/>
          <p:nvPr/>
        </p:nvSpPr>
        <p:spPr>
          <a:xfrm>
            <a:off x="522970" y="689925"/>
            <a:ext cx="10909029"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4" name="Rectangle: Rounded Corners 3">
            <a:extLst>
              <a:ext uri="{FF2B5EF4-FFF2-40B4-BE49-F238E27FC236}">
                <a16:creationId xmlns:a16="http://schemas.microsoft.com/office/drawing/2014/main" id="{6C75026D-B804-4459-994C-4B653FFC6F2D}"/>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6BD27F7-6062-7CC9-1DED-846F370FE8C6}"/>
              </a:ext>
            </a:extLst>
          </p:cNvPr>
          <p:cNvSpPr/>
          <p:nvPr/>
        </p:nvSpPr>
        <p:spPr>
          <a:xfrm>
            <a:off x="522970" y="1470327"/>
            <a:ext cx="10835250"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MORAL PHILOSOPHIES</a:t>
            </a:r>
          </a:p>
        </p:txBody>
      </p:sp>
      <p:pic>
        <p:nvPicPr>
          <p:cNvPr id="2052" name="Picture 4" descr="Moral ethics right and wrong hi-res stock photography and images - Alamy">
            <a:extLst>
              <a:ext uri="{FF2B5EF4-FFF2-40B4-BE49-F238E27FC236}">
                <a16:creationId xmlns:a16="http://schemas.microsoft.com/office/drawing/2014/main" id="{5FD4FC86-A0AA-11A5-AC2F-583B9244444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0060"/>
          <a:stretch>
            <a:fillRect/>
          </a:stretch>
        </p:blipFill>
        <p:spPr bwMode="auto">
          <a:xfrm>
            <a:off x="2658500" y="2063722"/>
            <a:ext cx="6875000" cy="4461689"/>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55676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A977FC-FE93-F052-44DD-AD3498B50F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556010-27F0-DD08-5BF1-34F7FB1A94B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030B7F7-FAB0-35C8-3B2F-36AE5C691A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0C19453-BAE3-2662-4971-7E8AF145273F}"/>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6" name="Rectangle 5">
            <a:extLst>
              <a:ext uri="{FF2B5EF4-FFF2-40B4-BE49-F238E27FC236}">
                <a16:creationId xmlns:a16="http://schemas.microsoft.com/office/drawing/2014/main" id="{6CC66E5A-B4F1-C1C0-2ED3-4C13756F0FC9}"/>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1. Moral Philosophy: </a:t>
            </a:r>
            <a:r>
              <a:rPr lang="en-US" sz="2400" b="1" dirty="0">
                <a:solidFill>
                  <a:schemeClr val="accent6">
                    <a:lumMod val="50000"/>
                  </a:schemeClr>
                </a:solidFill>
                <a:latin typeface="Alexandria" charset="0"/>
                <a:cs typeface="Alexandria" charset="0"/>
              </a:rPr>
              <a:t>Teleology</a:t>
            </a:r>
          </a:p>
        </p:txBody>
      </p:sp>
      <p:pic>
        <p:nvPicPr>
          <p:cNvPr id="1026" name="Picture 2" descr="Teleology">
            <a:extLst>
              <a:ext uri="{FF2B5EF4-FFF2-40B4-BE49-F238E27FC236}">
                <a16:creationId xmlns:a16="http://schemas.microsoft.com/office/drawing/2014/main" id="{5F695B49-B66B-ADD8-02AC-48F5281A5C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20171" y="2050108"/>
            <a:ext cx="9985990" cy="36407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15976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7A6A3E-871A-B962-0550-1624E681C6E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471CA7-698E-FE43-910C-379119F6BAA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8D9DC83-5DED-832E-FB31-7F0AD303B5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6B9B21A-C043-FF21-BE3A-8AF0499CBC89}"/>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FC741BB3-5752-DA00-FEDA-F7C8A7301286}"/>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20FD7245-B65B-C60B-2C45-C56AE802B742}"/>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1. Moral Philosophy: </a:t>
            </a:r>
            <a:r>
              <a:rPr lang="en-US" sz="2400" b="1" dirty="0">
                <a:solidFill>
                  <a:schemeClr val="accent6">
                    <a:lumMod val="50000"/>
                  </a:schemeClr>
                </a:solidFill>
                <a:latin typeface="Alexandria" charset="0"/>
                <a:cs typeface="Alexandria" charset="0"/>
              </a:rPr>
              <a:t>Teleology</a:t>
            </a:r>
          </a:p>
        </p:txBody>
      </p:sp>
      <p:sp>
        <p:nvSpPr>
          <p:cNvPr id="8" name="Rectangle 7">
            <a:extLst>
              <a:ext uri="{FF2B5EF4-FFF2-40B4-BE49-F238E27FC236}">
                <a16:creationId xmlns:a16="http://schemas.microsoft.com/office/drawing/2014/main" id="{6ECC86BC-3EB1-5777-A26F-3C4B756C883F}"/>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Teleology</a:t>
            </a:r>
            <a:r>
              <a:rPr lang="en-US" sz="2000" dirty="0">
                <a:latin typeface="Alexandria Light" pitchFamily="2" charset="-78"/>
                <a:cs typeface="Alexandria Light" pitchFamily="2" charset="-78"/>
              </a:rPr>
              <a:t> </a:t>
            </a:r>
            <a:r>
              <a:rPr lang="en-US" sz="2000" dirty="0">
                <a:solidFill>
                  <a:srgbClr val="002060"/>
                </a:solidFill>
                <a:latin typeface="Alexandria Light" pitchFamily="2" charset="-78"/>
                <a:cs typeface="Alexandria Light" pitchFamily="2" charset="-78"/>
              </a:rPr>
              <a:t>(from the Greek word for “</a:t>
            </a:r>
            <a:r>
              <a:rPr lang="en-US" sz="2000" b="1" dirty="0">
                <a:solidFill>
                  <a:srgbClr val="FF0000"/>
                </a:solidFill>
                <a:latin typeface="Alexandria Light" pitchFamily="2" charset="-78"/>
                <a:cs typeface="Alexandria Light" pitchFamily="2" charset="-78"/>
              </a:rPr>
              <a:t>end</a:t>
            </a:r>
            <a:r>
              <a:rPr lang="en-US" sz="2000" dirty="0">
                <a:solidFill>
                  <a:srgbClr val="002060"/>
                </a:solidFill>
                <a:latin typeface="Alexandria Light" pitchFamily="2" charset="-78"/>
                <a:cs typeface="Alexandria Light" pitchFamily="2" charset="-78"/>
              </a:rPr>
              <a:t>” or “</a:t>
            </a:r>
            <a:r>
              <a:rPr lang="en-US" sz="2000" b="1" dirty="0">
                <a:solidFill>
                  <a:srgbClr val="FF0000"/>
                </a:solidFill>
                <a:latin typeface="Alexandria Light" pitchFamily="2" charset="-78"/>
                <a:cs typeface="Alexandria Light" pitchFamily="2" charset="-78"/>
              </a:rPr>
              <a:t>purpose</a:t>
            </a:r>
            <a:r>
              <a:rPr lang="en-US" sz="2000" dirty="0">
                <a:solidFill>
                  <a:srgbClr val="002060"/>
                </a:solidFill>
                <a:latin typeface="Alexandria Light" pitchFamily="2" charset="-78"/>
                <a:cs typeface="Alexandria Light" pitchFamily="2" charset="-78"/>
              </a:rPr>
              <a:t>”) refers to moral philosophies in which an act is considered morally right or acceptable if it produces some desired result, such as pleasure, knowledge, career growth, the realization of self-interest, utility, wealth, or even fame</a:t>
            </a:r>
            <a:r>
              <a:rPr lang="en-US" sz="2000"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Teleological philosophies assess the moral worth of a behavior by looking at its consequences, and thus, moral philosophers today often refer to these theories as </a:t>
            </a:r>
            <a:r>
              <a:rPr lang="en-US" sz="2000" b="1" dirty="0">
                <a:solidFill>
                  <a:srgbClr val="FF0000"/>
                </a:solidFill>
                <a:latin typeface="Alexandria Light" pitchFamily="2" charset="-78"/>
                <a:cs typeface="Alexandria Light" pitchFamily="2" charset="-78"/>
              </a:rPr>
              <a:t>consequentialism</a:t>
            </a:r>
            <a:r>
              <a:rPr lang="en-US" sz="2000" dirty="0">
                <a:latin typeface="Alexandria Light" pitchFamily="2" charset="-78"/>
                <a:cs typeface="Alexandria Light" pitchFamily="2" charset="-78"/>
              </a:rPr>
              <a:t>.</a:t>
            </a:r>
          </a:p>
          <a:p>
            <a:pPr algn="just">
              <a:lnSpc>
                <a:spcPct val="150000"/>
              </a:lnSpc>
            </a:pPr>
            <a:r>
              <a:rPr lang="en-US" sz="2000" b="1" dirty="0">
                <a:solidFill>
                  <a:srgbClr val="002060"/>
                </a:solidFill>
                <a:latin typeface="Alexandria Light" pitchFamily="2" charset="-78"/>
                <a:cs typeface="Alexandria Light" pitchFamily="2" charset="-78"/>
              </a:rPr>
              <a:t>Two important teleological philosophies that often guide decision-making in individual business decisions are </a:t>
            </a:r>
            <a:r>
              <a:rPr lang="en-US" sz="2000" b="1" dirty="0">
                <a:solidFill>
                  <a:srgbClr val="FF0000"/>
                </a:solidFill>
                <a:latin typeface="Alexandria Light" pitchFamily="2" charset="-78"/>
                <a:cs typeface="Alexandria Light" pitchFamily="2" charset="-78"/>
              </a:rPr>
              <a:t>egoism</a:t>
            </a:r>
            <a:r>
              <a:rPr lang="en-US" sz="2000" dirty="0">
                <a:latin typeface="Alexandria Light" pitchFamily="2" charset="-78"/>
                <a:cs typeface="Alexandria Light" pitchFamily="2" charset="-78"/>
              </a:rPr>
              <a:t> </a:t>
            </a:r>
            <a:r>
              <a:rPr lang="en-US" sz="2000" b="1" dirty="0">
                <a:solidFill>
                  <a:srgbClr val="002060"/>
                </a:solidFill>
                <a:latin typeface="Alexandria Light" pitchFamily="2" charset="-78"/>
                <a:cs typeface="Alexandria Light" pitchFamily="2" charset="-78"/>
              </a:rPr>
              <a:t>and</a:t>
            </a:r>
            <a:r>
              <a:rPr lang="en-US" sz="2000" dirty="0">
                <a:latin typeface="Alexandria Light" pitchFamily="2" charset="-78"/>
                <a:cs typeface="Alexandria Light" pitchFamily="2" charset="-78"/>
              </a:rPr>
              <a:t> </a:t>
            </a:r>
            <a:r>
              <a:rPr lang="en-US" sz="2000" b="1" dirty="0">
                <a:solidFill>
                  <a:srgbClr val="FF0000"/>
                </a:solidFill>
                <a:latin typeface="Alexandria Light" pitchFamily="2" charset="-78"/>
                <a:cs typeface="Alexandria Light" pitchFamily="2" charset="-78"/>
              </a:rPr>
              <a:t>utilitarianism</a:t>
            </a:r>
            <a:r>
              <a:rPr lang="en-US" sz="2000" dirty="0">
                <a:latin typeface="Alexandria Light" pitchFamily="2" charset="-78"/>
                <a:cs typeface="Alexandria Light" pitchFamily="2" charset="-78"/>
              </a:rPr>
              <a:t>.</a:t>
            </a:r>
          </a:p>
        </p:txBody>
      </p:sp>
    </p:spTree>
    <p:extLst>
      <p:ext uri="{BB962C8B-B14F-4D97-AF65-F5344CB8AC3E}">
        <p14:creationId xmlns:p14="http://schemas.microsoft.com/office/powerpoint/2010/main" val="3784955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E71892-C688-05C5-5491-1840BA3E91A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D551564-87F3-4773-FB32-8DF2021CF56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02E3667-5C99-3D76-5748-AB56809BC9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2767D04-F1FE-AF48-68AC-5365488C63EB}"/>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154F70FC-7326-C0F1-7D3A-BE0E13BE8B57}"/>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36851E7-8CEE-09EF-941F-050DD5D971E8}"/>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1. Moral Philosophy: </a:t>
            </a:r>
            <a:r>
              <a:rPr lang="en-US" sz="2400" b="1" dirty="0">
                <a:solidFill>
                  <a:schemeClr val="accent6">
                    <a:lumMod val="50000"/>
                  </a:schemeClr>
                </a:solidFill>
                <a:latin typeface="Alexandria" charset="0"/>
                <a:cs typeface="Alexandria" charset="0"/>
              </a:rPr>
              <a:t>Teleology</a:t>
            </a:r>
          </a:p>
        </p:txBody>
      </p:sp>
      <p:sp>
        <p:nvSpPr>
          <p:cNvPr id="8" name="Rectangle 7">
            <a:extLst>
              <a:ext uri="{FF2B5EF4-FFF2-40B4-BE49-F238E27FC236}">
                <a16:creationId xmlns:a16="http://schemas.microsoft.com/office/drawing/2014/main" id="{5521063A-8E10-7FB5-73F8-3CDB67710562}"/>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Egoism</a:t>
            </a:r>
            <a:r>
              <a:rPr lang="en-US" sz="2000" dirty="0">
                <a:latin typeface="Alexandria Light" pitchFamily="2" charset="-78"/>
                <a:cs typeface="Alexandria Light" pitchFamily="2" charset="-78"/>
              </a:rPr>
              <a:t> defines right or acceptable behavior in terms of its consequences for the individual. </a:t>
            </a:r>
          </a:p>
          <a:p>
            <a:pPr marL="342900" indent="-342900" algn="just">
              <a:lnSpc>
                <a:spcPct val="150000"/>
              </a:lnSpc>
              <a:buFont typeface="Arial" panose="020B0604020202020204" pitchFamily="34" charset="0"/>
              <a:buChar char="•"/>
            </a:pPr>
            <a:r>
              <a:rPr lang="en-US" sz="2000" b="1" dirty="0">
                <a:solidFill>
                  <a:srgbClr val="002060"/>
                </a:solidFill>
                <a:latin typeface="Alexandria Light" pitchFamily="2" charset="-78"/>
                <a:cs typeface="Alexandria Light" pitchFamily="2" charset="-78"/>
              </a:rPr>
              <a:t>Egoists</a:t>
            </a:r>
            <a:r>
              <a:rPr lang="en-US" sz="2000" dirty="0">
                <a:latin typeface="Alexandria Light" pitchFamily="2" charset="-78"/>
                <a:cs typeface="Alexandria Light" pitchFamily="2" charset="-78"/>
              </a:rPr>
              <a:t> believe they should make decisions that maximize their own self-interest, which is defined differently by each individual. </a:t>
            </a:r>
          </a:p>
          <a:p>
            <a:pPr algn="just">
              <a:lnSpc>
                <a:spcPct val="150000"/>
              </a:lnSpc>
            </a:pPr>
            <a:r>
              <a:rPr lang="en-US" sz="2000" b="1" dirty="0">
                <a:solidFill>
                  <a:srgbClr val="002060"/>
                </a:solidFill>
                <a:latin typeface="Alexandria Light" pitchFamily="2" charset="-78"/>
                <a:cs typeface="Alexandria Light" pitchFamily="2" charset="-78"/>
              </a:rPr>
              <a:t>Depending on the egoist, self-interest may be construed as physical well-being, power, pleasure, fame, a satisfying career, a good family life, wealth, or something else.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 an ethical decision-making situation, an egoist will probably choose the alternative that contributes most to his or her self-interest.</a:t>
            </a:r>
          </a:p>
        </p:txBody>
      </p:sp>
    </p:spTree>
    <p:extLst>
      <p:ext uri="{BB962C8B-B14F-4D97-AF65-F5344CB8AC3E}">
        <p14:creationId xmlns:p14="http://schemas.microsoft.com/office/powerpoint/2010/main" val="709935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0FB42-16BF-84C3-02DA-C33D9F5EFFB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4C6398-A7E3-DB07-29BC-D6C06C26F0C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05E98F5-AF21-677B-E225-285E046B2E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BA29F09-36FF-8E89-38F8-D0B798CCBBF3}"/>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24D0ACAF-131E-128B-04C2-C8A20CB94198}"/>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8BC2072-0D59-EACF-AA52-E42E7DA6065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1. Moral Philosophy: </a:t>
            </a:r>
            <a:r>
              <a:rPr lang="en-US" sz="2400" b="1" dirty="0">
                <a:solidFill>
                  <a:schemeClr val="accent6">
                    <a:lumMod val="50000"/>
                  </a:schemeClr>
                </a:solidFill>
                <a:latin typeface="Alexandria" charset="0"/>
                <a:cs typeface="Alexandria" charset="0"/>
              </a:rPr>
              <a:t>Teleology</a:t>
            </a:r>
          </a:p>
        </p:txBody>
      </p:sp>
      <p:sp>
        <p:nvSpPr>
          <p:cNvPr id="8" name="Rectangle 7">
            <a:extLst>
              <a:ext uri="{FF2B5EF4-FFF2-40B4-BE49-F238E27FC236}">
                <a16:creationId xmlns:a16="http://schemas.microsoft.com/office/drawing/2014/main" id="{90D0B5B6-790A-A53E-5186-56F3BBD8E69B}"/>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Utilitarianism </a:t>
            </a:r>
            <a:r>
              <a:rPr lang="en-US" sz="2000" dirty="0">
                <a:latin typeface="Alexandria Light" pitchFamily="2" charset="-78"/>
                <a:cs typeface="Alexandria Light" pitchFamily="2" charset="-78"/>
              </a:rPr>
              <a:t>is concerned with consequences, but unlike the egoist, the utilitarian seeks the greatest good for the greatest number of people. </a:t>
            </a:r>
          </a:p>
          <a:p>
            <a:pPr marL="342900" indent="-342900" algn="just">
              <a:lnSpc>
                <a:spcPct val="150000"/>
              </a:lnSpc>
              <a:buFont typeface="Arial" panose="020B0604020202020204" pitchFamily="34" charset="0"/>
              <a:buChar char="•"/>
            </a:pPr>
            <a:r>
              <a:rPr lang="en-US" sz="2000" b="1" dirty="0">
                <a:solidFill>
                  <a:srgbClr val="002060"/>
                </a:solidFill>
                <a:latin typeface="Alexandria Light" pitchFamily="2" charset="-78"/>
                <a:cs typeface="Alexandria Light" pitchFamily="2" charset="-78"/>
              </a:rPr>
              <a:t>Utilitarians</a:t>
            </a:r>
            <a:r>
              <a:rPr lang="en-US" sz="2000" dirty="0">
                <a:latin typeface="Alexandria Light" pitchFamily="2" charset="-78"/>
                <a:cs typeface="Alexandria Light" pitchFamily="2" charset="-78"/>
              </a:rPr>
              <a:t> believe they should make decisions that result in the greatest total utility or the greatest benefit for all those affected by a decision.</a:t>
            </a:r>
          </a:p>
          <a:p>
            <a:pPr algn="just">
              <a:lnSpc>
                <a:spcPct val="150000"/>
              </a:lnSpc>
            </a:pPr>
            <a:r>
              <a:rPr lang="en-US" sz="2000" b="1" dirty="0">
                <a:solidFill>
                  <a:srgbClr val="FF0000"/>
                </a:solidFill>
                <a:latin typeface="Alexandria Light" pitchFamily="2" charset="-78"/>
                <a:cs typeface="Alexandria Light" pitchFamily="2" charset="-78"/>
              </a:rPr>
              <a:t>For instance</a:t>
            </a:r>
            <a:r>
              <a:rPr lang="en-US" sz="2000" b="1" dirty="0">
                <a:solidFill>
                  <a:srgbClr val="002060"/>
                </a:solidFill>
                <a:latin typeface="Alexandria Light" pitchFamily="2" charset="-78"/>
                <a:cs typeface="Alexandria Light" pitchFamily="2" charset="-78"/>
              </a:rPr>
              <a:t>, one might use a utilitarianism perspective to argue for companies that legally sell harmful products, such as tobacco, guns, or alcohol.</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It has been argued that, despite their drawbacks, allowing them to be sold legally is less harmful than having them sold illegally and unregulated.</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Utilitarian decision making relies on a systematic comparison of the </a:t>
            </a:r>
            <a:r>
              <a:rPr lang="en-US" sz="2000" b="1" dirty="0">
                <a:solidFill>
                  <a:srgbClr val="FF0000"/>
                </a:solidFill>
                <a:latin typeface="Alexandria Light" pitchFamily="2" charset="-78"/>
                <a:cs typeface="Alexandria Light" pitchFamily="2" charset="-78"/>
              </a:rPr>
              <a:t>costs and benefits</a:t>
            </a:r>
            <a:r>
              <a:rPr lang="en-US" sz="2000" dirty="0">
                <a:latin typeface="Alexandria Light" pitchFamily="2" charset="-78"/>
                <a:cs typeface="Alexandria Light" pitchFamily="2" charset="-78"/>
              </a:rPr>
              <a:t> to all affected parties.</a:t>
            </a:r>
          </a:p>
        </p:txBody>
      </p:sp>
    </p:spTree>
    <p:extLst>
      <p:ext uri="{BB962C8B-B14F-4D97-AF65-F5344CB8AC3E}">
        <p14:creationId xmlns:p14="http://schemas.microsoft.com/office/powerpoint/2010/main" val="841549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587FD3-5FD2-43DC-8378-8DA7F29EB8E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5E4D9DE-6CB7-5C36-7B0D-A2E8DB5EADF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6B7AA4A-BFC8-8FA8-8BFF-1453CB0CF5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93CAADC-78A2-D63C-95F8-D160DD63237C}"/>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DC6D3C95-931C-851C-64F3-AA664EA0E720}"/>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DBD4B35D-824D-07ED-69B1-B4C084C2737D}"/>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1. Moral Philosophy: </a:t>
            </a:r>
            <a:r>
              <a:rPr lang="en-US" sz="2400" b="1" dirty="0">
                <a:solidFill>
                  <a:schemeClr val="accent6">
                    <a:lumMod val="50000"/>
                  </a:schemeClr>
                </a:solidFill>
                <a:latin typeface="Alexandria" charset="0"/>
                <a:cs typeface="Alexandria" charset="0"/>
              </a:rPr>
              <a:t>Teleology</a:t>
            </a:r>
          </a:p>
        </p:txBody>
      </p:sp>
      <p:sp>
        <p:nvSpPr>
          <p:cNvPr id="8" name="Rectangle 7">
            <a:extLst>
              <a:ext uri="{FF2B5EF4-FFF2-40B4-BE49-F238E27FC236}">
                <a16:creationId xmlns:a16="http://schemas.microsoft.com/office/drawing/2014/main" id="{6425A789-2BB7-6802-E2EB-CBEA1FF8FDF0}"/>
              </a:ext>
            </a:extLst>
          </p:cNvPr>
          <p:cNvSpPr/>
          <p:nvPr/>
        </p:nvSpPr>
        <p:spPr>
          <a:xfrm>
            <a:off x="845574" y="2010190"/>
            <a:ext cx="10411706" cy="4615944"/>
          </a:xfrm>
          <a:prstGeom prst="rect">
            <a:avLst/>
          </a:prstGeom>
        </p:spPr>
        <p:txBody>
          <a:bodyPr wrap="square">
            <a:spAutoFit/>
          </a:bodyPr>
          <a:lstStyle/>
          <a:p>
            <a:pPr algn="just">
              <a:lnSpc>
                <a:spcPct val="150000"/>
              </a:lnSpc>
            </a:pPr>
            <a:r>
              <a:rPr lang="en-US" b="1" dirty="0">
                <a:solidFill>
                  <a:srgbClr val="002060"/>
                </a:solidFill>
                <a:latin typeface="Alexandria Light" pitchFamily="2" charset="-78"/>
                <a:cs typeface="Alexandria Light" pitchFamily="2" charset="-78"/>
              </a:rPr>
              <a:t>Using such a cost–benefit analysis, a utilitarian decision maker calculates the utility of the consequences of all possible alternatives and then selects the one that results in the greatest benefit.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In evaluating an action’s consequences, utilitarians must consider all of the potential costs and benefits for all of the people affected by a decision.</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Utilitarians use various criteria to evaluate the morality of an action.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Some utilitarian philosophers argue that general rules should be followed to decide which action is best.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These rule utilitarians determine behavior based on principles or rules designed to promote the greatest utility, rather than on individual examinations of each situation they encounter.</a:t>
            </a:r>
          </a:p>
        </p:txBody>
      </p:sp>
    </p:spTree>
    <p:extLst>
      <p:ext uri="{BB962C8B-B14F-4D97-AF65-F5344CB8AC3E}">
        <p14:creationId xmlns:p14="http://schemas.microsoft.com/office/powerpoint/2010/main" val="4277969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E703D4-19F6-CEBA-4679-E697C1CCE8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2C1109-38CC-F4F5-45EE-8BFF9CC5A27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2B4DCC2-4B61-9487-E046-0F83383A92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0D963CA-4CD7-36F8-0A8D-6BBEBC2C56AD}"/>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6" name="Rectangle 5">
            <a:extLst>
              <a:ext uri="{FF2B5EF4-FFF2-40B4-BE49-F238E27FC236}">
                <a16:creationId xmlns:a16="http://schemas.microsoft.com/office/drawing/2014/main" id="{8429651D-472D-FF9C-D80C-7C3EA5934ECF}"/>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2. Moral Philosophy: </a:t>
            </a:r>
            <a:r>
              <a:rPr lang="en-US" sz="2400" b="1" dirty="0">
                <a:solidFill>
                  <a:schemeClr val="accent6">
                    <a:lumMod val="50000"/>
                  </a:schemeClr>
                </a:solidFill>
                <a:latin typeface="Alexandria" charset="0"/>
                <a:cs typeface="Alexandria" charset="0"/>
              </a:rPr>
              <a:t>Deontology</a:t>
            </a:r>
          </a:p>
        </p:txBody>
      </p:sp>
      <p:pic>
        <p:nvPicPr>
          <p:cNvPr id="4" name="Picture 3">
            <a:extLst>
              <a:ext uri="{FF2B5EF4-FFF2-40B4-BE49-F238E27FC236}">
                <a16:creationId xmlns:a16="http://schemas.microsoft.com/office/drawing/2014/main" id="{05367FA7-F5F2-C6D2-86CE-DDD1C1E346B0}"/>
              </a:ext>
            </a:extLst>
          </p:cNvPr>
          <p:cNvPicPr>
            <a:picLocks noChangeAspect="1"/>
          </p:cNvPicPr>
          <p:nvPr/>
        </p:nvPicPr>
        <p:blipFill>
          <a:blip r:embed="rId4">
            <a:extLst>
              <a:ext uri="{28A0092B-C50C-407E-A947-70E740481C1C}">
                <a14:useLocalDpi xmlns:a14="http://schemas.microsoft.com/office/drawing/2010/main" val="0"/>
              </a:ext>
            </a:extLst>
          </a:blip>
          <a:srcRect b="15972"/>
          <a:stretch>
            <a:fillRect/>
          </a:stretch>
        </p:blipFill>
        <p:spPr>
          <a:xfrm>
            <a:off x="2035629" y="2289461"/>
            <a:ext cx="8327571" cy="396982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352638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2ED40B-4C96-C216-F00D-CC14D64A846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0673E0F-174F-897E-7FB5-6C4851A8190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F34C815-BC10-B65C-8BE6-D891B76D8F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FA41382-A629-A42A-8FDA-228C5B1EA037}"/>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5349501C-85AE-220C-D241-10F556D3AB9C}"/>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5027A419-66CF-F730-5350-3A6ECA46A7BB}"/>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2. Moral Philosophy: </a:t>
            </a:r>
            <a:r>
              <a:rPr lang="en-US" sz="2400" b="1" dirty="0">
                <a:solidFill>
                  <a:schemeClr val="accent6">
                    <a:lumMod val="50000"/>
                  </a:schemeClr>
                </a:solidFill>
                <a:latin typeface="Alexandria" charset="0"/>
                <a:cs typeface="Alexandria" charset="0"/>
              </a:rPr>
              <a:t>Deontology</a:t>
            </a:r>
          </a:p>
        </p:txBody>
      </p:sp>
      <p:sp>
        <p:nvSpPr>
          <p:cNvPr id="8" name="Rectangle 7">
            <a:extLst>
              <a:ext uri="{FF2B5EF4-FFF2-40B4-BE49-F238E27FC236}">
                <a16:creationId xmlns:a16="http://schemas.microsoft.com/office/drawing/2014/main" id="{16FEE124-0A10-A3F2-BC00-6E3646412687}"/>
              </a:ext>
            </a:extLst>
          </p:cNvPr>
          <p:cNvSpPr/>
          <p:nvPr/>
        </p:nvSpPr>
        <p:spPr>
          <a:xfrm>
            <a:off x="845574" y="2010190"/>
            <a:ext cx="10411706" cy="4200445"/>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Deontology</a:t>
            </a:r>
            <a:r>
              <a:rPr lang="en-US" dirty="0">
                <a:latin typeface="Alexandria Light" pitchFamily="2" charset="-78"/>
                <a:cs typeface="Alexandria Light" pitchFamily="2" charset="-78"/>
              </a:rPr>
              <a:t> </a:t>
            </a:r>
            <a:r>
              <a:rPr lang="en-US" dirty="0">
                <a:solidFill>
                  <a:srgbClr val="002060"/>
                </a:solidFill>
                <a:latin typeface="Alexandria Light" pitchFamily="2" charset="-78"/>
                <a:cs typeface="Alexandria Light" pitchFamily="2" charset="-78"/>
              </a:rPr>
              <a:t>(from the Greek word for “</a:t>
            </a:r>
            <a:r>
              <a:rPr lang="en-US" b="1" dirty="0">
                <a:solidFill>
                  <a:srgbClr val="FF0000"/>
                </a:solidFill>
                <a:latin typeface="Alexandria Light" pitchFamily="2" charset="-78"/>
                <a:cs typeface="Alexandria Light" pitchFamily="2" charset="-78"/>
              </a:rPr>
              <a:t>ethics</a:t>
            </a:r>
            <a:r>
              <a:rPr lang="en-US" dirty="0">
                <a:solidFill>
                  <a:srgbClr val="002060"/>
                </a:solidFill>
                <a:latin typeface="Alexandria Light" pitchFamily="2" charset="-78"/>
                <a:cs typeface="Alexandria Light" pitchFamily="2" charset="-78"/>
              </a:rPr>
              <a:t>”) refers to moral philosophies that focus on the rights of individuals and the intentions associated with a particular behavior rather than its consequences</a:t>
            </a:r>
            <a:r>
              <a:rPr lang="en-US"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Fundamental to deontological theory is the idea that equal respect must be given to all persons.</a:t>
            </a:r>
          </a:p>
          <a:p>
            <a:pPr algn="just">
              <a:lnSpc>
                <a:spcPct val="150000"/>
              </a:lnSpc>
            </a:pPr>
            <a:r>
              <a:rPr lang="en-US" b="1" dirty="0">
                <a:solidFill>
                  <a:srgbClr val="002060"/>
                </a:solidFill>
                <a:latin typeface="Alexandria Light" pitchFamily="2" charset="-78"/>
                <a:cs typeface="Alexandria Light" pitchFamily="2" charset="-78"/>
              </a:rPr>
              <a:t>Unlike utilitarians, </a:t>
            </a:r>
            <a:r>
              <a:rPr lang="en-US" b="1" dirty="0">
                <a:solidFill>
                  <a:srgbClr val="FF0000"/>
                </a:solidFill>
                <a:latin typeface="Alexandria Light" pitchFamily="2" charset="-78"/>
                <a:cs typeface="Alexandria Light" pitchFamily="2" charset="-78"/>
              </a:rPr>
              <a:t>deontologists</a:t>
            </a:r>
            <a:r>
              <a:rPr lang="en-US" b="1" dirty="0">
                <a:solidFill>
                  <a:srgbClr val="002060"/>
                </a:solidFill>
                <a:latin typeface="Alexandria Light" pitchFamily="2" charset="-78"/>
                <a:cs typeface="Alexandria Light" pitchFamily="2" charset="-78"/>
              </a:rPr>
              <a:t> argue that there are some things we should not do, even to maximize utility.</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For example, deontologists would consider it wrong to kill an innocent person or commit a serious injustice against someone, no matter how much greater social utility might result from doing so, because such an action would infringe on individual rights.</a:t>
            </a:r>
          </a:p>
        </p:txBody>
      </p:sp>
    </p:spTree>
    <p:extLst>
      <p:ext uri="{BB962C8B-B14F-4D97-AF65-F5344CB8AC3E}">
        <p14:creationId xmlns:p14="http://schemas.microsoft.com/office/powerpoint/2010/main" val="9762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3FBD0A-7DB9-39B7-F13D-2EED36C382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01904C3-4816-5325-E8DE-3849E90949A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B96328D-5236-CB3C-6EC1-198E0809C76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A084167-6714-432C-85E9-C021D5C47522}"/>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C907CFFC-BCD3-762A-03D1-D0959C07D59E}"/>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DFBED463-6277-BEB9-F865-487361293A09}"/>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2. Moral Philosophy: </a:t>
            </a:r>
            <a:r>
              <a:rPr lang="en-US" sz="2400" b="1" dirty="0">
                <a:solidFill>
                  <a:schemeClr val="accent6">
                    <a:lumMod val="50000"/>
                  </a:schemeClr>
                </a:solidFill>
                <a:latin typeface="Alexandria" charset="0"/>
                <a:cs typeface="Alexandria" charset="0"/>
              </a:rPr>
              <a:t>Deontology</a:t>
            </a:r>
          </a:p>
        </p:txBody>
      </p:sp>
      <p:sp>
        <p:nvSpPr>
          <p:cNvPr id="8" name="Rectangle 7">
            <a:extLst>
              <a:ext uri="{FF2B5EF4-FFF2-40B4-BE49-F238E27FC236}">
                <a16:creationId xmlns:a16="http://schemas.microsoft.com/office/drawing/2014/main" id="{4FF5D914-91E5-3C87-E225-D8471729C0A3}"/>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utilitarian, however, might consider an action resulting in a person’s death acceptable if that action leads to some greater benefit.</a:t>
            </a:r>
          </a:p>
          <a:p>
            <a:pPr algn="just">
              <a:lnSpc>
                <a:spcPct val="150000"/>
              </a:lnSpc>
            </a:pPr>
            <a:r>
              <a:rPr lang="en-US" sz="2000" b="1" dirty="0">
                <a:solidFill>
                  <a:srgbClr val="002060"/>
                </a:solidFill>
                <a:latin typeface="Alexandria Light" pitchFamily="2" charset="-78"/>
                <a:cs typeface="Alexandria Light" pitchFamily="2" charset="-78"/>
              </a:rPr>
              <a:t>Deontological philosophies regard certain behaviors as inherently right, and the determination of this rightness focuses on the individual actor, not on society.</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Therefore, these perspectives are sometimes referred to as non-consequentialism, a system of ethics based on respect for persons.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term </a:t>
            </a:r>
            <a:r>
              <a:rPr lang="en-US" sz="2000" b="1" dirty="0">
                <a:solidFill>
                  <a:srgbClr val="FF0000"/>
                </a:solidFill>
                <a:latin typeface="Alexandria Light" pitchFamily="2" charset="-78"/>
                <a:cs typeface="Alexandria Light" pitchFamily="2" charset="-78"/>
              </a:rPr>
              <a:t>nature</a:t>
            </a:r>
            <a:r>
              <a:rPr lang="en-US" sz="2000" dirty="0">
                <a:latin typeface="Alexandria Light" pitchFamily="2" charset="-78"/>
                <a:cs typeface="Alexandria Light" pitchFamily="2" charset="-78"/>
              </a:rPr>
              <a:t> is crucial for deontologists.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 general, deontologists regard the nature of moral principles as permanent and stable, and they believe compliance with these principles defines ethicalness..</a:t>
            </a:r>
          </a:p>
        </p:txBody>
      </p:sp>
    </p:spTree>
    <p:extLst>
      <p:ext uri="{BB962C8B-B14F-4D97-AF65-F5344CB8AC3E}">
        <p14:creationId xmlns:p14="http://schemas.microsoft.com/office/powerpoint/2010/main" val="2493334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B72521-205B-DB63-9E26-717E458E65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0C22EA2-07C7-7AED-2F14-232D4F52ED3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482BA6A-79D3-9CB4-B1F4-635AC709C0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C6B49A3-0DEA-3458-21E6-C792E756988A}"/>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1E188050-0C1A-1678-1E98-49CF1340AFA6}"/>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3F219BE-75C3-CD15-E638-8C7EED8A0902}"/>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2. Moral Philosophy: </a:t>
            </a:r>
            <a:r>
              <a:rPr lang="en-US" sz="2400" b="1" dirty="0">
                <a:solidFill>
                  <a:schemeClr val="accent6">
                    <a:lumMod val="50000"/>
                  </a:schemeClr>
                </a:solidFill>
                <a:latin typeface="Alexandria" charset="0"/>
                <a:cs typeface="Alexandria" charset="0"/>
              </a:rPr>
              <a:t>Deontology</a:t>
            </a:r>
          </a:p>
        </p:txBody>
      </p:sp>
      <p:sp>
        <p:nvSpPr>
          <p:cNvPr id="8" name="Rectangle 7">
            <a:extLst>
              <a:ext uri="{FF2B5EF4-FFF2-40B4-BE49-F238E27FC236}">
                <a16:creationId xmlns:a16="http://schemas.microsoft.com/office/drawing/2014/main" id="{29219095-2C95-D020-43BD-3B7AA5FB275B}"/>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Deontologists believe individuals have certain absolute rights, including freedom of conscience, freedom of consent, freedom of privacy, freedom of speech, and due process.</a:t>
            </a:r>
          </a:p>
          <a:p>
            <a:pPr algn="just">
              <a:lnSpc>
                <a:spcPct val="150000"/>
              </a:lnSpc>
            </a:pPr>
            <a:r>
              <a:rPr lang="en-US" sz="2000" b="1" dirty="0">
                <a:solidFill>
                  <a:srgbClr val="002060"/>
                </a:solidFill>
                <a:latin typeface="Alexandria Light" pitchFamily="2" charset="-78"/>
                <a:cs typeface="Alexandria Light" pitchFamily="2" charset="-78"/>
              </a:rPr>
              <a:t>To decide if a behavior is ethical, deontologists look for conformity to moral principles.</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For example</a:t>
            </a:r>
            <a:r>
              <a:rPr lang="en-US" sz="2000" dirty="0">
                <a:latin typeface="Alexandria Light" pitchFamily="2" charset="-78"/>
                <a:cs typeface="Alexandria Light" pitchFamily="2" charset="-78"/>
              </a:rPr>
              <a:t>, if a manufacturing worker becomes ill or dies as a result of conditions in the workplace, a deontologist might argue that the company must modify its production processes to correct the condition, no matter what the cost, even if it means bankrupting the company and thus causing all workers to lose their jobs.</a:t>
            </a:r>
          </a:p>
        </p:txBody>
      </p:sp>
    </p:spTree>
    <p:extLst>
      <p:ext uri="{BB962C8B-B14F-4D97-AF65-F5344CB8AC3E}">
        <p14:creationId xmlns:p14="http://schemas.microsoft.com/office/powerpoint/2010/main" val="233539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35240-E92F-048F-37C5-EA72310C070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5375518-8376-A502-5F0C-13CEDFCA132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D2D6FAE-41CD-F3FC-8782-867B2294C2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7311DDF-74E7-0C89-5FAB-992CB14B2C26}"/>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C256030A-15B0-2E44-41ED-E996949EB94C}"/>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E88AF7A-8A1C-C578-C8F1-496D4D1DDFAF}"/>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2. Moral Philosophy: </a:t>
            </a:r>
            <a:r>
              <a:rPr lang="en-US" sz="2400" b="1" dirty="0">
                <a:solidFill>
                  <a:schemeClr val="accent6">
                    <a:lumMod val="50000"/>
                  </a:schemeClr>
                </a:solidFill>
                <a:latin typeface="Alexandria" charset="0"/>
                <a:cs typeface="Alexandria" charset="0"/>
              </a:rPr>
              <a:t>Deontology</a:t>
            </a:r>
          </a:p>
        </p:txBody>
      </p:sp>
      <p:sp>
        <p:nvSpPr>
          <p:cNvPr id="8" name="Rectangle 7">
            <a:extLst>
              <a:ext uri="{FF2B5EF4-FFF2-40B4-BE49-F238E27FC236}">
                <a16:creationId xmlns:a16="http://schemas.microsoft.com/office/drawing/2014/main" id="{517FE862-06B0-74A3-78A3-01FF95AA9586}"/>
              </a:ext>
            </a:extLst>
          </p:cNvPr>
          <p:cNvSpPr/>
          <p:nvPr/>
        </p:nvSpPr>
        <p:spPr>
          <a:xfrm>
            <a:off x="845574" y="2010190"/>
            <a:ext cx="10411706" cy="4428648"/>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Deontologists believe individuals have certain absolute rights, including freedom of conscience, freedom of consent, freedom of privacy, freedom of speech, and due process.</a:t>
            </a:r>
          </a:p>
          <a:p>
            <a:pPr algn="just">
              <a:lnSpc>
                <a:spcPct val="150000"/>
              </a:lnSpc>
            </a:pPr>
            <a:r>
              <a:rPr lang="en-US" sz="1900" b="1" dirty="0">
                <a:solidFill>
                  <a:srgbClr val="002060"/>
                </a:solidFill>
                <a:latin typeface="Alexandria Light" pitchFamily="2" charset="-78"/>
                <a:cs typeface="Alexandria Light" pitchFamily="2" charset="-78"/>
              </a:rPr>
              <a:t>To decide if a behavior is ethical, deontologists look for conformity to moral principles.</a:t>
            </a:r>
          </a:p>
          <a:p>
            <a:pPr marL="342900" indent="-342900" algn="just">
              <a:lnSpc>
                <a:spcPct val="150000"/>
              </a:lnSpc>
              <a:buFont typeface="Arial" panose="020B0604020202020204" pitchFamily="34" charset="0"/>
              <a:buChar char="•"/>
            </a:pPr>
            <a:r>
              <a:rPr lang="en-US" sz="1900" b="1" dirty="0">
                <a:solidFill>
                  <a:srgbClr val="FF0000"/>
                </a:solidFill>
                <a:latin typeface="Alexandria Light" pitchFamily="2" charset="-78"/>
                <a:cs typeface="Alexandria Light" pitchFamily="2" charset="-78"/>
              </a:rPr>
              <a:t>For example</a:t>
            </a:r>
            <a:r>
              <a:rPr lang="en-US" sz="1900" dirty="0">
                <a:latin typeface="Alexandria Light" pitchFamily="2" charset="-78"/>
                <a:cs typeface="Alexandria Light" pitchFamily="2" charset="-78"/>
              </a:rPr>
              <a:t>, if a manufacturing worker becomes ill or dies as a result of conditions in the workplace, a deontologist might argue that the company must modify its production processes to correct the condition, no matter what the cost, even if it means bankrupting the company and thus causing all workers to lose their jobs.</a:t>
            </a:r>
          </a:p>
          <a:p>
            <a:pPr marL="342900" indent="-342900" algn="just">
              <a:lnSpc>
                <a:spcPct val="150000"/>
              </a:lnSpc>
              <a:buFont typeface="Arial" panose="020B0604020202020204" pitchFamily="34" charset="0"/>
              <a:buChar char="•"/>
            </a:pPr>
            <a:r>
              <a:rPr lang="en-US" sz="1900" b="1" dirty="0">
                <a:solidFill>
                  <a:srgbClr val="FF0000"/>
                </a:solidFill>
                <a:latin typeface="Alexandria Light" pitchFamily="2" charset="-78"/>
                <a:cs typeface="Alexandria Light" pitchFamily="2" charset="-78"/>
              </a:rPr>
              <a:t>In contrast</a:t>
            </a:r>
            <a:r>
              <a:rPr lang="en-US" sz="1900" dirty="0">
                <a:latin typeface="Alexandria Light" pitchFamily="2" charset="-78"/>
                <a:cs typeface="Alexandria Light" pitchFamily="2" charset="-78"/>
              </a:rPr>
              <a:t>, a utilitarian would analyze all the costs and benefits of modifying production processes and make a decision on that basis.</a:t>
            </a:r>
          </a:p>
        </p:txBody>
      </p:sp>
    </p:spTree>
    <p:extLst>
      <p:ext uri="{BB962C8B-B14F-4D97-AF65-F5344CB8AC3E}">
        <p14:creationId xmlns:p14="http://schemas.microsoft.com/office/powerpoint/2010/main" val="3946196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CB7E5A-3A40-5B38-1D16-842836450F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61C490A-539F-5B41-B1E4-333876D93AC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1D13181-4B8F-9136-C6A8-32117172D3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F1CE1DD-74E6-2CD7-401A-380B77E137A9}"/>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6" name="Rectangle 5">
            <a:extLst>
              <a:ext uri="{FF2B5EF4-FFF2-40B4-BE49-F238E27FC236}">
                <a16:creationId xmlns:a16="http://schemas.microsoft.com/office/drawing/2014/main" id="{5E9B4BB6-1D0B-75AA-1A5D-9B838C67FDD3}"/>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Moral Philosophy: </a:t>
            </a:r>
            <a:r>
              <a:rPr lang="en-US" sz="2400" b="1" dirty="0">
                <a:solidFill>
                  <a:schemeClr val="accent6">
                    <a:lumMod val="50000"/>
                  </a:schemeClr>
                </a:solidFill>
                <a:latin typeface="Alexandria" charset="0"/>
                <a:cs typeface="Alexandria" charset="0"/>
              </a:rPr>
              <a:t>Relativist Perspective</a:t>
            </a:r>
          </a:p>
        </p:txBody>
      </p:sp>
      <p:pic>
        <p:nvPicPr>
          <p:cNvPr id="2050" name="Picture 2" descr="Respect and a Global Code of Conduct? | SpringerLink">
            <a:extLst>
              <a:ext uri="{FF2B5EF4-FFF2-40B4-BE49-F238E27FC236}">
                <a16:creationId xmlns:a16="http://schemas.microsoft.com/office/drawing/2014/main" id="{3830BA32-CB63-2180-9DE1-8EE533398B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41074" y="2131605"/>
            <a:ext cx="8909852" cy="42403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09019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1B15DC-806C-5D38-73C2-0E2281BEB1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13C151E-C75E-18D2-0F58-EE46D67A768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BFE66F4-CB3D-5DAF-89E8-E991E83022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77583D1-9EF6-B685-A4D6-843723B8A7F2}"/>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50A6F5EE-1E44-842A-5554-C1DBE8CA533F}"/>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73A4E71-9C94-AB5A-1B8E-0A1627ED8603}"/>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Moral Philosophy: </a:t>
            </a:r>
            <a:r>
              <a:rPr lang="en-US" sz="2400" b="1" dirty="0">
                <a:solidFill>
                  <a:schemeClr val="accent6">
                    <a:lumMod val="50000"/>
                  </a:schemeClr>
                </a:solidFill>
                <a:latin typeface="Alexandria" charset="0"/>
                <a:cs typeface="Alexandria" charset="0"/>
              </a:rPr>
              <a:t>Relativist Perspective</a:t>
            </a:r>
          </a:p>
        </p:txBody>
      </p:sp>
      <p:sp>
        <p:nvSpPr>
          <p:cNvPr id="8" name="Rectangle 7">
            <a:extLst>
              <a:ext uri="{FF2B5EF4-FFF2-40B4-BE49-F238E27FC236}">
                <a16:creationId xmlns:a16="http://schemas.microsoft.com/office/drawing/2014/main" id="{3D32AA1F-9A66-FB1A-C2F0-6C4CE03C95D6}"/>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The Relativist Perspective</a:t>
            </a:r>
            <a:r>
              <a:rPr lang="en-US" sz="2000" dirty="0">
                <a:latin typeface="Alexandria Light" pitchFamily="2" charset="-78"/>
                <a:cs typeface="Alexandria Light" pitchFamily="2" charset="-78"/>
              </a:rPr>
              <a:t> </a:t>
            </a:r>
            <a:r>
              <a:rPr lang="en-US" sz="2000" dirty="0">
                <a:solidFill>
                  <a:srgbClr val="002060"/>
                </a:solidFill>
                <a:latin typeface="Alexandria Light" pitchFamily="2" charset="-78"/>
                <a:cs typeface="Alexandria Light" pitchFamily="2" charset="-78"/>
              </a:rPr>
              <a:t>of ethical behavior is derived subjectively from the experiences of individuals and groups</a:t>
            </a:r>
            <a:r>
              <a:rPr lang="en-US" sz="2000"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Relativists</a:t>
            </a:r>
            <a:r>
              <a:rPr lang="en-US" sz="2000" dirty="0">
                <a:latin typeface="Alexandria Light" pitchFamily="2" charset="-78"/>
                <a:cs typeface="Alexandria Light" pitchFamily="2" charset="-78"/>
              </a:rPr>
              <a:t> use themselves or the people around them as their basis for defining ethical standards, and the various forms of relativism include </a:t>
            </a:r>
            <a:r>
              <a:rPr lang="en-US" sz="2000" b="1" dirty="0">
                <a:solidFill>
                  <a:srgbClr val="FF0000"/>
                </a:solidFill>
                <a:latin typeface="Alexandria Light" pitchFamily="2" charset="-78"/>
                <a:cs typeface="Alexandria Light" pitchFamily="2" charset="-78"/>
              </a:rPr>
              <a:t>descriptive</a:t>
            </a:r>
            <a:r>
              <a:rPr lang="en-US" sz="2000" dirty="0">
                <a:latin typeface="Alexandria Light" pitchFamily="2" charset="-78"/>
                <a:cs typeface="Alexandria Light" pitchFamily="2" charset="-78"/>
              </a:rPr>
              <a:t>, </a:t>
            </a:r>
            <a:r>
              <a:rPr lang="en-US" sz="2000" b="1" dirty="0">
                <a:solidFill>
                  <a:srgbClr val="FF0000"/>
                </a:solidFill>
                <a:latin typeface="Alexandria Light" pitchFamily="2" charset="-78"/>
                <a:cs typeface="Alexandria Light" pitchFamily="2" charset="-78"/>
              </a:rPr>
              <a:t>meta-ethical</a:t>
            </a:r>
            <a:r>
              <a:rPr lang="en-US" sz="2000" dirty="0">
                <a:latin typeface="Alexandria Light" pitchFamily="2" charset="-78"/>
                <a:cs typeface="Alexandria Light" pitchFamily="2" charset="-78"/>
              </a:rPr>
              <a:t>, and </a:t>
            </a:r>
            <a:r>
              <a:rPr lang="en-US" sz="2000" b="1" dirty="0">
                <a:solidFill>
                  <a:srgbClr val="FF0000"/>
                </a:solidFill>
                <a:latin typeface="Alexandria Light" pitchFamily="2" charset="-78"/>
                <a:cs typeface="Alexandria Light" pitchFamily="2" charset="-78"/>
              </a:rPr>
              <a:t>normative</a:t>
            </a:r>
            <a:r>
              <a:rPr lang="en-US" sz="2000" dirty="0">
                <a:latin typeface="Alexandria Light" pitchFamily="2" charset="-78"/>
                <a:cs typeface="Alexandria Light" pitchFamily="2" charset="-78"/>
              </a:rPr>
              <a:t>.</a:t>
            </a:r>
          </a:p>
          <a:p>
            <a:pPr marL="457200" indent="-457200" algn="just">
              <a:lnSpc>
                <a:spcPct val="150000"/>
              </a:lnSpc>
              <a:buFont typeface="+mj-lt"/>
              <a:buAutoNum type="arabicPeriod"/>
            </a:pPr>
            <a:r>
              <a:rPr lang="en-US" sz="2000" b="1" dirty="0">
                <a:solidFill>
                  <a:schemeClr val="accent5">
                    <a:lumMod val="50000"/>
                  </a:schemeClr>
                </a:solidFill>
                <a:latin typeface="Alexandria Light" pitchFamily="2" charset="-78"/>
                <a:cs typeface="Alexandria Light" pitchFamily="2" charset="-78"/>
              </a:rPr>
              <a:t>Descriptive relativism </a:t>
            </a:r>
            <a:r>
              <a:rPr lang="en-US" sz="2000" dirty="0">
                <a:latin typeface="Alexandria Light" pitchFamily="2" charset="-78"/>
                <a:cs typeface="Alexandria Light" pitchFamily="2" charset="-78"/>
              </a:rPr>
              <a:t>relates to observations of other cultures. Different cultures exhibit different norms, customs, and values, but these observations say nothing about the higher questions of ethical justification. At this point, meta-ethical relativism comes into play.</a:t>
            </a:r>
          </a:p>
        </p:txBody>
      </p:sp>
    </p:spTree>
    <p:extLst>
      <p:ext uri="{BB962C8B-B14F-4D97-AF65-F5344CB8AC3E}">
        <p14:creationId xmlns:p14="http://schemas.microsoft.com/office/powerpoint/2010/main" val="3335657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625CC-4CED-4F05-5F02-75CE5E1CF66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9C74657-18EB-1F8A-60D5-13CF0833A89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3CF7D24-4CF4-D563-6059-849B07D232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7F1356-D3D3-1A3E-DFD8-D8D81C9D9A24}"/>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AB90634D-D9EC-7DD9-7BBA-AB3FDACD06FD}"/>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2DBF2081-0FF0-7C28-53B7-219660E3C78E}"/>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Moral Philosophy: </a:t>
            </a:r>
            <a:r>
              <a:rPr lang="en-US" sz="2400" b="1" dirty="0">
                <a:solidFill>
                  <a:schemeClr val="accent6">
                    <a:lumMod val="50000"/>
                  </a:schemeClr>
                </a:solidFill>
                <a:latin typeface="Alexandria" charset="0"/>
                <a:cs typeface="Alexandria" charset="0"/>
              </a:rPr>
              <a:t>Relativist Perspective</a:t>
            </a:r>
          </a:p>
        </p:txBody>
      </p:sp>
      <p:sp>
        <p:nvSpPr>
          <p:cNvPr id="8" name="Rectangle 7">
            <a:extLst>
              <a:ext uri="{FF2B5EF4-FFF2-40B4-BE49-F238E27FC236}">
                <a16:creationId xmlns:a16="http://schemas.microsoft.com/office/drawing/2014/main" id="{7DEDB2FC-EEC5-5DFC-053D-BE1ED8BC71F0}"/>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The Relativist Perspective</a:t>
            </a:r>
            <a:r>
              <a:rPr lang="en-US" sz="2000" dirty="0">
                <a:latin typeface="Alexandria Light" pitchFamily="2" charset="-78"/>
                <a:cs typeface="Alexandria Light" pitchFamily="2" charset="-78"/>
              </a:rPr>
              <a:t> </a:t>
            </a:r>
            <a:r>
              <a:rPr lang="en-US" sz="2000" dirty="0">
                <a:solidFill>
                  <a:srgbClr val="002060"/>
                </a:solidFill>
                <a:latin typeface="Alexandria Light" pitchFamily="2" charset="-78"/>
                <a:cs typeface="Alexandria Light" pitchFamily="2" charset="-78"/>
              </a:rPr>
              <a:t>of ethical behavior is derived subjectively from the experiences of individuals and groups</a:t>
            </a:r>
            <a:r>
              <a:rPr lang="en-US" sz="2000" dirty="0">
                <a:latin typeface="Alexandria Light" pitchFamily="2" charset="-78"/>
                <a:cs typeface="Alexandria Light" pitchFamily="2" charset="-78"/>
              </a:rPr>
              <a:t>.</a:t>
            </a:r>
          </a:p>
          <a:p>
            <a:pPr marL="457200" indent="-457200" algn="just">
              <a:lnSpc>
                <a:spcPct val="150000"/>
              </a:lnSpc>
              <a:buFont typeface="+mj-lt"/>
              <a:buAutoNum type="arabicPeriod" startAt="2"/>
            </a:pPr>
            <a:r>
              <a:rPr lang="en-US" sz="2000" b="1" dirty="0">
                <a:solidFill>
                  <a:schemeClr val="accent5">
                    <a:lumMod val="50000"/>
                  </a:schemeClr>
                </a:solidFill>
                <a:latin typeface="Alexandria Light" pitchFamily="2" charset="-78"/>
                <a:cs typeface="Alexandria Light" pitchFamily="2" charset="-78"/>
              </a:rPr>
              <a:t>Meta-ethical relativism </a:t>
            </a:r>
            <a:r>
              <a:rPr lang="en-US" sz="2000" dirty="0">
                <a:latin typeface="Alexandria Light" pitchFamily="2" charset="-78"/>
                <a:cs typeface="Alexandria Light" pitchFamily="2" charset="-78"/>
              </a:rPr>
              <a:t>proposes that people naturally see situations from their own perspectives, and there is no objective way of resolving ethical disputes between different value systems and individuals.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Simply put, one culture’s moral philosophy cannot logically be preferred to another’s because no meaningful basis for comparison exists. </a:t>
            </a:r>
          </a:p>
          <a:p>
            <a:pPr algn="just">
              <a:lnSpc>
                <a:spcPct val="150000"/>
              </a:lnSpc>
            </a:pPr>
            <a:r>
              <a:rPr lang="en-US" sz="2000" b="1" dirty="0">
                <a:solidFill>
                  <a:schemeClr val="accent5">
                    <a:lumMod val="50000"/>
                  </a:schemeClr>
                </a:solidFill>
                <a:latin typeface="Alexandria Light" pitchFamily="2" charset="-78"/>
                <a:cs typeface="Alexandria Light" pitchFamily="2" charset="-78"/>
              </a:rPr>
              <a:t>Because ethical rules are embedded in a specific culture, the values and behaviors of people in one culture do not generally influence the behaviors of people in another culture.</a:t>
            </a:r>
          </a:p>
        </p:txBody>
      </p:sp>
    </p:spTree>
    <p:extLst>
      <p:ext uri="{BB962C8B-B14F-4D97-AF65-F5344CB8AC3E}">
        <p14:creationId xmlns:p14="http://schemas.microsoft.com/office/powerpoint/2010/main" val="867105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111BD9-A037-BCA8-A5E6-D9C68DBEB3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FBCC61F-9B1D-1F69-525C-9E85C82A95C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2604447-340D-2A44-12E8-B89D0BBFF5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04C9D04-330B-A339-A057-58B95AB81DA3}"/>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6FFE5638-BC71-38A3-8752-CFF6D3BD0A61}"/>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F0B6F33-DBFC-3836-CC8A-52FC4C7BFE5F}"/>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3. Moral Philosophy: </a:t>
            </a:r>
            <a:r>
              <a:rPr lang="en-US" sz="2400" b="1" dirty="0">
                <a:solidFill>
                  <a:schemeClr val="accent6">
                    <a:lumMod val="50000"/>
                  </a:schemeClr>
                </a:solidFill>
                <a:latin typeface="Alexandria" charset="0"/>
                <a:cs typeface="Alexandria" charset="0"/>
              </a:rPr>
              <a:t>Relativist Perspective</a:t>
            </a:r>
          </a:p>
        </p:txBody>
      </p:sp>
      <p:sp>
        <p:nvSpPr>
          <p:cNvPr id="8" name="Rectangle 7">
            <a:extLst>
              <a:ext uri="{FF2B5EF4-FFF2-40B4-BE49-F238E27FC236}">
                <a16:creationId xmlns:a16="http://schemas.microsoft.com/office/drawing/2014/main" id="{A8239A58-3B3C-F273-5B34-4F147C5DA943}"/>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The Relativist Perspective</a:t>
            </a:r>
            <a:r>
              <a:rPr lang="en-US" sz="2000" dirty="0">
                <a:latin typeface="Alexandria Light" pitchFamily="2" charset="-78"/>
                <a:cs typeface="Alexandria Light" pitchFamily="2" charset="-78"/>
              </a:rPr>
              <a:t> </a:t>
            </a:r>
            <a:r>
              <a:rPr lang="en-US" sz="2000" dirty="0">
                <a:solidFill>
                  <a:srgbClr val="002060"/>
                </a:solidFill>
                <a:latin typeface="Alexandria Light" pitchFamily="2" charset="-78"/>
                <a:cs typeface="Alexandria Light" pitchFamily="2" charset="-78"/>
              </a:rPr>
              <a:t>of ethical behavior is derived subjectively from the experiences of individuals and groups</a:t>
            </a:r>
            <a:r>
              <a:rPr lang="en-US" sz="2000" dirty="0">
                <a:latin typeface="Alexandria Light" pitchFamily="2" charset="-78"/>
                <a:cs typeface="Alexandria Light" pitchFamily="2" charset="-78"/>
              </a:rPr>
              <a:t>.</a:t>
            </a:r>
          </a:p>
          <a:p>
            <a:pPr marL="457200" indent="-457200" algn="just">
              <a:lnSpc>
                <a:spcPct val="150000"/>
              </a:lnSpc>
              <a:buFont typeface="+mj-lt"/>
              <a:buAutoNum type="arabicPeriod" startAt="3"/>
            </a:pPr>
            <a:r>
              <a:rPr lang="en-US" sz="2000" b="1" dirty="0">
                <a:solidFill>
                  <a:schemeClr val="accent5">
                    <a:lumMod val="50000"/>
                  </a:schemeClr>
                </a:solidFill>
                <a:latin typeface="Alexandria Light" pitchFamily="2" charset="-78"/>
                <a:cs typeface="Alexandria Light" pitchFamily="2" charset="-78"/>
              </a:rPr>
              <a:t>Normative relativism: </a:t>
            </a:r>
            <a:r>
              <a:rPr lang="en-US" sz="2000" dirty="0">
                <a:latin typeface="Alexandria Light" pitchFamily="2" charset="-78"/>
                <a:cs typeface="Alexandria Light" pitchFamily="2" charset="-78"/>
              </a:rPr>
              <a:t>At the individual level of reasoning, we have normative relativism. Normative relativists assume one person’s opinion is as good as another’s.</a:t>
            </a:r>
          </a:p>
          <a:p>
            <a:pPr algn="just">
              <a:lnSpc>
                <a:spcPct val="150000"/>
              </a:lnSpc>
            </a:pPr>
            <a:r>
              <a:rPr lang="en-US" sz="2000" b="1" dirty="0">
                <a:solidFill>
                  <a:schemeClr val="accent5">
                    <a:lumMod val="50000"/>
                  </a:schemeClr>
                </a:solidFill>
                <a:latin typeface="Alexandria Light" pitchFamily="2" charset="-78"/>
                <a:cs typeface="Alexandria Light" pitchFamily="2" charset="-78"/>
              </a:rPr>
              <a:t>Basic relativism acknowledges that we live in a world in which people have many different views and bases from which to justify decisions as right or wrong.</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relativist looks to the interacting groups and tries to determine probable solutions based on group consensus.</a:t>
            </a:r>
          </a:p>
        </p:txBody>
      </p:sp>
    </p:spTree>
    <p:extLst>
      <p:ext uri="{BB962C8B-B14F-4D97-AF65-F5344CB8AC3E}">
        <p14:creationId xmlns:p14="http://schemas.microsoft.com/office/powerpoint/2010/main" val="72316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A29568-78AD-6D71-B6CF-B7418284690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DF757A6-2BC2-F9E0-349D-F29C62DC6CB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915EC00-F096-776D-9034-6F9BFB70FF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F8A8D04-65C7-AFBD-DC8E-93FC2ECCE817}"/>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6" name="Rectangle 5">
            <a:extLst>
              <a:ext uri="{FF2B5EF4-FFF2-40B4-BE49-F238E27FC236}">
                <a16:creationId xmlns:a16="http://schemas.microsoft.com/office/drawing/2014/main" id="{65086081-564D-868F-7BCC-3D233F915BBC}"/>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4. Moral Philosophy: </a:t>
            </a:r>
            <a:r>
              <a:rPr lang="en-US" sz="2400" b="1" dirty="0">
                <a:solidFill>
                  <a:schemeClr val="accent6">
                    <a:lumMod val="50000"/>
                  </a:schemeClr>
                </a:solidFill>
                <a:latin typeface="Alexandria" charset="0"/>
                <a:cs typeface="Alexandria" charset="0"/>
              </a:rPr>
              <a:t>Virtue Ethics</a:t>
            </a:r>
          </a:p>
        </p:txBody>
      </p:sp>
      <p:pic>
        <p:nvPicPr>
          <p:cNvPr id="4098" name="Picture 2" descr="Principles of Virtue Ethics - Slide 1">
            <a:extLst>
              <a:ext uri="{FF2B5EF4-FFF2-40B4-BE49-F238E27FC236}">
                <a16:creationId xmlns:a16="http://schemas.microsoft.com/office/drawing/2014/main" id="{ED2CDDF3-BF6F-52B7-FF92-659E471098C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1880" t="15560" r="21947" b="-1"/>
          <a:stretch>
            <a:fillRect/>
          </a:stretch>
        </p:blipFill>
        <p:spPr bwMode="auto">
          <a:xfrm>
            <a:off x="2369286" y="1851843"/>
            <a:ext cx="7453423" cy="5034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99932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C6F04A-AA93-FBD6-C285-D2906035FD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19F1914-7617-8F32-D0A0-7273C4F2F4E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2795EDE-DAD7-D848-95DD-1884DC0EF0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CB39842-9231-95A6-647E-05BDAB2BBFEB}"/>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DF6E817C-5E39-8B9A-B1F4-16D96140225E}"/>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26226B9E-AE52-C8DA-21AE-5D2A2FD5A924}"/>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4. Moral Philosophy: </a:t>
            </a:r>
            <a:r>
              <a:rPr lang="en-US" sz="2400" b="1" dirty="0">
                <a:solidFill>
                  <a:schemeClr val="accent6">
                    <a:lumMod val="50000"/>
                  </a:schemeClr>
                </a:solidFill>
                <a:latin typeface="Alexandria" charset="0"/>
                <a:cs typeface="Alexandria" charset="0"/>
              </a:rPr>
              <a:t>Virtue Ethics</a:t>
            </a:r>
          </a:p>
        </p:txBody>
      </p:sp>
      <p:sp>
        <p:nvSpPr>
          <p:cNvPr id="8" name="Rectangle 7">
            <a:extLst>
              <a:ext uri="{FF2B5EF4-FFF2-40B4-BE49-F238E27FC236}">
                <a16:creationId xmlns:a16="http://schemas.microsoft.com/office/drawing/2014/main" id="{AC7980E4-9F59-2BE2-A30A-9C943F5D65E2}"/>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Virtue ethics </a:t>
            </a:r>
            <a:r>
              <a:rPr lang="en-US" sz="2000" dirty="0">
                <a:solidFill>
                  <a:srgbClr val="002060"/>
                </a:solidFill>
                <a:latin typeface="Alexandria Light" pitchFamily="2" charset="-78"/>
                <a:cs typeface="Alexandria Light" pitchFamily="2" charset="-78"/>
              </a:rPr>
              <a:t>argues that ethical behavior involves not only adhering to conventional moral standards but also considering what a mature person with a “good” moral character would deem appropriate in a given situation.</a:t>
            </a:r>
            <a:r>
              <a:rPr lang="en-US" sz="2000"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A virtue</a:t>
            </a:r>
            <a:r>
              <a:rPr lang="en-US" sz="2000" dirty="0">
                <a:latin typeface="Alexandria Light" pitchFamily="2" charset="-78"/>
                <a:cs typeface="Alexandria Light" pitchFamily="2" charset="-78"/>
              </a:rPr>
              <a:t> represents an acquired disposition valued as a part of an individual’s character.</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As individuals develop socially, they come to behave in ways they consider to be moral.</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 person with the virtue of honesty will be disposed to tell the truth because it is considered to be the right approach in terms of human communication.</a:t>
            </a:r>
          </a:p>
          <a:p>
            <a:pPr marL="342900" indent="-342900" algn="just">
              <a:lnSpc>
                <a:spcPct val="150000"/>
              </a:lnSpc>
              <a:buFont typeface="Arial" panose="020B0604020202020204" pitchFamily="34" charset="0"/>
              <a:buChar char="•"/>
            </a:pPr>
            <a:endParaRPr lang="en-US" sz="2000" dirty="0">
              <a:latin typeface="Alexandria Light" pitchFamily="2" charset="-78"/>
              <a:cs typeface="Alexandria Light" pitchFamily="2" charset="-78"/>
            </a:endParaRPr>
          </a:p>
        </p:txBody>
      </p:sp>
    </p:spTree>
    <p:extLst>
      <p:ext uri="{BB962C8B-B14F-4D97-AF65-F5344CB8AC3E}">
        <p14:creationId xmlns:p14="http://schemas.microsoft.com/office/powerpoint/2010/main" val="3398329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3E932-6EE8-9F7F-0CA0-F8E9F65A8F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F984D0-B306-B35C-D52B-BF954C90091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C0B4F6A-4F61-D4E2-F1F3-D6917A8F3A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61A2341-BDAE-B354-1C54-6D62ED3A937D}"/>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C0BA7ED0-7B26-5C22-FDB4-6A9DDABF89E9}"/>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7C2CDFFD-D46D-69B6-D982-132940460984}"/>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4. Moral Philosophy: </a:t>
            </a:r>
            <a:r>
              <a:rPr lang="en-US" sz="2400" b="1" dirty="0">
                <a:solidFill>
                  <a:schemeClr val="accent6">
                    <a:lumMod val="50000"/>
                  </a:schemeClr>
                </a:solidFill>
                <a:latin typeface="Alexandria" charset="0"/>
                <a:cs typeface="Alexandria" charset="0"/>
              </a:rPr>
              <a:t>Virtue Ethics</a:t>
            </a:r>
          </a:p>
        </p:txBody>
      </p:sp>
      <p:sp>
        <p:nvSpPr>
          <p:cNvPr id="8" name="Rectangle 7">
            <a:extLst>
              <a:ext uri="{FF2B5EF4-FFF2-40B4-BE49-F238E27FC236}">
                <a16:creationId xmlns:a16="http://schemas.microsoft.com/office/drawing/2014/main" id="{44F72AE0-23CF-7BCB-5ADD-D6ED377A729F}"/>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chemeClr val="accent5">
                    <a:lumMod val="50000"/>
                  </a:schemeClr>
                </a:solidFill>
                <a:latin typeface="Alexandria Light" pitchFamily="2" charset="-78"/>
                <a:cs typeface="Alexandria Light" pitchFamily="2" charset="-78"/>
              </a:rPr>
              <a:t>The virtue ethics approach to business can be summarized as follows:</a:t>
            </a:r>
          </a:p>
          <a:p>
            <a:pPr marL="457200" indent="-457200" algn="just">
              <a:lnSpc>
                <a:spcPct val="150000"/>
              </a:lnSpc>
              <a:buFont typeface="+mj-lt"/>
              <a:buAutoNum type="arabicPeriod"/>
            </a:pPr>
            <a:r>
              <a:rPr lang="en-US" sz="2000" dirty="0">
                <a:latin typeface="Alexandria Light" pitchFamily="2" charset="-78"/>
                <a:cs typeface="Alexandria Light" pitchFamily="2" charset="-78"/>
              </a:rPr>
              <a:t>Good corporate ethics programs encourage individual virtue and integrity.</a:t>
            </a:r>
          </a:p>
          <a:p>
            <a:pPr marL="457200" indent="-457200" algn="just">
              <a:lnSpc>
                <a:spcPct val="150000"/>
              </a:lnSpc>
              <a:buFont typeface="+mj-lt"/>
              <a:buAutoNum type="arabicPeriod"/>
            </a:pPr>
            <a:r>
              <a:rPr lang="en-US" sz="2000" dirty="0">
                <a:latin typeface="Alexandria Light" pitchFamily="2" charset="-78"/>
                <a:cs typeface="Alexandria Light" pitchFamily="2" charset="-78"/>
              </a:rPr>
              <a:t>By the employee’s role in the community (organization), these virtues form a good person.</a:t>
            </a:r>
          </a:p>
          <a:p>
            <a:pPr marL="457200" indent="-457200" algn="just">
              <a:lnSpc>
                <a:spcPct val="150000"/>
              </a:lnSpc>
              <a:buFont typeface="+mj-lt"/>
              <a:buAutoNum type="arabicPeriod"/>
            </a:pPr>
            <a:r>
              <a:rPr lang="en-US" sz="2000" dirty="0">
                <a:latin typeface="Alexandria Light" pitchFamily="2" charset="-78"/>
                <a:cs typeface="Alexandria Light" pitchFamily="2" charset="-78"/>
              </a:rPr>
              <a:t>An individual’s ultimate purpose is to serve society’s demands and the public good and be rewarded in his or her career.</a:t>
            </a:r>
          </a:p>
          <a:p>
            <a:pPr marL="457200" indent="-457200" algn="just">
              <a:lnSpc>
                <a:spcPct val="150000"/>
              </a:lnSpc>
              <a:buFont typeface="+mj-lt"/>
              <a:buAutoNum type="arabicPeriod"/>
            </a:pPr>
            <a:r>
              <a:rPr lang="en-US" sz="2000" dirty="0">
                <a:latin typeface="Alexandria Light" pitchFamily="2" charset="-78"/>
                <a:cs typeface="Alexandria Light" pitchFamily="2" charset="-78"/>
              </a:rPr>
              <a:t>The well-being of the community goes hand in hand with individual excellence.</a:t>
            </a:r>
          </a:p>
          <a:p>
            <a:pPr algn="just">
              <a:lnSpc>
                <a:spcPct val="150000"/>
              </a:lnSpc>
            </a:pPr>
            <a:r>
              <a:rPr lang="en-US" sz="2000" b="1" dirty="0">
                <a:solidFill>
                  <a:srgbClr val="002060"/>
                </a:solidFill>
                <a:latin typeface="Alexandria Light" pitchFamily="2" charset="-78"/>
                <a:cs typeface="Alexandria Light" pitchFamily="2" charset="-78"/>
              </a:rPr>
              <a:t>The elements of virtue most important to business transactions are </a:t>
            </a:r>
            <a:r>
              <a:rPr lang="en-US" sz="2000" b="1" dirty="0">
                <a:solidFill>
                  <a:srgbClr val="FF0000"/>
                </a:solidFill>
                <a:latin typeface="Alexandria Light" pitchFamily="2" charset="-78"/>
                <a:cs typeface="Alexandria Light" pitchFamily="2" charset="-78"/>
              </a:rPr>
              <a:t>trust</a:t>
            </a:r>
            <a:r>
              <a:rPr lang="en-US" sz="2000" dirty="0">
                <a:latin typeface="Alexandria Light" pitchFamily="2" charset="-78"/>
                <a:cs typeface="Alexandria Light" pitchFamily="2" charset="-78"/>
              </a:rPr>
              <a:t>, </a:t>
            </a:r>
            <a:r>
              <a:rPr lang="en-US" sz="2000" b="1" dirty="0">
                <a:solidFill>
                  <a:srgbClr val="FF0000"/>
                </a:solidFill>
                <a:latin typeface="Alexandria Light" pitchFamily="2" charset="-78"/>
                <a:cs typeface="Alexandria Light" pitchFamily="2" charset="-78"/>
              </a:rPr>
              <a:t>self-control</a:t>
            </a:r>
            <a:r>
              <a:rPr lang="en-US" sz="2000" dirty="0">
                <a:latin typeface="Alexandria Light" pitchFamily="2" charset="-78"/>
                <a:cs typeface="Alexandria Light" pitchFamily="2" charset="-78"/>
              </a:rPr>
              <a:t>, </a:t>
            </a:r>
            <a:r>
              <a:rPr lang="en-US" sz="2000" b="1" dirty="0">
                <a:solidFill>
                  <a:srgbClr val="FF0000"/>
                </a:solidFill>
                <a:latin typeface="Alexandria Light" pitchFamily="2" charset="-78"/>
                <a:cs typeface="Alexandria Light" pitchFamily="2" charset="-78"/>
              </a:rPr>
              <a:t>empathy</a:t>
            </a:r>
            <a:r>
              <a:rPr lang="en-US" sz="2000" dirty="0">
                <a:latin typeface="Alexandria Light" pitchFamily="2" charset="-78"/>
                <a:cs typeface="Alexandria Light" pitchFamily="2" charset="-78"/>
              </a:rPr>
              <a:t>, </a:t>
            </a:r>
            <a:r>
              <a:rPr lang="en-US" sz="2000" b="1" dirty="0">
                <a:solidFill>
                  <a:srgbClr val="FF0000"/>
                </a:solidFill>
                <a:latin typeface="Alexandria Light" pitchFamily="2" charset="-78"/>
                <a:cs typeface="Alexandria Light" pitchFamily="2" charset="-78"/>
              </a:rPr>
              <a:t>fairness</a:t>
            </a:r>
            <a:r>
              <a:rPr lang="en-US" sz="2000" dirty="0">
                <a:latin typeface="Alexandria Light" pitchFamily="2" charset="-78"/>
                <a:cs typeface="Alexandria Light" pitchFamily="2" charset="-78"/>
              </a:rPr>
              <a:t>, </a:t>
            </a:r>
            <a:r>
              <a:rPr lang="en-US" sz="2000" b="1" dirty="0">
                <a:solidFill>
                  <a:srgbClr val="002060"/>
                </a:solidFill>
                <a:latin typeface="Alexandria Light" pitchFamily="2" charset="-78"/>
                <a:cs typeface="Alexandria Light" pitchFamily="2" charset="-78"/>
              </a:rPr>
              <a:t>and</a:t>
            </a:r>
            <a:r>
              <a:rPr lang="en-US" sz="2000" dirty="0">
                <a:latin typeface="Alexandria Light" pitchFamily="2" charset="-78"/>
                <a:cs typeface="Alexandria Light" pitchFamily="2" charset="-78"/>
              </a:rPr>
              <a:t> </a:t>
            </a:r>
            <a:r>
              <a:rPr lang="en-US" sz="2000" b="1" dirty="0">
                <a:solidFill>
                  <a:srgbClr val="FF0000"/>
                </a:solidFill>
                <a:latin typeface="Alexandria Light" pitchFamily="2" charset="-78"/>
                <a:cs typeface="Alexandria Light" pitchFamily="2" charset="-78"/>
              </a:rPr>
              <a:t>truthfulness</a:t>
            </a:r>
            <a:r>
              <a:rPr lang="en-US" sz="2000" dirty="0">
                <a:latin typeface="Alexandria Light" pitchFamily="2" charset="-78"/>
                <a:cs typeface="Alexandria Light" pitchFamily="2" charset="-78"/>
              </a:rPr>
              <a:t>.</a:t>
            </a:r>
          </a:p>
        </p:txBody>
      </p:sp>
    </p:spTree>
    <p:extLst>
      <p:ext uri="{BB962C8B-B14F-4D97-AF65-F5344CB8AC3E}">
        <p14:creationId xmlns:p14="http://schemas.microsoft.com/office/powerpoint/2010/main" val="2306781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1BB4FF-D604-70A5-31A9-300ACEC164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E5CA362-4CDF-6E09-1476-D70F7271F55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6D57262-DD9A-BEDA-A202-25C4DE802B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1816D47-4D72-8D1B-8A67-6941DD4E4DB1}"/>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6" name="Rectangle 5">
            <a:extLst>
              <a:ext uri="{FF2B5EF4-FFF2-40B4-BE49-F238E27FC236}">
                <a16:creationId xmlns:a16="http://schemas.microsoft.com/office/drawing/2014/main" id="{023D992F-F177-925C-9DDC-1CDBDE62C1F6}"/>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4. Moral Philosophy: </a:t>
            </a:r>
            <a:r>
              <a:rPr lang="en-US" sz="2400" b="1" dirty="0">
                <a:solidFill>
                  <a:schemeClr val="accent6">
                    <a:lumMod val="50000"/>
                  </a:schemeClr>
                </a:solidFill>
                <a:latin typeface="Alexandria" charset="0"/>
                <a:cs typeface="Alexandria" charset="0"/>
              </a:rPr>
              <a:t>Virtue Ethics</a:t>
            </a:r>
          </a:p>
        </p:txBody>
      </p:sp>
      <p:pic>
        <p:nvPicPr>
          <p:cNvPr id="7" name="Picture 6">
            <a:extLst>
              <a:ext uri="{FF2B5EF4-FFF2-40B4-BE49-F238E27FC236}">
                <a16:creationId xmlns:a16="http://schemas.microsoft.com/office/drawing/2014/main" id="{406B35FC-FAF4-EB57-5229-0B10D83AFE95}"/>
              </a:ext>
            </a:extLst>
          </p:cNvPr>
          <p:cNvPicPr>
            <a:picLocks noChangeAspect="1"/>
          </p:cNvPicPr>
          <p:nvPr/>
        </p:nvPicPr>
        <p:blipFill>
          <a:blip r:embed="rId4"/>
          <a:stretch>
            <a:fillRect/>
          </a:stretch>
        </p:blipFill>
        <p:spPr>
          <a:xfrm>
            <a:off x="0" y="1964978"/>
            <a:ext cx="12192000" cy="4893021"/>
          </a:xfrm>
          <a:prstGeom prst="rect">
            <a:avLst/>
          </a:prstGeom>
        </p:spPr>
      </p:pic>
    </p:spTree>
    <p:extLst>
      <p:ext uri="{BB962C8B-B14F-4D97-AF65-F5344CB8AC3E}">
        <p14:creationId xmlns:p14="http://schemas.microsoft.com/office/powerpoint/2010/main" val="31722503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B78FC-56DD-090F-0FE0-150620B1B0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21D7EEC-C5B1-3AD0-D871-A01B417FB63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E1DE6A8-D0A8-968A-51B0-5B3836B64A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E13E090-409F-9F3E-AF3D-5AD579638D1D}"/>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6" name="Rectangle 5">
            <a:extLst>
              <a:ext uri="{FF2B5EF4-FFF2-40B4-BE49-F238E27FC236}">
                <a16:creationId xmlns:a16="http://schemas.microsoft.com/office/drawing/2014/main" id="{4253C3B8-DDAB-A692-8928-005B7AF78879}"/>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4. Moral Philosophy: </a:t>
            </a:r>
            <a:r>
              <a:rPr lang="en-US" sz="2400" b="1" dirty="0">
                <a:solidFill>
                  <a:schemeClr val="accent6">
                    <a:lumMod val="50000"/>
                  </a:schemeClr>
                </a:solidFill>
                <a:latin typeface="Alexandria" charset="0"/>
                <a:cs typeface="Alexandria" charset="0"/>
              </a:rPr>
              <a:t>Virtue Ethics</a:t>
            </a:r>
          </a:p>
        </p:txBody>
      </p:sp>
      <p:pic>
        <p:nvPicPr>
          <p:cNvPr id="4" name="Picture 3">
            <a:extLst>
              <a:ext uri="{FF2B5EF4-FFF2-40B4-BE49-F238E27FC236}">
                <a16:creationId xmlns:a16="http://schemas.microsoft.com/office/drawing/2014/main" id="{D811EE3D-4497-7A8B-0424-6933690D23E0}"/>
              </a:ext>
            </a:extLst>
          </p:cNvPr>
          <p:cNvPicPr>
            <a:picLocks noChangeAspect="1"/>
          </p:cNvPicPr>
          <p:nvPr/>
        </p:nvPicPr>
        <p:blipFill>
          <a:blip r:embed="rId4"/>
          <a:stretch>
            <a:fillRect/>
          </a:stretch>
        </p:blipFill>
        <p:spPr>
          <a:xfrm>
            <a:off x="-31022" y="2039091"/>
            <a:ext cx="12192000" cy="4739384"/>
          </a:xfrm>
          <a:prstGeom prst="rect">
            <a:avLst/>
          </a:prstGeom>
        </p:spPr>
      </p:pic>
    </p:spTree>
    <p:extLst>
      <p:ext uri="{BB962C8B-B14F-4D97-AF65-F5344CB8AC3E}">
        <p14:creationId xmlns:p14="http://schemas.microsoft.com/office/powerpoint/2010/main" val="13134068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657B8E-F6E2-E760-E24E-B34B359FB9D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7120E18-4080-446C-2FD5-8D8F619DE48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95C4B32-5F88-D02B-D2CF-E4D155FC31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12C59D3-14C1-E9AA-A611-5225CFDF0B22}"/>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6" name="Rectangle 5">
            <a:extLst>
              <a:ext uri="{FF2B5EF4-FFF2-40B4-BE49-F238E27FC236}">
                <a16:creationId xmlns:a16="http://schemas.microsoft.com/office/drawing/2014/main" id="{CE67B4BF-49EE-1CF2-B1DD-3F4CC45A5D1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5. Moral Philosophy: </a:t>
            </a:r>
            <a:r>
              <a:rPr lang="en-US" sz="2400" b="1" dirty="0">
                <a:solidFill>
                  <a:schemeClr val="accent6">
                    <a:lumMod val="50000"/>
                  </a:schemeClr>
                </a:solidFill>
                <a:latin typeface="Alexandria" charset="0"/>
                <a:cs typeface="Alexandria" charset="0"/>
              </a:rPr>
              <a:t>Justice</a:t>
            </a:r>
          </a:p>
        </p:txBody>
      </p:sp>
      <p:pic>
        <p:nvPicPr>
          <p:cNvPr id="5122" name="Picture 2" descr="80 Justice Quotes That Illustrate The Importance of Fairness (2023)">
            <a:extLst>
              <a:ext uri="{FF2B5EF4-FFF2-40B4-BE49-F238E27FC236}">
                <a16:creationId xmlns:a16="http://schemas.microsoft.com/office/drawing/2014/main" id="{0DA81A73-5F05-ECC6-A916-67FCF15C52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35185" y="1851843"/>
            <a:ext cx="6121625" cy="48973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79765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12C5B3-77AC-914D-95C1-865DA3B7BF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57D2FDC-4D08-E828-A368-E5F4E1B8A0C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F36D527-AC28-C64F-7219-A64D976AEF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9DBD2CA-7FF8-9273-F625-454D55FA3A46}"/>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EA228C17-D78C-AE97-1DD1-094A937BD238}"/>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2081DD20-240B-1C9D-F1DB-73AA5AAE814D}"/>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5. Moral Philosophy: </a:t>
            </a:r>
            <a:r>
              <a:rPr lang="en-US" sz="2400" b="1" dirty="0">
                <a:solidFill>
                  <a:schemeClr val="accent6">
                    <a:lumMod val="50000"/>
                  </a:schemeClr>
                </a:solidFill>
                <a:latin typeface="Alexandria" charset="0"/>
                <a:cs typeface="Alexandria" charset="0"/>
              </a:rPr>
              <a:t>Justice</a:t>
            </a:r>
          </a:p>
        </p:txBody>
      </p:sp>
      <p:sp>
        <p:nvSpPr>
          <p:cNvPr id="8" name="Rectangle 7">
            <a:extLst>
              <a:ext uri="{FF2B5EF4-FFF2-40B4-BE49-F238E27FC236}">
                <a16:creationId xmlns:a16="http://schemas.microsoft.com/office/drawing/2014/main" id="{CEB56179-066B-02AA-7741-94693EF23485}"/>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Justice </a:t>
            </a:r>
            <a:r>
              <a:rPr lang="en-US" sz="2000" dirty="0">
                <a:solidFill>
                  <a:srgbClr val="002060"/>
                </a:solidFill>
                <a:latin typeface="Alexandria Light" pitchFamily="2" charset="-78"/>
                <a:cs typeface="Alexandria Light" pitchFamily="2" charset="-78"/>
              </a:rPr>
              <a:t>is fair treatment and due reward in accordance with ethical or legal standards, including the disposition to deal with perceived injustices of others.</a:t>
            </a:r>
            <a:endParaRPr lang="en-US" sz="2000" dirty="0">
              <a:latin typeface="Alexandria Light" pitchFamily="2" charset="-78"/>
              <a:cs typeface="Alexandria Light" pitchFamily="2" charset="-78"/>
            </a:endParaRP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justice of a situation is based on the perceived rights of individuals and on the intentions of the people involved in a business interaction. </a:t>
            </a:r>
          </a:p>
          <a:p>
            <a:pPr algn="just">
              <a:lnSpc>
                <a:spcPct val="150000"/>
              </a:lnSpc>
            </a:pPr>
            <a:r>
              <a:rPr lang="en-US" sz="2000" b="1" dirty="0">
                <a:solidFill>
                  <a:srgbClr val="002060"/>
                </a:solidFill>
                <a:latin typeface="Alexandria Light" pitchFamily="2" charset="-78"/>
                <a:cs typeface="Alexandria Light" pitchFamily="2" charset="-78"/>
              </a:rPr>
              <a:t>In other words, justice relates to the issue of what individuals feel they are due based on their rights and performance in the workplace.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For this reason, justice is more likely to be based on deontological moral philosophies than on teleological or utilitarian philosophies.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Three types of justice provide a framework for evaluating different situations (see Table 6–3).</a:t>
            </a:r>
          </a:p>
        </p:txBody>
      </p:sp>
    </p:spTree>
    <p:extLst>
      <p:ext uri="{BB962C8B-B14F-4D97-AF65-F5344CB8AC3E}">
        <p14:creationId xmlns:p14="http://schemas.microsoft.com/office/powerpoint/2010/main" val="263832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2E24FF-C96D-48E7-D36C-C46A13FD38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A16F88A-FC1E-89FC-8C3E-F0CCC9F3D0D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97AB457-C57A-4190-CF01-341DCFEEB4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36178CD-90D8-C796-BB91-E49E5C4D6379}"/>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6" name="Rectangle 5">
            <a:extLst>
              <a:ext uri="{FF2B5EF4-FFF2-40B4-BE49-F238E27FC236}">
                <a16:creationId xmlns:a16="http://schemas.microsoft.com/office/drawing/2014/main" id="{1BCCA5D7-F15E-D8B4-A7AE-65ADC4AFDA8D}"/>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5. Moral Philosophy: </a:t>
            </a:r>
            <a:r>
              <a:rPr lang="en-US" sz="2400" b="1" dirty="0">
                <a:solidFill>
                  <a:schemeClr val="accent6">
                    <a:lumMod val="50000"/>
                  </a:schemeClr>
                </a:solidFill>
                <a:latin typeface="Alexandria" charset="0"/>
                <a:cs typeface="Alexandria" charset="0"/>
              </a:rPr>
              <a:t>Justice</a:t>
            </a:r>
          </a:p>
        </p:txBody>
      </p:sp>
      <p:pic>
        <p:nvPicPr>
          <p:cNvPr id="7" name="Picture 6">
            <a:extLst>
              <a:ext uri="{FF2B5EF4-FFF2-40B4-BE49-F238E27FC236}">
                <a16:creationId xmlns:a16="http://schemas.microsoft.com/office/drawing/2014/main" id="{04EE3D6D-64EC-FA0A-F5AC-37082F8F468C}"/>
              </a:ext>
            </a:extLst>
          </p:cNvPr>
          <p:cNvPicPr>
            <a:picLocks noChangeAspect="1"/>
          </p:cNvPicPr>
          <p:nvPr/>
        </p:nvPicPr>
        <p:blipFill>
          <a:blip r:embed="rId4"/>
          <a:stretch>
            <a:fillRect/>
          </a:stretch>
        </p:blipFill>
        <p:spPr>
          <a:xfrm>
            <a:off x="0" y="1831066"/>
            <a:ext cx="12191999" cy="5001846"/>
          </a:xfrm>
          <a:prstGeom prst="rect">
            <a:avLst/>
          </a:prstGeom>
        </p:spPr>
      </p:pic>
    </p:spTree>
    <p:extLst>
      <p:ext uri="{BB962C8B-B14F-4D97-AF65-F5344CB8AC3E}">
        <p14:creationId xmlns:p14="http://schemas.microsoft.com/office/powerpoint/2010/main" val="23226060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89ED42-8EC6-44CB-F2A3-A358AD06E2E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2DC77D-3513-FD02-DA89-CD6E641B577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427AD03-269B-E381-F686-B7CBD3080F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8D96FA5-16EC-F568-128B-3F7452308923}"/>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8B051E79-75D3-89F8-1D00-D2C0313EFC6A}"/>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54FE3547-9855-547D-EF62-5B9631FA8AA9}"/>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5. Moral Philosophy: </a:t>
            </a:r>
            <a:r>
              <a:rPr lang="en-US" sz="2400" b="1" dirty="0">
                <a:solidFill>
                  <a:schemeClr val="accent6">
                    <a:lumMod val="50000"/>
                  </a:schemeClr>
                </a:solidFill>
                <a:latin typeface="Alexandria" charset="0"/>
                <a:cs typeface="Alexandria" charset="0"/>
              </a:rPr>
              <a:t>Justice</a:t>
            </a:r>
          </a:p>
        </p:txBody>
      </p:sp>
      <p:sp>
        <p:nvSpPr>
          <p:cNvPr id="8" name="Rectangle 7">
            <a:extLst>
              <a:ext uri="{FF2B5EF4-FFF2-40B4-BE49-F238E27FC236}">
                <a16:creationId xmlns:a16="http://schemas.microsoft.com/office/drawing/2014/main" id="{C434CB39-FBA7-3740-C222-0629D58ADFC5}"/>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Three types of justice provide a framework for evaluating different situations:</a:t>
            </a:r>
          </a:p>
          <a:p>
            <a:pPr marL="457200" indent="-457200" algn="just">
              <a:lnSpc>
                <a:spcPct val="150000"/>
              </a:lnSpc>
              <a:buFont typeface="+mj-lt"/>
              <a:buAutoNum type="arabicPeriod"/>
            </a:pPr>
            <a:r>
              <a:rPr lang="en-US" sz="2000" b="1" dirty="0">
                <a:solidFill>
                  <a:schemeClr val="accent6">
                    <a:lumMod val="50000"/>
                  </a:schemeClr>
                </a:solidFill>
                <a:latin typeface="Alexandria Light" pitchFamily="2" charset="-78"/>
                <a:cs typeface="Alexandria Light" pitchFamily="2" charset="-78"/>
              </a:rPr>
              <a:t>Distributive justice </a:t>
            </a:r>
            <a:r>
              <a:rPr lang="en-US" sz="2000" dirty="0">
                <a:latin typeface="Alexandria Light" pitchFamily="2" charset="-78"/>
                <a:cs typeface="Alexandria Light" pitchFamily="2" charset="-78"/>
              </a:rPr>
              <a:t>is based on the evaluation of the outcomes or results of a business relationship. If some employees feel they are paid less than their coworkers for the same work, they have concerns about distributive justice.</a:t>
            </a:r>
          </a:p>
          <a:p>
            <a:pPr algn="just">
              <a:lnSpc>
                <a:spcPct val="150000"/>
              </a:lnSpc>
            </a:pPr>
            <a:r>
              <a:rPr lang="en-US" sz="2000" b="1" dirty="0">
                <a:solidFill>
                  <a:srgbClr val="002060"/>
                </a:solidFill>
                <a:latin typeface="Alexandria Light" pitchFamily="2" charset="-78"/>
                <a:cs typeface="Alexandria Light" pitchFamily="2" charset="-78"/>
              </a:rPr>
              <a:t>Distributive justice is difficult to effect when one member of the business exchange intends to take advantage of the relationship.</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 boss who forces his employees to do more work so he can take more time off would be unjust because he is taking advantage of his position. Situations such as this cause an imbalance in distributive justice</a:t>
            </a:r>
          </a:p>
        </p:txBody>
      </p:sp>
    </p:spTree>
    <p:extLst>
      <p:ext uri="{BB962C8B-B14F-4D97-AF65-F5344CB8AC3E}">
        <p14:creationId xmlns:p14="http://schemas.microsoft.com/office/powerpoint/2010/main" val="1486430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9C77CE-9083-7DC6-D7DF-AC23F39CDB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1983B1-7742-5BA2-1C37-AA3898E01DA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75AC505-B1BB-B32D-EB58-5CDF1BAF4E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8A84E16-AEC6-6A5E-C90C-B4270D0AA85F}"/>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312429E6-913C-4B9F-BA69-7FDB4B308D77}"/>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8A6D2C1-D372-D3B4-9417-D63A79810189}"/>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5. Moral Philosophy: </a:t>
            </a:r>
            <a:r>
              <a:rPr lang="en-US" sz="2400" b="1" dirty="0">
                <a:solidFill>
                  <a:schemeClr val="accent6">
                    <a:lumMod val="50000"/>
                  </a:schemeClr>
                </a:solidFill>
                <a:latin typeface="Alexandria" charset="0"/>
                <a:cs typeface="Alexandria" charset="0"/>
              </a:rPr>
              <a:t>Justice</a:t>
            </a:r>
          </a:p>
        </p:txBody>
      </p:sp>
      <p:sp>
        <p:nvSpPr>
          <p:cNvPr id="8" name="Rectangle 7">
            <a:extLst>
              <a:ext uri="{FF2B5EF4-FFF2-40B4-BE49-F238E27FC236}">
                <a16:creationId xmlns:a16="http://schemas.microsoft.com/office/drawing/2014/main" id="{312DFBAB-E092-72FD-1EDA-E8E9872BDB05}"/>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Three types of justice provide a framework for evaluating different situations:</a:t>
            </a:r>
          </a:p>
          <a:p>
            <a:pPr marL="457200" indent="-457200" algn="just">
              <a:lnSpc>
                <a:spcPct val="150000"/>
              </a:lnSpc>
              <a:buFont typeface="+mj-lt"/>
              <a:buAutoNum type="arabicPeriod" startAt="2"/>
            </a:pPr>
            <a:r>
              <a:rPr lang="en-US" sz="2000" b="1" dirty="0">
                <a:solidFill>
                  <a:schemeClr val="accent6">
                    <a:lumMod val="50000"/>
                  </a:schemeClr>
                </a:solidFill>
                <a:latin typeface="Alexandria Light" pitchFamily="2" charset="-78"/>
                <a:cs typeface="Alexandria Light" pitchFamily="2" charset="-78"/>
              </a:rPr>
              <a:t>Procedural justice </a:t>
            </a:r>
            <a:r>
              <a:rPr lang="en-US" sz="2000" dirty="0">
                <a:latin typeface="Alexandria Light" pitchFamily="2" charset="-78"/>
                <a:cs typeface="Alexandria Light" pitchFamily="2" charset="-78"/>
              </a:rPr>
              <a:t>considers the processes and activities that produce a particular outcome. </a:t>
            </a:r>
          </a:p>
          <a:p>
            <a:pPr algn="just">
              <a:lnSpc>
                <a:spcPct val="150000"/>
              </a:lnSpc>
            </a:pPr>
            <a:r>
              <a:rPr lang="en-US" sz="2000" b="1" dirty="0">
                <a:solidFill>
                  <a:srgbClr val="002060"/>
                </a:solidFill>
                <a:latin typeface="Alexandria Light" pitchFamily="2" charset="-78"/>
                <a:cs typeface="Alexandria Light" pitchFamily="2" charset="-78"/>
              </a:rPr>
              <a:t>A climate that emphasizes procedural justice positively influences employees’ attitudes and behaviors toward work-group cohesion.</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visibility of supervisors’ and the work group’s perceptions of their own cohesiveness are products of a climate of procedural justice.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When there is </a:t>
            </a:r>
            <a:r>
              <a:rPr lang="en-US" sz="2000" b="1" dirty="0">
                <a:solidFill>
                  <a:srgbClr val="FF0000"/>
                </a:solidFill>
                <a:latin typeface="Alexandria Light" pitchFamily="2" charset="-78"/>
                <a:cs typeface="Alexandria Light" pitchFamily="2" charset="-78"/>
              </a:rPr>
              <a:t>strong</a:t>
            </a:r>
            <a:r>
              <a:rPr lang="en-US" sz="2000" dirty="0">
                <a:latin typeface="Alexandria Light" pitchFamily="2" charset="-78"/>
                <a:cs typeface="Alexandria Light" pitchFamily="2" charset="-78"/>
              </a:rPr>
              <a:t> employee support for decisions, decision makers, organizations, and outcomes, procedural justice is </a:t>
            </a:r>
            <a:r>
              <a:rPr lang="en-US" sz="2000" b="1" dirty="0">
                <a:solidFill>
                  <a:srgbClr val="FF0000"/>
                </a:solidFill>
                <a:latin typeface="Alexandria Light" pitchFamily="2" charset="-78"/>
                <a:cs typeface="Alexandria Light" pitchFamily="2" charset="-78"/>
              </a:rPr>
              <a:t>less</a:t>
            </a:r>
            <a:r>
              <a:rPr lang="en-US" sz="2000" dirty="0">
                <a:latin typeface="Alexandria Light" pitchFamily="2" charset="-78"/>
                <a:cs typeface="Alexandria Light" pitchFamily="2" charset="-78"/>
              </a:rPr>
              <a:t> important to the individual.</a:t>
            </a:r>
          </a:p>
        </p:txBody>
      </p:sp>
    </p:spTree>
    <p:extLst>
      <p:ext uri="{BB962C8B-B14F-4D97-AF65-F5344CB8AC3E}">
        <p14:creationId xmlns:p14="http://schemas.microsoft.com/office/powerpoint/2010/main" val="3980495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BF14D3-5448-C84C-AFE2-EFDBDBB7E5E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D8FCC99-5FFD-B881-08D6-3030B62B59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36F17E4-51B5-5E7D-5077-AD3AE4F254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A67466B-A254-BF38-E573-474199FC116D}"/>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D5FBC8F7-E0DF-2F51-FC39-639772A652D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27A4FE4A-C734-F73A-BF62-C6143F62DB09}"/>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5. Moral Philosophy: </a:t>
            </a:r>
            <a:r>
              <a:rPr lang="en-US" sz="2400" b="1" dirty="0">
                <a:solidFill>
                  <a:schemeClr val="accent6">
                    <a:lumMod val="50000"/>
                  </a:schemeClr>
                </a:solidFill>
                <a:latin typeface="Alexandria" charset="0"/>
                <a:cs typeface="Alexandria" charset="0"/>
              </a:rPr>
              <a:t>Justice</a:t>
            </a:r>
          </a:p>
        </p:txBody>
      </p:sp>
      <p:sp>
        <p:nvSpPr>
          <p:cNvPr id="8" name="Rectangle 7">
            <a:extLst>
              <a:ext uri="{FF2B5EF4-FFF2-40B4-BE49-F238E27FC236}">
                <a16:creationId xmlns:a16="http://schemas.microsoft.com/office/drawing/2014/main" id="{1A6EFC5B-54DB-5D77-F68F-1D0E4934B7C2}"/>
              </a:ext>
            </a:extLst>
          </p:cNvPr>
          <p:cNvSpPr/>
          <p:nvPr/>
        </p:nvSpPr>
        <p:spPr>
          <a:xfrm>
            <a:off x="845574" y="2010190"/>
            <a:ext cx="10411706" cy="281025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Three types of justice provide a framework for evaluating different situations:</a:t>
            </a:r>
          </a:p>
          <a:p>
            <a:pPr marL="457200" indent="-457200" algn="just">
              <a:lnSpc>
                <a:spcPct val="150000"/>
              </a:lnSpc>
              <a:buFont typeface="+mj-lt"/>
              <a:buAutoNum type="arabicPeriod" startAt="2"/>
            </a:pPr>
            <a:r>
              <a:rPr lang="en-US" sz="2000" b="1" dirty="0">
                <a:solidFill>
                  <a:schemeClr val="accent6">
                    <a:lumMod val="50000"/>
                  </a:schemeClr>
                </a:solidFill>
                <a:latin typeface="Alexandria Light" pitchFamily="2" charset="-78"/>
                <a:cs typeface="Alexandria Light" pitchFamily="2" charset="-78"/>
              </a:rPr>
              <a:t>Procedural justice </a:t>
            </a:r>
            <a:r>
              <a:rPr lang="en-US" sz="2000" dirty="0">
                <a:latin typeface="Alexandria Light" pitchFamily="2" charset="-78"/>
                <a:cs typeface="Alexandria Light" pitchFamily="2" charset="-78"/>
              </a:rPr>
              <a:t>considers the processes and activities that produce a particular outcome.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 contrast, when employees’ support for decisions, decision makers, organizations, or outcomes is </a:t>
            </a:r>
            <a:r>
              <a:rPr lang="en-US" sz="2000" b="1" dirty="0">
                <a:solidFill>
                  <a:srgbClr val="FF0000"/>
                </a:solidFill>
                <a:latin typeface="Alexandria Light" pitchFamily="2" charset="-78"/>
                <a:cs typeface="Alexandria Light" pitchFamily="2" charset="-78"/>
              </a:rPr>
              <a:t>not very strong</a:t>
            </a:r>
            <a:r>
              <a:rPr lang="en-US" sz="2000" dirty="0">
                <a:latin typeface="Alexandria Light" pitchFamily="2" charset="-78"/>
                <a:cs typeface="Alexandria Light" pitchFamily="2" charset="-78"/>
              </a:rPr>
              <a:t>, then procedural justice becomes </a:t>
            </a:r>
            <a:r>
              <a:rPr lang="en-US" sz="2000" b="1" dirty="0">
                <a:solidFill>
                  <a:srgbClr val="FF0000"/>
                </a:solidFill>
                <a:latin typeface="Alexandria Light" pitchFamily="2" charset="-78"/>
                <a:cs typeface="Alexandria Light" pitchFamily="2" charset="-78"/>
              </a:rPr>
              <a:t>more</a:t>
            </a:r>
            <a:r>
              <a:rPr lang="en-US" sz="2000" dirty="0">
                <a:latin typeface="Alexandria Light" pitchFamily="2" charset="-78"/>
                <a:cs typeface="Alexandria Light" pitchFamily="2" charset="-78"/>
              </a:rPr>
              <a:t> important.</a:t>
            </a:r>
          </a:p>
        </p:txBody>
      </p:sp>
    </p:spTree>
    <p:extLst>
      <p:ext uri="{BB962C8B-B14F-4D97-AF65-F5344CB8AC3E}">
        <p14:creationId xmlns:p14="http://schemas.microsoft.com/office/powerpoint/2010/main" val="3553697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B3A2D0-B7BF-8219-5D56-5D343DBCBB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14B128-0D79-59C2-6A82-15D8C9DCBC6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DD01EA4-5999-7A26-5F57-B716658953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0501F52-058C-5A3B-46DB-788E33BDC0F2}"/>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INDIVIDUAL FACTORS: MORAL PHILOSOPHIES AND VALUES</a:t>
            </a:r>
          </a:p>
        </p:txBody>
      </p:sp>
      <p:sp>
        <p:nvSpPr>
          <p:cNvPr id="3" name="Rectangle: Rounded Corners 2">
            <a:extLst>
              <a:ext uri="{FF2B5EF4-FFF2-40B4-BE49-F238E27FC236}">
                <a16:creationId xmlns:a16="http://schemas.microsoft.com/office/drawing/2014/main" id="{C9B4D3B8-CD14-420A-458C-C451C6614B97}"/>
              </a:ext>
            </a:extLst>
          </p:cNvPr>
          <p:cNvSpPr/>
          <p:nvPr/>
        </p:nvSpPr>
        <p:spPr>
          <a:xfrm>
            <a:off x="627729" y="1851843"/>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20EAAC9-0BD6-324D-26A6-C7F6865A9E89}"/>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FF0000"/>
                </a:solidFill>
                <a:latin typeface="Alexandria" charset="0"/>
                <a:cs typeface="Alexandria" charset="0"/>
              </a:rPr>
              <a:t>5. Moral Philosophy: </a:t>
            </a:r>
            <a:r>
              <a:rPr lang="en-US" sz="2400" b="1" dirty="0">
                <a:solidFill>
                  <a:schemeClr val="accent6">
                    <a:lumMod val="50000"/>
                  </a:schemeClr>
                </a:solidFill>
                <a:latin typeface="Alexandria" charset="0"/>
                <a:cs typeface="Alexandria" charset="0"/>
              </a:rPr>
              <a:t>Justice</a:t>
            </a:r>
          </a:p>
        </p:txBody>
      </p:sp>
      <p:sp>
        <p:nvSpPr>
          <p:cNvPr id="8" name="Rectangle 7">
            <a:extLst>
              <a:ext uri="{FF2B5EF4-FFF2-40B4-BE49-F238E27FC236}">
                <a16:creationId xmlns:a16="http://schemas.microsoft.com/office/drawing/2014/main" id="{688CB8DC-A17F-7000-DCFC-41121DC31DD5}"/>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Three types of justice provide a framework for evaluating different situations:</a:t>
            </a:r>
          </a:p>
          <a:p>
            <a:pPr marL="457200" indent="-457200" algn="just">
              <a:lnSpc>
                <a:spcPct val="150000"/>
              </a:lnSpc>
              <a:buFont typeface="+mj-lt"/>
              <a:buAutoNum type="arabicPeriod" startAt="3"/>
            </a:pPr>
            <a:r>
              <a:rPr lang="en-US" sz="2000" b="1" dirty="0">
                <a:solidFill>
                  <a:schemeClr val="accent6">
                    <a:lumMod val="50000"/>
                  </a:schemeClr>
                </a:solidFill>
                <a:latin typeface="Alexandria Light" pitchFamily="2" charset="-78"/>
                <a:cs typeface="Alexandria Light" pitchFamily="2" charset="-78"/>
              </a:rPr>
              <a:t>Interactional justice </a:t>
            </a:r>
            <a:r>
              <a:rPr lang="en-US" sz="2000" dirty="0">
                <a:latin typeface="Alexandria Light" pitchFamily="2" charset="-78"/>
                <a:cs typeface="Alexandria Light" pitchFamily="2" charset="-78"/>
              </a:rPr>
              <a:t>is based on the relationships between organizational members, including the way employees and management treat one another. </a:t>
            </a:r>
          </a:p>
          <a:p>
            <a:pPr algn="just">
              <a:lnSpc>
                <a:spcPct val="150000"/>
              </a:lnSpc>
            </a:pPr>
            <a:r>
              <a:rPr lang="en-US" sz="2000" b="1" dirty="0">
                <a:solidFill>
                  <a:srgbClr val="002060"/>
                </a:solidFill>
                <a:latin typeface="Alexandria Light" pitchFamily="2" charset="-78"/>
                <a:cs typeface="Alexandria Light" pitchFamily="2" charset="-78"/>
              </a:rPr>
              <a:t>Interactional justice is linked to fairness within member interactions.</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Although interactional justice often refers to how managers treat their subordinates, employees can also be guilty of creating interactional justice disputes</a:t>
            </a:r>
          </a:p>
          <a:p>
            <a:pPr marL="457200" indent="-4572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For example</a:t>
            </a:r>
            <a:r>
              <a:rPr lang="en-US" sz="2000" dirty="0">
                <a:latin typeface="Alexandria Light" pitchFamily="2" charset="-78"/>
                <a:cs typeface="Alexandria Light" pitchFamily="2" charset="-78"/>
              </a:rPr>
              <a:t>, many employees admit they stay home when they are not really sick if they feel they can get away with it.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Such workplace absenteeism costs businesses millions of dollars each year.</a:t>
            </a:r>
          </a:p>
        </p:txBody>
      </p:sp>
    </p:spTree>
    <p:extLst>
      <p:ext uri="{BB962C8B-B14F-4D97-AF65-F5344CB8AC3E}">
        <p14:creationId xmlns:p14="http://schemas.microsoft.com/office/powerpoint/2010/main" val="4287326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6A3A0CA-AE0A-46E1-A548-442811F3A1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9299</TotalTime>
  <Words>3097</Words>
  <Application>Microsoft Office PowerPoint</Application>
  <PresentationFormat>Widescreen</PresentationFormat>
  <Paragraphs>242</Paragraphs>
  <Slides>41</Slides>
  <Notes>40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Alexandria Light</vt:lpstr>
      <vt:lpstr>Alexandria</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730</cp:revision>
  <dcterms:created xsi:type="dcterms:W3CDTF">2023-04-29T09:08:00Z</dcterms:created>
  <dcterms:modified xsi:type="dcterms:W3CDTF">2025-07-16T17:13:23Z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