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23.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579" r:id="rId2"/>
    <p:sldId id="303" r:id="rId3"/>
    <p:sldId id="271" r:id="rId4"/>
    <p:sldId id="528" r:id="rId5"/>
    <p:sldId id="532" r:id="rId6"/>
    <p:sldId id="564" r:id="rId7"/>
    <p:sldId id="565" r:id="rId8"/>
    <p:sldId id="533" r:id="rId9"/>
    <p:sldId id="566" r:id="rId10"/>
    <p:sldId id="529" r:id="rId11"/>
    <p:sldId id="503" r:id="rId12"/>
    <p:sldId id="567" r:id="rId13"/>
    <p:sldId id="568" r:id="rId14"/>
    <p:sldId id="569" r:id="rId15"/>
    <p:sldId id="535" r:id="rId16"/>
    <p:sldId id="498" r:id="rId17"/>
    <p:sldId id="571" r:id="rId18"/>
    <p:sldId id="499" r:id="rId19"/>
    <p:sldId id="570" r:id="rId20"/>
    <p:sldId id="500" r:id="rId21"/>
    <p:sldId id="502" r:id="rId22"/>
    <p:sldId id="662" r:id="rId23"/>
    <p:sldId id="661" r:id="rId24"/>
    <p:sldId id="663" r:id="rId25"/>
    <p:sldId id="664" r:id="rId26"/>
    <p:sldId id="666" r:id="rId27"/>
    <p:sldId id="667" r:id="rId28"/>
    <p:sldId id="665" r:id="rId29"/>
    <p:sldId id="668" r:id="rId30"/>
    <p:sldId id="562" r:id="rId31"/>
    <p:sldId id="521" r:id="rId32"/>
    <p:sldId id="537" r:id="rId33"/>
    <p:sldId id="66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9"/>
            <p14:sldId id="303"/>
            <p14:sldId id="271"/>
            <p14:sldId id="528"/>
            <p14:sldId id="532"/>
            <p14:sldId id="564"/>
            <p14:sldId id="565"/>
            <p14:sldId id="533"/>
            <p14:sldId id="566"/>
            <p14:sldId id="529"/>
            <p14:sldId id="503"/>
            <p14:sldId id="567"/>
            <p14:sldId id="568"/>
            <p14:sldId id="569"/>
            <p14:sldId id="535"/>
            <p14:sldId id="498"/>
            <p14:sldId id="571"/>
            <p14:sldId id="499"/>
            <p14:sldId id="570"/>
            <p14:sldId id="500"/>
            <p14:sldId id="502"/>
            <p14:sldId id="662"/>
            <p14:sldId id="661"/>
            <p14:sldId id="663"/>
            <p14:sldId id="664"/>
            <p14:sldId id="666"/>
            <p14:sldId id="667"/>
            <p14:sldId id="665"/>
            <p14:sldId id="668"/>
            <p14:sldId id="562"/>
            <p14:sldId id="521"/>
            <p14:sldId id="537"/>
            <p14:sldId id="66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8" autoAdjust="0"/>
    <p:restoredTop sz="78887" autoAdjust="0"/>
  </p:normalViewPr>
  <p:slideViewPr>
    <p:cSldViewPr snapToGrid="0">
      <p:cViewPr varScale="1">
        <p:scale>
          <a:sx n="87" d="100"/>
          <a:sy n="87" d="100"/>
        </p:scale>
        <p:origin x="92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ar-EG" sz="1200" b="1" i="0" kern="1200" dirty="0">
              <a:solidFill>
                <a:schemeClr val="tx1"/>
              </a:solidFill>
              <a:effectLst/>
              <a:latin typeface="+mn-lt"/>
              <a:ea typeface="+mn-ea"/>
              <a:cs typeface="+mn-cs"/>
            </a:endParaRPr>
          </a:p>
          <a:p>
            <a:pPr algn="ct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ctr" rtl="1">
              <a:buFont typeface="Arial" panose="020B0604020202020204" pitchFamily="34" charset="0"/>
              <a:buNone/>
            </a:pPr>
            <a:endParaRPr lang="en-US" b="1" dirty="0"/>
          </a:p>
          <a:p>
            <a:pPr marL="0" indent="0" algn="r" rtl="1">
              <a:buFont typeface="Arial" panose="020B0604020202020204" pitchFamily="34" charset="0"/>
              <a:buNone/>
            </a:pPr>
            <a:r>
              <a:rPr lang="ar-EG" b="1" dirty="0"/>
              <a:t>20. "هناك فكرة سخيفة مفادها أن الفشل ليس خيارا في وكالة ناسا. الفشل هو خيار هنا. إذا لم تفشل الأمور ، فأنت لا تبتكر بما فيه الكفاية." - إيلون ماسك</a:t>
            </a:r>
            <a:endParaRPr lang="en-US" b="1" dirty="0"/>
          </a:p>
          <a:p>
            <a:pPr marL="0" indent="0" algn="r" rtl="1">
              <a:buFont typeface="Arial" panose="020B0604020202020204" pitchFamily="34" charset="0"/>
              <a:buNone/>
            </a:pPr>
            <a:endParaRPr lang="ar-EG" b="1" dirty="0"/>
          </a:p>
          <a:p>
            <a:pPr marL="0" indent="0" algn="r" rtl="1">
              <a:buFont typeface="Arial" panose="020B0604020202020204" pitchFamily="34" charset="0"/>
              <a:buNone/>
            </a:pPr>
            <a:r>
              <a:rPr lang="ar-EG" b="1" dirty="0"/>
              <a:t>21. "نعتقد ، عن طريق الخطأ ، أن النجاح هو نتيجة مقدار الوقت الذي نقضيه في العمل ، بدلا من جودة الوقت الذي نقضيه." - أريانا هافينغتون</a:t>
            </a:r>
            <a:endParaRPr lang="en-US" b="1" dirty="0"/>
          </a:p>
          <a:p>
            <a:pPr marL="0" indent="0" algn="r" rtl="1">
              <a:buFont typeface="Arial" panose="020B0604020202020204" pitchFamily="34" charset="0"/>
              <a:buNone/>
            </a:pPr>
            <a:endParaRPr lang="ar-EG" b="1" dirty="0"/>
          </a:p>
          <a:p>
            <a:pPr marL="0" indent="0" algn="r" rtl="1">
              <a:buFont typeface="Arial" panose="020B0604020202020204" pitchFamily="34" charset="0"/>
              <a:buNone/>
            </a:pPr>
            <a:r>
              <a:rPr lang="ar-EG" b="1" dirty="0"/>
              <a:t>22. "تعلمت دائما أن أتعامل مع أشياء لم أفعلها من قبل. النمو والراحة لا يتعايشا." - فيرجينيا روميتي ، رئيس مجلس الإدارة السابق والرئيس والمدير التنفيذي لشركة </a:t>
            </a:r>
            <a:r>
              <a:rPr lang="en-US" b="1" dirty="0"/>
              <a:t>IBM</a:t>
            </a:r>
          </a:p>
          <a:p>
            <a:pPr marL="0" indent="0" algn="r" rtl="1">
              <a:buFont typeface="Arial" panose="020B0604020202020204" pitchFamily="34" charset="0"/>
              <a:buNone/>
            </a:pP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ar-EG" b="1" dirty="0"/>
              <a:t>"الشجاعة ليست غياب الخوف. إنه إتقان الخوف. يتعلق الأمر بالنهوض مرة أخرى مما نسقط." - أريانا هافينغتون</a:t>
            </a:r>
            <a:endParaRPr lang="en-US" b="1" dirty="0"/>
          </a:p>
          <a:p>
            <a:pPr marL="0" indent="0" algn="ctr" rtl="1">
              <a:buFont typeface="Arial" panose="020B0604020202020204" pitchFamily="34" charset="0"/>
              <a:buNone/>
            </a:pPr>
            <a:endParaRPr lang="en-US" b="1" dirty="0"/>
          </a:p>
          <a:p>
            <a:pPr marL="0" indent="0" algn="ctr" rtl="1">
              <a:buFont typeface="Arial" panose="020B0604020202020204" pitchFamily="34" charset="0"/>
              <a:buNone/>
            </a:pPr>
            <a:r>
              <a:rPr lang="en-US" b="1" dirty="0"/>
              <a:t>"Fearlessness is not the absence of fear. It's the mastery of fear. It's about getting up one more time than we fall down." - Arianna Huffington</a:t>
            </a:r>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7528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rtl="1"/>
            <a:r>
              <a:rPr lang="ar-EG" sz="1400" b="1" i="0" kern="1200" dirty="0">
                <a:solidFill>
                  <a:schemeClr val="tx1"/>
                </a:solidFill>
                <a:effectLst/>
                <a:latin typeface="+mn-lt"/>
                <a:ea typeface="+mn-ea"/>
                <a:cs typeface="+mj-cs"/>
              </a:rPr>
              <a:t>أهداف التعلم</a:t>
            </a:r>
            <a:endParaRPr lang="en-US" sz="1400" b="1" dirty="0">
              <a:cs typeface="+mj-cs"/>
            </a:endParaRPr>
          </a:p>
          <a:p>
            <a:pPr algn="just" rtl="1"/>
            <a:endParaRPr lang="en-US" b="1" dirty="0">
              <a:cs typeface="+mj-cs"/>
            </a:endParaRPr>
          </a:p>
          <a:p>
            <a:pPr marL="228600" indent="-228600" algn="just" rtl="1">
              <a:buAutoNum type="arabicPeriod"/>
            </a:pPr>
            <a:r>
              <a:rPr lang="ar-EG" b="1" dirty="0">
                <a:cs typeface="+mj-cs"/>
              </a:rPr>
              <a:t>استخدم مخطط الخطة الاستراتيجية لتطوير الاستراتيجيات على المستوى التنظيمي واستراتيجيات السوق الصناعية واستراتيجيات فريق الإدارة والاستراتيجيات المالية للمشروع الجديد</a:t>
            </a:r>
            <a:endParaRPr lang="en-US" b="1" dirty="0">
              <a:cs typeface="+mj-cs"/>
            </a:endParaRPr>
          </a:p>
          <a:p>
            <a:pPr marL="0" indent="0" algn="just" rtl="1">
              <a:buNone/>
            </a:pPr>
            <a:r>
              <a:rPr lang="ar-EG" b="1" dirty="0">
                <a:cs typeface="+mj-cs"/>
              </a:rPr>
              <a:t> </a:t>
            </a:r>
          </a:p>
          <a:p>
            <a:pPr algn="just" rtl="1"/>
            <a:r>
              <a:rPr lang="ar-EG" b="1" dirty="0">
                <a:cs typeface="+mj-cs"/>
              </a:rPr>
              <a:t>2. إجراء تحليل </a:t>
            </a:r>
            <a:r>
              <a:rPr lang="en-US" b="1" dirty="0">
                <a:cs typeface="+mj-cs"/>
              </a:rPr>
              <a:t>TOWS </a:t>
            </a:r>
            <a:r>
              <a:rPr lang="ar-EG" b="1" dirty="0">
                <a:cs typeface="+mj-cs"/>
              </a:rPr>
              <a:t>للنظر في الموقع الاستراتيجي للمشروع الجديد </a:t>
            </a:r>
            <a:endParaRPr lang="en-US" b="1" dirty="0">
              <a:cs typeface="+mj-cs"/>
            </a:endParaRPr>
          </a:p>
          <a:p>
            <a:pPr algn="just" rtl="1"/>
            <a:endParaRPr lang="ar-EG" b="1" dirty="0">
              <a:cs typeface="+mj-cs"/>
            </a:endParaRPr>
          </a:p>
          <a:p>
            <a:pPr algn="just" rtl="1"/>
            <a:r>
              <a:rPr lang="ar-EG" b="1" dirty="0">
                <a:cs typeface="+mj-cs"/>
              </a:rPr>
              <a:t>3. استكشاف مناهج جديدة تحول تركيز استراتيجية المشروع الجديد من المنافسة المباشرة إلى خلق قيمة جديدة.</a:t>
            </a:r>
            <a:endParaRPr lang="en-US" b="1" dirty="0">
              <a:cs typeface="+mj-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492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مخطط الخطة الاستراتيجية</a:t>
            </a:r>
            <a:endParaRPr lang="en-US" b="1" dirty="0"/>
          </a:p>
          <a:p>
            <a:pPr algn="just" rtl="1"/>
            <a:endParaRPr lang="ar-EG" b="1" dirty="0"/>
          </a:p>
          <a:p>
            <a:pPr marL="171450" indent="-171450" algn="just" rtl="1">
              <a:buFont typeface="Arial" panose="020B0604020202020204" pitchFamily="34" charset="0"/>
              <a:buChar char="•"/>
            </a:pPr>
            <a:r>
              <a:rPr lang="ar-EG" b="1" dirty="0"/>
              <a:t>تصف مكونات الخطة بالتفصيل كيف سينفذ المشروع الجديد رؤيته. </a:t>
            </a:r>
            <a:endParaRPr lang="en-US" b="1" dirty="0"/>
          </a:p>
          <a:p>
            <a:pPr marL="171450" indent="-171450" algn="just" rtl="1">
              <a:buFont typeface="Arial" panose="020B0604020202020204" pitchFamily="34" charset="0"/>
              <a:buChar char="•"/>
            </a:pPr>
            <a:endParaRPr lang="en-US" b="1" dirty="0"/>
          </a:p>
          <a:p>
            <a:pPr marL="171450" indent="-171450" algn="just" rtl="1">
              <a:buFont typeface="Arial" panose="020B0604020202020204" pitchFamily="34" charset="0"/>
              <a:buChar char="•"/>
            </a:pPr>
            <a:r>
              <a:rPr lang="ar-EG" b="1" dirty="0"/>
              <a:t>يحتوي المخطط التفصيلي على الأقسام التي يجب تغطيتها في الخطة الإستراتيجية لفريقك.</a:t>
            </a:r>
            <a:endParaRPr lang="en-US" b="1" dirty="0"/>
          </a:p>
          <a:p>
            <a:pPr marL="171450" indent="-171450" algn="just" rtl="1">
              <a:buFont typeface="Arial" panose="020B0604020202020204" pitchFamily="34" charset="0"/>
              <a:buChar char="•"/>
            </a:pPr>
            <a:endParaRPr lang="en-US" b="1" dirty="0"/>
          </a:p>
          <a:p>
            <a:pPr marL="171450" indent="-171450" algn="just" rtl="1">
              <a:buFont typeface="Arial" panose="020B0604020202020204" pitchFamily="34" charset="0"/>
              <a:buChar char="•"/>
            </a:pPr>
            <a:r>
              <a:rPr lang="ar-EG" b="1" dirty="0"/>
              <a:t> يجب أن تكون الخطة مصممة وفقا لاحتياجات عملك ، ولا يجب أن تكون عناوين الأقسام الخاصة بك كما هو موضح هنا.</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u="sng" dirty="0"/>
              <a:t>يجب أن يغطي محتوى خطتك هذه المجالات:</a:t>
            </a:r>
            <a:endParaRPr lang="en-US" b="1" u="sng" dirty="0"/>
          </a:p>
          <a:p>
            <a:pPr algn="just" rtl="1"/>
            <a:r>
              <a:rPr lang="ar-EG" b="1" dirty="0"/>
              <a:t>1. ملخص تنفيذي</a:t>
            </a:r>
          </a:p>
          <a:p>
            <a:pPr algn="just" rtl="1"/>
            <a:r>
              <a:rPr lang="ar-EG" b="1" dirty="0"/>
              <a:t>• نظرة عامة على مفهومك (عملك ورسالته) ، والعملاء (السوق / الأسواق) ، ومتطلبات رأس المال الخاصة بك (الاستراتيجيات المالية)</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359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تحليل البيئة الخارجية: استراتيجيات الصناعة والسوق</a:t>
            </a:r>
            <a:endParaRPr lang="en-US" b="1" dirty="0"/>
          </a:p>
          <a:p>
            <a:pPr algn="just" rtl="1"/>
            <a:endParaRPr lang="ar-EG" b="1" dirty="0"/>
          </a:p>
          <a:p>
            <a:pPr algn="just" rtl="1"/>
            <a:r>
              <a:rPr lang="ar-EG" b="1" dirty="0"/>
              <a:t>• ما هي الاتجاهات الاجتماعية والاقتصادية (وغيرها) لبيئة عملك؟</a:t>
            </a:r>
            <a:endParaRPr lang="en-US" b="1" dirty="0"/>
          </a:p>
          <a:p>
            <a:pPr algn="just" rtl="1"/>
            <a:endParaRPr lang="ar-EG" b="1" dirty="0"/>
          </a:p>
          <a:p>
            <a:pPr algn="just" rtl="1"/>
            <a:r>
              <a:rPr lang="ar-EG" b="1" dirty="0"/>
              <a:t>• وصف المناخ الحالي لصناعتك (الاتجاهات والأداء الحديث)</a:t>
            </a:r>
            <a:endParaRPr lang="en-US" b="1" dirty="0"/>
          </a:p>
          <a:p>
            <a:pPr algn="just" rtl="1"/>
            <a:endParaRPr lang="ar-EG" b="1" dirty="0"/>
          </a:p>
          <a:p>
            <a:pPr algn="just" rtl="1"/>
            <a:r>
              <a:rPr lang="ar-EG" b="1" dirty="0"/>
              <a:t>• من هم منافسوك الرئيسيون؟ </a:t>
            </a:r>
            <a:endParaRPr lang="en-US" b="1" dirty="0"/>
          </a:p>
          <a:p>
            <a:pPr algn="just" rtl="1"/>
            <a:endParaRPr lang="ar-EG" b="1" dirty="0"/>
          </a:p>
          <a:p>
            <a:pPr algn="just" rtl="1"/>
            <a:r>
              <a:rPr lang="ar-EG" b="1" dirty="0"/>
              <a:t>• ما هي السوق (الأسواق) التي تخدمها (التركيبة السكانية ، وعلم النفس ، وما إلى ذلك)؟ كيف ستخلق الوعي وتحافظ على قاعدة عملائك؟</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194135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4. تحليل البيئة الداخلية: استراتيجيات فريق الإدارة</a:t>
            </a:r>
          </a:p>
          <a:p>
            <a:pPr algn="just" rtl="1"/>
            <a:r>
              <a:rPr lang="ar-EG" dirty="0"/>
              <a:t>• ما هي نقاط القوة والخبرة لكل عضو في الفريق؟</a:t>
            </a:r>
          </a:p>
          <a:p>
            <a:pPr algn="just" rtl="1"/>
            <a:r>
              <a:rPr lang="ar-EG" dirty="0"/>
              <a:t>• ما هي المعرفة والمهارات والقدرات التي تحتاجها لأداء عملك؟</a:t>
            </a:r>
          </a:p>
          <a:p>
            <a:pPr algn="just" rtl="1"/>
            <a:r>
              <a:rPr lang="ar-EG" dirty="0"/>
              <a:t>• ماذا لديك؟ ما الذي ينقصك (وأين يمكنك العثور عليه)؟</a:t>
            </a:r>
          </a:p>
          <a:p>
            <a:pPr algn="just" rtl="1"/>
            <a:r>
              <a:rPr lang="ar-EG" dirty="0"/>
              <a:t>• كيف سيتم تنظيم الأعمال (الهيكل وعلاقات إعداد التقارير)؟</a:t>
            </a:r>
            <a:endParaRPr lang="en-US" dirty="0"/>
          </a:p>
          <a:p>
            <a:pPr algn="just" rtl="1"/>
            <a:endParaRPr lang="ar-EG" dirty="0"/>
          </a:p>
          <a:p>
            <a:pPr algn="just" rtl="1"/>
            <a:r>
              <a:rPr lang="ar-EG" b="1" dirty="0"/>
              <a:t>5. الاستراتيجيات المالية</a:t>
            </a:r>
          </a:p>
          <a:p>
            <a:pPr algn="just" rtl="1"/>
            <a:r>
              <a:rPr lang="ar-EG" dirty="0"/>
              <a:t>• تقدير تكاليف بدء التشغيل (التحقيق في الأعمال التجارية المماثلة).</a:t>
            </a:r>
          </a:p>
          <a:p>
            <a:pPr algn="just" rtl="1"/>
            <a:r>
              <a:rPr lang="ar-EG" dirty="0"/>
              <a:t>• استكشاف بدائل التمويل (تمويل الديون/الأسهم، وإدراج الموارد الممكنة). </a:t>
            </a:r>
          </a:p>
          <a:p>
            <a:pPr algn="just" rtl="1"/>
            <a:r>
              <a:rPr lang="ar-EG" dirty="0"/>
              <a:t>• وضع بيانات شكلية لمدة عام واحد كحد أدنى (يوصى بثلاث إلى خمس سنوات) من البيانات المبدئية. تشمل البيانات المالية التدفق النقدي وبيانات الدخل والميزانية العمومية.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682284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6. المخاطر الحرجة واستراتيجية الخروج</a:t>
            </a:r>
          </a:p>
          <a:p>
            <a:pPr algn="just" rtl="1"/>
            <a:r>
              <a:rPr lang="ar-EG" dirty="0"/>
              <a:t>• يجب أن تحتوي الخطة على تحليل للمخاطر الحرجة وكيف ينوي رائد الأعمال تقليل هذه المخاطر ، بما في ذلك المخاطر المالية والتنظيمية والنفسية المتعلقة بالأعمال التجارية ورائد الأعمال وفريق الإدارة ، حسب الاقتضاء.</a:t>
            </a:r>
          </a:p>
          <a:p>
            <a:pPr algn="just" rtl="1"/>
            <a:r>
              <a:rPr lang="ar-EG" dirty="0"/>
              <a:t>• يقوم بعض رواد الأعمال بتضمين استراتيجية خروج للشركة. هذا اختياري ، ولكن إذا كنت تنوي البحث عن مستثمرين خارجيين ، فمن المستحسن تضمينهم للنظر فيه.</a:t>
            </a:r>
            <a:endParaRPr lang="en-US" dirty="0"/>
          </a:p>
          <a:p>
            <a:pPr algn="just" rtl="1"/>
            <a:endParaRPr lang="ar-EG" dirty="0"/>
          </a:p>
          <a:p>
            <a:pPr algn="just" rtl="1"/>
            <a:r>
              <a:rPr lang="ar-EG" b="1" dirty="0"/>
              <a:t>7. المراجع</a:t>
            </a:r>
          </a:p>
          <a:p>
            <a:pPr algn="just" rtl="1"/>
            <a:r>
              <a:rPr lang="ar-EG" dirty="0"/>
              <a:t>• يجب إدراج الاستشهادات الكاملة لجميع المصادر المذكورة في خطتك الإستراتيجية هنا.</a:t>
            </a:r>
            <a:endParaRPr lang="en-US" dirty="0"/>
          </a:p>
          <a:p>
            <a:pPr algn="just" rtl="1"/>
            <a:endParaRPr lang="ar-EG" dirty="0"/>
          </a:p>
          <a:p>
            <a:pPr algn="just" rtl="1"/>
            <a:r>
              <a:rPr lang="ar-EG" b="1" dirty="0"/>
              <a:t>8. الملاحق (إذا كان ذلك مناسبا)</a:t>
            </a:r>
          </a:p>
          <a:p>
            <a:pPr algn="just" rtl="1"/>
            <a:r>
              <a:rPr lang="ar-EG" dirty="0"/>
              <a:t>• الدراسات الاستقصائية ونسخ المواد البحثية التكميلية والخرائط وما إلى ذلك.</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75662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يجب أن تبني الاستراتيجيات التي تطورها لعملك على نقاط قوتك المتصورة ، واستغلال الفرص التي تحددها ، وتجنب التهديدات.</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في وقت لاحق ، ستتعلم كيفية إجراء تحليل </a:t>
            </a:r>
            <a:r>
              <a:rPr lang="en-US" dirty="0"/>
              <a:t>TOWS </a:t>
            </a:r>
            <a:r>
              <a:rPr lang="ar-EG" dirty="0"/>
              <a:t>لعملك لمساعدتك في تطوير استراتيجياتك.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يمكنك تضمين استراتيجيات "يجب القيام به" و "يجب القيام به" للأقسام أعلاه لمساعدتك في تطوير أهداف قصيرة المدى وطويلة المدى للأعمال.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034390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تحديد المواقع الاستراتيجية: من </a:t>
            </a:r>
            <a:r>
              <a:rPr lang="en-US" b="1" dirty="0"/>
              <a:t>Swot </a:t>
            </a:r>
            <a:r>
              <a:rPr lang="ar-EG" b="1" dirty="0"/>
              <a:t>إلى </a:t>
            </a:r>
            <a:r>
              <a:rPr lang="en-US" b="1" dirty="0"/>
              <a:t>Tows</a:t>
            </a:r>
          </a:p>
          <a:p>
            <a:pPr marL="171450" indent="-171450" algn="r" rtl="1">
              <a:buFont typeface="Arial" panose="020B0604020202020204" pitchFamily="34" charset="0"/>
              <a:buChar char="•"/>
            </a:pPr>
            <a:r>
              <a:rPr lang="ar-EG" dirty="0"/>
              <a:t>في الصناعات المستقرة ، يظل تحليل نقاط القوة والضعف والفرص والتهديدات (</a:t>
            </a:r>
            <a:r>
              <a:rPr lang="en-US" dirty="0"/>
              <a:t>SWOT) </a:t>
            </a:r>
            <a:r>
              <a:rPr lang="ar-EG" dirty="0"/>
              <a:t>أحد أفضل الطرق للتفكير في الإستراتيجية واختيار موقع استراتيجي للمشروع الجديد.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الهدف هو إيجاد موقع استراتيجي مستدام يمكن للشركة من خلاله استخدام نقاط قوتها للاستفادة من الفرص المتاحة في صناعتها وأسواقها - مع الدفاع عن نفسها من التهديدات وإخفاء نقاط ضعفها أو تصحيحها.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أن يصبح التحدي المتمثل في تحديد نقاط الضعف وتطوير طرق للتغلب عليها في حد ذاته استراتيجية.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يتعلق تحويل </a:t>
            </a:r>
            <a:r>
              <a:rPr lang="en-US" dirty="0"/>
              <a:t>SWOT </a:t>
            </a:r>
            <a:r>
              <a:rPr lang="ar-EG" dirty="0"/>
              <a:t>إلى </a:t>
            </a:r>
            <a:r>
              <a:rPr lang="en-US" dirty="0"/>
              <a:t>TOWS </a:t>
            </a:r>
            <a:r>
              <a:rPr lang="ar-EG" dirty="0"/>
              <a:t>بإجراء التحليل الخارجي أولا - وهو تمييز مهم عند التفكير في الاستراتيجية. عند إجراء مثل هذا التحليل ، من الأفضل العمل من الخارج إلى الداخل ، لإجراء تحليل </a:t>
            </a:r>
            <a:r>
              <a:rPr lang="en-US" dirty="0"/>
              <a:t>TOWS.</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12249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تحليل </a:t>
            </a:r>
            <a:r>
              <a:rPr lang="en-US" b="1" dirty="0"/>
              <a:t>    TOWS </a:t>
            </a:r>
            <a:r>
              <a:rPr lang="ar-EG" b="1" dirty="0"/>
              <a:t>للنظر في الموقع الاستراتيجي للمشروع الجديد)</a:t>
            </a:r>
            <a:endParaRPr lang="en-US" b="1" dirty="0"/>
          </a:p>
          <a:p>
            <a:pPr algn="r" rtl="1"/>
            <a:endParaRPr lang="ar-EG" b="1" dirty="0"/>
          </a:p>
          <a:p>
            <a:pPr algn="r" rtl="1"/>
            <a:r>
              <a:rPr lang="ar-EG" dirty="0"/>
              <a:t>• تحليل التهديدات والفرص والضعف والقوة هو نهج مبتكر لتحليل البيئة الخارجية وتطبيق نقاط القوة والضعف في المشروع الجديد بطرق تستفيد من الفرص وتقلل من التهديدات التي تواجه المشروع الجديد.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89909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r>
              <a:rPr lang="ar-EG" dirty="0"/>
              <a:t>ابدأ بتحديد الأسواق التي ستبيع فيها شركتك ، والمنافسة التي ستواجهها ، وهيكل الصناعة الأكبر (علاقات القوة ، ومعايير العمل ، وما إلى ذلك) التي ستعمل فيها الشركة.</a:t>
            </a:r>
            <a:endParaRPr lang="en-US" dirty="0"/>
          </a:p>
          <a:p>
            <a:pPr marL="171450" indent="-171450" algn="r" rtl="1">
              <a:buFontTx/>
              <a:buChar char="-"/>
            </a:pPr>
            <a:endParaRPr lang="ar-EG" dirty="0"/>
          </a:p>
          <a:p>
            <a:pPr marL="171450" indent="-171450" algn="r" rtl="1">
              <a:buFont typeface="Wingdings" panose="05000000000000000000" pitchFamily="2" charset="2"/>
              <a:buChar char="n"/>
            </a:pPr>
            <a:r>
              <a:rPr lang="ar-EG" dirty="0"/>
              <a:t>بالنسبة لهذا الجزء من التحليل، يمكنك استخدام البيانات التي جمعتها في قائمة مراجعة معرفة الصناعة (</a:t>
            </a:r>
            <a:r>
              <a:rPr lang="en-US" dirty="0"/>
              <a:t>KIC). </a:t>
            </a:r>
          </a:p>
          <a:p>
            <a:pPr marL="171450" indent="-171450" algn="r" rtl="1">
              <a:buFont typeface="Wingdings" panose="05000000000000000000" pitchFamily="2" charset="2"/>
              <a:buChar char="n"/>
            </a:pPr>
            <a:endParaRPr lang="en-US" dirty="0"/>
          </a:p>
          <a:p>
            <a:pPr marL="171450" indent="-171450" algn="r" rtl="1">
              <a:buFontTx/>
              <a:buChar char="-"/>
            </a:pPr>
            <a:r>
              <a:rPr lang="ar-EG" dirty="0"/>
              <a:t>ثم وجه انتباهك إلى الاتجاهات والتحولات في البيئة الخارجية: ضع في اعتبارك العوامل التالية أثناء العمل من خلال تحليل </a:t>
            </a:r>
            <a:r>
              <a:rPr lang="en-US" dirty="0"/>
              <a:t>TOWS.</a:t>
            </a:r>
          </a:p>
          <a:p>
            <a:pPr marL="171450" indent="-171450" algn="r" rtl="1">
              <a:buFontTx/>
              <a:buChar char="-"/>
            </a:pPr>
            <a:endParaRPr lang="en-US" dirty="0"/>
          </a:p>
          <a:p>
            <a:pPr algn="r" rtl="1"/>
            <a:r>
              <a:rPr lang="en-US" dirty="0"/>
              <a:t>• </a:t>
            </a:r>
            <a:r>
              <a:rPr lang="ar-EG" b="1" dirty="0"/>
              <a:t>العوامل الاقتصادية: </a:t>
            </a:r>
            <a:r>
              <a:rPr lang="ar-EG" dirty="0"/>
              <a:t>الحالة العامة للاقتصاد ، بما في ذلك التضخم وظروف سوق العمل وأسعار الفائدة وما إلى ذلك.</a:t>
            </a:r>
          </a:p>
          <a:p>
            <a:pPr algn="r" rtl="1"/>
            <a:r>
              <a:rPr lang="ar-EG" dirty="0"/>
              <a:t>• </a:t>
            </a:r>
            <a:r>
              <a:rPr lang="ar-EG" b="1" dirty="0"/>
              <a:t>العوامل الاجتماعية والثقافية: </a:t>
            </a:r>
            <a:r>
              <a:rPr lang="ar-EG" dirty="0"/>
              <a:t>التفضيلات والقيم والتحولات في اتجاهات المستهلكين.</a:t>
            </a:r>
          </a:p>
          <a:p>
            <a:pPr algn="r" rtl="1"/>
            <a:r>
              <a:rPr lang="ar-EG" dirty="0"/>
              <a:t>• </a:t>
            </a:r>
            <a:r>
              <a:rPr lang="ar-EG" b="1" dirty="0"/>
              <a:t>العوامل التكنولوجية: </a:t>
            </a:r>
            <a:r>
              <a:rPr lang="ar-EG" dirty="0"/>
              <a:t>التكنولوجيات الجديدة، والعمليات التقنية، ومعدل التغير التكنولوجي.</a:t>
            </a:r>
          </a:p>
          <a:p>
            <a:pPr algn="r" rtl="1"/>
            <a:r>
              <a:rPr lang="ar-EG" dirty="0"/>
              <a:t>• </a:t>
            </a:r>
            <a:r>
              <a:rPr lang="ar-EG" b="1" dirty="0"/>
              <a:t>العوامل السياسية والقانونية: </a:t>
            </a:r>
            <a:r>
              <a:rPr lang="ar-EG" dirty="0"/>
              <a:t>البيئة التنظيمية ، بما في ذلك القوانين والقوانين والتغييرات في السياسات الحكومية التي تؤثر على الأعمال.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37362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 تتغير هذه العوامل بشكل متكرر ، لذلك من الضروري مراجعة هذا التحليل سنويا على الأقل ، وفي كثير من الأحيان بما يتناسب مع صناعتك والمجتمع الذي يقع فيه العمل.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أخيرا ، لخص تحليلك في قائمة من الفرص وقائمة التهديدات. هذا هو السياق الذي يجب أن تعمل فيه.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بمجرد أن تعرف ما تقدمه لك البيئة الخارجية (والتحديات التي تمثلها) ، انظر إلى الداخل لجرد نقاط القوة والضعف لديك.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ما هي مجموعات المهارات والموارد والشبكات وما إلى ذلك تحت تصرفك؟ ما الذي ينقصك؟ لخصها في قائمة نقاط القوة وقائمة نقاط الضعف. هذا ما عليك العمل معه.</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293391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dirty="0"/>
              <a:t>- أخيرا ، قم بتعيين </a:t>
            </a:r>
            <a:r>
              <a:rPr lang="en-US" dirty="0"/>
              <a:t>TO </a:t>
            </a:r>
            <a:r>
              <a:rPr lang="ar-EG" dirty="0"/>
              <a:t>و </a:t>
            </a:r>
            <a:r>
              <a:rPr lang="en-US" dirty="0"/>
              <a:t>WS </a:t>
            </a:r>
            <a:r>
              <a:rPr lang="ar-EG" dirty="0"/>
              <a:t>في مصفوفة مثل تلك الموضحة في الجدول 1 ودرسها لتطوير استراتيجية تستخدم نقاط قوتك للاستفادة من الفرص وتقليل التهديدات أو تجنبها والتغلب على نقاط الضعف.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يوصى بشدة أيضا بتطوير مجموعة من الاستراتيجيات وتشغيل كل منها من خلال المصفوفة في الجدول 1 ، بحثا عن العيوب (على سبيل المثال ، نقص المهارات الإدارية في مجال معين ، وانخفاض مستويات الموارد المالية).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الجدول 1 </a:t>
            </a:r>
            <a:r>
              <a:rPr lang="en-US" dirty="0"/>
              <a:t>TOWS: </a:t>
            </a:r>
            <a:r>
              <a:rPr lang="ar-EG" dirty="0"/>
              <a:t>التدقيق الاستراتيجي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27277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u="sng" dirty="0"/>
              <a:t>عند الانتهاء من هذا التحليل ، يمكنك التفكير في بعض المناصب الإستراتيجية للمشروع الجديد:</a:t>
            </a:r>
          </a:p>
          <a:p>
            <a:pPr algn="r" rtl="1"/>
            <a:r>
              <a:rPr lang="ar-EG" dirty="0"/>
              <a:t>• الشركة منخفضة التكلفة التي تنتج خدمات أو منتجات جيدة بما فيه الكفاية بأقل تكلفة ممكنة.</a:t>
            </a:r>
            <a:endParaRPr lang="en-US" dirty="0"/>
          </a:p>
          <a:p>
            <a:pPr algn="r" rtl="1"/>
            <a:endParaRPr lang="ar-EG" dirty="0"/>
          </a:p>
          <a:p>
            <a:pPr algn="r" rtl="1"/>
            <a:r>
              <a:rPr lang="ar-EG" dirty="0"/>
              <a:t>• الشركة المتميزة للغاية التي تصنع المنتجات أو الخدمات عالية الجودة والأفضل تصميما والأفضل دعما والأكثر جاذبية في منطقتها.</a:t>
            </a:r>
            <a:endParaRPr lang="en-US" dirty="0"/>
          </a:p>
          <a:p>
            <a:pPr algn="r" rtl="1"/>
            <a:endParaRPr lang="ar-EG" dirty="0"/>
          </a:p>
          <a:p>
            <a:pPr algn="r" rtl="1"/>
            <a:r>
              <a:rPr lang="ar-EG" dirty="0"/>
              <a:t>• الشركة ذات التركيز الضيق التي تربط نفسها بسوق محدد للغاية وتخدم احتياجاتها باهتمام ، عادة بمنتجات وخدمات مجزأة أو منتجات أو خدمات متخصصة ، غالبا ما تكون مخصصة.</a:t>
            </a:r>
            <a:endParaRPr lang="en-US" dirty="0"/>
          </a:p>
          <a:p>
            <a:pPr algn="r" rtl="1"/>
            <a:endParaRPr lang="ar-EG" dirty="0"/>
          </a:p>
          <a:p>
            <a:pPr algn="r" rtl="1"/>
            <a:r>
              <a:rPr lang="ar-EG" dirty="0"/>
              <a:t>• الشركة ذات التركيز الواسع التي تخدم سوقا أوسع ، إما بمنتج موحد أو من خلال التخصيص الشامل.</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90955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dirty="0"/>
              <a:t>• </a:t>
            </a:r>
            <a:r>
              <a:rPr lang="ar-EG" b="1" dirty="0"/>
              <a:t>الشركة التي تحدد موقفا تم اختياره مسبقا </a:t>
            </a:r>
            <a:r>
              <a:rPr lang="ar-EG" dirty="0"/>
              <a:t>، من خلال اختراق أعمق ، أو تطوير أسواق أو منافذ جديدة ، أو تطوير منتجات جديدة ، أو اقتطاع مساحة على حافة مكانة ، أو رفع الحواجز أمام المنافسين الراغبين في القيام بما تفعله شركتك.</a:t>
            </a:r>
            <a:endParaRPr lang="en-US" dirty="0"/>
          </a:p>
          <a:p>
            <a:pPr algn="r" rtl="1"/>
            <a:endParaRPr lang="ar-EG" dirty="0"/>
          </a:p>
          <a:p>
            <a:pPr algn="r" rtl="1"/>
            <a:r>
              <a:rPr lang="ar-EG" dirty="0"/>
              <a:t>• </a:t>
            </a:r>
            <a:r>
              <a:rPr lang="ar-EG" b="1" dirty="0"/>
              <a:t>الشركة التي تتعاون للتعلم </a:t>
            </a:r>
            <a:r>
              <a:rPr lang="ar-EG" dirty="0"/>
              <a:t>- من خلال ترخيص منتجاتك أو خدماتك لمنظمات أخرى أكثر رسوخا في الصناعة ، أو عن طريق الاستعانة بمصادر خارجية ، أو عن طريق الدخول في مشاريع مشتركة كوسيلة للدخول إلى السوق.</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032922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تحويل تركيز الاستراتيجية: خلق أسواق جديدة مقابل التنافس المباشر</a:t>
            </a:r>
          </a:p>
          <a:p>
            <a:pPr marL="171450" indent="-171450" algn="r" rtl="1">
              <a:buFont typeface="Arial" panose="020B0604020202020204" pitchFamily="34" charset="0"/>
              <a:buChar char="•"/>
            </a:pPr>
            <a:r>
              <a:rPr lang="ar-EG" dirty="0"/>
              <a:t>أمضى </a:t>
            </a:r>
            <a:r>
              <a:rPr lang="en-US" dirty="0"/>
              <a:t>Kim and Mauborgne (1999) 10 </a:t>
            </a:r>
            <a:r>
              <a:rPr lang="ar-EG" dirty="0"/>
              <a:t>سنوات في البحث عن المنظمات التي طورت قيمة جديدة ومتفوقة بشكل أساسي ، وإنشاء أسواق جديدة وإعادة إنشاء الأسواق القائمة.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وجد الباحثون ستة طرق تمكن الشركات من إنشاء مساحة سوق جديدة.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 ومن المثير للاهتمام أن هذه الشركات تمكنت من القيام بذلك من خلال فحص المعلومات المألوفة في ضوء جديد. لم يتطلب تحقيق هدفهم رؤية فريدة أو بصيرة للمستقبل.</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أظهر البحث أن الشركات المبتكرة تتحرر من المجموعة التنافسية من خلال المراهنة على مساحة سوق جديدة بشكل أساسي - أي من خلال إنشاء منتجات أو خدمات لا يوجد لها منافسون مباشرون. </a:t>
            </a:r>
          </a:p>
          <a:p>
            <a:pPr marL="171450" indent="-171450" algn="r" rtl="1">
              <a:buFont typeface="Arial" panose="020B0604020202020204" pitchFamily="34" charset="0"/>
              <a:buChar char="•"/>
            </a:pPr>
            <a:r>
              <a:rPr lang="ar-EG" dirty="0"/>
              <a:t>يتطلب هذا المسار لتقييم الابتكار عقلية تنافسية مختلفة وطريقة منهجية للبحث عن الفرص.</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49971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بدلا من النظر داخل الحدود التقليدية التي تحدد كيفية منافسة الصناعة ، يمكن للمديرين النظر عنها بشكل منهجي. من خلال القيام بذلك ، يمكنهم العثور على أراض غير مأهولة تمثل ابتكارا حقيقيا في القيمة. </a:t>
            </a:r>
          </a:p>
          <a:p>
            <a:pPr marL="171450" indent="-171450" algn="just" rtl="1">
              <a:buFont typeface="Arial" panose="020B0604020202020204" pitchFamily="34" charset="0"/>
              <a:buChar char="•"/>
            </a:pPr>
            <a:r>
              <a:rPr lang="ar-EG" dirty="0"/>
              <a:t>يمكن استخلاص رؤى مماثلة من خلال النظر عبر المجموعات الاستراتيجية داخل الصناعة. عبر مجموعات المشترين. عبر عروض المنتجات والخدمات التكميلية ، وعبر التوجه الوظيفي والعاطفي للصناعة.</a:t>
            </a:r>
          </a:p>
          <a:p>
            <a:pPr marL="171450" indent="-171450" algn="just" rtl="1">
              <a:buFont typeface="Arial" panose="020B0604020202020204" pitchFamily="34" charset="0"/>
              <a:buChar char="•"/>
            </a:pPr>
            <a:r>
              <a:rPr lang="ar-EG" dirty="0"/>
              <a:t>يتم وصف التغيير في التفكير الاستراتيجي بهذه الطريقة: "بدلا من النظر داخل الحدود المقبولة التي تحدد كيفية تنافسنا ، يمكن للمديرين النظر بشكل منهجي عبرها. من خلال القيام بذلك ، يمكنهم العثور على أراض غير محتلة تمثل طفرة حقيقية في القيمة ".</a:t>
            </a:r>
          </a:p>
          <a:p>
            <a:pPr marL="171450" indent="-171450" algn="just" rtl="1">
              <a:buFont typeface="Arial" panose="020B0604020202020204" pitchFamily="34" charset="0"/>
              <a:buChar char="•"/>
            </a:pPr>
            <a:r>
              <a:rPr lang="ar-EG" dirty="0"/>
              <a:t>وهذا يحمل تعليما قيما وقابلا للتحويل لرواد الأعمال أثناء قيامهم بصياغة استراتيجية لمشاريعهم الجديدة. </a:t>
            </a:r>
          </a:p>
          <a:p>
            <a:pPr marL="171450" indent="-171450" algn="just" rtl="1">
              <a:buFont typeface="Arial" panose="020B0604020202020204" pitchFamily="34" charset="0"/>
              <a:buChar char="•"/>
            </a:pPr>
            <a:r>
              <a:rPr lang="ar-EG" dirty="0"/>
              <a:t>يعرض الجدول 2 النهج الستة التي يمكن لرواد الأعمال والمديرين استخدامها لإنشاء حيز سوق جديد.</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45553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الحدود التقليدية للمنافسة - &gt; المنافسة وجها لوجه - &gt; خلق مساحة سوق جديدة.</a:t>
            </a:r>
            <a:endParaRPr lang="en-US" b="1" dirty="0"/>
          </a:p>
          <a:p>
            <a:pPr algn="r" rtl="1"/>
            <a:endParaRPr lang="ar-EG" b="1" dirty="0"/>
          </a:p>
          <a:p>
            <a:pPr algn="r" rtl="1"/>
            <a:r>
              <a:rPr lang="en-US" dirty="0"/>
              <a:t>1.</a:t>
            </a:r>
            <a:r>
              <a:rPr lang="ar-EG" dirty="0"/>
              <a:t> </a:t>
            </a:r>
            <a:r>
              <a:rPr lang="ar-EG" b="1" dirty="0"/>
              <a:t>الصناعة</a:t>
            </a:r>
            <a:r>
              <a:rPr lang="ar-EG" dirty="0"/>
              <a:t> - تركز &gt; على المنافسين في صناعتها - &gt; تبحث عبر الصناعات البديلة.</a:t>
            </a:r>
          </a:p>
          <a:p>
            <a:pPr algn="r" rtl="1"/>
            <a:r>
              <a:rPr lang="ar-EG" dirty="0"/>
              <a:t>2. </a:t>
            </a:r>
            <a:r>
              <a:rPr lang="ar-EG" b="1" dirty="0"/>
              <a:t>المجموعة الاستراتيجية </a:t>
            </a:r>
            <a:r>
              <a:rPr lang="ar-EG" dirty="0"/>
              <a:t>- تركز &gt; على المركز التنافسي داخل المجموعة الاستراتيجية - &gt; تنظر عبر المجموعات الاستراتيجية داخل صناعتها.</a:t>
            </a:r>
          </a:p>
          <a:p>
            <a:pPr algn="r" rtl="1"/>
            <a:r>
              <a:rPr lang="ar-EG" dirty="0"/>
              <a:t>3. </a:t>
            </a:r>
            <a:r>
              <a:rPr lang="ar-EG" b="1" dirty="0"/>
              <a:t>مجموعة المشترين </a:t>
            </a:r>
            <a:r>
              <a:rPr lang="ar-EG" dirty="0"/>
              <a:t>- تركز &gt; على خدمة أفضل لمجموعة المشترين - &gt; تعيد تعريف مجموعة المشترين في الصناعة.</a:t>
            </a:r>
          </a:p>
          <a:p>
            <a:pPr algn="r" rtl="1"/>
            <a:r>
              <a:rPr lang="ar-EG" dirty="0"/>
              <a:t>4. </a:t>
            </a:r>
            <a:r>
              <a:rPr lang="ar-EG" b="1" dirty="0"/>
              <a:t>نطاق عروض المنتجات والخدمات </a:t>
            </a:r>
            <a:r>
              <a:rPr lang="ar-EG" dirty="0"/>
              <a:t>- يركز &gt; على تعظيم قيمة عروض المنتجات والخدمات ضمن حدود صناعتها - &gt; تتطلع إلى عروض المنتجات والخدمات التكميلية التي تتجاوز حدود صناعتها.</a:t>
            </a:r>
          </a:p>
          <a:p>
            <a:pPr algn="r" rtl="1"/>
            <a:r>
              <a:rPr lang="ar-EG" dirty="0"/>
              <a:t>5. </a:t>
            </a:r>
            <a:r>
              <a:rPr lang="ar-EG" b="1" dirty="0"/>
              <a:t>يركز التوجه الوظيفي العاطفي للصناعة </a:t>
            </a:r>
            <a:r>
              <a:rPr lang="ar-EG" dirty="0"/>
              <a:t>- &gt; على تحسين أداء السعر بما يتماشى مع التوجه الوظيفي والعاطفي لصناعتها - &gt; يعيد التفكير في التوجه الوظيفي والعاطفي لصناعتها.</a:t>
            </a:r>
          </a:p>
          <a:p>
            <a:pPr algn="r" rtl="1"/>
            <a:r>
              <a:rPr lang="ar-EG" dirty="0"/>
              <a:t>6. </a:t>
            </a:r>
            <a:r>
              <a:rPr lang="ar-EG" b="1" dirty="0"/>
              <a:t>الوقت</a:t>
            </a:r>
            <a:r>
              <a:rPr lang="ar-EG" dirty="0"/>
              <a:t> - يركز &gt; على التكيف مع الاتجاهات الخارجية فور حدوثها - &gt; يشارك في تشكيل الاتجاهات الخارجية بمرور الوقت.</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7305510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C3BBC-25F6-A994-74C6-E9E4A3FCD3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187F19-87EB-03BB-7328-97E507A625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83CC1B-D719-8A18-E808-BB047DD6AA61}"/>
              </a:ext>
            </a:extLst>
          </p:cNvPr>
          <p:cNvSpPr>
            <a:spLocks noGrp="1"/>
          </p:cNvSpPr>
          <p:nvPr>
            <p:ph type="body" idx="1"/>
          </p:nvPr>
        </p:nvSpPr>
        <p:spPr/>
        <p:txBody>
          <a:bodyPr/>
          <a:lstStyle/>
          <a:p>
            <a:pPr algn="ctr"/>
            <a:endParaRPr lang="en-US" sz="1600" b="1" dirty="0"/>
          </a:p>
          <a:p>
            <a:pPr algn="ctr" rtl="1"/>
            <a:r>
              <a:rPr lang="ar-EG" sz="1600" b="1" dirty="0"/>
              <a:t>حلول </a:t>
            </a:r>
            <a:r>
              <a:rPr lang="en-US" sz="1600" b="1" dirty="0"/>
              <a:t>GreenWave – </a:t>
            </a:r>
          </a:p>
          <a:p>
            <a:pPr algn="ctr" rtl="1"/>
            <a:r>
              <a:rPr lang="en-US" sz="1600" b="1" dirty="0"/>
              <a:t> </a:t>
            </a:r>
            <a:r>
              <a:rPr lang="ar-EG" sz="1600" b="1" dirty="0"/>
              <a:t>التخطيط الاستراتيجي لشركة ناشئة في مجال الطاقة المستدامة</a:t>
            </a:r>
            <a:endParaRPr lang="en-US" sz="1600" b="1" dirty="0"/>
          </a:p>
        </p:txBody>
      </p:sp>
      <p:sp>
        <p:nvSpPr>
          <p:cNvPr id="4" name="Slide Number Placeholder 3">
            <a:extLst>
              <a:ext uri="{FF2B5EF4-FFF2-40B4-BE49-F238E27FC236}">
                <a16:creationId xmlns:a16="http://schemas.microsoft.com/office/drawing/2014/main" id="{9E6F89D5-CEA9-06BE-E3A3-3688227E131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514188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a:p>
            <a:pPr marL="171450" indent="-171450" algn="r" rtl="1">
              <a:buFont typeface="Arial" panose="020B0604020202020204" pitchFamily="34" charset="0"/>
              <a:buChar char="•"/>
            </a:pPr>
            <a:r>
              <a:rPr lang="en-US" dirty="0"/>
              <a:t>GreenWave Solutions </a:t>
            </a:r>
            <a:r>
              <a:rPr lang="ar-EG" b="1" dirty="0"/>
              <a:t>هي شركة ناشئة </a:t>
            </a:r>
            <a:r>
              <a:rPr lang="ar-EG" dirty="0"/>
              <a:t>تأسست في عام 2023 في أوستن ، تكساس ، </a:t>
            </a:r>
            <a:r>
              <a:rPr lang="ar-EG" b="1" dirty="0"/>
              <a:t>بهدف تسريع اعتماد الطاقة المتجددة في الشركات الصغيرة والمتوسطة الحجم (</a:t>
            </a:r>
            <a:r>
              <a:rPr lang="en-US" b="1" dirty="0"/>
              <a:t>SMEs</a:t>
            </a:r>
            <a:r>
              <a:rPr lang="en-US" dirty="0"/>
              <a:t>) </a:t>
            </a:r>
            <a:r>
              <a:rPr lang="ar-EG" b="1" dirty="0"/>
              <a:t>من خلال توفير أنظمة طاقة شمسية معيارية ميسورة التكلفة</a:t>
            </a:r>
            <a:r>
              <a:rPr lang="ar-EG" dirty="0"/>
              <a:t>. تهدف الشركة إلى تلبية الطلب المتزايد على حلول الطاقة المستدامة في القطاع التجاري ، </a:t>
            </a:r>
            <a:r>
              <a:rPr lang="ar-EG" b="1" dirty="0"/>
              <a:t>مع التركيز على الشركات التي تفتقر إلى رأس المال أو الخبرة لتنفيذ مشاريع الطاقة المتجددة واسعة النطاق</a:t>
            </a:r>
            <a:r>
              <a:rPr lang="ar-EG" dirty="0"/>
              <a:t>. </a:t>
            </a:r>
            <a:endParaRPr lang="en-US" dirty="0"/>
          </a:p>
          <a:p>
            <a:pPr marL="171450" indent="-171450" algn="r" rtl="1">
              <a:buFont typeface="Arial" panose="020B0604020202020204" pitchFamily="34" charset="0"/>
              <a:buChar char="•"/>
            </a:pPr>
            <a:r>
              <a:rPr lang="ar-EG" dirty="0"/>
              <a:t>بقيادة المؤسس والرئيس التنفيذي ، </a:t>
            </a:r>
            <a:r>
              <a:rPr lang="ar-EG" b="1" dirty="0"/>
              <a:t>عائشة باتيل </a:t>
            </a:r>
            <a:r>
              <a:rPr lang="ar-EG" dirty="0"/>
              <a:t>، طورت </a:t>
            </a:r>
            <a:r>
              <a:rPr lang="en-US" dirty="0"/>
              <a:t>GreenWave Solutions </a:t>
            </a:r>
            <a:r>
              <a:rPr lang="ar-EG" b="1" dirty="0"/>
              <a:t>نموذجا </a:t>
            </a:r>
            <a:r>
              <a:rPr lang="ar-EG" dirty="0"/>
              <a:t>قابلا للتطوير </a:t>
            </a:r>
            <a:r>
              <a:rPr lang="ar-EG" b="1" dirty="0"/>
              <a:t>يجمع بين تركيب الألواح الشمسية وتخزين الطاقة وبرامج إدارة الطاقة الذكية لتحسين استخدام الطاق</a:t>
            </a:r>
            <a:r>
              <a:rPr lang="ar-EG" dirty="0"/>
              <a:t>ة للشركات الصغيرة والمتوسطة.</a:t>
            </a:r>
            <a:endParaRPr lang="en-US" dirty="0"/>
          </a:p>
          <a:p>
            <a:pPr algn="r" rtl="1"/>
            <a:endParaRPr lang="ar-EG" dirty="0"/>
          </a:p>
          <a:p>
            <a:pPr marL="171450" indent="-171450" algn="r" rtl="1">
              <a:buFont typeface="Arial" panose="020B0604020202020204" pitchFamily="34" charset="0"/>
              <a:buChar char="•"/>
            </a:pPr>
            <a:r>
              <a:rPr lang="ar-EG" dirty="0"/>
              <a:t>يتسم مشهد ريادة الأعمال في عام 2025 بقدرة تنافسية عالية ، مع زيادة الدعم التنظيمي للطاقة المتجددة والوعي المتزايد بالاستدامة بين الشركات. ومع ذلك ، فإن التحديات مثل التكاليف الأولية المرتفعة وعمليات التركيب المعقدة والمنافسة في السوق من مزودي الطاقة الراسخين تشكل عقبات كبيرة.</a:t>
            </a:r>
            <a:endParaRPr lang="en-US" dirty="0"/>
          </a:p>
          <a:p>
            <a:pPr marL="171450" indent="-171450" algn="r" rtl="1">
              <a:buFont typeface="Arial" panose="020B0604020202020204" pitchFamily="34" charset="0"/>
              <a:buChar char="•"/>
            </a:pPr>
            <a:r>
              <a:rPr lang="ar-EG" dirty="0"/>
              <a:t> تسعى </a:t>
            </a:r>
            <a:r>
              <a:rPr lang="en-US" dirty="0"/>
              <a:t>GreenWave Solutions </a:t>
            </a:r>
            <a:r>
              <a:rPr lang="ar-EG" b="1" dirty="0"/>
              <a:t>إلى اقتطاع مكانة من خلال تقديم حلول فعالة من حيث التكلفة وجاهزة مصممة خصيصا لتلبية الاحتياجات المحددة للشركات الصغيرة والمتوسطة في </a:t>
            </a:r>
            <a:r>
              <a:rPr lang="ar-EG" b="1" u="sng" dirty="0"/>
              <a:t>قطاعي البيع بالتجزئة والضيافة.</a:t>
            </a:r>
            <a:endParaRPr lang="en-US" b="1" u="sng"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578696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تطوير الخطة الاستراتيجية</a:t>
            </a:r>
          </a:p>
          <a:p>
            <a:pPr algn="just" rtl="1"/>
            <a:r>
              <a:rPr lang="ar-EG" dirty="0"/>
              <a:t>طورت </a:t>
            </a:r>
            <a:r>
              <a:rPr lang="en-US" dirty="0"/>
              <a:t>GreenWave Solutions </a:t>
            </a:r>
            <a:r>
              <a:rPr lang="ar-EG" dirty="0"/>
              <a:t>خطة استراتيجية شاملة لتوجيه نموها ودخولها إلى السوق ، وفقا للمبادئ الموضحة في دورة استراتيجية ريادة الأعمال </a:t>
            </a:r>
            <a:r>
              <a:rPr lang="en-US" dirty="0"/>
              <a:t>ENT 624</a:t>
            </a:r>
          </a:p>
          <a:p>
            <a:pPr algn="just" rtl="1"/>
            <a:endParaRPr lang="en-US" dirty="0"/>
          </a:p>
          <a:p>
            <a:pPr algn="just" rtl="1"/>
            <a:r>
              <a:rPr lang="en-US" dirty="0"/>
              <a:t> </a:t>
            </a:r>
            <a:r>
              <a:rPr lang="ar-EG" dirty="0"/>
              <a:t>تم تصميم الخطة </a:t>
            </a:r>
            <a:r>
              <a:rPr lang="ar-EG" b="1" dirty="0"/>
              <a:t>لتوضيح رؤية الشركة </a:t>
            </a:r>
            <a:r>
              <a:rPr lang="ar-EG" dirty="0"/>
              <a:t>، </a:t>
            </a:r>
            <a:r>
              <a:rPr lang="ar-EG" b="1" dirty="0"/>
              <a:t>وتحليل البيئات الخارجية والداخلية </a:t>
            </a:r>
            <a:r>
              <a:rPr lang="ar-EG" dirty="0"/>
              <a:t>، </a:t>
            </a:r>
            <a:r>
              <a:rPr lang="ar-EG" b="1" dirty="0"/>
              <a:t>وإنشاء موقع استراتيجي مستدام باستخدام تحليل </a:t>
            </a:r>
            <a:r>
              <a:rPr lang="en-US" b="1" dirty="0"/>
              <a:t>TOWS</a:t>
            </a:r>
            <a:r>
              <a:rPr lang="en-US" dirty="0"/>
              <a:t>.</a:t>
            </a:r>
          </a:p>
          <a:p>
            <a:pPr algn="just" rtl="1"/>
            <a:endParaRPr lang="en-US" b="1" dirty="0"/>
          </a:p>
          <a:p>
            <a:pPr algn="just" rtl="1"/>
            <a:r>
              <a:rPr lang="en-US" b="1" dirty="0"/>
              <a:t>1. </a:t>
            </a:r>
            <a:r>
              <a:rPr lang="ar-EG" b="1" dirty="0"/>
              <a:t>ملخص تنفيذي</a:t>
            </a:r>
          </a:p>
          <a:p>
            <a:pPr marL="171450" indent="-171450" algn="just" rtl="1">
              <a:buFont typeface="Arial" panose="020B0604020202020204" pitchFamily="34" charset="0"/>
              <a:buChar char="•"/>
            </a:pPr>
            <a:r>
              <a:rPr lang="ar-EG" dirty="0"/>
              <a:t>تتمثل مهمة </a:t>
            </a:r>
            <a:r>
              <a:rPr lang="en-US" dirty="0"/>
              <a:t>GreenWave Solutions </a:t>
            </a:r>
            <a:r>
              <a:rPr lang="ar-EG" dirty="0"/>
              <a:t>في </a:t>
            </a:r>
            <a:r>
              <a:rPr lang="ar-EG" b="1" dirty="0"/>
              <a:t>تمكين الشركات الصغيرة والمتوسطة من الانتقال إلى الطاقة المتجددة من خلال أنظمة الطاقة الشمسية المعيارية بأسعار معقولة وإدارة الطاقة الذكية</a:t>
            </a:r>
            <a:r>
              <a:rPr lang="ar-EG" dirty="0"/>
              <a:t>. </a:t>
            </a:r>
            <a:endParaRPr lang="en-US" dirty="0"/>
          </a:p>
          <a:p>
            <a:pPr marL="171450" indent="-171450" algn="just" rtl="1">
              <a:buFont typeface="Arial" panose="020B0604020202020204" pitchFamily="34" charset="0"/>
              <a:buChar char="•"/>
            </a:pPr>
            <a:r>
              <a:rPr lang="en-US" dirty="0"/>
              <a:t>.</a:t>
            </a:r>
            <a:r>
              <a:rPr lang="ar-EG" dirty="0"/>
              <a:t>تستهدف الشركة </a:t>
            </a:r>
            <a:r>
              <a:rPr lang="ar-EG" b="1" dirty="0"/>
              <a:t>شركات البيع بالتجزئة والضيافة </a:t>
            </a:r>
            <a:r>
              <a:rPr lang="ar-EG" dirty="0"/>
              <a:t>في جنوب غرب الولايات المتحدة ، مع خطط للتوسع على المستوى الوطني بحلول عام 2028.</a:t>
            </a:r>
            <a:endParaRPr lang="en-US" dirty="0"/>
          </a:p>
          <a:p>
            <a:pPr marL="171450" indent="-171450" algn="just" rtl="1">
              <a:buFont typeface="Arial" panose="020B0604020202020204" pitchFamily="34" charset="0"/>
              <a:buChar char="•"/>
            </a:pPr>
            <a:r>
              <a:rPr lang="ar-EG" dirty="0"/>
              <a:t> تشمل </a:t>
            </a:r>
            <a:r>
              <a:rPr lang="ar-EG" b="1" dirty="0"/>
              <a:t>متطلبات رأس المال الأولية 2 مليون دولار لتطوير المنتجات والتسويق والتركيبات الأولية </a:t>
            </a:r>
            <a:r>
              <a:rPr lang="ar-EG" dirty="0"/>
              <a:t>، ليتم تمويلها من خلال </a:t>
            </a:r>
            <a:r>
              <a:rPr lang="ar-EG" b="1" dirty="0"/>
              <a:t>مزيج من رأس المال الاستثماري والمنح الحكومية </a:t>
            </a:r>
            <a:r>
              <a:rPr lang="ar-EG" dirty="0"/>
              <a:t>لمبادرات الطاقة المتجددة.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119668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2. تحليل البيئة الخارجية</a:t>
            </a:r>
          </a:p>
          <a:p>
            <a:pPr marL="171450" indent="-171450" algn="r" rtl="1">
              <a:buFont typeface="Arial" panose="020B0604020202020204" pitchFamily="34" charset="0"/>
              <a:buChar char="•"/>
            </a:pPr>
            <a:r>
              <a:rPr lang="ar-EG" dirty="0"/>
              <a:t>يشهد </a:t>
            </a:r>
            <a:r>
              <a:rPr lang="ar-EG" u="sng" dirty="0"/>
              <a:t>قطاع الطاقة المتجددة نموا سريعا </a:t>
            </a:r>
            <a:r>
              <a:rPr lang="ar-EG" dirty="0"/>
              <a:t>، </a:t>
            </a:r>
            <a:r>
              <a:rPr lang="ar-EG" u="sng" dirty="0"/>
              <a:t>مدفوعا بالحوافز الاقتصادية ، مثل الإعفاءات الضريبية الفيدرالية </a:t>
            </a:r>
            <a:r>
              <a:rPr lang="ar-EG" dirty="0"/>
              <a:t>، </a:t>
            </a:r>
            <a:r>
              <a:rPr lang="ar-EG" u="sng" dirty="0"/>
              <a:t>والتحولات الاجتماعية والثقافية نحو الاستدامة</a:t>
            </a:r>
            <a:r>
              <a:rPr lang="ar-EG" dirty="0"/>
              <a:t>.</a:t>
            </a:r>
            <a:endParaRPr lang="en-US" dirty="0"/>
          </a:p>
          <a:p>
            <a:pPr marL="171450" indent="-171450" algn="r" rtl="1">
              <a:buFont typeface="Arial" panose="020B0604020202020204" pitchFamily="34" charset="0"/>
              <a:buChar char="•"/>
            </a:pPr>
            <a:r>
              <a:rPr lang="ar-EG" dirty="0"/>
              <a:t> تشير الاتجاهات الحديثة إلى زيادة سنوية بنسبة 15٪ في اعتماد الطاقة الشمسية بين الشركات الصغيرة والمتوسطة ، مع </a:t>
            </a:r>
            <a:r>
              <a:rPr lang="ar-EG" b="1" dirty="0"/>
              <a:t>حجم سوق متوقع يبلغ 10 مليارات دولار </a:t>
            </a:r>
            <a:r>
              <a:rPr lang="ar-EG" dirty="0"/>
              <a:t>بحلول عام 2027</a:t>
            </a:r>
            <a:endParaRPr lang="en-US" dirty="0"/>
          </a:p>
          <a:p>
            <a:pPr marL="171450" indent="-171450" algn="r" rtl="1">
              <a:buFont typeface="Arial" panose="020B0604020202020204" pitchFamily="34" charset="0"/>
              <a:buChar char="•"/>
            </a:pPr>
            <a:r>
              <a:rPr lang="ar-EG" dirty="0"/>
              <a:t> يشمل </a:t>
            </a:r>
            <a:r>
              <a:rPr lang="ar-EG" b="1" dirty="0"/>
              <a:t>المنافسون الرئيسيون </a:t>
            </a:r>
            <a:r>
              <a:rPr lang="ar-EG" dirty="0"/>
              <a:t>مزودي خدمات على نطاق واسع مثل </a:t>
            </a:r>
            <a:r>
              <a:rPr lang="en-US" b="1" dirty="0"/>
              <a:t>Tesla Energy </a:t>
            </a:r>
            <a:r>
              <a:rPr lang="ar-EG" b="1" dirty="0"/>
              <a:t>و </a:t>
            </a:r>
            <a:r>
              <a:rPr lang="en-US" b="1" dirty="0"/>
              <a:t>Sunrun ، </a:t>
            </a:r>
            <a:r>
              <a:rPr lang="ar-EG" dirty="0"/>
              <a:t>والتي تركز على </a:t>
            </a:r>
            <a:r>
              <a:rPr lang="ar-EG" u="sng" dirty="0"/>
              <a:t>المشاريع السكنية والتجارية الكبيرة </a:t>
            </a:r>
            <a:r>
              <a:rPr lang="ar-EG" dirty="0"/>
              <a:t>، </a:t>
            </a:r>
            <a:r>
              <a:rPr lang="ar-EG" u="sng" dirty="0"/>
              <a:t>واللاعبين الإقليميين الذين يقدمون حلولا مخصصة</a:t>
            </a:r>
            <a:r>
              <a:rPr lang="ar-EG" dirty="0"/>
              <a:t>.</a:t>
            </a:r>
            <a:endParaRPr lang="en-US" dirty="0"/>
          </a:p>
          <a:p>
            <a:pPr marL="171450" indent="-171450" algn="r" rtl="1">
              <a:buFont typeface="Arial" panose="020B0604020202020204" pitchFamily="34" charset="0"/>
              <a:buChar char="•"/>
            </a:pPr>
            <a:r>
              <a:rPr lang="ar-EG" dirty="0"/>
              <a:t> تخدم </a:t>
            </a:r>
            <a:r>
              <a:rPr lang="en-US" dirty="0"/>
              <a:t>GreenWave Solutions </a:t>
            </a:r>
            <a:r>
              <a:rPr lang="ar-EG" b="1" dirty="0"/>
              <a:t>الشركات الصغيرة والمتوسطة</a:t>
            </a:r>
            <a:r>
              <a:rPr lang="ar-EG" dirty="0"/>
              <a:t> بإيرادات سنوية تتراوح بين 1 مليون دولار و 10 ملايين دولار ، </a:t>
            </a:r>
            <a:r>
              <a:rPr lang="ar-EG" u="sng" dirty="0"/>
              <a:t>وتستهدف المالكين الذين يقدرون توفير التكاليف والتأثير البيئي</a:t>
            </a:r>
            <a:r>
              <a:rPr lang="ar-EG" dirty="0"/>
              <a:t>.</a:t>
            </a:r>
            <a:endParaRPr lang="en-US" dirty="0"/>
          </a:p>
          <a:p>
            <a:pPr marL="171450" indent="-171450" algn="r" rtl="1">
              <a:buFont typeface="Arial" panose="020B0604020202020204" pitchFamily="34" charset="0"/>
              <a:buChar char="•"/>
            </a:pPr>
            <a:r>
              <a:rPr lang="ar-EG" dirty="0"/>
              <a:t> </a:t>
            </a:r>
            <a:r>
              <a:rPr lang="ar-EG" b="1" dirty="0"/>
              <a:t>لخلق الوعي </a:t>
            </a:r>
            <a:r>
              <a:rPr lang="ar-EG" dirty="0"/>
              <a:t>، تخطط الشركة للاستفادة من </a:t>
            </a:r>
            <a:r>
              <a:rPr lang="ar-EG" u="sng" dirty="0"/>
              <a:t>التسويق الرقمي والشراكات مع جمعيات الأعمال المحلية </a:t>
            </a:r>
            <a:r>
              <a:rPr lang="ar-EG" dirty="0"/>
              <a:t>ودراسات الحالة التي تعرض التركيبات الناجحة.</a:t>
            </a:r>
          </a:p>
          <a:p>
            <a:pPr algn="r" rtl="1"/>
            <a:br>
              <a:rPr lang="ar-EG" b="1" dirty="0"/>
            </a:br>
            <a:r>
              <a:rPr lang="ar-EG" b="1" dirty="0"/>
              <a:t>3. تحليل البيئة الداخلية</a:t>
            </a:r>
          </a:p>
          <a:p>
            <a:pPr marL="171450" indent="-171450" algn="r" rtl="1">
              <a:buFont typeface="Arial" panose="020B0604020202020204" pitchFamily="34" charset="0"/>
              <a:buChar char="•"/>
            </a:pPr>
            <a:r>
              <a:rPr lang="ar-EG" dirty="0"/>
              <a:t>يتكون فريق الإدارة من </a:t>
            </a:r>
            <a:r>
              <a:rPr lang="ar-EG" b="1" dirty="0"/>
              <a:t>عائشة باتيل </a:t>
            </a:r>
            <a:r>
              <a:rPr lang="ar-EG" dirty="0"/>
              <a:t>(الرئيس التنفيذي ، مع 10 سنوات من الخبرة في الشركات الناشئة في مجال الطاقة المتجددة) ، </a:t>
            </a:r>
            <a:r>
              <a:rPr lang="ar-EG" b="1" dirty="0"/>
              <a:t>ومايكل تشين </a:t>
            </a:r>
            <a:r>
              <a:rPr lang="ar-EG" dirty="0"/>
              <a:t>(كبير مسؤولي التكنولوجيا ، خبير في تكنولوجيا الطاقة الشمسية) ، </a:t>
            </a:r>
            <a:r>
              <a:rPr lang="ar-EG" b="1" dirty="0"/>
              <a:t>وسارة لوبيز </a:t>
            </a:r>
            <a:r>
              <a:rPr lang="ar-EG" dirty="0"/>
              <a:t>(المدير المالي ، مع خبرة في الإستراتيجية المالية للشركات الناشئة).</a:t>
            </a:r>
            <a:endParaRPr lang="en-US" dirty="0"/>
          </a:p>
          <a:p>
            <a:pPr marL="171450" indent="-171450" algn="r" rtl="1">
              <a:buFont typeface="Arial" panose="020B0604020202020204" pitchFamily="34" charset="0"/>
              <a:buChar char="•"/>
            </a:pPr>
            <a:r>
              <a:rPr lang="ar-EG" dirty="0"/>
              <a:t> تشمل </a:t>
            </a:r>
            <a:r>
              <a:rPr lang="ar-EG" b="1" dirty="0"/>
              <a:t>نقاط القوة </a:t>
            </a:r>
            <a:r>
              <a:rPr lang="ar-EG" dirty="0"/>
              <a:t>لدى الفريق </a:t>
            </a:r>
            <a:r>
              <a:rPr lang="ar-EG" u="sng" dirty="0"/>
              <a:t>الخبرة الفنية والاتصالات الصناعية </a:t>
            </a:r>
            <a:r>
              <a:rPr lang="ar-EG" dirty="0"/>
              <a:t>، لكنهم </a:t>
            </a:r>
            <a:r>
              <a:rPr lang="ar-EG" b="1" u="sng" dirty="0"/>
              <a:t>يفتقرون إلى الخبرة التسويقية الواسعة </a:t>
            </a:r>
            <a:r>
              <a:rPr lang="ar-EG" dirty="0"/>
              <a:t>، والتي يخططون لمعالجتها </a:t>
            </a:r>
            <a:r>
              <a:rPr lang="ar-EG" b="1" dirty="0"/>
              <a:t>من خلال تعيين مدير تسويق في العام 2. </a:t>
            </a:r>
            <a:endParaRPr lang="en-US" b="1" dirty="0"/>
          </a:p>
          <a:p>
            <a:pPr marL="171450" indent="-171450" algn="r" rtl="1">
              <a:buFont typeface="Arial" panose="020B0604020202020204" pitchFamily="34" charset="0"/>
              <a:buChar char="•"/>
            </a:pPr>
            <a:r>
              <a:rPr lang="ar-EG" dirty="0"/>
              <a:t>يتم </a:t>
            </a:r>
            <a:r>
              <a:rPr lang="ar-EG" b="1" dirty="0"/>
              <a:t>تنظيم العمل كشركة ناشئة هزيلة ذات هيكل مسطح </a:t>
            </a:r>
            <a:r>
              <a:rPr lang="ar-EG" dirty="0"/>
              <a:t>، </a:t>
            </a:r>
            <a:r>
              <a:rPr lang="ar-EG" u="sng" dirty="0"/>
              <a:t>مع التركيز على خفة الحركة والتعاون</a:t>
            </a:r>
            <a:r>
              <a:rPr lang="ar-EG" dirty="0"/>
              <a:t>.</a:t>
            </a:r>
            <a:endParaRPr lang="en-US" dirty="0"/>
          </a:p>
          <a:p>
            <a:pPr marL="171450" indent="-171450" algn="r" rtl="1">
              <a:buFont typeface="Arial" panose="020B0604020202020204" pitchFamily="34" charset="0"/>
              <a:buChar char="•"/>
            </a:pPr>
            <a:r>
              <a:rPr lang="ar-EG" dirty="0"/>
              <a:t> تتطلب </a:t>
            </a:r>
            <a:r>
              <a:rPr lang="en-US" dirty="0"/>
              <a:t>GreenWave Solutions </a:t>
            </a:r>
            <a:r>
              <a:rPr lang="ar-EG" dirty="0"/>
              <a:t>مهارات في هندسة الطاقة الشمسية وتطوير البرمجيات وإدارة علاقات العملاء ، مع خطط للاستعانة بمصادر خارجية للتركيب للمقاولين المعتمدين لتقليل التكاليف العامة.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14977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4. الاستراتيجيات المالية</a:t>
            </a:r>
          </a:p>
          <a:p>
            <a:pPr marL="171450" indent="-171450" algn="just" rtl="1">
              <a:buFont typeface="Arial" panose="020B0604020202020204" pitchFamily="34" charset="0"/>
              <a:buChar char="•"/>
            </a:pPr>
            <a:r>
              <a:rPr lang="ar-EG" dirty="0"/>
              <a:t>تقدر </a:t>
            </a:r>
            <a:r>
              <a:rPr lang="ar-EG" b="1" dirty="0"/>
              <a:t>تكاليف بدء التشغيل بمبلغ 1.5 مليون دولار </a:t>
            </a:r>
            <a:r>
              <a:rPr lang="ar-EG" dirty="0"/>
              <a:t>، تغطي المعدات وتطوير البرمجيات والتسويق الأولي.</a:t>
            </a:r>
            <a:endParaRPr lang="en-US" dirty="0"/>
          </a:p>
          <a:p>
            <a:pPr marL="171450" indent="-171450" algn="just" rtl="1">
              <a:buFont typeface="Arial" panose="020B0604020202020204" pitchFamily="34" charset="0"/>
              <a:buChar char="•"/>
            </a:pPr>
            <a:r>
              <a:rPr lang="ar-EG" dirty="0"/>
              <a:t> حصلت </a:t>
            </a:r>
            <a:r>
              <a:rPr lang="en-US" dirty="0"/>
              <a:t>GreenWave Solutions </a:t>
            </a:r>
            <a:r>
              <a:rPr lang="ar-EG" dirty="0"/>
              <a:t>على </a:t>
            </a:r>
            <a:r>
              <a:rPr lang="ar-EG" b="1" dirty="0"/>
              <a:t>تمويل أولي بقيمة 500,000 دولار</a:t>
            </a:r>
            <a:r>
              <a:rPr lang="ar-EG" dirty="0"/>
              <a:t> من المستثمرين الملاك </a:t>
            </a:r>
            <a:r>
              <a:rPr lang="ar-EG" b="1" dirty="0"/>
              <a:t>وتسعى للحصول على مليون دولار من رأس المال الاستثماري</a:t>
            </a:r>
            <a:r>
              <a:rPr lang="ar-EG" dirty="0"/>
              <a:t>. </a:t>
            </a:r>
            <a:endParaRPr lang="en-US" dirty="0"/>
          </a:p>
          <a:p>
            <a:pPr marL="171450" indent="-171450" algn="just" rtl="1">
              <a:buFont typeface="Arial" panose="020B0604020202020204" pitchFamily="34" charset="0"/>
              <a:buChar char="•"/>
            </a:pPr>
            <a:r>
              <a:rPr lang="ar-EG" dirty="0"/>
              <a:t>تتقدم الشركة أيضا </a:t>
            </a:r>
            <a:r>
              <a:rPr lang="ar-EG" b="1" dirty="0"/>
              <a:t>بطلب للحصول على منحة قدرها 250,000 ألف دولار من وزارة الطاقة الأمريكية</a:t>
            </a:r>
            <a:r>
              <a:rPr lang="ar-EG" dirty="0"/>
              <a:t>.</a:t>
            </a:r>
            <a:endParaRPr lang="en-US" dirty="0"/>
          </a:p>
          <a:p>
            <a:pPr marL="171450" indent="-171450" algn="just" rtl="1">
              <a:buFont typeface="Arial" panose="020B0604020202020204" pitchFamily="34" charset="0"/>
              <a:buChar char="•"/>
            </a:pPr>
            <a:r>
              <a:rPr lang="ar-EG" dirty="0"/>
              <a:t> تتوقع البيانات المالية المبدئية نقطة التعادل بحلول العام 3 ، بإيرادات قدرها 3 ملايين دولار وهامش ربح صافي بنسبة 10٪ بحلول العام 5.</a:t>
            </a:r>
            <a:endParaRPr lang="en-US" dirty="0"/>
          </a:p>
          <a:p>
            <a:pPr marL="171450" indent="-171450" algn="just" rtl="1">
              <a:buFont typeface="Arial" panose="020B0604020202020204" pitchFamily="34" charset="0"/>
              <a:buChar char="•"/>
            </a:pPr>
            <a:r>
              <a:rPr lang="ar-EG" dirty="0"/>
              <a:t> تشمل </a:t>
            </a:r>
            <a:r>
              <a:rPr lang="ar-EG" b="1" dirty="0"/>
              <a:t>الاستراتيجيات المالية </a:t>
            </a:r>
            <a:r>
              <a:rPr lang="ar-EG" dirty="0"/>
              <a:t>الرئيسية </a:t>
            </a:r>
            <a:r>
              <a:rPr lang="ar-EG" u="sng" dirty="0"/>
              <a:t>خيارات التأجير للعملاء لتقليل التكاليف الأولية ونموذج اشتراك لبرامج إدارة الطاقة لتوليد إيرادات متكررة</a:t>
            </a:r>
            <a:r>
              <a:rPr lang="ar-EG" dirty="0"/>
              <a:t>.</a:t>
            </a:r>
            <a:endParaRPr lang="en-US" dirty="0"/>
          </a:p>
          <a:p>
            <a:pPr algn="just" rtl="1"/>
            <a:endParaRPr lang="ar-EG" dirty="0"/>
          </a:p>
          <a:p>
            <a:pPr algn="just" rtl="1"/>
            <a:r>
              <a:rPr lang="ar-EG" b="1" dirty="0"/>
              <a:t>5. المخاطر الحرجة واستراتيجية الخروج</a:t>
            </a:r>
          </a:p>
          <a:p>
            <a:pPr marL="171450" indent="-171450" algn="just" rtl="1">
              <a:buFont typeface="Arial" panose="020B0604020202020204" pitchFamily="34" charset="0"/>
              <a:buChar char="•"/>
            </a:pPr>
            <a:r>
              <a:rPr lang="ar-EG" dirty="0"/>
              <a:t>تشمل </a:t>
            </a:r>
            <a:r>
              <a:rPr lang="ar-EG" b="1" dirty="0"/>
              <a:t>المخاطر الرئيسية </a:t>
            </a:r>
            <a:r>
              <a:rPr lang="ar-EG" u="sng" dirty="0"/>
              <a:t>اضطرابات سلسلة التوريد </a:t>
            </a:r>
            <a:r>
              <a:rPr lang="ar-EG" dirty="0"/>
              <a:t>لمكونات الطاقة الشمسية ، </a:t>
            </a:r>
            <a:r>
              <a:rPr lang="ar-EG" u="sng" dirty="0"/>
              <a:t>والتغييرات التنظيمية </a:t>
            </a:r>
            <a:r>
              <a:rPr lang="ar-EG" dirty="0"/>
              <a:t>، </a:t>
            </a:r>
            <a:r>
              <a:rPr lang="ar-EG" u="sng" dirty="0"/>
              <a:t>والمنافسة من الشركات الكبرى</a:t>
            </a:r>
            <a:r>
              <a:rPr lang="ar-EG" dirty="0"/>
              <a:t>. </a:t>
            </a:r>
            <a:endParaRPr lang="en-US" dirty="0"/>
          </a:p>
          <a:p>
            <a:pPr marL="171450" indent="-171450" algn="just" rtl="1">
              <a:buFont typeface="Arial" panose="020B0604020202020204" pitchFamily="34" charset="0"/>
              <a:buChar char="•"/>
            </a:pPr>
            <a:r>
              <a:rPr lang="ar-EG" dirty="0"/>
              <a:t>تخطط </a:t>
            </a:r>
            <a:r>
              <a:rPr lang="en-US" dirty="0"/>
              <a:t>GreenWave Solutions </a:t>
            </a:r>
            <a:r>
              <a:rPr lang="ar-EG" dirty="0"/>
              <a:t>للتخفيف من هذه المخاطر من خلال </a:t>
            </a:r>
            <a:r>
              <a:rPr lang="ar-EG" b="1" dirty="0"/>
              <a:t>تنويع الموردين </a:t>
            </a:r>
            <a:r>
              <a:rPr lang="ar-EG" dirty="0"/>
              <a:t>، </a:t>
            </a:r>
            <a:r>
              <a:rPr lang="ar-EG" b="1" dirty="0"/>
              <a:t>والبقاء على اطلاع بتغييرات السياسة </a:t>
            </a:r>
            <a:r>
              <a:rPr lang="ar-EG" dirty="0"/>
              <a:t>، </a:t>
            </a:r>
            <a:r>
              <a:rPr lang="ar-EG" b="1" dirty="0"/>
              <a:t>والتركيز على سوق متخصصة أقل خدمة من قبل المنافسين</a:t>
            </a:r>
            <a:r>
              <a:rPr lang="ar-EG" dirty="0"/>
              <a:t>.</a:t>
            </a:r>
            <a:endParaRPr lang="en-US" dirty="0"/>
          </a:p>
          <a:p>
            <a:pPr marL="171450" indent="-171450" algn="just" rtl="1">
              <a:buFont typeface="Arial" panose="020B0604020202020204" pitchFamily="34" charset="0"/>
              <a:buChar char="•"/>
            </a:pPr>
            <a:r>
              <a:rPr lang="ar-EG" dirty="0"/>
              <a:t> تتضمن </a:t>
            </a:r>
            <a:r>
              <a:rPr lang="ar-EG" b="1" dirty="0"/>
              <a:t>استراتيجية الخروج </a:t>
            </a:r>
            <a:r>
              <a:rPr lang="ar-EG" u="sng" dirty="0"/>
              <a:t>عملية استحواذ محتملة </a:t>
            </a:r>
            <a:r>
              <a:rPr lang="ar-EG" dirty="0"/>
              <a:t>من قبل شركة طاقة أكبر أو </a:t>
            </a:r>
            <a:r>
              <a:rPr lang="ar-EG" u="sng" dirty="0"/>
              <a:t>اكتتاب عام بحلول عام 2030 </a:t>
            </a:r>
            <a:r>
              <a:rPr lang="ar-EG" dirty="0"/>
              <a:t>، مما يجذب المستثمرين الذين يبحثون عن فرص للطاقة المستدامة.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68189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6. تحليل </a:t>
            </a:r>
            <a:r>
              <a:rPr lang="en-US" b="1" dirty="0"/>
              <a:t>TOWS</a:t>
            </a:r>
          </a:p>
          <a:p>
            <a:pPr algn="just" rtl="1"/>
            <a:r>
              <a:rPr lang="ar-EG" u="sng" dirty="0"/>
              <a:t>أجرت </a:t>
            </a:r>
            <a:r>
              <a:rPr lang="en-US" u="sng" dirty="0"/>
              <a:t>GreenWave Solutions </a:t>
            </a:r>
            <a:r>
              <a:rPr lang="ar-EG" u="sng" dirty="0"/>
              <a:t>تحليلا ل </a:t>
            </a:r>
            <a:r>
              <a:rPr lang="en-US" u="sng" dirty="0"/>
              <a:t>TOWS </a:t>
            </a:r>
            <a:r>
              <a:rPr lang="ar-EG" u="sng" dirty="0"/>
              <a:t>لتطوير استراتيجيات تستفيد من الفرص وتخفف من التهديدات:</a:t>
            </a:r>
            <a:endParaRPr lang="en-US" u="sng" dirty="0"/>
          </a:p>
          <a:p>
            <a:pPr algn="just" rtl="1"/>
            <a:endParaRPr lang="ar-EG" dirty="0"/>
          </a:p>
          <a:p>
            <a:pPr algn="just" rtl="1"/>
            <a:r>
              <a:rPr lang="ar-EG" b="1" dirty="0"/>
              <a:t>• نقاط القوة والفرص</a:t>
            </a:r>
            <a:r>
              <a:rPr lang="ar-EG" dirty="0"/>
              <a:t>: استخدام الخبرة الفنية لتطوير أنظمة شمسية مبتكرة ومعيارية تستفيد من الطلب المتزايد للشركات الصغيرة والمتوسطة على الطاقة المتجددة. الشراكة مع جمعيات الأعمال المحلية لتوسيع نطاق الوصول إلى السوق.</a:t>
            </a:r>
            <a:endParaRPr lang="en-US" dirty="0"/>
          </a:p>
          <a:p>
            <a:pPr algn="just" rtl="1"/>
            <a:endParaRPr lang="ar-EG" dirty="0"/>
          </a:p>
          <a:p>
            <a:pPr algn="just" rtl="1"/>
            <a:r>
              <a:rPr lang="ar-EG" b="1" dirty="0"/>
              <a:t>• نقاط القوة والتهديدات </a:t>
            </a:r>
            <a:r>
              <a:rPr lang="ar-EG" dirty="0"/>
              <a:t>(</a:t>
            </a:r>
            <a:r>
              <a:rPr lang="en-US" dirty="0"/>
              <a:t>ST): </a:t>
            </a:r>
            <a:r>
              <a:rPr lang="ar-EG" dirty="0"/>
              <a:t>الاستفادة من اتصالات الصناعة لتأمين موردين موثوقين ، مما يقلل من تأثير اضطرابات سلسلة التوريد.</a:t>
            </a:r>
            <a:endParaRPr lang="en-US" dirty="0"/>
          </a:p>
          <a:p>
            <a:pPr algn="just" rtl="1"/>
            <a:endParaRPr lang="ar-EG" dirty="0"/>
          </a:p>
          <a:p>
            <a:pPr algn="just" rtl="1"/>
            <a:r>
              <a:rPr lang="ar-EG" b="1" dirty="0"/>
              <a:t>• نقاط الضعف والفرص </a:t>
            </a:r>
            <a:r>
              <a:rPr lang="ar-EG" dirty="0"/>
              <a:t>(</a:t>
            </a:r>
            <a:r>
              <a:rPr lang="en-US" dirty="0"/>
              <a:t>WO): </a:t>
            </a:r>
            <a:r>
              <a:rPr lang="ar-EG" dirty="0"/>
              <a:t>معالجة نقص الخبرة التسويقية من خلال تعيين مدير والاستفادة من المنح الحكومية لتمويل الحملات الترويجية.</a:t>
            </a:r>
            <a:endParaRPr lang="en-US" dirty="0"/>
          </a:p>
          <a:p>
            <a:pPr algn="just" rtl="1"/>
            <a:endParaRPr lang="ar-EG" dirty="0"/>
          </a:p>
          <a:p>
            <a:pPr algn="just" rtl="1"/>
            <a:r>
              <a:rPr lang="ar-EG" b="1" dirty="0"/>
              <a:t>• نقاط الضعف والتهديدات </a:t>
            </a:r>
            <a:r>
              <a:rPr lang="ar-EG" dirty="0"/>
              <a:t>(</a:t>
            </a:r>
            <a:r>
              <a:rPr lang="en-US" dirty="0"/>
              <a:t>WT): </a:t>
            </a:r>
            <a:r>
              <a:rPr lang="ar-EG" dirty="0"/>
              <a:t>تخفيف الضغط التنافسي من خلال التركيز على</a:t>
            </a:r>
            <a:r>
              <a:rPr lang="en-US" dirty="0"/>
              <a:t> </a:t>
            </a:r>
            <a:r>
              <a:rPr lang="ar-EG" dirty="0"/>
              <a:t>السوق المتخصصة وتقديم خدمة عملاء متفوقة لبناء الولاء. </a:t>
            </a:r>
            <a:endParaRPr lang="en-US" dirty="0"/>
          </a:p>
          <a:p>
            <a:pPr algn="just" rtl="1"/>
            <a:endParaRPr lang="ar-EG" dirty="0"/>
          </a:p>
          <a:p>
            <a:pPr marL="171450" indent="-171450" algn="just" rtl="1">
              <a:buFont typeface="Arial" panose="020B0604020202020204" pitchFamily="34" charset="0"/>
              <a:buChar char="•"/>
            </a:pPr>
            <a:r>
              <a:rPr lang="ar-EG" b="1" dirty="0"/>
              <a:t>أبلغ تحليل </a:t>
            </a:r>
            <a:r>
              <a:rPr lang="en-US" b="1" dirty="0"/>
              <a:t>TOWS </a:t>
            </a:r>
            <a:r>
              <a:rPr lang="ar-EG" b="1" dirty="0"/>
              <a:t>المكانة الاستراتيجية </a:t>
            </a:r>
            <a:r>
              <a:rPr lang="ar-EG" dirty="0"/>
              <a:t>لشركة </a:t>
            </a:r>
            <a:r>
              <a:rPr lang="en-US" dirty="0"/>
              <a:t>GreenWave Solutions </a:t>
            </a:r>
            <a:r>
              <a:rPr lang="ar-EG" dirty="0"/>
              <a:t>كشركة ذات تركيز ضيق ، </a:t>
            </a:r>
            <a:r>
              <a:rPr lang="ar-EG" b="1" dirty="0"/>
              <a:t>تستهدف الشركات الصغيرة والمتوسطة بحلول مخصصة وبأسعار معقولة </a:t>
            </a:r>
            <a:r>
              <a:rPr lang="ar-EG" dirty="0"/>
              <a:t>، </a:t>
            </a:r>
            <a:r>
              <a:rPr lang="ar-EG" b="1" dirty="0"/>
              <a:t>مع التميز من خلال سهولة التبني ودعم العملاء الاستثنائي</a:t>
            </a:r>
            <a:r>
              <a:rPr lang="ar-EG" dirty="0"/>
              <a:t>.</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67423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تحديد المواقع الاستراتيجية وإنشاء السوق</a:t>
            </a:r>
          </a:p>
          <a:p>
            <a:pPr marL="171450" indent="-171450" algn="just" rtl="1">
              <a:buFont typeface="Arial" panose="020B0604020202020204" pitchFamily="34" charset="0"/>
              <a:buChar char="•"/>
            </a:pPr>
            <a:r>
              <a:rPr lang="ar-EG" dirty="0"/>
              <a:t>بالاعتماد على إطار عمل </a:t>
            </a:r>
            <a:r>
              <a:rPr lang="en-US" dirty="0"/>
              <a:t>Kim and Mauborgne (1999) ، </a:t>
            </a:r>
            <a:r>
              <a:rPr lang="ar-EG" dirty="0"/>
              <a:t>تبنت </a:t>
            </a:r>
            <a:r>
              <a:rPr lang="en-US" dirty="0"/>
              <a:t>GreenWave Solutions </a:t>
            </a:r>
            <a:r>
              <a:rPr lang="ar-EG" b="1" dirty="0"/>
              <a:t>استراتيجية المحيط الأزرق </a:t>
            </a:r>
            <a:r>
              <a:rPr lang="ar-EG" dirty="0"/>
              <a:t>من خلال </a:t>
            </a:r>
            <a:r>
              <a:rPr lang="ar-EG" u="sng" dirty="0"/>
              <a:t>إنشاء مساحة سوق جديدة بدلا من التنافس المباشر مع مقدمي الخدمات الراسخين</a:t>
            </a:r>
            <a:r>
              <a:rPr lang="ar-EG" dirty="0"/>
              <a:t>.</a:t>
            </a:r>
            <a:endParaRPr lang="en-US" dirty="0"/>
          </a:p>
          <a:p>
            <a:pPr marL="171450" indent="-171450" algn="just" rtl="1">
              <a:buFont typeface="Arial" panose="020B0604020202020204" pitchFamily="34" charset="0"/>
              <a:buChar char="•"/>
            </a:pPr>
            <a:r>
              <a:rPr lang="ar-EG" dirty="0"/>
              <a:t> </a:t>
            </a:r>
            <a:r>
              <a:rPr lang="ar-EG" b="1" dirty="0"/>
              <a:t>أعادت الشركة تعريف مجموعة المشترين </a:t>
            </a:r>
            <a:r>
              <a:rPr lang="ar-EG" dirty="0"/>
              <a:t>من خلال </a:t>
            </a:r>
            <a:r>
              <a:rPr lang="ar-EG" u="sng" dirty="0"/>
              <a:t>استهداف مالكي الشركات الصغيرة والمتوسطة الذين يعانون من نقص الخدمات </a:t>
            </a:r>
            <a:r>
              <a:rPr lang="ar-EG" dirty="0"/>
              <a:t>من قبل مقدمي الخدمات على نطاق واسع. </a:t>
            </a:r>
            <a:endParaRPr lang="en-US" dirty="0"/>
          </a:p>
          <a:p>
            <a:pPr marL="171450" indent="-171450" algn="just" rtl="1">
              <a:buFont typeface="Arial" panose="020B0604020202020204" pitchFamily="34" charset="0"/>
              <a:buChar char="•"/>
            </a:pPr>
            <a:r>
              <a:rPr lang="ar-EG" u="sng" dirty="0"/>
              <a:t>كما نظرت في </a:t>
            </a:r>
            <a:r>
              <a:rPr lang="ar-EG" b="1" u="sng" dirty="0"/>
              <a:t>العروض التكميلية </a:t>
            </a:r>
            <a:r>
              <a:rPr lang="ar-EG" u="sng" dirty="0"/>
              <a:t>، ودمج برامج إدارة الطاقة الذكية مع تركيبات الطاقة الشمسية لتعزيز القيمة.</a:t>
            </a:r>
            <a:endParaRPr lang="en-US" u="sng" dirty="0"/>
          </a:p>
          <a:p>
            <a:pPr marL="171450" indent="-171450" algn="just" rtl="1">
              <a:buFont typeface="Arial" panose="020B0604020202020204" pitchFamily="34" charset="0"/>
              <a:buChar char="•"/>
            </a:pPr>
            <a:r>
              <a:rPr lang="ar-EG" dirty="0"/>
              <a:t> من خلال </a:t>
            </a:r>
            <a:r>
              <a:rPr lang="ar-EG" b="1" dirty="0"/>
              <a:t>إعادة التفكير في التوجه الوظيفي العاطفي </a:t>
            </a:r>
            <a:r>
              <a:rPr lang="ar-EG" dirty="0"/>
              <a:t>، تؤكد </a:t>
            </a:r>
            <a:r>
              <a:rPr lang="en-US" dirty="0"/>
              <a:t>GreenWave Solutions </a:t>
            </a:r>
            <a:r>
              <a:rPr lang="ar-EG" dirty="0"/>
              <a:t>على كل من </a:t>
            </a:r>
            <a:r>
              <a:rPr lang="ar-EG" u="sng" dirty="0"/>
              <a:t>توفير التكاليف (الوظيفية) والاستدامة (العاطفية) ، مما يجذب أصحاب الأعمال المهتمين بالبيئة.</a:t>
            </a:r>
          </a:p>
          <a:p>
            <a:pPr algn="just" rtl="1"/>
            <a:endParaRPr lang="en-US" b="1" u="sng" dirty="0"/>
          </a:p>
          <a:p>
            <a:pPr algn="just" rtl="1"/>
            <a:r>
              <a:rPr lang="ar-EG" b="1" dirty="0"/>
              <a:t>النتائج والدروس المستفادة</a:t>
            </a:r>
          </a:p>
          <a:p>
            <a:pPr marL="171450" indent="-171450" algn="just" rtl="1">
              <a:buFont typeface="Arial" panose="020B0604020202020204" pitchFamily="34" charset="0"/>
              <a:buChar char="•"/>
            </a:pPr>
            <a:r>
              <a:rPr lang="ar-EG" dirty="0"/>
              <a:t>بحلول منتصف عام 2025 ، أكملت </a:t>
            </a:r>
            <a:r>
              <a:rPr lang="en-US" dirty="0"/>
              <a:t>GreenWave Solutions 50 </a:t>
            </a:r>
            <a:r>
              <a:rPr lang="ar-EG" dirty="0"/>
              <a:t>عملية تثبيت ، وحققت إيرادات بقيمة 1.2 مليون دولار وحصلت على جولة ثانية من التمويل.</a:t>
            </a:r>
            <a:endParaRPr lang="en-US" dirty="0"/>
          </a:p>
          <a:p>
            <a:pPr marL="171450" indent="-171450" algn="just" rtl="1">
              <a:buFont typeface="Arial" panose="020B0604020202020204" pitchFamily="34" charset="0"/>
              <a:buChar char="•"/>
            </a:pPr>
            <a:r>
              <a:rPr lang="ar-EG" dirty="0"/>
              <a:t>أدى تركيز </a:t>
            </a:r>
            <a:r>
              <a:rPr lang="ar-EG" b="1" dirty="0"/>
              <a:t>الشركة على السوق المتخصصة والشراكات الاستراتيجية مع الجمعيات المحلية </a:t>
            </a:r>
            <a:r>
              <a:rPr lang="ar-EG" dirty="0"/>
              <a:t>إلى النجاح المبكر.</a:t>
            </a:r>
            <a:endParaRPr lang="en-US" dirty="0"/>
          </a:p>
          <a:p>
            <a:pPr marL="171450" indent="-171450" algn="just" rtl="1">
              <a:buFont typeface="Arial" panose="020B0604020202020204" pitchFamily="34" charset="0"/>
              <a:buChar char="•"/>
            </a:pPr>
            <a:r>
              <a:rPr lang="ar-EG" dirty="0"/>
              <a:t>ومع ذلك ، </a:t>
            </a:r>
            <a:r>
              <a:rPr lang="ar-EG" b="1" dirty="0"/>
              <a:t>سلطت التحديات </a:t>
            </a:r>
            <a:r>
              <a:rPr lang="ar-EG" dirty="0"/>
              <a:t>في توسيع نطاق المنشآت الضوء على </a:t>
            </a:r>
            <a:r>
              <a:rPr lang="ar-EG" b="1" dirty="0"/>
              <a:t>الحاجة إلى برامج تدريب قوية للمقاولين</a:t>
            </a:r>
            <a:r>
              <a:rPr lang="ar-EG" dirty="0"/>
              <a:t>.</a:t>
            </a:r>
            <a:endParaRPr lang="en-US" dirty="0"/>
          </a:p>
          <a:p>
            <a:pPr marL="171450" indent="-171450" algn="just" rtl="1">
              <a:buFont typeface="Arial" panose="020B0604020202020204" pitchFamily="34" charset="0"/>
              <a:buChar char="•"/>
            </a:pPr>
            <a:r>
              <a:rPr lang="ar-EG" dirty="0"/>
              <a:t>توضح الحالة </a:t>
            </a:r>
            <a:r>
              <a:rPr lang="ar-EG" b="1" dirty="0"/>
              <a:t>أهمية مواءمة نقاط القوة الداخلية مع الفرص الخارجية </a:t>
            </a:r>
            <a:r>
              <a:rPr lang="ar-EG" dirty="0"/>
              <a:t>، باستخدام تحليل </a:t>
            </a:r>
            <a:r>
              <a:rPr lang="en-US" dirty="0"/>
              <a:t>TOWS </a:t>
            </a:r>
            <a:r>
              <a:rPr lang="ar-EG" dirty="0"/>
              <a:t>لتوجيه الإستراتيجية ، </a:t>
            </a:r>
            <a:r>
              <a:rPr lang="ar-EG" b="1" dirty="0"/>
              <a:t>وإنشاء مساحة سوق جديدة من خلال العروض المبتكرة.</a:t>
            </a:r>
            <a:endParaRPr lang="en-US" b="1"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294777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أسئلة المناقشة</a:t>
            </a:r>
          </a:p>
          <a:p>
            <a:pPr marL="228600" indent="-228600" algn="r" rtl="1">
              <a:buAutoNum type="arabicPeriod"/>
            </a:pPr>
            <a:r>
              <a:rPr lang="ar-EG" dirty="0"/>
              <a:t>كيف يقوم تحليل </a:t>
            </a:r>
            <a:r>
              <a:rPr lang="en-US" dirty="0"/>
              <a:t>TOWS </a:t>
            </a:r>
            <a:r>
              <a:rPr lang="ar-EG" dirty="0"/>
              <a:t>الخاص ب </a:t>
            </a:r>
            <a:r>
              <a:rPr lang="en-US" dirty="0"/>
              <a:t>GreenWave Solutions </a:t>
            </a:r>
            <a:r>
              <a:rPr lang="ar-EG" dirty="0"/>
              <a:t>بإبلاغ موقعها الاستراتيجي ،</a:t>
            </a:r>
            <a:r>
              <a:rPr lang="en-US" dirty="0"/>
              <a:t> </a:t>
            </a:r>
            <a:r>
              <a:rPr lang="ar-EG" dirty="0"/>
              <a:t>وما هي الاستراتيجيات البديلة التي يمكن أن تفكر فيها؟</a:t>
            </a:r>
            <a:endParaRPr lang="en-US" dirty="0"/>
          </a:p>
          <a:p>
            <a:pPr marL="228600" indent="-228600" algn="r" rtl="1">
              <a:buAutoNum type="arabicPeriod"/>
            </a:pPr>
            <a:endParaRPr lang="ar-EG" dirty="0"/>
          </a:p>
          <a:p>
            <a:pPr algn="r" rtl="1"/>
            <a:r>
              <a:rPr lang="ar-EG" dirty="0"/>
              <a:t>2. تقييم فعالية استراتيجية المحيط الأزرق لشركة </a:t>
            </a:r>
            <a:r>
              <a:rPr lang="en-US" dirty="0"/>
              <a:t>GreenWave Solutions </a:t>
            </a:r>
            <a:r>
              <a:rPr lang="ar-EG" dirty="0"/>
              <a:t>في الإبداع</a:t>
            </a:r>
            <a:r>
              <a:rPr lang="en-US" dirty="0"/>
              <a:t> </a:t>
            </a:r>
            <a:r>
              <a:rPr lang="ar-EG" dirty="0"/>
              <a:t>مساحة سوق جديدة.</a:t>
            </a:r>
            <a:endParaRPr lang="en-US" dirty="0"/>
          </a:p>
          <a:p>
            <a:pPr algn="r" rtl="1"/>
            <a:endParaRPr lang="ar-EG" dirty="0"/>
          </a:p>
          <a:p>
            <a:pPr algn="r" rtl="1"/>
            <a:r>
              <a:rPr lang="ar-EG" dirty="0"/>
              <a:t>3. ما هي المخاطر الإضافية التي يجب أن تتوقعها </a:t>
            </a:r>
            <a:r>
              <a:rPr lang="en-US" dirty="0"/>
              <a:t>GreenWave Solutions </a:t>
            </a:r>
            <a:r>
              <a:rPr lang="ar-EG" dirty="0"/>
              <a:t>أثناء توسعها على المستوى الوطني ،</a:t>
            </a:r>
            <a:r>
              <a:rPr lang="en-US" dirty="0"/>
              <a:t> </a:t>
            </a:r>
            <a:r>
              <a:rPr lang="ar-EG" dirty="0"/>
              <a:t>وكيف يمكن أن يخففها؟</a:t>
            </a:r>
            <a:endParaRPr lang="en-US" dirty="0"/>
          </a:p>
          <a:p>
            <a:pPr algn="r" rtl="1"/>
            <a:endParaRPr lang="ar-EG" dirty="0"/>
          </a:p>
          <a:p>
            <a:pPr algn="r" rtl="1"/>
            <a:r>
              <a:rPr lang="ar-EG" dirty="0"/>
              <a:t>4. كيف يمكن لحلول </a:t>
            </a:r>
            <a:r>
              <a:rPr lang="en-US" dirty="0"/>
              <a:t>GreenWave </a:t>
            </a:r>
            <a:r>
              <a:rPr lang="ar-EG" dirty="0"/>
              <a:t>تحقيق التوازن بين الحاجة إلى النمو السريع والحفاظ على تركيزها المتخصص؟</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974957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20566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2934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9285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418824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62746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3425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8" r:id="rId13"/>
    <p:sldLayoutId id="2147483669" r:id="rId14"/>
    <p:sldLayoutId id="2147483670" r:id="rId15"/>
    <p:sldLayoutId id="2147483671" r:id="rId16"/>
    <p:sldLayoutId id="214748367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jpeg"/><Relationship Id="rId5" Type="http://schemas.openxmlformats.org/officeDocument/2006/relationships/audio" Target="../media/audio1.wav"/><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5.xml"/><Relationship Id="rId7" Type="http://schemas.openxmlformats.org/officeDocument/2006/relationships/image" Target="../media/image7.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10.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5.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18.svg"/><Relationship Id="rId3" Type="http://schemas.microsoft.com/office/2007/relationships/media" Target="../media/media3.mp3"/><Relationship Id="rId7" Type="http://schemas.openxmlformats.org/officeDocument/2006/relationships/image" Target="../media/image17.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6.jpeg"/><Relationship Id="rId5" Type="http://schemas.openxmlformats.org/officeDocument/2006/relationships/slideLayout" Target="../slideLayouts/slideLayout17.xml"/><Relationship Id="rId10" Type="http://schemas.openxmlformats.org/officeDocument/2006/relationships/image" Target="../media/image4.png"/><Relationship Id="rId4" Type="http://schemas.openxmlformats.org/officeDocument/2006/relationships/audio" Target="../media/media3.mp3"/><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46" name="TextBox 45"/>
          <p:cNvSpPr txBox="1"/>
          <p:nvPr/>
        </p:nvSpPr>
        <p:spPr>
          <a:xfrm>
            <a:off x="329269" y="5104240"/>
            <a:ext cx="2836033" cy="707886"/>
          </a:xfrm>
          <a:prstGeom prst="rect">
            <a:avLst/>
          </a:prstGeom>
          <a:noFill/>
        </p:spPr>
        <p:txBody>
          <a:bodyPr wrap="non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p:txBody>
      </p:sp>
      <p:sp>
        <p:nvSpPr>
          <p:cNvPr id="14" name="Oval 13"/>
          <p:cNvSpPr/>
          <p:nvPr/>
        </p:nvSpPr>
        <p:spPr>
          <a:xfrm>
            <a:off x="6200343" y="-320675"/>
            <a:ext cx="7410450" cy="7410450"/>
          </a:xfrm>
          <a:prstGeom prst="ellipse">
            <a:avLst/>
          </a:prstGeom>
          <a:blipFill>
            <a:blip r:embed="rId6"/>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energetic-hype-drums-claps-ident-swoop-short-2-00-04">
            <a:hlinkClick r:id="" action="ppaction://media"/>
            <a:extLst>
              <a:ext uri="{FF2B5EF4-FFF2-40B4-BE49-F238E27FC236}">
                <a16:creationId xmlns:a16="http://schemas.microsoft.com/office/drawing/2014/main" id="{C98C93E3-29AE-D075-1753-E290DB6389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250">
        <p14:flash/>
        <p:sndAc>
          <p:stSnd>
            <p:snd r:embed="rId5" name="whoosh.wav"/>
          </p:stSnd>
        </p:sndAc>
      </p:transition>
    </mc:Choice>
    <mc:Fallback>
      <p:transition>
        <p:fade/>
        <p:sndAc>
          <p:stSnd>
            <p:snd r:embed="rId5"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1" presetClass="mediacall" presetSubtype="0" fill="hold" nodeType="withEffect">
                                  <p:stCondLst>
                                    <p:cond delay="0"/>
                                  </p:stCondLst>
                                  <p:childTnLst>
                                    <p:cmd type="call" cmd="playFrom(0.0)">
                                      <p:cBhvr>
                                        <p:cTn id="11" dur="4937" fill="hold"/>
                                        <p:tgtEl>
                                          <p:spTgt spid="2"/>
                                        </p:tgtEl>
                                      </p:cBhvr>
                                    </p:cmd>
                                  </p:childTnLst>
                                </p:cTn>
                              </p:par>
                              <p:par>
                                <p:cTn id="12" presetID="21" presetClass="entr" presetSubtype="1"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heel(1)">
                                      <p:cBhvr>
                                        <p:cTn id="14" dur="2000"/>
                                        <p:tgtEl>
                                          <p:spTgt spid="34"/>
                                        </p:tgtEl>
                                      </p:cBhvr>
                                    </p:animEffect>
                                  </p:childTnLst>
                                </p:cTn>
                              </p:par>
                            </p:childTnLst>
                          </p:cTn>
                        </p:par>
                        <p:par>
                          <p:cTn id="15" fill="hold">
                            <p:stCondLst>
                              <p:cond delay="4937"/>
                            </p:stCondLst>
                            <p:childTnLst>
                              <p:par>
                                <p:cTn id="16" presetID="6" presetClass="entr" presetSubtype="16"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circle(in)">
                                      <p:cBhvr>
                                        <p:cTn id="18" dur="2000"/>
                                        <p:tgtEl>
                                          <p:spTgt spid="30"/>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wheel(1)">
                                      <p:cBhvr>
                                        <p:cTn id="21"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2" repeatCount="2000" fill="hold" display="0">
                  <p:stCondLst>
                    <p:cond delay="indefinite"/>
                  </p:stCondLst>
                  <p:endCondLst>
                    <p:cond evt="onStopAudio" delay="0">
                      <p:tgtEl>
                        <p:sldTgt/>
                      </p:tgtEl>
                    </p:cond>
                  </p:endCondLst>
                </p:cTn>
                <p:tgtEl>
                  <p:spTgt spid="2"/>
                </p:tgtEl>
              </p:cMediaNode>
            </p:audio>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7620000" cy="4846094"/>
          </a:xfrm>
        </p:spPr>
      </p:pic>
      <p:sp>
        <p:nvSpPr>
          <p:cNvPr id="9" name="TextBox 8"/>
          <p:cNvSpPr txBox="1"/>
          <p:nvPr/>
        </p:nvSpPr>
        <p:spPr>
          <a:xfrm>
            <a:off x="4268618" y="3106206"/>
            <a:ext cx="8034668" cy="707886"/>
          </a:xfrm>
          <a:prstGeom prst="rect">
            <a:avLst/>
          </a:prstGeom>
          <a:noFill/>
        </p:spPr>
        <p:txBody>
          <a:bodyPr wrap="square" rtlCol="0">
            <a:spAutoFit/>
          </a:bodyPr>
          <a:lstStyle/>
          <a:p>
            <a:pPr algn="ctr"/>
            <a:r>
              <a:rPr lang="en-US" sz="4000" b="1" dirty="0">
                <a:solidFill>
                  <a:srgbClr val="00B0F0"/>
                </a:solidFill>
                <a:latin typeface="Alexandria" charset="0"/>
                <a:cs typeface="Alexandria" charset="0"/>
              </a:rPr>
              <a:t>Strategic Plan Outline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07</a:t>
            </a:r>
          </a:p>
        </p:txBody>
      </p:sp>
      <p:sp>
        <p:nvSpPr>
          <p:cNvPr id="11" name="TextBox 10"/>
          <p:cNvSpPr txBox="1"/>
          <p:nvPr/>
        </p:nvSpPr>
        <p:spPr>
          <a:xfrm>
            <a:off x="6370224" y="4802552"/>
            <a:ext cx="2938368" cy="1015663"/>
          </a:xfrm>
          <a:prstGeom prst="rect">
            <a:avLst/>
          </a:prstGeom>
          <a:noFill/>
        </p:spPr>
        <p:txBody>
          <a:bodyPr wrap="square" rtlCol="0">
            <a:spAutoFit/>
          </a:bodyPr>
          <a:lstStyle/>
          <a:p>
            <a:r>
              <a:rPr lang="en-US" sz="2000" dirty="0">
                <a:latin typeface="Alexandria" charset="0"/>
                <a:cs typeface="Alexandria" charset="0"/>
              </a:rPr>
              <a:t>ENT 624</a:t>
            </a:r>
          </a:p>
          <a:p>
            <a:r>
              <a:rPr lang="en-US" sz="2000" dirty="0">
                <a:latin typeface="Alexandria" charset="0"/>
                <a:cs typeface="Alexandria" charset="0"/>
              </a:rPr>
              <a:t>Entrepreneurial Strategy</a:t>
            </a:r>
          </a:p>
          <a:p>
            <a:endParaRPr lang="en-US" sz="2000" dirty="0">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304580"/>
            <a:ext cx="4889640" cy="173274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07645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a:xfrm>
            <a:off x="1146007" y="912401"/>
            <a:ext cx="9865828" cy="3237367"/>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7330" y="617697"/>
            <a:ext cx="5301173" cy="954107"/>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Entrepreneur Quotes to Inspire Your Own Success</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
        <p:nvSpPr>
          <p:cNvPr id="8" name="TextBox 7">
            <a:extLst>
              <a:ext uri="{FF2B5EF4-FFF2-40B4-BE49-F238E27FC236}">
                <a16:creationId xmlns:a16="http://schemas.microsoft.com/office/drawing/2014/main" id="{6F8F33E1-CB98-29AF-7660-2025E012D378}"/>
              </a:ext>
            </a:extLst>
          </p:cNvPr>
          <p:cNvSpPr txBox="1"/>
          <p:nvPr/>
        </p:nvSpPr>
        <p:spPr>
          <a:xfrm>
            <a:off x="6027682" y="4095397"/>
            <a:ext cx="6164318" cy="2616101"/>
          </a:xfrm>
          <a:prstGeom prst="rect">
            <a:avLst/>
          </a:prstGeom>
          <a:noFill/>
        </p:spPr>
        <p:txBody>
          <a:bodyPr wrap="square">
            <a:spAutoFit/>
          </a:bodyPr>
          <a:lstStyle/>
          <a:p>
            <a:pPr algn="just">
              <a:spcAft>
                <a:spcPts val="1200"/>
              </a:spcAft>
            </a:pPr>
            <a:r>
              <a:rPr lang="en-US" sz="1600" b="1" dirty="0">
                <a:latin typeface="Times New Roman" panose="02020603050405020304" pitchFamily="18" charset="0"/>
                <a:cs typeface="Times New Roman" panose="02020603050405020304" pitchFamily="18" charset="0"/>
              </a:rPr>
              <a:t>20. "There's a silly notion that failure's not an option at NASA. Failure is an option here. If things are not failing, you are not innovating enough." - </a:t>
            </a:r>
            <a:r>
              <a:rPr lang="en-US" sz="1600" b="1" dirty="0">
                <a:solidFill>
                  <a:srgbClr val="00B0F0"/>
                </a:solidFill>
                <a:latin typeface="Times New Roman" panose="02020603050405020304" pitchFamily="18" charset="0"/>
                <a:cs typeface="Times New Roman" panose="02020603050405020304" pitchFamily="18" charset="0"/>
              </a:rPr>
              <a:t>Elon Musk</a:t>
            </a:r>
          </a:p>
          <a:p>
            <a:pPr algn="just">
              <a:spcAft>
                <a:spcPts val="1200"/>
              </a:spcAft>
            </a:pPr>
            <a:r>
              <a:rPr lang="en-US" sz="1600" b="1" dirty="0">
                <a:latin typeface="Times New Roman" panose="02020603050405020304" pitchFamily="18" charset="0"/>
                <a:cs typeface="Times New Roman" panose="02020603050405020304" pitchFamily="18" charset="0"/>
              </a:rPr>
              <a:t>21. "We think, mistakenly, that success is the result of the amount of time we put in at work, instead of the quality of time we put in." - </a:t>
            </a:r>
            <a:r>
              <a:rPr lang="en-US" sz="1600" b="1" dirty="0">
                <a:solidFill>
                  <a:srgbClr val="00B0F0"/>
                </a:solidFill>
                <a:latin typeface="Times New Roman" panose="02020603050405020304" pitchFamily="18" charset="0"/>
                <a:cs typeface="Times New Roman" panose="02020603050405020304" pitchFamily="18" charset="0"/>
              </a:rPr>
              <a:t>Arianna Huffington</a:t>
            </a:r>
          </a:p>
          <a:p>
            <a:pPr algn="just">
              <a:spcAft>
                <a:spcPts val="1200"/>
              </a:spcAft>
            </a:pPr>
            <a:r>
              <a:rPr lang="en-US" sz="1600" b="1" dirty="0">
                <a:latin typeface="Times New Roman" panose="02020603050405020304" pitchFamily="18" charset="0"/>
                <a:cs typeface="Times New Roman" panose="02020603050405020304" pitchFamily="18" charset="0"/>
              </a:rPr>
              <a:t>22. "I learned to always take on things I'd never done before. Growth and comfort do not coexist." - </a:t>
            </a:r>
            <a:r>
              <a:rPr lang="en-US" sz="1600" b="1" dirty="0">
                <a:solidFill>
                  <a:srgbClr val="00B0F0"/>
                </a:solidFill>
                <a:latin typeface="Times New Roman" panose="02020603050405020304" pitchFamily="18" charset="0"/>
                <a:cs typeface="Times New Roman" panose="02020603050405020304" pitchFamily="18" charset="0"/>
              </a:rPr>
              <a:t>Virginia Rometty, former chairman, president and CEO of IBM</a:t>
            </a:r>
          </a:p>
        </p:txBody>
      </p:sp>
      <p:pic>
        <p:nvPicPr>
          <p:cNvPr id="1026" name="Picture 2" descr="Fearlessness is not the absence of fear. It's the mastery of fear. It's about getting up one more time than we fall down. - Arianna Huffington">
            <a:extLst>
              <a:ext uri="{FF2B5EF4-FFF2-40B4-BE49-F238E27FC236}">
                <a16:creationId xmlns:a16="http://schemas.microsoft.com/office/drawing/2014/main" id="{F67948EC-7853-A070-9854-97F25227B8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7760" y="3497580"/>
            <a:ext cx="4899922" cy="33604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20324" y="1501309"/>
            <a:ext cx="4113898" cy="523220"/>
          </a:xfrm>
          <a:prstGeom prst="rect">
            <a:avLst/>
          </a:prstGeom>
          <a:noFill/>
        </p:spPr>
        <p:txBody>
          <a:bodyPr wrap="square" rtlCol="0">
            <a:spAutoFit/>
          </a:bodyPr>
          <a:lstStyle/>
          <a:p>
            <a:pPr lvl="0">
              <a:defRPr/>
            </a:pPr>
            <a:r>
              <a:rPr lang="en-US" sz="2800" b="1" dirty="0">
                <a:solidFill>
                  <a:srgbClr val="00B0F0"/>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389705"/>
            <a:ext cx="8674088" cy="31393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Tajawal ExtraBold" panose="00000800000000000000" pitchFamily="2" charset="-78"/>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1</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Use the strategic plan outline to develop organizational-level strategies, industry-market strategies, management team strategies, and financial strategies for the new venture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2</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Conduct a TOWS analysis to consider the new venture's strategic position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chemeClr val="tx2"/>
                </a:solidFill>
                <a:latin typeface="Tajawal ExtraBold" panose="00000800000000000000" pitchFamily="2" charset="-78"/>
                <a:cs typeface="Tajawal ExtraBold" panose="00000800000000000000" pitchFamily="2" charset="-78"/>
              </a:rPr>
              <a:t>3</a:t>
            </a:r>
            <a:r>
              <a:rPr kumimoji="0" lang="en-US" sz="2000" b="1" i="0" u="none" strike="noStrike" kern="1200" cap="none" spc="0" normalizeH="0" baseline="0" noProof="0" dirty="0">
                <a:ln>
                  <a:noFill/>
                </a:ln>
                <a:solidFill>
                  <a:schemeClr val="tx2"/>
                </a:solidFill>
                <a:effectLst/>
                <a:uLnTx/>
                <a:uFillTx/>
                <a:latin typeface="Tajawal ExtraBold" panose="00000800000000000000" pitchFamily="2" charset="-78"/>
                <a:ea typeface="+mn-ea"/>
                <a:cs typeface="Tajawal ExtraBold" panose="00000800000000000000" pitchFamily="2" charset="-78"/>
              </a:rPr>
              <a:t>. Explore new approaches that shift the focus of the new venture's strategy from direct competition to the creation of new value.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9609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9909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671" y="1223407"/>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847207"/>
          </a:xfrm>
          <a:prstGeom prst="rect">
            <a:avLst/>
          </a:prstGeom>
          <a:noFill/>
        </p:spPr>
        <p:txBody>
          <a:bodyPr wrap="square" rtlCol="0">
            <a:spAutoFit/>
          </a:bodyPr>
          <a:lstStyle/>
          <a:p>
            <a:pPr algn="just"/>
            <a:r>
              <a:rPr lang="en-US" sz="2800" b="1" i="0" dirty="0">
                <a:solidFill>
                  <a:srgbClr val="333333"/>
                </a:solidFill>
                <a:effectLst/>
              </a:rPr>
              <a:t>The Strategic Plan Outline</a:t>
            </a:r>
          </a:p>
          <a:p>
            <a:pPr algn="just"/>
            <a:r>
              <a:rPr lang="en-US" sz="2400" b="0" i="0" dirty="0">
                <a:solidFill>
                  <a:srgbClr val="333333"/>
                </a:solidFill>
                <a:effectLst/>
              </a:rPr>
              <a:t>The components of the plan </a:t>
            </a:r>
            <a:r>
              <a:rPr lang="en-US" sz="2400" b="0" i="0" dirty="0">
                <a:solidFill>
                  <a:srgbClr val="FF0000"/>
                </a:solidFill>
                <a:effectLst/>
              </a:rPr>
              <a:t>describe in detail how the new venture will carry out its vision. </a:t>
            </a:r>
            <a:r>
              <a:rPr lang="en-US" sz="2400" b="0" i="0" dirty="0">
                <a:solidFill>
                  <a:srgbClr val="333333"/>
                </a:solidFill>
                <a:effectLst/>
              </a:rPr>
              <a:t>The outline </a:t>
            </a:r>
            <a:r>
              <a:rPr lang="en-US" sz="2400" b="0" i="0" dirty="0">
                <a:solidFill>
                  <a:srgbClr val="FF0000"/>
                </a:solidFill>
                <a:effectLst/>
              </a:rPr>
              <a:t>contains the sections that should be covered in your team's strategic plan.</a:t>
            </a:r>
            <a:r>
              <a:rPr lang="en-US" sz="2400" b="0" i="0" dirty="0">
                <a:solidFill>
                  <a:srgbClr val="333333"/>
                </a:solidFill>
                <a:effectLst/>
              </a:rPr>
              <a:t> </a:t>
            </a:r>
            <a:r>
              <a:rPr lang="en-US" sz="2400" b="0" i="0" dirty="0">
                <a:solidFill>
                  <a:srgbClr val="FF0000"/>
                </a:solidFill>
                <a:effectLst/>
              </a:rPr>
              <a:t>The plan should be tailored to your business needs, </a:t>
            </a:r>
            <a:r>
              <a:rPr lang="en-US" sz="2400" b="0" i="0" dirty="0">
                <a:solidFill>
                  <a:srgbClr val="333333"/>
                </a:solidFill>
                <a:effectLst/>
              </a:rPr>
              <a:t>and your section headings do not have to be exactly as shown here. </a:t>
            </a:r>
          </a:p>
          <a:p>
            <a:pPr algn="just"/>
            <a:r>
              <a:rPr lang="en-US" sz="2400" b="0" i="0" u="sng" dirty="0">
                <a:solidFill>
                  <a:srgbClr val="333333"/>
                </a:solidFill>
                <a:effectLst/>
              </a:rPr>
              <a:t>The content of your plan should cover these areas</a:t>
            </a:r>
            <a:r>
              <a:rPr lang="en-US" sz="2400" u="sng" dirty="0">
                <a:solidFill>
                  <a:srgbClr val="333333"/>
                </a:solidFill>
              </a:rPr>
              <a:t>:</a:t>
            </a:r>
          </a:p>
          <a:p>
            <a:pPr algn="just"/>
            <a:endParaRPr lang="en-US" sz="2400" u="sng" dirty="0">
              <a:solidFill>
                <a:srgbClr val="333333"/>
              </a:solidFill>
            </a:endParaRPr>
          </a:p>
          <a:p>
            <a:pPr algn="just"/>
            <a:r>
              <a:rPr lang="en-US" sz="2400" b="1" i="0" dirty="0">
                <a:solidFill>
                  <a:srgbClr val="333333"/>
                </a:solidFill>
                <a:effectLst/>
              </a:rPr>
              <a:t>1. Executive Summary</a:t>
            </a:r>
          </a:p>
          <a:p>
            <a:pPr algn="just"/>
            <a:r>
              <a:rPr lang="en-US" sz="2400" b="0" i="0" dirty="0">
                <a:solidFill>
                  <a:srgbClr val="333333"/>
                </a:solidFill>
                <a:effectLst/>
              </a:rPr>
              <a:t>• </a:t>
            </a:r>
            <a:r>
              <a:rPr lang="en-US" sz="2400" b="0" i="0" dirty="0">
                <a:solidFill>
                  <a:srgbClr val="FF0000"/>
                </a:solidFill>
                <a:effectLst/>
              </a:rPr>
              <a:t>Overview of your concept </a:t>
            </a:r>
            <a:r>
              <a:rPr lang="en-US" sz="2400" b="0" i="0" dirty="0">
                <a:solidFill>
                  <a:srgbClr val="333333"/>
                </a:solidFill>
                <a:effectLst/>
              </a:rPr>
              <a:t>(</a:t>
            </a:r>
            <a:r>
              <a:rPr lang="en-US" sz="2400" b="1" i="0" dirty="0">
                <a:solidFill>
                  <a:srgbClr val="333333"/>
                </a:solidFill>
                <a:effectLst/>
              </a:rPr>
              <a:t>business and its mission</a:t>
            </a:r>
            <a:r>
              <a:rPr lang="en-US" sz="2400" b="0" i="0" dirty="0">
                <a:solidFill>
                  <a:srgbClr val="333333"/>
                </a:solidFill>
                <a:effectLst/>
              </a:rPr>
              <a:t>), </a:t>
            </a:r>
            <a:r>
              <a:rPr lang="en-US" sz="2400" b="0" i="0" dirty="0">
                <a:solidFill>
                  <a:srgbClr val="FF0000"/>
                </a:solidFill>
                <a:effectLst/>
              </a:rPr>
              <a:t>customers (</a:t>
            </a:r>
            <a:r>
              <a:rPr lang="en-US" sz="2400" b="0" i="0" dirty="0">
                <a:solidFill>
                  <a:srgbClr val="333333"/>
                </a:solidFill>
                <a:effectLst/>
              </a:rPr>
              <a:t>your </a:t>
            </a:r>
            <a:r>
              <a:rPr lang="en-US" sz="2400" b="1" i="0" dirty="0">
                <a:solidFill>
                  <a:srgbClr val="333333"/>
                </a:solidFill>
                <a:effectLst/>
              </a:rPr>
              <a:t>market/markets</a:t>
            </a:r>
            <a:r>
              <a:rPr lang="en-US" sz="2400" b="0" i="0" dirty="0">
                <a:solidFill>
                  <a:srgbClr val="333333"/>
                </a:solidFill>
                <a:effectLst/>
              </a:rPr>
              <a:t>), and </a:t>
            </a:r>
            <a:r>
              <a:rPr lang="en-US" sz="2400" b="0" i="0" dirty="0">
                <a:solidFill>
                  <a:srgbClr val="FF0000"/>
                </a:solidFill>
                <a:effectLst/>
              </a:rPr>
              <a:t>your capital requirements </a:t>
            </a:r>
            <a:r>
              <a:rPr lang="en-US" sz="2400" b="0" i="0" dirty="0">
                <a:solidFill>
                  <a:srgbClr val="333333"/>
                </a:solidFill>
                <a:effectLst/>
              </a:rPr>
              <a:t>(</a:t>
            </a:r>
            <a:r>
              <a:rPr lang="en-US" sz="2400" b="1" i="0" dirty="0">
                <a:solidFill>
                  <a:srgbClr val="333333"/>
                </a:solidFill>
                <a:effectLst/>
              </a:rPr>
              <a:t>financial strategies</a:t>
            </a:r>
            <a:r>
              <a:rPr lang="en-US" sz="2400" b="0" i="0" dirty="0">
                <a:solidFill>
                  <a:srgbClr val="333333"/>
                </a:solidFill>
                <a:effectLst/>
              </a:rPr>
              <a:t>)</a:t>
            </a:r>
          </a:p>
        </p:txBody>
      </p:sp>
      <p:pic>
        <p:nvPicPr>
          <p:cNvPr id="2" name="Graphic 21">
            <a:extLst>
              <a:ext uri="{FF2B5EF4-FFF2-40B4-BE49-F238E27FC236}">
                <a16:creationId xmlns:a16="http://schemas.microsoft.com/office/drawing/2014/main" id="{04899486-5FBF-A566-E041-2772B9E23A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8153121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353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2400" b="1" i="0" dirty="0">
                <a:solidFill>
                  <a:srgbClr val="333333"/>
                </a:solidFill>
                <a:effectLst/>
              </a:rPr>
              <a:t>3. Analysis of the External Environment: Industry and Market Strategies</a:t>
            </a:r>
          </a:p>
          <a:p>
            <a:pPr algn="just"/>
            <a:endParaRPr lang="en-US" sz="2400" b="1" i="0" dirty="0">
              <a:solidFill>
                <a:srgbClr val="333333"/>
              </a:solidFill>
              <a:effectLst/>
            </a:endParaRPr>
          </a:p>
          <a:p>
            <a:pPr algn="just"/>
            <a:r>
              <a:rPr lang="en-US" sz="2400" b="0" i="0" dirty="0">
                <a:solidFill>
                  <a:srgbClr val="333333"/>
                </a:solidFill>
                <a:effectLst/>
              </a:rPr>
              <a:t>• What are the </a:t>
            </a:r>
            <a:r>
              <a:rPr lang="en-US" sz="2400" b="0" i="0" dirty="0">
                <a:solidFill>
                  <a:srgbClr val="FF0000"/>
                </a:solidFill>
                <a:effectLst/>
              </a:rPr>
              <a:t>social and economic </a:t>
            </a:r>
            <a:r>
              <a:rPr lang="en-US" sz="2400" b="0" i="0" dirty="0">
                <a:solidFill>
                  <a:srgbClr val="333333"/>
                </a:solidFill>
                <a:effectLst/>
              </a:rPr>
              <a:t>(and other) </a:t>
            </a:r>
            <a:r>
              <a:rPr lang="en-US" sz="2400" b="0" i="0" dirty="0">
                <a:solidFill>
                  <a:srgbClr val="FF0000"/>
                </a:solidFill>
                <a:effectLst/>
              </a:rPr>
              <a:t>trends </a:t>
            </a:r>
            <a:r>
              <a:rPr lang="en-US" sz="2400" b="0" i="0" dirty="0">
                <a:solidFill>
                  <a:srgbClr val="333333"/>
                </a:solidFill>
                <a:effectLst/>
              </a:rPr>
              <a:t>of your business environment?</a:t>
            </a:r>
          </a:p>
          <a:p>
            <a:pPr algn="just"/>
            <a:r>
              <a:rPr lang="en-US" sz="2400" b="0" i="0" dirty="0">
                <a:solidFill>
                  <a:srgbClr val="333333"/>
                </a:solidFill>
                <a:effectLst/>
              </a:rPr>
              <a:t>• Describe the current climate of your industry (recent trends and performance)</a:t>
            </a:r>
          </a:p>
          <a:p>
            <a:pPr algn="just"/>
            <a:r>
              <a:rPr lang="en-US" sz="2400" b="0" i="0" dirty="0">
                <a:solidFill>
                  <a:srgbClr val="333333"/>
                </a:solidFill>
                <a:effectLst/>
              </a:rPr>
              <a:t>• Who are your </a:t>
            </a:r>
            <a:r>
              <a:rPr lang="en-US" sz="2400" b="0" i="0" dirty="0">
                <a:solidFill>
                  <a:srgbClr val="FF0000"/>
                </a:solidFill>
                <a:effectLst/>
              </a:rPr>
              <a:t>key competitors</a:t>
            </a:r>
            <a:r>
              <a:rPr lang="en-US" sz="2400" b="0" i="0" dirty="0">
                <a:solidFill>
                  <a:srgbClr val="333333"/>
                </a:solidFill>
                <a:effectLst/>
              </a:rPr>
              <a:t>? </a:t>
            </a:r>
          </a:p>
          <a:p>
            <a:pPr algn="just"/>
            <a:r>
              <a:rPr lang="en-US" sz="2400" b="0" i="0" dirty="0">
                <a:solidFill>
                  <a:srgbClr val="333333"/>
                </a:solidFill>
                <a:effectLst/>
              </a:rPr>
              <a:t>• What market(s) do you serve (demographics, psychographics, etc.)? How will you </a:t>
            </a:r>
            <a:r>
              <a:rPr lang="en-US" sz="2400" b="0" i="0" dirty="0">
                <a:solidFill>
                  <a:srgbClr val="FF0000"/>
                </a:solidFill>
                <a:effectLst/>
              </a:rPr>
              <a:t>create awareness and sustain your customer base</a:t>
            </a:r>
            <a:r>
              <a:rPr lang="en-US" sz="2400" b="0" i="0" dirty="0">
                <a:solidFill>
                  <a:srgbClr val="333333"/>
                </a:solidFill>
                <a:effectLst/>
              </a:rPr>
              <a:t>?</a:t>
            </a:r>
          </a:p>
          <a:p>
            <a:pPr algn="just"/>
            <a:endParaRPr lang="en-US" sz="2400" b="0" i="0" dirty="0">
              <a:solidFill>
                <a:srgbClr val="333333"/>
              </a:solidFill>
              <a:effectLst/>
            </a:endParaRPr>
          </a:p>
          <a:p>
            <a:pPr algn="just"/>
            <a:endParaRPr lang="en-US" sz="24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B3349F77-F1DF-8440-B596-FE82289500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71881531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802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79872"/>
            <a:ext cx="9893651" cy="4524315"/>
          </a:xfrm>
          <a:prstGeom prst="rect">
            <a:avLst/>
          </a:prstGeom>
          <a:noFill/>
          <a:ln>
            <a:solidFill>
              <a:srgbClr val="00B0F0"/>
            </a:solidFill>
          </a:ln>
        </p:spPr>
        <p:txBody>
          <a:bodyPr wrap="square" rtlCol="0">
            <a:spAutoFit/>
          </a:bodyPr>
          <a:lstStyle/>
          <a:p>
            <a:pPr algn="just"/>
            <a:r>
              <a:rPr lang="en-US" sz="2400" b="1" dirty="0">
                <a:solidFill>
                  <a:srgbClr val="333333"/>
                </a:solidFill>
              </a:rPr>
              <a:t>4. </a:t>
            </a:r>
            <a:r>
              <a:rPr lang="en-US" sz="2400" b="1" i="0" dirty="0">
                <a:solidFill>
                  <a:srgbClr val="333333"/>
                </a:solidFill>
                <a:effectLst/>
              </a:rPr>
              <a:t>Analysis of the Internal Environment: Management Team Strategies</a:t>
            </a:r>
          </a:p>
          <a:p>
            <a:pPr algn="just"/>
            <a:r>
              <a:rPr lang="en-US" sz="2400" b="0" i="0" dirty="0">
                <a:solidFill>
                  <a:srgbClr val="333333"/>
                </a:solidFill>
                <a:effectLst/>
              </a:rPr>
              <a:t>• What are the strengths and experience of each team member?</a:t>
            </a:r>
          </a:p>
          <a:p>
            <a:pPr algn="just"/>
            <a:r>
              <a:rPr lang="en-US" sz="2400" b="0" i="0" dirty="0">
                <a:solidFill>
                  <a:srgbClr val="333333"/>
                </a:solidFill>
                <a:effectLst/>
              </a:rPr>
              <a:t>• What are the knowledge, skills, and abilities you need for your business to perform?</a:t>
            </a:r>
          </a:p>
          <a:p>
            <a:pPr algn="just"/>
            <a:r>
              <a:rPr lang="en-US" sz="2400" b="0" i="0" dirty="0">
                <a:solidFill>
                  <a:srgbClr val="333333"/>
                </a:solidFill>
                <a:effectLst/>
              </a:rPr>
              <a:t>• What do you have? What do you lack (and where can you find it)?</a:t>
            </a:r>
          </a:p>
          <a:p>
            <a:pPr algn="just"/>
            <a:r>
              <a:rPr lang="en-US" sz="2400" b="0" i="0" dirty="0">
                <a:solidFill>
                  <a:srgbClr val="333333"/>
                </a:solidFill>
                <a:effectLst/>
              </a:rPr>
              <a:t>• How will the business be organized (structure and reporting relationships)?</a:t>
            </a:r>
          </a:p>
          <a:p>
            <a:pPr algn="just"/>
            <a:r>
              <a:rPr lang="en-US" sz="2400" b="1" i="0" dirty="0">
                <a:solidFill>
                  <a:srgbClr val="333333"/>
                </a:solidFill>
                <a:effectLst/>
              </a:rPr>
              <a:t>5. Financial Strategies</a:t>
            </a:r>
          </a:p>
          <a:p>
            <a:pPr algn="just"/>
            <a:r>
              <a:rPr lang="en-US" sz="2400" b="0" i="0" dirty="0">
                <a:solidFill>
                  <a:srgbClr val="333333"/>
                </a:solidFill>
                <a:effectLst/>
              </a:rPr>
              <a:t>• Estimate of </a:t>
            </a:r>
            <a:r>
              <a:rPr lang="en-US" sz="2400" b="0" i="0" dirty="0">
                <a:solidFill>
                  <a:srgbClr val="FF0000"/>
                </a:solidFill>
                <a:effectLst/>
              </a:rPr>
              <a:t>start-up costs </a:t>
            </a:r>
            <a:r>
              <a:rPr lang="en-US" sz="2400" b="0" i="0" dirty="0">
                <a:solidFill>
                  <a:srgbClr val="333333"/>
                </a:solidFill>
                <a:effectLst/>
              </a:rPr>
              <a:t>(investigate similar businesses).</a:t>
            </a:r>
          </a:p>
          <a:p>
            <a:pPr algn="just"/>
            <a:r>
              <a:rPr lang="en-US" sz="2400" b="0" i="0" dirty="0">
                <a:solidFill>
                  <a:srgbClr val="333333"/>
                </a:solidFill>
                <a:effectLst/>
              </a:rPr>
              <a:t>• Investigate </a:t>
            </a:r>
            <a:r>
              <a:rPr lang="en-US" sz="2400" b="0" i="0" dirty="0">
                <a:solidFill>
                  <a:srgbClr val="FF0000"/>
                </a:solidFill>
                <a:effectLst/>
              </a:rPr>
              <a:t>financing alternatives </a:t>
            </a:r>
            <a:r>
              <a:rPr lang="en-US" sz="2400" b="0" i="0" dirty="0">
                <a:solidFill>
                  <a:srgbClr val="333333"/>
                </a:solidFill>
                <a:effectLst/>
              </a:rPr>
              <a:t>(debt/equity financing, listing of possible resources).</a:t>
            </a:r>
            <a:r>
              <a:rPr lang="en-US" sz="2400" dirty="0"/>
              <a:t> </a:t>
            </a:r>
          </a:p>
          <a:p>
            <a:pPr algn="just"/>
            <a:r>
              <a:rPr lang="en-US" sz="2400" dirty="0">
                <a:solidFill>
                  <a:srgbClr val="2D3956"/>
                </a:solidFill>
                <a:cs typeface="Tajawal ExtraBold" panose="00000800000000000000" pitchFamily="2" charset="-78"/>
              </a:rPr>
              <a:t>• </a:t>
            </a:r>
            <a:r>
              <a:rPr lang="en-US" sz="2400" dirty="0">
                <a:solidFill>
                  <a:srgbClr val="FF0000"/>
                </a:solidFill>
                <a:cs typeface="Tajawal ExtraBold" panose="00000800000000000000" pitchFamily="2" charset="-78"/>
              </a:rPr>
              <a:t>Develop one year minimum (three to five years recommended) of </a:t>
            </a:r>
            <a:r>
              <a:rPr lang="en-US" sz="2400" i="1" dirty="0">
                <a:solidFill>
                  <a:srgbClr val="FF0000"/>
                </a:solidFill>
                <a:cs typeface="Tajawal ExtraBold" panose="00000800000000000000" pitchFamily="2" charset="-78"/>
              </a:rPr>
              <a:t>pro forma </a:t>
            </a:r>
            <a:r>
              <a:rPr lang="en-US" sz="2400" dirty="0">
                <a:solidFill>
                  <a:srgbClr val="FF0000"/>
                </a:solidFill>
                <a:cs typeface="Tajawal ExtraBold" panose="00000800000000000000" pitchFamily="2" charset="-78"/>
              </a:rPr>
              <a:t>statements.</a:t>
            </a:r>
            <a:r>
              <a:rPr lang="en-US" sz="2400" dirty="0">
                <a:solidFill>
                  <a:srgbClr val="2D3956"/>
                </a:solidFill>
                <a:cs typeface="Tajawal ExtraBold" panose="00000800000000000000" pitchFamily="2" charset="-78"/>
              </a:rPr>
              <a:t> Financial statements include </a:t>
            </a:r>
            <a:r>
              <a:rPr lang="en-US" dirty="0">
                <a:solidFill>
                  <a:srgbClr val="2D3956"/>
                </a:solidFill>
                <a:cs typeface="Tajawal ExtraBold" panose="00000800000000000000" pitchFamily="2" charset="-78"/>
              </a:rPr>
              <a:t>cash flow, income statements, and balance sheet.</a:t>
            </a:r>
            <a:endParaRPr lang="en-US" sz="24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3EEE3C6B-D848-9984-48B0-DE7AFF2CF8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05713258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31244"/>
            <a:ext cx="9893651" cy="4524315"/>
          </a:xfrm>
          <a:prstGeom prst="rect">
            <a:avLst/>
          </a:prstGeom>
          <a:noFill/>
        </p:spPr>
        <p:txBody>
          <a:bodyPr wrap="square" rtlCol="0">
            <a:spAutoFit/>
          </a:bodyPr>
          <a:lstStyle/>
          <a:p>
            <a:pPr algn="just"/>
            <a:r>
              <a:rPr lang="en-US" sz="2400" b="1" i="0" dirty="0">
                <a:solidFill>
                  <a:srgbClr val="333333"/>
                </a:solidFill>
                <a:effectLst/>
              </a:rPr>
              <a:t>6. Critical Risks and Exit Strategy</a:t>
            </a:r>
          </a:p>
          <a:p>
            <a:pPr algn="just"/>
            <a:r>
              <a:rPr lang="en-US" sz="2400" b="0" i="0" dirty="0">
                <a:solidFill>
                  <a:srgbClr val="333333"/>
                </a:solidFill>
                <a:effectLst/>
              </a:rPr>
              <a:t>• The plan should contain an analysis of critical risks and </a:t>
            </a:r>
            <a:r>
              <a:rPr lang="en-US" sz="2400" b="0" i="0" dirty="0">
                <a:solidFill>
                  <a:srgbClr val="FF0000"/>
                </a:solidFill>
                <a:effectLst/>
              </a:rPr>
              <a:t>how the entrepreneur intends to reduce these risks, including financial, organizational, and psychological risks</a:t>
            </a:r>
            <a:r>
              <a:rPr lang="en-US" sz="2400" b="0" i="0" dirty="0">
                <a:solidFill>
                  <a:srgbClr val="333333"/>
                </a:solidFill>
                <a:effectLst/>
              </a:rPr>
              <a:t> related to the business, the entrepreneur, and the management team, as appropriate.</a:t>
            </a:r>
          </a:p>
          <a:p>
            <a:pPr algn="just"/>
            <a:r>
              <a:rPr lang="en-US" sz="2400" b="0" i="0" dirty="0">
                <a:solidFill>
                  <a:srgbClr val="333333"/>
                </a:solidFill>
                <a:effectLst/>
              </a:rPr>
              <a:t>• Some entrepreneurs include an </a:t>
            </a:r>
            <a:r>
              <a:rPr lang="en-US" sz="2400" b="1" i="0" dirty="0">
                <a:solidFill>
                  <a:srgbClr val="333333"/>
                </a:solidFill>
                <a:effectLst/>
              </a:rPr>
              <a:t>exit strategy </a:t>
            </a:r>
            <a:r>
              <a:rPr lang="en-US" sz="2400" b="0" i="0" dirty="0">
                <a:solidFill>
                  <a:srgbClr val="333333"/>
                </a:solidFill>
                <a:effectLst/>
              </a:rPr>
              <a:t>for the business. This is optional, but </a:t>
            </a:r>
            <a:r>
              <a:rPr lang="en-US" sz="2400" b="1" i="0" dirty="0">
                <a:solidFill>
                  <a:srgbClr val="333333"/>
                </a:solidFill>
                <a:effectLst/>
              </a:rPr>
              <a:t>if you intend to seek external investors</a:t>
            </a:r>
            <a:r>
              <a:rPr lang="en-US" sz="2400" b="0" i="0" dirty="0">
                <a:solidFill>
                  <a:srgbClr val="333333"/>
                </a:solidFill>
                <a:effectLst/>
              </a:rPr>
              <a:t>, it is recommended to include these for consideration.</a:t>
            </a:r>
          </a:p>
          <a:p>
            <a:pPr algn="just"/>
            <a:r>
              <a:rPr lang="en-US" sz="2400" b="1" i="0" dirty="0">
                <a:solidFill>
                  <a:srgbClr val="333333"/>
                </a:solidFill>
                <a:effectLst/>
              </a:rPr>
              <a:t>7. References</a:t>
            </a:r>
          </a:p>
          <a:p>
            <a:pPr algn="just"/>
            <a:r>
              <a:rPr lang="en-US" sz="2400" b="0" i="0" dirty="0">
                <a:solidFill>
                  <a:srgbClr val="333333"/>
                </a:solidFill>
                <a:effectLst/>
              </a:rPr>
              <a:t>• Full </a:t>
            </a:r>
            <a:r>
              <a:rPr lang="en-US" sz="2400" b="0" i="0" dirty="0">
                <a:solidFill>
                  <a:srgbClr val="FF0000"/>
                </a:solidFill>
                <a:effectLst/>
              </a:rPr>
              <a:t>citations of all sources cited in your strategic plan must be listed here</a:t>
            </a:r>
            <a:r>
              <a:rPr lang="en-US" sz="2400" b="0" i="0" dirty="0">
                <a:solidFill>
                  <a:srgbClr val="333333"/>
                </a:solidFill>
                <a:effectLst/>
              </a:rPr>
              <a:t>.</a:t>
            </a:r>
          </a:p>
          <a:p>
            <a:pPr algn="just"/>
            <a:r>
              <a:rPr lang="en-US" sz="2400" b="1" i="0" dirty="0">
                <a:solidFill>
                  <a:srgbClr val="333333"/>
                </a:solidFill>
                <a:effectLst/>
              </a:rPr>
              <a:t>8. Appendices (if appropriate)</a:t>
            </a:r>
          </a:p>
          <a:p>
            <a:pPr algn="just"/>
            <a:r>
              <a:rPr lang="en-US" sz="2400" b="0" i="0" dirty="0">
                <a:solidFill>
                  <a:srgbClr val="333333"/>
                </a:solidFill>
                <a:effectLst/>
              </a:rPr>
              <a:t>• </a:t>
            </a:r>
            <a:r>
              <a:rPr lang="en-US" sz="2400" b="0" i="0" dirty="0">
                <a:solidFill>
                  <a:srgbClr val="FF0000"/>
                </a:solidFill>
                <a:effectLst/>
              </a:rPr>
              <a:t>Surveys, copies of supplementary research materials, maps, and so on</a:t>
            </a:r>
            <a:r>
              <a:rPr lang="en-US" sz="2400" b="0" i="0" dirty="0">
                <a:solidFill>
                  <a:srgbClr val="333333"/>
                </a:solidFill>
                <a:effectLst/>
              </a:rPr>
              <a:t>.</a:t>
            </a:r>
          </a:p>
        </p:txBody>
      </p:sp>
      <p:pic>
        <p:nvPicPr>
          <p:cNvPr id="2" name="Graphic 21">
            <a:extLst>
              <a:ext uri="{FF2B5EF4-FFF2-40B4-BE49-F238E27FC236}">
                <a16:creationId xmlns:a16="http://schemas.microsoft.com/office/drawing/2014/main" id="{C64D5264-4ED3-D03D-64BA-9B4E22FB01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08181295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5542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31244"/>
            <a:ext cx="9893651" cy="4339650"/>
          </a:xfrm>
          <a:prstGeom prst="rect">
            <a:avLst/>
          </a:prstGeom>
          <a:noFill/>
        </p:spPr>
        <p:txBody>
          <a:bodyPr wrap="square" rtlCol="0">
            <a:spAutoFit/>
          </a:bodyPr>
          <a:lstStyle/>
          <a:p>
            <a:pPr algn="just"/>
            <a:endParaRPr lang="en-US" sz="2400" b="0" i="0" dirty="0">
              <a:solidFill>
                <a:srgbClr val="333333"/>
              </a:solidFill>
              <a:effectLst/>
            </a:endParaRPr>
          </a:p>
          <a:p>
            <a:pPr marL="342900" indent="-342900" algn="just">
              <a:buFont typeface="Arial" panose="020B0604020202020204" pitchFamily="34" charset="0"/>
              <a:buChar char="•"/>
            </a:pPr>
            <a:r>
              <a:rPr lang="en-US" sz="2400" b="1" i="0" dirty="0">
                <a:solidFill>
                  <a:srgbClr val="333333"/>
                </a:solidFill>
                <a:effectLst/>
              </a:rPr>
              <a:t>Strategies you develop for your business should build on your perceived strengths, exploit opportunities you identify, and avoid threats</a:t>
            </a:r>
            <a:r>
              <a:rPr lang="en-US" sz="2400" b="0" i="0" dirty="0">
                <a:solidFill>
                  <a:srgbClr val="333333"/>
                </a:solidFill>
                <a:effectLst/>
              </a:rPr>
              <a:t>.</a:t>
            </a:r>
          </a:p>
          <a:p>
            <a:pPr algn="just"/>
            <a:r>
              <a:rPr lang="en-US" sz="2400" b="0" i="0" dirty="0">
                <a:solidFill>
                  <a:srgbClr val="333333"/>
                </a:solidFill>
                <a:effectLst/>
              </a:rPr>
              <a:t> </a:t>
            </a:r>
          </a:p>
          <a:p>
            <a:pPr marL="342900" indent="-342900" algn="just">
              <a:buFont typeface="Arial" panose="020B0604020202020204" pitchFamily="34" charset="0"/>
              <a:buChar char="•"/>
            </a:pPr>
            <a:r>
              <a:rPr lang="en-US" sz="2400" b="0" i="0" dirty="0">
                <a:solidFill>
                  <a:srgbClr val="333333"/>
                </a:solidFill>
                <a:effectLst/>
              </a:rPr>
              <a:t>Later, you will learn how to conduct a TOWS analysis of your business to help you develop your strategies. </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u="sng" dirty="0">
                <a:solidFill>
                  <a:srgbClr val="333333"/>
                </a:solidFill>
                <a:effectLst/>
              </a:rPr>
              <a:t>You can include</a:t>
            </a:r>
            <a:r>
              <a:rPr lang="en-US" sz="2400" b="0" i="0" dirty="0">
                <a:solidFill>
                  <a:srgbClr val="333333"/>
                </a:solidFill>
                <a:effectLst/>
              </a:rPr>
              <a:t> “</a:t>
            </a:r>
            <a:r>
              <a:rPr lang="en-US" sz="2400" b="1" i="0" dirty="0">
                <a:solidFill>
                  <a:srgbClr val="333333"/>
                </a:solidFill>
                <a:effectLst/>
              </a:rPr>
              <a:t>must do</a:t>
            </a:r>
            <a:r>
              <a:rPr lang="en-US" sz="2400" b="0" i="0" dirty="0">
                <a:solidFill>
                  <a:srgbClr val="333333"/>
                </a:solidFill>
                <a:effectLst/>
              </a:rPr>
              <a:t>” and “</a:t>
            </a:r>
            <a:r>
              <a:rPr lang="en-US" sz="2400" b="1" i="0" dirty="0">
                <a:solidFill>
                  <a:srgbClr val="333333"/>
                </a:solidFill>
                <a:effectLst/>
              </a:rPr>
              <a:t>should do</a:t>
            </a:r>
            <a:r>
              <a:rPr lang="en-US" sz="2400" b="0" i="0" dirty="0">
                <a:solidFill>
                  <a:srgbClr val="333333"/>
                </a:solidFill>
                <a:effectLst/>
              </a:rPr>
              <a:t>” </a:t>
            </a:r>
            <a:r>
              <a:rPr lang="en-US" sz="2400" b="0" i="0" u="sng" dirty="0">
                <a:solidFill>
                  <a:srgbClr val="333333"/>
                </a:solidFill>
                <a:effectLst/>
              </a:rPr>
              <a:t>strategies</a:t>
            </a:r>
            <a:r>
              <a:rPr lang="en-US" sz="2400" b="0" i="0" dirty="0">
                <a:solidFill>
                  <a:srgbClr val="333333"/>
                </a:solidFill>
                <a:effectLst/>
              </a:rPr>
              <a:t> for the sections above </a:t>
            </a:r>
            <a:r>
              <a:rPr lang="en-US" sz="2400" b="0" i="0" u="sng" dirty="0">
                <a:solidFill>
                  <a:srgbClr val="333333"/>
                </a:solidFill>
                <a:effectLst/>
              </a:rPr>
              <a:t>to help you develop short-range and long-range goals </a:t>
            </a:r>
            <a:r>
              <a:rPr lang="en-US" sz="2400" b="0" i="0" dirty="0">
                <a:solidFill>
                  <a:srgbClr val="333333"/>
                </a:solidFill>
                <a:effectLst/>
              </a:rPr>
              <a:t>for the business.</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C747D661-390E-DB3A-AC1F-BD287F58BA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8035255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621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83446"/>
            <a:ext cx="10079071" cy="4783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1165055"/>
            <a:ext cx="10079071" cy="4832092"/>
          </a:xfrm>
          <a:prstGeom prst="rect">
            <a:avLst/>
          </a:prstGeom>
          <a:noFill/>
        </p:spPr>
        <p:txBody>
          <a:bodyPr wrap="square" rtlCol="0">
            <a:spAutoFit/>
          </a:bodyPr>
          <a:lstStyle/>
          <a:p>
            <a:pPr algn="just"/>
            <a:r>
              <a:rPr lang="en-US" sz="2400" b="1" i="0" dirty="0">
                <a:solidFill>
                  <a:srgbClr val="333333"/>
                </a:solidFill>
                <a:effectLst/>
              </a:rPr>
              <a:t>  Strategic Positioning: From Swot to Tows</a:t>
            </a:r>
          </a:p>
          <a:p>
            <a:pPr marL="342900" indent="-342900" algn="just">
              <a:buFont typeface="Arial" panose="020B0604020202020204" pitchFamily="34" charset="0"/>
              <a:buChar char="•"/>
            </a:pPr>
            <a:r>
              <a:rPr lang="en-US" sz="2400" b="0" i="0" dirty="0">
                <a:solidFill>
                  <a:srgbClr val="333333"/>
                </a:solidFill>
                <a:effectLst/>
              </a:rPr>
              <a:t>In stable industries, the </a:t>
            </a:r>
            <a:r>
              <a:rPr lang="en-US" sz="2400" b="1" i="0" dirty="0">
                <a:solidFill>
                  <a:srgbClr val="FF0000"/>
                </a:solidFill>
                <a:effectLst/>
              </a:rPr>
              <a:t>S</a:t>
            </a:r>
            <a:r>
              <a:rPr lang="en-US" sz="2400" b="0" i="0" dirty="0">
                <a:solidFill>
                  <a:srgbClr val="FF0000"/>
                </a:solidFill>
                <a:effectLst/>
              </a:rPr>
              <a:t>trengths </a:t>
            </a:r>
            <a:r>
              <a:rPr lang="en-US" sz="2400" b="1" i="0" dirty="0">
                <a:solidFill>
                  <a:srgbClr val="FF0000"/>
                </a:solidFill>
                <a:effectLst/>
              </a:rPr>
              <a:t>W</a:t>
            </a:r>
            <a:r>
              <a:rPr lang="en-US" sz="2400" b="0" i="0" dirty="0">
                <a:solidFill>
                  <a:srgbClr val="FF0000"/>
                </a:solidFill>
                <a:effectLst/>
              </a:rPr>
              <a:t>eaknesses </a:t>
            </a:r>
            <a:r>
              <a:rPr lang="en-US" sz="2400" b="1" i="0" dirty="0">
                <a:solidFill>
                  <a:srgbClr val="FF0000"/>
                </a:solidFill>
                <a:effectLst/>
              </a:rPr>
              <a:t>O</a:t>
            </a:r>
            <a:r>
              <a:rPr lang="en-US" sz="2400" b="0" i="0" dirty="0">
                <a:solidFill>
                  <a:srgbClr val="FF0000"/>
                </a:solidFill>
                <a:effectLst/>
              </a:rPr>
              <a:t>pportunities </a:t>
            </a:r>
            <a:r>
              <a:rPr lang="en-US" sz="2400" b="1" i="0" dirty="0">
                <a:solidFill>
                  <a:srgbClr val="FF0000"/>
                </a:solidFill>
                <a:effectLst/>
              </a:rPr>
              <a:t>T</a:t>
            </a:r>
            <a:r>
              <a:rPr lang="en-US" sz="2400" b="0" i="0" dirty="0">
                <a:solidFill>
                  <a:srgbClr val="FF0000"/>
                </a:solidFill>
                <a:effectLst/>
              </a:rPr>
              <a:t>hreats (</a:t>
            </a:r>
            <a:r>
              <a:rPr lang="en-US" sz="2400" b="1" i="0" dirty="0">
                <a:solidFill>
                  <a:srgbClr val="FF0000"/>
                </a:solidFill>
                <a:effectLst/>
              </a:rPr>
              <a:t>SWOT</a:t>
            </a:r>
            <a:r>
              <a:rPr lang="en-US" sz="2400" b="0" i="0" dirty="0">
                <a:solidFill>
                  <a:srgbClr val="FF0000"/>
                </a:solidFill>
                <a:effectLst/>
              </a:rPr>
              <a:t>) </a:t>
            </a:r>
            <a:r>
              <a:rPr lang="en-US" sz="2400" b="0" i="0" dirty="0">
                <a:solidFill>
                  <a:srgbClr val="333333"/>
                </a:solidFill>
                <a:effectLst/>
              </a:rPr>
              <a:t>analysis </a:t>
            </a:r>
            <a:r>
              <a:rPr lang="en-US" sz="2400" b="0" i="0" dirty="0">
                <a:solidFill>
                  <a:srgbClr val="FF0000"/>
                </a:solidFill>
                <a:effectLst/>
              </a:rPr>
              <a:t>remains one of the best ways to think about strategy and selecting a strategic position for the new venture</a:t>
            </a:r>
            <a:r>
              <a:rPr lang="en-US" sz="2400" b="0" i="0" dirty="0">
                <a:solidFill>
                  <a:srgbClr val="333333"/>
                </a:solidFill>
                <a:effectLst/>
              </a:rPr>
              <a:t>. </a:t>
            </a:r>
          </a:p>
          <a:p>
            <a:pPr marL="342900" indent="-342900" algn="just">
              <a:buFont typeface="Arial" panose="020B0604020202020204" pitchFamily="34" charset="0"/>
              <a:buChar char="•"/>
            </a:pPr>
            <a:r>
              <a:rPr lang="en-US" sz="2400" b="1" i="0" dirty="0">
                <a:solidFill>
                  <a:srgbClr val="FF0000"/>
                </a:solidFill>
                <a:effectLst/>
              </a:rPr>
              <a:t>The goal is to </a:t>
            </a:r>
            <a:r>
              <a:rPr lang="en-US" sz="2400" b="0" i="0" u="sng" dirty="0">
                <a:solidFill>
                  <a:srgbClr val="FF0000"/>
                </a:solidFill>
                <a:effectLst/>
              </a:rPr>
              <a:t>find a sustainable strategic position in which the firm can use its strengths to take advantage of the opportunities </a:t>
            </a:r>
            <a:r>
              <a:rPr lang="en-US" sz="2400" b="0" i="0" dirty="0">
                <a:solidFill>
                  <a:srgbClr val="333333"/>
                </a:solidFill>
                <a:effectLst/>
              </a:rPr>
              <a:t>available in its industry and markets—</a:t>
            </a:r>
            <a:r>
              <a:rPr lang="en-US" sz="2400" b="0" i="0" u="sng" dirty="0">
                <a:solidFill>
                  <a:srgbClr val="FF0000"/>
                </a:solidFill>
                <a:effectLst/>
              </a:rPr>
              <a:t>while defending itself from threats and masking or correcting its weaknesses</a:t>
            </a:r>
            <a:r>
              <a:rPr lang="en-US" sz="2400" b="0" i="0" dirty="0">
                <a:solidFill>
                  <a:srgbClr val="333333"/>
                </a:solidFill>
                <a:effectLst/>
              </a:rPr>
              <a:t>. </a:t>
            </a:r>
          </a:p>
          <a:p>
            <a:pPr marL="342900" indent="-342900" algn="just">
              <a:buFont typeface="Arial" panose="020B0604020202020204" pitchFamily="34" charset="0"/>
              <a:buChar char="•"/>
            </a:pPr>
            <a:r>
              <a:rPr lang="en-US" sz="2400" b="1" i="0" dirty="0">
                <a:solidFill>
                  <a:srgbClr val="333333"/>
                </a:solidFill>
                <a:effectLst/>
              </a:rPr>
              <a:t>The challenge in identifying weaknesses and developing ways to overcome them </a:t>
            </a:r>
            <a:r>
              <a:rPr lang="en-US" sz="2400" b="1" i="0" u="sng" dirty="0">
                <a:solidFill>
                  <a:srgbClr val="333333"/>
                </a:solidFill>
                <a:effectLst/>
              </a:rPr>
              <a:t>can in itself become a strategy</a:t>
            </a:r>
            <a:r>
              <a:rPr lang="en-US" sz="2400" b="1" i="0" dirty="0">
                <a:solidFill>
                  <a:srgbClr val="333333"/>
                </a:solidFill>
                <a:effectLst/>
              </a:rPr>
              <a:t>. </a:t>
            </a:r>
          </a:p>
          <a:p>
            <a:pPr marL="342900" indent="-342900" algn="just">
              <a:buFont typeface="Arial" panose="020B0604020202020204" pitchFamily="34" charset="0"/>
              <a:buChar char="•"/>
            </a:pPr>
            <a:r>
              <a:rPr lang="en-US" sz="2400" b="1" i="0" u="sng" dirty="0">
                <a:solidFill>
                  <a:srgbClr val="333333"/>
                </a:solidFill>
                <a:effectLst/>
              </a:rPr>
              <a:t>Turning the SWOT into TOWS </a:t>
            </a:r>
            <a:r>
              <a:rPr lang="en-US" sz="2400" b="0" i="0" dirty="0">
                <a:solidFill>
                  <a:srgbClr val="333333"/>
                </a:solidFill>
                <a:effectLst/>
              </a:rPr>
              <a:t>is about </a:t>
            </a:r>
            <a:r>
              <a:rPr lang="en-US" sz="2400" b="0" i="0" dirty="0">
                <a:solidFill>
                  <a:srgbClr val="FF0000"/>
                </a:solidFill>
                <a:effectLst/>
              </a:rPr>
              <a:t>doing the external analysis first</a:t>
            </a:r>
            <a:r>
              <a:rPr lang="en-US" sz="2400" b="0" i="0" dirty="0">
                <a:solidFill>
                  <a:srgbClr val="333333"/>
                </a:solidFill>
                <a:effectLst/>
              </a:rPr>
              <a:t>—</a:t>
            </a:r>
            <a:r>
              <a:rPr lang="en-US" sz="2400" b="0" i="0" dirty="0">
                <a:solidFill>
                  <a:srgbClr val="FF0000"/>
                </a:solidFill>
                <a:effectLst/>
              </a:rPr>
              <a:t>an important distinction when thinking about strategy. </a:t>
            </a:r>
            <a:r>
              <a:rPr lang="en-US" sz="2000" b="0" i="0" dirty="0">
                <a:solidFill>
                  <a:srgbClr val="333333"/>
                </a:solidFill>
                <a:effectLst/>
              </a:rPr>
              <a:t>When doing such an analysis, it's best to work from the outside in, to do a TOWS analysis.</a:t>
            </a:r>
            <a:endParaRPr lang="en-US" sz="2400" b="0" i="0" dirty="0">
              <a:solidFill>
                <a:srgbClr val="333333"/>
              </a:solidFill>
              <a:effectLst/>
            </a:endParaRPr>
          </a:p>
        </p:txBody>
      </p:sp>
      <p:pic>
        <p:nvPicPr>
          <p:cNvPr id="2" name="Graphic 21">
            <a:extLst>
              <a:ext uri="{FF2B5EF4-FFF2-40B4-BE49-F238E27FC236}">
                <a16:creationId xmlns:a16="http://schemas.microsoft.com/office/drawing/2014/main" id="{2ECD1F30-DBD3-9D35-58C6-C190BA3F59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1769402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30832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TOWS analysis  </a:t>
            </a:r>
            <a:r>
              <a:rPr kumimoji="0" lang="en-US" sz="2000" i="1" u="none" strike="noStrike" kern="1200" cap="none" spc="0" normalizeH="0" baseline="0" noProof="0" dirty="0">
                <a:ln>
                  <a:noFill/>
                </a:ln>
                <a:solidFill>
                  <a:srgbClr val="FF0000"/>
                </a:solidFill>
                <a:effectLst/>
                <a:uLnTx/>
                <a:uFillTx/>
                <a:latin typeface="Calibri" panose="020F0502020204030204"/>
                <a:ea typeface="+mn-ea"/>
                <a:cs typeface="+mn-cs"/>
              </a:rPr>
              <a:t>(</a:t>
            </a:r>
            <a:r>
              <a:rPr kumimoji="0" lang="en-US" sz="2000" b="1" i="1" u="none" strike="noStrike" kern="1200" cap="none" spc="0" normalizeH="0" baseline="0" noProof="0" dirty="0">
                <a:ln>
                  <a:noFill/>
                </a:ln>
                <a:solidFill>
                  <a:srgbClr val="FF0000"/>
                </a:solidFill>
                <a:effectLst/>
                <a:uLnTx/>
                <a:uFillTx/>
                <a:latin typeface="Calibri" panose="020F0502020204030204"/>
                <a:ea typeface="+mn-ea"/>
                <a:cs typeface="+mn-cs"/>
              </a:rPr>
              <a:t>to consider the new venture's strategic position)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1"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333333"/>
                </a:solidFill>
                <a:effectLst/>
                <a:uLnTx/>
                <a:uFillTx/>
                <a:latin typeface="Calibri" panose="020F0502020204030204"/>
                <a:ea typeface="+mn-ea"/>
                <a:cs typeface="+mn-cs"/>
              </a:rPr>
              <a:t>• </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T</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hreats-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O</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pportunities-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W</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eaknesses-</a:t>
            </a:r>
            <a:r>
              <a:rPr kumimoji="0" lang="en-US" sz="2400" b="1" i="0" u="none" strike="noStrike" kern="1200" cap="none" spc="0" normalizeH="0" baseline="0" noProof="0" dirty="0">
                <a:ln>
                  <a:noFill/>
                </a:ln>
                <a:solidFill>
                  <a:srgbClr val="333333"/>
                </a:solidFill>
                <a:effectLst/>
                <a:uLnTx/>
                <a:uFillTx/>
                <a:latin typeface="Calibri" panose="020F0502020204030204"/>
                <a:ea typeface="+mn-ea"/>
                <a:cs typeface="+mn-cs"/>
              </a:rPr>
              <a:t>S</a:t>
            </a:r>
            <a:r>
              <a:rPr kumimoji="0" lang="en-US" sz="2400" b="0" i="0" u="none" strike="noStrike" kern="1200" cap="none" spc="0" normalizeH="0" baseline="0" noProof="0" dirty="0">
                <a:ln>
                  <a:noFill/>
                </a:ln>
                <a:solidFill>
                  <a:srgbClr val="333333"/>
                </a:solidFill>
                <a:effectLst/>
                <a:uLnTx/>
                <a:uFillTx/>
                <a:latin typeface="Calibri" panose="020F0502020204030204"/>
                <a:ea typeface="+mn-ea"/>
                <a:cs typeface="+mn-cs"/>
              </a:rPr>
              <a:t>trengths </a:t>
            </a:r>
            <a:r>
              <a:rPr kumimoji="0" lang="en-US" b="0" i="0" u="none" strike="noStrike" kern="1200" cap="none" spc="0" normalizeH="0" baseline="0" noProof="0" dirty="0">
                <a:ln>
                  <a:noFill/>
                </a:ln>
                <a:solidFill>
                  <a:srgbClr val="FF0000"/>
                </a:solidFill>
                <a:effectLst/>
                <a:uLnTx/>
                <a:uFillTx/>
                <a:latin typeface="Calibri" panose="020F0502020204030204"/>
                <a:ea typeface="+mn-ea"/>
                <a:cs typeface="+mn-cs"/>
              </a:rPr>
              <a:t>analysis </a:t>
            </a:r>
            <a:r>
              <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rPr>
              <a:t>is </a:t>
            </a:r>
            <a:r>
              <a:rPr kumimoji="0" lang="en-US" sz="1800" b="0" i="0" u="sng" strike="noStrike" kern="1200" cap="none" spc="0" normalizeH="0" baseline="0" noProof="0" dirty="0">
                <a:ln>
                  <a:noFill/>
                </a:ln>
                <a:solidFill>
                  <a:srgbClr val="FF0000"/>
                </a:solidFill>
                <a:effectLst/>
                <a:uLnTx/>
                <a:uFillTx/>
                <a:latin typeface="Calibri" panose="020F0502020204030204"/>
                <a:ea typeface="+mn-ea"/>
                <a:cs typeface="+mn-cs"/>
              </a:rPr>
              <a:t>an</a:t>
            </a:r>
            <a:r>
              <a:rPr kumimoji="0" lang="en-US" sz="2400" b="0" i="0" u="sng" strike="noStrike" kern="1200" cap="none" spc="0" normalizeH="0" baseline="0" noProof="0" dirty="0">
                <a:ln>
                  <a:noFill/>
                </a:ln>
                <a:solidFill>
                  <a:srgbClr val="FF0000"/>
                </a:solidFill>
                <a:effectLst/>
                <a:uLnTx/>
                <a:uFillTx/>
                <a:latin typeface="Calibri" panose="020F0502020204030204"/>
                <a:ea typeface="+mn-ea"/>
                <a:cs typeface="+mn-cs"/>
              </a:rPr>
              <a:t> innovative approach to analyzing the external environment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and </a:t>
            </a:r>
            <a:r>
              <a:rPr kumimoji="0" lang="en-US" sz="2400" b="0" i="0" u="sng" strike="noStrike" kern="1200" cap="none" spc="0" normalizeH="0" baseline="0" noProof="0" dirty="0">
                <a:ln>
                  <a:noFill/>
                </a:ln>
                <a:solidFill>
                  <a:srgbClr val="FF0000"/>
                </a:solidFill>
                <a:effectLst/>
                <a:uLnTx/>
                <a:uFillTx/>
                <a:latin typeface="Calibri" panose="020F0502020204030204"/>
                <a:ea typeface="+mn-ea"/>
                <a:cs typeface="+mn-cs"/>
              </a:rPr>
              <a:t>applying the new venture's strengths and weaknesses in ways that capitalize on the opportunities and minimize the threats</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facing the new venture.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2" name="Graphic 21">
            <a:extLst>
              <a:ext uri="{FF2B5EF4-FFF2-40B4-BE49-F238E27FC236}">
                <a16:creationId xmlns:a16="http://schemas.microsoft.com/office/drawing/2014/main" id="{D40BED8D-5E0E-82A3-04AB-1DC264CA74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00732267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5894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4524315"/>
          </a:xfrm>
          <a:prstGeom prst="rect">
            <a:avLst/>
          </a:prstGeom>
          <a:noFill/>
        </p:spPr>
        <p:txBody>
          <a:bodyPr wrap="square" rtlCol="0">
            <a:spAutoFit/>
          </a:bodyPr>
          <a:lstStyle/>
          <a:p>
            <a:pPr algn="just"/>
            <a:r>
              <a:rPr lang="en-US" sz="2000" b="0" i="0" dirty="0">
                <a:solidFill>
                  <a:srgbClr val="333333"/>
                </a:solidFill>
                <a:effectLst/>
              </a:rPr>
              <a:t>--Begin by defining markets in which your firm will sell, competition that you will face, and larger industry structure (power relations, business norms, etc.) in which firm will function.</a:t>
            </a:r>
          </a:p>
          <a:p>
            <a:pPr algn="just"/>
            <a:r>
              <a:rPr lang="en-US" sz="2000" dirty="0">
                <a:solidFill>
                  <a:srgbClr val="333333"/>
                </a:solidFill>
              </a:rPr>
              <a:t>-- </a:t>
            </a:r>
            <a:r>
              <a:rPr lang="en-US" sz="2000" b="0" i="0" dirty="0">
                <a:solidFill>
                  <a:srgbClr val="333333"/>
                </a:solidFill>
                <a:effectLst/>
              </a:rPr>
              <a:t>For this portion of the analysis, you can use the data you collected in the Knowledge of Industry Checklist (KIC). </a:t>
            </a:r>
          </a:p>
          <a:p>
            <a:pPr algn="just"/>
            <a:r>
              <a:rPr lang="en-US" sz="2000" b="0" i="0" dirty="0">
                <a:solidFill>
                  <a:srgbClr val="333333"/>
                </a:solidFill>
                <a:effectLst/>
              </a:rPr>
              <a:t>--Then turn your attention to the trends and shifts in the external environment: </a:t>
            </a:r>
            <a:r>
              <a:rPr lang="en-US" sz="2000" b="0" i="1" dirty="0">
                <a:solidFill>
                  <a:srgbClr val="333333"/>
                </a:solidFill>
                <a:effectLst/>
              </a:rPr>
              <a:t>Consider the following factors as you work through the TOWS Analysis.</a:t>
            </a:r>
            <a:endParaRPr lang="en-US" sz="2400" b="0" i="1" dirty="0">
              <a:solidFill>
                <a:srgbClr val="333333"/>
              </a:solidFill>
              <a:effectLst/>
            </a:endParaRPr>
          </a:p>
          <a:p>
            <a:pPr algn="just"/>
            <a:r>
              <a:rPr lang="en-US" sz="2400" b="0" i="0" dirty="0">
                <a:solidFill>
                  <a:srgbClr val="333333"/>
                </a:solidFill>
                <a:effectLst/>
              </a:rPr>
              <a:t>• </a:t>
            </a:r>
            <a:r>
              <a:rPr lang="en-US" sz="2400" b="1" i="0" dirty="0">
                <a:solidFill>
                  <a:srgbClr val="FF0000"/>
                </a:solidFill>
                <a:effectLst/>
              </a:rPr>
              <a:t>Economic factors: </a:t>
            </a:r>
            <a:r>
              <a:rPr lang="en-US" sz="2400" b="0" i="0" dirty="0">
                <a:solidFill>
                  <a:srgbClr val="333333"/>
                </a:solidFill>
                <a:effectLst/>
              </a:rPr>
              <a:t>The general state of the economy, including inflation, labor market conditions, interest rates, and so on.</a:t>
            </a:r>
          </a:p>
          <a:p>
            <a:pPr algn="just"/>
            <a:r>
              <a:rPr lang="en-US" sz="2400" b="0" i="0" dirty="0">
                <a:solidFill>
                  <a:srgbClr val="333333"/>
                </a:solidFill>
                <a:effectLst/>
              </a:rPr>
              <a:t>• </a:t>
            </a:r>
            <a:r>
              <a:rPr lang="en-US" sz="2400" b="1" i="0" dirty="0">
                <a:solidFill>
                  <a:srgbClr val="FF0000"/>
                </a:solidFill>
                <a:effectLst/>
              </a:rPr>
              <a:t>Sociocultural factors: </a:t>
            </a:r>
            <a:r>
              <a:rPr lang="en-US" sz="2400" b="0" i="0" dirty="0">
                <a:solidFill>
                  <a:srgbClr val="333333"/>
                </a:solidFill>
                <a:effectLst/>
              </a:rPr>
              <a:t>Preferences, values, and shifts in consumer trends.</a:t>
            </a:r>
          </a:p>
          <a:p>
            <a:pPr algn="just"/>
            <a:r>
              <a:rPr lang="en-US" sz="2400" b="0" i="0" dirty="0">
                <a:solidFill>
                  <a:srgbClr val="333333"/>
                </a:solidFill>
                <a:effectLst/>
              </a:rPr>
              <a:t>• </a:t>
            </a:r>
            <a:r>
              <a:rPr lang="en-US" sz="2400" b="1" i="0" dirty="0">
                <a:solidFill>
                  <a:srgbClr val="FF0000"/>
                </a:solidFill>
                <a:effectLst/>
              </a:rPr>
              <a:t>Technological factors: </a:t>
            </a:r>
            <a:r>
              <a:rPr lang="en-US" sz="2400" b="0" i="0" dirty="0">
                <a:solidFill>
                  <a:srgbClr val="333333"/>
                </a:solidFill>
                <a:effectLst/>
              </a:rPr>
              <a:t>New technologies, technical processes, and the rate of technological change.</a:t>
            </a:r>
          </a:p>
          <a:p>
            <a:pPr algn="just"/>
            <a:r>
              <a:rPr lang="en-US" sz="2400" b="0" i="0" dirty="0">
                <a:solidFill>
                  <a:srgbClr val="333333"/>
                </a:solidFill>
                <a:effectLst/>
              </a:rPr>
              <a:t>• </a:t>
            </a:r>
            <a:r>
              <a:rPr lang="en-US" sz="2400" b="1" i="0" dirty="0">
                <a:solidFill>
                  <a:srgbClr val="FF0000"/>
                </a:solidFill>
                <a:effectLst/>
              </a:rPr>
              <a:t>Political-legal factors: </a:t>
            </a:r>
            <a:r>
              <a:rPr lang="en-US" sz="2400" b="0" i="0" dirty="0">
                <a:solidFill>
                  <a:srgbClr val="333333"/>
                </a:solidFill>
                <a:effectLst/>
              </a:rPr>
              <a:t>Regulatory environment, including laws, statutes, and changes in government policies that affect the business.</a:t>
            </a:r>
          </a:p>
        </p:txBody>
      </p:sp>
      <p:pic>
        <p:nvPicPr>
          <p:cNvPr id="2" name="Graphic 21">
            <a:extLst>
              <a:ext uri="{FF2B5EF4-FFF2-40B4-BE49-F238E27FC236}">
                <a16:creationId xmlns:a16="http://schemas.microsoft.com/office/drawing/2014/main" id="{CE4DB6DF-79BC-2FAE-8F99-B44FA07FF5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0095699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49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4154984"/>
          </a:xfrm>
          <a:prstGeom prst="rect">
            <a:avLst/>
          </a:prstGeom>
          <a:noFill/>
        </p:spPr>
        <p:txBody>
          <a:bodyPr wrap="square" rtlCol="0">
            <a:spAutoFit/>
          </a:bodyPr>
          <a:lstStyle/>
          <a:p>
            <a:pPr algn="just"/>
            <a:r>
              <a:rPr lang="en-US" sz="2000" dirty="0">
                <a:solidFill>
                  <a:srgbClr val="333333"/>
                </a:solidFill>
              </a:rPr>
              <a:t>-- </a:t>
            </a:r>
            <a:r>
              <a:rPr lang="en-US" sz="2400" b="0" i="0" dirty="0">
                <a:solidFill>
                  <a:srgbClr val="333333"/>
                </a:solidFill>
                <a:effectLst/>
              </a:rPr>
              <a:t>These factors change frequently, so it is necessary to review this analysis at least annually, and more often as appropriate to your industry and the community in which the business resides. </a:t>
            </a:r>
          </a:p>
          <a:p>
            <a:pPr algn="just"/>
            <a:r>
              <a:rPr lang="en-US" sz="2400" dirty="0">
                <a:solidFill>
                  <a:srgbClr val="333333"/>
                </a:solidFill>
              </a:rPr>
              <a:t>-- </a:t>
            </a:r>
            <a:r>
              <a:rPr lang="en-US" sz="2400" b="0" i="0" dirty="0">
                <a:solidFill>
                  <a:srgbClr val="333333"/>
                </a:solidFill>
                <a:effectLst/>
              </a:rPr>
              <a:t>Finally, summarize your analysis in a list of opportunities and a list of threats. This is the context in which you must operate. </a:t>
            </a:r>
          </a:p>
          <a:p>
            <a:pPr algn="just"/>
            <a:r>
              <a:rPr lang="en-US" sz="2400" dirty="0">
                <a:solidFill>
                  <a:srgbClr val="333333"/>
                </a:solidFill>
              </a:rPr>
              <a:t>-- </a:t>
            </a:r>
            <a:r>
              <a:rPr lang="en-US" sz="2400" b="0" i="0" dirty="0">
                <a:solidFill>
                  <a:srgbClr val="333333"/>
                </a:solidFill>
                <a:effectLst/>
              </a:rPr>
              <a:t>Once you know what the external environment offers you (and the challenges it presents), look inside to inventory your strengths and weaknesses. </a:t>
            </a:r>
          </a:p>
          <a:p>
            <a:pPr algn="just"/>
            <a:r>
              <a:rPr lang="en-US" sz="2400" dirty="0">
                <a:solidFill>
                  <a:srgbClr val="333333"/>
                </a:solidFill>
              </a:rPr>
              <a:t>-- </a:t>
            </a:r>
            <a:r>
              <a:rPr lang="en-US" sz="2400" b="0" i="0" dirty="0">
                <a:solidFill>
                  <a:srgbClr val="333333"/>
                </a:solidFill>
                <a:effectLst/>
              </a:rPr>
              <a:t>What skill sets, resources, networks, and so on do you have at your disposal? What are you lacking? Summarize these into a list of strengths and a list of weaknesses. This is what you have to work with.</a:t>
            </a:r>
          </a:p>
        </p:txBody>
      </p:sp>
      <p:pic>
        <p:nvPicPr>
          <p:cNvPr id="2" name="Graphic 21">
            <a:extLst>
              <a:ext uri="{FF2B5EF4-FFF2-40B4-BE49-F238E27FC236}">
                <a16:creationId xmlns:a16="http://schemas.microsoft.com/office/drawing/2014/main" id="{3F0EC1D5-1B07-35A7-E163-86A816DF3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230394158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9048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92302"/>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2302"/>
            <a:ext cx="9893651" cy="3416320"/>
          </a:xfrm>
          <a:prstGeom prst="rect">
            <a:avLst/>
          </a:prstGeom>
          <a:noFill/>
        </p:spPr>
        <p:txBody>
          <a:bodyPr wrap="square" rtlCol="0">
            <a:spAutoFit/>
          </a:bodyPr>
          <a:lstStyle/>
          <a:p>
            <a:pPr algn="just"/>
            <a:endParaRPr lang="en-US" sz="2400" b="0" i="0" dirty="0">
              <a:solidFill>
                <a:srgbClr val="333333"/>
              </a:solidFill>
              <a:effectLst/>
            </a:endParaRPr>
          </a:p>
          <a:p>
            <a:pPr algn="just"/>
            <a:r>
              <a:rPr lang="en-US" sz="2400" b="0" i="0" dirty="0">
                <a:solidFill>
                  <a:srgbClr val="333333"/>
                </a:solidFill>
                <a:effectLst/>
              </a:rPr>
              <a:t>-- Finally, map out your TO and WS in a matrix such as the one shown in </a:t>
            </a:r>
            <a:r>
              <a:rPr lang="en-US" sz="2400" b="0" i="0" dirty="0">
                <a:solidFill>
                  <a:srgbClr val="046FF8"/>
                </a:solidFill>
                <a:effectLst/>
              </a:rPr>
              <a:t>Table 1 </a:t>
            </a:r>
            <a:r>
              <a:rPr lang="en-US" sz="2400" b="0" i="0" dirty="0">
                <a:solidFill>
                  <a:srgbClr val="333333"/>
                </a:solidFill>
                <a:effectLst/>
              </a:rPr>
              <a:t>and study it to develop a</a:t>
            </a:r>
            <a:r>
              <a:rPr lang="en-US" sz="2400" dirty="0"/>
              <a:t> </a:t>
            </a:r>
            <a:r>
              <a:rPr lang="en-US" sz="2400" b="0" i="0" dirty="0">
                <a:solidFill>
                  <a:srgbClr val="333333"/>
                </a:solidFill>
                <a:effectLst/>
              </a:rPr>
              <a:t>strategy that uses your strengths to take advantage of opportunities, reduce or avoid threats, and overcome weaknesses. </a:t>
            </a:r>
          </a:p>
          <a:p>
            <a:pPr algn="just"/>
            <a:r>
              <a:rPr lang="en-US" sz="2400" dirty="0">
                <a:solidFill>
                  <a:srgbClr val="333333"/>
                </a:solidFill>
              </a:rPr>
              <a:t>-- </a:t>
            </a:r>
            <a:r>
              <a:rPr lang="en-US" sz="2400" b="0" i="0" dirty="0">
                <a:solidFill>
                  <a:srgbClr val="333333"/>
                </a:solidFill>
                <a:effectLst/>
              </a:rPr>
              <a:t>It is also highly recommended that you develop a set of strategies and run each through the matrix in </a:t>
            </a:r>
            <a:r>
              <a:rPr lang="en-US" sz="2400" b="0" i="0" dirty="0">
                <a:solidFill>
                  <a:srgbClr val="046FF8"/>
                </a:solidFill>
                <a:effectLst/>
              </a:rPr>
              <a:t>Table </a:t>
            </a:r>
            <a:r>
              <a:rPr lang="en-US" sz="2400" dirty="0">
                <a:solidFill>
                  <a:srgbClr val="046FF8"/>
                </a:solidFill>
              </a:rPr>
              <a:t>1</a:t>
            </a:r>
            <a:r>
              <a:rPr lang="en-US" sz="2400" b="0" i="0" dirty="0">
                <a:solidFill>
                  <a:srgbClr val="333333"/>
                </a:solidFill>
                <a:effectLst/>
              </a:rPr>
              <a:t>, looking for flaws (e.g., lack of management skills in a particular area, low levels of financial resources).</a:t>
            </a:r>
          </a:p>
          <a:p>
            <a:pPr algn="just"/>
            <a:endParaRPr lang="en-US" sz="2400" b="0" i="0" dirty="0">
              <a:solidFill>
                <a:srgbClr val="333333"/>
              </a:solidFill>
              <a:effectLst/>
            </a:endParaRPr>
          </a:p>
          <a:p>
            <a:pPr algn="just"/>
            <a:r>
              <a:rPr lang="en-US" sz="2400" b="1" i="1" dirty="0">
                <a:solidFill>
                  <a:srgbClr val="333333"/>
                </a:solidFill>
                <a:effectLst/>
              </a:rPr>
              <a:t>Table 1 TOWS: The Strategic Audit</a:t>
            </a:r>
            <a:endParaRPr lang="en-US" sz="24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E07FBCF8-25BB-9940-0177-0C893D9EFC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36088313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C072C389-77D9-964E-AEE9-567B3F653DE7}"/>
              </a:ext>
            </a:extLst>
          </p:cNvPr>
          <p:cNvPicPr>
            <a:picLocks noChangeAspect="1"/>
          </p:cNvPicPr>
          <p:nvPr/>
        </p:nvPicPr>
        <p:blipFill>
          <a:blip r:embed="rId2"/>
          <a:stretch>
            <a:fillRect/>
          </a:stretch>
        </p:blipFill>
        <p:spPr>
          <a:xfrm>
            <a:off x="1009372" y="1257970"/>
            <a:ext cx="9160239" cy="4582831"/>
          </a:xfrm>
          <a:prstGeom prst="rect">
            <a:avLst/>
          </a:prstGeom>
        </p:spPr>
      </p:pic>
      <p:pic>
        <p:nvPicPr>
          <p:cNvPr id="2" name="Graphic 21">
            <a:extLst>
              <a:ext uri="{FF2B5EF4-FFF2-40B4-BE49-F238E27FC236}">
                <a16:creationId xmlns:a16="http://schemas.microsoft.com/office/drawing/2014/main" id="{0B459172-FFA9-BB91-A06F-B1FA3BDE1C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91247331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920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5384" y="1241943"/>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428065"/>
            <a:ext cx="9893651" cy="4154984"/>
          </a:xfrm>
          <a:prstGeom prst="rect">
            <a:avLst/>
          </a:prstGeom>
          <a:noFill/>
        </p:spPr>
        <p:txBody>
          <a:bodyPr wrap="square" rtlCol="0">
            <a:spAutoFit/>
          </a:bodyPr>
          <a:lstStyle/>
          <a:p>
            <a:pPr algn="just"/>
            <a:r>
              <a:rPr lang="en-US" sz="2400" b="0" i="0" dirty="0">
                <a:solidFill>
                  <a:srgbClr val="333333"/>
                </a:solidFill>
                <a:effectLst/>
              </a:rPr>
              <a:t>When you complete this analysis, </a:t>
            </a:r>
            <a:r>
              <a:rPr lang="en-US" sz="2400" b="1" u="sng" dirty="0">
                <a:solidFill>
                  <a:srgbClr val="333333"/>
                </a:solidFill>
                <a:effectLst/>
              </a:rPr>
              <a:t>you can consider some of the strategic positions for the new venture:</a:t>
            </a:r>
          </a:p>
          <a:p>
            <a:pPr algn="just"/>
            <a:r>
              <a:rPr lang="en-US" b="0" i="0" dirty="0">
                <a:solidFill>
                  <a:srgbClr val="333333"/>
                </a:solidFill>
                <a:effectLst/>
              </a:rPr>
              <a:t>• </a:t>
            </a:r>
            <a:r>
              <a:rPr lang="en-US" sz="2400" b="0" i="0" dirty="0">
                <a:solidFill>
                  <a:srgbClr val="333333"/>
                </a:solidFill>
                <a:effectLst/>
              </a:rPr>
              <a:t>The </a:t>
            </a:r>
            <a:r>
              <a:rPr lang="en-US" sz="2400" b="1" i="1" dirty="0">
                <a:solidFill>
                  <a:srgbClr val="FF0000"/>
                </a:solidFill>
                <a:effectLst/>
              </a:rPr>
              <a:t>low-cost</a:t>
            </a:r>
            <a:r>
              <a:rPr lang="en-US" sz="2400" b="1" i="1" dirty="0">
                <a:solidFill>
                  <a:srgbClr val="333333"/>
                </a:solidFill>
                <a:effectLst/>
              </a:rPr>
              <a:t> </a:t>
            </a:r>
            <a:r>
              <a:rPr lang="en-US" sz="2400" b="0" i="0" dirty="0">
                <a:solidFill>
                  <a:srgbClr val="333333"/>
                </a:solidFill>
                <a:effectLst/>
              </a:rPr>
              <a:t>firm that </a:t>
            </a:r>
            <a:r>
              <a:rPr lang="en-US" sz="2400" b="0" i="0" dirty="0">
                <a:solidFill>
                  <a:srgbClr val="FF0000"/>
                </a:solidFill>
                <a:effectLst/>
              </a:rPr>
              <a:t>churns out good enough services or products at the lowest possible cost</a:t>
            </a:r>
            <a:r>
              <a:rPr lang="en-US" sz="2400" b="0" i="0" dirty="0">
                <a:solidFill>
                  <a:srgbClr val="333333"/>
                </a:solidFill>
                <a:effectLst/>
              </a:rPr>
              <a:t> .</a:t>
            </a:r>
          </a:p>
          <a:p>
            <a:pPr algn="just"/>
            <a:r>
              <a:rPr lang="en-US" sz="2400" b="0" i="0" dirty="0">
                <a:solidFill>
                  <a:srgbClr val="333333"/>
                </a:solidFill>
                <a:effectLst/>
              </a:rPr>
              <a:t>• The </a:t>
            </a:r>
            <a:r>
              <a:rPr lang="en-US" sz="2400" b="1" i="1" dirty="0">
                <a:solidFill>
                  <a:srgbClr val="FF0000"/>
                </a:solidFill>
                <a:effectLst/>
              </a:rPr>
              <a:t>highly differentiated </a:t>
            </a:r>
            <a:r>
              <a:rPr lang="en-US" sz="2400" b="0" i="0" dirty="0">
                <a:solidFill>
                  <a:srgbClr val="333333"/>
                </a:solidFill>
                <a:effectLst/>
              </a:rPr>
              <a:t>firm that </a:t>
            </a:r>
            <a:r>
              <a:rPr lang="en-US" sz="2400" b="0" i="0" dirty="0">
                <a:solidFill>
                  <a:srgbClr val="FF0000"/>
                </a:solidFill>
                <a:effectLst/>
              </a:rPr>
              <a:t>creates the highest-quality, best-designed, best-supported, most attractive products or services </a:t>
            </a:r>
            <a:r>
              <a:rPr lang="en-US" sz="2400" b="0" i="0" dirty="0">
                <a:solidFill>
                  <a:srgbClr val="333333"/>
                </a:solidFill>
                <a:effectLst/>
              </a:rPr>
              <a:t>in its area.</a:t>
            </a:r>
          </a:p>
          <a:p>
            <a:pPr algn="just"/>
            <a:r>
              <a:rPr lang="en-US" sz="2400" b="0" i="0" dirty="0">
                <a:solidFill>
                  <a:srgbClr val="333333"/>
                </a:solidFill>
                <a:effectLst/>
              </a:rPr>
              <a:t>• The </a:t>
            </a:r>
            <a:r>
              <a:rPr lang="en-US" sz="2400" b="1" i="1" dirty="0">
                <a:solidFill>
                  <a:srgbClr val="FF0000"/>
                </a:solidFill>
                <a:effectLst/>
              </a:rPr>
              <a:t>narrowly focused </a:t>
            </a:r>
            <a:r>
              <a:rPr lang="en-US" sz="2400" b="0" i="0" dirty="0">
                <a:solidFill>
                  <a:srgbClr val="333333"/>
                </a:solidFill>
                <a:effectLst/>
              </a:rPr>
              <a:t>firm that </a:t>
            </a:r>
            <a:r>
              <a:rPr lang="en-US" sz="2400" b="0" i="0" dirty="0">
                <a:solidFill>
                  <a:srgbClr val="FF0000"/>
                </a:solidFill>
                <a:effectLst/>
              </a:rPr>
              <a:t>ties itself to a very specific market </a:t>
            </a:r>
            <a:r>
              <a:rPr lang="en-US" sz="2400" b="0" i="0" dirty="0">
                <a:solidFill>
                  <a:srgbClr val="333333"/>
                </a:solidFill>
                <a:effectLst/>
              </a:rPr>
              <a:t>and </a:t>
            </a:r>
            <a:r>
              <a:rPr lang="en-US" sz="2400" b="0" i="0" dirty="0">
                <a:solidFill>
                  <a:srgbClr val="FF0000"/>
                </a:solidFill>
                <a:effectLst/>
              </a:rPr>
              <a:t>serves its needs attentively</a:t>
            </a:r>
            <a:r>
              <a:rPr lang="en-US" sz="2400" b="0" i="0" dirty="0">
                <a:solidFill>
                  <a:srgbClr val="333333"/>
                </a:solidFill>
                <a:effectLst/>
              </a:rPr>
              <a:t>, typically with segmented products and services or niche, often customized, products or services.</a:t>
            </a:r>
          </a:p>
          <a:p>
            <a:pPr algn="just"/>
            <a:r>
              <a:rPr lang="en-US" sz="2400" b="0" i="0" dirty="0">
                <a:solidFill>
                  <a:srgbClr val="333333"/>
                </a:solidFill>
                <a:effectLst/>
              </a:rPr>
              <a:t>• The </a:t>
            </a:r>
            <a:r>
              <a:rPr lang="en-US" sz="2400" b="1" i="1" dirty="0">
                <a:solidFill>
                  <a:srgbClr val="FF0000"/>
                </a:solidFill>
                <a:effectLst/>
              </a:rPr>
              <a:t>broadly focused </a:t>
            </a:r>
            <a:r>
              <a:rPr lang="en-US" sz="2400" b="0" i="0" dirty="0">
                <a:solidFill>
                  <a:srgbClr val="333333"/>
                </a:solidFill>
                <a:effectLst/>
              </a:rPr>
              <a:t>firm that </a:t>
            </a:r>
            <a:r>
              <a:rPr lang="en-US" sz="2400" b="0" i="0" dirty="0">
                <a:solidFill>
                  <a:srgbClr val="FF0000"/>
                </a:solidFill>
                <a:effectLst/>
              </a:rPr>
              <a:t>serves a wider market, either with a standardized product or through mass customization</a:t>
            </a:r>
            <a:r>
              <a:rPr lang="en-US" sz="2400" b="0" i="0" dirty="0">
                <a:solidFill>
                  <a:srgbClr val="333333"/>
                </a:solidFill>
                <a:effectLst/>
              </a:rPr>
              <a:t>.</a:t>
            </a:r>
          </a:p>
        </p:txBody>
      </p:sp>
      <p:pic>
        <p:nvPicPr>
          <p:cNvPr id="2" name="Graphic 21">
            <a:extLst>
              <a:ext uri="{FF2B5EF4-FFF2-40B4-BE49-F238E27FC236}">
                <a16:creationId xmlns:a16="http://schemas.microsoft.com/office/drawing/2014/main" id="{51CD8508-6CB6-38DB-B0C3-281D7EE288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7272068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5384" y="124194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8093" y="1516225"/>
            <a:ext cx="9893651" cy="3046988"/>
          </a:xfrm>
          <a:prstGeom prst="rect">
            <a:avLst/>
          </a:prstGeom>
          <a:noFill/>
        </p:spPr>
        <p:txBody>
          <a:bodyPr wrap="square" rtlCol="0">
            <a:spAutoFit/>
          </a:bodyPr>
          <a:lstStyle/>
          <a:p>
            <a:pPr algn="just"/>
            <a:r>
              <a:rPr lang="en-US" sz="2400" b="0" i="0" dirty="0">
                <a:solidFill>
                  <a:srgbClr val="333333"/>
                </a:solidFill>
                <a:effectLst/>
              </a:rPr>
              <a:t>• The </a:t>
            </a:r>
            <a:r>
              <a:rPr lang="en-US" sz="2400" b="1" i="0" dirty="0">
                <a:solidFill>
                  <a:srgbClr val="FF0000"/>
                </a:solidFill>
                <a:effectLst/>
              </a:rPr>
              <a:t>firm that </a:t>
            </a:r>
            <a:r>
              <a:rPr lang="en-US" sz="2400" b="1" i="1" dirty="0">
                <a:solidFill>
                  <a:srgbClr val="FF0000"/>
                </a:solidFill>
                <a:effectLst/>
              </a:rPr>
              <a:t>elaborates </a:t>
            </a:r>
            <a:r>
              <a:rPr lang="en-US" sz="2400" b="0" i="0" dirty="0">
                <a:solidFill>
                  <a:srgbClr val="FF0000"/>
                </a:solidFill>
                <a:effectLst/>
              </a:rPr>
              <a:t>a previously chosen position</a:t>
            </a:r>
            <a:r>
              <a:rPr lang="en-US" sz="2400" b="0" i="0" dirty="0">
                <a:solidFill>
                  <a:srgbClr val="333333"/>
                </a:solidFill>
                <a:effectLst/>
              </a:rPr>
              <a:t>, by </a:t>
            </a:r>
            <a:r>
              <a:rPr lang="en-US" sz="2400" b="0" i="0" dirty="0">
                <a:solidFill>
                  <a:srgbClr val="FF0000"/>
                </a:solidFill>
                <a:effectLst/>
              </a:rPr>
              <a:t>penetrating deeper, developing new markets or niches</a:t>
            </a:r>
            <a:r>
              <a:rPr lang="en-US" sz="2400" b="0" i="0" dirty="0">
                <a:solidFill>
                  <a:srgbClr val="333333"/>
                </a:solidFill>
                <a:effectLst/>
              </a:rPr>
              <a:t>, </a:t>
            </a:r>
            <a:r>
              <a:rPr lang="en-US" sz="2400" b="0" i="0" dirty="0">
                <a:solidFill>
                  <a:srgbClr val="FF0000"/>
                </a:solidFill>
                <a:effectLst/>
              </a:rPr>
              <a:t>developing new products</a:t>
            </a:r>
            <a:r>
              <a:rPr lang="en-US" sz="2400" b="0" i="0" dirty="0">
                <a:solidFill>
                  <a:srgbClr val="333333"/>
                </a:solidFill>
                <a:effectLst/>
              </a:rPr>
              <a:t>, carving out space at the edge of a niche, or </a:t>
            </a:r>
            <a:r>
              <a:rPr lang="en-US" sz="2400" b="0" i="0" dirty="0">
                <a:solidFill>
                  <a:srgbClr val="FF0000"/>
                </a:solidFill>
                <a:effectLst/>
              </a:rPr>
              <a:t>raising barriers to competitors </a:t>
            </a:r>
            <a:r>
              <a:rPr lang="en-US" sz="2400" b="0" i="0" dirty="0">
                <a:solidFill>
                  <a:srgbClr val="333333"/>
                </a:solidFill>
                <a:effectLst/>
              </a:rPr>
              <a:t>wanting to do what your firm does.</a:t>
            </a:r>
          </a:p>
          <a:p>
            <a:pPr algn="just"/>
            <a:endParaRPr lang="en-US" sz="2400" b="0" i="0" dirty="0">
              <a:solidFill>
                <a:srgbClr val="333333"/>
              </a:solidFill>
              <a:effectLst/>
            </a:endParaRPr>
          </a:p>
          <a:p>
            <a:pPr algn="just"/>
            <a:r>
              <a:rPr lang="en-US" sz="2400" b="0" i="0" dirty="0">
                <a:solidFill>
                  <a:srgbClr val="333333"/>
                </a:solidFill>
                <a:effectLst/>
              </a:rPr>
              <a:t>• The </a:t>
            </a:r>
            <a:r>
              <a:rPr lang="en-US" sz="2400" b="1" i="0" dirty="0">
                <a:solidFill>
                  <a:srgbClr val="FF0000"/>
                </a:solidFill>
                <a:effectLst/>
              </a:rPr>
              <a:t>firm that </a:t>
            </a:r>
            <a:r>
              <a:rPr lang="en-US" sz="2400" b="1" i="1" dirty="0">
                <a:solidFill>
                  <a:srgbClr val="FF0000"/>
                </a:solidFill>
                <a:effectLst/>
              </a:rPr>
              <a:t>collaborates </a:t>
            </a:r>
            <a:r>
              <a:rPr lang="en-US" sz="2400" b="1" i="0" dirty="0">
                <a:solidFill>
                  <a:srgbClr val="FF0000"/>
                </a:solidFill>
                <a:effectLst/>
              </a:rPr>
              <a:t>to learn</a:t>
            </a:r>
            <a:r>
              <a:rPr lang="en-US" sz="2400" b="0" i="0" dirty="0">
                <a:solidFill>
                  <a:srgbClr val="333333"/>
                </a:solidFill>
                <a:effectLst/>
              </a:rPr>
              <a:t>—</a:t>
            </a:r>
            <a:r>
              <a:rPr lang="en-US" sz="2400" b="0" i="0" dirty="0">
                <a:solidFill>
                  <a:srgbClr val="FF0000"/>
                </a:solidFill>
                <a:effectLst/>
              </a:rPr>
              <a:t>by licensing your products or services to other</a:t>
            </a:r>
            <a:r>
              <a:rPr lang="en-US" sz="2400" b="0" i="0" dirty="0">
                <a:solidFill>
                  <a:srgbClr val="333333"/>
                </a:solidFill>
                <a:effectLst/>
              </a:rPr>
              <a:t>, more established organizations in the industry, </a:t>
            </a:r>
            <a:r>
              <a:rPr lang="en-US" sz="2400" b="0" i="0" dirty="0">
                <a:solidFill>
                  <a:srgbClr val="FF0000"/>
                </a:solidFill>
                <a:effectLst/>
              </a:rPr>
              <a:t>by outsourcing</a:t>
            </a:r>
            <a:r>
              <a:rPr lang="en-US" sz="2400" b="0" i="0" dirty="0">
                <a:solidFill>
                  <a:srgbClr val="333333"/>
                </a:solidFill>
                <a:effectLst/>
              </a:rPr>
              <a:t>, or </a:t>
            </a:r>
            <a:r>
              <a:rPr lang="en-US" sz="2400" b="0" i="0" dirty="0">
                <a:solidFill>
                  <a:srgbClr val="FF0000"/>
                </a:solidFill>
                <a:effectLst/>
              </a:rPr>
              <a:t>by entering into joint ventures as a way of gaining entry into the marketplace</a:t>
            </a:r>
            <a:r>
              <a:rPr lang="en-US" sz="2400" b="0" i="0" dirty="0">
                <a:solidFill>
                  <a:srgbClr val="333333"/>
                </a:solidFill>
                <a:effectLst/>
              </a:rPr>
              <a:t>.</a:t>
            </a:r>
            <a:endParaRPr lang="en-US"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A6362390-ED09-F194-A96C-407052ABB3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88155214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13452"/>
            <a:ext cx="9944100" cy="4647426"/>
          </a:xfrm>
          <a:prstGeom prst="rect">
            <a:avLst/>
          </a:prstGeom>
          <a:noFill/>
        </p:spPr>
        <p:txBody>
          <a:bodyPr wrap="square" rtlCol="0">
            <a:spAutoFit/>
          </a:bodyPr>
          <a:lstStyle/>
          <a:p>
            <a:pPr algn="just"/>
            <a:r>
              <a:rPr lang="en-US" sz="2400" b="1" i="0" dirty="0">
                <a:solidFill>
                  <a:srgbClr val="333333"/>
                </a:solidFill>
                <a:effectLst/>
              </a:rPr>
              <a:t>Shifting the Focus of Strategy: Creating New Markets versus Competing Directly</a:t>
            </a:r>
          </a:p>
          <a:p>
            <a:pPr marL="285750" indent="-285750" algn="just">
              <a:buFont typeface="Arial" panose="020B0604020202020204" pitchFamily="34" charset="0"/>
              <a:buChar char="•"/>
            </a:pPr>
            <a:r>
              <a:rPr lang="en-US" sz="1800" b="0" i="0" dirty="0">
                <a:solidFill>
                  <a:srgbClr val="333333"/>
                </a:solidFill>
                <a:effectLst/>
              </a:rPr>
              <a:t>Kim and Mauborgne (1999) spent 10 years researching organizations that have developed fundamentally new and superior value, creating new markets and recreating existing ones. </a:t>
            </a:r>
          </a:p>
          <a:p>
            <a:pPr marL="285750" indent="-285750" algn="just">
              <a:buFont typeface="Arial" panose="020B0604020202020204" pitchFamily="34" charset="0"/>
              <a:buChar char="•"/>
            </a:pPr>
            <a:r>
              <a:rPr lang="en-US" sz="2000" b="0" i="0" dirty="0">
                <a:solidFill>
                  <a:srgbClr val="333333"/>
                </a:solidFill>
                <a:effectLst/>
              </a:rPr>
              <a:t>The researchers found </a:t>
            </a:r>
            <a:r>
              <a:rPr lang="en-US" sz="2000" b="1" i="0" dirty="0">
                <a:solidFill>
                  <a:srgbClr val="FF0000"/>
                </a:solidFill>
                <a:effectLst/>
              </a:rPr>
              <a:t>six approaches </a:t>
            </a:r>
            <a:r>
              <a:rPr lang="en-US" sz="2000" b="0" i="0" dirty="0">
                <a:solidFill>
                  <a:srgbClr val="333333"/>
                </a:solidFill>
                <a:effectLst/>
              </a:rPr>
              <a:t>that enable companies to create new market space.</a:t>
            </a:r>
          </a:p>
          <a:p>
            <a:pPr marL="285750" indent="-285750" algn="just">
              <a:buFont typeface="Arial" panose="020B0604020202020204" pitchFamily="34" charset="0"/>
              <a:buChar char="•"/>
            </a:pPr>
            <a:r>
              <a:rPr lang="en-US" sz="2000" b="0" i="0" dirty="0">
                <a:solidFill>
                  <a:srgbClr val="333333"/>
                </a:solidFill>
                <a:effectLst/>
              </a:rPr>
              <a:t> </a:t>
            </a:r>
            <a:r>
              <a:rPr lang="en-US" sz="2400" b="0" i="0" dirty="0">
                <a:solidFill>
                  <a:srgbClr val="333333"/>
                </a:solidFill>
                <a:effectLst/>
              </a:rPr>
              <a:t>Interestingly, those companies managed to do this by examining familiar information in a new light; </a:t>
            </a:r>
            <a:r>
              <a:rPr lang="en-US" sz="2400" b="0" i="0" dirty="0">
                <a:solidFill>
                  <a:srgbClr val="FF0000"/>
                </a:solidFill>
                <a:effectLst/>
              </a:rPr>
              <a:t>accomplishing their goal </a:t>
            </a:r>
            <a:r>
              <a:rPr lang="en-US" sz="2400" b="1" i="0" u="sng" dirty="0">
                <a:solidFill>
                  <a:srgbClr val="FF0000"/>
                </a:solidFill>
                <a:effectLst/>
              </a:rPr>
              <a:t>did not </a:t>
            </a:r>
            <a:r>
              <a:rPr lang="en-US" sz="2400" b="0" i="0" dirty="0">
                <a:solidFill>
                  <a:srgbClr val="FF0000"/>
                </a:solidFill>
                <a:effectLst/>
              </a:rPr>
              <a:t>require unique vision or foresight</a:t>
            </a:r>
            <a:r>
              <a:rPr lang="en-US" sz="2400" b="0" i="0" dirty="0">
                <a:solidFill>
                  <a:srgbClr val="333333"/>
                </a:solidFill>
                <a:effectLst/>
              </a:rPr>
              <a:t> about the future.</a:t>
            </a:r>
          </a:p>
          <a:p>
            <a:pPr marL="285750" indent="-285750" algn="just">
              <a:buFont typeface="Arial" panose="020B0604020202020204" pitchFamily="34" charset="0"/>
              <a:buChar char="•"/>
            </a:pPr>
            <a:r>
              <a:rPr lang="en-US" sz="2400" b="0" i="0" dirty="0">
                <a:solidFill>
                  <a:srgbClr val="333333"/>
                </a:solidFill>
                <a:effectLst/>
              </a:rPr>
              <a:t>The research showed that </a:t>
            </a:r>
            <a:r>
              <a:rPr lang="en-US" sz="2400" b="1" i="0" dirty="0">
                <a:solidFill>
                  <a:srgbClr val="FF0000"/>
                </a:solidFill>
                <a:effectLst/>
              </a:rPr>
              <a:t>innovative companies break free from the competitive pack by staking out fundamentally new market space—that is, </a:t>
            </a:r>
            <a:r>
              <a:rPr lang="en-US" sz="2400" b="1" i="0" u="sng" dirty="0">
                <a:solidFill>
                  <a:srgbClr val="FF0000"/>
                </a:solidFill>
                <a:effectLst/>
              </a:rPr>
              <a:t>by creating products or services for which there are no direct competitors</a:t>
            </a:r>
            <a:r>
              <a:rPr lang="en-US" sz="2400" b="1" i="0" dirty="0">
                <a:solidFill>
                  <a:srgbClr val="FF0000"/>
                </a:solidFill>
                <a:effectLst/>
              </a:rPr>
              <a:t>. </a:t>
            </a:r>
          </a:p>
          <a:p>
            <a:pPr marL="285750" indent="-285750" algn="just">
              <a:buFont typeface="Arial" panose="020B0604020202020204" pitchFamily="34" charset="0"/>
              <a:buChar char="•"/>
            </a:pPr>
            <a:r>
              <a:rPr lang="en-US" sz="2400" b="0" i="0" dirty="0">
                <a:solidFill>
                  <a:srgbClr val="333333"/>
                </a:solidFill>
                <a:effectLst/>
              </a:rPr>
              <a:t>This path to value innovation requires a </a:t>
            </a:r>
            <a:r>
              <a:rPr lang="en-US" sz="2400" b="0" i="0" dirty="0">
                <a:solidFill>
                  <a:srgbClr val="FF0000"/>
                </a:solidFill>
                <a:effectLst/>
              </a:rPr>
              <a:t>different competitive mind-set </a:t>
            </a:r>
            <a:r>
              <a:rPr lang="en-US" sz="2400" b="0" i="0" dirty="0">
                <a:solidFill>
                  <a:srgbClr val="333333"/>
                </a:solidFill>
                <a:effectLst/>
              </a:rPr>
              <a:t>and </a:t>
            </a:r>
            <a:r>
              <a:rPr lang="en-US" sz="2400" b="0" i="0" dirty="0">
                <a:solidFill>
                  <a:srgbClr val="FF0000"/>
                </a:solidFill>
                <a:effectLst/>
              </a:rPr>
              <a:t>a systematic way of looking for opportunities</a:t>
            </a:r>
            <a:r>
              <a:rPr lang="en-US" sz="2400" dirty="0">
                <a:solidFill>
                  <a:srgbClr val="333333"/>
                </a:solidFill>
              </a:rPr>
              <a:t>.</a:t>
            </a:r>
            <a:endParaRPr lang="en-US" sz="2400" b="0" i="0" dirty="0">
              <a:solidFill>
                <a:srgbClr val="333333"/>
              </a:solidFill>
              <a:effectLst/>
            </a:endParaRPr>
          </a:p>
        </p:txBody>
      </p:sp>
      <p:pic>
        <p:nvPicPr>
          <p:cNvPr id="2" name="Graphic 21">
            <a:extLst>
              <a:ext uri="{FF2B5EF4-FFF2-40B4-BE49-F238E27FC236}">
                <a16:creationId xmlns:a16="http://schemas.microsoft.com/office/drawing/2014/main" id="{8D87889A-828E-71E2-82F8-C218035191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407926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2693"/>
            <a:ext cx="10028621" cy="4401205"/>
          </a:xfrm>
          <a:prstGeom prst="rect">
            <a:avLst/>
          </a:prstGeom>
          <a:noFill/>
        </p:spPr>
        <p:txBody>
          <a:bodyPr wrap="square" rtlCol="0">
            <a:spAutoFit/>
          </a:bodyPr>
          <a:lstStyle/>
          <a:p>
            <a:pPr marL="285750" indent="-285750" algn="just">
              <a:buFont typeface="Arial" panose="020B0604020202020204" pitchFamily="34" charset="0"/>
              <a:buChar char="•"/>
            </a:pPr>
            <a:r>
              <a:rPr lang="en-US" sz="2000" b="0" i="0" dirty="0">
                <a:solidFill>
                  <a:srgbClr val="FF0000"/>
                </a:solidFill>
                <a:effectLst/>
              </a:rPr>
              <a:t>Instead of looking within the conventional boundaries </a:t>
            </a:r>
            <a:r>
              <a:rPr lang="en-US" sz="2000" b="0" i="0" dirty="0">
                <a:solidFill>
                  <a:srgbClr val="333333"/>
                </a:solidFill>
                <a:effectLst/>
              </a:rPr>
              <a:t>that define how an industry competes, </a:t>
            </a:r>
            <a:r>
              <a:rPr lang="en-US" sz="2000" b="0" i="0" dirty="0">
                <a:solidFill>
                  <a:srgbClr val="FF0000"/>
                </a:solidFill>
                <a:effectLst/>
              </a:rPr>
              <a:t>managers can look methodically across them</a:t>
            </a:r>
            <a:r>
              <a:rPr lang="en-US" sz="2000" b="0" i="0" dirty="0">
                <a:solidFill>
                  <a:srgbClr val="333333"/>
                </a:solidFill>
                <a:effectLst/>
              </a:rPr>
              <a:t>. By so doing, they can </a:t>
            </a:r>
            <a:r>
              <a:rPr lang="en-US" sz="2000" b="0" i="0" dirty="0">
                <a:solidFill>
                  <a:srgbClr val="FF0000"/>
                </a:solidFill>
                <a:effectLst/>
              </a:rPr>
              <a:t>find unoccupied territory that represents real value innovation</a:t>
            </a:r>
            <a:r>
              <a:rPr lang="en-US" sz="2000" b="0" i="0" dirty="0">
                <a:solidFill>
                  <a:srgbClr val="333333"/>
                </a:solidFill>
                <a:effectLst/>
              </a:rPr>
              <a:t>. </a:t>
            </a:r>
          </a:p>
          <a:p>
            <a:pPr marL="285750" indent="-285750" algn="just">
              <a:buFont typeface="Arial" panose="020B0604020202020204" pitchFamily="34" charset="0"/>
              <a:buChar char="•"/>
            </a:pPr>
            <a:r>
              <a:rPr lang="en-US" sz="2000" b="0" i="0" dirty="0">
                <a:solidFill>
                  <a:srgbClr val="333333"/>
                </a:solidFill>
                <a:effectLst/>
              </a:rPr>
              <a:t>Similar insights can be gleaned by looking across strategic groups within an industry; across buyer groups; across complementary product and service offerings, and across the functional-emotional orientation of an industry.</a:t>
            </a:r>
          </a:p>
          <a:p>
            <a:pPr marL="285750" indent="-285750" algn="just">
              <a:buFont typeface="Arial" panose="020B0604020202020204" pitchFamily="34" charset="0"/>
              <a:buChar char="•"/>
            </a:pPr>
            <a:r>
              <a:rPr lang="en-US" sz="2000" b="0" i="0" dirty="0">
                <a:solidFill>
                  <a:srgbClr val="333333"/>
                </a:solidFill>
                <a:effectLst/>
              </a:rPr>
              <a:t>The change in strategic thinking is described in this way: “Instead of looking within the accepted boundaries that define how we compete, managers can look systematically across them. By doing so, they can find unoccupied territory that represents a real breakthrough in value”.</a:t>
            </a:r>
          </a:p>
          <a:p>
            <a:pPr marL="285750" indent="-285750" algn="just">
              <a:buFont typeface="Arial" panose="020B0604020202020204" pitchFamily="34" charset="0"/>
              <a:buChar char="•"/>
            </a:pPr>
            <a:r>
              <a:rPr lang="en-US" sz="2000" b="0" i="0" dirty="0">
                <a:solidFill>
                  <a:srgbClr val="333333"/>
                </a:solidFill>
                <a:effectLst/>
              </a:rPr>
              <a:t>This carries valuable and transferable learning for entrepreneurs as they formulate strategy for their new ventures. </a:t>
            </a:r>
          </a:p>
          <a:p>
            <a:pPr marL="285750" indent="-285750" algn="just">
              <a:buFont typeface="Arial" panose="020B0604020202020204" pitchFamily="34" charset="0"/>
              <a:buChar char="•"/>
            </a:pPr>
            <a:r>
              <a:rPr lang="en-US" sz="2000" b="0" i="0" dirty="0">
                <a:solidFill>
                  <a:srgbClr val="046FF8"/>
                </a:solidFill>
                <a:effectLst/>
              </a:rPr>
              <a:t>Table 2 </a:t>
            </a:r>
            <a:r>
              <a:rPr lang="en-US" sz="2000" b="0" i="0" dirty="0">
                <a:solidFill>
                  <a:srgbClr val="333333"/>
                </a:solidFill>
                <a:effectLst/>
              </a:rPr>
              <a:t>presents the </a:t>
            </a:r>
            <a:r>
              <a:rPr lang="en-US" sz="2000" b="1" i="0" dirty="0">
                <a:solidFill>
                  <a:srgbClr val="FF0000"/>
                </a:solidFill>
                <a:effectLst/>
              </a:rPr>
              <a:t>six approaches </a:t>
            </a:r>
            <a:r>
              <a:rPr lang="en-US" sz="2000" b="0" i="0" dirty="0">
                <a:solidFill>
                  <a:srgbClr val="333333"/>
                </a:solidFill>
                <a:effectLst/>
              </a:rPr>
              <a:t>entrepreneurs and managers can use to create new market space.</a:t>
            </a:r>
            <a:endParaRPr lang="en-US" sz="2000" dirty="0">
              <a:solidFill>
                <a:srgbClr val="2D3956"/>
              </a:solidFill>
              <a:cs typeface="Tajawal ExtraBold" panose="00000800000000000000" pitchFamily="2" charset="-78"/>
            </a:endParaRPr>
          </a:p>
        </p:txBody>
      </p:sp>
      <p:pic>
        <p:nvPicPr>
          <p:cNvPr id="2" name="Graphic 21">
            <a:extLst>
              <a:ext uri="{FF2B5EF4-FFF2-40B4-BE49-F238E27FC236}">
                <a16:creationId xmlns:a16="http://schemas.microsoft.com/office/drawing/2014/main" id="{4DAE46F3-BB7F-771E-F163-634B582814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345566366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50444" y="998566"/>
            <a:ext cx="4128422" cy="51577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28747C41-E78D-7B30-3247-63A5685886CB}"/>
              </a:ext>
            </a:extLst>
          </p:cNvPr>
          <p:cNvPicPr>
            <a:picLocks noChangeAspect="1"/>
          </p:cNvPicPr>
          <p:nvPr/>
        </p:nvPicPr>
        <p:blipFill>
          <a:blip r:embed="rId2"/>
          <a:stretch>
            <a:fillRect/>
          </a:stretch>
        </p:blipFill>
        <p:spPr>
          <a:xfrm>
            <a:off x="548640" y="1375735"/>
            <a:ext cx="9792751" cy="4376336"/>
          </a:xfrm>
          <a:prstGeom prst="rect">
            <a:avLst/>
          </a:prstGeom>
        </p:spPr>
      </p:pic>
      <p:pic>
        <p:nvPicPr>
          <p:cNvPr id="2" name="Graphic 21">
            <a:extLst>
              <a:ext uri="{FF2B5EF4-FFF2-40B4-BE49-F238E27FC236}">
                <a16:creationId xmlns:a16="http://schemas.microsoft.com/office/drawing/2014/main" id="{FF170487-07E5-3D97-96B2-EC00A1987E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19802740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63279"/>
            <a:ext cx="10079071" cy="4696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43112"/>
            <a:ext cx="9893651" cy="4696157"/>
          </a:xfrm>
          <a:prstGeom prst="rect">
            <a:avLst/>
          </a:prstGeom>
          <a:noFill/>
          <a:ln>
            <a:solidFill>
              <a:srgbClr val="00B0F0"/>
            </a:solidFill>
          </a:ln>
        </p:spPr>
        <p:txBody>
          <a:bodyPr wrap="square" rtlCol="0">
            <a:spAutoFit/>
          </a:bodyPr>
          <a:lstStyle/>
          <a:p>
            <a:pPr algn="just">
              <a:spcAft>
                <a:spcPts val="500"/>
              </a:spcAft>
            </a:pPr>
            <a:r>
              <a:rPr lang="en-US" sz="1800" b="1" i="0" u="none" strike="noStrike" dirty="0">
                <a:solidFill>
                  <a:srgbClr val="636300"/>
                </a:solidFill>
                <a:effectLst/>
                <a:highlight>
                  <a:srgbClr val="FFFF00"/>
                </a:highlight>
              </a:rPr>
              <a:t>Conventional </a:t>
            </a:r>
            <a:r>
              <a:rPr lang="en-US" sz="1800" b="1" i="1" u="none" strike="noStrike" dirty="0">
                <a:solidFill>
                  <a:srgbClr val="525200"/>
                </a:solidFill>
                <a:effectLst/>
                <a:highlight>
                  <a:srgbClr val="FFFF00"/>
                </a:highlight>
              </a:rPr>
              <a:t>Boundaries of Competition </a:t>
            </a:r>
            <a:r>
              <a:rPr lang="en-US" sz="1800" b="0" i="1" u="none" strike="noStrike" dirty="0">
                <a:solidFill>
                  <a:srgbClr val="525200"/>
                </a:solidFill>
                <a:effectLst/>
                <a:highlight>
                  <a:srgbClr val="FFFF00"/>
                </a:highlight>
              </a:rPr>
              <a:t>--&gt; </a:t>
            </a:r>
            <a:r>
              <a:rPr lang="en-US" dirty="0">
                <a:solidFill>
                  <a:srgbClr val="313100"/>
                </a:solidFill>
                <a:highlight>
                  <a:srgbClr val="FFFF00"/>
                </a:highlight>
              </a:rPr>
              <a:t>Head-to-Head Competition </a:t>
            </a:r>
            <a:r>
              <a:rPr lang="en-US" sz="1800" b="0" i="1" u="none" strike="noStrike" dirty="0">
                <a:solidFill>
                  <a:srgbClr val="525200"/>
                </a:solidFill>
                <a:effectLst/>
                <a:highlight>
                  <a:srgbClr val="FFFF00"/>
                </a:highlight>
              </a:rPr>
              <a:t>--&gt; </a:t>
            </a:r>
            <a:r>
              <a:rPr lang="en-US" sz="1800" b="0" i="1" u="none" strike="noStrike" dirty="0">
                <a:solidFill>
                  <a:srgbClr val="7B7B00"/>
                </a:solidFill>
                <a:effectLst/>
                <a:highlight>
                  <a:srgbClr val="FFFF00"/>
                </a:highlight>
              </a:rPr>
              <a:t>Creating New Market Space</a:t>
            </a:r>
            <a:r>
              <a:rPr lang="en-US" sz="1800" b="0" i="1" u="none" strike="noStrike" dirty="0">
                <a:solidFill>
                  <a:srgbClr val="7B7B00"/>
                </a:solidFill>
                <a:effectLst/>
              </a:rPr>
              <a:t>.</a:t>
            </a:r>
          </a:p>
          <a:p>
            <a:pPr algn="just">
              <a:spcAft>
                <a:spcPts val="500"/>
              </a:spcAft>
            </a:pPr>
            <a:endParaRPr lang="en-US" dirty="0"/>
          </a:p>
          <a:p>
            <a:pPr marL="342900" indent="-342900" algn="just">
              <a:spcAft>
                <a:spcPts val="500"/>
              </a:spcAft>
              <a:buAutoNum type="arabicPeriod"/>
            </a:pPr>
            <a:r>
              <a:rPr lang="en-US" sz="1800" b="1" u="none" strike="noStrike" dirty="0">
                <a:solidFill>
                  <a:srgbClr val="FF0000"/>
                </a:solidFill>
                <a:effectLst/>
              </a:rPr>
              <a:t>Industry</a:t>
            </a:r>
            <a:r>
              <a:rPr lang="en-US" sz="1800" b="0" i="1" u="none" strike="noStrike" dirty="0">
                <a:solidFill>
                  <a:srgbClr val="525200"/>
                </a:solidFill>
                <a:effectLst/>
              </a:rPr>
              <a:t> </a:t>
            </a:r>
            <a:r>
              <a:rPr lang="en-US" i="1" dirty="0">
                <a:solidFill>
                  <a:srgbClr val="525200"/>
                </a:solidFill>
                <a:sym typeface="Wingdings" panose="05000000000000000000" pitchFamily="2" charset="2"/>
              </a:rPr>
              <a:t>--&gt; </a:t>
            </a:r>
            <a:r>
              <a:rPr lang="en-US" dirty="0">
                <a:solidFill>
                  <a:srgbClr val="313100"/>
                </a:solidFill>
              </a:rPr>
              <a:t> focuses on rivals within its industry</a:t>
            </a:r>
            <a:r>
              <a:rPr lang="en-US" sz="1800" b="0" i="1" u="none" strike="noStrike" dirty="0">
                <a:solidFill>
                  <a:srgbClr val="525200"/>
                </a:solidFill>
                <a:effectLst/>
              </a:rPr>
              <a:t> --&gt; </a:t>
            </a:r>
            <a:r>
              <a:rPr lang="en-US" sz="1800" b="0" i="1" u="none" strike="noStrike" dirty="0">
                <a:solidFill>
                  <a:srgbClr val="FF0000"/>
                </a:solidFill>
                <a:effectLst/>
              </a:rPr>
              <a:t>looks across substitute industries.</a:t>
            </a:r>
          </a:p>
          <a:p>
            <a:pPr algn="just">
              <a:spcAft>
                <a:spcPts val="500"/>
              </a:spcAft>
            </a:pPr>
            <a:r>
              <a:rPr lang="en-US" b="1" dirty="0">
                <a:solidFill>
                  <a:srgbClr val="636300"/>
                </a:solidFill>
              </a:rPr>
              <a:t>2</a:t>
            </a:r>
            <a:r>
              <a:rPr lang="en-US" sz="1800" b="1" i="0" u="none" strike="noStrike" dirty="0">
                <a:solidFill>
                  <a:srgbClr val="636300"/>
                </a:solidFill>
                <a:effectLst/>
              </a:rPr>
              <a:t>. Strategic group </a:t>
            </a:r>
            <a:r>
              <a:rPr lang="en-US" i="1" dirty="0">
                <a:solidFill>
                  <a:srgbClr val="525200"/>
                </a:solidFill>
                <a:sym typeface="Wingdings" panose="05000000000000000000" pitchFamily="2" charset="2"/>
              </a:rPr>
              <a:t>--&gt; </a:t>
            </a:r>
            <a:r>
              <a:rPr lang="en-US" b="1" dirty="0">
                <a:solidFill>
                  <a:srgbClr val="313100"/>
                </a:solidFill>
              </a:rPr>
              <a:t>focuses on competitive position within strategic group</a:t>
            </a:r>
            <a:r>
              <a:rPr lang="en-US" sz="1800" b="0" i="1" u="none" strike="noStrike" dirty="0">
                <a:solidFill>
                  <a:srgbClr val="525200"/>
                </a:solidFill>
                <a:effectLst/>
              </a:rPr>
              <a:t> --&gt;</a:t>
            </a:r>
            <a:r>
              <a:rPr lang="en-US" dirty="0">
                <a:solidFill>
                  <a:srgbClr val="636300"/>
                </a:solidFill>
              </a:rPr>
              <a:t>looks across strategic groups within its industry.</a:t>
            </a:r>
          </a:p>
          <a:p>
            <a:pPr algn="just">
              <a:spcAft>
                <a:spcPts val="500"/>
              </a:spcAft>
            </a:pPr>
            <a:r>
              <a:rPr lang="en-US" b="1" dirty="0">
                <a:solidFill>
                  <a:srgbClr val="636300"/>
                </a:solidFill>
              </a:rPr>
              <a:t>3</a:t>
            </a:r>
            <a:r>
              <a:rPr lang="en-US" sz="1800" b="1" i="0" u="none" strike="noStrike" dirty="0">
                <a:solidFill>
                  <a:srgbClr val="636300"/>
                </a:solidFill>
                <a:effectLst/>
              </a:rPr>
              <a:t>. </a:t>
            </a:r>
            <a:r>
              <a:rPr lang="en-US" sz="1800" b="1" i="0" u="none" strike="noStrike" dirty="0">
                <a:solidFill>
                  <a:srgbClr val="FF0000"/>
                </a:solidFill>
                <a:effectLst/>
              </a:rPr>
              <a:t>Buyer group </a:t>
            </a:r>
            <a:r>
              <a:rPr lang="en-US" i="1" dirty="0">
                <a:solidFill>
                  <a:srgbClr val="525200"/>
                </a:solidFill>
                <a:sym typeface="Wingdings" panose="05000000000000000000" pitchFamily="2" charset="2"/>
              </a:rPr>
              <a:t>--&gt; </a:t>
            </a:r>
            <a:r>
              <a:rPr lang="en-US" dirty="0">
                <a:solidFill>
                  <a:srgbClr val="212100"/>
                </a:solidFill>
              </a:rPr>
              <a:t>focuses on better serving the buyer group</a:t>
            </a:r>
            <a:r>
              <a:rPr lang="en-US" sz="1800" b="0" i="1" u="none" strike="noStrike" dirty="0">
                <a:solidFill>
                  <a:srgbClr val="525200"/>
                </a:solidFill>
                <a:effectLst/>
              </a:rPr>
              <a:t> --&gt; </a:t>
            </a:r>
            <a:r>
              <a:rPr lang="en-US" sz="1800" b="0" i="0" u="none" strike="noStrike" dirty="0">
                <a:solidFill>
                  <a:srgbClr val="FF0000"/>
                </a:solidFill>
                <a:effectLst/>
              </a:rPr>
              <a:t>redefines the buyer group of the industry.</a:t>
            </a:r>
            <a:endParaRPr lang="en-US" b="0" dirty="0">
              <a:solidFill>
                <a:srgbClr val="FF0000"/>
              </a:solidFill>
              <a:effectLst/>
            </a:endParaRPr>
          </a:p>
          <a:p>
            <a:pPr algn="just">
              <a:spcAft>
                <a:spcPts val="500"/>
              </a:spcAft>
            </a:pPr>
            <a:r>
              <a:rPr lang="en-US" b="1" dirty="0">
                <a:solidFill>
                  <a:srgbClr val="636300"/>
                </a:solidFill>
              </a:rPr>
              <a:t>4</a:t>
            </a:r>
            <a:r>
              <a:rPr lang="en-US" sz="1800" b="1" i="0" u="none" strike="noStrike" dirty="0">
                <a:solidFill>
                  <a:srgbClr val="636300"/>
                </a:solidFill>
                <a:effectLst/>
              </a:rPr>
              <a:t>. Scope of product and service offerings </a:t>
            </a:r>
            <a:r>
              <a:rPr lang="en-US" i="1" dirty="0">
                <a:solidFill>
                  <a:srgbClr val="525200"/>
                </a:solidFill>
                <a:sym typeface="Wingdings" panose="05000000000000000000" pitchFamily="2" charset="2"/>
              </a:rPr>
              <a:t>--&gt; </a:t>
            </a:r>
            <a:r>
              <a:rPr lang="en-US" dirty="0">
                <a:solidFill>
                  <a:srgbClr val="212100"/>
                </a:solidFill>
              </a:rPr>
              <a:t>focuses on maximizing the </a:t>
            </a:r>
            <a:r>
              <a:rPr lang="en-US" b="1" dirty="0">
                <a:solidFill>
                  <a:srgbClr val="212100"/>
                </a:solidFill>
              </a:rPr>
              <a:t>value of product and service offerings within the bounds of its industry</a:t>
            </a:r>
            <a:r>
              <a:rPr lang="en-US" sz="1800" b="0" i="1" u="none" strike="noStrike" dirty="0">
                <a:solidFill>
                  <a:srgbClr val="525200"/>
                </a:solidFill>
                <a:effectLst/>
              </a:rPr>
              <a:t> --&gt;</a:t>
            </a:r>
            <a:r>
              <a:rPr lang="en-US" dirty="0">
                <a:solidFill>
                  <a:srgbClr val="636300"/>
                </a:solidFill>
              </a:rPr>
              <a:t>looks across to complementary product and service offerings that go beyond the bounds of its industry.</a:t>
            </a:r>
          </a:p>
          <a:p>
            <a:pPr algn="just">
              <a:spcAft>
                <a:spcPts val="500"/>
              </a:spcAft>
            </a:pPr>
            <a:r>
              <a:rPr lang="en-US" b="1" dirty="0">
                <a:solidFill>
                  <a:srgbClr val="636300"/>
                </a:solidFill>
              </a:rPr>
              <a:t>5. </a:t>
            </a:r>
            <a:r>
              <a:rPr lang="en-US" sz="1800" b="1" i="0" u="none" strike="noStrike" dirty="0">
                <a:solidFill>
                  <a:srgbClr val="636300"/>
                </a:solidFill>
                <a:effectLst/>
              </a:rPr>
              <a:t>Functional-emotional orientation of an industry </a:t>
            </a:r>
            <a:r>
              <a:rPr lang="en-US" i="1" dirty="0">
                <a:solidFill>
                  <a:srgbClr val="525200"/>
                </a:solidFill>
                <a:sym typeface="Wingdings" panose="05000000000000000000" pitchFamily="2" charset="2"/>
              </a:rPr>
              <a:t>--&gt; </a:t>
            </a:r>
            <a:r>
              <a:rPr lang="en-US" b="1" dirty="0">
                <a:solidFill>
                  <a:srgbClr val="313100"/>
                </a:solidFill>
              </a:rPr>
              <a:t>focuses on improving price- performance in line with the functional-emotional orientation of its industry</a:t>
            </a:r>
            <a:r>
              <a:rPr lang="en-US" sz="1800" b="0" i="1" u="none" strike="noStrike" dirty="0">
                <a:solidFill>
                  <a:srgbClr val="525200"/>
                </a:solidFill>
                <a:effectLst/>
              </a:rPr>
              <a:t> --&gt;rethinks the functional- emotional orientation of its industry.</a:t>
            </a:r>
          </a:p>
          <a:p>
            <a:pPr algn="just">
              <a:spcAft>
                <a:spcPts val="500"/>
              </a:spcAft>
            </a:pPr>
            <a:r>
              <a:rPr lang="en-US" sz="1800" b="1" i="0" u="none" strike="noStrike" dirty="0">
                <a:solidFill>
                  <a:srgbClr val="636300"/>
                </a:solidFill>
                <a:effectLst/>
              </a:rPr>
              <a:t>6. </a:t>
            </a:r>
            <a:r>
              <a:rPr lang="en-US" sz="1800" b="1" i="0" u="none" strike="noStrike" dirty="0">
                <a:solidFill>
                  <a:srgbClr val="FF0000"/>
                </a:solidFill>
                <a:effectLst/>
              </a:rPr>
              <a:t>Time</a:t>
            </a:r>
            <a:r>
              <a:rPr lang="en-US" sz="1800" b="0" i="0" u="none" strike="noStrike" dirty="0">
                <a:solidFill>
                  <a:srgbClr val="FF0000"/>
                </a:solidFill>
                <a:effectLst/>
              </a:rPr>
              <a:t> </a:t>
            </a:r>
            <a:r>
              <a:rPr lang="en-US" i="1" dirty="0">
                <a:solidFill>
                  <a:srgbClr val="525200"/>
                </a:solidFill>
                <a:sym typeface="Wingdings" panose="05000000000000000000" pitchFamily="2" charset="2"/>
              </a:rPr>
              <a:t>--&gt; </a:t>
            </a:r>
            <a:r>
              <a:rPr lang="en-US" b="1" dirty="0">
                <a:solidFill>
                  <a:srgbClr val="313100"/>
                </a:solidFill>
              </a:rPr>
              <a:t>focuses on adapting to external trends as they occur </a:t>
            </a:r>
            <a:r>
              <a:rPr lang="en-US" sz="1800" b="0" i="1" u="none" strike="noStrike" dirty="0">
                <a:solidFill>
                  <a:srgbClr val="525200"/>
                </a:solidFill>
                <a:effectLst/>
              </a:rPr>
              <a:t>--&gt; </a:t>
            </a:r>
            <a:r>
              <a:rPr lang="en-US" dirty="0">
                <a:solidFill>
                  <a:srgbClr val="FF0000"/>
                </a:solidFill>
              </a:rPr>
              <a:t>participates in shaping external trends over time.</a:t>
            </a:r>
          </a:p>
        </p:txBody>
      </p:sp>
      <p:pic>
        <p:nvPicPr>
          <p:cNvPr id="2" name="Graphic 21">
            <a:extLst>
              <a:ext uri="{FF2B5EF4-FFF2-40B4-BE49-F238E27FC236}">
                <a16:creationId xmlns:a16="http://schemas.microsoft.com/office/drawing/2014/main" id="{6034C90A-0E21-E184-8720-2B0395A1DA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102"/>
            <a:ext cx="2305141" cy="1076343"/>
          </a:xfrm>
          <a:prstGeom prst="rect">
            <a:avLst/>
          </a:prstGeom>
        </p:spPr>
      </p:pic>
    </p:spTree>
    <p:extLst>
      <p:ext uri="{BB962C8B-B14F-4D97-AF65-F5344CB8AC3E}">
        <p14:creationId xmlns:p14="http://schemas.microsoft.com/office/powerpoint/2010/main" val="424018805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DC5CC-5E46-CCBF-78A8-39401CC32B9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2514471-2940-7735-58A5-40BEA6669AA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BE83F5D5-A0B0-E778-B5A7-55A859E50BD9}"/>
              </a:ext>
            </a:extLst>
          </p:cNvPr>
          <p:cNvSpPr/>
          <p:nvPr/>
        </p:nvSpPr>
        <p:spPr>
          <a:xfrm>
            <a:off x="1479832" y="1685495"/>
            <a:ext cx="9345750" cy="343799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D92084F-720A-1E81-08FB-98E841CD39A8}"/>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Case Study </a:t>
            </a:r>
          </a:p>
        </p:txBody>
      </p:sp>
      <p:sp>
        <p:nvSpPr>
          <p:cNvPr id="5" name="Rectangle 4">
            <a:extLst>
              <a:ext uri="{FF2B5EF4-FFF2-40B4-BE49-F238E27FC236}">
                <a16:creationId xmlns:a16="http://schemas.microsoft.com/office/drawing/2014/main" id="{7BFA85E0-C122-E3CC-2AAD-022902F21520}"/>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D2F4DCB-50E6-053F-DBC4-A88B6BDC244A}"/>
              </a:ext>
            </a:extLst>
          </p:cNvPr>
          <p:cNvSpPr txBox="1"/>
          <p:nvPr/>
        </p:nvSpPr>
        <p:spPr>
          <a:xfrm>
            <a:off x="1610976" y="2762855"/>
            <a:ext cx="8888819" cy="1077218"/>
          </a:xfrm>
          <a:prstGeom prst="rect">
            <a:avLst/>
          </a:prstGeom>
          <a:noFill/>
        </p:spPr>
        <p:txBody>
          <a:bodyPr wrap="square" rtlCol="0">
            <a:spAutoFit/>
          </a:bodyPr>
          <a:lstStyle/>
          <a:p>
            <a:pPr algn="ctr"/>
            <a:r>
              <a:rPr kumimoji="0" lang="en-US" sz="3200" b="1" i="0" u="none" strike="noStrike" kern="1200" cap="none" spc="0" normalizeH="0" baseline="0" noProof="0" dirty="0">
                <a:ln>
                  <a:noFill/>
                </a:ln>
                <a:solidFill>
                  <a:srgbClr val="333333"/>
                </a:solidFill>
                <a:effectLst/>
                <a:uLnTx/>
                <a:uFillTx/>
                <a:latin typeface="Arial-BoldMT"/>
                <a:ea typeface="+mn-ea"/>
                <a:cs typeface="+mn-cs"/>
              </a:rPr>
              <a:t>GreenWave Solutions - Strategic Planning for a Sustainable Energy Startup</a:t>
            </a:r>
          </a:p>
        </p:txBody>
      </p:sp>
      <p:pic>
        <p:nvPicPr>
          <p:cNvPr id="54" name="Graphic 53">
            <a:extLst>
              <a:ext uri="{FF2B5EF4-FFF2-40B4-BE49-F238E27FC236}">
                <a16:creationId xmlns:a16="http://schemas.microsoft.com/office/drawing/2014/main" id="{290950DF-665D-FD7A-FF71-81D52C80D69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558051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06503-8A0D-EA12-484F-07E8075097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4AB02E-B39D-2787-75EC-03E38110607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B9A782-AF83-94B8-7DBA-332C0E733437}"/>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9342618-E5AE-ECBA-F04B-37EC841B7F8C}"/>
              </a:ext>
            </a:extLst>
          </p:cNvPr>
          <p:cNvSpPr/>
          <p:nvPr/>
        </p:nvSpPr>
        <p:spPr>
          <a:xfrm>
            <a:off x="385957" y="1099192"/>
            <a:ext cx="10877227" cy="4840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400" b="1" i="0" dirty="0">
                <a:solidFill>
                  <a:srgbClr val="000000"/>
                </a:solidFill>
                <a:effectLst/>
                <a:latin typeface="LMRoman12-Bold-Identity-H"/>
              </a:rPr>
              <a:t>Background</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is </a:t>
            </a:r>
            <a:r>
              <a:rPr lang="en-US" sz="1800" b="1" i="0" dirty="0">
                <a:solidFill>
                  <a:srgbClr val="FF0000"/>
                </a:solidFill>
                <a:effectLst/>
                <a:latin typeface="LMRoman12-Regular-Identity-H"/>
              </a:rPr>
              <a:t>a startup founded in 2023 in </a:t>
            </a:r>
            <a:r>
              <a:rPr lang="en-US" sz="1800" i="0" dirty="0">
                <a:solidFill>
                  <a:srgbClr val="FF0000"/>
                </a:solidFill>
                <a:effectLst/>
                <a:latin typeface="LMRoman12-Regular-Identity-H"/>
              </a:rPr>
              <a:t>Austin, Texas</a:t>
            </a:r>
            <a:r>
              <a:rPr lang="en-US" sz="1800" b="0" i="0" dirty="0">
                <a:solidFill>
                  <a:srgbClr val="000000"/>
                </a:solidFill>
                <a:effectLst/>
                <a:latin typeface="LMRoman12-Regular-Identity-H"/>
              </a:rPr>
              <a:t>, with a mission </a:t>
            </a:r>
            <a:r>
              <a:rPr lang="en-US" sz="1800" b="1" i="0" dirty="0">
                <a:solidFill>
                  <a:srgbClr val="FF0000"/>
                </a:solidFill>
                <a:effectLst/>
                <a:latin typeface="LMRoman12-Regular-Identity-H"/>
              </a:rPr>
              <a:t>to accelerate the adoption of renewable energy in small to medium-sized enterprises (SMEs)</a:t>
            </a:r>
            <a:r>
              <a:rPr lang="en-US" sz="1800" b="0" i="0" dirty="0">
                <a:solidFill>
                  <a:srgbClr val="000000"/>
                </a:solidFill>
                <a:effectLst/>
                <a:latin typeface="LMRoman12-Regular-Identity-H"/>
              </a:rPr>
              <a:t> by providing affordable, modular solar energy systems.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company aims to address the growing demand for sustainable energy solutions in the commercial sector, focusing on businesses that lack the capital or expertise to implement large-scale renewable energy projects. </a:t>
            </a:r>
          </a:p>
          <a:p>
            <a:pPr marL="285750" indent="-285750" algn="just">
              <a:buFont typeface="Arial" panose="020B0604020202020204" pitchFamily="34" charset="0"/>
              <a:buChar char="•"/>
            </a:pPr>
            <a:r>
              <a:rPr lang="en-US" sz="1800" b="0" i="0" dirty="0">
                <a:solidFill>
                  <a:srgbClr val="000000"/>
                </a:solidFill>
                <a:effectLst/>
                <a:latin typeface="LMRoman12-Regular-Identity-H"/>
              </a:rPr>
              <a:t>Led by founder and CEO, </a:t>
            </a:r>
            <a:r>
              <a:rPr lang="en-US" sz="1800" b="1" i="0" dirty="0">
                <a:solidFill>
                  <a:srgbClr val="FF0000"/>
                </a:solidFill>
                <a:effectLst/>
                <a:latin typeface="LMRoman12-Regular-Identity-H"/>
              </a:rPr>
              <a:t>Aisha Patel</a:t>
            </a:r>
            <a:r>
              <a:rPr lang="en-US" sz="1800" b="0" i="0" dirty="0">
                <a:solidFill>
                  <a:srgbClr val="000000"/>
                </a:solidFill>
                <a:effectLst/>
                <a:latin typeface="LMRoman12-Regular-Identity-H"/>
              </a:rPr>
              <a:t>, GreenWave Solutions has developed </a:t>
            </a:r>
            <a:r>
              <a:rPr lang="en-US" sz="1800" b="0" i="0" dirty="0">
                <a:solidFill>
                  <a:srgbClr val="FF0000"/>
                </a:solidFill>
                <a:effectLst/>
                <a:latin typeface="LMRoman12-Regular-Identity-H"/>
              </a:rPr>
              <a:t>a scalable model that combines solar panel installation, energy storage, and smart energy management software to optimize energy use for SMEs</a:t>
            </a:r>
            <a:r>
              <a:rPr lang="en-US" sz="1800" b="0" i="0" dirty="0">
                <a:solidFill>
                  <a:srgbClr val="000000"/>
                </a:solidFill>
                <a:effectLst/>
                <a:latin typeface="LMRoman12-Regular-Identity-H"/>
              </a:rPr>
              <a:t>.</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entrepreneurial landscape in 2025 is highly competitive, with increasing regulatory support for renewable energy and a growing awareness of sustainability among businesses. </a:t>
            </a:r>
          </a:p>
          <a:p>
            <a:pPr marL="285750" indent="-285750" algn="just">
              <a:buFont typeface="Arial" panose="020B0604020202020204" pitchFamily="34" charset="0"/>
              <a:buChar char="•"/>
            </a:pPr>
            <a:r>
              <a:rPr lang="en-US" sz="1800" b="0" i="0" dirty="0">
                <a:solidFill>
                  <a:srgbClr val="000000"/>
                </a:solidFill>
                <a:effectLst/>
                <a:latin typeface="LMRoman12-Regular-Identity-H"/>
              </a:rPr>
              <a:t>However, </a:t>
            </a:r>
            <a:r>
              <a:rPr lang="en-US" dirty="0">
                <a:solidFill>
                  <a:srgbClr val="000000"/>
                </a:solidFill>
                <a:latin typeface="LMRoman12-Regular-Identity-H"/>
              </a:rPr>
              <a:t>challenges such as high initial costs, complex installation processes, and market competition from established energy providers pose significant hurdles. </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seeks to carve out a niche by offering cost-effective, turnkey solutions tailored to the specific needs of SMEs in </a:t>
            </a:r>
            <a:r>
              <a:rPr lang="en-US" sz="1800" b="1" i="0" u="sng" dirty="0">
                <a:solidFill>
                  <a:srgbClr val="000000"/>
                </a:solidFill>
                <a:effectLst/>
                <a:latin typeface="LMRoman12-Regular-Identity-H"/>
              </a:rPr>
              <a:t>the retail and hospitality sectors</a:t>
            </a:r>
            <a:r>
              <a:rPr lang="en-US" sz="1800" b="0" i="0" dirty="0">
                <a:solidFill>
                  <a:srgbClr val="000000"/>
                </a:solidFill>
                <a:effectLst/>
                <a:latin typeface="LMRoman12-Regular-Identity-H"/>
              </a:rPr>
              <a:t>.</a:t>
            </a:r>
            <a:endParaRPr lang="en-US" dirty="0"/>
          </a:p>
        </p:txBody>
      </p:sp>
      <p:pic>
        <p:nvPicPr>
          <p:cNvPr id="2" name="Graphic 21">
            <a:extLst>
              <a:ext uri="{FF2B5EF4-FFF2-40B4-BE49-F238E27FC236}">
                <a16:creationId xmlns:a16="http://schemas.microsoft.com/office/drawing/2014/main" id="{B06D9DDE-E831-4609-7BEA-462EDE1860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374849925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48EDB-1B26-E8D5-FA89-7E9421F6B7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EC0042-B8F2-A8B8-ECF2-1BD0B98185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7668FAA-2CCE-A953-ECAE-D0EE8A0F7B92}"/>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4633D20-C91F-95B9-EB47-1A6F1C09CFA0}"/>
              </a:ext>
            </a:extLst>
          </p:cNvPr>
          <p:cNvSpPr/>
          <p:nvPr/>
        </p:nvSpPr>
        <p:spPr>
          <a:xfrm>
            <a:off x="385957" y="1099192"/>
            <a:ext cx="10877227" cy="4840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400" b="1" i="0" dirty="0">
                <a:solidFill>
                  <a:srgbClr val="000000"/>
                </a:solidFill>
                <a:effectLst/>
                <a:latin typeface="LMRoman12-Bold-Identity-H"/>
              </a:rPr>
              <a:t>Strategic Plan Development</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a:t>
            </a:r>
            <a:r>
              <a:rPr lang="en-US" sz="1800" b="1" i="0" dirty="0">
                <a:solidFill>
                  <a:srgbClr val="FF0000"/>
                </a:solidFill>
                <a:effectLst/>
                <a:latin typeface="LMRoman12-Regular-Identity-H"/>
              </a:rPr>
              <a:t>developed a comprehensive strategic plan to guide its growth and market entry</a:t>
            </a:r>
            <a:r>
              <a:rPr lang="en-US" sz="1800" b="0" i="0" dirty="0">
                <a:solidFill>
                  <a:srgbClr val="000000"/>
                </a:solidFill>
                <a:effectLst/>
                <a:latin typeface="LMRoman12-Regular-Identity-H"/>
              </a:rPr>
              <a:t>, following the principles outlined in the ENT 624 Entrepreneurial Strategy course at Midocean University. </a:t>
            </a:r>
          </a:p>
          <a:p>
            <a:pPr marL="285750" indent="-285750" algn="just">
              <a:buFont typeface="Arial" panose="020B0604020202020204" pitchFamily="34" charset="0"/>
              <a:buChar char="•"/>
            </a:pPr>
            <a:endParaRPr lang="en-US" sz="1800" b="0" i="0" dirty="0">
              <a:solidFill>
                <a:srgbClr val="000000"/>
              </a:solidFill>
              <a:effectLst/>
              <a:latin typeface="LMRoman12-Regular-Identity-H"/>
            </a:endParaRPr>
          </a:p>
          <a:p>
            <a:pPr marL="285750" indent="-285750" algn="just">
              <a:buFont typeface="Arial" panose="020B0604020202020204" pitchFamily="34" charset="0"/>
              <a:buChar char="•"/>
            </a:pPr>
            <a:r>
              <a:rPr lang="en-US" sz="1800" b="0" i="0" dirty="0">
                <a:solidFill>
                  <a:srgbClr val="000000"/>
                </a:solidFill>
                <a:effectLst/>
                <a:latin typeface="LMRoman12-Regular-Identity-H"/>
              </a:rPr>
              <a:t>The plan was designed </a:t>
            </a:r>
            <a:r>
              <a:rPr lang="en-US" sz="1800" b="1" i="0" dirty="0">
                <a:solidFill>
                  <a:srgbClr val="FF0000"/>
                </a:solidFill>
                <a:effectLst/>
                <a:latin typeface="LMRoman12-Regular-Identity-H"/>
              </a:rPr>
              <a:t>to articulate the company’s vision</a:t>
            </a:r>
            <a:r>
              <a:rPr lang="en-US" sz="1800" b="0" i="0" dirty="0">
                <a:solidFill>
                  <a:srgbClr val="000000"/>
                </a:solidFill>
                <a:effectLst/>
                <a:latin typeface="LMRoman12-Regular-Identity-H"/>
              </a:rPr>
              <a:t>, </a:t>
            </a:r>
            <a:r>
              <a:rPr lang="en-US" sz="1800" b="1" i="0" dirty="0">
                <a:solidFill>
                  <a:srgbClr val="FF0000"/>
                </a:solidFill>
                <a:effectLst/>
                <a:latin typeface="LMRoman12-Regular-Identity-H"/>
              </a:rPr>
              <a:t>analyze the external and internal environments</a:t>
            </a:r>
            <a:r>
              <a:rPr lang="en-US" sz="1800" b="0" i="0" dirty="0">
                <a:solidFill>
                  <a:srgbClr val="000000"/>
                </a:solidFill>
                <a:effectLst/>
                <a:latin typeface="LMRoman12-Regular-Identity-H"/>
              </a:rPr>
              <a:t>, and </a:t>
            </a:r>
            <a:r>
              <a:rPr lang="en-US" sz="1800" b="1" i="0" dirty="0">
                <a:solidFill>
                  <a:srgbClr val="FF0000"/>
                </a:solidFill>
                <a:effectLst/>
                <a:latin typeface="LMRoman12-Regular-Identity-H"/>
              </a:rPr>
              <a:t>establish a sustainable strategic position using a TOWS analysis</a:t>
            </a:r>
            <a:r>
              <a:rPr lang="en-US" sz="1800" b="0" i="0" dirty="0">
                <a:solidFill>
                  <a:srgbClr val="000000"/>
                </a:solidFill>
                <a:effectLst/>
                <a:latin typeface="LMRoman12-Regular-Identity-H"/>
              </a:rPr>
              <a:t>.</a:t>
            </a:r>
          </a:p>
          <a:p>
            <a:pPr algn="just">
              <a:buNone/>
            </a:pPr>
            <a:endParaRPr lang="en-US" sz="1800" b="0" i="0" dirty="0">
              <a:solidFill>
                <a:srgbClr val="000000"/>
              </a:solidFill>
              <a:effectLst/>
              <a:latin typeface="LMRoman12-Regular-Identity-H"/>
            </a:endParaRPr>
          </a:p>
          <a:p>
            <a:pPr>
              <a:buNone/>
            </a:pPr>
            <a:r>
              <a:rPr lang="en-US" sz="1800" b="1" i="0" dirty="0">
                <a:solidFill>
                  <a:srgbClr val="000000"/>
                </a:solidFill>
                <a:effectLst/>
                <a:latin typeface="LMRoman12-Bold-Identity-H"/>
              </a:rPr>
              <a:t>1. Executive Summary</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mission is to </a:t>
            </a:r>
            <a:r>
              <a:rPr lang="en-US" sz="1800" b="0" i="0" dirty="0">
                <a:solidFill>
                  <a:srgbClr val="FF0000"/>
                </a:solidFill>
                <a:effectLst/>
                <a:latin typeface="LMRoman12-Regular-Identity-H"/>
              </a:rPr>
              <a:t>empower SMEs to transition to renewable energy through affordable, modular solar systems and smart energy management</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company </a:t>
            </a:r>
            <a:r>
              <a:rPr lang="en-US" sz="1800" b="0" i="0" dirty="0">
                <a:solidFill>
                  <a:srgbClr val="FF0000"/>
                </a:solidFill>
                <a:effectLst/>
                <a:latin typeface="LMRoman12-Regular-Identity-H"/>
              </a:rPr>
              <a:t>targets </a:t>
            </a:r>
            <a:r>
              <a:rPr lang="en-US" sz="1800" b="0" i="0" u="sng" dirty="0">
                <a:solidFill>
                  <a:srgbClr val="FF0000"/>
                </a:solidFill>
                <a:effectLst/>
                <a:latin typeface="LMRoman12-Regular-Identity-H"/>
              </a:rPr>
              <a:t>retail and hospitality </a:t>
            </a:r>
            <a:r>
              <a:rPr lang="en-US" sz="1800" b="0" i="0" dirty="0">
                <a:solidFill>
                  <a:srgbClr val="FF0000"/>
                </a:solidFill>
                <a:effectLst/>
                <a:latin typeface="LMRoman12-Regular-Identity-H"/>
              </a:rPr>
              <a:t>businesses in the U.S. Southwest</a:t>
            </a:r>
            <a:r>
              <a:rPr lang="en-US" sz="1800" b="0" i="0" dirty="0">
                <a:solidFill>
                  <a:srgbClr val="000000"/>
                </a:solidFill>
                <a:effectLst/>
                <a:latin typeface="LMRoman12-Regular-Identity-H"/>
              </a:rPr>
              <a:t>, with plans </a:t>
            </a:r>
            <a:r>
              <a:rPr lang="en-US" sz="1800" b="0" i="0" dirty="0">
                <a:solidFill>
                  <a:srgbClr val="FF0000"/>
                </a:solidFill>
                <a:effectLst/>
                <a:latin typeface="LMRoman12-Regular-Identity-H"/>
              </a:rPr>
              <a:t>to expand nationally by 2028</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FF0000"/>
                </a:solidFill>
                <a:effectLst/>
                <a:latin typeface="LMRoman12-Regular-Identity-H"/>
              </a:rPr>
              <a:t>Initial capital </a:t>
            </a:r>
            <a:r>
              <a:rPr lang="en-US" sz="1800" b="0" i="0" dirty="0">
                <a:solidFill>
                  <a:srgbClr val="000000"/>
                </a:solidFill>
                <a:effectLst/>
                <a:latin typeface="LMRoman12-Regular-Identity-H"/>
              </a:rPr>
              <a:t>requirements include </a:t>
            </a:r>
            <a:r>
              <a:rPr lang="en-US" sz="1800" b="0" i="0" dirty="0">
                <a:solidFill>
                  <a:srgbClr val="FF0000"/>
                </a:solidFill>
                <a:effectLst/>
                <a:latin typeface="LMRoman12-Regular-Identity-H"/>
              </a:rPr>
              <a:t>$2 million </a:t>
            </a:r>
            <a:r>
              <a:rPr lang="en-US" sz="1800" b="0" i="0" dirty="0">
                <a:solidFill>
                  <a:srgbClr val="000000"/>
                </a:solidFill>
                <a:effectLst/>
                <a:latin typeface="LMRoman12-Regular-Identity-H"/>
              </a:rPr>
              <a:t>for product development, marketing, and initial installations, to </a:t>
            </a:r>
            <a:r>
              <a:rPr lang="en-US" sz="1800" b="0" i="0" u="sng" dirty="0">
                <a:solidFill>
                  <a:srgbClr val="FF0000"/>
                </a:solidFill>
                <a:effectLst/>
                <a:latin typeface="LMRoman12-Regular-Identity-H"/>
              </a:rPr>
              <a:t>be funded through a combination of venture capital and government grants </a:t>
            </a:r>
            <a:r>
              <a:rPr lang="en-US" sz="1800" b="0" i="0" dirty="0">
                <a:solidFill>
                  <a:srgbClr val="000000"/>
                </a:solidFill>
                <a:effectLst/>
                <a:latin typeface="LMRoman12-Regular-Identity-H"/>
              </a:rPr>
              <a:t>for renewable energy initiatives.</a:t>
            </a:r>
            <a:endParaRPr lang="en-US" dirty="0"/>
          </a:p>
        </p:txBody>
      </p:sp>
      <p:pic>
        <p:nvPicPr>
          <p:cNvPr id="2" name="Graphic 21">
            <a:extLst>
              <a:ext uri="{FF2B5EF4-FFF2-40B4-BE49-F238E27FC236}">
                <a16:creationId xmlns:a16="http://schemas.microsoft.com/office/drawing/2014/main" id="{E83371F3-4C76-8152-7D50-0B0925EED3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11424366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18DFA3-6177-47C6-F0D9-FE26F37F178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662FFF-4626-5056-D5C1-BD5E4F7FBA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1AEBD98-F221-B82B-558C-7329DC4F49D1}"/>
              </a:ext>
            </a:extLst>
          </p:cNvPr>
          <p:cNvSpPr/>
          <p:nvPr/>
        </p:nvSpPr>
        <p:spPr>
          <a:xfrm>
            <a:off x="8607914" y="952845"/>
            <a:ext cx="4128422" cy="57186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F83A235-F65E-79C5-7D73-F7DB92EB9EE2}"/>
              </a:ext>
            </a:extLst>
          </p:cNvPr>
          <p:cNvSpPr/>
          <p:nvPr/>
        </p:nvSpPr>
        <p:spPr>
          <a:xfrm>
            <a:off x="407903" y="841290"/>
            <a:ext cx="11545134" cy="58301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1800" b="1" i="0" dirty="0">
                <a:solidFill>
                  <a:srgbClr val="000000"/>
                </a:solidFill>
                <a:effectLst/>
                <a:latin typeface="LMRoman12-Bold-Identity-H"/>
              </a:rPr>
              <a:t>2. Analysis of the External Environment</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a:t>
            </a:r>
            <a:r>
              <a:rPr lang="en-US" sz="1800" b="1" i="0" dirty="0">
                <a:solidFill>
                  <a:srgbClr val="FF0000"/>
                </a:solidFill>
                <a:effectLst/>
                <a:latin typeface="LMRoman12-Regular-Identity-H"/>
              </a:rPr>
              <a:t>renewable energy sector </a:t>
            </a:r>
            <a:r>
              <a:rPr lang="en-US" sz="1800" b="0" i="0" dirty="0">
                <a:solidFill>
                  <a:srgbClr val="000000"/>
                </a:solidFill>
                <a:effectLst/>
                <a:latin typeface="LMRoman12-Regular-Identity-H"/>
              </a:rPr>
              <a:t>is experiencing </a:t>
            </a:r>
            <a:r>
              <a:rPr lang="en-US" sz="1800" b="1" i="0" dirty="0">
                <a:solidFill>
                  <a:srgbClr val="FF0000"/>
                </a:solidFill>
                <a:effectLst/>
                <a:latin typeface="LMRoman12-Regular-Identity-H"/>
              </a:rPr>
              <a:t>rapid growth</a:t>
            </a:r>
            <a:r>
              <a:rPr lang="en-US" sz="1800" b="0" i="0" dirty="0">
                <a:solidFill>
                  <a:srgbClr val="000000"/>
                </a:solidFill>
                <a:effectLst/>
                <a:latin typeface="LMRoman12-Regular-Identity-H"/>
              </a:rPr>
              <a:t>, driven by </a:t>
            </a:r>
            <a:r>
              <a:rPr lang="en-US" sz="1800" b="1" i="0" dirty="0">
                <a:solidFill>
                  <a:srgbClr val="FF0000"/>
                </a:solidFill>
                <a:effectLst/>
                <a:latin typeface="LMRoman12-Regular-Identity-H"/>
              </a:rPr>
              <a:t>economic incentives</a:t>
            </a:r>
            <a:r>
              <a:rPr lang="en-US" sz="1800" b="0" i="0" dirty="0">
                <a:solidFill>
                  <a:srgbClr val="000000"/>
                </a:solidFill>
                <a:effectLst/>
                <a:latin typeface="LMRoman12-Regular-Identity-H"/>
              </a:rPr>
              <a:t>, such as </a:t>
            </a:r>
            <a:r>
              <a:rPr lang="en-US" sz="1800" b="0" i="0" u="sng" dirty="0">
                <a:solidFill>
                  <a:srgbClr val="000000"/>
                </a:solidFill>
                <a:effectLst/>
                <a:latin typeface="LMRoman12-Regular-Identity-H"/>
              </a:rPr>
              <a:t>federal tax credits, and sociocultural shifts toward sustainability</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Recent trends indicate </a:t>
            </a:r>
            <a:r>
              <a:rPr lang="en-US" sz="1800" b="0" i="0" u="sng" dirty="0">
                <a:solidFill>
                  <a:srgbClr val="000000"/>
                </a:solidFill>
                <a:effectLst/>
                <a:latin typeface="LMRoman12-Regular-Identity-H"/>
              </a:rPr>
              <a:t>a 15% annual increase in solar adoption among SMEs</a:t>
            </a:r>
            <a:r>
              <a:rPr lang="en-US" sz="1800" b="0" i="0" dirty="0">
                <a:solidFill>
                  <a:srgbClr val="000000"/>
                </a:solidFill>
                <a:effectLst/>
                <a:latin typeface="LMRoman12-Regular-Identity-H"/>
              </a:rPr>
              <a:t>, with a projected </a:t>
            </a:r>
            <a:r>
              <a:rPr lang="en-US" sz="1800" b="1" i="0" dirty="0">
                <a:solidFill>
                  <a:srgbClr val="FF0000"/>
                </a:solidFill>
                <a:effectLst/>
                <a:latin typeface="LMRoman12-Regular-Identity-H"/>
              </a:rPr>
              <a:t>market size of $10 billion</a:t>
            </a:r>
            <a:r>
              <a:rPr lang="en-US" sz="1800" b="0" i="0" dirty="0">
                <a:solidFill>
                  <a:srgbClr val="000000"/>
                </a:solidFill>
                <a:effectLst/>
                <a:latin typeface="LMRoman12-Regular-Identity-H"/>
              </a:rPr>
              <a:t> by 2027.</a:t>
            </a:r>
          </a:p>
          <a:p>
            <a:pPr marL="285750" indent="-285750" algn="just">
              <a:buFont typeface="Arial" panose="020B0604020202020204" pitchFamily="34" charset="0"/>
              <a:buChar char="•"/>
            </a:pPr>
            <a:r>
              <a:rPr lang="en-US" sz="1800" b="1" i="0" dirty="0">
                <a:solidFill>
                  <a:srgbClr val="FF0000"/>
                </a:solidFill>
                <a:effectLst/>
                <a:latin typeface="LMRoman12-Regular-Identity-H"/>
              </a:rPr>
              <a:t>Key competitors </a:t>
            </a:r>
            <a:r>
              <a:rPr lang="en-US" sz="1800" b="0" i="0" dirty="0">
                <a:solidFill>
                  <a:srgbClr val="000000"/>
                </a:solidFill>
                <a:effectLst/>
                <a:latin typeface="LMRoman12-Regular-Identity-H"/>
              </a:rPr>
              <a:t>include large-scale providers like </a:t>
            </a:r>
            <a:r>
              <a:rPr lang="en-US" sz="1800" b="1" i="0" dirty="0">
                <a:solidFill>
                  <a:srgbClr val="FF0000"/>
                </a:solidFill>
                <a:effectLst/>
                <a:latin typeface="LMRoman12-Regular-Identity-H"/>
              </a:rPr>
              <a:t>Tesla Energy and Sunrun</a:t>
            </a:r>
            <a:r>
              <a:rPr lang="en-US" sz="1800" b="0" i="0" dirty="0">
                <a:solidFill>
                  <a:srgbClr val="000000"/>
                </a:solidFill>
                <a:effectLst/>
                <a:latin typeface="LMRoman12-Regular-Identity-H"/>
              </a:rPr>
              <a:t>, which </a:t>
            </a:r>
            <a:r>
              <a:rPr lang="en-US" sz="1800" b="0" i="0" u="sng" dirty="0">
                <a:solidFill>
                  <a:srgbClr val="000000"/>
                </a:solidFill>
                <a:effectLst/>
                <a:latin typeface="LMRoman12-Regular-Identity-H"/>
              </a:rPr>
              <a:t>focus on residential and large commercial projects</a:t>
            </a:r>
            <a:r>
              <a:rPr lang="en-US" sz="1800" b="0" i="0" dirty="0">
                <a:solidFill>
                  <a:srgbClr val="000000"/>
                </a:solidFill>
                <a:effectLst/>
                <a:latin typeface="LMRoman12-Regular-Identity-H"/>
              </a:rPr>
              <a:t>, and </a:t>
            </a:r>
            <a:r>
              <a:rPr lang="en-US" sz="1800" b="0" i="0" u="sng" dirty="0">
                <a:solidFill>
                  <a:srgbClr val="000000"/>
                </a:solidFill>
                <a:effectLst/>
                <a:latin typeface="LMRoman12-Regular-Identity-H"/>
              </a:rPr>
              <a:t>regional players offering customized solutions</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a:t>
            </a:r>
            <a:r>
              <a:rPr lang="en-US" sz="1800" b="1" i="0" dirty="0">
                <a:solidFill>
                  <a:srgbClr val="FF0000"/>
                </a:solidFill>
                <a:effectLst/>
                <a:latin typeface="LMRoman12-Regular-Identity-H"/>
              </a:rPr>
              <a:t>serves SMEs </a:t>
            </a:r>
            <a:r>
              <a:rPr lang="en-US" sz="1800" b="0" i="0" dirty="0">
                <a:solidFill>
                  <a:srgbClr val="000000"/>
                </a:solidFill>
                <a:effectLst/>
                <a:latin typeface="LMRoman12-Regular-Identity-H"/>
              </a:rPr>
              <a:t>with annual revenues between $1 million and $10 million, </a:t>
            </a:r>
            <a:r>
              <a:rPr lang="en-US" sz="1800" b="0" i="0" dirty="0">
                <a:solidFill>
                  <a:srgbClr val="FF0000"/>
                </a:solidFill>
                <a:effectLst/>
                <a:latin typeface="LMRoman12-Regular-Identity-H"/>
              </a:rPr>
              <a:t>targeting owners who value cost savings and environmental impact. </a:t>
            </a:r>
          </a:p>
          <a:p>
            <a:pPr marL="285750" indent="-285750" algn="just">
              <a:buFont typeface="Arial" panose="020B0604020202020204" pitchFamily="34" charset="0"/>
              <a:buChar char="•"/>
            </a:pPr>
            <a:r>
              <a:rPr lang="en-US" sz="1800" b="1" i="0" dirty="0">
                <a:solidFill>
                  <a:srgbClr val="000000"/>
                </a:solidFill>
                <a:effectLst/>
                <a:latin typeface="LMRoman12-Regular-Identity-H"/>
              </a:rPr>
              <a:t>To create awareness</a:t>
            </a:r>
            <a:r>
              <a:rPr lang="en-US" sz="1800" b="0" i="0" dirty="0">
                <a:solidFill>
                  <a:srgbClr val="000000"/>
                </a:solidFill>
                <a:effectLst/>
                <a:latin typeface="LMRoman12-Regular-Identity-H"/>
              </a:rPr>
              <a:t>, the company plans to </a:t>
            </a:r>
            <a:r>
              <a:rPr lang="en-US" sz="1800" b="0" i="0" u="sng" dirty="0">
                <a:solidFill>
                  <a:srgbClr val="000000"/>
                </a:solidFill>
                <a:effectLst/>
                <a:latin typeface="LMRoman12-Regular-Identity-H"/>
              </a:rPr>
              <a:t>leverage digital marketing, partnerships with local business associations,</a:t>
            </a:r>
            <a:r>
              <a:rPr lang="en-US" sz="1800" b="0" i="0" dirty="0">
                <a:solidFill>
                  <a:srgbClr val="000000"/>
                </a:solidFill>
                <a:effectLst/>
                <a:latin typeface="LMRoman12-Regular-Identity-H"/>
              </a:rPr>
              <a:t> and case studies showcasing successful installations.</a:t>
            </a:r>
          </a:p>
          <a:p>
            <a:pPr algn="just">
              <a:buNone/>
            </a:pPr>
            <a:br>
              <a:rPr lang="en-US" dirty="0"/>
            </a:br>
            <a:r>
              <a:rPr lang="en-US" sz="1800" b="1" i="0" dirty="0">
                <a:solidFill>
                  <a:srgbClr val="000000"/>
                </a:solidFill>
                <a:effectLst/>
                <a:latin typeface="LMRoman12-Bold-Identity-H"/>
              </a:rPr>
              <a:t>3. Analysis of the Internal Environment</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management team consists of </a:t>
            </a:r>
            <a:r>
              <a:rPr lang="en-US" sz="1800" b="1" i="0" dirty="0">
                <a:solidFill>
                  <a:srgbClr val="FF0000"/>
                </a:solidFill>
                <a:effectLst/>
                <a:latin typeface="LMRoman12-Regular-Identity-H"/>
              </a:rPr>
              <a:t>Aisha Patel </a:t>
            </a:r>
            <a:r>
              <a:rPr lang="en-US" sz="1800" b="0" i="0" dirty="0">
                <a:solidFill>
                  <a:srgbClr val="000000"/>
                </a:solidFill>
                <a:effectLst/>
                <a:latin typeface="LMRoman12-Regular-Identity-H"/>
              </a:rPr>
              <a:t>(CEO, with 10 years of experience in renewable energy startups), </a:t>
            </a:r>
            <a:r>
              <a:rPr lang="en-US" sz="1800" b="1" i="0" dirty="0">
                <a:solidFill>
                  <a:srgbClr val="FF0000"/>
                </a:solidFill>
                <a:effectLst/>
                <a:latin typeface="LMRoman12-Regular-Identity-H"/>
              </a:rPr>
              <a:t>Michael Chen </a:t>
            </a:r>
            <a:r>
              <a:rPr lang="en-US" sz="1800" b="0" i="0" dirty="0">
                <a:solidFill>
                  <a:srgbClr val="000000"/>
                </a:solidFill>
                <a:effectLst/>
                <a:latin typeface="LMRoman12-Regular-Identity-H"/>
              </a:rPr>
              <a:t>(CTO, an expert in solar technology), and </a:t>
            </a:r>
            <a:r>
              <a:rPr lang="en-US" sz="1800" b="1" i="0" dirty="0">
                <a:solidFill>
                  <a:srgbClr val="FF0000"/>
                </a:solidFill>
                <a:effectLst/>
                <a:latin typeface="LMRoman12-Regular-Identity-H"/>
              </a:rPr>
              <a:t>Sarah Lopez </a:t>
            </a:r>
            <a:r>
              <a:rPr lang="en-US" sz="1800" b="0" i="0" dirty="0">
                <a:solidFill>
                  <a:srgbClr val="000000"/>
                </a:solidFill>
                <a:effectLst/>
                <a:latin typeface="LMRoman12-Regular-Identity-H"/>
              </a:rPr>
              <a:t>(CFO, with expertise in financial strategy for startups).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a:t>
            </a:r>
            <a:r>
              <a:rPr lang="en-US" sz="1800" b="1" i="0" dirty="0">
                <a:solidFill>
                  <a:srgbClr val="000000"/>
                </a:solidFill>
                <a:effectLst/>
                <a:latin typeface="LMRoman12-Regular-Identity-H"/>
              </a:rPr>
              <a:t>team’s strengths </a:t>
            </a:r>
            <a:r>
              <a:rPr lang="en-US" sz="1800" b="0" i="0" dirty="0">
                <a:solidFill>
                  <a:srgbClr val="000000"/>
                </a:solidFill>
                <a:effectLst/>
                <a:latin typeface="LMRoman12-Regular-Identity-H"/>
              </a:rPr>
              <a:t>include </a:t>
            </a:r>
            <a:r>
              <a:rPr lang="en-US" sz="1800" b="0" i="0" dirty="0">
                <a:solidFill>
                  <a:srgbClr val="FF0000"/>
                </a:solidFill>
                <a:effectLst/>
                <a:latin typeface="LMRoman12-Regular-Identity-H"/>
              </a:rPr>
              <a:t>technical expertise </a:t>
            </a:r>
            <a:r>
              <a:rPr lang="en-US" sz="1800" b="0" i="0" dirty="0">
                <a:solidFill>
                  <a:srgbClr val="000000"/>
                </a:solidFill>
                <a:effectLst/>
                <a:latin typeface="LMRoman12-Regular-Identity-H"/>
              </a:rPr>
              <a:t>and </a:t>
            </a:r>
            <a:r>
              <a:rPr lang="en-US" sz="1800" b="0" i="0" dirty="0">
                <a:solidFill>
                  <a:srgbClr val="FF0000"/>
                </a:solidFill>
                <a:effectLst/>
                <a:latin typeface="LMRoman12-Regular-Identity-H"/>
              </a:rPr>
              <a:t>industry connections</a:t>
            </a:r>
            <a:r>
              <a:rPr lang="en-US" sz="1800" b="0" i="0" dirty="0">
                <a:solidFill>
                  <a:srgbClr val="000000"/>
                </a:solidFill>
                <a:effectLst/>
                <a:latin typeface="LMRoman12-Regular-Identity-H"/>
              </a:rPr>
              <a:t>, </a:t>
            </a:r>
            <a:r>
              <a:rPr lang="en-US" sz="1800" b="1" i="0" u="sng" dirty="0">
                <a:solidFill>
                  <a:srgbClr val="000000"/>
                </a:solidFill>
                <a:effectLst/>
                <a:latin typeface="LMRoman12-Regular-Identity-H"/>
              </a:rPr>
              <a:t>but they lack </a:t>
            </a:r>
            <a:r>
              <a:rPr lang="en-US" sz="1800" b="0" i="0" dirty="0">
                <a:solidFill>
                  <a:srgbClr val="FF0000"/>
                </a:solidFill>
                <a:effectLst/>
                <a:latin typeface="LMRoman12-Regular-Identity-H"/>
              </a:rPr>
              <a:t>extensive marketing experience</a:t>
            </a:r>
            <a:r>
              <a:rPr lang="en-US" sz="1800" b="0" i="0" dirty="0">
                <a:solidFill>
                  <a:srgbClr val="000000"/>
                </a:solidFill>
                <a:effectLst/>
                <a:latin typeface="LMRoman12-Regular-Identity-H"/>
              </a:rPr>
              <a:t>, which they plan to address </a:t>
            </a:r>
            <a:r>
              <a:rPr lang="en-US" sz="1800" b="0" i="0" dirty="0">
                <a:solidFill>
                  <a:srgbClr val="FF0000"/>
                </a:solidFill>
                <a:effectLst/>
                <a:latin typeface="LMRoman12-Regular-Identity-H"/>
              </a:rPr>
              <a:t>by hiring a marketing director in Year 2</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a:t>
            </a:r>
            <a:r>
              <a:rPr lang="en-US" sz="1800" b="1" i="0" u="sng" dirty="0">
                <a:solidFill>
                  <a:srgbClr val="000000"/>
                </a:solidFill>
                <a:effectLst/>
                <a:latin typeface="LMRoman12-Regular-Identity-H"/>
              </a:rPr>
              <a:t>business is organized </a:t>
            </a:r>
            <a:r>
              <a:rPr lang="en-US" sz="1800" b="0" i="0" dirty="0">
                <a:solidFill>
                  <a:srgbClr val="000000"/>
                </a:solidFill>
                <a:effectLst/>
                <a:latin typeface="LMRoman12-Regular-Identity-H"/>
              </a:rPr>
              <a:t>as </a:t>
            </a:r>
            <a:r>
              <a:rPr lang="en-US" sz="1800" b="1" i="0" dirty="0">
                <a:solidFill>
                  <a:srgbClr val="FF0000"/>
                </a:solidFill>
                <a:effectLst/>
                <a:latin typeface="LMRoman12-Regular-Identity-H"/>
              </a:rPr>
              <a:t>a lean startup with a flat structure</a:t>
            </a:r>
            <a:r>
              <a:rPr lang="en-US" sz="1800" b="0" i="0" dirty="0">
                <a:solidFill>
                  <a:srgbClr val="000000"/>
                </a:solidFill>
                <a:effectLst/>
                <a:latin typeface="LMRoman12-Regular-Identity-H"/>
              </a:rPr>
              <a:t>, </a:t>
            </a:r>
            <a:r>
              <a:rPr lang="en-US" sz="1800" b="0" i="0" u="sng" dirty="0">
                <a:solidFill>
                  <a:srgbClr val="FF0000"/>
                </a:solidFill>
                <a:effectLst/>
                <a:latin typeface="LMRoman12-Regular-Identity-H"/>
              </a:rPr>
              <a:t>emphasizing agility and collaboration</a:t>
            </a:r>
            <a:r>
              <a:rPr lang="en-US" sz="1800" b="0" i="0" dirty="0">
                <a:solidFill>
                  <a:srgbClr val="000000"/>
                </a:solidFill>
                <a:effectLst/>
                <a:latin typeface="LMRoman12-Regular-Identity-H"/>
              </a:rPr>
              <a:t>. GreenWave Solutions </a:t>
            </a:r>
            <a:r>
              <a:rPr lang="en-US" sz="1800" b="0" i="0" dirty="0">
                <a:solidFill>
                  <a:srgbClr val="FF0000"/>
                </a:solidFill>
                <a:effectLst/>
                <a:latin typeface="LMRoman12-Regular-Identity-H"/>
              </a:rPr>
              <a:t>requires skills in solar engineering, software development, and customer relationship management</a:t>
            </a:r>
            <a:r>
              <a:rPr lang="en-US" sz="1800" b="0" i="0" dirty="0">
                <a:solidFill>
                  <a:srgbClr val="000000"/>
                </a:solidFill>
                <a:effectLst/>
                <a:latin typeface="LMRoman12-Regular-Identity-H"/>
              </a:rPr>
              <a:t>, with plans to outsource installation to certified contractors to reduce overhead costs.</a:t>
            </a:r>
            <a:endParaRPr lang="en-US" dirty="0"/>
          </a:p>
        </p:txBody>
      </p:sp>
      <p:pic>
        <p:nvPicPr>
          <p:cNvPr id="2" name="Graphic 21">
            <a:extLst>
              <a:ext uri="{FF2B5EF4-FFF2-40B4-BE49-F238E27FC236}">
                <a16:creationId xmlns:a16="http://schemas.microsoft.com/office/drawing/2014/main" id="{E6431C40-CD4D-CEB0-01C3-85A084040C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1429824769"/>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63949-C194-EDB6-300D-A363996E26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539AE7-00CE-A0CB-9B86-49EBC0BE4F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430720-7EE3-BA74-806A-2788D7124714}"/>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44AE202-8097-FEF5-5412-C0D29893CEFD}"/>
              </a:ext>
            </a:extLst>
          </p:cNvPr>
          <p:cNvSpPr/>
          <p:nvPr/>
        </p:nvSpPr>
        <p:spPr>
          <a:xfrm>
            <a:off x="385957" y="1099192"/>
            <a:ext cx="10877227" cy="5082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1800" b="1" i="0" dirty="0">
                <a:solidFill>
                  <a:srgbClr val="000000"/>
                </a:solidFill>
                <a:effectLst/>
                <a:latin typeface="LMRoman12-Bold-Identity-H"/>
              </a:rPr>
              <a:t>4. Financial Strategies</a:t>
            </a:r>
          </a:p>
          <a:p>
            <a:pPr marL="285750" indent="-285750" algn="just">
              <a:buFont typeface="Arial" panose="020B0604020202020204" pitchFamily="34" charset="0"/>
              <a:buChar char="•"/>
            </a:pPr>
            <a:r>
              <a:rPr lang="en-US" sz="1800" b="0" i="0" u="sng" dirty="0">
                <a:solidFill>
                  <a:srgbClr val="FF0000"/>
                </a:solidFill>
                <a:effectLst/>
                <a:latin typeface="LMRoman12-Regular-Identity-H"/>
              </a:rPr>
              <a:t>Start-up costs are estimated at $1.5 million</a:t>
            </a:r>
            <a:r>
              <a:rPr lang="en-US" sz="1800" b="0" i="0" dirty="0">
                <a:solidFill>
                  <a:srgbClr val="000000"/>
                </a:solidFill>
                <a:effectLst/>
                <a:latin typeface="LMRoman12-Regular-Identity-H"/>
              </a:rPr>
              <a:t>, covering equipment, software development, and initial marketing.</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has </a:t>
            </a:r>
            <a:r>
              <a:rPr lang="en-US" sz="1800" b="1" i="0" dirty="0">
                <a:solidFill>
                  <a:srgbClr val="FF0000"/>
                </a:solidFill>
                <a:effectLst/>
                <a:latin typeface="LMRoman12-Regular-Identity-H"/>
              </a:rPr>
              <a:t>secured $500,000 in seed funding </a:t>
            </a:r>
            <a:r>
              <a:rPr lang="en-US" sz="1800" b="0" i="0" dirty="0">
                <a:solidFill>
                  <a:srgbClr val="000000"/>
                </a:solidFill>
                <a:effectLst/>
                <a:latin typeface="LMRoman12-Regular-Identity-H"/>
              </a:rPr>
              <a:t>from angel investors and is </a:t>
            </a:r>
            <a:r>
              <a:rPr lang="en-US" sz="1800" b="0" i="0" u="sng" dirty="0">
                <a:solidFill>
                  <a:srgbClr val="FF0000"/>
                </a:solidFill>
                <a:effectLst/>
                <a:latin typeface="LMRoman12-Regular-Identity-H"/>
              </a:rPr>
              <a:t>seeking $1 million in venture capital.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company is also </a:t>
            </a:r>
            <a:r>
              <a:rPr lang="en-US" sz="1800" b="0" i="0" u="sng" dirty="0">
                <a:solidFill>
                  <a:srgbClr val="FF0000"/>
                </a:solidFill>
                <a:effectLst/>
                <a:latin typeface="LMRoman12-Regular-Identity-H"/>
              </a:rPr>
              <a:t>applying for a $250,000 grant from the U.S</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Department of Energy. Pro forma financial statements project break-even by Year 3, with revenues of $3 million and a net profit margin of 10% by Year 5. </a:t>
            </a:r>
          </a:p>
          <a:p>
            <a:pPr marL="285750" indent="-285750" algn="just">
              <a:buFont typeface="Arial" panose="020B0604020202020204" pitchFamily="34" charset="0"/>
              <a:buChar char="•"/>
            </a:pPr>
            <a:r>
              <a:rPr lang="en-US" sz="1800" b="1" i="0" dirty="0">
                <a:solidFill>
                  <a:srgbClr val="FF0000"/>
                </a:solidFill>
                <a:effectLst/>
                <a:latin typeface="LMRoman12-Regular-Identity-H"/>
              </a:rPr>
              <a:t>Key financial strategies </a:t>
            </a:r>
            <a:r>
              <a:rPr lang="en-US" sz="1800" b="0" i="0" dirty="0">
                <a:solidFill>
                  <a:srgbClr val="000000"/>
                </a:solidFill>
                <a:effectLst/>
                <a:latin typeface="LMRoman12-Regular-Identity-H"/>
              </a:rPr>
              <a:t>include </a:t>
            </a:r>
            <a:r>
              <a:rPr lang="en-US" sz="1800" b="1" i="0" dirty="0">
                <a:solidFill>
                  <a:srgbClr val="FF0000"/>
                </a:solidFill>
                <a:effectLst/>
                <a:latin typeface="LMRoman12-Regular-Identity-H"/>
              </a:rPr>
              <a:t>leasing options </a:t>
            </a:r>
            <a:r>
              <a:rPr lang="en-US" sz="1800" b="0" i="0" dirty="0">
                <a:solidFill>
                  <a:srgbClr val="000000"/>
                </a:solidFill>
                <a:effectLst/>
                <a:latin typeface="LMRoman12-Regular-Identity-H"/>
              </a:rPr>
              <a:t>for customers </a:t>
            </a:r>
            <a:r>
              <a:rPr lang="en-US" sz="1800" b="0" i="0" u="sng" dirty="0">
                <a:solidFill>
                  <a:srgbClr val="FF0000"/>
                </a:solidFill>
                <a:effectLst/>
                <a:latin typeface="LMRoman12-Regular-Identity-H"/>
              </a:rPr>
              <a:t>to reduce upfront costs </a:t>
            </a:r>
            <a:r>
              <a:rPr lang="en-US" sz="1800" b="0" i="0" dirty="0">
                <a:solidFill>
                  <a:srgbClr val="000000"/>
                </a:solidFill>
                <a:effectLst/>
                <a:latin typeface="LMRoman12-Regular-Identity-H"/>
              </a:rPr>
              <a:t>and </a:t>
            </a:r>
            <a:r>
              <a:rPr lang="en-US" sz="1800" b="1" i="0" dirty="0">
                <a:solidFill>
                  <a:srgbClr val="FF0000"/>
                </a:solidFill>
                <a:effectLst/>
                <a:latin typeface="LMRoman12-Regular-Identity-H"/>
              </a:rPr>
              <a:t>a subscription model </a:t>
            </a:r>
            <a:r>
              <a:rPr lang="en-US" sz="1800" b="0" i="0" dirty="0">
                <a:solidFill>
                  <a:srgbClr val="000000"/>
                </a:solidFill>
                <a:effectLst/>
                <a:latin typeface="LMRoman12-Regular-Identity-H"/>
              </a:rPr>
              <a:t>for energy management software </a:t>
            </a:r>
            <a:r>
              <a:rPr lang="en-US" sz="1800" b="0" i="0" dirty="0">
                <a:solidFill>
                  <a:srgbClr val="FF0000"/>
                </a:solidFill>
                <a:effectLst/>
                <a:latin typeface="LMRoman12-Regular-Identity-H"/>
              </a:rPr>
              <a:t>t</a:t>
            </a:r>
            <a:r>
              <a:rPr lang="en-US" sz="1800" b="0" i="0" u="sng" dirty="0">
                <a:solidFill>
                  <a:srgbClr val="FF0000"/>
                </a:solidFill>
                <a:effectLst/>
                <a:latin typeface="LMRoman12-Regular-Identity-H"/>
              </a:rPr>
              <a:t>o generate recurring revenue</a:t>
            </a:r>
            <a:r>
              <a:rPr lang="en-US" sz="1800" b="0" i="0" dirty="0">
                <a:solidFill>
                  <a:srgbClr val="000000"/>
                </a:solidFill>
                <a:effectLst/>
                <a:latin typeface="LMRoman12-Regular-Identity-H"/>
              </a:rPr>
              <a:t>.</a:t>
            </a:r>
          </a:p>
          <a:p>
            <a:pPr algn="just">
              <a:buNone/>
            </a:pPr>
            <a:endParaRPr lang="en-US" sz="1800" b="0" i="0" dirty="0">
              <a:solidFill>
                <a:srgbClr val="000000"/>
              </a:solidFill>
              <a:effectLst/>
              <a:latin typeface="LMRoman12-Regular-Identity-H"/>
            </a:endParaRPr>
          </a:p>
          <a:p>
            <a:pPr>
              <a:buNone/>
            </a:pPr>
            <a:r>
              <a:rPr lang="en-US" sz="1800" b="1" i="0" dirty="0">
                <a:solidFill>
                  <a:srgbClr val="000000"/>
                </a:solidFill>
                <a:effectLst/>
                <a:latin typeface="LMRoman12-Bold-Identity-H"/>
              </a:rPr>
              <a:t>5. Critical Risks and Exit Strategy</a:t>
            </a:r>
          </a:p>
          <a:p>
            <a:pPr marL="285750" indent="-285750" algn="just">
              <a:buFont typeface="Arial" panose="020B0604020202020204" pitchFamily="34" charset="0"/>
              <a:buChar char="•"/>
            </a:pPr>
            <a:r>
              <a:rPr lang="en-US" sz="1800" b="1" i="0" dirty="0">
                <a:solidFill>
                  <a:srgbClr val="FF0000"/>
                </a:solidFill>
                <a:effectLst/>
                <a:latin typeface="LMRoman12-Regular-Identity-H"/>
              </a:rPr>
              <a:t>Key risks </a:t>
            </a:r>
            <a:r>
              <a:rPr lang="en-US" sz="1800" b="0" i="0" dirty="0">
                <a:solidFill>
                  <a:srgbClr val="000000"/>
                </a:solidFill>
                <a:effectLst/>
                <a:latin typeface="LMRoman12-Regular-Identity-H"/>
              </a:rPr>
              <a:t>include </a:t>
            </a:r>
            <a:r>
              <a:rPr lang="en-US" sz="1800" b="0" i="0" dirty="0">
                <a:solidFill>
                  <a:srgbClr val="FF0000"/>
                </a:solidFill>
                <a:effectLst/>
                <a:latin typeface="LMRoman12-Regular-Identity-H"/>
              </a:rPr>
              <a:t>supply chain disruptions </a:t>
            </a:r>
            <a:r>
              <a:rPr lang="en-US" sz="1800" b="0" i="0" dirty="0">
                <a:solidFill>
                  <a:srgbClr val="000000"/>
                </a:solidFill>
                <a:effectLst/>
                <a:latin typeface="LMRoman12-Regular-Identity-H"/>
              </a:rPr>
              <a:t>for solar components, </a:t>
            </a:r>
            <a:r>
              <a:rPr lang="en-US" sz="1800" b="0" i="0" dirty="0">
                <a:solidFill>
                  <a:srgbClr val="FF0000"/>
                </a:solidFill>
                <a:effectLst/>
                <a:latin typeface="LMRoman12-Regular-Identity-H"/>
              </a:rPr>
              <a:t>regulatory changes</a:t>
            </a:r>
            <a:r>
              <a:rPr lang="en-US" sz="1800" b="0" i="0" dirty="0">
                <a:solidFill>
                  <a:srgbClr val="000000"/>
                </a:solidFill>
                <a:effectLst/>
                <a:latin typeface="LMRoman12-Regular-Identity-H"/>
              </a:rPr>
              <a:t>, and </a:t>
            </a:r>
            <a:r>
              <a:rPr lang="en-US" sz="1800" b="0" i="0" dirty="0">
                <a:solidFill>
                  <a:srgbClr val="FF0000"/>
                </a:solidFill>
                <a:effectLst/>
                <a:latin typeface="LMRoman12-Regular-Identity-H"/>
              </a:rPr>
              <a:t>competition</a:t>
            </a:r>
            <a:r>
              <a:rPr lang="en-US" sz="1800" b="0" i="0" dirty="0">
                <a:solidFill>
                  <a:srgbClr val="000000"/>
                </a:solidFill>
                <a:effectLst/>
                <a:latin typeface="LMRoman12-Regular-Identity-H"/>
              </a:rPr>
              <a:t> from larger firms. </a:t>
            </a:r>
          </a:p>
          <a:p>
            <a:pPr marL="285750" indent="-285750" algn="just">
              <a:buFont typeface="Arial" panose="020B0604020202020204" pitchFamily="34" charset="0"/>
              <a:buChar char="•"/>
            </a:pPr>
            <a:r>
              <a:rPr lang="en-US" sz="1800" b="0" i="0" dirty="0">
                <a:solidFill>
                  <a:srgbClr val="000000"/>
                </a:solidFill>
                <a:effectLst/>
                <a:latin typeface="LMRoman12-Regular-Identity-H"/>
              </a:rPr>
              <a:t>GreenWave Solutions plans to </a:t>
            </a:r>
            <a:r>
              <a:rPr lang="en-US" sz="1800" b="1" i="0" u="sng" dirty="0">
                <a:solidFill>
                  <a:srgbClr val="FF0000"/>
                </a:solidFill>
                <a:effectLst/>
                <a:latin typeface="LMRoman12-Regular-Identity-H"/>
              </a:rPr>
              <a:t>mitigate these risks </a:t>
            </a:r>
            <a:r>
              <a:rPr lang="en-US" sz="1800" b="0" i="0" dirty="0">
                <a:solidFill>
                  <a:srgbClr val="000000"/>
                </a:solidFill>
                <a:effectLst/>
                <a:latin typeface="LMRoman12-Regular-Identity-H"/>
              </a:rPr>
              <a:t>by </a:t>
            </a:r>
            <a:r>
              <a:rPr lang="en-US" sz="1800" b="0" i="0" dirty="0">
                <a:solidFill>
                  <a:srgbClr val="FF0000"/>
                </a:solidFill>
                <a:effectLst/>
                <a:latin typeface="LMRoman12-Regular-Identity-H"/>
              </a:rPr>
              <a:t>diversifying suppliers</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staying informed on policy changes</a:t>
            </a:r>
            <a:r>
              <a:rPr lang="en-US" sz="1800" b="0" i="0" dirty="0">
                <a:solidFill>
                  <a:srgbClr val="000000"/>
                </a:solidFill>
                <a:effectLst/>
                <a:latin typeface="LMRoman12-Regular-Identity-H"/>
              </a:rPr>
              <a:t>, and </a:t>
            </a:r>
            <a:r>
              <a:rPr lang="en-US" sz="1800" b="0" i="0" dirty="0">
                <a:solidFill>
                  <a:srgbClr val="FF0000"/>
                </a:solidFill>
                <a:effectLst/>
                <a:latin typeface="LMRoman12-Regular-Identity-H"/>
              </a:rPr>
              <a:t>focusing on a niche market less served by competitors</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An </a:t>
            </a:r>
            <a:r>
              <a:rPr lang="en-US" sz="1800" b="1" i="0" dirty="0">
                <a:solidFill>
                  <a:srgbClr val="FF0000"/>
                </a:solidFill>
                <a:effectLst/>
                <a:latin typeface="LMRoman12-Regular-Identity-H"/>
              </a:rPr>
              <a:t>exit strategy </a:t>
            </a:r>
            <a:r>
              <a:rPr lang="en-US" sz="1800" b="0" i="0" dirty="0">
                <a:solidFill>
                  <a:srgbClr val="000000"/>
                </a:solidFill>
                <a:effectLst/>
                <a:latin typeface="LMRoman12-Regular-Identity-H"/>
              </a:rPr>
              <a:t>includes a </a:t>
            </a:r>
            <a:r>
              <a:rPr lang="en-US" sz="1800" i="0" u="sng" dirty="0">
                <a:solidFill>
                  <a:srgbClr val="FF0000"/>
                </a:solidFill>
                <a:effectLst/>
                <a:latin typeface="LMRoman12-Regular-Identity-H"/>
              </a:rPr>
              <a:t>potential acquisition </a:t>
            </a:r>
            <a:r>
              <a:rPr lang="en-US" sz="1800" b="0" i="0" dirty="0">
                <a:solidFill>
                  <a:srgbClr val="000000"/>
                </a:solidFill>
                <a:effectLst/>
                <a:latin typeface="LMRoman12-Regular-Identity-H"/>
              </a:rPr>
              <a:t>by a larger energy firm </a:t>
            </a:r>
            <a:r>
              <a:rPr lang="en-US" sz="1800" b="1" i="0" dirty="0">
                <a:solidFill>
                  <a:srgbClr val="000000"/>
                </a:solidFill>
                <a:effectLst/>
                <a:latin typeface="LMRoman12-Regular-Identity-H"/>
              </a:rPr>
              <a:t>or </a:t>
            </a:r>
            <a:r>
              <a:rPr lang="en-US" sz="1800" b="0" i="0" dirty="0">
                <a:solidFill>
                  <a:srgbClr val="000000"/>
                </a:solidFill>
                <a:effectLst/>
                <a:latin typeface="LMRoman12-Regular-Identity-H"/>
              </a:rPr>
              <a:t>an </a:t>
            </a:r>
            <a:r>
              <a:rPr lang="en-US" sz="1800" b="0" i="0" u="sng" dirty="0">
                <a:solidFill>
                  <a:srgbClr val="FF0000"/>
                </a:solidFill>
                <a:effectLst/>
                <a:latin typeface="LMRoman12-Regular-Identity-H"/>
              </a:rPr>
              <a:t>IPO by 2030</a:t>
            </a:r>
            <a:r>
              <a:rPr lang="en-US" sz="1800" b="0" i="0" dirty="0">
                <a:solidFill>
                  <a:srgbClr val="000000"/>
                </a:solidFill>
                <a:effectLst/>
                <a:latin typeface="LMRoman12-Regular-Identity-H"/>
              </a:rPr>
              <a:t>, appealing to investors seeking sustainable energy opportunities.</a:t>
            </a:r>
            <a:endParaRPr lang="en-US" dirty="0"/>
          </a:p>
        </p:txBody>
      </p:sp>
      <p:pic>
        <p:nvPicPr>
          <p:cNvPr id="2" name="Graphic 21">
            <a:extLst>
              <a:ext uri="{FF2B5EF4-FFF2-40B4-BE49-F238E27FC236}">
                <a16:creationId xmlns:a16="http://schemas.microsoft.com/office/drawing/2014/main" id="{548180BC-7CC7-206C-3049-00D43D97C8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271104901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8CB9E-21DA-4891-E36A-3495356B69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FE7283D-151A-DB9F-E092-F66F6332659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2801B6C-461B-0F1B-7234-D7C6CCD8C026}"/>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5D8075A-AB15-C73E-4105-5F67AEA02B56}"/>
              </a:ext>
            </a:extLst>
          </p:cNvPr>
          <p:cNvSpPr/>
          <p:nvPr/>
        </p:nvSpPr>
        <p:spPr>
          <a:xfrm>
            <a:off x="378642" y="1143083"/>
            <a:ext cx="10877227" cy="5074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None/>
            </a:pPr>
            <a:r>
              <a:rPr lang="en-US" sz="1800" b="1" i="0" dirty="0">
                <a:solidFill>
                  <a:srgbClr val="000000"/>
                </a:solidFill>
                <a:effectLst/>
                <a:latin typeface="LMRoman12-Bold-Identity-H"/>
              </a:rPr>
              <a:t>6. TOWS Analysis</a:t>
            </a:r>
          </a:p>
          <a:p>
            <a:pPr algn="just">
              <a:buNone/>
            </a:pPr>
            <a:r>
              <a:rPr lang="en-US" sz="1800" b="0" i="0" dirty="0">
                <a:solidFill>
                  <a:srgbClr val="000000"/>
                </a:solidFill>
                <a:effectLst/>
                <a:latin typeface="LMRoman12-Regular-Identity-H"/>
              </a:rPr>
              <a:t>GreenWave Solutions conducted a </a:t>
            </a:r>
            <a:r>
              <a:rPr lang="en-US" sz="1800" b="0" i="0" u="sng" dirty="0">
                <a:solidFill>
                  <a:srgbClr val="000000"/>
                </a:solidFill>
                <a:effectLst/>
                <a:latin typeface="LMRoman12-Regular-Identity-H"/>
              </a:rPr>
              <a:t>TOWS analysis to develop strategies </a:t>
            </a:r>
            <a:r>
              <a:rPr lang="en-US" sz="1800" b="0" i="0" dirty="0">
                <a:solidFill>
                  <a:srgbClr val="000000"/>
                </a:solidFill>
                <a:effectLst/>
                <a:latin typeface="LMRoman12-Regular-Identity-H"/>
              </a:rPr>
              <a:t>that leverage opportunities and mitigate threats:</a:t>
            </a:r>
          </a:p>
          <a:p>
            <a:pPr algn="just">
              <a:buNone/>
            </a:pPr>
            <a:r>
              <a:rPr lang="en-US" sz="1800" b="0" i="0" dirty="0">
                <a:solidFill>
                  <a:srgbClr val="000000"/>
                </a:solidFill>
                <a:effectLst/>
                <a:latin typeface="LMRoman12-Regular-Identity-H"/>
              </a:rPr>
              <a:t>• </a:t>
            </a:r>
            <a:r>
              <a:rPr lang="en-US" sz="1800" b="1" i="0" dirty="0">
                <a:solidFill>
                  <a:srgbClr val="000000"/>
                </a:solidFill>
                <a:effectLst/>
                <a:latin typeface="LMRoman12-Bold-Identity-H"/>
              </a:rPr>
              <a:t>Strengths-Opportunities (SO)</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Use technical expertise to develop innovative, modular solar systems </a:t>
            </a:r>
            <a:r>
              <a:rPr lang="en-US" sz="1800" b="0" i="0" dirty="0">
                <a:solidFill>
                  <a:srgbClr val="000000"/>
                </a:solidFill>
                <a:effectLst/>
                <a:latin typeface="LMRoman12-Regular-Identity-H"/>
              </a:rPr>
              <a:t>that capitalize on the growing SME demand for renewable energy. </a:t>
            </a:r>
            <a:r>
              <a:rPr lang="en-US" sz="1800" b="0" i="0" dirty="0">
                <a:solidFill>
                  <a:srgbClr val="FF0000"/>
                </a:solidFill>
                <a:effectLst/>
                <a:latin typeface="LMRoman12-Regular-Identity-H"/>
              </a:rPr>
              <a:t>Partner with local business associations to expand market reach</a:t>
            </a:r>
            <a:r>
              <a:rPr lang="en-US" sz="1800" b="0" i="0" dirty="0">
                <a:solidFill>
                  <a:srgbClr val="000000"/>
                </a:solidFill>
                <a:effectLst/>
                <a:latin typeface="LMRoman12-Regular-Identity-H"/>
              </a:rPr>
              <a:t>.</a:t>
            </a:r>
          </a:p>
          <a:p>
            <a:pPr algn="just">
              <a:buNone/>
            </a:pPr>
            <a:r>
              <a:rPr lang="en-US" sz="1800" b="0" i="0" dirty="0">
                <a:solidFill>
                  <a:srgbClr val="000000"/>
                </a:solidFill>
                <a:effectLst/>
                <a:latin typeface="LMRoman12-Regular-Identity-H"/>
              </a:rPr>
              <a:t>• </a:t>
            </a:r>
            <a:r>
              <a:rPr lang="en-US" sz="1800" b="1" i="0" dirty="0">
                <a:solidFill>
                  <a:srgbClr val="000000"/>
                </a:solidFill>
                <a:effectLst/>
                <a:latin typeface="LMRoman12-Bold-Identity-H"/>
              </a:rPr>
              <a:t>Strengths-Threats (ST)</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Leverage industry connections to secure reliable suppliers</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reducing the impact of supply chain disruptions</a:t>
            </a:r>
            <a:r>
              <a:rPr lang="en-US" sz="1800" b="0" i="0" dirty="0">
                <a:solidFill>
                  <a:srgbClr val="000000"/>
                </a:solidFill>
                <a:effectLst/>
                <a:latin typeface="LMRoman12-Regular-Identity-H"/>
              </a:rPr>
              <a:t>.</a:t>
            </a:r>
          </a:p>
          <a:p>
            <a:pPr algn="just">
              <a:buNone/>
            </a:pPr>
            <a:r>
              <a:rPr lang="en-US" sz="1800" b="0" i="0" dirty="0">
                <a:solidFill>
                  <a:srgbClr val="000000"/>
                </a:solidFill>
                <a:effectLst/>
                <a:latin typeface="LMRoman12-Regular-Identity-H"/>
              </a:rPr>
              <a:t>• </a:t>
            </a:r>
            <a:r>
              <a:rPr lang="en-US" sz="1800" b="1" i="0" dirty="0">
                <a:solidFill>
                  <a:srgbClr val="000000"/>
                </a:solidFill>
                <a:effectLst/>
                <a:latin typeface="LMRoman12-Bold-Identity-H"/>
              </a:rPr>
              <a:t>Weaknesses-Opportunities (WO)</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Address the lack of marketing expertise </a:t>
            </a:r>
            <a:r>
              <a:rPr lang="en-US" sz="1800" b="0" i="0" dirty="0">
                <a:solidFill>
                  <a:srgbClr val="000000"/>
                </a:solidFill>
                <a:effectLst/>
                <a:latin typeface="LMRoman12-Regular-Identity-H"/>
              </a:rPr>
              <a:t>by </a:t>
            </a:r>
            <a:r>
              <a:rPr lang="en-US" sz="1800" b="0" i="0" dirty="0">
                <a:solidFill>
                  <a:srgbClr val="FF0000"/>
                </a:solidFill>
                <a:effectLst/>
                <a:latin typeface="LMRoman12-Regular-Identity-H"/>
              </a:rPr>
              <a:t>hiring a director </a:t>
            </a:r>
            <a:r>
              <a:rPr lang="en-US" sz="1800" b="0" i="0" dirty="0">
                <a:solidFill>
                  <a:srgbClr val="000000"/>
                </a:solidFill>
                <a:effectLst/>
                <a:latin typeface="LMRoman12-Regular-Identity-H"/>
              </a:rPr>
              <a:t>and </a:t>
            </a:r>
            <a:r>
              <a:rPr lang="en-US" sz="1800" b="0" i="0" dirty="0">
                <a:solidFill>
                  <a:srgbClr val="FF0000"/>
                </a:solidFill>
                <a:effectLst/>
                <a:latin typeface="LMRoman12-Regular-Identity-H"/>
              </a:rPr>
              <a:t>utilizing government grants </a:t>
            </a:r>
            <a:r>
              <a:rPr lang="en-US" sz="1800" b="0" i="0" dirty="0">
                <a:solidFill>
                  <a:srgbClr val="000000"/>
                </a:solidFill>
                <a:effectLst/>
                <a:latin typeface="LMRoman12-Regular-Identity-H"/>
              </a:rPr>
              <a:t>to fund promotional campaigns.</a:t>
            </a:r>
          </a:p>
          <a:p>
            <a:pPr algn="just">
              <a:buNone/>
            </a:pPr>
            <a:r>
              <a:rPr lang="en-US" sz="1800" b="0" i="0" dirty="0">
                <a:solidFill>
                  <a:srgbClr val="000000"/>
                </a:solidFill>
                <a:effectLst/>
                <a:latin typeface="LMRoman12-Regular-Identity-H"/>
              </a:rPr>
              <a:t>• </a:t>
            </a:r>
            <a:r>
              <a:rPr lang="en-US" sz="1800" b="1" i="0" dirty="0">
                <a:solidFill>
                  <a:srgbClr val="000000"/>
                </a:solidFill>
                <a:effectLst/>
                <a:latin typeface="LMRoman12-Bold-Identity-H"/>
              </a:rPr>
              <a:t>Weaknesses-Threats (WT)</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Mitigate competitive pressure </a:t>
            </a:r>
            <a:r>
              <a:rPr lang="en-US" sz="1800" b="0" i="0" dirty="0">
                <a:solidFill>
                  <a:srgbClr val="000000"/>
                </a:solidFill>
                <a:effectLst/>
                <a:latin typeface="LMRoman12-Regular-Identity-H"/>
              </a:rPr>
              <a:t>by </a:t>
            </a:r>
            <a:r>
              <a:rPr lang="en-US" sz="1800" b="0" i="0" dirty="0">
                <a:solidFill>
                  <a:srgbClr val="FF0000"/>
                </a:solidFill>
                <a:effectLst/>
                <a:latin typeface="LMRoman12-Regular-Identity-H"/>
              </a:rPr>
              <a:t>focusing on a niche market </a:t>
            </a:r>
            <a:r>
              <a:rPr lang="en-US" sz="1800" b="0" i="0" dirty="0">
                <a:solidFill>
                  <a:srgbClr val="000000"/>
                </a:solidFill>
                <a:effectLst/>
                <a:latin typeface="LMRoman12-Regular-Identity-H"/>
              </a:rPr>
              <a:t>and </a:t>
            </a:r>
            <a:r>
              <a:rPr lang="en-US" sz="1800" b="0" i="0" dirty="0">
                <a:solidFill>
                  <a:srgbClr val="FF0000"/>
                </a:solidFill>
                <a:effectLst/>
                <a:latin typeface="LMRoman12-Regular-Identity-H"/>
              </a:rPr>
              <a:t>offering superior customer service to build loyalty</a:t>
            </a:r>
            <a:r>
              <a:rPr lang="en-US" sz="1800" b="0" i="0" dirty="0">
                <a:solidFill>
                  <a:srgbClr val="000000"/>
                </a:solidFill>
                <a:effectLst/>
                <a:latin typeface="LMRoman12-Regular-Identity-H"/>
              </a:rPr>
              <a:t>.</a:t>
            </a:r>
            <a:r>
              <a:rPr lang="en-US" dirty="0"/>
              <a:t> </a:t>
            </a:r>
          </a:p>
          <a:p>
            <a:pPr algn="just">
              <a:buNone/>
            </a:pPr>
            <a:endParaRPr lang="en-US" dirty="0"/>
          </a:p>
          <a:p>
            <a:pPr algn="just">
              <a:buNone/>
            </a:pPr>
            <a:r>
              <a:rPr lang="en-US" sz="1800" b="0" i="0" dirty="0">
                <a:solidFill>
                  <a:srgbClr val="000000"/>
                </a:solidFill>
                <a:effectLst/>
                <a:latin typeface="LMRoman12-Regular-Identity-H"/>
              </a:rPr>
              <a:t>The </a:t>
            </a:r>
            <a:r>
              <a:rPr lang="en-US" sz="1800" b="1" i="0" dirty="0">
                <a:solidFill>
                  <a:srgbClr val="000000"/>
                </a:solidFill>
                <a:effectLst/>
                <a:latin typeface="LMRoman12-Regular-Identity-H"/>
              </a:rPr>
              <a:t>TOWS analysis</a:t>
            </a:r>
            <a:r>
              <a:rPr lang="en-US" sz="1800" b="0" i="0" dirty="0">
                <a:solidFill>
                  <a:srgbClr val="000000"/>
                </a:solidFill>
                <a:effectLst/>
                <a:latin typeface="LMRoman12-Regular-Identity-H"/>
              </a:rPr>
              <a:t> informed GreenWave Solutions’ strategic position as a</a:t>
            </a:r>
            <a:r>
              <a:rPr lang="en-US" sz="1800" b="1" i="0" dirty="0">
                <a:solidFill>
                  <a:srgbClr val="FF0000"/>
                </a:solidFill>
                <a:effectLst/>
                <a:latin typeface="LMRoman12-Regular-Identity-H"/>
              </a:rPr>
              <a:t> </a:t>
            </a:r>
            <a:r>
              <a:rPr lang="en-US" sz="1800" b="1" i="1" dirty="0">
                <a:solidFill>
                  <a:srgbClr val="FF0000"/>
                </a:solidFill>
                <a:effectLst/>
                <a:latin typeface="LMRoman12-Italic-Identity-H"/>
              </a:rPr>
              <a:t>narrowly focused firm</a:t>
            </a:r>
            <a:r>
              <a:rPr lang="en-US" sz="1800" b="0" i="0" dirty="0">
                <a:solidFill>
                  <a:srgbClr val="000000"/>
                </a:solidFill>
                <a:effectLst/>
                <a:latin typeface="LMRoman12-Regular-Identity-H"/>
              </a:rPr>
              <a:t>, </a:t>
            </a:r>
            <a:r>
              <a:rPr lang="en-US" sz="1800" b="0" i="0" u="sng" dirty="0">
                <a:solidFill>
                  <a:srgbClr val="000000"/>
                </a:solidFill>
                <a:effectLst/>
                <a:latin typeface="LMRoman12-Regular-Identity-H"/>
              </a:rPr>
              <a:t>targeting SMEs with customized, affordable solutions</a:t>
            </a:r>
            <a:r>
              <a:rPr lang="en-US" sz="1800" b="0" i="0" dirty="0">
                <a:solidFill>
                  <a:srgbClr val="000000"/>
                </a:solidFill>
                <a:effectLst/>
                <a:latin typeface="LMRoman12-Regular-Identity-H"/>
              </a:rPr>
              <a:t>, </a:t>
            </a:r>
            <a:r>
              <a:rPr lang="en-US" sz="1800" b="0" i="0" u="sng" dirty="0">
                <a:solidFill>
                  <a:srgbClr val="FF0000"/>
                </a:solidFill>
                <a:effectLst/>
                <a:latin typeface="LMRoman12-Regular-Identity-H"/>
              </a:rPr>
              <a:t>differentiating through ease of adoption </a:t>
            </a:r>
            <a:r>
              <a:rPr lang="en-US" sz="1800" b="0" i="0" dirty="0">
                <a:solidFill>
                  <a:srgbClr val="000000"/>
                </a:solidFill>
                <a:effectLst/>
                <a:latin typeface="LMRoman12-Regular-Identity-H"/>
              </a:rPr>
              <a:t>and </a:t>
            </a:r>
            <a:r>
              <a:rPr lang="en-US" sz="1800" b="0" i="0" u="sng" dirty="0">
                <a:solidFill>
                  <a:srgbClr val="FF0000"/>
                </a:solidFill>
                <a:effectLst/>
                <a:latin typeface="LMRoman12-Regular-Identity-H"/>
              </a:rPr>
              <a:t>exceptional customer support</a:t>
            </a:r>
            <a:r>
              <a:rPr lang="en-US" sz="1800" b="0" i="0" u="sng" dirty="0">
                <a:solidFill>
                  <a:srgbClr val="000000"/>
                </a:solidFill>
                <a:effectLst/>
                <a:latin typeface="LMRoman12-Regular-Identity-H"/>
              </a:rPr>
              <a:t>.</a:t>
            </a:r>
            <a:r>
              <a:rPr lang="en-US" u="sng" dirty="0"/>
              <a:t> </a:t>
            </a:r>
          </a:p>
        </p:txBody>
      </p:sp>
      <p:pic>
        <p:nvPicPr>
          <p:cNvPr id="2" name="Graphic 21">
            <a:extLst>
              <a:ext uri="{FF2B5EF4-FFF2-40B4-BE49-F238E27FC236}">
                <a16:creationId xmlns:a16="http://schemas.microsoft.com/office/drawing/2014/main" id="{9708DC3F-9D0C-4F6A-665F-6FB28E7FA5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386926012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1521B-E196-D99D-C96D-04BA3EE3EC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C4C3A6A-7EC7-6561-2A94-ABF22D08714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F9ABD6-CE6C-5331-829A-D00E592A0CF6}"/>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9EA9E1C-D42A-C62E-E119-4B9008B708D2}"/>
              </a:ext>
            </a:extLst>
          </p:cNvPr>
          <p:cNvSpPr/>
          <p:nvPr/>
        </p:nvSpPr>
        <p:spPr>
          <a:xfrm>
            <a:off x="385957" y="1099192"/>
            <a:ext cx="10877227" cy="51553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2400" b="1" i="0" dirty="0">
                <a:solidFill>
                  <a:srgbClr val="000000"/>
                </a:solidFill>
                <a:effectLst/>
                <a:latin typeface="LMRoman12-Bold-Identity-H"/>
              </a:rPr>
              <a:t>Strategic Positioning and Market Creation</a:t>
            </a:r>
          </a:p>
          <a:p>
            <a:pPr marL="285750" indent="-285750" algn="just">
              <a:buFont typeface="Arial" panose="020B0604020202020204" pitchFamily="34" charset="0"/>
              <a:buChar char="•"/>
            </a:pPr>
            <a:r>
              <a:rPr lang="en-US" sz="1800" b="0" i="0" dirty="0">
                <a:solidFill>
                  <a:srgbClr val="000000"/>
                </a:solidFill>
                <a:effectLst/>
                <a:latin typeface="LMRoman12-Regular-Identity-H"/>
              </a:rPr>
              <a:t>Drawing from Kim and Mauborgne’s (1999) framework, GreenWave Solutions adopted a </a:t>
            </a:r>
            <a:r>
              <a:rPr lang="en-US" sz="1800" b="1" i="1" dirty="0">
                <a:solidFill>
                  <a:srgbClr val="FF0000"/>
                </a:solidFill>
                <a:effectLst/>
                <a:latin typeface="LMRoman12-Italic-Identity-H"/>
              </a:rPr>
              <a:t>blue ocean strategy </a:t>
            </a:r>
            <a:r>
              <a:rPr lang="en-US" sz="1800" b="0" i="0" dirty="0">
                <a:solidFill>
                  <a:srgbClr val="000000"/>
                </a:solidFill>
                <a:effectLst/>
                <a:latin typeface="LMRoman12-Regular-Identity-H"/>
              </a:rPr>
              <a:t>by </a:t>
            </a:r>
            <a:r>
              <a:rPr lang="en-US" sz="1800" b="0" i="0" dirty="0">
                <a:solidFill>
                  <a:srgbClr val="FF0000"/>
                </a:solidFill>
                <a:effectLst/>
                <a:latin typeface="LMRoman12-Regular-Identity-H"/>
              </a:rPr>
              <a:t>creating new market space rather than competing directly with established providers</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company </a:t>
            </a:r>
            <a:r>
              <a:rPr lang="en-US" sz="1800" b="1" i="0" dirty="0">
                <a:solidFill>
                  <a:srgbClr val="FF0000"/>
                </a:solidFill>
                <a:effectLst/>
                <a:latin typeface="LMRoman12-Regular-Identity-H"/>
              </a:rPr>
              <a:t>redefined the buyer group </a:t>
            </a:r>
            <a:r>
              <a:rPr lang="en-US" sz="1800" b="0" i="0" dirty="0">
                <a:solidFill>
                  <a:srgbClr val="000000"/>
                </a:solidFill>
                <a:effectLst/>
                <a:latin typeface="LMRoman12-Regular-Identity-H"/>
              </a:rPr>
              <a:t>by </a:t>
            </a:r>
            <a:r>
              <a:rPr lang="en-US" sz="1800" b="0" i="0" dirty="0">
                <a:solidFill>
                  <a:srgbClr val="FF0000"/>
                </a:solidFill>
                <a:effectLst/>
                <a:latin typeface="LMRoman12-Regular-Identity-H"/>
              </a:rPr>
              <a:t>targeting SME owners</a:t>
            </a:r>
            <a:r>
              <a:rPr lang="en-US" sz="1800" b="0" i="0" dirty="0">
                <a:solidFill>
                  <a:srgbClr val="000000"/>
                </a:solidFill>
                <a:effectLst/>
                <a:latin typeface="LMRoman12-Regular-Identity-H"/>
              </a:rPr>
              <a:t> who are underserved by large-scale providers. </a:t>
            </a:r>
          </a:p>
          <a:p>
            <a:pPr marL="285750" indent="-285750" algn="just">
              <a:buFont typeface="Arial" panose="020B0604020202020204" pitchFamily="34" charset="0"/>
              <a:buChar char="•"/>
            </a:pPr>
            <a:r>
              <a:rPr lang="en-US" sz="1800" b="0" i="0" dirty="0">
                <a:solidFill>
                  <a:srgbClr val="000000"/>
                </a:solidFill>
                <a:effectLst/>
                <a:latin typeface="LMRoman12-Regular-Identity-H"/>
              </a:rPr>
              <a:t>It also </a:t>
            </a:r>
            <a:r>
              <a:rPr lang="en-US" sz="1800" b="1" i="0" dirty="0">
                <a:solidFill>
                  <a:srgbClr val="FF0000"/>
                </a:solidFill>
                <a:effectLst/>
                <a:latin typeface="LMRoman12-Regular-Identity-H"/>
              </a:rPr>
              <a:t>looked across complementary offerings</a:t>
            </a:r>
            <a:r>
              <a:rPr lang="en-US" sz="1800" b="0" i="0" dirty="0">
                <a:solidFill>
                  <a:srgbClr val="000000"/>
                </a:solidFill>
                <a:effectLst/>
                <a:latin typeface="LMRoman12-Regular-Identity-H"/>
              </a:rPr>
              <a:t>, </a:t>
            </a:r>
            <a:r>
              <a:rPr lang="en-US" sz="1800" b="0" i="0" dirty="0">
                <a:solidFill>
                  <a:srgbClr val="FF0000"/>
                </a:solidFill>
                <a:effectLst/>
                <a:latin typeface="LMRoman12-Regular-Identity-H"/>
              </a:rPr>
              <a:t>integrating smart energy management software with solar installations to enhance value</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By </a:t>
            </a:r>
            <a:r>
              <a:rPr lang="en-US" sz="1800" b="1" i="0" dirty="0">
                <a:solidFill>
                  <a:srgbClr val="FF0000"/>
                </a:solidFill>
                <a:effectLst/>
                <a:latin typeface="LMRoman12-Regular-Identity-H"/>
              </a:rPr>
              <a:t>rethinking the functional-emotional orientation</a:t>
            </a:r>
            <a:r>
              <a:rPr lang="en-US" sz="1800" b="0" i="0" dirty="0">
                <a:solidFill>
                  <a:srgbClr val="000000"/>
                </a:solidFill>
                <a:effectLst/>
                <a:latin typeface="LMRoman12-Regular-Identity-H"/>
              </a:rPr>
              <a:t>, GreenWave Solutions </a:t>
            </a:r>
            <a:r>
              <a:rPr lang="en-US" sz="1800" b="0" i="0" dirty="0">
                <a:solidFill>
                  <a:srgbClr val="FF0000"/>
                </a:solidFill>
                <a:effectLst/>
                <a:latin typeface="LMRoman12-Regular-Identity-H"/>
              </a:rPr>
              <a:t>emphasizes both cost savings (functional) and sustainability (emotional),</a:t>
            </a:r>
            <a:r>
              <a:rPr lang="en-US" sz="1800" b="0" i="0" dirty="0">
                <a:solidFill>
                  <a:srgbClr val="000000"/>
                </a:solidFill>
                <a:effectLst/>
                <a:latin typeface="LMRoman12-Regular-Identity-H"/>
              </a:rPr>
              <a:t> appealing to environmentally conscious business owners.</a:t>
            </a:r>
          </a:p>
          <a:p>
            <a:pPr marL="285750" indent="-285750" algn="just">
              <a:buFont typeface="Arial" panose="020B0604020202020204" pitchFamily="34" charset="0"/>
              <a:buChar char="•"/>
            </a:pPr>
            <a:endParaRPr lang="en-US" sz="1800" b="0" i="0" dirty="0">
              <a:solidFill>
                <a:srgbClr val="000000"/>
              </a:solidFill>
              <a:effectLst/>
              <a:latin typeface="LMRoman12-Regular-Identity-H"/>
            </a:endParaRPr>
          </a:p>
          <a:p>
            <a:pPr>
              <a:buNone/>
            </a:pPr>
            <a:r>
              <a:rPr lang="en-US" sz="2400" b="1" i="0" dirty="0">
                <a:solidFill>
                  <a:srgbClr val="000000"/>
                </a:solidFill>
                <a:effectLst/>
                <a:latin typeface="LMRoman12-Bold-Identity-H"/>
              </a:rPr>
              <a:t>Outcomes and Lessons Learned</a:t>
            </a:r>
          </a:p>
          <a:p>
            <a:pPr marL="285750" indent="-285750" algn="just">
              <a:buFont typeface="Arial" panose="020B0604020202020204" pitchFamily="34" charset="0"/>
              <a:buChar char="•"/>
            </a:pPr>
            <a:r>
              <a:rPr lang="en-US" sz="1800" b="0" i="0" dirty="0">
                <a:solidFill>
                  <a:srgbClr val="000000"/>
                </a:solidFill>
                <a:effectLst/>
                <a:latin typeface="LMRoman12-Regular-Identity-H"/>
              </a:rPr>
              <a:t>By mid-2025, GreenWave Solutions completed 50 installations, </a:t>
            </a:r>
            <a:r>
              <a:rPr lang="en-US" sz="1800" b="0" i="0" u="sng" dirty="0">
                <a:solidFill>
                  <a:srgbClr val="000000"/>
                </a:solidFill>
                <a:effectLst/>
                <a:latin typeface="LMRoman12-Regular-Identity-H"/>
              </a:rPr>
              <a:t>generating $1.2 million </a:t>
            </a:r>
            <a:r>
              <a:rPr lang="en-US" sz="1800" b="0" i="0" dirty="0">
                <a:solidFill>
                  <a:srgbClr val="000000"/>
                </a:solidFill>
                <a:effectLst/>
                <a:latin typeface="LMRoman12-Regular-Identity-H"/>
              </a:rPr>
              <a:t>in revenue and </a:t>
            </a:r>
            <a:r>
              <a:rPr lang="en-US" sz="1800" b="0" i="0" u="sng" dirty="0">
                <a:solidFill>
                  <a:srgbClr val="000000"/>
                </a:solidFill>
                <a:effectLst/>
                <a:latin typeface="LMRoman12-Regular-Identity-H"/>
              </a:rPr>
              <a:t>securing a second round of funding</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company’s </a:t>
            </a:r>
            <a:r>
              <a:rPr lang="en-US" sz="1800" b="0" i="0" u="sng" dirty="0">
                <a:solidFill>
                  <a:srgbClr val="000000"/>
                </a:solidFill>
                <a:effectLst/>
                <a:latin typeface="LMRoman12-Regular-Identity-H"/>
              </a:rPr>
              <a:t>focus on a niche market and strategic partnerships with local associations </a:t>
            </a:r>
            <a:r>
              <a:rPr lang="en-US" sz="1800" b="0" i="0" dirty="0">
                <a:solidFill>
                  <a:srgbClr val="000000"/>
                </a:solidFill>
                <a:effectLst/>
                <a:latin typeface="LMRoman12-Regular-Identity-H"/>
              </a:rPr>
              <a:t>drove early success.</a:t>
            </a:r>
          </a:p>
          <a:p>
            <a:pPr marL="285750" indent="-285750" algn="just">
              <a:buFont typeface="Arial" panose="020B0604020202020204" pitchFamily="34" charset="0"/>
              <a:buChar char="•"/>
            </a:pPr>
            <a:r>
              <a:rPr lang="en-US" sz="1800" b="0" i="0" dirty="0">
                <a:solidFill>
                  <a:srgbClr val="000000"/>
                </a:solidFill>
                <a:effectLst/>
                <a:latin typeface="LMRoman12-Regular-Identity-H"/>
              </a:rPr>
              <a:t>However, challenges in scaling installations highlighted </a:t>
            </a:r>
            <a:r>
              <a:rPr lang="en-US" sz="1800" b="0" i="0" u="sng" dirty="0">
                <a:solidFill>
                  <a:srgbClr val="000000"/>
                </a:solidFill>
                <a:effectLst/>
                <a:latin typeface="LMRoman12-Regular-Identity-H"/>
              </a:rPr>
              <a:t>the need for robust contractor training programs</a:t>
            </a:r>
            <a:r>
              <a:rPr lang="en-US" sz="1800" b="0" i="0" dirty="0">
                <a:solidFill>
                  <a:srgbClr val="000000"/>
                </a:solidFill>
                <a:effectLst/>
                <a:latin typeface="LMRoman12-Regular-Identity-H"/>
              </a:rPr>
              <a:t>. </a:t>
            </a:r>
          </a:p>
          <a:p>
            <a:pPr marL="285750" indent="-285750" algn="just">
              <a:buFont typeface="Arial" panose="020B0604020202020204" pitchFamily="34" charset="0"/>
              <a:buChar char="•"/>
            </a:pPr>
            <a:r>
              <a:rPr lang="en-US" sz="1800" b="0" i="0" dirty="0">
                <a:solidFill>
                  <a:srgbClr val="000000"/>
                </a:solidFill>
                <a:effectLst/>
                <a:latin typeface="LMRoman12-Regular-Identity-H"/>
              </a:rPr>
              <a:t>The case demonstrates </a:t>
            </a:r>
            <a:r>
              <a:rPr lang="en-US" sz="1800" b="0" i="0" u="sng" dirty="0">
                <a:solidFill>
                  <a:srgbClr val="000000"/>
                </a:solidFill>
                <a:effectLst/>
                <a:latin typeface="LMRoman12-Regular-Identity-H"/>
              </a:rPr>
              <a:t>the importance of aligning internal strengths with external opportunities</a:t>
            </a:r>
            <a:r>
              <a:rPr lang="en-US" sz="1800" b="0" i="0" dirty="0">
                <a:solidFill>
                  <a:srgbClr val="000000"/>
                </a:solidFill>
                <a:effectLst/>
                <a:latin typeface="LMRoman12-Regular-Identity-H"/>
              </a:rPr>
              <a:t>, using a TOWS analysis to guide strategy, and </a:t>
            </a:r>
            <a:r>
              <a:rPr lang="en-US" sz="1800" b="0" i="0" u="sng" dirty="0">
                <a:solidFill>
                  <a:srgbClr val="000000"/>
                </a:solidFill>
                <a:effectLst/>
                <a:latin typeface="LMRoman12-Regular-Identity-H"/>
              </a:rPr>
              <a:t>creating new market space through innovative offerings</a:t>
            </a:r>
            <a:r>
              <a:rPr lang="en-US" sz="1800" b="0" i="0" dirty="0">
                <a:solidFill>
                  <a:srgbClr val="000000"/>
                </a:solidFill>
                <a:effectLst/>
                <a:latin typeface="LMRoman12-Regular-Identity-H"/>
              </a:rPr>
              <a:t>.</a:t>
            </a:r>
            <a:endParaRPr lang="en-US" dirty="0"/>
          </a:p>
        </p:txBody>
      </p:sp>
      <p:pic>
        <p:nvPicPr>
          <p:cNvPr id="2" name="Graphic 21">
            <a:extLst>
              <a:ext uri="{FF2B5EF4-FFF2-40B4-BE49-F238E27FC236}">
                <a16:creationId xmlns:a16="http://schemas.microsoft.com/office/drawing/2014/main" id="{C6A0948F-FB70-DD0C-53BB-490771A0C2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525983310"/>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EBDBF-969E-E599-9DB1-01D1185C1F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10B368-224B-BA84-2D62-2B720EE55C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9D22486-F86D-58CC-C662-4C3CF4D9AA89}"/>
              </a:ext>
            </a:extLst>
          </p:cNvPr>
          <p:cNvSpPr/>
          <p:nvPr/>
        </p:nvSpPr>
        <p:spPr>
          <a:xfrm>
            <a:off x="8607914" y="952845"/>
            <a:ext cx="4128422" cy="55089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C83100-C9CF-CDDD-450B-C0E5B7499EF7}"/>
              </a:ext>
            </a:extLst>
          </p:cNvPr>
          <p:cNvSpPr/>
          <p:nvPr/>
        </p:nvSpPr>
        <p:spPr>
          <a:xfrm>
            <a:off x="385957" y="1099192"/>
            <a:ext cx="10877227" cy="48400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sz="3200" b="1" i="0" dirty="0">
                <a:solidFill>
                  <a:srgbClr val="000000"/>
                </a:solidFill>
                <a:effectLst/>
                <a:latin typeface="LMRoman12-Bold-Identity-H"/>
              </a:rPr>
              <a:t>Discussion Questions</a:t>
            </a:r>
          </a:p>
          <a:p>
            <a:pPr algn="just">
              <a:buNone/>
            </a:pPr>
            <a:r>
              <a:rPr lang="en-US" sz="2400" b="0" i="0" dirty="0">
                <a:solidFill>
                  <a:srgbClr val="000000"/>
                </a:solidFill>
                <a:effectLst/>
                <a:latin typeface="LMRoman12-Regular-Identity-H"/>
              </a:rPr>
              <a:t>1. How does GreenWave Solutions’ TOWS analysis inform its strategic positioning,</a:t>
            </a:r>
          </a:p>
          <a:p>
            <a:pPr algn="just">
              <a:buNone/>
            </a:pPr>
            <a:r>
              <a:rPr lang="en-US" sz="2400" b="0" i="0" dirty="0">
                <a:solidFill>
                  <a:srgbClr val="000000"/>
                </a:solidFill>
                <a:effectLst/>
                <a:latin typeface="LMRoman12-Regular-Identity-H"/>
              </a:rPr>
              <a:t>and what alternative strategies could it consider?</a:t>
            </a:r>
          </a:p>
          <a:p>
            <a:pPr algn="just">
              <a:buNone/>
            </a:pPr>
            <a:r>
              <a:rPr lang="en-US" sz="2400" b="0" i="0" dirty="0">
                <a:solidFill>
                  <a:srgbClr val="000000"/>
                </a:solidFill>
                <a:effectLst/>
                <a:latin typeface="LMRoman12-Regular-Identity-H"/>
              </a:rPr>
              <a:t>2. Evaluate the effectiveness of GreenWave Solutions’ blue ocean strategy in creating</a:t>
            </a:r>
          </a:p>
          <a:p>
            <a:pPr algn="just">
              <a:buNone/>
            </a:pPr>
            <a:r>
              <a:rPr lang="en-US" sz="2400" b="0" i="0" dirty="0">
                <a:solidFill>
                  <a:srgbClr val="000000"/>
                </a:solidFill>
                <a:effectLst/>
                <a:latin typeface="LMRoman12-Regular-Identity-H"/>
              </a:rPr>
              <a:t>new market space.</a:t>
            </a:r>
          </a:p>
          <a:p>
            <a:pPr algn="just">
              <a:buNone/>
            </a:pPr>
            <a:r>
              <a:rPr lang="en-US" sz="2400" b="0" i="0" dirty="0">
                <a:solidFill>
                  <a:srgbClr val="000000"/>
                </a:solidFill>
                <a:effectLst/>
                <a:latin typeface="LMRoman12-Regular-Identity-H"/>
              </a:rPr>
              <a:t>3. What additional risks should GreenWave Solutions anticipate as it scales nationally,</a:t>
            </a:r>
          </a:p>
          <a:p>
            <a:pPr algn="just">
              <a:buNone/>
            </a:pPr>
            <a:r>
              <a:rPr lang="en-US" sz="2400" b="0" i="0" dirty="0">
                <a:solidFill>
                  <a:srgbClr val="000000"/>
                </a:solidFill>
                <a:effectLst/>
                <a:latin typeface="LMRoman12-Regular-Identity-H"/>
              </a:rPr>
              <a:t>and how can it mitigate them?</a:t>
            </a:r>
          </a:p>
          <a:p>
            <a:pPr algn="just">
              <a:buNone/>
            </a:pPr>
            <a:r>
              <a:rPr lang="en-US" sz="2400" b="0" i="0" dirty="0">
                <a:solidFill>
                  <a:srgbClr val="000000"/>
                </a:solidFill>
                <a:effectLst/>
                <a:latin typeface="LMRoman12-Regular-Identity-H"/>
              </a:rPr>
              <a:t>4. How can GreenWave Solutions balance the need for rapid growth with maintaining its niche focus?</a:t>
            </a:r>
            <a:endParaRPr lang="en-US" dirty="0"/>
          </a:p>
        </p:txBody>
      </p:sp>
      <p:pic>
        <p:nvPicPr>
          <p:cNvPr id="2" name="Graphic 21">
            <a:extLst>
              <a:ext uri="{FF2B5EF4-FFF2-40B4-BE49-F238E27FC236}">
                <a16:creationId xmlns:a16="http://schemas.microsoft.com/office/drawing/2014/main" id="{F8F648B5-83C5-0883-A2B6-4C25785BBE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1849" y="-37271"/>
            <a:ext cx="2209565" cy="1031716"/>
          </a:xfrm>
          <a:prstGeom prst="rect">
            <a:avLst/>
          </a:prstGeom>
        </p:spPr>
      </p:pic>
    </p:spTree>
    <p:extLst>
      <p:ext uri="{BB962C8B-B14F-4D97-AF65-F5344CB8AC3E}">
        <p14:creationId xmlns:p14="http://schemas.microsoft.com/office/powerpoint/2010/main" val="28029007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2282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319" y="1736228"/>
            <a:ext cx="9289804" cy="3385542"/>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plan outline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Strategic vision</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TOWS analysis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New venture's strategic positioning</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Six new approaches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Case study</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F5F7D10-7DE3-9DEA-844F-981BD490B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1958" y="0"/>
            <a:ext cx="2305141" cy="1076343"/>
          </a:xfrm>
          <a:prstGeom prst="rect">
            <a:avLst/>
          </a:prstGeom>
        </p:spPr>
      </p:pic>
    </p:spTree>
    <p:extLst>
      <p:ext uri="{BB962C8B-B14F-4D97-AF65-F5344CB8AC3E}">
        <p14:creationId xmlns:p14="http://schemas.microsoft.com/office/powerpoint/2010/main" val="22978345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915485"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 of Lecture Objectives</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4339650"/>
          </a:xfrm>
          <a:prstGeom prst="rect">
            <a:avLst/>
          </a:prstGeom>
          <a:noFill/>
        </p:spPr>
        <p:txBody>
          <a:bodyPr wrap="square" rtlCol="0">
            <a:spAutoFit/>
          </a:bodyPr>
          <a:lstStyle/>
          <a:p>
            <a:pPr algn="just"/>
            <a:r>
              <a:rPr lang="en-US" b="1" dirty="0">
                <a:solidFill>
                  <a:srgbClr val="0070C0"/>
                </a:solidFill>
                <a:latin typeface="ArialMT"/>
              </a:rPr>
              <a:t>1. Use the strategic plan outline to develop organizational-level strategies, industry-market strategies, management team strategies, and financial strategies for the new venture</a:t>
            </a:r>
          </a:p>
          <a:p>
            <a:pPr algn="just"/>
            <a:endParaRPr lang="en-US" sz="1800" b="0" i="0" dirty="0">
              <a:solidFill>
                <a:srgbClr val="333333"/>
              </a:solidFill>
              <a:effectLst/>
              <a:latin typeface="ArialMT"/>
            </a:endParaRPr>
          </a:p>
          <a:p>
            <a:pPr algn="just"/>
            <a:r>
              <a:rPr lang="en-US" sz="1800" b="0" i="0" dirty="0">
                <a:solidFill>
                  <a:srgbClr val="333333"/>
                </a:solidFill>
                <a:effectLst/>
              </a:rPr>
              <a:t>• Organizational-level strategies articulate the mission and key values.</a:t>
            </a:r>
          </a:p>
          <a:p>
            <a:pPr algn="just"/>
            <a:r>
              <a:rPr lang="en-US" sz="1800" b="0" i="0" dirty="0">
                <a:solidFill>
                  <a:srgbClr val="333333"/>
                </a:solidFill>
                <a:effectLst/>
              </a:rPr>
              <a:t>• Industry and market strategies explore the social and economic trends, the industry climate, key competitors, the markets the new venture serves, and the methods to create awareness by the customer base.</a:t>
            </a:r>
          </a:p>
          <a:p>
            <a:pPr algn="just"/>
            <a:r>
              <a:rPr lang="en-US" sz="1800" b="0" i="0" dirty="0">
                <a:solidFill>
                  <a:srgbClr val="333333"/>
                </a:solidFill>
                <a:effectLst/>
              </a:rPr>
              <a:t>• Management team strategies explain how the new venture will capitalize on the strengths of its members and how it will compensate for what it lacks.</a:t>
            </a:r>
          </a:p>
          <a:p>
            <a:pPr algn="just"/>
            <a:r>
              <a:rPr lang="en-US" sz="1800" b="0" i="0" dirty="0">
                <a:solidFill>
                  <a:srgbClr val="333333"/>
                </a:solidFill>
                <a:effectLst/>
              </a:rPr>
              <a:t>• Financial strategies define the start-up costs, explore financing alternatives and how they will be used, and present at least one year of projections.</a:t>
            </a:r>
          </a:p>
          <a:p>
            <a:pPr algn="just"/>
            <a:endParaRPr lang="en-US" sz="1800" b="0" i="0" dirty="0">
              <a:solidFill>
                <a:srgbClr val="333333"/>
              </a:solidFill>
              <a:effectLst/>
              <a:latin typeface="ArialMT"/>
            </a:endParaRPr>
          </a:p>
          <a:p>
            <a:pPr algn="just"/>
            <a:r>
              <a:rPr lang="en-US" dirty="0"/>
              <a:t> </a:t>
            </a:r>
            <a:br>
              <a:rPr lang="en-US" dirty="0"/>
            </a:b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163EC270-D2B3-F76D-9907-A8C7EEE9F0B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0561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978478" cy="523220"/>
          </a:xfrm>
          <a:prstGeom prst="rect">
            <a:avLst/>
          </a:prstGeom>
          <a:noFill/>
        </p:spPr>
        <p:txBody>
          <a:bodyPr wrap="square" rtlCol="0">
            <a:spAutoFit/>
          </a:bodyPr>
          <a:lstStyle/>
          <a:p>
            <a:pPr lvl="0">
              <a:defRPr/>
            </a:pPr>
            <a:r>
              <a:rPr lang="en-US" sz="2800" b="1" dirty="0">
                <a:solidFill>
                  <a:srgbClr val="00B0F0"/>
                </a:solidFill>
                <a:latin typeface="Alexandria" charset="0"/>
                <a:cs typeface="Alexandria" charset="0"/>
              </a:rPr>
              <a:t>Summary of Lecture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508653"/>
          </a:xfrm>
          <a:prstGeom prst="rect">
            <a:avLst/>
          </a:prstGeom>
          <a:noFill/>
        </p:spPr>
        <p:txBody>
          <a:bodyPr wrap="square" rtlCol="0">
            <a:spAutoFit/>
          </a:bodyPr>
          <a:lstStyle/>
          <a:p>
            <a:pPr algn="just"/>
            <a:r>
              <a:rPr lang="en-US" b="1" dirty="0">
                <a:solidFill>
                  <a:srgbClr val="0070C0"/>
                </a:solidFill>
                <a:latin typeface="ArialMT"/>
              </a:rPr>
              <a:t>2. Conduct a TOWS analysis to consider the new venture's strategic position.</a:t>
            </a:r>
          </a:p>
          <a:p>
            <a:pPr algn="just"/>
            <a:r>
              <a:rPr lang="en-US" sz="1800" b="0" i="0" dirty="0">
                <a:solidFill>
                  <a:srgbClr val="333333"/>
                </a:solidFill>
                <a:effectLst/>
              </a:rPr>
              <a:t>• The Threats-Opportunities-Weaknesses-Strengths analysis is an innovative approach to analyzing the external environment and applying the new venture's strengths and weaknesses in ways that capitalize on the opportunities and minimize the threats facing the new venture.</a:t>
            </a:r>
          </a:p>
          <a:p>
            <a:pPr algn="just"/>
            <a:endParaRPr lang="en-US" dirty="0">
              <a:solidFill>
                <a:srgbClr val="333333"/>
              </a:solidFill>
            </a:endParaRPr>
          </a:p>
          <a:p>
            <a:pPr algn="just"/>
            <a:endParaRPr lang="en-US" sz="1800" b="0" i="0" dirty="0">
              <a:solidFill>
                <a:srgbClr val="333333"/>
              </a:solidFill>
              <a:effectLst/>
            </a:endParaRPr>
          </a:p>
          <a:p>
            <a:pPr algn="just"/>
            <a:r>
              <a:rPr lang="en-US" b="1" dirty="0">
                <a:solidFill>
                  <a:srgbClr val="0070C0"/>
                </a:solidFill>
                <a:latin typeface="ArialMT"/>
              </a:rPr>
              <a:t>3. Explore new approaches that shift the focus of the new venture's strategy from direct competition to the creation of new value</a:t>
            </a:r>
          </a:p>
          <a:p>
            <a:pPr algn="just"/>
            <a:r>
              <a:rPr lang="en-US" sz="1800" b="0" i="0" dirty="0">
                <a:solidFill>
                  <a:srgbClr val="333333"/>
                </a:solidFill>
                <a:effectLst/>
              </a:rPr>
              <a:t>• Research has shown that the most innovative organizations are moving from competing directly with others in their industry to creating new value that enables them to establish new market space.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 name="Graphic 21">
            <a:extLst>
              <a:ext uri="{FF2B5EF4-FFF2-40B4-BE49-F238E27FC236}">
                <a16:creationId xmlns:a16="http://schemas.microsoft.com/office/drawing/2014/main" id="{4B9E75B4-1E55-EE17-0F4A-5D717940AB3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3242353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791200" y="3124200"/>
            <a:ext cx="609600" cy="609600"/>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08</a:t>
            </a: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2A30E60-1A00-4C43-BF60-1F395742C181}"/>
</file>

<file path=customXml/itemProps2.xml><?xml version="1.0" encoding="utf-8"?>
<ds:datastoreItem xmlns:ds="http://schemas.openxmlformats.org/officeDocument/2006/customXml" ds:itemID="{23699619-6A28-4D80-8444-1CD925D099DC}"/>
</file>

<file path=customXml/itemProps3.xml><?xml version="1.0" encoding="utf-8"?>
<ds:datastoreItem xmlns:ds="http://schemas.openxmlformats.org/officeDocument/2006/customXml" ds:itemID="{71D435E3-F561-437B-B2B1-82DD8F5654D1}"/>
</file>

<file path=docProps/app.xml><?xml version="1.0" encoding="utf-8"?>
<Properties xmlns="http://schemas.openxmlformats.org/officeDocument/2006/extended-properties" xmlns:vt="http://schemas.openxmlformats.org/officeDocument/2006/docPropsVTypes">
  <TotalTime>4634</TotalTime>
  <Words>6446</Words>
  <Application>Microsoft Office PowerPoint</Application>
  <PresentationFormat>Widescreen</PresentationFormat>
  <Paragraphs>430</Paragraphs>
  <Slides>33</Slides>
  <Notes>29</Notes>
  <HiddenSlides>0</HiddenSlides>
  <MMClips>4</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33</vt:i4>
      </vt:variant>
    </vt:vector>
  </HeadingPairs>
  <TitlesOfParts>
    <vt:vector size="48" baseType="lpstr">
      <vt:lpstr>Alexandria</vt:lpstr>
      <vt:lpstr>Arial</vt:lpstr>
      <vt:lpstr>Arial-BoldMT</vt:lpstr>
      <vt:lpstr>ArialMT</vt:lpstr>
      <vt:lpstr>Calibri</vt:lpstr>
      <vt:lpstr>Calibri Light</vt:lpstr>
      <vt:lpstr>LMRoman12-Bold-Identity-H</vt:lpstr>
      <vt:lpstr>LMRoman12-Italic-Identity-H</vt:lpstr>
      <vt:lpstr>LMRoman12-Regular-Identity-H</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cp:lastModifiedBy>
  <cp:revision>429</cp:revision>
  <dcterms:created xsi:type="dcterms:W3CDTF">2023-04-29T09:08:23Z</dcterms:created>
  <dcterms:modified xsi:type="dcterms:W3CDTF">2025-07-22T16:04:55Z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