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34" r:id="rId2"/>
    <p:sldId id="456" r:id="rId3"/>
    <p:sldId id="486" r:id="rId4"/>
    <p:sldId id="258" r:id="rId5"/>
    <p:sldId id="441" r:id="rId6"/>
    <p:sldId id="468" r:id="rId7"/>
    <p:sldId id="335" r:id="rId8"/>
    <p:sldId id="344" r:id="rId9"/>
    <p:sldId id="340" r:id="rId10"/>
    <p:sldId id="341" r:id="rId11"/>
    <p:sldId id="470" r:id="rId12"/>
    <p:sldId id="353" r:id="rId13"/>
    <p:sldId id="342" r:id="rId14"/>
    <p:sldId id="471" r:id="rId15"/>
    <p:sldId id="472" r:id="rId16"/>
    <p:sldId id="356" r:id="rId17"/>
    <p:sldId id="480" r:id="rId18"/>
    <p:sldId id="481" r:id="rId19"/>
    <p:sldId id="484" r:id="rId20"/>
    <p:sldId id="485" r:id="rId21"/>
    <p:sldId id="482" r:id="rId22"/>
    <p:sldId id="350" r:id="rId23"/>
    <p:sldId id="453" r:id="rId24"/>
    <p:sldId id="460" r:id="rId25"/>
    <p:sldId id="459" r:id="rId26"/>
    <p:sldId id="462" r:id="rId27"/>
    <p:sldId id="359" r:id="rId28"/>
    <p:sldId id="360" r:id="rId29"/>
    <p:sldId id="362" r:id="rId30"/>
    <p:sldId id="361" r:id="rId31"/>
    <p:sldId id="363" r:id="rId32"/>
    <p:sldId id="369" r:id="rId33"/>
    <p:sldId id="370" r:id="rId34"/>
    <p:sldId id="463" r:id="rId35"/>
    <p:sldId id="379" r:id="rId36"/>
    <p:sldId id="464" r:id="rId37"/>
    <p:sldId id="336" r:id="rId38"/>
    <p:sldId id="447" r:id="rId39"/>
    <p:sldId id="442" r:id="rId40"/>
    <p:sldId id="465" r:id="rId41"/>
    <p:sldId id="343" r:id="rId42"/>
    <p:sldId id="469" r:id="rId43"/>
    <p:sldId id="347" r:id="rId44"/>
    <p:sldId id="354" r:id="rId45"/>
    <p:sldId id="487" r:id="rId46"/>
    <p:sldId id="478" r:id="rId47"/>
    <p:sldId id="477" r:id="rId48"/>
    <p:sldId id="473" r:id="rId4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E709"/>
    <a:srgbClr val="FF0066"/>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25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custT="1"/>
      <dgm:spPr>
        <a:solidFill>
          <a:srgbClr val="FF0066"/>
        </a:solidFill>
      </dgm:spPr>
      <dgm:t>
        <a:bodyPr/>
        <a:lstStyle/>
        <a:p>
          <a:r>
            <a:rPr lang="fr-FR" sz="3200" b="1" dirty="0">
              <a:solidFill>
                <a:schemeClr val="tx1"/>
              </a:solidFill>
              <a:latin typeface="+mn-lt"/>
            </a:rPr>
            <a:t>A- Project Vision</a:t>
          </a:r>
          <a:endParaRPr lang="en-US" sz="32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D- Project Goals</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custT="1"/>
      <dgm:spPr/>
      <dgm:t>
        <a:bodyPr/>
        <a:lstStyle/>
        <a:p>
          <a:r>
            <a:rPr lang="fr-FR" sz="3200" b="1" dirty="0">
              <a:solidFill>
                <a:schemeClr val="tx1"/>
              </a:solidFill>
              <a:latin typeface="+mn-lt"/>
            </a:rPr>
            <a:t>B- Project Mission</a:t>
          </a:r>
          <a:endParaRPr lang="en-US" sz="3200" dirty="0">
            <a:solidFill>
              <a:schemeClr val="tx1"/>
            </a:solidFill>
          </a:endParaRP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2CBF3FB4-6C1C-48B8-8C4D-C33F9E9B8C2A}">
      <dgm:prSet custT="1"/>
      <dgm:spPr>
        <a:solidFill>
          <a:srgbClr val="FF66FF"/>
        </a:solidFill>
      </dgm:spPr>
      <dgm:t>
        <a:bodyPr/>
        <a:lstStyle/>
        <a:p>
          <a:pPr>
            <a:buNone/>
          </a:pPr>
          <a:endParaRPr lang="fr-FR" sz="2600" b="1" i="0" dirty="0">
            <a:solidFill>
              <a:schemeClr val="tx1"/>
            </a:solidFill>
            <a:effectLst/>
            <a:latin typeface="+mn-lt"/>
          </a:endParaRPr>
        </a:p>
        <a:p>
          <a:pPr>
            <a:buNone/>
          </a:pPr>
          <a:r>
            <a:rPr lang="fr-FR" sz="3200" b="1" i="0" dirty="0">
              <a:solidFill>
                <a:schemeClr val="tx1"/>
              </a:solidFill>
              <a:effectLst/>
              <a:latin typeface="+mn-lt"/>
            </a:rPr>
            <a:t>E- Project Objectives</a:t>
          </a:r>
          <a:br>
            <a:rPr lang="en-US" sz="2400" b="1" i="0" dirty="0">
              <a:effectLst/>
              <a:latin typeface="+mn-lt"/>
            </a:rPr>
          </a:br>
          <a:endParaRPr lang="en-US" sz="2400" b="1" dirty="0">
            <a:latin typeface="+mn-lt"/>
          </a:endParaRPr>
        </a:p>
      </dgm:t>
    </dgm:pt>
    <dgm:pt modelId="{EF6E350B-CC8D-4416-8AE2-80F852A9725E}" type="parTrans" cxnId="{A3D73817-86C7-4BA2-989C-A210D5B4EF78}">
      <dgm:prSet/>
      <dgm:spPr/>
      <dgm:t>
        <a:bodyPr/>
        <a:lstStyle/>
        <a:p>
          <a:endParaRPr lang="fr-FR"/>
        </a:p>
      </dgm:t>
    </dgm:pt>
    <dgm:pt modelId="{D74C9B17-075B-4C9D-BA34-BEDFFC161AAE}" type="sibTrans" cxnId="{A3D73817-86C7-4BA2-989C-A210D5B4EF78}">
      <dgm:prSet/>
      <dgm:spPr/>
      <dgm:t>
        <a:bodyPr/>
        <a:lstStyle/>
        <a:p>
          <a:endParaRPr lang="fr-FR"/>
        </a:p>
      </dgm:t>
    </dgm:pt>
    <dgm:pt modelId="{1C00EF2D-2B44-494A-B689-DAFE14C8FFE5}">
      <dgm:prSet/>
      <dgm:spPr/>
      <dgm:t>
        <a:bodyPr/>
        <a:lstStyle/>
        <a:p>
          <a:r>
            <a:rPr lang="fr-FR" b="1" dirty="0">
              <a:solidFill>
                <a:schemeClr val="tx1"/>
              </a:solidFill>
              <a:latin typeface="+mn-lt"/>
            </a:rPr>
            <a:t>C- Project </a:t>
          </a:r>
          <a:r>
            <a:rPr lang="fr-FR" b="1" dirty="0" err="1">
              <a:solidFill>
                <a:schemeClr val="tx1"/>
              </a:solidFill>
              <a:latin typeface="+mn-lt"/>
            </a:rPr>
            <a:t>Core</a:t>
          </a:r>
          <a:r>
            <a:rPr lang="fr-FR" b="1" dirty="0">
              <a:solidFill>
                <a:schemeClr val="tx1"/>
              </a:solidFill>
              <a:latin typeface="+mn-lt"/>
            </a:rPr>
            <a:t> Values</a:t>
          </a:r>
          <a:endParaRPr lang="en-US" dirty="0">
            <a:solidFill>
              <a:schemeClr val="tx1"/>
            </a:solidFill>
          </a:endParaRPr>
        </a:p>
      </dgm:t>
    </dgm:pt>
    <dgm:pt modelId="{552C5002-57A0-4AD7-B485-019E4C994BF2}" type="parTrans" cxnId="{F5EAEC0E-B181-473E-B9FE-7F3C1BA277F3}">
      <dgm:prSet/>
      <dgm:spPr/>
      <dgm:t>
        <a:bodyPr/>
        <a:lstStyle/>
        <a:p>
          <a:endParaRPr lang="fr-FR"/>
        </a:p>
      </dgm:t>
    </dgm:pt>
    <dgm:pt modelId="{E29A0C4F-1925-4EDB-BF69-C6904BD7FC95}" type="sibTrans" cxnId="{F5EAEC0E-B181-473E-B9FE-7F3C1BA277F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FB8B67E2-DEE4-40D6-9266-8AF6EF92E65D}" type="pres">
      <dgm:prSet presAssocID="{C7D740BD-D243-48D4-ACF3-62A0FA03A546}" presName="parentText1" presStyleLbl="node1" presStyleIdx="0" presStyleCnt="5" custScaleX="51997" custLinFactNeighborX="12406" custLinFactNeighborY="-61561">
        <dgm:presLayoutVars>
          <dgm:chMax/>
          <dgm:chPref val="3"/>
          <dgm:bulletEnabled val="1"/>
        </dgm:presLayoutVars>
      </dgm:prSet>
      <dgm:spPr/>
    </dgm:pt>
    <dgm:pt modelId="{3E97B89C-87B2-4992-B211-AB3CF36C5754}" type="pres">
      <dgm:prSet presAssocID="{86E4830E-081E-4653-97C1-09CA902EEDD1}" presName="parentText2" presStyleLbl="node1" presStyleIdx="1" presStyleCnt="5" custScaleX="70015" custScaleY="92999" custLinFactNeighborX="10873" custLinFactNeighborY="-43037">
        <dgm:presLayoutVars>
          <dgm:chMax/>
          <dgm:chPref val="3"/>
          <dgm:bulletEnabled val="1"/>
        </dgm:presLayoutVars>
      </dgm:prSet>
      <dgm:spPr/>
    </dgm:pt>
    <dgm:pt modelId="{F81C4627-DDD1-447F-AB49-C5DCF11FD3D0}" type="pres">
      <dgm:prSet presAssocID="{0CB3D2F5-CB3E-4731-B8D7-B2D102F14CDC}" presName="parentText3" presStyleLbl="node1" presStyleIdx="2" presStyleCnt="5" custScaleX="90183" custLinFactNeighborX="20364" custLinFactNeighborY="51720">
        <dgm:presLayoutVars>
          <dgm:chMax/>
          <dgm:chPref val="3"/>
          <dgm:bulletEnabled val="1"/>
        </dgm:presLayoutVars>
      </dgm:prSet>
      <dgm:spPr/>
    </dgm:pt>
    <dgm:pt modelId="{46F9F010-6765-42C3-B30A-1DFFDFCEF479}" type="pres">
      <dgm:prSet presAssocID="{2CBF3FB4-6C1C-48B8-8C4D-C33F9E9B8C2A}" presName="parentText4" presStyleLbl="node1" presStyleIdx="3" presStyleCnt="5" custScaleX="126449" custLinFactNeighborX="24048" custLinFactNeighborY="79125">
        <dgm:presLayoutVars>
          <dgm:chMax/>
          <dgm:chPref val="3"/>
          <dgm:bulletEnabled val="1"/>
        </dgm:presLayoutVars>
      </dgm:prSet>
      <dgm:spPr/>
    </dgm:pt>
    <dgm:pt modelId="{2960BD4A-C163-419E-B0EE-BFB549E9BFA0}" type="pres">
      <dgm:prSet presAssocID="{1C00EF2D-2B44-494A-B689-DAFE14C8FFE5}" presName="parentText5" presStyleLbl="node1" presStyleIdx="4" presStyleCnt="5" custScaleX="241874" custLinFactNeighborX="-44464" custLinFactNeighborY="-93060">
        <dgm:presLayoutVars>
          <dgm:chMax/>
          <dgm:chPref val="3"/>
          <dgm:bulletEnabled val="1"/>
        </dgm:presLayoutVars>
      </dgm:prSet>
      <dgm:spPr/>
    </dgm:pt>
  </dgm:ptLst>
  <dgm:cxnLst>
    <dgm:cxn modelId="{58A0F205-FDC5-4FB4-9508-B3FBD490596B}" type="presOf" srcId="{86E4830E-081E-4653-97C1-09CA902EEDD1}" destId="{3E97B89C-87B2-4992-B211-AB3CF36C5754}" srcOrd="0" destOrd="0" presId="urn:microsoft.com/office/officeart/2009/3/layout/IncreasingArrowsProcess"/>
    <dgm:cxn modelId="{F5EAEC0E-B181-473E-B9FE-7F3C1BA277F3}" srcId="{6141646F-D791-4CA2-A717-C4D765645C71}" destId="{1C00EF2D-2B44-494A-B689-DAFE14C8FFE5}" srcOrd="4" destOrd="0" parTransId="{552C5002-57A0-4AD7-B485-019E4C994BF2}" sibTransId="{E29A0C4F-1925-4EDB-BF69-C6904BD7FC95}"/>
    <dgm:cxn modelId="{A3D73817-86C7-4BA2-989C-A210D5B4EF78}" srcId="{6141646F-D791-4CA2-A717-C4D765645C71}" destId="{2CBF3FB4-6C1C-48B8-8C4D-C33F9E9B8C2A}" srcOrd="3" destOrd="0" parTransId="{EF6E350B-CC8D-4416-8AE2-80F852A9725E}" sibTransId="{D74C9B17-075B-4C9D-BA34-BEDFFC161AAE}"/>
    <dgm:cxn modelId="{0456E117-C143-4CAF-BE1E-910F8751D8A5}" srcId="{6141646F-D791-4CA2-A717-C4D765645C71}" destId="{86E4830E-081E-4653-97C1-09CA902EEDD1}" srcOrd="1" destOrd="0" parTransId="{852D14FE-F6A4-4D18-98C2-BF1961B8095D}" sibTransId="{4F522934-4A53-48AE-A270-84C93756C039}"/>
    <dgm:cxn modelId="{EE29C621-9EB4-40FF-BAD8-FBD7B172AFF2}" type="presOf" srcId="{0CB3D2F5-CB3E-4731-B8D7-B2D102F14CDC}" destId="{F81C4627-DDD1-447F-AB49-C5DCF11FD3D0}" srcOrd="0" destOrd="0" presId="urn:microsoft.com/office/officeart/2009/3/layout/IncreasingArrowsProcess"/>
    <dgm:cxn modelId="{66A7D75F-D6C5-40CD-A7D6-B61897CEC6CB}" type="presOf" srcId="{2CBF3FB4-6C1C-48B8-8C4D-C33F9E9B8C2A}" destId="{46F9F010-6765-42C3-B30A-1DFFDFCEF479}"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371F9459-B128-4753-8C46-FBFAC839943D}" type="presOf" srcId="{1C00EF2D-2B44-494A-B689-DAFE14C8FFE5}" destId="{2960BD4A-C163-419E-B0EE-BFB549E9BFA0}" srcOrd="0" destOrd="0" presId="urn:microsoft.com/office/officeart/2009/3/layout/IncreasingArrowsProcess"/>
    <dgm:cxn modelId="{5896B283-3339-46E1-B3FC-C09378934C1A}" srcId="{6141646F-D791-4CA2-A717-C4D765645C71}" destId="{0CB3D2F5-CB3E-4731-B8D7-B2D102F14CDC}" srcOrd="2" destOrd="0" parTransId="{DDE38F03-0CF4-498E-9636-0699E11E7903}" sibTransId="{BAA9D0DC-480C-49F7-A10A-965FE3D63D03}"/>
    <dgm:cxn modelId="{E189FEA6-AC13-408C-AC15-3128CA00962C}" type="presOf" srcId="{C7D740BD-D243-48D4-ACF3-62A0FA03A546}" destId="{FB8B67E2-DEE4-40D6-9266-8AF6EF92E65D}" srcOrd="0" destOrd="0" presId="urn:microsoft.com/office/officeart/2009/3/layout/IncreasingArrowsProcess"/>
    <dgm:cxn modelId="{0D5B96D2-4A85-4D8D-89C6-D681B22DC456}" srcId="{6141646F-D791-4CA2-A717-C4D765645C71}" destId="{C7D740BD-D243-48D4-ACF3-62A0FA03A546}" srcOrd="0" destOrd="0" parTransId="{6C4D2921-BB83-42F3-B2F5-AA964E4ED0E6}" sibTransId="{79D1F487-A95D-4271-86B5-EB6C8862F750}"/>
    <dgm:cxn modelId="{65AFBCE7-3EBE-4929-B1A8-BF7C7A3F90C0}" type="presParOf" srcId="{60F79489-D152-44F6-8459-445B4DDC4CAB}" destId="{FB8B67E2-DEE4-40D6-9266-8AF6EF92E65D}" srcOrd="0" destOrd="0" presId="urn:microsoft.com/office/officeart/2009/3/layout/IncreasingArrowsProcess"/>
    <dgm:cxn modelId="{A79FEE2E-4040-4B1B-8530-671A1942BAC0}" type="presParOf" srcId="{60F79489-D152-44F6-8459-445B4DDC4CAB}" destId="{3E97B89C-87B2-4992-B211-AB3CF36C5754}" srcOrd="1" destOrd="0" presId="urn:microsoft.com/office/officeart/2009/3/layout/IncreasingArrowsProcess"/>
    <dgm:cxn modelId="{917CBA6A-A72B-4231-B5F0-487151789C50}" type="presParOf" srcId="{60F79489-D152-44F6-8459-445B4DDC4CAB}" destId="{F81C4627-DDD1-447F-AB49-C5DCF11FD3D0}" srcOrd="2" destOrd="0" presId="urn:microsoft.com/office/officeart/2009/3/layout/IncreasingArrowsProcess"/>
    <dgm:cxn modelId="{AB6FD35D-C1BA-4197-8780-8F9CF95A3F92}" type="presParOf" srcId="{60F79489-D152-44F6-8459-445B4DDC4CAB}" destId="{46F9F010-6765-42C3-B30A-1DFFDFCEF479}" srcOrd="3" destOrd="0" presId="urn:microsoft.com/office/officeart/2009/3/layout/IncreasingArrowsProcess"/>
    <dgm:cxn modelId="{70A1BFBF-8226-4542-BAE4-F027E8F1B058}" type="presParOf" srcId="{60F79489-D152-44F6-8459-445B4DDC4CAB}" destId="{2960BD4A-C163-419E-B0EE-BFB549E9BFA0}" srcOrd="4"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B67E2-DEE4-40D6-9266-8AF6EF92E65D}">
      <dsp:nvSpPr>
        <dsp:cNvPr id="0" name=""/>
        <dsp:cNvSpPr/>
      </dsp:nvSpPr>
      <dsp:spPr>
        <a:xfrm>
          <a:off x="1572472" y="0"/>
          <a:ext cx="5393355" cy="1508532"/>
        </a:xfrm>
        <a:prstGeom prst="rightArrow">
          <a:avLst>
            <a:gd name="adj1" fmla="val 50000"/>
            <a:gd name="adj2" fmla="val 50000"/>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latin typeface="+mn-lt"/>
            </a:rPr>
            <a:t>A- Project Vision</a:t>
          </a:r>
          <a:endParaRPr lang="en-US" sz="3200" b="1" kern="1200" dirty="0">
            <a:solidFill>
              <a:schemeClr val="tx1"/>
            </a:solidFill>
          </a:endParaRPr>
        </a:p>
      </dsp:txBody>
      <dsp:txXfrm>
        <a:off x="1572472" y="377133"/>
        <a:ext cx="5016222" cy="754266"/>
      </dsp:txXfrm>
    </dsp:sp>
    <dsp:sp modelId="{3E97B89C-87B2-4992-B211-AB3CF36C5754}">
      <dsp:nvSpPr>
        <dsp:cNvPr id="0" name=""/>
        <dsp:cNvSpPr/>
      </dsp:nvSpPr>
      <dsp:spPr>
        <a:xfrm>
          <a:off x="1900040" y="597199"/>
          <a:ext cx="5920195" cy="1402919"/>
        </a:xfrm>
        <a:prstGeom prst="rightArrow">
          <a:avLst>
            <a:gd name="adj1" fmla="val 50000"/>
            <a:gd name="adj2" fmla="val 50000"/>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latin typeface="+mn-lt"/>
            </a:rPr>
            <a:t>B- Project Mission</a:t>
          </a:r>
          <a:endParaRPr lang="en-US" sz="3200" kern="1200" dirty="0">
            <a:solidFill>
              <a:schemeClr val="tx1"/>
            </a:solidFill>
          </a:endParaRPr>
        </a:p>
      </dsp:txBody>
      <dsp:txXfrm>
        <a:off x="1900040" y="947929"/>
        <a:ext cx="5569465" cy="701459"/>
      </dsp:txXfrm>
    </dsp:sp>
    <dsp:sp modelId="{F81C4627-DDD1-447F-AB49-C5DCF11FD3D0}">
      <dsp:nvSpPr>
        <dsp:cNvPr id="0" name=""/>
        <dsp:cNvSpPr/>
      </dsp:nvSpPr>
      <dsp:spPr>
        <a:xfrm>
          <a:off x="3282294" y="2476912"/>
          <a:ext cx="5896871" cy="1508532"/>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D- Project Goals</a:t>
          </a:r>
          <a:endParaRPr lang="en-US" sz="3200" b="1" kern="1200" dirty="0">
            <a:solidFill>
              <a:schemeClr val="tx1"/>
            </a:solidFill>
          </a:endParaRPr>
        </a:p>
      </dsp:txBody>
      <dsp:txXfrm>
        <a:off x="3282294" y="2854045"/>
        <a:ext cx="5519738" cy="754266"/>
      </dsp:txXfrm>
    </dsp:sp>
    <dsp:sp modelId="{46F9F010-6765-42C3-B30A-1DFFDFCEF479}">
      <dsp:nvSpPr>
        <dsp:cNvPr id="0" name=""/>
        <dsp:cNvSpPr/>
      </dsp:nvSpPr>
      <dsp:spPr>
        <a:xfrm>
          <a:off x="4047789" y="3393046"/>
          <a:ext cx="5843107" cy="1508532"/>
        </a:xfrm>
        <a:prstGeom prst="rightArrow">
          <a:avLst>
            <a:gd name="adj1" fmla="val 50000"/>
            <a:gd name="adj2" fmla="val 50000"/>
          </a:avLst>
        </a:prstGeom>
        <a:solidFill>
          <a:srgbClr val="FF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254000" bIns="239480" numCol="1" spcCol="1270" anchor="ctr" anchorCtr="0">
          <a:noAutofit/>
        </a:bodyPr>
        <a:lstStyle/>
        <a:p>
          <a:pPr marL="0" lvl="0" indent="0" algn="l" defTabSz="1155700">
            <a:lnSpc>
              <a:spcPct val="90000"/>
            </a:lnSpc>
            <a:spcBef>
              <a:spcPct val="0"/>
            </a:spcBef>
            <a:spcAft>
              <a:spcPct val="35000"/>
            </a:spcAft>
            <a:buNone/>
          </a:pPr>
          <a:endParaRPr lang="fr-FR" sz="2600" b="1" i="0" kern="1200" dirty="0">
            <a:solidFill>
              <a:schemeClr val="tx1"/>
            </a:solidFill>
            <a:effectLst/>
            <a:latin typeface="+mn-lt"/>
          </a:endParaRPr>
        </a:p>
        <a:p>
          <a:pPr marL="0" lvl="0" indent="0" algn="l" defTabSz="1155700">
            <a:lnSpc>
              <a:spcPct val="90000"/>
            </a:lnSpc>
            <a:spcBef>
              <a:spcPct val="0"/>
            </a:spcBef>
            <a:spcAft>
              <a:spcPct val="35000"/>
            </a:spcAft>
            <a:buNone/>
          </a:pPr>
          <a:r>
            <a:rPr lang="fr-FR" sz="3200" b="1" i="0" kern="1200" dirty="0">
              <a:solidFill>
                <a:schemeClr val="tx1"/>
              </a:solidFill>
              <a:effectLst/>
              <a:latin typeface="+mn-lt"/>
            </a:rPr>
            <a:t>E- Project Objectives</a:t>
          </a:r>
          <a:br>
            <a:rPr lang="en-US" sz="2400" b="1" i="0" kern="1200" dirty="0">
              <a:effectLst/>
              <a:latin typeface="+mn-lt"/>
            </a:rPr>
          </a:br>
          <a:endParaRPr lang="en-US" sz="2400" b="1" kern="1200" dirty="0">
            <a:latin typeface="+mn-lt"/>
          </a:endParaRPr>
        </a:p>
      </dsp:txBody>
      <dsp:txXfrm>
        <a:off x="4047789" y="3770179"/>
        <a:ext cx="5465974" cy="754266"/>
      </dsp:txXfrm>
    </dsp:sp>
    <dsp:sp modelId="{2960BD4A-C163-419E-B0EE-BFB549E9BFA0}">
      <dsp:nvSpPr>
        <dsp:cNvPr id="0" name=""/>
        <dsp:cNvSpPr/>
      </dsp:nvSpPr>
      <dsp:spPr>
        <a:xfrm>
          <a:off x="2343918" y="1298664"/>
          <a:ext cx="6540500" cy="1508532"/>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39480"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latin typeface="+mn-lt"/>
            </a:rPr>
            <a:t>C- Project </a:t>
          </a:r>
          <a:r>
            <a:rPr lang="fr-FR" sz="2800" b="1" kern="1200" dirty="0" err="1">
              <a:solidFill>
                <a:schemeClr val="tx1"/>
              </a:solidFill>
              <a:latin typeface="+mn-lt"/>
            </a:rPr>
            <a:t>Core</a:t>
          </a:r>
          <a:r>
            <a:rPr lang="fr-FR" sz="2800" b="1" kern="1200" dirty="0">
              <a:solidFill>
                <a:schemeClr val="tx1"/>
              </a:solidFill>
              <a:latin typeface="+mn-lt"/>
            </a:rPr>
            <a:t> Values</a:t>
          </a:r>
          <a:endParaRPr lang="en-US" sz="2800" kern="1200" dirty="0">
            <a:solidFill>
              <a:schemeClr val="tx1"/>
            </a:solidFill>
          </a:endParaRPr>
        </a:p>
      </dsp:txBody>
      <dsp:txXfrm>
        <a:off x="2343918" y="1675797"/>
        <a:ext cx="6163367" cy="754266"/>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2DA1B5-202B-4427-8F91-9426663DA139}" type="datetimeFigureOut">
              <a:rPr lang="fr-FR" smtClean="0"/>
              <a:t>05/06/2022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80901F-08C6-4F5B-80D5-EAF132654DD3}" type="slidenum">
              <a:rPr lang="fr-FR" smtClean="0"/>
              <a:t>‹N°›</a:t>
            </a:fld>
            <a:endParaRPr lang="fr-FR"/>
          </a:p>
        </p:txBody>
      </p:sp>
    </p:spTree>
    <p:extLst>
      <p:ext uri="{BB962C8B-B14F-4D97-AF65-F5344CB8AC3E}">
        <p14:creationId xmlns:p14="http://schemas.microsoft.com/office/powerpoint/2010/main" val="233401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5F6368"/>
                </a:solidFill>
                <a:effectLst/>
                <a:latin typeface="arial" panose="020B0604020202020204" pitchFamily="34" charset="0"/>
              </a:rPr>
              <a:t>Asana</a:t>
            </a:r>
            <a:r>
              <a:rPr lang="en-US" b="0" i="0" dirty="0">
                <a:solidFill>
                  <a:srgbClr val="4D5156"/>
                </a:solidFill>
                <a:effectLst/>
                <a:latin typeface="arial" panose="020B0604020202020204" pitchFamily="34" charset="0"/>
              </a:rPr>
              <a:t> is a software-as-a-service platform designed to improve team collaboration and work management. It helps teams manage projects and tasks in one tool.</a:t>
            </a:r>
            <a:endParaRPr lang="fr-FR" dirty="0"/>
          </a:p>
        </p:txBody>
      </p:sp>
      <p:sp>
        <p:nvSpPr>
          <p:cNvPr id="4" name="Espace réservé du numéro de diapositive 3"/>
          <p:cNvSpPr>
            <a:spLocks noGrp="1"/>
          </p:cNvSpPr>
          <p:nvPr>
            <p:ph type="sldNum" sz="quarter" idx="5"/>
          </p:nvPr>
        </p:nvSpPr>
        <p:spPr/>
        <p:txBody>
          <a:bodyPr/>
          <a:lstStyle/>
          <a:p>
            <a:fld id="{AEB5D3FF-E56C-427F-B7D4-A3CDE1984F15}" type="slidenum">
              <a:rPr lang="fr-FR" smtClean="0"/>
              <a:t>31</a:t>
            </a:fld>
            <a:endParaRPr lang="fr-FR"/>
          </a:p>
        </p:txBody>
      </p:sp>
    </p:spTree>
    <p:extLst>
      <p:ext uri="{BB962C8B-B14F-4D97-AF65-F5344CB8AC3E}">
        <p14:creationId xmlns:p14="http://schemas.microsoft.com/office/powerpoint/2010/main" val="4091127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7020A7-BECE-470C-B226-6F0497BBDE4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A8F1A17-357B-43E0-9A14-C288135D06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86D01F8-567C-465C-A390-AF5518C4C7C4}"/>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91067FE2-6692-48A6-B2DD-79AA8BB39D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528846-02AC-461B-8DCB-6BDCB8F4EFCD}"/>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1495446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78274A-D4CA-4837-B566-2C746B5BD13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EEFD218-5FA5-4AD6-B750-5200B5BC465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1A06E4-9DA6-423B-A1AF-F5D70E44FAE6}"/>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10D4E71C-633D-4B51-A361-43DB7DAF6D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F02CB4-A619-44CD-9671-CBC92B9C80E0}"/>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124774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030F2E-DF6E-495F-B782-B3D15E7A0DA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7415E2-CB60-4A12-83CB-2CEE38A827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1D94296-2860-429E-A7E3-3B0B640BEB18}"/>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B65940F1-CDE1-4EBD-AA86-A6B79E8A91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F57AD0-0A2E-4F42-B357-10D74CF51352}"/>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089430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B17F3F-12D1-4219-9A48-372940CEF7A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4A03B00-036B-4A4D-B1B0-3131F350F97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C9B6EEC-77D5-4032-BE54-FD798B2DD84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509CBA-6223-45A6-BC1D-4E97F623183C}"/>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6" name="Espace réservé du pied de page 5">
            <a:extLst>
              <a:ext uri="{FF2B5EF4-FFF2-40B4-BE49-F238E27FC236}">
                <a16:creationId xmlns:a16="http://schemas.microsoft.com/office/drawing/2014/main" id="{E50B0DA4-1544-4E27-9666-63BEA974CF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734BB4-F678-4FCD-8F49-C08364BD331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973742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A44240-1D86-4B35-98DC-DC893CBE193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6C1A340-3948-4B38-A873-9135769E3F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863E40B-FEEE-4D98-844A-FF875DD6348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45AEC53-B390-486D-B41E-6B2E307306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AA904B8-83AD-4941-87BD-5D04F591763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719E2A8-5CA3-4A38-B76B-C23F888F0927}"/>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8" name="Espace réservé du pied de page 7">
            <a:extLst>
              <a:ext uri="{FF2B5EF4-FFF2-40B4-BE49-F238E27FC236}">
                <a16:creationId xmlns:a16="http://schemas.microsoft.com/office/drawing/2014/main" id="{348BE3EF-2ED3-4F42-A7F5-66FF6F6F028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5CB7260-5F96-4470-8F95-0F8AB010B4B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34344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DDB58B-38E0-4F21-A941-08647BB5DCA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AB7B7B1-B851-4490-8370-7F6706A7913B}"/>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4" name="Espace réservé du pied de page 3">
            <a:extLst>
              <a:ext uri="{FF2B5EF4-FFF2-40B4-BE49-F238E27FC236}">
                <a16:creationId xmlns:a16="http://schemas.microsoft.com/office/drawing/2014/main" id="{D496C4FF-29B4-4ABC-A5F3-2816E357BC2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D35FCE9-0996-495C-BB20-E839AA27B3B4}"/>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938168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C3B38DA-BCE0-4D1E-B04C-235768FD546D}"/>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3" name="Espace réservé du pied de page 2">
            <a:extLst>
              <a:ext uri="{FF2B5EF4-FFF2-40B4-BE49-F238E27FC236}">
                <a16:creationId xmlns:a16="http://schemas.microsoft.com/office/drawing/2014/main" id="{D1CDD597-38DD-46E3-934E-301739790D9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8448DCB-6542-49A8-B4A8-911BF48D6F51}"/>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664469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F581AA-29BA-40B4-8A3D-FE1B7FB340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6FF1B7D-C39D-4A38-A1AF-DC4C4BD5CC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F13A567-EBB4-4435-A453-B2490B6136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DF8ADA-D5DF-4FCC-A2F8-147B789EEDBC}"/>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6" name="Espace réservé du pied de page 5">
            <a:extLst>
              <a:ext uri="{FF2B5EF4-FFF2-40B4-BE49-F238E27FC236}">
                <a16:creationId xmlns:a16="http://schemas.microsoft.com/office/drawing/2014/main" id="{E0968F94-823E-4C2D-8A1C-F29621911B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A1D19E9-F883-4308-B978-24EF1423EFBC}"/>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795583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A00B2-A154-4842-B61F-C2584795DDC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842F0DA-C78D-4B5D-8A68-33FE4437AA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4830191-8852-4BE2-99CB-F10D7731FC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191D32A-C554-46FA-B984-1C4A4A25FAD5}"/>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6" name="Espace réservé du pied de page 5">
            <a:extLst>
              <a:ext uri="{FF2B5EF4-FFF2-40B4-BE49-F238E27FC236}">
                <a16:creationId xmlns:a16="http://schemas.microsoft.com/office/drawing/2014/main" id="{F6866F7B-D329-4F1C-A464-AAD5699E7A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924570-5D28-40F9-BA79-B98E2423467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8363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CB8DDF-439A-4398-9E87-DEC33DB1859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0C7EB7E-6D01-4040-97BA-A39A59354B5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1B8114-AB2A-4622-B848-6AEA85E4AFC7}"/>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F9BC4D65-6E22-418A-87EF-E898448FED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F4CB9A-3C9C-4383-9990-0AD14D68B441}"/>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203961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CC90D92-0EB6-437C-B14F-22885C7103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8C0618A-7CBA-4323-AACB-0A457173666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3D631E2-3F86-4252-ABB4-F682DA1BC5DC}"/>
              </a:ext>
            </a:extLst>
          </p:cNvPr>
          <p:cNvSpPr>
            <a:spLocks noGrp="1"/>
          </p:cNvSpPr>
          <p:nvPr>
            <p:ph type="dt" sz="half" idx="10"/>
          </p:nvPr>
        </p:nvSpPr>
        <p:spPr/>
        <p:txBody>
          <a:body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31D04C05-1962-42A8-956B-9510390216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AFDB45-1824-4DEC-9A0C-055B10E4D30B}"/>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452370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8E16DEE-1129-4513-8A8C-E06C2E4AE7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3C0B1C4-9316-49FD-ACFB-D558DF9FA3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A3DE71-6F27-4A3C-83D2-E094AA64CD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D1CC1-E547-49E5-B701-F34B6569175F}" type="datetimeFigureOut">
              <a:rPr lang="fr-FR" smtClean="0"/>
              <a:t>05/06/2022</a:t>
            </a:fld>
            <a:endParaRPr lang="fr-FR"/>
          </a:p>
        </p:txBody>
      </p:sp>
      <p:sp>
        <p:nvSpPr>
          <p:cNvPr id="5" name="Espace réservé du pied de page 4">
            <a:extLst>
              <a:ext uri="{FF2B5EF4-FFF2-40B4-BE49-F238E27FC236}">
                <a16:creationId xmlns:a16="http://schemas.microsoft.com/office/drawing/2014/main" id="{C3F0F3A7-EE7C-4D48-8DF9-50101DC065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04E96AE-21E1-4B5B-A4C0-E61993F312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382280-2851-4F51-B2D7-D78BD9732975}" type="slidenum">
              <a:rPr lang="fr-FR" smtClean="0"/>
              <a:t>‹N°›</a:t>
            </a:fld>
            <a:endParaRPr lang="fr-FR"/>
          </a:p>
        </p:txBody>
      </p:sp>
    </p:spTree>
    <p:extLst>
      <p:ext uri="{BB962C8B-B14F-4D97-AF65-F5344CB8AC3E}">
        <p14:creationId xmlns:p14="http://schemas.microsoft.com/office/powerpoint/2010/main" val="2727189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workplace.com/blog/workplace-culture"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pic>
        <p:nvPicPr>
          <p:cNvPr id="4" name="Picture 3"/>
          <p:cNvPicPr>
            <a:picLocks noChangeAspect="1"/>
          </p:cNvPicPr>
          <p:nvPr/>
        </p:nvPicPr>
        <p:blipFill rotWithShape="1">
          <a:blip r:embed="rId3"/>
          <a:srcRect l="984" r="914" b="11911"/>
          <a:stretch/>
        </p:blipFill>
        <p:spPr>
          <a:xfrm>
            <a:off x="0" y="422275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82" y="5387530"/>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4272743" y="3107419"/>
            <a:ext cx="5288840" cy="1527241"/>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2</a:t>
            </a:r>
          </a:p>
        </p:txBody>
      </p:sp>
      <p:sp>
        <p:nvSpPr>
          <p:cNvPr id="17" name="ZoneTexte 16">
            <a:extLst>
              <a:ext uri="{FF2B5EF4-FFF2-40B4-BE49-F238E27FC236}">
                <a16:creationId xmlns:a16="http://schemas.microsoft.com/office/drawing/2014/main" id="{E0B2DA8B-385F-4142-B1F9-FFE5DD678073}"/>
              </a:ext>
            </a:extLst>
          </p:cNvPr>
          <p:cNvSpPr txBox="1"/>
          <p:nvPr/>
        </p:nvSpPr>
        <p:spPr>
          <a:xfrm>
            <a:off x="4447309" y="3393985"/>
            <a:ext cx="5114274" cy="954107"/>
          </a:xfrm>
          <a:prstGeom prst="rect">
            <a:avLst/>
          </a:prstGeom>
          <a:noFill/>
        </p:spPr>
        <p:txBody>
          <a:bodyPr wrap="square">
            <a:spAutoFit/>
          </a:bodyPr>
          <a:lstStyle/>
          <a:p>
            <a:pPr algn="ctr"/>
            <a:r>
              <a:rPr lang="fr-FR" sz="2800" b="1" dirty="0"/>
              <a:t>Project Vision, Mission,</a:t>
            </a:r>
          </a:p>
          <a:p>
            <a:pPr algn="ctr"/>
            <a:r>
              <a:rPr lang="fr-FR" sz="2800" b="1" dirty="0"/>
              <a:t>Values, Goals &amp; Objectives</a:t>
            </a:r>
            <a:endParaRPr lang="fr-FR" sz="28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9F420F-48C2-4090-82AC-B18F5AB4B780}"/>
              </a:ext>
            </a:extLst>
          </p:cNvPr>
          <p:cNvSpPr>
            <a:spLocks noGrp="1"/>
          </p:cNvSpPr>
          <p:nvPr>
            <p:ph type="title"/>
          </p:nvPr>
        </p:nvSpPr>
        <p:spPr>
          <a:xfrm>
            <a:off x="2278116" y="365125"/>
            <a:ext cx="9075683"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sp>
        <p:nvSpPr>
          <p:cNvPr id="3" name="Espace réservé du contenu 2">
            <a:extLst>
              <a:ext uri="{FF2B5EF4-FFF2-40B4-BE49-F238E27FC236}">
                <a16:creationId xmlns:a16="http://schemas.microsoft.com/office/drawing/2014/main" id="{29D07159-555C-4235-B276-A09CD36F056F}"/>
              </a:ext>
            </a:extLst>
          </p:cNvPr>
          <p:cNvSpPr>
            <a:spLocks noGrp="1"/>
          </p:cNvSpPr>
          <p:nvPr>
            <p:ph idx="1"/>
          </p:nvPr>
        </p:nvSpPr>
        <p:spPr>
          <a:xfrm>
            <a:off x="228601" y="1533963"/>
            <a:ext cx="10223938" cy="5168572"/>
          </a:xfrm>
        </p:spPr>
        <p:txBody>
          <a:bodyPr>
            <a:normAutofit/>
          </a:bodyPr>
          <a:lstStyle/>
          <a:p>
            <a:pPr marL="0" indent="0" algn="just">
              <a:buNone/>
            </a:pPr>
            <a:r>
              <a:rPr lang="en-US" b="1" i="0" dirty="0">
                <a:solidFill>
                  <a:srgbClr val="FF0000"/>
                </a:solidFill>
                <a:effectLst/>
              </a:rPr>
              <a:t>A Project: </a:t>
            </a:r>
          </a:p>
          <a:p>
            <a:pPr algn="just"/>
            <a:r>
              <a:rPr lang="en-US" sz="2600" b="0" i="0" dirty="0">
                <a:solidFill>
                  <a:srgbClr val="202124"/>
                </a:solidFill>
                <a:effectLst/>
              </a:rPr>
              <a:t>A Project is </a:t>
            </a:r>
            <a:r>
              <a:rPr lang="en-US" sz="2600" b="1" i="0" dirty="0">
                <a:solidFill>
                  <a:srgbClr val="202124"/>
                </a:solidFill>
                <a:effectLst/>
              </a:rPr>
              <a:t>a series of tasks that need to be completed</a:t>
            </a:r>
          </a:p>
          <a:p>
            <a:pPr marL="0" indent="0" algn="just">
              <a:buNone/>
            </a:pPr>
            <a:r>
              <a:rPr lang="en-US" sz="2600" b="1" i="0" dirty="0">
                <a:solidFill>
                  <a:srgbClr val="202124"/>
                </a:solidFill>
                <a:effectLst/>
              </a:rPr>
              <a:t> to reach a specific outcome</a:t>
            </a:r>
            <a:r>
              <a:rPr lang="en-US" sz="2600" b="0" i="0" dirty="0">
                <a:solidFill>
                  <a:srgbClr val="202124"/>
                </a:solidFill>
                <a:effectLst/>
              </a:rPr>
              <a:t>. </a:t>
            </a:r>
          </a:p>
          <a:p>
            <a:pPr marL="0" indent="0" algn="just">
              <a:buNone/>
            </a:pPr>
            <a:endParaRPr lang="en-US" sz="2600" b="0" i="0" dirty="0">
              <a:solidFill>
                <a:srgbClr val="202124"/>
              </a:solidFill>
              <a:effectLst/>
            </a:endParaRPr>
          </a:p>
          <a:p>
            <a:pPr algn="just"/>
            <a:r>
              <a:rPr lang="en-US" sz="2600" b="1" i="0" dirty="0">
                <a:solidFill>
                  <a:srgbClr val="FF0000"/>
                </a:solidFill>
                <a:effectLst/>
              </a:rPr>
              <a:t>A Project </a:t>
            </a:r>
            <a:r>
              <a:rPr lang="en-US" sz="2600" b="0" i="0" dirty="0">
                <a:solidFill>
                  <a:srgbClr val="202124"/>
                </a:solidFill>
                <a:effectLst/>
              </a:rPr>
              <a:t>can also be defined as a set of inputs and </a:t>
            </a:r>
          </a:p>
          <a:p>
            <a:pPr marL="0" indent="0" algn="just">
              <a:buNone/>
            </a:pPr>
            <a:r>
              <a:rPr lang="en-US" sz="2600" b="0" i="0" dirty="0">
                <a:solidFill>
                  <a:srgbClr val="202124"/>
                </a:solidFill>
                <a:effectLst/>
              </a:rPr>
              <a:t>outputs required to achieve a particular goal. </a:t>
            </a:r>
          </a:p>
          <a:p>
            <a:pPr marL="0" indent="0" algn="just">
              <a:buNone/>
            </a:pPr>
            <a:endParaRPr lang="en-US" sz="2600" b="0" i="0" dirty="0">
              <a:solidFill>
                <a:srgbClr val="202124"/>
              </a:solidFill>
              <a:effectLst/>
            </a:endParaRPr>
          </a:p>
          <a:p>
            <a:pPr algn="just"/>
            <a:r>
              <a:rPr lang="en-US" sz="2600" b="1" i="0" dirty="0">
                <a:solidFill>
                  <a:srgbClr val="FF0000"/>
                </a:solidFill>
                <a:latin typeface="Calibri" panose="020F0502020204030204" pitchFamily="34" charset="0"/>
                <a:cs typeface="Calibri" panose="020F0502020204030204" pitchFamily="34" charset="0"/>
              </a:rPr>
              <a:t>A Project </a:t>
            </a:r>
            <a:r>
              <a:rPr lang="en-US" sz="2600" i="0" dirty="0">
                <a:latin typeface="Calibri" panose="020F0502020204030204" pitchFamily="34" charset="0"/>
                <a:cs typeface="Calibri" panose="020F0502020204030204" pitchFamily="34" charset="0"/>
              </a:rPr>
              <a:t>is defined as a specific, finite activity </a:t>
            </a:r>
          </a:p>
          <a:p>
            <a:pPr marL="0" indent="0" algn="just">
              <a:buNone/>
            </a:pPr>
            <a:r>
              <a:rPr lang="en-US" sz="2600" i="0" dirty="0">
                <a:latin typeface="Calibri" panose="020F0502020204030204" pitchFamily="34" charset="0"/>
                <a:cs typeface="Calibri" panose="020F0502020204030204" pitchFamily="34" charset="0"/>
              </a:rPr>
              <a:t>that produces an observable and measurable result </a:t>
            </a:r>
          </a:p>
          <a:p>
            <a:pPr marL="0" indent="0" algn="just">
              <a:buNone/>
            </a:pPr>
            <a:r>
              <a:rPr lang="en-US" sz="2600" i="0" dirty="0">
                <a:latin typeface="Calibri" panose="020F0502020204030204" pitchFamily="34" charset="0"/>
                <a:cs typeface="Calibri" panose="020F0502020204030204" pitchFamily="34" charset="0"/>
              </a:rPr>
              <a:t>under certain preset requirements</a:t>
            </a:r>
            <a:r>
              <a:rPr lang="en-US" sz="2600" b="0" i="0" dirty="0">
                <a:solidFill>
                  <a:srgbClr val="666666"/>
                </a:solidFill>
                <a:latin typeface="Calibri" panose="020F0502020204030204" pitchFamily="34" charset="0"/>
                <a:cs typeface="Calibri" panose="020F0502020204030204" pitchFamily="34" charset="0"/>
              </a:rPr>
              <a:t>.</a:t>
            </a:r>
            <a:endParaRPr lang="fr-FR" sz="2600" dirty="0">
              <a:latin typeface="Calibri" panose="020F0502020204030204" pitchFamily="34" charset="0"/>
              <a:cs typeface="Calibri" panose="020F0502020204030204" pitchFamily="34" charset="0"/>
            </a:endParaRPr>
          </a:p>
        </p:txBody>
      </p:sp>
      <p:pic>
        <p:nvPicPr>
          <p:cNvPr id="10" name="Picture 6" descr="Project plan templates - Templates and samples for your project plan">
            <a:extLst>
              <a:ext uri="{FF2B5EF4-FFF2-40B4-BE49-F238E27FC236}">
                <a16:creationId xmlns:a16="http://schemas.microsoft.com/office/drawing/2014/main" id="{86567B55-B8B9-4896-AE4A-D0B22EC31B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7185" y="-62341"/>
            <a:ext cx="3944815" cy="6447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109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9F420F-48C2-4090-82AC-B18F5AB4B780}"/>
              </a:ext>
            </a:extLst>
          </p:cNvPr>
          <p:cNvSpPr>
            <a:spLocks noGrp="1"/>
          </p:cNvSpPr>
          <p:nvPr>
            <p:ph type="title"/>
          </p:nvPr>
        </p:nvSpPr>
        <p:spPr>
          <a:xfrm>
            <a:off x="2278116" y="365125"/>
            <a:ext cx="9075683"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sp>
        <p:nvSpPr>
          <p:cNvPr id="3" name="Espace réservé du contenu 2">
            <a:extLst>
              <a:ext uri="{FF2B5EF4-FFF2-40B4-BE49-F238E27FC236}">
                <a16:creationId xmlns:a16="http://schemas.microsoft.com/office/drawing/2014/main" id="{29D07159-555C-4235-B276-A09CD36F056F}"/>
              </a:ext>
            </a:extLst>
          </p:cNvPr>
          <p:cNvSpPr>
            <a:spLocks noGrp="1"/>
          </p:cNvSpPr>
          <p:nvPr>
            <p:ph idx="1"/>
          </p:nvPr>
        </p:nvSpPr>
        <p:spPr>
          <a:xfrm>
            <a:off x="172941" y="1494207"/>
            <a:ext cx="10223938" cy="5168572"/>
          </a:xfrm>
        </p:spPr>
        <p:txBody>
          <a:bodyPr>
            <a:normAutofit/>
          </a:bodyPr>
          <a:lstStyle/>
          <a:p>
            <a:pPr marL="0" indent="0" algn="just">
              <a:buNone/>
            </a:pPr>
            <a:r>
              <a:rPr lang="en-US" b="1" i="0" dirty="0">
                <a:solidFill>
                  <a:srgbClr val="FF0000"/>
                </a:solidFill>
                <a:effectLst/>
              </a:rPr>
              <a:t>A Planning: </a:t>
            </a:r>
          </a:p>
          <a:p>
            <a:pPr algn="just"/>
            <a:r>
              <a:rPr lang="en-US" sz="2600" b="1" i="0" dirty="0">
                <a:solidFill>
                  <a:srgbClr val="FF0000"/>
                </a:solidFill>
                <a:effectLst/>
              </a:rPr>
              <a:t>Planning</a:t>
            </a:r>
            <a:r>
              <a:rPr lang="en-US" sz="2600" b="0" i="0" dirty="0">
                <a:solidFill>
                  <a:srgbClr val="202122"/>
                </a:solidFill>
                <a:effectLst/>
              </a:rPr>
              <a:t> is the process  of thinking  regarding  </a:t>
            </a:r>
          </a:p>
          <a:p>
            <a:pPr marL="0" indent="0" algn="just">
              <a:buNone/>
            </a:pPr>
            <a:r>
              <a:rPr lang="en-US" sz="2600" b="0" i="0" dirty="0">
                <a:solidFill>
                  <a:srgbClr val="202122"/>
                </a:solidFill>
                <a:effectLst/>
              </a:rPr>
              <a:t>the activities required to achieve a desired goal,</a:t>
            </a:r>
          </a:p>
          <a:p>
            <a:pPr algn="just"/>
            <a:endParaRPr lang="en-US" sz="2600" b="0" i="0" dirty="0">
              <a:solidFill>
                <a:srgbClr val="202124"/>
              </a:solidFill>
              <a:effectLst/>
            </a:endParaRPr>
          </a:p>
          <a:p>
            <a:pPr algn="just"/>
            <a:r>
              <a:rPr lang="en-US" sz="2600" b="1" i="0" dirty="0">
                <a:solidFill>
                  <a:srgbClr val="FF0000"/>
                </a:solidFill>
                <a:effectLst/>
              </a:rPr>
              <a:t>Planning</a:t>
            </a:r>
            <a:r>
              <a:rPr lang="en-US" sz="2600" b="0" i="0" dirty="0">
                <a:solidFill>
                  <a:srgbClr val="202122"/>
                </a:solidFill>
                <a:effectLst/>
              </a:rPr>
              <a:t> is based on foresight, the fundamental</a:t>
            </a:r>
          </a:p>
          <a:p>
            <a:pPr marL="0" indent="0" algn="just">
              <a:buNone/>
            </a:pPr>
            <a:r>
              <a:rPr lang="en-US" sz="2600" b="0" i="0" dirty="0">
                <a:solidFill>
                  <a:srgbClr val="202122"/>
                </a:solidFill>
                <a:effectLst/>
              </a:rPr>
              <a:t> capacity for </a:t>
            </a:r>
            <a:r>
              <a:rPr lang="en-US" sz="2600" b="0" i="0" dirty="0">
                <a:solidFill>
                  <a:srgbClr val="0070C0"/>
                </a:solidFill>
                <a:effectLst/>
              </a:rPr>
              <a:t>mental time travel</a:t>
            </a:r>
            <a:r>
              <a:rPr lang="en-US" sz="2600" b="0" i="0" dirty="0">
                <a:solidFill>
                  <a:srgbClr val="202122"/>
                </a:solidFill>
                <a:effectLst/>
              </a:rPr>
              <a:t>. </a:t>
            </a:r>
          </a:p>
          <a:p>
            <a:pPr marL="0" indent="0" algn="just">
              <a:buNone/>
            </a:pPr>
            <a:endParaRPr lang="en-US" sz="2600" b="0" i="0" dirty="0">
              <a:solidFill>
                <a:srgbClr val="202124"/>
              </a:solidFill>
              <a:effectLst/>
            </a:endParaRPr>
          </a:p>
          <a:p>
            <a:pPr algn="just"/>
            <a:r>
              <a:rPr lang="en-US" sz="2600" b="1" i="0" dirty="0">
                <a:solidFill>
                  <a:srgbClr val="FF0000"/>
                </a:solidFill>
                <a:effectLst/>
              </a:rPr>
              <a:t>Planning</a:t>
            </a:r>
            <a:r>
              <a:rPr lang="en-US" sz="2600" b="0" i="0" dirty="0">
                <a:solidFill>
                  <a:srgbClr val="FF0000"/>
                </a:solidFill>
                <a:effectLst/>
              </a:rPr>
              <a:t> </a:t>
            </a:r>
            <a:r>
              <a:rPr lang="en-US" sz="2600" b="0" i="0" dirty="0">
                <a:solidFill>
                  <a:srgbClr val="202122"/>
                </a:solidFill>
                <a:effectLst/>
              </a:rPr>
              <a:t>is a fundamental property of intelligent behavior. It involves the use of logic and imagination to </a:t>
            </a:r>
            <a:r>
              <a:rPr lang="en-US" sz="2600" b="0" i="0" dirty="0" err="1">
                <a:solidFill>
                  <a:srgbClr val="202122"/>
                </a:solidFill>
                <a:effectLst/>
              </a:rPr>
              <a:t>visualise</a:t>
            </a:r>
            <a:r>
              <a:rPr lang="en-US" sz="2600" b="0" i="0" dirty="0">
                <a:solidFill>
                  <a:srgbClr val="202122"/>
                </a:solidFill>
                <a:effectLst/>
              </a:rPr>
              <a:t> not only a desired end result, but the steps necessary to achieve that result.</a:t>
            </a:r>
            <a:endParaRPr lang="fr-FR" sz="2600" dirty="0"/>
          </a:p>
        </p:txBody>
      </p:sp>
      <p:pic>
        <p:nvPicPr>
          <p:cNvPr id="5" name="Image 4">
            <a:extLst>
              <a:ext uri="{FF2B5EF4-FFF2-40B4-BE49-F238E27FC236}">
                <a16:creationId xmlns:a16="http://schemas.microsoft.com/office/drawing/2014/main" id="{393ABB97-4AC6-6C6A-D63F-27EE9BB15C48}"/>
              </a:ext>
            </a:extLst>
          </p:cNvPr>
          <p:cNvPicPr>
            <a:picLocks noChangeAspect="1"/>
          </p:cNvPicPr>
          <p:nvPr/>
        </p:nvPicPr>
        <p:blipFill>
          <a:blip r:embed="rId3"/>
          <a:stretch>
            <a:fillRect/>
          </a:stretch>
        </p:blipFill>
        <p:spPr>
          <a:xfrm>
            <a:off x="7251591" y="1359674"/>
            <a:ext cx="4940410" cy="3490622"/>
          </a:xfrm>
          <a:prstGeom prst="rect">
            <a:avLst/>
          </a:prstGeom>
        </p:spPr>
      </p:pic>
    </p:spTree>
    <p:extLst>
      <p:ext uri="{BB962C8B-B14F-4D97-AF65-F5344CB8AC3E}">
        <p14:creationId xmlns:p14="http://schemas.microsoft.com/office/powerpoint/2010/main" val="2886033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38346"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7054" y="1670538"/>
            <a:ext cx="10281872" cy="4822336"/>
          </a:xfrm>
        </p:spPr>
        <p:txBody>
          <a:bodyPr>
            <a:normAutofit fontScale="92500" lnSpcReduction="20000"/>
          </a:bodyPr>
          <a:lstStyle/>
          <a:p>
            <a:pPr algn="just"/>
            <a:endParaRPr lang="en-US" sz="1600" b="1" dirty="0"/>
          </a:p>
          <a:p>
            <a:pPr lvl="5" algn="just"/>
            <a:r>
              <a:rPr lang="en-US" sz="2800" dirty="0">
                <a:cs typeface="Arial" panose="020B0604020202020204" pitchFamily="34" charset="0"/>
              </a:rPr>
              <a:t>Establish</a:t>
            </a:r>
            <a:r>
              <a:rPr lang="en-US" sz="2800" b="1" dirty="0">
                <a:cs typeface="Arial" panose="020B0604020202020204" pitchFamily="34" charset="0"/>
              </a:rPr>
              <a:t> </a:t>
            </a:r>
            <a:r>
              <a:rPr lang="en-US" sz="2800" b="1" dirty="0">
                <a:solidFill>
                  <a:srgbClr val="FF0000"/>
                </a:solidFill>
                <a:cs typeface="Arial" panose="020B0604020202020204" pitchFamily="34" charset="0"/>
              </a:rPr>
              <a:t>the Pro</a:t>
            </a:r>
            <a:r>
              <a:rPr lang="en-US" sz="2800" b="1" i="0" dirty="0">
                <a:solidFill>
                  <a:srgbClr val="FF0000"/>
                </a:solidFill>
                <a:effectLst/>
              </a:rPr>
              <a:t>ject Vision </a:t>
            </a:r>
            <a:r>
              <a:rPr lang="en-US" sz="2800" b="1" i="0" dirty="0">
                <a:effectLst/>
              </a:rPr>
              <a:t>and </a:t>
            </a:r>
          </a:p>
          <a:p>
            <a:pPr marL="2286000" lvl="5" indent="0" algn="just">
              <a:buNone/>
            </a:pPr>
            <a:r>
              <a:rPr lang="en-US" sz="2800" b="1" i="0" dirty="0">
                <a:solidFill>
                  <a:srgbClr val="0070C0"/>
                </a:solidFill>
                <a:effectLst/>
              </a:rPr>
              <a:t>the Project Missio</a:t>
            </a:r>
            <a:r>
              <a:rPr lang="en-US" sz="2800" b="1" dirty="0">
                <a:solidFill>
                  <a:srgbClr val="0070C0"/>
                </a:solidFill>
              </a:rPr>
              <a:t>n</a:t>
            </a:r>
            <a:r>
              <a:rPr lang="en-US" sz="2800" b="1" i="0" dirty="0">
                <a:effectLst/>
              </a:rPr>
              <a:t>.</a:t>
            </a:r>
            <a:endParaRPr lang="en-US" sz="2800" dirty="0"/>
          </a:p>
          <a:p>
            <a:pPr lvl="5" algn="just"/>
            <a:r>
              <a:rPr lang="en-US" sz="2800" b="0" i="0" dirty="0">
                <a:effectLst/>
              </a:rPr>
              <a:t>Identify the </a:t>
            </a:r>
            <a:r>
              <a:rPr lang="en-US" sz="2800" b="1" i="0" dirty="0">
                <a:solidFill>
                  <a:srgbClr val="00B0F0"/>
                </a:solidFill>
                <a:effectLst/>
              </a:rPr>
              <a:t>Project Core Values</a:t>
            </a:r>
          </a:p>
          <a:p>
            <a:pPr algn="just"/>
            <a:endParaRPr lang="en-US" dirty="0">
              <a:cs typeface="Arial" panose="020B0604020202020204" pitchFamily="34" charset="0"/>
            </a:endParaRPr>
          </a:p>
          <a:p>
            <a:pPr lvl="5" algn="just"/>
            <a:r>
              <a:rPr lang="en-US" sz="2800" dirty="0">
                <a:cs typeface="Arial" panose="020B0604020202020204" pitchFamily="34" charset="0"/>
              </a:rPr>
              <a:t>Establish</a:t>
            </a:r>
            <a:r>
              <a:rPr lang="en-US" sz="2800" b="1" dirty="0">
                <a:cs typeface="Arial" panose="020B0604020202020204" pitchFamily="34" charset="0"/>
              </a:rPr>
              <a:t> </a:t>
            </a:r>
            <a:r>
              <a:rPr lang="en-US" sz="2800" b="1" dirty="0">
                <a:solidFill>
                  <a:srgbClr val="FF0066"/>
                </a:solidFill>
                <a:cs typeface="Arial" panose="020B0604020202020204" pitchFamily="34" charset="0"/>
              </a:rPr>
              <a:t>the Pro</a:t>
            </a:r>
            <a:r>
              <a:rPr lang="en-US" sz="2800" b="1" i="0" dirty="0">
                <a:solidFill>
                  <a:srgbClr val="FF0066"/>
                </a:solidFill>
                <a:effectLst/>
              </a:rPr>
              <a:t>ject Goals </a:t>
            </a:r>
            <a:r>
              <a:rPr lang="en-US" sz="2800" i="0" dirty="0">
                <a:effectLst/>
              </a:rPr>
              <a:t>and </a:t>
            </a:r>
          </a:p>
          <a:p>
            <a:pPr marL="2286000" lvl="5" indent="0" algn="just">
              <a:buNone/>
            </a:pPr>
            <a:r>
              <a:rPr lang="en-US" sz="2800" b="1" i="0" dirty="0">
                <a:solidFill>
                  <a:srgbClr val="09E709"/>
                </a:solidFill>
                <a:effectLst/>
              </a:rPr>
              <a:t>the Project Objectives</a:t>
            </a:r>
            <a:r>
              <a:rPr lang="en-US" sz="2800" b="1" i="0" dirty="0">
                <a:effectLst/>
              </a:rPr>
              <a:t>.</a:t>
            </a:r>
            <a:r>
              <a:rPr lang="en-US" sz="2800" b="0" i="0" dirty="0">
                <a:effectLst/>
              </a:rPr>
              <a:t> </a:t>
            </a:r>
          </a:p>
          <a:p>
            <a:pPr marL="2286000" lvl="5" indent="0" algn="just">
              <a:buNone/>
            </a:pPr>
            <a:endParaRPr lang="en-US" sz="2800" b="0" i="0" dirty="0">
              <a:effectLst/>
            </a:endParaRPr>
          </a:p>
          <a:p>
            <a:pPr lvl="5" algn="just"/>
            <a:r>
              <a:rPr lang="en-US" sz="2800" dirty="0">
                <a:effectLst/>
                <a:ea typeface="Calibri" panose="020F0502020204030204" pitchFamily="34" charset="0"/>
                <a:cs typeface="Arial" panose="020B0604020202020204" pitchFamily="34" charset="0"/>
              </a:rPr>
              <a:t>Learn the main differences between these </a:t>
            </a:r>
          </a:p>
          <a:p>
            <a:pPr marL="2286000" lvl="5" indent="0" algn="just">
              <a:buNone/>
            </a:pPr>
            <a:r>
              <a:rPr lang="en-US" sz="2800" dirty="0">
                <a:effectLst/>
                <a:ea typeface="Calibri" panose="020F0502020204030204" pitchFamily="34" charset="0"/>
                <a:cs typeface="Arial" panose="020B0604020202020204" pitchFamily="34" charset="0"/>
              </a:rPr>
              <a:t>elements.</a:t>
            </a:r>
          </a:p>
          <a:p>
            <a:pPr algn="just"/>
            <a:endParaRPr lang="en-US" dirty="0">
              <a:ea typeface="Calibri" panose="020F0502020204030204" pitchFamily="34" charset="0"/>
              <a:cs typeface="Arial" panose="020B0604020202020204" pitchFamily="34" charset="0"/>
            </a:endParaRPr>
          </a:p>
          <a:p>
            <a:pPr lvl="5" algn="just"/>
            <a:r>
              <a:rPr lang="en-US" sz="2800" dirty="0"/>
              <a:t>C</a:t>
            </a:r>
            <a:r>
              <a:rPr lang="en-US" sz="2800" i="0" dirty="0">
                <a:effectLst/>
              </a:rPr>
              <a:t>ompare two popular goal-setting</a:t>
            </a:r>
          </a:p>
          <a:p>
            <a:pPr marL="2286000" lvl="5" indent="0" algn="just">
              <a:buNone/>
            </a:pPr>
            <a:r>
              <a:rPr lang="en-US" sz="2800" i="0" dirty="0">
                <a:effectLst/>
              </a:rPr>
              <a:t>methodologies: </a:t>
            </a:r>
            <a:r>
              <a:rPr lang="en-US" sz="2800" b="1" i="0" dirty="0">
                <a:solidFill>
                  <a:srgbClr val="FFABAB"/>
                </a:solidFill>
                <a:effectLst/>
              </a:rPr>
              <a:t>S</a:t>
            </a:r>
            <a:r>
              <a:rPr lang="en-US" sz="2800" b="1" i="0" dirty="0">
                <a:solidFill>
                  <a:srgbClr val="F763D7"/>
                </a:solidFill>
                <a:effectLst/>
              </a:rPr>
              <a:t>M</a:t>
            </a:r>
            <a:r>
              <a:rPr lang="en-US" sz="2800" b="1" i="0" dirty="0">
                <a:solidFill>
                  <a:srgbClr val="FFC000"/>
                </a:solidFill>
                <a:effectLst/>
              </a:rPr>
              <a:t>A</a:t>
            </a:r>
            <a:r>
              <a:rPr lang="en-US" sz="2800" b="1" i="0" dirty="0">
                <a:solidFill>
                  <a:srgbClr val="92D050"/>
                </a:solidFill>
                <a:effectLst/>
              </a:rPr>
              <a:t>R</a:t>
            </a:r>
            <a:r>
              <a:rPr lang="en-US" sz="2800" b="1" i="0" dirty="0">
                <a:solidFill>
                  <a:srgbClr val="00B0F0"/>
                </a:solidFill>
                <a:effectLst/>
              </a:rPr>
              <a:t>T </a:t>
            </a:r>
            <a:r>
              <a:rPr lang="en-US" sz="2800" b="1" i="0" dirty="0">
                <a:solidFill>
                  <a:srgbClr val="FF0066"/>
                </a:solidFill>
                <a:effectLst/>
              </a:rPr>
              <a:t>Goals</a:t>
            </a:r>
            <a:r>
              <a:rPr lang="en-US" sz="2800" b="1" i="0" dirty="0">
                <a:solidFill>
                  <a:srgbClr val="7030A0"/>
                </a:solidFill>
                <a:effectLst/>
              </a:rPr>
              <a:t> </a:t>
            </a:r>
            <a:r>
              <a:rPr lang="en-US" sz="2800" i="0" dirty="0">
                <a:effectLst/>
              </a:rPr>
              <a:t>and </a:t>
            </a:r>
            <a:r>
              <a:rPr lang="en-US" sz="2800" b="1" i="0" dirty="0">
                <a:solidFill>
                  <a:srgbClr val="00B050"/>
                </a:solidFill>
                <a:effectLst/>
              </a:rPr>
              <a:t>C</a:t>
            </a:r>
            <a:r>
              <a:rPr lang="en-US" sz="2800" b="1" i="0" dirty="0">
                <a:solidFill>
                  <a:srgbClr val="00B0F0"/>
                </a:solidFill>
                <a:effectLst/>
              </a:rPr>
              <a:t>L</a:t>
            </a:r>
            <a:r>
              <a:rPr lang="en-US" sz="2800" b="1" i="0" dirty="0">
                <a:solidFill>
                  <a:srgbClr val="FF5050"/>
                </a:solidFill>
                <a:effectLst/>
              </a:rPr>
              <a:t>E</a:t>
            </a:r>
            <a:r>
              <a:rPr lang="en-US" sz="2800" b="1" i="0" dirty="0">
                <a:solidFill>
                  <a:srgbClr val="7030A0"/>
                </a:solidFill>
                <a:effectLst/>
              </a:rPr>
              <a:t>A</a:t>
            </a:r>
            <a:r>
              <a:rPr lang="en-US" sz="2800" b="1" i="0" dirty="0">
                <a:solidFill>
                  <a:srgbClr val="FFC000"/>
                </a:solidFill>
                <a:effectLst/>
              </a:rPr>
              <a:t>R</a:t>
            </a:r>
            <a:r>
              <a:rPr lang="en-US" sz="2800" b="1" i="0" dirty="0">
                <a:solidFill>
                  <a:srgbClr val="00B050"/>
                </a:solidFill>
                <a:effectLst/>
              </a:rPr>
              <a:t> </a:t>
            </a:r>
            <a:r>
              <a:rPr lang="en-US" sz="2800" b="1" i="0" dirty="0">
                <a:solidFill>
                  <a:srgbClr val="09E709"/>
                </a:solidFill>
                <a:effectLst/>
              </a:rPr>
              <a:t>Goals</a:t>
            </a:r>
            <a:r>
              <a:rPr lang="en-US" sz="2800" dirty="0">
                <a:solidFill>
                  <a:srgbClr val="4D4E50"/>
                </a:solidFill>
              </a:rPr>
              <a:t>.</a:t>
            </a: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pic>
        <p:nvPicPr>
          <p:cNvPr id="9218" name="Picture 2" descr="Getting It Right With Goals and Objectives - LeftLane Marketing">
            <a:extLst>
              <a:ext uri="{FF2B5EF4-FFF2-40B4-BE49-F238E27FC236}">
                <a16:creationId xmlns:a16="http://schemas.microsoft.com/office/drawing/2014/main" id="{A8C2612B-C4ED-4EEA-81DF-8BCC57651E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70538"/>
            <a:ext cx="2338346" cy="51278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is the difference between a mission, vision, and values? — Jeff Toister">
            <a:extLst>
              <a:ext uri="{FF2B5EF4-FFF2-40B4-BE49-F238E27FC236}">
                <a16:creationId xmlns:a16="http://schemas.microsoft.com/office/drawing/2014/main" id="{C861B4E0-46E7-859F-8093-2CD744178F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21287" y="1574358"/>
            <a:ext cx="3270713" cy="4918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364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704330010"/>
              </p:ext>
            </p:extLst>
          </p:nvPr>
        </p:nvGraphicFramePr>
        <p:xfrm>
          <a:off x="76555" y="1428883"/>
          <a:ext cx="10372436" cy="49015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15">
            <a:extLst>
              <a:ext uri="{FF2B5EF4-FFF2-40B4-BE49-F238E27FC236}">
                <a16:creationId xmlns:a16="http://schemas.microsoft.com/office/drawing/2014/main" id="{59815A14-1F55-4AB6-8299-900272158CBB}"/>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2 </a:t>
            </a:r>
          </a:p>
        </p:txBody>
      </p:sp>
    </p:spTree>
    <p:extLst>
      <p:ext uri="{BB962C8B-B14F-4D97-AF65-F5344CB8AC3E}">
        <p14:creationId xmlns:p14="http://schemas.microsoft.com/office/powerpoint/2010/main" val="1671189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5E090CC-8282-4DF7-969C-63FC13E8595F}"/>
              </a:ext>
            </a:extLst>
          </p:cNvPr>
          <p:cNvSpPr>
            <a:spLocks noGrp="1"/>
          </p:cNvSpPr>
          <p:nvPr>
            <p:ph idx="1"/>
          </p:nvPr>
        </p:nvSpPr>
        <p:spPr>
          <a:xfrm>
            <a:off x="181522" y="1878378"/>
            <a:ext cx="6922663" cy="4979622"/>
          </a:xfrm>
        </p:spPr>
        <p:txBody>
          <a:bodyPr>
            <a:normAutofit/>
          </a:bodyPr>
          <a:lstStyle/>
          <a:p>
            <a:pPr marL="0" indent="0">
              <a:buNone/>
            </a:pPr>
            <a:r>
              <a:rPr lang="fr-FR" sz="3600" b="1" dirty="0">
                <a:latin typeface="Broadway" panose="04040905080B02020502" pitchFamily="82" charset="0"/>
              </a:rPr>
              <a:t>Part I:</a:t>
            </a:r>
          </a:p>
          <a:p>
            <a:pPr marL="0" indent="0" algn="ctr">
              <a:buNone/>
            </a:pPr>
            <a:r>
              <a:rPr lang="fr-FR" sz="3600" b="1" dirty="0">
                <a:solidFill>
                  <a:srgbClr val="FF0066"/>
                </a:solidFill>
                <a:latin typeface="Broadway" panose="04040905080B02020502" pitchFamily="82" charset="0"/>
              </a:rPr>
              <a:t>Project Vision</a:t>
            </a:r>
          </a:p>
          <a:p>
            <a:pPr marL="0" indent="0" algn="ctr">
              <a:buNone/>
            </a:pPr>
            <a:endParaRPr lang="fr-FR" sz="3600" b="1" dirty="0">
              <a:solidFill>
                <a:srgbClr val="FF0000"/>
              </a:solidFill>
              <a:latin typeface="Broadway" panose="04040905080B02020502" pitchFamily="82" charset="0"/>
            </a:endParaRPr>
          </a:p>
          <a:p>
            <a:pPr marL="0" indent="0" algn="ctr">
              <a:buNone/>
            </a:pPr>
            <a:r>
              <a:rPr lang="fr-FR" sz="3600" b="1" dirty="0">
                <a:solidFill>
                  <a:srgbClr val="09E709"/>
                </a:solidFill>
                <a:latin typeface="Broadway" panose="04040905080B02020502" pitchFamily="82" charset="0"/>
              </a:rPr>
              <a:t>Project Mission</a:t>
            </a:r>
          </a:p>
          <a:p>
            <a:pPr marL="0" indent="0" algn="ctr">
              <a:buNone/>
            </a:pPr>
            <a:r>
              <a:rPr lang="fr-FR" sz="3600" b="1" dirty="0">
                <a:latin typeface="Broadway" panose="04040905080B02020502" pitchFamily="82" charset="0"/>
              </a:rPr>
              <a:t>&amp;</a:t>
            </a:r>
          </a:p>
          <a:p>
            <a:pPr marL="0" indent="0" algn="ctr">
              <a:buNone/>
            </a:pPr>
            <a:r>
              <a:rPr lang="fr-FR" sz="3600" b="1" dirty="0">
                <a:solidFill>
                  <a:srgbClr val="00B0F0"/>
                </a:solidFill>
                <a:latin typeface="Broadway" panose="04040905080B02020502" pitchFamily="82" charset="0"/>
              </a:rPr>
              <a:t>Project </a:t>
            </a:r>
            <a:r>
              <a:rPr lang="fr-FR" sz="3600" b="1" dirty="0" err="1">
                <a:solidFill>
                  <a:srgbClr val="00B0F0"/>
                </a:solidFill>
                <a:latin typeface="Broadway" panose="04040905080B02020502" pitchFamily="82" charset="0"/>
              </a:rPr>
              <a:t>Core</a:t>
            </a:r>
            <a:r>
              <a:rPr lang="fr-FR" sz="3600" b="1" dirty="0">
                <a:solidFill>
                  <a:srgbClr val="00B0F0"/>
                </a:solidFill>
                <a:latin typeface="Broadway" panose="04040905080B02020502" pitchFamily="82" charset="0"/>
              </a:rPr>
              <a:t> Values</a:t>
            </a:r>
          </a:p>
        </p:txBody>
      </p:sp>
      <p:pic>
        <p:nvPicPr>
          <p:cNvPr id="3074" name="Picture 2" descr="Extension CED Offers Virtual Mission-statement Workshops for Nonprofits |  Community and Economic Development">
            <a:extLst>
              <a:ext uri="{FF2B5EF4-FFF2-40B4-BE49-F238E27FC236}">
                <a16:creationId xmlns:a16="http://schemas.microsoft.com/office/drawing/2014/main" id="{561A5520-C458-429E-9BBB-B77D46DDEE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9593" y="1340950"/>
            <a:ext cx="5697416" cy="497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01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C20070-16C7-47DE-94B1-5263FBA23977}"/>
              </a:ext>
            </a:extLst>
          </p:cNvPr>
          <p:cNvSpPr>
            <a:spLocks noGrp="1"/>
          </p:cNvSpPr>
          <p:nvPr>
            <p:ph type="title"/>
          </p:nvPr>
        </p:nvSpPr>
        <p:spPr>
          <a:xfrm>
            <a:off x="2400300" y="476250"/>
            <a:ext cx="7296150" cy="809626"/>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sp>
        <p:nvSpPr>
          <p:cNvPr id="3" name="Espace réservé du contenu 2">
            <a:extLst>
              <a:ext uri="{FF2B5EF4-FFF2-40B4-BE49-F238E27FC236}">
                <a16:creationId xmlns:a16="http://schemas.microsoft.com/office/drawing/2014/main" id="{9E5F2264-BBCF-4094-BFCB-B93CD7D1309F}"/>
              </a:ext>
            </a:extLst>
          </p:cNvPr>
          <p:cNvSpPr>
            <a:spLocks noGrp="1"/>
          </p:cNvSpPr>
          <p:nvPr>
            <p:ph idx="1"/>
          </p:nvPr>
        </p:nvSpPr>
        <p:spPr>
          <a:xfrm>
            <a:off x="131886" y="1582615"/>
            <a:ext cx="10297990" cy="4594348"/>
          </a:xfrm>
        </p:spPr>
        <p:txBody>
          <a:bodyPr/>
          <a:lstStyle/>
          <a:p>
            <a:pPr marL="0" indent="0" algn="just">
              <a:buNone/>
            </a:pPr>
            <a:r>
              <a:rPr lang="en-US" sz="2600" b="1" dirty="0">
                <a:solidFill>
                  <a:srgbClr val="202124"/>
                </a:solidFill>
              </a:rPr>
              <a:t>	A-1- Definition</a:t>
            </a:r>
            <a:endParaRPr lang="en-US" sz="2600" b="1" i="0" dirty="0">
              <a:solidFill>
                <a:srgbClr val="202124"/>
              </a:solidFill>
              <a:effectLst/>
            </a:endParaRPr>
          </a:p>
          <a:p>
            <a:pPr algn="just"/>
            <a:r>
              <a:rPr lang="en-US" sz="2600" b="0" i="0" dirty="0">
                <a:solidFill>
                  <a:srgbClr val="202124"/>
                </a:solidFill>
                <a:effectLst/>
              </a:rPr>
              <a:t>The </a:t>
            </a:r>
            <a:r>
              <a:rPr lang="en-US" sz="2600" b="1" i="0" dirty="0">
                <a:solidFill>
                  <a:srgbClr val="FF0066"/>
                </a:solidFill>
                <a:effectLst/>
              </a:rPr>
              <a:t>Project Vision </a:t>
            </a:r>
            <a:r>
              <a:rPr lang="en-US" sz="2600" b="0" i="0" dirty="0">
                <a:solidFill>
                  <a:srgbClr val="202124"/>
                </a:solidFill>
                <a:effectLst/>
              </a:rPr>
              <a:t>is the first thing that is thought, and the last thing we want to reach, is like thinking about the ideal future for this or that project,</a:t>
            </a:r>
          </a:p>
          <a:p>
            <a:pPr algn="just"/>
            <a:r>
              <a:rPr lang="en-US" sz="2600" b="0" i="0" dirty="0">
                <a:solidFill>
                  <a:srgbClr val="202124"/>
                </a:solidFill>
                <a:effectLst/>
              </a:rPr>
              <a:t>But it is not just a perfect dream, but at the same time it is the compass and the beacon that lights the way for us from our present location to that point that we consider the </a:t>
            </a:r>
            <a:r>
              <a:rPr lang="en-US" sz="2600" b="1" i="1" dirty="0">
                <a:solidFill>
                  <a:srgbClr val="202124"/>
                </a:solidFill>
                <a:effectLst/>
              </a:rPr>
              <a:t>ideal future</a:t>
            </a:r>
            <a:r>
              <a:rPr lang="en-US" sz="2600" b="0" i="0" dirty="0">
                <a:solidFill>
                  <a:srgbClr val="202124"/>
                </a:solidFill>
                <a:effectLst/>
              </a:rPr>
              <a:t>.</a:t>
            </a:r>
          </a:p>
          <a:p>
            <a:pPr algn="just"/>
            <a:endParaRPr lang="en-US" sz="2600" dirty="0">
              <a:solidFill>
                <a:srgbClr val="202124"/>
              </a:solidFill>
            </a:endParaRPr>
          </a:p>
          <a:p>
            <a:pPr marL="0" indent="0" algn="ctr">
              <a:buNone/>
            </a:pPr>
            <a:r>
              <a:rPr lang="en-US" sz="2600" b="1" i="1" dirty="0">
                <a:solidFill>
                  <a:srgbClr val="000031"/>
                </a:solidFill>
                <a:effectLst/>
              </a:rPr>
              <a:t>“A project vision answers why, the essential starting point for inspiring action.” – Robert B. </a:t>
            </a:r>
            <a:r>
              <a:rPr lang="en-US" sz="2600" b="1" i="1" dirty="0" err="1">
                <a:solidFill>
                  <a:srgbClr val="000031"/>
                </a:solidFill>
                <a:effectLst/>
              </a:rPr>
              <a:t>Sowby</a:t>
            </a:r>
            <a:r>
              <a:rPr lang="en-US" sz="2600" b="1" i="1" dirty="0">
                <a:solidFill>
                  <a:srgbClr val="000031"/>
                </a:solidFill>
                <a:effectLst/>
              </a:rPr>
              <a:t> </a:t>
            </a:r>
            <a:r>
              <a:rPr lang="en-US" sz="2600" b="1" i="1" dirty="0" err="1">
                <a:solidFill>
                  <a:srgbClr val="000031"/>
                </a:solidFill>
                <a:effectLst/>
              </a:rPr>
              <a:t>PMTimes</a:t>
            </a:r>
            <a:endParaRPr lang="fr-FR" sz="2600" dirty="0"/>
          </a:p>
        </p:txBody>
      </p:sp>
      <p:pic>
        <p:nvPicPr>
          <p:cNvPr id="2052" name="Picture 4" descr="رؤية المشروع.. هل تعرف إلى أين تسير؟ | مجلة رواد الأعمال">
            <a:extLst>
              <a:ext uri="{FF2B5EF4-FFF2-40B4-BE49-F238E27FC236}">
                <a16:creationId xmlns:a16="http://schemas.microsoft.com/office/drawing/2014/main" id="{63EE2948-C7A3-42E8-A2E0-8A289A34EE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10538" y="2319338"/>
            <a:ext cx="6400800" cy="1762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200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ADFADC9-DC84-4CA4-A213-95C05F1064B2}"/>
              </a:ext>
            </a:extLst>
          </p:cNvPr>
          <p:cNvSpPr>
            <a:spLocks noGrp="1"/>
          </p:cNvSpPr>
          <p:nvPr>
            <p:ph idx="1"/>
          </p:nvPr>
        </p:nvSpPr>
        <p:spPr>
          <a:xfrm>
            <a:off x="158262" y="1825625"/>
            <a:ext cx="10234246" cy="4351338"/>
          </a:xfrm>
        </p:spPr>
        <p:txBody>
          <a:bodyPr>
            <a:normAutofit/>
          </a:bodyPr>
          <a:lstStyle/>
          <a:p>
            <a:pPr algn="just"/>
            <a:r>
              <a:rPr lang="en-US" sz="2600" b="0" i="0" dirty="0">
                <a:effectLst/>
              </a:rPr>
              <a:t>A clear </a:t>
            </a:r>
            <a:r>
              <a:rPr lang="en-US" sz="2600" b="1" i="0" dirty="0">
                <a:solidFill>
                  <a:srgbClr val="FF0000"/>
                </a:solidFill>
                <a:effectLst/>
              </a:rPr>
              <a:t>Project Vision </a:t>
            </a:r>
            <a:r>
              <a:rPr lang="en-US" sz="2600" b="0" i="0" dirty="0">
                <a:effectLst/>
              </a:rPr>
              <a:t>is key for any project success. </a:t>
            </a:r>
          </a:p>
          <a:p>
            <a:pPr algn="just"/>
            <a:r>
              <a:rPr lang="en-US" sz="2600" b="0" i="0" dirty="0">
                <a:effectLst/>
              </a:rPr>
              <a:t>It gives direction, sets goals and can even solve problems before they arise.</a:t>
            </a:r>
          </a:p>
          <a:p>
            <a:pPr algn="just"/>
            <a:r>
              <a:rPr lang="en-US" sz="2600" b="0" i="0" dirty="0">
                <a:effectLst/>
              </a:rPr>
              <a:t> While most companies have a good understanding of who they are and where they are going, when the time comes to write it all down issues appear. </a:t>
            </a:r>
          </a:p>
          <a:p>
            <a:pPr algn="just"/>
            <a:r>
              <a:rPr lang="en-US" sz="2600" b="0" i="0" dirty="0">
                <a:effectLst/>
              </a:rPr>
              <a:t>To make sure this does not happen to you, here is what you need to know about project vision statements.</a:t>
            </a:r>
            <a:endParaRPr lang="fr-FR" sz="2600" dirty="0"/>
          </a:p>
        </p:txBody>
      </p:sp>
      <p:sp>
        <p:nvSpPr>
          <p:cNvPr id="6" name="Titre 1">
            <a:extLst>
              <a:ext uri="{FF2B5EF4-FFF2-40B4-BE49-F238E27FC236}">
                <a16:creationId xmlns:a16="http://schemas.microsoft.com/office/drawing/2014/main" id="{05797327-6A42-44EB-8C18-1E9CE534A8F2}"/>
              </a:ext>
            </a:extLst>
          </p:cNvPr>
          <p:cNvSpPr>
            <a:spLocks noGrp="1"/>
          </p:cNvSpPr>
          <p:nvPr>
            <p:ph type="title"/>
          </p:nvPr>
        </p:nvSpPr>
        <p:spPr>
          <a:xfrm>
            <a:off x="2390775" y="457200"/>
            <a:ext cx="7272338" cy="862013"/>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pic>
        <p:nvPicPr>
          <p:cNvPr id="4" name="Picture 4" descr="رؤية المشروع.. هل تعرف إلى أين تسير؟ | مجلة رواد الأعمال">
            <a:extLst>
              <a:ext uri="{FF2B5EF4-FFF2-40B4-BE49-F238E27FC236}">
                <a16:creationId xmlns:a16="http://schemas.microsoft.com/office/drawing/2014/main" id="{FABACB6C-C6A2-948C-2C87-FC8CE9AAFC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10538" y="2319338"/>
            <a:ext cx="6400800" cy="1762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678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AA8A1FD6-4AC3-4B9B-829C-3B6BAC221EEF}"/>
              </a:ext>
            </a:extLst>
          </p:cNvPr>
          <p:cNvSpPr>
            <a:spLocks noGrp="1"/>
          </p:cNvSpPr>
          <p:nvPr>
            <p:ph idx="1"/>
          </p:nvPr>
        </p:nvSpPr>
        <p:spPr>
          <a:xfrm>
            <a:off x="142876" y="1825625"/>
            <a:ext cx="10210800" cy="4351338"/>
          </a:xfrm>
        </p:spPr>
        <p:txBody>
          <a:bodyPr>
            <a:normAutofit/>
          </a:bodyPr>
          <a:lstStyle/>
          <a:p>
            <a:pPr marL="0" indent="0" algn="just">
              <a:buNone/>
            </a:pPr>
            <a:r>
              <a:rPr lang="en-US" sz="2600" b="1" i="0" dirty="0">
                <a:solidFill>
                  <a:srgbClr val="000031"/>
                </a:solidFill>
                <a:effectLst/>
              </a:rPr>
              <a:t>	A-2- Vision Statements</a:t>
            </a:r>
          </a:p>
          <a:p>
            <a:pPr algn="just"/>
            <a:r>
              <a:rPr lang="en-US" sz="2600" b="1" i="0" dirty="0">
                <a:solidFill>
                  <a:srgbClr val="FF0000"/>
                </a:solidFill>
                <a:effectLst/>
              </a:rPr>
              <a:t>A vision statement </a:t>
            </a:r>
            <a:r>
              <a:rPr lang="en-US" sz="2600" b="0" i="0" dirty="0">
                <a:effectLst/>
              </a:rPr>
              <a:t>is the main tool to give knowledge on where the project should be going and thus should not be underestimated. It helps your team members make the right decisions. </a:t>
            </a:r>
          </a:p>
          <a:p>
            <a:pPr marL="0" indent="0" algn="just">
              <a:buNone/>
            </a:pPr>
            <a:endParaRPr lang="en-US" sz="2600" b="0" i="0" dirty="0">
              <a:effectLst/>
            </a:endParaRPr>
          </a:p>
          <a:p>
            <a:pPr algn="just"/>
            <a:r>
              <a:rPr lang="en-US" sz="2600" b="0" i="0" dirty="0">
                <a:effectLst/>
              </a:rPr>
              <a:t>It motivates to complete tasks that are necessary for the end goal.</a:t>
            </a:r>
          </a:p>
          <a:p>
            <a:pPr marL="0" indent="0" algn="just">
              <a:buNone/>
            </a:pPr>
            <a:endParaRPr lang="en-US" sz="2600" b="0" i="0" dirty="0">
              <a:effectLst/>
            </a:endParaRPr>
          </a:p>
          <a:p>
            <a:pPr algn="just"/>
            <a:r>
              <a:rPr lang="en-US" sz="2600" b="0" i="0" dirty="0">
                <a:effectLst/>
              </a:rPr>
              <a:t> And it inspires new action or solutions to achieve the desired result. </a:t>
            </a:r>
            <a:endParaRPr lang="fr-FR" sz="2600" dirty="0"/>
          </a:p>
        </p:txBody>
      </p:sp>
      <p:sp>
        <p:nvSpPr>
          <p:cNvPr id="7" name="Titre 1">
            <a:extLst>
              <a:ext uri="{FF2B5EF4-FFF2-40B4-BE49-F238E27FC236}">
                <a16:creationId xmlns:a16="http://schemas.microsoft.com/office/drawing/2014/main" id="{37DBA5E9-CD1E-40E6-82CC-36423FAA3DFF}"/>
              </a:ext>
            </a:extLst>
          </p:cNvPr>
          <p:cNvSpPr>
            <a:spLocks noGrp="1"/>
          </p:cNvSpPr>
          <p:nvPr>
            <p:ph type="title"/>
          </p:nvPr>
        </p:nvSpPr>
        <p:spPr>
          <a:xfrm>
            <a:off x="2365131" y="365125"/>
            <a:ext cx="7280032" cy="1120775"/>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pic>
        <p:nvPicPr>
          <p:cNvPr id="5" name="Picture 4" descr="رؤية المشروع.. هل تعرف إلى أين تسير؟ | مجلة رواد الأعمال">
            <a:extLst>
              <a:ext uri="{FF2B5EF4-FFF2-40B4-BE49-F238E27FC236}">
                <a16:creationId xmlns:a16="http://schemas.microsoft.com/office/drawing/2014/main" id="{1450806F-76EC-A094-99DE-369953B50D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10538" y="2319338"/>
            <a:ext cx="6400800" cy="1762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692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544A0E-68E3-4622-B2FC-BC0F44FEF90B}"/>
              </a:ext>
            </a:extLst>
          </p:cNvPr>
          <p:cNvSpPr>
            <a:spLocks noGrp="1"/>
          </p:cNvSpPr>
          <p:nvPr>
            <p:ph idx="1"/>
          </p:nvPr>
        </p:nvSpPr>
        <p:spPr>
          <a:xfrm>
            <a:off x="85725" y="1825625"/>
            <a:ext cx="10239375" cy="4351338"/>
          </a:xfrm>
        </p:spPr>
        <p:txBody>
          <a:bodyPr>
            <a:normAutofit/>
          </a:bodyPr>
          <a:lstStyle/>
          <a:p>
            <a:r>
              <a:rPr lang="en-US" sz="2600" b="0" i="0" dirty="0">
                <a:solidFill>
                  <a:srgbClr val="000031"/>
                </a:solidFill>
                <a:effectLst/>
              </a:rPr>
              <a:t>Once you have defined and understood the Project Vision, it is time to write your </a:t>
            </a:r>
            <a:r>
              <a:rPr lang="en-US" sz="2600" dirty="0">
                <a:solidFill>
                  <a:srgbClr val="000031"/>
                </a:solidFill>
              </a:rPr>
              <a:t>P</a:t>
            </a:r>
            <a:r>
              <a:rPr lang="en-US" sz="2600" b="0" i="0" dirty="0">
                <a:solidFill>
                  <a:srgbClr val="000031"/>
                </a:solidFill>
                <a:effectLst/>
              </a:rPr>
              <a:t>roject Vision Statement. </a:t>
            </a:r>
          </a:p>
          <a:p>
            <a:r>
              <a:rPr lang="en-US" sz="2600" b="0" i="0" dirty="0">
                <a:solidFill>
                  <a:srgbClr val="000031"/>
                </a:solidFill>
                <a:effectLst/>
              </a:rPr>
              <a:t>What words, language, and phrasing will they respond best to? Consider these following points to make sure you come up with something that inspires action.</a:t>
            </a:r>
          </a:p>
        </p:txBody>
      </p:sp>
      <p:graphicFrame>
        <p:nvGraphicFramePr>
          <p:cNvPr id="4" name="Tableau 4">
            <a:extLst>
              <a:ext uri="{FF2B5EF4-FFF2-40B4-BE49-F238E27FC236}">
                <a16:creationId xmlns:a16="http://schemas.microsoft.com/office/drawing/2014/main" id="{8347C908-14B3-4A90-9D0E-452D12777E40}"/>
              </a:ext>
            </a:extLst>
          </p:cNvPr>
          <p:cNvGraphicFramePr>
            <a:graphicFrameLocks noGrp="1"/>
          </p:cNvGraphicFramePr>
          <p:nvPr>
            <p:extLst>
              <p:ext uri="{D42A27DB-BD31-4B8C-83A1-F6EECF244321}">
                <p14:modId xmlns:p14="http://schemas.microsoft.com/office/powerpoint/2010/main" val="695271308"/>
              </p:ext>
            </p:extLst>
          </p:nvPr>
        </p:nvGraphicFramePr>
        <p:xfrm>
          <a:off x="228599" y="3807070"/>
          <a:ext cx="10239375" cy="2522414"/>
        </p:xfrm>
        <a:graphic>
          <a:graphicData uri="http://schemas.openxmlformats.org/drawingml/2006/table">
            <a:tbl>
              <a:tblPr firstRow="1" bandRow="1">
                <a:tableStyleId>{C4B1156A-380E-4F78-BDF5-A606A8083BF9}</a:tableStyleId>
              </a:tblPr>
              <a:tblGrid>
                <a:gridCol w="5249009">
                  <a:extLst>
                    <a:ext uri="{9D8B030D-6E8A-4147-A177-3AD203B41FA5}">
                      <a16:colId xmlns:a16="http://schemas.microsoft.com/office/drawing/2014/main" val="2116626693"/>
                    </a:ext>
                  </a:extLst>
                </a:gridCol>
                <a:gridCol w="4990366">
                  <a:extLst>
                    <a:ext uri="{9D8B030D-6E8A-4147-A177-3AD203B41FA5}">
                      <a16:colId xmlns:a16="http://schemas.microsoft.com/office/drawing/2014/main" val="1901553996"/>
                    </a:ext>
                  </a:extLst>
                </a:gridCol>
              </a:tblGrid>
              <a:tr h="2522414">
                <a:tc>
                  <a:txBody>
                    <a:bodyPr/>
                    <a:lstStyle/>
                    <a:p>
                      <a:pPr algn="just"/>
                      <a:r>
                        <a:rPr lang="en-US" sz="2400" b="0" i="0" dirty="0">
                          <a:solidFill>
                            <a:srgbClr val="000031"/>
                          </a:solidFill>
                          <a:effectLst/>
                          <a:latin typeface="+mn-lt"/>
                        </a:rPr>
                        <a:t>Make it </a:t>
                      </a:r>
                      <a:r>
                        <a:rPr lang="en-US" sz="2400" b="1" i="0" dirty="0">
                          <a:solidFill>
                            <a:srgbClr val="000031"/>
                          </a:solidFill>
                          <a:effectLst/>
                          <a:latin typeface="+mn-lt"/>
                        </a:rPr>
                        <a:t>concise and easy to understand</a:t>
                      </a:r>
                      <a:r>
                        <a:rPr lang="en-US" sz="2400" b="0" i="0" dirty="0">
                          <a:solidFill>
                            <a:srgbClr val="000031"/>
                          </a:solidFill>
                          <a:effectLst/>
                          <a:latin typeface="+mn-lt"/>
                        </a:rPr>
                        <a:t>.</a:t>
                      </a:r>
                    </a:p>
                    <a:p>
                      <a:pPr algn="just"/>
                      <a:endParaRPr lang="en-US" sz="2400" b="0" i="0" dirty="0">
                        <a:solidFill>
                          <a:srgbClr val="000031"/>
                        </a:solidFill>
                        <a:effectLst/>
                        <a:latin typeface="+mn-lt"/>
                      </a:endParaRPr>
                    </a:p>
                    <a:p>
                      <a:pPr algn="just"/>
                      <a:r>
                        <a:rPr lang="en-US" sz="2400" b="1" i="0" dirty="0">
                          <a:solidFill>
                            <a:srgbClr val="000031"/>
                          </a:solidFill>
                          <a:effectLst/>
                          <a:latin typeface="+mn-lt"/>
                        </a:rPr>
                        <a:t>Specify, but do not limit.</a:t>
                      </a:r>
                    </a:p>
                    <a:p>
                      <a:pPr algn="just"/>
                      <a:endParaRPr lang="en-US" sz="2400" b="1" i="0" dirty="0">
                        <a:solidFill>
                          <a:srgbClr val="000031"/>
                        </a:solidFill>
                        <a:effectLst/>
                        <a:latin typeface="+mn-lt"/>
                      </a:endParaRPr>
                    </a:p>
                    <a:p>
                      <a:pPr algn="just"/>
                      <a:r>
                        <a:rPr lang="fr-FR" sz="2400" b="1" i="0" dirty="0">
                          <a:solidFill>
                            <a:srgbClr val="000031"/>
                          </a:solidFill>
                          <a:effectLst/>
                          <a:latin typeface="+mn-lt"/>
                        </a:rPr>
                        <a:t>Look </a:t>
                      </a:r>
                      <a:r>
                        <a:rPr lang="fr-FR" sz="2400" b="1" i="0" dirty="0" err="1">
                          <a:solidFill>
                            <a:srgbClr val="000031"/>
                          </a:solidFill>
                          <a:effectLst/>
                          <a:latin typeface="+mn-lt"/>
                        </a:rPr>
                        <a:t>into</a:t>
                      </a:r>
                      <a:r>
                        <a:rPr lang="fr-FR" sz="2400" b="1" i="0" dirty="0">
                          <a:solidFill>
                            <a:srgbClr val="000031"/>
                          </a:solidFill>
                          <a:effectLst/>
                          <a:latin typeface="+mn-lt"/>
                        </a:rPr>
                        <a:t> the future.</a:t>
                      </a:r>
                    </a:p>
                    <a:p>
                      <a:endParaRPr lang="fr-FR" sz="2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000031"/>
                          </a:solidFill>
                          <a:effectLst/>
                          <a:latin typeface="+mn-lt"/>
                        </a:rPr>
                        <a:t>Make it </a:t>
                      </a:r>
                      <a:r>
                        <a:rPr lang="en-US" sz="2400" b="1" i="0" dirty="0">
                          <a:solidFill>
                            <a:srgbClr val="000031"/>
                          </a:solidFill>
                          <a:effectLst/>
                          <a:latin typeface="+mn-lt"/>
                        </a:rPr>
                        <a:t>inspirational and challenging</a:t>
                      </a:r>
                      <a:r>
                        <a:rPr lang="en-US" sz="2400" b="0" i="0" dirty="0">
                          <a:solidFill>
                            <a:srgbClr val="000031"/>
                          </a:solidFill>
                          <a:effectLst/>
                          <a:latin typeface="+mn-l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2400" dirty="0">
                        <a:latin typeface="+mn-lt"/>
                      </a:endParaRPr>
                    </a:p>
                    <a:p>
                      <a:r>
                        <a:rPr lang="fr-FR" sz="2400" b="1" i="0" dirty="0">
                          <a:solidFill>
                            <a:srgbClr val="000031"/>
                          </a:solidFill>
                          <a:effectLst/>
                          <a:latin typeface="+mn-lt"/>
                        </a:rPr>
                        <a:t>Don’t </a:t>
                      </a:r>
                      <a:r>
                        <a:rPr lang="fr-FR" sz="2400" b="1" i="0" dirty="0" err="1">
                          <a:solidFill>
                            <a:srgbClr val="000031"/>
                          </a:solidFill>
                          <a:effectLst/>
                          <a:latin typeface="+mn-lt"/>
                        </a:rPr>
                        <a:t>be</a:t>
                      </a:r>
                      <a:r>
                        <a:rPr lang="fr-FR" sz="2400" b="1" i="0" dirty="0">
                          <a:solidFill>
                            <a:srgbClr val="000031"/>
                          </a:solidFill>
                          <a:effectLst/>
                          <a:latin typeface="+mn-lt"/>
                        </a:rPr>
                        <a:t> </a:t>
                      </a:r>
                      <a:r>
                        <a:rPr lang="fr-FR" sz="2400" b="1" i="0" dirty="0" err="1">
                          <a:solidFill>
                            <a:srgbClr val="000031"/>
                          </a:solidFill>
                          <a:effectLst/>
                          <a:latin typeface="+mn-lt"/>
                        </a:rPr>
                        <a:t>too</a:t>
                      </a:r>
                      <a:r>
                        <a:rPr lang="fr-FR" sz="2400" b="1" i="0" dirty="0">
                          <a:solidFill>
                            <a:srgbClr val="000031"/>
                          </a:solidFill>
                          <a:effectLst/>
                          <a:latin typeface="+mn-lt"/>
                        </a:rPr>
                        <a:t> </a:t>
                      </a:r>
                      <a:r>
                        <a:rPr lang="fr-FR" sz="2400" b="1" i="0" dirty="0" err="1">
                          <a:solidFill>
                            <a:srgbClr val="000031"/>
                          </a:solidFill>
                          <a:effectLst/>
                          <a:latin typeface="+mn-lt"/>
                        </a:rPr>
                        <a:t>specific</a:t>
                      </a:r>
                      <a:r>
                        <a:rPr lang="fr-FR" sz="2400" b="0" i="0" dirty="0">
                          <a:solidFill>
                            <a:srgbClr val="000031"/>
                          </a:solidFill>
                          <a:effectLst/>
                          <a:latin typeface="+mn-lt"/>
                        </a:rPr>
                        <a:t>.</a:t>
                      </a:r>
                    </a:p>
                    <a:p>
                      <a:endParaRPr lang="en-US" sz="2400" b="1" i="0" dirty="0">
                        <a:solidFill>
                          <a:srgbClr val="000031"/>
                        </a:solidFill>
                        <a:effectLst/>
                        <a:latin typeface="+mn-lt"/>
                      </a:endParaRPr>
                    </a:p>
                    <a:p>
                      <a:r>
                        <a:rPr lang="en-US" sz="2400" b="1" i="0" dirty="0">
                          <a:solidFill>
                            <a:srgbClr val="000031"/>
                          </a:solidFill>
                          <a:effectLst/>
                          <a:latin typeface="+mn-lt"/>
                        </a:rPr>
                        <a:t>Write about who you are</a:t>
                      </a:r>
                    </a:p>
                    <a:p>
                      <a:endParaRPr lang="fr-FR" sz="2400" dirty="0">
                        <a:latin typeface="+mn-lt"/>
                      </a:endParaRPr>
                    </a:p>
                  </a:txBody>
                  <a:tcPr/>
                </a:tc>
                <a:extLst>
                  <a:ext uri="{0D108BD9-81ED-4DB2-BD59-A6C34878D82A}">
                    <a16:rowId xmlns:a16="http://schemas.microsoft.com/office/drawing/2014/main" val="3185741702"/>
                  </a:ext>
                </a:extLst>
              </a:tr>
            </a:tbl>
          </a:graphicData>
        </a:graphic>
      </p:graphicFrame>
      <p:sp>
        <p:nvSpPr>
          <p:cNvPr id="6" name="Titre 1">
            <a:extLst>
              <a:ext uri="{FF2B5EF4-FFF2-40B4-BE49-F238E27FC236}">
                <a16:creationId xmlns:a16="http://schemas.microsoft.com/office/drawing/2014/main" id="{E71C92CD-A390-41C1-AF71-243499846607}"/>
              </a:ext>
            </a:extLst>
          </p:cNvPr>
          <p:cNvSpPr>
            <a:spLocks noGrp="1"/>
          </p:cNvSpPr>
          <p:nvPr>
            <p:ph type="title"/>
          </p:nvPr>
        </p:nvSpPr>
        <p:spPr>
          <a:xfrm>
            <a:off x="2365131" y="365126"/>
            <a:ext cx="7323992" cy="1032852"/>
          </a:xfrm>
        </p:spPr>
        <p:txBody>
          <a:bodyPr/>
          <a:lstStyle/>
          <a:p>
            <a:r>
              <a:rPr lang="fr-FR" sz="4400" b="1" dirty="0">
                <a:solidFill>
                  <a:schemeClr val="bg1"/>
                </a:solidFill>
                <a:latin typeface="+mn-lt"/>
              </a:rPr>
              <a:t>	</a:t>
            </a:r>
            <a:r>
              <a:rPr lang="fr-FR" sz="4400" b="1" dirty="0">
                <a:solidFill>
                  <a:srgbClr val="FF0066"/>
                </a:solidFill>
                <a:latin typeface="+mn-lt"/>
              </a:rPr>
              <a:t>A- Project Vision</a:t>
            </a:r>
            <a:endParaRPr lang="fr-FR" dirty="0">
              <a:solidFill>
                <a:srgbClr val="FF0066"/>
              </a:solidFill>
              <a:latin typeface="+mn-lt"/>
            </a:endParaRPr>
          </a:p>
        </p:txBody>
      </p:sp>
      <p:pic>
        <p:nvPicPr>
          <p:cNvPr id="5" name="Picture 4" descr="رؤية المشروع.. هل تعرف إلى أين تسير؟ | مجلة رواد الأعمال">
            <a:extLst>
              <a:ext uri="{FF2B5EF4-FFF2-40B4-BE49-F238E27FC236}">
                <a16:creationId xmlns:a16="http://schemas.microsoft.com/office/drawing/2014/main" id="{87EE0287-3643-934B-48C6-9D49A85E00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10538" y="2319338"/>
            <a:ext cx="6400800" cy="1762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09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7ADF0745-58BE-4ACB-89A1-13B934FE89C3}"/>
              </a:ext>
            </a:extLst>
          </p:cNvPr>
          <p:cNvSpPr>
            <a:spLocks noGrp="1"/>
          </p:cNvSpPr>
          <p:nvPr>
            <p:ph type="title"/>
          </p:nvPr>
        </p:nvSpPr>
        <p:spPr>
          <a:xfrm>
            <a:off x="2479430" y="365125"/>
            <a:ext cx="7095393" cy="962513"/>
          </a:xfrm>
        </p:spPr>
        <p:txBody>
          <a:bodyPr/>
          <a:lstStyle/>
          <a:p>
            <a:r>
              <a:rPr lang="fr-FR" sz="4400" b="1" dirty="0">
                <a:solidFill>
                  <a:schemeClr val="bg1"/>
                </a:solidFill>
                <a:latin typeface="+mn-lt"/>
              </a:rPr>
              <a:t>	</a:t>
            </a:r>
            <a:r>
              <a:rPr lang="fr-FR" sz="4400" b="1" dirty="0">
                <a:solidFill>
                  <a:srgbClr val="FF0066"/>
                </a:solidFill>
                <a:latin typeface="+mn-lt"/>
              </a:rPr>
              <a:t>A- Project Vision</a:t>
            </a:r>
            <a:endParaRPr lang="fr-FR" dirty="0">
              <a:solidFill>
                <a:srgbClr val="FF0066"/>
              </a:solidFill>
              <a:latin typeface="+mn-lt"/>
            </a:endParaRPr>
          </a:p>
        </p:txBody>
      </p:sp>
      <p:sp>
        <p:nvSpPr>
          <p:cNvPr id="9" name="ZoneTexte 8">
            <a:extLst>
              <a:ext uri="{FF2B5EF4-FFF2-40B4-BE49-F238E27FC236}">
                <a16:creationId xmlns:a16="http://schemas.microsoft.com/office/drawing/2014/main" id="{FC2915FC-2681-434D-A7F0-D08F62649B45}"/>
              </a:ext>
            </a:extLst>
          </p:cNvPr>
          <p:cNvSpPr txBox="1"/>
          <p:nvPr/>
        </p:nvSpPr>
        <p:spPr>
          <a:xfrm rot="5400000">
            <a:off x="7816361" y="2844670"/>
            <a:ext cx="6778869" cy="1089529"/>
          </a:xfrm>
          <a:prstGeom prst="rect">
            <a:avLst/>
          </a:prstGeom>
          <a:noFill/>
        </p:spPr>
        <p:txBody>
          <a:bodyPr wrap="square">
            <a:spAutoFit/>
          </a:bodyPr>
          <a:lstStyle/>
          <a:p>
            <a:pPr>
              <a:lnSpc>
                <a:spcPct val="90000"/>
              </a:lnSpc>
              <a:spcBef>
                <a:spcPts val="1000"/>
              </a:spcBef>
            </a:pP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Project Vision Statements       		Examples</a:t>
            </a:r>
            <a:endParaRPr lang="fr-FR" sz="1000" dirty="0">
              <a:effectLst/>
              <a:latin typeface="Times New Roman" panose="02020603050405020304" pitchFamily="18" charset="0"/>
              <a:ea typeface="Times New Roman" panose="02020603050405020304" pitchFamily="18" charset="0"/>
            </a:endParaRPr>
          </a:p>
        </p:txBody>
      </p:sp>
      <p:pic>
        <p:nvPicPr>
          <p:cNvPr id="6" name="Image 5">
            <a:extLst>
              <a:ext uri="{FF2B5EF4-FFF2-40B4-BE49-F238E27FC236}">
                <a16:creationId xmlns:a16="http://schemas.microsoft.com/office/drawing/2014/main" id="{96594581-7DD3-4A23-A7E2-54B7D3C5E950}"/>
              </a:ext>
            </a:extLst>
          </p:cNvPr>
          <p:cNvPicPr>
            <a:picLocks noChangeAspect="1"/>
          </p:cNvPicPr>
          <p:nvPr/>
        </p:nvPicPr>
        <p:blipFill>
          <a:blip r:embed="rId3"/>
          <a:stretch>
            <a:fillRect/>
          </a:stretch>
        </p:blipFill>
        <p:spPr>
          <a:xfrm>
            <a:off x="0" y="1626266"/>
            <a:ext cx="10462846" cy="5231734"/>
          </a:xfrm>
          <a:prstGeom prst="rect">
            <a:avLst/>
          </a:prstGeom>
        </p:spPr>
      </p:pic>
    </p:spTree>
    <p:extLst>
      <p:ext uri="{BB962C8B-B14F-4D97-AF65-F5344CB8AC3E}">
        <p14:creationId xmlns:p14="http://schemas.microsoft.com/office/powerpoint/2010/main" val="2944874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431F41-D0D8-47F2-8AD8-244990C30CC1}"/>
              </a:ext>
            </a:extLst>
          </p:cNvPr>
          <p:cNvSpPr>
            <a:spLocks noGrp="1"/>
          </p:cNvSpPr>
          <p:nvPr>
            <p:ph type="title"/>
          </p:nvPr>
        </p:nvSpPr>
        <p:spPr>
          <a:xfrm>
            <a:off x="2321170" y="365125"/>
            <a:ext cx="7306408" cy="997683"/>
          </a:xfrm>
        </p:spPr>
        <p:txBody>
          <a:bodyPr/>
          <a:lstStyle/>
          <a:p>
            <a:r>
              <a:rPr lang="fr-FR" sz="4400" b="1" dirty="0">
                <a:solidFill>
                  <a:schemeClr val="bg1"/>
                </a:solidFill>
                <a:latin typeface="+mn-lt"/>
              </a:rPr>
              <a:t>	</a:t>
            </a:r>
            <a:endParaRPr lang="fr-FR" dirty="0"/>
          </a:p>
        </p:txBody>
      </p:sp>
      <p:sp>
        <p:nvSpPr>
          <p:cNvPr id="3" name="Espace réservé du contenu 2">
            <a:extLst>
              <a:ext uri="{FF2B5EF4-FFF2-40B4-BE49-F238E27FC236}">
                <a16:creationId xmlns:a16="http://schemas.microsoft.com/office/drawing/2014/main" id="{09BA8190-D256-4FBF-9433-C86927FE0B3D}"/>
              </a:ext>
            </a:extLst>
          </p:cNvPr>
          <p:cNvSpPr>
            <a:spLocks noGrp="1"/>
          </p:cNvSpPr>
          <p:nvPr>
            <p:ph idx="1"/>
          </p:nvPr>
        </p:nvSpPr>
        <p:spPr>
          <a:xfrm>
            <a:off x="202223" y="1825625"/>
            <a:ext cx="10260623" cy="4351338"/>
          </a:xfrm>
        </p:spPr>
        <p:txBody>
          <a:bodyPr>
            <a:normAutofit lnSpcReduction="10000"/>
          </a:bodyPr>
          <a:lstStyle/>
          <a:p>
            <a:pPr marL="0" indent="0">
              <a:buNone/>
            </a:pPr>
            <a:r>
              <a:rPr lang="fr-FR" b="1" dirty="0"/>
              <a:t>	B-1- </a:t>
            </a:r>
            <a:r>
              <a:rPr lang="fr-FR" b="1" dirty="0" err="1"/>
              <a:t>Definition</a:t>
            </a:r>
            <a:endParaRPr lang="fr-FR" b="1" dirty="0"/>
          </a:p>
          <a:p>
            <a:pPr marL="0" indent="0">
              <a:buNone/>
            </a:pPr>
            <a:endParaRPr lang="fr-FR" b="1" dirty="0"/>
          </a:p>
          <a:p>
            <a:r>
              <a:rPr lang="en-US" sz="2600" b="0" i="0" dirty="0">
                <a:effectLst/>
              </a:rPr>
              <a:t>A </a:t>
            </a:r>
            <a:r>
              <a:rPr lang="en-US" sz="2600" b="1" i="0" dirty="0">
                <a:solidFill>
                  <a:srgbClr val="09E709"/>
                </a:solidFill>
                <a:effectLst/>
              </a:rPr>
              <a:t>Mission</a:t>
            </a:r>
            <a:r>
              <a:rPr lang="en-US" sz="2600" b="0" i="0" dirty="0">
                <a:effectLst/>
              </a:rPr>
              <a:t> is not simply a description of an project by an external party, but an expression, made by its stakeholders, of their desires and intent for the project.</a:t>
            </a:r>
          </a:p>
          <a:p>
            <a:endParaRPr lang="en-US" sz="2600" b="0" i="0" dirty="0">
              <a:effectLst/>
            </a:endParaRPr>
          </a:p>
          <a:p>
            <a:r>
              <a:rPr lang="en-US" sz="2600" b="0" dirty="0">
                <a:effectLst/>
              </a:rPr>
              <a:t>A </a:t>
            </a:r>
            <a:r>
              <a:rPr lang="en-US" sz="2600" b="1" i="0" dirty="0">
                <a:solidFill>
                  <a:srgbClr val="09E709"/>
                </a:solidFill>
                <a:effectLst/>
              </a:rPr>
              <a:t>Mission</a:t>
            </a:r>
            <a:r>
              <a:rPr lang="en-US" sz="2600" b="0" dirty="0">
                <a:effectLst/>
              </a:rPr>
              <a:t> defines how we will reach the </a:t>
            </a:r>
            <a:r>
              <a:rPr lang="en-US" sz="2600" dirty="0"/>
              <a:t>Project’s O</a:t>
            </a:r>
            <a:r>
              <a:rPr lang="en-US" sz="2600" b="0" dirty="0">
                <a:effectLst/>
              </a:rPr>
              <a:t>bjectives</a:t>
            </a:r>
          </a:p>
          <a:p>
            <a:endParaRPr lang="en-US" sz="2600" b="0" dirty="0">
              <a:effectLst/>
            </a:endParaRPr>
          </a:p>
          <a:p>
            <a:r>
              <a:rPr lang="fr-FR" sz="2600" dirty="0">
                <a:solidFill>
                  <a:srgbClr val="000000"/>
                </a:solidFill>
                <a:effectLst/>
                <a:ea typeface="Times New Roman" panose="02020603050405020304" pitchFamily="18" charset="0"/>
              </a:rPr>
              <a:t>It helps to </a:t>
            </a:r>
            <a:r>
              <a:rPr lang="fr-FR" sz="2600" dirty="0" err="1">
                <a:solidFill>
                  <a:srgbClr val="000000"/>
                </a:solidFill>
                <a:effectLst/>
                <a:ea typeface="Times New Roman" panose="02020603050405020304" pitchFamily="18" charset="0"/>
              </a:rPr>
              <a:t>identify</a:t>
            </a:r>
            <a:r>
              <a:rPr lang="fr-FR" sz="2600" dirty="0">
                <a:solidFill>
                  <a:srgbClr val="000000"/>
                </a:solidFill>
                <a:effectLst/>
                <a:ea typeface="Times New Roman" panose="02020603050405020304" pitchFamily="18" charset="0"/>
              </a:rPr>
              <a:t> the </a:t>
            </a:r>
            <a:r>
              <a:rPr lang="fr-FR" sz="2600" dirty="0" err="1">
                <a:solidFill>
                  <a:srgbClr val="000000"/>
                </a:solidFill>
                <a:effectLst/>
                <a:ea typeface="Times New Roman" panose="02020603050405020304" pitchFamily="18" charset="0"/>
              </a:rPr>
              <a:t>fundamental</a:t>
            </a:r>
            <a:r>
              <a:rPr lang="fr-FR" sz="2600" dirty="0">
                <a:solidFill>
                  <a:srgbClr val="000000"/>
                </a:solidFill>
                <a:effectLst/>
                <a:ea typeface="Times New Roman" panose="02020603050405020304" pitchFamily="18" charset="0"/>
              </a:rPr>
              <a:t> </a:t>
            </a:r>
            <a:r>
              <a:rPr lang="fr-FR" sz="2600" dirty="0" err="1">
                <a:solidFill>
                  <a:srgbClr val="000000"/>
                </a:solidFill>
                <a:effectLst/>
                <a:ea typeface="Times New Roman" panose="02020603050405020304" pitchFamily="18" charset="0"/>
              </a:rPr>
              <a:t>purpose</a:t>
            </a:r>
            <a:r>
              <a:rPr lang="fr-FR" sz="2600" dirty="0">
                <a:solidFill>
                  <a:srgbClr val="000000"/>
                </a:solidFill>
                <a:effectLst/>
                <a:ea typeface="Times New Roman" panose="02020603050405020304" pitchFamily="18" charset="0"/>
              </a:rPr>
              <a:t> and the </a:t>
            </a:r>
            <a:r>
              <a:rPr lang="fr-FR" sz="2600" dirty="0" err="1">
                <a:solidFill>
                  <a:srgbClr val="000000"/>
                </a:solidFill>
                <a:effectLst/>
                <a:ea typeface="Times New Roman" panose="02020603050405020304" pitchFamily="18" charset="0"/>
              </a:rPr>
              <a:t>identity</a:t>
            </a:r>
            <a:r>
              <a:rPr lang="fr-FR" sz="2600" dirty="0">
                <a:solidFill>
                  <a:srgbClr val="000000"/>
                </a:solidFill>
                <a:effectLst/>
                <a:ea typeface="Times New Roman" panose="02020603050405020304" pitchFamily="18" charset="0"/>
              </a:rPr>
              <a:t> of a </a:t>
            </a:r>
            <a:r>
              <a:rPr lang="fr-FR" sz="2600" dirty="0" err="1">
                <a:solidFill>
                  <a:srgbClr val="000000"/>
                </a:solidFill>
                <a:effectLst/>
                <a:ea typeface="Times New Roman" panose="02020603050405020304" pitchFamily="18" charset="0"/>
              </a:rPr>
              <a:t>company</a:t>
            </a:r>
            <a:r>
              <a:rPr lang="fr-FR" sz="2600" dirty="0">
                <a:solidFill>
                  <a:srgbClr val="000000"/>
                </a:solidFill>
                <a:effectLst/>
                <a:ea typeface="Times New Roman" panose="02020603050405020304" pitchFamily="18" charset="0"/>
              </a:rPr>
              <a:t> .</a:t>
            </a:r>
          </a:p>
        </p:txBody>
      </p:sp>
      <p:sp>
        <p:nvSpPr>
          <p:cNvPr id="6" name="Titre 1">
            <a:extLst>
              <a:ext uri="{FF2B5EF4-FFF2-40B4-BE49-F238E27FC236}">
                <a16:creationId xmlns:a16="http://schemas.microsoft.com/office/drawing/2014/main" id="{2FB2D114-DDD2-48FB-8B96-36854F682251}"/>
              </a:ext>
            </a:extLst>
          </p:cNvPr>
          <p:cNvSpPr txBox="1">
            <a:spLocks/>
          </p:cNvSpPr>
          <p:nvPr/>
        </p:nvSpPr>
        <p:spPr>
          <a:xfrm>
            <a:off x="2400300" y="476250"/>
            <a:ext cx="7296150"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pic>
        <p:nvPicPr>
          <p:cNvPr id="8" name="Image 7" descr="Mission d'entreprise: à quoi ça sert et comment la définir? | Joel Tendon's  blog">
            <a:extLst>
              <a:ext uri="{FF2B5EF4-FFF2-40B4-BE49-F238E27FC236}">
                <a16:creationId xmlns:a16="http://schemas.microsoft.com/office/drawing/2014/main" id="{B336EFBE-0B40-EFCD-EC17-701DD5124C1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6223" y="2562228"/>
            <a:ext cx="6858001" cy="1733548"/>
          </a:xfrm>
          <a:prstGeom prst="rect">
            <a:avLst/>
          </a:prstGeom>
          <a:noFill/>
          <a:ln>
            <a:noFill/>
          </a:ln>
        </p:spPr>
      </p:pic>
    </p:spTree>
    <p:extLst>
      <p:ext uri="{BB962C8B-B14F-4D97-AF65-F5344CB8AC3E}">
        <p14:creationId xmlns:p14="http://schemas.microsoft.com/office/powerpoint/2010/main" val="2585447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C577F8-84C7-4F16-A88F-A9E83195EDA9}"/>
              </a:ext>
            </a:extLst>
          </p:cNvPr>
          <p:cNvSpPr>
            <a:spLocks noGrp="1"/>
          </p:cNvSpPr>
          <p:nvPr>
            <p:ph idx="1"/>
          </p:nvPr>
        </p:nvSpPr>
        <p:spPr>
          <a:xfrm>
            <a:off x="0" y="1515208"/>
            <a:ext cx="10401300" cy="5342792"/>
          </a:xfrm>
        </p:spPr>
        <p:txBody>
          <a:bodyPr>
            <a:noAutofit/>
          </a:bodyPr>
          <a:lstStyle/>
          <a:p>
            <a:pPr marL="0" indent="0">
              <a:buNone/>
            </a:pPr>
            <a:r>
              <a:rPr lang="en-US" sz="2600" b="1" dirty="0">
                <a:effectLst/>
              </a:rPr>
              <a:t>	I-2- Mission Statement </a:t>
            </a:r>
          </a:p>
          <a:p>
            <a:pPr marL="0" indent="0">
              <a:buNone/>
            </a:pPr>
            <a:endParaRPr lang="en-US" sz="2600" b="1" dirty="0">
              <a:effectLst/>
            </a:endParaRPr>
          </a:p>
          <a:p>
            <a:pPr algn="just"/>
            <a:r>
              <a:rPr lang="en-US" sz="2600" b="0" i="1" dirty="0">
                <a:effectLst/>
              </a:rPr>
              <a:t>A </a:t>
            </a:r>
            <a:r>
              <a:rPr lang="en-US" sz="2600" b="1" i="1" dirty="0">
                <a:solidFill>
                  <a:srgbClr val="09E709"/>
                </a:solidFill>
                <a:effectLst/>
              </a:rPr>
              <a:t>Mission Statement </a:t>
            </a:r>
            <a:r>
              <a:rPr lang="en-US" sz="2600" b="0" dirty="0">
                <a:effectLst/>
              </a:rPr>
              <a:t>tells you the fundamental purpose of the Project. </a:t>
            </a:r>
          </a:p>
          <a:p>
            <a:pPr algn="just"/>
            <a:r>
              <a:rPr lang="en-US" sz="2600" b="0" dirty="0">
                <a:effectLst/>
              </a:rPr>
              <a:t>It concentrates on the present. It defines the customer and the critical processes. </a:t>
            </a:r>
          </a:p>
          <a:p>
            <a:pPr algn="just"/>
            <a:r>
              <a:rPr lang="en-US" sz="2600" b="0" dirty="0">
                <a:effectLst/>
              </a:rPr>
              <a:t>It informs you of the desired level of performance.</a:t>
            </a:r>
          </a:p>
          <a:p>
            <a:pPr marL="0" indent="0">
              <a:buNone/>
            </a:pPr>
            <a:endParaRPr lang="en-US" sz="2600" b="0" dirty="0">
              <a:effectLst/>
            </a:endParaRPr>
          </a:p>
          <a:p>
            <a:r>
              <a:rPr lang="en-US" sz="2600" b="0" i="0" dirty="0">
                <a:solidFill>
                  <a:srgbClr val="000000"/>
                </a:solidFill>
                <a:effectLst/>
              </a:rPr>
              <a:t>The mission statement is changeable and mutable according to the requirements.</a:t>
            </a:r>
            <a:endParaRPr lang="en-US" sz="2600" dirty="0">
              <a:solidFill>
                <a:srgbClr val="000000"/>
              </a:solidFill>
            </a:endParaRPr>
          </a:p>
          <a:p>
            <a:r>
              <a:rPr lang="en-US" sz="2600" b="0" i="0" dirty="0">
                <a:solidFill>
                  <a:srgbClr val="000000"/>
                </a:solidFill>
                <a:effectLst/>
              </a:rPr>
              <a:t> It indicates purpose and value of the Project.</a:t>
            </a:r>
            <a:endParaRPr lang="fr-FR" sz="2600" dirty="0"/>
          </a:p>
        </p:txBody>
      </p:sp>
      <p:sp>
        <p:nvSpPr>
          <p:cNvPr id="4" name="Titre 1">
            <a:extLst>
              <a:ext uri="{FF2B5EF4-FFF2-40B4-BE49-F238E27FC236}">
                <a16:creationId xmlns:a16="http://schemas.microsoft.com/office/drawing/2014/main" id="{6DCEEC8C-625B-4E07-A42A-E74CD11FD20B}"/>
              </a:ext>
            </a:extLst>
          </p:cNvPr>
          <p:cNvSpPr>
            <a:spLocks noGrp="1"/>
          </p:cNvSpPr>
          <p:nvPr>
            <p:ph type="title"/>
          </p:nvPr>
        </p:nvSpPr>
        <p:spPr>
          <a:xfrm>
            <a:off x="2400301" y="476250"/>
            <a:ext cx="7200900" cy="886558"/>
          </a:xfrm>
        </p:spPr>
        <p:txBody>
          <a:bodyPr/>
          <a:lstStyle/>
          <a:p>
            <a:r>
              <a:rPr lang="fr-FR" sz="4400" b="1" dirty="0"/>
              <a:t>	</a:t>
            </a:r>
            <a:r>
              <a:rPr lang="fr-FR" sz="4400" b="1" i="1" dirty="0"/>
              <a:t>	</a:t>
            </a:r>
            <a:endParaRPr lang="fr-FR" i="1" dirty="0">
              <a:solidFill>
                <a:schemeClr val="bg1"/>
              </a:solidFill>
              <a:latin typeface="+mn-lt"/>
            </a:endParaRPr>
          </a:p>
        </p:txBody>
      </p:sp>
      <p:sp>
        <p:nvSpPr>
          <p:cNvPr id="6" name="Titre 1">
            <a:extLst>
              <a:ext uri="{FF2B5EF4-FFF2-40B4-BE49-F238E27FC236}">
                <a16:creationId xmlns:a16="http://schemas.microsoft.com/office/drawing/2014/main" id="{598C20FE-B971-4535-A7EA-34593CD0797D}"/>
              </a:ext>
            </a:extLst>
          </p:cNvPr>
          <p:cNvSpPr txBox="1">
            <a:spLocks/>
          </p:cNvSpPr>
          <p:nvPr/>
        </p:nvSpPr>
        <p:spPr>
          <a:xfrm>
            <a:off x="2189285" y="476250"/>
            <a:ext cx="7507165"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dirty="0">
              <a:solidFill>
                <a:schemeClr val="bg1"/>
              </a:solidFill>
              <a:latin typeface="+mn-lt"/>
            </a:endParaRPr>
          </a:p>
        </p:txBody>
      </p:sp>
      <p:sp>
        <p:nvSpPr>
          <p:cNvPr id="8" name="Titre 1">
            <a:extLst>
              <a:ext uri="{FF2B5EF4-FFF2-40B4-BE49-F238E27FC236}">
                <a16:creationId xmlns:a16="http://schemas.microsoft.com/office/drawing/2014/main" id="{FF9FF4E3-1DA8-49BA-B212-35F96E8AAE4F}"/>
              </a:ext>
            </a:extLst>
          </p:cNvPr>
          <p:cNvSpPr txBox="1">
            <a:spLocks/>
          </p:cNvSpPr>
          <p:nvPr/>
        </p:nvSpPr>
        <p:spPr>
          <a:xfrm>
            <a:off x="2473570" y="517525"/>
            <a:ext cx="7306408" cy="9976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endParaRPr lang="fr-FR" dirty="0"/>
          </a:p>
        </p:txBody>
      </p:sp>
      <p:sp>
        <p:nvSpPr>
          <p:cNvPr id="9" name="Titre 1">
            <a:extLst>
              <a:ext uri="{FF2B5EF4-FFF2-40B4-BE49-F238E27FC236}">
                <a16:creationId xmlns:a16="http://schemas.microsoft.com/office/drawing/2014/main" id="{118EF806-3609-425F-B647-81B21732CE5B}"/>
              </a:ext>
            </a:extLst>
          </p:cNvPr>
          <p:cNvSpPr txBox="1">
            <a:spLocks/>
          </p:cNvSpPr>
          <p:nvPr/>
        </p:nvSpPr>
        <p:spPr>
          <a:xfrm>
            <a:off x="2400300" y="476250"/>
            <a:ext cx="7296150"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pic>
        <p:nvPicPr>
          <p:cNvPr id="10" name="Image 9" descr="Mission d'entreprise: à quoi ça sert et comment la définir? | Joel Tendon's  blog">
            <a:extLst>
              <a:ext uri="{FF2B5EF4-FFF2-40B4-BE49-F238E27FC236}">
                <a16:creationId xmlns:a16="http://schemas.microsoft.com/office/drawing/2014/main" id="{3217C195-77FF-202E-5FA3-736F719C88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6223" y="2562228"/>
            <a:ext cx="6858001" cy="1733548"/>
          </a:xfrm>
          <a:prstGeom prst="rect">
            <a:avLst/>
          </a:prstGeom>
          <a:noFill/>
          <a:ln>
            <a:noFill/>
          </a:ln>
        </p:spPr>
      </p:pic>
    </p:spTree>
    <p:extLst>
      <p:ext uri="{BB962C8B-B14F-4D97-AF65-F5344CB8AC3E}">
        <p14:creationId xmlns:p14="http://schemas.microsoft.com/office/powerpoint/2010/main" val="1906374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00788AC8-3A3F-491A-9E7B-0E297EA556B8}"/>
              </a:ext>
            </a:extLst>
          </p:cNvPr>
          <p:cNvSpPr>
            <a:spLocks noGrp="1"/>
          </p:cNvSpPr>
          <p:nvPr>
            <p:ph type="title"/>
          </p:nvPr>
        </p:nvSpPr>
        <p:spPr>
          <a:xfrm>
            <a:off x="838200" y="365125"/>
            <a:ext cx="10515600" cy="1325563"/>
          </a:xfrm>
        </p:spPr>
        <p:txBody>
          <a:bodyPr/>
          <a:lstStyle/>
          <a:p>
            <a:r>
              <a:rPr lang="fr-FR" sz="4400" b="1" dirty="0"/>
              <a:t>	</a:t>
            </a:r>
            <a:r>
              <a:rPr lang="fr-FR" sz="4400" b="1" i="1" dirty="0"/>
              <a:t>	</a:t>
            </a:r>
            <a:endParaRPr lang="fr-FR" i="1" dirty="0">
              <a:solidFill>
                <a:schemeClr val="bg1"/>
              </a:solidFill>
              <a:latin typeface="+mn-lt"/>
            </a:endParaRPr>
          </a:p>
        </p:txBody>
      </p:sp>
      <p:sp>
        <p:nvSpPr>
          <p:cNvPr id="6" name="Titre 1">
            <a:extLst>
              <a:ext uri="{FF2B5EF4-FFF2-40B4-BE49-F238E27FC236}">
                <a16:creationId xmlns:a16="http://schemas.microsoft.com/office/drawing/2014/main" id="{508B0451-FF67-4455-A167-556380051573}"/>
              </a:ext>
            </a:extLst>
          </p:cNvPr>
          <p:cNvSpPr txBox="1">
            <a:spLocks/>
          </p:cNvSpPr>
          <p:nvPr/>
        </p:nvSpPr>
        <p:spPr>
          <a:xfrm>
            <a:off x="2473570" y="517525"/>
            <a:ext cx="7306408" cy="9976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endParaRPr lang="fr-FR" dirty="0"/>
          </a:p>
        </p:txBody>
      </p:sp>
      <p:sp>
        <p:nvSpPr>
          <p:cNvPr id="8" name="ZoneTexte 7">
            <a:extLst>
              <a:ext uri="{FF2B5EF4-FFF2-40B4-BE49-F238E27FC236}">
                <a16:creationId xmlns:a16="http://schemas.microsoft.com/office/drawing/2014/main" id="{307D2BD0-420A-44CF-AB36-33CA2A8686E9}"/>
              </a:ext>
            </a:extLst>
          </p:cNvPr>
          <p:cNvSpPr txBox="1"/>
          <p:nvPr/>
        </p:nvSpPr>
        <p:spPr>
          <a:xfrm>
            <a:off x="2412022" y="517526"/>
            <a:ext cx="7215555" cy="769441"/>
          </a:xfrm>
          <a:prstGeom prst="rect">
            <a:avLst/>
          </a:prstGeom>
          <a:noFill/>
        </p:spPr>
        <p:txBody>
          <a:bodyPr wrap="square">
            <a:spAutoFit/>
          </a:bodyPr>
          <a:lstStyle/>
          <a:p>
            <a:pPr algn="ctr"/>
            <a:r>
              <a:rPr lang="fr-FR" sz="4400" b="1" dirty="0">
                <a:solidFill>
                  <a:srgbClr val="09E709"/>
                </a:solidFill>
                <a:latin typeface="+mn-lt"/>
              </a:rPr>
              <a:t>B- Project Mission</a:t>
            </a:r>
            <a:endParaRPr lang="fr-FR" sz="4400" dirty="0">
              <a:solidFill>
                <a:srgbClr val="09E709"/>
              </a:solidFill>
              <a:latin typeface="+mn-lt"/>
            </a:endParaRPr>
          </a:p>
        </p:txBody>
      </p:sp>
      <p:sp>
        <p:nvSpPr>
          <p:cNvPr id="10" name="ZoneTexte 9">
            <a:extLst>
              <a:ext uri="{FF2B5EF4-FFF2-40B4-BE49-F238E27FC236}">
                <a16:creationId xmlns:a16="http://schemas.microsoft.com/office/drawing/2014/main" id="{B74FFDE2-758C-4EA3-A37C-3A40DF80093F}"/>
              </a:ext>
            </a:extLst>
          </p:cNvPr>
          <p:cNvSpPr txBox="1"/>
          <p:nvPr/>
        </p:nvSpPr>
        <p:spPr>
          <a:xfrm>
            <a:off x="261571" y="1690688"/>
            <a:ext cx="10166105" cy="4493538"/>
          </a:xfrm>
          <a:prstGeom prst="rect">
            <a:avLst/>
          </a:prstGeom>
          <a:noFill/>
        </p:spPr>
        <p:txBody>
          <a:bodyPr wrap="square">
            <a:spAutoFit/>
          </a:bodyPr>
          <a:lstStyle/>
          <a:p>
            <a:pPr marL="457200" indent="-457200" algn="just">
              <a:buFont typeface="Arial" panose="020B0604020202020204" pitchFamily="34" charset="0"/>
              <a:buChar char="•"/>
            </a:pPr>
            <a:r>
              <a:rPr lang="en-US" sz="2600" b="0" i="0" dirty="0">
                <a:effectLst/>
              </a:rPr>
              <a:t>Without being too repetitive, remember that your mission and vision statements shouldn’t be carbon copies of each other. </a:t>
            </a:r>
          </a:p>
          <a:p>
            <a:pPr algn="just"/>
            <a:r>
              <a:rPr lang="en-US" sz="2600" b="1" i="1" dirty="0">
                <a:solidFill>
                  <a:srgbClr val="0070C0"/>
                </a:solidFill>
                <a:effectLst/>
              </a:rPr>
              <a:t>Your vision is your ideal future while your mission is your purpose and plan that you will act on every day. </a:t>
            </a:r>
          </a:p>
          <a:p>
            <a:pPr algn="just"/>
            <a:endParaRPr lang="en-US" sz="2600" b="0" i="0" dirty="0">
              <a:effectLst/>
            </a:endParaRPr>
          </a:p>
          <a:p>
            <a:pPr marL="457200" indent="-457200" algn="just">
              <a:buFont typeface="Arial" panose="020B0604020202020204" pitchFamily="34" charset="0"/>
              <a:buChar char="•"/>
            </a:pPr>
            <a:r>
              <a:rPr lang="en-US" sz="2600" b="0" i="0" dirty="0">
                <a:effectLst/>
              </a:rPr>
              <a:t>A good mission statement has these qualities:</a:t>
            </a:r>
          </a:p>
          <a:p>
            <a:pPr algn="just"/>
            <a:r>
              <a:rPr lang="en-US" sz="2600" b="0" i="0" dirty="0">
                <a:effectLst/>
              </a:rPr>
              <a:t>	*A clear purpose</a:t>
            </a:r>
          </a:p>
          <a:p>
            <a:pPr algn="just"/>
            <a:r>
              <a:rPr lang="en-US" sz="2600" dirty="0"/>
              <a:t>	*</a:t>
            </a:r>
            <a:r>
              <a:rPr lang="en-US" sz="2600" b="0" i="0" dirty="0">
                <a:effectLst/>
              </a:rPr>
              <a:t>Concise and </a:t>
            </a:r>
            <a:r>
              <a:rPr lang="en-US" sz="2600" b="1" i="0" dirty="0">
                <a:effectLst/>
              </a:rPr>
              <a:t>specific</a:t>
            </a:r>
            <a:endParaRPr lang="en-US" sz="2600" b="0" i="0" dirty="0">
              <a:effectLst/>
            </a:endParaRPr>
          </a:p>
          <a:p>
            <a:pPr algn="just"/>
            <a:r>
              <a:rPr lang="en-US" sz="2600" b="0" i="0" dirty="0">
                <a:effectLst/>
              </a:rPr>
              <a:t>	*Achievable</a:t>
            </a:r>
          </a:p>
          <a:p>
            <a:pPr algn="just"/>
            <a:r>
              <a:rPr lang="en-US" sz="2600" b="0" i="0" dirty="0">
                <a:effectLst/>
              </a:rPr>
              <a:t>	*Inspirational (but not to the degree of a vision statement)</a:t>
            </a:r>
          </a:p>
          <a:p>
            <a:pPr algn="just"/>
            <a:r>
              <a:rPr lang="en-US" sz="2600" b="0" i="0" dirty="0">
                <a:effectLst/>
              </a:rPr>
              <a:t>	*Unique to the industry and competitors (highlights differentiators)</a:t>
            </a:r>
          </a:p>
        </p:txBody>
      </p:sp>
      <p:pic>
        <p:nvPicPr>
          <p:cNvPr id="9" name="Image 8" descr="Mission d'entreprise: à quoi ça sert et comment la définir? | Joel Tendon's  blog">
            <a:extLst>
              <a:ext uri="{FF2B5EF4-FFF2-40B4-BE49-F238E27FC236}">
                <a16:creationId xmlns:a16="http://schemas.microsoft.com/office/drawing/2014/main" id="{CF50AAC0-334D-6D9F-15F9-47B9092107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6223" y="2562228"/>
            <a:ext cx="6858001" cy="1733548"/>
          </a:xfrm>
          <a:prstGeom prst="rect">
            <a:avLst/>
          </a:prstGeom>
          <a:noFill/>
          <a:ln>
            <a:noFill/>
          </a:ln>
        </p:spPr>
      </p:pic>
    </p:spTree>
    <p:extLst>
      <p:ext uri="{BB962C8B-B14F-4D97-AF65-F5344CB8AC3E}">
        <p14:creationId xmlns:p14="http://schemas.microsoft.com/office/powerpoint/2010/main" val="11407516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223DB5E2-96A7-4DBB-85C0-463B12E546AD}"/>
              </a:ext>
            </a:extLst>
          </p:cNvPr>
          <p:cNvSpPr>
            <a:spLocks noGrp="1"/>
          </p:cNvSpPr>
          <p:nvPr>
            <p:ph type="title"/>
          </p:nvPr>
        </p:nvSpPr>
        <p:spPr>
          <a:xfrm>
            <a:off x="2321169" y="422031"/>
            <a:ext cx="7350369" cy="993531"/>
          </a:xfrm>
        </p:spPr>
        <p:txBody>
          <a:bodyPr>
            <a:normAutofit fontScale="90000"/>
          </a:bodyPr>
          <a:lstStyle/>
          <a:p>
            <a:br>
              <a:rPr lang="fr-FR" sz="4400" b="1" dirty="0">
                <a:solidFill>
                  <a:srgbClr val="09E709"/>
                </a:solidFill>
                <a:latin typeface="+mn-lt"/>
              </a:rPr>
            </a:br>
            <a:r>
              <a:rPr lang="fr-FR" sz="4400" b="1" dirty="0">
                <a:solidFill>
                  <a:srgbClr val="09E709"/>
                </a:solidFill>
                <a:latin typeface="+mn-lt"/>
              </a:rPr>
              <a:t>	B- Project Mission</a:t>
            </a:r>
            <a:br>
              <a:rPr lang="fr-FR" sz="4400" dirty="0">
                <a:solidFill>
                  <a:srgbClr val="09E709"/>
                </a:solidFill>
                <a:latin typeface="+mn-lt"/>
              </a:rPr>
            </a:br>
            <a:endParaRPr lang="fr-FR" dirty="0"/>
          </a:p>
        </p:txBody>
      </p:sp>
      <p:pic>
        <p:nvPicPr>
          <p:cNvPr id="3" name="Image 2">
            <a:extLst>
              <a:ext uri="{FF2B5EF4-FFF2-40B4-BE49-F238E27FC236}">
                <a16:creationId xmlns:a16="http://schemas.microsoft.com/office/drawing/2014/main" id="{83559D78-9981-43B7-8627-9EE335E5C53D}"/>
              </a:ext>
            </a:extLst>
          </p:cNvPr>
          <p:cNvPicPr>
            <a:picLocks noChangeAspect="1"/>
          </p:cNvPicPr>
          <p:nvPr/>
        </p:nvPicPr>
        <p:blipFill>
          <a:blip r:embed="rId3"/>
          <a:stretch>
            <a:fillRect/>
          </a:stretch>
        </p:blipFill>
        <p:spPr>
          <a:xfrm>
            <a:off x="0" y="1644162"/>
            <a:ext cx="10445262" cy="4815133"/>
          </a:xfrm>
          <a:prstGeom prst="rect">
            <a:avLst/>
          </a:prstGeom>
        </p:spPr>
      </p:pic>
      <p:pic>
        <p:nvPicPr>
          <p:cNvPr id="7170" name="Picture 2" descr="Mission Statement - TD9 Radio">
            <a:extLst>
              <a:ext uri="{FF2B5EF4-FFF2-40B4-BE49-F238E27FC236}">
                <a16:creationId xmlns:a16="http://schemas.microsoft.com/office/drawing/2014/main" id="{15C06634-FAF3-9DEA-5024-4EC89D582D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802334" y="2468338"/>
            <a:ext cx="6858001" cy="192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052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re 1">
            <a:extLst>
              <a:ext uri="{FF2B5EF4-FFF2-40B4-BE49-F238E27FC236}">
                <a16:creationId xmlns:a16="http://schemas.microsoft.com/office/drawing/2014/main" id="{4DDBD387-8EEB-4E9E-81BA-17A73F511918}"/>
              </a:ext>
            </a:extLst>
          </p:cNvPr>
          <p:cNvSpPr txBox="1">
            <a:spLocks noGrp="1"/>
          </p:cNvSpPr>
          <p:nvPr>
            <p:ph type="title"/>
          </p:nvPr>
        </p:nvSpPr>
        <p:spPr>
          <a:xfrm>
            <a:off x="2417885" y="365125"/>
            <a:ext cx="7174524" cy="9302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pic>
        <p:nvPicPr>
          <p:cNvPr id="3" name="Image 2">
            <a:extLst>
              <a:ext uri="{FF2B5EF4-FFF2-40B4-BE49-F238E27FC236}">
                <a16:creationId xmlns:a16="http://schemas.microsoft.com/office/drawing/2014/main" id="{3EB71127-FB43-402A-BF86-251439895FC5}"/>
              </a:ext>
            </a:extLst>
          </p:cNvPr>
          <p:cNvPicPr>
            <a:picLocks noChangeAspect="1"/>
          </p:cNvPicPr>
          <p:nvPr/>
        </p:nvPicPr>
        <p:blipFill>
          <a:blip r:embed="rId3"/>
          <a:stretch>
            <a:fillRect/>
          </a:stretch>
        </p:blipFill>
        <p:spPr>
          <a:xfrm>
            <a:off x="1" y="1644073"/>
            <a:ext cx="10483272" cy="5213927"/>
          </a:xfrm>
          <a:prstGeom prst="rect">
            <a:avLst/>
          </a:prstGeom>
        </p:spPr>
      </p:pic>
      <p:pic>
        <p:nvPicPr>
          <p:cNvPr id="5" name="Image 4">
            <a:extLst>
              <a:ext uri="{FF2B5EF4-FFF2-40B4-BE49-F238E27FC236}">
                <a16:creationId xmlns:a16="http://schemas.microsoft.com/office/drawing/2014/main" id="{4CCD6D16-3CBF-C6EF-9DD3-0F97010E3887}"/>
              </a:ext>
            </a:extLst>
          </p:cNvPr>
          <p:cNvPicPr>
            <a:picLocks noChangeAspect="1"/>
          </p:cNvPicPr>
          <p:nvPr/>
        </p:nvPicPr>
        <p:blipFill>
          <a:blip r:embed="rId4"/>
          <a:stretch>
            <a:fillRect/>
          </a:stretch>
        </p:blipFill>
        <p:spPr>
          <a:xfrm rot="5400000">
            <a:off x="7872410" y="2538414"/>
            <a:ext cx="6858001" cy="1781174"/>
          </a:xfrm>
          <a:prstGeom prst="rect">
            <a:avLst/>
          </a:prstGeom>
        </p:spPr>
      </p:pic>
    </p:spTree>
    <p:extLst>
      <p:ext uri="{BB962C8B-B14F-4D97-AF65-F5344CB8AC3E}">
        <p14:creationId xmlns:p14="http://schemas.microsoft.com/office/powerpoint/2010/main" val="1720189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3D40DA-32CB-49D4-BD55-7193CFEB6093}"/>
              </a:ext>
            </a:extLst>
          </p:cNvPr>
          <p:cNvSpPr>
            <a:spLocks noGrp="1"/>
          </p:cNvSpPr>
          <p:nvPr>
            <p:ph type="title"/>
          </p:nvPr>
        </p:nvSpPr>
        <p:spPr>
          <a:xfrm>
            <a:off x="2314574" y="365125"/>
            <a:ext cx="7181851" cy="806450"/>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
        <p:nvSpPr>
          <p:cNvPr id="3" name="Espace réservé du contenu 2">
            <a:extLst>
              <a:ext uri="{FF2B5EF4-FFF2-40B4-BE49-F238E27FC236}">
                <a16:creationId xmlns:a16="http://schemas.microsoft.com/office/drawing/2014/main" id="{E2AD7703-BE60-4830-8F06-3AE1DABCC8D6}"/>
              </a:ext>
            </a:extLst>
          </p:cNvPr>
          <p:cNvSpPr>
            <a:spLocks noGrp="1"/>
          </p:cNvSpPr>
          <p:nvPr>
            <p:ph idx="1"/>
          </p:nvPr>
        </p:nvSpPr>
        <p:spPr>
          <a:xfrm>
            <a:off x="149469" y="1723292"/>
            <a:ext cx="10261356" cy="4624754"/>
          </a:xfrm>
        </p:spPr>
        <p:txBody>
          <a:bodyPr>
            <a:normAutofit/>
          </a:bodyPr>
          <a:lstStyle/>
          <a:p>
            <a:pPr marL="0" indent="0" algn="l">
              <a:buNone/>
            </a:pPr>
            <a:r>
              <a:rPr lang="en-US" sz="2600" b="0" i="0" dirty="0">
                <a:effectLst/>
              </a:rPr>
              <a:t>	</a:t>
            </a:r>
            <a:r>
              <a:rPr lang="en-US" sz="2600" b="1" i="0" dirty="0">
                <a:effectLst/>
              </a:rPr>
              <a:t>C-1- Definition</a:t>
            </a:r>
          </a:p>
          <a:p>
            <a:pPr algn="l"/>
            <a:r>
              <a:rPr lang="en-US" sz="2600" b="0" i="0" dirty="0">
                <a:effectLst/>
              </a:rPr>
              <a:t>A </a:t>
            </a:r>
            <a:r>
              <a:rPr lang="en-US" sz="2600" b="1" i="0" dirty="0">
                <a:solidFill>
                  <a:srgbClr val="00B0F0"/>
                </a:solidFill>
                <a:effectLst/>
              </a:rPr>
              <a:t>Project’s Value </a:t>
            </a:r>
            <a:r>
              <a:rPr lang="en-US" sz="2600" b="0" i="0" dirty="0">
                <a:effectLst/>
              </a:rPr>
              <a:t>is defined by the value a project creates for its stakeholders. </a:t>
            </a:r>
          </a:p>
          <a:p>
            <a:pPr algn="l"/>
            <a:r>
              <a:rPr lang="en-US" sz="2600" b="0" i="0" dirty="0">
                <a:effectLst/>
              </a:rPr>
              <a:t>The </a:t>
            </a:r>
            <a:r>
              <a:rPr lang="en-US" sz="2600" b="1" i="0" dirty="0">
                <a:solidFill>
                  <a:srgbClr val="00B0F0"/>
                </a:solidFill>
                <a:effectLst/>
              </a:rPr>
              <a:t>Project Value </a:t>
            </a:r>
            <a:r>
              <a:rPr lang="en-US" sz="2600" b="0" i="0" dirty="0">
                <a:effectLst/>
              </a:rPr>
              <a:t>could be represented by a single or any combination of </a:t>
            </a:r>
            <a:r>
              <a:rPr lang="en-US" sz="2600" b="1" i="0" dirty="0">
                <a:effectLst/>
              </a:rPr>
              <a:t>efficiency</a:t>
            </a:r>
            <a:r>
              <a:rPr lang="en-US" sz="2600" b="0" i="0" dirty="0">
                <a:effectLst/>
              </a:rPr>
              <a:t>, </a:t>
            </a:r>
            <a:r>
              <a:rPr lang="en-US" sz="2600" b="1" i="0" dirty="0">
                <a:effectLst/>
              </a:rPr>
              <a:t>technical effectiveness </a:t>
            </a:r>
            <a:r>
              <a:rPr lang="en-US" sz="2600" b="0" i="0" dirty="0">
                <a:effectLst/>
              </a:rPr>
              <a:t>and the satisfaction of a project's stakeholder with emphasis on clients and shareholders.</a:t>
            </a:r>
          </a:p>
          <a:p>
            <a:pPr algn="l"/>
            <a:r>
              <a:rPr lang="en-US" sz="2600" b="1" i="0" dirty="0">
                <a:solidFill>
                  <a:srgbClr val="00B0F0"/>
                </a:solidFill>
                <a:effectLst/>
              </a:rPr>
              <a:t>Project Value </a:t>
            </a:r>
            <a:r>
              <a:rPr lang="en-US" sz="2600" b="0" i="0" dirty="0">
                <a:effectLst/>
              </a:rPr>
              <a:t>is not defined in a normative sense, rather it is defined in a relativistic sense as the value of a project could be determined in many different ways depending on its specific context and situation.</a:t>
            </a:r>
            <a:endParaRPr lang="fr-FR" sz="2600" dirty="0"/>
          </a:p>
        </p:txBody>
      </p:sp>
      <p:pic>
        <p:nvPicPr>
          <p:cNvPr id="7" name="Picture 4" descr="4 Ways to Instill Core Values in Your Organization - RedRock Leadership">
            <a:extLst>
              <a:ext uri="{FF2B5EF4-FFF2-40B4-BE49-F238E27FC236}">
                <a16:creationId xmlns:a16="http://schemas.microsoft.com/office/drawing/2014/main" id="{08EE5180-BC15-5A7B-186F-CF85F0B561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5235" y="2551236"/>
            <a:ext cx="6857998" cy="1755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0966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266420-16AC-4FFD-A142-3FCD12F206E4}"/>
              </a:ext>
            </a:extLst>
          </p:cNvPr>
          <p:cNvSpPr>
            <a:spLocks noGrp="1"/>
          </p:cNvSpPr>
          <p:nvPr>
            <p:ph idx="1"/>
          </p:nvPr>
        </p:nvSpPr>
        <p:spPr>
          <a:xfrm>
            <a:off x="140678" y="1825625"/>
            <a:ext cx="10295792" cy="4351338"/>
          </a:xfrm>
        </p:spPr>
        <p:txBody>
          <a:bodyPr/>
          <a:lstStyle/>
          <a:p>
            <a:pPr marL="0" indent="0">
              <a:buNone/>
            </a:pPr>
            <a:r>
              <a:rPr lang="en-US" b="0" i="0" dirty="0">
                <a:solidFill>
                  <a:srgbClr val="000000"/>
                </a:solidFill>
                <a:effectLst/>
                <a:latin typeface="WPRoobert Light"/>
              </a:rPr>
              <a:t>	</a:t>
            </a:r>
            <a:r>
              <a:rPr lang="en-US" b="1" i="0" dirty="0">
                <a:solidFill>
                  <a:srgbClr val="000000"/>
                </a:solidFill>
                <a:effectLst/>
                <a:latin typeface="WPRoobert Light"/>
              </a:rPr>
              <a:t>C-2- Importance</a:t>
            </a:r>
          </a:p>
          <a:p>
            <a:r>
              <a:rPr lang="en-US" b="0" i="0" dirty="0">
                <a:solidFill>
                  <a:srgbClr val="000000"/>
                </a:solidFill>
                <a:effectLst/>
                <a:latin typeface="WPRoobert Light"/>
              </a:rPr>
              <a:t>Values can help define a Project’s personality and help it stand out from the crowd. </a:t>
            </a:r>
          </a:p>
          <a:p>
            <a:r>
              <a:rPr lang="en-US" b="0" i="0" dirty="0">
                <a:solidFill>
                  <a:srgbClr val="000000"/>
                </a:solidFill>
                <a:effectLst/>
                <a:latin typeface="WPRoobert Light"/>
              </a:rPr>
              <a:t>They can make a statement about where a project stands and what it believes in. They can give people focus and a greater sense of purpose and engagement, reinforcing a project’s broader goals and feeding into everyday decisions and work.</a:t>
            </a:r>
          </a:p>
          <a:p>
            <a:r>
              <a:rPr lang="en-US" b="0" i="0" dirty="0">
                <a:solidFill>
                  <a:srgbClr val="000000"/>
                </a:solidFill>
                <a:effectLst/>
                <a:latin typeface="WPRoobert Light"/>
              </a:rPr>
              <a:t> And crucially, values act as one of the building blocks of </a:t>
            </a:r>
            <a:r>
              <a:rPr lang="en-US" b="0" i="0" u="none" strike="noStrike" dirty="0">
                <a:solidFill>
                  <a:srgbClr val="4326C4"/>
                </a:solidFill>
                <a:effectLst/>
                <a:latin typeface="WPRoobert Light"/>
                <a:hlinkClick r:id="rId3"/>
              </a:rPr>
              <a:t>organizational culture</a:t>
            </a:r>
            <a:r>
              <a:rPr lang="en-US" b="0" i="0" dirty="0">
                <a:solidFill>
                  <a:srgbClr val="000000"/>
                </a:solidFill>
                <a:effectLst/>
                <a:latin typeface="WPRoobert Light"/>
              </a:rPr>
              <a:t>, giving a consistent reference point, even in times of change.</a:t>
            </a:r>
            <a:endParaRPr lang="fr-FR" dirty="0"/>
          </a:p>
        </p:txBody>
      </p:sp>
      <p:sp>
        <p:nvSpPr>
          <p:cNvPr id="4" name="Titre 1">
            <a:extLst>
              <a:ext uri="{FF2B5EF4-FFF2-40B4-BE49-F238E27FC236}">
                <a16:creationId xmlns:a16="http://schemas.microsoft.com/office/drawing/2014/main" id="{AC7DD6F7-98AA-4374-8FEA-D4CF89AA6AB5}"/>
              </a:ext>
            </a:extLst>
          </p:cNvPr>
          <p:cNvSpPr>
            <a:spLocks noGrp="1"/>
          </p:cNvSpPr>
          <p:nvPr>
            <p:ph type="title"/>
          </p:nvPr>
        </p:nvSpPr>
        <p:spPr>
          <a:xfrm>
            <a:off x="2338754" y="439615"/>
            <a:ext cx="7271238" cy="826477"/>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pic>
        <p:nvPicPr>
          <p:cNvPr id="8196" name="Picture 4" descr="4 Ways to Instill Core Values in Your Organization - RedRock Leadership">
            <a:extLst>
              <a:ext uri="{FF2B5EF4-FFF2-40B4-BE49-F238E27FC236}">
                <a16:creationId xmlns:a16="http://schemas.microsoft.com/office/drawing/2014/main" id="{C6C55428-E674-2604-03B9-CB062A9B0F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885235" y="2551236"/>
            <a:ext cx="6857998" cy="1755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723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098" name="Picture 2" descr="6 Ways to Live by Your Organization&amp;#39;s Core Values in 2021 | Kudos®">
            <a:extLst>
              <a:ext uri="{FF2B5EF4-FFF2-40B4-BE49-F238E27FC236}">
                <a16:creationId xmlns:a16="http://schemas.microsoft.com/office/drawing/2014/main" id="{F3F663D5-D090-49E1-8019-036F0EE48E3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24854" y="1889064"/>
            <a:ext cx="5036066" cy="4633546"/>
          </a:xfrm>
          <a:prstGeom prst="rect">
            <a:avLst/>
          </a:prstGeom>
          <a:noFill/>
          <a:extLst>
            <a:ext uri="{909E8E84-426E-40DD-AFC4-6F175D3DCCD1}">
              <a14:hiddenFill xmlns:a14="http://schemas.microsoft.com/office/drawing/2010/main">
                <a:solidFill>
                  <a:srgbClr val="FFFFFF"/>
                </a:solidFill>
              </a14:hiddenFill>
            </a:ext>
          </a:extLst>
        </p:spPr>
      </p:pic>
      <p:pic>
        <p:nvPicPr>
          <p:cNvPr id="6" name="Espace réservé du contenu 5">
            <a:extLst>
              <a:ext uri="{FF2B5EF4-FFF2-40B4-BE49-F238E27FC236}">
                <a16:creationId xmlns:a16="http://schemas.microsoft.com/office/drawing/2014/main" id="{FFD3D403-ABAE-408A-A161-49097CC68E56}"/>
              </a:ext>
            </a:extLst>
          </p:cNvPr>
          <p:cNvPicPr>
            <a:picLocks noChangeAspect="1"/>
          </p:cNvPicPr>
          <p:nvPr/>
        </p:nvPicPr>
        <p:blipFill>
          <a:blip r:embed="rId4"/>
          <a:stretch>
            <a:fillRect/>
          </a:stretch>
        </p:blipFill>
        <p:spPr bwMode="auto">
          <a:xfrm rot="5400000">
            <a:off x="7897459" y="2563461"/>
            <a:ext cx="6857999" cy="1731077"/>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7705D0A3-DB0D-46FF-AD01-82A6EA74FEDE}"/>
              </a:ext>
            </a:extLst>
          </p:cNvPr>
          <p:cNvSpPr>
            <a:spLocks noGrp="1"/>
          </p:cNvSpPr>
          <p:nvPr>
            <p:ph type="title"/>
          </p:nvPr>
        </p:nvSpPr>
        <p:spPr>
          <a:xfrm>
            <a:off x="2408127" y="449690"/>
            <a:ext cx="7201865" cy="791308"/>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
        <p:nvSpPr>
          <p:cNvPr id="7" name="ZoneTexte 6">
            <a:extLst>
              <a:ext uri="{FF2B5EF4-FFF2-40B4-BE49-F238E27FC236}">
                <a16:creationId xmlns:a16="http://schemas.microsoft.com/office/drawing/2014/main" id="{70D7179C-7E0A-4CD5-8CB5-53C96E34048E}"/>
              </a:ext>
            </a:extLst>
          </p:cNvPr>
          <p:cNvSpPr txBox="1"/>
          <p:nvPr/>
        </p:nvSpPr>
        <p:spPr>
          <a:xfrm>
            <a:off x="358287" y="2136337"/>
            <a:ext cx="4837967" cy="3693319"/>
          </a:xfrm>
          <a:prstGeom prst="rect">
            <a:avLst/>
          </a:prstGeom>
          <a:noFill/>
        </p:spPr>
        <p:txBody>
          <a:bodyPr wrap="square">
            <a:spAutoFit/>
          </a:bodyPr>
          <a:lstStyle/>
          <a:p>
            <a:pPr algn="l"/>
            <a:r>
              <a:rPr lang="en-US" sz="2600" b="1" i="0" dirty="0">
                <a:solidFill>
                  <a:srgbClr val="202124"/>
                </a:solidFill>
                <a:effectLst/>
              </a:rPr>
              <a:t>What Are Some Common Values?</a:t>
            </a:r>
            <a:endParaRPr lang="en-US" sz="2600" b="0" i="0" dirty="0">
              <a:solidFill>
                <a:srgbClr val="202124"/>
              </a:solidFill>
              <a:effectLst/>
            </a:endParaRPr>
          </a:p>
          <a:p>
            <a:pPr algn="l">
              <a:buFont typeface="Arial" panose="020B0604020202020204" pitchFamily="34" charset="0"/>
              <a:buChar char="•"/>
            </a:pPr>
            <a:r>
              <a:rPr lang="en-US" sz="2600" b="0" i="0" dirty="0">
                <a:solidFill>
                  <a:srgbClr val="202124"/>
                </a:solidFill>
                <a:effectLst/>
              </a:rPr>
              <a:t>Loyalty.</a:t>
            </a:r>
          </a:p>
          <a:p>
            <a:pPr algn="l">
              <a:buFont typeface="Arial" panose="020B0604020202020204" pitchFamily="34" charset="0"/>
              <a:buChar char="•"/>
            </a:pPr>
            <a:r>
              <a:rPr lang="en-US" sz="2600" b="0" i="0" dirty="0">
                <a:solidFill>
                  <a:srgbClr val="202124"/>
                </a:solidFill>
                <a:effectLst/>
              </a:rPr>
              <a:t>Spirituality.</a:t>
            </a:r>
          </a:p>
          <a:p>
            <a:pPr algn="l">
              <a:buFont typeface="Arial" panose="020B0604020202020204" pitchFamily="34" charset="0"/>
              <a:buChar char="•"/>
            </a:pPr>
            <a:r>
              <a:rPr lang="en-US" sz="2600" b="0" i="0" dirty="0">
                <a:solidFill>
                  <a:srgbClr val="202124"/>
                </a:solidFill>
                <a:effectLst/>
              </a:rPr>
              <a:t>Humility.</a:t>
            </a:r>
          </a:p>
          <a:p>
            <a:pPr algn="l">
              <a:buFont typeface="Arial" panose="020B0604020202020204" pitchFamily="34" charset="0"/>
              <a:buChar char="•"/>
            </a:pPr>
            <a:r>
              <a:rPr lang="en-US" sz="2600" b="0" i="0" dirty="0">
                <a:solidFill>
                  <a:srgbClr val="202124"/>
                </a:solidFill>
                <a:effectLst/>
              </a:rPr>
              <a:t>Compassion.</a:t>
            </a:r>
          </a:p>
          <a:p>
            <a:pPr algn="l">
              <a:buFont typeface="Arial" panose="020B0604020202020204" pitchFamily="34" charset="0"/>
              <a:buChar char="•"/>
            </a:pPr>
            <a:r>
              <a:rPr lang="en-US" sz="2600" b="0" i="0" dirty="0">
                <a:solidFill>
                  <a:srgbClr val="202124"/>
                </a:solidFill>
                <a:effectLst/>
              </a:rPr>
              <a:t>Honesty.</a:t>
            </a:r>
          </a:p>
          <a:p>
            <a:pPr algn="l">
              <a:buFont typeface="Arial" panose="020B0604020202020204" pitchFamily="34" charset="0"/>
              <a:buChar char="•"/>
            </a:pPr>
            <a:r>
              <a:rPr lang="en-US" sz="2600" b="0" i="0" dirty="0">
                <a:solidFill>
                  <a:srgbClr val="202124"/>
                </a:solidFill>
                <a:effectLst/>
              </a:rPr>
              <a:t>Kindness.</a:t>
            </a:r>
          </a:p>
          <a:p>
            <a:pPr algn="l">
              <a:buFont typeface="Arial" panose="020B0604020202020204" pitchFamily="34" charset="0"/>
              <a:buChar char="•"/>
            </a:pPr>
            <a:r>
              <a:rPr lang="en-US" sz="2600" b="0" i="0" dirty="0">
                <a:solidFill>
                  <a:srgbClr val="202124"/>
                </a:solidFill>
                <a:effectLst/>
              </a:rPr>
              <a:t>Integrity.</a:t>
            </a:r>
          </a:p>
          <a:p>
            <a:pPr algn="l">
              <a:buFont typeface="Arial" panose="020B0604020202020204" pitchFamily="34" charset="0"/>
              <a:buChar char="•"/>
            </a:pPr>
            <a:r>
              <a:rPr lang="en-US" sz="2600" b="0" i="0" dirty="0">
                <a:solidFill>
                  <a:srgbClr val="202124"/>
                </a:solidFill>
                <a:effectLst/>
              </a:rPr>
              <a:t>Selflessness.</a:t>
            </a:r>
          </a:p>
        </p:txBody>
      </p:sp>
    </p:spTree>
    <p:extLst>
      <p:ext uri="{BB962C8B-B14F-4D97-AF65-F5344CB8AC3E}">
        <p14:creationId xmlns:p14="http://schemas.microsoft.com/office/powerpoint/2010/main" val="1296729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70D2245-4EE8-498A-A107-39C51031F5F4}"/>
              </a:ext>
            </a:extLst>
          </p:cNvPr>
          <p:cNvSpPr txBox="1"/>
          <p:nvPr/>
        </p:nvSpPr>
        <p:spPr>
          <a:xfrm rot="5400000">
            <a:off x="8132887" y="2472709"/>
            <a:ext cx="6576646" cy="1754326"/>
          </a:xfrm>
          <a:prstGeom prst="rect">
            <a:avLst/>
          </a:prstGeom>
          <a:noFill/>
        </p:spPr>
        <p:txBody>
          <a:bodyPr wrap="square">
            <a:spAutoFit/>
          </a:bodyPr>
          <a:lstStyle/>
          <a:p>
            <a:endPar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endParaRPr>
          </a:p>
          <a:p>
            <a:r>
              <a:rPr lang="fr-FR" sz="3600" b="1" i="1"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Project </a:t>
            </a:r>
            <a:r>
              <a:rPr lang="fr-FR" sz="3600" b="1" i="1"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Core</a:t>
            </a:r>
            <a:r>
              <a:rPr lang="fr-FR" sz="3600" b="1" i="1" dirty="0">
                <a:solidFill>
                  <a:srgbClr val="000000"/>
                </a:solidFill>
                <a:latin typeface="Calibri" panose="020F0502020204030204" pitchFamily="34" charset="0"/>
                <a:ea typeface="Times New Roman" panose="02020603050405020304" pitchFamily="18" charset="0"/>
                <a:cs typeface="Arial" panose="020B0604020202020204" pitchFamily="34" charset="0"/>
              </a:rPr>
              <a:t> Values </a:t>
            </a: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fr-FR" sz="3600" b="1" i="1" kern="1200" dirty="0" err="1">
                <a:solidFill>
                  <a:srgbClr val="000000"/>
                </a:solidFill>
                <a:effectLst/>
                <a:latin typeface="Calibri" panose="020F0502020204030204" pitchFamily="34" charset="0"/>
                <a:ea typeface="Times New Roman" panose="02020603050405020304" pitchFamily="18" charset="0"/>
                <a:cs typeface="Arial" panose="020B0604020202020204" pitchFamily="34" charset="0"/>
              </a:rPr>
              <a:t>Examples</a:t>
            </a:r>
            <a:endParaRPr lang="fr-FR" sz="3600" dirty="0"/>
          </a:p>
        </p:txBody>
      </p:sp>
      <p:sp>
        <p:nvSpPr>
          <p:cNvPr id="6" name="Titre 1">
            <a:extLst>
              <a:ext uri="{FF2B5EF4-FFF2-40B4-BE49-F238E27FC236}">
                <a16:creationId xmlns:a16="http://schemas.microsoft.com/office/drawing/2014/main" id="{05FC834C-292C-49F4-8E76-C9BABBA743C5}"/>
              </a:ext>
            </a:extLst>
          </p:cNvPr>
          <p:cNvSpPr>
            <a:spLocks noGrp="1"/>
          </p:cNvSpPr>
          <p:nvPr>
            <p:ph type="title"/>
          </p:nvPr>
        </p:nvSpPr>
        <p:spPr>
          <a:xfrm>
            <a:off x="2356338" y="365125"/>
            <a:ext cx="7306408" cy="769083"/>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pic>
        <p:nvPicPr>
          <p:cNvPr id="8" name="Image 7">
            <a:extLst>
              <a:ext uri="{FF2B5EF4-FFF2-40B4-BE49-F238E27FC236}">
                <a16:creationId xmlns:a16="http://schemas.microsoft.com/office/drawing/2014/main" id="{59D342D9-6486-4004-AB3B-DC043F212DC3}"/>
              </a:ext>
            </a:extLst>
          </p:cNvPr>
          <p:cNvPicPr>
            <a:picLocks noChangeAspect="1"/>
          </p:cNvPicPr>
          <p:nvPr/>
        </p:nvPicPr>
        <p:blipFill>
          <a:blip r:embed="rId3"/>
          <a:stretch>
            <a:fillRect/>
          </a:stretch>
        </p:blipFill>
        <p:spPr>
          <a:xfrm>
            <a:off x="0" y="1661746"/>
            <a:ext cx="10480432" cy="5196254"/>
          </a:xfrm>
          <a:prstGeom prst="rect">
            <a:avLst/>
          </a:prstGeom>
        </p:spPr>
      </p:pic>
    </p:spTree>
    <p:extLst>
      <p:ext uri="{BB962C8B-B14F-4D97-AF65-F5344CB8AC3E}">
        <p14:creationId xmlns:p14="http://schemas.microsoft.com/office/powerpoint/2010/main" val="226181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FAD9641-57B6-46AF-97A1-B07B07156481}"/>
              </a:ext>
            </a:extLst>
          </p:cNvPr>
          <p:cNvSpPr>
            <a:spLocks noGrp="1"/>
          </p:cNvSpPr>
          <p:nvPr>
            <p:ph idx="1"/>
          </p:nvPr>
        </p:nvSpPr>
        <p:spPr>
          <a:xfrm>
            <a:off x="131885" y="1825625"/>
            <a:ext cx="10339753" cy="4351338"/>
          </a:xfrm>
        </p:spPr>
        <p:txBody>
          <a:bodyPr/>
          <a:lstStyle/>
          <a:p>
            <a:pPr marL="0" indent="0" algn="l">
              <a:buNone/>
            </a:pPr>
            <a:r>
              <a:rPr lang="en-US" b="1" i="0" dirty="0">
                <a:solidFill>
                  <a:srgbClr val="000000"/>
                </a:solidFill>
                <a:effectLst/>
                <a:latin typeface="WPRoobert Semibold"/>
              </a:rPr>
              <a:t>	C-3- Relation between Project Values and Project Mission</a:t>
            </a:r>
          </a:p>
          <a:p>
            <a:pPr marL="0" indent="0" algn="l">
              <a:buNone/>
            </a:pPr>
            <a:endParaRPr lang="en-US" b="1" i="0" dirty="0">
              <a:solidFill>
                <a:srgbClr val="000000"/>
              </a:solidFill>
              <a:effectLst/>
              <a:latin typeface="WPRoobert Semibold"/>
            </a:endParaRPr>
          </a:p>
          <a:p>
            <a:pPr algn="l"/>
            <a:r>
              <a:rPr lang="en-US" b="0" i="0" dirty="0">
                <a:solidFill>
                  <a:srgbClr val="000000"/>
                </a:solidFill>
                <a:effectLst/>
                <a:latin typeface="WPRoobert Light"/>
              </a:rPr>
              <a:t>Values and mission statements work together to form the bedrock of a company’s culture:</a:t>
            </a:r>
          </a:p>
          <a:p>
            <a:pPr marL="0" indent="0" algn="l">
              <a:buNone/>
            </a:pPr>
            <a:r>
              <a:rPr lang="en-US" dirty="0">
                <a:solidFill>
                  <a:srgbClr val="000000"/>
                </a:solidFill>
                <a:latin typeface="WPRoobert Light"/>
              </a:rPr>
              <a:t>	*</a:t>
            </a:r>
            <a:r>
              <a:rPr lang="en-US" b="0" i="0" dirty="0">
                <a:solidFill>
                  <a:srgbClr val="000000"/>
                </a:solidFill>
                <a:effectLst/>
                <a:latin typeface="WPRoobert Light"/>
              </a:rPr>
              <a:t> A mission statement tells you where a company is going.</a:t>
            </a:r>
          </a:p>
          <a:p>
            <a:pPr marL="0" indent="0" algn="l">
              <a:buNone/>
            </a:pPr>
            <a:r>
              <a:rPr lang="en-US" dirty="0">
                <a:solidFill>
                  <a:srgbClr val="000000"/>
                </a:solidFill>
                <a:latin typeface="WPRoobert Light"/>
              </a:rPr>
              <a:t>	*</a:t>
            </a:r>
            <a:r>
              <a:rPr lang="en-US" b="0" i="0" dirty="0">
                <a:solidFill>
                  <a:srgbClr val="000000"/>
                </a:solidFill>
                <a:effectLst/>
                <a:latin typeface="WPRoobert Light"/>
              </a:rPr>
              <a:t> Its values tell you how it will act along the way.</a:t>
            </a:r>
          </a:p>
          <a:p>
            <a:endParaRPr lang="fr-FR" dirty="0"/>
          </a:p>
        </p:txBody>
      </p:sp>
      <p:sp>
        <p:nvSpPr>
          <p:cNvPr id="4" name="Titre 1">
            <a:extLst>
              <a:ext uri="{FF2B5EF4-FFF2-40B4-BE49-F238E27FC236}">
                <a16:creationId xmlns:a16="http://schemas.microsoft.com/office/drawing/2014/main" id="{710918E0-717C-413F-8745-D091CE0D8C7C}"/>
              </a:ext>
            </a:extLst>
          </p:cNvPr>
          <p:cNvSpPr>
            <a:spLocks noGrp="1"/>
          </p:cNvSpPr>
          <p:nvPr>
            <p:ph type="title"/>
          </p:nvPr>
        </p:nvSpPr>
        <p:spPr>
          <a:xfrm>
            <a:off x="2338753" y="501162"/>
            <a:ext cx="7218485" cy="764930"/>
          </a:xfrm>
        </p:spPr>
        <p:txBody>
          <a:bodyPr>
            <a:normAutofit/>
          </a:bodyPr>
          <a:lstStyle/>
          <a:p>
            <a:r>
              <a:rPr lang="fr-FR" b="1" i="0" dirty="0">
                <a:solidFill>
                  <a:srgbClr val="444444"/>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pic>
        <p:nvPicPr>
          <p:cNvPr id="9220" name="Picture 4" descr="The value in Values - The Storytellers">
            <a:extLst>
              <a:ext uri="{FF2B5EF4-FFF2-40B4-BE49-F238E27FC236}">
                <a16:creationId xmlns:a16="http://schemas.microsoft.com/office/drawing/2014/main" id="{1E5BA698-1B39-2B96-CC96-E9AAEBF336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8469" y="2574473"/>
            <a:ext cx="6858000" cy="1709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34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FB0A0817-918E-4854-B2AB-7646B5F6AE3F}"/>
              </a:ext>
            </a:extLst>
          </p:cNvPr>
          <p:cNvSpPr>
            <a:spLocks noGrp="1"/>
          </p:cNvSpPr>
          <p:nvPr>
            <p:ph idx="1"/>
          </p:nvPr>
        </p:nvSpPr>
        <p:spPr>
          <a:xfrm>
            <a:off x="0" y="1690688"/>
            <a:ext cx="7271238" cy="4486275"/>
          </a:xfrm>
        </p:spPr>
        <p:txBody>
          <a:bodyPr>
            <a:normAutofit fontScale="92500" lnSpcReduction="20000"/>
          </a:bodyPr>
          <a:lstStyle/>
          <a:p>
            <a:endParaRPr lang="fr-FR" dirty="0"/>
          </a:p>
          <a:p>
            <a:pPr marL="0" indent="0">
              <a:buNone/>
            </a:pPr>
            <a:r>
              <a:rPr lang="fr-FR" sz="4400" b="1" dirty="0">
                <a:latin typeface="Broadway" panose="04040905080B02020502" pitchFamily="82" charset="0"/>
              </a:rPr>
              <a:t>PART II:</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solidFill>
                  <a:srgbClr val="FF0066"/>
                </a:solidFill>
                <a:latin typeface="Broadway" panose="04040905080B02020502" pitchFamily="82" charset="0"/>
              </a:rPr>
              <a:t>Goals </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latin typeface="Broadway" panose="04040905080B02020502" pitchFamily="82" charset="0"/>
              </a:rPr>
              <a:t>&amp;</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solidFill>
                  <a:srgbClr val="FF0000"/>
                </a:solidFill>
                <a:latin typeface="Broadway" panose="04040905080B02020502" pitchFamily="82" charset="0"/>
              </a:rPr>
              <a:t> </a:t>
            </a:r>
            <a:r>
              <a:rPr lang="fr-FR" sz="4400" b="1" dirty="0">
                <a:solidFill>
                  <a:srgbClr val="09E709"/>
                </a:solidFill>
                <a:latin typeface="Broadway" panose="04040905080B02020502" pitchFamily="82" charset="0"/>
              </a:rPr>
              <a:t>Objectives</a:t>
            </a:r>
          </a:p>
        </p:txBody>
      </p:sp>
      <p:pic>
        <p:nvPicPr>
          <p:cNvPr id="4100" name="Picture 4" descr="MSAP Grant / MSAP Goals and Objectives">
            <a:extLst>
              <a:ext uri="{FF2B5EF4-FFF2-40B4-BE49-F238E27FC236}">
                <a16:creationId xmlns:a16="http://schemas.microsoft.com/office/drawing/2014/main" id="{41427920-40FA-4C18-B822-2A71AFCC8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9838" y="0"/>
            <a:ext cx="4692162" cy="6620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713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6F1EAC-719F-4D2E-B3F5-A73728A667C9}"/>
              </a:ext>
            </a:extLst>
          </p:cNvPr>
          <p:cNvSpPr>
            <a:spLocks noGrp="1"/>
          </p:cNvSpPr>
          <p:nvPr>
            <p:ph type="title"/>
          </p:nvPr>
        </p:nvSpPr>
        <p:spPr>
          <a:xfrm>
            <a:off x="2426676" y="681037"/>
            <a:ext cx="7209693" cy="532301"/>
          </a:xfrm>
        </p:spPr>
        <p:txBody>
          <a:bodyPr>
            <a:normAutofit fontScale="90000"/>
          </a:bodyPr>
          <a:lstStyle/>
          <a:p>
            <a:pPr algn="ctr"/>
            <a:r>
              <a:rPr lang="fr-FR" b="1" i="0" dirty="0">
                <a:solidFill>
                  <a:srgbClr val="FFFF00"/>
                </a:solidFill>
                <a:effectLst/>
                <a:latin typeface="+mn-lt"/>
              </a:rPr>
              <a:t>D- Defining Project Goals</a:t>
            </a:r>
            <a:br>
              <a:rPr lang="fr-FR" b="1" i="0" dirty="0">
                <a:solidFill>
                  <a:srgbClr val="0A0100"/>
                </a:solidFill>
                <a:effectLst/>
                <a:latin typeface="allotrope"/>
              </a:rPr>
            </a:br>
            <a:endParaRPr lang="fr-FR" dirty="0"/>
          </a:p>
        </p:txBody>
      </p:sp>
      <p:sp>
        <p:nvSpPr>
          <p:cNvPr id="3" name="Espace réservé du contenu 2">
            <a:extLst>
              <a:ext uri="{FF2B5EF4-FFF2-40B4-BE49-F238E27FC236}">
                <a16:creationId xmlns:a16="http://schemas.microsoft.com/office/drawing/2014/main" id="{D202D248-8901-4F89-8F72-B1B1625F4FC0}"/>
              </a:ext>
            </a:extLst>
          </p:cNvPr>
          <p:cNvSpPr>
            <a:spLocks noGrp="1"/>
          </p:cNvSpPr>
          <p:nvPr>
            <p:ph idx="1"/>
          </p:nvPr>
        </p:nvSpPr>
        <p:spPr>
          <a:xfrm>
            <a:off x="175847" y="1690688"/>
            <a:ext cx="10225454" cy="4486275"/>
          </a:xfrm>
        </p:spPr>
        <p:txBody>
          <a:bodyPr>
            <a:normAutofit/>
          </a:bodyPr>
          <a:lstStyle/>
          <a:p>
            <a:pPr marL="0" indent="0">
              <a:buNone/>
            </a:pPr>
            <a:r>
              <a:rPr lang="fr-FR" b="1" dirty="0"/>
              <a:t>	D-1- What’s a Project Goal?</a:t>
            </a:r>
          </a:p>
          <a:p>
            <a:pPr algn="l"/>
            <a:endParaRPr lang="en-US" sz="2600" b="1" i="0" dirty="0">
              <a:solidFill>
                <a:srgbClr val="FF0000"/>
              </a:solidFill>
              <a:effectLst/>
            </a:endParaRPr>
          </a:p>
          <a:p>
            <a:pPr algn="l"/>
            <a:r>
              <a:rPr lang="en-US" sz="2600" b="1" i="0" dirty="0">
                <a:solidFill>
                  <a:srgbClr val="FF0000"/>
                </a:solidFill>
                <a:effectLst/>
              </a:rPr>
              <a:t>A Project Goal </a:t>
            </a:r>
            <a:r>
              <a:rPr lang="en-US" sz="2600" b="0" i="0" dirty="0">
                <a:solidFill>
                  <a:srgbClr val="333333"/>
                </a:solidFill>
                <a:effectLst/>
              </a:rPr>
              <a:t>is a tangible statement of what a project should achieve.</a:t>
            </a:r>
          </a:p>
          <a:p>
            <a:pPr algn="l"/>
            <a:endParaRPr lang="en-US" sz="2600" b="0" i="0" dirty="0">
              <a:solidFill>
                <a:srgbClr val="333333"/>
              </a:solidFill>
              <a:effectLst/>
            </a:endParaRPr>
          </a:p>
          <a:p>
            <a:pPr algn="l"/>
            <a:r>
              <a:rPr lang="en-US" sz="2600" b="1" i="0" dirty="0">
                <a:solidFill>
                  <a:srgbClr val="FF0000"/>
                </a:solidFill>
                <a:effectLst/>
              </a:rPr>
              <a:t>A Project Goal </a:t>
            </a:r>
            <a:r>
              <a:rPr lang="en-US" sz="2600" b="0" i="0" dirty="0">
                <a:solidFill>
                  <a:srgbClr val="322A2A"/>
                </a:solidFill>
                <a:effectLst/>
              </a:rPr>
              <a:t>describes the projects impact: </a:t>
            </a:r>
            <a:r>
              <a:rPr lang="en-US" sz="2600" b="1" i="0" dirty="0">
                <a:effectLst/>
              </a:rPr>
              <a:t>the long-term </a:t>
            </a:r>
            <a:r>
              <a:rPr lang="en-US" sz="2600" b="0" i="0" dirty="0">
                <a:solidFill>
                  <a:srgbClr val="322A2A"/>
                </a:solidFill>
                <a:effectLst/>
              </a:rPr>
              <a:t>effects that should (also) be triggered. </a:t>
            </a:r>
          </a:p>
          <a:p>
            <a:pPr algn="l"/>
            <a:endParaRPr lang="en-US" sz="2600" b="0" i="0" dirty="0">
              <a:solidFill>
                <a:srgbClr val="322A2A"/>
              </a:solidFill>
              <a:effectLst/>
            </a:endParaRPr>
          </a:p>
          <a:p>
            <a:r>
              <a:rPr lang="en-US" sz="2600" b="1" i="0" dirty="0">
                <a:solidFill>
                  <a:srgbClr val="FF0000"/>
                </a:solidFill>
                <a:effectLst/>
              </a:rPr>
              <a:t>A Project Goal </a:t>
            </a:r>
            <a:r>
              <a:rPr lang="en-US" sz="2600" b="0" i="0" dirty="0">
                <a:solidFill>
                  <a:srgbClr val="333333"/>
                </a:solidFill>
                <a:effectLst/>
              </a:rPr>
              <a:t>describes the desired state that should occur after a project has been executed.</a:t>
            </a:r>
          </a:p>
          <a:p>
            <a:pPr algn="l"/>
            <a:endParaRPr lang="en-US" b="0" i="0" dirty="0">
              <a:solidFill>
                <a:srgbClr val="322A2A"/>
              </a:solidFill>
              <a:effectLst/>
              <a:latin typeface="Akkurat"/>
            </a:endParaRPr>
          </a:p>
        </p:txBody>
      </p:sp>
      <p:pic>
        <p:nvPicPr>
          <p:cNvPr id="5" name="Image 4" descr="Some Alternatives to SMART Goals - Success Series">
            <a:extLst>
              <a:ext uri="{FF2B5EF4-FFF2-40B4-BE49-F238E27FC236}">
                <a16:creationId xmlns:a16="http://schemas.microsoft.com/office/drawing/2014/main" id="{BAF2BB96-7F1C-AA9C-F570-662CE2723B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09382" y="-1"/>
            <a:ext cx="1782618" cy="6779491"/>
          </a:xfrm>
          <a:prstGeom prst="rect">
            <a:avLst/>
          </a:prstGeom>
          <a:noFill/>
          <a:ln>
            <a:noFill/>
          </a:ln>
        </p:spPr>
      </p:pic>
    </p:spTree>
    <p:extLst>
      <p:ext uri="{BB962C8B-B14F-4D97-AF65-F5344CB8AC3E}">
        <p14:creationId xmlns:p14="http://schemas.microsoft.com/office/powerpoint/2010/main" val="1397974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95FC1-B0E7-4CD2-86A5-690B867C5395}"/>
              </a:ext>
            </a:extLst>
          </p:cNvPr>
          <p:cNvSpPr>
            <a:spLocks noGrp="1"/>
          </p:cNvSpPr>
          <p:nvPr>
            <p:ph type="title"/>
          </p:nvPr>
        </p:nvSpPr>
        <p:spPr>
          <a:xfrm>
            <a:off x="2294792" y="365126"/>
            <a:ext cx="7420708" cy="857006"/>
          </a:xfrm>
        </p:spPr>
        <p:txBody>
          <a:bodyPr/>
          <a:lstStyle/>
          <a:p>
            <a:pPr algn="ctr"/>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9229A55F-97B3-434A-9D72-ACF49846D8CA}"/>
              </a:ext>
            </a:extLst>
          </p:cNvPr>
          <p:cNvSpPr>
            <a:spLocks noGrp="1"/>
          </p:cNvSpPr>
          <p:nvPr>
            <p:ph idx="1"/>
          </p:nvPr>
        </p:nvSpPr>
        <p:spPr>
          <a:xfrm>
            <a:off x="167054" y="1825625"/>
            <a:ext cx="10287000" cy="4351338"/>
          </a:xfrm>
        </p:spPr>
        <p:txBody>
          <a:bodyPr>
            <a:normAutofit/>
          </a:bodyPr>
          <a:lstStyle/>
          <a:p>
            <a:pPr algn="just"/>
            <a:r>
              <a:rPr lang="en-US" sz="2600" b="1" i="0" dirty="0">
                <a:solidFill>
                  <a:srgbClr val="FF0000"/>
                </a:solidFill>
                <a:effectLst/>
              </a:rPr>
              <a:t>A Project Goal </a:t>
            </a:r>
            <a:r>
              <a:rPr lang="en-US" sz="2600" b="0" i="0" dirty="0">
                <a:solidFill>
                  <a:srgbClr val="322A2A"/>
                </a:solidFill>
                <a:effectLst/>
              </a:rPr>
              <a:t>provides the link between the project and its direct effects (project objectives), and the overarching goals both within and outside the project.</a:t>
            </a:r>
            <a:endParaRPr lang="fr-FR" sz="2600" dirty="0"/>
          </a:p>
          <a:p>
            <a:pPr algn="just"/>
            <a:endParaRPr lang="en-US" sz="2600" b="0" i="0" dirty="0">
              <a:solidFill>
                <a:srgbClr val="333333"/>
              </a:solidFill>
              <a:effectLst/>
            </a:endParaRPr>
          </a:p>
          <a:p>
            <a:pPr algn="just"/>
            <a:r>
              <a:rPr lang="en-US" sz="2600" b="1" i="0" dirty="0">
                <a:solidFill>
                  <a:srgbClr val="FF0000"/>
                </a:solidFill>
                <a:effectLst/>
              </a:rPr>
              <a:t>Project Goals </a:t>
            </a:r>
            <a:r>
              <a:rPr lang="en-US" sz="2600" b="0" i="0" dirty="0">
                <a:solidFill>
                  <a:srgbClr val="333333"/>
                </a:solidFill>
                <a:effectLst/>
              </a:rPr>
              <a:t>facilitate the planning and setting of milestones. They serve as a benchmark for success in project acceptance.</a:t>
            </a:r>
          </a:p>
          <a:p>
            <a:pPr algn="just"/>
            <a:endParaRPr lang="en-US" sz="2600" dirty="0">
              <a:solidFill>
                <a:srgbClr val="333333"/>
              </a:solidFill>
            </a:endParaRPr>
          </a:p>
          <a:p>
            <a:pPr algn="just"/>
            <a:r>
              <a:rPr lang="en-US" sz="2600" b="0" i="0" dirty="0">
                <a:solidFill>
                  <a:srgbClr val="333333"/>
                </a:solidFill>
                <a:effectLst/>
              </a:rPr>
              <a:t> And last but not least, </a:t>
            </a:r>
            <a:r>
              <a:rPr lang="en-US" sz="2600" b="1" i="0" dirty="0">
                <a:solidFill>
                  <a:srgbClr val="FF0000"/>
                </a:solidFill>
                <a:effectLst/>
              </a:rPr>
              <a:t>Project Goals</a:t>
            </a:r>
            <a:r>
              <a:rPr lang="en-US" sz="2600" b="0" i="0" dirty="0">
                <a:solidFill>
                  <a:srgbClr val="333333"/>
                </a:solidFill>
                <a:effectLst/>
              </a:rPr>
              <a:t> have a motivating effect on the project team, helping to clearly distribute tasks and structure processes without any uncertainties.</a:t>
            </a:r>
          </a:p>
          <a:p>
            <a:endParaRPr lang="fr-FR" dirty="0"/>
          </a:p>
        </p:txBody>
      </p:sp>
      <p:pic>
        <p:nvPicPr>
          <p:cNvPr id="5" name="Image 4" descr="Some Alternatives to SMART Goals - Success Series">
            <a:extLst>
              <a:ext uri="{FF2B5EF4-FFF2-40B4-BE49-F238E27FC236}">
                <a16:creationId xmlns:a16="http://schemas.microsoft.com/office/drawing/2014/main" id="{5796C678-4B6E-0749-04EB-39F73D1BA5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09382" y="-1"/>
            <a:ext cx="1782618" cy="6779491"/>
          </a:xfrm>
          <a:prstGeom prst="rect">
            <a:avLst/>
          </a:prstGeom>
          <a:noFill/>
          <a:ln>
            <a:noFill/>
          </a:ln>
        </p:spPr>
      </p:pic>
    </p:spTree>
    <p:extLst>
      <p:ext uri="{BB962C8B-B14F-4D97-AF65-F5344CB8AC3E}">
        <p14:creationId xmlns:p14="http://schemas.microsoft.com/office/powerpoint/2010/main" val="2147710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CF241E-CD89-43E6-8399-77C724DA0110}"/>
              </a:ext>
            </a:extLst>
          </p:cNvPr>
          <p:cNvSpPr>
            <a:spLocks noGrp="1"/>
          </p:cNvSpPr>
          <p:nvPr>
            <p:ph type="title"/>
          </p:nvPr>
        </p:nvSpPr>
        <p:spPr>
          <a:xfrm>
            <a:off x="2444262" y="365125"/>
            <a:ext cx="8909538" cy="1325563"/>
          </a:xfrm>
        </p:spPr>
        <p:txBody>
          <a:bodyPr/>
          <a:lstStyle/>
          <a:p>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09A4915A-6AD5-42DB-988A-60D6313CFA58}"/>
              </a:ext>
            </a:extLst>
          </p:cNvPr>
          <p:cNvSpPr>
            <a:spLocks noGrp="1"/>
          </p:cNvSpPr>
          <p:nvPr>
            <p:ph idx="1"/>
          </p:nvPr>
        </p:nvSpPr>
        <p:spPr>
          <a:xfrm>
            <a:off x="123092" y="1825625"/>
            <a:ext cx="10339754" cy="4351338"/>
          </a:xfrm>
        </p:spPr>
        <p:txBody>
          <a:bodyPr>
            <a:normAutofit/>
          </a:bodyPr>
          <a:lstStyle/>
          <a:p>
            <a:pPr algn="l"/>
            <a:r>
              <a:rPr lang="en-US" sz="2600" b="1" i="0" dirty="0">
                <a:effectLst/>
              </a:rPr>
              <a:t>A well-formulated </a:t>
            </a:r>
            <a:r>
              <a:rPr lang="en-US" sz="2600" b="1" i="0" dirty="0">
                <a:solidFill>
                  <a:srgbClr val="FF0000"/>
                </a:solidFill>
                <a:effectLst/>
              </a:rPr>
              <a:t>Project Goal</a:t>
            </a:r>
            <a:r>
              <a:rPr lang="en-US" sz="2600" b="1" i="0" dirty="0">
                <a:effectLst/>
              </a:rPr>
              <a:t>:</a:t>
            </a:r>
          </a:p>
          <a:p>
            <a:pPr marL="0" indent="0" algn="l">
              <a:buNone/>
            </a:pPr>
            <a:endParaRPr lang="en-US" sz="2600" b="1" i="0" dirty="0">
              <a:effectLst/>
            </a:endParaRPr>
          </a:p>
          <a:p>
            <a:pPr algn="l"/>
            <a:r>
              <a:rPr lang="en-US" sz="2600" b="1" i="0" dirty="0">
                <a:effectLst/>
              </a:rPr>
              <a:t> </a:t>
            </a:r>
            <a:r>
              <a:rPr lang="en-US" sz="2600" b="0" i="0" dirty="0">
                <a:effectLst/>
              </a:rPr>
              <a:t>Provides a concrete description of the project’s effects at the impact level;</a:t>
            </a:r>
          </a:p>
          <a:p>
            <a:pPr algn="l">
              <a:buFont typeface="Arial" panose="020B0604020202020204" pitchFamily="34" charset="0"/>
              <a:buChar char="•"/>
            </a:pPr>
            <a:r>
              <a:rPr lang="en-US" sz="2600" b="0" i="0" dirty="0">
                <a:effectLst/>
              </a:rPr>
              <a:t>Provides the link between the project </a:t>
            </a:r>
            <a:r>
              <a:rPr lang="en-US" sz="2600" b="0" i="0" dirty="0">
                <a:solidFill>
                  <a:srgbClr val="322A2A"/>
                </a:solidFill>
                <a:effectLst/>
              </a:rPr>
              <a:t>(</a:t>
            </a:r>
            <a:r>
              <a:rPr lang="en-US" sz="2600" b="1" i="0" dirty="0">
                <a:solidFill>
                  <a:srgbClr val="0070C0"/>
                </a:solidFill>
                <a:effectLst/>
              </a:rPr>
              <a:t>the Project Objective</a:t>
            </a:r>
            <a:r>
              <a:rPr lang="en-US" sz="2600" b="0" i="0" dirty="0">
                <a:solidFill>
                  <a:srgbClr val="322A2A"/>
                </a:solidFill>
                <a:effectLst/>
              </a:rPr>
              <a:t>) </a:t>
            </a:r>
            <a:r>
              <a:rPr lang="en-US" sz="2600" b="0" i="0" dirty="0">
                <a:effectLst/>
              </a:rPr>
              <a:t>to the overarching goals.</a:t>
            </a:r>
          </a:p>
          <a:p>
            <a:pPr algn="just"/>
            <a:r>
              <a:rPr lang="en-US" sz="2600" b="0" i="0" dirty="0">
                <a:effectLst/>
              </a:rPr>
              <a:t>Most organizations set goals but few create a detailed plan for how they’ll meet them</a:t>
            </a:r>
            <a:r>
              <a:rPr lang="en-US" sz="5500" b="0" i="0" dirty="0">
                <a:effectLst/>
              </a:rPr>
              <a:t>. </a:t>
            </a:r>
          </a:p>
        </p:txBody>
      </p:sp>
      <p:pic>
        <p:nvPicPr>
          <p:cNvPr id="4" name="Image 3" descr="Some Alternatives to SMART Goals - Success Series">
            <a:extLst>
              <a:ext uri="{FF2B5EF4-FFF2-40B4-BE49-F238E27FC236}">
                <a16:creationId xmlns:a16="http://schemas.microsoft.com/office/drawing/2014/main" id="{6DCE00A2-ED25-430C-9F03-AFB86580C2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09382" y="-1"/>
            <a:ext cx="1782618" cy="6779491"/>
          </a:xfrm>
          <a:prstGeom prst="rect">
            <a:avLst/>
          </a:prstGeom>
          <a:noFill/>
          <a:ln>
            <a:noFill/>
          </a:ln>
        </p:spPr>
      </p:pic>
    </p:spTree>
    <p:extLst>
      <p:ext uri="{BB962C8B-B14F-4D97-AF65-F5344CB8AC3E}">
        <p14:creationId xmlns:p14="http://schemas.microsoft.com/office/powerpoint/2010/main" val="3913692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6622D-67B5-4711-B9E8-B74D56FF6C19}"/>
              </a:ext>
            </a:extLst>
          </p:cNvPr>
          <p:cNvSpPr>
            <a:spLocks noGrp="1"/>
          </p:cNvSpPr>
          <p:nvPr>
            <p:ph type="title"/>
          </p:nvPr>
        </p:nvSpPr>
        <p:spPr>
          <a:xfrm>
            <a:off x="2382714" y="365125"/>
            <a:ext cx="8971085" cy="1325563"/>
          </a:xfrm>
        </p:spPr>
        <p:txBody>
          <a:bodyPr/>
          <a:lstStyle/>
          <a:p>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DA2F5273-0871-4B08-81DE-D5446773E1C4}"/>
              </a:ext>
            </a:extLst>
          </p:cNvPr>
          <p:cNvSpPr>
            <a:spLocks noGrp="1"/>
          </p:cNvSpPr>
          <p:nvPr>
            <p:ph idx="1"/>
          </p:nvPr>
        </p:nvSpPr>
        <p:spPr>
          <a:xfrm>
            <a:off x="167054" y="1825625"/>
            <a:ext cx="10295792" cy="4351338"/>
          </a:xfrm>
        </p:spPr>
        <p:txBody>
          <a:bodyPr>
            <a:normAutofit lnSpcReduction="10000"/>
          </a:bodyPr>
          <a:lstStyle/>
          <a:p>
            <a:pPr marL="0" indent="0">
              <a:buNone/>
            </a:pPr>
            <a:r>
              <a:rPr lang="en-US" b="1" dirty="0">
                <a:solidFill>
                  <a:srgbClr val="000000"/>
                </a:solidFill>
                <a:latin typeface="paralucent"/>
              </a:rPr>
              <a:t>	</a:t>
            </a:r>
            <a:r>
              <a:rPr lang="en-US" sz="2600" b="1" dirty="0">
                <a:solidFill>
                  <a:srgbClr val="000000"/>
                </a:solidFill>
              </a:rPr>
              <a:t>D-</a:t>
            </a:r>
            <a:r>
              <a:rPr lang="en-US" sz="2600" b="1" i="0" dirty="0">
                <a:solidFill>
                  <a:srgbClr val="000000"/>
                </a:solidFill>
                <a:effectLst/>
              </a:rPr>
              <a:t>2-Why you should define a Project Goal</a:t>
            </a:r>
          </a:p>
          <a:p>
            <a:pPr algn="just"/>
            <a:r>
              <a:rPr lang="fr-FR" sz="2600" dirty="0" err="1"/>
              <a:t>P</a:t>
            </a:r>
            <a:r>
              <a:rPr lang="fr-FR" sz="2600" b="0" i="0" dirty="0" err="1">
                <a:effectLst/>
              </a:rPr>
              <a:t>ersonal</a:t>
            </a:r>
            <a:r>
              <a:rPr lang="fr-FR" sz="2600" b="0" i="0" dirty="0">
                <a:effectLst/>
              </a:rPr>
              <a:t> and Professional goals are </a:t>
            </a:r>
            <a:r>
              <a:rPr lang="fr-FR" sz="2600" b="0" i="0" dirty="0" err="1">
                <a:effectLst/>
              </a:rPr>
              <a:t>very</a:t>
            </a:r>
            <a:r>
              <a:rPr lang="fr-FR" sz="2600" b="0" i="0" dirty="0">
                <a:effectLst/>
              </a:rPr>
              <a:t> important </a:t>
            </a:r>
            <a:r>
              <a:rPr lang="fr-FR" sz="2600" b="0" i="0" dirty="0" err="1">
                <a:effectLst/>
              </a:rPr>
              <a:t>because</a:t>
            </a:r>
            <a:r>
              <a:rPr lang="fr-FR" sz="2600" b="0" i="0" dirty="0">
                <a:effectLst/>
              </a:rPr>
              <a:t>:</a:t>
            </a:r>
          </a:p>
          <a:p>
            <a:pPr marL="0" indent="0" algn="just">
              <a:buNone/>
            </a:pPr>
            <a:r>
              <a:rPr lang="en-US" sz="2600" i="0" dirty="0">
                <a:solidFill>
                  <a:srgbClr val="000000"/>
                </a:solidFill>
                <a:effectLst/>
              </a:rPr>
              <a:t>*Goals motivate us to keep going (even if things get hard).</a:t>
            </a:r>
          </a:p>
          <a:p>
            <a:pPr marL="0" indent="0" algn="just">
              <a:buNone/>
            </a:pPr>
            <a:r>
              <a:rPr lang="en-US" sz="2600" i="0" dirty="0">
                <a:solidFill>
                  <a:srgbClr val="000000"/>
                </a:solidFill>
                <a:effectLst/>
              </a:rPr>
              <a:t>*Goals give us a clear direction:</a:t>
            </a:r>
          </a:p>
          <a:p>
            <a:pPr marL="0" indent="0" algn="just">
              <a:buNone/>
            </a:pPr>
            <a:r>
              <a:rPr lang="en-US" sz="2600" b="0" i="0" dirty="0">
                <a:effectLst/>
              </a:rPr>
              <a:t>Some projects are huge in terms of budget, duration and team size. But if we are able to formulate a concise 1/2 sentence project goal, this can really help bind the project team together.</a:t>
            </a:r>
          </a:p>
          <a:p>
            <a:pPr marL="0" indent="0" algn="just">
              <a:buNone/>
            </a:pPr>
            <a:endParaRPr lang="en-US" sz="2600" i="0" dirty="0">
              <a:effectLst/>
            </a:endParaRPr>
          </a:p>
          <a:p>
            <a:pPr algn="just"/>
            <a:r>
              <a:rPr lang="en-US" sz="2600" b="0" i="0" dirty="0">
                <a:effectLst/>
              </a:rPr>
              <a:t>In this lesson, we will compare two popular goal-setting methodologies—</a:t>
            </a:r>
            <a:r>
              <a:rPr lang="en-US" sz="2600" b="1" i="0" dirty="0">
                <a:solidFill>
                  <a:srgbClr val="FF0000"/>
                </a:solidFill>
                <a:effectLst/>
              </a:rPr>
              <a:t>SMART goals </a:t>
            </a:r>
            <a:r>
              <a:rPr lang="en-US" sz="2600" b="0" i="0" dirty="0">
                <a:effectLst/>
              </a:rPr>
              <a:t>and </a:t>
            </a:r>
            <a:r>
              <a:rPr lang="en-US" sz="2600" b="1" i="0" dirty="0">
                <a:solidFill>
                  <a:srgbClr val="FF0000"/>
                </a:solidFill>
                <a:effectLst/>
              </a:rPr>
              <a:t>CLEAR goals</a:t>
            </a:r>
            <a:r>
              <a:rPr lang="en-US" sz="2600" b="0" i="0" dirty="0">
                <a:effectLst/>
              </a:rPr>
              <a:t>.</a:t>
            </a:r>
            <a:endParaRPr lang="fr-FR" sz="2600" dirty="0"/>
          </a:p>
        </p:txBody>
      </p:sp>
      <p:pic>
        <p:nvPicPr>
          <p:cNvPr id="4" name="Image 3" descr="Some Alternatives to SMART Goals - Success Series">
            <a:extLst>
              <a:ext uri="{FF2B5EF4-FFF2-40B4-BE49-F238E27FC236}">
                <a16:creationId xmlns:a16="http://schemas.microsoft.com/office/drawing/2014/main" id="{FBB6ABB1-A72E-A8FB-675D-F69A0E5AC5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09382" y="-1"/>
            <a:ext cx="1782618" cy="6779491"/>
          </a:xfrm>
          <a:prstGeom prst="rect">
            <a:avLst/>
          </a:prstGeom>
          <a:noFill/>
          <a:ln>
            <a:noFill/>
          </a:ln>
        </p:spPr>
      </p:pic>
    </p:spTree>
    <p:extLst>
      <p:ext uri="{BB962C8B-B14F-4D97-AF65-F5344CB8AC3E}">
        <p14:creationId xmlns:p14="http://schemas.microsoft.com/office/powerpoint/2010/main" val="26942448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002D2-9EC9-4ACF-B847-747696A079C0}"/>
              </a:ext>
            </a:extLst>
          </p:cNvPr>
          <p:cNvSpPr>
            <a:spLocks noGrp="1"/>
          </p:cNvSpPr>
          <p:nvPr>
            <p:ph type="title"/>
          </p:nvPr>
        </p:nvSpPr>
        <p:spPr>
          <a:xfrm>
            <a:off x="2286000" y="365125"/>
            <a:ext cx="7422204" cy="936137"/>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D6985B1F-CB89-4238-BFC2-5E3FADDCD04F}"/>
              </a:ext>
            </a:extLst>
          </p:cNvPr>
          <p:cNvSpPr>
            <a:spLocks noGrp="1"/>
          </p:cNvSpPr>
          <p:nvPr>
            <p:ph idx="1"/>
          </p:nvPr>
        </p:nvSpPr>
        <p:spPr>
          <a:xfrm>
            <a:off x="194554" y="1825624"/>
            <a:ext cx="10243226" cy="4575175"/>
          </a:xfrm>
        </p:spPr>
        <p:txBody>
          <a:bodyPr>
            <a:normAutofit/>
          </a:bodyPr>
          <a:lstStyle/>
          <a:p>
            <a:pPr marL="0" indent="0" algn="l" fontAlgn="auto">
              <a:buNone/>
            </a:pPr>
            <a:r>
              <a:rPr lang="en-US" b="0" i="0" dirty="0">
                <a:solidFill>
                  <a:srgbClr val="151B26"/>
                </a:solidFill>
                <a:effectLst/>
                <a:latin typeface="gordita"/>
              </a:rPr>
              <a:t>	</a:t>
            </a:r>
            <a:r>
              <a:rPr lang="en-US" sz="2600" b="1" i="0" dirty="0">
                <a:solidFill>
                  <a:srgbClr val="151B26"/>
                </a:solidFill>
                <a:effectLst/>
              </a:rPr>
              <a:t>D-3- SMART Goals</a:t>
            </a:r>
          </a:p>
          <a:p>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solidFill>
                  <a:srgbClr val="2A2B2C"/>
                </a:solidFill>
                <a:effectLst/>
              </a:rPr>
              <a:t> is an acronym to help you create defined and </a:t>
            </a:r>
          </a:p>
          <a:p>
            <a:pPr marL="0" indent="0">
              <a:buNone/>
            </a:pPr>
            <a:r>
              <a:rPr lang="en-US" sz="2600" b="0" i="0" dirty="0">
                <a:solidFill>
                  <a:srgbClr val="2A2B2C"/>
                </a:solidFill>
                <a:effectLst/>
              </a:rPr>
              <a:t>attainable goals. </a:t>
            </a:r>
          </a:p>
          <a:p>
            <a:r>
              <a:rPr lang="en-US" sz="2600" b="0" i="0" dirty="0">
                <a:solidFill>
                  <a:srgbClr val="2A2B2C"/>
                </a:solidFill>
                <a:effectLst/>
              </a:rPr>
              <a:t>SMART stands for:</a:t>
            </a:r>
          </a:p>
          <a:p>
            <a:pPr marL="0" indent="0" algn="l" fontAlgn="auto">
              <a:buNone/>
            </a:pPr>
            <a:r>
              <a:rPr lang="en-US" sz="2600" b="0" i="0" dirty="0">
                <a:solidFill>
                  <a:srgbClr val="2A2B2C"/>
                </a:solidFill>
                <a:effectLst/>
              </a:rPr>
              <a:t>		*</a:t>
            </a:r>
            <a:r>
              <a:rPr lang="en-US" sz="2600" b="1" i="0" dirty="0">
                <a:solidFill>
                  <a:srgbClr val="FFABAB"/>
                </a:solidFill>
                <a:effectLst/>
              </a:rPr>
              <a:t>Specific</a:t>
            </a:r>
          </a:p>
          <a:p>
            <a:pPr marL="0" indent="0" algn="l" fontAlgn="auto">
              <a:buNone/>
            </a:pPr>
            <a:r>
              <a:rPr lang="en-US" sz="2600" b="0" i="0" dirty="0">
                <a:solidFill>
                  <a:srgbClr val="2A2B2C"/>
                </a:solidFill>
                <a:effectLst/>
              </a:rPr>
              <a:t>			*</a:t>
            </a:r>
            <a:r>
              <a:rPr lang="en-US" sz="2600" b="1" i="0" dirty="0">
                <a:solidFill>
                  <a:srgbClr val="F763D7"/>
                </a:solidFill>
                <a:effectLst/>
              </a:rPr>
              <a:t>Measurable</a:t>
            </a:r>
          </a:p>
          <a:p>
            <a:pPr marL="0" indent="0" algn="l" fontAlgn="auto">
              <a:buNone/>
            </a:pPr>
            <a:r>
              <a:rPr lang="en-US" sz="2600" b="0" i="0" dirty="0">
                <a:solidFill>
                  <a:srgbClr val="2A2B2C"/>
                </a:solidFill>
                <a:effectLst/>
              </a:rPr>
              <a:t>				*</a:t>
            </a:r>
            <a:r>
              <a:rPr lang="en-US" sz="2600" b="1" i="0" dirty="0">
                <a:solidFill>
                  <a:srgbClr val="FFC000"/>
                </a:solidFill>
                <a:effectLst/>
              </a:rPr>
              <a:t>Achievable</a:t>
            </a:r>
          </a:p>
          <a:p>
            <a:pPr marL="0" indent="0" algn="l" fontAlgn="auto">
              <a:buNone/>
            </a:pPr>
            <a:r>
              <a:rPr lang="en-US" sz="2600" b="0" i="0" dirty="0">
                <a:solidFill>
                  <a:srgbClr val="2A2B2C"/>
                </a:solidFill>
                <a:effectLst/>
              </a:rPr>
              <a:t>					*</a:t>
            </a:r>
            <a:r>
              <a:rPr lang="en-US" sz="2600" b="1" i="0" dirty="0">
                <a:solidFill>
                  <a:srgbClr val="92D050"/>
                </a:solidFill>
                <a:effectLst/>
              </a:rPr>
              <a:t>Realistic</a:t>
            </a:r>
          </a:p>
          <a:p>
            <a:pPr marL="0" indent="0" algn="l" fontAlgn="auto">
              <a:buNone/>
            </a:pPr>
            <a:r>
              <a:rPr lang="en-US" sz="2600" b="0" i="0" dirty="0">
                <a:solidFill>
                  <a:srgbClr val="2A2B2C"/>
                </a:solidFill>
                <a:effectLst/>
              </a:rPr>
              <a:t>						*</a:t>
            </a:r>
            <a:r>
              <a:rPr lang="en-US" sz="2600" b="1" i="0" dirty="0">
                <a:solidFill>
                  <a:srgbClr val="00B0F0"/>
                </a:solidFill>
                <a:effectLst/>
              </a:rPr>
              <a:t>Time-bound</a:t>
            </a:r>
          </a:p>
          <a:p>
            <a:pPr marL="0" indent="0">
              <a:buNone/>
            </a:pPr>
            <a:endParaRPr lang="fr-FR" dirty="0"/>
          </a:p>
        </p:txBody>
      </p:sp>
      <p:sp>
        <p:nvSpPr>
          <p:cNvPr id="5" name="Titre 1">
            <a:extLst>
              <a:ext uri="{FF2B5EF4-FFF2-40B4-BE49-F238E27FC236}">
                <a16:creationId xmlns:a16="http://schemas.microsoft.com/office/drawing/2014/main" id="{BA944186-7069-49B2-9178-769FAB4399D6}"/>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7" name="Picture 2" descr="SMART Goal - Definition, Guide, and Importance of Goal Setting">
            <a:extLst>
              <a:ext uri="{FF2B5EF4-FFF2-40B4-BE49-F238E27FC236}">
                <a16:creationId xmlns:a16="http://schemas.microsoft.com/office/drawing/2014/main" id="{C54E53DF-1C5A-640B-CFE2-C391CF130C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381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11A4200-FA4A-4F28-99BC-1AA8F0094867}"/>
              </a:ext>
            </a:extLst>
          </p:cNvPr>
          <p:cNvSpPr>
            <a:spLocks noGrp="1"/>
          </p:cNvSpPr>
          <p:nvPr>
            <p:ph idx="1"/>
          </p:nvPr>
        </p:nvSpPr>
        <p:spPr>
          <a:xfrm>
            <a:off x="158262" y="1690688"/>
            <a:ext cx="10308700" cy="4692527"/>
          </a:xfrm>
        </p:spPr>
        <p:txBody>
          <a:bodyPr>
            <a:normAutofit fontScale="92500" lnSpcReduction="10000"/>
          </a:bodyPr>
          <a:lstStyle/>
          <a:p>
            <a:pPr marL="0" indent="0" algn="just" fontAlgn="auto">
              <a:buNone/>
            </a:pPr>
            <a:r>
              <a:rPr lang="en-US" sz="3700" b="1" i="0" dirty="0">
                <a:solidFill>
                  <a:srgbClr val="F763D7"/>
                </a:solidFill>
                <a:effectLst/>
              </a:rPr>
              <a:t>	</a:t>
            </a:r>
            <a:r>
              <a:rPr lang="en-US" sz="3100" b="1" i="0" dirty="0">
                <a:effectLst/>
              </a:rPr>
              <a:t>*</a:t>
            </a:r>
            <a:r>
              <a:rPr lang="en-US" sz="3100" b="1" i="0" dirty="0">
                <a:solidFill>
                  <a:srgbClr val="FFABAB"/>
                </a:solidFill>
                <a:effectLst/>
              </a:rPr>
              <a:t>Specific</a:t>
            </a:r>
          </a:p>
          <a:p>
            <a:pPr marL="0" indent="0" algn="just" fontAlgn="auto">
              <a:buNone/>
            </a:pPr>
            <a:r>
              <a:rPr lang="en-US" sz="3100" b="0" i="0" dirty="0">
                <a:solidFill>
                  <a:srgbClr val="2A2B2C"/>
                </a:solidFill>
                <a:effectLst/>
              </a:rPr>
              <a:t>Keep in mind that you’re setting your SMART goal to attain a specific objective—not a broad one. </a:t>
            </a:r>
          </a:p>
          <a:p>
            <a:pPr marL="0" indent="0" algn="just" fontAlgn="auto">
              <a:buNone/>
            </a:pPr>
            <a:r>
              <a:rPr lang="en-US" sz="3100" b="1" i="0" dirty="0">
                <a:solidFill>
                  <a:srgbClr val="F763D7"/>
                </a:solidFill>
                <a:effectLst/>
              </a:rPr>
              <a:t>	</a:t>
            </a:r>
            <a:r>
              <a:rPr lang="en-US" sz="3100" b="1" i="0" dirty="0">
                <a:effectLst/>
              </a:rPr>
              <a:t>*</a:t>
            </a:r>
            <a:r>
              <a:rPr lang="en-US" sz="3100" b="1" i="0" dirty="0">
                <a:solidFill>
                  <a:srgbClr val="F763D7"/>
                </a:solidFill>
                <a:effectLst/>
              </a:rPr>
              <a:t>Measurable</a:t>
            </a:r>
          </a:p>
          <a:p>
            <a:pPr marL="0" indent="0" algn="just" fontAlgn="auto">
              <a:buNone/>
            </a:pPr>
            <a:r>
              <a:rPr lang="en-US" sz="3100" b="0" i="0" dirty="0">
                <a:solidFill>
                  <a:srgbClr val="2A2B2C"/>
                </a:solidFill>
                <a:effectLst/>
              </a:rPr>
              <a:t>Your goals should have some sort of objective way to measure them—whether that’s a deadline, a number, a percent change, or some other measurable element.</a:t>
            </a:r>
          </a:p>
          <a:p>
            <a:pPr marL="0" indent="0" algn="just" fontAlgn="auto">
              <a:buNone/>
            </a:pPr>
            <a:r>
              <a:rPr lang="en-US" sz="3100" b="1" i="0" dirty="0">
                <a:solidFill>
                  <a:srgbClr val="F763D7"/>
                </a:solidFill>
                <a:effectLst/>
              </a:rPr>
              <a:t>	</a:t>
            </a:r>
            <a:r>
              <a:rPr lang="en-US" sz="3100" b="1" i="0" dirty="0">
                <a:effectLst/>
              </a:rPr>
              <a:t>*</a:t>
            </a:r>
            <a:r>
              <a:rPr lang="en-US" sz="3100" b="1" i="0" dirty="0">
                <a:solidFill>
                  <a:srgbClr val="FFC000"/>
                </a:solidFill>
                <a:effectLst/>
              </a:rPr>
              <a:t>Achievable</a:t>
            </a:r>
          </a:p>
          <a:p>
            <a:pPr marL="0" indent="0" algn="just" fontAlgn="auto">
              <a:buNone/>
            </a:pPr>
            <a:r>
              <a:rPr lang="en-US" sz="3100" b="0" i="0" dirty="0">
                <a:solidFill>
                  <a:srgbClr val="2A2B2C"/>
                </a:solidFill>
                <a:effectLst/>
              </a:rPr>
              <a:t>Achievable says that your goals shouldn't be totally outside the realm of possibility. Ask yourself this question: Is the goal within your Project Scope? If not, it’s not Achievable.</a:t>
            </a:r>
          </a:p>
          <a:p>
            <a:pPr marL="0" indent="0">
              <a:buNone/>
            </a:pPr>
            <a:endParaRPr lang="fr-FR" dirty="0"/>
          </a:p>
        </p:txBody>
      </p:sp>
      <p:sp>
        <p:nvSpPr>
          <p:cNvPr id="6" name="Titre 1">
            <a:extLst>
              <a:ext uri="{FF2B5EF4-FFF2-40B4-BE49-F238E27FC236}">
                <a16:creationId xmlns:a16="http://schemas.microsoft.com/office/drawing/2014/main" id="{142EAF8D-FA7A-4468-AFCB-0819DC8D8B28}"/>
              </a:ext>
            </a:extLst>
          </p:cNvPr>
          <p:cNvSpPr>
            <a:spLocks noGrp="1"/>
          </p:cNvSpPr>
          <p:nvPr>
            <p:ph type="title"/>
          </p:nvPr>
        </p:nvSpPr>
        <p:spPr>
          <a:xfrm>
            <a:off x="838200" y="365125"/>
            <a:ext cx="10515600" cy="1325563"/>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7" name="Titre 1">
            <a:extLst>
              <a:ext uri="{FF2B5EF4-FFF2-40B4-BE49-F238E27FC236}">
                <a16:creationId xmlns:a16="http://schemas.microsoft.com/office/drawing/2014/main" id="{A197B6EE-706E-4F24-83DB-0867A54B4BE4}"/>
              </a:ext>
            </a:extLst>
          </p:cNvPr>
          <p:cNvSpPr txBox="1">
            <a:spLocks/>
          </p:cNvSpPr>
          <p:nvPr/>
        </p:nvSpPr>
        <p:spPr>
          <a:xfrm>
            <a:off x="2286000" y="365125"/>
            <a:ext cx="7422204" cy="9361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p>
        </p:txBody>
      </p:sp>
      <p:sp>
        <p:nvSpPr>
          <p:cNvPr id="8" name="Titre 1">
            <a:extLst>
              <a:ext uri="{FF2B5EF4-FFF2-40B4-BE49-F238E27FC236}">
                <a16:creationId xmlns:a16="http://schemas.microsoft.com/office/drawing/2014/main" id="{CC753C52-BAC1-4C4B-B08D-2B439A7D2952}"/>
              </a:ext>
            </a:extLst>
          </p:cNvPr>
          <p:cNvSpPr txBox="1">
            <a:spLocks/>
          </p:cNvSpPr>
          <p:nvPr/>
        </p:nvSpPr>
        <p:spPr>
          <a:xfrm>
            <a:off x="2444262" y="439614"/>
            <a:ext cx="7077807"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11266" name="Picture 2" descr="SMART Goal - Definition, Guide, and Importance of Goal Setting">
            <a:extLst>
              <a:ext uri="{FF2B5EF4-FFF2-40B4-BE49-F238E27FC236}">
                <a16:creationId xmlns:a16="http://schemas.microsoft.com/office/drawing/2014/main" id="{4D60909B-FE0C-D441-A909-55C7A346C8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709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A13AB0-A92F-4674-91ED-3290A6927332}"/>
              </a:ext>
            </a:extLst>
          </p:cNvPr>
          <p:cNvSpPr>
            <a:spLocks noGrp="1"/>
          </p:cNvSpPr>
          <p:nvPr>
            <p:ph type="title"/>
          </p:nvPr>
        </p:nvSpPr>
        <p:spPr>
          <a:xfrm>
            <a:off x="2393004" y="365125"/>
            <a:ext cx="7363839"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1CF304D7-1F3A-4EFB-8B68-97AF97083472}"/>
              </a:ext>
            </a:extLst>
          </p:cNvPr>
          <p:cNvSpPr>
            <a:spLocks noGrp="1"/>
          </p:cNvSpPr>
          <p:nvPr>
            <p:ph idx="1"/>
          </p:nvPr>
        </p:nvSpPr>
        <p:spPr>
          <a:xfrm>
            <a:off x="155644" y="1825625"/>
            <a:ext cx="10272034" cy="4351338"/>
          </a:xfrm>
        </p:spPr>
        <p:txBody>
          <a:bodyPr>
            <a:normAutofit fontScale="92500" lnSpcReduction="20000"/>
          </a:bodyPr>
          <a:lstStyle/>
          <a:p>
            <a:pPr marL="0" indent="0" algn="just" fontAlgn="auto">
              <a:buNone/>
            </a:pPr>
            <a:r>
              <a:rPr lang="en-US" b="0" i="0" dirty="0">
                <a:solidFill>
                  <a:srgbClr val="151B26"/>
                </a:solidFill>
                <a:effectLst/>
                <a:latin typeface="gordita"/>
              </a:rPr>
              <a:t>	</a:t>
            </a:r>
            <a:r>
              <a:rPr lang="en-US" b="0" i="0" dirty="0">
                <a:solidFill>
                  <a:srgbClr val="151B26"/>
                </a:solidFill>
                <a:effectLst/>
              </a:rPr>
              <a:t>*</a:t>
            </a:r>
            <a:r>
              <a:rPr lang="en-US" b="1" i="0" dirty="0">
                <a:solidFill>
                  <a:srgbClr val="92D050"/>
                </a:solidFill>
                <a:effectLst/>
              </a:rPr>
              <a:t>Realistic</a:t>
            </a:r>
          </a:p>
          <a:p>
            <a:pPr marL="0" indent="0" algn="just" fontAlgn="auto">
              <a:buNone/>
            </a:pPr>
            <a:r>
              <a:rPr lang="en-US" b="0" i="0" dirty="0">
                <a:effectLst/>
              </a:rPr>
              <a:t>The “A” and “R” of SMART are closely related. In addition to setting Achievable goals, you also want to set Realistic ones. For example, maybe a goal is achievable, but getting there would require every team member to work overtime for six weeks straight. Even though it might be an achievable goal, it’s not a realistic one. </a:t>
            </a:r>
          </a:p>
          <a:p>
            <a:pPr marL="0" indent="0" algn="just" fontAlgn="auto">
              <a:buNone/>
            </a:pPr>
            <a:endParaRPr lang="en-US" b="0" i="0" dirty="0">
              <a:solidFill>
                <a:srgbClr val="2A2B2C"/>
              </a:solidFill>
              <a:effectLst/>
            </a:endParaRPr>
          </a:p>
          <a:p>
            <a:pPr marL="0" indent="0" algn="just" fontAlgn="auto">
              <a:buNone/>
            </a:pPr>
            <a:r>
              <a:rPr lang="en-US" b="0" i="0" dirty="0">
                <a:solidFill>
                  <a:srgbClr val="151B26"/>
                </a:solidFill>
                <a:effectLst/>
              </a:rPr>
              <a:t>	*</a:t>
            </a:r>
            <a:r>
              <a:rPr lang="en-US" b="1" i="0" dirty="0">
                <a:solidFill>
                  <a:srgbClr val="00B0F0"/>
                </a:solidFill>
                <a:effectLst/>
              </a:rPr>
              <a:t>Time-bound</a:t>
            </a:r>
          </a:p>
          <a:p>
            <a:pPr marL="0" indent="0" algn="just" fontAlgn="auto">
              <a:buNone/>
            </a:pPr>
            <a:r>
              <a:rPr lang="en-US" b="0" i="0" dirty="0">
                <a:effectLst/>
              </a:rPr>
              <a:t>Your SMART goal should have an end date. </a:t>
            </a:r>
          </a:p>
          <a:p>
            <a:pPr marL="0" indent="0" algn="just" fontAlgn="auto">
              <a:buNone/>
            </a:pPr>
            <a:r>
              <a:rPr lang="en-US" b="0" i="0" dirty="0">
                <a:effectLst/>
              </a:rPr>
              <a:t>Without a time limit, your project could drag on, have unclear </a:t>
            </a:r>
            <a:r>
              <a:rPr lang="en-US" b="1" i="0" dirty="0">
                <a:solidFill>
                  <a:srgbClr val="00B050"/>
                </a:solidFill>
                <a:effectLst/>
              </a:rPr>
              <a:t>success metrics </a:t>
            </a:r>
            <a:r>
              <a:rPr lang="en-US" b="0" i="0" dirty="0">
                <a:solidFill>
                  <a:srgbClr val="2A2B2C"/>
                </a:solidFill>
                <a:effectLst/>
              </a:rPr>
              <a:t>, and suffer from </a:t>
            </a:r>
            <a:r>
              <a:rPr lang="en-US" b="1" i="0" dirty="0">
                <a:solidFill>
                  <a:srgbClr val="00B050"/>
                </a:solidFill>
                <a:effectLst/>
              </a:rPr>
              <a:t>scope creep </a:t>
            </a:r>
            <a:r>
              <a:rPr lang="en-US" b="0" i="0" dirty="0">
                <a:solidFill>
                  <a:srgbClr val="2A2B2C"/>
                </a:solidFill>
                <a:effectLst/>
              </a:rPr>
              <a:t>. If you haven’t already, make sure you outline a clear </a:t>
            </a:r>
            <a:r>
              <a:rPr lang="en-US" b="1" i="0" dirty="0">
                <a:solidFill>
                  <a:srgbClr val="00B050"/>
                </a:solidFill>
                <a:effectLst/>
              </a:rPr>
              <a:t>project timeline.</a:t>
            </a:r>
          </a:p>
          <a:p>
            <a:pPr marL="0" indent="0">
              <a:buNone/>
            </a:pPr>
            <a:endParaRPr lang="fr-FR" dirty="0"/>
          </a:p>
        </p:txBody>
      </p:sp>
      <p:sp>
        <p:nvSpPr>
          <p:cNvPr id="4" name="Titre 1">
            <a:extLst>
              <a:ext uri="{FF2B5EF4-FFF2-40B4-BE49-F238E27FC236}">
                <a16:creationId xmlns:a16="http://schemas.microsoft.com/office/drawing/2014/main" id="{454394FD-9B3F-4859-9C19-693D0D880CCD}"/>
              </a:ext>
            </a:extLst>
          </p:cNvPr>
          <p:cNvSpPr txBox="1">
            <a:spLocks/>
          </p:cNvSpPr>
          <p:nvPr/>
        </p:nvSpPr>
        <p:spPr>
          <a:xfrm>
            <a:off x="2444262" y="439614"/>
            <a:ext cx="7033846"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5" name="Picture 2" descr="SMART Goal - Definition, Guide, and Importance of Goal Setting">
            <a:extLst>
              <a:ext uri="{FF2B5EF4-FFF2-40B4-BE49-F238E27FC236}">
                <a16:creationId xmlns:a16="http://schemas.microsoft.com/office/drawing/2014/main" id="{E1079449-2332-9BAD-D9DB-5036D4D08A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220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2BC91F-6ACD-4C25-95DF-0308F3E09A92}"/>
              </a:ext>
            </a:extLst>
          </p:cNvPr>
          <p:cNvSpPr>
            <a:spLocks noGrp="1"/>
          </p:cNvSpPr>
          <p:nvPr>
            <p:ph type="title"/>
          </p:nvPr>
        </p:nvSpPr>
        <p:spPr>
          <a:xfrm>
            <a:off x="2363821" y="365125"/>
            <a:ext cx="7227652" cy="1325563"/>
          </a:xfrm>
        </p:spPr>
        <p:txBody>
          <a:bodyPr/>
          <a:lstStyle/>
          <a:p>
            <a:r>
              <a:rPr lang="en-US" b="1" dirty="0">
                <a:solidFill>
                  <a:schemeClr val="bg1"/>
                </a:solidFill>
                <a:latin typeface="+mn-lt"/>
              </a:rPr>
              <a:t> 	</a:t>
            </a:r>
            <a:endParaRPr lang="fr-FR" dirty="0"/>
          </a:p>
        </p:txBody>
      </p:sp>
      <p:sp>
        <p:nvSpPr>
          <p:cNvPr id="3" name="Espace réservé du contenu 2">
            <a:extLst>
              <a:ext uri="{FF2B5EF4-FFF2-40B4-BE49-F238E27FC236}">
                <a16:creationId xmlns:a16="http://schemas.microsoft.com/office/drawing/2014/main" id="{115B55ED-1469-4E5A-8D7F-B72472D8C0BA}"/>
              </a:ext>
            </a:extLst>
          </p:cNvPr>
          <p:cNvSpPr>
            <a:spLocks noGrp="1"/>
          </p:cNvSpPr>
          <p:nvPr>
            <p:ph idx="1"/>
          </p:nvPr>
        </p:nvSpPr>
        <p:spPr>
          <a:xfrm>
            <a:off x="55179" y="1825625"/>
            <a:ext cx="10390083" cy="4351338"/>
          </a:xfrm>
        </p:spPr>
        <p:txBody>
          <a:bodyPr>
            <a:normAutofit/>
          </a:bodyPr>
          <a:lstStyle/>
          <a:p>
            <a:pPr marL="0" indent="0" algn="l" fontAlgn="auto">
              <a:buNone/>
            </a:pPr>
            <a:r>
              <a:rPr lang="en-US" b="0" i="0" dirty="0">
                <a:solidFill>
                  <a:srgbClr val="151B26"/>
                </a:solidFill>
                <a:effectLst/>
                <a:latin typeface="gordita"/>
              </a:rPr>
              <a:t>	</a:t>
            </a:r>
            <a:r>
              <a:rPr lang="en-US" sz="2600" b="1" i="0" dirty="0">
                <a:effectLst/>
              </a:rPr>
              <a:t>D-3-2- What are the benefits of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p>
          <a:p>
            <a:r>
              <a:rPr lang="en-US" sz="2600" b="1" i="0" dirty="0">
                <a:effectLst/>
              </a:rPr>
              <a:t>Clear communication and alignment</a:t>
            </a:r>
            <a:endParaRPr lang="en-US" sz="2600" b="0" i="0" dirty="0">
              <a:effectLst/>
            </a:endParaRPr>
          </a:p>
          <a:p>
            <a:pPr marL="0" indent="0">
              <a:buNone/>
            </a:pPr>
            <a:r>
              <a:rPr lang="en-US" sz="2600" b="0" i="0" dirty="0">
                <a:effectLst/>
              </a:rPr>
              <a:t>When your project team knows exactly what they’re working towards, they’re more motivated and aligned as a team. </a:t>
            </a:r>
          </a:p>
          <a:p>
            <a:pPr marL="0" indent="0">
              <a:buNone/>
            </a:pPr>
            <a:endParaRPr lang="en-US" sz="2600" dirty="0">
              <a:solidFill>
                <a:srgbClr val="2A2B2C"/>
              </a:solidFill>
            </a:endParaRPr>
          </a:p>
          <a:p>
            <a:r>
              <a:rPr lang="en-US" sz="2600" b="1" i="0" dirty="0">
                <a:effectLst/>
              </a:rPr>
              <a:t>Clarity towards project success</a:t>
            </a:r>
            <a:endParaRPr lang="en-US" sz="2600" b="0" i="0" dirty="0">
              <a:solidFill>
                <a:srgbClr val="2A2B2C"/>
              </a:solidFill>
              <a:effectLst/>
            </a:endParaRPr>
          </a:p>
          <a:p>
            <a:pPr marL="0" indent="0">
              <a:buNone/>
            </a:pPr>
            <a:r>
              <a:rPr lang="en-US" sz="2600" b="0" i="0" dirty="0">
                <a:effectLst/>
              </a:rPr>
              <a:t>Have you ever gotten to the end of a project and not really known if you hit your project goals or not?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effectLst/>
              </a:rPr>
              <a:t> </a:t>
            </a:r>
            <a:r>
              <a:rPr lang="en-US" sz="2600" b="1" i="0" dirty="0">
                <a:effectLst/>
              </a:rPr>
              <a:t>Goals</a:t>
            </a:r>
            <a:r>
              <a:rPr lang="en-US" sz="2600" b="0" i="0" dirty="0">
                <a:effectLst/>
              </a:rPr>
              <a:t> help you set clear goals, so you can avoid vague or confusing goal language.</a:t>
            </a:r>
          </a:p>
          <a:p>
            <a:pPr marL="0" indent="0">
              <a:buNone/>
            </a:pPr>
            <a:endParaRPr lang="fr-FR" dirty="0"/>
          </a:p>
        </p:txBody>
      </p:sp>
      <p:sp>
        <p:nvSpPr>
          <p:cNvPr id="4" name="Titre 1">
            <a:extLst>
              <a:ext uri="{FF2B5EF4-FFF2-40B4-BE49-F238E27FC236}">
                <a16:creationId xmlns:a16="http://schemas.microsoft.com/office/drawing/2014/main" id="{47B9A836-E732-4726-9E4B-3B78269E0CC7}"/>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5" name="Picture 2" descr="SMART Goal - Definition, Guide, and Importance of Goal Setting">
            <a:extLst>
              <a:ext uri="{FF2B5EF4-FFF2-40B4-BE49-F238E27FC236}">
                <a16:creationId xmlns:a16="http://schemas.microsoft.com/office/drawing/2014/main" id="{BA0FDBC8-B130-0AB9-5C0B-D3721BE1A2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0012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3AC3C3-0827-465B-8293-A6655A718998}"/>
              </a:ext>
            </a:extLst>
          </p:cNvPr>
          <p:cNvSpPr>
            <a:spLocks noGrp="1"/>
          </p:cNvSpPr>
          <p:nvPr>
            <p:ph type="title"/>
          </p:nvPr>
        </p:nvSpPr>
        <p:spPr>
          <a:xfrm>
            <a:off x="2435468" y="365125"/>
            <a:ext cx="8918331"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2062DC99-4D9F-4576-A503-685DC40E4928}"/>
              </a:ext>
            </a:extLst>
          </p:cNvPr>
          <p:cNvSpPr>
            <a:spLocks noGrp="1"/>
          </p:cNvSpPr>
          <p:nvPr>
            <p:ph idx="1"/>
          </p:nvPr>
        </p:nvSpPr>
        <p:spPr>
          <a:xfrm>
            <a:off x="134008" y="1825624"/>
            <a:ext cx="10293670" cy="4504837"/>
          </a:xfrm>
        </p:spPr>
        <p:txBody>
          <a:bodyPr>
            <a:normAutofit/>
          </a:bodyPr>
          <a:lstStyle/>
          <a:p>
            <a:pPr algn="just"/>
            <a:r>
              <a:rPr lang="en-US" b="1" i="0" dirty="0">
                <a:solidFill>
                  <a:srgbClr val="2A2B2C"/>
                </a:solidFill>
                <a:effectLst/>
              </a:rPr>
              <a:t>Clear roadmap &amp; finish line</a:t>
            </a:r>
          </a:p>
          <a:p>
            <a:pPr marL="0" indent="0" algn="just">
              <a:buNone/>
            </a:pPr>
            <a:r>
              <a:rPr lang="en-US" b="0" i="0" dirty="0">
                <a:solidFill>
                  <a:srgbClr val="2A2B2C"/>
                </a:solidFill>
                <a:effectLst/>
              </a:rPr>
              <a:t>With SMART goals, you know exactly what you want to achieve and which time frame you expect to achieve them by. You’ve verified that these goals are realistic and achievable. And you know you’ll be able to measure them to see if you hit them or not.</a:t>
            </a:r>
          </a:p>
          <a:p>
            <a:pPr marL="0" indent="0" algn="just">
              <a:buNone/>
            </a:pPr>
            <a:endParaRPr lang="en-US" b="0" i="0" dirty="0">
              <a:solidFill>
                <a:srgbClr val="2A2B2C"/>
              </a:solidFill>
              <a:effectLst/>
            </a:endParaRPr>
          </a:p>
          <a:p>
            <a:pPr algn="just"/>
            <a:r>
              <a:rPr lang="en-US" b="1" i="0" dirty="0">
                <a:solidFill>
                  <a:srgbClr val="2A2B2C"/>
                </a:solidFill>
                <a:effectLst/>
              </a:rPr>
              <a:t>Trackable metrics</a:t>
            </a:r>
          </a:p>
          <a:p>
            <a:pPr marL="0" indent="0" algn="just">
              <a:buNone/>
            </a:pPr>
            <a:r>
              <a:rPr lang="en-US" b="0" i="0" dirty="0">
                <a:solidFill>
                  <a:srgbClr val="2A2B2C"/>
                </a:solidFill>
                <a:effectLst/>
              </a:rPr>
              <a:t>When you finish your project, SMART goals help you evaluate its success. </a:t>
            </a:r>
            <a:endParaRPr lang="fr-FR" dirty="0"/>
          </a:p>
        </p:txBody>
      </p:sp>
      <p:sp>
        <p:nvSpPr>
          <p:cNvPr id="4" name="Titre 1">
            <a:extLst>
              <a:ext uri="{FF2B5EF4-FFF2-40B4-BE49-F238E27FC236}">
                <a16:creationId xmlns:a16="http://schemas.microsoft.com/office/drawing/2014/main" id="{670A5C4A-337A-43F1-B409-F2A843384BCB}"/>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5" name="Picture 2" descr="SMART Goal - Definition, Guide, and Importance of Goal Setting">
            <a:extLst>
              <a:ext uri="{FF2B5EF4-FFF2-40B4-BE49-F238E27FC236}">
                <a16:creationId xmlns:a16="http://schemas.microsoft.com/office/drawing/2014/main" id="{6FCC5201-D03D-E1B8-E339-E2741F0D01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94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8F219C-10B0-47B3-8893-C077D7E670A2}"/>
              </a:ext>
            </a:extLst>
          </p:cNvPr>
          <p:cNvSpPr>
            <a:spLocks noGrp="1"/>
          </p:cNvSpPr>
          <p:nvPr>
            <p:ph type="title"/>
          </p:nvPr>
        </p:nvSpPr>
        <p:spPr>
          <a:xfrm>
            <a:off x="2318327" y="341746"/>
            <a:ext cx="7379856" cy="905164"/>
          </a:xfrm>
        </p:spPr>
        <p:txBody>
          <a:bodyPr>
            <a:normAutofit fontScale="90000"/>
          </a:bodyPr>
          <a:lstStyle/>
          <a:p>
            <a:r>
              <a:rPr lang="fr-FR" sz="4000" b="1" i="0" dirty="0">
                <a:solidFill>
                  <a:schemeClr val="bg1"/>
                </a:solidFill>
                <a:effectLst/>
                <a:latin typeface="+mn-lt"/>
              </a:rPr>
              <a:t>	</a:t>
            </a:r>
            <a:br>
              <a:rPr lang="fr-FR" sz="4000" b="1" i="0" dirty="0">
                <a:solidFill>
                  <a:schemeClr val="bg1"/>
                </a:solidFill>
                <a:effectLst/>
                <a:latin typeface="+mn-lt"/>
              </a:rPr>
            </a:br>
            <a:r>
              <a:rPr lang="fr-FR" sz="4000" b="1" i="0" dirty="0">
                <a:solidFill>
                  <a:schemeClr val="bg1"/>
                </a:solidFill>
                <a:effectLst/>
                <a:latin typeface="+mn-lt"/>
              </a:rPr>
              <a:t>	</a:t>
            </a:r>
            <a:br>
              <a:rPr lang="fr-FR" b="0" i="0" dirty="0">
                <a:solidFill>
                  <a:srgbClr val="151B26"/>
                </a:solidFill>
                <a:effectLst/>
                <a:latin typeface="gordita"/>
              </a:rPr>
            </a:br>
            <a:endParaRPr lang="fr-FR" dirty="0"/>
          </a:p>
        </p:txBody>
      </p:sp>
      <p:sp>
        <p:nvSpPr>
          <p:cNvPr id="3" name="Espace réservé du contenu 2">
            <a:extLst>
              <a:ext uri="{FF2B5EF4-FFF2-40B4-BE49-F238E27FC236}">
                <a16:creationId xmlns:a16="http://schemas.microsoft.com/office/drawing/2014/main" id="{1CCE1A9B-B164-44D3-8459-078A11F6C512}"/>
              </a:ext>
            </a:extLst>
          </p:cNvPr>
          <p:cNvSpPr>
            <a:spLocks noGrp="1"/>
          </p:cNvSpPr>
          <p:nvPr>
            <p:ph idx="1"/>
          </p:nvPr>
        </p:nvSpPr>
        <p:spPr>
          <a:xfrm>
            <a:off x="193965" y="1671782"/>
            <a:ext cx="10204904" cy="4701309"/>
          </a:xfrm>
        </p:spPr>
        <p:txBody>
          <a:bodyPr>
            <a:normAutofit/>
          </a:bodyPr>
          <a:lstStyle/>
          <a:p>
            <a:pPr marL="0" indent="0" algn="l" fontAlgn="auto">
              <a:buNone/>
            </a:pPr>
            <a:r>
              <a:rPr lang="en-US" b="0" i="0" dirty="0">
                <a:solidFill>
                  <a:srgbClr val="2A2B2C"/>
                </a:solidFill>
                <a:effectLst/>
                <a:latin typeface="gordita"/>
              </a:rPr>
              <a:t>	</a:t>
            </a:r>
            <a:r>
              <a:rPr lang="en-US" sz="2600" b="1" i="0" dirty="0">
                <a:effectLst/>
              </a:rPr>
              <a:t>D-3-3-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fr-FR" sz="2600" b="1" i="0" dirty="0">
                <a:effectLst/>
              </a:rPr>
              <a:t> -setting </a:t>
            </a:r>
            <a:r>
              <a:rPr lang="fr-FR" sz="2600" b="1" i="0" dirty="0" err="1">
                <a:effectLst/>
              </a:rPr>
              <a:t>template</a:t>
            </a:r>
            <a:endParaRPr lang="fr-FR" sz="2600" b="1" i="0" dirty="0">
              <a:effectLst/>
            </a:endParaRPr>
          </a:p>
          <a:p>
            <a:pPr algn="just"/>
            <a:r>
              <a:rPr lang="en-US" sz="2600" b="0" i="0" dirty="0">
                <a:effectLst/>
              </a:rPr>
              <a:t>When you’re ready to set your own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en-US" sz="2600" b="0" i="0" dirty="0">
                <a:effectLst/>
              </a:rPr>
              <a:t>, start b</a:t>
            </a:r>
            <a:r>
              <a:rPr lang="en-US" sz="2600" b="0" i="0" dirty="0">
                <a:solidFill>
                  <a:srgbClr val="2A2B2C"/>
                </a:solidFill>
                <a:effectLst/>
              </a:rPr>
              <a:t>y writing your project goal as a sentence or two. </a:t>
            </a:r>
          </a:p>
          <a:p>
            <a:pPr marL="0" indent="0" algn="just" fontAlgn="auto">
              <a:buNone/>
            </a:pPr>
            <a:endParaRPr lang="en-US" sz="2600" dirty="0">
              <a:solidFill>
                <a:srgbClr val="2A2B2C"/>
              </a:solidFill>
            </a:endParaRPr>
          </a:p>
          <a:p>
            <a:pPr algn="just"/>
            <a:r>
              <a:rPr lang="en-US" sz="2600" b="0" i="0" dirty="0">
                <a:solidFill>
                  <a:srgbClr val="2A2B2C"/>
                </a:solidFill>
                <a:effectLst/>
              </a:rPr>
              <a:t>Then, apply each of the five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en-US" sz="2600" b="0" i="0" dirty="0">
                <a:solidFill>
                  <a:srgbClr val="2A2B2C"/>
                </a:solidFill>
                <a:effectLst/>
              </a:rPr>
              <a:t> attributes to your goal and make sure you cover all of your bases.</a:t>
            </a:r>
          </a:p>
          <a:p>
            <a:pPr algn="just"/>
            <a:endParaRPr lang="en-US" sz="2600" dirty="0">
              <a:solidFill>
                <a:srgbClr val="2A2B2C"/>
              </a:solidFill>
            </a:endParaRPr>
          </a:p>
          <a:p>
            <a:pPr algn="just"/>
            <a:r>
              <a:rPr lang="en-US" sz="2600" b="0" i="0" dirty="0">
                <a:solidFill>
                  <a:srgbClr val="2A2B2C"/>
                </a:solidFill>
                <a:effectLst/>
              </a:rPr>
              <a:t> When you’re ready to get started, use this template:</a:t>
            </a:r>
          </a:p>
          <a:p>
            <a:pPr marL="0" indent="0" algn="l" fontAlgn="auto">
              <a:buNone/>
            </a:pPr>
            <a:endParaRPr lang="en-US" sz="3100" b="0" i="0" dirty="0">
              <a:solidFill>
                <a:srgbClr val="2A2B2C"/>
              </a:solidFill>
              <a:effectLst/>
            </a:endParaRPr>
          </a:p>
          <a:p>
            <a:pPr marL="0" indent="0" algn="l" fontAlgn="auto">
              <a:buNone/>
            </a:pPr>
            <a:endParaRPr lang="fr-FR" sz="4700" dirty="0"/>
          </a:p>
        </p:txBody>
      </p:sp>
      <p:sp>
        <p:nvSpPr>
          <p:cNvPr id="4" name="Titre 1">
            <a:extLst>
              <a:ext uri="{FF2B5EF4-FFF2-40B4-BE49-F238E27FC236}">
                <a16:creationId xmlns:a16="http://schemas.microsoft.com/office/drawing/2014/main" id="{AEE02DFC-7CEE-4D29-B791-4F754CE703F8}"/>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5" name="Picture 2" descr="SMART Goal - Definition, Guide, and Importance of Goal Setting">
            <a:extLst>
              <a:ext uri="{FF2B5EF4-FFF2-40B4-BE49-F238E27FC236}">
                <a16:creationId xmlns:a16="http://schemas.microsoft.com/office/drawing/2014/main" id="{B26E3026-E566-FB43-53F4-6AAA5DFFE2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480" y="2566482"/>
            <a:ext cx="6858002" cy="17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106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98205A-CBC0-4E36-915F-E353AA98200B}"/>
              </a:ext>
            </a:extLst>
          </p:cNvPr>
          <p:cNvSpPr>
            <a:spLocks noGrp="1"/>
          </p:cNvSpPr>
          <p:nvPr>
            <p:ph idx="1"/>
          </p:nvPr>
        </p:nvSpPr>
        <p:spPr>
          <a:xfrm>
            <a:off x="0" y="1825625"/>
            <a:ext cx="10389140" cy="4351338"/>
          </a:xfrm>
        </p:spPr>
        <p:txBody>
          <a:bodyPr>
            <a:normAutofit/>
          </a:bodyPr>
          <a:lstStyle/>
          <a:p>
            <a:pPr algn="l" fontAlgn="auto">
              <a:buFont typeface="Arial" panose="020B0604020202020204" pitchFamily="34" charset="0"/>
              <a:buChar char="•"/>
            </a:pPr>
            <a:endParaRPr lang="en-US" b="0" i="0" dirty="0">
              <a:solidFill>
                <a:srgbClr val="2A2B2C"/>
              </a:solidFill>
              <a:effectLst/>
              <a:latin typeface="inherit"/>
            </a:endParaRPr>
          </a:p>
          <a:p>
            <a:pPr marL="0" indent="0">
              <a:buNone/>
            </a:pPr>
            <a:endParaRPr lang="fr-FR" dirty="0"/>
          </a:p>
        </p:txBody>
      </p:sp>
      <p:graphicFrame>
        <p:nvGraphicFramePr>
          <p:cNvPr id="5" name="Tableau 5">
            <a:extLst>
              <a:ext uri="{FF2B5EF4-FFF2-40B4-BE49-F238E27FC236}">
                <a16:creationId xmlns:a16="http://schemas.microsoft.com/office/drawing/2014/main" id="{35C692F3-4F09-486A-80B1-F6AAC687744D}"/>
              </a:ext>
            </a:extLst>
          </p:cNvPr>
          <p:cNvGraphicFramePr>
            <a:graphicFrameLocks noGrp="1"/>
          </p:cNvGraphicFramePr>
          <p:nvPr/>
        </p:nvGraphicFramePr>
        <p:xfrm>
          <a:off x="0" y="1893455"/>
          <a:ext cx="12191997" cy="5334000"/>
        </p:xfrm>
        <a:graphic>
          <a:graphicData uri="http://schemas.openxmlformats.org/drawingml/2006/table">
            <a:tbl>
              <a:tblPr firstRow="1" bandRow="1">
                <a:tableStyleId>{22838BEF-8BB2-4498-84A7-C5851F593DF1}</a:tableStyleId>
              </a:tblPr>
              <a:tblGrid>
                <a:gridCol w="4063999">
                  <a:extLst>
                    <a:ext uri="{9D8B030D-6E8A-4147-A177-3AD203B41FA5}">
                      <a16:colId xmlns:a16="http://schemas.microsoft.com/office/drawing/2014/main" val="3480467766"/>
                    </a:ext>
                  </a:extLst>
                </a:gridCol>
                <a:gridCol w="4063999">
                  <a:extLst>
                    <a:ext uri="{9D8B030D-6E8A-4147-A177-3AD203B41FA5}">
                      <a16:colId xmlns:a16="http://schemas.microsoft.com/office/drawing/2014/main" val="4234768485"/>
                    </a:ext>
                  </a:extLst>
                </a:gridCol>
                <a:gridCol w="4063999">
                  <a:extLst>
                    <a:ext uri="{9D8B030D-6E8A-4147-A177-3AD203B41FA5}">
                      <a16:colId xmlns:a16="http://schemas.microsoft.com/office/drawing/2014/main" val="957941272"/>
                    </a:ext>
                  </a:extLst>
                </a:gridCol>
              </a:tblGrid>
              <a:tr h="275964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1" i="0" dirty="0">
                          <a:effectLst/>
                        </a:rPr>
                        <a:t>Initial goal</a:t>
                      </a:r>
                      <a:r>
                        <a:rPr lang="en-US" sz="2600" b="0" i="0" dirty="0">
                          <a:solidFill>
                            <a:srgbClr val="2A2B2C"/>
                          </a:solidFill>
                          <a:effectLst/>
                        </a:rPr>
                        <a:t>: </a:t>
                      </a:r>
                      <a:r>
                        <a:rPr lang="en-US" sz="2600" b="0" i="1" dirty="0">
                          <a:solidFill>
                            <a:srgbClr val="2A2B2C"/>
                          </a:solidFill>
                          <a:effectLst/>
                        </a:rPr>
                        <a:t>Write down whatever your initial goal is. Don’t worry about it not being completely SMART—we’ll get to that later in the template.</a:t>
                      </a:r>
                      <a:endParaRPr lang="en-US" sz="2600" b="0" i="0" dirty="0">
                        <a:solidFill>
                          <a:srgbClr val="2A2B2C"/>
                        </a:solidFill>
                        <a:effectLst/>
                      </a:endParaRPr>
                    </a:p>
                    <a:p>
                      <a:pPr algn="just"/>
                      <a:endParaRPr lang="fr-FR" sz="2600" dirty="0"/>
                    </a:p>
                  </a:txBody>
                  <a:tcPr/>
                </a:tc>
                <a:tc>
                  <a:txBody>
                    <a:bodyPr/>
                    <a:lstStyle/>
                    <a:p>
                      <a:pPr algn="just"/>
                      <a:r>
                        <a:rPr lang="en-US" sz="2600" b="1" i="0" dirty="0">
                          <a:effectLst/>
                        </a:rPr>
                        <a:t>Make it Specific</a:t>
                      </a:r>
                      <a:r>
                        <a:rPr lang="en-US" sz="2600" b="0" i="0" dirty="0">
                          <a:solidFill>
                            <a:srgbClr val="2A2B2C"/>
                          </a:solidFill>
                          <a:effectLst/>
                        </a:rPr>
                        <a:t>: </a:t>
                      </a:r>
                      <a:r>
                        <a:rPr lang="en-US" sz="2600" b="0" i="1" dirty="0">
                          <a:solidFill>
                            <a:srgbClr val="2A2B2C"/>
                          </a:solidFill>
                          <a:effectLst/>
                        </a:rPr>
                        <a:t>Does your goal define exactly what you want to do? If not, re-work the language to make it specific to your particular project</a:t>
                      </a:r>
                      <a:endParaRPr lang="fr-FR" sz="26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1" i="0" dirty="0">
                          <a:effectLst/>
                        </a:rPr>
                        <a:t>Make it Measurable</a:t>
                      </a:r>
                      <a:r>
                        <a:rPr lang="en-US" sz="2600" b="0" i="0" dirty="0">
                          <a:solidFill>
                            <a:srgbClr val="2A2B2C"/>
                          </a:solidFill>
                          <a:effectLst/>
                        </a:rPr>
                        <a:t>: </a:t>
                      </a:r>
                      <a:r>
                        <a:rPr lang="en-US" sz="2600" b="0" i="1" dirty="0">
                          <a:solidFill>
                            <a:srgbClr val="2A2B2C"/>
                          </a:solidFill>
                          <a:effectLst/>
                        </a:rPr>
                        <a:t>Have you established how you’ll measure your goal once your project is complete? If not, add a way to measure success or failure at the end of your project.</a:t>
                      </a:r>
                      <a:endParaRPr lang="en-US" sz="2600" b="0" i="0" dirty="0">
                        <a:solidFill>
                          <a:srgbClr val="2A2B2C"/>
                        </a:solidFill>
                        <a:effectLst/>
                      </a:endParaRPr>
                    </a:p>
                    <a:p>
                      <a:pPr algn="just"/>
                      <a:endParaRPr lang="fr-FR" sz="2600" dirty="0"/>
                    </a:p>
                  </a:txBody>
                  <a:tcPr/>
                </a:tc>
                <a:extLst>
                  <a:ext uri="{0D108BD9-81ED-4DB2-BD59-A6C34878D82A}">
                    <a16:rowId xmlns:a16="http://schemas.microsoft.com/office/drawing/2014/main" val="1044988116"/>
                  </a:ext>
                </a:extLst>
              </a:tr>
              <a:tr h="176617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Exp: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I want to improve our company brand on social media.</a:t>
                      </a:r>
                    </a:p>
                    <a:p>
                      <a:pPr algn="just"/>
                      <a:endParaRPr lang="fr-FR" sz="26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Exp, continued: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 Improve our company brand on Instagram with company-specific hashtags.</a:t>
                      </a:r>
                    </a:p>
                    <a:p>
                      <a:pPr algn="just"/>
                      <a:endParaRPr lang="fr-FR" sz="2600" dirty="0"/>
                    </a:p>
                  </a:txBody>
                  <a:tcPr/>
                </a:tc>
                <a:tc>
                  <a:txBody>
                    <a:bodyPr/>
                    <a:lstStyle/>
                    <a:p>
                      <a:pPr algn="just"/>
                      <a:r>
                        <a:rPr lang="en-US" sz="2600" b="0" i="0" dirty="0">
                          <a:solidFill>
                            <a:srgbClr val="2A2B2C"/>
                          </a:solidFill>
                          <a:effectLst/>
                        </a:rPr>
                        <a:t>Exp continued:</a:t>
                      </a:r>
                    </a:p>
                    <a:p>
                      <a:pPr algn="just"/>
                      <a:r>
                        <a:rPr lang="en-US" sz="2600" b="0" i="0" dirty="0">
                          <a:solidFill>
                            <a:srgbClr val="2A2B2C"/>
                          </a:solidFill>
                          <a:effectLst/>
                        </a:rPr>
                        <a:t> Develop company-specific hashtags to generate 1,000 new Instagram followers</a:t>
                      </a:r>
                      <a:endParaRPr lang="fr-FR" sz="2600" dirty="0"/>
                    </a:p>
                  </a:txBody>
                  <a:tcPr/>
                </a:tc>
                <a:extLst>
                  <a:ext uri="{0D108BD9-81ED-4DB2-BD59-A6C34878D82A}">
                    <a16:rowId xmlns:a16="http://schemas.microsoft.com/office/drawing/2014/main" val="1813326434"/>
                  </a:ext>
                </a:extLst>
              </a:tr>
            </a:tbl>
          </a:graphicData>
        </a:graphic>
      </p:graphicFrame>
      <p:sp>
        <p:nvSpPr>
          <p:cNvPr id="6" name="Titre 1">
            <a:extLst>
              <a:ext uri="{FF2B5EF4-FFF2-40B4-BE49-F238E27FC236}">
                <a16:creationId xmlns:a16="http://schemas.microsoft.com/office/drawing/2014/main" id="{76FBC0AB-8B6F-4FF3-BDFA-BBFE1190B02A}"/>
              </a:ext>
            </a:extLst>
          </p:cNvPr>
          <p:cNvSpPr txBox="1">
            <a:spLocks noGrp="1"/>
          </p:cNvSpPr>
          <p:nvPr>
            <p:ph type="title"/>
          </p:nvPr>
        </p:nvSpPr>
        <p:spPr>
          <a:xfrm>
            <a:off x="2470150" y="365125"/>
            <a:ext cx="7175012" cy="9537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006573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3B0AA-D8C9-4C5C-991C-B7499AFDC04F}"/>
              </a:ext>
            </a:extLst>
          </p:cNvPr>
          <p:cNvSpPr>
            <a:spLocks noGrp="1"/>
          </p:cNvSpPr>
          <p:nvPr>
            <p:ph type="title"/>
          </p:nvPr>
        </p:nvSpPr>
        <p:spPr>
          <a:xfrm>
            <a:off x="2364509" y="365125"/>
            <a:ext cx="7342910" cy="1325563"/>
          </a:xfrm>
        </p:spPr>
        <p:txBody>
          <a:bodyPr/>
          <a:lstStyle/>
          <a:p>
            <a:r>
              <a:rPr lang="fr-FR" b="1" i="0" dirty="0">
                <a:solidFill>
                  <a:schemeClr val="bg1"/>
                </a:solidFill>
                <a:effectLst/>
                <a:latin typeface="+mn-lt"/>
              </a:rPr>
              <a:t>	</a:t>
            </a:r>
            <a:endParaRPr lang="fr-FR" dirty="0"/>
          </a:p>
        </p:txBody>
      </p:sp>
      <p:graphicFrame>
        <p:nvGraphicFramePr>
          <p:cNvPr id="4" name="Tableau 4">
            <a:extLst>
              <a:ext uri="{FF2B5EF4-FFF2-40B4-BE49-F238E27FC236}">
                <a16:creationId xmlns:a16="http://schemas.microsoft.com/office/drawing/2014/main" id="{2C46DB4B-BBE9-4C85-BC5F-363AD4ADA463}"/>
              </a:ext>
            </a:extLst>
          </p:cNvPr>
          <p:cNvGraphicFramePr>
            <a:graphicFrameLocks noGrp="1"/>
          </p:cNvGraphicFramePr>
          <p:nvPr>
            <p:ph idx="1"/>
            <p:extLst>
              <p:ext uri="{D42A27DB-BD31-4B8C-83A1-F6EECF244321}">
                <p14:modId xmlns:p14="http://schemas.microsoft.com/office/powerpoint/2010/main" val="3831805677"/>
              </p:ext>
            </p:extLst>
          </p:nvPr>
        </p:nvGraphicFramePr>
        <p:xfrm>
          <a:off x="0" y="1690688"/>
          <a:ext cx="12192000" cy="5937648"/>
        </p:xfrm>
        <a:graphic>
          <a:graphicData uri="http://schemas.openxmlformats.org/drawingml/2006/table">
            <a:tbl>
              <a:tblPr firstRow="1" bandRow="1">
                <a:tableStyleId>{8A107856-5554-42FB-B03E-39F5DBC370BA}</a:tableStyleId>
              </a:tblPr>
              <a:tblGrid>
                <a:gridCol w="4064000">
                  <a:extLst>
                    <a:ext uri="{9D8B030D-6E8A-4147-A177-3AD203B41FA5}">
                      <a16:colId xmlns:a16="http://schemas.microsoft.com/office/drawing/2014/main" val="778219085"/>
                    </a:ext>
                  </a:extLst>
                </a:gridCol>
                <a:gridCol w="4064000">
                  <a:extLst>
                    <a:ext uri="{9D8B030D-6E8A-4147-A177-3AD203B41FA5}">
                      <a16:colId xmlns:a16="http://schemas.microsoft.com/office/drawing/2014/main" val="119942196"/>
                    </a:ext>
                  </a:extLst>
                </a:gridCol>
                <a:gridCol w="4064000">
                  <a:extLst>
                    <a:ext uri="{9D8B030D-6E8A-4147-A177-3AD203B41FA5}">
                      <a16:colId xmlns:a16="http://schemas.microsoft.com/office/drawing/2014/main" val="1339228485"/>
                    </a:ext>
                  </a:extLst>
                </a:gridCol>
              </a:tblGrid>
              <a:tr h="277580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effectLst/>
                        </a:rPr>
                        <a:t>4-Make it Achievable</a:t>
                      </a:r>
                      <a:r>
                        <a:rPr lang="en-US" sz="2400" b="0" i="0" dirty="0">
                          <a:solidFill>
                            <a:srgbClr val="2A2B2C"/>
                          </a:solidFill>
                          <a:effectLst/>
                        </a:rPr>
                        <a:t>: </a:t>
                      </a:r>
                      <a:r>
                        <a:rPr lang="en-US" sz="2400" b="0" i="1" dirty="0">
                          <a:solidFill>
                            <a:srgbClr val="2A2B2C"/>
                          </a:solidFill>
                          <a:effectLst/>
                        </a:rPr>
                        <a:t>Is your goal something you can achieve, given your project scope? Make sure this specific goal falls within your project capabilities.</a:t>
                      </a:r>
                      <a:endParaRPr lang="en-US" sz="2400" b="0" i="0" dirty="0">
                        <a:solidFill>
                          <a:srgbClr val="2A2B2C"/>
                        </a:solidFill>
                        <a:effectLst/>
                      </a:endParaRPr>
                    </a:p>
                    <a:p>
                      <a:pPr algn="just"/>
                      <a:endParaRPr lang="fr-FR" sz="24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solidFill>
                            <a:srgbClr val="2A2B2C"/>
                          </a:solidFill>
                          <a:effectLst/>
                        </a:rPr>
                        <a:t>5- Make it Realistic</a:t>
                      </a:r>
                      <a:r>
                        <a:rPr lang="en-US" sz="2400" b="0" i="0" dirty="0">
                          <a:solidFill>
                            <a:srgbClr val="2A2B2C"/>
                          </a:solidFill>
                          <a:effectLst/>
                        </a:rPr>
                        <a:t>: </a:t>
                      </a:r>
                      <a:r>
                        <a:rPr lang="en-US" sz="2400" b="0" i="1" dirty="0">
                          <a:solidFill>
                            <a:srgbClr val="2A2B2C"/>
                          </a:solidFill>
                          <a:effectLst/>
                        </a:rPr>
                        <a:t>Can your project team reasonably hit your goal? Even if it’s a stretch goal, make sure this is something you can accomplish with your resources.</a:t>
                      </a:r>
                      <a:endParaRPr lang="en-US" sz="2400" b="0" i="0" dirty="0">
                        <a:solidFill>
                          <a:srgbClr val="2A2B2C"/>
                        </a:solidFill>
                        <a:effectLst/>
                      </a:endParaRPr>
                    </a:p>
                    <a:p>
                      <a:pPr algn="just"/>
                      <a:endParaRPr lang="fr-FR" sz="24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solidFill>
                            <a:srgbClr val="2A2B2C"/>
                          </a:solidFill>
                          <a:effectLst/>
                        </a:rPr>
                        <a:t>6- Make it Time-bound</a:t>
                      </a:r>
                      <a:r>
                        <a:rPr lang="en-US" sz="2400" b="0" i="0" dirty="0">
                          <a:solidFill>
                            <a:srgbClr val="2A2B2C"/>
                          </a:solidFill>
                          <a:effectLst/>
                        </a:rPr>
                        <a:t>: </a:t>
                      </a:r>
                      <a:r>
                        <a:rPr lang="en-US" sz="2400" b="0" i="1" dirty="0">
                          <a:solidFill>
                            <a:srgbClr val="2A2B2C"/>
                          </a:solidFill>
                          <a:effectLst/>
                        </a:rPr>
                        <a:t>By when will you achieve your goal? Make sure you clarify your target date or project timeline in your SMART goal.</a:t>
                      </a:r>
                      <a:endParaRPr lang="en-US" sz="2400" b="0" i="0" dirty="0">
                        <a:solidFill>
                          <a:srgbClr val="2A2B2C"/>
                        </a:solidFill>
                        <a:effectLst/>
                      </a:endParaRPr>
                    </a:p>
                    <a:p>
                      <a:pPr algn="just"/>
                      <a:endParaRPr lang="fr-FR" sz="2400" dirty="0"/>
                    </a:p>
                  </a:txBody>
                  <a:tcPr/>
                </a:tc>
                <a:extLst>
                  <a:ext uri="{0D108BD9-81ED-4DB2-BD59-A6C34878D82A}">
                    <a16:rowId xmlns:a16="http://schemas.microsoft.com/office/drawing/2014/main" val="1540292303"/>
                  </a:ext>
                </a:extLst>
              </a:tr>
              <a:tr h="316184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Develop and use company-specific hashtags, in conjunction with popular hashtags in our industry, to generate 1,000 new Instagram followers.</a:t>
                      </a:r>
                    </a:p>
                    <a:p>
                      <a:pPr algn="just"/>
                      <a:endParaRPr lang="fr-FR" sz="22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Post once daily on Instagram, and ensure every post has a mixture of company-specific hashtags and popular hashtags in our industry in order to generate 1,000 new Instagram followers.</a:t>
                      </a:r>
                    </a:p>
                    <a:p>
                      <a:pPr algn="just"/>
                      <a:endParaRPr lang="fr-FR" sz="22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Post every workday on Instagram for the first half of FY22. Ensure every post has a mixture of company-specific hashtags and popular hashtags in our industry in order to generate 1,000 new Instagram followers by June 30th.</a:t>
                      </a:r>
                    </a:p>
                    <a:p>
                      <a:pPr algn="just"/>
                      <a:endParaRPr lang="fr-FR" sz="2200" dirty="0"/>
                    </a:p>
                  </a:txBody>
                  <a:tcPr/>
                </a:tc>
                <a:extLst>
                  <a:ext uri="{0D108BD9-81ED-4DB2-BD59-A6C34878D82A}">
                    <a16:rowId xmlns:a16="http://schemas.microsoft.com/office/drawing/2014/main" val="1874126438"/>
                  </a:ext>
                </a:extLst>
              </a:tr>
            </a:tbl>
          </a:graphicData>
        </a:graphic>
      </p:graphicFrame>
      <p:sp>
        <p:nvSpPr>
          <p:cNvPr id="5" name="Titre 1">
            <a:extLst>
              <a:ext uri="{FF2B5EF4-FFF2-40B4-BE49-F238E27FC236}">
                <a16:creationId xmlns:a16="http://schemas.microsoft.com/office/drawing/2014/main" id="{4F0CAB9A-523F-4A1D-A501-132325C7F11F}"/>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1735063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D1D6D3-A691-428A-A546-AF3E708B1AD9}"/>
              </a:ext>
            </a:extLst>
          </p:cNvPr>
          <p:cNvSpPr>
            <a:spLocks noGrp="1"/>
          </p:cNvSpPr>
          <p:nvPr>
            <p:ph type="title"/>
          </p:nvPr>
        </p:nvSpPr>
        <p:spPr>
          <a:xfrm>
            <a:off x="2470638" y="365125"/>
            <a:ext cx="8883162" cy="1325563"/>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3321E40B-4255-46D4-A049-19CF7D46AC0D}"/>
              </a:ext>
            </a:extLst>
          </p:cNvPr>
          <p:cNvSpPr>
            <a:spLocks noGrp="1"/>
          </p:cNvSpPr>
          <p:nvPr>
            <p:ph idx="1"/>
          </p:nvPr>
        </p:nvSpPr>
        <p:spPr>
          <a:xfrm>
            <a:off x="237392" y="1811215"/>
            <a:ext cx="10144281" cy="4552640"/>
          </a:xfrm>
        </p:spPr>
        <p:txBody>
          <a:bodyPr>
            <a:normAutofit/>
          </a:bodyPr>
          <a:lstStyle/>
          <a:p>
            <a:pPr marL="0" indent="0" algn="just">
              <a:buNone/>
            </a:pPr>
            <a:r>
              <a:rPr lang="fr-FR" sz="2600" b="1" i="0" dirty="0">
                <a:effectLst/>
              </a:rPr>
              <a:t>	D-4-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fr-FR" sz="2600" b="1" i="0" dirty="0">
                <a:effectLst/>
              </a:rPr>
              <a:t> Goals</a:t>
            </a:r>
          </a:p>
          <a:p>
            <a:pPr marL="0" indent="0" algn="just">
              <a:buNone/>
            </a:pPr>
            <a:endParaRPr lang="fr-FR" sz="2600" b="1" i="0" dirty="0">
              <a:effectLst/>
            </a:endParaRPr>
          </a:p>
          <a:p>
            <a:pPr algn="just"/>
            <a:r>
              <a:rPr lang="fr-FR" sz="2600" b="0" i="0" dirty="0">
                <a:effectLst/>
              </a:rPr>
              <a:t>The 2</a:t>
            </a:r>
            <a:r>
              <a:rPr lang="fr-FR" sz="2600" b="0" i="0" baseline="30000" dirty="0">
                <a:effectLst/>
              </a:rPr>
              <a:t>nd</a:t>
            </a:r>
            <a:r>
              <a:rPr lang="fr-FR" sz="2600" b="0" i="0" dirty="0">
                <a:effectLst/>
              </a:rPr>
              <a:t> </a:t>
            </a:r>
            <a:r>
              <a:rPr lang="fr-FR" sz="2600" b="0" i="0" dirty="0" err="1">
                <a:effectLst/>
              </a:rPr>
              <a:t>popular</a:t>
            </a:r>
            <a:r>
              <a:rPr lang="fr-FR" sz="2600" b="0" i="0" dirty="0">
                <a:effectLst/>
              </a:rPr>
              <a:t> goal-setting </a:t>
            </a:r>
            <a:r>
              <a:rPr lang="fr-FR" sz="2600" b="0" i="0" dirty="0" err="1">
                <a:effectLst/>
              </a:rPr>
              <a:t>methodology</a:t>
            </a:r>
            <a:r>
              <a:rPr lang="fr-FR" sz="2600" b="0" i="0" dirty="0">
                <a:effectLst/>
              </a:rPr>
              <a:t> </a:t>
            </a:r>
            <a:r>
              <a:rPr lang="fr-FR" sz="2600" b="0" i="0" dirty="0" err="1">
                <a:effectLst/>
              </a:rPr>
              <a:t>is</a:t>
            </a:r>
            <a:r>
              <a:rPr lang="fr-FR" sz="2600" b="0" i="0" dirty="0">
                <a:effectLst/>
              </a:rPr>
              <a:t>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fr-FR" sz="2600" b="1" i="0" dirty="0">
                <a:solidFill>
                  <a:srgbClr val="FF0000"/>
                </a:solidFill>
                <a:effectLst/>
              </a:rPr>
              <a:t> Goals</a:t>
            </a:r>
          </a:p>
          <a:p>
            <a:pPr marL="0" indent="0" algn="just">
              <a:buNone/>
            </a:pPr>
            <a:endParaRPr lang="en-US" sz="2600" b="1" i="0" dirty="0">
              <a:solidFill>
                <a:srgbClr val="FF0000"/>
              </a:solidFill>
              <a:effectLst/>
            </a:endParaRPr>
          </a:p>
          <a:p>
            <a:pPr algn="just"/>
            <a:r>
              <a:rPr lang="en-US" sz="2600" b="0" i="0" dirty="0">
                <a:effectLst/>
              </a:rPr>
              <a:t>The problem with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effectLst/>
              </a:rPr>
              <a:t> Goals is that they just haven't kept up with the </a:t>
            </a:r>
            <a:r>
              <a:rPr lang="en-US" sz="2600" b="1" i="0" dirty="0">
                <a:solidFill>
                  <a:srgbClr val="0070C0"/>
                </a:solidFill>
                <a:effectLst/>
              </a:rPr>
              <a:t>faster</a:t>
            </a:r>
            <a:r>
              <a:rPr lang="en-US" sz="2600" b="0" i="0" dirty="0">
                <a:solidFill>
                  <a:srgbClr val="474747"/>
                </a:solidFill>
                <a:effectLst/>
              </a:rPr>
              <a:t>, </a:t>
            </a:r>
            <a:r>
              <a:rPr lang="en-US" sz="2600" b="1" i="0" dirty="0">
                <a:solidFill>
                  <a:srgbClr val="0070C0"/>
                </a:solidFill>
                <a:effectLst/>
              </a:rPr>
              <a:t>more-agile environment </a:t>
            </a:r>
            <a:r>
              <a:rPr lang="en-US" sz="2600" b="0" i="0" dirty="0">
                <a:effectLst/>
              </a:rPr>
              <a:t>that most businesses find themselves in today. </a:t>
            </a:r>
          </a:p>
          <a:p>
            <a:pPr algn="just"/>
            <a:endParaRPr lang="en-US" sz="2600" dirty="0"/>
          </a:p>
          <a:p>
            <a:pPr algn="just"/>
            <a:r>
              <a:rPr lang="en-US" sz="2600" b="0" i="0" dirty="0">
                <a:effectLst/>
              </a:rPr>
              <a:t>These new business environments require a new way of setting goals, thus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en-US" sz="2600" b="0" i="0" dirty="0">
                <a:effectLst/>
              </a:rPr>
              <a:t> goals. </a:t>
            </a:r>
            <a:endParaRPr lang="fr-FR" sz="2600" dirty="0"/>
          </a:p>
        </p:txBody>
      </p:sp>
      <p:pic>
        <p:nvPicPr>
          <p:cNvPr id="9220" name="Picture 4" descr="CLEAR Goals, Colorful Gears Concept Stock Vector - Illustration of objective,  strategy: 210361344">
            <a:extLst>
              <a:ext uri="{FF2B5EF4-FFF2-40B4-BE49-F238E27FC236}">
                <a16:creationId xmlns:a16="http://schemas.microsoft.com/office/drawing/2014/main" id="{7C124B45-EB9C-4BD4-8A90-027D9A275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49891" y="2321748"/>
            <a:ext cx="6363853" cy="172036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B80DCDE5-B46A-4905-8284-29D3C9FA6311}"/>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0326729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C46E44-FA43-47A6-813D-C99FF9A3AEFF}"/>
              </a:ext>
            </a:extLst>
          </p:cNvPr>
          <p:cNvSpPr>
            <a:spLocks noGrp="1"/>
          </p:cNvSpPr>
          <p:nvPr>
            <p:ph type="title"/>
          </p:nvPr>
        </p:nvSpPr>
        <p:spPr>
          <a:xfrm>
            <a:off x="2142836" y="365125"/>
            <a:ext cx="9210964"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463F873F-B4D0-4A9B-97E5-D8FA0EFF458C}"/>
              </a:ext>
            </a:extLst>
          </p:cNvPr>
          <p:cNvSpPr>
            <a:spLocks noGrp="1"/>
          </p:cNvSpPr>
          <p:nvPr>
            <p:ph idx="1"/>
          </p:nvPr>
        </p:nvSpPr>
        <p:spPr>
          <a:xfrm>
            <a:off x="212436" y="1825624"/>
            <a:ext cx="10243128" cy="4528993"/>
          </a:xfrm>
        </p:spPr>
        <p:txBody>
          <a:bodyPr>
            <a:normAutofit fontScale="92500" lnSpcReduction="10000"/>
          </a:bodyPr>
          <a:lstStyle/>
          <a:p>
            <a:pPr marL="0" indent="0" algn="just">
              <a:buNone/>
            </a:pPr>
            <a:r>
              <a:rPr lang="en-US" b="1" i="0" dirty="0">
                <a:solidFill>
                  <a:srgbClr val="00B050"/>
                </a:solidFill>
                <a:effectLst/>
              </a:rPr>
              <a:t>C</a:t>
            </a:r>
            <a:r>
              <a:rPr lang="en-US" b="1" i="0" dirty="0">
                <a:solidFill>
                  <a:srgbClr val="00B0F0"/>
                </a:solidFill>
                <a:effectLst/>
              </a:rPr>
              <a:t>L</a:t>
            </a:r>
            <a:r>
              <a:rPr lang="en-US" b="1" i="0" dirty="0">
                <a:solidFill>
                  <a:srgbClr val="FF5050"/>
                </a:solidFill>
                <a:effectLst/>
              </a:rPr>
              <a:t>E</a:t>
            </a:r>
            <a:r>
              <a:rPr lang="en-US" b="1" i="0" dirty="0">
                <a:solidFill>
                  <a:srgbClr val="7030A0"/>
                </a:solidFill>
                <a:effectLst/>
              </a:rPr>
              <a:t>A</a:t>
            </a:r>
            <a:r>
              <a:rPr lang="en-US" b="1" i="0" dirty="0">
                <a:solidFill>
                  <a:srgbClr val="FFC000"/>
                </a:solidFill>
                <a:effectLst/>
              </a:rPr>
              <a:t>R</a:t>
            </a:r>
            <a:r>
              <a:rPr lang="en-US" b="0" i="0" dirty="0">
                <a:solidFill>
                  <a:srgbClr val="474747"/>
                </a:solidFill>
                <a:effectLst/>
              </a:rPr>
              <a:t> stands for:</a:t>
            </a:r>
          </a:p>
          <a:p>
            <a:pPr marL="0" indent="0" algn="just">
              <a:buNone/>
            </a:pPr>
            <a:r>
              <a:rPr lang="en-US" b="1" i="0" dirty="0">
                <a:solidFill>
                  <a:srgbClr val="474747"/>
                </a:solidFill>
                <a:effectLst/>
              </a:rPr>
              <a:t>	*</a:t>
            </a:r>
            <a:r>
              <a:rPr lang="en-US" b="1" i="0" dirty="0">
                <a:solidFill>
                  <a:srgbClr val="00B050"/>
                </a:solidFill>
                <a:effectLst/>
              </a:rPr>
              <a:t>Collaborative</a:t>
            </a:r>
            <a:r>
              <a:rPr lang="en-US" b="0" i="0" dirty="0">
                <a:solidFill>
                  <a:srgbClr val="00B050"/>
                </a:solidFill>
                <a:effectLst/>
              </a:rPr>
              <a:t> </a:t>
            </a:r>
            <a:r>
              <a:rPr lang="en-US" b="0" i="0" dirty="0">
                <a:solidFill>
                  <a:srgbClr val="474747"/>
                </a:solidFill>
                <a:effectLst/>
              </a:rPr>
              <a:t>(Goals should encourage employees to work together collaboratively and in teams)</a:t>
            </a:r>
          </a:p>
          <a:p>
            <a:pPr marL="0" indent="0" algn="just">
              <a:buNone/>
            </a:pPr>
            <a:r>
              <a:rPr lang="en-US" b="1" i="0" dirty="0">
                <a:solidFill>
                  <a:srgbClr val="474747"/>
                </a:solidFill>
                <a:effectLst/>
              </a:rPr>
              <a:t>	*</a:t>
            </a:r>
            <a:r>
              <a:rPr lang="en-US" b="1" i="0" dirty="0">
                <a:solidFill>
                  <a:srgbClr val="00B0F0"/>
                </a:solidFill>
                <a:effectLst/>
              </a:rPr>
              <a:t>Limited</a:t>
            </a:r>
            <a:r>
              <a:rPr lang="en-US" b="0" i="0" dirty="0">
                <a:solidFill>
                  <a:srgbClr val="00B0F0"/>
                </a:solidFill>
                <a:effectLst/>
              </a:rPr>
              <a:t> </a:t>
            </a:r>
            <a:r>
              <a:rPr lang="en-US" b="0" i="0" dirty="0">
                <a:solidFill>
                  <a:srgbClr val="474747"/>
                </a:solidFill>
                <a:effectLst/>
              </a:rPr>
              <a:t>(Goals should be limited in both scope and duration)</a:t>
            </a:r>
          </a:p>
          <a:p>
            <a:pPr marL="0" indent="0" algn="just">
              <a:buNone/>
            </a:pPr>
            <a:r>
              <a:rPr lang="en-US" b="1" i="0" dirty="0">
                <a:solidFill>
                  <a:srgbClr val="474747"/>
                </a:solidFill>
                <a:effectLst/>
              </a:rPr>
              <a:t>	*</a:t>
            </a:r>
            <a:r>
              <a:rPr lang="en-US" b="1" i="0" dirty="0">
                <a:solidFill>
                  <a:srgbClr val="FF5050"/>
                </a:solidFill>
                <a:effectLst/>
              </a:rPr>
              <a:t>Emotional</a:t>
            </a:r>
            <a:r>
              <a:rPr lang="en-US" b="0" i="0" dirty="0">
                <a:solidFill>
                  <a:srgbClr val="474747"/>
                </a:solidFill>
                <a:effectLst/>
              </a:rPr>
              <a:t> (Goals should make an emotional connection to employees, tapping into their energy and passion)</a:t>
            </a:r>
          </a:p>
          <a:p>
            <a:pPr marL="0" indent="0" algn="just">
              <a:buNone/>
            </a:pPr>
            <a:r>
              <a:rPr lang="en-US" b="1" dirty="0">
                <a:solidFill>
                  <a:srgbClr val="474747"/>
                </a:solidFill>
              </a:rPr>
              <a:t>	*</a:t>
            </a:r>
            <a:r>
              <a:rPr lang="en-US" b="1" i="0" dirty="0">
                <a:solidFill>
                  <a:srgbClr val="7030A0"/>
                </a:solidFill>
                <a:effectLst/>
              </a:rPr>
              <a:t>Appreciable</a:t>
            </a:r>
            <a:r>
              <a:rPr lang="en-US" b="0" i="0" dirty="0">
                <a:solidFill>
                  <a:srgbClr val="7030A0"/>
                </a:solidFill>
                <a:effectLst/>
              </a:rPr>
              <a:t> </a:t>
            </a:r>
            <a:r>
              <a:rPr lang="en-US" b="0" i="0" dirty="0">
                <a:solidFill>
                  <a:srgbClr val="474747"/>
                </a:solidFill>
                <a:effectLst/>
              </a:rPr>
              <a:t>(Large goals should be broken down into smaller goals so they can be accomplished more quickly and easily for long-term gain)</a:t>
            </a:r>
          </a:p>
          <a:p>
            <a:pPr marL="0" indent="0" algn="just">
              <a:buNone/>
            </a:pPr>
            <a:r>
              <a:rPr lang="en-US" b="1" dirty="0">
                <a:solidFill>
                  <a:srgbClr val="474747"/>
                </a:solidFill>
              </a:rPr>
              <a:t>	*</a:t>
            </a:r>
            <a:r>
              <a:rPr lang="en-US" b="1" i="0" dirty="0">
                <a:solidFill>
                  <a:srgbClr val="FFC000"/>
                </a:solidFill>
                <a:effectLst/>
              </a:rPr>
              <a:t>Refinable</a:t>
            </a:r>
            <a:r>
              <a:rPr lang="en-US" b="0" i="0" dirty="0">
                <a:solidFill>
                  <a:srgbClr val="474747"/>
                </a:solidFill>
                <a:effectLst/>
              </a:rPr>
              <a:t> (Set goals with a headstrong and steadfast objective, but as new situations or information arise, give yourself permission to refine and modify your goals)</a:t>
            </a:r>
          </a:p>
          <a:p>
            <a:pPr marL="0" indent="0">
              <a:buNone/>
            </a:pPr>
            <a:endParaRPr lang="fr-FR" dirty="0"/>
          </a:p>
        </p:txBody>
      </p:sp>
      <p:sp>
        <p:nvSpPr>
          <p:cNvPr id="4" name="Titre 1">
            <a:extLst>
              <a:ext uri="{FF2B5EF4-FFF2-40B4-BE49-F238E27FC236}">
                <a16:creationId xmlns:a16="http://schemas.microsoft.com/office/drawing/2014/main" id="{D4AD038D-5438-4F0B-B14A-540367709C0A}"/>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pic>
        <p:nvPicPr>
          <p:cNvPr id="5" name="Picture 4" descr="CLEAR Goals, Colorful Gears Concept Stock Vector - Illustration of objective,  strategy: 210361344">
            <a:extLst>
              <a:ext uri="{FF2B5EF4-FFF2-40B4-BE49-F238E27FC236}">
                <a16:creationId xmlns:a16="http://schemas.microsoft.com/office/drawing/2014/main" id="{C86B6520-AD4E-C551-FA15-8373DF719F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149891" y="2321748"/>
            <a:ext cx="6363853" cy="1720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0034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E8EDB2-23ED-4B5E-9EEC-531973B20E42}"/>
              </a:ext>
            </a:extLst>
          </p:cNvPr>
          <p:cNvSpPr>
            <a:spLocks noGrp="1"/>
          </p:cNvSpPr>
          <p:nvPr>
            <p:ph type="title"/>
          </p:nvPr>
        </p:nvSpPr>
        <p:spPr/>
        <p:txBody>
          <a:bodyPr/>
          <a:lstStyle/>
          <a:p>
            <a:br>
              <a:rPr lang="en-US" b="0" i="0" dirty="0">
                <a:solidFill>
                  <a:srgbClr val="151B26"/>
                </a:solidFill>
                <a:effectLst/>
                <a:latin typeface="gordita"/>
              </a:rPr>
            </a:br>
            <a:endParaRPr lang="fr-FR" dirty="0"/>
          </a:p>
        </p:txBody>
      </p:sp>
      <p:sp>
        <p:nvSpPr>
          <p:cNvPr id="3" name="Espace réservé du contenu 2">
            <a:extLst>
              <a:ext uri="{FF2B5EF4-FFF2-40B4-BE49-F238E27FC236}">
                <a16:creationId xmlns:a16="http://schemas.microsoft.com/office/drawing/2014/main" id="{18015DD0-F7D4-4D97-AE1F-0BA3C8CFC694}"/>
              </a:ext>
            </a:extLst>
          </p:cNvPr>
          <p:cNvSpPr>
            <a:spLocks noGrp="1"/>
          </p:cNvSpPr>
          <p:nvPr>
            <p:ph idx="1"/>
          </p:nvPr>
        </p:nvSpPr>
        <p:spPr>
          <a:xfrm>
            <a:off x="149470" y="1450428"/>
            <a:ext cx="10287000" cy="4869127"/>
          </a:xfrm>
        </p:spPr>
        <p:txBody>
          <a:bodyPr>
            <a:normAutofit/>
          </a:bodyPr>
          <a:lstStyle/>
          <a:p>
            <a:pPr marL="0" indent="0">
              <a:buNone/>
            </a:pPr>
            <a:r>
              <a:rPr lang="en-US" b="0" i="0" dirty="0">
                <a:solidFill>
                  <a:srgbClr val="151B26"/>
                </a:solidFill>
                <a:effectLst/>
                <a:latin typeface="gordita"/>
              </a:rPr>
              <a:t>	</a:t>
            </a:r>
          </a:p>
          <a:p>
            <a:pPr marL="0" indent="0" algn="just">
              <a:buNone/>
            </a:pPr>
            <a:r>
              <a:rPr lang="en-US" dirty="0">
                <a:solidFill>
                  <a:srgbClr val="151B26"/>
                </a:solidFill>
                <a:latin typeface="gordita"/>
              </a:rPr>
              <a:t>	</a:t>
            </a:r>
            <a:r>
              <a:rPr lang="en-US" sz="2600" b="1" dirty="0">
                <a:solidFill>
                  <a:srgbClr val="151B26"/>
                </a:solidFill>
              </a:rPr>
              <a:t>E-1- </a:t>
            </a:r>
            <a:r>
              <a:rPr lang="en-US" sz="2600" b="1" i="0" dirty="0">
                <a:solidFill>
                  <a:srgbClr val="151B26"/>
                </a:solidFill>
                <a:effectLst/>
              </a:rPr>
              <a:t>Project Objectives vs. Project Goals</a:t>
            </a:r>
          </a:p>
          <a:p>
            <a:pPr marL="0" indent="0" algn="just">
              <a:buNone/>
            </a:pPr>
            <a:endParaRPr lang="en-US" sz="2600" b="1" i="0" dirty="0">
              <a:solidFill>
                <a:srgbClr val="151B26"/>
              </a:solidFill>
              <a:effectLst/>
            </a:endParaRPr>
          </a:p>
          <a:p>
            <a:pPr algn="just" fontAlgn="auto"/>
            <a:r>
              <a:rPr lang="en-US" sz="2600" b="0" i="0" dirty="0">
                <a:effectLst/>
              </a:rPr>
              <a:t>Though some teams may use these interchangeably, there is a distinct difference between Project Goals and Objectives. </a:t>
            </a:r>
          </a:p>
          <a:p>
            <a:pPr marL="0" indent="0" algn="just" fontAlgn="auto">
              <a:buNone/>
            </a:pPr>
            <a:endParaRPr lang="en-US" sz="2600" b="0" i="0" dirty="0">
              <a:effectLst/>
            </a:endParaRPr>
          </a:p>
          <a:p>
            <a:pPr algn="just" fontAlgn="auto"/>
            <a:r>
              <a:rPr lang="en-US" sz="2600" b="0" i="0" dirty="0">
                <a:effectLst/>
              </a:rPr>
              <a:t>In general, Project Goals are higher-level than Project Objectives. </a:t>
            </a:r>
          </a:p>
          <a:p>
            <a:pPr marL="0" indent="0" algn="just" fontAlgn="auto">
              <a:buNone/>
            </a:pPr>
            <a:endParaRPr lang="en-US" sz="2600" b="0" i="0" dirty="0">
              <a:effectLst/>
            </a:endParaRPr>
          </a:p>
          <a:p>
            <a:pPr algn="just" fontAlgn="auto"/>
            <a:r>
              <a:rPr lang="en-US" sz="2600" b="0" i="0" dirty="0">
                <a:effectLst/>
              </a:rPr>
              <a:t>Your project Goals should outline what happens once your project is successful, and how your project aligns with overall Project Objectives</a:t>
            </a:r>
            <a:r>
              <a:rPr lang="en-US" sz="2600" b="0" i="0" dirty="0">
                <a:solidFill>
                  <a:srgbClr val="2A2B2C"/>
                </a:solidFill>
                <a:effectLst/>
              </a:rPr>
              <a:t>.</a:t>
            </a:r>
          </a:p>
          <a:p>
            <a:pPr marL="0" indent="0">
              <a:buNone/>
            </a:pPr>
            <a:endParaRPr lang="fr-FR" dirty="0"/>
          </a:p>
        </p:txBody>
      </p:sp>
      <p:sp>
        <p:nvSpPr>
          <p:cNvPr id="5" name="ZoneTexte 4">
            <a:extLst>
              <a:ext uri="{FF2B5EF4-FFF2-40B4-BE49-F238E27FC236}">
                <a16:creationId xmlns:a16="http://schemas.microsoft.com/office/drawing/2014/main" id="{D359960B-03E3-466F-BDCF-018197B3A4BF}"/>
              </a:ext>
            </a:extLst>
          </p:cNvPr>
          <p:cNvSpPr txBox="1"/>
          <p:nvPr/>
        </p:nvSpPr>
        <p:spPr>
          <a:xfrm>
            <a:off x="2294792" y="569223"/>
            <a:ext cx="7323993" cy="677108"/>
          </a:xfrm>
          <a:prstGeom prst="rect">
            <a:avLst/>
          </a:prstGeom>
          <a:noFill/>
        </p:spPr>
        <p:txBody>
          <a:bodyPr wrap="square">
            <a:spAutoFit/>
          </a:bodyPr>
          <a:lstStyle/>
          <a:p>
            <a:pPr algn="ctr"/>
            <a:r>
              <a:rPr lang="fr-FR" sz="3700" b="1" i="0" dirty="0">
                <a:solidFill>
                  <a:srgbClr val="FF66FF"/>
                </a:solidFill>
                <a:effectLst/>
                <a:latin typeface="+mn-lt"/>
              </a:rPr>
              <a:t>E- Project Objectives</a:t>
            </a:r>
            <a:endParaRPr lang="fr-FR" sz="3700" dirty="0">
              <a:solidFill>
                <a:srgbClr val="FF66FF"/>
              </a:solidFill>
            </a:endParaRPr>
          </a:p>
        </p:txBody>
      </p:sp>
      <p:pic>
        <p:nvPicPr>
          <p:cNvPr id="13314" name="Picture 2" descr="Objectives Stock Illustration - Download Image Now - iStock">
            <a:extLst>
              <a:ext uri="{FF2B5EF4-FFF2-40B4-BE49-F238E27FC236}">
                <a16:creationId xmlns:a16="http://schemas.microsoft.com/office/drawing/2014/main" id="{41289F7A-F703-B412-F5F3-8F4D113B25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5233" y="2551235"/>
            <a:ext cx="6858000" cy="175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9236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82AD36-F0E0-49C1-9E0D-B459122CACEE}"/>
              </a:ext>
            </a:extLst>
          </p:cNvPr>
          <p:cNvSpPr>
            <a:spLocks noGrp="1"/>
          </p:cNvSpPr>
          <p:nvPr>
            <p:ph type="title"/>
          </p:nvPr>
        </p:nvSpPr>
        <p:spPr>
          <a:xfrm>
            <a:off x="2336800" y="729672"/>
            <a:ext cx="7389091" cy="424873"/>
          </a:xfrm>
        </p:spPr>
        <p:txBody>
          <a:bodyPr>
            <a:normAutofit fontScale="90000"/>
          </a:bodyPr>
          <a:lstStyle/>
          <a:p>
            <a:r>
              <a:rPr lang="fr-FR" sz="3800" b="1" i="0" dirty="0">
                <a:solidFill>
                  <a:schemeClr val="bg1"/>
                </a:solidFill>
                <a:effectLst/>
                <a:latin typeface="+mn-lt"/>
              </a:rPr>
              <a:t>	</a:t>
            </a:r>
            <a:br>
              <a:rPr lang="fr-FR" sz="3800" b="1" i="0" dirty="0">
                <a:solidFill>
                  <a:schemeClr val="bg1"/>
                </a:solidFill>
                <a:effectLst/>
                <a:latin typeface="+mn-lt"/>
              </a:rPr>
            </a:br>
            <a:r>
              <a:rPr lang="fr-FR" sz="3800" b="1" i="0" dirty="0">
                <a:solidFill>
                  <a:schemeClr val="bg1"/>
                </a:solidFill>
                <a:effectLst/>
                <a:latin typeface="+mn-lt"/>
              </a:rPr>
              <a:t>	</a:t>
            </a:r>
            <a:r>
              <a:rPr lang="fr-FR" sz="4900" b="1" i="0" dirty="0">
                <a:solidFill>
                  <a:srgbClr val="FF66FF"/>
                </a:solidFill>
                <a:effectLst/>
                <a:latin typeface="+mn-lt"/>
              </a:rPr>
              <a:t>E- Project Objectives</a:t>
            </a:r>
            <a:br>
              <a:rPr lang="fr-FR" b="0" i="0" dirty="0">
                <a:solidFill>
                  <a:schemeClr val="bg1"/>
                </a:solidFill>
                <a:effectLst/>
                <a:latin typeface="gordita"/>
              </a:rPr>
            </a:br>
            <a:endParaRPr lang="fr-FR" dirty="0"/>
          </a:p>
        </p:txBody>
      </p:sp>
      <p:sp>
        <p:nvSpPr>
          <p:cNvPr id="3" name="Espace réservé du contenu 2">
            <a:extLst>
              <a:ext uri="{FF2B5EF4-FFF2-40B4-BE49-F238E27FC236}">
                <a16:creationId xmlns:a16="http://schemas.microsoft.com/office/drawing/2014/main" id="{22E33F30-4878-4EF7-AB0A-E5EFFB88B740}"/>
              </a:ext>
            </a:extLst>
          </p:cNvPr>
          <p:cNvSpPr>
            <a:spLocks noGrp="1"/>
          </p:cNvSpPr>
          <p:nvPr>
            <p:ph idx="1"/>
          </p:nvPr>
        </p:nvSpPr>
        <p:spPr>
          <a:xfrm>
            <a:off x="194553" y="1825624"/>
            <a:ext cx="10214044" cy="4507081"/>
          </a:xfrm>
        </p:spPr>
        <p:txBody>
          <a:bodyPr>
            <a:normAutofit/>
          </a:bodyPr>
          <a:lstStyle/>
          <a:p>
            <a:pPr algn="just"/>
            <a:endParaRPr lang="en-US" sz="2600" b="1" i="0" dirty="0">
              <a:solidFill>
                <a:srgbClr val="FF0000"/>
              </a:solidFill>
              <a:effectLst/>
            </a:endParaRPr>
          </a:p>
          <a:p>
            <a:pPr algn="just"/>
            <a:r>
              <a:rPr lang="en-US" sz="2600" b="1" i="0" dirty="0">
                <a:solidFill>
                  <a:srgbClr val="FF0000"/>
                </a:solidFill>
                <a:effectLst/>
              </a:rPr>
              <a:t>Project Objectives</a:t>
            </a:r>
            <a:r>
              <a:rPr lang="en-US" sz="2600" b="0" i="0" dirty="0">
                <a:solidFill>
                  <a:srgbClr val="2A2B2C"/>
                </a:solidFill>
                <a:effectLst/>
              </a:rPr>
              <a:t>, on the other hand, are more detailed and specific than project goals. </a:t>
            </a:r>
          </a:p>
          <a:p>
            <a:pPr algn="just"/>
            <a:r>
              <a:rPr lang="en-US" sz="2600" b="1" i="0" dirty="0">
                <a:solidFill>
                  <a:srgbClr val="FF0000"/>
                </a:solidFill>
                <a:effectLst/>
              </a:rPr>
              <a:t>Project Objectives </a:t>
            </a:r>
            <a:r>
              <a:rPr lang="en-US" sz="2600" b="0" i="0" dirty="0">
                <a:solidFill>
                  <a:srgbClr val="2A2B2C"/>
                </a:solidFill>
                <a:effectLst/>
              </a:rPr>
              <a:t>are more focused on your actual specific deliverables at the end of the project.</a:t>
            </a:r>
          </a:p>
          <a:p>
            <a:pPr algn="just"/>
            <a:endParaRPr lang="en-US" sz="2600" b="0" i="0" dirty="0">
              <a:solidFill>
                <a:srgbClr val="2A2B2C"/>
              </a:solidFill>
              <a:effectLst/>
            </a:endParaRPr>
          </a:p>
          <a:p>
            <a:pPr algn="just"/>
            <a:r>
              <a:rPr lang="en-US" sz="2600" b="1" i="0" dirty="0">
                <a:solidFill>
                  <a:srgbClr val="FF0000"/>
                </a:solidFill>
                <a:effectLst/>
              </a:rPr>
              <a:t>Project Objectives </a:t>
            </a:r>
            <a:r>
              <a:rPr lang="en-US" sz="2600" b="0" i="0" dirty="0">
                <a:solidFill>
                  <a:srgbClr val="2A2B2C"/>
                </a:solidFill>
                <a:effectLst/>
              </a:rPr>
              <a:t>are a critical element of </a:t>
            </a:r>
            <a:r>
              <a:rPr lang="en-US" sz="2600" b="1" i="0" dirty="0">
                <a:solidFill>
                  <a:srgbClr val="0070C0"/>
                </a:solidFill>
                <a:effectLst/>
              </a:rPr>
              <a:t>Project management </a:t>
            </a:r>
            <a:r>
              <a:rPr lang="en-US" sz="2600" b="0" i="0" dirty="0">
                <a:solidFill>
                  <a:srgbClr val="2A2B2C"/>
                </a:solidFill>
                <a:effectLst/>
              </a:rPr>
              <a:t>—without them, you don’t have a succinct way to communicate your goals before and during the project, nor do you have a measurable way to evaluate your success after the project ends.</a:t>
            </a:r>
          </a:p>
          <a:p>
            <a:pPr marL="0" indent="0">
              <a:buNone/>
            </a:pPr>
            <a:endParaRPr lang="fr-FR" dirty="0"/>
          </a:p>
        </p:txBody>
      </p:sp>
      <p:pic>
        <p:nvPicPr>
          <p:cNvPr id="4" name="Picture 2" descr="Objectives Stock Illustration - Download Image Now - iStock">
            <a:extLst>
              <a:ext uri="{FF2B5EF4-FFF2-40B4-BE49-F238E27FC236}">
                <a16:creationId xmlns:a16="http://schemas.microsoft.com/office/drawing/2014/main" id="{DBF8F5D9-788D-7A5E-1C1B-9481842A47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5233" y="2551235"/>
            <a:ext cx="6858000" cy="175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9322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B638BF-572B-4BD4-928A-B74C57FE2F57}"/>
              </a:ext>
            </a:extLst>
          </p:cNvPr>
          <p:cNvSpPr>
            <a:spLocks noGrp="1"/>
          </p:cNvSpPr>
          <p:nvPr>
            <p:ph type="title"/>
          </p:nvPr>
        </p:nvSpPr>
        <p:spPr>
          <a:xfrm>
            <a:off x="2268416" y="553915"/>
            <a:ext cx="7306407" cy="747561"/>
          </a:xfrm>
        </p:spPr>
        <p:txBody>
          <a:bodyPr>
            <a:normAutofit fontScale="90000"/>
          </a:bodyPr>
          <a:lstStyle/>
          <a:p>
            <a:r>
              <a:rPr lang="fr-FR" sz="3700" b="1" i="0" dirty="0">
                <a:solidFill>
                  <a:schemeClr val="bg1"/>
                </a:solidFill>
                <a:effectLst/>
                <a:latin typeface="+mn-lt"/>
              </a:rPr>
              <a:t>	</a:t>
            </a:r>
            <a:r>
              <a:rPr lang="fr-FR" sz="4900" b="1" i="0" dirty="0">
                <a:solidFill>
                  <a:srgbClr val="FF66FF"/>
                </a:solidFill>
                <a:effectLst/>
                <a:latin typeface="+mn-lt"/>
              </a:rPr>
              <a:t>E- Project Objectives</a:t>
            </a:r>
            <a:br>
              <a:rPr lang="fr-FR" sz="4400" dirty="0">
                <a:solidFill>
                  <a:schemeClr val="bg1"/>
                </a:solidFill>
              </a:rPr>
            </a:br>
            <a:endParaRPr lang="fr-FR" dirty="0"/>
          </a:p>
        </p:txBody>
      </p:sp>
      <p:sp>
        <p:nvSpPr>
          <p:cNvPr id="6" name="ZoneTexte 5">
            <a:extLst>
              <a:ext uri="{FF2B5EF4-FFF2-40B4-BE49-F238E27FC236}">
                <a16:creationId xmlns:a16="http://schemas.microsoft.com/office/drawing/2014/main" id="{9DB25DF0-3CBF-4DDF-949B-1524B67F4CA2}"/>
              </a:ext>
            </a:extLst>
          </p:cNvPr>
          <p:cNvSpPr txBox="1"/>
          <p:nvPr/>
        </p:nvSpPr>
        <p:spPr>
          <a:xfrm>
            <a:off x="3408219" y="2664381"/>
            <a:ext cx="6096000" cy="369332"/>
          </a:xfrm>
          <a:prstGeom prst="rect">
            <a:avLst/>
          </a:prstGeom>
          <a:noFill/>
        </p:spPr>
        <p:txBody>
          <a:bodyPr wrap="square">
            <a:spAutoFit/>
          </a:bodyPr>
          <a:lstStyle/>
          <a:p>
            <a:pPr algn="l" fontAlgn="auto">
              <a:buFont typeface="Arial" panose="020B0604020202020204" pitchFamily="34" charset="0"/>
              <a:buChar char="•"/>
            </a:pPr>
            <a:r>
              <a:rPr lang="en-US" b="0" i="0" dirty="0">
                <a:solidFill>
                  <a:srgbClr val="2A2B2C"/>
                </a:solidFill>
                <a:effectLst/>
                <a:latin typeface="inherit"/>
              </a:rPr>
              <a:t>.</a:t>
            </a:r>
          </a:p>
        </p:txBody>
      </p:sp>
      <p:graphicFrame>
        <p:nvGraphicFramePr>
          <p:cNvPr id="4" name="Tableau 3">
            <a:extLst>
              <a:ext uri="{FF2B5EF4-FFF2-40B4-BE49-F238E27FC236}">
                <a16:creationId xmlns:a16="http://schemas.microsoft.com/office/drawing/2014/main" id="{4772F647-6931-40DC-8A26-D7155FB46272}"/>
              </a:ext>
            </a:extLst>
          </p:cNvPr>
          <p:cNvGraphicFramePr>
            <a:graphicFrameLocks noGrp="1"/>
          </p:cNvGraphicFramePr>
          <p:nvPr>
            <p:extLst>
              <p:ext uri="{D42A27DB-BD31-4B8C-83A1-F6EECF244321}">
                <p14:modId xmlns:p14="http://schemas.microsoft.com/office/powerpoint/2010/main" val="2123834714"/>
              </p:ext>
            </p:extLst>
          </p:nvPr>
        </p:nvGraphicFramePr>
        <p:xfrm>
          <a:off x="0" y="1723293"/>
          <a:ext cx="10410092" cy="4809391"/>
        </p:xfrm>
        <a:graphic>
          <a:graphicData uri="http://schemas.openxmlformats.org/drawingml/2006/table">
            <a:tbl>
              <a:tblPr rtl="1" firstRow="1" firstCol="1" bandRow="1">
                <a:tableStyleId>{5C22544A-7EE6-4342-B048-85BDC9FD1C3A}</a:tableStyleId>
              </a:tblPr>
              <a:tblGrid>
                <a:gridCol w="4754208">
                  <a:extLst>
                    <a:ext uri="{9D8B030D-6E8A-4147-A177-3AD203B41FA5}">
                      <a16:colId xmlns:a16="http://schemas.microsoft.com/office/drawing/2014/main" val="3597554143"/>
                    </a:ext>
                  </a:extLst>
                </a:gridCol>
                <a:gridCol w="5655884">
                  <a:extLst>
                    <a:ext uri="{9D8B030D-6E8A-4147-A177-3AD203B41FA5}">
                      <a16:colId xmlns:a16="http://schemas.microsoft.com/office/drawing/2014/main" val="4100120393"/>
                    </a:ext>
                  </a:extLst>
                </a:gridCol>
              </a:tblGrid>
              <a:tr h="522524">
                <a:tc>
                  <a:txBody>
                    <a:bodyPr/>
                    <a:lstStyle/>
                    <a:p>
                      <a:pPr algn="ctr" rtl="0">
                        <a:lnSpc>
                          <a:spcPct val="107000"/>
                        </a:lnSpc>
                        <a:spcAft>
                          <a:spcPts val="800"/>
                        </a:spcAft>
                      </a:pPr>
                      <a:r>
                        <a:rPr lang="en-US" sz="2200" dirty="0">
                          <a:solidFill>
                            <a:schemeClr val="tx1"/>
                          </a:solidFill>
                          <a:effectLst/>
                        </a:rPr>
                        <a:t>SMART Objectives</a:t>
                      </a:r>
                      <a:endParaRPr lang="fr-FR"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ctr" rtl="0">
                        <a:lnSpc>
                          <a:spcPct val="107000"/>
                        </a:lnSpc>
                        <a:spcAft>
                          <a:spcPts val="800"/>
                        </a:spcAft>
                      </a:pPr>
                      <a:r>
                        <a:rPr lang="en-US" sz="2200" dirty="0">
                          <a:solidFill>
                            <a:schemeClr val="tx1"/>
                          </a:solidFill>
                          <a:effectLst/>
                        </a:rPr>
                        <a:t>SMART Goals</a:t>
                      </a:r>
                      <a:endParaRPr lang="fr-FR"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38917071"/>
                  </a:ext>
                </a:extLst>
              </a:tr>
              <a:tr h="474918">
                <a:tc>
                  <a:txBody>
                    <a:bodyPr/>
                    <a:lstStyle/>
                    <a:p>
                      <a:pPr algn="just" rtl="0">
                        <a:lnSpc>
                          <a:spcPct val="107000"/>
                        </a:lnSpc>
                        <a:spcAft>
                          <a:spcPts val="800"/>
                        </a:spcAft>
                      </a:pPr>
                      <a:r>
                        <a:rPr lang="en-US" sz="2000" b="1" dirty="0">
                          <a:solidFill>
                            <a:schemeClr val="tx1"/>
                          </a:solidFill>
                          <a:effectLst/>
                        </a:rPr>
                        <a:t>Short-term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Long- term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4084082383"/>
                  </a:ext>
                </a:extLst>
              </a:tr>
              <a:tr h="971894">
                <a:tc>
                  <a:txBody>
                    <a:bodyPr/>
                    <a:lstStyle/>
                    <a:p>
                      <a:pPr algn="just" rtl="0">
                        <a:lnSpc>
                          <a:spcPct val="107000"/>
                        </a:lnSpc>
                        <a:spcAft>
                          <a:spcPts val="800"/>
                        </a:spcAft>
                      </a:pPr>
                      <a:r>
                        <a:rPr lang="en-US" sz="2000" b="1" dirty="0">
                          <a:solidFill>
                            <a:schemeClr val="tx1"/>
                          </a:solidFill>
                          <a:effectLst/>
                        </a:rPr>
                        <a:t>Smaller steps to meet the goal</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Primary goal</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149033813"/>
                  </a:ext>
                </a:extLst>
              </a:tr>
              <a:tr h="1868161">
                <a:tc>
                  <a:txBody>
                    <a:bodyPr/>
                    <a:lstStyle/>
                    <a:p>
                      <a:pPr algn="just" rtl="0">
                        <a:lnSpc>
                          <a:spcPct val="107000"/>
                        </a:lnSpc>
                        <a:spcAft>
                          <a:spcPts val="800"/>
                        </a:spcAft>
                      </a:pPr>
                      <a:r>
                        <a:rPr lang="en-US" sz="2000" b="1" dirty="0">
                          <a:solidFill>
                            <a:schemeClr val="tx1"/>
                          </a:solidFill>
                          <a:effectLst/>
                        </a:rPr>
                        <a:t>Divided into less complex tasks for smaller groups of people</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Collective effort by the hole team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3911179223"/>
                  </a:ext>
                </a:extLst>
              </a:tr>
              <a:tr h="971894">
                <a:tc>
                  <a:txBody>
                    <a:bodyPr/>
                    <a:lstStyle/>
                    <a:p>
                      <a:pPr algn="l" rtl="1">
                        <a:lnSpc>
                          <a:spcPct val="107000"/>
                        </a:lnSpc>
                        <a:spcAft>
                          <a:spcPts val="800"/>
                        </a:spcAft>
                      </a:pPr>
                      <a:r>
                        <a:rPr lang="en-US" sz="2000" b="1" dirty="0">
                          <a:solidFill>
                            <a:schemeClr val="tx1"/>
                          </a:solidFill>
                          <a:effectLst/>
                        </a:rPr>
                        <a:t>More tactical, on-the-fly-adjustments</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l" rtl="1">
                        <a:lnSpc>
                          <a:spcPct val="107000"/>
                        </a:lnSpc>
                        <a:spcAft>
                          <a:spcPts val="800"/>
                        </a:spcAft>
                      </a:pPr>
                      <a:r>
                        <a:rPr lang="en-US" sz="2000" b="1" dirty="0">
                          <a:solidFill>
                            <a:schemeClr val="tx1"/>
                          </a:solidFill>
                          <a:effectLst/>
                        </a:rPr>
                        <a:t>Follows a general strategy</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895857600"/>
                  </a:ext>
                </a:extLst>
              </a:tr>
            </a:tbl>
          </a:graphicData>
        </a:graphic>
      </p:graphicFrame>
      <p:pic>
        <p:nvPicPr>
          <p:cNvPr id="5" name="Image 4">
            <a:extLst>
              <a:ext uri="{FF2B5EF4-FFF2-40B4-BE49-F238E27FC236}">
                <a16:creationId xmlns:a16="http://schemas.microsoft.com/office/drawing/2014/main" id="{68AE8726-6DD5-F34B-B1D3-EABDEADF17D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72045" y="2538047"/>
            <a:ext cx="6858002" cy="1781908"/>
          </a:xfrm>
          <a:prstGeom prst="rect">
            <a:avLst/>
          </a:prstGeom>
          <a:noFill/>
          <a:ln>
            <a:noFill/>
          </a:ln>
        </p:spPr>
      </p:pic>
    </p:spTree>
    <p:extLst>
      <p:ext uri="{BB962C8B-B14F-4D97-AF65-F5344CB8AC3E}">
        <p14:creationId xmlns:p14="http://schemas.microsoft.com/office/powerpoint/2010/main" val="30509386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22282A-25B1-4695-86E7-DC91FAADF313}"/>
              </a:ext>
            </a:extLst>
          </p:cNvPr>
          <p:cNvSpPr>
            <a:spLocks noGrp="1"/>
          </p:cNvSpPr>
          <p:nvPr>
            <p:ph type="title"/>
          </p:nvPr>
        </p:nvSpPr>
        <p:spPr>
          <a:xfrm>
            <a:off x="2233246" y="365126"/>
            <a:ext cx="7427990" cy="1038802"/>
          </a:xfrm>
        </p:spPr>
        <p:txBody>
          <a:bodyPr>
            <a:normAutofit/>
          </a:bodyPr>
          <a:lstStyle/>
          <a:p>
            <a:pPr algn="ctr"/>
            <a:r>
              <a:rPr lang="fr-FR" sz="4000" b="1" i="0" dirty="0">
                <a:solidFill>
                  <a:srgbClr val="FF66FF"/>
                </a:solidFill>
                <a:effectLst/>
                <a:latin typeface="+mn-lt"/>
              </a:rPr>
              <a:t>E- Project Objectives </a:t>
            </a:r>
            <a:r>
              <a:rPr lang="fr-FR" sz="3700" b="1" i="0" dirty="0">
                <a:solidFill>
                  <a:schemeClr val="bg1"/>
                </a:solidFill>
                <a:effectLst/>
                <a:latin typeface="+mn-lt"/>
              </a:rPr>
              <a:t>	</a:t>
            </a:r>
            <a:endParaRPr lang="fr-FR" sz="3700" dirty="0">
              <a:latin typeface="+mn-lt"/>
            </a:endParaRPr>
          </a:p>
        </p:txBody>
      </p:sp>
      <p:sp>
        <p:nvSpPr>
          <p:cNvPr id="3" name="Espace réservé du contenu 2">
            <a:extLst>
              <a:ext uri="{FF2B5EF4-FFF2-40B4-BE49-F238E27FC236}">
                <a16:creationId xmlns:a16="http://schemas.microsoft.com/office/drawing/2014/main" id="{C7F786A9-E644-474D-94AF-61A046DBFA95}"/>
              </a:ext>
            </a:extLst>
          </p:cNvPr>
          <p:cNvSpPr>
            <a:spLocks noGrp="1"/>
          </p:cNvSpPr>
          <p:nvPr>
            <p:ph idx="1"/>
          </p:nvPr>
        </p:nvSpPr>
        <p:spPr>
          <a:xfrm>
            <a:off x="123092" y="1690688"/>
            <a:ext cx="10243040" cy="4486275"/>
          </a:xfrm>
        </p:spPr>
        <p:txBody>
          <a:bodyPr>
            <a:normAutofit fontScale="55000" lnSpcReduction="20000"/>
          </a:bodyPr>
          <a:lstStyle/>
          <a:p>
            <a:pPr marL="0" indent="0" algn="l" fontAlgn="auto">
              <a:buNone/>
            </a:pPr>
            <a:r>
              <a:rPr lang="en-US" sz="3400" b="0" i="0" dirty="0">
                <a:solidFill>
                  <a:srgbClr val="151B26"/>
                </a:solidFill>
                <a:effectLst/>
              </a:rPr>
              <a:t>	</a:t>
            </a:r>
            <a:r>
              <a:rPr lang="en-US" sz="4700" b="1" i="0" dirty="0">
                <a:solidFill>
                  <a:srgbClr val="151B26"/>
                </a:solidFill>
                <a:effectLst/>
              </a:rPr>
              <a:t>E</a:t>
            </a:r>
            <a:r>
              <a:rPr lang="en-US" sz="4700" b="1" i="0" dirty="0">
                <a:effectLst/>
              </a:rPr>
              <a:t>-2- Project Objectives vs. Business Objectives</a:t>
            </a:r>
          </a:p>
          <a:p>
            <a:pPr marL="0" indent="0" algn="l" fontAlgn="auto">
              <a:buNone/>
            </a:pPr>
            <a:endParaRPr lang="en-US" sz="4200" b="1" i="0" dirty="0">
              <a:effectLst/>
            </a:endParaRPr>
          </a:p>
          <a:p>
            <a:pPr algn="just" fontAlgn="auto"/>
            <a:r>
              <a:rPr lang="en-US" sz="4200" b="1" i="0" dirty="0">
                <a:solidFill>
                  <a:srgbClr val="FF0000"/>
                </a:solidFill>
                <a:effectLst/>
              </a:rPr>
              <a:t>Project Objectives </a:t>
            </a:r>
            <a:r>
              <a:rPr lang="en-US" sz="4200" b="0" i="0" dirty="0">
                <a:effectLst/>
              </a:rPr>
              <a:t>are just that—</a:t>
            </a:r>
            <a:r>
              <a:rPr lang="en-US" sz="4200" b="1" i="0" dirty="0">
                <a:effectLst/>
              </a:rPr>
              <a:t>objectives and performance indicators for individual projects</a:t>
            </a:r>
            <a:r>
              <a:rPr lang="en-US" sz="4200" b="0" i="0" dirty="0">
                <a:effectLst/>
              </a:rPr>
              <a:t>. Your project objectives should apply to the project they’re about, and they should be specific enough to guide your team in evaluating project success.</a:t>
            </a:r>
          </a:p>
          <a:p>
            <a:pPr marL="0" indent="0" algn="just" fontAlgn="auto">
              <a:buNone/>
            </a:pPr>
            <a:endParaRPr lang="en-US" sz="4200" b="0" i="0" dirty="0">
              <a:solidFill>
                <a:srgbClr val="2A2B2C"/>
              </a:solidFill>
              <a:effectLst/>
            </a:endParaRPr>
          </a:p>
          <a:p>
            <a:pPr algn="just" fontAlgn="auto"/>
            <a:r>
              <a:rPr lang="en-US" sz="4200" b="1" i="0" u="none" strike="noStrike" dirty="0">
                <a:solidFill>
                  <a:srgbClr val="7030A0"/>
                </a:solidFill>
                <a:effectLst/>
              </a:rPr>
              <a:t>Business Objectives</a:t>
            </a:r>
            <a:r>
              <a:rPr lang="en-US" sz="4200" b="1" i="0" dirty="0">
                <a:solidFill>
                  <a:srgbClr val="7030A0"/>
                </a:solidFill>
                <a:effectLst/>
              </a:rPr>
              <a:t> </a:t>
            </a:r>
            <a:r>
              <a:rPr lang="en-US" sz="4700" b="0" i="0" dirty="0">
                <a:effectLst/>
              </a:rPr>
              <a:t>are bigger than a single project. Unlike project objectives, your business objectives will fuel your business trajectory and velocity. Your business objectives should be long-term guidelines for your entire company or department. They will guide your company goals for a quarter or year, and they should be written in whatever goal-setting methodology your team uses, like</a:t>
            </a:r>
            <a:r>
              <a:rPr lang="en-US" sz="4200" b="0" i="0" dirty="0">
                <a:solidFill>
                  <a:srgbClr val="2A2B2C"/>
                </a:solidFill>
                <a:effectLst/>
              </a:rPr>
              <a:t> </a:t>
            </a:r>
            <a:r>
              <a:rPr lang="en-US" sz="4200" b="1" i="0" dirty="0">
                <a:solidFill>
                  <a:srgbClr val="0070C0"/>
                </a:solidFill>
                <a:effectLst/>
              </a:rPr>
              <a:t>Objectives and Key Results (OKRs).</a:t>
            </a:r>
          </a:p>
          <a:p>
            <a:pPr marL="0" indent="0">
              <a:buNone/>
            </a:pPr>
            <a:br>
              <a:rPr lang="en-US" dirty="0"/>
            </a:br>
            <a:endParaRPr lang="fr-FR" dirty="0"/>
          </a:p>
          <a:p>
            <a:endParaRPr lang="fr-FR" dirty="0"/>
          </a:p>
        </p:txBody>
      </p:sp>
      <p:pic>
        <p:nvPicPr>
          <p:cNvPr id="4" name="Picture 2" descr="Objectives Stock Illustration - Download Image Now - iStock">
            <a:extLst>
              <a:ext uri="{FF2B5EF4-FFF2-40B4-BE49-F238E27FC236}">
                <a16:creationId xmlns:a16="http://schemas.microsoft.com/office/drawing/2014/main" id="{3AFCA8FA-862E-4671-F56C-E973A35B3E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5233" y="2551235"/>
            <a:ext cx="6858000" cy="175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8851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FD45A8-C7A7-4EBF-83CE-7E30523EB12D}"/>
              </a:ext>
            </a:extLst>
          </p:cNvPr>
          <p:cNvSpPr>
            <a:spLocks noGrp="1"/>
          </p:cNvSpPr>
          <p:nvPr>
            <p:ph type="title"/>
          </p:nvPr>
        </p:nvSpPr>
        <p:spPr>
          <a:xfrm>
            <a:off x="2365131" y="351692"/>
            <a:ext cx="7236070" cy="923194"/>
          </a:xfrm>
        </p:spPr>
        <p:txBody>
          <a:bodyPr>
            <a:normAutofit/>
          </a:bodyPr>
          <a:lstStyle/>
          <a:p>
            <a:r>
              <a:rPr lang="fr-FR" sz="3700" b="1" i="0" dirty="0">
                <a:solidFill>
                  <a:schemeClr val="bg1"/>
                </a:solidFill>
                <a:effectLst/>
                <a:latin typeface="+mn-lt"/>
              </a:rPr>
              <a:t>	</a:t>
            </a:r>
            <a:r>
              <a:rPr lang="fr-FR" sz="4000" b="1" i="0" dirty="0">
                <a:solidFill>
                  <a:srgbClr val="FF66FF"/>
                </a:solidFill>
                <a:effectLst/>
                <a:latin typeface="+mn-lt"/>
              </a:rPr>
              <a:t> E- Project Objectives</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8A419857-7F07-444C-B857-87CEA2D976B0}"/>
              </a:ext>
            </a:extLst>
          </p:cNvPr>
          <p:cNvSpPr>
            <a:spLocks noGrp="1"/>
          </p:cNvSpPr>
          <p:nvPr>
            <p:ph idx="1"/>
          </p:nvPr>
        </p:nvSpPr>
        <p:spPr>
          <a:xfrm>
            <a:off x="181304" y="1825625"/>
            <a:ext cx="10246374" cy="4351338"/>
          </a:xfrm>
        </p:spPr>
        <p:txBody>
          <a:bodyPr>
            <a:normAutofit/>
          </a:bodyPr>
          <a:lstStyle/>
          <a:p>
            <a:pPr marL="0" indent="0" algn="l" fontAlgn="auto">
              <a:buNone/>
            </a:pPr>
            <a:r>
              <a:rPr lang="en-US" b="0" i="0" dirty="0">
                <a:solidFill>
                  <a:srgbClr val="2A2B2C"/>
                </a:solidFill>
                <a:effectLst/>
                <a:latin typeface="gordita"/>
              </a:rPr>
              <a:t>		</a:t>
            </a:r>
          </a:p>
          <a:p>
            <a:pPr marL="0" indent="0" algn="l" fontAlgn="auto">
              <a:buNone/>
            </a:pPr>
            <a:endParaRPr lang="en-US" dirty="0">
              <a:solidFill>
                <a:srgbClr val="2A2B2C"/>
              </a:solidFill>
              <a:latin typeface="gordita"/>
            </a:endParaRPr>
          </a:p>
          <a:p>
            <a:pPr marL="0" indent="0" algn="l" fontAlgn="auto">
              <a:buNone/>
            </a:pPr>
            <a:r>
              <a:rPr lang="en-US" b="0" i="0" dirty="0">
                <a:solidFill>
                  <a:srgbClr val="2A2B2C"/>
                </a:solidFill>
                <a:effectLst/>
                <a:latin typeface="gordita"/>
              </a:rPr>
              <a:t>		</a:t>
            </a:r>
            <a:r>
              <a:rPr lang="en-US" b="1" i="0" dirty="0">
                <a:effectLst/>
              </a:rPr>
              <a:t>Without a </a:t>
            </a:r>
            <a:r>
              <a:rPr lang="en-US" b="1" i="0" dirty="0">
                <a:solidFill>
                  <a:srgbClr val="FF0000"/>
                </a:solidFill>
                <a:effectLst/>
              </a:rPr>
              <a:t>Project Objectives</a:t>
            </a:r>
            <a:r>
              <a:rPr lang="en-US" b="1" i="0" dirty="0">
                <a:effectLst/>
              </a:rPr>
              <a:t>, you don’t have an easy way to know if your project succeeded or failed—nor can you plan improvements for the next project you work on.</a:t>
            </a:r>
          </a:p>
          <a:p>
            <a:pPr marL="0" indent="0">
              <a:buNone/>
            </a:pPr>
            <a:endParaRPr lang="fr-FR" dirty="0"/>
          </a:p>
        </p:txBody>
      </p:sp>
      <p:sp>
        <p:nvSpPr>
          <p:cNvPr id="5" name="Flèche : droite 4">
            <a:extLst>
              <a:ext uri="{FF2B5EF4-FFF2-40B4-BE49-F238E27FC236}">
                <a16:creationId xmlns:a16="http://schemas.microsoft.com/office/drawing/2014/main" id="{F33022C0-4328-417E-B525-73B8DDFCD0C5}"/>
              </a:ext>
            </a:extLst>
          </p:cNvPr>
          <p:cNvSpPr/>
          <p:nvPr/>
        </p:nvSpPr>
        <p:spPr>
          <a:xfrm>
            <a:off x="181304" y="2637692"/>
            <a:ext cx="1849720" cy="717894"/>
          </a:xfrm>
          <a:prstGeom prst="rightArrow">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pic>
        <p:nvPicPr>
          <p:cNvPr id="6" name="Picture 2" descr="Objectives Stock Illustration - Download Image Now - iStock">
            <a:extLst>
              <a:ext uri="{FF2B5EF4-FFF2-40B4-BE49-F238E27FC236}">
                <a16:creationId xmlns:a16="http://schemas.microsoft.com/office/drawing/2014/main" id="{115DF6E0-2D43-D251-7218-54E7150A3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5233" y="2551235"/>
            <a:ext cx="6858000" cy="175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3974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F3B1E407-3D72-4C96-8CAE-92E8535FA7F2}"/>
              </a:ext>
            </a:extLst>
          </p:cNvPr>
          <p:cNvGraphicFramePr>
            <a:graphicFrameLocks noGrp="1"/>
          </p:cNvGraphicFramePr>
          <p:nvPr>
            <p:ph idx="1"/>
            <p:extLst>
              <p:ext uri="{D42A27DB-BD31-4B8C-83A1-F6EECF244321}">
                <p14:modId xmlns:p14="http://schemas.microsoft.com/office/powerpoint/2010/main" val="3040770578"/>
              </p:ext>
            </p:extLst>
          </p:nvPr>
        </p:nvGraphicFramePr>
        <p:xfrm>
          <a:off x="0" y="1670538"/>
          <a:ext cx="10427675" cy="5187463"/>
        </p:xfrm>
        <a:graphic>
          <a:graphicData uri="http://schemas.openxmlformats.org/drawingml/2006/table">
            <a:tbl>
              <a:tblPr firstRow="1" bandRow="1">
                <a:tableStyleId>{8A107856-5554-42FB-B03E-39F5DBC370BA}</a:tableStyleId>
              </a:tblPr>
              <a:tblGrid>
                <a:gridCol w="5126633">
                  <a:extLst>
                    <a:ext uri="{9D8B030D-6E8A-4147-A177-3AD203B41FA5}">
                      <a16:colId xmlns:a16="http://schemas.microsoft.com/office/drawing/2014/main" val="3671480309"/>
                    </a:ext>
                  </a:extLst>
                </a:gridCol>
                <a:gridCol w="5301042">
                  <a:extLst>
                    <a:ext uri="{9D8B030D-6E8A-4147-A177-3AD203B41FA5}">
                      <a16:colId xmlns:a16="http://schemas.microsoft.com/office/drawing/2014/main" val="3796997940"/>
                    </a:ext>
                  </a:extLst>
                </a:gridCol>
              </a:tblGrid>
              <a:tr h="23602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A = Audience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Who will be affected (</a:t>
                      </a:r>
                      <a:r>
                        <a:rPr lang="en-US" sz="2400" b="0" i="0" dirty="0" err="1">
                          <a:effectLst/>
                        </a:rPr>
                        <a:t>targetgroup</a:t>
                      </a:r>
                      <a:r>
                        <a:rPr lang="en-US" sz="2400" b="0" i="0" dirty="0">
                          <a:effectLst/>
                        </a:rPr>
                        <a:t>)</a:t>
                      </a:r>
                    </a:p>
                    <a:p>
                      <a:endParaRPr lang="fr-FR"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B = Behavior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The observable change(knowledge, attitude, </a:t>
                      </a:r>
                      <a:r>
                        <a:rPr lang="en-US" sz="2400" b="0" i="0" dirty="0" err="1">
                          <a:effectLst/>
                        </a:rPr>
                        <a:t>behavior,process</a:t>
                      </a:r>
                      <a:r>
                        <a:rPr lang="en-US" sz="2400" b="0" i="0" dirty="0">
                          <a:effectLst/>
                        </a:rPr>
                        <a:t>) that will occur in the </a:t>
                      </a:r>
                      <a:r>
                        <a:rPr lang="en-US" sz="2400" b="0" i="0" dirty="0" err="1">
                          <a:effectLst/>
                        </a:rPr>
                        <a:t>targetgroup</a:t>
                      </a:r>
                      <a:r>
                        <a:rPr lang="en-US" sz="2400" b="0" i="0" dirty="0">
                          <a:effectLst/>
                        </a:rPr>
                        <a:t> because of your project.</a:t>
                      </a:r>
                    </a:p>
                    <a:p>
                      <a:endParaRPr lang="fr-FR" sz="2400" dirty="0"/>
                    </a:p>
                  </a:txBody>
                  <a:tcPr/>
                </a:tc>
                <a:extLst>
                  <a:ext uri="{0D108BD9-81ED-4DB2-BD59-A6C34878D82A}">
                    <a16:rowId xmlns:a16="http://schemas.microsoft.com/office/drawing/2014/main" val="1626182239"/>
                  </a:ext>
                </a:extLst>
              </a:tr>
              <a:tr h="19790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C =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How the behaviors will be observed or measured, including the instruments to be used.</a:t>
                      </a:r>
                    </a:p>
                    <a:p>
                      <a:endParaRPr lang="fr-FR" sz="2400" dirty="0"/>
                    </a:p>
                  </a:txBody>
                  <a:tcPr/>
                </a:tc>
                <a:tc>
                  <a:txBody>
                    <a:bodyPr/>
                    <a:lstStyle/>
                    <a:p>
                      <a:pPr algn="ctr"/>
                      <a:r>
                        <a:rPr lang="en-US" sz="2400" b="1" i="0" dirty="0">
                          <a:effectLst/>
                        </a:rPr>
                        <a:t>D = Data</a:t>
                      </a:r>
                    </a:p>
                    <a:p>
                      <a:r>
                        <a:rPr lang="en-US" sz="2400" b="0" i="0" dirty="0">
                          <a:effectLst/>
                        </a:rPr>
                        <a:t>Levels of attainment that </a:t>
                      </a:r>
                      <a:r>
                        <a:rPr lang="en-US" sz="2400" b="0" i="0" dirty="0" err="1">
                          <a:effectLst/>
                        </a:rPr>
                        <a:t>mustbe</a:t>
                      </a:r>
                      <a:r>
                        <a:rPr lang="en-US" sz="2400" b="0" i="0" dirty="0">
                          <a:effectLst/>
                        </a:rPr>
                        <a:t> met in order for your project to becalled a success (your definition).</a:t>
                      </a:r>
                      <a:endParaRPr lang="fr-FR" sz="2400" dirty="0"/>
                    </a:p>
                  </a:txBody>
                  <a:tcPr/>
                </a:tc>
                <a:extLst>
                  <a:ext uri="{0D108BD9-81ED-4DB2-BD59-A6C34878D82A}">
                    <a16:rowId xmlns:a16="http://schemas.microsoft.com/office/drawing/2014/main" val="111283034"/>
                  </a:ext>
                </a:extLst>
              </a:tr>
              <a:tr h="848168">
                <a:tc gridSpan="2">
                  <a:txBody>
                    <a:bodyPr/>
                    <a:lstStyle/>
                    <a:p>
                      <a:pPr algn="ctr"/>
                      <a:r>
                        <a:rPr lang="en-US" sz="2400" b="1" i="0" dirty="0">
                          <a:effectLst/>
                        </a:rPr>
                        <a:t>E = Era</a:t>
                      </a:r>
                    </a:p>
                    <a:p>
                      <a:pPr algn="ctr"/>
                      <a:r>
                        <a:rPr lang="en-US" sz="2400" b="0" i="0" dirty="0">
                          <a:effectLst/>
                        </a:rPr>
                        <a:t> Identifies when the effects of your program will be measured.</a:t>
                      </a:r>
                      <a:endParaRPr lang="fr-FR" sz="2400" dirty="0"/>
                    </a:p>
                  </a:txBody>
                  <a:tcPr/>
                </a:tc>
                <a:tc hMerge="1">
                  <a:txBody>
                    <a:bodyPr/>
                    <a:lstStyle/>
                    <a:p>
                      <a:endParaRPr lang="fr-FR" dirty="0"/>
                    </a:p>
                  </a:txBody>
                  <a:tcPr/>
                </a:tc>
                <a:extLst>
                  <a:ext uri="{0D108BD9-81ED-4DB2-BD59-A6C34878D82A}">
                    <a16:rowId xmlns:a16="http://schemas.microsoft.com/office/drawing/2014/main" val="3843616304"/>
                  </a:ext>
                </a:extLst>
              </a:tr>
            </a:tbl>
          </a:graphicData>
        </a:graphic>
      </p:graphicFrame>
      <p:sp>
        <p:nvSpPr>
          <p:cNvPr id="7" name="Titre 1">
            <a:extLst>
              <a:ext uri="{FF2B5EF4-FFF2-40B4-BE49-F238E27FC236}">
                <a16:creationId xmlns:a16="http://schemas.microsoft.com/office/drawing/2014/main" id="{E095FABA-D227-4885-80B3-489435156F30}"/>
              </a:ext>
            </a:extLst>
          </p:cNvPr>
          <p:cNvSpPr>
            <a:spLocks noGrp="1"/>
          </p:cNvSpPr>
          <p:nvPr>
            <p:ph type="title"/>
          </p:nvPr>
        </p:nvSpPr>
        <p:spPr>
          <a:xfrm>
            <a:off x="2382715" y="633045"/>
            <a:ext cx="7271240" cy="589329"/>
          </a:xfrm>
        </p:spPr>
        <p:txBody>
          <a:bodyPr>
            <a:normAutofit fontScale="90000"/>
          </a:bodyPr>
          <a:lstStyle/>
          <a:p>
            <a:r>
              <a:rPr lang="fr-FR" sz="3700" b="1" i="0" dirty="0">
                <a:solidFill>
                  <a:schemeClr val="bg1"/>
                </a:solidFill>
                <a:effectLst/>
                <a:latin typeface="+mn-lt"/>
              </a:rPr>
              <a:t>	</a:t>
            </a:r>
            <a:r>
              <a:rPr lang="fr-FR" sz="4000" b="1" i="0" dirty="0">
                <a:solidFill>
                  <a:srgbClr val="FF66FF"/>
                </a:solidFill>
                <a:effectLst/>
                <a:latin typeface="+mn-lt"/>
              </a:rPr>
              <a:t> </a:t>
            </a:r>
            <a:r>
              <a:rPr lang="fr-FR" sz="4900" b="1" i="0" dirty="0">
                <a:solidFill>
                  <a:srgbClr val="FF66FF"/>
                </a:solidFill>
                <a:effectLst/>
                <a:latin typeface="+mn-lt"/>
              </a:rPr>
              <a:t>E- Project Objectives</a:t>
            </a:r>
            <a:br>
              <a:rPr lang="en-US" sz="4000" b="0" i="0" dirty="0">
                <a:solidFill>
                  <a:schemeClr val="bg1"/>
                </a:solidFill>
                <a:effectLst/>
                <a:latin typeface="+mn-lt"/>
              </a:rPr>
            </a:br>
            <a:endParaRPr lang="fr-FR" sz="4000" dirty="0">
              <a:solidFill>
                <a:schemeClr val="bg1"/>
              </a:solidFill>
              <a:latin typeface="+mn-lt"/>
            </a:endParaRPr>
          </a:p>
        </p:txBody>
      </p:sp>
      <p:sp>
        <p:nvSpPr>
          <p:cNvPr id="5" name="ZoneTexte 4">
            <a:extLst>
              <a:ext uri="{FF2B5EF4-FFF2-40B4-BE49-F238E27FC236}">
                <a16:creationId xmlns:a16="http://schemas.microsoft.com/office/drawing/2014/main" id="{9AE32043-BA4F-4B4F-A550-DB3F9E682992}"/>
              </a:ext>
            </a:extLst>
          </p:cNvPr>
          <p:cNvSpPr txBox="1"/>
          <p:nvPr/>
        </p:nvSpPr>
        <p:spPr>
          <a:xfrm rot="5400000">
            <a:off x="7797162" y="2423596"/>
            <a:ext cx="6778869" cy="2010807"/>
          </a:xfrm>
          <a:prstGeom prst="rect">
            <a:avLst/>
          </a:prstGeom>
          <a:noFill/>
        </p:spPr>
        <p:txBody>
          <a:bodyPr wrap="square">
            <a:spAutoFit/>
          </a:bodyPr>
          <a:lstStyle/>
          <a:p>
            <a:pPr>
              <a:lnSpc>
                <a:spcPct val="90000"/>
              </a:lnSpc>
              <a:spcBef>
                <a:spcPts val="1000"/>
              </a:spcBef>
            </a:pPr>
            <a:r>
              <a:rPr lang="en-US" sz="4000" b="0" i="0" dirty="0">
                <a:effectLst/>
              </a:rPr>
              <a:t>	 </a:t>
            </a:r>
            <a:r>
              <a:rPr lang="en-US" sz="4000" b="1" i="0" dirty="0">
                <a:effectLst/>
              </a:rPr>
              <a:t>Measurable objectives </a:t>
            </a:r>
          </a:p>
          <a:p>
            <a:pPr>
              <a:lnSpc>
                <a:spcPct val="90000"/>
              </a:lnSpc>
              <a:spcBef>
                <a:spcPts val="1000"/>
              </a:spcBef>
            </a:pPr>
            <a:r>
              <a:rPr lang="en-US" sz="4000" b="0" i="0" dirty="0">
                <a:effectLst/>
              </a:rPr>
              <a:t>	are as simple to write as </a:t>
            </a:r>
          </a:p>
          <a:p>
            <a:pPr>
              <a:lnSpc>
                <a:spcPct val="90000"/>
              </a:lnSpc>
              <a:spcBef>
                <a:spcPts val="1000"/>
              </a:spcBef>
            </a:pPr>
            <a:r>
              <a:rPr lang="en-US" sz="4000" b="0" i="0" dirty="0">
                <a:effectLst/>
              </a:rPr>
              <a:t>		A-B-C-D-E </a:t>
            </a:r>
            <a:endParaRPr lang="fr-FR"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462713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In a nutshell: how to write a lay summary">
            <a:extLst>
              <a:ext uri="{FF2B5EF4-FFF2-40B4-BE49-F238E27FC236}">
                <a16:creationId xmlns:a16="http://schemas.microsoft.com/office/drawing/2014/main" id="{A7F25228-9578-433A-A79E-E99036249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131"/>
            <a:ext cx="12192000" cy="6778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5456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7CF679-594F-4298-ADA2-CD2F9B7ED495}"/>
              </a:ext>
            </a:extLst>
          </p:cNvPr>
          <p:cNvSpPr>
            <a:spLocks noGrp="1"/>
          </p:cNvSpPr>
          <p:nvPr>
            <p:ph type="title"/>
          </p:nvPr>
        </p:nvSpPr>
        <p:spPr/>
        <p:txBody>
          <a:bodyPr/>
          <a:lstStyle/>
          <a:p>
            <a:endParaRPr lang="fr-FR"/>
          </a:p>
        </p:txBody>
      </p:sp>
      <p:pic>
        <p:nvPicPr>
          <p:cNvPr id="10" name="Image 9" descr="Mission vs Vision Statements - Difference &amp; 30 Examples - Rigorous Themes">
            <a:extLst>
              <a:ext uri="{FF2B5EF4-FFF2-40B4-BE49-F238E27FC236}">
                <a16:creationId xmlns:a16="http://schemas.microsoft.com/office/drawing/2014/main" id="{B82C0650-8426-9379-8000-B807A75378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5147" y="2561151"/>
            <a:ext cx="6857999" cy="1735702"/>
          </a:xfrm>
          <a:prstGeom prst="rect">
            <a:avLst/>
          </a:prstGeom>
          <a:noFill/>
          <a:ln>
            <a:noFill/>
          </a:ln>
        </p:spPr>
      </p:pic>
      <p:pic>
        <p:nvPicPr>
          <p:cNvPr id="8" name="Espace réservé du contenu 7">
            <a:extLst>
              <a:ext uri="{FF2B5EF4-FFF2-40B4-BE49-F238E27FC236}">
                <a16:creationId xmlns:a16="http://schemas.microsoft.com/office/drawing/2014/main" id="{4D60F9F6-E86E-B279-8FBF-C65F4BC1349B}"/>
              </a:ext>
            </a:extLst>
          </p:cNvPr>
          <p:cNvPicPr>
            <a:picLocks noGrp="1" noChangeAspect="1"/>
          </p:cNvPicPr>
          <p:nvPr>
            <p:ph idx="1"/>
          </p:nvPr>
        </p:nvPicPr>
        <p:blipFill>
          <a:blip r:embed="rId3"/>
          <a:stretch>
            <a:fillRect/>
          </a:stretch>
        </p:blipFill>
        <p:spPr>
          <a:xfrm>
            <a:off x="0" y="0"/>
            <a:ext cx="10456295" cy="6857998"/>
          </a:xfrm>
        </p:spPr>
      </p:pic>
    </p:spTree>
    <p:extLst>
      <p:ext uri="{BB962C8B-B14F-4D97-AF65-F5344CB8AC3E}">
        <p14:creationId xmlns:p14="http://schemas.microsoft.com/office/powerpoint/2010/main" val="1842102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B1446E-ED17-2DBB-7FA1-3AC7F6200CD3}"/>
              </a:ext>
            </a:extLst>
          </p:cNvPr>
          <p:cNvSpPr>
            <a:spLocks noGrp="1"/>
          </p:cNvSpPr>
          <p:nvPr>
            <p:ph type="title"/>
          </p:nvPr>
        </p:nvSpPr>
        <p:spPr/>
        <p:txBody>
          <a:bodyPr/>
          <a:lstStyle/>
          <a:p>
            <a:endParaRPr lang="fr-FR"/>
          </a:p>
        </p:txBody>
      </p:sp>
      <p:pic>
        <p:nvPicPr>
          <p:cNvPr id="23556" name="Picture 4" descr="Core Values Concept With Icons And Signs Stock Illustration - Download  Image Now - iStock">
            <a:extLst>
              <a:ext uri="{FF2B5EF4-FFF2-40B4-BE49-F238E27FC236}">
                <a16:creationId xmlns:a16="http://schemas.microsoft.com/office/drawing/2014/main" id="{5BA92593-6D70-F355-5FE9-AC2F970D032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05156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WHAT ARE YOUR VALUES? – Roy Okonji">
            <a:extLst>
              <a:ext uri="{FF2B5EF4-FFF2-40B4-BE49-F238E27FC236}">
                <a16:creationId xmlns:a16="http://schemas.microsoft.com/office/drawing/2014/main" id="{8E2373C6-1970-5402-182B-06DDCFB45B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24799" y="2590800"/>
            <a:ext cx="6858000" cy="1676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485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A5E68-4392-4053-8222-2FEE26A342A8}"/>
              </a:ext>
            </a:extLst>
          </p:cNvPr>
          <p:cNvSpPr>
            <a:spLocks noGrp="1"/>
          </p:cNvSpPr>
          <p:nvPr>
            <p:ph type="title"/>
          </p:nvPr>
        </p:nvSpPr>
        <p:spPr/>
        <p:txBody>
          <a:bodyPr/>
          <a:lstStyle/>
          <a:p>
            <a:endParaRPr lang="fr-FR"/>
          </a:p>
        </p:txBody>
      </p:sp>
      <p:pic>
        <p:nvPicPr>
          <p:cNvPr id="1026" name="Picture 2" descr="Difference between Vision and Mission Statement with Example">
            <a:extLst>
              <a:ext uri="{FF2B5EF4-FFF2-40B4-BE49-F238E27FC236}">
                <a16:creationId xmlns:a16="http://schemas.microsoft.com/office/drawing/2014/main" id="{C5564E21-1AF9-4780-9967-5E84E45631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49546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value of organisational values | Co-operatives UK">
            <a:extLst>
              <a:ext uri="{FF2B5EF4-FFF2-40B4-BE49-F238E27FC236}">
                <a16:creationId xmlns:a16="http://schemas.microsoft.com/office/drawing/2014/main" id="{2C3A9EF4-86A0-4C18-8124-03675A788C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4603" y="0"/>
            <a:ext cx="7237397" cy="268165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8233666B-D248-439A-B8B1-98CC72FE37D6}"/>
              </a:ext>
            </a:extLst>
          </p:cNvPr>
          <p:cNvPicPr>
            <a:picLocks noChangeAspect="1"/>
          </p:cNvPicPr>
          <p:nvPr/>
        </p:nvPicPr>
        <p:blipFill>
          <a:blip r:embed="rId4"/>
          <a:stretch>
            <a:fillRect/>
          </a:stretch>
        </p:blipFill>
        <p:spPr>
          <a:xfrm>
            <a:off x="4954604" y="2681654"/>
            <a:ext cx="7237396" cy="4281854"/>
          </a:xfrm>
          <a:prstGeom prst="rect">
            <a:avLst/>
          </a:prstGeom>
        </p:spPr>
      </p:pic>
    </p:spTree>
    <p:extLst>
      <p:ext uri="{BB962C8B-B14F-4D97-AF65-F5344CB8AC3E}">
        <p14:creationId xmlns:p14="http://schemas.microsoft.com/office/powerpoint/2010/main" val="39284658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2ABD7A2-E805-4DC5-86EA-294072BC0AB4}"/>
              </a:ext>
            </a:extLst>
          </p:cNvPr>
          <p:cNvPicPr>
            <a:picLocks noChangeAspect="1"/>
          </p:cNvPicPr>
          <p:nvPr/>
        </p:nvPicPr>
        <p:blipFill>
          <a:blip r:embed="rId2"/>
          <a:stretch>
            <a:fillRect/>
          </a:stretch>
        </p:blipFill>
        <p:spPr>
          <a:xfrm>
            <a:off x="2228850" y="0"/>
            <a:ext cx="7576456" cy="6857999"/>
          </a:xfrm>
          <a:prstGeom prst="rect">
            <a:avLst/>
          </a:prstGeom>
        </p:spPr>
      </p:pic>
      <p:pic>
        <p:nvPicPr>
          <p:cNvPr id="4" name="Espace réservé du contenu 5">
            <a:extLst>
              <a:ext uri="{FF2B5EF4-FFF2-40B4-BE49-F238E27FC236}">
                <a16:creationId xmlns:a16="http://schemas.microsoft.com/office/drawing/2014/main" id="{AC0F84F3-655B-8E00-F31F-A45135E55F57}"/>
              </a:ext>
            </a:extLst>
          </p:cNvPr>
          <p:cNvPicPr>
            <a:picLocks noChangeAspect="1"/>
          </p:cNvPicPr>
          <p:nvPr/>
        </p:nvPicPr>
        <p:blipFill>
          <a:blip r:embed="rId3"/>
          <a:stretch>
            <a:fillRect/>
          </a:stretch>
        </p:blipFill>
        <p:spPr bwMode="auto">
          <a:xfrm rot="16200000">
            <a:off x="-2388368" y="2240780"/>
            <a:ext cx="6857999" cy="2376437"/>
          </a:xfrm>
          <a:prstGeom prst="rect">
            <a:avLst/>
          </a:prstGeom>
          <a:noFill/>
          <a:extLst>
            <a:ext uri="{909E8E84-426E-40DD-AFC4-6F175D3DCCD1}">
              <a14:hiddenFill xmlns:a14="http://schemas.microsoft.com/office/drawing/2010/main">
                <a:solidFill>
                  <a:srgbClr val="FFFFFF"/>
                </a:solidFill>
              </a14:hiddenFill>
            </a:ext>
          </a:extLst>
        </p:spPr>
      </p:pic>
      <p:pic>
        <p:nvPicPr>
          <p:cNvPr id="25602" name="Picture 2" descr="How to Set SMART Goals For Your Business | ClicData">
            <a:extLst>
              <a:ext uri="{FF2B5EF4-FFF2-40B4-BE49-F238E27FC236}">
                <a16:creationId xmlns:a16="http://schemas.microsoft.com/office/drawing/2014/main" id="{D8D0E5D7-D5B4-6214-11B5-E5A39222053F}"/>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rot="5400000">
            <a:off x="7638005" y="2232620"/>
            <a:ext cx="6711039" cy="2376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7296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Diego Ordaz by Fabiola Mata">
            <a:extLst>
              <a:ext uri="{FF2B5EF4-FFF2-40B4-BE49-F238E27FC236}">
                <a16:creationId xmlns:a16="http://schemas.microsoft.com/office/drawing/2014/main" id="{46512F58-625B-88A9-EB2D-6065ABFDDD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90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39062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7023</TotalTime>
  <Words>2972</Words>
  <Application>Microsoft Office PowerPoint</Application>
  <PresentationFormat>Grand écran</PresentationFormat>
  <Paragraphs>330</Paragraphs>
  <Slides>48</Slides>
  <Notes>1</Notes>
  <HiddenSlides>0</HiddenSlides>
  <MMClips>0</MMClips>
  <ScaleCrop>false</ScaleCrop>
  <HeadingPairs>
    <vt:vector size="6" baseType="variant">
      <vt:variant>
        <vt:lpstr>Polices utilisées</vt:lpstr>
      </vt:variant>
      <vt:variant>
        <vt:i4>16</vt:i4>
      </vt:variant>
      <vt:variant>
        <vt:lpstr>Thème</vt:lpstr>
      </vt:variant>
      <vt:variant>
        <vt:i4>1</vt:i4>
      </vt:variant>
      <vt:variant>
        <vt:lpstr>Titres des diapositives</vt:lpstr>
      </vt:variant>
      <vt:variant>
        <vt:i4>48</vt:i4>
      </vt:variant>
    </vt:vector>
  </HeadingPairs>
  <TitlesOfParts>
    <vt:vector size="65" baseType="lpstr">
      <vt:lpstr>Akkurat</vt:lpstr>
      <vt:lpstr>allotrope</vt:lpstr>
      <vt:lpstr>Arial</vt:lpstr>
      <vt:lpstr>Arial</vt:lpstr>
      <vt:lpstr>Arial Black</vt:lpstr>
      <vt:lpstr>Broadway</vt:lpstr>
      <vt:lpstr>Calibri</vt:lpstr>
      <vt:lpstr>Calibri Light</vt:lpstr>
      <vt:lpstr>gordita</vt:lpstr>
      <vt:lpstr>inherit</vt:lpstr>
      <vt:lpstr>Open Sans</vt:lpstr>
      <vt:lpstr>paralucent</vt:lpstr>
      <vt:lpstr>Tajawal Medium</vt:lpstr>
      <vt:lpstr>Times New Roman</vt:lpstr>
      <vt:lpstr>WPRoobert Light</vt:lpstr>
      <vt:lpstr>WPRoobert Semibold</vt:lpstr>
      <vt:lpstr>Thème Office</vt:lpstr>
      <vt:lpstr>Présentation PowerPoint</vt:lpstr>
      <vt:lpstr>In the previous lessons…</vt:lpstr>
      <vt:lpstr>In the previous lessons…</vt:lpstr>
      <vt:lpstr>Chapter objectives</vt:lpstr>
      <vt:lpstr>     Syllabus .  </vt:lpstr>
      <vt:lpstr>Présentation PowerPoint</vt:lpstr>
      <vt:lpstr>A- Project Vision</vt:lpstr>
      <vt:lpstr>A- Project Vision</vt:lpstr>
      <vt:lpstr>A- Project Vision</vt:lpstr>
      <vt:lpstr> A- Project Vision</vt:lpstr>
      <vt:lpstr> A- Project Vision</vt:lpstr>
      <vt:lpstr> </vt:lpstr>
      <vt:lpstr>  </vt:lpstr>
      <vt:lpstr>  </vt:lpstr>
      <vt:lpstr>  B- Project Mission </vt:lpstr>
      <vt:lpstr>B- Project Mission</vt:lpstr>
      <vt:lpstr>    C- Project Core Values</vt:lpstr>
      <vt:lpstr>    C- Project Core Values</vt:lpstr>
      <vt:lpstr>    C- Project Core Values</vt:lpstr>
      <vt:lpstr>    C- Project Core Values</vt:lpstr>
      <vt:lpstr> C- Project Core Values</vt:lpstr>
      <vt:lpstr>Présentation PowerPoint</vt:lpstr>
      <vt:lpstr>D- Defining Project Goals </vt:lpstr>
      <vt:lpstr>D- Defining Project Goals</vt:lpstr>
      <vt:lpstr>D- Defining Project Goals</vt:lpstr>
      <vt:lpstr>D- Defining Project Goals</vt:lpstr>
      <vt:lpstr> </vt:lpstr>
      <vt:lpstr> </vt:lpstr>
      <vt:lpstr> </vt:lpstr>
      <vt:lpstr>  </vt:lpstr>
      <vt:lpstr> </vt:lpstr>
      <vt:lpstr>    </vt:lpstr>
      <vt:lpstr>D- Defining Project Goals</vt:lpstr>
      <vt:lpstr> </vt:lpstr>
      <vt:lpstr> </vt:lpstr>
      <vt:lpstr> </vt:lpstr>
      <vt:lpstr> </vt:lpstr>
      <vt:lpstr>   E- Project Objectives </vt:lpstr>
      <vt:lpstr> E- Project Objectives </vt:lpstr>
      <vt:lpstr>E- Project Objectives  </vt:lpstr>
      <vt:lpstr>  E- Project Objectives</vt:lpstr>
      <vt:lpstr>  E- Project Objectives </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38</cp:revision>
  <dcterms:created xsi:type="dcterms:W3CDTF">2022-02-13T10:06:51Z</dcterms:created>
  <dcterms:modified xsi:type="dcterms:W3CDTF">2022-06-05T16:51:57Z</dcterms:modified>
</cp:coreProperties>
</file>