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4"/>
  </p:sldMasterIdLst>
  <p:notesMasterIdLst>
    <p:notesMasterId r:id="rId44"/>
  </p:notesMasterIdLst>
  <p:sldIdLst>
    <p:sldId id="714" r:id="rId5"/>
    <p:sldId id="546" r:id="rId6"/>
    <p:sldId id="715" r:id="rId7"/>
    <p:sldId id="276" r:id="rId8"/>
    <p:sldId id="716" r:id="rId9"/>
    <p:sldId id="717" r:id="rId10"/>
    <p:sldId id="718" r:id="rId11"/>
    <p:sldId id="719" r:id="rId12"/>
    <p:sldId id="720" r:id="rId13"/>
    <p:sldId id="721" r:id="rId14"/>
    <p:sldId id="722" r:id="rId15"/>
    <p:sldId id="723" r:id="rId16"/>
    <p:sldId id="724" r:id="rId17"/>
    <p:sldId id="725" r:id="rId18"/>
    <p:sldId id="726" r:id="rId19"/>
    <p:sldId id="691" r:id="rId20"/>
    <p:sldId id="727" r:id="rId21"/>
    <p:sldId id="728" r:id="rId22"/>
    <p:sldId id="729" r:id="rId23"/>
    <p:sldId id="730" r:id="rId24"/>
    <p:sldId id="731" r:id="rId25"/>
    <p:sldId id="732" r:id="rId26"/>
    <p:sldId id="733" r:id="rId27"/>
    <p:sldId id="734" r:id="rId28"/>
    <p:sldId id="735" r:id="rId29"/>
    <p:sldId id="737" r:id="rId30"/>
    <p:sldId id="738" r:id="rId31"/>
    <p:sldId id="739" r:id="rId32"/>
    <p:sldId id="740" r:id="rId33"/>
    <p:sldId id="741" r:id="rId34"/>
    <p:sldId id="742" r:id="rId35"/>
    <p:sldId id="743" r:id="rId36"/>
    <p:sldId id="744" r:id="rId37"/>
    <p:sldId id="745" r:id="rId38"/>
    <p:sldId id="746" r:id="rId39"/>
    <p:sldId id="747" r:id="rId40"/>
    <p:sldId id="748" r:id="rId41"/>
    <p:sldId id="749" r:id="rId42"/>
    <p:sldId id="263" r:id="rId43"/>
  </p:sldIdLst>
  <p:sldSz cx="12192000" cy="6858000"/>
  <p:notesSz cx="6858000" cy="9144000"/>
  <p:embeddedFontLst>
    <p:embeddedFont>
      <p:font typeface="Alexandria" pitchFamily="2" charset="-78"/>
      <p:regular r:id="rId45"/>
      <p:bold r:id="rId46"/>
    </p:embeddedFont>
    <p:embeddedFont>
      <p:font typeface="Roboto Light" panose="02000000000000000000" pitchFamily="2" charset="0"/>
      <p:regular r:id="rId47"/>
      <p:italic r:id="rId48"/>
    </p:embeddedFont>
    <p:embeddedFont>
      <p:font typeface="Simplified Arabic" panose="02020603050405020304" pitchFamily="18" charset="-78"/>
      <p:regular r:id="rId49"/>
      <p:bold r:id="rId50"/>
    </p:embeddedFont>
    <p:embeddedFont>
      <p:font typeface="Tajawal Medium" panose="00000600000000000000" charset="-78"/>
      <p:regular r:id="rId51"/>
      <p:bold r:id="rId5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447" roundtripDataSignature="AMtx7mglAfmY/MZoOa1XyADrdpE2/Dz5Y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نمط متوسط 2 - تمييز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94662" autoAdjust="0"/>
  </p:normalViewPr>
  <p:slideViewPr>
    <p:cSldViewPr>
      <p:cViewPr varScale="1">
        <p:scale>
          <a:sx n="77" d="100"/>
          <a:sy n="77" d="100"/>
        </p:scale>
        <p:origin x="811" y="14"/>
      </p:cViewPr>
      <p:guideLst>
        <p:guide orient="horz" pos="2160"/>
        <p:guide pos="3840"/>
      </p:guideLst>
    </p:cSldViewPr>
  </p:slideViewPr>
  <p:outlineViewPr>
    <p:cViewPr>
      <p:scale>
        <a:sx n="33" d="100"/>
        <a:sy n="33" d="100"/>
      </p:scale>
      <p:origin x="0" y="22158"/>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451" Type="http://schemas.openxmlformats.org/officeDocument/2006/relationships/tableStyles" Target="tableStyles.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font" Target="fonts/font3.fntdata"/><Relationship Id="rId50" Type="http://schemas.openxmlformats.org/officeDocument/2006/relationships/font" Target="fonts/font6.fntdata"/><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font" Target="fonts/font2.fntdata"/><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font" Target="fonts/font1.fntdata"/><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5.fntdata"/><Relationship Id="rId4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notesMaster" Target="notesMasters/notesMaster1.xml"/><Relationship Id="rId52" Type="http://schemas.openxmlformats.org/officeDocument/2006/relationships/font" Target="fonts/font8.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font" Target="fonts/font4.fntdata"/><Relationship Id="rId4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font" Target="fonts/font7.fntdata"/><Relationship Id="rId447" Type="http://customschemas.google.com/relationships/presentationmetadata" Target="metadata"/><Relationship Id="rId3" Type="http://schemas.openxmlformats.org/officeDocument/2006/relationships/customXml" Target="../customXml/item3.xml"/><Relationship Id="rId45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584837008"/>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3268279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8915665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1" name="Google Shape;211;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12"/>
          <p:cNvSpPr>
            <a:spLocks noGrp="1"/>
          </p:cNvSpPr>
          <p:nvPr>
            <p:ph type="pic" idx="2"/>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33"/>
        <p:cNvGrpSpPr/>
        <p:nvPr/>
      </p:nvGrpSpPr>
      <p:grpSpPr>
        <a:xfrm>
          <a:off x="0" y="0"/>
          <a:ext cx="0" cy="0"/>
          <a:chOff x="0" y="0"/>
          <a:chExt cx="0" cy="0"/>
        </a:xfrm>
      </p:grpSpPr>
      <p:sp>
        <p:nvSpPr>
          <p:cNvPr id="34" name="Google Shape;34;p17"/>
          <p:cNvSpPr>
            <a:spLocks noGrp="1"/>
          </p:cNvSpPr>
          <p:nvPr>
            <p:ph type="pic" idx="2"/>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5"/>
        <p:cNvGrpSpPr/>
        <p:nvPr/>
      </p:nvGrpSpPr>
      <p:grpSpPr>
        <a:xfrm>
          <a:off x="0" y="0"/>
          <a:ext cx="0" cy="0"/>
          <a:chOff x="0" y="0"/>
          <a:chExt cx="0" cy="0"/>
        </a:xfrm>
      </p:grpSpPr>
      <p:sp>
        <p:nvSpPr>
          <p:cNvPr id="36" name="Google Shape;36;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 name="Google Shape;37;p1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8" name="Google Shape;38;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7"/>
        <p:cNvGrpSpPr/>
        <p:nvPr/>
      </p:nvGrpSpPr>
      <p:grpSpPr>
        <a:xfrm>
          <a:off x="0" y="0"/>
          <a:ext cx="0" cy="0"/>
          <a:chOff x="0" y="0"/>
          <a:chExt cx="0" cy="0"/>
        </a:xfrm>
      </p:grpSpPr>
      <p:sp>
        <p:nvSpPr>
          <p:cNvPr id="48" name="Google Shape;48;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2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2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2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1"/>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21"/>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21"/>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21"/>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3"/>
        <p:cNvGrpSpPr/>
        <p:nvPr/>
      </p:nvGrpSpPr>
      <p:grpSpPr>
        <a:xfrm>
          <a:off x="0" y="0"/>
          <a:ext cx="0" cy="0"/>
          <a:chOff x="0" y="0"/>
          <a:chExt cx="0" cy="0"/>
        </a:xfrm>
      </p:grpSpPr>
      <p:sp>
        <p:nvSpPr>
          <p:cNvPr id="64" name="Google Shape;64;p2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5" name="Google Shape;65;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8"/>
        <p:cNvGrpSpPr/>
        <p:nvPr/>
      </p:nvGrpSpPr>
      <p:grpSpPr>
        <a:xfrm>
          <a:off x="0" y="0"/>
          <a:ext cx="0" cy="0"/>
          <a:chOff x="0" y="0"/>
          <a:chExt cx="0" cy="0"/>
        </a:xfrm>
      </p:grpSpPr>
      <p:sp>
        <p:nvSpPr>
          <p:cNvPr id="69" name="Google Shape;69;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2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2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2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25"/>
          <p:cNvSpPr>
            <a:spLocks noGrp="1"/>
          </p:cNvSpPr>
          <p:nvPr>
            <p:ph type="pic" idx="2"/>
          </p:nvPr>
        </p:nvSpPr>
        <p:spPr>
          <a:xfrm>
            <a:off x="5183188" y="987425"/>
            <a:ext cx="6172200" cy="4873625"/>
          </a:xfrm>
          <a:prstGeom prst="rect">
            <a:avLst/>
          </a:prstGeom>
          <a:noFill/>
          <a:ln>
            <a:noFill/>
          </a:ln>
        </p:spPr>
      </p:sp>
      <p:sp>
        <p:nvSpPr>
          <p:cNvPr id="82" name="Google Shape;82;p2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2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2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2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2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7831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002596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7151427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6">
            <a:alphaModFix amt="76000"/>
          </a:blip>
          <a:stretch>
            <a:fillRect/>
          </a:stretch>
        </a:blipFill>
        <a:effectLst/>
      </p:bgPr>
    </p:bg>
    <p:spTree>
      <p:nvGrpSpPr>
        <p:cNvPr id="1" name="Shape 9"/>
        <p:cNvGrpSpPr/>
        <p:nvPr/>
      </p:nvGrpSpPr>
      <p:grpSpPr>
        <a:xfrm>
          <a:off x="0" y="0"/>
          <a:ext cx="0" cy="0"/>
          <a:chOff x="0" y="0"/>
          <a:chExt cx="0" cy="0"/>
        </a:xfrm>
      </p:grpSpPr>
      <p:sp>
        <p:nvSpPr>
          <p:cNvPr id="10" name="Google Shape;10;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51" r:id="rId1"/>
    <p:sldLayoutId id="2147483656" r:id="rId2"/>
    <p:sldLayoutId id="2147483657" r:id="rId3"/>
    <p:sldLayoutId id="2147483659" r:id="rId4"/>
    <p:sldLayoutId id="2147483660" r:id="rId5"/>
    <p:sldLayoutId id="2147483661" r:id="rId6"/>
    <p:sldLayoutId id="2147483662" r:id="rId7"/>
    <p:sldLayoutId id="2147483663" r:id="rId8"/>
    <p:sldLayoutId id="2147483664" r:id="rId9"/>
    <p:sldLayoutId id="2147483665" r:id="rId10"/>
    <p:sldLayoutId id="2147483666" r:id="rId11"/>
    <p:sldLayoutId id="2147483667" r:id="rId12"/>
    <p:sldLayoutId id="2147483668" r:id="rId13"/>
    <p:sldLayoutId id="2147483669" r:id="rId14"/>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464152" y="2785710"/>
            <a:ext cx="2952328" cy="461665"/>
          </a:xfrm>
          <a:prstGeom prst="rect">
            <a:avLst/>
          </a:prstGeom>
          <a:noFill/>
        </p:spPr>
        <p:txBody>
          <a:bodyPr wrap="square" rtlCol="0">
            <a:spAutoFit/>
          </a:bodyPr>
          <a:lstStyle/>
          <a:p>
            <a:r>
              <a:rPr lang="ar-EG" sz="2400" b="1" dirty="0">
                <a:effectLst/>
                <a:latin typeface="Alexandria" pitchFamily="2" charset="-78"/>
                <a:ea typeface="Times New Roman" panose="02020603050405020304" pitchFamily="18" charset="0"/>
                <a:cs typeface="Alexandria" pitchFamily="2" charset="-78"/>
              </a:rPr>
              <a:t>التخطيط التربوي</a:t>
            </a:r>
            <a:endParaRPr lang="en-US" sz="2400" b="1" dirty="0">
              <a:solidFill>
                <a:srgbClr val="00B0F0"/>
              </a:solidFill>
              <a:latin typeface="Alexandria" pitchFamily="2" charset="-78"/>
              <a:cs typeface="Alexandria" pitchFamily="2" charset="-78"/>
            </a:endParaRPr>
          </a:p>
        </p:txBody>
      </p:sp>
      <p:sp>
        <p:nvSpPr>
          <p:cNvPr id="10" name="Rectangle: Rounded Corners 9"/>
          <p:cNvSpPr/>
          <p:nvPr/>
        </p:nvSpPr>
        <p:spPr>
          <a:xfrm>
            <a:off x="6862618" y="3600778"/>
            <a:ext cx="4027798" cy="109459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accent1"/>
                </a:solidFill>
                <a:latin typeface="Times New Roman" panose="02020603050405020304" pitchFamily="18" charset="0"/>
                <a:cs typeface="Times New Roman" panose="02020603050405020304" pitchFamily="18" charset="0"/>
              </a:rPr>
              <a:t>أ.د/ محمد محمدي مخلص </a:t>
            </a:r>
          </a:p>
          <a:p>
            <a:pPr algn="ctr"/>
            <a:r>
              <a:rPr lang="ar-EG" sz="2400" b="1" dirty="0">
                <a:solidFill>
                  <a:schemeClr val="accent1"/>
                </a:solidFill>
                <a:latin typeface="Times New Roman" panose="02020603050405020304" pitchFamily="18" charset="0"/>
                <a:cs typeface="Times New Roman" panose="02020603050405020304" pitchFamily="18" charset="0"/>
              </a:rPr>
              <a:t>أستاذ القيادة التربوية المشارك بالجامعة </a:t>
            </a:r>
            <a:endParaRPr lang="en-US" sz="2400" b="1" dirty="0">
              <a:solidFill>
                <a:schemeClr val="accent1"/>
              </a:solidFill>
              <a:latin typeface="Times New Roman" panose="02020603050405020304" pitchFamily="18" charset="0"/>
              <a:cs typeface="Times New Roman" panose="02020603050405020304" pitchFamily="18" charset="0"/>
            </a:endParaRPr>
          </a:p>
        </p:txBody>
      </p:sp>
      <p:sp>
        <p:nvSpPr>
          <p:cNvPr id="11" name="TextBox 10"/>
          <p:cNvSpPr txBox="1"/>
          <p:nvPr/>
        </p:nvSpPr>
        <p:spPr>
          <a:xfrm>
            <a:off x="4128655" y="4795591"/>
            <a:ext cx="7752169" cy="461665"/>
          </a:xfrm>
          <a:prstGeom prst="rect">
            <a:avLst/>
          </a:prstGeom>
          <a:noFill/>
        </p:spPr>
        <p:txBody>
          <a:bodyPr wrap="square" rtlCol="0">
            <a:spAutoFit/>
          </a:bodyPr>
          <a:lstStyle/>
          <a:p>
            <a:r>
              <a:rPr lang="ar-EG" sz="2400" b="1" dirty="0">
                <a:solidFill>
                  <a:srgbClr val="FF0000"/>
                </a:solidFill>
                <a:latin typeface="Alexandria" pitchFamily="2" charset="-78"/>
                <a:cs typeface="Alexandria" pitchFamily="2" charset="-78"/>
              </a:rPr>
              <a:t>المحاضرة الثانية   – خطوات التخطيط التربوي </a:t>
            </a:r>
            <a:endParaRPr lang="en-US" sz="2400" b="1" dirty="0">
              <a:solidFill>
                <a:srgbClr val="FF0000"/>
              </a:solidFill>
              <a:latin typeface="Alexandria" pitchFamily="2" charset="-78"/>
              <a:cs typeface="Alexandria" pitchFamily="2" charset="-78"/>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GB" sz="2800" b="1" dirty="0">
                <a:solidFill>
                  <a:srgbClr val="00B0F0"/>
                </a:solidFill>
                <a:latin typeface="Times New Roman" panose="02020603050405020304" pitchFamily="18" charset="0"/>
                <a:cs typeface="Times New Roman" panose="02020603050405020304" pitchFamily="18" charset="0"/>
              </a:rPr>
              <a:t>Mohamed </a:t>
            </a:r>
            <a:r>
              <a:rPr lang="en-GB" sz="2800" b="1" dirty="0" err="1">
                <a:solidFill>
                  <a:srgbClr val="00B0F0"/>
                </a:solidFill>
                <a:latin typeface="Times New Roman" panose="02020603050405020304" pitchFamily="18" charset="0"/>
                <a:cs typeface="Times New Roman" panose="02020603050405020304" pitchFamily="18" charset="0"/>
              </a:rPr>
              <a:t>Mokhles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6" y="5830966"/>
            <a:ext cx="3669470" cy="461665"/>
          </a:xfrm>
          <a:prstGeom prst="rect">
            <a:avLst/>
          </a:prstGeom>
          <a:noFill/>
        </p:spPr>
        <p:txBody>
          <a:bodyPr wrap="square" rtlCol="0">
            <a:spAutoFit/>
          </a:bodyPr>
          <a:lstStyle/>
          <a:p>
            <a:pPr algn="ctr"/>
            <a:r>
              <a:rPr lang="ar-EG" sz="2400" b="1"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1061256"/>
            <a:ext cx="8702667" cy="5193729"/>
          </a:xfrm>
          <a:prstGeom prst="rect">
            <a:avLst/>
          </a:prstGeom>
          <a:noFill/>
        </p:spPr>
        <p:txBody>
          <a:bodyPr wrap="square" rtlCol="0">
            <a:spAutoFit/>
          </a:bodyPr>
          <a:lstStyle/>
          <a:p>
            <a:pPr algn="r">
              <a:lnSpc>
                <a:spcPct val="200000"/>
              </a:lnSpc>
            </a:pPr>
            <a:r>
              <a:rPr lang="ar-EG" sz="3200" dirty="0">
                <a:solidFill>
                  <a:srgbClr val="00B0F0"/>
                </a:solidFill>
                <a:effectLst/>
                <a:latin typeface="Alexandria" pitchFamily="2" charset="-78"/>
                <a:ea typeface="Times New Roman" panose="02020603050405020304" pitchFamily="18" charset="0"/>
                <a:cs typeface="Alexandria" pitchFamily="2" charset="-78"/>
              </a:rPr>
              <a:t>ملخص المحاضرة السابقة:</a:t>
            </a:r>
            <a:endParaRPr lang="ar-EG" sz="2000" dirty="0">
              <a:solidFill>
                <a:srgbClr val="00B0F0"/>
              </a:solidFill>
              <a:effectLst/>
              <a:latin typeface="Alexandria" pitchFamily="2" charset="-78"/>
              <a:ea typeface="Times New Roman" panose="02020603050405020304" pitchFamily="18" charset="0"/>
              <a:cs typeface="Alexandria" pitchFamily="2" charset="-78"/>
            </a:endParaRPr>
          </a:p>
          <a:p>
            <a:pPr algn="r">
              <a:lnSpc>
                <a:spcPct val="200000"/>
              </a:lnSpc>
            </a:pPr>
            <a:r>
              <a:rPr lang="ar-EG" sz="2000" dirty="0">
                <a:effectLst/>
                <a:latin typeface="Alexandria" pitchFamily="2" charset="-78"/>
                <a:ea typeface="Times New Roman" panose="02020603050405020304" pitchFamily="18" charset="0"/>
                <a:cs typeface="Alexandria" pitchFamily="2" charset="-78"/>
              </a:rPr>
              <a:t>- تناولنا الاطار المفاهيمي الخاص بالتخطط والتخطيط التربوي </a:t>
            </a:r>
          </a:p>
          <a:p>
            <a:pPr algn="r">
              <a:lnSpc>
                <a:spcPct val="200000"/>
              </a:lnSpc>
            </a:pPr>
            <a:r>
              <a:rPr lang="ar-EG" sz="2000" dirty="0">
                <a:effectLst/>
                <a:latin typeface="Alexandria" pitchFamily="2" charset="-78"/>
                <a:ea typeface="Times New Roman" panose="02020603050405020304" pitchFamily="18" charset="0"/>
                <a:cs typeface="Alexandria" pitchFamily="2" charset="-78"/>
              </a:rPr>
              <a:t>- تناولنا أسس كل من التخطيط والتخطيط التربوي</a:t>
            </a:r>
          </a:p>
          <a:p>
            <a:pPr algn="r">
              <a:lnSpc>
                <a:spcPct val="200000"/>
              </a:lnSpc>
            </a:pPr>
            <a:r>
              <a:rPr lang="ar-EG" sz="2000" dirty="0">
                <a:effectLst/>
                <a:latin typeface="Alexandria" pitchFamily="2" charset="-78"/>
                <a:ea typeface="Times New Roman" panose="02020603050405020304" pitchFamily="18" charset="0"/>
                <a:cs typeface="Alexandria" pitchFamily="2" charset="-78"/>
              </a:rPr>
              <a:t>- تناولنا أهداف التخطيط والخطيط التربوي </a:t>
            </a:r>
          </a:p>
          <a:p>
            <a:pPr algn="r">
              <a:lnSpc>
                <a:spcPct val="200000"/>
              </a:lnSpc>
            </a:pPr>
            <a:r>
              <a:rPr lang="ar-EG" sz="2000" dirty="0">
                <a:latin typeface="Alexandria" pitchFamily="2" charset="-78"/>
                <a:ea typeface="Times New Roman" panose="02020603050405020304" pitchFamily="18" charset="0"/>
                <a:cs typeface="Alexandria" pitchFamily="2" charset="-78"/>
              </a:rPr>
              <a:t>- </a:t>
            </a:r>
            <a:r>
              <a:rPr lang="ar-EG" sz="2000" dirty="0">
                <a:effectLst/>
                <a:latin typeface="Alexandria" pitchFamily="2" charset="-78"/>
                <a:ea typeface="Times New Roman" panose="02020603050405020304" pitchFamily="18" charset="0"/>
                <a:cs typeface="Alexandria" pitchFamily="2" charset="-78"/>
              </a:rPr>
              <a:t>تناولنا أهمية كل من التخطيط والتخطيط التربوي</a:t>
            </a:r>
          </a:p>
          <a:p>
            <a:pPr algn="r">
              <a:lnSpc>
                <a:spcPct val="200000"/>
              </a:lnSpc>
            </a:pPr>
            <a:r>
              <a:rPr lang="ar-EG" sz="2000" dirty="0">
                <a:effectLst/>
                <a:latin typeface="Alexandria" pitchFamily="2" charset="-78"/>
                <a:ea typeface="Times New Roman" panose="02020603050405020304" pitchFamily="18" charset="0"/>
                <a:cs typeface="Alexandria" pitchFamily="2" charset="-78"/>
              </a:rPr>
              <a:t>- تناولنا معوقات التخطيط والتخطيط التربوي</a:t>
            </a:r>
          </a:p>
          <a:p>
            <a:pPr algn="r">
              <a:lnSpc>
                <a:spcPct val="200000"/>
              </a:lnSpc>
            </a:pPr>
            <a:r>
              <a:rPr lang="ar-EG" sz="2000" dirty="0">
                <a:effectLst/>
                <a:latin typeface="Alexandria" pitchFamily="2" charset="-78"/>
                <a:ea typeface="Times New Roman" panose="02020603050405020304" pitchFamily="18" charset="0"/>
                <a:cs typeface="Alexandria" pitchFamily="2" charset="-78"/>
              </a:rPr>
              <a:t>- تناولنا نشأة التخطيط التربوي ،وخطوات التخطيط  التربوي</a:t>
            </a:r>
          </a:p>
          <a:p>
            <a:pPr algn="r">
              <a:lnSpc>
                <a:spcPct val="150000"/>
              </a:lnSpc>
              <a:buClr>
                <a:srgbClr val="000000"/>
              </a:buClr>
              <a:buFont typeface="Arial"/>
              <a:buNone/>
            </a:pPr>
            <a:r>
              <a:rPr lang="ar-EG" sz="2000" b="1" kern="0" dirty="0">
                <a:latin typeface="Simplified Arabic" pitchFamily="18" charset="-78"/>
                <a:cs typeface="Simplified Arabic" pitchFamily="18" charset="-78"/>
                <a:sym typeface="Arial"/>
              </a:rPr>
              <a:t> </a:t>
            </a:r>
            <a:endParaRPr lang="ar-EG" sz="2000" b="1" kern="0" dirty="0">
              <a:latin typeface="Simplified Arabic" pitchFamily="18" charset="-78"/>
              <a:ea typeface="Calibri"/>
              <a:cs typeface="Simplified Arabic" pitchFamily="18" charset="-78"/>
              <a:sym typeface="Calibri"/>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775424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104718" y="1707035"/>
            <a:ext cx="9679914" cy="4239622"/>
          </a:xfrm>
          <a:prstGeom prst="rect">
            <a:avLst/>
          </a:prstGeom>
          <a:noFill/>
        </p:spPr>
        <p:txBody>
          <a:bodyPr wrap="square" rtlCol="0">
            <a:spAutoFit/>
          </a:bodyPr>
          <a:lstStyle/>
          <a:p>
            <a:pPr algn="r"/>
            <a:r>
              <a:rPr lang="ar-EG" sz="3200" dirty="0">
                <a:solidFill>
                  <a:srgbClr val="00B0F0"/>
                </a:solidFill>
                <a:effectLst/>
                <a:latin typeface="Alexandria" pitchFamily="2" charset="-78"/>
                <a:ea typeface="Times New Roman" panose="02020603050405020304" pitchFamily="18" charset="0"/>
                <a:cs typeface="Alexandria" pitchFamily="2" charset="-78"/>
              </a:rPr>
              <a:t>عناصر المحاضرة </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خطوات عملية التخطيط التربوي وتضم:</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 التمهيد للخطة</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 تحديد أهداف الخطة</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 وضع إطار الخطة.</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 إقرار الخطة.</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 تنفيذ الخطة.</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 متابعة وتقويم الخطة.</a:t>
            </a:r>
          </a:p>
          <a:p>
            <a:pPr algn="r">
              <a:lnSpc>
                <a:spcPct val="150000"/>
              </a:lnSpc>
              <a:buClr>
                <a:srgbClr val="000000"/>
              </a:buClr>
              <a:buFont typeface="Arial"/>
              <a:buNone/>
            </a:pPr>
            <a:r>
              <a:rPr lang="ar-EG" sz="2000" b="1" kern="0" dirty="0">
                <a:latin typeface="Simplified Arabic" pitchFamily="18" charset="-78"/>
                <a:cs typeface="Simplified Arabic" pitchFamily="18" charset="-78"/>
                <a:sym typeface="Arial"/>
              </a:rPr>
              <a:t> </a:t>
            </a:r>
            <a:endParaRPr lang="ar-EG" sz="2000" b="1" kern="0" dirty="0">
              <a:latin typeface="Simplified Arabic" pitchFamily="18" charset="-78"/>
              <a:ea typeface="Calibri"/>
              <a:cs typeface="Simplified Arabic" pitchFamily="18" charset="-78"/>
              <a:sym typeface="Calibri"/>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784864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701391" y="1159961"/>
            <a:ext cx="10453255" cy="4413388"/>
          </a:xfrm>
          <a:prstGeom prst="rect">
            <a:avLst/>
          </a:prstGeom>
          <a:noFill/>
        </p:spPr>
        <p:txBody>
          <a:bodyPr wrap="square" rtlCol="0">
            <a:spAutoFit/>
          </a:bodyPr>
          <a:lstStyle/>
          <a:p>
            <a:pPr algn="just" rtl="1">
              <a:lnSpc>
                <a:spcPts val="169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تمهيد:</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سواء إن كان التخطيط بشأن مستقبل الفرد أو بشأن المؤسسة التربوية لابد أن يقوم على مجموعة من الخطوات يمكن إيجازها في النقاط التالية :</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يجب القيام بتحديد الأولويات وترتيبها جيداً ومن ثم البدء في تنفيذها .</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حصر الأهداف وتحديدها بشكل جيد وترتيبها وتحديد الاستراتيجي منها والتكتيكي.</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القيام بتحليل الوضع الراهن ومدي تحقيق الاهداف المنشودة .</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أن يستجيب الفرد للانتقادات وتعديل الخطة اذا لزم الامر .</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يجب القيام بوضع خطة، وعلى الفرد أن يتخيل الوضع بعد مرور عدة سنوات ماذا سيكون ..؟ </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تقسم الأهداف ما بين أهداف طويلة قصيرة المدى وأهداف متوسطة المدى وطويلة المدى.</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تقييم كل مرحلة منة مراحل الخطة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35715" y="165259"/>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889000" y="1882478"/>
            <a:ext cx="10453255" cy="2789866"/>
          </a:xfrm>
          <a:prstGeom prst="rect">
            <a:avLst/>
          </a:prstGeom>
          <a:noFill/>
        </p:spPr>
        <p:txBody>
          <a:bodyPr wrap="square" rtlCol="0">
            <a:spAutoFit/>
          </a:bodyPr>
          <a:lstStyle/>
          <a:p>
            <a:pPr algn="just" rtl="1">
              <a:lnSpc>
                <a:spcPct val="20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قبل البدء في التعرض لخطوات التخطيط نذكر أولاً أنواع التخطيط ومستوياته لفهم نوع التخطيط الذي نقوم به : يمكن تقسم التخطيط من حيث:-</a:t>
            </a:r>
          </a:p>
          <a:p>
            <a:pPr algn="just" rtl="1">
              <a:lnSpc>
                <a:spcPct val="20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النشاط الذي يعبر عنه هذه التخطيط .</a:t>
            </a:r>
          </a:p>
          <a:p>
            <a:pPr algn="just" rtl="1">
              <a:lnSpc>
                <a:spcPct val="20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الفترة الزمنية التي يعبر عنها هذا التخطيط .</a:t>
            </a:r>
          </a:p>
          <a:p>
            <a:pPr algn="just" rtl="1">
              <a:lnSpc>
                <a:spcPct val="20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المستوى الذي يعالج هذا التخطيط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39078"/>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19904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6088" y="1128435"/>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476089" y="1882478"/>
            <a:ext cx="10804488" cy="2584682"/>
          </a:xfrm>
          <a:prstGeom prst="rect">
            <a:avLst/>
          </a:prstGeom>
          <a:noFill/>
        </p:spPr>
        <p:txBody>
          <a:bodyPr wrap="square" rtlCol="0">
            <a:spAutoFit/>
          </a:bodyPr>
          <a:lstStyle/>
          <a:p>
            <a:pPr algn="just" rtl="1">
              <a:lnSpc>
                <a:spcPct val="20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أنواع التخطيط من حيث النشاط الذي يعبر عنه :</a:t>
            </a:r>
          </a:p>
          <a:p>
            <a:pPr algn="just" rtl="1">
              <a:lnSpc>
                <a:spcPct val="200000"/>
              </a:lnSpc>
              <a:spcAft>
                <a:spcPts val="800"/>
              </a:spcAft>
            </a:pPr>
            <a:r>
              <a:rPr lang="ar-EG" sz="1600" b="1" kern="0" dirty="0">
                <a:solidFill>
                  <a:srgbClr val="C00000"/>
                </a:solidFill>
                <a:effectLst/>
                <a:latin typeface="Alexandria" pitchFamily="2" charset="-78"/>
                <a:ea typeface="Times New Roman" panose="02020603050405020304" pitchFamily="18" charset="0"/>
                <a:cs typeface="Alexandria" pitchFamily="2" charset="-78"/>
              </a:rPr>
              <a:t>1- التخطيط الكلي الشامل : </a:t>
            </a:r>
            <a:r>
              <a:rPr lang="ar-EG" sz="1600" b="1" kern="0" dirty="0">
                <a:solidFill>
                  <a:srgbClr val="000000"/>
                </a:solidFill>
                <a:effectLst/>
                <a:latin typeface="Alexandria" pitchFamily="2" charset="-78"/>
                <a:ea typeface="Times New Roman" panose="02020603050405020304" pitchFamily="18" charset="0"/>
                <a:cs typeface="Alexandria" pitchFamily="2" charset="-78"/>
              </a:rPr>
              <a:t>والذي يتم على مستوى الدولة، ويعني بالتنمية الشاملة أو التخطيط للتنمية، ويدخل في إطاره، التخطيط الاقتصادي، الهادف إلى زيادة الناتج القومي، وتحقيق التوازن بين قطاعات الاقتصاد المختلفة في الدولة، والتخطيط الاجتماعي . الهادف إلى أحداث توازن في العدالة الاجتماعية، وعدالة توزيع الخدمات الاجتماعية، وتقريب الفوارق الحادة بين طبقات وفئات المجتمع، والحد من الفقر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52092"/>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989043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6088" y="1128435"/>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8152" y="2972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523574" y="1975890"/>
            <a:ext cx="10804489" cy="2974532"/>
          </a:xfrm>
          <a:prstGeom prst="rect">
            <a:avLst/>
          </a:prstGeom>
          <a:noFill/>
        </p:spPr>
        <p:txBody>
          <a:bodyPr wrap="square" rtlCol="0">
            <a:spAutoFit/>
          </a:bodyPr>
          <a:lstStyle/>
          <a:p>
            <a:pPr algn="just" rtl="1">
              <a:lnSpc>
                <a:spcPct val="200000"/>
              </a:lnSpc>
              <a:spcAft>
                <a:spcPts val="800"/>
              </a:spcAft>
            </a:pPr>
            <a:r>
              <a:rPr lang="ar-EG" sz="1600" b="1" kern="0" dirty="0">
                <a:solidFill>
                  <a:srgbClr val="C00000"/>
                </a:solidFill>
                <a:effectLst/>
                <a:latin typeface="Alexandria" pitchFamily="2" charset="-78"/>
                <a:ea typeface="Times New Roman" panose="02020603050405020304" pitchFamily="18" charset="0"/>
                <a:cs typeface="Alexandria" pitchFamily="2" charset="-78"/>
              </a:rPr>
              <a:t>2. - التخطيط الجزئي : </a:t>
            </a:r>
            <a:r>
              <a:rPr lang="ar-EG" sz="1600" b="1" kern="0" dirty="0">
                <a:solidFill>
                  <a:srgbClr val="000000"/>
                </a:solidFill>
                <a:effectLst/>
                <a:latin typeface="Alexandria" pitchFamily="2" charset="-78"/>
                <a:ea typeface="Times New Roman" panose="02020603050405020304" pitchFamily="18" charset="0"/>
                <a:cs typeface="Alexandria" pitchFamily="2" charset="-78"/>
              </a:rPr>
              <a:t>وهو الذي يعبر عن كيفية تحقيق أهداف معينة لنشاط معين في المنظمة، كالتخطيط للإنتاج، أو التخطيط للتسويق، أو تخطيط القوى العاملة، أو التخطيط المالي … حيث يعبر التخطيط الكلي الشامل عن كل الخطط الجزئية لهذه الأنشطة في الخطة العامة للمنظمة . هذا ويمكن أن يأخذ التخطيط الجزئي، أشكال أخرى أصغر عندما يتم وضع خطط فرعية لأجزاء معينة من نشاط واحد، كالتخطيط لإنتاج سلعة معينة من مجموعة السلع التي تنتجها المنظمة، أو التخطيط لنشاط الصيانة، أو التخطيط لحملة إعلانية أو تروجيه كجزء من خطة التسويق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52092"/>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81276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6088" y="1128435"/>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8152" y="2972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571839" y="1345306"/>
            <a:ext cx="10660472" cy="3415679"/>
          </a:xfrm>
          <a:prstGeom prst="rect">
            <a:avLst/>
          </a:prstGeom>
          <a:noFill/>
        </p:spPr>
        <p:txBody>
          <a:bodyPr wrap="square" rtlCol="0">
            <a:spAutoFit/>
          </a:bodyPr>
          <a:lstStyle/>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2- أنواع التخطيط من حيث الفترة الزمنية :</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تنقسم أنواع التخطيط من حيث الزمن إلى أربعة أنواع رئيسية هي :</a:t>
            </a:r>
          </a:p>
          <a:p>
            <a:pPr algn="just" rtl="1">
              <a:lnSpc>
                <a:spcPct val="150000"/>
              </a:lnSpc>
              <a:spcAft>
                <a:spcPts val="800"/>
              </a:spcAft>
            </a:pPr>
            <a:r>
              <a:rPr lang="ar-EG" sz="1600" b="1" kern="0" dirty="0">
                <a:solidFill>
                  <a:srgbClr val="FF0000"/>
                </a:solidFill>
                <a:effectLst/>
                <a:latin typeface="Alexandria" pitchFamily="2" charset="-78"/>
                <a:ea typeface="Times New Roman" panose="02020603050405020304" pitchFamily="18" charset="0"/>
                <a:cs typeface="Alexandria" pitchFamily="2" charset="-78"/>
              </a:rPr>
              <a:t>التخطيط الاستراتيجي: </a:t>
            </a:r>
            <a:r>
              <a:rPr lang="ar-EG" sz="1600" b="1" kern="0" dirty="0">
                <a:solidFill>
                  <a:srgbClr val="000000"/>
                </a:solidFill>
                <a:effectLst/>
                <a:latin typeface="Alexandria" pitchFamily="2" charset="-78"/>
                <a:ea typeface="Times New Roman" panose="02020603050405020304" pitchFamily="18" charset="0"/>
                <a:cs typeface="Alexandria" pitchFamily="2" charset="-78"/>
              </a:rPr>
              <a:t>والذي يعني بتحديد كيفية تحقيق رؤية ورسالة المنظمة في المدى البعيد نسبيا، والذي يتراوح ما بين 15 – 20 عاما، حيث يرتبط هذا النوع من التخطيط باستراتيجية معينة وضعتها المنظمة لنفسها .</a:t>
            </a:r>
          </a:p>
          <a:p>
            <a:pPr algn="just" rtl="1">
              <a:lnSpc>
                <a:spcPct val="15000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b="1" kern="0" dirty="0">
                <a:solidFill>
                  <a:srgbClr val="FF0000"/>
                </a:solidFill>
                <a:effectLst/>
                <a:latin typeface="Alexandria" pitchFamily="2" charset="-78"/>
                <a:ea typeface="Times New Roman" panose="02020603050405020304" pitchFamily="18" charset="0"/>
                <a:cs typeface="Alexandria" pitchFamily="2" charset="-78"/>
              </a:rPr>
              <a:t>التخطيط طويل المدى: </a:t>
            </a:r>
            <a:r>
              <a:rPr lang="ar-EG" sz="1600" b="1" kern="0" dirty="0">
                <a:solidFill>
                  <a:srgbClr val="000000"/>
                </a:solidFill>
                <a:effectLst/>
                <a:latin typeface="Alexandria" pitchFamily="2" charset="-78"/>
                <a:ea typeface="Times New Roman" panose="02020603050405020304" pitchFamily="18" charset="0"/>
                <a:cs typeface="Alexandria" pitchFamily="2" charset="-78"/>
              </a:rPr>
              <a:t>وهو الذي يزيد عن خمسة سنوات، وغالبا ما يكون في حدود عشر سنوات، وقد يكون هذا التخطيط بديلا في بعض الأحيان للتخطيط الاستراتيجي، وقد يرتبط في أحيان أخرى به، عندما تجزأ الاستراتيجية إلى خطتين طويلتين المدى، وقد يرتبط بتنفيذ مشروع معين يتحقق بعد فترة طويلة نسبيا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93602" y="12337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116567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6088" y="1128435"/>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8152" y="2972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476089" y="1913611"/>
            <a:ext cx="10660472" cy="2841162"/>
          </a:xfrm>
          <a:prstGeom prst="rect">
            <a:avLst/>
          </a:prstGeom>
          <a:noFill/>
        </p:spPr>
        <p:txBody>
          <a:bodyPr wrap="square" rtlCol="0">
            <a:spAutoFit/>
          </a:bodyPr>
          <a:lstStyle/>
          <a:p>
            <a:pPr algn="just" rtl="1">
              <a:lnSpc>
                <a:spcPct val="150000"/>
              </a:lnSpc>
              <a:spcAft>
                <a:spcPts val="800"/>
              </a:spcAft>
            </a:pPr>
            <a:r>
              <a:rPr lang="ar-EG" sz="1600" b="1" kern="0" dirty="0">
                <a:solidFill>
                  <a:srgbClr val="C00000"/>
                </a:solidFill>
                <a:effectLst/>
                <a:latin typeface="Alexandria" pitchFamily="2" charset="-78"/>
                <a:ea typeface="Times New Roman" panose="02020603050405020304" pitchFamily="18" charset="0"/>
                <a:cs typeface="Alexandria" pitchFamily="2" charset="-78"/>
              </a:rPr>
              <a:t>التخطيط متوسط المدى :</a:t>
            </a:r>
            <a:r>
              <a:rPr lang="ar-EG" sz="1600" b="1" kern="0" dirty="0">
                <a:solidFill>
                  <a:srgbClr val="000000"/>
                </a:solidFill>
                <a:effectLst/>
                <a:latin typeface="Alexandria" pitchFamily="2" charset="-78"/>
                <a:ea typeface="Times New Roman" panose="02020603050405020304" pitchFamily="18" charset="0"/>
                <a:cs typeface="Alexandria" pitchFamily="2" charset="-78"/>
              </a:rPr>
              <a:t>وغالبا ما يكون في حدود خمس سنوات ( الخطة الخمسية ) ويعتبر هذا النوع من التخطيط من أحد آليات التخطيط الاستراتيجي، حيث غالبا ما يتم تقسيم الاستراتيجية إلى مجموعة من الخطط الخمسية المتصلة، ليتم تنفيذ جزء ما ومرحلة من الاستراتيجية خلال كل خطة خمسية تحتويها الاستراتيجية وقد تكون الخطط الخمسية في الكثير من الأحوال غير مرتبطة باستراتيجية معينة، وإنما تعبر عن أهداف محددة وقائمة بذاتها تسعى المنظمة إلى تحقيقها .</a:t>
            </a:r>
          </a:p>
          <a:p>
            <a:pPr algn="just" rtl="1">
              <a:lnSpc>
                <a:spcPct val="15000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b="1" kern="0" dirty="0">
                <a:solidFill>
                  <a:srgbClr val="C00000"/>
                </a:solidFill>
                <a:effectLst/>
                <a:latin typeface="Alexandria" pitchFamily="2" charset="-78"/>
                <a:ea typeface="Times New Roman" panose="02020603050405020304" pitchFamily="18" charset="0"/>
                <a:cs typeface="Alexandria" pitchFamily="2" charset="-78"/>
              </a:rPr>
              <a:t>التخطيط قصير المدي: </a:t>
            </a:r>
            <a:r>
              <a:rPr lang="ar-EG" sz="1600" b="1" kern="0" dirty="0">
                <a:solidFill>
                  <a:srgbClr val="000000"/>
                </a:solidFill>
                <a:effectLst/>
                <a:latin typeface="Alexandria" pitchFamily="2" charset="-78"/>
                <a:ea typeface="Times New Roman" panose="02020603050405020304" pitchFamily="18" charset="0"/>
                <a:cs typeface="Alexandria" pitchFamily="2" charset="-78"/>
              </a:rPr>
              <a:t>ويكون خلال عام ويتم لتحقيق اهداف سريعة وبسيطة ولا تحتاج لفترة زمنية كبيرة.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52092"/>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612461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6088" y="1128435"/>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8152" y="2972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508152" y="1750117"/>
            <a:ext cx="10660472" cy="3046347"/>
          </a:xfrm>
          <a:prstGeom prst="rect">
            <a:avLst/>
          </a:prstGeom>
          <a:noFill/>
        </p:spPr>
        <p:txBody>
          <a:bodyPr wrap="square" rtlCol="0">
            <a:spAutoFit/>
          </a:bodyPr>
          <a:lstStyle/>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مستويات التخطيط :</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ينقسم التخطيط من حيث المستوى الذي يعالجه إلى :</a:t>
            </a:r>
          </a:p>
          <a:p>
            <a:pPr algn="just" rtl="1">
              <a:lnSpc>
                <a:spcPct val="150000"/>
              </a:lnSpc>
              <a:spcAft>
                <a:spcPts val="800"/>
              </a:spcAft>
            </a:pPr>
            <a:r>
              <a:rPr lang="ar-EG" sz="1600" b="1" kern="0" dirty="0">
                <a:solidFill>
                  <a:srgbClr val="C00000"/>
                </a:solidFill>
                <a:effectLst/>
                <a:latin typeface="Alexandria" pitchFamily="2" charset="-78"/>
                <a:ea typeface="Times New Roman" panose="02020603050405020304" pitchFamily="18" charset="0"/>
                <a:cs typeface="Alexandria" pitchFamily="2" charset="-78"/>
              </a:rPr>
              <a:t>- المستوى القومي:  </a:t>
            </a:r>
            <a:r>
              <a:rPr lang="ar-EG" sz="1600" b="1" kern="0" dirty="0">
                <a:solidFill>
                  <a:srgbClr val="000000"/>
                </a:solidFill>
                <a:effectLst/>
                <a:latin typeface="Alexandria" pitchFamily="2" charset="-78"/>
                <a:ea typeface="Times New Roman" panose="02020603050405020304" pitchFamily="18" charset="0"/>
                <a:cs typeface="Alexandria" pitchFamily="2" charset="-78"/>
              </a:rPr>
              <a:t>وغالبا ما يشير إلى خطط التنمية الشاملة التي تتم على مستوى الدولة ككل .</a:t>
            </a:r>
          </a:p>
          <a:p>
            <a:pPr algn="just" rtl="1">
              <a:lnSpc>
                <a:spcPct val="150000"/>
              </a:lnSpc>
              <a:spcAft>
                <a:spcPts val="800"/>
              </a:spcAft>
            </a:pPr>
            <a:r>
              <a:rPr lang="ar-EG" sz="1600" b="1" kern="0" dirty="0">
                <a:solidFill>
                  <a:srgbClr val="C00000"/>
                </a:solidFill>
                <a:effectLst/>
                <a:latin typeface="Alexandria" pitchFamily="2" charset="-78"/>
                <a:ea typeface="Times New Roman" panose="02020603050405020304" pitchFamily="18" charset="0"/>
                <a:cs typeface="Alexandria" pitchFamily="2" charset="-78"/>
              </a:rPr>
              <a:t>- المستوى القطاعي : </a:t>
            </a:r>
            <a:r>
              <a:rPr lang="ar-EG" sz="1600" b="1" kern="0" dirty="0">
                <a:solidFill>
                  <a:srgbClr val="000000"/>
                </a:solidFill>
                <a:effectLst/>
                <a:latin typeface="Alexandria" pitchFamily="2" charset="-78"/>
                <a:ea typeface="Times New Roman" panose="02020603050405020304" pitchFamily="18" charset="0"/>
                <a:cs typeface="Alexandria" pitchFamily="2" charset="-78"/>
              </a:rPr>
              <a:t>وغالبا ما يكون تناول للتخطيط القومي بشكل جزئي، كالتخطيط للتعليم، والتخطيط الصحي، والتخطيط الصناعي .</a:t>
            </a:r>
          </a:p>
          <a:p>
            <a:pPr algn="just" rtl="1">
              <a:lnSpc>
                <a:spcPct val="150000"/>
              </a:lnSpc>
              <a:spcAft>
                <a:spcPts val="800"/>
              </a:spcAft>
            </a:pPr>
            <a:r>
              <a:rPr lang="ar-EG" sz="1600" b="1" kern="0" dirty="0">
                <a:solidFill>
                  <a:srgbClr val="C00000"/>
                </a:solidFill>
                <a:effectLst/>
                <a:latin typeface="Alexandria" pitchFamily="2" charset="-78"/>
                <a:ea typeface="Times New Roman" panose="02020603050405020304" pitchFamily="18" charset="0"/>
                <a:cs typeface="Alexandria" pitchFamily="2" charset="-78"/>
              </a:rPr>
              <a:t>- مستوى المؤسسة : </a:t>
            </a:r>
            <a:r>
              <a:rPr lang="ar-EG" sz="1600" b="1" kern="0" dirty="0">
                <a:solidFill>
                  <a:srgbClr val="000000"/>
                </a:solidFill>
                <a:effectLst/>
                <a:latin typeface="Alexandria" pitchFamily="2" charset="-78"/>
                <a:ea typeface="Times New Roman" panose="02020603050405020304" pitchFamily="18" charset="0"/>
                <a:cs typeface="Alexandria" pitchFamily="2" charset="-78"/>
              </a:rPr>
              <a:t>وهو الذي يعني بالخطة الشاملة لمؤسسة ما خلال فترة زمنية معينة، بالطبع فإن هذه الخطة تكون شاملة لكل الخطط الخاصة بالأنشطة التي تتم داخل هذه المؤسسة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46412"/>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402099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6088" y="1128435"/>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8152" y="2972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571839" y="1375108"/>
            <a:ext cx="10660472" cy="3682418"/>
          </a:xfrm>
          <a:prstGeom prst="rect">
            <a:avLst/>
          </a:prstGeom>
          <a:noFill/>
        </p:spPr>
        <p:txBody>
          <a:bodyPr wrap="square" rtlCol="0">
            <a:spAutoFit/>
          </a:bodyPr>
          <a:lstStyle/>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1- مراحل التخطيط التربوي:</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تختلف وتتعدد مراحل التخطيط التربوي بتعدد انواعها واهميتها، حيث من مقومات التخطيط التربوي والتي تساعد على نجاحه هو التكامل والتفاعل والتنظيم بشكل واقعي لتحقيق أهداف واقعية في المجتمعة ومراحل التخطيط التربوي تتمثل في:</a:t>
            </a:r>
          </a:p>
          <a:p>
            <a:pPr algn="just" rtl="1">
              <a:lnSpc>
                <a:spcPct val="150000"/>
              </a:lnSpc>
              <a:spcAft>
                <a:spcPts val="800"/>
              </a:spcAft>
            </a:pPr>
            <a:r>
              <a:rPr lang="ar-EG" sz="1600" b="1" kern="0" dirty="0">
                <a:solidFill>
                  <a:srgbClr val="C00000"/>
                </a:solidFill>
                <a:effectLst/>
                <a:latin typeface="Alexandria" pitchFamily="2" charset="-78"/>
                <a:ea typeface="Times New Roman" panose="02020603050405020304" pitchFamily="18" charset="0"/>
                <a:cs typeface="Alexandria" pitchFamily="2" charset="-78"/>
              </a:rPr>
              <a:t>الدراسة: </a:t>
            </a:r>
            <a:r>
              <a:rPr lang="ar-EG" sz="1600" b="1" kern="0" dirty="0">
                <a:solidFill>
                  <a:srgbClr val="000000"/>
                </a:solidFill>
                <a:effectLst/>
                <a:latin typeface="Alexandria" pitchFamily="2" charset="-78"/>
                <a:ea typeface="Times New Roman" panose="02020603050405020304" pitchFamily="18" charset="0"/>
                <a:cs typeface="Alexandria" pitchFamily="2" charset="-78"/>
              </a:rPr>
              <a:t>حيث يتم تقييم الاوضاع الحالية للأنظمة ودراسة مدى قوتها وضعفها وتقييم مواردها البشرية وإمكانياتها المادية أي أنه يتم جمع وحصر البيانات بشكل يخدم التخطيط التربوي.</a:t>
            </a:r>
          </a:p>
          <a:p>
            <a:pPr algn="just" rtl="1">
              <a:lnSpc>
                <a:spcPct val="150000"/>
              </a:lnSpc>
              <a:spcAft>
                <a:spcPts val="800"/>
              </a:spcAft>
            </a:pPr>
            <a:r>
              <a:rPr lang="ar-EG" sz="1600" b="1" kern="0" dirty="0">
                <a:solidFill>
                  <a:srgbClr val="C00000"/>
                </a:solidFill>
                <a:effectLst/>
                <a:latin typeface="Alexandria" pitchFamily="2" charset="-78"/>
                <a:ea typeface="Times New Roman" panose="02020603050405020304" pitchFamily="18" charset="0"/>
                <a:cs typeface="Alexandria" pitchFamily="2" charset="-78"/>
              </a:rPr>
              <a:t>الأهداف: </a:t>
            </a:r>
            <a:r>
              <a:rPr lang="ar-EG" sz="1600" b="1" kern="0" dirty="0">
                <a:solidFill>
                  <a:srgbClr val="000000"/>
                </a:solidFill>
                <a:effectLst/>
                <a:latin typeface="Alexandria" pitchFamily="2" charset="-78"/>
                <a:ea typeface="Times New Roman" panose="02020603050405020304" pitchFamily="18" charset="0"/>
                <a:cs typeface="Alexandria" pitchFamily="2" charset="-78"/>
              </a:rPr>
              <a:t>بعد حصر البيانات والدراسة بشكل وافي يتم وضع الأهداف التي يجب تحقيقها وهي أهداف التخطيط التربوي التي يسعى إليها النظام التعليمي والإداري، حيث تعتبر تلك الأهداف هي الأهداف الاجتماعية التي يسعى المجتمع الى تحقيقها وقد تتضمن بعض المشاكل والمعوقات.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7360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466836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6088" y="1128435"/>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8152" y="2972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508152" y="1270797"/>
            <a:ext cx="10560464" cy="4256935"/>
          </a:xfrm>
          <a:prstGeom prst="rect">
            <a:avLst/>
          </a:prstGeom>
          <a:noFill/>
        </p:spPr>
        <p:txBody>
          <a:bodyPr wrap="square" rtlCol="0">
            <a:spAutoFit/>
          </a:bodyPr>
          <a:lstStyle/>
          <a:p>
            <a:pPr algn="just" rtl="1">
              <a:lnSpc>
                <a:spcPct val="150000"/>
              </a:lnSpc>
              <a:spcAft>
                <a:spcPts val="800"/>
              </a:spcAft>
            </a:pPr>
            <a:r>
              <a:rPr lang="ar-EG" sz="1600" b="1" kern="0" dirty="0">
                <a:solidFill>
                  <a:srgbClr val="C00000"/>
                </a:solidFill>
                <a:effectLst/>
                <a:latin typeface="Alexandria" pitchFamily="2" charset="-78"/>
                <a:ea typeface="Times New Roman" panose="02020603050405020304" pitchFamily="18" charset="0"/>
                <a:cs typeface="Alexandria" pitchFamily="2" charset="-78"/>
              </a:rPr>
              <a:t>وضع الخطة:</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وذلك يعتبر تصور شامل لما سيتم تحقيقه من أهداف حيث في تلك المرحلة من مراحل التخطيط التربوي يتم تحديد الوسائل والأفراد ويتم وضع التقنيات والأساليب التي يتم اتباعها لتكون من ضمن عوامل نجاح التخطيط التربوي.</a:t>
            </a:r>
          </a:p>
          <a:p>
            <a:pPr algn="just" rtl="1">
              <a:lnSpc>
                <a:spcPct val="150000"/>
              </a:lnSpc>
              <a:spcAft>
                <a:spcPts val="800"/>
              </a:spcAft>
            </a:pPr>
            <a:r>
              <a:rPr lang="ar-EG" sz="1600" b="1" kern="0" dirty="0">
                <a:solidFill>
                  <a:srgbClr val="C00000"/>
                </a:solidFill>
                <a:effectLst/>
                <a:latin typeface="Alexandria" pitchFamily="2" charset="-78"/>
                <a:ea typeface="Times New Roman" panose="02020603050405020304" pitchFamily="18" charset="0"/>
                <a:cs typeface="Alexandria" pitchFamily="2" charset="-78"/>
              </a:rPr>
              <a:t>التنفيذ:</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وذلك بعد الحصول على موافقة الجهات المعنية بالتخطيط والمسؤولين في المؤسسات التعليمية والتربوية، وتحديد الميزانية المستخدمة والموارد التي تساعد على تنفيذ التخطيط.</a:t>
            </a:r>
          </a:p>
          <a:p>
            <a:pPr algn="just" rtl="1">
              <a:lnSpc>
                <a:spcPct val="150000"/>
              </a:lnSpc>
              <a:spcAft>
                <a:spcPts val="800"/>
              </a:spcAft>
            </a:pPr>
            <a:r>
              <a:rPr lang="ar-EG" sz="1600" b="1" kern="0" dirty="0">
                <a:solidFill>
                  <a:srgbClr val="C00000"/>
                </a:solidFill>
                <a:effectLst/>
                <a:latin typeface="Alexandria" pitchFamily="2" charset="-78"/>
                <a:ea typeface="Times New Roman" panose="02020603050405020304" pitchFamily="18" charset="0"/>
                <a:cs typeface="Alexandria" pitchFamily="2" charset="-78"/>
              </a:rPr>
              <a:t>التقييم:</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وذلك للتأكد من أن عملية التخطيط تحقق الأهداف المنشودة، والنظر فيما إذا كانت هناك معوقات او مشكلات طارئة أثناء سير عملية التنفيذ للتخطيط التربوي.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73795"/>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071593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6088" y="1128435"/>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8152" y="2972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571839" y="1341655"/>
            <a:ext cx="10660472" cy="3672159"/>
          </a:xfrm>
          <a:prstGeom prst="rect">
            <a:avLst/>
          </a:prstGeom>
          <a:noFill/>
        </p:spPr>
        <p:txBody>
          <a:bodyPr wrap="square" rtlCol="0">
            <a:spAutoFit/>
          </a:bodyPr>
          <a:lstStyle/>
          <a:p>
            <a:pPr algn="just" rtl="1">
              <a:lnSpc>
                <a:spcPct val="20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خطوات التَّخطيط كي يكون ناجحًا وذا جدوى في حياة الإنسان لا بُد من أنْ يكون ضِمن خطواتٍ أجمع المختصون على نجاحها وجدواها، وهي كالتَّالي: </a:t>
            </a:r>
          </a:p>
          <a:p>
            <a:pPr algn="just" rtl="1">
              <a:lnSpc>
                <a:spcPct val="200000"/>
              </a:lnSpc>
              <a:spcAft>
                <a:spcPts val="800"/>
              </a:spcAft>
            </a:pPr>
            <a:r>
              <a:rPr lang="ar-EG" sz="1600" b="1" kern="0" dirty="0">
                <a:solidFill>
                  <a:srgbClr val="C00000"/>
                </a:solidFill>
                <a:effectLst/>
                <a:latin typeface="Alexandria" pitchFamily="2" charset="-78"/>
                <a:ea typeface="Times New Roman" panose="02020603050405020304" pitchFamily="18" charset="0"/>
                <a:cs typeface="Alexandria" pitchFamily="2" charset="-78"/>
              </a:rPr>
              <a:t>تحديد الهدف: </a:t>
            </a:r>
            <a:r>
              <a:rPr lang="ar-EG" sz="1600" b="1" kern="0" dirty="0">
                <a:solidFill>
                  <a:srgbClr val="000000"/>
                </a:solidFill>
                <a:effectLst/>
                <a:latin typeface="Alexandria" pitchFamily="2" charset="-78"/>
                <a:ea typeface="Times New Roman" panose="02020603050405020304" pitchFamily="18" charset="0"/>
                <a:cs typeface="Alexandria" pitchFamily="2" charset="-78"/>
              </a:rPr>
              <a:t>أيّ تحديد نقطة النِّهاية التي ترمي الوصول إليها من خِلال تطبيق الخُطَّة، ويجب أنْ يتصف هذا الهدف بالواقعيّة، وإمكانية التَّحقيق مع تناسبه مع إمكانياتك وقدراتك، ويسهل تقييمه، وواضح ومحددّ بدِّقة. </a:t>
            </a:r>
          </a:p>
          <a:p>
            <a:pPr algn="just" rtl="1">
              <a:lnSpc>
                <a:spcPct val="200000"/>
              </a:lnSpc>
              <a:spcAft>
                <a:spcPts val="800"/>
              </a:spcAft>
            </a:pPr>
            <a:r>
              <a:rPr lang="ar-EG" sz="1600" b="1" kern="0" dirty="0">
                <a:solidFill>
                  <a:srgbClr val="C00000"/>
                </a:solidFill>
                <a:effectLst/>
                <a:latin typeface="Alexandria" pitchFamily="2" charset="-78"/>
                <a:ea typeface="Times New Roman" panose="02020603050405020304" pitchFamily="18" charset="0"/>
                <a:cs typeface="Alexandria" pitchFamily="2" charset="-78"/>
              </a:rPr>
              <a:t>جمع المعلومات: </a:t>
            </a:r>
            <a:r>
              <a:rPr lang="ar-EG" sz="1600" b="1" kern="0" dirty="0">
                <a:solidFill>
                  <a:srgbClr val="000000"/>
                </a:solidFill>
                <a:effectLst/>
                <a:latin typeface="Alexandria" pitchFamily="2" charset="-78"/>
                <a:ea typeface="Times New Roman" panose="02020603050405020304" pitchFamily="18" charset="0"/>
                <a:cs typeface="Alexandria" pitchFamily="2" charset="-78"/>
              </a:rPr>
              <a:t>عملية جمع المعلومات تكون بمعرفة وضعك الحالي وما تملك من المهارات والقدرات والإمكانيّات الماديّة والمعنويّة، وتحديد مواطن النَّقص والضعف لديك حتّى تتفاداها أو تصلحها عن طريق عقد مقارنةٍ بين نقاط ضعفك وقوّتك بمقياس من الشَّفافية والصِّدق مع الذَّات.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61422"/>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720008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6089" y="11033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8152" y="2972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682475" y="1668044"/>
            <a:ext cx="10660472" cy="3210494"/>
          </a:xfrm>
          <a:prstGeom prst="rect">
            <a:avLst/>
          </a:prstGeom>
          <a:noFill/>
        </p:spPr>
        <p:txBody>
          <a:bodyPr wrap="square" rtlCol="0">
            <a:spAutoFit/>
          </a:bodyPr>
          <a:lstStyle/>
          <a:p>
            <a:pPr algn="just" rtl="1">
              <a:lnSpc>
                <a:spcPct val="150000"/>
              </a:lnSpc>
              <a:spcAft>
                <a:spcPts val="800"/>
              </a:spcAft>
            </a:pPr>
            <a:r>
              <a:rPr lang="ar-EG" sz="1600" b="1" kern="0" dirty="0">
                <a:solidFill>
                  <a:srgbClr val="C00000"/>
                </a:solidFill>
                <a:effectLst/>
                <a:latin typeface="Alexandria" pitchFamily="2" charset="-78"/>
                <a:ea typeface="Times New Roman" panose="02020603050405020304" pitchFamily="18" charset="0"/>
                <a:cs typeface="Alexandria" pitchFamily="2" charset="-78"/>
              </a:rPr>
              <a:t>وضع الافتراضات: </a:t>
            </a:r>
            <a:r>
              <a:rPr lang="ar-EG" sz="1600" b="1" kern="0" dirty="0">
                <a:solidFill>
                  <a:srgbClr val="000000"/>
                </a:solidFill>
                <a:effectLst/>
                <a:latin typeface="Alexandria" pitchFamily="2" charset="-78"/>
                <a:ea typeface="Times New Roman" panose="02020603050405020304" pitchFamily="18" charset="0"/>
                <a:cs typeface="Alexandria" pitchFamily="2" charset="-78"/>
              </a:rPr>
              <a:t>أي وضع جميع الاحتمالات التي قد تواجهها في طريق تحقيق هدفك؛ فقد تواجه الصُّعوبات والمشاكل والوضع السيئ؛ فيجب امتلاك الآلية للتَّعامل مع هذا الوضع، وقد تواجه الوضع الحسن وتكون أمورك على ما يُرام. </a:t>
            </a:r>
          </a:p>
          <a:p>
            <a:pPr algn="just" rtl="1">
              <a:lnSpc>
                <a:spcPct val="150000"/>
              </a:lnSpc>
              <a:spcAft>
                <a:spcPts val="800"/>
              </a:spcAft>
            </a:pPr>
            <a:r>
              <a:rPr lang="ar-EG" sz="1600" b="1" kern="0" dirty="0">
                <a:solidFill>
                  <a:srgbClr val="C00000"/>
                </a:solidFill>
                <a:effectLst/>
                <a:latin typeface="Alexandria" pitchFamily="2" charset="-78"/>
                <a:ea typeface="Times New Roman" panose="02020603050405020304" pitchFamily="18" charset="0"/>
                <a:cs typeface="Alexandria" pitchFamily="2" charset="-78"/>
              </a:rPr>
              <a:t>وضع البديل: </a:t>
            </a:r>
            <a:r>
              <a:rPr lang="ar-EG" sz="1600" b="1" kern="0" dirty="0">
                <a:solidFill>
                  <a:srgbClr val="000000"/>
                </a:solidFill>
                <a:effectLst/>
                <a:latin typeface="Alexandria" pitchFamily="2" charset="-78"/>
                <a:ea typeface="Times New Roman" panose="02020603050405020304" pitchFamily="18" charset="0"/>
                <a:cs typeface="Alexandria" pitchFamily="2" charset="-78"/>
              </a:rPr>
              <a:t>من ضِمن خطوات التَّخطيط الجيد وضع أكثر من خُطّةٍ بديلةٍ يلجأ الإنسان إليها في حال عجز عن الاستمرار في خُطّته الأصليّة بسبب المعوّقات أو سوء التَّقدير أو غيرها من الأسباب؛ كوسيلةٍ لإنقاذ ما يُمكن إنقاذه.</a:t>
            </a:r>
          </a:p>
          <a:p>
            <a:pPr algn="just" rtl="1">
              <a:lnSpc>
                <a:spcPct val="150000"/>
              </a:lnSpc>
              <a:spcAft>
                <a:spcPts val="800"/>
              </a:spcAft>
            </a:pPr>
            <a:r>
              <a:rPr lang="ar-EG" sz="1600" b="1" kern="0" dirty="0">
                <a:solidFill>
                  <a:srgbClr val="C00000"/>
                </a:solidFill>
                <a:effectLst/>
                <a:latin typeface="Alexandria" pitchFamily="2" charset="-78"/>
                <a:ea typeface="Times New Roman" panose="02020603050405020304" pitchFamily="18" charset="0"/>
                <a:cs typeface="Alexandria" pitchFamily="2" charset="-78"/>
              </a:rPr>
              <a:t>التَّنفيذ والتَّقييم: </a:t>
            </a:r>
            <a:r>
              <a:rPr lang="ar-EG" sz="1600" b="1" kern="0" dirty="0">
                <a:solidFill>
                  <a:srgbClr val="000000"/>
                </a:solidFill>
                <a:effectLst/>
                <a:latin typeface="Alexandria" pitchFamily="2" charset="-78"/>
                <a:ea typeface="Times New Roman" panose="02020603050405020304" pitchFamily="18" charset="0"/>
                <a:cs typeface="Alexandria" pitchFamily="2" charset="-78"/>
              </a:rPr>
              <a:t>بعد التَّأكد من وضع الخُطّة المُحكمة تبدأ عملية التَّنفيذ على مراحل بحيث تتزامن عملية التقييم مع نهاية كُلِّ مرحلةٍ؛ لإعطاء التَّصور عن كيفية السَّير في الخُطّة ومدى جدواها.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24392" y="41189"/>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925281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6089" y="11033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8152" y="2972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496799" y="1280506"/>
            <a:ext cx="10660472" cy="3887603"/>
          </a:xfrm>
          <a:prstGeom prst="rect">
            <a:avLst/>
          </a:prstGeom>
          <a:noFill/>
        </p:spPr>
        <p:txBody>
          <a:bodyPr wrap="square" rtlCol="0">
            <a:spAutoFit/>
          </a:bodyPr>
          <a:lstStyle/>
          <a:p>
            <a:pPr algn="just" rtl="1">
              <a:lnSpc>
                <a:spcPct val="150000"/>
              </a:lnSpc>
              <a:spcAft>
                <a:spcPts val="800"/>
              </a:spcAft>
            </a:pPr>
            <a:r>
              <a:rPr lang="ar-EG" sz="1600" b="1" kern="0" dirty="0">
                <a:solidFill>
                  <a:srgbClr val="C00000"/>
                </a:solidFill>
                <a:effectLst/>
                <a:latin typeface="Alexandria" pitchFamily="2" charset="-78"/>
                <a:ea typeface="Times New Roman" panose="02020603050405020304" pitchFamily="18" charset="0"/>
                <a:cs typeface="Alexandria" pitchFamily="2" charset="-78"/>
              </a:rPr>
              <a:t>مفهوم الأهداف : </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الأهداف هي الغايات التي تسعى إليها المؤسسة وتوجه جميع الوظائف الإدارية من أجل تنفيذها وكثير من الناس تختلط عليهم الأمور عند البدء بالتخطيط أو تحديد الأهداف لأمر ما، سواء كان الأمر متعلقاً بحياتهم الخاصة، أو بعملهم.</a:t>
            </a:r>
          </a:p>
          <a:p>
            <a:pPr algn="just" rtl="1">
              <a:lnSpc>
                <a:spcPct val="150000"/>
              </a:lnSpc>
              <a:spcAft>
                <a:spcPts val="800"/>
              </a:spcAft>
            </a:pPr>
            <a:r>
              <a:rPr lang="ar-EG" sz="1600" b="1" kern="0" dirty="0">
                <a:solidFill>
                  <a:srgbClr val="C00000"/>
                </a:solidFill>
                <a:effectLst/>
                <a:latin typeface="Alexandria" pitchFamily="2" charset="-78"/>
                <a:ea typeface="Times New Roman" panose="02020603050405020304" pitchFamily="18" charset="0"/>
                <a:cs typeface="Alexandria" pitchFamily="2" charset="-78"/>
              </a:rPr>
              <a:t>الأهداف  </a:t>
            </a:r>
            <a:r>
              <a:rPr lang="en-GB" sz="1600" b="1" kern="0" dirty="0">
                <a:solidFill>
                  <a:srgbClr val="C00000"/>
                </a:solidFill>
                <a:effectLst/>
                <a:latin typeface="Alexandria" pitchFamily="2" charset="-78"/>
                <a:ea typeface="Times New Roman" panose="02020603050405020304" pitchFamily="18" charset="0"/>
                <a:cs typeface="Alexandria" pitchFamily="2" charset="-78"/>
              </a:rPr>
              <a:t>Objectives)</a:t>
            </a:r>
            <a:r>
              <a:rPr lang="ar-EG" sz="1600" b="1" kern="0" dirty="0">
                <a:solidFill>
                  <a:srgbClr val="C00000"/>
                </a:solidFill>
                <a:effectLst/>
                <a:latin typeface="Alexandria" pitchFamily="2" charset="-78"/>
                <a:ea typeface="Times New Roman" panose="02020603050405020304" pitchFamily="18" charset="0"/>
                <a:cs typeface="Alexandria" pitchFamily="2" charset="-78"/>
              </a:rPr>
              <a:t>)</a:t>
            </a:r>
            <a:r>
              <a:rPr lang="ar-EG" sz="1600" b="1" dirty="0">
                <a:solidFill>
                  <a:srgbClr val="C00000"/>
                </a:solidFill>
                <a:latin typeface="Alexandria" pitchFamily="2" charset="-78"/>
                <a:ea typeface="Times New Roman" panose="02020603050405020304" pitchFamily="18" charset="0"/>
                <a:cs typeface="Alexandria" pitchFamily="2" charset="-78"/>
              </a:rPr>
              <a:t> </a:t>
            </a:r>
            <a:r>
              <a:rPr lang="ar-EG" sz="1600" b="1" kern="0" dirty="0">
                <a:solidFill>
                  <a:srgbClr val="000000"/>
                </a:solidFill>
                <a:effectLst/>
                <a:latin typeface="Alexandria" pitchFamily="2" charset="-78"/>
                <a:ea typeface="Times New Roman" panose="02020603050405020304" pitchFamily="18" charset="0"/>
                <a:cs typeface="Alexandria" pitchFamily="2" charset="-78"/>
              </a:rPr>
              <a:t>وهي نوعان : </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أهداف كمية       </a:t>
            </a:r>
            <a:r>
              <a:rPr lang="en-GB" sz="1600" b="1" kern="0" dirty="0">
                <a:solidFill>
                  <a:srgbClr val="000000"/>
                </a:solidFill>
                <a:effectLst/>
                <a:latin typeface="Alexandria" pitchFamily="2" charset="-78"/>
                <a:ea typeface="Times New Roman" panose="02020603050405020304" pitchFamily="18" charset="0"/>
                <a:cs typeface="Alexandria" pitchFamily="2" charset="-78"/>
              </a:rPr>
              <a:t>Quantitative Objectives</a:t>
            </a:r>
          </a:p>
          <a:p>
            <a:pPr algn="just" rtl="1">
              <a:lnSpc>
                <a:spcPct val="150000"/>
              </a:lnSpc>
              <a:spcAft>
                <a:spcPts val="800"/>
              </a:spcAft>
            </a:pPr>
            <a:r>
              <a:rPr lang="en-GB" sz="1600" b="1" kern="0" dirty="0">
                <a:solidFill>
                  <a:srgbClr val="000000"/>
                </a:solidFill>
                <a:effectLst/>
                <a:latin typeface="Alexandria" pitchFamily="2" charset="-78"/>
                <a:ea typeface="Times New Roman" panose="02020603050405020304" pitchFamily="18" charset="0"/>
                <a:cs typeface="Alexandria" pitchFamily="2" charset="-78"/>
              </a:rPr>
              <a:t>- </a:t>
            </a:r>
            <a:r>
              <a:rPr lang="ar-EG" sz="1600" b="1" kern="0" dirty="0">
                <a:solidFill>
                  <a:srgbClr val="000000"/>
                </a:solidFill>
                <a:effectLst/>
                <a:latin typeface="Alexandria" pitchFamily="2" charset="-78"/>
                <a:ea typeface="Times New Roman" panose="02020603050405020304" pitchFamily="18" charset="0"/>
                <a:cs typeface="Alexandria" pitchFamily="2" charset="-78"/>
              </a:rPr>
              <a:t>أهداف نوعية </a:t>
            </a:r>
            <a:r>
              <a:rPr lang="en-GB" sz="1600" b="1" kern="0" dirty="0">
                <a:solidFill>
                  <a:srgbClr val="000000"/>
                </a:solidFill>
                <a:effectLst/>
                <a:latin typeface="Alexandria" pitchFamily="2" charset="-78"/>
                <a:ea typeface="Times New Roman" panose="02020603050405020304" pitchFamily="18" charset="0"/>
                <a:cs typeface="Alexandria" pitchFamily="2" charset="-78"/>
              </a:rPr>
              <a:t>Qualitative Objectives</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ويُعرّف الهدف أيضا : بأنه الوصول إلى نتيجة (أو نتائج) مطلوبة ومحددة ، في وقت محدد، بشرط توفر الإمكانات سواء المادية أو البشرية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26991"/>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104485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9" name="Google Shape;149;p3"/>
          <p:cNvPicPr preferRelativeResize="0"/>
          <p:nvPr/>
        </p:nvPicPr>
        <p:blipFill rotWithShape="1">
          <a:blip r:embed="rId4">
            <a:alphaModFix/>
          </a:blip>
          <a:srcRect/>
          <a:stretch/>
        </p:blipFill>
        <p:spPr>
          <a:xfrm>
            <a:off x="10133005" y="6476270"/>
            <a:ext cx="1879649" cy="309233"/>
          </a:xfrm>
          <a:prstGeom prst="rect">
            <a:avLst/>
          </a:prstGeom>
          <a:noFill/>
          <a:ln>
            <a:noFill/>
          </a:ln>
        </p:spPr>
      </p:pic>
      <p:pic>
        <p:nvPicPr>
          <p:cNvPr id="2" name="صورة 1"/>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l="22715" t="10113" r="11248" b="3183"/>
          <a:stretch/>
        </p:blipFill>
        <p:spPr>
          <a:xfrm>
            <a:off x="2492836" y="650783"/>
            <a:ext cx="8097255" cy="598010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6620727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6089" y="11033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8152" y="2972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480011" y="1230584"/>
            <a:ext cx="10660472" cy="3620863"/>
          </a:xfrm>
          <a:prstGeom prst="rect">
            <a:avLst/>
          </a:prstGeom>
          <a:noFill/>
        </p:spPr>
        <p:txBody>
          <a:bodyPr wrap="square" rtlCol="0">
            <a:spAutoFit/>
          </a:bodyPr>
          <a:lstStyle/>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أنواع الأهداف :</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الأهداف العامة :والتي تعبر عن المجالات والأطر التي تتم فيها هذه الأهداف ومن أهم أمثلتها الإنتاجية ( حيث يكون الهدف العام هو زيادة الإنتاجية). مثلا</a:t>
            </a:r>
          </a:p>
          <a:p>
            <a:pPr algn="just" rtl="1">
              <a:lnSpc>
                <a:spcPct val="15000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السوق ( حيث يكون الهدف العام هو زيادة حصة المنظمة من السوق)  .</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تنمية الموارد البشرية ( حيث يكون الهدف العام هو دعم القدرات البشرية في المنظمة) </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الرضا الوظيفي ( حيث يكون الهدف العام هو زيادة الخدمات المادية والعينية، والحوافز بأنواعها للعاملين).</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الربحية ( حيث يكون الهدف العام هو تعظيم العائد على الاستثمار)</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0"/>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226911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6089" y="11033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8152" y="2972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508152" y="1560558"/>
            <a:ext cx="10660472" cy="3518271"/>
          </a:xfrm>
          <a:prstGeom prst="rect">
            <a:avLst/>
          </a:prstGeom>
          <a:noFill/>
        </p:spPr>
        <p:txBody>
          <a:bodyPr wrap="square" rtlCol="0">
            <a:spAutoFit/>
          </a:bodyPr>
          <a:lstStyle/>
          <a:p>
            <a:pPr algn="just" rtl="1">
              <a:lnSpc>
                <a:spcPct val="150000"/>
              </a:lnSpc>
              <a:spcAft>
                <a:spcPts val="800"/>
              </a:spcAft>
            </a:pPr>
            <a:r>
              <a:rPr lang="ar-EG" sz="1600" b="1" kern="0" dirty="0">
                <a:solidFill>
                  <a:srgbClr val="C00000"/>
                </a:solidFill>
                <a:effectLst/>
                <a:latin typeface="Alexandria" pitchFamily="2" charset="-78"/>
                <a:ea typeface="Times New Roman" panose="02020603050405020304" pitchFamily="18" charset="0"/>
                <a:cs typeface="Alexandria" pitchFamily="2" charset="-78"/>
              </a:rPr>
              <a:t>أنواع الأهداف:</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الأهداف التفصيلية :وهي التي تعبر عن محددات الأهداف والنتائج وتتمثل هذه المحددات في الاتي :</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الزمن : ويعني بالفترة الزمنية اللازمة للوصول إلى النتيجة المستهدفة .</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الكمية : وتعني بالحجم أو الكم أو المبلغ المطلوب الوصول إليه من خلال هذا الهدف </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النوعية : وتعني بالمستوى أو المواصفات اللازم توافرها في النتيجة أو الهدف .</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التكلفة : وتعني بتحديد كل ما يجب إنفاقه أو دفعة في سبيل الوصول إلى الهدف ( معبرا بقيم مالية ) . وبالطبع فإن أفضل الأهداف هي تلك التي يتم تحديدها على أساس تحقيق أقل زمن، وأعلى كمية، وأقل تكلفة، وأعلى نوعية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26991"/>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853749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6089" y="11033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8152" y="2972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863936" y="1679959"/>
            <a:ext cx="10369153" cy="3477234"/>
          </a:xfrm>
          <a:prstGeom prst="rect">
            <a:avLst/>
          </a:prstGeom>
          <a:noFill/>
        </p:spPr>
        <p:txBody>
          <a:bodyPr wrap="square" rtlCol="0">
            <a:spAutoFit/>
          </a:bodyPr>
          <a:lstStyle/>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شروط صياغة الاهداف: </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1- تحديد الفجوات والمشاكل في الموقف الحالي :ليس من المقبول ان يتم وضع أهداف جديدة في مجالات جديدة أو في نفس المجالات، في الوقت الذي توجد فيه العديد من الفجوات والمشاكل التي تعاني منها الوحدة الإدارية، فالمنطقي هو أن نعمل أولا على معالجة المشاكل الحالية، قبل وضع أهداف جديدة . وبالتالي ستكون أول مجموعة من الأهداف لدى المدير هي تلك المتعلقة بسد الفجوات ومعالجة المشاكل القائمة في وحدته، وستكون ثاني مجموعة من الأهداف لديه هي ما يتعلق بتنمية وتطوير الأوضاع التي تم معالجة مشاكلها، وستكون ثالث مجموعة من الأهداف التي يسعى إلى تحقيقها هي ما يتعلق بإضافة أنشطة جديدة أو الدخول في موضوعات جديدة تقع في نفس مجال عمل الوحدة التي يديرها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26991"/>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631735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6089" y="11033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8152" y="2972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767408" y="1506133"/>
            <a:ext cx="10441160" cy="3477234"/>
          </a:xfrm>
          <a:prstGeom prst="rect">
            <a:avLst/>
          </a:prstGeom>
          <a:noFill/>
        </p:spPr>
        <p:txBody>
          <a:bodyPr wrap="square" rtlCol="0">
            <a:spAutoFit/>
          </a:bodyPr>
          <a:lstStyle/>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2- تحديد الاهداف بشكل دقيق: فالأهداف غير المحددة كما لا يمكن الحكم عليها بل قد لا يمكن تحقيقها أصلا . وبالتالي لا بديل لهذا التحديد الدقيق، الذي يتطلب التعرف المسبق على الأعمال المطلوبة تفصيلا، لأن تحديد النوعية، والتكلفة يتطلب بالضرورة تناول تفاصيل الأعمال المطلوبة، ليس كذلك فقط، بل أن وضع الموازنات التخطيطية يتطلب التحديد المسبق لتكاليف تحقيق الأهداف .</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3- أن تتسم الأهداف بالمنطقية أو المعقولية : وحتى يحدث ذلك، لابد وأن يستفيد المدير من دراسة للموقف الحالي عند تحديد ووضع الأهداف، في التعرف على الإمكانات المتاحة ماديا بشريا، وأيضا الضغوط والتحديات التي </a:t>
            </a:r>
            <a:r>
              <a:rPr lang="ar-EG" sz="1600" b="1" kern="0" dirty="0" err="1">
                <a:solidFill>
                  <a:srgbClr val="000000"/>
                </a:solidFill>
                <a:effectLst/>
                <a:latin typeface="Alexandria" pitchFamily="2" charset="-78"/>
                <a:ea typeface="Times New Roman" panose="02020603050405020304" pitchFamily="18" charset="0"/>
                <a:cs typeface="Alexandria" pitchFamily="2" charset="-78"/>
              </a:rPr>
              <a:t>يواجهها</a:t>
            </a:r>
            <a:r>
              <a:rPr lang="ar-EG" sz="1600" b="1" kern="0" dirty="0">
                <a:solidFill>
                  <a:srgbClr val="000000"/>
                </a:solidFill>
                <a:effectLst/>
                <a:latin typeface="Alexandria" pitchFamily="2" charset="-78"/>
                <a:ea typeface="Times New Roman" panose="02020603050405020304" pitchFamily="18" charset="0"/>
                <a:cs typeface="Alexandria" pitchFamily="2" charset="-78"/>
              </a:rPr>
              <a:t> . لأن الهدف يعني أن نصل بالمتاح إلى الممكن وليس إلى المستحيل، فمنطقية الأهداف تعني بالمقدمات ( الإمكانات المتاحة ) وهل هذه الإمكانات أو المقدمات يمكن ان تكون قاعدة مناسبة للنتائج أم لا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0"/>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012886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6089" y="11033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8152" y="2972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735630" y="1536148"/>
            <a:ext cx="10441160" cy="3579826"/>
          </a:xfrm>
          <a:prstGeom prst="rect">
            <a:avLst/>
          </a:prstGeom>
          <a:noFill/>
        </p:spPr>
        <p:txBody>
          <a:bodyPr wrap="square" rtlCol="0">
            <a:spAutoFit/>
          </a:bodyPr>
          <a:lstStyle/>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4- أن يتم وضع الأهداف في إطار مشاركة المسئولين عن تحقيقها :غالبا ما يكون الأفراد المسئولين عن تحقيق الأهداف، أكثر معرفة بطبيعة أعمالهم، وأكثر علما بالإمكانات المتاحة، والمشاكل المحيطة بهم، لذلك حتى نضمن دقة الأهداف ومعقوليتها، لابد من مشاركتهم في عملية وضع الأهداف خاصة وأن مشاركتهم فيها، وقبولهم لها، تساعدهم على التوحد معها، ومن ثم الإصرار على تنفيذها .</a:t>
            </a:r>
          </a:p>
          <a:p>
            <a:pPr algn="just" rtl="1">
              <a:lnSpc>
                <a:spcPct val="15000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5- أن يتم التنسيق بين الأهداف المختلفة في المنظمة :من الضروري أن يتم وضع هدف كل وحدة في ضوء أهداف الوحدات الأخرى للإدارة التي تتبعها هذه الوحدة، وأن يتم وضع هدف كل إدارة في ضوء أهداف الإدارات الأخرى للقطاع الذي تتبعه هذه الإدارة، وذلك تحقيقا للتكامل، ومنعا للتكرار والازدواجية بين منظومة الأهداف والتخطيط داخل المنظمة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9440"/>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991500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6089" y="11033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8152" y="2972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767408" y="1029435"/>
            <a:ext cx="10441160" cy="4092787"/>
          </a:xfrm>
          <a:prstGeom prst="rect">
            <a:avLst/>
          </a:prstGeom>
          <a:noFill/>
        </p:spPr>
        <p:txBody>
          <a:bodyPr wrap="square" rtlCol="0">
            <a:spAutoFit/>
          </a:bodyPr>
          <a:lstStyle/>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معايير نجاح الأهداف:</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لضمان نجاح الأهداف لابد أن تتوفر فيها المعايير الآتية :</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التحديد: ويجب ان تكون محدده بشكل واضح ومفهوم من قبل الجميع (لا يكون الهدف تحقيق الربح وإنما تحقيق معدل معين من الربح  .</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الواقعية: حيث يمكن تطبيقها بالإمكانات المتاحة في المؤسسة</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العنصر الزمني: أي تحديد الفترة الزمنية اللازمة للتنفيذ وبشكل اقتصادي .</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إمكانية القياس: أي أن تكون الأهداف قابلة للقياس بحيث  يمكن استخدامها كمعايير للأداء .</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الاتفاق: أي متفق عليها من جميع المسؤولين عنها .</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المسئولية الرئيسة: وتعني تحديد المسؤول عن وضع الأهداف وتنفيذها من أجل المحاسبة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20184" y="0"/>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601F403E-D447-54D9-079A-D2AEB5D39A44}"/>
              </a:ext>
            </a:extLst>
          </p:cNvPr>
          <p:cNvPicPr>
            <a:picLocks noChangeAspect="1"/>
          </p:cNvPicPr>
          <p:nvPr/>
        </p:nvPicPr>
        <p:blipFill>
          <a:blip r:embed="rId3"/>
          <a:stretch>
            <a:fillRect/>
          </a:stretch>
        </p:blipFill>
        <p:spPr>
          <a:xfrm>
            <a:off x="-193924" y="3468050"/>
            <a:ext cx="12192000" cy="311418"/>
          </a:xfrm>
          <a:prstGeom prst="rect">
            <a:avLst/>
          </a:prstGeom>
        </p:spPr>
      </p:pic>
    </p:spTree>
    <p:extLst>
      <p:ext uri="{BB962C8B-B14F-4D97-AF65-F5344CB8AC3E}">
        <p14:creationId xmlns:p14="http://schemas.microsoft.com/office/powerpoint/2010/main" val="31547301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88674" y="997303"/>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8152" y="2972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632688" y="1077832"/>
            <a:ext cx="10441160" cy="4359527"/>
          </a:xfrm>
          <a:prstGeom prst="rect">
            <a:avLst/>
          </a:prstGeom>
          <a:noFill/>
        </p:spPr>
        <p:txBody>
          <a:bodyPr wrap="square" rtlCol="0">
            <a:spAutoFit/>
          </a:bodyPr>
          <a:lstStyle/>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أساليب جمع البيانات:</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يُعرَف جمع البيانات بأنه عملية منهجية تهدف إلى جمع الملاحظات أو القياسات المتعلقة ببحث معين، سواء كان لأغراض حكومية أو تجارية أو أكاديمية، كما أن أساليب جمع البيانات تساهم في اكتساب معرفة مباشرة وأفكار أصلية حول مسألة البحث الخاصة، وتتنوع أساليب جمع البيانات ونهجها وفق مجالات الدراسة واعتمادًا على المعلومات المطلوبة، وفيما يأتي بعض أساليب جمع البيانات:</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الاستبيان</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المقابلة الشخصية</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الملاحظة</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المصادر والمراجع</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الاختبارات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0"/>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20057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6089" y="11033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8152" y="2972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681496" y="1456224"/>
            <a:ext cx="10441160" cy="3579826"/>
          </a:xfrm>
          <a:prstGeom prst="rect">
            <a:avLst/>
          </a:prstGeom>
          <a:noFill/>
        </p:spPr>
        <p:txBody>
          <a:bodyPr wrap="square" rtlCol="0">
            <a:spAutoFit/>
          </a:bodyPr>
          <a:lstStyle/>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أساليب جمع البيانات:</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الاستبيان: يُعد الاستبيان أحد وسائل جمع البيانات، ويُعرَف بأنه قائمة بمجموعة من الأسئلة التي يطرحها الباحث على مجموعة من الأشخاص بغرض جمع معلومات معينة حول مسألة أو موضوع معين، وتختلف طريقة طرح الاستبيانات، فهناك أسئلة مفتوحة يجيب الشخص عليها كما يريد، وأسئلة مُغلقة يُحدَد فيها المجيب بخيارات.</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المقابلات الشخصية: تُعد المقابلات الشخصية أحد أساليب جمع البيانات التي تُعرف بأنها اجتماع رسمي بين المحاوِر والمجيب، ويطرح خلالها الباحث بعض الأسئلة على المجيب، والغرض من إجراء المقابلات الشخصية هو معرفة ما إذا كان بإمكان المجيب التصرف وفقًا للمواقف والظروف المختلفة، وقد تتم المقابلات الشخصية وجهًا لوجه أو عبر الهاتف أو الفيديو وقد تشمل فردًا أو مجموعة من الأشخاص معًا.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10844" y="26991"/>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582894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6089" y="11033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8152" y="2972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739597" y="1243612"/>
            <a:ext cx="10433613" cy="3818994"/>
          </a:xfrm>
          <a:prstGeom prst="rect">
            <a:avLst/>
          </a:prstGeom>
          <a:noFill/>
        </p:spPr>
        <p:txBody>
          <a:bodyPr wrap="square" rtlCol="0">
            <a:spAutoFit/>
          </a:bodyPr>
          <a:lstStyle/>
          <a:p>
            <a:pPr algn="just" rtl="1">
              <a:lnSpc>
                <a:spcPts val="169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أساليب جمع البيانات:</a:t>
            </a:r>
          </a:p>
          <a:p>
            <a:pPr algn="just" rtl="1">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الملاحظة: وهي بأنها وسيلة لجمع البيانات من خلال فحص السلوك أو الأحداث أو ملاحظة ردود فعل الأشخاص في بيئتهم الطبيعية، وقد تكون الملاحظات علنية، أي أن الأشخاص يعلمون بخضوعهم للمراقبة، أو قد تكون سرية، وللمراقبة السرية ميزة احتمالية تصرّف الأشخاص بشكل طبيعي، ومع ذلك، يتعين على الكثير إجراء المراقبة علنيًا بسبب المشاكل الأخلاقية المتعلقة بإخفائها.</a:t>
            </a:r>
          </a:p>
          <a:p>
            <a:pPr algn="just" rtl="1">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المصادر والمراجع: المتوافرة تعد طريقة المصادر والمراجع المتوفرة إحدى وسائل جمع البيانات، وقد تكون هذا المصادر داخلية وتتبع للمؤسسة نفسها، كالسجلات عن المعلمين مدرسة معينة، أو قد تكون خارجية، كسجلات زيارات لإدارات مختلفة، كما يمكن أن تكون هذه المصادر على هيئة نسخة ورقية أو إلكترونية، وقد تتضمن تقارير وسجلات وتقييمات ومقترحات، ومن أمثلتها؛ سجلات التصويت،  نتائج استطلاعات سابقة، إعداد الميزانيات المالية والمقالات الإعلامية.</a:t>
            </a:r>
          </a:p>
          <a:p>
            <a:pPr algn="just" rtl="1">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الاختبارات: تُعرف الاختبارات والقياسات بأنها وسائل معيارية، كالامتحانات وقوائم الجرد والتقييمات، والتي تُوظّف عادة لجمع البيانات في مختلف التخصصات، وتُستخدم للتشخيص أو البحث أو التقييم في بداية المشروع، إذ تقدم الاختبارات معلومات أولية عن وضع المجموعة المستهدفة. ومن أمثلتها اختبارات الرياضيات التي تُعطى للطلاب، وغالبًا ما توظف الاختبارات طرقًا كمية مع تنوع أساليب طرحها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0"/>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616443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6089" y="11033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8152" y="2972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863786" y="1300532"/>
            <a:ext cx="10433613" cy="3785011"/>
          </a:xfrm>
          <a:prstGeom prst="rect">
            <a:avLst/>
          </a:prstGeom>
          <a:noFill/>
        </p:spPr>
        <p:txBody>
          <a:bodyPr wrap="square" rtlCol="0">
            <a:spAutoFit/>
          </a:bodyPr>
          <a:lstStyle/>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 سؤال : ما المقصود بوضع اطار الخطة: </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ويقصد به  إعداد خطة العمل حيث يهتمّ الكثير من أصحاب المُنشآت والأعمال بإعداد خُطط عمل تُساعد على نجاح أعمالهم، ومشاريعهم، وفي ما يأتي معلومات عن خطوات إعداد خطة العمل:</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كتابة وصف للقضيّة الأساسيّة: هي تقديم تعريف بالقضية الأساسيّة الخاصة بالعمل، والحرص على موازنتها مع حاجات الإدارة، وبيئة العمل، والموظّفين. </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تحديد الأهداف الخاصة بالعمل: هو وضع مجموعة من الأهداف التي يجب تحقيقها من خلال خُطّة العمل، ويجب أن تكون هذه الأهداف واقعيّة وتقبل القياس. </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وضع استراتيجيّات أساسيّة: هو اختيار الاستراتيجيّة أو مجموعة الاستراتيجيات التي تُساعد على تنفيذ خُطة العمل، وتُساهم في تحديد العقبات المُؤثرة في نجاح الخُطة، ومعرفة الطريقة المناسبة لإدارتها.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34077"/>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767879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6089" y="11033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8152" y="2972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753504" y="1511495"/>
            <a:ext cx="10297143" cy="3311163"/>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تحديد فريق العمل: هي معرفة الأشخاص الذين سيشاركون في العمل، وعندهم خبرة في عمل الخطط.</a:t>
            </a:r>
            <a:endParaRPr lang="en-GB"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معرفة الموارد: حتي تصبح خُطّة العمل جاهزة للتنفيذ، لابد من دراسة موارد الموارد فريق العمل، والميزانيّة الماليّة، ودعم الإدارة. </a:t>
            </a:r>
            <a:endParaRPr lang="en-GB"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توزيع المسؤوليات والأدوار: هو توزيع المُسؤوليات على المُشاركين في المراحل المتنوعة لخُطة العمل. </a:t>
            </a:r>
          </a:p>
          <a:p>
            <a:pPr algn="just" rtl="1">
              <a:lnSpc>
                <a:spcPts val="1690"/>
              </a:lnSpc>
              <a:spcAft>
                <a:spcPts val="800"/>
              </a:spcAft>
            </a:pPr>
            <a:endParaRPr lang="en-GB"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إعداد جدول زمنيّ: هو الجدول الذي يُحدّد موعد بدء التنفيذ الفعلي للعمل. </a:t>
            </a:r>
            <a:endParaRPr lang="en-GB"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دراسة المُؤشرات الخاصة بنجاح خُطة العمل: هي المُؤشرات التي توضح مدى نجاح خُطة العمل، كما تُساهم في التأكد من تحقيق نجاح الأهداف.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56199"/>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333285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6089" y="11033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8152" y="2972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1139708" y="1838784"/>
            <a:ext cx="9912584" cy="2943755"/>
          </a:xfrm>
          <a:prstGeom prst="rect">
            <a:avLst/>
          </a:prstGeom>
          <a:noFill/>
        </p:spPr>
        <p:txBody>
          <a:bodyPr wrap="square" rtlCol="0">
            <a:spAutoFit/>
          </a:bodyPr>
          <a:lstStyle/>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 سؤال : الفرق بين التخطيط والخطة: </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فالتخطيط هو وظيفة تقوم على مجموعة من المراحل الفكرية والذهنية الخاصة بالنشاط والتي تبدأ بالتفكير وكيفية تحقيقه والموازنة بين الظروف المستقبلية التي تساعد في تحقيقه أو تعيق ذلك .</a:t>
            </a:r>
            <a:endParaRPr lang="en-GB"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بينما الخطة هي ناتج عملية التخطيط وتفصيل للمراحل الواجب القيام بها وتحديد الاختصاصات والمهام وتوقيت اتمام كل مرحلة من هذه المراحل للوصول إلى الهدف المنشود وقد تكون الخطة كلية على مستوى المؤسسة ، أو جزئية على مستوى الوحدات الإدارية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89737"/>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406783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6089" y="11033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8152" y="2972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1163621" y="1261035"/>
            <a:ext cx="10009112" cy="3887603"/>
          </a:xfrm>
          <a:prstGeom prst="rect">
            <a:avLst/>
          </a:prstGeom>
          <a:noFill/>
        </p:spPr>
        <p:txBody>
          <a:bodyPr wrap="square" rtlCol="0">
            <a:spAutoFit/>
          </a:bodyPr>
          <a:lstStyle/>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كيفية وضع الخطة ؟ </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1- تحديد أهداف الخطة:</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بعد تحديد الأهداف ودراسة الظروف المحيطة يتم وضع الخطة بالتعاون بين المستويات الإدارية كافة ، إذ تقوم المستويات الإدارية العليا بوضع الأهداف العامة بينما المستويات الإدارية بتحويل هذه الأهداف إلى خطط تنسجم وعملها .</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2- تحديد الخطة المناسبة:</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يتم فيها وضع الاستراتيجيات والسياسات الرئيسة للمؤسسة والتي تساعد في تحقيق الأهداف .</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كما يتم فيها ربط الاستراتيجيات البيئية والتي تتضمن سياسة الدولة والمنافسة والتغيرات التقنية وغيرها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54295"/>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852192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6089" y="11033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8152" y="2972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1040660" y="1526711"/>
            <a:ext cx="10009112" cy="3415679"/>
          </a:xfrm>
          <a:prstGeom prst="rect">
            <a:avLst/>
          </a:prstGeom>
          <a:noFill/>
        </p:spPr>
        <p:txBody>
          <a:bodyPr wrap="square" rtlCol="0">
            <a:spAutoFit/>
          </a:bodyPr>
          <a:lstStyle/>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3- إقرار الخطة واعتمادها:</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تحتاج الخطة إلا لإقرار من الإدارة العليا أو من الجهات المختصة اتبنيها واعتمادها ، وهذا إجراء رسمي ضروري لتنفيذ الخطة ، فلا يمكن تنفيذ الخطة بدون صدور قرار بذلك ، فالقرار هو الداعم الرسمي المطلوب للتنفيذ .</a:t>
            </a:r>
            <a:endParaRPr lang="en-GB"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4- وضع برنامج تنفيذ للخطة :</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يتم في هذه المرحلة إعادة جدولة الأهداف والأعمال والنشاطات التي تتضمنها الخطة ، وتتم عملية الجدولة وفق معايير متعددة منها المعيار الزمني أو درجة الأهمية أو درجة الصعوبة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89737"/>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46869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6089" y="11033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8152" y="2972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767408" y="1853707"/>
            <a:ext cx="10009112" cy="2875146"/>
          </a:xfrm>
          <a:prstGeom prst="rect">
            <a:avLst/>
          </a:prstGeom>
          <a:noFill/>
        </p:spPr>
        <p:txBody>
          <a:bodyPr wrap="square" rtlCol="0">
            <a:spAutoFit/>
          </a:bodyPr>
          <a:lstStyle/>
          <a:p>
            <a:pPr algn="just" rtl="1">
              <a:lnSpc>
                <a:spcPts val="169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ويتضمن البرنامج التنفيذي للخطة مجموعة من العناصر منها :</a:t>
            </a:r>
            <a:endParaRPr lang="en-GB" sz="1600" b="1" kern="0" dirty="0">
              <a:solidFill>
                <a:srgbClr val="00B0F0"/>
              </a:solidFill>
              <a:effectLst/>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 typeface="Arial" panose="020B0604020202020204" pitchFamily="34" charset="0"/>
              <a:buChar char="•"/>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الفترة الزمنية التي يجب تنفيذ الخطة خلالها .</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الأهداف التي تسعى المنظمة إلى تحقيقها خلال هذه الفترة .</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المسؤول عن تحقيق أهداف الخطة .</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الأعمال أو النشاطات الواجب تنفيذها بقصد تحقيق الأهداف .</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الموارد المالية والبشرية اللازمة لتنفيذ هذه الأعمال .</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المدة الزمنية التي يجب من خلالها تنفيذ كل من هذه الأعمال .</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يجب أن يكون خطة الإنفاق على البرنامج التنفيذي ضمن الاعتماد المحدد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89737"/>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438976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6089" y="11033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8152" y="2972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820034" y="1345306"/>
            <a:ext cx="10316525" cy="3828099"/>
          </a:xfrm>
          <a:prstGeom prst="rect">
            <a:avLst/>
          </a:prstGeom>
          <a:noFill/>
        </p:spPr>
        <p:txBody>
          <a:bodyPr wrap="square" rtlCol="0">
            <a:spAutoFit/>
          </a:bodyPr>
          <a:lstStyle/>
          <a:p>
            <a:pPr algn="just" rtl="1">
              <a:lnSpc>
                <a:spcPct val="115000"/>
              </a:lnSpc>
              <a:spcAft>
                <a:spcPts val="1000"/>
              </a:spcAft>
            </a:pPr>
            <a:r>
              <a:rPr lang="ar-SA" sz="1600" b="1" dirty="0">
                <a:solidFill>
                  <a:srgbClr val="C00000"/>
                </a:solidFill>
                <a:effectLst>
                  <a:outerShdw blurRad="38100" dist="38100" dir="2700000" algn="tl">
                    <a:srgbClr val="000000">
                      <a:alpha val="43137"/>
                    </a:srgbClr>
                  </a:outerShdw>
                </a:effectLst>
                <a:latin typeface="Alexandria" pitchFamily="2" charset="-78"/>
                <a:ea typeface="Calibri"/>
                <a:cs typeface="Alexandria" pitchFamily="2" charset="-78"/>
              </a:rPr>
              <a:t>5- مرحلة تنفيذ الخطة</a:t>
            </a:r>
            <a:r>
              <a:rPr lang="ar-EG" sz="1600" b="1" dirty="0">
                <a:solidFill>
                  <a:srgbClr val="C00000"/>
                </a:solidFill>
                <a:effectLst>
                  <a:outerShdw blurRad="38100" dist="38100" dir="2700000" algn="tl">
                    <a:srgbClr val="000000">
                      <a:alpha val="43137"/>
                    </a:srgbClr>
                  </a:outerShdw>
                </a:effectLst>
                <a:latin typeface="Alexandria" pitchFamily="2" charset="-78"/>
                <a:ea typeface="Calibri"/>
                <a:cs typeface="Alexandria" pitchFamily="2" charset="-78"/>
              </a:rPr>
              <a:t> </a:t>
            </a:r>
            <a:r>
              <a:rPr lang="ar-SA" sz="1600" b="1" dirty="0">
                <a:solidFill>
                  <a:srgbClr val="C00000"/>
                </a:solidFill>
                <a:effectLst>
                  <a:outerShdw blurRad="38100" dist="38100" dir="2700000" algn="tl">
                    <a:srgbClr val="000000">
                      <a:alpha val="43137"/>
                    </a:srgbClr>
                  </a:outerShdw>
                </a:effectLst>
                <a:latin typeface="Alexandria" pitchFamily="2" charset="-78"/>
                <a:ea typeface="Calibri"/>
                <a:cs typeface="Alexandria" pitchFamily="2" charset="-78"/>
              </a:rPr>
              <a:t>:</a:t>
            </a:r>
            <a:endParaRPr lang="en-US" sz="1600" b="1" dirty="0">
              <a:solidFill>
                <a:srgbClr val="C00000"/>
              </a:solidFill>
              <a:effectLst>
                <a:outerShdw blurRad="38100" dist="38100" dir="2700000" algn="tl">
                  <a:srgbClr val="000000">
                    <a:alpha val="43137"/>
                  </a:srgbClr>
                </a:outerShdw>
              </a:effectLst>
              <a:latin typeface="Alexandria" pitchFamily="2" charset="-78"/>
              <a:ea typeface="Calibri"/>
              <a:cs typeface="Alexandria" pitchFamily="2" charset="-78"/>
            </a:endParaRPr>
          </a:p>
          <a:p>
            <a:pPr algn="just" rtl="1">
              <a:lnSpc>
                <a:spcPct val="115000"/>
              </a:lnSpc>
              <a:spcAft>
                <a:spcPts val="1000"/>
              </a:spcAft>
            </a:pPr>
            <a:r>
              <a:rPr lang="ar-SA" sz="1600" dirty="0">
                <a:latin typeface="Alexandria" pitchFamily="2" charset="-78"/>
                <a:ea typeface="Calibri"/>
                <a:cs typeface="Alexandria" pitchFamily="2" charset="-78"/>
              </a:rPr>
              <a:t>يعني الانتقال بالخطة إلى أرض الواقع , وترجمة ما جاء في البرنامج التنفيذي من أرقام إلى واقع عملي ملموس يتمثل بإضافة سلعة أو خدمة معينة تلبي حاجات الجمهور .</a:t>
            </a:r>
            <a:endParaRPr lang="en-US" sz="1600" dirty="0">
              <a:latin typeface="Alexandria" pitchFamily="2" charset="-78"/>
              <a:ea typeface="Calibri"/>
              <a:cs typeface="Alexandria" pitchFamily="2" charset="-78"/>
            </a:endParaRPr>
          </a:p>
          <a:p>
            <a:pPr algn="just" rtl="1">
              <a:lnSpc>
                <a:spcPct val="115000"/>
              </a:lnSpc>
              <a:spcAft>
                <a:spcPts val="1000"/>
              </a:spcAft>
            </a:pPr>
            <a:r>
              <a:rPr lang="ar-SA" sz="1600" dirty="0">
                <a:latin typeface="Alexandria" pitchFamily="2" charset="-78"/>
                <a:ea typeface="Calibri"/>
                <a:cs typeface="Alexandria" pitchFamily="2" charset="-78"/>
              </a:rPr>
              <a:t>وتأتي إلزامية التنفيذ من خلال ما يتمتع به الرؤساء من سلطات تنفيذية تجعلهم قادرين على التأثير في الأفراد العاملين ودفعهم للعمل بموجب القوانين النافذة في المؤسسة</a:t>
            </a:r>
            <a:r>
              <a:rPr lang="en-US" sz="1600" dirty="0">
                <a:latin typeface="Alexandria" pitchFamily="2" charset="-78"/>
                <a:ea typeface="Calibri"/>
                <a:cs typeface="Alexandria" pitchFamily="2" charset="-78"/>
              </a:rPr>
              <a:t> .</a:t>
            </a:r>
          </a:p>
          <a:p>
            <a:pPr algn="just" rtl="1">
              <a:lnSpc>
                <a:spcPct val="115000"/>
              </a:lnSpc>
              <a:spcAft>
                <a:spcPts val="1000"/>
              </a:spcAft>
            </a:pPr>
            <a:r>
              <a:rPr lang="ar-SA" sz="1600" b="1" dirty="0">
                <a:solidFill>
                  <a:srgbClr val="C00000"/>
                </a:solidFill>
                <a:effectLst>
                  <a:outerShdw blurRad="38100" dist="38100" dir="2700000" algn="tl">
                    <a:srgbClr val="000000">
                      <a:alpha val="43137"/>
                    </a:srgbClr>
                  </a:outerShdw>
                </a:effectLst>
                <a:latin typeface="Alexandria" pitchFamily="2" charset="-78"/>
                <a:ea typeface="Calibri"/>
                <a:cs typeface="Alexandria" pitchFamily="2" charset="-78"/>
              </a:rPr>
              <a:t>6-</a:t>
            </a:r>
            <a:r>
              <a:rPr lang="en-US" sz="1600" b="1" dirty="0">
                <a:solidFill>
                  <a:srgbClr val="C00000"/>
                </a:solidFill>
                <a:effectLst>
                  <a:outerShdw blurRad="38100" dist="38100" dir="2700000" algn="tl">
                    <a:srgbClr val="000000">
                      <a:alpha val="43137"/>
                    </a:srgbClr>
                  </a:outerShdw>
                </a:effectLst>
                <a:latin typeface="Alexandria" pitchFamily="2" charset="-78"/>
                <a:ea typeface="Calibri"/>
                <a:cs typeface="Alexandria" pitchFamily="2" charset="-78"/>
              </a:rPr>
              <a:t>  </a:t>
            </a:r>
            <a:r>
              <a:rPr lang="ar-SA" sz="1600" b="1" dirty="0">
                <a:solidFill>
                  <a:srgbClr val="C00000"/>
                </a:solidFill>
                <a:effectLst>
                  <a:outerShdw blurRad="38100" dist="38100" dir="2700000" algn="tl">
                    <a:srgbClr val="000000">
                      <a:alpha val="43137"/>
                    </a:srgbClr>
                  </a:outerShdw>
                </a:effectLst>
                <a:latin typeface="Alexandria" pitchFamily="2" charset="-78"/>
                <a:ea typeface="Calibri"/>
                <a:cs typeface="Alexandria" pitchFamily="2" charset="-78"/>
              </a:rPr>
              <a:t>مرحلة متابعة التنفيذ </a:t>
            </a:r>
            <a:r>
              <a:rPr lang="ar-EG" sz="1600" b="1" dirty="0">
                <a:solidFill>
                  <a:srgbClr val="C00000"/>
                </a:solidFill>
                <a:effectLst>
                  <a:outerShdw blurRad="38100" dist="38100" dir="2700000" algn="tl">
                    <a:srgbClr val="000000">
                      <a:alpha val="43137"/>
                    </a:srgbClr>
                  </a:outerShdw>
                </a:effectLst>
                <a:latin typeface="Alexandria" pitchFamily="2" charset="-78"/>
                <a:ea typeface="Calibri"/>
                <a:cs typeface="Alexandria" pitchFamily="2" charset="-78"/>
              </a:rPr>
              <a:t>:</a:t>
            </a:r>
            <a:endParaRPr lang="en-US" sz="1600" b="1" dirty="0">
              <a:solidFill>
                <a:srgbClr val="C00000"/>
              </a:solidFill>
              <a:effectLst>
                <a:outerShdw blurRad="38100" dist="38100" dir="2700000" algn="tl">
                  <a:srgbClr val="000000">
                    <a:alpha val="43137"/>
                  </a:srgbClr>
                </a:outerShdw>
              </a:effectLst>
              <a:latin typeface="Alexandria" pitchFamily="2" charset="-78"/>
              <a:ea typeface="Calibri"/>
              <a:cs typeface="Alexandria" pitchFamily="2" charset="-78"/>
            </a:endParaRPr>
          </a:p>
          <a:p>
            <a:pPr algn="just" rtl="1">
              <a:lnSpc>
                <a:spcPct val="115000"/>
              </a:lnSpc>
              <a:spcAft>
                <a:spcPts val="1000"/>
              </a:spcAft>
            </a:pPr>
            <a:r>
              <a:rPr lang="ar-SA" sz="1600" dirty="0">
                <a:latin typeface="Alexandria" pitchFamily="2" charset="-78"/>
                <a:ea typeface="Calibri"/>
                <a:cs typeface="Alexandria" pitchFamily="2" charset="-78"/>
              </a:rPr>
              <a:t>تتم عملية المتابعة من خلال إجراء الرقابة على التنفيذ </a:t>
            </a:r>
            <a:r>
              <a:rPr lang="ar-EG" sz="1600" dirty="0">
                <a:latin typeface="Alexandria" pitchFamily="2" charset="-78"/>
                <a:ea typeface="Calibri"/>
                <a:cs typeface="Alexandria" pitchFamily="2" charset="-78"/>
              </a:rPr>
              <a:t>، </a:t>
            </a:r>
            <a:r>
              <a:rPr lang="ar-SA" sz="1600" dirty="0">
                <a:latin typeface="Alexandria" pitchFamily="2" charset="-78"/>
                <a:ea typeface="Calibri"/>
                <a:cs typeface="Alexandria" pitchFamily="2" charset="-78"/>
              </a:rPr>
              <a:t>والتي تهتم بمقارنة أرقام الخطة التقديرية مع الارقام الفعلية التي تم التوصل لها </a:t>
            </a:r>
            <a:r>
              <a:rPr lang="ar-EG" sz="1600" dirty="0">
                <a:latin typeface="Alexandria" pitchFamily="2" charset="-78"/>
                <a:ea typeface="Calibri"/>
                <a:cs typeface="Alexandria" pitchFamily="2" charset="-78"/>
              </a:rPr>
              <a:t>، </a:t>
            </a:r>
            <a:r>
              <a:rPr lang="ar-SA" sz="1600" dirty="0">
                <a:latin typeface="Alexandria" pitchFamily="2" charset="-78"/>
                <a:ea typeface="Calibri"/>
                <a:cs typeface="Alexandria" pitchFamily="2" charset="-78"/>
              </a:rPr>
              <a:t>فإذا وجد انحراف فلابد من معرفة الأسباب المؤدية لهذا الانحراف ، والعمل على تعديل الخطة الحالية أو الاستفادة منها في الخطط المستقبلية</a:t>
            </a:r>
            <a:r>
              <a:rPr lang="en-US" sz="1600" dirty="0">
                <a:latin typeface="Alexandria" pitchFamily="2" charset="-78"/>
                <a:ea typeface="Calibri"/>
                <a:cs typeface="Alexandria" pitchFamily="2" charset="-78"/>
              </a:rPr>
              <a:t> .</a:t>
            </a:r>
          </a:p>
          <a:p>
            <a:pPr algn="just" rtl="1">
              <a:lnSpc>
                <a:spcPct val="115000"/>
              </a:lnSpc>
              <a:spcAft>
                <a:spcPts val="1000"/>
              </a:spcAft>
            </a:pPr>
            <a:r>
              <a:rPr lang="ar-SA" sz="1600" dirty="0">
                <a:latin typeface="Alexandria" pitchFamily="2" charset="-78"/>
                <a:ea typeface="Calibri"/>
                <a:cs typeface="Alexandria" pitchFamily="2" charset="-78"/>
              </a:rPr>
              <a:t>يجب أن تسير عملية المتابعة جنبا إلى جنب مع عملية التنفيذ لكشف الانحرافات أولا بأول والعمل على تصحيحها في الوقت المناسب</a:t>
            </a: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36321"/>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505956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6089" y="11033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8152" y="2972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820034" y="1345306"/>
            <a:ext cx="10316525" cy="3688574"/>
          </a:xfrm>
          <a:prstGeom prst="rect">
            <a:avLst/>
          </a:prstGeom>
          <a:noFill/>
        </p:spPr>
        <p:txBody>
          <a:bodyPr wrap="square" rtlCol="0">
            <a:spAutoFit/>
          </a:bodyPr>
          <a:lstStyle/>
          <a:p>
            <a:pPr algn="just" rtl="1">
              <a:lnSpc>
                <a:spcPct val="115000"/>
              </a:lnSpc>
              <a:spcAft>
                <a:spcPts val="1000"/>
              </a:spcAft>
            </a:pPr>
            <a:r>
              <a:rPr lang="ar-SA" sz="1600" b="1" dirty="0">
                <a:solidFill>
                  <a:srgbClr val="C00000"/>
                </a:solidFill>
                <a:effectLst>
                  <a:outerShdw blurRad="38100" dist="38100" dir="2700000" algn="tl">
                    <a:srgbClr val="000000">
                      <a:alpha val="43137"/>
                    </a:srgbClr>
                  </a:outerShdw>
                </a:effectLst>
                <a:latin typeface="Alexandria" pitchFamily="2" charset="-78"/>
                <a:ea typeface="Calibri"/>
                <a:cs typeface="Alexandria" pitchFamily="2" charset="-78"/>
              </a:rPr>
              <a:t>ومن عوامل نجاح الخطة:</a:t>
            </a:r>
          </a:p>
          <a:p>
            <a:pPr marL="285750" indent="-285750" algn="just" rtl="1">
              <a:lnSpc>
                <a:spcPct val="150000"/>
              </a:lnSpc>
              <a:spcAft>
                <a:spcPts val="1000"/>
              </a:spcAft>
              <a:buFont typeface="Arial" panose="020B0604020202020204" pitchFamily="34" charset="0"/>
              <a:buChar char="•"/>
            </a:pPr>
            <a:r>
              <a:rPr lang="ar-SA" sz="1600" b="1" dirty="0">
                <a:solidFill>
                  <a:schemeClr val="tx1"/>
                </a:solidFill>
                <a:effectLst>
                  <a:outerShdw blurRad="38100" dist="38100" dir="2700000" algn="tl">
                    <a:srgbClr val="000000">
                      <a:alpha val="43137"/>
                    </a:srgbClr>
                  </a:outerShdw>
                </a:effectLst>
                <a:latin typeface="Alexandria" pitchFamily="2" charset="-78"/>
                <a:ea typeface="Calibri"/>
                <a:cs typeface="Alexandria" pitchFamily="2" charset="-78"/>
              </a:rPr>
              <a:t>تعاون الجهود الرسمية والهيئات الشعبية لإنتاج وتحقيق الخطة الواقعية.</a:t>
            </a:r>
          </a:p>
          <a:p>
            <a:pPr marL="285750" indent="-285750" algn="just" rtl="1">
              <a:lnSpc>
                <a:spcPct val="150000"/>
              </a:lnSpc>
              <a:spcAft>
                <a:spcPts val="1000"/>
              </a:spcAft>
              <a:buFont typeface="Arial" panose="020B0604020202020204" pitchFamily="34" charset="0"/>
              <a:buChar char="•"/>
            </a:pPr>
            <a:r>
              <a:rPr lang="ar-SA" sz="1600" b="1" dirty="0">
                <a:solidFill>
                  <a:schemeClr val="tx1"/>
                </a:solidFill>
                <a:effectLst>
                  <a:outerShdw blurRad="38100" dist="38100" dir="2700000" algn="tl">
                    <a:srgbClr val="000000">
                      <a:alpha val="43137"/>
                    </a:srgbClr>
                  </a:outerShdw>
                </a:effectLst>
                <a:latin typeface="Alexandria" pitchFamily="2" charset="-78"/>
                <a:ea typeface="Calibri"/>
                <a:cs typeface="Alexandria" pitchFamily="2" charset="-78"/>
              </a:rPr>
              <a:t>أن تكون قابلة للتنفيذ دون وجود أي معوقات.</a:t>
            </a:r>
          </a:p>
          <a:p>
            <a:pPr marL="285750" indent="-285750" algn="just" rtl="1">
              <a:lnSpc>
                <a:spcPct val="150000"/>
              </a:lnSpc>
              <a:spcAft>
                <a:spcPts val="1000"/>
              </a:spcAft>
              <a:buFont typeface="Arial" panose="020B0604020202020204" pitchFamily="34" charset="0"/>
              <a:buChar char="•"/>
            </a:pPr>
            <a:r>
              <a:rPr lang="ar-SA" sz="1600" b="1" dirty="0">
                <a:solidFill>
                  <a:schemeClr val="tx1"/>
                </a:solidFill>
                <a:effectLst>
                  <a:outerShdw blurRad="38100" dist="38100" dir="2700000" algn="tl">
                    <a:srgbClr val="000000">
                      <a:alpha val="43137"/>
                    </a:srgbClr>
                  </a:outerShdw>
                </a:effectLst>
                <a:latin typeface="Alexandria" pitchFamily="2" charset="-78"/>
                <a:ea typeface="Calibri"/>
                <a:cs typeface="Alexandria" pitchFamily="2" charset="-78"/>
              </a:rPr>
              <a:t>المتابعة المنتظمة والدورية للخطة.</a:t>
            </a:r>
          </a:p>
          <a:p>
            <a:pPr marL="285750" indent="-285750" algn="just" rtl="1">
              <a:lnSpc>
                <a:spcPct val="150000"/>
              </a:lnSpc>
              <a:spcAft>
                <a:spcPts val="1000"/>
              </a:spcAft>
              <a:buFont typeface="Arial" panose="020B0604020202020204" pitchFamily="34" charset="0"/>
              <a:buChar char="•"/>
            </a:pPr>
            <a:r>
              <a:rPr lang="ar-SA" sz="1600" b="1" dirty="0">
                <a:solidFill>
                  <a:schemeClr val="tx1"/>
                </a:solidFill>
                <a:effectLst>
                  <a:outerShdw blurRad="38100" dist="38100" dir="2700000" algn="tl">
                    <a:srgbClr val="000000">
                      <a:alpha val="43137"/>
                    </a:srgbClr>
                  </a:outerShdw>
                </a:effectLst>
                <a:latin typeface="Alexandria" pitchFamily="2" charset="-78"/>
                <a:ea typeface="Calibri"/>
                <a:cs typeface="Alexandria" pitchFamily="2" charset="-78"/>
              </a:rPr>
              <a:t>تقييم الجهود والوسائل وفق التخطيط الزمني الموضوع.</a:t>
            </a:r>
          </a:p>
          <a:p>
            <a:pPr marL="285750" indent="-285750" algn="just" rtl="1">
              <a:lnSpc>
                <a:spcPct val="150000"/>
              </a:lnSpc>
              <a:spcAft>
                <a:spcPts val="1000"/>
              </a:spcAft>
              <a:buFont typeface="Arial" panose="020B0604020202020204" pitchFamily="34" charset="0"/>
              <a:buChar char="•"/>
            </a:pPr>
            <a:r>
              <a:rPr lang="ar-SA" sz="1600" b="1" dirty="0">
                <a:solidFill>
                  <a:schemeClr val="tx1"/>
                </a:solidFill>
                <a:effectLst>
                  <a:outerShdw blurRad="38100" dist="38100" dir="2700000" algn="tl">
                    <a:srgbClr val="000000">
                      <a:alpha val="43137"/>
                    </a:srgbClr>
                  </a:outerShdw>
                </a:effectLst>
                <a:latin typeface="Alexandria" pitchFamily="2" charset="-78"/>
                <a:ea typeface="Calibri"/>
                <a:cs typeface="Alexandria" pitchFamily="2" charset="-78"/>
              </a:rPr>
              <a:t>توفير الأشخاص المؤهلين والمعنيين بتنفيذ الخطة فهي من أهم عوامل نجاح التخطيط التربوي.</a:t>
            </a:r>
          </a:p>
          <a:p>
            <a:pPr marL="285750" indent="-285750" algn="just" rtl="1">
              <a:lnSpc>
                <a:spcPct val="150000"/>
              </a:lnSpc>
              <a:spcAft>
                <a:spcPts val="1000"/>
              </a:spcAft>
              <a:buFont typeface="Arial" panose="020B0604020202020204" pitchFamily="34" charset="0"/>
              <a:buChar char="•"/>
            </a:pPr>
            <a:r>
              <a:rPr lang="ar-SA" sz="1600" b="1" dirty="0">
                <a:solidFill>
                  <a:schemeClr val="tx1"/>
                </a:solidFill>
                <a:effectLst>
                  <a:outerShdw blurRad="38100" dist="38100" dir="2700000" algn="tl">
                    <a:srgbClr val="000000">
                      <a:alpha val="43137"/>
                    </a:srgbClr>
                  </a:outerShdw>
                </a:effectLst>
                <a:latin typeface="Alexandria" pitchFamily="2" charset="-78"/>
                <a:ea typeface="Calibri"/>
                <a:cs typeface="Alexandria" pitchFamily="2" charset="-78"/>
              </a:rPr>
              <a:t>اسناد الخطة إلى الجهات المختصة والتي تسعى إلى تحقيق فعلي لإنجاح الأهداف الذي يعود بالنفع على المنظومة ككل.</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89737"/>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513574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6089" y="11033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8152" y="2972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820034" y="1345306"/>
            <a:ext cx="10316525" cy="3288464"/>
          </a:xfrm>
          <a:prstGeom prst="rect">
            <a:avLst/>
          </a:prstGeom>
          <a:noFill/>
        </p:spPr>
        <p:txBody>
          <a:bodyPr wrap="square" rtlCol="0">
            <a:spAutoFit/>
          </a:bodyPr>
          <a:lstStyle/>
          <a:p>
            <a:pPr algn="just" rtl="1">
              <a:lnSpc>
                <a:spcPct val="115000"/>
              </a:lnSpc>
              <a:spcAft>
                <a:spcPts val="1000"/>
              </a:spcAft>
            </a:pPr>
            <a:r>
              <a:rPr lang="ar-SA" sz="1600" b="1" dirty="0">
                <a:solidFill>
                  <a:schemeClr val="tx1"/>
                </a:solidFill>
                <a:effectLst>
                  <a:outerShdw blurRad="38100" dist="38100" dir="2700000" algn="tl">
                    <a:srgbClr val="000000">
                      <a:alpha val="43137"/>
                    </a:srgbClr>
                  </a:outerShdw>
                </a:effectLst>
                <a:latin typeface="Alexandria" pitchFamily="2" charset="-78"/>
                <a:ea typeface="Calibri"/>
                <a:cs typeface="Alexandria" pitchFamily="2" charset="-78"/>
              </a:rPr>
              <a:t>ما هي ركائز الخطة :</a:t>
            </a:r>
          </a:p>
          <a:p>
            <a:pPr algn="just" rtl="1">
              <a:lnSpc>
                <a:spcPct val="115000"/>
              </a:lnSpc>
              <a:spcAft>
                <a:spcPts val="1000"/>
              </a:spcAft>
            </a:pPr>
            <a:r>
              <a:rPr lang="ar-SA" sz="1600" b="1" dirty="0">
                <a:solidFill>
                  <a:schemeClr val="tx1"/>
                </a:solidFill>
                <a:effectLst>
                  <a:outerShdw blurRad="38100" dist="38100" dir="2700000" algn="tl">
                    <a:srgbClr val="000000">
                      <a:alpha val="43137"/>
                    </a:srgbClr>
                  </a:outerShdw>
                </a:effectLst>
                <a:latin typeface="Alexandria" pitchFamily="2" charset="-78"/>
                <a:ea typeface="Calibri"/>
                <a:cs typeface="Alexandria" pitchFamily="2" charset="-78"/>
              </a:rPr>
              <a:t> </a:t>
            </a:r>
            <a:r>
              <a:rPr lang="ar-SA" sz="1600" b="1" dirty="0">
                <a:solidFill>
                  <a:schemeClr val="tx1"/>
                </a:solidFill>
                <a:latin typeface="Alexandria" pitchFamily="2" charset="-78"/>
                <a:ea typeface="Calibri"/>
                <a:cs typeface="Alexandria" pitchFamily="2" charset="-78"/>
              </a:rPr>
              <a:t>يساعد التخطيط التربويّ على جعل النظام التربويّ أكثر كفاءة، وفاعليّة في الاستجابة لما يحتاجه المُتعلِّمون، بالإضافة الى زيادة المُعدَّلات التنمويّة، حيث إنّ للتخطيط التربويّ الجيّد العديد من الأُسُس الواجب توفُّرها، ومنها: </a:t>
            </a:r>
          </a:p>
          <a:p>
            <a:pPr algn="just" rtl="1">
              <a:lnSpc>
                <a:spcPct val="115000"/>
              </a:lnSpc>
              <a:spcAft>
                <a:spcPts val="1000"/>
              </a:spcAft>
            </a:pPr>
            <a:r>
              <a:rPr lang="ar-SA" sz="1600" b="1" dirty="0">
                <a:solidFill>
                  <a:schemeClr val="tx1"/>
                </a:solidFill>
                <a:latin typeface="Alexandria" pitchFamily="2" charset="-78"/>
                <a:ea typeface="Calibri"/>
                <a:cs typeface="Alexandria" pitchFamily="2" charset="-78"/>
              </a:rPr>
              <a:t>الواقعيّة : حيث يُراعي التخطيط الواقع الملموس، والإمكانات المُتاحة، ولا يكون مُجرَّد أحلام غير قابلة للتحقيق، إذ لا بُدّ أن يُنتجَ التخطيط خطّة تساعد على تحقيق الأهداف المُمكِنة ضمن الوقت، والموارد المُتاحة. </a:t>
            </a:r>
          </a:p>
          <a:p>
            <a:pPr algn="just" rtl="1">
              <a:lnSpc>
                <a:spcPct val="115000"/>
              </a:lnSpc>
              <a:spcAft>
                <a:spcPts val="1000"/>
              </a:spcAft>
            </a:pPr>
            <a:r>
              <a:rPr lang="ar-SA" sz="1600" b="1" dirty="0">
                <a:solidFill>
                  <a:schemeClr val="tx1"/>
                </a:solidFill>
                <a:latin typeface="Alexandria" pitchFamily="2" charset="-78"/>
                <a:ea typeface="Calibri"/>
                <a:cs typeface="Alexandria" pitchFamily="2" charset="-78"/>
              </a:rPr>
              <a:t>ترتيب الأولويّات: لا بُدّ في التخطيط من التركيز على الأولويّات في العمل، حيث يتمّ البدء بالمشاريع العاجلة، ثمّ الأقلّ منها أهمّية. الشمول والتكامُل: يُعَدّ التخطيط التربويّ عمليّة مُتكامِلة، ومُتداخِلة مع القطاعات الأخرى، فعند التخطيط لقطاع مُعيَّن، لا بُدّ من النظر إلى علاقاته مع القطاعات الأخرى.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2935" y="89737"/>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601F403E-D447-54D9-079A-D2AEB5D39A44}"/>
              </a:ext>
            </a:extLst>
          </p:cNvPr>
          <p:cNvPicPr>
            <a:picLocks noChangeAspect="1"/>
          </p:cNvPicPr>
          <p:nvPr/>
        </p:nvPicPr>
        <p:blipFill>
          <a:blip r:embed="rId3"/>
          <a:stretch>
            <a:fillRect/>
          </a:stretch>
        </p:blipFill>
        <p:spPr>
          <a:xfrm>
            <a:off x="-193924" y="3468050"/>
            <a:ext cx="12192000" cy="311418"/>
          </a:xfrm>
          <a:prstGeom prst="rect">
            <a:avLst/>
          </a:prstGeom>
        </p:spPr>
      </p:pic>
    </p:spTree>
    <p:extLst>
      <p:ext uri="{BB962C8B-B14F-4D97-AF65-F5344CB8AC3E}">
        <p14:creationId xmlns:p14="http://schemas.microsoft.com/office/powerpoint/2010/main" val="20454638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6089" y="11033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8152" y="2972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863936" y="1656655"/>
            <a:ext cx="10316525" cy="2850396"/>
          </a:xfrm>
          <a:prstGeom prst="rect">
            <a:avLst/>
          </a:prstGeom>
          <a:noFill/>
        </p:spPr>
        <p:txBody>
          <a:bodyPr wrap="square" rtlCol="0">
            <a:spAutoFit/>
          </a:bodyPr>
          <a:lstStyle/>
          <a:p>
            <a:pPr algn="just" rtl="1">
              <a:lnSpc>
                <a:spcPct val="115000"/>
              </a:lnSpc>
              <a:spcAft>
                <a:spcPts val="1000"/>
              </a:spcAft>
            </a:pPr>
            <a:r>
              <a:rPr lang="ar-SA" sz="1600" b="1" dirty="0">
                <a:solidFill>
                  <a:schemeClr val="tx1"/>
                </a:solidFill>
                <a:latin typeface="Alexandria" pitchFamily="2" charset="-78"/>
                <a:ea typeface="Calibri"/>
                <a:cs typeface="Alexandria" pitchFamily="2" charset="-78"/>
              </a:rPr>
              <a:t>الاستمراريّة: إنّ عمليّة التخطيط عمليّة مُتواصِلة المراحل، والحلقات، حيث يُراعى في التخطيط أن يكون مُستجيباً للتغيُّرات، والتقدُّم الذي يحدث في المجتمع بشكل دائم. </a:t>
            </a:r>
            <a:endParaRPr lang="en-GB" sz="1600" b="1" dirty="0">
              <a:solidFill>
                <a:schemeClr val="tx1"/>
              </a:solidFill>
              <a:latin typeface="Alexandria" pitchFamily="2" charset="-78"/>
              <a:ea typeface="Calibri"/>
              <a:cs typeface="Alexandria" pitchFamily="2" charset="-78"/>
            </a:endParaRPr>
          </a:p>
          <a:p>
            <a:pPr algn="just" rtl="1">
              <a:lnSpc>
                <a:spcPct val="115000"/>
              </a:lnSpc>
              <a:spcAft>
                <a:spcPts val="1000"/>
              </a:spcAft>
            </a:pPr>
            <a:endParaRPr lang="ar-SA" sz="1600" b="1" dirty="0">
              <a:solidFill>
                <a:schemeClr val="tx1"/>
              </a:solidFill>
              <a:latin typeface="Alexandria" pitchFamily="2" charset="-78"/>
              <a:ea typeface="Calibri"/>
              <a:cs typeface="Alexandria" pitchFamily="2" charset="-78"/>
            </a:endParaRPr>
          </a:p>
          <a:p>
            <a:pPr algn="just" rtl="1">
              <a:lnSpc>
                <a:spcPct val="115000"/>
              </a:lnSpc>
              <a:spcAft>
                <a:spcPts val="1000"/>
              </a:spcAft>
            </a:pPr>
            <a:r>
              <a:rPr lang="ar-SA" sz="1600" b="1" dirty="0">
                <a:solidFill>
                  <a:schemeClr val="tx1"/>
                </a:solidFill>
                <a:latin typeface="Alexandria" pitchFamily="2" charset="-78"/>
                <a:ea typeface="Calibri"/>
                <a:cs typeface="Alexandria" pitchFamily="2" charset="-78"/>
              </a:rPr>
              <a:t>الوضوح والدقّة: تتميّز الخطّة الجيّدة بكونها دقيقة، وواضحة لا غبار عليها؛ وذلك ليسهلَ تحقيقها، حيث إنّ الخطّة المُتشعِّبة، وغير الواضحة تواجه صعوبات، وعقبات في عمليّة تحقيقها. </a:t>
            </a:r>
            <a:endParaRPr lang="en-GB" sz="1600" b="1" dirty="0">
              <a:solidFill>
                <a:schemeClr val="tx1"/>
              </a:solidFill>
              <a:latin typeface="Alexandria" pitchFamily="2" charset="-78"/>
              <a:ea typeface="Calibri"/>
              <a:cs typeface="Alexandria" pitchFamily="2" charset="-78"/>
            </a:endParaRPr>
          </a:p>
          <a:p>
            <a:pPr algn="just" rtl="1">
              <a:lnSpc>
                <a:spcPct val="115000"/>
              </a:lnSpc>
              <a:spcAft>
                <a:spcPts val="1000"/>
              </a:spcAft>
            </a:pPr>
            <a:endParaRPr lang="ar-SA" sz="1600" b="1" dirty="0">
              <a:solidFill>
                <a:schemeClr val="tx1"/>
              </a:solidFill>
              <a:latin typeface="Alexandria" pitchFamily="2" charset="-78"/>
              <a:ea typeface="Calibri"/>
              <a:cs typeface="Alexandria" pitchFamily="2" charset="-78"/>
            </a:endParaRPr>
          </a:p>
          <a:p>
            <a:pPr algn="just" rtl="1">
              <a:lnSpc>
                <a:spcPct val="115000"/>
              </a:lnSpc>
              <a:spcAft>
                <a:spcPts val="1000"/>
              </a:spcAft>
            </a:pPr>
            <a:r>
              <a:rPr lang="ar-SA" sz="1600" b="1" dirty="0">
                <a:solidFill>
                  <a:schemeClr val="tx1"/>
                </a:solidFill>
                <a:latin typeface="Alexandria" pitchFamily="2" charset="-78"/>
                <a:ea typeface="Calibri"/>
                <a:cs typeface="Alexandria" pitchFamily="2" charset="-78"/>
              </a:rPr>
              <a:t>توفُّر البدائل: قد تواجه الخطّة عند تنفيذها أموراً مُفاجِئة، وغير مُتوقَّعة، حيث لا بُدّ من توفُّر البديل، وجاهزيّته، علماً بأنّ البدائل قد تكون إمّا خطّة بديلة، أو وسيلة، وطريقة بديلة، أو إمكانات بديلة.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76895"/>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090237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6089" y="11033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8152" y="2972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767408" y="2269334"/>
            <a:ext cx="10369151" cy="2027606"/>
          </a:xfrm>
          <a:prstGeom prst="rect">
            <a:avLst/>
          </a:prstGeom>
          <a:noFill/>
        </p:spPr>
        <p:txBody>
          <a:bodyPr wrap="square" rtlCol="0">
            <a:spAutoFit/>
          </a:bodyPr>
          <a:lstStyle/>
          <a:p>
            <a:pPr algn="just" rtl="1">
              <a:lnSpc>
                <a:spcPct val="115000"/>
              </a:lnSpc>
              <a:spcAft>
                <a:spcPts val="1000"/>
              </a:spcAft>
            </a:pPr>
            <a:r>
              <a:rPr lang="ar-SA" sz="1600" b="1" dirty="0">
                <a:solidFill>
                  <a:schemeClr val="tx1"/>
                </a:solidFill>
                <a:latin typeface="Alexandria" pitchFamily="2" charset="-78"/>
                <a:ea typeface="Calibri"/>
                <a:cs typeface="Alexandria" pitchFamily="2" charset="-78"/>
              </a:rPr>
              <a:t>المرونة: التخطيط المَرِن يستجيب للتغيُّرات، والمواقف التي تحدث أثناء التخطيط، ويسمح بالتعديلات؛ لمواجهة هذه المواقف، والتغيُّرات؛ حيث إنّه من المُمكن ظهور حالات جديدة قد تتطلَّب تعديل الخطّة، أو إجراء بعض التغييرات عليها. </a:t>
            </a:r>
            <a:endParaRPr lang="en-GB" sz="1600" b="1" dirty="0">
              <a:solidFill>
                <a:schemeClr val="tx1"/>
              </a:solidFill>
              <a:latin typeface="Alexandria" pitchFamily="2" charset="-78"/>
              <a:ea typeface="Calibri"/>
              <a:cs typeface="Alexandria" pitchFamily="2" charset="-78"/>
            </a:endParaRPr>
          </a:p>
          <a:p>
            <a:pPr algn="just" rtl="1">
              <a:lnSpc>
                <a:spcPct val="115000"/>
              </a:lnSpc>
              <a:spcAft>
                <a:spcPts val="1000"/>
              </a:spcAft>
            </a:pPr>
            <a:endParaRPr lang="ar-SA" sz="1600" b="1" dirty="0">
              <a:solidFill>
                <a:schemeClr val="tx1"/>
              </a:solidFill>
              <a:latin typeface="Alexandria" pitchFamily="2" charset="-78"/>
              <a:ea typeface="Calibri"/>
              <a:cs typeface="Alexandria" pitchFamily="2" charset="-78"/>
            </a:endParaRPr>
          </a:p>
          <a:p>
            <a:pPr algn="just" rtl="1">
              <a:lnSpc>
                <a:spcPct val="115000"/>
              </a:lnSpc>
              <a:spcAft>
                <a:spcPts val="1000"/>
              </a:spcAft>
            </a:pPr>
            <a:r>
              <a:rPr lang="ar-SA" sz="1600" b="1" dirty="0">
                <a:solidFill>
                  <a:schemeClr val="tx1"/>
                </a:solidFill>
                <a:latin typeface="Alexandria" pitchFamily="2" charset="-78"/>
                <a:ea typeface="Calibri"/>
                <a:cs typeface="Alexandria" pitchFamily="2" charset="-78"/>
              </a:rPr>
              <a:t>التوقُّع: تهتمّ عمليّة التخطيط بوَضع خطّة للمستقبل؛ إذ لا بُدّ على الجهة المسؤولة عن وضع الخطّة من أن تكون لديها المقدرة على التنبُّؤ في المستقبل، وتوقُّع ما يمكن أن يحدث فيه من أحداث.</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31414"/>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906004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6089" y="11033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8152" y="2972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767408" y="1463288"/>
            <a:ext cx="10441160" cy="3801425"/>
          </a:xfrm>
          <a:prstGeom prst="rect">
            <a:avLst/>
          </a:prstGeom>
          <a:noFill/>
        </p:spPr>
        <p:txBody>
          <a:bodyPr wrap="square" rtlCol="0">
            <a:spAutoFit/>
          </a:bodyPr>
          <a:lstStyle/>
          <a:p>
            <a:pPr algn="just" rtl="1">
              <a:lnSpc>
                <a:spcPct val="115000"/>
              </a:lnSpc>
              <a:spcAft>
                <a:spcPts val="1000"/>
              </a:spcAft>
            </a:pPr>
            <a:r>
              <a:rPr lang="ar-SA" sz="1600" b="1" dirty="0">
                <a:solidFill>
                  <a:srgbClr val="00B0F0"/>
                </a:solidFill>
                <a:latin typeface="Alexandria" pitchFamily="2" charset="-78"/>
                <a:ea typeface="Calibri"/>
                <a:cs typeface="Alexandria" pitchFamily="2" charset="-78"/>
              </a:rPr>
              <a:t>ملخص المحاضرة: </a:t>
            </a:r>
            <a:r>
              <a:rPr lang="ar-SA" sz="1600" b="1" dirty="0">
                <a:solidFill>
                  <a:schemeClr val="tx1"/>
                </a:solidFill>
                <a:latin typeface="Alexandria" pitchFamily="2" charset="-78"/>
                <a:ea typeface="Calibri"/>
                <a:cs typeface="Alexandria" pitchFamily="2" charset="-78"/>
              </a:rPr>
              <a:t>عند وضع الخطة  فإنها لابد وان توضع في إطار الإجابة على التساؤلات التالية .</a:t>
            </a:r>
          </a:p>
          <a:p>
            <a:pPr algn="just" rtl="1">
              <a:lnSpc>
                <a:spcPct val="115000"/>
              </a:lnSpc>
              <a:spcAft>
                <a:spcPts val="1000"/>
              </a:spcAft>
            </a:pPr>
            <a:r>
              <a:rPr lang="ar-SA" sz="1600" b="1" dirty="0">
                <a:solidFill>
                  <a:schemeClr val="tx1"/>
                </a:solidFill>
                <a:latin typeface="Alexandria" pitchFamily="2" charset="-78"/>
                <a:ea typeface="Calibri"/>
                <a:cs typeface="Alexandria" pitchFamily="2" charset="-78"/>
              </a:rPr>
              <a:t>•ماذا ؟ ويقصد به تحديد الأهداف المطلوب تحقيقها .</a:t>
            </a:r>
          </a:p>
          <a:p>
            <a:pPr algn="just" rtl="1">
              <a:lnSpc>
                <a:spcPct val="115000"/>
              </a:lnSpc>
              <a:spcAft>
                <a:spcPts val="1000"/>
              </a:spcAft>
            </a:pPr>
            <a:r>
              <a:rPr lang="ar-SA" sz="1600" b="1" dirty="0">
                <a:solidFill>
                  <a:schemeClr val="tx1"/>
                </a:solidFill>
                <a:latin typeface="Alexandria" pitchFamily="2" charset="-78"/>
                <a:ea typeface="Calibri"/>
                <a:cs typeface="Alexandria" pitchFamily="2" charset="-78"/>
              </a:rPr>
              <a:t>•من ؟ ويقصد بها تحديد المجموعات المستهدفة أو المستفيدين من نتائج هذه الأهداف .</a:t>
            </a:r>
          </a:p>
          <a:p>
            <a:pPr algn="just" rtl="1">
              <a:lnSpc>
                <a:spcPct val="115000"/>
              </a:lnSpc>
              <a:spcAft>
                <a:spcPts val="1000"/>
              </a:spcAft>
            </a:pPr>
            <a:r>
              <a:rPr lang="ar-SA" sz="1600" b="1" dirty="0">
                <a:solidFill>
                  <a:schemeClr val="tx1"/>
                </a:solidFill>
                <a:latin typeface="Alexandria" pitchFamily="2" charset="-78"/>
                <a:ea typeface="Calibri"/>
                <a:cs typeface="Alexandria" pitchFamily="2" charset="-78"/>
              </a:rPr>
              <a:t>•ولماذا ؟ ويقصد بها شرعية إنجاز هذه الأهداف، وأثارها الإيجابية أو القيمة المضافة التي ستحدثها نتائج هذه الأهداف .</a:t>
            </a:r>
          </a:p>
          <a:p>
            <a:pPr algn="just" rtl="1">
              <a:lnSpc>
                <a:spcPct val="115000"/>
              </a:lnSpc>
              <a:spcAft>
                <a:spcPts val="1000"/>
              </a:spcAft>
            </a:pPr>
            <a:r>
              <a:rPr lang="ar-SA" sz="1600" b="1" dirty="0">
                <a:solidFill>
                  <a:schemeClr val="tx1"/>
                </a:solidFill>
                <a:latin typeface="Alexandria" pitchFamily="2" charset="-78"/>
                <a:ea typeface="Calibri"/>
                <a:cs typeface="Alexandria" pitchFamily="2" charset="-78"/>
              </a:rPr>
              <a:t>•وكيف ؟ ويقصد بها السياسات الإجرائية وطرق العمل والإجراءات اللازم إتباعها وصولا إلى هذه الأهداف .</a:t>
            </a:r>
          </a:p>
          <a:p>
            <a:pPr algn="just" rtl="1">
              <a:lnSpc>
                <a:spcPct val="115000"/>
              </a:lnSpc>
              <a:spcAft>
                <a:spcPts val="1000"/>
              </a:spcAft>
            </a:pPr>
            <a:r>
              <a:rPr lang="ar-SA" sz="1600" b="1" dirty="0">
                <a:solidFill>
                  <a:schemeClr val="tx1"/>
                </a:solidFill>
                <a:latin typeface="Alexandria" pitchFamily="2" charset="-78"/>
                <a:ea typeface="Calibri"/>
                <a:cs typeface="Alexandria" pitchFamily="2" charset="-78"/>
              </a:rPr>
              <a:t>•وبكم ؟ ويقصد بها تكلفة تحقيق هذه الأهداف .</a:t>
            </a:r>
          </a:p>
          <a:p>
            <a:pPr algn="just" rtl="1">
              <a:lnSpc>
                <a:spcPct val="115000"/>
              </a:lnSpc>
              <a:spcAft>
                <a:spcPts val="1000"/>
              </a:spcAft>
            </a:pPr>
            <a:r>
              <a:rPr lang="ar-SA" sz="1600" b="1" dirty="0">
                <a:solidFill>
                  <a:schemeClr val="tx1"/>
                </a:solidFill>
                <a:latin typeface="Alexandria" pitchFamily="2" charset="-78"/>
                <a:ea typeface="Calibri"/>
                <a:cs typeface="Alexandria" pitchFamily="2" charset="-78"/>
              </a:rPr>
              <a:t>•وفي أي وقت ؟ ويقصد به المدى الزمني الذي سيتم فيه تحقيق الأهداف .</a:t>
            </a:r>
          </a:p>
          <a:p>
            <a:pPr algn="just" rtl="1">
              <a:lnSpc>
                <a:spcPct val="115000"/>
              </a:lnSpc>
              <a:spcAft>
                <a:spcPts val="1000"/>
              </a:spcAft>
            </a:pPr>
            <a:r>
              <a:rPr lang="ar-SA" sz="1600" b="1" dirty="0">
                <a:solidFill>
                  <a:schemeClr val="tx1"/>
                </a:solidFill>
                <a:latin typeface="Alexandria" pitchFamily="2" charset="-78"/>
                <a:ea typeface="Calibri"/>
                <a:cs typeface="Alexandria" pitchFamily="2" charset="-78"/>
              </a:rPr>
              <a:t>•وبأي معايير سيتم الحكم على النتائج ؟ ويقصد به محددات ومستويات ومواصفات النتائج، والتي سيتم أساسها قبول أو رفض أو تعديل هذه النتائج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16835"/>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528361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6089" y="11033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8152" y="2972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853552" y="1396686"/>
            <a:ext cx="10441160" cy="1178143"/>
          </a:xfrm>
          <a:prstGeom prst="rect">
            <a:avLst/>
          </a:prstGeom>
          <a:noFill/>
        </p:spPr>
        <p:txBody>
          <a:bodyPr wrap="square" rtlCol="0">
            <a:spAutoFit/>
          </a:bodyPr>
          <a:lstStyle/>
          <a:p>
            <a:pPr algn="just" rtl="1">
              <a:lnSpc>
                <a:spcPct val="115000"/>
              </a:lnSpc>
              <a:spcAft>
                <a:spcPts val="1000"/>
              </a:spcAft>
            </a:pPr>
            <a:r>
              <a:rPr lang="ar-SA" sz="1600" b="1" dirty="0">
                <a:solidFill>
                  <a:srgbClr val="00B0F0"/>
                </a:solidFill>
                <a:latin typeface="Alexandria" pitchFamily="2" charset="-78"/>
                <a:ea typeface="Calibri"/>
                <a:cs typeface="Alexandria" pitchFamily="2" charset="-78"/>
              </a:rPr>
              <a:t>مصادر المحاضرة: </a:t>
            </a:r>
            <a:r>
              <a:rPr lang="ar-SA" sz="1600" b="1" dirty="0">
                <a:solidFill>
                  <a:schemeClr val="tx1"/>
                </a:solidFill>
                <a:latin typeface="Alexandria" pitchFamily="2" charset="-78"/>
                <a:ea typeface="Calibri"/>
                <a:cs typeface="Alexandria" pitchFamily="2" charset="-78"/>
              </a:rPr>
              <a:t>الرجاء الاطلاع على المصادر التالية</a:t>
            </a:r>
          </a:p>
          <a:p>
            <a:pPr algn="just" rtl="1">
              <a:lnSpc>
                <a:spcPct val="115000"/>
              </a:lnSpc>
              <a:spcAft>
                <a:spcPts val="1000"/>
              </a:spcAft>
            </a:pPr>
            <a:r>
              <a:rPr lang="ar-SA" sz="1600" b="1" dirty="0">
                <a:solidFill>
                  <a:schemeClr val="tx1"/>
                </a:solidFill>
                <a:latin typeface="Alexandria" pitchFamily="2" charset="-78"/>
                <a:ea typeface="Calibri"/>
                <a:cs typeface="Alexandria" pitchFamily="2" charset="-78"/>
              </a:rPr>
              <a:t>1- التخطيط التربوي المعاصر، صالح أحمد </a:t>
            </a:r>
            <a:r>
              <a:rPr lang="ar-SA" sz="1600" b="1" dirty="0" err="1">
                <a:solidFill>
                  <a:schemeClr val="tx1"/>
                </a:solidFill>
                <a:latin typeface="Alexandria" pitchFamily="2" charset="-78"/>
                <a:ea typeface="Calibri"/>
                <a:cs typeface="Alexandria" pitchFamily="2" charset="-78"/>
              </a:rPr>
              <a:t>عبابنه</a:t>
            </a:r>
            <a:r>
              <a:rPr lang="ar-SA" sz="1600" b="1" dirty="0">
                <a:solidFill>
                  <a:schemeClr val="tx1"/>
                </a:solidFill>
                <a:latin typeface="Alexandria" pitchFamily="2" charset="-78"/>
                <a:ea typeface="Calibri"/>
                <a:cs typeface="Alexandria" pitchFamily="2" charset="-78"/>
              </a:rPr>
              <a:t>، دار المسيرة، 2015 ، ط،1 .</a:t>
            </a:r>
          </a:p>
          <a:p>
            <a:pPr algn="just" rtl="1">
              <a:lnSpc>
                <a:spcPct val="115000"/>
              </a:lnSpc>
              <a:spcAft>
                <a:spcPts val="1000"/>
              </a:spcAft>
            </a:pPr>
            <a:r>
              <a:rPr lang="ar-SA" sz="1600" b="1" dirty="0">
                <a:solidFill>
                  <a:schemeClr val="tx1"/>
                </a:solidFill>
                <a:latin typeface="Alexandria" pitchFamily="2" charset="-78"/>
                <a:ea typeface="Calibri"/>
                <a:cs typeface="Alexandria" pitchFamily="2" charset="-78"/>
              </a:rPr>
              <a:t>2- الخطيط للتنمية المستدامة، محمد مخلص، حامد الشراري، دار ابن رشد، الرياض، </a:t>
            </a:r>
            <a:r>
              <a:rPr lang="ar-SA" sz="1600" b="1" dirty="0">
                <a:solidFill>
                  <a:schemeClr val="tx1"/>
                </a:solidFill>
                <a:effectLst>
                  <a:outerShdw blurRad="38100" dist="38100" dir="2700000" algn="tl">
                    <a:srgbClr val="000000">
                      <a:alpha val="43137"/>
                    </a:srgbClr>
                  </a:outerShdw>
                </a:effectLst>
                <a:latin typeface="Alexandria" pitchFamily="2" charset="-78"/>
                <a:ea typeface="Calibri"/>
                <a:cs typeface="Alexandria" pitchFamily="2" charset="-78"/>
              </a:rPr>
              <a:t>2023</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89737"/>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387645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pic>
        <p:nvPicPr>
          <p:cNvPr id="213" name="Google Shape;213;p8"/>
          <p:cNvPicPr preferRelativeResize="0"/>
          <p:nvPr/>
        </p:nvPicPr>
        <p:blipFill rotWithShape="1">
          <a:blip r:embed="rId3">
            <a:alphaModFix/>
          </a:blip>
          <a:srcRect/>
          <a:stretch/>
        </p:blipFill>
        <p:spPr>
          <a:xfrm>
            <a:off x="0" y="7112"/>
            <a:ext cx="12192000" cy="6843776"/>
          </a:xfrm>
          <a:prstGeom prst="rect">
            <a:avLst/>
          </a:prstGeom>
          <a:noFill/>
          <a:ln>
            <a:noFill/>
          </a:ln>
        </p:spPr>
      </p:pic>
      <p:sp>
        <p:nvSpPr>
          <p:cNvPr id="214" name="Google Shape;214;p8"/>
          <p:cNvSpPr/>
          <p:nvPr/>
        </p:nvSpPr>
        <p:spPr>
          <a:xfrm flipH="1">
            <a:off x="6512645" y="3140968"/>
            <a:ext cx="5679355" cy="3704899"/>
          </a:xfrm>
          <a:prstGeom prst="rtTriangle">
            <a:avLst/>
          </a:prstGeom>
          <a:solidFill>
            <a:srgbClr val="669BBC">
              <a:alpha val="76862"/>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15" name="Google Shape;215;p8"/>
          <p:cNvSpPr txBox="1"/>
          <p:nvPr/>
        </p:nvSpPr>
        <p:spPr>
          <a:xfrm>
            <a:off x="582006" y="5707075"/>
            <a:ext cx="4524565" cy="9233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5400" b="1">
                <a:solidFill>
                  <a:schemeClr val="lt1"/>
                </a:solidFill>
                <a:latin typeface="Tajawal Medium"/>
                <a:ea typeface="Tajawal Medium"/>
                <a:cs typeface="Tajawal Medium"/>
                <a:sym typeface="Tajawal Medium"/>
              </a:rPr>
              <a:t>Thank You</a:t>
            </a:r>
            <a:endParaRPr/>
          </a:p>
        </p:txBody>
      </p:sp>
      <p:pic>
        <p:nvPicPr>
          <p:cNvPr id="216" name="Google Shape;216;p8"/>
          <p:cNvPicPr preferRelativeResize="0"/>
          <p:nvPr/>
        </p:nvPicPr>
        <p:blipFill rotWithShape="1">
          <a:blip r:embed="rId4">
            <a:alphaModFix/>
          </a:blip>
          <a:srcRect/>
          <a:stretch/>
        </p:blipFill>
        <p:spPr>
          <a:xfrm>
            <a:off x="9576180" y="6168740"/>
            <a:ext cx="2279266" cy="384052"/>
          </a:xfrm>
          <a:prstGeom prst="rect">
            <a:avLst/>
          </a:prstGeom>
          <a:noFill/>
          <a:ln>
            <a:noFill/>
          </a:ln>
        </p:spPr>
      </p:pic>
      <p:sp>
        <p:nvSpPr>
          <p:cNvPr id="217" name="Google Shape;217;p8"/>
          <p:cNvSpPr/>
          <p:nvPr/>
        </p:nvSpPr>
        <p:spPr>
          <a:xfrm rot="5400000" flipH="1">
            <a:off x="-2058944" y="4401414"/>
            <a:ext cx="3801492" cy="1097456"/>
          </a:xfrm>
          <a:custGeom>
            <a:avLst/>
            <a:gdLst/>
            <a:ahLst/>
            <a:cxnLst/>
            <a:rect l="l" t="t" r="r" b="b"/>
            <a:pathLst>
              <a:path w="3801492" h="1097456" extrusionOk="0">
                <a:moveTo>
                  <a:pt x="0" y="1097456"/>
                </a:moveTo>
                <a:lnTo>
                  <a:pt x="1102581" y="0"/>
                </a:lnTo>
                <a:lnTo>
                  <a:pt x="3801492" y="12700"/>
                </a:lnTo>
                <a:lnTo>
                  <a:pt x="2724311" y="1097456"/>
                </a:lnTo>
                <a:lnTo>
                  <a:pt x="0" y="1097456"/>
                </a:lnTo>
                <a:close/>
              </a:path>
            </a:pathLst>
          </a:custGeom>
          <a:solidFill>
            <a:srgbClr val="669BB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pic>
        <p:nvPicPr>
          <p:cNvPr id="218" name="Google Shape;218;p8"/>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FC2D083-5795-4910-9244-31A6C43EF900}">
  <ds:schemaRefs>
    <ds:schemaRef ds:uri="http://purl.org/dc/terms/"/>
    <ds:schemaRef ds:uri="http://schemas.microsoft.com/office/2006/documentManagement/types"/>
    <ds:schemaRef ds:uri="d13aca44-ef33-4cf4-9980-7f0b00e6eeb9"/>
    <ds:schemaRef ds:uri="http://schemas.microsoft.com/office/infopath/2007/PartnerControls"/>
    <ds:schemaRef ds:uri="http://purl.org/dc/elements/1.1/"/>
    <ds:schemaRef ds:uri="http://schemas.microsoft.com/office/2006/metadata/properties"/>
    <ds:schemaRef ds:uri="http://schemas.openxmlformats.org/package/2006/metadata/core-properties"/>
    <ds:schemaRef ds:uri="49100919-8a76-4266-be0c-7dc583902cb4"/>
    <ds:schemaRef ds:uri="http://www.w3.org/XML/1998/namespace"/>
    <ds:schemaRef ds:uri="http://purl.org/dc/dcmitype/"/>
  </ds:schemaRefs>
</ds:datastoreItem>
</file>

<file path=customXml/itemProps2.xml><?xml version="1.0" encoding="utf-8"?>
<ds:datastoreItem xmlns:ds="http://schemas.openxmlformats.org/officeDocument/2006/customXml" ds:itemID="{CB2322DB-AA3A-40AE-8EA2-5564429A2EB0}">
  <ds:schemaRefs>
    <ds:schemaRef ds:uri="http://schemas.microsoft.com/sharepoint/v3/contenttype/forms"/>
  </ds:schemaRefs>
</ds:datastoreItem>
</file>

<file path=customXml/itemProps3.xml><?xml version="1.0" encoding="utf-8"?>
<ds:datastoreItem xmlns:ds="http://schemas.openxmlformats.org/officeDocument/2006/customXml" ds:itemID="{CE817BED-56F0-4CE6-8683-5B1701E4E9A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3358</TotalTime>
  <Words>3873</Words>
  <Application>Microsoft Office PowerPoint</Application>
  <PresentationFormat>Widescreen</PresentationFormat>
  <Paragraphs>303</Paragraphs>
  <Slides>39</Slides>
  <Notes>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39</vt:i4>
      </vt:variant>
    </vt:vector>
  </HeadingPairs>
  <TitlesOfParts>
    <vt:vector size="47" baseType="lpstr">
      <vt:lpstr>Tajawal Medium</vt:lpstr>
      <vt:lpstr>Arial</vt:lpstr>
      <vt:lpstr>Calibri</vt:lpstr>
      <vt:lpstr>Alexandria</vt:lpstr>
      <vt:lpstr>Roboto Light</vt:lpstr>
      <vt:lpstr>Times New Roman</vt:lpstr>
      <vt:lpstr>Simplified Arabic</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start</dc:creator>
  <cp:lastModifiedBy>Dr.Rehab El-shafie</cp:lastModifiedBy>
  <cp:revision>250</cp:revision>
  <dcterms:created xsi:type="dcterms:W3CDTF">2023-04-29T09:08:23Z</dcterms:created>
  <dcterms:modified xsi:type="dcterms:W3CDTF">2024-06-11T16:50:52Z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