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0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openxmlformats.org/officedocument/2006/relationships/metadata/core-properties" Target="docProps/core0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8"/>
  </p:notesMasterIdLst>
  <p:sldIdLst>
    <p:sldId id="497" r:id="rId2"/>
    <p:sldId id="49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</p:sldIdLst>
  <p:sldSz cx="12192000" cy="6858000"/>
  <p:notesSz cx="6858000" cy="12192000"/>
  <p:defaultTextStyle>
    <a:defPPr>
      <a:defRPr lang="en-EG" b="1"/>
    </a:defPPr>
    <a:lvl1pPr marL="0" algn="l" defTabSz="914400" rtl="0" eaLnBrk="1" latinLnBrk="0" hangingPunct="1">
      <a:defRPr sz="1800" b="1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b="1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b="1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b="1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b="1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b="1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b="1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b="1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b="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828"/>
    <p:restoredTop sz="94658"/>
  </p:normalViewPr>
  <p:slideViewPr>
    <p:cSldViewPr snapToGrid="0">
      <p:cViewPr varScale="1">
        <p:scale>
          <a:sx n="120" d="100"/>
          <a:sy n="120" d="100"/>
        </p:scale>
        <p:origin x="20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defRPr b="1"/>
            </a:pPr>
            <a:r>
              <a:rPr lang="en-US" sz="1800" b="1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Click to move the slide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  <a:defRPr b="1"/>
            </a:pPr>
            <a:r>
              <a:rPr lang="en-US" sz="2000" b="1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notes format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  <a:defRPr b="1"/>
            </a:pPr>
            <a:r>
              <a:rPr lang="en-US" sz="1400" b="1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 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en-US" sz="1400" b="1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  <a:defRPr b="1"/>
            </a:pPr>
            <a:r>
              <a:rPr lang="en-US" sz="1400" b="1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 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en-US" sz="1400" b="1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  <a:defRPr b="1"/>
            </a:pPr>
            <a:r>
              <a:rPr lang="en-US" sz="1400" b="1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 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en-US" sz="1400" b="1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  <a:defRPr b="1"/>
            </a:pPr>
            <a:fld id="{DCB787B0-1242-45CE-8795-EE2BF08F608F}" type="slidenum">
              <a:rPr lang="en-US" sz="1400" b="1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‹#›</a:t>
            </a:fld>
            <a:endParaRPr lang="en-US" sz="14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1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b="1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b="1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b="1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b="1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b="1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b="1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b="1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b="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1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16" name="PlaceHolder 3"/>
          <p:cNvSpPr>
            <a:spLocks noGrp="1"/>
          </p:cNvSpPr>
          <p:nvPr>
            <p:ph type="sldNum" idx="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A7932432-F156-4452-99A9-93F67D700E16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1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19" name="PlaceHolder 3"/>
          <p:cNvSpPr>
            <a:spLocks noGrp="1"/>
          </p:cNvSpPr>
          <p:nvPr>
            <p:ph type="sldNum" idx="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20411CAA-AC1B-4CBB-AD02-ABF43E77D3CF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2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22" name="PlaceHolder 3"/>
          <p:cNvSpPr>
            <a:spLocks noGrp="1"/>
          </p:cNvSpPr>
          <p:nvPr>
            <p:ph type="sldNum" idx="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664F4010-295E-42F8-B488-DD2C8A393E8A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5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2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25" name="PlaceHolder 3"/>
          <p:cNvSpPr>
            <a:spLocks noGrp="1"/>
          </p:cNvSpPr>
          <p:nvPr>
            <p:ph type="sldNum" idx="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B32DD9FD-5F51-4086-AE1F-D08F8A304802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6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2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28" name="PlaceHolder 3"/>
          <p:cNvSpPr>
            <a:spLocks noGrp="1"/>
          </p:cNvSpPr>
          <p:nvPr>
            <p:ph type="sldNum" idx="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6D7E6C18-82EF-4841-BD38-CEE5F3DA2355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7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3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31" name="PlaceHolder 3"/>
          <p:cNvSpPr>
            <a:spLocks noGrp="1"/>
          </p:cNvSpPr>
          <p:nvPr>
            <p:ph type="sldNum" idx="1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B9C48E33-C1F8-42A4-ADBE-4825B2D42A54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8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3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34" name="PlaceHolder 3"/>
          <p:cNvSpPr>
            <a:spLocks noGrp="1"/>
          </p:cNvSpPr>
          <p:nvPr>
            <p:ph type="sldNum" idx="1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AE1B68D1-00B2-4D07-BCCD-91EB58E7AC87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9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3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37" name="PlaceHolder 3"/>
          <p:cNvSpPr>
            <a:spLocks noGrp="1"/>
          </p:cNvSpPr>
          <p:nvPr>
            <p:ph type="sldNum" idx="1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7ADEC40A-6FDE-41A6-B1A3-58FCB2C22293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10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3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40" name="PlaceHolder 3"/>
          <p:cNvSpPr>
            <a:spLocks noGrp="1"/>
          </p:cNvSpPr>
          <p:nvPr>
            <p:ph type="sldNum" idx="1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6634EA2D-FA6F-41B6-9D2F-6BB1FF45425A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11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4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43" name="PlaceHolder 3"/>
          <p:cNvSpPr>
            <a:spLocks noGrp="1"/>
          </p:cNvSpPr>
          <p:nvPr>
            <p:ph type="sldNum" idx="1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E45DA760-D3C2-45D9-80B4-352BC9EE530C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12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4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46" name="PlaceHolder 3"/>
          <p:cNvSpPr>
            <a:spLocks noGrp="1"/>
          </p:cNvSpPr>
          <p:nvPr>
            <p:ph type="sldNum" idx="1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9ACAC7AC-DF2C-4F72-8896-CE8747D84074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13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4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49" name="PlaceHolder 3"/>
          <p:cNvSpPr>
            <a:spLocks noGrp="1"/>
          </p:cNvSpPr>
          <p:nvPr>
            <p:ph type="sldNum" idx="1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0A27730A-7ADD-4A6D-ADB5-7E4F88B56A1B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14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5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52" name="PlaceHolder 3"/>
          <p:cNvSpPr>
            <a:spLocks noGrp="1"/>
          </p:cNvSpPr>
          <p:nvPr>
            <p:ph type="sldNum" idx="1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778A496B-0993-4C84-9F3E-177F9CE47D22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15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5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55" name="PlaceHolder 3"/>
          <p:cNvSpPr>
            <a:spLocks noGrp="1"/>
          </p:cNvSpPr>
          <p:nvPr>
            <p:ph type="sldNum" idx="1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D7249083-A6C3-4BFA-A5AB-C6FAF384E255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16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5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58" name="PlaceHolder 3"/>
          <p:cNvSpPr>
            <a:spLocks noGrp="1"/>
          </p:cNvSpPr>
          <p:nvPr>
            <p:ph type="sldNum" idx="1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F6CB2768-C645-4565-A936-61244F36DF91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17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6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61" name="PlaceHolder 3"/>
          <p:cNvSpPr>
            <a:spLocks noGrp="1"/>
          </p:cNvSpPr>
          <p:nvPr>
            <p:ph type="sldNum" idx="2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558F6B95-371A-4262-BBC0-EBDBCDA9DE2E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18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6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64" name="PlaceHolder 3"/>
          <p:cNvSpPr>
            <a:spLocks noGrp="1"/>
          </p:cNvSpPr>
          <p:nvPr>
            <p:ph type="sldNum" idx="2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2CC60BD5-3202-405A-AFC0-3B89AD2477C6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19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6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67" name="PlaceHolder 3"/>
          <p:cNvSpPr>
            <a:spLocks noGrp="1"/>
          </p:cNvSpPr>
          <p:nvPr>
            <p:ph type="sldNum" idx="2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853DB1A3-263A-41B4-9220-AD796AD959C5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20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6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70" name="PlaceHolder 3"/>
          <p:cNvSpPr>
            <a:spLocks noGrp="1"/>
          </p:cNvSpPr>
          <p:nvPr>
            <p:ph type="sldNum" idx="2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80F092ED-F177-408B-9A1D-163963ACFA11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21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7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73" name="PlaceHolder 3"/>
          <p:cNvSpPr>
            <a:spLocks noGrp="1"/>
          </p:cNvSpPr>
          <p:nvPr>
            <p:ph type="sldNum" idx="2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91436418-31E4-42CD-A5F7-A89196812CA7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22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7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76" name="PlaceHolder 3"/>
          <p:cNvSpPr>
            <a:spLocks noGrp="1"/>
          </p:cNvSpPr>
          <p:nvPr>
            <p:ph type="sldNum" idx="2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92F99B54-4BFC-474A-91E5-F5520A82C04D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23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7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79" name="PlaceHolder 3"/>
          <p:cNvSpPr>
            <a:spLocks noGrp="1"/>
          </p:cNvSpPr>
          <p:nvPr>
            <p:ph type="sldNum" idx="2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782D0114-B13F-468E-AA37-6C793A9FACE9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24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8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82" name="PlaceHolder 3"/>
          <p:cNvSpPr>
            <a:spLocks noGrp="1"/>
          </p:cNvSpPr>
          <p:nvPr>
            <p:ph type="sldNum" idx="2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BC911E0E-4A9C-4181-BE67-AF8509FF26DB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25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8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85" name="PlaceHolder 3"/>
          <p:cNvSpPr>
            <a:spLocks noGrp="1"/>
          </p:cNvSpPr>
          <p:nvPr>
            <p:ph type="sldNum" idx="2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B9EDB67A-B865-487B-85E1-7BB6DDD8CFC3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26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8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88" name="PlaceHolder 3"/>
          <p:cNvSpPr>
            <a:spLocks noGrp="1"/>
          </p:cNvSpPr>
          <p:nvPr>
            <p:ph type="sldNum" idx="2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81040BBB-6754-4ACB-825F-64140601E8CE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27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9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91" name="PlaceHolder 3"/>
          <p:cNvSpPr>
            <a:spLocks noGrp="1"/>
          </p:cNvSpPr>
          <p:nvPr>
            <p:ph type="sldNum" idx="3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95291625-1832-42F7-8C40-BB93785FE838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28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9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94" name="PlaceHolder 3"/>
          <p:cNvSpPr>
            <a:spLocks noGrp="1"/>
          </p:cNvSpPr>
          <p:nvPr>
            <p:ph type="sldNum" idx="3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FD0EDE59-B23D-46A8-AA45-7E1AFA2B0A16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29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9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97" name="PlaceHolder 3"/>
          <p:cNvSpPr>
            <a:spLocks noGrp="1"/>
          </p:cNvSpPr>
          <p:nvPr>
            <p:ph type="sldNum" idx="3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42BC8418-FEA4-4C39-95E6-0A1EF7FD0605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30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59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00" name="PlaceHolder 3"/>
          <p:cNvSpPr>
            <a:spLocks noGrp="1"/>
          </p:cNvSpPr>
          <p:nvPr>
            <p:ph type="sldNum" idx="3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CA42F7F6-1EB7-4CC6-B210-479C5E981B7B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31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0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03" name="PlaceHolder 3"/>
          <p:cNvSpPr>
            <a:spLocks noGrp="1"/>
          </p:cNvSpPr>
          <p:nvPr>
            <p:ph type="sldNum" idx="3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969831D9-4815-42AD-B5CF-FA7399AC9679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32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0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06" name="PlaceHolder 3"/>
          <p:cNvSpPr>
            <a:spLocks noGrp="1"/>
          </p:cNvSpPr>
          <p:nvPr>
            <p:ph type="sldNum" idx="3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09E1D855-19AB-49EB-B3C2-E3B5FB990C24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33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0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09" name="PlaceHolder 3"/>
          <p:cNvSpPr>
            <a:spLocks noGrp="1"/>
          </p:cNvSpPr>
          <p:nvPr>
            <p:ph type="sldNum" idx="3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8B509D2F-156E-41F4-8830-06CF663BBCEC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34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1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12" name="PlaceHolder 3"/>
          <p:cNvSpPr>
            <a:spLocks noGrp="1"/>
          </p:cNvSpPr>
          <p:nvPr>
            <p:ph type="sldNum" idx="3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52E29DEF-A720-4CCC-BF76-66370B9D463C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35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1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15" name="PlaceHolder 3"/>
          <p:cNvSpPr>
            <a:spLocks noGrp="1"/>
          </p:cNvSpPr>
          <p:nvPr>
            <p:ph type="sldNum" idx="3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8911DE3B-E8A1-45AD-AA06-962284A3C6D7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36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1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18" name="PlaceHolder 3"/>
          <p:cNvSpPr>
            <a:spLocks noGrp="1"/>
          </p:cNvSpPr>
          <p:nvPr>
            <p:ph type="sldNum" idx="3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8E1A0639-E4B1-46D4-8231-2AE512E1E4AB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37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2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21" name="PlaceHolder 3"/>
          <p:cNvSpPr>
            <a:spLocks noGrp="1"/>
          </p:cNvSpPr>
          <p:nvPr>
            <p:ph type="sldNum" idx="4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33B0EB8D-1A57-4549-92A3-6B7D1B1B9726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38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2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24" name="PlaceHolder 3"/>
          <p:cNvSpPr>
            <a:spLocks noGrp="1"/>
          </p:cNvSpPr>
          <p:nvPr>
            <p:ph type="sldNum" idx="4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942B2850-80DA-486A-ABAB-8A3C6F828E85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39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2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27" name="PlaceHolder 3"/>
          <p:cNvSpPr>
            <a:spLocks noGrp="1"/>
          </p:cNvSpPr>
          <p:nvPr>
            <p:ph type="sldNum" idx="4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4A9F8541-45DF-43C7-999D-1F64F9B537A2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40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2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30" name="PlaceHolder 3"/>
          <p:cNvSpPr>
            <a:spLocks noGrp="1"/>
          </p:cNvSpPr>
          <p:nvPr>
            <p:ph type="sldNum" idx="4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B75EEA9A-DA5E-4229-9697-EB6F8B327AB0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41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3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33" name="PlaceHolder 3"/>
          <p:cNvSpPr>
            <a:spLocks noGrp="1"/>
          </p:cNvSpPr>
          <p:nvPr>
            <p:ph type="sldNum" idx="4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397CEF43-EA12-405D-9A04-7DDF5CB6E60D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42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3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36" name="PlaceHolder 3"/>
          <p:cNvSpPr>
            <a:spLocks noGrp="1"/>
          </p:cNvSpPr>
          <p:nvPr>
            <p:ph type="sldNum" idx="4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B6B4019D-59BA-4AEC-A8F9-65FC30CB3117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43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3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39" name="PlaceHolder 3"/>
          <p:cNvSpPr>
            <a:spLocks noGrp="1"/>
          </p:cNvSpPr>
          <p:nvPr>
            <p:ph type="sldNum" idx="4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795599E4-71AF-4792-B5A6-EF9B73F44375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44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4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42" name="PlaceHolder 3"/>
          <p:cNvSpPr>
            <a:spLocks noGrp="1"/>
          </p:cNvSpPr>
          <p:nvPr>
            <p:ph type="sldNum" idx="4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0F7534A8-ADAE-4C02-9473-5C7D1A2C8816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45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4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  <a:defRPr b="1"/>
            </a:pP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45" name="PlaceHolder 3"/>
          <p:cNvSpPr>
            <a:spLocks noGrp="1"/>
          </p:cNvSpPr>
          <p:nvPr>
            <p:ph type="sldNum" idx="4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defRPr b="1"/>
            </a:pPr>
            <a:fld id="{509B2127-78D6-4B0B-A0C0-6B49CB7E529C}" type="slidenum">
              <a:rPr lang="en-US" sz="1200" b="1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46</a:t>
            </a:fld>
            <a:endParaRPr lang="en-US" sz="1200" b="1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Notes Placeholder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pPr>
              <a:defRPr b="1"/>
            </a:pPr>
            <a:endParaRPr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3"/>
          </p:nvPr>
        </p:nvSpPr>
        <p:spPr/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Notes Placeholder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pPr>
              <a:defRPr b="1"/>
            </a:pPr>
            <a:endParaRPr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3"/>
          </p:nvPr>
        </p:nvSpPr>
        <p:spPr/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Notes Placeholder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pPr>
              <a:defRPr b="1"/>
            </a:pPr>
            <a:endParaRPr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3"/>
          </p:nvPr>
        </p:nvSpPr>
        <p:spPr/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Notes Placeholder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pPr>
              <a:defRPr b="1"/>
            </a:pPr>
            <a:endParaRPr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3"/>
          </p:nvPr>
        </p:nvSpPr>
        <p:spPr/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Notes Placeholder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pPr>
              <a:defRPr b="1"/>
            </a:pPr>
            <a:endParaRPr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3"/>
          </p:nvPr>
        </p:nvSpPr>
        <p:spPr/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Notes Placeholder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pPr>
              <a:defRPr b="1"/>
            </a:pPr>
            <a:endParaRPr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3"/>
          </p:nvPr>
        </p:nvSpPr>
        <p:spPr/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Notes Placeholder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pPr>
              <a:defRPr b="1"/>
            </a:pPr>
            <a:endParaRPr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3"/>
          </p:nvPr>
        </p:nvSpPr>
        <p:spPr/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Notes Placeholder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pPr>
              <a:defRPr b="1"/>
            </a:pPr>
            <a:endParaRPr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3"/>
          </p:nvPr>
        </p:nvSpPr>
        <p:spPr/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Notes Placeholder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pPr>
              <a:defRPr b="1"/>
            </a:pPr>
            <a:endParaRPr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3"/>
          </p:nvPr>
        </p:nvSpPr>
        <p:spPr/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Notes Placeholder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pPr>
              <a:defRPr b="1"/>
            </a:pPr>
            <a:endParaRPr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3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43A357A-1403-3387-0B8F-28A136CAD1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: Rounded Corners 24">
            <a:extLst>
              <a:ext uri="{FF2B5EF4-FFF2-40B4-BE49-F238E27FC236}">
                <a16:creationId xmlns:a16="http://schemas.microsoft.com/office/drawing/2014/main" id="{FC0C5968-6104-43FD-3298-F5D437FE83C6}"/>
              </a:ext>
            </a:extLst>
          </p:cNvPr>
          <p:cNvSpPr/>
          <p:nvPr userDrawn="1"/>
        </p:nvSpPr>
        <p:spPr>
          <a:xfrm>
            <a:off x="348916" y="1601120"/>
            <a:ext cx="11550315" cy="46203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2FAFFF-01C0-BE4D-AA7E-8C2F2C01B4E6}"/>
              </a:ext>
            </a:extLst>
          </p:cNvPr>
          <p:cNvSpPr/>
          <p:nvPr userDrawn="1"/>
        </p:nvSpPr>
        <p:spPr>
          <a:xfrm>
            <a:off x="1002268" y="30581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7FCA51-8F53-53BA-0316-9AADEE3C6106}"/>
              </a:ext>
            </a:extLst>
          </p:cNvPr>
          <p:cNvSpPr txBox="1"/>
          <p:nvPr userDrawn="1"/>
        </p:nvSpPr>
        <p:spPr>
          <a:xfrm>
            <a:off x="1171544" y="34639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BEE4AA-0BD5-358A-6676-4A362AAFD1AF}"/>
              </a:ext>
            </a:extLst>
          </p:cNvPr>
          <p:cNvSpPr txBox="1"/>
          <p:nvPr userDrawn="1"/>
        </p:nvSpPr>
        <p:spPr>
          <a:xfrm>
            <a:off x="1274139" y="60220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19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154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defRPr b="1"/>
            </a:pPr>
            <a:r>
              <a:rPr lang="en-US" sz="1800" b="1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Click to edit the title text format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b="1"/>
            </a:pPr>
            <a:r>
              <a:rPr lang="en-US" sz="3200" b="1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  <a:defRPr b="1"/>
            </a:pPr>
            <a:r>
              <a:rPr lang="en-US" sz="2400" b="1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b="1"/>
            </a:pPr>
            <a:r>
              <a:rPr lang="en-US" sz="2000" b="1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  <a:defRPr b="1"/>
            </a:pPr>
            <a:r>
              <a:rPr lang="en-US" sz="2000" b="1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b="1"/>
            </a:pPr>
            <a:r>
              <a:rPr lang="en-US" sz="2000" b="1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b="1"/>
            </a:pPr>
            <a:r>
              <a:rPr lang="en-US" sz="2000" b="1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b="1"/>
            </a:pPr>
            <a:r>
              <a:rPr lang="en-US" sz="2000" b="1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EG" b="1"/>
      </a:defPPr>
      <a:lvl1pPr marL="0" algn="l" defTabSz="914400" rtl="0" eaLnBrk="1" latinLnBrk="0" hangingPunct="1">
        <a:defRPr sz="1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b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b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b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b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30" name="TextBox 29"/>
          <p:cNvSpPr txBox="1"/>
          <p:nvPr/>
        </p:nvSpPr>
        <p:spPr>
          <a:xfrm>
            <a:off x="707123" y="3317233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/>
              </a:rPr>
              <a:t>Prepared by </a:t>
            </a:r>
          </a:p>
          <a:p>
            <a:r>
              <a:rPr lang="en-US" sz="2000" b="1" dirty="0">
                <a:solidFill>
                  <a:srgbClr val="002060"/>
                </a:solidFill>
                <a:latin typeface="Arial"/>
              </a:rPr>
              <a:t>Dr. Mohamed Hussein</a:t>
            </a:r>
          </a:p>
          <a:p>
            <a:r>
              <a:rPr lang="en-US" altLang="en-US" sz="1600" b="1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Assistant Professor of Accounting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7123" y="1681509"/>
            <a:ext cx="41649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AEEF"/>
                </a:solidFill>
                <a:latin typeface="Arial"/>
              </a:rPr>
              <a:t>Introduction to</a:t>
            </a:r>
            <a:endParaRPr lang="ar-SA" sz="4400" b="1" dirty="0">
              <a:solidFill>
                <a:srgbClr val="00AEEF"/>
              </a:solidFill>
              <a:latin typeface="Arial"/>
            </a:endParaRPr>
          </a:p>
          <a:p>
            <a:r>
              <a:rPr lang="en-US" sz="4400" b="1" dirty="0">
                <a:solidFill>
                  <a:srgbClr val="00AEEF"/>
                </a:solidFill>
                <a:latin typeface="Arial"/>
              </a:rPr>
              <a:t>Finance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07123" y="4601849"/>
            <a:ext cx="4192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MGM 237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B2935D-5824-2899-8987-CD882D04D3EB}"/>
              </a:ext>
            </a:extLst>
          </p:cNvPr>
          <p:cNvSpPr txBox="1"/>
          <p:nvPr/>
        </p:nvSpPr>
        <p:spPr>
          <a:xfrm>
            <a:off x="707122" y="5026551"/>
            <a:ext cx="56254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Budgeting and Investment Decisions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EEE7494-C7E0-1F7E-6B3A-60CB912FC0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97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b="1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b="1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886378" y="1640815"/>
            <a:ext cx="7160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19455" marR="99060">
              <a:defRPr b="1"/>
            </a:pPr>
            <a:r>
              <a:rPr lang="en-US" sz="2400" spc="-15" dirty="0">
                <a:solidFill>
                  <a:srgbClr val="00B0F0"/>
                </a:solidFill>
                <a:cs typeface="Calibri"/>
              </a:rPr>
              <a:t>Capital Budgeting and Investment Decisions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437433" y="2212064"/>
            <a:ext cx="8136722" cy="4141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spc="-15" dirty="0">
                <a:solidFill>
                  <a:srgbClr val="002060"/>
                </a:solidFill>
                <a:cs typeface="Calibri"/>
              </a:rPr>
              <a:t>Learning Outcomes</a:t>
            </a:r>
          </a:p>
          <a:p>
            <a:pPr>
              <a:lnSpc>
                <a:spcPct val="200000"/>
              </a:lnSpc>
            </a:pPr>
            <a:r>
              <a:rPr lang="en-US" sz="2000" b="1" dirty="0">
                <a:solidFill>
                  <a:srgbClr val="FFC000"/>
                </a:solidFill>
              </a:rPr>
              <a:t>Students will be able to: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 b="1"/>
            </a:pPr>
            <a:r>
              <a:rPr lang="en-US" dirty="0"/>
              <a:t>Explain the capital budgeting process, including its five stages.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 b="1"/>
            </a:pPr>
            <a:r>
              <a:rPr lang="en-US" dirty="0"/>
              <a:t>Classify project types and decision structures.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 b="1"/>
            </a:pPr>
            <a:r>
              <a:rPr lang="en-US" dirty="0"/>
              <a:t>Estimate project cash flows using incremental after-tax logic.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 b="1"/>
            </a:pPr>
            <a:r>
              <a:rPr lang="en-US" dirty="0"/>
              <a:t>Apply NPV, IRR, PI, MIRR, and payback decision rules.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 b="1"/>
            </a:pPr>
            <a:r>
              <a:rPr lang="en-US" dirty="0"/>
              <a:t>Connect investment decisions to firm value maximization.</a:t>
            </a:r>
          </a:p>
        </p:txBody>
      </p:sp>
      <p:sp>
        <p:nvSpPr>
          <p:cNvPr id="3" name="Text 4">
            <a:extLst>
              <a:ext uri="{FF2B5EF4-FFF2-40B4-BE49-F238E27FC236}">
                <a16:creationId xmlns:a16="http://schemas.microsoft.com/office/drawing/2014/main" id="{81E286E3-3D90-444D-6EA8-49E19E31B846}"/>
              </a:ext>
            </a:extLst>
          </p:cNvPr>
          <p:cNvSpPr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400" b="1" dirty="0">
                <a:solidFill>
                  <a:srgbClr val="17324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01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8FADD8E-F051-755E-9370-06BE5D0BE04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0ADF636-7AAF-93DA-CC7E-6C968B7AE806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4CE1E8-1347-4227-9953-9677DBC8953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CAE343-07CB-A2B8-D614-A08358F2AA18}"/>
              </a:ext>
            </a:extLst>
          </p:cNvPr>
          <p:cNvSpPr txBox="1"/>
          <p:nvPr/>
        </p:nvSpPr>
        <p:spPr>
          <a:xfrm>
            <a:off x="3473752" y="1599946"/>
            <a:ext cx="91692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438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FOUNDATION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What Is Capital Budgeting?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sz="1400" dirty="0">
                <a:solidFill>
                  <a:srgbClr val="F2A900"/>
                </a:solidFill>
                <a:latin typeface="Aptos"/>
              </a:rPr>
              <a:t>Capital budgeting identifies, evaluates, and implements investment opportunities that increase value.</a:t>
            </a:r>
            <a:endParaRPr lang="en-US" sz="1400" dirty="0">
              <a:solidFill>
                <a:srgbClr val="F2A900"/>
              </a:solidFill>
              <a:latin typeface="Aptos"/>
            </a:endParaRPr>
          </a:p>
        </p:txBody>
      </p:sp>
      <p:sp>
        <p:nvSpPr>
          <p:cNvPr id="21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02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" name="Text 5"/>
          <p:cNvSpPr/>
          <p:nvPr/>
        </p:nvSpPr>
        <p:spPr>
          <a:xfrm>
            <a:off x="640080" y="2192454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" name="Shape 7"/>
          <p:cNvSpPr/>
          <p:nvPr/>
        </p:nvSpPr>
        <p:spPr>
          <a:xfrm>
            <a:off x="502920" y="2064294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6" name="Shape 8"/>
          <p:cNvSpPr/>
          <p:nvPr/>
        </p:nvSpPr>
        <p:spPr>
          <a:xfrm>
            <a:off x="5989320" y="2241718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7780">
            <a:solidFill>
              <a:srgbClr val="EAF5F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27" name="Image 0" descr="/mnt/data/capital_budgeting_process_infographic.png"/>
          <p:cNvPicPr/>
          <p:nvPr/>
        </p:nvPicPr>
        <p:blipFill>
          <a:blip r:embed="rId3"/>
          <a:srcRect t="13865" b="13865"/>
          <a:stretch/>
        </p:blipFill>
        <p:spPr>
          <a:xfrm>
            <a:off x="6099120" y="2351518"/>
            <a:ext cx="4900680" cy="1992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8" name="Shape 9"/>
          <p:cNvSpPr/>
          <p:nvPr/>
        </p:nvSpPr>
        <p:spPr>
          <a:xfrm>
            <a:off x="502920" y="5054454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9" name="Shape 10"/>
          <p:cNvSpPr/>
          <p:nvPr/>
        </p:nvSpPr>
        <p:spPr>
          <a:xfrm>
            <a:off x="5989320" y="5054454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0" name="Text 11"/>
          <p:cNvSpPr/>
          <p:nvPr/>
        </p:nvSpPr>
        <p:spPr>
          <a:xfrm>
            <a:off x="704160" y="5173254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" name="Text 12"/>
          <p:cNvSpPr/>
          <p:nvPr/>
        </p:nvSpPr>
        <p:spPr>
          <a:xfrm>
            <a:off x="2194560" y="5118534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Capital budgeting is where strategy becomes a financial commitment.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" name="Text 13"/>
          <p:cNvSpPr/>
          <p:nvPr/>
        </p:nvSpPr>
        <p:spPr>
          <a:xfrm>
            <a:off x="6190560" y="5173254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" name="Text 14"/>
          <p:cNvSpPr/>
          <p:nvPr/>
        </p:nvSpPr>
        <p:spPr>
          <a:xfrm>
            <a:off x="7863840" y="5109174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Buying a new machine is capital budgeting if it affects cash flows for many years.</a:t>
            </a:r>
            <a:endParaRPr lang="en-US" sz="146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40080" y="2649366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Rounded Rectangle 34"/>
          <p:cNvSpPr/>
          <p:nvPr/>
        </p:nvSpPr>
        <p:spPr>
          <a:xfrm>
            <a:off x="749808" y="2749950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243584" y="2667654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180" b="1">
                <a:solidFill>
                  <a:srgbClr val="141F2D"/>
                </a:solidFill>
                <a:latin typeface="Arial"/>
              </a:rPr>
              <a:t>Capital budgeting is the process of identifying, evaluating, and implementing investment opportunities.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40080" y="317971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Rounded Rectangle 37"/>
          <p:cNvSpPr/>
          <p:nvPr/>
        </p:nvSpPr>
        <p:spPr>
          <a:xfrm>
            <a:off x="749808" y="328030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243584" y="319800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It focuses on long-term assets that affect the firm for several years.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640080" y="3710070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Rounded Rectangle 40"/>
          <p:cNvSpPr/>
          <p:nvPr/>
        </p:nvSpPr>
        <p:spPr>
          <a:xfrm>
            <a:off x="749808" y="3810654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243584" y="3728358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 five stages are identification, development, selection, implementation, and follow-up.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640080" y="424042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Rounded Rectangle 43"/>
          <p:cNvSpPr/>
          <p:nvPr/>
        </p:nvSpPr>
        <p:spPr>
          <a:xfrm>
            <a:off x="749808" y="434100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243584" y="425871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A good project should increase shareholder wealth.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STRATEGY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Why Capital Budgeting Is Strategic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850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 dirty="0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Large investment decisions shape future competitiveness and shareholder wealth.</a:t>
            </a:r>
            <a:endParaRPr lang="en-US" sz="155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03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9" name="Text 5"/>
          <p:cNvSpPr/>
          <p:nvPr/>
        </p:nvSpPr>
        <p:spPr>
          <a:xfrm>
            <a:off x="640080" y="2001383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" name="Shape 7"/>
          <p:cNvSpPr/>
          <p:nvPr/>
        </p:nvSpPr>
        <p:spPr>
          <a:xfrm>
            <a:off x="502920" y="1873223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2" name="Shape 8"/>
          <p:cNvSpPr/>
          <p:nvPr/>
        </p:nvSpPr>
        <p:spPr>
          <a:xfrm>
            <a:off x="7178040" y="2970503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3" name="Shape 9"/>
          <p:cNvSpPr/>
          <p:nvPr/>
        </p:nvSpPr>
        <p:spPr>
          <a:xfrm>
            <a:off x="8448840" y="2970503"/>
            <a:ext cx="10080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4" name="Shape 10"/>
          <p:cNvSpPr/>
          <p:nvPr/>
        </p:nvSpPr>
        <p:spPr>
          <a:xfrm>
            <a:off x="9720000" y="2970503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5" name="Shape 11"/>
          <p:cNvSpPr/>
          <p:nvPr/>
        </p:nvSpPr>
        <p:spPr>
          <a:xfrm>
            <a:off x="6035040" y="2577383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6" name="Shape 12"/>
          <p:cNvSpPr/>
          <p:nvPr/>
        </p:nvSpPr>
        <p:spPr>
          <a:xfrm>
            <a:off x="7306200" y="2577383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7" name="Shape 13"/>
          <p:cNvSpPr/>
          <p:nvPr/>
        </p:nvSpPr>
        <p:spPr>
          <a:xfrm>
            <a:off x="8577000" y="2577383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8" name="Shape 14"/>
          <p:cNvSpPr/>
          <p:nvPr/>
        </p:nvSpPr>
        <p:spPr>
          <a:xfrm>
            <a:off x="9848160" y="2577383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9" name="Text 15"/>
          <p:cNvSpPr/>
          <p:nvPr/>
        </p:nvSpPr>
        <p:spPr>
          <a:xfrm>
            <a:off x="6035040" y="2623103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Strategy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" name="Text 16"/>
          <p:cNvSpPr/>
          <p:nvPr/>
        </p:nvSpPr>
        <p:spPr>
          <a:xfrm>
            <a:off x="6080760" y="2879063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Where to compete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" name="Text 17"/>
          <p:cNvSpPr/>
          <p:nvPr/>
        </p:nvSpPr>
        <p:spPr>
          <a:xfrm>
            <a:off x="7306200" y="2623103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Investment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" name="Text 18"/>
          <p:cNvSpPr/>
          <p:nvPr/>
        </p:nvSpPr>
        <p:spPr>
          <a:xfrm>
            <a:off x="7351920" y="2879063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Resources committed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" name="Text 19"/>
          <p:cNvSpPr/>
          <p:nvPr/>
        </p:nvSpPr>
        <p:spPr>
          <a:xfrm>
            <a:off x="8577000" y="2623103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Cash flows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" name="Text 20"/>
          <p:cNvSpPr/>
          <p:nvPr/>
        </p:nvSpPr>
        <p:spPr>
          <a:xfrm>
            <a:off x="8622720" y="2879063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Future benefits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" name="Text 21"/>
          <p:cNvSpPr/>
          <p:nvPr/>
        </p:nvSpPr>
        <p:spPr>
          <a:xfrm>
            <a:off x="9848160" y="2623103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Value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" name="Text 22"/>
          <p:cNvSpPr/>
          <p:nvPr/>
        </p:nvSpPr>
        <p:spPr>
          <a:xfrm>
            <a:off x="9893880" y="2879063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Shareholder wealth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" name="Shape 23"/>
          <p:cNvSpPr/>
          <p:nvPr/>
        </p:nvSpPr>
        <p:spPr>
          <a:xfrm>
            <a:off x="502920" y="4863383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8" name="Shape 24"/>
          <p:cNvSpPr/>
          <p:nvPr/>
        </p:nvSpPr>
        <p:spPr>
          <a:xfrm>
            <a:off x="5989320" y="4863383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9" name="Text 25"/>
          <p:cNvSpPr/>
          <p:nvPr/>
        </p:nvSpPr>
        <p:spPr>
          <a:xfrm>
            <a:off x="704160" y="4982183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" name="Text 26"/>
          <p:cNvSpPr/>
          <p:nvPr/>
        </p:nvSpPr>
        <p:spPr>
          <a:xfrm>
            <a:off x="2194560" y="4927463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Strategic projects should be judged by long-term value, not short-term appearance.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" name="Text 27"/>
          <p:cNvSpPr/>
          <p:nvPr/>
        </p:nvSpPr>
        <p:spPr>
          <a:xfrm>
            <a:off x="6190560" y="4982183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" name="Text 28"/>
          <p:cNvSpPr/>
          <p:nvPr/>
        </p:nvSpPr>
        <p:spPr>
          <a:xfrm>
            <a:off x="7863840" y="4918103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Opening a new branch may reduce cash today but increase future cash flows.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658440" y="245829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4" name="Rounded Rectangle 63"/>
          <p:cNvSpPr/>
          <p:nvPr/>
        </p:nvSpPr>
        <p:spPr>
          <a:xfrm>
            <a:off x="768168" y="255887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261944" y="247658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Capital projects often require large up-front cash outlays.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658440" y="298864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Rounded Rectangle 66"/>
          <p:cNvSpPr/>
          <p:nvPr/>
        </p:nvSpPr>
        <p:spPr>
          <a:xfrm>
            <a:off x="768168" y="308923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261944" y="300693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 benefits and risks usually occur over many years.</a:t>
            </a:r>
          </a:p>
        </p:txBody>
      </p:sp>
      <p:sp>
        <p:nvSpPr>
          <p:cNvPr id="69" name="Rounded Rectangle 68"/>
          <p:cNvSpPr/>
          <p:nvPr/>
        </p:nvSpPr>
        <p:spPr>
          <a:xfrm>
            <a:off x="658440" y="351899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Rounded Rectangle 69"/>
          <p:cNvSpPr/>
          <p:nvPr/>
        </p:nvSpPr>
        <p:spPr>
          <a:xfrm>
            <a:off x="768168" y="361958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261944" y="353728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Wrong decisions can lock the firm into costly assets.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658440" y="404935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Rounded Rectangle 72"/>
          <p:cNvSpPr/>
          <p:nvPr/>
        </p:nvSpPr>
        <p:spPr>
          <a:xfrm>
            <a:off x="768168" y="414993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261944" y="406763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Correct decisions can improve growth, efficiency, and firm value.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CONCEPT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Long-Term Investment Decisions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 dirty="0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The focus is on decisions that affect the operating capacity of the business.</a:t>
            </a:r>
            <a:endParaRPr lang="en-US" sz="155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04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" name="Text 5"/>
          <p:cNvSpPr/>
          <p:nvPr/>
        </p:nvSpPr>
        <p:spPr>
          <a:xfrm>
            <a:off x="640080" y="2069618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" name="Shape 7"/>
          <p:cNvSpPr/>
          <p:nvPr/>
        </p:nvSpPr>
        <p:spPr>
          <a:xfrm>
            <a:off x="502920" y="1941458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1" name="Shape 8"/>
          <p:cNvSpPr/>
          <p:nvPr/>
        </p:nvSpPr>
        <p:spPr>
          <a:xfrm>
            <a:off x="5989320" y="1941458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2" name="Shape 9"/>
          <p:cNvSpPr/>
          <p:nvPr/>
        </p:nvSpPr>
        <p:spPr>
          <a:xfrm>
            <a:off x="6126480" y="2115338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3" name="Shape 10"/>
          <p:cNvSpPr/>
          <p:nvPr/>
        </p:nvSpPr>
        <p:spPr>
          <a:xfrm>
            <a:off x="8458200" y="2115338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4" name="Shape 11"/>
          <p:cNvSpPr/>
          <p:nvPr/>
        </p:nvSpPr>
        <p:spPr>
          <a:xfrm>
            <a:off x="6126480" y="3066098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5" name="Shape 12"/>
          <p:cNvSpPr/>
          <p:nvPr/>
        </p:nvSpPr>
        <p:spPr>
          <a:xfrm>
            <a:off x="8458200" y="3066098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6" name="Text 13"/>
          <p:cNvSpPr/>
          <p:nvPr/>
        </p:nvSpPr>
        <p:spPr>
          <a:xfrm>
            <a:off x="6199560" y="2161058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Scale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" name="Text 14"/>
          <p:cNvSpPr/>
          <p:nvPr/>
        </p:nvSpPr>
        <p:spPr>
          <a:xfrm>
            <a:off x="6199560" y="2462738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Large cost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" name="Text 15"/>
          <p:cNvSpPr/>
          <p:nvPr/>
        </p:nvSpPr>
        <p:spPr>
          <a:xfrm>
            <a:off x="8531280" y="2161058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Time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" name="Text 16"/>
          <p:cNvSpPr/>
          <p:nvPr/>
        </p:nvSpPr>
        <p:spPr>
          <a:xfrm>
            <a:off x="8531280" y="2462738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Multi-year effects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" name="Text 17"/>
          <p:cNvSpPr/>
          <p:nvPr/>
        </p:nvSpPr>
        <p:spPr>
          <a:xfrm>
            <a:off x="6199560" y="3111818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Risk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" name="Text 18"/>
          <p:cNvSpPr/>
          <p:nvPr/>
        </p:nvSpPr>
        <p:spPr>
          <a:xfrm>
            <a:off x="6199560" y="3413858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Uncertain cash flows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" name="Text 19"/>
          <p:cNvSpPr/>
          <p:nvPr/>
        </p:nvSpPr>
        <p:spPr>
          <a:xfrm>
            <a:off x="8531280" y="3111818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Goal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" name="Text 20"/>
          <p:cNvSpPr/>
          <p:nvPr/>
        </p:nvSpPr>
        <p:spPr>
          <a:xfrm>
            <a:off x="8531280" y="3413858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Increase value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" name="Shape 21"/>
          <p:cNvSpPr/>
          <p:nvPr/>
        </p:nvSpPr>
        <p:spPr>
          <a:xfrm>
            <a:off x="502920" y="4931618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5" name="Shape 22"/>
          <p:cNvSpPr/>
          <p:nvPr/>
        </p:nvSpPr>
        <p:spPr>
          <a:xfrm>
            <a:off x="5989320" y="4931618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6" name="Text 23"/>
          <p:cNvSpPr/>
          <p:nvPr/>
        </p:nvSpPr>
        <p:spPr>
          <a:xfrm>
            <a:off x="704160" y="5050418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" name="Text 24"/>
          <p:cNvSpPr/>
          <p:nvPr/>
        </p:nvSpPr>
        <p:spPr>
          <a:xfrm>
            <a:off x="2194560" y="4995698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long-term asset should earn more than the return investors require.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" name="Text 25"/>
          <p:cNvSpPr/>
          <p:nvPr/>
        </p:nvSpPr>
        <p:spPr>
          <a:xfrm>
            <a:off x="6190560" y="5050418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" name="Text 26"/>
          <p:cNvSpPr/>
          <p:nvPr/>
        </p:nvSpPr>
        <p:spPr>
          <a:xfrm>
            <a:off x="7863840" y="4986338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delivery company buying a fleet of vehicles is making a long-term investment.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658440" y="2526530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1" name="Rounded Rectangle 90"/>
          <p:cNvSpPr/>
          <p:nvPr/>
        </p:nvSpPr>
        <p:spPr>
          <a:xfrm>
            <a:off x="768168" y="2627114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1261944" y="2544818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Long-term investments include machines, buildings, systems, and product lines.</a:t>
            </a:r>
          </a:p>
        </p:txBody>
      </p:sp>
      <p:sp>
        <p:nvSpPr>
          <p:cNvPr id="93" name="Rounded Rectangle 92"/>
          <p:cNvSpPr/>
          <p:nvPr/>
        </p:nvSpPr>
        <p:spPr>
          <a:xfrm>
            <a:off x="658440" y="305688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4" name="Rounded Rectangle 93"/>
          <p:cNvSpPr/>
          <p:nvPr/>
        </p:nvSpPr>
        <p:spPr>
          <a:xfrm>
            <a:off x="768168" y="315746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1261944" y="307517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These decisions determine the firm’s earning power.</a:t>
            </a:r>
          </a:p>
        </p:txBody>
      </p:sp>
      <p:sp>
        <p:nvSpPr>
          <p:cNvPr id="96" name="Rounded Rectangle 95"/>
          <p:cNvSpPr/>
          <p:nvPr/>
        </p:nvSpPr>
        <p:spPr>
          <a:xfrm>
            <a:off x="658440" y="358723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7" name="Rounded Rectangle 96"/>
          <p:cNvSpPr/>
          <p:nvPr/>
        </p:nvSpPr>
        <p:spPr>
          <a:xfrm>
            <a:off x="768168" y="368781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1261944" y="360552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They must be evaluated before funds are committed.</a:t>
            </a:r>
          </a:p>
        </p:txBody>
      </p:sp>
      <p:sp>
        <p:nvSpPr>
          <p:cNvPr id="99" name="Rounded Rectangle 98"/>
          <p:cNvSpPr/>
          <p:nvPr/>
        </p:nvSpPr>
        <p:spPr>
          <a:xfrm>
            <a:off x="658440" y="4117586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0" name="Rounded Rectangle 99"/>
          <p:cNvSpPr/>
          <p:nvPr/>
        </p:nvSpPr>
        <p:spPr>
          <a:xfrm>
            <a:off x="768168" y="4218170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1261944" y="4135874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 analysis compares expected benefits with project cost.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PROJECTS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Types of Capital Budgeting Projects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 dirty="0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Projects can be classified by purpose and decision structure.</a:t>
            </a:r>
            <a:endParaRPr lang="en-US" sz="155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05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" name="Text 5"/>
          <p:cNvSpPr/>
          <p:nvPr/>
        </p:nvSpPr>
        <p:spPr>
          <a:xfrm>
            <a:off x="640080" y="2001383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" name="Shape 7"/>
          <p:cNvSpPr/>
          <p:nvPr/>
        </p:nvSpPr>
        <p:spPr>
          <a:xfrm>
            <a:off x="502920" y="1873223"/>
            <a:ext cx="5211720" cy="2871360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8" name="Text 8"/>
          <p:cNvSpPr/>
          <p:nvPr/>
        </p:nvSpPr>
        <p:spPr>
          <a:xfrm>
            <a:off x="6153840" y="2101823"/>
            <a:ext cx="1918080" cy="383760"/>
          </a:xfrm>
          <a:prstGeom prst="rect">
            <a:avLst/>
          </a:prstGeom>
          <a:solidFill>
            <a:srgbClr val="005CA8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Project type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9" name="Text 9"/>
          <p:cNvSpPr/>
          <p:nvPr/>
        </p:nvSpPr>
        <p:spPr>
          <a:xfrm>
            <a:off x="8099640" y="2101823"/>
            <a:ext cx="2845080" cy="383760"/>
          </a:xfrm>
          <a:prstGeom prst="rect">
            <a:avLst/>
          </a:prstGeom>
          <a:solidFill>
            <a:srgbClr val="005CA8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Main question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00" name="Text 10"/>
          <p:cNvSpPr/>
          <p:nvPr/>
        </p:nvSpPr>
        <p:spPr>
          <a:xfrm>
            <a:off x="6153840" y="2485943"/>
            <a:ext cx="1918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Replacement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1" name="Text 11"/>
          <p:cNvSpPr/>
          <p:nvPr/>
        </p:nvSpPr>
        <p:spPr>
          <a:xfrm>
            <a:off x="8099640" y="2485943"/>
            <a:ext cx="2845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Should we replace an existing asset?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" name="Text 12"/>
          <p:cNvSpPr/>
          <p:nvPr/>
        </p:nvSpPr>
        <p:spPr>
          <a:xfrm>
            <a:off x="6153840" y="2870063"/>
            <a:ext cx="1918080" cy="383760"/>
          </a:xfrm>
          <a:prstGeom prst="rect">
            <a:avLst/>
          </a:prstGeom>
          <a:solidFill>
            <a:srgbClr val="FFFF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Expansion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" name="Text 13"/>
          <p:cNvSpPr/>
          <p:nvPr/>
        </p:nvSpPr>
        <p:spPr>
          <a:xfrm>
            <a:off x="8099640" y="2870063"/>
            <a:ext cx="2845080" cy="383760"/>
          </a:xfrm>
          <a:prstGeom prst="rect">
            <a:avLst/>
          </a:prstGeom>
          <a:solidFill>
            <a:srgbClr val="FFFF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Should we increase capacity?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" name="Text 14"/>
          <p:cNvSpPr/>
          <p:nvPr/>
        </p:nvSpPr>
        <p:spPr>
          <a:xfrm>
            <a:off x="6153840" y="3254183"/>
            <a:ext cx="1918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New product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" name="Text 15"/>
          <p:cNvSpPr/>
          <p:nvPr/>
        </p:nvSpPr>
        <p:spPr>
          <a:xfrm>
            <a:off x="8099640" y="3254183"/>
            <a:ext cx="2845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Should we enter a new product area?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" name="Shape 16"/>
          <p:cNvSpPr/>
          <p:nvPr/>
        </p:nvSpPr>
        <p:spPr>
          <a:xfrm>
            <a:off x="502920" y="4863383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7" name="Shape 17"/>
          <p:cNvSpPr/>
          <p:nvPr/>
        </p:nvSpPr>
        <p:spPr>
          <a:xfrm>
            <a:off x="5989320" y="4863383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8" name="Text 18"/>
          <p:cNvSpPr/>
          <p:nvPr/>
        </p:nvSpPr>
        <p:spPr>
          <a:xfrm>
            <a:off x="704160" y="4982183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9" name="Text 19"/>
          <p:cNvSpPr/>
          <p:nvPr/>
        </p:nvSpPr>
        <p:spPr>
          <a:xfrm>
            <a:off x="2194560" y="4927463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Good classification prevents using the wrong comparison.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0" name="Text 20"/>
          <p:cNvSpPr/>
          <p:nvPr/>
        </p:nvSpPr>
        <p:spPr>
          <a:xfrm>
            <a:off x="6190560" y="4982183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1" name="Text 21"/>
          <p:cNvSpPr/>
          <p:nvPr/>
        </p:nvSpPr>
        <p:spPr>
          <a:xfrm>
            <a:off x="7863840" y="4918103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Replacing a machine is different from launching a new product, but both require cash-flow analysis.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2" name="Rounded Rectangle 111"/>
          <p:cNvSpPr/>
          <p:nvPr/>
        </p:nvSpPr>
        <p:spPr>
          <a:xfrm>
            <a:off x="658440" y="245829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3" name="Rounded Rectangle 112"/>
          <p:cNvSpPr/>
          <p:nvPr/>
        </p:nvSpPr>
        <p:spPr>
          <a:xfrm>
            <a:off x="768168" y="255887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1261944" y="247658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Common project types include replacement, expansion, and new product projects.</a:t>
            </a:r>
          </a:p>
        </p:txBody>
      </p:sp>
      <p:sp>
        <p:nvSpPr>
          <p:cNvPr id="115" name="Rounded Rectangle 114"/>
          <p:cNvSpPr/>
          <p:nvPr/>
        </p:nvSpPr>
        <p:spPr>
          <a:xfrm>
            <a:off x="658440" y="298864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6" name="Rounded Rectangle 115"/>
          <p:cNvSpPr/>
          <p:nvPr/>
        </p:nvSpPr>
        <p:spPr>
          <a:xfrm>
            <a:off x="768168" y="308923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261944" y="300693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Some projects are independent; others are mutually exclusive.</a:t>
            </a:r>
          </a:p>
        </p:txBody>
      </p:sp>
      <p:sp>
        <p:nvSpPr>
          <p:cNvPr id="118" name="Rounded Rectangle 117"/>
          <p:cNvSpPr/>
          <p:nvPr/>
        </p:nvSpPr>
        <p:spPr>
          <a:xfrm>
            <a:off x="658440" y="351899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9" name="Rounded Rectangle 118"/>
          <p:cNvSpPr/>
          <p:nvPr/>
        </p:nvSpPr>
        <p:spPr>
          <a:xfrm>
            <a:off x="768168" y="361958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1261944" y="353728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Classification helps managers choose the correct decision rule.</a:t>
            </a:r>
          </a:p>
        </p:txBody>
      </p:sp>
      <p:sp>
        <p:nvSpPr>
          <p:cNvPr id="121" name="Rounded Rectangle 120"/>
          <p:cNvSpPr/>
          <p:nvPr/>
        </p:nvSpPr>
        <p:spPr>
          <a:xfrm>
            <a:off x="658440" y="404935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2" name="Rounded Rectangle 121"/>
          <p:cNvSpPr/>
          <p:nvPr/>
        </p:nvSpPr>
        <p:spPr>
          <a:xfrm>
            <a:off x="768168" y="414993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1261944" y="406763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 cash-flow logic must match the project type.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PROJECTS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3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Replacement Projects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Replacement decisions compare old asset cash flows with new asset cash flows.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5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6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06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7" name="Text 5"/>
          <p:cNvSpPr/>
          <p:nvPr/>
        </p:nvSpPr>
        <p:spPr>
          <a:xfrm>
            <a:off x="640080" y="2015032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9" name="Shape 7"/>
          <p:cNvSpPr/>
          <p:nvPr/>
        </p:nvSpPr>
        <p:spPr>
          <a:xfrm>
            <a:off x="502920" y="1886872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0" name="Shape 8"/>
          <p:cNvSpPr/>
          <p:nvPr/>
        </p:nvSpPr>
        <p:spPr>
          <a:xfrm>
            <a:off x="7178040" y="2374557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1" name="Shape 9"/>
          <p:cNvSpPr/>
          <p:nvPr/>
        </p:nvSpPr>
        <p:spPr>
          <a:xfrm>
            <a:off x="8448840" y="2374557"/>
            <a:ext cx="10080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2" name="Shape 10"/>
          <p:cNvSpPr/>
          <p:nvPr/>
        </p:nvSpPr>
        <p:spPr>
          <a:xfrm>
            <a:off x="9720000" y="2374557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3" name="Shape 11"/>
          <p:cNvSpPr/>
          <p:nvPr/>
        </p:nvSpPr>
        <p:spPr>
          <a:xfrm>
            <a:off x="6035040" y="1981437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4" name="Shape 12"/>
          <p:cNvSpPr/>
          <p:nvPr/>
        </p:nvSpPr>
        <p:spPr>
          <a:xfrm>
            <a:off x="7306200" y="1981437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5" name="Shape 13"/>
          <p:cNvSpPr/>
          <p:nvPr/>
        </p:nvSpPr>
        <p:spPr>
          <a:xfrm>
            <a:off x="8577000" y="1981437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6" name="Shape 14"/>
          <p:cNvSpPr/>
          <p:nvPr/>
        </p:nvSpPr>
        <p:spPr>
          <a:xfrm>
            <a:off x="9848160" y="1981437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7" name="Text 15"/>
          <p:cNvSpPr/>
          <p:nvPr/>
        </p:nvSpPr>
        <p:spPr>
          <a:xfrm>
            <a:off x="6035040" y="2027157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Old asset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" name="Text 16"/>
          <p:cNvSpPr/>
          <p:nvPr/>
        </p:nvSpPr>
        <p:spPr>
          <a:xfrm>
            <a:off x="6080760" y="2283117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Current costs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9" name="Text 17"/>
          <p:cNvSpPr/>
          <p:nvPr/>
        </p:nvSpPr>
        <p:spPr>
          <a:xfrm>
            <a:off x="7306200" y="2027157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New asset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0" name="Text 18"/>
          <p:cNvSpPr/>
          <p:nvPr/>
        </p:nvSpPr>
        <p:spPr>
          <a:xfrm>
            <a:off x="7351920" y="2283117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New costs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1" name="Text 19"/>
          <p:cNvSpPr/>
          <p:nvPr/>
        </p:nvSpPr>
        <p:spPr>
          <a:xfrm>
            <a:off x="8577000" y="2027157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Difference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2" name="Text 20"/>
          <p:cNvSpPr/>
          <p:nvPr/>
        </p:nvSpPr>
        <p:spPr>
          <a:xfrm>
            <a:off x="8622720" y="2283117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Incremental cash flows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3" name="Text 21"/>
          <p:cNvSpPr/>
          <p:nvPr/>
        </p:nvSpPr>
        <p:spPr>
          <a:xfrm>
            <a:off x="9848160" y="2027157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Decision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4" name="Text 22"/>
          <p:cNvSpPr/>
          <p:nvPr/>
        </p:nvSpPr>
        <p:spPr>
          <a:xfrm>
            <a:off x="9893880" y="2283117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Accept or reject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" name="Shape 23"/>
          <p:cNvSpPr/>
          <p:nvPr/>
        </p:nvSpPr>
        <p:spPr>
          <a:xfrm>
            <a:off x="502920" y="4877032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6" name="Shape 24"/>
          <p:cNvSpPr/>
          <p:nvPr/>
        </p:nvSpPr>
        <p:spPr>
          <a:xfrm>
            <a:off x="5989320" y="4877032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7" name="Text 25"/>
          <p:cNvSpPr/>
          <p:nvPr/>
        </p:nvSpPr>
        <p:spPr>
          <a:xfrm>
            <a:off x="704160" y="4995832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8" name="Text 26"/>
          <p:cNvSpPr/>
          <p:nvPr/>
        </p:nvSpPr>
        <p:spPr>
          <a:xfrm>
            <a:off x="2194560" y="4941112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Replacement is not about whether the old asset was a mistake; it is about the best decision today.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9" name="Text 27"/>
          <p:cNvSpPr/>
          <p:nvPr/>
        </p:nvSpPr>
        <p:spPr>
          <a:xfrm>
            <a:off x="6190560" y="4995832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0" name="Text 28"/>
          <p:cNvSpPr/>
          <p:nvPr/>
        </p:nvSpPr>
        <p:spPr>
          <a:xfrm>
            <a:off x="7863840" y="4931752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machine costing $90,000 may be acceptable if it reduces annual costs enough to create positive NPV.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1" name="Rounded Rectangle 140"/>
          <p:cNvSpPr/>
          <p:nvPr/>
        </p:nvSpPr>
        <p:spPr>
          <a:xfrm>
            <a:off x="5989320" y="2734701"/>
            <a:ext cx="5065776" cy="2087467"/>
          </a:xfrm>
          <a:prstGeom prst="roundRect">
            <a:avLst/>
          </a:prstGeom>
          <a:solidFill>
            <a:srgbClr val="EBF7FF"/>
          </a:solidFill>
          <a:ln w="9144">
            <a:solidFill>
              <a:srgbClr val="96C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>
              <a:defRPr b="1"/>
            </a:pPr>
            <a:endParaRPr b="1"/>
          </a:p>
        </p:txBody>
      </p:sp>
      <p:pic>
        <p:nvPicPr>
          <p:cNvPr id="142" name="Concept visual - Slide 6" descr="crop_slide_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2459" y="2806943"/>
            <a:ext cx="4583710" cy="1924071"/>
          </a:xfrm>
          <a:prstGeom prst="rect">
            <a:avLst/>
          </a:prstGeom>
        </p:spPr>
      </p:pic>
      <p:sp>
        <p:nvSpPr>
          <p:cNvPr id="143" name="Rounded Rectangle 142"/>
          <p:cNvSpPr/>
          <p:nvPr/>
        </p:nvSpPr>
        <p:spPr>
          <a:xfrm>
            <a:off x="658440" y="247194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4" name="Rounded Rectangle 143"/>
          <p:cNvSpPr/>
          <p:nvPr/>
        </p:nvSpPr>
        <p:spPr>
          <a:xfrm>
            <a:off x="768168" y="257252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1261944" y="249023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A replacement project asks whether a new asset should replace an existing asset.</a:t>
            </a:r>
          </a:p>
        </p:txBody>
      </p:sp>
      <p:sp>
        <p:nvSpPr>
          <p:cNvPr id="146" name="Rounded Rectangle 145"/>
          <p:cNvSpPr/>
          <p:nvPr/>
        </p:nvSpPr>
        <p:spPr>
          <a:xfrm>
            <a:off x="658440" y="3002296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7" name="Rounded Rectangle 146"/>
          <p:cNvSpPr/>
          <p:nvPr/>
        </p:nvSpPr>
        <p:spPr>
          <a:xfrm>
            <a:off x="768168" y="3102880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1261944" y="3020584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 analysis focuses on incremental differences.</a:t>
            </a:r>
          </a:p>
        </p:txBody>
      </p:sp>
      <p:sp>
        <p:nvSpPr>
          <p:cNvPr id="149" name="Rounded Rectangle 148"/>
          <p:cNvSpPr/>
          <p:nvPr/>
        </p:nvSpPr>
        <p:spPr>
          <a:xfrm>
            <a:off x="658440" y="353264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0" name="Rounded Rectangle 149"/>
          <p:cNvSpPr/>
          <p:nvPr/>
        </p:nvSpPr>
        <p:spPr>
          <a:xfrm>
            <a:off x="768168" y="363323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1261944" y="355093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Include cost savings, efficiency gains, and disposal proceeds from the old asset.</a:t>
            </a:r>
          </a:p>
        </p:txBody>
      </p:sp>
      <p:sp>
        <p:nvSpPr>
          <p:cNvPr id="152" name="Rounded Rectangle 151"/>
          <p:cNvSpPr/>
          <p:nvPr/>
        </p:nvSpPr>
        <p:spPr>
          <a:xfrm>
            <a:off x="658440" y="4063000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3" name="Rounded Rectangle 152"/>
          <p:cNvSpPr/>
          <p:nvPr/>
        </p:nvSpPr>
        <p:spPr>
          <a:xfrm>
            <a:off x="768168" y="4163584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154" name="TextBox 153"/>
          <p:cNvSpPr txBox="1"/>
          <p:nvPr/>
        </p:nvSpPr>
        <p:spPr>
          <a:xfrm>
            <a:off x="1261944" y="4081288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Ignore sunk costs already incurred.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PROJECTS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2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Expansion Projects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 dirty="0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Expansion projects increase production capacity or market reach.</a:t>
            </a:r>
            <a:endParaRPr lang="en-US" sz="155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4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5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07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6" name="Text 5"/>
          <p:cNvSpPr/>
          <p:nvPr/>
        </p:nvSpPr>
        <p:spPr>
          <a:xfrm>
            <a:off x="640080" y="2028679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8" name="Shape 7"/>
          <p:cNvSpPr/>
          <p:nvPr/>
        </p:nvSpPr>
        <p:spPr>
          <a:xfrm>
            <a:off x="502920" y="1900519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9" name="Shape 8"/>
          <p:cNvSpPr/>
          <p:nvPr/>
        </p:nvSpPr>
        <p:spPr>
          <a:xfrm>
            <a:off x="7178040" y="2401450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0" name="Shape 9"/>
          <p:cNvSpPr/>
          <p:nvPr/>
        </p:nvSpPr>
        <p:spPr>
          <a:xfrm>
            <a:off x="8448840" y="2401450"/>
            <a:ext cx="10080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1" name="Shape 10"/>
          <p:cNvSpPr/>
          <p:nvPr/>
        </p:nvSpPr>
        <p:spPr>
          <a:xfrm>
            <a:off x="9720000" y="2401450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2" name="Shape 11"/>
          <p:cNvSpPr/>
          <p:nvPr/>
        </p:nvSpPr>
        <p:spPr>
          <a:xfrm>
            <a:off x="6035040" y="200833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3" name="Shape 12"/>
          <p:cNvSpPr/>
          <p:nvPr/>
        </p:nvSpPr>
        <p:spPr>
          <a:xfrm>
            <a:off x="7306200" y="200833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4" name="Shape 13"/>
          <p:cNvSpPr/>
          <p:nvPr/>
        </p:nvSpPr>
        <p:spPr>
          <a:xfrm>
            <a:off x="8577000" y="200833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5" name="Shape 14"/>
          <p:cNvSpPr/>
          <p:nvPr/>
        </p:nvSpPr>
        <p:spPr>
          <a:xfrm>
            <a:off x="9848160" y="200833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6" name="Text 15"/>
          <p:cNvSpPr/>
          <p:nvPr/>
        </p:nvSpPr>
        <p:spPr>
          <a:xfrm>
            <a:off x="6035040" y="205405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Demand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7" name="Text 16"/>
          <p:cNvSpPr/>
          <p:nvPr/>
        </p:nvSpPr>
        <p:spPr>
          <a:xfrm>
            <a:off x="6080760" y="231001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Market need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8" name="Text 17"/>
          <p:cNvSpPr/>
          <p:nvPr/>
        </p:nvSpPr>
        <p:spPr>
          <a:xfrm>
            <a:off x="7306200" y="205405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Capacity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9" name="Text 18"/>
          <p:cNvSpPr/>
          <p:nvPr/>
        </p:nvSpPr>
        <p:spPr>
          <a:xfrm>
            <a:off x="7351920" y="231001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New assets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0" name="Text 19"/>
          <p:cNvSpPr/>
          <p:nvPr/>
        </p:nvSpPr>
        <p:spPr>
          <a:xfrm>
            <a:off x="8577000" y="205405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Revenue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1" name="Text 20"/>
          <p:cNvSpPr/>
          <p:nvPr/>
        </p:nvSpPr>
        <p:spPr>
          <a:xfrm>
            <a:off x="8622720" y="231001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More sales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2" name="Text 21"/>
          <p:cNvSpPr/>
          <p:nvPr/>
        </p:nvSpPr>
        <p:spPr>
          <a:xfrm>
            <a:off x="9848160" y="205405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Value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3" name="Text 22"/>
          <p:cNvSpPr/>
          <p:nvPr/>
        </p:nvSpPr>
        <p:spPr>
          <a:xfrm>
            <a:off x="9893880" y="231001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Positive NPV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4" name="Shape 23"/>
          <p:cNvSpPr/>
          <p:nvPr/>
        </p:nvSpPr>
        <p:spPr>
          <a:xfrm>
            <a:off x="502920" y="4890679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65" name="Shape 24"/>
          <p:cNvSpPr/>
          <p:nvPr/>
        </p:nvSpPr>
        <p:spPr>
          <a:xfrm>
            <a:off x="5989320" y="4890679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66" name="Text 25"/>
          <p:cNvSpPr/>
          <p:nvPr/>
        </p:nvSpPr>
        <p:spPr>
          <a:xfrm>
            <a:off x="704160" y="5009479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7" name="Text 26"/>
          <p:cNvSpPr/>
          <p:nvPr/>
        </p:nvSpPr>
        <p:spPr>
          <a:xfrm>
            <a:off x="2194560" y="4954759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Expansion should be based on expected cash flows, not only optimism.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8" name="Text 27"/>
          <p:cNvSpPr/>
          <p:nvPr/>
        </p:nvSpPr>
        <p:spPr>
          <a:xfrm>
            <a:off x="6190560" y="5009479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9" name="Text 28"/>
          <p:cNvSpPr/>
          <p:nvPr/>
        </p:nvSpPr>
        <p:spPr>
          <a:xfrm>
            <a:off x="7863840" y="4945399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firm adds a second production line to meet growing demand.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0" name="Rounded Rectangle 169"/>
          <p:cNvSpPr/>
          <p:nvPr/>
        </p:nvSpPr>
        <p:spPr>
          <a:xfrm>
            <a:off x="6003461" y="2783445"/>
            <a:ext cx="5051635" cy="2052370"/>
          </a:xfrm>
          <a:prstGeom prst="roundRect">
            <a:avLst/>
          </a:prstGeom>
          <a:solidFill>
            <a:srgbClr val="EBF7FF"/>
          </a:solidFill>
          <a:ln w="9144">
            <a:solidFill>
              <a:srgbClr val="96C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/>
            </a:pPr>
            <a:endParaRPr b="1"/>
          </a:p>
        </p:txBody>
      </p:sp>
      <p:pic>
        <p:nvPicPr>
          <p:cNvPr id="171" name="Concept visual - Slide 7" descr="crop_slide_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268" y="2881053"/>
            <a:ext cx="4629941" cy="1857889"/>
          </a:xfrm>
          <a:prstGeom prst="rect">
            <a:avLst/>
          </a:prstGeom>
        </p:spPr>
      </p:pic>
      <p:sp>
        <p:nvSpPr>
          <p:cNvPr id="172" name="Rounded Rectangle 171"/>
          <p:cNvSpPr/>
          <p:nvPr/>
        </p:nvSpPr>
        <p:spPr>
          <a:xfrm>
            <a:off x="658440" y="248559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3" name="Rounded Rectangle 172"/>
          <p:cNvSpPr/>
          <p:nvPr/>
        </p:nvSpPr>
        <p:spPr>
          <a:xfrm>
            <a:off x="768168" y="258617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174" name="TextBox 173"/>
          <p:cNvSpPr txBox="1"/>
          <p:nvPr/>
        </p:nvSpPr>
        <p:spPr>
          <a:xfrm>
            <a:off x="1261944" y="250387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Expansion projects are used to grow sales or serve more customers.</a:t>
            </a:r>
          </a:p>
        </p:txBody>
      </p:sp>
      <p:sp>
        <p:nvSpPr>
          <p:cNvPr id="175" name="Rounded Rectangle 174"/>
          <p:cNvSpPr/>
          <p:nvPr/>
        </p:nvSpPr>
        <p:spPr>
          <a:xfrm>
            <a:off x="658440" y="3015943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6" name="Rounded Rectangle 175"/>
          <p:cNvSpPr/>
          <p:nvPr/>
        </p:nvSpPr>
        <p:spPr>
          <a:xfrm>
            <a:off x="768168" y="3116527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177" name="TextBox 176"/>
          <p:cNvSpPr txBox="1"/>
          <p:nvPr/>
        </p:nvSpPr>
        <p:spPr>
          <a:xfrm>
            <a:off x="1261944" y="3034231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They often require new equipment, facilities, employees, or working capital.</a:t>
            </a:r>
          </a:p>
        </p:txBody>
      </p:sp>
      <p:sp>
        <p:nvSpPr>
          <p:cNvPr id="178" name="Rounded Rectangle 177"/>
          <p:cNvSpPr/>
          <p:nvPr/>
        </p:nvSpPr>
        <p:spPr>
          <a:xfrm>
            <a:off x="658440" y="354629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9" name="Rounded Rectangle 178"/>
          <p:cNvSpPr/>
          <p:nvPr/>
        </p:nvSpPr>
        <p:spPr>
          <a:xfrm>
            <a:off x="768168" y="364687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180" name="TextBox 179"/>
          <p:cNvSpPr txBox="1"/>
          <p:nvPr/>
        </p:nvSpPr>
        <p:spPr>
          <a:xfrm>
            <a:off x="1261944" y="356458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 key issue is whether added cash inflows justify the investment.</a:t>
            </a:r>
          </a:p>
        </p:txBody>
      </p:sp>
      <p:sp>
        <p:nvSpPr>
          <p:cNvPr id="181" name="Rounded Rectangle 180"/>
          <p:cNvSpPr/>
          <p:nvPr/>
        </p:nvSpPr>
        <p:spPr>
          <a:xfrm>
            <a:off x="658440" y="407664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2" name="Rounded Rectangle 181"/>
          <p:cNvSpPr/>
          <p:nvPr/>
        </p:nvSpPr>
        <p:spPr>
          <a:xfrm>
            <a:off x="768168" y="417723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183" name="TextBox 182"/>
          <p:cNvSpPr txBox="1"/>
          <p:nvPr/>
        </p:nvSpPr>
        <p:spPr>
          <a:xfrm>
            <a:off x="1261944" y="409493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Risk may increase if demand forecasts are uncertain.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PROJECTS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1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New Product Projects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2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dirty="0">
                <a:solidFill>
                  <a:srgbClr val="F2A900"/>
                </a:solidFill>
                <a:latin typeface="Aptos"/>
              </a:rPr>
              <a:t>New product projects create opportunities but also involve higher uncertainty.</a:t>
            </a:r>
          </a:p>
        </p:txBody>
      </p:sp>
      <p:sp>
        <p:nvSpPr>
          <p:cNvPr id="173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4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08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5" name="Text 5"/>
          <p:cNvSpPr/>
          <p:nvPr/>
        </p:nvSpPr>
        <p:spPr>
          <a:xfrm>
            <a:off x="640080" y="1987735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7" name="Shape 7"/>
          <p:cNvSpPr/>
          <p:nvPr/>
        </p:nvSpPr>
        <p:spPr>
          <a:xfrm>
            <a:off x="502920" y="1859575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78" name="Shape 8"/>
          <p:cNvSpPr/>
          <p:nvPr/>
        </p:nvSpPr>
        <p:spPr>
          <a:xfrm>
            <a:off x="5989320" y="1859575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79" name="Shape 9"/>
          <p:cNvSpPr/>
          <p:nvPr/>
        </p:nvSpPr>
        <p:spPr>
          <a:xfrm>
            <a:off x="6126480" y="2033455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80" name="Shape 10"/>
          <p:cNvSpPr/>
          <p:nvPr/>
        </p:nvSpPr>
        <p:spPr>
          <a:xfrm>
            <a:off x="8458200" y="2033455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81" name="Shape 11"/>
          <p:cNvSpPr/>
          <p:nvPr/>
        </p:nvSpPr>
        <p:spPr>
          <a:xfrm>
            <a:off x="6126480" y="2984215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82" name="Shape 12"/>
          <p:cNvSpPr/>
          <p:nvPr/>
        </p:nvSpPr>
        <p:spPr>
          <a:xfrm>
            <a:off x="8458200" y="2984215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83" name="Text 13"/>
          <p:cNvSpPr/>
          <p:nvPr/>
        </p:nvSpPr>
        <p:spPr>
          <a:xfrm>
            <a:off x="6199560" y="2079175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Potential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4" name="Text 14"/>
          <p:cNvSpPr/>
          <p:nvPr/>
        </p:nvSpPr>
        <p:spPr>
          <a:xfrm>
            <a:off x="6199560" y="2380855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New revenue stream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5" name="Text 15"/>
          <p:cNvSpPr/>
          <p:nvPr/>
        </p:nvSpPr>
        <p:spPr>
          <a:xfrm>
            <a:off x="8531280" y="2079175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Uncertainty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6" name="Text 16"/>
          <p:cNvSpPr/>
          <p:nvPr/>
        </p:nvSpPr>
        <p:spPr>
          <a:xfrm>
            <a:off x="8531280" y="2380855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Demand 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7" name="Text 17"/>
          <p:cNvSpPr/>
          <p:nvPr/>
        </p:nvSpPr>
        <p:spPr>
          <a:xfrm>
            <a:off x="6199560" y="3029935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Investment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8" name="Text 18"/>
          <p:cNvSpPr/>
          <p:nvPr/>
        </p:nvSpPr>
        <p:spPr>
          <a:xfrm>
            <a:off x="6199560" y="3331975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Development cost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9" name="Text 19"/>
          <p:cNvSpPr/>
          <p:nvPr/>
        </p:nvSpPr>
        <p:spPr>
          <a:xfrm>
            <a:off x="8531280" y="3029935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Decision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0" name="Text 20"/>
          <p:cNvSpPr/>
          <p:nvPr/>
        </p:nvSpPr>
        <p:spPr>
          <a:xfrm>
            <a:off x="8531280" y="3331975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Evaluate NPV and 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1" name="Shape 21"/>
          <p:cNvSpPr/>
          <p:nvPr/>
        </p:nvSpPr>
        <p:spPr>
          <a:xfrm>
            <a:off x="502920" y="4849735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92" name="Shape 22"/>
          <p:cNvSpPr/>
          <p:nvPr/>
        </p:nvSpPr>
        <p:spPr>
          <a:xfrm>
            <a:off x="5989320" y="4849735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93" name="Text 23"/>
          <p:cNvSpPr/>
          <p:nvPr/>
        </p:nvSpPr>
        <p:spPr>
          <a:xfrm>
            <a:off x="704160" y="4968535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4" name="Text 24"/>
          <p:cNvSpPr/>
          <p:nvPr/>
        </p:nvSpPr>
        <p:spPr>
          <a:xfrm>
            <a:off x="2194560" y="4913815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New products should pass both financial and strategic tests.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5" name="Text 25"/>
          <p:cNvSpPr/>
          <p:nvPr/>
        </p:nvSpPr>
        <p:spPr>
          <a:xfrm>
            <a:off x="6190560" y="4968535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6" name="Text 26"/>
          <p:cNvSpPr/>
          <p:nvPr/>
        </p:nvSpPr>
        <p:spPr>
          <a:xfrm>
            <a:off x="7863840" y="4904455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food company launching a new product line must estimate sales, margins, and launch costs.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7" name="Rounded Rectangle 196"/>
          <p:cNvSpPr/>
          <p:nvPr/>
        </p:nvSpPr>
        <p:spPr>
          <a:xfrm>
            <a:off x="658440" y="244464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8" name="Rounded Rectangle 197"/>
          <p:cNvSpPr/>
          <p:nvPr/>
        </p:nvSpPr>
        <p:spPr>
          <a:xfrm>
            <a:off x="768168" y="254523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199" name="TextBox 198"/>
          <p:cNvSpPr txBox="1"/>
          <p:nvPr/>
        </p:nvSpPr>
        <p:spPr>
          <a:xfrm>
            <a:off x="1261944" y="246293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New product projects involve entering new markets or launching new offerings.</a:t>
            </a:r>
          </a:p>
        </p:txBody>
      </p:sp>
      <p:sp>
        <p:nvSpPr>
          <p:cNvPr id="200" name="Rounded Rectangle 199"/>
          <p:cNvSpPr/>
          <p:nvPr/>
        </p:nvSpPr>
        <p:spPr>
          <a:xfrm>
            <a:off x="658440" y="297499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1" name="Rounded Rectangle 200"/>
          <p:cNvSpPr/>
          <p:nvPr/>
        </p:nvSpPr>
        <p:spPr>
          <a:xfrm>
            <a:off x="768168" y="307558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202" name="TextBox 201"/>
          <p:cNvSpPr txBox="1"/>
          <p:nvPr/>
        </p:nvSpPr>
        <p:spPr>
          <a:xfrm>
            <a:off x="1261944" y="299328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They usually require forecasts of sales, costs, and adoption speed.</a:t>
            </a:r>
          </a:p>
        </p:txBody>
      </p:sp>
      <p:sp>
        <p:nvSpPr>
          <p:cNvPr id="203" name="Rounded Rectangle 202"/>
          <p:cNvSpPr/>
          <p:nvPr/>
        </p:nvSpPr>
        <p:spPr>
          <a:xfrm>
            <a:off x="658440" y="350535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4" name="Rounded Rectangle 203"/>
          <p:cNvSpPr/>
          <p:nvPr/>
        </p:nvSpPr>
        <p:spPr>
          <a:xfrm>
            <a:off x="768168" y="360593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205" name="TextBox 204"/>
          <p:cNvSpPr txBox="1"/>
          <p:nvPr/>
        </p:nvSpPr>
        <p:spPr>
          <a:xfrm>
            <a:off x="1261944" y="352363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They may create strategic benefits such as brand growth.</a:t>
            </a:r>
          </a:p>
        </p:txBody>
      </p:sp>
      <p:sp>
        <p:nvSpPr>
          <p:cNvPr id="206" name="Rounded Rectangle 205"/>
          <p:cNvSpPr/>
          <p:nvPr/>
        </p:nvSpPr>
        <p:spPr>
          <a:xfrm>
            <a:off x="658440" y="4035703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7" name="Rounded Rectangle 206"/>
          <p:cNvSpPr/>
          <p:nvPr/>
        </p:nvSpPr>
        <p:spPr>
          <a:xfrm>
            <a:off x="768168" y="4136287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208" name="TextBox 207"/>
          <p:cNvSpPr txBox="1"/>
          <p:nvPr/>
        </p:nvSpPr>
        <p:spPr>
          <a:xfrm>
            <a:off x="1261944" y="4053991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They also bring demand, competition, and execution risk.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DECISION STRUCTURE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8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850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Independent versus Mutually Exclusive Projects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9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The decision structure affects which projects can be accepted.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0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1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09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2" name="Text 5"/>
          <p:cNvSpPr/>
          <p:nvPr/>
        </p:nvSpPr>
        <p:spPr>
          <a:xfrm>
            <a:off x="640080" y="2001383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4" name="Shape 7"/>
          <p:cNvSpPr/>
          <p:nvPr/>
        </p:nvSpPr>
        <p:spPr>
          <a:xfrm>
            <a:off x="502920" y="1873223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05" name="Text 8"/>
          <p:cNvSpPr/>
          <p:nvPr/>
        </p:nvSpPr>
        <p:spPr>
          <a:xfrm>
            <a:off x="6153840" y="2101823"/>
            <a:ext cx="1918080" cy="383760"/>
          </a:xfrm>
          <a:prstGeom prst="rect">
            <a:avLst/>
          </a:prstGeom>
          <a:solidFill>
            <a:srgbClr val="005CA8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Type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06" name="Text 9"/>
          <p:cNvSpPr/>
          <p:nvPr/>
        </p:nvSpPr>
        <p:spPr>
          <a:xfrm>
            <a:off x="8099640" y="2101823"/>
            <a:ext cx="2845080" cy="383760"/>
          </a:xfrm>
          <a:prstGeom prst="rect">
            <a:avLst/>
          </a:prstGeom>
          <a:solidFill>
            <a:srgbClr val="005CA8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Decision logic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07" name="Text 10"/>
          <p:cNvSpPr/>
          <p:nvPr/>
        </p:nvSpPr>
        <p:spPr>
          <a:xfrm>
            <a:off x="6153840" y="2485943"/>
            <a:ext cx="1918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Independent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8" name="Text 11"/>
          <p:cNvSpPr/>
          <p:nvPr/>
        </p:nvSpPr>
        <p:spPr>
          <a:xfrm>
            <a:off x="8099640" y="2485943"/>
            <a:ext cx="2845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Accept all value-creating projects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9" name="Text 12"/>
          <p:cNvSpPr/>
          <p:nvPr/>
        </p:nvSpPr>
        <p:spPr>
          <a:xfrm>
            <a:off x="6153840" y="2870063"/>
            <a:ext cx="1918080" cy="383760"/>
          </a:xfrm>
          <a:prstGeom prst="rect">
            <a:avLst/>
          </a:prstGeom>
          <a:solidFill>
            <a:srgbClr val="FFFF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Mutually exclusive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0" name="Text 13"/>
          <p:cNvSpPr/>
          <p:nvPr/>
        </p:nvSpPr>
        <p:spPr>
          <a:xfrm>
            <a:off x="8099640" y="2870063"/>
            <a:ext cx="2845080" cy="383760"/>
          </a:xfrm>
          <a:prstGeom prst="rect">
            <a:avLst/>
          </a:prstGeom>
          <a:solidFill>
            <a:srgbClr val="FFFF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Choose the best alternative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1" name="Text 14"/>
          <p:cNvSpPr/>
          <p:nvPr/>
        </p:nvSpPr>
        <p:spPr>
          <a:xfrm>
            <a:off x="6153840" y="3254183"/>
            <a:ext cx="1918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Capital rationing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2" name="Text 15"/>
          <p:cNvSpPr/>
          <p:nvPr/>
        </p:nvSpPr>
        <p:spPr>
          <a:xfrm>
            <a:off x="8099640" y="3254183"/>
            <a:ext cx="2845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Rank projects under a budget limit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3" name="Shape 16"/>
          <p:cNvSpPr/>
          <p:nvPr/>
        </p:nvSpPr>
        <p:spPr>
          <a:xfrm>
            <a:off x="502920" y="4863383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14" name="Shape 17"/>
          <p:cNvSpPr/>
          <p:nvPr/>
        </p:nvSpPr>
        <p:spPr>
          <a:xfrm>
            <a:off x="5989320" y="4863383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15" name="Text 18"/>
          <p:cNvSpPr/>
          <p:nvPr/>
        </p:nvSpPr>
        <p:spPr>
          <a:xfrm>
            <a:off x="704160" y="4982183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6" name="Text 19"/>
          <p:cNvSpPr/>
          <p:nvPr/>
        </p:nvSpPr>
        <p:spPr>
          <a:xfrm>
            <a:off x="2194560" y="4927463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The same NPV number has different meaning depending on whether projects compete.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7" name="Text 20"/>
          <p:cNvSpPr/>
          <p:nvPr/>
        </p:nvSpPr>
        <p:spPr>
          <a:xfrm>
            <a:off x="6190560" y="4982183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8" name="Text 21"/>
          <p:cNvSpPr/>
          <p:nvPr/>
        </p:nvSpPr>
        <p:spPr>
          <a:xfrm>
            <a:off x="7863840" y="4918103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Two machines that do the same job are mutually exclusive; a machine and a new store may be independent.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9" name="Rounded Rectangle 218"/>
          <p:cNvSpPr/>
          <p:nvPr/>
        </p:nvSpPr>
        <p:spPr>
          <a:xfrm>
            <a:off x="658440" y="245829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0" name="Rounded Rectangle 219"/>
          <p:cNvSpPr/>
          <p:nvPr/>
        </p:nvSpPr>
        <p:spPr>
          <a:xfrm>
            <a:off x="768168" y="255887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221" name="TextBox 220"/>
          <p:cNvSpPr txBox="1"/>
          <p:nvPr/>
        </p:nvSpPr>
        <p:spPr>
          <a:xfrm>
            <a:off x="1261944" y="247658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Independent projects do not compete with one another.</a:t>
            </a:r>
          </a:p>
        </p:txBody>
      </p:sp>
      <p:sp>
        <p:nvSpPr>
          <p:cNvPr id="222" name="Rounded Rectangle 221"/>
          <p:cNvSpPr/>
          <p:nvPr/>
        </p:nvSpPr>
        <p:spPr>
          <a:xfrm>
            <a:off x="658440" y="298864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3" name="Rounded Rectangle 222"/>
          <p:cNvSpPr/>
          <p:nvPr/>
        </p:nvSpPr>
        <p:spPr>
          <a:xfrm>
            <a:off x="768168" y="308923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224" name="TextBox 223"/>
          <p:cNvSpPr txBox="1"/>
          <p:nvPr/>
        </p:nvSpPr>
        <p:spPr>
          <a:xfrm>
            <a:off x="1261944" y="300693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If capital is available, every independent project with positive NPV can be accepted.</a:t>
            </a:r>
          </a:p>
        </p:txBody>
      </p:sp>
      <p:sp>
        <p:nvSpPr>
          <p:cNvPr id="225" name="Rounded Rectangle 224"/>
          <p:cNvSpPr/>
          <p:nvPr/>
        </p:nvSpPr>
        <p:spPr>
          <a:xfrm>
            <a:off x="658440" y="351899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6" name="Rounded Rectangle 225"/>
          <p:cNvSpPr/>
          <p:nvPr/>
        </p:nvSpPr>
        <p:spPr>
          <a:xfrm>
            <a:off x="768168" y="361958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227" name="TextBox 226"/>
          <p:cNvSpPr txBox="1"/>
          <p:nvPr/>
        </p:nvSpPr>
        <p:spPr>
          <a:xfrm>
            <a:off x="1261944" y="353728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Mutually exclusive projects compete; choosing one excludes the others.</a:t>
            </a:r>
          </a:p>
        </p:txBody>
      </p:sp>
      <p:sp>
        <p:nvSpPr>
          <p:cNvPr id="228" name="Rounded Rectangle 227"/>
          <p:cNvSpPr/>
          <p:nvPr/>
        </p:nvSpPr>
        <p:spPr>
          <a:xfrm>
            <a:off x="658440" y="404935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9" name="Rounded Rectangle 228"/>
          <p:cNvSpPr/>
          <p:nvPr/>
        </p:nvSpPr>
        <p:spPr>
          <a:xfrm>
            <a:off x="768168" y="414993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230" name="TextBox 229"/>
          <p:cNvSpPr txBox="1"/>
          <p:nvPr/>
        </p:nvSpPr>
        <p:spPr>
          <a:xfrm>
            <a:off x="1261944" y="406763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For mutually exclusive projects, choose the alternative that adds the most value.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CASH FLOWS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0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Project Cash Flow Estimation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1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Capital budgeting uses project cash flows, not accounting profit alone.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2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3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10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4" name="Text 5"/>
          <p:cNvSpPr/>
          <p:nvPr/>
        </p:nvSpPr>
        <p:spPr>
          <a:xfrm>
            <a:off x="640080" y="2001384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6" name="Shape 7"/>
          <p:cNvSpPr/>
          <p:nvPr/>
        </p:nvSpPr>
        <p:spPr>
          <a:xfrm>
            <a:off x="502920" y="1873224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27" name="Shape 8"/>
          <p:cNvSpPr/>
          <p:nvPr/>
        </p:nvSpPr>
        <p:spPr>
          <a:xfrm>
            <a:off x="7178040" y="2970504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28" name="Shape 9"/>
          <p:cNvSpPr/>
          <p:nvPr/>
        </p:nvSpPr>
        <p:spPr>
          <a:xfrm>
            <a:off x="8448840" y="2970504"/>
            <a:ext cx="10080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29" name="Shape 10"/>
          <p:cNvSpPr/>
          <p:nvPr/>
        </p:nvSpPr>
        <p:spPr>
          <a:xfrm>
            <a:off x="9720000" y="2970504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30" name="Shape 11"/>
          <p:cNvSpPr/>
          <p:nvPr/>
        </p:nvSpPr>
        <p:spPr>
          <a:xfrm>
            <a:off x="6035040" y="2577384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31" name="Shape 12"/>
          <p:cNvSpPr/>
          <p:nvPr/>
        </p:nvSpPr>
        <p:spPr>
          <a:xfrm>
            <a:off x="7306200" y="2577384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32" name="Shape 13"/>
          <p:cNvSpPr/>
          <p:nvPr/>
        </p:nvSpPr>
        <p:spPr>
          <a:xfrm>
            <a:off x="8577000" y="2577384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33" name="Shape 14"/>
          <p:cNvSpPr/>
          <p:nvPr/>
        </p:nvSpPr>
        <p:spPr>
          <a:xfrm>
            <a:off x="9848160" y="2577384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34" name="Text 15"/>
          <p:cNvSpPr/>
          <p:nvPr/>
        </p:nvSpPr>
        <p:spPr>
          <a:xfrm>
            <a:off x="6035040" y="2623104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Initial outlay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5" name="Text 16"/>
          <p:cNvSpPr/>
          <p:nvPr/>
        </p:nvSpPr>
        <p:spPr>
          <a:xfrm>
            <a:off x="6080760" y="2879064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Time 0 cost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6" name="Text 17"/>
          <p:cNvSpPr/>
          <p:nvPr/>
        </p:nvSpPr>
        <p:spPr>
          <a:xfrm>
            <a:off x="7306200" y="2623104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Operating CF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7" name="Text 18"/>
          <p:cNvSpPr/>
          <p:nvPr/>
        </p:nvSpPr>
        <p:spPr>
          <a:xfrm>
            <a:off x="7351920" y="2879064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Annual benefits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8" name="Text 19"/>
          <p:cNvSpPr/>
          <p:nvPr/>
        </p:nvSpPr>
        <p:spPr>
          <a:xfrm>
            <a:off x="8577000" y="2623104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Terminal CF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9" name="Text 20"/>
          <p:cNvSpPr/>
          <p:nvPr/>
        </p:nvSpPr>
        <p:spPr>
          <a:xfrm>
            <a:off x="8622720" y="2879064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End recovery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0" name="Text 21"/>
          <p:cNvSpPr/>
          <p:nvPr/>
        </p:nvSpPr>
        <p:spPr>
          <a:xfrm>
            <a:off x="9848160" y="2623104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Project value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1" name="Text 22"/>
          <p:cNvSpPr/>
          <p:nvPr/>
        </p:nvSpPr>
        <p:spPr>
          <a:xfrm>
            <a:off x="9893880" y="2879064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Discounted result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2" name="Shape 23"/>
          <p:cNvSpPr/>
          <p:nvPr/>
        </p:nvSpPr>
        <p:spPr>
          <a:xfrm>
            <a:off x="502920" y="4863384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43" name="Shape 24"/>
          <p:cNvSpPr/>
          <p:nvPr/>
        </p:nvSpPr>
        <p:spPr>
          <a:xfrm>
            <a:off x="5989320" y="4863384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44" name="Text 25"/>
          <p:cNvSpPr/>
          <p:nvPr/>
        </p:nvSpPr>
        <p:spPr>
          <a:xfrm>
            <a:off x="704160" y="4982184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5" name="Text 26"/>
          <p:cNvSpPr/>
          <p:nvPr/>
        </p:nvSpPr>
        <p:spPr>
          <a:xfrm>
            <a:off x="2194560" y="4927464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The quality of capital budgeting depends heavily on cash-flow estimates.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6" name="Text 27"/>
          <p:cNvSpPr/>
          <p:nvPr/>
        </p:nvSpPr>
        <p:spPr>
          <a:xfrm>
            <a:off x="6190560" y="4982184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7" name="Text 28"/>
          <p:cNvSpPr/>
          <p:nvPr/>
        </p:nvSpPr>
        <p:spPr>
          <a:xfrm>
            <a:off x="7863840" y="4918104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project can be profitable in accounting terms but still fail if cash flows are weak.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8" name="Rounded Rectangle 247"/>
          <p:cNvSpPr/>
          <p:nvPr/>
        </p:nvSpPr>
        <p:spPr>
          <a:xfrm>
            <a:off x="658440" y="2458296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9" name="Rounded Rectangle 248"/>
          <p:cNvSpPr/>
          <p:nvPr/>
        </p:nvSpPr>
        <p:spPr>
          <a:xfrm>
            <a:off x="768168" y="2558880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250" name="TextBox 249"/>
          <p:cNvSpPr txBox="1"/>
          <p:nvPr/>
        </p:nvSpPr>
        <p:spPr>
          <a:xfrm>
            <a:off x="1261944" y="2476584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Cash-flow estimation identifies the cash consequences of accepting a project.</a:t>
            </a:r>
          </a:p>
        </p:txBody>
      </p:sp>
      <p:sp>
        <p:nvSpPr>
          <p:cNvPr id="251" name="Rounded Rectangle 250"/>
          <p:cNvSpPr/>
          <p:nvPr/>
        </p:nvSpPr>
        <p:spPr>
          <a:xfrm>
            <a:off x="658440" y="298864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2" name="Rounded Rectangle 251"/>
          <p:cNvSpPr/>
          <p:nvPr/>
        </p:nvSpPr>
        <p:spPr>
          <a:xfrm>
            <a:off x="768168" y="308923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253" name="TextBox 252"/>
          <p:cNvSpPr txBox="1"/>
          <p:nvPr/>
        </p:nvSpPr>
        <p:spPr>
          <a:xfrm>
            <a:off x="1261944" y="300693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 analysis usually includes initial outlay, operating cash flows, and terminal cash flows.</a:t>
            </a:r>
          </a:p>
        </p:txBody>
      </p:sp>
      <p:sp>
        <p:nvSpPr>
          <p:cNvPr id="254" name="Rounded Rectangle 253"/>
          <p:cNvSpPr/>
          <p:nvPr/>
        </p:nvSpPr>
        <p:spPr>
          <a:xfrm>
            <a:off x="658440" y="3519000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5" name="Rounded Rectangle 254"/>
          <p:cNvSpPr/>
          <p:nvPr/>
        </p:nvSpPr>
        <p:spPr>
          <a:xfrm>
            <a:off x="768168" y="3619584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256" name="TextBox 255"/>
          <p:cNvSpPr txBox="1"/>
          <p:nvPr/>
        </p:nvSpPr>
        <p:spPr>
          <a:xfrm>
            <a:off x="1261944" y="3537288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Only relevant incremental cash flows should be included.</a:t>
            </a:r>
          </a:p>
        </p:txBody>
      </p:sp>
      <p:sp>
        <p:nvSpPr>
          <p:cNvPr id="257" name="Rounded Rectangle 256"/>
          <p:cNvSpPr/>
          <p:nvPr/>
        </p:nvSpPr>
        <p:spPr>
          <a:xfrm>
            <a:off x="658440" y="404935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8" name="Rounded Rectangle 257"/>
          <p:cNvSpPr/>
          <p:nvPr/>
        </p:nvSpPr>
        <p:spPr>
          <a:xfrm>
            <a:off x="768168" y="414993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259" name="TextBox 258"/>
          <p:cNvSpPr txBox="1"/>
          <p:nvPr/>
        </p:nvSpPr>
        <p:spPr>
          <a:xfrm>
            <a:off x="1261944" y="406764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Timing matters because cash flows are discounted.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CASH FLOWS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9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Initial Investment Outlay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0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The initial outlay is the cash committed at the start of the project.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1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2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11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3" name="Text 5"/>
          <p:cNvSpPr/>
          <p:nvPr/>
        </p:nvSpPr>
        <p:spPr>
          <a:xfrm>
            <a:off x="640080" y="2083268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5" name="Shape 7"/>
          <p:cNvSpPr/>
          <p:nvPr/>
        </p:nvSpPr>
        <p:spPr>
          <a:xfrm>
            <a:off x="502920" y="1955108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56" name="Shape 8"/>
          <p:cNvSpPr/>
          <p:nvPr/>
        </p:nvSpPr>
        <p:spPr>
          <a:xfrm>
            <a:off x="5989320" y="1955108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57" name="Text 9"/>
          <p:cNvSpPr/>
          <p:nvPr/>
        </p:nvSpPr>
        <p:spPr>
          <a:xfrm>
            <a:off x="6217920" y="2174708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Initial outlay logic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8" name="Text 10"/>
          <p:cNvSpPr/>
          <p:nvPr/>
        </p:nvSpPr>
        <p:spPr>
          <a:xfrm>
            <a:off x="6217920" y="2659268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200" b="1" u="none" strike="noStrike" dirty="0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Initial Outlay = Asset Cost + Setup + NWC − After-tax Sale Proceeds</a:t>
            </a: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9" name="Text 11"/>
          <p:cNvSpPr/>
          <p:nvPr/>
        </p:nvSpPr>
        <p:spPr>
          <a:xfrm>
            <a:off x="6309360" y="3509588"/>
            <a:ext cx="457164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NWC = net working capital investment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Use after-tax proceeds when an old asset is sold.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0" name="Shape 12"/>
          <p:cNvSpPr/>
          <p:nvPr/>
        </p:nvSpPr>
        <p:spPr>
          <a:xfrm>
            <a:off x="502920" y="4945268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61" name="Shape 13"/>
          <p:cNvSpPr/>
          <p:nvPr/>
        </p:nvSpPr>
        <p:spPr>
          <a:xfrm>
            <a:off x="5989320" y="4945268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62" name="Text 14"/>
          <p:cNvSpPr/>
          <p:nvPr/>
        </p:nvSpPr>
        <p:spPr>
          <a:xfrm>
            <a:off x="704160" y="5064068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3" name="Text 15"/>
          <p:cNvSpPr/>
          <p:nvPr/>
        </p:nvSpPr>
        <p:spPr>
          <a:xfrm>
            <a:off x="2194560" y="5009348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Treat the initial outlay as the project’s starting cash cost.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4" name="Text 16"/>
          <p:cNvSpPr/>
          <p:nvPr/>
        </p:nvSpPr>
        <p:spPr>
          <a:xfrm>
            <a:off x="6190560" y="5064068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5" name="Text 17"/>
          <p:cNvSpPr/>
          <p:nvPr/>
        </p:nvSpPr>
        <p:spPr>
          <a:xfrm>
            <a:off x="7863840" y="4999988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Machine cost $100,000 + installation $8,000 + working capital $12,000 = $120,000 initial outlay.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6" name="Rounded Rectangle 265"/>
          <p:cNvSpPr/>
          <p:nvPr/>
        </p:nvSpPr>
        <p:spPr>
          <a:xfrm>
            <a:off x="658440" y="2540180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7" name="Rounded Rectangle 266"/>
          <p:cNvSpPr/>
          <p:nvPr/>
        </p:nvSpPr>
        <p:spPr>
          <a:xfrm>
            <a:off x="768168" y="2640764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268" name="TextBox 267"/>
          <p:cNvSpPr txBox="1"/>
          <p:nvPr/>
        </p:nvSpPr>
        <p:spPr>
          <a:xfrm>
            <a:off x="1261944" y="2558468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Initial outlay usually includes purchase price, installation, and setup costs.</a:t>
            </a:r>
          </a:p>
        </p:txBody>
      </p:sp>
      <p:sp>
        <p:nvSpPr>
          <p:cNvPr id="269" name="Rounded Rectangle 268"/>
          <p:cNvSpPr/>
          <p:nvPr/>
        </p:nvSpPr>
        <p:spPr>
          <a:xfrm>
            <a:off x="658440" y="307053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0" name="Rounded Rectangle 269"/>
          <p:cNvSpPr/>
          <p:nvPr/>
        </p:nvSpPr>
        <p:spPr>
          <a:xfrm>
            <a:off x="768168" y="317111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271" name="TextBox 270"/>
          <p:cNvSpPr txBox="1"/>
          <p:nvPr/>
        </p:nvSpPr>
        <p:spPr>
          <a:xfrm>
            <a:off x="1261944" y="308882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It may also include required working capital investment.</a:t>
            </a:r>
          </a:p>
        </p:txBody>
      </p:sp>
      <p:sp>
        <p:nvSpPr>
          <p:cNvPr id="272" name="Rounded Rectangle 271"/>
          <p:cNvSpPr/>
          <p:nvPr/>
        </p:nvSpPr>
        <p:spPr>
          <a:xfrm>
            <a:off x="658440" y="360088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3" name="Rounded Rectangle 272"/>
          <p:cNvSpPr/>
          <p:nvPr/>
        </p:nvSpPr>
        <p:spPr>
          <a:xfrm>
            <a:off x="768168" y="370146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274" name="TextBox 273"/>
          <p:cNvSpPr txBox="1"/>
          <p:nvPr/>
        </p:nvSpPr>
        <p:spPr>
          <a:xfrm>
            <a:off x="1261944" y="361917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If an old asset is sold, after-tax sale proceeds reduce the initial outlay.</a:t>
            </a:r>
          </a:p>
        </p:txBody>
      </p:sp>
      <p:sp>
        <p:nvSpPr>
          <p:cNvPr id="275" name="Rounded Rectangle 274"/>
          <p:cNvSpPr/>
          <p:nvPr/>
        </p:nvSpPr>
        <p:spPr>
          <a:xfrm>
            <a:off x="658440" y="4131236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6" name="Rounded Rectangle 275"/>
          <p:cNvSpPr/>
          <p:nvPr/>
        </p:nvSpPr>
        <p:spPr>
          <a:xfrm>
            <a:off x="768168" y="4231820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277" name="TextBox 276"/>
          <p:cNvSpPr txBox="1"/>
          <p:nvPr/>
        </p:nvSpPr>
        <p:spPr>
          <a:xfrm>
            <a:off x="1261944" y="4149524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This cash flow normally occurs at time zero.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CASH FLOWS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7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Operating Cash Flows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8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Operating cash flows are the recurring annual cash benefits from the project.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9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0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12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1" name="Text 5"/>
          <p:cNvSpPr/>
          <p:nvPr/>
        </p:nvSpPr>
        <p:spPr>
          <a:xfrm>
            <a:off x="640080" y="2028679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3" name="Shape 7"/>
          <p:cNvSpPr/>
          <p:nvPr/>
        </p:nvSpPr>
        <p:spPr>
          <a:xfrm>
            <a:off x="502920" y="1900519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74" name="Shape 8"/>
          <p:cNvSpPr/>
          <p:nvPr/>
        </p:nvSpPr>
        <p:spPr>
          <a:xfrm>
            <a:off x="5989320" y="1900519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75" name="Text 9"/>
          <p:cNvSpPr/>
          <p:nvPr/>
        </p:nvSpPr>
        <p:spPr>
          <a:xfrm>
            <a:off x="6217920" y="2120119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Operating cash flow formula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6" name="Text 10"/>
          <p:cNvSpPr/>
          <p:nvPr/>
        </p:nvSpPr>
        <p:spPr>
          <a:xfrm>
            <a:off x="6217920" y="2604679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2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OCF = (Revenue − Cost − Depreciation)(1−T) + Depreciation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7" name="Text 11"/>
          <p:cNvSpPr/>
          <p:nvPr/>
        </p:nvSpPr>
        <p:spPr>
          <a:xfrm>
            <a:off x="6309360" y="3454999"/>
            <a:ext cx="457164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T = tax rate</a:t>
            </a:r>
            <a:endParaRPr lang="en-US" sz="145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Depreciation is added back because it is non-cash.</a:t>
            </a:r>
            <a:endParaRPr lang="en-US" sz="145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8" name="Shape 12"/>
          <p:cNvSpPr/>
          <p:nvPr/>
        </p:nvSpPr>
        <p:spPr>
          <a:xfrm>
            <a:off x="502920" y="4890679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79" name="Shape 13"/>
          <p:cNvSpPr/>
          <p:nvPr/>
        </p:nvSpPr>
        <p:spPr>
          <a:xfrm>
            <a:off x="5989320" y="4890679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80" name="Text 14"/>
          <p:cNvSpPr/>
          <p:nvPr/>
        </p:nvSpPr>
        <p:spPr>
          <a:xfrm>
            <a:off x="704160" y="5009479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1" name="Text 15"/>
          <p:cNvSpPr/>
          <p:nvPr/>
        </p:nvSpPr>
        <p:spPr>
          <a:xfrm>
            <a:off x="2194560" y="4954759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Operating cash flow is the engine of project value.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2" name="Text 16"/>
          <p:cNvSpPr/>
          <p:nvPr/>
        </p:nvSpPr>
        <p:spPr>
          <a:xfrm>
            <a:off x="6190560" y="5009479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3" name="Text 17"/>
          <p:cNvSpPr/>
          <p:nvPr/>
        </p:nvSpPr>
        <p:spPr>
          <a:xfrm>
            <a:off x="7863840" y="4945399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Sales $80k, costs $35k, depreciation $20k, tax 30% → OCF = $37.5k.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4" name="Rounded Rectangle 283"/>
          <p:cNvSpPr/>
          <p:nvPr/>
        </p:nvSpPr>
        <p:spPr>
          <a:xfrm>
            <a:off x="658440" y="248559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5" name="Rounded Rectangle 284"/>
          <p:cNvSpPr/>
          <p:nvPr/>
        </p:nvSpPr>
        <p:spPr>
          <a:xfrm>
            <a:off x="768168" y="258617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286" name="TextBox 285"/>
          <p:cNvSpPr txBox="1"/>
          <p:nvPr/>
        </p:nvSpPr>
        <p:spPr>
          <a:xfrm>
            <a:off x="1261944" y="250387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Operating cash flows come from changes in revenues, operating costs, and taxes.</a:t>
            </a:r>
          </a:p>
        </p:txBody>
      </p:sp>
      <p:sp>
        <p:nvSpPr>
          <p:cNvPr id="287" name="Rounded Rectangle 286"/>
          <p:cNvSpPr/>
          <p:nvPr/>
        </p:nvSpPr>
        <p:spPr>
          <a:xfrm>
            <a:off x="658440" y="3015943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8" name="Rounded Rectangle 287"/>
          <p:cNvSpPr/>
          <p:nvPr/>
        </p:nvSpPr>
        <p:spPr>
          <a:xfrm>
            <a:off x="768168" y="3116527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289" name="TextBox 288"/>
          <p:cNvSpPr txBox="1"/>
          <p:nvPr/>
        </p:nvSpPr>
        <p:spPr>
          <a:xfrm>
            <a:off x="1261944" y="3034231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Depreciation is not a cash flow, but it affects taxes.</a:t>
            </a:r>
          </a:p>
        </p:txBody>
      </p:sp>
      <p:sp>
        <p:nvSpPr>
          <p:cNvPr id="290" name="Rounded Rectangle 289"/>
          <p:cNvSpPr/>
          <p:nvPr/>
        </p:nvSpPr>
        <p:spPr>
          <a:xfrm>
            <a:off x="658440" y="354629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1" name="Rounded Rectangle 290"/>
          <p:cNvSpPr/>
          <p:nvPr/>
        </p:nvSpPr>
        <p:spPr>
          <a:xfrm>
            <a:off x="768168" y="364687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292" name="TextBox 291"/>
          <p:cNvSpPr txBox="1"/>
          <p:nvPr/>
        </p:nvSpPr>
        <p:spPr>
          <a:xfrm>
            <a:off x="1261944" y="356458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Use after-tax cash flows because taxes are real cash payments.</a:t>
            </a:r>
          </a:p>
        </p:txBody>
      </p:sp>
      <p:sp>
        <p:nvSpPr>
          <p:cNvPr id="293" name="Rounded Rectangle 292"/>
          <p:cNvSpPr/>
          <p:nvPr/>
        </p:nvSpPr>
        <p:spPr>
          <a:xfrm>
            <a:off x="658440" y="407664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4" name="Rounded Rectangle 293"/>
          <p:cNvSpPr/>
          <p:nvPr/>
        </p:nvSpPr>
        <p:spPr>
          <a:xfrm>
            <a:off x="768168" y="417723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295" name="TextBox 294"/>
          <p:cNvSpPr txBox="1"/>
          <p:nvPr/>
        </p:nvSpPr>
        <p:spPr>
          <a:xfrm>
            <a:off x="1261944" y="409493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Operating cash flows are usually estimated for each year of the project life.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CASH FLOWS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5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Terminal Cash Flows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6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Terminal cash flows occur at the end of the project.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7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8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13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9" name="Text 5"/>
          <p:cNvSpPr/>
          <p:nvPr/>
        </p:nvSpPr>
        <p:spPr>
          <a:xfrm>
            <a:off x="640080" y="2069621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1" name="Shape 7"/>
          <p:cNvSpPr/>
          <p:nvPr/>
        </p:nvSpPr>
        <p:spPr>
          <a:xfrm>
            <a:off x="502920" y="1941461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92" name="Shape 8"/>
          <p:cNvSpPr/>
          <p:nvPr/>
        </p:nvSpPr>
        <p:spPr>
          <a:xfrm>
            <a:off x="5989320" y="1941461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93" name="Text 9"/>
          <p:cNvSpPr/>
          <p:nvPr/>
        </p:nvSpPr>
        <p:spPr>
          <a:xfrm>
            <a:off x="6217920" y="2161061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Terminal cash flow logic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4" name="Text 10"/>
          <p:cNvSpPr/>
          <p:nvPr/>
        </p:nvSpPr>
        <p:spPr>
          <a:xfrm>
            <a:off x="6217920" y="2645621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2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Terminal CF = After-tax Salvage + NWC Recovery − Shutdown Costs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5" name="Text 11"/>
          <p:cNvSpPr/>
          <p:nvPr/>
        </p:nvSpPr>
        <p:spPr>
          <a:xfrm>
            <a:off x="6309360" y="3495941"/>
            <a:ext cx="457164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Salvage may create taxable gain or loss.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Working capital is often recovered at the end.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6" name="Shape 12"/>
          <p:cNvSpPr/>
          <p:nvPr/>
        </p:nvSpPr>
        <p:spPr>
          <a:xfrm>
            <a:off x="502920" y="4931621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97" name="Shape 13"/>
          <p:cNvSpPr/>
          <p:nvPr/>
        </p:nvSpPr>
        <p:spPr>
          <a:xfrm>
            <a:off x="5989320" y="4931621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98" name="Text 14"/>
          <p:cNvSpPr/>
          <p:nvPr/>
        </p:nvSpPr>
        <p:spPr>
          <a:xfrm>
            <a:off x="704160" y="5050421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9" name="Text 15"/>
          <p:cNvSpPr/>
          <p:nvPr/>
        </p:nvSpPr>
        <p:spPr>
          <a:xfrm>
            <a:off x="2194560" y="4995701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Do not forget the end-of-project cash flows; they can change the decision.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0" name="Text 16"/>
          <p:cNvSpPr/>
          <p:nvPr/>
        </p:nvSpPr>
        <p:spPr>
          <a:xfrm>
            <a:off x="6190560" y="5050421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1" name="Text 17"/>
          <p:cNvSpPr/>
          <p:nvPr/>
        </p:nvSpPr>
        <p:spPr>
          <a:xfrm>
            <a:off x="7863840" y="4986341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If after-tax salvage is $17,500 and NWC recovery is $12,000, terminal CF = $29,500.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2" name="Rounded Rectangle 301"/>
          <p:cNvSpPr/>
          <p:nvPr/>
        </p:nvSpPr>
        <p:spPr>
          <a:xfrm>
            <a:off x="658440" y="2526533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3" name="Rounded Rectangle 302"/>
          <p:cNvSpPr/>
          <p:nvPr/>
        </p:nvSpPr>
        <p:spPr>
          <a:xfrm>
            <a:off x="768168" y="2627117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304" name="TextBox 303"/>
          <p:cNvSpPr txBox="1"/>
          <p:nvPr/>
        </p:nvSpPr>
        <p:spPr>
          <a:xfrm>
            <a:off x="1261944" y="2544821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Terminal cash flows often include after-tax salvage value.</a:t>
            </a:r>
          </a:p>
        </p:txBody>
      </p:sp>
      <p:sp>
        <p:nvSpPr>
          <p:cNvPr id="305" name="Rounded Rectangle 304"/>
          <p:cNvSpPr/>
          <p:nvPr/>
        </p:nvSpPr>
        <p:spPr>
          <a:xfrm>
            <a:off x="658440" y="305688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6" name="Rounded Rectangle 305"/>
          <p:cNvSpPr/>
          <p:nvPr/>
        </p:nvSpPr>
        <p:spPr>
          <a:xfrm>
            <a:off x="768168" y="315746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307" name="TextBox 306"/>
          <p:cNvSpPr txBox="1"/>
          <p:nvPr/>
        </p:nvSpPr>
        <p:spPr>
          <a:xfrm>
            <a:off x="1261944" y="307517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They may include recovery of working capital invested at the beginning.</a:t>
            </a:r>
          </a:p>
        </p:txBody>
      </p:sp>
      <p:sp>
        <p:nvSpPr>
          <p:cNvPr id="308" name="Rounded Rectangle 307"/>
          <p:cNvSpPr/>
          <p:nvPr/>
        </p:nvSpPr>
        <p:spPr>
          <a:xfrm>
            <a:off x="658440" y="358723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9" name="Rounded Rectangle 308"/>
          <p:cNvSpPr/>
          <p:nvPr/>
        </p:nvSpPr>
        <p:spPr>
          <a:xfrm>
            <a:off x="768168" y="368782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310" name="TextBox 309"/>
          <p:cNvSpPr txBox="1"/>
          <p:nvPr/>
        </p:nvSpPr>
        <p:spPr>
          <a:xfrm>
            <a:off x="1261944" y="360552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There may also be project shutdown costs.</a:t>
            </a:r>
          </a:p>
        </p:txBody>
      </p:sp>
      <p:sp>
        <p:nvSpPr>
          <p:cNvPr id="311" name="Rounded Rectangle 310"/>
          <p:cNvSpPr/>
          <p:nvPr/>
        </p:nvSpPr>
        <p:spPr>
          <a:xfrm>
            <a:off x="658440" y="411758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2" name="Rounded Rectangle 311"/>
          <p:cNvSpPr/>
          <p:nvPr/>
        </p:nvSpPr>
        <p:spPr>
          <a:xfrm>
            <a:off x="768168" y="421817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313" name="TextBox 312"/>
          <p:cNvSpPr txBox="1"/>
          <p:nvPr/>
        </p:nvSpPr>
        <p:spPr>
          <a:xfrm>
            <a:off x="1261944" y="413587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Terminal cash flow must be discounted back to today.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RELEVANCE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3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Incremental Cash Flows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4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Only cash flows caused by accepting the project are relevant.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5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6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14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7" name="Text 5"/>
          <p:cNvSpPr/>
          <p:nvPr/>
        </p:nvSpPr>
        <p:spPr>
          <a:xfrm>
            <a:off x="640080" y="2015030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9" name="Shape 7"/>
          <p:cNvSpPr/>
          <p:nvPr/>
        </p:nvSpPr>
        <p:spPr>
          <a:xfrm>
            <a:off x="502920" y="1886870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10" name="Shape 8"/>
          <p:cNvSpPr/>
          <p:nvPr/>
        </p:nvSpPr>
        <p:spPr>
          <a:xfrm>
            <a:off x="5989320" y="1886870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E9FFF7"/>
          </a:solidFill>
          <a:ln w="1524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11" name="Text 9"/>
          <p:cNvSpPr/>
          <p:nvPr/>
        </p:nvSpPr>
        <p:spPr>
          <a:xfrm>
            <a:off x="6217920" y="2106470"/>
            <a:ext cx="466308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A878"/>
                </a:solidFill>
                <a:effectLst/>
                <a:uFillTx/>
                <a:latin typeface="Aptos Display"/>
                <a:ea typeface="Aptos Display"/>
              </a:rPr>
              <a:t>Relevant Cash Flow Test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2" name="Text 10"/>
          <p:cNvSpPr/>
          <p:nvPr/>
        </p:nvSpPr>
        <p:spPr>
          <a:xfrm>
            <a:off x="6309360" y="2746550"/>
            <a:ext cx="2148480" cy="822600"/>
          </a:xfrm>
          <a:prstGeom prst="rect">
            <a:avLst/>
          </a:prstGeom>
          <a:solidFill>
            <a:srgbClr val="FFFFFF"/>
          </a:solidFill>
          <a:ln w="1270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Include it if it changes because of the project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3" name="Text 11"/>
          <p:cNvSpPr/>
          <p:nvPr/>
        </p:nvSpPr>
        <p:spPr>
          <a:xfrm>
            <a:off x="8641080" y="2746550"/>
            <a:ext cx="2148480" cy="822600"/>
          </a:xfrm>
          <a:prstGeom prst="rect">
            <a:avLst/>
          </a:prstGeom>
          <a:solidFill>
            <a:srgbClr val="FFFFFF"/>
          </a:solidFill>
          <a:ln w="1270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Exclude it if it happens anyway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4" name="Shape 12"/>
          <p:cNvSpPr/>
          <p:nvPr/>
        </p:nvSpPr>
        <p:spPr>
          <a:xfrm>
            <a:off x="502920" y="4877030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15" name="Shape 13"/>
          <p:cNvSpPr/>
          <p:nvPr/>
        </p:nvSpPr>
        <p:spPr>
          <a:xfrm>
            <a:off x="5989320" y="4877030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16" name="Text 14"/>
          <p:cNvSpPr/>
          <p:nvPr/>
        </p:nvSpPr>
        <p:spPr>
          <a:xfrm>
            <a:off x="704160" y="4995830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7" name="Text 15"/>
          <p:cNvSpPr/>
          <p:nvPr/>
        </p:nvSpPr>
        <p:spPr>
          <a:xfrm>
            <a:off x="2194560" y="4941110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Incremental logic is the most important cash-flow discipline in capital budgeting.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8" name="Text 16"/>
          <p:cNvSpPr/>
          <p:nvPr/>
        </p:nvSpPr>
        <p:spPr>
          <a:xfrm>
            <a:off x="6190560" y="4995830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9" name="Text 17"/>
          <p:cNvSpPr/>
          <p:nvPr/>
        </p:nvSpPr>
        <p:spPr>
          <a:xfrm>
            <a:off x="7863840" y="4931750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If current rent is paid whether the project is accepted or not, it is not incremental.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0" name="Rounded Rectangle 319"/>
          <p:cNvSpPr/>
          <p:nvPr/>
        </p:nvSpPr>
        <p:spPr>
          <a:xfrm>
            <a:off x="658440" y="247194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1" name="Rounded Rectangle 320"/>
          <p:cNvSpPr/>
          <p:nvPr/>
        </p:nvSpPr>
        <p:spPr>
          <a:xfrm>
            <a:off x="768168" y="257252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322" name="TextBox 321"/>
          <p:cNvSpPr txBox="1"/>
          <p:nvPr/>
        </p:nvSpPr>
        <p:spPr>
          <a:xfrm>
            <a:off x="1261944" y="249023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Incremental cash flow means the difference between accepting and rejecting the project.</a:t>
            </a:r>
          </a:p>
        </p:txBody>
      </p:sp>
      <p:sp>
        <p:nvSpPr>
          <p:cNvPr id="323" name="Rounded Rectangle 322"/>
          <p:cNvSpPr/>
          <p:nvPr/>
        </p:nvSpPr>
        <p:spPr>
          <a:xfrm>
            <a:off x="658440" y="300229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4" name="Rounded Rectangle 323"/>
          <p:cNvSpPr/>
          <p:nvPr/>
        </p:nvSpPr>
        <p:spPr>
          <a:xfrm>
            <a:off x="768168" y="310287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325" name="TextBox 324"/>
          <p:cNvSpPr txBox="1"/>
          <p:nvPr/>
        </p:nvSpPr>
        <p:spPr>
          <a:xfrm>
            <a:off x="1261944" y="302058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Include cash flows that change because of the project.</a:t>
            </a:r>
          </a:p>
        </p:txBody>
      </p:sp>
      <p:sp>
        <p:nvSpPr>
          <p:cNvPr id="326" name="Rounded Rectangle 325"/>
          <p:cNvSpPr/>
          <p:nvPr/>
        </p:nvSpPr>
        <p:spPr>
          <a:xfrm>
            <a:off x="658440" y="3532646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7" name="Rounded Rectangle 326"/>
          <p:cNvSpPr/>
          <p:nvPr/>
        </p:nvSpPr>
        <p:spPr>
          <a:xfrm>
            <a:off x="768168" y="3633230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328" name="TextBox 327"/>
          <p:cNvSpPr txBox="1"/>
          <p:nvPr/>
        </p:nvSpPr>
        <p:spPr>
          <a:xfrm>
            <a:off x="1261944" y="3550934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Exclude cash flows that will occur anyway.</a:t>
            </a:r>
          </a:p>
        </p:txBody>
      </p:sp>
      <p:sp>
        <p:nvSpPr>
          <p:cNvPr id="329" name="Rounded Rectangle 328"/>
          <p:cNvSpPr/>
          <p:nvPr/>
        </p:nvSpPr>
        <p:spPr>
          <a:xfrm>
            <a:off x="658440" y="406299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0" name="Rounded Rectangle 329"/>
          <p:cNvSpPr/>
          <p:nvPr/>
        </p:nvSpPr>
        <p:spPr>
          <a:xfrm>
            <a:off x="768168" y="416358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331" name="TextBox 330"/>
          <p:cNvSpPr txBox="1"/>
          <p:nvPr/>
        </p:nvSpPr>
        <p:spPr>
          <a:xfrm>
            <a:off x="1261944" y="408128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Capital budgeting decisions should be based on incremental effects.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RELEVANCE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1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Sunk Costs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2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Sunk costs are past costs and should not affect today’s decision.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3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4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15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5" name="Text 5"/>
          <p:cNvSpPr/>
          <p:nvPr/>
        </p:nvSpPr>
        <p:spPr>
          <a:xfrm>
            <a:off x="640080" y="2069621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7" name="Shape 7"/>
          <p:cNvSpPr/>
          <p:nvPr/>
        </p:nvSpPr>
        <p:spPr>
          <a:xfrm>
            <a:off x="502920" y="1941461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28" name="Shape 8"/>
          <p:cNvSpPr/>
          <p:nvPr/>
        </p:nvSpPr>
        <p:spPr>
          <a:xfrm>
            <a:off x="5989320" y="1941461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E9FFF7"/>
          </a:solidFill>
          <a:ln w="1524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29" name="Text 9"/>
          <p:cNvSpPr/>
          <p:nvPr/>
        </p:nvSpPr>
        <p:spPr>
          <a:xfrm>
            <a:off x="6217920" y="2161061"/>
            <a:ext cx="466308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A878"/>
                </a:solidFill>
                <a:effectLst/>
                <a:uFillTx/>
                <a:latin typeface="Aptos Display"/>
                <a:ea typeface="Aptos Display"/>
              </a:rPr>
              <a:t>Sunk Cost Rule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0" name="Text 10"/>
          <p:cNvSpPr/>
          <p:nvPr/>
        </p:nvSpPr>
        <p:spPr>
          <a:xfrm>
            <a:off x="6309360" y="2801141"/>
            <a:ext cx="2148480" cy="822600"/>
          </a:xfrm>
          <a:prstGeom prst="rect">
            <a:avLst/>
          </a:prstGeom>
          <a:solidFill>
            <a:srgbClr val="FFFFFF"/>
          </a:solidFill>
          <a:ln w="1270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Past cost: ignore in project NPV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1" name="Text 11"/>
          <p:cNvSpPr/>
          <p:nvPr/>
        </p:nvSpPr>
        <p:spPr>
          <a:xfrm>
            <a:off x="8641080" y="2801141"/>
            <a:ext cx="2148480" cy="822600"/>
          </a:xfrm>
          <a:prstGeom prst="rect">
            <a:avLst/>
          </a:prstGeom>
          <a:solidFill>
            <a:srgbClr val="FFFFFF"/>
          </a:solidFill>
          <a:ln w="1270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Future incremental cost: include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2" name="Shape 12"/>
          <p:cNvSpPr/>
          <p:nvPr/>
        </p:nvSpPr>
        <p:spPr>
          <a:xfrm>
            <a:off x="502920" y="4931621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33" name="Shape 13"/>
          <p:cNvSpPr/>
          <p:nvPr/>
        </p:nvSpPr>
        <p:spPr>
          <a:xfrm>
            <a:off x="5989320" y="4931621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34" name="Text 14"/>
          <p:cNvSpPr/>
          <p:nvPr/>
        </p:nvSpPr>
        <p:spPr>
          <a:xfrm>
            <a:off x="704160" y="5050421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5" name="Text 15"/>
          <p:cNvSpPr/>
          <p:nvPr/>
        </p:nvSpPr>
        <p:spPr>
          <a:xfrm>
            <a:off x="2194560" y="4995701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Managers must avoid defending past mistakes with new investment.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6" name="Text 16"/>
          <p:cNvSpPr/>
          <p:nvPr/>
        </p:nvSpPr>
        <p:spPr>
          <a:xfrm>
            <a:off x="6190560" y="5050421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7" name="Text 17"/>
          <p:cNvSpPr/>
          <p:nvPr/>
        </p:nvSpPr>
        <p:spPr>
          <a:xfrm>
            <a:off x="7863840" y="4986341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$20,000 feasibility study already paid is sunk and should not be included in NPV.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8" name="Rounded Rectangle 337"/>
          <p:cNvSpPr/>
          <p:nvPr/>
        </p:nvSpPr>
        <p:spPr>
          <a:xfrm>
            <a:off x="658440" y="2526533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9" name="Rounded Rectangle 338"/>
          <p:cNvSpPr/>
          <p:nvPr/>
        </p:nvSpPr>
        <p:spPr>
          <a:xfrm>
            <a:off x="768168" y="2627117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340" name="TextBox 339"/>
          <p:cNvSpPr txBox="1"/>
          <p:nvPr/>
        </p:nvSpPr>
        <p:spPr>
          <a:xfrm>
            <a:off x="1261944" y="2544821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A sunk cost has already been paid or committed.</a:t>
            </a:r>
          </a:p>
        </p:txBody>
      </p:sp>
      <p:sp>
        <p:nvSpPr>
          <p:cNvPr id="341" name="Rounded Rectangle 340"/>
          <p:cNvSpPr/>
          <p:nvPr/>
        </p:nvSpPr>
        <p:spPr>
          <a:xfrm>
            <a:off x="658440" y="305688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2" name="Rounded Rectangle 341"/>
          <p:cNvSpPr/>
          <p:nvPr/>
        </p:nvSpPr>
        <p:spPr>
          <a:xfrm>
            <a:off x="768168" y="315746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343" name="TextBox 342"/>
          <p:cNvSpPr txBox="1"/>
          <p:nvPr/>
        </p:nvSpPr>
        <p:spPr>
          <a:xfrm>
            <a:off x="1261944" y="307517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It cannot be recovered by accepting or rejecting the project.</a:t>
            </a:r>
          </a:p>
        </p:txBody>
      </p:sp>
      <p:sp>
        <p:nvSpPr>
          <p:cNvPr id="344" name="Rounded Rectangle 343"/>
          <p:cNvSpPr/>
          <p:nvPr/>
        </p:nvSpPr>
        <p:spPr>
          <a:xfrm>
            <a:off x="658440" y="358723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5" name="Rounded Rectangle 344"/>
          <p:cNvSpPr/>
          <p:nvPr/>
        </p:nvSpPr>
        <p:spPr>
          <a:xfrm>
            <a:off x="768168" y="368782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346" name="TextBox 345"/>
          <p:cNvSpPr txBox="1"/>
          <p:nvPr/>
        </p:nvSpPr>
        <p:spPr>
          <a:xfrm>
            <a:off x="1261944" y="360552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Including sunk costs can lead to bad decisions.</a:t>
            </a:r>
          </a:p>
        </p:txBody>
      </p:sp>
      <p:sp>
        <p:nvSpPr>
          <p:cNvPr id="347" name="Rounded Rectangle 346"/>
          <p:cNvSpPr/>
          <p:nvPr/>
        </p:nvSpPr>
        <p:spPr>
          <a:xfrm>
            <a:off x="658440" y="411758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8" name="Rounded Rectangle 347"/>
          <p:cNvSpPr/>
          <p:nvPr/>
        </p:nvSpPr>
        <p:spPr>
          <a:xfrm>
            <a:off x="768168" y="421817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349" name="TextBox 348"/>
          <p:cNvSpPr txBox="1"/>
          <p:nvPr/>
        </p:nvSpPr>
        <p:spPr>
          <a:xfrm>
            <a:off x="1261944" y="413587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 decision should focus on future incremental cash flows.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RELEVANCE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9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Opportunity Costs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0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Opportunity cost is the value of the best alternative use of a resource.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1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2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16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3" name="Text 5"/>
          <p:cNvSpPr/>
          <p:nvPr/>
        </p:nvSpPr>
        <p:spPr>
          <a:xfrm>
            <a:off x="640080" y="2055973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5" name="Shape 7"/>
          <p:cNvSpPr/>
          <p:nvPr/>
        </p:nvSpPr>
        <p:spPr>
          <a:xfrm>
            <a:off x="502920" y="1927813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46" name="Shape 8"/>
          <p:cNvSpPr/>
          <p:nvPr/>
        </p:nvSpPr>
        <p:spPr>
          <a:xfrm>
            <a:off x="5989320" y="1927813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47" name="Text 9"/>
          <p:cNvSpPr/>
          <p:nvPr/>
        </p:nvSpPr>
        <p:spPr>
          <a:xfrm>
            <a:off x="6217920" y="2147413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Opportunity cost idea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8" name="Text 10"/>
          <p:cNvSpPr/>
          <p:nvPr/>
        </p:nvSpPr>
        <p:spPr>
          <a:xfrm>
            <a:off x="6217920" y="2631973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2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Project Cost includes benefits sacrificed by using existing resources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9" name="Text 11"/>
          <p:cNvSpPr/>
          <p:nvPr/>
        </p:nvSpPr>
        <p:spPr>
          <a:xfrm>
            <a:off x="6309360" y="3482293"/>
            <a:ext cx="457164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Use current value, not historical cost.</a:t>
            </a:r>
            <a:endParaRPr lang="en-US" sz="145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The question is: what cash benefit are we giving up?</a:t>
            </a:r>
            <a:endParaRPr lang="en-US" sz="145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0" name="Shape 12"/>
          <p:cNvSpPr/>
          <p:nvPr/>
        </p:nvSpPr>
        <p:spPr>
          <a:xfrm>
            <a:off x="502920" y="4917973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51" name="Shape 13"/>
          <p:cNvSpPr/>
          <p:nvPr/>
        </p:nvSpPr>
        <p:spPr>
          <a:xfrm>
            <a:off x="5989320" y="4917973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52" name="Text 14"/>
          <p:cNvSpPr/>
          <p:nvPr/>
        </p:nvSpPr>
        <p:spPr>
          <a:xfrm>
            <a:off x="704160" y="5036773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3" name="Text 15"/>
          <p:cNvSpPr/>
          <p:nvPr/>
        </p:nvSpPr>
        <p:spPr>
          <a:xfrm>
            <a:off x="2194560" y="4982053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Opportunity cost makes the analysis economically realistic.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4" name="Text 16"/>
          <p:cNvSpPr/>
          <p:nvPr/>
        </p:nvSpPr>
        <p:spPr>
          <a:xfrm>
            <a:off x="6190560" y="5036773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5" name="Text 17"/>
          <p:cNvSpPr/>
          <p:nvPr/>
        </p:nvSpPr>
        <p:spPr>
          <a:xfrm>
            <a:off x="7863840" y="4972693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If unused land could be sold for $200,000, using it for a project has a $200,000 opportunity cost.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6" name="Rounded Rectangle 355"/>
          <p:cNvSpPr/>
          <p:nvPr/>
        </p:nvSpPr>
        <p:spPr>
          <a:xfrm>
            <a:off x="658440" y="251288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7" name="Rounded Rectangle 356"/>
          <p:cNvSpPr/>
          <p:nvPr/>
        </p:nvSpPr>
        <p:spPr>
          <a:xfrm>
            <a:off x="768168" y="261346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358" name="TextBox 357"/>
          <p:cNvSpPr txBox="1"/>
          <p:nvPr/>
        </p:nvSpPr>
        <p:spPr>
          <a:xfrm>
            <a:off x="1261944" y="253117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Opportunity costs are relevant because they represent benefits given up.</a:t>
            </a:r>
          </a:p>
        </p:txBody>
      </p:sp>
      <p:sp>
        <p:nvSpPr>
          <p:cNvPr id="359" name="Rounded Rectangle 358"/>
          <p:cNvSpPr/>
          <p:nvPr/>
        </p:nvSpPr>
        <p:spPr>
          <a:xfrm>
            <a:off x="658440" y="304323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0" name="Rounded Rectangle 359"/>
          <p:cNvSpPr/>
          <p:nvPr/>
        </p:nvSpPr>
        <p:spPr>
          <a:xfrm>
            <a:off x="768168" y="314382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361" name="TextBox 360"/>
          <p:cNvSpPr txBox="1"/>
          <p:nvPr/>
        </p:nvSpPr>
        <p:spPr>
          <a:xfrm>
            <a:off x="1261944" y="306152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They may not appear in the accounting records.</a:t>
            </a:r>
          </a:p>
        </p:txBody>
      </p:sp>
      <p:sp>
        <p:nvSpPr>
          <p:cNvPr id="362" name="Rounded Rectangle 361"/>
          <p:cNvSpPr/>
          <p:nvPr/>
        </p:nvSpPr>
        <p:spPr>
          <a:xfrm>
            <a:off x="658440" y="357358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3" name="Rounded Rectangle 362"/>
          <p:cNvSpPr/>
          <p:nvPr/>
        </p:nvSpPr>
        <p:spPr>
          <a:xfrm>
            <a:off x="768168" y="367417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364" name="TextBox 363"/>
          <p:cNvSpPr txBox="1"/>
          <p:nvPr/>
        </p:nvSpPr>
        <p:spPr>
          <a:xfrm>
            <a:off x="1261944" y="359187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Use the current market value of resources used by the project.</a:t>
            </a:r>
          </a:p>
        </p:txBody>
      </p:sp>
      <p:sp>
        <p:nvSpPr>
          <p:cNvPr id="365" name="Rounded Rectangle 364"/>
          <p:cNvSpPr/>
          <p:nvPr/>
        </p:nvSpPr>
        <p:spPr>
          <a:xfrm>
            <a:off x="658440" y="410394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6" name="Rounded Rectangle 365"/>
          <p:cNvSpPr/>
          <p:nvPr/>
        </p:nvSpPr>
        <p:spPr>
          <a:xfrm>
            <a:off x="768168" y="420452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367" name="TextBox 366"/>
          <p:cNvSpPr txBox="1"/>
          <p:nvPr/>
        </p:nvSpPr>
        <p:spPr>
          <a:xfrm>
            <a:off x="1261944" y="412222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Ignoring opportunity costs overstates project value.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WORKING CAPITAL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7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Working Capital Effects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8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Projects often require extra current assets to support operations.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9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0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17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1" name="Text 5"/>
          <p:cNvSpPr/>
          <p:nvPr/>
        </p:nvSpPr>
        <p:spPr>
          <a:xfrm>
            <a:off x="640080" y="2042326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3" name="Shape 7"/>
          <p:cNvSpPr/>
          <p:nvPr/>
        </p:nvSpPr>
        <p:spPr>
          <a:xfrm>
            <a:off x="502920" y="1914166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64" name="Shape 8"/>
          <p:cNvSpPr/>
          <p:nvPr/>
        </p:nvSpPr>
        <p:spPr>
          <a:xfrm>
            <a:off x="7178040" y="3011446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65" name="Shape 9"/>
          <p:cNvSpPr/>
          <p:nvPr/>
        </p:nvSpPr>
        <p:spPr>
          <a:xfrm>
            <a:off x="8448840" y="3011446"/>
            <a:ext cx="10080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66" name="Shape 10"/>
          <p:cNvSpPr/>
          <p:nvPr/>
        </p:nvSpPr>
        <p:spPr>
          <a:xfrm>
            <a:off x="9720000" y="3011446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67" name="Shape 11"/>
          <p:cNvSpPr/>
          <p:nvPr/>
        </p:nvSpPr>
        <p:spPr>
          <a:xfrm>
            <a:off x="6035040" y="2618326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68" name="Shape 12"/>
          <p:cNvSpPr/>
          <p:nvPr/>
        </p:nvSpPr>
        <p:spPr>
          <a:xfrm>
            <a:off x="7306200" y="2618326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69" name="Shape 13"/>
          <p:cNvSpPr/>
          <p:nvPr/>
        </p:nvSpPr>
        <p:spPr>
          <a:xfrm>
            <a:off x="8577000" y="2618326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70" name="Shape 14"/>
          <p:cNvSpPr/>
          <p:nvPr/>
        </p:nvSpPr>
        <p:spPr>
          <a:xfrm>
            <a:off x="9848160" y="2618326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71" name="Text 15"/>
          <p:cNvSpPr/>
          <p:nvPr/>
        </p:nvSpPr>
        <p:spPr>
          <a:xfrm>
            <a:off x="6035040" y="2664046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Start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2" name="Text 16"/>
          <p:cNvSpPr/>
          <p:nvPr/>
        </p:nvSpPr>
        <p:spPr>
          <a:xfrm>
            <a:off x="6080760" y="2920006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NWC outflow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3" name="Text 17"/>
          <p:cNvSpPr/>
          <p:nvPr/>
        </p:nvSpPr>
        <p:spPr>
          <a:xfrm>
            <a:off x="7306200" y="2664046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Operations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4" name="Text 18"/>
          <p:cNvSpPr/>
          <p:nvPr/>
        </p:nvSpPr>
        <p:spPr>
          <a:xfrm>
            <a:off x="7351920" y="2920006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Supports sales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5" name="Text 19"/>
          <p:cNvSpPr/>
          <p:nvPr/>
        </p:nvSpPr>
        <p:spPr>
          <a:xfrm>
            <a:off x="8577000" y="2664046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End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6" name="Text 20"/>
          <p:cNvSpPr/>
          <p:nvPr/>
        </p:nvSpPr>
        <p:spPr>
          <a:xfrm>
            <a:off x="8622720" y="2920006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NWC recovery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7" name="Text 21"/>
          <p:cNvSpPr/>
          <p:nvPr/>
        </p:nvSpPr>
        <p:spPr>
          <a:xfrm>
            <a:off x="9848160" y="2664046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Value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8" name="Text 22"/>
          <p:cNvSpPr/>
          <p:nvPr/>
        </p:nvSpPr>
        <p:spPr>
          <a:xfrm>
            <a:off x="9893880" y="2920006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Discounted impact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9" name="Shape 23"/>
          <p:cNvSpPr/>
          <p:nvPr/>
        </p:nvSpPr>
        <p:spPr>
          <a:xfrm>
            <a:off x="502920" y="4904326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80" name="Shape 24"/>
          <p:cNvSpPr/>
          <p:nvPr/>
        </p:nvSpPr>
        <p:spPr>
          <a:xfrm>
            <a:off x="5989320" y="4904326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81" name="Text 25"/>
          <p:cNvSpPr/>
          <p:nvPr/>
        </p:nvSpPr>
        <p:spPr>
          <a:xfrm>
            <a:off x="704160" y="5023126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2" name="Text 26"/>
          <p:cNvSpPr/>
          <p:nvPr/>
        </p:nvSpPr>
        <p:spPr>
          <a:xfrm>
            <a:off x="2194560" y="4968406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Working capital is easy to forget because it is not a fixed asset.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3" name="Text 27"/>
          <p:cNvSpPr/>
          <p:nvPr/>
        </p:nvSpPr>
        <p:spPr>
          <a:xfrm>
            <a:off x="6190560" y="5023126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4" name="Text 28"/>
          <p:cNvSpPr/>
          <p:nvPr/>
        </p:nvSpPr>
        <p:spPr>
          <a:xfrm>
            <a:off x="7863840" y="4959046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project requiring $15,000 extra inventory has a time-zero cash outflow of $15,000.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5" name="Rounded Rectangle 384"/>
          <p:cNvSpPr/>
          <p:nvPr/>
        </p:nvSpPr>
        <p:spPr>
          <a:xfrm>
            <a:off x="658440" y="249923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6" name="Rounded Rectangle 385"/>
          <p:cNvSpPr/>
          <p:nvPr/>
        </p:nvSpPr>
        <p:spPr>
          <a:xfrm>
            <a:off x="768168" y="259982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387" name="TextBox 386"/>
          <p:cNvSpPr txBox="1"/>
          <p:nvPr/>
        </p:nvSpPr>
        <p:spPr>
          <a:xfrm>
            <a:off x="1261944" y="251752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Working capital includes items such as inventory and receivables.</a:t>
            </a:r>
          </a:p>
        </p:txBody>
      </p:sp>
      <p:sp>
        <p:nvSpPr>
          <p:cNvPr id="388" name="Rounded Rectangle 387"/>
          <p:cNvSpPr/>
          <p:nvPr/>
        </p:nvSpPr>
        <p:spPr>
          <a:xfrm>
            <a:off x="658440" y="3029590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9" name="Rounded Rectangle 388"/>
          <p:cNvSpPr/>
          <p:nvPr/>
        </p:nvSpPr>
        <p:spPr>
          <a:xfrm>
            <a:off x="768168" y="3130174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390" name="TextBox 389"/>
          <p:cNvSpPr txBox="1"/>
          <p:nvPr/>
        </p:nvSpPr>
        <p:spPr>
          <a:xfrm>
            <a:off x="1261944" y="3047878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An increase in working capital is a cash outflow at the start.</a:t>
            </a:r>
          </a:p>
        </p:txBody>
      </p:sp>
      <p:sp>
        <p:nvSpPr>
          <p:cNvPr id="391" name="Rounded Rectangle 390"/>
          <p:cNvSpPr/>
          <p:nvPr/>
        </p:nvSpPr>
        <p:spPr>
          <a:xfrm>
            <a:off x="658440" y="355994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2" name="Rounded Rectangle 391"/>
          <p:cNvSpPr/>
          <p:nvPr/>
        </p:nvSpPr>
        <p:spPr>
          <a:xfrm>
            <a:off x="768168" y="366052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393" name="TextBox 392"/>
          <p:cNvSpPr txBox="1"/>
          <p:nvPr/>
        </p:nvSpPr>
        <p:spPr>
          <a:xfrm>
            <a:off x="1261944" y="357823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Working capital is often recovered when the project ends.</a:t>
            </a:r>
          </a:p>
        </p:txBody>
      </p:sp>
      <p:sp>
        <p:nvSpPr>
          <p:cNvPr id="394" name="Rounded Rectangle 393"/>
          <p:cNvSpPr/>
          <p:nvPr/>
        </p:nvSpPr>
        <p:spPr>
          <a:xfrm>
            <a:off x="658440" y="409029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5" name="Rounded Rectangle 394"/>
          <p:cNvSpPr/>
          <p:nvPr/>
        </p:nvSpPr>
        <p:spPr>
          <a:xfrm>
            <a:off x="768168" y="419087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396" name="TextBox 395"/>
          <p:cNvSpPr txBox="1"/>
          <p:nvPr/>
        </p:nvSpPr>
        <p:spPr>
          <a:xfrm>
            <a:off x="1261944" y="410858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Both timing and recovery must be included in the analysis.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TAX EFFECTS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6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Depreciation Tax Shield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7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Depreciation reduces taxable income and therefore saves taxes.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8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9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18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90" name="Text 5"/>
          <p:cNvSpPr/>
          <p:nvPr/>
        </p:nvSpPr>
        <p:spPr>
          <a:xfrm>
            <a:off x="640080" y="2015030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92" name="Shape 7"/>
          <p:cNvSpPr/>
          <p:nvPr/>
        </p:nvSpPr>
        <p:spPr>
          <a:xfrm>
            <a:off x="502920" y="1886870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93" name="Shape 8"/>
          <p:cNvSpPr/>
          <p:nvPr/>
        </p:nvSpPr>
        <p:spPr>
          <a:xfrm>
            <a:off x="5989320" y="2056996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94" name="Text 9"/>
          <p:cNvSpPr/>
          <p:nvPr/>
        </p:nvSpPr>
        <p:spPr>
          <a:xfrm>
            <a:off x="6217920" y="2276596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Depreciation tax shield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95" name="Text 10"/>
          <p:cNvSpPr/>
          <p:nvPr/>
        </p:nvSpPr>
        <p:spPr>
          <a:xfrm>
            <a:off x="6217920" y="2761156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2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Tax Shield = Depreciation × Tax Rate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96" name="Text 11"/>
          <p:cNvSpPr/>
          <p:nvPr/>
        </p:nvSpPr>
        <p:spPr>
          <a:xfrm>
            <a:off x="6309360" y="3611476"/>
            <a:ext cx="457164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The tax shield is a real cash benefit.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It is included through after-tax operating cash flow.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97" name="Shape 12"/>
          <p:cNvSpPr/>
          <p:nvPr/>
        </p:nvSpPr>
        <p:spPr>
          <a:xfrm>
            <a:off x="502920" y="4877030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98" name="Shape 13"/>
          <p:cNvSpPr/>
          <p:nvPr/>
        </p:nvSpPr>
        <p:spPr>
          <a:xfrm>
            <a:off x="5989320" y="4877030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99" name="Text 14"/>
          <p:cNvSpPr/>
          <p:nvPr/>
        </p:nvSpPr>
        <p:spPr>
          <a:xfrm>
            <a:off x="704160" y="4995830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0" name="Text 15"/>
          <p:cNvSpPr/>
          <p:nvPr/>
        </p:nvSpPr>
        <p:spPr>
          <a:xfrm>
            <a:off x="2194560" y="4941110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Depreciation matters because taxes matter.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1" name="Text 16"/>
          <p:cNvSpPr/>
          <p:nvPr/>
        </p:nvSpPr>
        <p:spPr>
          <a:xfrm>
            <a:off x="6190560" y="4995830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2" name="Text 17"/>
          <p:cNvSpPr/>
          <p:nvPr/>
        </p:nvSpPr>
        <p:spPr>
          <a:xfrm>
            <a:off x="7863840" y="4931750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If depreciation is $20,000 and tax rate is 30%, tax shield = $6,000.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3" name="Rounded Rectangle 402"/>
          <p:cNvSpPr/>
          <p:nvPr/>
        </p:nvSpPr>
        <p:spPr>
          <a:xfrm>
            <a:off x="658440" y="247194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4" name="Rounded Rectangle 403"/>
          <p:cNvSpPr/>
          <p:nvPr/>
        </p:nvSpPr>
        <p:spPr>
          <a:xfrm>
            <a:off x="768168" y="257252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405" name="TextBox 404"/>
          <p:cNvSpPr txBox="1"/>
          <p:nvPr/>
        </p:nvSpPr>
        <p:spPr>
          <a:xfrm>
            <a:off x="1261944" y="249023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Depreciation is an accounting expense, not a direct cash outflow.</a:t>
            </a:r>
          </a:p>
        </p:txBody>
      </p:sp>
      <p:sp>
        <p:nvSpPr>
          <p:cNvPr id="406" name="Rounded Rectangle 405"/>
          <p:cNvSpPr/>
          <p:nvPr/>
        </p:nvSpPr>
        <p:spPr>
          <a:xfrm>
            <a:off x="658440" y="300229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7" name="Rounded Rectangle 406"/>
          <p:cNvSpPr/>
          <p:nvPr/>
        </p:nvSpPr>
        <p:spPr>
          <a:xfrm>
            <a:off x="768168" y="310287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408" name="TextBox 407"/>
          <p:cNvSpPr txBox="1"/>
          <p:nvPr/>
        </p:nvSpPr>
        <p:spPr>
          <a:xfrm>
            <a:off x="1261944" y="302058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However, depreciation reduces taxable income.</a:t>
            </a:r>
          </a:p>
        </p:txBody>
      </p:sp>
      <p:sp>
        <p:nvSpPr>
          <p:cNvPr id="409" name="Rounded Rectangle 408"/>
          <p:cNvSpPr/>
          <p:nvPr/>
        </p:nvSpPr>
        <p:spPr>
          <a:xfrm>
            <a:off x="658440" y="3532646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0" name="Rounded Rectangle 409"/>
          <p:cNvSpPr/>
          <p:nvPr/>
        </p:nvSpPr>
        <p:spPr>
          <a:xfrm>
            <a:off x="768168" y="3633230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411" name="TextBox 410"/>
          <p:cNvSpPr txBox="1"/>
          <p:nvPr/>
        </p:nvSpPr>
        <p:spPr>
          <a:xfrm>
            <a:off x="1261944" y="3550934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Lower taxable income reduces tax paid.</a:t>
            </a:r>
          </a:p>
        </p:txBody>
      </p:sp>
      <p:sp>
        <p:nvSpPr>
          <p:cNvPr id="412" name="Rounded Rectangle 411"/>
          <p:cNvSpPr/>
          <p:nvPr/>
        </p:nvSpPr>
        <p:spPr>
          <a:xfrm>
            <a:off x="658440" y="406299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3" name="Rounded Rectangle 412"/>
          <p:cNvSpPr/>
          <p:nvPr/>
        </p:nvSpPr>
        <p:spPr>
          <a:xfrm>
            <a:off x="768168" y="416358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414" name="TextBox 413"/>
          <p:cNvSpPr txBox="1"/>
          <p:nvPr/>
        </p:nvSpPr>
        <p:spPr>
          <a:xfrm>
            <a:off x="1261944" y="408128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This tax saving is called the depreciation tax shield.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TAX EFFECTS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4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After-Tax Cash Flows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5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Capital budgeting should use cash flows after taxes.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6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7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19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8" name="Text 5"/>
          <p:cNvSpPr/>
          <p:nvPr/>
        </p:nvSpPr>
        <p:spPr>
          <a:xfrm>
            <a:off x="640080" y="2055973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0" name="Shape 7"/>
          <p:cNvSpPr/>
          <p:nvPr/>
        </p:nvSpPr>
        <p:spPr>
          <a:xfrm>
            <a:off x="502920" y="1927813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11" name="Shape 8"/>
          <p:cNvSpPr/>
          <p:nvPr/>
        </p:nvSpPr>
        <p:spPr>
          <a:xfrm>
            <a:off x="5989320" y="2108569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12" name="Text 9"/>
          <p:cNvSpPr/>
          <p:nvPr/>
        </p:nvSpPr>
        <p:spPr>
          <a:xfrm>
            <a:off x="6217920" y="2328169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After-tax perspective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3" name="Text 10"/>
          <p:cNvSpPr/>
          <p:nvPr/>
        </p:nvSpPr>
        <p:spPr>
          <a:xfrm>
            <a:off x="6217920" y="2812729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2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After-tax CF = Cash benefit after tax payments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4" name="Text 11"/>
          <p:cNvSpPr/>
          <p:nvPr/>
        </p:nvSpPr>
        <p:spPr>
          <a:xfrm>
            <a:off x="6309360" y="3663049"/>
            <a:ext cx="457164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Use taxes on operating income and taxable salvage gains.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Focus on cash, not accounting income alone.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5" name="Shape 12"/>
          <p:cNvSpPr/>
          <p:nvPr/>
        </p:nvSpPr>
        <p:spPr>
          <a:xfrm>
            <a:off x="502920" y="4917973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16" name="Shape 13"/>
          <p:cNvSpPr/>
          <p:nvPr/>
        </p:nvSpPr>
        <p:spPr>
          <a:xfrm>
            <a:off x="5989320" y="4917973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17" name="Text 14"/>
          <p:cNvSpPr/>
          <p:nvPr/>
        </p:nvSpPr>
        <p:spPr>
          <a:xfrm>
            <a:off x="704160" y="5036773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8" name="Text 15"/>
          <p:cNvSpPr/>
          <p:nvPr/>
        </p:nvSpPr>
        <p:spPr>
          <a:xfrm>
            <a:off x="2194560" y="4982053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project is acceptable only if it creates value after tax effects.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9" name="Text 16"/>
          <p:cNvSpPr/>
          <p:nvPr/>
        </p:nvSpPr>
        <p:spPr>
          <a:xfrm>
            <a:off x="6190560" y="5036773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0" name="Text 17"/>
          <p:cNvSpPr/>
          <p:nvPr/>
        </p:nvSpPr>
        <p:spPr>
          <a:xfrm>
            <a:off x="7863840" y="4972693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$100,000 pre-tax benefit at 30% tax leaves $70,000 after tax.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1" name="Rounded Rectangle 420"/>
          <p:cNvSpPr/>
          <p:nvPr/>
        </p:nvSpPr>
        <p:spPr>
          <a:xfrm>
            <a:off x="658440" y="251288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2" name="Rounded Rectangle 421"/>
          <p:cNvSpPr/>
          <p:nvPr/>
        </p:nvSpPr>
        <p:spPr>
          <a:xfrm>
            <a:off x="768168" y="261346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423" name="TextBox 422"/>
          <p:cNvSpPr txBox="1"/>
          <p:nvPr/>
        </p:nvSpPr>
        <p:spPr>
          <a:xfrm>
            <a:off x="1261944" y="253117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Taxes are real cash payments, so they affect value.</a:t>
            </a:r>
          </a:p>
        </p:txBody>
      </p:sp>
      <p:sp>
        <p:nvSpPr>
          <p:cNvPr id="424" name="Rounded Rectangle 423"/>
          <p:cNvSpPr/>
          <p:nvPr/>
        </p:nvSpPr>
        <p:spPr>
          <a:xfrm>
            <a:off x="658440" y="304323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5" name="Rounded Rectangle 424"/>
          <p:cNvSpPr/>
          <p:nvPr/>
        </p:nvSpPr>
        <p:spPr>
          <a:xfrm>
            <a:off x="768168" y="314382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426" name="TextBox 425"/>
          <p:cNvSpPr txBox="1"/>
          <p:nvPr/>
        </p:nvSpPr>
        <p:spPr>
          <a:xfrm>
            <a:off x="1261944" y="306152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Revenues, operating costs, depreciation, and salvage values can affect taxes.</a:t>
            </a:r>
          </a:p>
        </p:txBody>
      </p:sp>
      <p:sp>
        <p:nvSpPr>
          <p:cNvPr id="427" name="Rounded Rectangle 426"/>
          <p:cNvSpPr/>
          <p:nvPr/>
        </p:nvSpPr>
        <p:spPr>
          <a:xfrm>
            <a:off x="658440" y="357358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8" name="Rounded Rectangle 427"/>
          <p:cNvSpPr/>
          <p:nvPr/>
        </p:nvSpPr>
        <p:spPr>
          <a:xfrm>
            <a:off x="768168" y="367417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429" name="TextBox 428"/>
          <p:cNvSpPr txBox="1"/>
          <p:nvPr/>
        </p:nvSpPr>
        <p:spPr>
          <a:xfrm>
            <a:off x="1261944" y="359187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After-tax analysis prevents overestimating project benefits.</a:t>
            </a:r>
          </a:p>
        </p:txBody>
      </p:sp>
      <p:sp>
        <p:nvSpPr>
          <p:cNvPr id="430" name="Rounded Rectangle 429"/>
          <p:cNvSpPr/>
          <p:nvPr/>
        </p:nvSpPr>
        <p:spPr>
          <a:xfrm>
            <a:off x="658440" y="410394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1" name="Rounded Rectangle 430"/>
          <p:cNvSpPr/>
          <p:nvPr/>
        </p:nvSpPr>
        <p:spPr>
          <a:xfrm>
            <a:off x="768168" y="420452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432" name="TextBox 431"/>
          <p:cNvSpPr txBox="1"/>
          <p:nvPr/>
        </p:nvSpPr>
        <p:spPr>
          <a:xfrm>
            <a:off x="1261944" y="412222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 required return should be applied to after-tax cash flows.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METHOD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2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 dirty="0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Payback Period</a:t>
            </a:r>
            <a:endParaRPr lang="en-US" sz="26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3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Payback measures how long it takes to recover the initial investment.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4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5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20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6" name="Text 5"/>
          <p:cNvSpPr/>
          <p:nvPr/>
        </p:nvSpPr>
        <p:spPr>
          <a:xfrm>
            <a:off x="640080" y="2069621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8" name="Shape 7"/>
          <p:cNvSpPr/>
          <p:nvPr/>
        </p:nvSpPr>
        <p:spPr>
          <a:xfrm>
            <a:off x="502920" y="1941461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29" name="Shape 8"/>
          <p:cNvSpPr/>
          <p:nvPr/>
        </p:nvSpPr>
        <p:spPr>
          <a:xfrm>
            <a:off x="5989320" y="2122216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30" name="Text 9"/>
          <p:cNvSpPr/>
          <p:nvPr/>
        </p:nvSpPr>
        <p:spPr>
          <a:xfrm>
            <a:off x="6217920" y="2341816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Payback rule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1" name="Text 10"/>
          <p:cNvSpPr/>
          <p:nvPr/>
        </p:nvSpPr>
        <p:spPr>
          <a:xfrm>
            <a:off x="6217920" y="2826376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2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Payback = Years before recovery + Unrecovered Cost / Next Cash Flow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2" name="Text 11"/>
          <p:cNvSpPr/>
          <p:nvPr/>
        </p:nvSpPr>
        <p:spPr>
          <a:xfrm>
            <a:off x="6309360" y="3676696"/>
            <a:ext cx="457164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Shorter payback is generally preferred.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But payback does not directly measure value creation.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3" name="Shape 12"/>
          <p:cNvSpPr/>
          <p:nvPr/>
        </p:nvSpPr>
        <p:spPr>
          <a:xfrm>
            <a:off x="502920" y="4931621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34" name="Shape 13"/>
          <p:cNvSpPr/>
          <p:nvPr/>
        </p:nvSpPr>
        <p:spPr>
          <a:xfrm>
            <a:off x="5989320" y="4931621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35" name="Text 14"/>
          <p:cNvSpPr/>
          <p:nvPr/>
        </p:nvSpPr>
        <p:spPr>
          <a:xfrm>
            <a:off x="704160" y="5050421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6" name="Text 15"/>
          <p:cNvSpPr/>
          <p:nvPr/>
        </p:nvSpPr>
        <p:spPr>
          <a:xfrm>
            <a:off x="2194560" y="4995701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Payback is a risk and liquidity screen, not the best value measure.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7" name="Text 16"/>
          <p:cNvSpPr/>
          <p:nvPr/>
        </p:nvSpPr>
        <p:spPr>
          <a:xfrm>
            <a:off x="6190560" y="5050421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8" name="Text 17"/>
          <p:cNvSpPr/>
          <p:nvPr/>
        </p:nvSpPr>
        <p:spPr>
          <a:xfrm>
            <a:off x="7863840" y="4986341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If $20,000 remains unrecovered and next cash flow is $40,000, add 0.5 year.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9" name="Rounded Rectangle 438"/>
          <p:cNvSpPr/>
          <p:nvPr/>
        </p:nvSpPr>
        <p:spPr>
          <a:xfrm>
            <a:off x="658440" y="2526533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0" name="Rounded Rectangle 439"/>
          <p:cNvSpPr/>
          <p:nvPr/>
        </p:nvSpPr>
        <p:spPr>
          <a:xfrm>
            <a:off x="768168" y="2627117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441" name="TextBox 440"/>
          <p:cNvSpPr txBox="1"/>
          <p:nvPr/>
        </p:nvSpPr>
        <p:spPr>
          <a:xfrm>
            <a:off x="1261944" y="2544821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Payback focuses on cash recovery speed.</a:t>
            </a:r>
          </a:p>
        </p:txBody>
      </p:sp>
      <p:sp>
        <p:nvSpPr>
          <p:cNvPr id="442" name="Rounded Rectangle 441"/>
          <p:cNvSpPr/>
          <p:nvPr/>
        </p:nvSpPr>
        <p:spPr>
          <a:xfrm>
            <a:off x="658440" y="305688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3" name="Rounded Rectangle 442"/>
          <p:cNvSpPr/>
          <p:nvPr/>
        </p:nvSpPr>
        <p:spPr>
          <a:xfrm>
            <a:off x="768168" y="315746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444" name="TextBox 443"/>
          <p:cNvSpPr txBox="1"/>
          <p:nvPr/>
        </p:nvSpPr>
        <p:spPr>
          <a:xfrm>
            <a:off x="1261944" y="307517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It is easy to understand and useful for liquidity concerns.</a:t>
            </a:r>
          </a:p>
        </p:txBody>
      </p:sp>
      <p:sp>
        <p:nvSpPr>
          <p:cNvPr id="445" name="Rounded Rectangle 444"/>
          <p:cNvSpPr/>
          <p:nvPr/>
        </p:nvSpPr>
        <p:spPr>
          <a:xfrm>
            <a:off x="658440" y="358723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6" name="Rounded Rectangle 445"/>
          <p:cNvSpPr/>
          <p:nvPr/>
        </p:nvSpPr>
        <p:spPr>
          <a:xfrm>
            <a:off x="768168" y="368782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447" name="TextBox 446"/>
          <p:cNvSpPr txBox="1"/>
          <p:nvPr/>
        </p:nvSpPr>
        <p:spPr>
          <a:xfrm>
            <a:off x="1261944" y="360552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It ignores cash flows after the payback point.</a:t>
            </a:r>
          </a:p>
        </p:txBody>
      </p:sp>
      <p:sp>
        <p:nvSpPr>
          <p:cNvPr id="448" name="Rounded Rectangle 447"/>
          <p:cNvSpPr/>
          <p:nvPr/>
        </p:nvSpPr>
        <p:spPr>
          <a:xfrm>
            <a:off x="658440" y="411758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9" name="Rounded Rectangle 448"/>
          <p:cNvSpPr/>
          <p:nvPr/>
        </p:nvSpPr>
        <p:spPr>
          <a:xfrm>
            <a:off x="768168" y="421817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450" name="TextBox 449"/>
          <p:cNvSpPr txBox="1"/>
          <p:nvPr/>
        </p:nvSpPr>
        <p:spPr>
          <a:xfrm>
            <a:off x="1261944" y="413587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It also ignores the time value of money.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METHOD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40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sz="2600" b="1" dirty="0">
                <a:solidFill>
                  <a:srgbClr val="0B2D4D"/>
                </a:solidFill>
                <a:latin typeface="Aptos Display"/>
              </a:rPr>
              <a:t>Enrichment: Discounted Payback Period</a:t>
            </a:r>
            <a:endParaRPr lang="en-US" sz="2600" b="1" dirty="0">
              <a:solidFill>
                <a:srgbClr val="0B2D4D"/>
              </a:solidFill>
              <a:latin typeface="Aptos Display"/>
            </a:endParaRPr>
          </a:p>
        </p:txBody>
      </p:sp>
      <p:sp>
        <p:nvSpPr>
          <p:cNvPr id="441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Discounted payback uses present values instead of nominal cash flows.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42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43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21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44" name="Text 5"/>
          <p:cNvSpPr/>
          <p:nvPr/>
        </p:nvSpPr>
        <p:spPr>
          <a:xfrm>
            <a:off x="640080" y="2028680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46" name="Shape 7"/>
          <p:cNvSpPr/>
          <p:nvPr/>
        </p:nvSpPr>
        <p:spPr>
          <a:xfrm>
            <a:off x="502920" y="1900520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47" name="Shape 8"/>
          <p:cNvSpPr/>
          <p:nvPr/>
        </p:nvSpPr>
        <p:spPr>
          <a:xfrm>
            <a:off x="7178040" y="2997800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48" name="Shape 9"/>
          <p:cNvSpPr/>
          <p:nvPr/>
        </p:nvSpPr>
        <p:spPr>
          <a:xfrm>
            <a:off x="8448840" y="2997800"/>
            <a:ext cx="10080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49" name="Shape 10"/>
          <p:cNvSpPr/>
          <p:nvPr/>
        </p:nvSpPr>
        <p:spPr>
          <a:xfrm>
            <a:off x="9720000" y="2997800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50" name="Shape 11"/>
          <p:cNvSpPr/>
          <p:nvPr/>
        </p:nvSpPr>
        <p:spPr>
          <a:xfrm>
            <a:off x="6035040" y="260468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51" name="Shape 12"/>
          <p:cNvSpPr/>
          <p:nvPr/>
        </p:nvSpPr>
        <p:spPr>
          <a:xfrm>
            <a:off x="7306200" y="260468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52" name="Shape 13"/>
          <p:cNvSpPr/>
          <p:nvPr/>
        </p:nvSpPr>
        <p:spPr>
          <a:xfrm>
            <a:off x="8577000" y="260468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53" name="Shape 14"/>
          <p:cNvSpPr/>
          <p:nvPr/>
        </p:nvSpPr>
        <p:spPr>
          <a:xfrm>
            <a:off x="9848160" y="260468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54" name="Text 15"/>
          <p:cNvSpPr/>
          <p:nvPr/>
        </p:nvSpPr>
        <p:spPr>
          <a:xfrm>
            <a:off x="6035040" y="265040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Cash flow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55" name="Text 16"/>
          <p:cNvSpPr/>
          <p:nvPr/>
        </p:nvSpPr>
        <p:spPr>
          <a:xfrm>
            <a:off x="6080760" y="290636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Estimate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56" name="Text 17"/>
          <p:cNvSpPr/>
          <p:nvPr/>
        </p:nvSpPr>
        <p:spPr>
          <a:xfrm>
            <a:off x="7306200" y="265040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Discount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57" name="Text 18"/>
          <p:cNvSpPr/>
          <p:nvPr/>
        </p:nvSpPr>
        <p:spPr>
          <a:xfrm>
            <a:off x="7351920" y="290636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PV using 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58" name="Text 19"/>
          <p:cNvSpPr/>
          <p:nvPr/>
        </p:nvSpPr>
        <p:spPr>
          <a:xfrm>
            <a:off x="8577000" y="265040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Accumulate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59" name="Text 20"/>
          <p:cNvSpPr/>
          <p:nvPr/>
        </p:nvSpPr>
        <p:spPr>
          <a:xfrm>
            <a:off x="8622720" y="290636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PV recovery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0" name="Text 21"/>
          <p:cNvSpPr/>
          <p:nvPr/>
        </p:nvSpPr>
        <p:spPr>
          <a:xfrm>
            <a:off x="9848160" y="265040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Payback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1" name="Text 22"/>
          <p:cNvSpPr/>
          <p:nvPr/>
        </p:nvSpPr>
        <p:spPr>
          <a:xfrm>
            <a:off x="9893880" y="290636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Time to recover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2" name="Shape 23"/>
          <p:cNvSpPr/>
          <p:nvPr/>
        </p:nvSpPr>
        <p:spPr>
          <a:xfrm>
            <a:off x="502920" y="4890680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63" name="Shape 24"/>
          <p:cNvSpPr/>
          <p:nvPr/>
        </p:nvSpPr>
        <p:spPr>
          <a:xfrm>
            <a:off x="5989320" y="4890680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64" name="Text 25"/>
          <p:cNvSpPr/>
          <p:nvPr/>
        </p:nvSpPr>
        <p:spPr>
          <a:xfrm>
            <a:off x="704160" y="5009480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5" name="Text 26"/>
          <p:cNvSpPr/>
          <p:nvPr/>
        </p:nvSpPr>
        <p:spPr>
          <a:xfrm>
            <a:off x="2194560" y="4954760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Discounted payback is better than simple payback, but NPV is still stronger.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6" name="Text 27"/>
          <p:cNvSpPr/>
          <p:nvPr/>
        </p:nvSpPr>
        <p:spPr>
          <a:xfrm>
            <a:off x="6190560" y="5009480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7" name="Text 28"/>
          <p:cNvSpPr/>
          <p:nvPr/>
        </p:nvSpPr>
        <p:spPr>
          <a:xfrm>
            <a:off x="7863840" y="4945400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project may pay back in 3 years normally but require 3.6 years on a discounted basis.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8" name="Rounded Rectangle 467"/>
          <p:cNvSpPr/>
          <p:nvPr/>
        </p:nvSpPr>
        <p:spPr>
          <a:xfrm>
            <a:off x="658440" y="248559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9" name="Rounded Rectangle 468"/>
          <p:cNvSpPr/>
          <p:nvPr/>
        </p:nvSpPr>
        <p:spPr>
          <a:xfrm>
            <a:off x="768168" y="258617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470" name="TextBox 469"/>
          <p:cNvSpPr txBox="1"/>
          <p:nvPr/>
        </p:nvSpPr>
        <p:spPr>
          <a:xfrm>
            <a:off x="1261944" y="250388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Discounted payback improves payback by recognizing time value of money.</a:t>
            </a:r>
          </a:p>
        </p:txBody>
      </p:sp>
      <p:sp>
        <p:nvSpPr>
          <p:cNvPr id="471" name="Rounded Rectangle 470"/>
          <p:cNvSpPr/>
          <p:nvPr/>
        </p:nvSpPr>
        <p:spPr>
          <a:xfrm>
            <a:off x="658440" y="301594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2" name="Rounded Rectangle 471"/>
          <p:cNvSpPr/>
          <p:nvPr/>
        </p:nvSpPr>
        <p:spPr>
          <a:xfrm>
            <a:off x="768168" y="311652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473" name="TextBox 472"/>
          <p:cNvSpPr txBox="1"/>
          <p:nvPr/>
        </p:nvSpPr>
        <p:spPr>
          <a:xfrm>
            <a:off x="1261944" y="303423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Each cash flow is discounted before calculating recovery time.</a:t>
            </a:r>
          </a:p>
        </p:txBody>
      </p:sp>
      <p:sp>
        <p:nvSpPr>
          <p:cNvPr id="474" name="Rounded Rectangle 473"/>
          <p:cNvSpPr/>
          <p:nvPr/>
        </p:nvSpPr>
        <p:spPr>
          <a:xfrm>
            <a:off x="658440" y="3546296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5" name="Rounded Rectangle 474"/>
          <p:cNvSpPr/>
          <p:nvPr/>
        </p:nvSpPr>
        <p:spPr>
          <a:xfrm>
            <a:off x="768168" y="3646880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1261944" y="3564584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It is more conservative than simple payback.</a:t>
            </a:r>
          </a:p>
        </p:txBody>
      </p:sp>
      <p:sp>
        <p:nvSpPr>
          <p:cNvPr id="477" name="Rounded Rectangle 476"/>
          <p:cNvSpPr/>
          <p:nvPr/>
        </p:nvSpPr>
        <p:spPr>
          <a:xfrm>
            <a:off x="658440" y="407664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8" name="Rounded Rectangle 477"/>
          <p:cNvSpPr/>
          <p:nvPr/>
        </p:nvSpPr>
        <p:spPr>
          <a:xfrm>
            <a:off x="768168" y="417723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479" name="TextBox 478"/>
          <p:cNvSpPr txBox="1"/>
          <p:nvPr/>
        </p:nvSpPr>
        <p:spPr>
          <a:xfrm>
            <a:off x="1261944" y="409493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It still ignores cash flows after the discounted payback point.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METHOD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9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Net Present Value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0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NPV is the present value of project cash inflows minus project cost.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1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2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22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3" name="Text 5"/>
          <p:cNvSpPr/>
          <p:nvPr/>
        </p:nvSpPr>
        <p:spPr>
          <a:xfrm>
            <a:off x="640080" y="1755720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5" name="Shape 7"/>
          <p:cNvSpPr/>
          <p:nvPr/>
        </p:nvSpPr>
        <p:spPr>
          <a:xfrm>
            <a:off x="502920" y="1627560"/>
            <a:ext cx="5211720" cy="2633040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76" name="Shape 8"/>
          <p:cNvSpPr/>
          <p:nvPr/>
        </p:nvSpPr>
        <p:spPr>
          <a:xfrm>
            <a:off x="5989320" y="1776417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77" name="Text 9"/>
          <p:cNvSpPr/>
          <p:nvPr/>
        </p:nvSpPr>
        <p:spPr>
          <a:xfrm>
            <a:off x="6217920" y="1996017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Net present value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8" name="Text 10"/>
          <p:cNvSpPr/>
          <p:nvPr/>
        </p:nvSpPr>
        <p:spPr>
          <a:xfrm>
            <a:off x="6217920" y="2480577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2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NPV = Σ CFt/(1+r)^t − Initial Investment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9" name="Text 11"/>
          <p:cNvSpPr/>
          <p:nvPr/>
        </p:nvSpPr>
        <p:spPr>
          <a:xfrm>
            <a:off x="6309360" y="3330897"/>
            <a:ext cx="457164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CFt = cash flow in period t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 = required return or project discount rate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0" name="Shape 12"/>
          <p:cNvSpPr/>
          <p:nvPr/>
        </p:nvSpPr>
        <p:spPr>
          <a:xfrm>
            <a:off x="502920" y="4617720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81" name="Shape 13"/>
          <p:cNvSpPr/>
          <p:nvPr/>
        </p:nvSpPr>
        <p:spPr>
          <a:xfrm>
            <a:off x="5989320" y="4617720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82" name="Text 14"/>
          <p:cNvSpPr/>
          <p:nvPr/>
        </p:nvSpPr>
        <p:spPr>
          <a:xfrm>
            <a:off x="704160" y="4736520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3" name="Text 15"/>
          <p:cNvSpPr/>
          <p:nvPr/>
        </p:nvSpPr>
        <p:spPr>
          <a:xfrm>
            <a:off x="2194560" y="4681800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NPV is the primary capital budgeting decision tool.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4" name="Text 16"/>
          <p:cNvSpPr/>
          <p:nvPr/>
        </p:nvSpPr>
        <p:spPr>
          <a:xfrm>
            <a:off x="6190560" y="4736520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5" name="Text 17"/>
          <p:cNvSpPr/>
          <p:nvPr/>
        </p:nvSpPr>
        <p:spPr>
          <a:xfrm>
            <a:off x="7863840" y="4672440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If PV of cash inflows is $118,000 and cost is $100,000, NPV = $18,000.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6" name="Rounded Rectangle 485"/>
          <p:cNvSpPr/>
          <p:nvPr/>
        </p:nvSpPr>
        <p:spPr>
          <a:xfrm>
            <a:off x="658440" y="221263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7" name="Rounded Rectangle 486"/>
          <p:cNvSpPr/>
          <p:nvPr/>
        </p:nvSpPr>
        <p:spPr>
          <a:xfrm>
            <a:off x="768168" y="231321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488" name="TextBox 487"/>
          <p:cNvSpPr txBox="1"/>
          <p:nvPr/>
        </p:nvSpPr>
        <p:spPr>
          <a:xfrm>
            <a:off x="1261944" y="223092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NPV discounts future cash flows at the required return.</a:t>
            </a:r>
          </a:p>
        </p:txBody>
      </p:sp>
      <p:sp>
        <p:nvSpPr>
          <p:cNvPr id="489" name="Rounded Rectangle 488"/>
          <p:cNvSpPr/>
          <p:nvPr/>
        </p:nvSpPr>
        <p:spPr>
          <a:xfrm>
            <a:off x="658440" y="274298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0" name="Rounded Rectangle 489"/>
          <p:cNvSpPr/>
          <p:nvPr/>
        </p:nvSpPr>
        <p:spPr>
          <a:xfrm>
            <a:off x="768168" y="284356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491" name="TextBox 490"/>
          <p:cNvSpPr txBox="1"/>
          <p:nvPr/>
        </p:nvSpPr>
        <p:spPr>
          <a:xfrm>
            <a:off x="1261944" y="276127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It measures the dollar amount of value added by a project.</a:t>
            </a:r>
          </a:p>
        </p:txBody>
      </p:sp>
      <p:sp>
        <p:nvSpPr>
          <p:cNvPr id="492" name="Rounded Rectangle 491"/>
          <p:cNvSpPr/>
          <p:nvPr/>
        </p:nvSpPr>
        <p:spPr>
          <a:xfrm>
            <a:off x="658440" y="3273336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3" name="Rounded Rectangle 492"/>
          <p:cNvSpPr/>
          <p:nvPr/>
        </p:nvSpPr>
        <p:spPr>
          <a:xfrm>
            <a:off x="768168" y="3373920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494" name="TextBox 493"/>
          <p:cNvSpPr txBox="1"/>
          <p:nvPr/>
        </p:nvSpPr>
        <p:spPr>
          <a:xfrm>
            <a:off x="1261944" y="3291624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Positive NPV means the project is expected to create value.</a:t>
            </a:r>
          </a:p>
        </p:txBody>
      </p:sp>
      <p:sp>
        <p:nvSpPr>
          <p:cNvPr id="495" name="Rounded Rectangle 494"/>
          <p:cNvSpPr/>
          <p:nvPr/>
        </p:nvSpPr>
        <p:spPr>
          <a:xfrm>
            <a:off x="658440" y="380368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6" name="Rounded Rectangle 495"/>
          <p:cNvSpPr/>
          <p:nvPr/>
        </p:nvSpPr>
        <p:spPr>
          <a:xfrm>
            <a:off x="768168" y="390427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497" name="TextBox 496"/>
          <p:cNvSpPr txBox="1"/>
          <p:nvPr/>
        </p:nvSpPr>
        <p:spPr>
          <a:xfrm>
            <a:off x="1261944" y="382197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NPV is the most direct method for firm value maximization.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DECISION RULE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7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NPV Decision Rule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8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The NPV rule connects directly to shareholder wealth.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9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0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23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1" name="Text 5"/>
          <p:cNvSpPr/>
          <p:nvPr/>
        </p:nvSpPr>
        <p:spPr>
          <a:xfrm>
            <a:off x="640080" y="2055973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3" name="Shape 7"/>
          <p:cNvSpPr/>
          <p:nvPr/>
        </p:nvSpPr>
        <p:spPr>
          <a:xfrm>
            <a:off x="502920" y="1927813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94" name="Shape 8"/>
          <p:cNvSpPr/>
          <p:nvPr/>
        </p:nvSpPr>
        <p:spPr>
          <a:xfrm>
            <a:off x="5989320" y="2066038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E9FFF7"/>
          </a:solidFill>
          <a:ln w="1524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95" name="Text 9"/>
          <p:cNvSpPr/>
          <p:nvPr/>
        </p:nvSpPr>
        <p:spPr>
          <a:xfrm>
            <a:off x="6217920" y="2285638"/>
            <a:ext cx="466308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A878"/>
                </a:solidFill>
                <a:effectLst/>
                <a:uFillTx/>
                <a:latin typeface="Aptos Display"/>
                <a:ea typeface="Aptos Display"/>
              </a:rPr>
              <a:t>NPV Rule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6" name="Text 10"/>
          <p:cNvSpPr/>
          <p:nvPr/>
        </p:nvSpPr>
        <p:spPr>
          <a:xfrm>
            <a:off x="6309360" y="2925718"/>
            <a:ext cx="2148480" cy="822600"/>
          </a:xfrm>
          <a:prstGeom prst="rect">
            <a:avLst/>
          </a:prstGeom>
          <a:solidFill>
            <a:srgbClr val="FFFFFF"/>
          </a:solidFill>
          <a:ln w="1270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Accept if NPV &gt; 0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7" name="Text 11"/>
          <p:cNvSpPr/>
          <p:nvPr/>
        </p:nvSpPr>
        <p:spPr>
          <a:xfrm>
            <a:off x="8641080" y="2925718"/>
            <a:ext cx="2148480" cy="822600"/>
          </a:xfrm>
          <a:prstGeom prst="rect">
            <a:avLst/>
          </a:prstGeom>
          <a:solidFill>
            <a:srgbClr val="FFFFFF"/>
          </a:solidFill>
          <a:ln w="1270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Reject if NPV &lt; 0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8" name="Shape 12"/>
          <p:cNvSpPr/>
          <p:nvPr/>
        </p:nvSpPr>
        <p:spPr>
          <a:xfrm>
            <a:off x="502920" y="4917973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99" name="Shape 13"/>
          <p:cNvSpPr/>
          <p:nvPr/>
        </p:nvSpPr>
        <p:spPr>
          <a:xfrm>
            <a:off x="5989320" y="4917973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00" name="Text 14"/>
          <p:cNvSpPr/>
          <p:nvPr/>
        </p:nvSpPr>
        <p:spPr>
          <a:xfrm>
            <a:off x="704160" y="5036773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1" name="Text 15"/>
          <p:cNvSpPr/>
          <p:nvPr/>
        </p:nvSpPr>
        <p:spPr>
          <a:xfrm>
            <a:off x="2194560" y="4982053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Positive NPV means the project earns more than investors require.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2" name="Text 16"/>
          <p:cNvSpPr/>
          <p:nvPr/>
        </p:nvSpPr>
        <p:spPr>
          <a:xfrm>
            <a:off x="6190560" y="5036773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3" name="Text 17"/>
          <p:cNvSpPr/>
          <p:nvPr/>
        </p:nvSpPr>
        <p:spPr>
          <a:xfrm>
            <a:off x="7863840" y="4972693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project with NPV of $25,000 is expected to add $25,000 to firm value.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4" name="Rounded Rectangle 503"/>
          <p:cNvSpPr/>
          <p:nvPr/>
        </p:nvSpPr>
        <p:spPr>
          <a:xfrm>
            <a:off x="658440" y="251288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05" name="Rounded Rectangle 504"/>
          <p:cNvSpPr/>
          <p:nvPr/>
        </p:nvSpPr>
        <p:spPr>
          <a:xfrm>
            <a:off x="768168" y="261346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506" name="TextBox 505"/>
          <p:cNvSpPr txBox="1"/>
          <p:nvPr/>
        </p:nvSpPr>
        <p:spPr>
          <a:xfrm>
            <a:off x="1261944" y="253117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Accept a project if NPV is positive.</a:t>
            </a:r>
          </a:p>
        </p:txBody>
      </p:sp>
      <p:sp>
        <p:nvSpPr>
          <p:cNvPr id="507" name="Rounded Rectangle 506"/>
          <p:cNvSpPr/>
          <p:nvPr/>
        </p:nvSpPr>
        <p:spPr>
          <a:xfrm>
            <a:off x="658440" y="304323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08" name="Rounded Rectangle 507"/>
          <p:cNvSpPr/>
          <p:nvPr/>
        </p:nvSpPr>
        <p:spPr>
          <a:xfrm>
            <a:off x="768168" y="314382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509" name="TextBox 508"/>
          <p:cNvSpPr txBox="1"/>
          <p:nvPr/>
        </p:nvSpPr>
        <p:spPr>
          <a:xfrm>
            <a:off x="1261944" y="306152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Reject a project if NPV is negative.</a:t>
            </a:r>
          </a:p>
        </p:txBody>
      </p:sp>
      <p:sp>
        <p:nvSpPr>
          <p:cNvPr id="510" name="Rounded Rectangle 509"/>
          <p:cNvSpPr/>
          <p:nvPr/>
        </p:nvSpPr>
        <p:spPr>
          <a:xfrm>
            <a:off x="658440" y="357358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11" name="Rounded Rectangle 510"/>
          <p:cNvSpPr/>
          <p:nvPr/>
        </p:nvSpPr>
        <p:spPr>
          <a:xfrm>
            <a:off x="768168" y="367417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512" name="TextBox 511"/>
          <p:cNvSpPr txBox="1"/>
          <p:nvPr/>
        </p:nvSpPr>
        <p:spPr>
          <a:xfrm>
            <a:off x="1261944" y="359187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For mutually exclusive projects, choose the project with the highest positive NPV.</a:t>
            </a:r>
          </a:p>
        </p:txBody>
      </p:sp>
      <p:sp>
        <p:nvSpPr>
          <p:cNvPr id="513" name="Rounded Rectangle 512"/>
          <p:cNvSpPr/>
          <p:nvPr/>
        </p:nvSpPr>
        <p:spPr>
          <a:xfrm>
            <a:off x="658440" y="410394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14" name="Rounded Rectangle 513"/>
          <p:cNvSpPr/>
          <p:nvPr/>
        </p:nvSpPr>
        <p:spPr>
          <a:xfrm>
            <a:off x="768168" y="420452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515" name="TextBox 514"/>
          <p:cNvSpPr txBox="1"/>
          <p:nvPr/>
        </p:nvSpPr>
        <p:spPr>
          <a:xfrm>
            <a:off x="1261944" y="412222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NPV shows the expected dollar change in firm value.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VALUE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5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Why NPV Maximizes Firm Value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6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NPV measures the value created after covering the required return.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7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8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24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9" name="Text 5"/>
          <p:cNvSpPr/>
          <p:nvPr/>
        </p:nvSpPr>
        <p:spPr>
          <a:xfrm>
            <a:off x="640080" y="2069620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1" name="Shape 7"/>
          <p:cNvSpPr/>
          <p:nvPr/>
        </p:nvSpPr>
        <p:spPr>
          <a:xfrm>
            <a:off x="502920" y="1941460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12" name="Shape 8"/>
          <p:cNvSpPr/>
          <p:nvPr/>
        </p:nvSpPr>
        <p:spPr>
          <a:xfrm>
            <a:off x="7178040" y="3038740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13" name="Shape 9"/>
          <p:cNvSpPr/>
          <p:nvPr/>
        </p:nvSpPr>
        <p:spPr>
          <a:xfrm>
            <a:off x="8448840" y="3038740"/>
            <a:ext cx="10080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14" name="Shape 10"/>
          <p:cNvSpPr/>
          <p:nvPr/>
        </p:nvSpPr>
        <p:spPr>
          <a:xfrm>
            <a:off x="9720000" y="3038740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15" name="Shape 11"/>
          <p:cNvSpPr/>
          <p:nvPr/>
        </p:nvSpPr>
        <p:spPr>
          <a:xfrm>
            <a:off x="6035040" y="264562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16" name="Shape 12"/>
          <p:cNvSpPr/>
          <p:nvPr/>
        </p:nvSpPr>
        <p:spPr>
          <a:xfrm>
            <a:off x="7306200" y="264562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17" name="Shape 13"/>
          <p:cNvSpPr/>
          <p:nvPr/>
        </p:nvSpPr>
        <p:spPr>
          <a:xfrm>
            <a:off x="8577000" y="264562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18" name="Shape 14"/>
          <p:cNvSpPr/>
          <p:nvPr/>
        </p:nvSpPr>
        <p:spPr>
          <a:xfrm>
            <a:off x="9848160" y="264562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19" name="Text 15"/>
          <p:cNvSpPr/>
          <p:nvPr/>
        </p:nvSpPr>
        <p:spPr>
          <a:xfrm>
            <a:off x="6035040" y="269134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Project CF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0" name="Text 16"/>
          <p:cNvSpPr/>
          <p:nvPr/>
        </p:nvSpPr>
        <p:spPr>
          <a:xfrm>
            <a:off x="6080760" y="294730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Expected benefits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1" name="Text 17"/>
          <p:cNvSpPr/>
          <p:nvPr/>
        </p:nvSpPr>
        <p:spPr>
          <a:xfrm>
            <a:off x="7306200" y="269134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Discount rate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2" name="Text 18"/>
          <p:cNvSpPr/>
          <p:nvPr/>
        </p:nvSpPr>
        <p:spPr>
          <a:xfrm>
            <a:off x="7351920" y="294730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Required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3" name="Text 19"/>
          <p:cNvSpPr/>
          <p:nvPr/>
        </p:nvSpPr>
        <p:spPr>
          <a:xfrm>
            <a:off x="8577000" y="269134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NPV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4" name="Text 20"/>
          <p:cNvSpPr/>
          <p:nvPr/>
        </p:nvSpPr>
        <p:spPr>
          <a:xfrm>
            <a:off x="8622720" y="294730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Value added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5" name="Text 21"/>
          <p:cNvSpPr/>
          <p:nvPr/>
        </p:nvSpPr>
        <p:spPr>
          <a:xfrm>
            <a:off x="9848160" y="269134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Firm value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6" name="Text 22"/>
          <p:cNvSpPr/>
          <p:nvPr/>
        </p:nvSpPr>
        <p:spPr>
          <a:xfrm>
            <a:off x="9893880" y="294730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Increases if NPV &gt; 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7" name="Shape 23"/>
          <p:cNvSpPr/>
          <p:nvPr/>
        </p:nvSpPr>
        <p:spPr>
          <a:xfrm>
            <a:off x="502920" y="4931620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28" name="Shape 24"/>
          <p:cNvSpPr/>
          <p:nvPr/>
        </p:nvSpPr>
        <p:spPr>
          <a:xfrm>
            <a:off x="5989320" y="4931620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29" name="Text 25"/>
          <p:cNvSpPr/>
          <p:nvPr/>
        </p:nvSpPr>
        <p:spPr>
          <a:xfrm>
            <a:off x="704160" y="5050420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0" name="Text 26"/>
          <p:cNvSpPr/>
          <p:nvPr/>
        </p:nvSpPr>
        <p:spPr>
          <a:xfrm>
            <a:off x="2194560" y="4995700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NPV is not just a calculation; it is the value creation test.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1" name="Text 27"/>
          <p:cNvSpPr/>
          <p:nvPr/>
        </p:nvSpPr>
        <p:spPr>
          <a:xfrm>
            <a:off x="6190560" y="5050420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2" name="Text 28"/>
          <p:cNvSpPr/>
          <p:nvPr/>
        </p:nvSpPr>
        <p:spPr>
          <a:xfrm>
            <a:off x="7863840" y="4986340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project with NPV = $0 earns exactly the required return; positive NPV earns more.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3" name="Rounded Rectangle 532"/>
          <p:cNvSpPr/>
          <p:nvPr/>
        </p:nvSpPr>
        <p:spPr>
          <a:xfrm>
            <a:off x="658440" y="252653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4" name="Rounded Rectangle 533"/>
          <p:cNvSpPr/>
          <p:nvPr/>
        </p:nvSpPr>
        <p:spPr>
          <a:xfrm>
            <a:off x="768168" y="262711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535" name="TextBox 534"/>
          <p:cNvSpPr txBox="1"/>
          <p:nvPr/>
        </p:nvSpPr>
        <p:spPr>
          <a:xfrm>
            <a:off x="1261944" y="254482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Firm value is based on expected cash flows discounted for risk.</a:t>
            </a:r>
          </a:p>
        </p:txBody>
      </p:sp>
      <p:sp>
        <p:nvSpPr>
          <p:cNvPr id="536" name="Rounded Rectangle 535"/>
          <p:cNvSpPr/>
          <p:nvPr/>
        </p:nvSpPr>
        <p:spPr>
          <a:xfrm>
            <a:off x="658440" y="305688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7" name="Rounded Rectangle 536"/>
          <p:cNvSpPr/>
          <p:nvPr/>
        </p:nvSpPr>
        <p:spPr>
          <a:xfrm>
            <a:off x="768168" y="315746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538" name="TextBox 537"/>
          <p:cNvSpPr txBox="1"/>
          <p:nvPr/>
        </p:nvSpPr>
        <p:spPr>
          <a:xfrm>
            <a:off x="1261944" y="307517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NPV uses exactly the same valuation logic.</a:t>
            </a:r>
          </a:p>
        </p:txBody>
      </p:sp>
      <p:sp>
        <p:nvSpPr>
          <p:cNvPr id="539" name="Rounded Rectangle 538"/>
          <p:cNvSpPr/>
          <p:nvPr/>
        </p:nvSpPr>
        <p:spPr>
          <a:xfrm>
            <a:off x="658440" y="3587236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0" name="Rounded Rectangle 539"/>
          <p:cNvSpPr/>
          <p:nvPr/>
        </p:nvSpPr>
        <p:spPr>
          <a:xfrm>
            <a:off x="768168" y="3687820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541" name="TextBox 540"/>
          <p:cNvSpPr txBox="1"/>
          <p:nvPr/>
        </p:nvSpPr>
        <p:spPr>
          <a:xfrm>
            <a:off x="1261944" y="3605524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If NPV is positive, the project adds value beyond its cost.</a:t>
            </a:r>
          </a:p>
        </p:txBody>
      </p:sp>
      <p:sp>
        <p:nvSpPr>
          <p:cNvPr id="542" name="Rounded Rectangle 541"/>
          <p:cNvSpPr/>
          <p:nvPr/>
        </p:nvSpPr>
        <p:spPr>
          <a:xfrm>
            <a:off x="658440" y="411758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3" name="Rounded Rectangle 542"/>
          <p:cNvSpPr/>
          <p:nvPr/>
        </p:nvSpPr>
        <p:spPr>
          <a:xfrm>
            <a:off x="768168" y="421817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544" name="TextBox 543"/>
          <p:cNvSpPr txBox="1"/>
          <p:nvPr/>
        </p:nvSpPr>
        <p:spPr>
          <a:xfrm>
            <a:off x="1261944" y="413587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Therefore, NPV supports value maximization.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METHOD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4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Internal Rate of Return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5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IRR is the discount rate that makes NPV equal zero.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6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7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25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8" name="Text 5"/>
          <p:cNvSpPr/>
          <p:nvPr/>
        </p:nvSpPr>
        <p:spPr>
          <a:xfrm>
            <a:off x="640080" y="2001381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0" name="Shape 7"/>
          <p:cNvSpPr/>
          <p:nvPr/>
        </p:nvSpPr>
        <p:spPr>
          <a:xfrm>
            <a:off x="502920" y="1873221"/>
            <a:ext cx="5211720" cy="1658460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41" name="Shape 8"/>
          <p:cNvSpPr/>
          <p:nvPr/>
        </p:nvSpPr>
        <p:spPr>
          <a:xfrm>
            <a:off x="5989320" y="2043344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42" name="Text 9"/>
          <p:cNvSpPr/>
          <p:nvPr/>
        </p:nvSpPr>
        <p:spPr>
          <a:xfrm>
            <a:off x="6217920" y="2262944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IRR definition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3" name="Text 10"/>
          <p:cNvSpPr/>
          <p:nvPr/>
        </p:nvSpPr>
        <p:spPr>
          <a:xfrm>
            <a:off x="6217920" y="2747504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2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IRR is the rate where NPV = 0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4" name="Text 11"/>
          <p:cNvSpPr/>
          <p:nvPr/>
        </p:nvSpPr>
        <p:spPr>
          <a:xfrm>
            <a:off x="6309360" y="3597824"/>
            <a:ext cx="457164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At IRR: PV inflows = initial investment.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Compare IRR with the required return.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5" name="Shape 12"/>
          <p:cNvSpPr/>
          <p:nvPr/>
        </p:nvSpPr>
        <p:spPr>
          <a:xfrm>
            <a:off x="502920" y="4863381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46" name="Shape 13"/>
          <p:cNvSpPr/>
          <p:nvPr/>
        </p:nvSpPr>
        <p:spPr>
          <a:xfrm>
            <a:off x="5989320" y="4863381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47" name="Text 14"/>
          <p:cNvSpPr/>
          <p:nvPr/>
        </p:nvSpPr>
        <p:spPr>
          <a:xfrm>
            <a:off x="704160" y="4982181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8" name="Text 15"/>
          <p:cNvSpPr/>
          <p:nvPr/>
        </p:nvSpPr>
        <p:spPr>
          <a:xfrm>
            <a:off x="2194560" y="4927461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IRR is useful, but it should not replace NPV when rankings conflict.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9" name="Text 16"/>
          <p:cNvSpPr/>
          <p:nvPr/>
        </p:nvSpPr>
        <p:spPr>
          <a:xfrm>
            <a:off x="6190560" y="4982181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0" name="Text 17"/>
          <p:cNvSpPr/>
          <p:nvPr/>
        </p:nvSpPr>
        <p:spPr>
          <a:xfrm>
            <a:off x="7863840" y="4918101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If IRR is 16% and required return is 10%, the project passes the IRR rule.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1" name="Rounded Rectangle 550"/>
          <p:cNvSpPr/>
          <p:nvPr/>
        </p:nvSpPr>
        <p:spPr>
          <a:xfrm>
            <a:off x="658440" y="2458293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2" name="Rounded Rectangle 551"/>
          <p:cNvSpPr/>
          <p:nvPr/>
        </p:nvSpPr>
        <p:spPr>
          <a:xfrm>
            <a:off x="768168" y="2558877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553" name="TextBox 552"/>
          <p:cNvSpPr txBox="1"/>
          <p:nvPr/>
        </p:nvSpPr>
        <p:spPr>
          <a:xfrm>
            <a:off x="1261944" y="2476581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IRR expresses project attractiveness as a percentage return.</a:t>
            </a:r>
          </a:p>
        </p:txBody>
      </p:sp>
      <p:sp>
        <p:nvSpPr>
          <p:cNvPr id="554" name="Rounded Rectangle 553"/>
          <p:cNvSpPr/>
          <p:nvPr/>
        </p:nvSpPr>
        <p:spPr>
          <a:xfrm>
            <a:off x="658440" y="298864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5" name="Rounded Rectangle 554"/>
          <p:cNvSpPr/>
          <p:nvPr/>
        </p:nvSpPr>
        <p:spPr>
          <a:xfrm>
            <a:off x="768168" y="308922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556" name="TextBox 555"/>
          <p:cNvSpPr txBox="1"/>
          <p:nvPr/>
        </p:nvSpPr>
        <p:spPr>
          <a:xfrm>
            <a:off x="1261944" y="300693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It is the rate at which present value of inflows equals the initial outlay.</a:t>
            </a:r>
          </a:p>
        </p:txBody>
      </p:sp>
      <p:sp>
        <p:nvSpPr>
          <p:cNvPr id="557" name="Rounded Rectangle 556"/>
          <p:cNvSpPr/>
          <p:nvPr/>
        </p:nvSpPr>
        <p:spPr>
          <a:xfrm>
            <a:off x="658440" y="351899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8" name="Rounded Rectangle 557"/>
          <p:cNvSpPr/>
          <p:nvPr/>
        </p:nvSpPr>
        <p:spPr>
          <a:xfrm>
            <a:off x="768168" y="361958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559" name="TextBox 558"/>
          <p:cNvSpPr txBox="1"/>
          <p:nvPr/>
        </p:nvSpPr>
        <p:spPr>
          <a:xfrm>
            <a:off x="1261944" y="353728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Managers often like IRR because it is easy to communicate.</a:t>
            </a:r>
          </a:p>
        </p:txBody>
      </p:sp>
      <p:sp>
        <p:nvSpPr>
          <p:cNvPr id="560" name="Rounded Rectangle 559"/>
          <p:cNvSpPr/>
          <p:nvPr/>
        </p:nvSpPr>
        <p:spPr>
          <a:xfrm>
            <a:off x="658440" y="404934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1" name="Rounded Rectangle 560"/>
          <p:cNvSpPr/>
          <p:nvPr/>
        </p:nvSpPr>
        <p:spPr>
          <a:xfrm>
            <a:off x="768168" y="414993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562" name="TextBox 561"/>
          <p:cNvSpPr txBox="1"/>
          <p:nvPr/>
        </p:nvSpPr>
        <p:spPr>
          <a:xfrm>
            <a:off x="1261944" y="406763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However, IRR can be misleading in some project comparisons.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DECISION RULE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2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IRR Decision Rule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3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The IRR rule compares project return with required return.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4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5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26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6" name="Text 5"/>
          <p:cNvSpPr/>
          <p:nvPr/>
        </p:nvSpPr>
        <p:spPr>
          <a:xfrm>
            <a:off x="640080" y="1974086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8" name="Shape 7"/>
          <p:cNvSpPr/>
          <p:nvPr/>
        </p:nvSpPr>
        <p:spPr>
          <a:xfrm>
            <a:off x="502920" y="1845926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59" name="Shape 8"/>
          <p:cNvSpPr/>
          <p:nvPr/>
        </p:nvSpPr>
        <p:spPr>
          <a:xfrm>
            <a:off x="5989320" y="2005416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E9FFF7"/>
          </a:solidFill>
          <a:ln w="1524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60" name="Text 9"/>
          <p:cNvSpPr/>
          <p:nvPr/>
        </p:nvSpPr>
        <p:spPr>
          <a:xfrm>
            <a:off x="6217920" y="2225016"/>
            <a:ext cx="466308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A878"/>
                </a:solidFill>
                <a:effectLst/>
                <a:uFillTx/>
                <a:latin typeface="Aptos Display"/>
                <a:ea typeface="Aptos Display"/>
              </a:rPr>
              <a:t>IRR Rule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1" name="Text 10"/>
          <p:cNvSpPr/>
          <p:nvPr/>
        </p:nvSpPr>
        <p:spPr>
          <a:xfrm>
            <a:off x="6309360" y="2865096"/>
            <a:ext cx="2148480" cy="822600"/>
          </a:xfrm>
          <a:prstGeom prst="rect">
            <a:avLst/>
          </a:prstGeom>
          <a:solidFill>
            <a:srgbClr val="FFFFFF"/>
          </a:solidFill>
          <a:ln w="1270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Accept if IRR &gt; Required Return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2" name="Text 11"/>
          <p:cNvSpPr/>
          <p:nvPr/>
        </p:nvSpPr>
        <p:spPr>
          <a:xfrm>
            <a:off x="8641080" y="2865096"/>
            <a:ext cx="2148480" cy="822600"/>
          </a:xfrm>
          <a:prstGeom prst="rect">
            <a:avLst/>
          </a:prstGeom>
          <a:solidFill>
            <a:srgbClr val="FFFFFF"/>
          </a:solidFill>
          <a:ln w="1270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Reject if IRR &lt; Required Return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3" name="Shape 12"/>
          <p:cNvSpPr/>
          <p:nvPr/>
        </p:nvSpPr>
        <p:spPr>
          <a:xfrm>
            <a:off x="502920" y="4836086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64" name="Shape 13"/>
          <p:cNvSpPr/>
          <p:nvPr/>
        </p:nvSpPr>
        <p:spPr>
          <a:xfrm>
            <a:off x="5989320" y="4836086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65" name="Text 14"/>
          <p:cNvSpPr/>
          <p:nvPr/>
        </p:nvSpPr>
        <p:spPr>
          <a:xfrm>
            <a:off x="704160" y="4954886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6" name="Text 15"/>
          <p:cNvSpPr/>
          <p:nvPr/>
        </p:nvSpPr>
        <p:spPr>
          <a:xfrm>
            <a:off x="2194560" y="4900166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IRR tells whether the project clears the minimum return hurdle.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7" name="Text 16"/>
          <p:cNvSpPr/>
          <p:nvPr/>
        </p:nvSpPr>
        <p:spPr>
          <a:xfrm>
            <a:off x="6190560" y="4954886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8" name="Text 17"/>
          <p:cNvSpPr/>
          <p:nvPr/>
        </p:nvSpPr>
        <p:spPr>
          <a:xfrm>
            <a:off x="7863840" y="4890806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Required return = 12%; IRR = 14% → acceptable by the IRR rule.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9" name="Rounded Rectangle 568"/>
          <p:cNvSpPr/>
          <p:nvPr/>
        </p:nvSpPr>
        <p:spPr>
          <a:xfrm>
            <a:off x="658440" y="243099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0" name="Rounded Rectangle 569"/>
          <p:cNvSpPr/>
          <p:nvPr/>
        </p:nvSpPr>
        <p:spPr>
          <a:xfrm>
            <a:off x="768168" y="253158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571" name="TextBox 570"/>
          <p:cNvSpPr txBox="1"/>
          <p:nvPr/>
        </p:nvSpPr>
        <p:spPr>
          <a:xfrm>
            <a:off x="1261944" y="244928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Accept a project if IRR is greater than the required return.</a:t>
            </a:r>
          </a:p>
        </p:txBody>
      </p:sp>
      <p:sp>
        <p:nvSpPr>
          <p:cNvPr id="572" name="Rounded Rectangle 571"/>
          <p:cNvSpPr/>
          <p:nvPr/>
        </p:nvSpPr>
        <p:spPr>
          <a:xfrm>
            <a:off x="658440" y="2961350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3" name="Rounded Rectangle 572"/>
          <p:cNvSpPr/>
          <p:nvPr/>
        </p:nvSpPr>
        <p:spPr>
          <a:xfrm>
            <a:off x="768168" y="3061934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574" name="TextBox 573"/>
          <p:cNvSpPr txBox="1"/>
          <p:nvPr/>
        </p:nvSpPr>
        <p:spPr>
          <a:xfrm>
            <a:off x="1261944" y="2979638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Reject a project if IRR is less than the required return.</a:t>
            </a:r>
          </a:p>
        </p:txBody>
      </p:sp>
      <p:sp>
        <p:nvSpPr>
          <p:cNvPr id="575" name="Rounded Rectangle 574"/>
          <p:cNvSpPr/>
          <p:nvPr/>
        </p:nvSpPr>
        <p:spPr>
          <a:xfrm>
            <a:off x="658440" y="349170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6" name="Rounded Rectangle 575"/>
          <p:cNvSpPr/>
          <p:nvPr/>
        </p:nvSpPr>
        <p:spPr>
          <a:xfrm>
            <a:off x="768168" y="359228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577" name="TextBox 576"/>
          <p:cNvSpPr txBox="1"/>
          <p:nvPr/>
        </p:nvSpPr>
        <p:spPr>
          <a:xfrm>
            <a:off x="1261944" y="350999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For independent conventional projects, IRR and NPV often agree.</a:t>
            </a:r>
          </a:p>
        </p:txBody>
      </p:sp>
      <p:sp>
        <p:nvSpPr>
          <p:cNvPr id="578" name="Rounded Rectangle 577"/>
          <p:cNvSpPr/>
          <p:nvPr/>
        </p:nvSpPr>
        <p:spPr>
          <a:xfrm>
            <a:off x="658440" y="402205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9" name="Rounded Rectangle 578"/>
          <p:cNvSpPr/>
          <p:nvPr/>
        </p:nvSpPr>
        <p:spPr>
          <a:xfrm>
            <a:off x="768168" y="412263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580" name="TextBox 579"/>
          <p:cNvSpPr txBox="1"/>
          <p:nvPr/>
        </p:nvSpPr>
        <p:spPr>
          <a:xfrm>
            <a:off x="1261944" y="404034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For mutually exclusive or nonconventional projects, NPV is preferred.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COMPARISON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0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NPV versus IRR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1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NPV and IRR answer related but different questions.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2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3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27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4" name="Text 5"/>
          <p:cNvSpPr/>
          <p:nvPr/>
        </p:nvSpPr>
        <p:spPr>
          <a:xfrm>
            <a:off x="640080" y="1987736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6" name="Shape 7"/>
          <p:cNvSpPr/>
          <p:nvPr/>
        </p:nvSpPr>
        <p:spPr>
          <a:xfrm>
            <a:off x="502920" y="1859576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77" name="Text 8"/>
          <p:cNvSpPr/>
          <p:nvPr/>
        </p:nvSpPr>
        <p:spPr>
          <a:xfrm>
            <a:off x="6153840" y="2088176"/>
            <a:ext cx="1918080" cy="383760"/>
          </a:xfrm>
          <a:prstGeom prst="rect">
            <a:avLst/>
          </a:prstGeom>
          <a:solidFill>
            <a:srgbClr val="005CA8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Method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78" name="Text 9"/>
          <p:cNvSpPr/>
          <p:nvPr/>
        </p:nvSpPr>
        <p:spPr>
          <a:xfrm>
            <a:off x="8099640" y="2088176"/>
            <a:ext cx="2845080" cy="383760"/>
          </a:xfrm>
          <a:prstGeom prst="rect">
            <a:avLst/>
          </a:prstGeom>
          <a:solidFill>
            <a:srgbClr val="005CA8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Best interpretation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79" name="Text 10"/>
          <p:cNvSpPr/>
          <p:nvPr/>
        </p:nvSpPr>
        <p:spPr>
          <a:xfrm>
            <a:off x="6153840" y="2472296"/>
            <a:ext cx="1918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NPV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0" name="Text 11"/>
          <p:cNvSpPr/>
          <p:nvPr/>
        </p:nvSpPr>
        <p:spPr>
          <a:xfrm>
            <a:off x="8099640" y="2472296"/>
            <a:ext cx="2845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How many dollars of value are added?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1" name="Text 12"/>
          <p:cNvSpPr/>
          <p:nvPr/>
        </p:nvSpPr>
        <p:spPr>
          <a:xfrm>
            <a:off x="6153840" y="2856416"/>
            <a:ext cx="1918080" cy="383760"/>
          </a:xfrm>
          <a:prstGeom prst="rect">
            <a:avLst/>
          </a:prstGeom>
          <a:solidFill>
            <a:srgbClr val="FFFF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IRR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2" name="Text 13"/>
          <p:cNvSpPr/>
          <p:nvPr/>
        </p:nvSpPr>
        <p:spPr>
          <a:xfrm>
            <a:off x="8099640" y="2856416"/>
            <a:ext cx="2845080" cy="383760"/>
          </a:xfrm>
          <a:prstGeom prst="rect">
            <a:avLst/>
          </a:prstGeom>
          <a:solidFill>
            <a:srgbClr val="FFFF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What percentage return is earned?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3" name="Text 14"/>
          <p:cNvSpPr/>
          <p:nvPr/>
        </p:nvSpPr>
        <p:spPr>
          <a:xfrm>
            <a:off x="6153840" y="3240536"/>
            <a:ext cx="1918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Conflict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4" name="Text 15"/>
          <p:cNvSpPr/>
          <p:nvPr/>
        </p:nvSpPr>
        <p:spPr>
          <a:xfrm>
            <a:off x="8099640" y="3240536"/>
            <a:ext cx="2845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Prefer NPV for value maximization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5" name="Shape 16"/>
          <p:cNvSpPr/>
          <p:nvPr/>
        </p:nvSpPr>
        <p:spPr>
          <a:xfrm>
            <a:off x="502920" y="4849736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86" name="Shape 17"/>
          <p:cNvSpPr/>
          <p:nvPr/>
        </p:nvSpPr>
        <p:spPr>
          <a:xfrm>
            <a:off x="5989320" y="4849736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87" name="Text 18"/>
          <p:cNvSpPr/>
          <p:nvPr/>
        </p:nvSpPr>
        <p:spPr>
          <a:xfrm>
            <a:off x="704160" y="4968536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8" name="Text 19"/>
          <p:cNvSpPr/>
          <p:nvPr/>
        </p:nvSpPr>
        <p:spPr>
          <a:xfrm>
            <a:off x="2194560" y="4913816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Percent returns can look attractive even when dollar value added is smaller.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9" name="Text 20"/>
          <p:cNvSpPr/>
          <p:nvPr/>
        </p:nvSpPr>
        <p:spPr>
          <a:xfrm>
            <a:off x="6190560" y="4968536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0" name="Text 21"/>
          <p:cNvSpPr/>
          <p:nvPr/>
        </p:nvSpPr>
        <p:spPr>
          <a:xfrm>
            <a:off x="7863840" y="4904456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small project may have high IRR but add less total value than a larger positive-NPV project.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1" name="Rounded Rectangle 590"/>
          <p:cNvSpPr/>
          <p:nvPr/>
        </p:nvSpPr>
        <p:spPr>
          <a:xfrm>
            <a:off x="658440" y="244464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92" name="Rounded Rectangle 591"/>
          <p:cNvSpPr/>
          <p:nvPr/>
        </p:nvSpPr>
        <p:spPr>
          <a:xfrm>
            <a:off x="768168" y="254523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593" name="TextBox 592"/>
          <p:cNvSpPr txBox="1"/>
          <p:nvPr/>
        </p:nvSpPr>
        <p:spPr>
          <a:xfrm>
            <a:off x="1261944" y="246293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NPV measures value in dollars.</a:t>
            </a:r>
          </a:p>
        </p:txBody>
      </p:sp>
      <p:sp>
        <p:nvSpPr>
          <p:cNvPr id="594" name="Rounded Rectangle 593"/>
          <p:cNvSpPr/>
          <p:nvPr/>
        </p:nvSpPr>
        <p:spPr>
          <a:xfrm>
            <a:off x="658440" y="2975000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95" name="Rounded Rectangle 594"/>
          <p:cNvSpPr/>
          <p:nvPr/>
        </p:nvSpPr>
        <p:spPr>
          <a:xfrm>
            <a:off x="768168" y="3075584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596" name="TextBox 595"/>
          <p:cNvSpPr txBox="1"/>
          <p:nvPr/>
        </p:nvSpPr>
        <p:spPr>
          <a:xfrm>
            <a:off x="1261944" y="2993288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IRR measures return as a percentage.</a:t>
            </a:r>
          </a:p>
        </p:txBody>
      </p:sp>
      <p:sp>
        <p:nvSpPr>
          <p:cNvPr id="597" name="Rounded Rectangle 596"/>
          <p:cNvSpPr/>
          <p:nvPr/>
        </p:nvSpPr>
        <p:spPr>
          <a:xfrm>
            <a:off x="658440" y="350535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98" name="Rounded Rectangle 597"/>
          <p:cNvSpPr/>
          <p:nvPr/>
        </p:nvSpPr>
        <p:spPr>
          <a:xfrm>
            <a:off x="768168" y="360593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599" name="TextBox 598"/>
          <p:cNvSpPr txBox="1"/>
          <p:nvPr/>
        </p:nvSpPr>
        <p:spPr>
          <a:xfrm>
            <a:off x="1261944" y="352364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Ranking conflicts can occur with different project sizes or timing.</a:t>
            </a:r>
          </a:p>
        </p:txBody>
      </p:sp>
      <p:sp>
        <p:nvSpPr>
          <p:cNvPr id="600" name="Rounded Rectangle 599"/>
          <p:cNvSpPr/>
          <p:nvPr/>
        </p:nvSpPr>
        <p:spPr>
          <a:xfrm>
            <a:off x="658440" y="403570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01" name="Rounded Rectangle 600"/>
          <p:cNvSpPr/>
          <p:nvPr/>
        </p:nvSpPr>
        <p:spPr>
          <a:xfrm>
            <a:off x="768168" y="413628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602" name="TextBox 601"/>
          <p:cNvSpPr txBox="1"/>
          <p:nvPr/>
        </p:nvSpPr>
        <p:spPr>
          <a:xfrm>
            <a:off x="1261944" y="405399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When conflict occurs, the NPV rule is usually the better guide.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METHOD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2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Profitability Index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3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PI measures value created per dollar invested.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4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5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28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6" name="Text 5"/>
          <p:cNvSpPr/>
          <p:nvPr/>
        </p:nvSpPr>
        <p:spPr>
          <a:xfrm>
            <a:off x="640080" y="2069620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8" name="Shape 7"/>
          <p:cNvSpPr/>
          <p:nvPr/>
        </p:nvSpPr>
        <p:spPr>
          <a:xfrm>
            <a:off x="502920" y="1941460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99" name="Shape 8"/>
          <p:cNvSpPr/>
          <p:nvPr/>
        </p:nvSpPr>
        <p:spPr>
          <a:xfrm>
            <a:off x="5989320" y="2111582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00" name="Text 9"/>
          <p:cNvSpPr/>
          <p:nvPr/>
        </p:nvSpPr>
        <p:spPr>
          <a:xfrm>
            <a:off x="6217920" y="2331182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Profitability index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1" name="Text 10"/>
          <p:cNvSpPr/>
          <p:nvPr/>
        </p:nvSpPr>
        <p:spPr>
          <a:xfrm>
            <a:off x="6217920" y="2815742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2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PI = PV of Future Cash Inflows / Initial Investment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2" name="Text 11"/>
          <p:cNvSpPr/>
          <p:nvPr/>
        </p:nvSpPr>
        <p:spPr>
          <a:xfrm>
            <a:off x="6309360" y="3666062"/>
            <a:ext cx="457164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Accept if PI &gt; 1.0.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Useful for ranking projects under capital rationing.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3" name="Shape 12"/>
          <p:cNvSpPr/>
          <p:nvPr/>
        </p:nvSpPr>
        <p:spPr>
          <a:xfrm>
            <a:off x="502920" y="4931620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04" name="Shape 13"/>
          <p:cNvSpPr/>
          <p:nvPr/>
        </p:nvSpPr>
        <p:spPr>
          <a:xfrm>
            <a:off x="5989320" y="4931620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05" name="Text 14"/>
          <p:cNvSpPr/>
          <p:nvPr/>
        </p:nvSpPr>
        <p:spPr>
          <a:xfrm>
            <a:off x="704160" y="5050420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6" name="Text 15"/>
          <p:cNvSpPr/>
          <p:nvPr/>
        </p:nvSpPr>
        <p:spPr>
          <a:xfrm>
            <a:off x="2194560" y="4995700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PI is a value-per-dollar measure.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7" name="Text 16"/>
          <p:cNvSpPr/>
          <p:nvPr/>
        </p:nvSpPr>
        <p:spPr>
          <a:xfrm>
            <a:off x="6190560" y="5050420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8" name="Text 17"/>
          <p:cNvSpPr/>
          <p:nvPr/>
        </p:nvSpPr>
        <p:spPr>
          <a:xfrm>
            <a:off x="7863840" y="4986340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PV inflows = $120,000; initial investment = $100,000 → PI = 1.20.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9" name="Rounded Rectangle 608"/>
          <p:cNvSpPr/>
          <p:nvPr/>
        </p:nvSpPr>
        <p:spPr>
          <a:xfrm>
            <a:off x="658440" y="252653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10" name="Rounded Rectangle 609"/>
          <p:cNvSpPr/>
          <p:nvPr/>
        </p:nvSpPr>
        <p:spPr>
          <a:xfrm>
            <a:off x="768168" y="262711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611" name="TextBox 610"/>
          <p:cNvSpPr txBox="1"/>
          <p:nvPr/>
        </p:nvSpPr>
        <p:spPr>
          <a:xfrm>
            <a:off x="1261944" y="254482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Profitability index is the ratio of PV of inflows to initial investment.</a:t>
            </a:r>
          </a:p>
        </p:txBody>
      </p:sp>
      <p:sp>
        <p:nvSpPr>
          <p:cNvPr id="612" name="Rounded Rectangle 611"/>
          <p:cNvSpPr/>
          <p:nvPr/>
        </p:nvSpPr>
        <p:spPr>
          <a:xfrm>
            <a:off x="658440" y="305688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13" name="Rounded Rectangle 612"/>
          <p:cNvSpPr/>
          <p:nvPr/>
        </p:nvSpPr>
        <p:spPr>
          <a:xfrm>
            <a:off x="768168" y="315746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614" name="TextBox 613"/>
          <p:cNvSpPr txBox="1"/>
          <p:nvPr/>
        </p:nvSpPr>
        <p:spPr>
          <a:xfrm>
            <a:off x="1261944" y="307517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It is useful when capital is limited.</a:t>
            </a:r>
          </a:p>
        </p:txBody>
      </p:sp>
      <p:sp>
        <p:nvSpPr>
          <p:cNvPr id="615" name="Rounded Rectangle 614"/>
          <p:cNvSpPr/>
          <p:nvPr/>
        </p:nvSpPr>
        <p:spPr>
          <a:xfrm>
            <a:off x="658440" y="3587236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16" name="Rounded Rectangle 615"/>
          <p:cNvSpPr/>
          <p:nvPr/>
        </p:nvSpPr>
        <p:spPr>
          <a:xfrm>
            <a:off x="768168" y="3687820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617" name="TextBox 616"/>
          <p:cNvSpPr txBox="1"/>
          <p:nvPr/>
        </p:nvSpPr>
        <p:spPr>
          <a:xfrm>
            <a:off x="1261944" y="3605524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PI greater than 1 means PV benefits exceed cost.</a:t>
            </a:r>
          </a:p>
        </p:txBody>
      </p:sp>
      <p:sp>
        <p:nvSpPr>
          <p:cNvPr id="618" name="Rounded Rectangle 617"/>
          <p:cNvSpPr/>
          <p:nvPr/>
        </p:nvSpPr>
        <p:spPr>
          <a:xfrm>
            <a:off x="658440" y="411758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19" name="Rounded Rectangle 618"/>
          <p:cNvSpPr/>
          <p:nvPr/>
        </p:nvSpPr>
        <p:spPr>
          <a:xfrm>
            <a:off x="768168" y="421817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620" name="TextBox 619"/>
          <p:cNvSpPr txBox="1"/>
          <p:nvPr/>
        </p:nvSpPr>
        <p:spPr>
          <a:xfrm>
            <a:off x="1261944" y="413587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PI does not replace NPV when total value matters most.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METHOD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0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Modified Internal Rate of Return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1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MIRR improves IRR by using realistic reinvestment assumptions.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2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3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29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4" name="Text 5"/>
          <p:cNvSpPr/>
          <p:nvPr/>
        </p:nvSpPr>
        <p:spPr>
          <a:xfrm>
            <a:off x="640080" y="2055975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6" name="Shape 7"/>
          <p:cNvSpPr/>
          <p:nvPr/>
        </p:nvSpPr>
        <p:spPr>
          <a:xfrm>
            <a:off x="502920" y="1927815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17" name="Shape 8"/>
          <p:cNvSpPr/>
          <p:nvPr/>
        </p:nvSpPr>
        <p:spPr>
          <a:xfrm>
            <a:off x="7601400" y="3025095"/>
            <a:ext cx="10080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18" name="Shape 9"/>
          <p:cNvSpPr/>
          <p:nvPr/>
        </p:nvSpPr>
        <p:spPr>
          <a:xfrm>
            <a:off x="9296280" y="3025095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19" name="Shape 10"/>
          <p:cNvSpPr/>
          <p:nvPr/>
        </p:nvSpPr>
        <p:spPr>
          <a:xfrm>
            <a:off x="6035040" y="2631975"/>
            <a:ext cx="154800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20" name="Shape 11"/>
          <p:cNvSpPr/>
          <p:nvPr/>
        </p:nvSpPr>
        <p:spPr>
          <a:xfrm>
            <a:off x="7729560" y="2631975"/>
            <a:ext cx="154800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21" name="Shape 12"/>
          <p:cNvSpPr/>
          <p:nvPr/>
        </p:nvSpPr>
        <p:spPr>
          <a:xfrm>
            <a:off x="9424440" y="2631975"/>
            <a:ext cx="154800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22" name="Text 13"/>
          <p:cNvSpPr/>
          <p:nvPr/>
        </p:nvSpPr>
        <p:spPr>
          <a:xfrm>
            <a:off x="6035040" y="2677695"/>
            <a:ext cx="154800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Cash outflows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3" name="Text 14"/>
          <p:cNvSpPr/>
          <p:nvPr/>
        </p:nvSpPr>
        <p:spPr>
          <a:xfrm>
            <a:off x="6080760" y="2933655"/>
            <a:ext cx="145656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PV at finance rate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4" name="Text 15"/>
          <p:cNvSpPr/>
          <p:nvPr/>
        </p:nvSpPr>
        <p:spPr>
          <a:xfrm>
            <a:off x="7729560" y="2677695"/>
            <a:ext cx="154800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Cash inflows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5" name="Text 16"/>
          <p:cNvSpPr/>
          <p:nvPr/>
        </p:nvSpPr>
        <p:spPr>
          <a:xfrm>
            <a:off x="7775280" y="2933655"/>
            <a:ext cx="145656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FV at reinvestment rate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6" name="Text 17"/>
          <p:cNvSpPr/>
          <p:nvPr/>
        </p:nvSpPr>
        <p:spPr>
          <a:xfrm>
            <a:off x="9424440" y="2677695"/>
            <a:ext cx="154800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MIRR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7" name="Text 18"/>
          <p:cNvSpPr/>
          <p:nvPr/>
        </p:nvSpPr>
        <p:spPr>
          <a:xfrm>
            <a:off x="9470160" y="2933655"/>
            <a:ext cx="145656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Rate linking PV and FV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8" name="Shape 19"/>
          <p:cNvSpPr/>
          <p:nvPr/>
        </p:nvSpPr>
        <p:spPr>
          <a:xfrm>
            <a:off x="502920" y="4917975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29" name="Shape 20"/>
          <p:cNvSpPr/>
          <p:nvPr/>
        </p:nvSpPr>
        <p:spPr>
          <a:xfrm>
            <a:off x="5989320" y="4917975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30" name="Text 21"/>
          <p:cNvSpPr/>
          <p:nvPr/>
        </p:nvSpPr>
        <p:spPr>
          <a:xfrm>
            <a:off x="704160" y="5036775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1" name="Text 22"/>
          <p:cNvSpPr/>
          <p:nvPr/>
        </p:nvSpPr>
        <p:spPr>
          <a:xfrm>
            <a:off x="2194560" y="4982055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MIRR is often more realistic than IRR, but NPV remains the value measure.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2" name="Text 23"/>
          <p:cNvSpPr/>
          <p:nvPr/>
        </p:nvSpPr>
        <p:spPr>
          <a:xfrm>
            <a:off x="6190560" y="5036775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3" name="Text 24"/>
          <p:cNvSpPr/>
          <p:nvPr/>
        </p:nvSpPr>
        <p:spPr>
          <a:xfrm>
            <a:off x="7863840" y="4972695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If cash inflows are reinvested at 10%, MIRR may be lower than a very high IRR.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4" name="Rounded Rectangle 633"/>
          <p:cNvSpPr/>
          <p:nvPr/>
        </p:nvSpPr>
        <p:spPr>
          <a:xfrm>
            <a:off x="658440" y="251288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5" name="Rounded Rectangle 634"/>
          <p:cNvSpPr/>
          <p:nvPr/>
        </p:nvSpPr>
        <p:spPr>
          <a:xfrm>
            <a:off x="768168" y="261347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636" name="TextBox 635"/>
          <p:cNvSpPr txBox="1"/>
          <p:nvPr/>
        </p:nvSpPr>
        <p:spPr>
          <a:xfrm>
            <a:off x="1261944" y="253117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MIRR assumes interim cash inflows are reinvested at a specified reinvestment rate.</a:t>
            </a:r>
          </a:p>
        </p:txBody>
      </p:sp>
      <p:sp>
        <p:nvSpPr>
          <p:cNvPr id="637" name="Rounded Rectangle 636"/>
          <p:cNvSpPr/>
          <p:nvPr/>
        </p:nvSpPr>
        <p:spPr>
          <a:xfrm>
            <a:off x="658440" y="304323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8" name="Rounded Rectangle 637"/>
          <p:cNvSpPr/>
          <p:nvPr/>
        </p:nvSpPr>
        <p:spPr>
          <a:xfrm>
            <a:off x="768168" y="314382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639" name="TextBox 638"/>
          <p:cNvSpPr txBox="1"/>
          <p:nvPr/>
        </p:nvSpPr>
        <p:spPr>
          <a:xfrm>
            <a:off x="1261944" y="306152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It avoids some problems of multiple IRRs.</a:t>
            </a:r>
          </a:p>
        </p:txBody>
      </p:sp>
      <p:sp>
        <p:nvSpPr>
          <p:cNvPr id="640" name="Rounded Rectangle 639"/>
          <p:cNvSpPr/>
          <p:nvPr/>
        </p:nvSpPr>
        <p:spPr>
          <a:xfrm>
            <a:off x="658440" y="357359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41" name="Rounded Rectangle 640"/>
          <p:cNvSpPr/>
          <p:nvPr/>
        </p:nvSpPr>
        <p:spPr>
          <a:xfrm>
            <a:off x="768168" y="367417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642" name="TextBox 641"/>
          <p:cNvSpPr txBox="1"/>
          <p:nvPr/>
        </p:nvSpPr>
        <p:spPr>
          <a:xfrm>
            <a:off x="1261944" y="359187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It is useful when cash-flow timing is complex.</a:t>
            </a:r>
          </a:p>
        </p:txBody>
      </p:sp>
      <p:sp>
        <p:nvSpPr>
          <p:cNvPr id="643" name="Rounded Rectangle 642"/>
          <p:cNvSpPr/>
          <p:nvPr/>
        </p:nvSpPr>
        <p:spPr>
          <a:xfrm>
            <a:off x="658440" y="4103943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44" name="Rounded Rectangle 643"/>
          <p:cNvSpPr/>
          <p:nvPr/>
        </p:nvSpPr>
        <p:spPr>
          <a:xfrm>
            <a:off x="768168" y="4204527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645" name="TextBox 644"/>
          <p:cNvSpPr txBox="1"/>
          <p:nvPr/>
        </p:nvSpPr>
        <p:spPr>
          <a:xfrm>
            <a:off x="1261944" y="4122231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Like IRR, it is a percentage measure rather than a dollar value measure.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CONSTRAINT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5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Capital Rationing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6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Capital rationing occurs when funds are limited.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7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8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30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9" name="Text 5"/>
          <p:cNvSpPr/>
          <p:nvPr/>
        </p:nvSpPr>
        <p:spPr>
          <a:xfrm>
            <a:off x="640080" y="2055973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1" name="Shape 7"/>
          <p:cNvSpPr/>
          <p:nvPr/>
        </p:nvSpPr>
        <p:spPr>
          <a:xfrm>
            <a:off x="502920" y="1927813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42" name="Shape 8"/>
          <p:cNvSpPr/>
          <p:nvPr/>
        </p:nvSpPr>
        <p:spPr>
          <a:xfrm>
            <a:off x="5989320" y="2097938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43" name="Shape 9"/>
          <p:cNvSpPr/>
          <p:nvPr/>
        </p:nvSpPr>
        <p:spPr>
          <a:xfrm>
            <a:off x="6126480" y="2271818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44" name="Shape 10"/>
          <p:cNvSpPr/>
          <p:nvPr/>
        </p:nvSpPr>
        <p:spPr>
          <a:xfrm>
            <a:off x="8458200" y="2271818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45" name="Shape 11"/>
          <p:cNvSpPr/>
          <p:nvPr/>
        </p:nvSpPr>
        <p:spPr>
          <a:xfrm>
            <a:off x="6126480" y="3222578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46" name="Shape 12"/>
          <p:cNvSpPr/>
          <p:nvPr/>
        </p:nvSpPr>
        <p:spPr>
          <a:xfrm>
            <a:off x="8458200" y="3222578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47" name="Text 13"/>
          <p:cNvSpPr/>
          <p:nvPr/>
        </p:nvSpPr>
        <p:spPr>
          <a:xfrm>
            <a:off x="6199560" y="2317538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Budget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8" name="Text 14"/>
          <p:cNvSpPr/>
          <p:nvPr/>
        </p:nvSpPr>
        <p:spPr>
          <a:xfrm>
            <a:off x="6199560" y="2619218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Limited funds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9" name="Text 15"/>
          <p:cNvSpPr/>
          <p:nvPr/>
        </p:nvSpPr>
        <p:spPr>
          <a:xfrm>
            <a:off x="8531280" y="2317538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Projects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0" name="Text 16"/>
          <p:cNvSpPr/>
          <p:nvPr/>
        </p:nvSpPr>
        <p:spPr>
          <a:xfrm>
            <a:off x="8531280" y="2619218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Many options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1" name="Text 17"/>
          <p:cNvSpPr/>
          <p:nvPr/>
        </p:nvSpPr>
        <p:spPr>
          <a:xfrm>
            <a:off x="6199560" y="3268298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Ranking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2" name="Text 18"/>
          <p:cNvSpPr/>
          <p:nvPr/>
        </p:nvSpPr>
        <p:spPr>
          <a:xfrm>
            <a:off x="6199560" y="3570338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Value and 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3" name="Text 19"/>
          <p:cNvSpPr/>
          <p:nvPr/>
        </p:nvSpPr>
        <p:spPr>
          <a:xfrm>
            <a:off x="8531280" y="3268298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Choice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4" name="Text 20"/>
          <p:cNvSpPr/>
          <p:nvPr/>
        </p:nvSpPr>
        <p:spPr>
          <a:xfrm>
            <a:off x="8531280" y="3570338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Best project mix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5" name="Shape 21"/>
          <p:cNvSpPr/>
          <p:nvPr/>
        </p:nvSpPr>
        <p:spPr>
          <a:xfrm>
            <a:off x="502920" y="4917973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56" name="Shape 22"/>
          <p:cNvSpPr/>
          <p:nvPr/>
        </p:nvSpPr>
        <p:spPr>
          <a:xfrm>
            <a:off x="5989320" y="4917973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57" name="Text 23"/>
          <p:cNvSpPr/>
          <p:nvPr/>
        </p:nvSpPr>
        <p:spPr>
          <a:xfrm>
            <a:off x="704160" y="5036773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8" name="Text 24"/>
          <p:cNvSpPr/>
          <p:nvPr/>
        </p:nvSpPr>
        <p:spPr>
          <a:xfrm>
            <a:off x="2194560" y="4982053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Capital rationing turns capital budgeting into a portfolio selection problem.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9" name="Text 25"/>
          <p:cNvSpPr/>
          <p:nvPr/>
        </p:nvSpPr>
        <p:spPr>
          <a:xfrm>
            <a:off x="6190560" y="5036773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0" name="Text 26"/>
          <p:cNvSpPr/>
          <p:nvPr/>
        </p:nvSpPr>
        <p:spPr>
          <a:xfrm>
            <a:off x="7863840" y="4972693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firm with only $1 million must choose the best combination of projects, not just one project.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1" name="Rounded Rectangle 660"/>
          <p:cNvSpPr/>
          <p:nvPr/>
        </p:nvSpPr>
        <p:spPr>
          <a:xfrm>
            <a:off x="658440" y="251288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2" name="Rounded Rectangle 661"/>
          <p:cNvSpPr/>
          <p:nvPr/>
        </p:nvSpPr>
        <p:spPr>
          <a:xfrm>
            <a:off x="768168" y="261346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663" name="TextBox 662"/>
          <p:cNvSpPr txBox="1"/>
          <p:nvPr/>
        </p:nvSpPr>
        <p:spPr>
          <a:xfrm>
            <a:off x="1261944" y="253117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Capital rationing means the firm cannot accept every good project.</a:t>
            </a:r>
          </a:p>
        </p:txBody>
      </p:sp>
      <p:sp>
        <p:nvSpPr>
          <p:cNvPr id="664" name="Rounded Rectangle 663"/>
          <p:cNvSpPr/>
          <p:nvPr/>
        </p:nvSpPr>
        <p:spPr>
          <a:xfrm>
            <a:off x="658440" y="304323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5" name="Rounded Rectangle 664"/>
          <p:cNvSpPr/>
          <p:nvPr/>
        </p:nvSpPr>
        <p:spPr>
          <a:xfrm>
            <a:off x="768168" y="314382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666" name="TextBox 665"/>
          <p:cNvSpPr txBox="1"/>
          <p:nvPr/>
        </p:nvSpPr>
        <p:spPr>
          <a:xfrm>
            <a:off x="1261944" y="306152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Managers must allocate limited investment funds carefully.</a:t>
            </a:r>
          </a:p>
        </p:txBody>
      </p:sp>
      <p:sp>
        <p:nvSpPr>
          <p:cNvPr id="667" name="Rounded Rectangle 666"/>
          <p:cNvSpPr/>
          <p:nvPr/>
        </p:nvSpPr>
        <p:spPr>
          <a:xfrm>
            <a:off x="658440" y="357358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8" name="Rounded Rectangle 667"/>
          <p:cNvSpPr/>
          <p:nvPr/>
        </p:nvSpPr>
        <p:spPr>
          <a:xfrm>
            <a:off x="768168" y="367417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669" name="TextBox 668"/>
          <p:cNvSpPr txBox="1"/>
          <p:nvPr/>
        </p:nvSpPr>
        <p:spPr>
          <a:xfrm>
            <a:off x="1261944" y="359187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Projects may be ranked using NPV, PI, strategic fit, and risk.</a:t>
            </a:r>
          </a:p>
        </p:txBody>
      </p:sp>
      <p:sp>
        <p:nvSpPr>
          <p:cNvPr id="670" name="Rounded Rectangle 669"/>
          <p:cNvSpPr/>
          <p:nvPr/>
        </p:nvSpPr>
        <p:spPr>
          <a:xfrm>
            <a:off x="658440" y="410394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1" name="Rounded Rectangle 670"/>
          <p:cNvSpPr/>
          <p:nvPr/>
        </p:nvSpPr>
        <p:spPr>
          <a:xfrm>
            <a:off x="768168" y="420452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672" name="TextBox 671"/>
          <p:cNvSpPr txBox="1"/>
          <p:nvPr/>
        </p:nvSpPr>
        <p:spPr>
          <a:xfrm>
            <a:off x="1261944" y="412222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 goal remains maximizing value under a budget constraint.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2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Risk in Capital Budgeting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3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Project risk affects required return and value.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4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5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31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6" name="Text 5"/>
          <p:cNvSpPr/>
          <p:nvPr/>
        </p:nvSpPr>
        <p:spPr>
          <a:xfrm>
            <a:off x="640080" y="2083268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8" name="Shape 7"/>
          <p:cNvSpPr/>
          <p:nvPr/>
        </p:nvSpPr>
        <p:spPr>
          <a:xfrm>
            <a:off x="502920" y="1955108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69" name="Shape 8"/>
          <p:cNvSpPr/>
          <p:nvPr/>
        </p:nvSpPr>
        <p:spPr>
          <a:xfrm>
            <a:off x="7178040" y="2403032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70" name="Shape 9"/>
          <p:cNvSpPr/>
          <p:nvPr/>
        </p:nvSpPr>
        <p:spPr>
          <a:xfrm>
            <a:off x="8448840" y="2403032"/>
            <a:ext cx="10080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71" name="Shape 10"/>
          <p:cNvSpPr/>
          <p:nvPr/>
        </p:nvSpPr>
        <p:spPr>
          <a:xfrm>
            <a:off x="9720000" y="2403032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72" name="Shape 11"/>
          <p:cNvSpPr/>
          <p:nvPr/>
        </p:nvSpPr>
        <p:spPr>
          <a:xfrm>
            <a:off x="6035040" y="2009912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73" name="Shape 12"/>
          <p:cNvSpPr/>
          <p:nvPr/>
        </p:nvSpPr>
        <p:spPr>
          <a:xfrm>
            <a:off x="7306200" y="2009912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74" name="Shape 13"/>
          <p:cNvSpPr/>
          <p:nvPr/>
        </p:nvSpPr>
        <p:spPr>
          <a:xfrm>
            <a:off x="8577000" y="2009912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75" name="Shape 14"/>
          <p:cNvSpPr/>
          <p:nvPr/>
        </p:nvSpPr>
        <p:spPr>
          <a:xfrm>
            <a:off x="9848160" y="2009912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76" name="Text 15"/>
          <p:cNvSpPr/>
          <p:nvPr/>
        </p:nvSpPr>
        <p:spPr>
          <a:xfrm>
            <a:off x="6035040" y="2055632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Uncertainty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7" name="Text 16"/>
          <p:cNvSpPr/>
          <p:nvPr/>
        </p:nvSpPr>
        <p:spPr>
          <a:xfrm>
            <a:off x="6080760" y="2311592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Cash flow 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8" name="Text 17"/>
          <p:cNvSpPr/>
          <p:nvPr/>
        </p:nvSpPr>
        <p:spPr>
          <a:xfrm>
            <a:off x="7306200" y="2055632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70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Required return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9" name="Text 18"/>
          <p:cNvSpPr/>
          <p:nvPr/>
        </p:nvSpPr>
        <p:spPr>
          <a:xfrm>
            <a:off x="7351920" y="2311592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Higher hurdle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0" name="Text 19"/>
          <p:cNvSpPr/>
          <p:nvPr/>
        </p:nvSpPr>
        <p:spPr>
          <a:xfrm>
            <a:off x="8577000" y="2055632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PV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1" name="Text 20"/>
          <p:cNvSpPr/>
          <p:nvPr/>
        </p:nvSpPr>
        <p:spPr>
          <a:xfrm>
            <a:off x="8622720" y="2311592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Lower value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2" name="Text 21"/>
          <p:cNvSpPr/>
          <p:nvPr/>
        </p:nvSpPr>
        <p:spPr>
          <a:xfrm>
            <a:off x="9848160" y="2055632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Decision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3" name="Text 22"/>
          <p:cNvSpPr/>
          <p:nvPr/>
        </p:nvSpPr>
        <p:spPr>
          <a:xfrm>
            <a:off x="9893880" y="2311592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Risk-adjusted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4" name="Shape 23"/>
          <p:cNvSpPr/>
          <p:nvPr/>
        </p:nvSpPr>
        <p:spPr>
          <a:xfrm>
            <a:off x="502920" y="4945268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85" name="Shape 24"/>
          <p:cNvSpPr/>
          <p:nvPr/>
        </p:nvSpPr>
        <p:spPr>
          <a:xfrm>
            <a:off x="5989320" y="4945268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86" name="Text 25"/>
          <p:cNvSpPr/>
          <p:nvPr/>
        </p:nvSpPr>
        <p:spPr>
          <a:xfrm>
            <a:off x="704160" y="5064068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7" name="Text 26"/>
          <p:cNvSpPr/>
          <p:nvPr/>
        </p:nvSpPr>
        <p:spPr>
          <a:xfrm>
            <a:off x="2194560" y="5009348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Risk is included in capital budgeting through cash-flow scenarios and discount rates.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8" name="Text 27"/>
          <p:cNvSpPr/>
          <p:nvPr/>
        </p:nvSpPr>
        <p:spPr>
          <a:xfrm>
            <a:off x="6190560" y="5064068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9" name="Text 28"/>
          <p:cNvSpPr/>
          <p:nvPr/>
        </p:nvSpPr>
        <p:spPr>
          <a:xfrm>
            <a:off x="7863840" y="4999988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project in a volatile market may need a higher required return than a stable replacement project.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0" name="Rounded Rectangle 689"/>
          <p:cNvSpPr/>
          <p:nvPr/>
        </p:nvSpPr>
        <p:spPr>
          <a:xfrm>
            <a:off x="6003461" y="2825944"/>
            <a:ext cx="5051635" cy="2064460"/>
          </a:xfrm>
          <a:prstGeom prst="roundRect">
            <a:avLst/>
          </a:prstGeom>
          <a:solidFill>
            <a:srgbClr val="EBF7FF"/>
          </a:solidFill>
          <a:ln w="9144">
            <a:solidFill>
              <a:srgbClr val="96C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b="1"/>
            </a:pPr>
            <a:endParaRPr b="1"/>
          </a:p>
        </p:txBody>
      </p:sp>
      <p:pic>
        <p:nvPicPr>
          <p:cNvPr id="691" name="Concept visual - Slide 31" descr="crop_slide_3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2016" y="2937594"/>
            <a:ext cx="4647840" cy="1856439"/>
          </a:xfrm>
          <a:prstGeom prst="rect">
            <a:avLst/>
          </a:prstGeom>
        </p:spPr>
      </p:pic>
      <p:sp>
        <p:nvSpPr>
          <p:cNvPr id="692" name="Rounded Rectangle 691"/>
          <p:cNvSpPr/>
          <p:nvPr/>
        </p:nvSpPr>
        <p:spPr>
          <a:xfrm>
            <a:off x="658440" y="2540180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93" name="Rounded Rectangle 692"/>
          <p:cNvSpPr/>
          <p:nvPr/>
        </p:nvSpPr>
        <p:spPr>
          <a:xfrm>
            <a:off x="768168" y="2640764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694" name="TextBox 693"/>
          <p:cNvSpPr txBox="1"/>
          <p:nvPr/>
        </p:nvSpPr>
        <p:spPr>
          <a:xfrm>
            <a:off x="1261944" y="2558468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Project cash flows are forecasts, not guarantees.</a:t>
            </a:r>
          </a:p>
        </p:txBody>
      </p:sp>
      <p:sp>
        <p:nvSpPr>
          <p:cNvPr id="695" name="Rounded Rectangle 694"/>
          <p:cNvSpPr/>
          <p:nvPr/>
        </p:nvSpPr>
        <p:spPr>
          <a:xfrm>
            <a:off x="658440" y="307053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96" name="Rounded Rectangle 695"/>
          <p:cNvSpPr/>
          <p:nvPr/>
        </p:nvSpPr>
        <p:spPr>
          <a:xfrm>
            <a:off x="768168" y="317111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697" name="TextBox 696"/>
          <p:cNvSpPr txBox="1"/>
          <p:nvPr/>
        </p:nvSpPr>
        <p:spPr>
          <a:xfrm>
            <a:off x="1261944" y="308882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Risk can come from sales volume, prices, costs, technology, or regulation.</a:t>
            </a:r>
          </a:p>
        </p:txBody>
      </p:sp>
      <p:sp>
        <p:nvSpPr>
          <p:cNvPr id="698" name="Rounded Rectangle 697"/>
          <p:cNvSpPr/>
          <p:nvPr/>
        </p:nvSpPr>
        <p:spPr>
          <a:xfrm>
            <a:off x="658440" y="360088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99" name="Rounded Rectangle 698"/>
          <p:cNvSpPr/>
          <p:nvPr/>
        </p:nvSpPr>
        <p:spPr>
          <a:xfrm>
            <a:off x="768168" y="370146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700" name="TextBox 699"/>
          <p:cNvSpPr txBox="1"/>
          <p:nvPr/>
        </p:nvSpPr>
        <p:spPr>
          <a:xfrm>
            <a:off x="1261944" y="361917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Higher risk usually requires a higher discount rate.</a:t>
            </a:r>
          </a:p>
        </p:txBody>
      </p:sp>
      <p:sp>
        <p:nvSpPr>
          <p:cNvPr id="701" name="Rounded Rectangle 700"/>
          <p:cNvSpPr/>
          <p:nvPr/>
        </p:nvSpPr>
        <p:spPr>
          <a:xfrm>
            <a:off x="658440" y="4131236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2" name="Rounded Rectangle 701"/>
          <p:cNvSpPr/>
          <p:nvPr/>
        </p:nvSpPr>
        <p:spPr>
          <a:xfrm>
            <a:off x="768168" y="4231820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703" name="TextBox 702"/>
          <p:cNvSpPr txBox="1"/>
          <p:nvPr/>
        </p:nvSpPr>
        <p:spPr>
          <a:xfrm>
            <a:off x="1261944" y="4149524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Risk analysis improves decision quality.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RISK TOOLS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1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Scenario Analysis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2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Scenario analysis evaluates the project under different complete cases.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3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4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32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5" name="Text 5"/>
          <p:cNvSpPr/>
          <p:nvPr/>
        </p:nvSpPr>
        <p:spPr>
          <a:xfrm>
            <a:off x="640080" y="2042325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7" name="Shape 7"/>
          <p:cNvSpPr/>
          <p:nvPr/>
        </p:nvSpPr>
        <p:spPr>
          <a:xfrm>
            <a:off x="502920" y="1914165"/>
            <a:ext cx="5211720" cy="2297630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98" name="Text 8"/>
          <p:cNvSpPr/>
          <p:nvPr/>
        </p:nvSpPr>
        <p:spPr>
          <a:xfrm>
            <a:off x="6153840" y="2142765"/>
            <a:ext cx="1918080" cy="383760"/>
          </a:xfrm>
          <a:prstGeom prst="rect">
            <a:avLst/>
          </a:prstGeom>
          <a:solidFill>
            <a:srgbClr val="005CA8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Scenario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99" name="Text 9"/>
          <p:cNvSpPr/>
          <p:nvPr/>
        </p:nvSpPr>
        <p:spPr>
          <a:xfrm>
            <a:off x="8099640" y="2142765"/>
            <a:ext cx="2845080" cy="383760"/>
          </a:xfrm>
          <a:prstGeom prst="rect">
            <a:avLst/>
          </a:prstGeom>
          <a:solidFill>
            <a:srgbClr val="005CA8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00" name="Text 10"/>
          <p:cNvSpPr/>
          <p:nvPr/>
        </p:nvSpPr>
        <p:spPr>
          <a:xfrm>
            <a:off x="6153840" y="2526885"/>
            <a:ext cx="1918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Best case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1" name="Text 11"/>
          <p:cNvSpPr/>
          <p:nvPr/>
        </p:nvSpPr>
        <p:spPr>
          <a:xfrm>
            <a:off x="8099640" y="2526885"/>
            <a:ext cx="2845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High sales, strong margins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2" name="Text 12"/>
          <p:cNvSpPr/>
          <p:nvPr/>
        </p:nvSpPr>
        <p:spPr>
          <a:xfrm>
            <a:off x="6153840" y="2911005"/>
            <a:ext cx="1918080" cy="383760"/>
          </a:xfrm>
          <a:prstGeom prst="rect">
            <a:avLst/>
          </a:prstGeom>
          <a:solidFill>
            <a:srgbClr val="FFFF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Base case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3" name="Text 13"/>
          <p:cNvSpPr/>
          <p:nvPr/>
        </p:nvSpPr>
        <p:spPr>
          <a:xfrm>
            <a:off x="8099640" y="2911005"/>
            <a:ext cx="2845080" cy="383760"/>
          </a:xfrm>
          <a:prstGeom prst="rect">
            <a:avLst/>
          </a:prstGeom>
          <a:solidFill>
            <a:srgbClr val="FFFF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Most likely assumptions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4" name="Text 14"/>
          <p:cNvSpPr/>
          <p:nvPr/>
        </p:nvSpPr>
        <p:spPr>
          <a:xfrm>
            <a:off x="6153840" y="3295125"/>
            <a:ext cx="1918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Worst case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5" name="Text 15"/>
          <p:cNvSpPr/>
          <p:nvPr/>
        </p:nvSpPr>
        <p:spPr>
          <a:xfrm>
            <a:off x="8099640" y="3295125"/>
            <a:ext cx="2845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Weak sales, cost pressure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6" name="Shape 16"/>
          <p:cNvSpPr/>
          <p:nvPr/>
        </p:nvSpPr>
        <p:spPr>
          <a:xfrm>
            <a:off x="502920" y="4904325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07" name="Shape 17"/>
          <p:cNvSpPr/>
          <p:nvPr/>
        </p:nvSpPr>
        <p:spPr>
          <a:xfrm>
            <a:off x="5989320" y="4904325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08" name="Text 18"/>
          <p:cNvSpPr/>
          <p:nvPr/>
        </p:nvSpPr>
        <p:spPr>
          <a:xfrm>
            <a:off x="704160" y="5023125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9" name="Text 19"/>
          <p:cNvSpPr/>
          <p:nvPr/>
        </p:nvSpPr>
        <p:spPr>
          <a:xfrm>
            <a:off x="2194560" y="4968405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Scenario analysis asks: what if the whole business environment changes?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0" name="Text 20"/>
          <p:cNvSpPr/>
          <p:nvPr/>
        </p:nvSpPr>
        <p:spPr>
          <a:xfrm>
            <a:off x="6190560" y="5023125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1" name="Text 21"/>
          <p:cNvSpPr/>
          <p:nvPr/>
        </p:nvSpPr>
        <p:spPr>
          <a:xfrm>
            <a:off x="7863840" y="4959045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NPV may be $80,000 in the best case, $20,000 in base case, and −$30,000 in worst case.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2" name="Rounded Rectangle 711"/>
          <p:cNvSpPr/>
          <p:nvPr/>
        </p:nvSpPr>
        <p:spPr>
          <a:xfrm>
            <a:off x="658440" y="249923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3" name="Rounded Rectangle 712"/>
          <p:cNvSpPr/>
          <p:nvPr/>
        </p:nvSpPr>
        <p:spPr>
          <a:xfrm>
            <a:off x="768168" y="259982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714" name="TextBox 713"/>
          <p:cNvSpPr txBox="1"/>
          <p:nvPr/>
        </p:nvSpPr>
        <p:spPr>
          <a:xfrm>
            <a:off x="1261944" y="251752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Scenario analysis builds alternative sets of assumptions.</a:t>
            </a:r>
          </a:p>
        </p:txBody>
      </p:sp>
      <p:sp>
        <p:nvSpPr>
          <p:cNvPr id="715" name="Rounded Rectangle 714"/>
          <p:cNvSpPr/>
          <p:nvPr/>
        </p:nvSpPr>
        <p:spPr>
          <a:xfrm>
            <a:off x="658440" y="302958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6" name="Rounded Rectangle 715"/>
          <p:cNvSpPr/>
          <p:nvPr/>
        </p:nvSpPr>
        <p:spPr>
          <a:xfrm>
            <a:off x="768168" y="313017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717" name="TextBox 716"/>
          <p:cNvSpPr txBox="1"/>
          <p:nvPr/>
        </p:nvSpPr>
        <p:spPr>
          <a:xfrm>
            <a:off x="1261944" y="304787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Common scenarios are best case, base case, and worst case.</a:t>
            </a:r>
          </a:p>
        </p:txBody>
      </p:sp>
      <p:sp>
        <p:nvSpPr>
          <p:cNvPr id="718" name="Rounded Rectangle 717"/>
          <p:cNvSpPr/>
          <p:nvPr/>
        </p:nvSpPr>
        <p:spPr>
          <a:xfrm>
            <a:off x="658440" y="355994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9" name="Rounded Rectangle 718"/>
          <p:cNvSpPr/>
          <p:nvPr/>
        </p:nvSpPr>
        <p:spPr>
          <a:xfrm>
            <a:off x="768168" y="366052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720" name="TextBox 719"/>
          <p:cNvSpPr txBox="1"/>
          <p:nvPr/>
        </p:nvSpPr>
        <p:spPr>
          <a:xfrm>
            <a:off x="1261944" y="357822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Each scenario estimates project cash flows and NPV.</a:t>
            </a:r>
          </a:p>
        </p:txBody>
      </p:sp>
      <p:sp>
        <p:nvSpPr>
          <p:cNvPr id="721" name="Rounded Rectangle 720"/>
          <p:cNvSpPr/>
          <p:nvPr/>
        </p:nvSpPr>
        <p:spPr>
          <a:xfrm>
            <a:off x="658440" y="4090293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2" name="Rounded Rectangle 721"/>
          <p:cNvSpPr/>
          <p:nvPr/>
        </p:nvSpPr>
        <p:spPr>
          <a:xfrm>
            <a:off x="768168" y="4190877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723" name="TextBox 722"/>
          <p:cNvSpPr txBox="1"/>
          <p:nvPr/>
        </p:nvSpPr>
        <p:spPr>
          <a:xfrm>
            <a:off x="1261944" y="4108581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This helps managers see the range of possible outcomes.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RISK TOOLS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3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Sensitivity Analysis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4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Sensitivity analysis changes one key variable at a time.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5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6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33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7" name="Text 5"/>
          <p:cNvSpPr/>
          <p:nvPr/>
        </p:nvSpPr>
        <p:spPr>
          <a:xfrm>
            <a:off x="640080" y="2083267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9" name="Shape 7"/>
          <p:cNvSpPr/>
          <p:nvPr/>
        </p:nvSpPr>
        <p:spPr>
          <a:xfrm>
            <a:off x="502920" y="1955107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20" name="Shape 8"/>
          <p:cNvSpPr/>
          <p:nvPr/>
        </p:nvSpPr>
        <p:spPr>
          <a:xfrm>
            <a:off x="5989320" y="2135862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21" name="Shape 9"/>
          <p:cNvSpPr/>
          <p:nvPr/>
        </p:nvSpPr>
        <p:spPr>
          <a:xfrm>
            <a:off x="6126480" y="2309742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22" name="Shape 10"/>
          <p:cNvSpPr/>
          <p:nvPr/>
        </p:nvSpPr>
        <p:spPr>
          <a:xfrm>
            <a:off x="8458200" y="2309742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23" name="Shape 11"/>
          <p:cNvSpPr/>
          <p:nvPr/>
        </p:nvSpPr>
        <p:spPr>
          <a:xfrm>
            <a:off x="6126480" y="3260502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24" name="Shape 12"/>
          <p:cNvSpPr/>
          <p:nvPr/>
        </p:nvSpPr>
        <p:spPr>
          <a:xfrm>
            <a:off x="8458200" y="3260502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25" name="Text 13"/>
          <p:cNvSpPr/>
          <p:nvPr/>
        </p:nvSpPr>
        <p:spPr>
          <a:xfrm>
            <a:off x="6199560" y="2355462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Variable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6" name="Text 14"/>
          <p:cNvSpPr/>
          <p:nvPr/>
        </p:nvSpPr>
        <p:spPr>
          <a:xfrm>
            <a:off x="6199560" y="2657142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Change one input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7" name="Text 15"/>
          <p:cNvSpPr/>
          <p:nvPr/>
        </p:nvSpPr>
        <p:spPr>
          <a:xfrm>
            <a:off x="8531280" y="2355462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Output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8" name="Text 16"/>
          <p:cNvSpPr/>
          <p:nvPr/>
        </p:nvSpPr>
        <p:spPr>
          <a:xfrm>
            <a:off x="8531280" y="2657142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Observe NPV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9" name="Text 17"/>
          <p:cNvSpPr/>
          <p:nvPr/>
        </p:nvSpPr>
        <p:spPr>
          <a:xfrm>
            <a:off x="6199560" y="3306222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Purpose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0" name="Text 18"/>
          <p:cNvSpPr/>
          <p:nvPr/>
        </p:nvSpPr>
        <p:spPr>
          <a:xfrm>
            <a:off x="6199560" y="3608262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Find key drivers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1" name="Text 19"/>
          <p:cNvSpPr/>
          <p:nvPr/>
        </p:nvSpPr>
        <p:spPr>
          <a:xfrm>
            <a:off x="8531280" y="3306222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Action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2" name="Text 20"/>
          <p:cNvSpPr/>
          <p:nvPr/>
        </p:nvSpPr>
        <p:spPr>
          <a:xfrm>
            <a:off x="8531280" y="3608262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Focus research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3" name="Shape 21"/>
          <p:cNvSpPr/>
          <p:nvPr/>
        </p:nvSpPr>
        <p:spPr>
          <a:xfrm>
            <a:off x="502920" y="4945267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34" name="Shape 22"/>
          <p:cNvSpPr/>
          <p:nvPr/>
        </p:nvSpPr>
        <p:spPr>
          <a:xfrm>
            <a:off x="5989320" y="4945267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35" name="Text 23"/>
          <p:cNvSpPr/>
          <p:nvPr/>
        </p:nvSpPr>
        <p:spPr>
          <a:xfrm>
            <a:off x="704160" y="5064067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6" name="Text 24"/>
          <p:cNvSpPr/>
          <p:nvPr/>
        </p:nvSpPr>
        <p:spPr>
          <a:xfrm>
            <a:off x="2194560" y="5009347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Sensitivity analysis identifies the assumptions that deserve the most attention.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7" name="Text 25"/>
          <p:cNvSpPr/>
          <p:nvPr/>
        </p:nvSpPr>
        <p:spPr>
          <a:xfrm>
            <a:off x="6190560" y="5064067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8" name="Text 26"/>
          <p:cNvSpPr/>
          <p:nvPr/>
        </p:nvSpPr>
        <p:spPr>
          <a:xfrm>
            <a:off x="7863840" y="4999987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If NPV changes sharply when sales volume changes, demand forecasting is critical.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9" name="Rounded Rectangle 738"/>
          <p:cNvSpPr/>
          <p:nvPr/>
        </p:nvSpPr>
        <p:spPr>
          <a:xfrm>
            <a:off x="658440" y="254017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40" name="Rounded Rectangle 739"/>
          <p:cNvSpPr/>
          <p:nvPr/>
        </p:nvSpPr>
        <p:spPr>
          <a:xfrm>
            <a:off x="768168" y="264076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741" name="TextBox 740"/>
          <p:cNvSpPr txBox="1"/>
          <p:nvPr/>
        </p:nvSpPr>
        <p:spPr>
          <a:xfrm>
            <a:off x="1261944" y="255846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Sensitivity analysis shows which assumption matters most.</a:t>
            </a:r>
          </a:p>
        </p:txBody>
      </p:sp>
      <p:sp>
        <p:nvSpPr>
          <p:cNvPr id="742" name="Rounded Rectangle 741"/>
          <p:cNvSpPr/>
          <p:nvPr/>
        </p:nvSpPr>
        <p:spPr>
          <a:xfrm>
            <a:off x="658440" y="307053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43" name="Rounded Rectangle 742"/>
          <p:cNvSpPr/>
          <p:nvPr/>
        </p:nvSpPr>
        <p:spPr>
          <a:xfrm>
            <a:off x="768168" y="317111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744" name="TextBox 743"/>
          <p:cNvSpPr txBox="1"/>
          <p:nvPr/>
        </p:nvSpPr>
        <p:spPr>
          <a:xfrm>
            <a:off x="1261944" y="308881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Change one input while holding other inputs constant.</a:t>
            </a:r>
          </a:p>
        </p:txBody>
      </p:sp>
      <p:sp>
        <p:nvSpPr>
          <p:cNvPr id="745" name="Rounded Rectangle 744"/>
          <p:cNvSpPr/>
          <p:nvPr/>
        </p:nvSpPr>
        <p:spPr>
          <a:xfrm>
            <a:off x="658440" y="3600883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46" name="Rounded Rectangle 745"/>
          <p:cNvSpPr/>
          <p:nvPr/>
        </p:nvSpPr>
        <p:spPr>
          <a:xfrm>
            <a:off x="768168" y="3701467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747" name="TextBox 746"/>
          <p:cNvSpPr txBox="1"/>
          <p:nvPr/>
        </p:nvSpPr>
        <p:spPr>
          <a:xfrm>
            <a:off x="1261944" y="3619171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Typical variables include sales price, unit sales, costs, and discount rate.</a:t>
            </a:r>
          </a:p>
        </p:txBody>
      </p:sp>
      <p:sp>
        <p:nvSpPr>
          <p:cNvPr id="748" name="Rounded Rectangle 747"/>
          <p:cNvSpPr/>
          <p:nvPr/>
        </p:nvSpPr>
        <p:spPr>
          <a:xfrm>
            <a:off x="658440" y="413123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49" name="Rounded Rectangle 748"/>
          <p:cNvSpPr/>
          <p:nvPr/>
        </p:nvSpPr>
        <p:spPr>
          <a:xfrm>
            <a:off x="768168" y="423181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750" name="TextBox 749"/>
          <p:cNvSpPr txBox="1"/>
          <p:nvPr/>
        </p:nvSpPr>
        <p:spPr>
          <a:xfrm>
            <a:off x="1261944" y="414952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This helps identify where better information is needed.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RISK TOOLS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0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Break-Even Analysis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1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Break-even analysis identifies the sales level needed to cover costs.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2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3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34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4" name="Text 5"/>
          <p:cNvSpPr/>
          <p:nvPr/>
        </p:nvSpPr>
        <p:spPr>
          <a:xfrm>
            <a:off x="640080" y="2015029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6" name="Shape 7"/>
          <p:cNvSpPr/>
          <p:nvPr/>
        </p:nvSpPr>
        <p:spPr>
          <a:xfrm>
            <a:off x="502920" y="1886869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47" name="Shape 8"/>
          <p:cNvSpPr/>
          <p:nvPr/>
        </p:nvSpPr>
        <p:spPr>
          <a:xfrm>
            <a:off x="5989320" y="2056992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48" name="Text 9"/>
          <p:cNvSpPr/>
          <p:nvPr/>
        </p:nvSpPr>
        <p:spPr>
          <a:xfrm>
            <a:off x="6217920" y="2276592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Simple accounting break-even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9" name="Text 10"/>
          <p:cNvSpPr/>
          <p:nvPr/>
        </p:nvSpPr>
        <p:spPr>
          <a:xfrm>
            <a:off x="6217920" y="2761152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2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Break-even Units = Fixed Costs / (Price − Variable Cost)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0" name="Text 11"/>
          <p:cNvSpPr/>
          <p:nvPr/>
        </p:nvSpPr>
        <p:spPr>
          <a:xfrm>
            <a:off x="6309360" y="3611472"/>
            <a:ext cx="457164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Price − Variable Cost = contribution margin per unit.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Financial break-even is the sales level where NPV = 0.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1" name="Shape 12"/>
          <p:cNvSpPr/>
          <p:nvPr/>
        </p:nvSpPr>
        <p:spPr>
          <a:xfrm>
            <a:off x="502920" y="4877029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52" name="Shape 13"/>
          <p:cNvSpPr/>
          <p:nvPr/>
        </p:nvSpPr>
        <p:spPr>
          <a:xfrm>
            <a:off x="5989320" y="4877029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53" name="Text 14"/>
          <p:cNvSpPr/>
          <p:nvPr/>
        </p:nvSpPr>
        <p:spPr>
          <a:xfrm>
            <a:off x="704160" y="4995829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4" name="Text 15"/>
          <p:cNvSpPr/>
          <p:nvPr/>
        </p:nvSpPr>
        <p:spPr>
          <a:xfrm>
            <a:off x="2194560" y="4941109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Break-even is useful because it translates risk into required sales volume.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5" name="Text 16"/>
          <p:cNvSpPr/>
          <p:nvPr/>
        </p:nvSpPr>
        <p:spPr>
          <a:xfrm>
            <a:off x="6190560" y="4995829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6" name="Text 17"/>
          <p:cNvSpPr/>
          <p:nvPr/>
        </p:nvSpPr>
        <p:spPr>
          <a:xfrm>
            <a:off x="7863840" y="4931749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Fixed costs $100,000 and contribution margin $25 → break-even = 4,000 units.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7" name="Rounded Rectangle 756"/>
          <p:cNvSpPr/>
          <p:nvPr/>
        </p:nvSpPr>
        <p:spPr>
          <a:xfrm>
            <a:off x="658440" y="247194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58" name="Rounded Rectangle 757"/>
          <p:cNvSpPr/>
          <p:nvPr/>
        </p:nvSpPr>
        <p:spPr>
          <a:xfrm>
            <a:off x="768168" y="257252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759" name="TextBox 758"/>
          <p:cNvSpPr txBox="1"/>
          <p:nvPr/>
        </p:nvSpPr>
        <p:spPr>
          <a:xfrm>
            <a:off x="1261944" y="249022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Break-even analysis connects volume, fixed costs, variable costs, and price.</a:t>
            </a:r>
          </a:p>
        </p:txBody>
      </p:sp>
      <p:sp>
        <p:nvSpPr>
          <p:cNvPr id="760" name="Rounded Rectangle 759"/>
          <p:cNvSpPr/>
          <p:nvPr/>
        </p:nvSpPr>
        <p:spPr>
          <a:xfrm>
            <a:off x="658440" y="3002293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61" name="Rounded Rectangle 760"/>
          <p:cNvSpPr/>
          <p:nvPr/>
        </p:nvSpPr>
        <p:spPr>
          <a:xfrm>
            <a:off x="768168" y="3102877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762" name="TextBox 761"/>
          <p:cNvSpPr txBox="1"/>
          <p:nvPr/>
        </p:nvSpPr>
        <p:spPr>
          <a:xfrm>
            <a:off x="1261944" y="3020581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It helps managers understand downside risk.</a:t>
            </a:r>
          </a:p>
        </p:txBody>
      </p:sp>
      <p:sp>
        <p:nvSpPr>
          <p:cNvPr id="763" name="Rounded Rectangle 762"/>
          <p:cNvSpPr/>
          <p:nvPr/>
        </p:nvSpPr>
        <p:spPr>
          <a:xfrm>
            <a:off x="658440" y="353264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64" name="Rounded Rectangle 763"/>
          <p:cNvSpPr/>
          <p:nvPr/>
        </p:nvSpPr>
        <p:spPr>
          <a:xfrm>
            <a:off x="768168" y="363322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765" name="TextBox 764"/>
          <p:cNvSpPr txBox="1"/>
          <p:nvPr/>
        </p:nvSpPr>
        <p:spPr>
          <a:xfrm>
            <a:off x="1261944" y="355093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Accounting break-even focuses on profit equal to zero.</a:t>
            </a:r>
          </a:p>
        </p:txBody>
      </p:sp>
      <p:sp>
        <p:nvSpPr>
          <p:cNvPr id="766" name="Rounded Rectangle 765"/>
          <p:cNvSpPr/>
          <p:nvPr/>
        </p:nvSpPr>
        <p:spPr>
          <a:xfrm>
            <a:off x="658440" y="406299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67" name="Rounded Rectangle 766"/>
          <p:cNvSpPr/>
          <p:nvPr/>
        </p:nvSpPr>
        <p:spPr>
          <a:xfrm>
            <a:off x="768168" y="416358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768" name="TextBox 767"/>
          <p:cNvSpPr txBox="1"/>
          <p:nvPr/>
        </p:nvSpPr>
        <p:spPr>
          <a:xfrm>
            <a:off x="1261944" y="408128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Financial break-even focuses on NPV equal to zero.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STRATEGY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8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Real Options Overview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9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Real options recognize managerial flexibility after a project begins.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0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1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35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2" name="Text 5"/>
          <p:cNvSpPr/>
          <p:nvPr/>
        </p:nvSpPr>
        <p:spPr>
          <a:xfrm>
            <a:off x="640080" y="2069620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4" name="Shape 7"/>
          <p:cNvSpPr/>
          <p:nvPr/>
        </p:nvSpPr>
        <p:spPr>
          <a:xfrm>
            <a:off x="502920" y="1941460"/>
            <a:ext cx="5211720" cy="2871360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65" name="Shape 8"/>
          <p:cNvSpPr/>
          <p:nvPr/>
        </p:nvSpPr>
        <p:spPr>
          <a:xfrm>
            <a:off x="7178040" y="3038740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66" name="Shape 9"/>
          <p:cNvSpPr/>
          <p:nvPr/>
        </p:nvSpPr>
        <p:spPr>
          <a:xfrm>
            <a:off x="8448840" y="3038740"/>
            <a:ext cx="10080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67" name="Shape 10"/>
          <p:cNvSpPr/>
          <p:nvPr/>
        </p:nvSpPr>
        <p:spPr>
          <a:xfrm>
            <a:off x="9720000" y="3038740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68" name="Shape 11"/>
          <p:cNvSpPr/>
          <p:nvPr/>
        </p:nvSpPr>
        <p:spPr>
          <a:xfrm>
            <a:off x="6035040" y="264562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69" name="Shape 12"/>
          <p:cNvSpPr/>
          <p:nvPr/>
        </p:nvSpPr>
        <p:spPr>
          <a:xfrm>
            <a:off x="7306200" y="264562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70" name="Shape 13"/>
          <p:cNvSpPr/>
          <p:nvPr/>
        </p:nvSpPr>
        <p:spPr>
          <a:xfrm>
            <a:off x="8577000" y="264562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71" name="Shape 14"/>
          <p:cNvSpPr/>
          <p:nvPr/>
        </p:nvSpPr>
        <p:spPr>
          <a:xfrm>
            <a:off x="9848160" y="2645620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72" name="Text 15"/>
          <p:cNvSpPr/>
          <p:nvPr/>
        </p:nvSpPr>
        <p:spPr>
          <a:xfrm>
            <a:off x="6035040" y="269134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Delay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3" name="Text 16"/>
          <p:cNvSpPr/>
          <p:nvPr/>
        </p:nvSpPr>
        <p:spPr>
          <a:xfrm>
            <a:off x="6080760" y="294730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Wait for information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4" name="Text 17"/>
          <p:cNvSpPr/>
          <p:nvPr/>
        </p:nvSpPr>
        <p:spPr>
          <a:xfrm>
            <a:off x="7306200" y="269134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Expand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5" name="Text 18"/>
          <p:cNvSpPr/>
          <p:nvPr/>
        </p:nvSpPr>
        <p:spPr>
          <a:xfrm>
            <a:off x="7351920" y="294730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Grow if successful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6" name="Text 19"/>
          <p:cNvSpPr/>
          <p:nvPr/>
        </p:nvSpPr>
        <p:spPr>
          <a:xfrm>
            <a:off x="8577000" y="269134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Abandon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7" name="Text 20"/>
          <p:cNvSpPr/>
          <p:nvPr/>
        </p:nvSpPr>
        <p:spPr>
          <a:xfrm>
            <a:off x="8622720" y="294730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Stop if weak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8" name="Text 21"/>
          <p:cNvSpPr/>
          <p:nvPr/>
        </p:nvSpPr>
        <p:spPr>
          <a:xfrm>
            <a:off x="9848160" y="2691340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Switch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9" name="Text 22"/>
          <p:cNvSpPr/>
          <p:nvPr/>
        </p:nvSpPr>
        <p:spPr>
          <a:xfrm>
            <a:off x="9893880" y="2947300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Change method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0" name="Shape 23"/>
          <p:cNvSpPr/>
          <p:nvPr/>
        </p:nvSpPr>
        <p:spPr>
          <a:xfrm>
            <a:off x="502920" y="4931620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81" name="Shape 24"/>
          <p:cNvSpPr/>
          <p:nvPr/>
        </p:nvSpPr>
        <p:spPr>
          <a:xfrm>
            <a:off x="5989320" y="4931620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82" name="Text 25"/>
          <p:cNvSpPr/>
          <p:nvPr/>
        </p:nvSpPr>
        <p:spPr>
          <a:xfrm>
            <a:off x="704160" y="5050420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3" name="Text 26"/>
          <p:cNvSpPr/>
          <p:nvPr/>
        </p:nvSpPr>
        <p:spPr>
          <a:xfrm>
            <a:off x="2194560" y="4995700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Flexibility has value when the future is uncertain.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4" name="Text 27"/>
          <p:cNvSpPr/>
          <p:nvPr/>
        </p:nvSpPr>
        <p:spPr>
          <a:xfrm>
            <a:off x="6190560" y="5050420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5" name="Text 28"/>
          <p:cNvSpPr/>
          <p:nvPr/>
        </p:nvSpPr>
        <p:spPr>
          <a:xfrm>
            <a:off x="7863840" y="4986340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pilot project may be valuable because it gives the option to expand later.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6" name="Rounded Rectangle 785"/>
          <p:cNvSpPr/>
          <p:nvPr/>
        </p:nvSpPr>
        <p:spPr>
          <a:xfrm>
            <a:off x="658440" y="252653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87" name="Rounded Rectangle 786"/>
          <p:cNvSpPr/>
          <p:nvPr/>
        </p:nvSpPr>
        <p:spPr>
          <a:xfrm>
            <a:off x="768168" y="262711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788" name="TextBox 787"/>
          <p:cNvSpPr txBox="1"/>
          <p:nvPr/>
        </p:nvSpPr>
        <p:spPr>
          <a:xfrm>
            <a:off x="1261944" y="254482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Some projects create options to expand, abandon, delay, or switch.</a:t>
            </a:r>
          </a:p>
        </p:txBody>
      </p:sp>
      <p:sp>
        <p:nvSpPr>
          <p:cNvPr id="789" name="Rounded Rectangle 788"/>
          <p:cNvSpPr/>
          <p:nvPr/>
        </p:nvSpPr>
        <p:spPr>
          <a:xfrm>
            <a:off x="658440" y="305688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90" name="Rounded Rectangle 789"/>
          <p:cNvSpPr/>
          <p:nvPr/>
        </p:nvSpPr>
        <p:spPr>
          <a:xfrm>
            <a:off x="768168" y="315746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791" name="TextBox 790"/>
          <p:cNvSpPr txBox="1"/>
          <p:nvPr/>
        </p:nvSpPr>
        <p:spPr>
          <a:xfrm>
            <a:off x="1261944" y="307517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Traditional NPV may understate value when flexibility is important.</a:t>
            </a:r>
          </a:p>
        </p:txBody>
      </p:sp>
      <p:sp>
        <p:nvSpPr>
          <p:cNvPr id="792" name="Rounded Rectangle 791"/>
          <p:cNvSpPr/>
          <p:nvPr/>
        </p:nvSpPr>
        <p:spPr>
          <a:xfrm>
            <a:off x="658440" y="3587236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93" name="Rounded Rectangle 792"/>
          <p:cNvSpPr/>
          <p:nvPr/>
        </p:nvSpPr>
        <p:spPr>
          <a:xfrm>
            <a:off x="768168" y="3687820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794" name="TextBox 793"/>
          <p:cNvSpPr txBox="1"/>
          <p:nvPr/>
        </p:nvSpPr>
        <p:spPr>
          <a:xfrm>
            <a:off x="1261944" y="3605524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Real options are most useful when uncertainty is high.</a:t>
            </a:r>
          </a:p>
        </p:txBody>
      </p:sp>
      <p:sp>
        <p:nvSpPr>
          <p:cNvPr id="795" name="Rounded Rectangle 794"/>
          <p:cNvSpPr/>
          <p:nvPr/>
        </p:nvSpPr>
        <p:spPr>
          <a:xfrm>
            <a:off x="658440" y="411758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96" name="Rounded Rectangle 795"/>
          <p:cNvSpPr/>
          <p:nvPr/>
        </p:nvSpPr>
        <p:spPr>
          <a:xfrm>
            <a:off x="768168" y="421817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797" name="TextBox 796"/>
          <p:cNvSpPr txBox="1"/>
          <p:nvPr/>
        </p:nvSpPr>
        <p:spPr>
          <a:xfrm>
            <a:off x="1261944" y="413587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Managers should identify flexibility before committing resources.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6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STRATEGY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7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Strategic Fit of Investment Projects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8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Financial value and strategic logic should support each other.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9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0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36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1" name="Text 5"/>
          <p:cNvSpPr/>
          <p:nvPr/>
        </p:nvSpPr>
        <p:spPr>
          <a:xfrm>
            <a:off x="640080" y="2001382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3" name="Shape 7"/>
          <p:cNvSpPr/>
          <p:nvPr/>
        </p:nvSpPr>
        <p:spPr>
          <a:xfrm>
            <a:off x="502920" y="1873222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94" name="Shape 8"/>
          <p:cNvSpPr/>
          <p:nvPr/>
        </p:nvSpPr>
        <p:spPr>
          <a:xfrm>
            <a:off x="7178040" y="2970502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95" name="Shape 9"/>
          <p:cNvSpPr/>
          <p:nvPr/>
        </p:nvSpPr>
        <p:spPr>
          <a:xfrm>
            <a:off x="8448840" y="2970502"/>
            <a:ext cx="10080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96" name="Shape 10"/>
          <p:cNvSpPr/>
          <p:nvPr/>
        </p:nvSpPr>
        <p:spPr>
          <a:xfrm>
            <a:off x="9720000" y="2970502"/>
            <a:ext cx="100440" cy="360"/>
          </a:xfrm>
          <a:prstGeom prst="line">
            <a:avLst/>
          </a:prstGeom>
          <a:ln w="17780">
            <a:solidFill>
              <a:srgbClr val="005CA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pPr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97" name="Shape 11"/>
          <p:cNvSpPr/>
          <p:nvPr/>
        </p:nvSpPr>
        <p:spPr>
          <a:xfrm>
            <a:off x="6035040" y="2577382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98" name="Shape 12"/>
          <p:cNvSpPr/>
          <p:nvPr/>
        </p:nvSpPr>
        <p:spPr>
          <a:xfrm>
            <a:off x="7306200" y="2577382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99" name="Shape 13"/>
          <p:cNvSpPr/>
          <p:nvPr/>
        </p:nvSpPr>
        <p:spPr>
          <a:xfrm>
            <a:off x="8577000" y="2577382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00" name="Shape 14"/>
          <p:cNvSpPr/>
          <p:nvPr/>
        </p:nvSpPr>
        <p:spPr>
          <a:xfrm>
            <a:off x="9848160" y="2577382"/>
            <a:ext cx="1124280" cy="6854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01" name="Text 15"/>
          <p:cNvSpPr/>
          <p:nvPr/>
        </p:nvSpPr>
        <p:spPr>
          <a:xfrm>
            <a:off x="6035040" y="2623102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Mission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2" name="Text 16"/>
          <p:cNvSpPr/>
          <p:nvPr/>
        </p:nvSpPr>
        <p:spPr>
          <a:xfrm>
            <a:off x="6080760" y="2879062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Purpose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3" name="Text 17"/>
          <p:cNvSpPr/>
          <p:nvPr/>
        </p:nvSpPr>
        <p:spPr>
          <a:xfrm>
            <a:off x="7306200" y="2623102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Capability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4" name="Text 18"/>
          <p:cNvSpPr/>
          <p:nvPr/>
        </p:nvSpPr>
        <p:spPr>
          <a:xfrm>
            <a:off x="7351920" y="2879062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Resources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5" name="Text 19"/>
          <p:cNvSpPr/>
          <p:nvPr/>
        </p:nvSpPr>
        <p:spPr>
          <a:xfrm>
            <a:off x="8577000" y="2623102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Market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6" name="Text 20"/>
          <p:cNvSpPr/>
          <p:nvPr/>
        </p:nvSpPr>
        <p:spPr>
          <a:xfrm>
            <a:off x="8622720" y="2879062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Opportunity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7" name="Text 21"/>
          <p:cNvSpPr/>
          <p:nvPr/>
        </p:nvSpPr>
        <p:spPr>
          <a:xfrm>
            <a:off x="9848160" y="2623102"/>
            <a:ext cx="1124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NPV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8" name="Text 22"/>
          <p:cNvSpPr/>
          <p:nvPr/>
        </p:nvSpPr>
        <p:spPr>
          <a:xfrm>
            <a:off x="9893880" y="2879062"/>
            <a:ext cx="1032840" cy="30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Value test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9" name="Shape 23"/>
          <p:cNvSpPr/>
          <p:nvPr/>
        </p:nvSpPr>
        <p:spPr>
          <a:xfrm>
            <a:off x="502920" y="4863382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10" name="Shape 24"/>
          <p:cNvSpPr/>
          <p:nvPr/>
        </p:nvSpPr>
        <p:spPr>
          <a:xfrm>
            <a:off x="5989320" y="4863382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11" name="Text 25"/>
          <p:cNvSpPr/>
          <p:nvPr/>
        </p:nvSpPr>
        <p:spPr>
          <a:xfrm>
            <a:off x="704160" y="4982182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2" name="Text 26"/>
          <p:cNvSpPr/>
          <p:nvPr/>
        </p:nvSpPr>
        <p:spPr>
          <a:xfrm>
            <a:off x="2194560" y="4927462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The best projects make both strategic and financial sense.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3" name="Text 27"/>
          <p:cNvSpPr/>
          <p:nvPr/>
        </p:nvSpPr>
        <p:spPr>
          <a:xfrm>
            <a:off x="6190560" y="4982182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4" name="Text 28"/>
          <p:cNvSpPr/>
          <p:nvPr/>
        </p:nvSpPr>
        <p:spPr>
          <a:xfrm>
            <a:off x="7863840" y="4918102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high-tech project may fail if the firm lacks the skills to operate it.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5" name="Rounded Rectangle 814"/>
          <p:cNvSpPr/>
          <p:nvPr/>
        </p:nvSpPr>
        <p:spPr>
          <a:xfrm>
            <a:off x="658440" y="245829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16" name="Rounded Rectangle 815"/>
          <p:cNvSpPr/>
          <p:nvPr/>
        </p:nvSpPr>
        <p:spPr>
          <a:xfrm>
            <a:off x="768168" y="255887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817" name="TextBox 816"/>
          <p:cNvSpPr txBox="1"/>
          <p:nvPr/>
        </p:nvSpPr>
        <p:spPr>
          <a:xfrm>
            <a:off x="1261944" y="247658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A project should fit the firm’s mission, capabilities, and competitive position.</a:t>
            </a:r>
          </a:p>
        </p:txBody>
      </p:sp>
      <p:sp>
        <p:nvSpPr>
          <p:cNvPr id="818" name="Rounded Rectangle 817"/>
          <p:cNvSpPr/>
          <p:nvPr/>
        </p:nvSpPr>
        <p:spPr>
          <a:xfrm>
            <a:off x="658440" y="2988646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19" name="Rounded Rectangle 818"/>
          <p:cNvSpPr/>
          <p:nvPr/>
        </p:nvSpPr>
        <p:spPr>
          <a:xfrm>
            <a:off x="768168" y="3089230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820" name="TextBox 819"/>
          <p:cNvSpPr txBox="1"/>
          <p:nvPr/>
        </p:nvSpPr>
        <p:spPr>
          <a:xfrm>
            <a:off x="1261944" y="3006934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Strategic fit does not replace financial analysis.</a:t>
            </a:r>
          </a:p>
        </p:txBody>
      </p:sp>
      <p:sp>
        <p:nvSpPr>
          <p:cNvPr id="821" name="Rounded Rectangle 820"/>
          <p:cNvSpPr/>
          <p:nvPr/>
        </p:nvSpPr>
        <p:spPr>
          <a:xfrm>
            <a:off x="658440" y="351899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2" name="Rounded Rectangle 821"/>
          <p:cNvSpPr/>
          <p:nvPr/>
        </p:nvSpPr>
        <p:spPr>
          <a:xfrm>
            <a:off x="768168" y="361958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823" name="TextBox 822"/>
          <p:cNvSpPr txBox="1"/>
          <p:nvPr/>
        </p:nvSpPr>
        <p:spPr>
          <a:xfrm>
            <a:off x="1261944" y="353728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A positive NPV project is stronger when it also supports strategy.</a:t>
            </a:r>
          </a:p>
        </p:txBody>
      </p:sp>
      <p:sp>
        <p:nvSpPr>
          <p:cNvPr id="824" name="Rounded Rectangle 823"/>
          <p:cNvSpPr/>
          <p:nvPr/>
        </p:nvSpPr>
        <p:spPr>
          <a:xfrm>
            <a:off x="658440" y="4049350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5" name="Rounded Rectangle 824"/>
          <p:cNvSpPr/>
          <p:nvPr/>
        </p:nvSpPr>
        <p:spPr>
          <a:xfrm>
            <a:off x="768168" y="4149934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826" name="TextBox 825"/>
          <p:cNvSpPr txBox="1"/>
          <p:nvPr/>
        </p:nvSpPr>
        <p:spPr>
          <a:xfrm>
            <a:off x="1261944" y="4067638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A project with weak strategic fit may create hidden execution risk.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5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ETHICS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6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Ethical Issues in Project Evaluation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7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Capital budgeting must be honest, transparent, and disciplined.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8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9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37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0" name="Text 5"/>
          <p:cNvSpPr/>
          <p:nvPr/>
        </p:nvSpPr>
        <p:spPr>
          <a:xfrm>
            <a:off x="640080" y="2069619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2" name="Shape 7"/>
          <p:cNvSpPr/>
          <p:nvPr/>
        </p:nvSpPr>
        <p:spPr>
          <a:xfrm>
            <a:off x="502920" y="1941459"/>
            <a:ext cx="5211720" cy="2871360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23" name="Shape 8"/>
          <p:cNvSpPr/>
          <p:nvPr/>
        </p:nvSpPr>
        <p:spPr>
          <a:xfrm>
            <a:off x="5989320" y="2100949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E9FFF7"/>
          </a:solidFill>
          <a:ln w="1524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24" name="Text 9"/>
          <p:cNvSpPr/>
          <p:nvPr/>
        </p:nvSpPr>
        <p:spPr>
          <a:xfrm>
            <a:off x="6217920" y="2320549"/>
            <a:ext cx="466308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A878"/>
                </a:solidFill>
                <a:effectLst/>
                <a:uFillTx/>
                <a:latin typeface="Aptos Display"/>
                <a:ea typeface="Aptos Display"/>
              </a:rPr>
              <a:t>Ethical Forecasting Rule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5" name="Text 10"/>
          <p:cNvSpPr/>
          <p:nvPr/>
        </p:nvSpPr>
        <p:spPr>
          <a:xfrm>
            <a:off x="6309360" y="2960629"/>
            <a:ext cx="2148480" cy="822600"/>
          </a:xfrm>
          <a:prstGeom prst="rect">
            <a:avLst/>
          </a:prstGeom>
          <a:solidFill>
            <a:srgbClr val="FFFFFF"/>
          </a:solidFill>
          <a:ln w="1270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Use realistic, documented assumptions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6" name="Text 11"/>
          <p:cNvSpPr/>
          <p:nvPr/>
        </p:nvSpPr>
        <p:spPr>
          <a:xfrm>
            <a:off x="8641080" y="2960629"/>
            <a:ext cx="2148480" cy="822600"/>
          </a:xfrm>
          <a:prstGeom prst="rect">
            <a:avLst/>
          </a:prstGeom>
          <a:solidFill>
            <a:srgbClr val="FFFFFF"/>
          </a:solidFill>
          <a:ln w="1270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Avoid manipulating numbers to get approval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7" name="Shape 12"/>
          <p:cNvSpPr/>
          <p:nvPr/>
        </p:nvSpPr>
        <p:spPr>
          <a:xfrm>
            <a:off x="502920" y="4931619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28" name="Shape 13"/>
          <p:cNvSpPr/>
          <p:nvPr/>
        </p:nvSpPr>
        <p:spPr>
          <a:xfrm>
            <a:off x="5989320" y="4931619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29" name="Text 14"/>
          <p:cNvSpPr/>
          <p:nvPr/>
        </p:nvSpPr>
        <p:spPr>
          <a:xfrm>
            <a:off x="704160" y="5050419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0" name="Text 15"/>
          <p:cNvSpPr/>
          <p:nvPr/>
        </p:nvSpPr>
        <p:spPr>
          <a:xfrm>
            <a:off x="2194560" y="4995699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Ethical capital budgeting protects both the firm and its investors.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1" name="Text 16"/>
          <p:cNvSpPr/>
          <p:nvPr/>
        </p:nvSpPr>
        <p:spPr>
          <a:xfrm>
            <a:off x="6190560" y="5050419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2" name="Text 17"/>
          <p:cNvSpPr/>
          <p:nvPr/>
        </p:nvSpPr>
        <p:spPr>
          <a:xfrm>
            <a:off x="7863840" y="4986339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Do not hide environmental cleanup costs just to make the project NPV positive.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3" name="Rounded Rectangle 832"/>
          <p:cNvSpPr/>
          <p:nvPr/>
        </p:nvSpPr>
        <p:spPr>
          <a:xfrm>
            <a:off x="658440" y="252653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4" name="Rounded Rectangle 833"/>
          <p:cNvSpPr/>
          <p:nvPr/>
        </p:nvSpPr>
        <p:spPr>
          <a:xfrm>
            <a:off x="768168" y="262711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835" name="TextBox 834"/>
          <p:cNvSpPr txBox="1"/>
          <p:nvPr/>
        </p:nvSpPr>
        <p:spPr>
          <a:xfrm>
            <a:off x="1261944" y="254481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Managers may be tempted to overstate revenues or understate costs.</a:t>
            </a:r>
          </a:p>
        </p:txBody>
      </p:sp>
      <p:sp>
        <p:nvSpPr>
          <p:cNvPr id="836" name="Rounded Rectangle 835"/>
          <p:cNvSpPr/>
          <p:nvPr/>
        </p:nvSpPr>
        <p:spPr>
          <a:xfrm>
            <a:off x="658440" y="3056883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7" name="Rounded Rectangle 836"/>
          <p:cNvSpPr/>
          <p:nvPr/>
        </p:nvSpPr>
        <p:spPr>
          <a:xfrm>
            <a:off x="768168" y="3157467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838" name="TextBox 837"/>
          <p:cNvSpPr txBox="1"/>
          <p:nvPr/>
        </p:nvSpPr>
        <p:spPr>
          <a:xfrm>
            <a:off x="1261944" y="3075171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Biased forecasts can lead to value-destroying projects.</a:t>
            </a:r>
          </a:p>
        </p:txBody>
      </p:sp>
      <p:sp>
        <p:nvSpPr>
          <p:cNvPr id="839" name="Rounded Rectangle 838"/>
          <p:cNvSpPr/>
          <p:nvPr/>
        </p:nvSpPr>
        <p:spPr>
          <a:xfrm>
            <a:off x="658440" y="358723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40" name="Rounded Rectangle 839"/>
          <p:cNvSpPr/>
          <p:nvPr/>
        </p:nvSpPr>
        <p:spPr>
          <a:xfrm>
            <a:off x="768168" y="368781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841" name="TextBox 840"/>
          <p:cNvSpPr txBox="1"/>
          <p:nvPr/>
        </p:nvSpPr>
        <p:spPr>
          <a:xfrm>
            <a:off x="1261944" y="360552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Ethical evaluation requires realistic assumptions and clear disclosure.</a:t>
            </a:r>
          </a:p>
        </p:txBody>
      </p:sp>
      <p:sp>
        <p:nvSpPr>
          <p:cNvPr id="842" name="Rounded Rectangle 841"/>
          <p:cNvSpPr/>
          <p:nvPr/>
        </p:nvSpPr>
        <p:spPr>
          <a:xfrm>
            <a:off x="658440" y="411758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43" name="Rounded Rectangle 842"/>
          <p:cNvSpPr/>
          <p:nvPr/>
        </p:nvSpPr>
        <p:spPr>
          <a:xfrm>
            <a:off x="768168" y="421817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844" name="TextBox 843"/>
          <p:cNvSpPr txBox="1"/>
          <p:nvPr/>
        </p:nvSpPr>
        <p:spPr>
          <a:xfrm>
            <a:off x="1261944" y="413587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Post-audits help hold managers accountable.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3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SUSTAINABILITY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4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850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Environmental and Sustainability Considerations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5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Sustainability effects can change project cash flows and risk.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6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7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38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8" name="Text 5"/>
          <p:cNvSpPr/>
          <p:nvPr/>
        </p:nvSpPr>
        <p:spPr>
          <a:xfrm>
            <a:off x="640080" y="1933143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0" name="Shape 7"/>
          <p:cNvSpPr/>
          <p:nvPr/>
        </p:nvSpPr>
        <p:spPr>
          <a:xfrm>
            <a:off x="502920" y="1804982"/>
            <a:ext cx="5211720" cy="2947157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41" name="Shape 8"/>
          <p:cNvSpPr/>
          <p:nvPr/>
        </p:nvSpPr>
        <p:spPr>
          <a:xfrm>
            <a:off x="5989320" y="1804983"/>
            <a:ext cx="4943723" cy="203004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42" name="Shape 9"/>
          <p:cNvSpPr/>
          <p:nvPr/>
        </p:nvSpPr>
        <p:spPr>
          <a:xfrm>
            <a:off x="6126480" y="1978863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43" name="Shape 10"/>
          <p:cNvSpPr/>
          <p:nvPr/>
        </p:nvSpPr>
        <p:spPr>
          <a:xfrm>
            <a:off x="8458200" y="1978863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44" name="Shape 11"/>
          <p:cNvSpPr/>
          <p:nvPr/>
        </p:nvSpPr>
        <p:spPr>
          <a:xfrm>
            <a:off x="6126480" y="2929623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45" name="Shape 12"/>
          <p:cNvSpPr/>
          <p:nvPr/>
        </p:nvSpPr>
        <p:spPr>
          <a:xfrm>
            <a:off x="8458200" y="2929623"/>
            <a:ext cx="2221560" cy="77688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46" name="Text 13"/>
          <p:cNvSpPr/>
          <p:nvPr/>
        </p:nvSpPr>
        <p:spPr>
          <a:xfrm>
            <a:off x="6199560" y="2024583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Costs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7" name="Text 14"/>
          <p:cNvSpPr/>
          <p:nvPr/>
        </p:nvSpPr>
        <p:spPr>
          <a:xfrm>
            <a:off x="6199560" y="2326263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Compliance and cleanup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8" name="Text 15"/>
          <p:cNvSpPr/>
          <p:nvPr/>
        </p:nvSpPr>
        <p:spPr>
          <a:xfrm>
            <a:off x="8531280" y="2024583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Savings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9" name="Text 16"/>
          <p:cNvSpPr/>
          <p:nvPr/>
        </p:nvSpPr>
        <p:spPr>
          <a:xfrm>
            <a:off x="8531280" y="2326263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Energy efficiency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0" name="Text 17"/>
          <p:cNvSpPr/>
          <p:nvPr/>
        </p:nvSpPr>
        <p:spPr>
          <a:xfrm>
            <a:off x="6199560" y="2975343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Risk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1" name="Text 18"/>
          <p:cNvSpPr/>
          <p:nvPr/>
        </p:nvSpPr>
        <p:spPr>
          <a:xfrm>
            <a:off x="6199560" y="3277383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Regulation exposure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2" name="Text 19"/>
          <p:cNvSpPr/>
          <p:nvPr/>
        </p:nvSpPr>
        <p:spPr>
          <a:xfrm>
            <a:off x="8531280" y="2975343"/>
            <a:ext cx="208440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Value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3" name="Text 20"/>
          <p:cNvSpPr/>
          <p:nvPr/>
        </p:nvSpPr>
        <p:spPr>
          <a:xfrm>
            <a:off x="8531280" y="3277383"/>
            <a:ext cx="2084400" cy="35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Long-term resilience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4" name="Shape 21"/>
          <p:cNvSpPr/>
          <p:nvPr/>
        </p:nvSpPr>
        <p:spPr>
          <a:xfrm>
            <a:off x="502920" y="5192710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55" name="Shape 22"/>
          <p:cNvSpPr/>
          <p:nvPr/>
        </p:nvSpPr>
        <p:spPr>
          <a:xfrm>
            <a:off x="5989320" y="5192710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56" name="Text 23"/>
          <p:cNvSpPr/>
          <p:nvPr/>
        </p:nvSpPr>
        <p:spPr>
          <a:xfrm>
            <a:off x="704160" y="5311510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7" name="Text 24"/>
          <p:cNvSpPr/>
          <p:nvPr/>
        </p:nvSpPr>
        <p:spPr>
          <a:xfrm>
            <a:off x="2194560" y="5256790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Sustainability belongs in capital budgeting when it affects cash flows, risk, or strategic value.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8" name="Text 25"/>
          <p:cNvSpPr/>
          <p:nvPr/>
        </p:nvSpPr>
        <p:spPr>
          <a:xfrm>
            <a:off x="6190560" y="5311510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9" name="Text 26"/>
          <p:cNvSpPr/>
          <p:nvPr/>
        </p:nvSpPr>
        <p:spPr>
          <a:xfrm>
            <a:off x="7863840" y="5247430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An energy-efficient machine may cost more now but reduce operating costs for years.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0" name="Rounded Rectangle 859"/>
          <p:cNvSpPr/>
          <p:nvPr/>
        </p:nvSpPr>
        <p:spPr>
          <a:xfrm>
            <a:off x="6108722" y="3954327"/>
            <a:ext cx="4621520" cy="1005840"/>
          </a:xfrm>
          <a:prstGeom prst="roundRect">
            <a:avLst/>
          </a:prstGeom>
          <a:solidFill>
            <a:srgbClr val="EBF7FF"/>
          </a:solidFill>
          <a:ln w="9144">
            <a:solidFill>
              <a:srgbClr val="96C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>
              <a:defRPr b="1"/>
            </a:pPr>
            <a:endParaRPr b="1"/>
          </a:p>
        </p:txBody>
      </p:sp>
      <p:pic>
        <p:nvPicPr>
          <p:cNvPr id="861" name="Concept visual - Slide 38" descr="crop_slide_3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9560" y="3990903"/>
            <a:ext cx="4416119" cy="932688"/>
          </a:xfrm>
          <a:prstGeom prst="rect">
            <a:avLst/>
          </a:prstGeom>
        </p:spPr>
      </p:pic>
      <p:sp>
        <p:nvSpPr>
          <p:cNvPr id="862" name="Rounded Rectangle 861"/>
          <p:cNvSpPr/>
          <p:nvPr/>
        </p:nvSpPr>
        <p:spPr>
          <a:xfrm>
            <a:off x="658440" y="239005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3" name="Rounded Rectangle 862"/>
          <p:cNvSpPr/>
          <p:nvPr/>
        </p:nvSpPr>
        <p:spPr>
          <a:xfrm>
            <a:off x="768168" y="249063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864" name="TextBox 863"/>
          <p:cNvSpPr txBox="1"/>
          <p:nvPr/>
        </p:nvSpPr>
        <p:spPr>
          <a:xfrm>
            <a:off x="1261944" y="240834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Environmental costs may include compliance, cleanup, or energy use.</a:t>
            </a:r>
          </a:p>
        </p:txBody>
      </p:sp>
      <p:sp>
        <p:nvSpPr>
          <p:cNvPr id="865" name="Rounded Rectangle 864"/>
          <p:cNvSpPr/>
          <p:nvPr/>
        </p:nvSpPr>
        <p:spPr>
          <a:xfrm>
            <a:off x="658440" y="292040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6" name="Rounded Rectangle 865"/>
          <p:cNvSpPr/>
          <p:nvPr/>
        </p:nvSpPr>
        <p:spPr>
          <a:xfrm>
            <a:off x="768168" y="302099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867" name="TextBox 866"/>
          <p:cNvSpPr txBox="1"/>
          <p:nvPr/>
        </p:nvSpPr>
        <p:spPr>
          <a:xfrm>
            <a:off x="1261944" y="293869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Sustainable projects may reduce future costs or regulatory risk.</a:t>
            </a:r>
          </a:p>
        </p:txBody>
      </p:sp>
      <p:sp>
        <p:nvSpPr>
          <p:cNvPr id="868" name="Rounded Rectangle 867"/>
          <p:cNvSpPr/>
          <p:nvPr/>
        </p:nvSpPr>
        <p:spPr>
          <a:xfrm>
            <a:off x="658440" y="345075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9" name="Rounded Rectangle 868"/>
          <p:cNvSpPr/>
          <p:nvPr/>
        </p:nvSpPr>
        <p:spPr>
          <a:xfrm>
            <a:off x="768168" y="355134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870" name="TextBox 869"/>
          <p:cNvSpPr txBox="1"/>
          <p:nvPr/>
        </p:nvSpPr>
        <p:spPr>
          <a:xfrm>
            <a:off x="1261944" y="346904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Some projects improve reputation and stakeholder support.</a:t>
            </a:r>
          </a:p>
        </p:txBody>
      </p:sp>
      <p:sp>
        <p:nvSpPr>
          <p:cNvPr id="871" name="Rounded Rectangle 870"/>
          <p:cNvSpPr/>
          <p:nvPr/>
        </p:nvSpPr>
        <p:spPr>
          <a:xfrm>
            <a:off x="658440" y="398111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72" name="Rounded Rectangle 871"/>
          <p:cNvSpPr/>
          <p:nvPr/>
        </p:nvSpPr>
        <p:spPr>
          <a:xfrm>
            <a:off x="768168" y="408169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873" name="TextBox 872"/>
          <p:cNvSpPr txBox="1"/>
          <p:nvPr/>
        </p:nvSpPr>
        <p:spPr>
          <a:xfrm>
            <a:off x="1261944" y="399939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These effects should be translated into cash flows when possible.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WORKED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1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Worked Example: Project Cash Flows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2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Build the project cash flows before applying decision methods.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3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4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39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5" name="Text 5"/>
          <p:cNvSpPr/>
          <p:nvPr/>
        </p:nvSpPr>
        <p:spPr>
          <a:xfrm>
            <a:off x="640080" y="1960439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7" name="Shape 7"/>
          <p:cNvSpPr/>
          <p:nvPr/>
        </p:nvSpPr>
        <p:spPr>
          <a:xfrm>
            <a:off x="502920" y="1832279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68" name="Shape 8"/>
          <p:cNvSpPr/>
          <p:nvPr/>
        </p:nvSpPr>
        <p:spPr>
          <a:xfrm>
            <a:off x="5989320" y="2023668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69" name="Text 9"/>
          <p:cNvSpPr/>
          <p:nvPr/>
        </p:nvSpPr>
        <p:spPr>
          <a:xfrm>
            <a:off x="6217920" y="2243268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Cash-flow build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0" name="Text 10"/>
          <p:cNvSpPr/>
          <p:nvPr/>
        </p:nvSpPr>
        <p:spPr>
          <a:xfrm>
            <a:off x="6217920" y="2727828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200" b="1" u="none" strike="noStrike" dirty="0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Time 0 = −$115,000; Years 1–5 OCF = $37,500; Terminal add = $32,500</a:t>
            </a: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1" name="Text 11"/>
          <p:cNvSpPr/>
          <p:nvPr/>
        </p:nvSpPr>
        <p:spPr>
          <a:xfrm>
            <a:off x="6309360" y="3578148"/>
            <a:ext cx="457164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Terminal add = after-tax salvage $17,500 + NWC recovery $15,000.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Use these cash flows for NPV and IRR.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2" name="Shape 12"/>
          <p:cNvSpPr/>
          <p:nvPr/>
        </p:nvSpPr>
        <p:spPr>
          <a:xfrm>
            <a:off x="502920" y="4822439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73" name="Shape 13"/>
          <p:cNvSpPr/>
          <p:nvPr/>
        </p:nvSpPr>
        <p:spPr>
          <a:xfrm>
            <a:off x="5989320" y="4822439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74" name="Text 14"/>
          <p:cNvSpPr/>
          <p:nvPr/>
        </p:nvSpPr>
        <p:spPr>
          <a:xfrm>
            <a:off x="704160" y="4941239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5" name="Text 15"/>
          <p:cNvSpPr/>
          <p:nvPr/>
        </p:nvSpPr>
        <p:spPr>
          <a:xfrm>
            <a:off x="2194560" y="4886519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Good project analysis starts with a clean cash-flow timeline.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6" name="Text 16"/>
          <p:cNvSpPr/>
          <p:nvPr/>
        </p:nvSpPr>
        <p:spPr>
          <a:xfrm>
            <a:off x="6190560" y="4941239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7" name="Text 17"/>
          <p:cNvSpPr/>
          <p:nvPr/>
        </p:nvSpPr>
        <p:spPr>
          <a:xfrm>
            <a:off x="7863840" y="4877159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The final year cash flow equals OCF plus terminal cash flow.</a:t>
            </a:r>
            <a:endParaRPr lang="en-US" sz="146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8" name="Rounded Rectangle 877"/>
          <p:cNvSpPr/>
          <p:nvPr/>
        </p:nvSpPr>
        <p:spPr>
          <a:xfrm>
            <a:off x="658440" y="241735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79" name="Rounded Rectangle 878"/>
          <p:cNvSpPr/>
          <p:nvPr/>
        </p:nvSpPr>
        <p:spPr>
          <a:xfrm>
            <a:off x="768168" y="251793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880" name="TextBox 879"/>
          <p:cNvSpPr txBox="1"/>
          <p:nvPr/>
        </p:nvSpPr>
        <p:spPr>
          <a:xfrm>
            <a:off x="1261944" y="243563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Assume equipment cost = $100,000 and working capital = $15,000.</a:t>
            </a:r>
          </a:p>
        </p:txBody>
      </p:sp>
      <p:sp>
        <p:nvSpPr>
          <p:cNvPr id="881" name="Rounded Rectangle 880"/>
          <p:cNvSpPr/>
          <p:nvPr/>
        </p:nvSpPr>
        <p:spPr>
          <a:xfrm>
            <a:off x="658440" y="2947703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2" name="Rounded Rectangle 881"/>
          <p:cNvSpPr/>
          <p:nvPr/>
        </p:nvSpPr>
        <p:spPr>
          <a:xfrm>
            <a:off x="768168" y="3048287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883" name="TextBox 882"/>
          <p:cNvSpPr txBox="1"/>
          <p:nvPr/>
        </p:nvSpPr>
        <p:spPr>
          <a:xfrm>
            <a:off x="1261944" y="2965991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Annual revenues = $80,000; cash costs = $35,000; depreciation = $20,000.</a:t>
            </a:r>
          </a:p>
        </p:txBody>
      </p:sp>
      <p:sp>
        <p:nvSpPr>
          <p:cNvPr id="884" name="Rounded Rectangle 883"/>
          <p:cNvSpPr/>
          <p:nvPr/>
        </p:nvSpPr>
        <p:spPr>
          <a:xfrm>
            <a:off x="658440" y="347805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5" name="Rounded Rectangle 884"/>
          <p:cNvSpPr/>
          <p:nvPr/>
        </p:nvSpPr>
        <p:spPr>
          <a:xfrm>
            <a:off x="768168" y="357863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886" name="TextBox 885"/>
          <p:cNvSpPr txBox="1"/>
          <p:nvPr/>
        </p:nvSpPr>
        <p:spPr>
          <a:xfrm>
            <a:off x="1261944" y="349634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Tax rate = 30%; salvage after tax = $17,500.</a:t>
            </a:r>
          </a:p>
        </p:txBody>
      </p:sp>
      <p:sp>
        <p:nvSpPr>
          <p:cNvPr id="887" name="Rounded Rectangle 886"/>
          <p:cNvSpPr/>
          <p:nvPr/>
        </p:nvSpPr>
        <p:spPr>
          <a:xfrm>
            <a:off x="658440" y="400840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8" name="Rounded Rectangle 887"/>
          <p:cNvSpPr/>
          <p:nvPr/>
        </p:nvSpPr>
        <p:spPr>
          <a:xfrm>
            <a:off x="768168" y="410899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889" name="TextBox 888"/>
          <p:cNvSpPr txBox="1"/>
          <p:nvPr/>
        </p:nvSpPr>
        <p:spPr>
          <a:xfrm>
            <a:off x="1261944" y="402669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Operating cash flow = ($80,000 − $35,000 − $20,000)(1−0.30) + $20,000 = $37,500.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8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WORKED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9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Worked Example: Payback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0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Payback shows when cumulative cash flows recover the initial outlay.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1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2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40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3" name="Text 5"/>
          <p:cNvSpPr/>
          <p:nvPr/>
        </p:nvSpPr>
        <p:spPr>
          <a:xfrm>
            <a:off x="640080" y="1946791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5" name="Shape 7"/>
          <p:cNvSpPr/>
          <p:nvPr/>
        </p:nvSpPr>
        <p:spPr>
          <a:xfrm>
            <a:off x="502920" y="1818631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86" name="Shape 8"/>
          <p:cNvSpPr/>
          <p:nvPr/>
        </p:nvSpPr>
        <p:spPr>
          <a:xfrm>
            <a:off x="5989320" y="1935594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87" name="Text 9"/>
          <p:cNvSpPr/>
          <p:nvPr/>
        </p:nvSpPr>
        <p:spPr>
          <a:xfrm>
            <a:off x="6217920" y="2155194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Payback calculation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8" name="Text 10"/>
          <p:cNvSpPr/>
          <p:nvPr/>
        </p:nvSpPr>
        <p:spPr>
          <a:xfrm>
            <a:off x="6217920" y="2639754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2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Payback = 2 + 35,000 / 40,000 = 2.875 years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9" name="Text 11"/>
          <p:cNvSpPr/>
          <p:nvPr/>
        </p:nvSpPr>
        <p:spPr>
          <a:xfrm>
            <a:off x="6309360" y="3490074"/>
            <a:ext cx="466308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Interpretation: the project recovers its initial cost during Year 3.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Payback does not measure total value created.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0" name="Shape 12"/>
          <p:cNvSpPr/>
          <p:nvPr/>
        </p:nvSpPr>
        <p:spPr>
          <a:xfrm>
            <a:off x="502920" y="4808791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91" name="Shape 13"/>
          <p:cNvSpPr/>
          <p:nvPr/>
        </p:nvSpPr>
        <p:spPr>
          <a:xfrm>
            <a:off x="5989320" y="4808791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92" name="Text 14"/>
          <p:cNvSpPr/>
          <p:nvPr/>
        </p:nvSpPr>
        <p:spPr>
          <a:xfrm>
            <a:off x="704160" y="4927591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3" name="Text 15"/>
          <p:cNvSpPr/>
          <p:nvPr/>
        </p:nvSpPr>
        <p:spPr>
          <a:xfrm>
            <a:off x="2194560" y="4872871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Use payback as a liquidity screen, then rely on NPV for value.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4" name="Text 16"/>
          <p:cNvSpPr/>
          <p:nvPr/>
        </p:nvSpPr>
        <p:spPr>
          <a:xfrm>
            <a:off x="6190560" y="4927591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5" name="Text 17"/>
          <p:cNvSpPr/>
          <p:nvPr/>
        </p:nvSpPr>
        <p:spPr>
          <a:xfrm>
            <a:off x="7863840" y="4863511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If management requires payback under 3 years, this project meets the requirement.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6" name="Rounded Rectangle 895"/>
          <p:cNvSpPr/>
          <p:nvPr/>
        </p:nvSpPr>
        <p:spPr>
          <a:xfrm>
            <a:off x="658440" y="2403703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7" name="Rounded Rectangle 896"/>
          <p:cNvSpPr/>
          <p:nvPr/>
        </p:nvSpPr>
        <p:spPr>
          <a:xfrm>
            <a:off x="768168" y="2504287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898" name="TextBox 897"/>
          <p:cNvSpPr txBox="1"/>
          <p:nvPr/>
        </p:nvSpPr>
        <p:spPr>
          <a:xfrm>
            <a:off x="1261944" y="2421991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Initial outlay = $100,000.</a:t>
            </a:r>
          </a:p>
        </p:txBody>
      </p:sp>
      <p:sp>
        <p:nvSpPr>
          <p:cNvPr id="899" name="Rounded Rectangle 898"/>
          <p:cNvSpPr/>
          <p:nvPr/>
        </p:nvSpPr>
        <p:spPr>
          <a:xfrm>
            <a:off x="658440" y="293405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0" name="Rounded Rectangle 899"/>
          <p:cNvSpPr/>
          <p:nvPr/>
        </p:nvSpPr>
        <p:spPr>
          <a:xfrm>
            <a:off x="768168" y="303463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901" name="TextBox 900"/>
          <p:cNvSpPr txBox="1"/>
          <p:nvPr/>
        </p:nvSpPr>
        <p:spPr>
          <a:xfrm>
            <a:off x="1261944" y="295234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Cash inflows: Year 1 = $30,000; Year 2 = $35,000; Year 3 = $40,000; Year 4 = $35,000.</a:t>
            </a:r>
          </a:p>
        </p:txBody>
      </p:sp>
      <p:sp>
        <p:nvSpPr>
          <p:cNvPr id="902" name="Rounded Rectangle 901"/>
          <p:cNvSpPr/>
          <p:nvPr/>
        </p:nvSpPr>
        <p:spPr>
          <a:xfrm>
            <a:off x="658440" y="346440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3" name="Rounded Rectangle 902"/>
          <p:cNvSpPr/>
          <p:nvPr/>
        </p:nvSpPr>
        <p:spPr>
          <a:xfrm>
            <a:off x="768168" y="356499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904" name="TextBox 903"/>
          <p:cNvSpPr txBox="1"/>
          <p:nvPr/>
        </p:nvSpPr>
        <p:spPr>
          <a:xfrm>
            <a:off x="1261944" y="348269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By end of Year 2, recovered cash = $65,000.</a:t>
            </a:r>
          </a:p>
        </p:txBody>
      </p:sp>
      <p:sp>
        <p:nvSpPr>
          <p:cNvPr id="905" name="Rounded Rectangle 904"/>
          <p:cNvSpPr/>
          <p:nvPr/>
        </p:nvSpPr>
        <p:spPr>
          <a:xfrm>
            <a:off x="658440" y="399475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6" name="Rounded Rectangle 905"/>
          <p:cNvSpPr/>
          <p:nvPr/>
        </p:nvSpPr>
        <p:spPr>
          <a:xfrm>
            <a:off x="768168" y="409534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907" name="TextBox 906"/>
          <p:cNvSpPr txBox="1"/>
          <p:nvPr/>
        </p:nvSpPr>
        <p:spPr>
          <a:xfrm>
            <a:off x="1261944" y="401304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Remaining amount = $35,000; Year 3 cash flow = $40,000.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6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WORKED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7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Worked Example: NPV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8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NPV discounts each cash flow at the required return.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9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0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41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1" name="Text 5"/>
          <p:cNvSpPr/>
          <p:nvPr/>
        </p:nvSpPr>
        <p:spPr>
          <a:xfrm>
            <a:off x="640080" y="1987733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3" name="Shape 7"/>
          <p:cNvSpPr/>
          <p:nvPr/>
        </p:nvSpPr>
        <p:spPr>
          <a:xfrm>
            <a:off x="502920" y="1859573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04" name="Shape 8"/>
          <p:cNvSpPr/>
          <p:nvPr/>
        </p:nvSpPr>
        <p:spPr>
          <a:xfrm>
            <a:off x="5989320" y="2019067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05" name="Text 9"/>
          <p:cNvSpPr/>
          <p:nvPr/>
        </p:nvSpPr>
        <p:spPr>
          <a:xfrm>
            <a:off x="6217920" y="2238667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NPV calculation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6" name="Text 10"/>
          <p:cNvSpPr/>
          <p:nvPr/>
        </p:nvSpPr>
        <p:spPr>
          <a:xfrm>
            <a:off x="6217920" y="2723227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2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NPV = −100,000 + 30,000/1.10 + 35,000/1.10² + 40,000/1.10³ + 35,000/1.10⁴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7" name="Text 11"/>
          <p:cNvSpPr/>
          <p:nvPr/>
        </p:nvSpPr>
        <p:spPr>
          <a:xfrm>
            <a:off x="6309360" y="3573547"/>
            <a:ext cx="457164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b="1" dirty="0">
                <a:solidFill>
                  <a:srgbClr val="002060"/>
                </a:solidFill>
              </a:rPr>
              <a:t>NPV </a:t>
            </a:r>
            <a:r>
              <a:rPr lang="ar-SA" b="1" dirty="0">
                <a:solidFill>
                  <a:srgbClr val="002060"/>
                </a:solidFill>
              </a:rPr>
              <a:t>=</a:t>
            </a:r>
            <a:r>
              <a:rPr b="1" dirty="0">
                <a:solidFill>
                  <a:srgbClr val="002060"/>
                </a:solidFill>
              </a:rPr>
              <a:t> +$10,156.</a:t>
            </a:r>
            <a:endParaRPr lang="en-US" sz="1450" b="1" u="none" strike="noStrike" dirty="0">
              <a:solidFill>
                <a:srgbClr val="002060"/>
              </a:solidFill>
              <a:effectLst/>
              <a:uFillTx/>
              <a:latin typeface="Arial"/>
            </a:endParaRPr>
          </a:p>
          <a:p>
            <a:pPr>
              <a:defRPr b="1"/>
            </a:pPr>
            <a:r>
              <a:rPr b="1" dirty="0">
                <a:solidFill>
                  <a:srgbClr val="002060"/>
                </a:solidFill>
              </a:rPr>
              <a:t>Decision: accept if the project is independent.</a:t>
            </a:r>
          </a:p>
        </p:txBody>
      </p:sp>
      <p:sp>
        <p:nvSpPr>
          <p:cNvPr id="908" name="Shape 12"/>
          <p:cNvSpPr/>
          <p:nvPr/>
        </p:nvSpPr>
        <p:spPr>
          <a:xfrm>
            <a:off x="502920" y="4849733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09" name="Shape 13"/>
          <p:cNvSpPr/>
          <p:nvPr/>
        </p:nvSpPr>
        <p:spPr>
          <a:xfrm>
            <a:off x="5989320" y="4849733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10" name="Text 14"/>
          <p:cNvSpPr/>
          <p:nvPr/>
        </p:nvSpPr>
        <p:spPr>
          <a:xfrm>
            <a:off x="704160" y="4968533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1" name="Text 15"/>
          <p:cNvSpPr/>
          <p:nvPr/>
        </p:nvSpPr>
        <p:spPr>
          <a:xfrm>
            <a:off x="2194560" y="4913813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NPV translates the project into expected value added today.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2" name="Text 16"/>
          <p:cNvSpPr/>
          <p:nvPr/>
        </p:nvSpPr>
        <p:spPr>
          <a:xfrm>
            <a:off x="6190560" y="4968533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3" name="Text 17"/>
          <p:cNvSpPr/>
          <p:nvPr/>
        </p:nvSpPr>
        <p:spPr>
          <a:xfrm>
            <a:off x="7863840" y="4904453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Positive NPV means the project earns more than the required return.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4" name="Rounded Rectangle 913"/>
          <p:cNvSpPr/>
          <p:nvPr/>
        </p:nvSpPr>
        <p:spPr>
          <a:xfrm>
            <a:off x="658440" y="244464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15" name="Rounded Rectangle 914"/>
          <p:cNvSpPr/>
          <p:nvPr/>
        </p:nvSpPr>
        <p:spPr>
          <a:xfrm>
            <a:off x="768168" y="254522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916" name="TextBox 915"/>
          <p:cNvSpPr txBox="1"/>
          <p:nvPr/>
        </p:nvSpPr>
        <p:spPr>
          <a:xfrm>
            <a:off x="1261944" y="246293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Initial outlay = $100,000.</a:t>
            </a:r>
          </a:p>
        </p:txBody>
      </p:sp>
      <p:sp>
        <p:nvSpPr>
          <p:cNvPr id="917" name="Rounded Rectangle 916"/>
          <p:cNvSpPr/>
          <p:nvPr/>
        </p:nvSpPr>
        <p:spPr>
          <a:xfrm>
            <a:off x="658440" y="297499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18" name="Rounded Rectangle 917"/>
          <p:cNvSpPr/>
          <p:nvPr/>
        </p:nvSpPr>
        <p:spPr>
          <a:xfrm>
            <a:off x="768168" y="307558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919" name="TextBox 918"/>
          <p:cNvSpPr txBox="1"/>
          <p:nvPr/>
        </p:nvSpPr>
        <p:spPr>
          <a:xfrm>
            <a:off x="1261944" y="299328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Cash inflows: $30,000, $35,000, $40,000, and $35,000.</a:t>
            </a:r>
          </a:p>
        </p:txBody>
      </p:sp>
      <p:sp>
        <p:nvSpPr>
          <p:cNvPr id="920" name="Rounded Rectangle 919"/>
          <p:cNvSpPr/>
          <p:nvPr/>
        </p:nvSpPr>
        <p:spPr>
          <a:xfrm>
            <a:off x="658440" y="350534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21" name="Rounded Rectangle 920"/>
          <p:cNvSpPr/>
          <p:nvPr/>
        </p:nvSpPr>
        <p:spPr>
          <a:xfrm>
            <a:off x="768168" y="360593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922" name="TextBox 921"/>
          <p:cNvSpPr txBox="1"/>
          <p:nvPr/>
        </p:nvSpPr>
        <p:spPr>
          <a:xfrm>
            <a:off x="1261944" y="352363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Required return = 10%.</a:t>
            </a:r>
          </a:p>
        </p:txBody>
      </p:sp>
      <p:sp>
        <p:nvSpPr>
          <p:cNvPr id="923" name="Rounded Rectangle 922"/>
          <p:cNvSpPr/>
          <p:nvPr/>
        </p:nvSpPr>
        <p:spPr>
          <a:xfrm>
            <a:off x="658440" y="403570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24" name="Rounded Rectangle 923"/>
          <p:cNvSpPr/>
          <p:nvPr/>
        </p:nvSpPr>
        <p:spPr>
          <a:xfrm>
            <a:off x="768168" y="413628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925" name="TextBox 924"/>
          <p:cNvSpPr txBox="1"/>
          <p:nvPr/>
        </p:nvSpPr>
        <p:spPr>
          <a:xfrm>
            <a:off x="1261944" y="4152988"/>
            <a:ext cx="4169448" cy="222625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 dirty="0">
                <a:solidFill>
                  <a:srgbClr val="141F2D"/>
                </a:solidFill>
                <a:latin typeface="Arial"/>
              </a:rPr>
              <a:t>PV of inflows = $110,156; NPV </a:t>
            </a:r>
            <a:r>
              <a:rPr lang="en-US" sz="1280" b="1" dirty="0">
                <a:solidFill>
                  <a:srgbClr val="141F2D"/>
                </a:solidFill>
                <a:latin typeface="Arial"/>
              </a:rPr>
              <a:t>=</a:t>
            </a:r>
            <a:r>
              <a:rPr sz="1280" b="1" dirty="0">
                <a:solidFill>
                  <a:srgbClr val="141F2D"/>
                </a:solidFill>
                <a:latin typeface="Arial"/>
              </a:rPr>
              <a:t> $10,156.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4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WORKED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5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Worked Example: IRR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6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IRR is the rate that makes the NPV equal zero.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7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8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42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9" name="Text 5"/>
          <p:cNvSpPr/>
          <p:nvPr/>
        </p:nvSpPr>
        <p:spPr>
          <a:xfrm>
            <a:off x="640080" y="1974086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1" name="Shape 7"/>
          <p:cNvSpPr/>
          <p:nvPr/>
        </p:nvSpPr>
        <p:spPr>
          <a:xfrm>
            <a:off x="502920" y="1845926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22" name="Shape 8"/>
          <p:cNvSpPr/>
          <p:nvPr/>
        </p:nvSpPr>
        <p:spPr>
          <a:xfrm>
            <a:off x="5989320" y="2016048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F4FAFF"/>
          </a:solidFill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23" name="Text 9"/>
          <p:cNvSpPr/>
          <p:nvPr/>
        </p:nvSpPr>
        <p:spPr>
          <a:xfrm>
            <a:off x="6217920" y="2235648"/>
            <a:ext cx="4663080" cy="28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IRR interpretation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4" name="Text 10"/>
          <p:cNvSpPr/>
          <p:nvPr/>
        </p:nvSpPr>
        <p:spPr>
          <a:xfrm>
            <a:off x="6217920" y="2720208"/>
            <a:ext cx="4663080" cy="658080"/>
          </a:xfrm>
          <a:prstGeom prst="rect">
            <a:avLst/>
          </a:prstGeom>
          <a:solidFill>
            <a:srgbClr val="FFFFFF"/>
          </a:solidFill>
          <a:ln w="0">
            <a:solidFill>
              <a:srgbClr val="A8D2F3">
                <a:alpha val="5500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b="1"/>
              <a:t>IRR = 14.46%  &gt;  Required Return = 10%</a:t>
            </a: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5" name="Text 11"/>
          <p:cNvSpPr/>
          <p:nvPr/>
        </p:nvSpPr>
        <p:spPr>
          <a:xfrm>
            <a:off x="6309360" y="3570528"/>
            <a:ext cx="4571640" cy="51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Decision: accept by IRR rule.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 dirty="0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If NPV and IRR conflict, prioritize NPV for value maximization.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6" name="Shape 12"/>
          <p:cNvSpPr/>
          <p:nvPr/>
        </p:nvSpPr>
        <p:spPr>
          <a:xfrm>
            <a:off x="502920" y="4836086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27" name="Shape 13"/>
          <p:cNvSpPr/>
          <p:nvPr/>
        </p:nvSpPr>
        <p:spPr>
          <a:xfrm>
            <a:off x="5989320" y="4836086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28" name="Text 14"/>
          <p:cNvSpPr/>
          <p:nvPr/>
        </p:nvSpPr>
        <p:spPr>
          <a:xfrm>
            <a:off x="704160" y="4954886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9" name="Text 15"/>
          <p:cNvSpPr/>
          <p:nvPr/>
        </p:nvSpPr>
        <p:spPr>
          <a:xfrm>
            <a:off x="2194560" y="4900166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IRR is easy to communicate but must be interpreted carefully.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0" name="Text 16"/>
          <p:cNvSpPr/>
          <p:nvPr/>
        </p:nvSpPr>
        <p:spPr>
          <a:xfrm>
            <a:off x="6190560" y="4954886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1" name="Text 17"/>
          <p:cNvSpPr/>
          <p:nvPr/>
        </p:nvSpPr>
        <p:spPr>
          <a:xfrm>
            <a:off x="7863840" y="4890806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project with IRR above the hurdle rate passes the percentage-return test.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2" name="Rounded Rectangle 931"/>
          <p:cNvSpPr/>
          <p:nvPr/>
        </p:nvSpPr>
        <p:spPr>
          <a:xfrm>
            <a:off x="658440" y="243099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33" name="Rounded Rectangle 932"/>
          <p:cNvSpPr/>
          <p:nvPr/>
        </p:nvSpPr>
        <p:spPr>
          <a:xfrm>
            <a:off x="768168" y="253158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934" name="TextBox 933"/>
          <p:cNvSpPr txBox="1"/>
          <p:nvPr/>
        </p:nvSpPr>
        <p:spPr>
          <a:xfrm>
            <a:off x="1261944" y="244928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Use the same cash flows: −$100,000, +$30,000, +$35,000, +$40,000, +$35,000.</a:t>
            </a:r>
          </a:p>
        </p:txBody>
      </p:sp>
      <p:sp>
        <p:nvSpPr>
          <p:cNvPr id="935" name="Rounded Rectangle 934"/>
          <p:cNvSpPr/>
          <p:nvPr/>
        </p:nvSpPr>
        <p:spPr>
          <a:xfrm>
            <a:off x="658440" y="2961350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36" name="Rounded Rectangle 935"/>
          <p:cNvSpPr/>
          <p:nvPr/>
        </p:nvSpPr>
        <p:spPr>
          <a:xfrm>
            <a:off x="768168" y="3061934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937" name="TextBox 936"/>
          <p:cNvSpPr txBox="1"/>
          <p:nvPr/>
        </p:nvSpPr>
        <p:spPr>
          <a:xfrm>
            <a:off x="1261944" y="2979638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Solving for IRR gives approximately 14.46% (about 14.5%).</a:t>
            </a:r>
          </a:p>
        </p:txBody>
      </p:sp>
      <p:sp>
        <p:nvSpPr>
          <p:cNvPr id="938" name="Rounded Rectangle 937"/>
          <p:cNvSpPr/>
          <p:nvPr/>
        </p:nvSpPr>
        <p:spPr>
          <a:xfrm>
            <a:off x="658440" y="349170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39" name="Rounded Rectangle 938"/>
          <p:cNvSpPr/>
          <p:nvPr/>
        </p:nvSpPr>
        <p:spPr>
          <a:xfrm>
            <a:off x="768168" y="359228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940" name="TextBox 939"/>
          <p:cNvSpPr txBox="1"/>
          <p:nvPr/>
        </p:nvSpPr>
        <p:spPr>
          <a:xfrm>
            <a:off x="1261944" y="350999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Compare IRR with the required return of 10%.</a:t>
            </a:r>
          </a:p>
        </p:txBody>
      </p:sp>
      <p:sp>
        <p:nvSpPr>
          <p:cNvPr id="941" name="Rounded Rectangle 940"/>
          <p:cNvSpPr/>
          <p:nvPr/>
        </p:nvSpPr>
        <p:spPr>
          <a:xfrm>
            <a:off x="658440" y="402205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42" name="Rounded Rectangle 941"/>
          <p:cNvSpPr/>
          <p:nvPr/>
        </p:nvSpPr>
        <p:spPr>
          <a:xfrm>
            <a:off x="768168" y="412263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943" name="TextBox 942"/>
          <p:cNvSpPr txBox="1"/>
          <p:nvPr/>
        </p:nvSpPr>
        <p:spPr>
          <a:xfrm>
            <a:off x="1261944" y="404034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Because 14.46% is greater than 10%, the IRR rule says accept.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CASE DISCUSSION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3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Case Discussion: Accept or Reject Project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4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Use all tools to make a complete investment recommendation.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5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6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43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7" name="Text 5"/>
          <p:cNvSpPr/>
          <p:nvPr/>
        </p:nvSpPr>
        <p:spPr>
          <a:xfrm>
            <a:off x="640080" y="2055973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9" name="Shape 7"/>
          <p:cNvSpPr/>
          <p:nvPr/>
        </p:nvSpPr>
        <p:spPr>
          <a:xfrm>
            <a:off x="502920" y="1927813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40" name="Text 8"/>
          <p:cNvSpPr/>
          <p:nvPr/>
        </p:nvSpPr>
        <p:spPr>
          <a:xfrm>
            <a:off x="6153840" y="2156413"/>
            <a:ext cx="1918080" cy="383760"/>
          </a:xfrm>
          <a:prstGeom prst="rect">
            <a:avLst/>
          </a:prstGeom>
          <a:solidFill>
            <a:srgbClr val="005CA8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Question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41" name="Text 9"/>
          <p:cNvSpPr/>
          <p:nvPr/>
        </p:nvSpPr>
        <p:spPr>
          <a:xfrm>
            <a:off x="8099640" y="2156413"/>
            <a:ext cx="2845080" cy="383760"/>
          </a:xfrm>
          <a:prstGeom prst="rect">
            <a:avLst/>
          </a:prstGeom>
          <a:solidFill>
            <a:srgbClr val="005CA8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What to decide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42" name="Text 10"/>
          <p:cNvSpPr/>
          <p:nvPr/>
        </p:nvSpPr>
        <p:spPr>
          <a:xfrm>
            <a:off x="6153840" y="2540533"/>
            <a:ext cx="1918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NPV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3" name="Text 11"/>
          <p:cNvSpPr/>
          <p:nvPr/>
        </p:nvSpPr>
        <p:spPr>
          <a:xfrm>
            <a:off x="8099640" y="2540533"/>
            <a:ext cx="2845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Does it create value?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4" name="Text 12"/>
          <p:cNvSpPr/>
          <p:nvPr/>
        </p:nvSpPr>
        <p:spPr>
          <a:xfrm>
            <a:off x="6153840" y="2924653"/>
            <a:ext cx="1918080" cy="383760"/>
          </a:xfrm>
          <a:prstGeom prst="rect">
            <a:avLst/>
          </a:prstGeom>
          <a:solidFill>
            <a:srgbClr val="FFFF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IRR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5" name="Text 13"/>
          <p:cNvSpPr/>
          <p:nvPr/>
        </p:nvSpPr>
        <p:spPr>
          <a:xfrm>
            <a:off x="8099640" y="2924653"/>
            <a:ext cx="2845080" cy="383760"/>
          </a:xfrm>
          <a:prstGeom prst="rect">
            <a:avLst/>
          </a:prstGeom>
          <a:solidFill>
            <a:srgbClr val="FFFF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Does it beat the hurdle rate?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6" name="Text 14"/>
          <p:cNvSpPr/>
          <p:nvPr/>
        </p:nvSpPr>
        <p:spPr>
          <a:xfrm>
            <a:off x="6153840" y="3308773"/>
            <a:ext cx="1918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Payback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7" name="Text 15"/>
          <p:cNvSpPr/>
          <p:nvPr/>
        </p:nvSpPr>
        <p:spPr>
          <a:xfrm>
            <a:off x="8099640" y="3308773"/>
            <a:ext cx="2845080" cy="383760"/>
          </a:xfrm>
          <a:prstGeom prst="rect">
            <a:avLst/>
          </a:prstGeom>
          <a:solidFill>
            <a:srgbClr val="F6FB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Is recovery fast enough?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8" name="Text 16"/>
          <p:cNvSpPr/>
          <p:nvPr/>
        </p:nvSpPr>
        <p:spPr>
          <a:xfrm>
            <a:off x="6153840" y="3692533"/>
            <a:ext cx="1918080" cy="383760"/>
          </a:xfrm>
          <a:prstGeom prst="rect">
            <a:avLst/>
          </a:prstGeom>
          <a:solidFill>
            <a:srgbClr val="FFFF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Strategy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9" name="Text 17"/>
          <p:cNvSpPr/>
          <p:nvPr/>
        </p:nvSpPr>
        <p:spPr>
          <a:xfrm>
            <a:off x="8099640" y="3692533"/>
            <a:ext cx="2845080" cy="383760"/>
          </a:xfrm>
          <a:prstGeom prst="rect">
            <a:avLst/>
          </a:prstGeom>
          <a:solidFill>
            <a:srgbClr val="FFFFFF"/>
          </a:solidFill>
          <a:ln w="1016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Does it fit the firm?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0" name="Shape 18"/>
          <p:cNvSpPr/>
          <p:nvPr/>
        </p:nvSpPr>
        <p:spPr>
          <a:xfrm>
            <a:off x="502920" y="4917973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51" name="Shape 19"/>
          <p:cNvSpPr/>
          <p:nvPr/>
        </p:nvSpPr>
        <p:spPr>
          <a:xfrm>
            <a:off x="5989320" y="4917973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52" name="Text 20"/>
          <p:cNvSpPr/>
          <p:nvPr/>
        </p:nvSpPr>
        <p:spPr>
          <a:xfrm>
            <a:off x="704160" y="5036773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3" name="Text 21"/>
          <p:cNvSpPr/>
          <p:nvPr/>
        </p:nvSpPr>
        <p:spPr>
          <a:xfrm>
            <a:off x="2194560" y="4982053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strong recommendation includes both numbers and interpretation.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4" name="Text 22"/>
          <p:cNvSpPr/>
          <p:nvPr/>
        </p:nvSpPr>
        <p:spPr>
          <a:xfrm>
            <a:off x="6190560" y="5036773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5" name="Text 23"/>
          <p:cNvSpPr/>
          <p:nvPr/>
        </p:nvSpPr>
        <p:spPr>
          <a:xfrm>
            <a:off x="7863840" y="4972693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Do not simply say “accept”; explain why the project increases value and what risks remain.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6" name="Rounded Rectangle 955"/>
          <p:cNvSpPr/>
          <p:nvPr/>
        </p:nvSpPr>
        <p:spPr>
          <a:xfrm>
            <a:off x="658440" y="2512885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7" name="Rounded Rectangle 956"/>
          <p:cNvSpPr/>
          <p:nvPr/>
        </p:nvSpPr>
        <p:spPr>
          <a:xfrm>
            <a:off x="768168" y="2613469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958" name="TextBox 957"/>
          <p:cNvSpPr txBox="1"/>
          <p:nvPr/>
        </p:nvSpPr>
        <p:spPr>
          <a:xfrm>
            <a:off x="1261944" y="2531173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A firm considers a project with initial outlay of $250,000.</a:t>
            </a:r>
          </a:p>
        </p:txBody>
      </p:sp>
      <p:sp>
        <p:nvSpPr>
          <p:cNvPr id="959" name="Rounded Rectangle 958"/>
          <p:cNvSpPr/>
          <p:nvPr/>
        </p:nvSpPr>
        <p:spPr>
          <a:xfrm>
            <a:off x="658440" y="3043237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0" name="Rounded Rectangle 959"/>
          <p:cNvSpPr/>
          <p:nvPr/>
        </p:nvSpPr>
        <p:spPr>
          <a:xfrm>
            <a:off x="768168" y="3143821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961" name="TextBox 960"/>
          <p:cNvSpPr txBox="1"/>
          <p:nvPr/>
        </p:nvSpPr>
        <p:spPr>
          <a:xfrm>
            <a:off x="1261944" y="3061525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Expected annual cash flow is $80,000 for 4 years.</a:t>
            </a:r>
          </a:p>
        </p:txBody>
      </p:sp>
      <p:sp>
        <p:nvSpPr>
          <p:cNvPr id="962" name="Rounded Rectangle 961"/>
          <p:cNvSpPr/>
          <p:nvPr/>
        </p:nvSpPr>
        <p:spPr>
          <a:xfrm>
            <a:off x="658440" y="3573589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3" name="Rounded Rectangle 962"/>
          <p:cNvSpPr/>
          <p:nvPr/>
        </p:nvSpPr>
        <p:spPr>
          <a:xfrm>
            <a:off x="768168" y="3674173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964" name="TextBox 963"/>
          <p:cNvSpPr txBox="1"/>
          <p:nvPr/>
        </p:nvSpPr>
        <p:spPr>
          <a:xfrm>
            <a:off x="1261944" y="3591877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Required return is 12%; payback target is 3.5 years.</a:t>
            </a:r>
          </a:p>
        </p:txBody>
      </p:sp>
      <p:sp>
        <p:nvSpPr>
          <p:cNvPr id="965" name="Rounded Rectangle 964"/>
          <p:cNvSpPr/>
          <p:nvPr/>
        </p:nvSpPr>
        <p:spPr>
          <a:xfrm>
            <a:off x="658440" y="4103941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6" name="Rounded Rectangle 965"/>
          <p:cNvSpPr/>
          <p:nvPr/>
        </p:nvSpPr>
        <p:spPr>
          <a:xfrm>
            <a:off x="768168" y="4204525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967" name="TextBox 966"/>
          <p:cNvSpPr txBox="1"/>
          <p:nvPr/>
        </p:nvSpPr>
        <p:spPr>
          <a:xfrm>
            <a:off x="1261944" y="4122229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Students should calculate NPV, IRR, payback, and explain strategic fit.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6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EXAM TIPS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7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Common Mistakes in Capital Budgeting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8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Many errors come from cash-flow relevance and timing.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9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0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44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1" name="Text 5"/>
          <p:cNvSpPr/>
          <p:nvPr/>
        </p:nvSpPr>
        <p:spPr>
          <a:xfrm>
            <a:off x="640080" y="1974086"/>
            <a:ext cx="4937400" cy="2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9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Core explanation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3" name="Shape 7"/>
          <p:cNvSpPr/>
          <p:nvPr/>
        </p:nvSpPr>
        <p:spPr>
          <a:xfrm>
            <a:off x="502920" y="1845926"/>
            <a:ext cx="5211720" cy="2724768"/>
          </a:xfrm>
          <a:prstGeom prst="roundRect">
            <a:avLst>
              <a:gd name="adj" fmla="val 16667"/>
            </a:avLst>
          </a:prstGeom>
          <a:noFill/>
          <a:ln w="1524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64" name="Shape 8"/>
          <p:cNvSpPr/>
          <p:nvPr/>
        </p:nvSpPr>
        <p:spPr>
          <a:xfrm>
            <a:off x="5989320" y="1994783"/>
            <a:ext cx="5120280" cy="2322360"/>
          </a:xfrm>
          <a:prstGeom prst="roundRect">
            <a:avLst>
              <a:gd name="adj" fmla="val 16667"/>
            </a:avLst>
          </a:prstGeom>
          <a:solidFill>
            <a:srgbClr val="E9FFF7"/>
          </a:solidFill>
          <a:ln w="1524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65" name="Text 9"/>
          <p:cNvSpPr/>
          <p:nvPr/>
        </p:nvSpPr>
        <p:spPr>
          <a:xfrm>
            <a:off x="6217920" y="2214383"/>
            <a:ext cx="466308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A878"/>
                </a:solidFill>
                <a:effectLst/>
                <a:uFillTx/>
                <a:latin typeface="Aptos Display"/>
                <a:ea typeface="Aptos Display"/>
              </a:rPr>
              <a:t>Exam Technique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6" name="Text 10"/>
          <p:cNvSpPr/>
          <p:nvPr/>
        </p:nvSpPr>
        <p:spPr>
          <a:xfrm>
            <a:off x="6309360" y="2854463"/>
            <a:ext cx="2148480" cy="822600"/>
          </a:xfrm>
          <a:prstGeom prst="rect">
            <a:avLst/>
          </a:prstGeom>
          <a:solidFill>
            <a:srgbClr val="FFFFFF"/>
          </a:solidFill>
          <a:ln w="1270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Draw cash-flow timeline before calculations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7" name="Text 11"/>
          <p:cNvSpPr/>
          <p:nvPr/>
        </p:nvSpPr>
        <p:spPr>
          <a:xfrm>
            <a:off x="8641080" y="2854463"/>
            <a:ext cx="2148480" cy="822600"/>
          </a:xfrm>
          <a:prstGeom prst="rect">
            <a:avLst/>
          </a:prstGeom>
          <a:solidFill>
            <a:srgbClr val="FFFFFF"/>
          </a:solidFill>
          <a:ln w="12700">
            <a:solidFill>
              <a:srgbClr val="00A87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Do not mix accounting profit with cash flow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8" name="Shape 12"/>
          <p:cNvSpPr/>
          <p:nvPr/>
        </p:nvSpPr>
        <p:spPr>
          <a:xfrm>
            <a:off x="502920" y="4836086"/>
            <a:ext cx="5211720" cy="804240"/>
          </a:xfrm>
          <a:prstGeom prst="roundRect">
            <a:avLst>
              <a:gd name="adj" fmla="val 16667"/>
            </a:avLst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69" name="Shape 13"/>
          <p:cNvSpPr/>
          <p:nvPr/>
        </p:nvSpPr>
        <p:spPr>
          <a:xfrm>
            <a:off x="5989320" y="4836086"/>
            <a:ext cx="5120280" cy="804240"/>
          </a:xfrm>
          <a:prstGeom prst="roundRect">
            <a:avLst>
              <a:gd name="adj" fmla="val 16667"/>
            </a:avLst>
          </a:prstGeom>
          <a:solidFill>
            <a:srgbClr val="FFF7E4"/>
          </a:solidFill>
          <a:ln w="12700">
            <a:solidFill>
              <a:srgbClr val="F4CC7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70" name="Text 14"/>
          <p:cNvSpPr/>
          <p:nvPr/>
        </p:nvSpPr>
        <p:spPr>
          <a:xfrm>
            <a:off x="704160" y="4954886"/>
            <a:ext cx="137124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Manager's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Insight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1" name="Text 15"/>
          <p:cNvSpPr/>
          <p:nvPr/>
        </p:nvSpPr>
        <p:spPr>
          <a:xfrm>
            <a:off x="2194560" y="4900166"/>
            <a:ext cx="3382920" cy="6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Most mistakes are avoidable with disciplined cash-flow logic.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2" name="Text 16"/>
          <p:cNvSpPr/>
          <p:nvPr/>
        </p:nvSpPr>
        <p:spPr>
          <a:xfrm>
            <a:off x="6190560" y="4954886"/>
            <a:ext cx="155412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650" b="1" u="none" strike="noStrike">
                <a:solidFill>
                  <a:srgbClr val="9A6A00"/>
                </a:solidFill>
                <a:effectLst/>
                <a:uFillTx/>
                <a:latin typeface="Aptos Display"/>
                <a:ea typeface="Aptos Display"/>
              </a:rPr>
              <a:t>Quick Example</a:t>
            </a:r>
            <a:endParaRPr lang="en-US" sz="16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3" name="Text 17"/>
          <p:cNvSpPr/>
          <p:nvPr/>
        </p:nvSpPr>
        <p:spPr>
          <a:xfrm>
            <a:off x="7863840" y="4890806"/>
            <a:ext cx="2880000" cy="712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6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Before using NPV, label time 0, operating years, terminal cash flow, and discount rate.</a:t>
            </a:r>
            <a:endParaRPr lang="en-US" sz="146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4" name="Rounded Rectangle 973"/>
          <p:cNvSpPr/>
          <p:nvPr/>
        </p:nvSpPr>
        <p:spPr>
          <a:xfrm>
            <a:off x="658440" y="2430998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75" name="Rounded Rectangle 974"/>
          <p:cNvSpPr/>
          <p:nvPr/>
        </p:nvSpPr>
        <p:spPr>
          <a:xfrm>
            <a:off x="768168" y="2531582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01</a:t>
            </a:r>
          </a:p>
        </p:txBody>
      </p:sp>
      <p:sp>
        <p:nvSpPr>
          <p:cNvPr id="976" name="TextBox 975"/>
          <p:cNvSpPr txBox="1"/>
          <p:nvPr/>
        </p:nvSpPr>
        <p:spPr>
          <a:xfrm>
            <a:off x="1261944" y="2449286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Including sunk costs in project cash flows.</a:t>
            </a:r>
          </a:p>
        </p:txBody>
      </p:sp>
      <p:sp>
        <p:nvSpPr>
          <p:cNvPr id="977" name="Rounded Rectangle 976"/>
          <p:cNvSpPr/>
          <p:nvPr/>
        </p:nvSpPr>
        <p:spPr>
          <a:xfrm>
            <a:off x="658440" y="2961350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78" name="Rounded Rectangle 977"/>
          <p:cNvSpPr/>
          <p:nvPr/>
        </p:nvSpPr>
        <p:spPr>
          <a:xfrm>
            <a:off x="768168" y="3061934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02</a:t>
            </a:r>
          </a:p>
        </p:txBody>
      </p:sp>
      <p:sp>
        <p:nvSpPr>
          <p:cNvPr id="979" name="TextBox 978"/>
          <p:cNvSpPr txBox="1"/>
          <p:nvPr/>
        </p:nvSpPr>
        <p:spPr>
          <a:xfrm>
            <a:off x="1261944" y="2979638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Forgetting opportunity costs and working capital effects.</a:t>
            </a:r>
          </a:p>
        </p:txBody>
      </p:sp>
      <p:sp>
        <p:nvSpPr>
          <p:cNvPr id="980" name="Rounded Rectangle 979"/>
          <p:cNvSpPr/>
          <p:nvPr/>
        </p:nvSpPr>
        <p:spPr>
          <a:xfrm>
            <a:off x="658440" y="3491702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81" name="Rounded Rectangle 980"/>
          <p:cNvSpPr/>
          <p:nvPr/>
        </p:nvSpPr>
        <p:spPr>
          <a:xfrm>
            <a:off x="768168" y="3592286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03</a:t>
            </a:r>
          </a:p>
        </p:txBody>
      </p:sp>
      <p:sp>
        <p:nvSpPr>
          <p:cNvPr id="982" name="TextBox 981"/>
          <p:cNvSpPr txBox="1"/>
          <p:nvPr/>
        </p:nvSpPr>
        <p:spPr>
          <a:xfrm>
            <a:off x="1261944" y="3509990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Using accounting profit instead of cash flows.</a:t>
            </a:r>
          </a:p>
        </p:txBody>
      </p:sp>
      <p:sp>
        <p:nvSpPr>
          <p:cNvPr id="983" name="Rounded Rectangle 982"/>
          <p:cNvSpPr/>
          <p:nvPr/>
        </p:nvSpPr>
        <p:spPr>
          <a:xfrm>
            <a:off x="658440" y="4022054"/>
            <a:ext cx="4882680" cy="4572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D6DD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84" name="Rounded Rectangle 983"/>
          <p:cNvSpPr/>
          <p:nvPr/>
        </p:nvSpPr>
        <p:spPr>
          <a:xfrm>
            <a:off x="768168" y="4122638"/>
            <a:ext cx="420624" cy="256032"/>
          </a:xfrm>
          <a:prstGeom prst="roundRect">
            <a:avLst/>
          </a:prstGeom>
          <a:solidFill>
            <a:srgbClr val="B99244"/>
          </a:solidFill>
          <a:ln>
            <a:solidFill>
              <a:srgbClr val="B992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8100" tIns="12700" rIns="38100" bIns="12700"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950" b="1">
                <a:solidFill>
                  <a:srgbClr val="FFFFFF"/>
                </a:solidFill>
                <a:latin typeface="Arial"/>
              </a:rPr>
              <a:t>04</a:t>
            </a:r>
          </a:p>
        </p:txBody>
      </p:sp>
      <p:sp>
        <p:nvSpPr>
          <p:cNvPr id="985" name="TextBox 984"/>
          <p:cNvSpPr txBox="1"/>
          <p:nvPr/>
        </p:nvSpPr>
        <p:spPr>
          <a:xfrm>
            <a:off x="1261944" y="4040342"/>
            <a:ext cx="4169448" cy="420624"/>
          </a:xfrm>
          <a:prstGeom prst="rect">
            <a:avLst/>
          </a:prstGeom>
          <a:noFill/>
        </p:spPr>
        <p:txBody>
          <a:bodyPr wrap="square" lIns="38100" tIns="12700" rIns="38100" bIns="1270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280" b="1">
                <a:solidFill>
                  <a:srgbClr val="141F2D"/>
                </a:solidFill>
                <a:latin typeface="Arial"/>
              </a:rPr>
              <a:t>Ranking mutually exclusive projects by IRR when NPV gives a different answer.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4" name="Text 0"/>
          <p:cNvSpPr/>
          <p:nvPr/>
        </p:nvSpPr>
        <p:spPr>
          <a:xfrm>
            <a:off x="2880360" y="246960"/>
            <a:ext cx="1874160" cy="310680"/>
          </a:xfrm>
          <a:prstGeom prst="rect">
            <a:avLst/>
          </a:prstGeom>
          <a:solidFill>
            <a:srgbClr val="EAF5FE"/>
          </a:solidFill>
          <a:ln w="0">
            <a:solidFill>
              <a:srgbClr val="EAF5FE">
                <a:alpha val="0"/>
              </a:srgb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05CA8"/>
                </a:solidFill>
                <a:effectLst/>
                <a:uFillTx/>
                <a:latin typeface="Aptos"/>
                <a:ea typeface="Aptos"/>
              </a:rPr>
              <a:t>SUMMARY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5" name="Text 1"/>
          <p:cNvSpPr/>
          <p:nvPr/>
        </p:nvSpPr>
        <p:spPr>
          <a:xfrm>
            <a:off x="2880360" y="713160"/>
            <a:ext cx="685764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7500" lnSpcReduction="2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2600" b="1" u="none" strike="noStrike">
                <a:solidFill>
                  <a:srgbClr val="0B2D4D"/>
                </a:solidFill>
                <a:effectLst/>
                <a:uFillTx/>
                <a:latin typeface="Aptos Display"/>
                <a:ea typeface="Aptos Display"/>
              </a:rPr>
              <a:t>Lecture Summary and Comprehensive Numerical Exercise</a:t>
            </a:r>
            <a:endParaRPr lang="en-US" sz="2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6" name="Text 2"/>
          <p:cNvSpPr/>
          <p:nvPr/>
        </p:nvSpPr>
        <p:spPr>
          <a:xfrm>
            <a:off x="2880360" y="1216080"/>
            <a:ext cx="7269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5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Capital budgeting converts long-term investment ideas into firm value decisions.</a:t>
            </a:r>
            <a:endParaRPr lang="en-US" sz="15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7" name="Text 3"/>
          <p:cNvSpPr/>
          <p:nvPr/>
        </p:nvSpPr>
        <p:spPr>
          <a:xfrm>
            <a:off x="502920" y="6437520"/>
            <a:ext cx="33829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MGM237 Introduction to Finance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8" name="Text 4"/>
          <p:cNvSpPr/>
          <p:nvPr/>
        </p:nvSpPr>
        <p:spPr>
          <a:xfrm>
            <a:off x="11137320" y="6437520"/>
            <a:ext cx="5025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45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9" name="Text 5"/>
          <p:cNvSpPr/>
          <p:nvPr/>
        </p:nvSpPr>
        <p:spPr>
          <a:xfrm>
            <a:off x="685800" y="1781035"/>
            <a:ext cx="1462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Key message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0" name="Text 6"/>
          <p:cNvSpPr/>
          <p:nvPr/>
        </p:nvSpPr>
        <p:spPr>
          <a:xfrm>
            <a:off x="2103120" y="2110075"/>
            <a:ext cx="8777880" cy="411120"/>
          </a:xfrm>
          <a:prstGeom prst="rect">
            <a:avLst/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5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Accept projects that are expected to generate cash flows whose present value exceeds the required investment and risk.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1" name="Text 7"/>
          <p:cNvSpPr/>
          <p:nvPr/>
        </p:nvSpPr>
        <p:spPr>
          <a:xfrm>
            <a:off x="685800" y="2664664"/>
            <a:ext cx="18284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Decision toolkit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2" name="Text 8"/>
          <p:cNvSpPr/>
          <p:nvPr/>
        </p:nvSpPr>
        <p:spPr>
          <a:xfrm>
            <a:off x="685800" y="3030424"/>
            <a:ext cx="2148480" cy="319680"/>
          </a:xfrm>
          <a:prstGeom prst="rect">
            <a:avLst/>
          </a:prstGeom>
          <a:solidFill>
            <a:srgbClr val="F4FAFF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7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NPV</a:t>
            </a:r>
            <a:endParaRPr lang="en-US" sz="1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3" name="Text 9"/>
          <p:cNvSpPr/>
          <p:nvPr/>
        </p:nvSpPr>
        <p:spPr>
          <a:xfrm>
            <a:off x="685800" y="3350464"/>
            <a:ext cx="2148480" cy="411120"/>
          </a:xfrm>
          <a:prstGeom prst="rect">
            <a:avLst/>
          </a:prstGeom>
          <a:solidFill>
            <a:srgbClr val="FFFFFF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Dollar value added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4" name="Text 10"/>
          <p:cNvSpPr/>
          <p:nvPr/>
        </p:nvSpPr>
        <p:spPr>
          <a:xfrm>
            <a:off x="3383280" y="3030424"/>
            <a:ext cx="2148480" cy="319680"/>
          </a:xfrm>
          <a:prstGeom prst="rect">
            <a:avLst/>
          </a:prstGeom>
          <a:solidFill>
            <a:srgbClr val="F4FAFF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7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IRR</a:t>
            </a:r>
            <a:endParaRPr lang="en-US" sz="1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5" name="Text 11"/>
          <p:cNvSpPr/>
          <p:nvPr/>
        </p:nvSpPr>
        <p:spPr>
          <a:xfrm>
            <a:off x="3383280" y="3350464"/>
            <a:ext cx="2148480" cy="411120"/>
          </a:xfrm>
          <a:prstGeom prst="rect">
            <a:avLst/>
          </a:prstGeom>
          <a:solidFill>
            <a:srgbClr val="FFFFFF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Percentage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6" name="Text 12"/>
          <p:cNvSpPr/>
          <p:nvPr/>
        </p:nvSpPr>
        <p:spPr>
          <a:xfrm>
            <a:off x="6080760" y="3030424"/>
            <a:ext cx="2148480" cy="319680"/>
          </a:xfrm>
          <a:prstGeom prst="rect">
            <a:avLst/>
          </a:prstGeom>
          <a:solidFill>
            <a:srgbClr val="F4FAFF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7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Payback</a:t>
            </a:r>
            <a:endParaRPr lang="en-US" sz="1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7" name="Text 13"/>
          <p:cNvSpPr/>
          <p:nvPr/>
        </p:nvSpPr>
        <p:spPr>
          <a:xfrm>
            <a:off x="6080760" y="3350464"/>
            <a:ext cx="2148480" cy="411120"/>
          </a:xfrm>
          <a:prstGeom prst="rect">
            <a:avLst/>
          </a:prstGeom>
          <a:solidFill>
            <a:srgbClr val="FFFFFF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Cash recovery speed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8" name="Text 14"/>
          <p:cNvSpPr/>
          <p:nvPr/>
        </p:nvSpPr>
        <p:spPr>
          <a:xfrm>
            <a:off x="8778240" y="3030424"/>
            <a:ext cx="2148480" cy="319680"/>
          </a:xfrm>
          <a:prstGeom prst="rect">
            <a:avLst/>
          </a:prstGeom>
          <a:solidFill>
            <a:srgbClr val="F4FAFF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7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PI</a:t>
            </a:r>
            <a:endParaRPr lang="en-US" sz="1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9" name="Text 15"/>
          <p:cNvSpPr/>
          <p:nvPr/>
        </p:nvSpPr>
        <p:spPr>
          <a:xfrm>
            <a:off x="8778240" y="3350464"/>
            <a:ext cx="2148480" cy="411120"/>
          </a:xfrm>
          <a:prstGeom prst="rect">
            <a:avLst/>
          </a:prstGeom>
          <a:solidFill>
            <a:srgbClr val="FFFFFF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PV benefit per dollar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0" name="Text 16"/>
          <p:cNvSpPr/>
          <p:nvPr/>
        </p:nvSpPr>
        <p:spPr>
          <a:xfrm>
            <a:off x="685800" y="3913560"/>
            <a:ext cx="265140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800" b="1" u="none" strike="noStrike">
                <a:solidFill>
                  <a:srgbClr val="005CA8"/>
                </a:solidFill>
                <a:effectLst/>
                <a:uFillTx/>
                <a:latin typeface="Aptos Display"/>
                <a:ea typeface="Aptos Display"/>
              </a:rPr>
              <a:t>Comprehensive exercise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1" name="Text 17"/>
          <p:cNvSpPr/>
          <p:nvPr/>
        </p:nvSpPr>
        <p:spPr>
          <a:xfrm>
            <a:off x="685800" y="4279320"/>
            <a:ext cx="5486040" cy="594000"/>
          </a:xfrm>
          <a:prstGeom prst="rect">
            <a:avLst/>
          </a:prstGeom>
          <a:solidFill>
            <a:srgbClr val="FFFFFF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A project costs $120,000 today. It generates $38,000 per year for 4 years and has terminal cash flow of $20,000 in year 4. Required return is 11%.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2" name="Text 18"/>
          <p:cNvSpPr/>
          <p:nvPr/>
        </p:nvSpPr>
        <p:spPr>
          <a:xfrm>
            <a:off x="6537960" y="4096440"/>
            <a:ext cx="319680" cy="255600"/>
          </a:xfrm>
          <a:prstGeom prst="rect">
            <a:avLst/>
          </a:prstGeom>
          <a:solidFill>
            <a:srgbClr val="005CA8"/>
          </a:solidFill>
          <a:ln w="0">
            <a:solidFill>
              <a:srgbClr val="005CA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1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93" name="Text 19"/>
          <p:cNvSpPr/>
          <p:nvPr/>
        </p:nvSpPr>
        <p:spPr>
          <a:xfrm>
            <a:off x="6949440" y="4096440"/>
            <a:ext cx="393156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2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Build the cash-flow timeline</a:t>
            </a:r>
            <a:endParaRPr lang="en-US" sz="142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4" name="Text 20"/>
          <p:cNvSpPr/>
          <p:nvPr/>
        </p:nvSpPr>
        <p:spPr>
          <a:xfrm>
            <a:off x="6537960" y="4517280"/>
            <a:ext cx="319680" cy="255600"/>
          </a:xfrm>
          <a:prstGeom prst="rect">
            <a:avLst/>
          </a:prstGeom>
          <a:solidFill>
            <a:srgbClr val="005CA8"/>
          </a:solidFill>
          <a:ln w="0">
            <a:solidFill>
              <a:srgbClr val="005CA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2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95" name="Text 21"/>
          <p:cNvSpPr/>
          <p:nvPr/>
        </p:nvSpPr>
        <p:spPr>
          <a:xfrm>
            <a:off x="6949440" y="4517280"/>
            <a:ext cx="393156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2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Calculate NPV</a:t>
            </a:r>
            <a:endParaRPr lang="en-US" sz="142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6" name="Text 22"/>
          <p:cNvSpPr/>
          <p:nvPr/>
        </p:nvSpPr>
        <p:spPr>
          <a:xfrm>
            <a:off x="6537960" y="4937760"/>
            <a:ext cx="319680" cy="255600"/>
          </a:xfrm>
          <a:prstGeom prst="rect">
            <a:avLst/>
          </a:prstGeom>
          <a:solidFill>
            <a:srgbClr val="005CA8"/>
          </a:solidFill>
          <a:ln w="0">
            <a:solidFill>
              <a:srgbClr val="005CA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3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97" name="Text 23"/>
          <p:cNvSpPr/>
          <p:nvPr/>
        </p:nvSpPr>
        <p:spPr>
          <a:xfrm>
            <a:off x="6949440" y="4937760"/>
            <a:ext cx="393156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2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Estimate payback</a:t>
            </a:r>
            <a:endParaRPr lang="en-US" sz="142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8" name="Text 24"/>
          <p:cNvSpPr/>
          <p:nvPr/>
        </p:nvSpPr>
        <p:spPr>
          <a:xfrm>
            <a:off x="6537960" y="5358240"/>
            <a:ext cx="319680" cy="255600"/>
          </a:xfrm>
          <a:prstGeom prst="rect">
            <a:avLst/>
          </a:prstGeom>
          <a:solidFill>
            <a:srgbClr val="005CA8"/>
          </a:solidFill>
          <a:ln w="0">
            <a:solidFill>
              <a:srgbClr val="005CA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4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99" name="Text 25"/>
          <p:cNvSpPr/>
          <p:nvPr/>
        </p:nvSpPr>
        <p:spPr>
          <a:xfrm>
            <a:off x="6949440" y="5358240"/>
            <a:ext cx="393156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2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Recommend accept or reject</a:t>
            </a:r>
            <a:endParaRPr lang="en-US" sz="142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00" name="Text 26"/>
          <p:cNvSpPr/>
          <p:nvPr/>
        </p:nvSpPr>
        <p:spPr>
          <a:xfrm>
            <a:off x="685800" y="5761336"/>
            <a:ext cx="9783720" cy="328680"/>
          </a:xfrm>
          <a:prstGeom prst="rect">
            <a:avLst/>
          </a:prstGeom>
          <a:solidFill>
            <a:srgbClr val="EAF5FE"/>
          </a:solidFill>
          <a:ln w="12700">
            <a:solidFill>
              <a:srgbClr val="A8D2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  <a:defRPr b="1"/>
            </a:pPr>
            <a:r>
              <a:rPr lang="en-US" sz="1450" b="1" u="none" strike="noStrike">
                <a:solidFill>
                  <a:srgbClr val="0B2D4D"/>
                </a:solidFill>
                <a:effectLst/>
                <a:uFillTx/>
                <a:latin typeface="Aptos"/>
                <a:ea typeface="Aptos"/>
              </a:rPr>
              <a:t>Manager's Insight: Capital budgeting is the final link between finance theory and real strategic action.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" name="Rounded Rectangle 1"/>
          <p:cNvSpPr/>
          <p:nvPr/>
        </p:nvSpPr>
        <p:spPr>
          <a:xfrm>
            <a:off x="3017520" y="255960"/>
            <a:ext cx="1599840" cy="30132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02" name="TextBox 2"/>
          <p:cNvSpPr/>
          <p:nvPr/>
        </p:nvSpPr>
        <p:spPr>
          <a:xfrm>
            <a:off x="3017520" y="274320"/>
            <a:ext cx="159984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5FA0"/>
                </a:solidFill>
                <a:effectLst/>
                <a:uFillTx/>
                <a:latin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03" name="TextBox 3"/>
          <p:cNvSpPr/>
          <p:nvPr/>
        </p:nvSpPr>
        <p:spPr>
          <a:xfrm>
            <a:off x="3035880" y="713160"/>
            <a:ext cx="512028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2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Assessment Practice 1</a:t>
            </a:r>
            <a:endParaRPr lang="en-US" sz="2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04" name="TextBox 4"/>
          <p:cNvSpPr/>
          <p:nvPr/>
        </p:nvSpPr>
        <p:spPr>
          <a:xfrm>
            <a:off x="3035880" y="1051560"/>
            <a:ext cx="6857640" cy="36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F3A600"/>
                </a:solidFill>
                <a:effectLst/>
                <a:uFillTx/>
                <a:latin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06" name="Rounded Rectangle 6"/>
          <p:cNvSpPr/>
          <p:nvPr/>
        </p:nvSpPr>
        <p:spPr>
          <a:xfrm>
            <a:off x="548640" y="1905229"/>
            <a:ext cx="1755360" cy="2923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07" name="TextBox 7"/>
          <p:cNvSpPr/>
          <p:nvPr/>
        </p:nvSpPr>
        <p:spPr>
          <a:xfrm>
            <a:off x="567000" y="1941949"/>
            <a:ext cx="1691280" cy="209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01/10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08" name="Rounded Rectangle 8"/>
          <p:cNvSpPr/>
          <p:nvPr/>
        </p:nvSpPr>
        <p:spPr>
          <a:xfrm>
            <a:off x="241416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09" name="Rounded Rectangle 9"/>
          <p:cNvSpPr/>
          <p:nvPr/>
        </p:nvSpPr>
        <p:spPr>
          <a:xfrm>
            <a:off x="254196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10" name="Rounded Rectangle 10"/>
          <p:cNvSpPr/>
          <p:nvPr/>
        </p:nvSpPr>
        <p:spPr>
          <a:xfrm>
            <a:off x="267012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11" name="Rounded Rectangle 11"/>
          <p:cNvSpPr/>
          <p:nvPr/>
        </p:nvSpPr>
        <p:spPr>
          <a:xfrm>
            <a:off x="279792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12" name="Rounded Rectangle 12"/>
          <p:cNvSpPr/>
          <p:nvPr/>
        </p:nvSpPr>
        <p:spPr>
          <a:xfrm>
            <a:off x="292608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13" name="Rounded Rectangle 13"/>
          <p:cNvSpPr/>
          <p:nvPr/>
        </p:nvSpPr>
        <p:spPr>
          <a:xfrm>
            <a:off x="305424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14" name="Rounded Rectangle 14"/>
          <p:cNvSpPr/>
          <p:nvPr/>
        </p:nvSpPr>
        <p:spPr>
          <a:xfrm>
            <a:off x="318204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15" name="Rounded Rectangle 15"/>
          <p:cNvSpPr/>
          <p:nvPr/>
        </p:nvSpPr>
        <p:spPr>
          <a:xfrm>
            <a:off x="331020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16" name="Rounded Rectangle 16"/>
          <p:cNvSpPr/>
          <p:nvPr/>
        </p:nvSpPr>
        <p:spPr>
          <a:xfrm>
            <a:off x="343800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17" name="Rounded Rectangle 17"/>
          <p:cNvSpPr/>
          <p:nvPr/>
        </p:nvSpPr>
        <p:spPr>
          <a:xfrm>
            <a:off x="356616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18" name="Rectangle 18"/>
          <p:cNvSpPr/>
          <p:nvPr/>
        </p:nvSpPr>
        <p:spPr>
          <a:xfrm>
            <a:off x="10378440" y="1886869"/>
            <a:ext cx="502560" cy="63720"/>
          </a:xfrm>
          <a:prstGeom prst="rect">
            <a:avLst/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19" name="Rectangle 19"/>
          <p:cNvSpPr/>
          <p:nvPr/>
        </p:nvSpPr>
        <p:spPr>
          <a:xfrm>
            <a:off x="10671120" y="1959949"/>
            <a:ext cx="502560" cy="63720"/>
          </a:xfrm>
          <a:prstGeom prst="rect">
            <a:avLst/>
          </a:prstGeom>
          <a:solidFill>
            <a:srgbClr val="5EB4D2"/>
          </a:solidFill>
          <a:ln>
            <a:solidFill>
              <a:srgbClr val="5EB4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20" name="Rectangle 20"/>
          <p:cNvSpPr/>
          <p:nvPr/>
        </p:nvSpPr>
        <p:spPr>
          <a:xfrm>
            <a:off x="10963800" y="2033389"/>
            <a:ext cx="502560" cy="63720"/>
          </a:xfrm>
          <a:prstGeom prst="rect">
            <a:avLst/>
          </a:prstGeom>
          <a:solidFill>
            <a:srgbClr val="F3A600"/>
          </a:solidFill>
          <a:ln>
            <a:solidFill>
              <a:srgbClr val="F3A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21" name="Rectangle 21"/>
          <p:cNvSpPr/>
          <p:nvPr/>
        </p:nvSpPr>
        <p:spPr>
          <a:xfrm>
            <a:off x="548640" y="2206909"/>
            <a:ext cx="10835280" cy="603000"/>
          </a:xfrm>
          <a:prstGeom prst="rect">
            <a:avLst/>
          </a:prstGeom>
          <a:solidFill>
            <a:srgbClr val="F7FAFD"/>
          </a:solidFill>
          <a:ln w="12700"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22" name="TextBox 22"/>
          <p:cNvSpPr/>
          <p:nvPr/>
        </p:nvSpPr>
        <p:spPr>
          <a:xfrm>
            <a:off x="658440" y="2289349"/>
            <a:ext cx="1056096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8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What is capital budgeting mainly concerned with?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3" name="Rounded Rectangle 23"/>
          <p:cNvSpPr/>
          <p:nvPr/>
        </p:nvSpPr>
        <p:spPr>
          <a:xfrm>
            <a:off x="548640" y="3020869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24" name="Rounded Rectangle 24"/>
          <p:cNvSpPr/>
          <p:nvPr/>
        </p:nvSpPr>
        <p:spPr>
          <a:xfrm>
            <a:off x="658440" y="3112309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25" name="TextBox 25"/>
          <p:cNvSpPr/>
          <p:nvPr/>
        </p:nvSpPr>
        <p:spPr>
          <a:xfrm>
            <a:off x="658440" y="3130669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6" name="TextBox 26"/>
          <p:cNvSpPr/>
          <p:nvPr/>
        </p:nvSpPr>
        <p:spPr>
          <a:xfrm>
            <a:off x="1097280" y="3075589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Daily cash collection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7" name="Rounded Rectangle 27"/>
          <p:cNvSpPr/>
          <p:nvPr/>
        </p:nvSpPr>
        <p:spPr>
          <a:xfrm>
            <a:off x="5532120" y="3020869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28" name="Rounded Rectangle 28"/>
          <p:cNvSpPr/>
          <p:nvPr/>
        </p:nvSpPr>
        <p:spPr>
          <a:xfrm>
            <a:off x="5641920" y="3112309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 w="1016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29" name="TextBox 29"/>
          <p:cNvSpPr/>
          <p:nvPr/>
        </p:nvSpPr>
        <p:spPr>
          <a:xfrm>
            <a:off x="5641920" y="3130669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B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0" name="TextBox 30"/>
          <p:cNvSpPr/>
          <p:nvPr/>
        </p:nvSpPr>
        <p:spPr>
          <a:xfrm>
            <a:off x="6080760" y="3075589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Long-term investment decisions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1" name="Rounded Rectangle 31"/>
          <p:cNvSpPr/>
          <p:nvPr/>
        </p:nvSpPr>
        <p:spPr>
          <a:xfrm>
            <a:off x="548640" y="3706669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32" name="Rounded Rectangle 32"/>
          <p:cNvSpPr/>
          <p:nvPr/>
        </p:nvSpPr>
        <p:spPr>
          <a:xfrm>
            <a:off x="658440" y="3798109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33" name="TextBox 33"/>
          <p:cNvSpPr/>
          <p:nvPr/>
        </p:nvSpPr>
        <p:spPr>
          <a:xfrm>
            <a:off x="658440" y="3816469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C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4" name="TextBox 34"/>
          <p:cNvSpPr/>
          <p:nvPr/>
        </p:nvSpPr>
        <p:spPr>
          <a:xfrm>
            <a:off x="1097280" y="3761389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Preparing bank reconciliations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5" name="Rounded Rectangle 35"/>
          <p:cNvSpPr/>
          <p:nvPr/>
        </p:nvSpPr>
        <p:spPr>
          <a:xfrm>
            <a:off x="5532120" y="3706669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36" name="Rounded Rectangle 36"/>
          <p:cNvSpPr/>
          <p:nvPr/>
        </p:nvSpPr>
        <p:spPr>
          <a:xfrm>
            <a:off x="5641920" y="3798109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37" name="TextBox 37"/>
          <p:cNvSpPr/>
          <p:nvPr/>
        </p:nvSpPr>
        <p:spPr>
          <a:xfrm>
            <a:off x="5641920" y="3816469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8" name="TextBox 38"/>
          <p:cNvSpPr/>
          <p:nvPr/>
        </p:nvSpPr>
        <p:spPr>
          <a:xfrm>
            <a:off x="6080760" y="3761389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Setting product colors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9" name="Rounded Rectangle 39"/>
          <p:cNvSpPr/>
          <p:nvPr/>
        </p:nvSpPr>
        <p:spPr>
          <a:xfrm>
            <a:off x="548640" y="4520269"/>
            <a:ext cx="10835280" cy="9507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40" name="Rounded Rectangle 40"/>
          <p:cNvSpPr/>
          <p:nvPr/>
        </p:nvSpPr>
        <p:spPr>
          <a:xfrm>
            <a:off x="694800" y="4657429"/>
            <a:ext cx="895680" cy="24660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41" name="TextBox 41"/>
          <p:cNvSpPr/>
          <p:nvPr/>
        </p:nvSpPr>
        <p:spPr>
          <a:xfrm>
            <a:off x="694800" y="4694149"/>
            <a:ext cx="89568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ANSWER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2" name="Rounded Rectangle 42"/>
          <p:cNvSpPr/>
          <p:nvPr/>
        </p:nvSpPr>
        <p:spPr>
          <a:xfrm>
            <a:off x="758880" y="4995829"/>
            <a:ext cx="621360" cy="3286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43" name="TextBox 43"/>
          <p:cNvSpPr/>
          <p:nvPr/>
        </p:nvSpPr>
        <p:spPr>
          <a:xfrm>
            <a:off x="758880" y="5050909"/>
            <a:ext cx="62136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B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4" name="TextBox 44"/>
          <p:cNvSpPr/>
          <p:nvPr/>
        </p:nvSpPr>
        <p:spPr>
          <a:xfrm>
            <a:off x="1517760" y="4922749"/>
            <a:ext cx="3245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Long-term investment decisions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5" name="Rounded Rectangle 45"/>
          <p:cNvSpPr/>
          <p:nvPr/>
        </p:nvSpPr>
        <p:spPr>
          <a:xfrm>
            <a:off x="5074920" y="4657429"/>
            <a:ext cx="1389600" cy="246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46" name="TextBox 46"/>
          <p:cNvSpPr/>
          <p:nvPr/>
        </p:nvSpPr>
        <p:spPr>
          <a:xfrm>
            <a:off x="5074920" y="4694149"/>
            <a:ext cx="138960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EXPLANATION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7" name="TextBox 47"/>
          <p:cNvSpPr/>
          <p:nvPr/>
        </p:nvSpPr>
        <p:spPr>
          <a:xfrm>
            <a:off x="5166360" y="4904389"/>
            <a:ext cx="5531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Capital budgeting evaluates long-term projects that affect cash flows and firm value.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8" name="Rounded Rectangle 48"/>
          <p:cNvSpPr/>
          <p:nvPr/>
        </p:nvSpPr>
        <p:spPr>
          <a:xfrm>
            <a:off x="548640" y="5617549"/>
            <a:ext cx="10835280" cy="292320"/>
          </a:xfrm>
          <a:prstGeom prst="roundRect">
            <a:avLst>
              <a:gd name="adj" fmla="val 16667"/>
            </a:avLst>
          </a:prstGeom>
          <a:solidFill>
            <a:srgbClr val="F7FAFD"/>
          </a:solidFill>
          <a:ln w="1270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49" name="TextBox 49"/>
          <p:cNvSpPr/>
          <p:nvPr/>
        </p:nvSpPr>
        <p:spPr>
          <a:xfrm>
            <a:off x="640080" y="5663269"/>
            <a:ext cx="106524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EXAM TECHNIQUE: Identify whether the decision affects many future periods.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1" name="TextBox 51"/>
          <p:cNvSpPr/>
          <p:nvPr/>
        </p:nvSpPr>
        <p:spPr>
          <a:xfrm>
            <a:off x="10469880" y="6144840"/>
            <a:ext cx="5482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algn="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46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Rounded Rectangle 1"/>
          <p:cNvSpPr/>
          <p:nvPr/>
        </p:nvSpPr>
        <p:spPr>
          <a:xfrm>
            <a:off x="3017520" y="255960"/>
            <a:ext cx="1599840" cy="30132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53" name="TextBox 2"/>
          <p:cNvSpPr/>
          <p:nvPr/>
        </p:nvSpPr>
        <p:spPr>
          <a:xfrm>
            <a:off x="3017520" y="274320"/>
            <a:ext cx="159984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5FA0"/>
                </a:solidFill>
                <a:effectLst/>
                <a:uFillTx/>
                <a:latin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4" name="TextBox 3"/>
          <p:cNvSpPr/>
          <p:nvPr/>
        </p:nvSpPr>
        <p:spPr>
          <a:xfrm>
            <a:off x="3035880" y="713160"/>
            <a:ext cx="512028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2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Assessment Practice 2</a:t>
            </a:r>
            <a:endParaRPr lang="en-US" sz="2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5" name="TextBox 4"/>
          <p:cNvSpPr/>
          <p:nvPr/>
        </p:nvSpPr>
        <p:spPr>
          <a:xfrm>
            <a:off x="3035880" y="1051560"/>
            <a:ext cx="6857640" cy="36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F3A600"/>
                </a:solidFill>
                <a:effectLst/>
                <a:uFillTx/>
                <a:latin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7" name="Rounded Rectangle 6"/>
          <p:cNvSpPr/>
          <p:nvPr/>
        </p:nvSpPr>
        <p:spPr>
          <a:xfrm>
            <a:off x="548640" y="1850640"/>
            <a:ext cx="1755360" cy="2923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58" name="TextBox 7"/>
          <p:cNvSpPr/>
          <p:nvPr/>
        </p:nvSpPr>
        <p:spPr>
          <a:xfrm>
            <a:off x="567000" y="1887360"/>
            <a:ext cx="1691280" cy="209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02/10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9" name="Rounded Rectangle 8"/>
          <p:cNvSpPr/>
          <p:nvPr/>
        </p:nvSpPr>
        <p:spPr>
          <a:xfrm>
            <a:off x="2414160" y="1905360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60" name="Rounded Rectangle 9"/>
          <p:cNvSpPr/>
          <p:nvPr/>
        </p:nvSpPr>
        <p:spPr>
          <a:xfrm>
            <a:off x="2541960" y="1905360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61" name="Rounded Rectangle 10"/>
          <p:cNvSpPr/>
          <p:nvPr/>
        </p:nvSpPr>
        <p:spPr>
          <a:xfrm>
            <a:off x="2670120" y="1905360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62" name="Rounded Rectangle 11"/>
          <p:cNvSpPr/>
          <p:nvPr/>
        </p:nvSpPr>
        <p:spPr>
          <a:xfrm>
            <a:off x="2797920" y="1905360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63" name="Rounded Rectangle 12"/>
          <p:cNvSpPr/>
          <p:nvPr/>
        </p:nvSpPr>
        <p:spPr>
          <a:xfrm>
            <a:off x="2926080" y="1905360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64" name="Rounded Rectangle 13"/>
          <p:cNvSpPr/>
          <p:nvPr/>
        </p:nvSpPr>
        <p:spPr>
          <a:xfrm>
            <a:off x="3054240" y="1905360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65" name="Rounded Rectangle 14"/>
          <p:cNvSpPr/>
          <p:nvPr/>
        </p:nvSpPr>
        <p:spPr>
          <a:xfrm>
            <a:off x="3182040" y="1905360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66" name="Rounded Rectangle 15"/>
          <p:cNvSpPr/>
          <p:nvPr/>
        </p:nvSpPr>
        <p:spPr>
          <a:xfrm>
            <a:off x="3310200" y="1905360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67" name="Rounded Rectangle 16"/>
          <p:cNvSpPr/>
          <p:nvPr/>
        </p:nvSpPr>
        <p:spPr>
          <a:xfrm>
            <a:off x="3438000" y="1905360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68" name="Rounded Rectangle 17"/>
          <p:cNvSpPr/>
          <p:nvPr/>
        </p:nvSpPr>
        <p:spPr>
          <a:xfrm>
            <a:off x="3566160" y="1905360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69" name="Rectangle 18"/>
          <p:cNvSpPr/>
          <p:nvPr/>
        </p:nvSpPr>
        <p:spPr>
          <a:xfrm>
            <a:off x="10378440" y="1832280"/>
            <a:ext cx="502560" cy="63720"/>
          </a:xfrm>
          <a:prstGeom prst="rect">
            <a:avLst/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70" name="Rectangle 19"/>
          <p:cNvSpPr/>
          <p:nvPr/>
        </p:nvSpPr>
        <p:spPr>
          <a:xfrm>
            <a:off x="10671120" y="1905360"/>
            <a:ext cx="502560" cy="63720"/>
          </a:xfrm>
          <a:prstGeom prst="rect">
            <a:avLst/>
          </a:prstGeom>
          <a:solidFill>
            <a:srgbClr val="5EB4D2"/>
          </a:solidFill>
          <a:ln>
            <a:solidFill>
              <a:srgbClr val="5EB4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71" name="Rectangle 20"/>
          <p:cNvSpPr/>
          <p:nvPr/>
        </p:nvSpPr>
        <p:spPr>
          <a:xfrm>
            <a:off x="10963800" y="1978800"/>
            <a:ext cx="502560" cy="63720"/>
          </a:xfrm>
          <a:prstGeom prst="rect">
            <a:avLst/>
          </a:prstGeom>
          <a:solidFill>
            <a:srgbClr val="F3A600"/>
          </a:solidFill>
          <a:ln>
            <a:solidFill>
              <a:srgbClr val="F3A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72" name="Rectangle 21"/>
          <p:cNvSpPr/>
          <p:nvPr/>
        </p:nvSpPr>
        <p:spPr>
          <a:xfrm>
            <a:off x="548640" y="2152320"/>
            <a:ext cx="10835280" cy="603000"/>
          </a:xfrm>
          <a:prstGeom prst="rect">
            <a:avLst/>
          </a:prstGeom>
          <a:solidFill>
            <a:srgbClr val="F7FAFD"/>
          </a:solidFill>
          <a:ln w="12700"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73" name="TextBox 22"/>
          <p:cNvSpPr/>
          <p:nvPr/>
        </p:nvSpPr>
        <p:spPr>
          <a:xfrm>
            <a:off x="658440" y="2234760"/>
            <a:ext cx="1056096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8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 project costs $100,000 and requires $20,000 in working capital. What is the initial outlay?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74" name="Rounded Rectangle 23"/>
          <p:cNvSpPr/>
          <p:nvPr/>
        </p:nvSpPr>
        <p:spPr>
          <a:xfrm>
            <a:off x="548640" y="2966280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75" name="Rounded Rectangle 24"/>
          <p:cNvSpPr/>
          <p:nvPr/>
        </p:nvSpPr>
        <p:spPr>
          <a:xfrm>
            <a:off x="658440" y="3057720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76" name="TextBox 25"/>
          <p:cNvSpPr/>
          <p:nvPr/>
        </p:nvSpPr>
        <p:spPr>
          <a:xfrm>
            <a:off x="658440" y="3076080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77" name="TextBox 26"/>
          <p:cNvSpPr/>
          <p:nvPr/>
        </p:nvSpPr>
        <p:spPr>
          <a:xfrm>
            <a:off x="1097280" y="3021000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$80,000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78" name="Rounded Rectangle 27"/>
          <p:cNvSpPr/>
          <p:nvPr/>
        </p:nvSpPr>
        <p:spPr>
          <a:xfrm>
            <a:off x="5532120" y="2966280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79" name="Rounded Rectangle 28"/>
          <p:cNvSpPr/>
          <p:nvPr/>
        </p:nvSpPr>
        <p:spPr>
          <a:xfrm>
            <a:off x="5641920" y="3057720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80" name="TextBox 29"/>
          <p:cNvSpPr/>
          <p:nvPr/>
        </p:nvSpPr>
        <p:spPr>
          <a:xfrm>
            <a:off x="5641920" y="3076080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B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81" name="TextBox 30"/>
          <p:cNvSpPr/>
          <p:nvPr/>
        </p:nvSpPr>
        <p:spPr>
          <a:xfrm>
            <a:off x="6080760" y="3021000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$100,000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82" name="Rounded Rectangle 31"/>
          <p:cNvSpPr/>
          <p:nvPr/>
        </p:nvSpPr>
        <p:spPr>
          <a:xfrm>
            <a:off x="548640" y="3652080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83" name="Rounded Rectangle 32"/>
          <p:cNvSpPr/>
          <p:nvPr/>
        </p:nvSpPr>
        <p:spPr>
          <a:xfrm>
            <a:off x="658440" y="3743520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 w="1016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84" name="TextBox 33"/>
          <p:cNvSpPr/>
          <p:nvPr/>
        </p:nvSpPr>
        <p:spPr>
          <a:xfrm>
            <a:off x="658440" y="3761880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C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85" name="TextBox 34"/>
          <p:cNvSpPr/>
          <p:nvPr/>
        </p:nvSpPr>
        <p:spPr>
          <a:xfrm>
            <a:off x="1097280" y="3706800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$120,000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86" name="Rounded Rectangle 35"/>
          <p:cNvSpPr/>
          <p:nvPr/>
        </p:nvSpPr>
        <p:spPr>
          <a:xfrm>
            <a:off x="5532120" y="3652080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87" name="Rounded Rectangle 36"/>
          <p:cNvSpPr/>
          <p:nvPr/>
        </p:nvSpPr>
        <p:spPr>
          <a:xfrm>
            <a:off x="5641920" y="3743520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88" name="TextBox 37"/>
          <p:cNvSpPr/>
          <p:nvPr/>
        </p:nvSpPr>
        <p:spPr>
          <a:xfrm>
            <a:off x="5641920" y="3761880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89" name="TextBox 38"/>
          <p:cNvSpPr/>
          <p:nvPr/>
        </p:nvSpPr>
        <p:spPr>
          <a:xfrm>
            <a:off x="6080760" y="3706800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$20,000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90" name="Rounded Rectangle 39"/>
          <p:cNvSpPr/>
          <p:nvPr/>
        </p:nvSpPr>
        <p:spPr>
          <a:xfrm>
            <a:off x="548640" y="4465680"/>
            <a:ext cx="10835280" cy="9507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91" name="Rounded Rectangle 40"/>
          <p:cNvSpPr/>
          <p:nvPr/>
        </p:nvSpPr>
        <p:spPr>
          <a:xfrm>
            <a:off x="694800" y="4602840"/>
            <a:ext cx="895680" cy="24660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92" name="TextBox 41"/>
          <p:cNvSpPr/>
          <p:nvPr/>
        </p:nvSpPr>
        <p:spPr>
          <a:xfrm>
            <a:off x="694800" y="4639560"/>
            <a:ext cx="89568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ANSWER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93" name="Rounded Rectangle 42"/>
          <p:cNvSpPr/>
          <p:nvPr/>
        </p:nvSpPr>
        <p:spPr>
          <a:xfrm>
            <a:off x="758880" y="4941240"/>
            <a:ext cx="621360" cy="3286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94" name="TextBox 43"/>
          <p:cNvSpPr/>
          <p:nvPr/>
        </p:nvSpPr>
        <p:spPr>
          <a:xfrm>
            <a:off x="758880" y="4996320"/>
            <a:ext cx="62136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C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95" name="TextBox 44"/>
          <p:cNvSpPr/>
          <p:nvPr/>
        </p:nvSpPr>
        <p:spPr>
          <a:xfrm>
            <a:off x="1517760" y="4868160"/>
            <a:ext cx="3245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$120,000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96" name="Rounded Rectangle 45"/>
          <p:cNvSpPr/>
          <p:nvPr/>
        </p:nvSpPr>
        <p:spPr>
          <a:xfrm>
            <a:off x="5074920" y="4602840"/>
            <a:ext cx="1389600" cy="246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097" name="TextBox 46"/>
          <p:cNvSpPr/>
          <p:nvPr/>
        </p:nvSpPr>
        <p:spPr>
          <a:xfrm>
            <a:off x="5074920" y="4639560"/>
            <a:ext cx="138960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EXPLANATION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98" name="TextBox 47"/>
          <p:cNvSpPr/>
          <p:nvPr/>
        </p:nvSpPr>
        <p:spPr>
          <a:xfrm>
            <a:off x="5166360" y="4849800"/>
            <a:ext cx="5531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Initial outlay includes the project cost plus required working capital: 100,000 + 20,000 = 120,000.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99" name="Rounded Rectangle 48"/>
          <p:cNvSpPr/>
          <p:nvPr/>
        </p:nvSpPr>
        <p:spPr>
          <a:xfrm>
            <a:off x="548640" y="5562960"/>
            <a:ext cx="10835280" cy="292320"/>
          </a:xfrm>
          <a:prstGeom prst="roundRect">
            <a:avLst>
              <a:gd name="adj" fmla="val 16667"/>
            </a:avLst>
          </a:prstGeom>
          <a:solidFill>
            <a:srgbClr val="F7FAFD"/>
          </a:solidFill>
          <a:ln w="1270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00" name="TextBox 49"/>
          <p:cNvSpPr/>
          <p:nvPr/>
        </p:nvSpPr>
        <p:spPr>
          <a:xfrm>
            <a:off x="640080" y="5608680"/>
            <a:ext cx="106524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EXAM TECHNIQUE: Initial outlay includes all cash needed at time zero.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02" name="TextBox 51"/>
          <p:cNvSpPr/>
          <p:nvPr/>
        </p:nvSpPr>
        <p:spPr>
          <a:xfrm>
            <a:off x="10469880" y="6144840"/>
            <a:ext cx="5482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algn="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47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3" name="Rounded Rectangle 1"/>
          <p:cNvSpPr/>
          <p:nvPr/>
        </p:nvSpPr>
        <p:spPr>
          <a:xfrm>
            <a:off x="3017520" y="255960"/>
            <a:ext cx="1599840" cy="30132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04" name="TextBox 2"/>
          <p:cNvSpPr/>
          <p:nvPr/>
        </p:nvSpPr>
        <p:spPr>
          <a:xfrm>
            <a:off x="3017520" y="274320"/>
            <a:ext cx="159984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5FA0"/>
                </a:solidFill>
                <a:effectLst/>
                <a:uFillTx/>
                <a:latin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05" name="TextBox 3"/>
          <p:cNvSpPr/>
          <p:nvPr/>
        </p:nvSpPr>
        <p:spPr>
          <a:xfrm>
            <a:off x="3035880" y="713160"/>
            <a:ext cx="512028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2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Assessment Practice 3</a:t>
            </a:r>
            <a:endParaRPr lang="en-US" sz="2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06" name="TextBox 4"/>
          <p:cNvSpPr/>
          <p:nvPr/>
        </p:nvSpPr>
        <p:spPr>
          <a:xfrm>
            <a:off x="3035880" y="1051560"/>
            <a:ext cx="6857640" cy="36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F3A600"/>
                </a:solidFill>
                <a:effectLst/>
                <a:uFillTx/>
                <a:latin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08" name="Rounded Rectangle 6"/>
          <p:cNvSpPr/>
          <p:nvPr/>
        </p:nvSpPr>
        <p:spPr>
          <a:xfrm>
            <a:off x="548640" y="1891581"/>
            <a:ext cx="1755360" cy="2923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09" name="TextBox 7"/>
          <p:cNvSpPr/>
          <p:nvPr/>
        </p:nvSpPr>
        <p:spPr>
          <a:xfrm>
            <a:off x="567000" y="1928301"/>
            <a:ext cx="1691280" cy="209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03/10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10" name="Rounded Rectangle 8"/>
          <p:cNvSpPr/>
          <p:nvPr/>
        </p:nvSpPr>
        <p:spPr>
          <a:xfrm>
            <a:off x="2414160" y="1946301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11" name="Rounded Rectangle 9"/>
          <p:cNvSpPr/>
          <p:nvPr/>
        </p:nvSpPr>
        <p:spPr>
          <a:xfrm>
            <a:off x="2541960" y="1946301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12" name="Rounded Rectangle 10"/>
          <p:cNvSpPr/>
          <p:nvPr/>
        </p:nvSpPr>
        <p:spPr>
          <a:xfrm>
            <a:off x="2670120" y="1946301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13" name="Rounded Rectangle 11"/>
          <p:cNvSpPr/>
          <p:nvPr/>
        </p:nvSpPr>
        <p:spPr>
          <a:xfrm>
            <a:off x="2797920" y="1946301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14" name="Rounded Rectangle 12"/>
          <p:cNvSpPr/>
          <p:nvPr/>
        </p:nvSpPr>
        <p:spPr>
          <a:xfrm>
            <a:off x="2926080" y="1946301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15" name="Rounded Rectangle 13"/>
          <p:cNvSpPr/>
          <p:nvPr/>
        </p:nvSpPr>
        <p:spPr>
          <a:xfrm>
            <a:off x="3054240" y="1946301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16" name="Rounded Rectangle 14"/>
          <p:cNvSpPr/>
          <p:nvPr/>
        </p:nvSpPr>
        <p:spPr>
          <a:xfrm>
            <a:off x="3182040" y="1946301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17" name="Rounded Rectangle 15"/>
          <p:cNvSpPr/>
          <p:nvPr/>
        </p:nvSpPr>
        <p:spPr>
          <a:xfrm>
            <a:off x="3310200" y="1946301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18" name="Rounded Rectangle 16"/>
          <p:cNvSpPr/>
          <p:nvPr/>
        </p:nvSpPr>
        <p:spPr>
          <a:xfrm>
            <a:off x="3438000" y="1946301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19" name="Rounded Rectangle 17"/>
          <p:cNvSpPr/>
          <p:nvPr/>
        </p:nvSpPr>
        <p:spPr>
          <a:xfrm>
            <a:off x="3566160" y="1946301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20" name="Rectangle 18"/>
          <p:cNvSpPr/>
          <p:nvPr/>
        </p:nvSpPr>
        <p:spPr>
          <a:xfrm>
            <a:off x="10378440" y="1873221"/>
            <a:ext cx="502560" cy="63720"/>
          </a:xfrm>
          <a:prstGeom prst="rect">
            <a:avLst/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21" name="Rectangle 19"/>
          <p:cNvSpPr/>
          <p:nvPr/>
        </p:nvSpPr>
        <p:spPr>
          <a:xfrm>
            <a:off x="10671120" y="1946301"/>
            <a:ext cx="502560" cy="63720"/>
          </a:xfrm>
          <a:prstGeom prst="rect">
            <a:avLst/>
          </a:prstGeom>
          <a:solidFill>
            <a:srgbClr val="5EB4D2"/>
          </a:solidFill>
          <a:ln>
            <a:solidFill>
              <a:srgbClr val="5EB4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22" name="Rectangle 20"/>
          <p:cNvSpPr/>
          <p:nvPr/>
        </p:nvSpPr>
        <p:spPr>
          <a:xfrm>
            <a:off x="10963800" y="2019741"/>
            <a:ext cx="502560" cy="63720"/>
          </a:xfrm>
          <a:prstGeom prst="rect">
            <a:avLst/>
          </a:prstGeom>
          <a:solidFill>
            <a:srgbClr val="F3A600"/>
          </a:solidFill>
          <a:ln>
            <a:solidFill>
              <a:srgbClr val="F3A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23" name="Rectangle 21"/>
          <p:cNvSpPr/>
          <p:nvPr/>
        </p:nvSpPr>
        <p:spPr>
          <a:xfrm>
            <a:off x="548640" y="2193261"/>
            <a:ext cx="10835280" cy="603000"/>
          </a:xfrm>
          <a:prstGeom prst="rect">
            <a:avLst/>
          </a:prstGeom>
          <a:solidFill>
            <a:srgbClr val="F7FAFD"/>
          </a:solidFill>
          <a:ln w="12700"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24" name="TextBox 22"/>
          <p:cNvSpPr/>
          <p:nvPr/>
        </p:nvSpPr>
        <p:spPr>
          <a:xfrm>
            <a:off x="658440" y="2275701"/>
            <a:ext cx="1056096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8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Which cost should normally be excluded from capital budgeting analysis?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25" name="Rounded Rectangle 23"/>
          <p:cNvSpPr/>
          <p:nvPr/>
        </p:nvSpPr>
        <p:spPr>
          <a:xfrm>
            <a:off x="548640" y="3007221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26" name="Rounded Rectangle 24"/>
          <p:cNvSpPr/>
          <p:nvPr/>
        </p:nvSpPr>
        <p:spPr>
          <a:xfrm>
            <a:off x="658440" y="3098661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27" name="TextBox 25"/>
          <p:cNvSpPr/>
          <p:nvPr/>
        </p:nvSpPr>
        <p:spPr>
          <a:xfrm>
            <a:off x="658440" y="3117021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28" name="TextBox 26"/>
          <p:cNvSpPr/>
          <p:nvPr/>
        </p:nvSpPr>
        <p:spPr>
          <a:xfrm>
            <a:off x="1097280" y="3061941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Incremental cost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29" name="Rounded Rectangle 27"/>
          <p:cNvSpPr/>
          <p:nvPr/>
        </p:nvSpPr>
        <p:spPr>
          <a:xfrm>
            <a:off x="5532120" y="3007221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30" name="Rounded Rectangle 28"/>
          <p:cNvSpPr/>
          <p:nvPr/>
        </p:nvSpPr>
        <p:spPr>
          <a:xfrm>
            <a:off x="5641920" y="3098661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31" name="TextBox 29"/>
          <p:cNvSpPr/>
          <p:nvPr/>
        </p:nvSpPr>
        <p:spPr>
          <a:xfrm>
            <a:off x="5641920" y="3117021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B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32" name="TextBox 30"/>
          <p:cNvSpPr/>
          <p:nvPr/>
        </p:nvSpPr>
        <p:spPr>
          <a:xfrm>
            <a:off x="6080760" y="3061941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Opportunity cost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33" name="Rounded Rectangle 31"/>
          <p:cNvSpPr/>
          <p:nvPr/>
        </p:nvSpPr>
        <p:spPr>
          <a:xfrm>
            <a:off x="548640" y="3693021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34" name="Rounded Rectangle 32"/>
          <p:cNvSpPr/>
          <p:nvPr/>
        </p:nvSpPr>
        <p:spPr>
          <a:xfrm>
            <a:off x="658440" y="3784461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 w="1016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35" name="TextBox 33"/>
          <p:cNvSpPr/>
          <p:nvPr/>
        </p:nvSpPr>
        <p:spPr>
          <a:xfrm>
            <a:off x="658440" y="3802821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C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36" name="TextBox 34"/>
          <p:cNvSpPr/>
          <p:nvPr/>
        </p:nvSpPr>
        <p:spPr>
          <a:xfrm>
            <a:off x="1097280" y="3747741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Sunk cost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37" name="Rounded Rectangle 35"/>
          <p:cNvSpPr/>
          <p:nvPr/>
        </p:nvSpPr>
        <p:spPr>
          <a:xfrm>
            <a:off x="5532120" y="3693021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38" name="Rounded Rectangle 36"/>
          <p:cNvSpPr/>
          <p:nvPr/>
        </p:nvSpPr>
        <p:spPr>
          <a:xfrm>
            <a:off x="5641920" y="3784461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39" name="TextBox 37"/>
          <p:cNvSpPr/>
          <p:nvPr/>
        </p:nvSpPr>
        <p:spPr>
          <a:xfrm>
            <a:off x="5641920" y="3802821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0" name="TextBox 38"/>
          <p:cNvSpPr/>
          <p:nvPr/>
        </p:nvSpPr>
        <p:spPr>
          <a:xfrm>
            <a:off x="6080760" y="3747741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Working capital investment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1" name="Rounded Rectangle 39"/>
          <p:cNvSpPr/>
          <p:nvPr/>
        </p:nvSpPr>
        <p:spPr>
          <a:xfrm>
            <a:off x="548640" y="4506621"/>
            <a:ext cx="10835280" cy="9507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42" name="Rounded Rectangle 40"/>
          <p:cNvSpPr/>
          <p:nvPr/>
        </p:nvSpPr>
        <p:spPr>
          <a:xfrm>
            <a:off x="694800" y="4643781"/>
            <a:ext cx="895680" cy="24660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43" name="TextBox 41"/>
          <p:cNvSpPr/>
          <p:nvPr/>
        </p:nvSpPr>
        <p:spPr>
          <a:xfrm>
            <a:off x="694800" y="4680501"/>
            <a:ext cx="89568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ANSWER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4" name="Rounded Rectangle 42"/>
          <p:cNvSpPr/>
          <p:nvPr/>
        </p:nvSpPr>
        <p:spPr>
          <a:xfrm>
            <a:off x="758880" y="4982181"/>
            <a:ext cx="621360" cy="3286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45" name="TextBox 43"/>
          <p:cNvSpPr/>
          <p:nvPr/>
        </p:nvSpPr>
        <p:spPr>
          <a:xfrm>
            <a:off x="758880" y="5037261"/>
            <a:ext cx="62136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C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6" name="TextBox 44"/>
          <p:cNvSpPr/>
          <p:nvPr/>
        </p:nvSpPr>
        <p:spPr>
          <a:xfrm>
            <a:off x="1517760" y="4909101"/>
            <a:ext cx="3245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Sunk cost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7" name="Rounded Rectangle 45"/>
          <p:cNvSpPr/>
          <p:nvPr/>
        </p:nvSpPr>
        <p:spPr>
          <a:xfrm>
            <a:off x="5074920" y="4643781"/>
            <a:ext cx="1389600" cy="246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48" name="TextBox 46"/>
          <p:cNvSpPr/>
          <p:nvPr/>
        </p:nvSpPr>
        <p:spPr>
          <a:xfrm>
            <a:off x="5074920" y="4680501"/>
            <a:ext cx="138960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EXPLANATION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9" name="TextBox 47"/>
          <p:cNvSpPr/>
          <p:nvPr/>
        </p:nvSpPr>
        <p:spPr>
          <a:xfrm>
            <a:off x="5166360" y="4890741"/>
            <a:ext cx="5531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Sunk costs have already occurred and should not affect the accept-or-reject decision.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50" name="Rounded Rectangle 48"/>
          <p:cNvSpPr/>
          <p:nvPr/>
        </p:nvSpPr>
        <p:spPr>
          <a:xfrm>
            <a:off x="548640" y="5603901"/>
            <a:ext cx="10835280" cy="292320"/>
          </a:xfrm>
          <a:prstGeom prst="roundRect">
            <a:avLst>
              <a:gd name="adj" fmla="val 16667"/>
            </a:avLst>
          </a:prstGeom>
          <a:solidFill>
            <a:srgbClr val="F7FAFD"/>
          </a:solidFill>
          <a:ln w="1270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51" name="TextBox 49"/>
          <p:cNvSpPr/>
          <p:nvPr/>
        </p:nvSpPr>
        <p:spPr>
          <a:xfrm>
            <a:off x="640080" y="5649621"/>
            <a:ext cx="106524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EXAM TECHNIQUE: Include future incremental cash flows; exclude past costs.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53" name="TextBox 51"/>
          <p:cNvSpPr/>
          <p:nvPr/>
        </p:nvSpPr>
        <p:spPr>
          <a:xfrm>
            <a:off x="10469880" y="6144840"/>
            <a:ext cx="5482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algn="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48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Rounded Rectangle 1"/>
          <p:cNvSpPr/>
          <p:nvPr/>
        </p:nvSpPr>
        <p:spPr>
          <a:xfrm>
            <a:off x="3017520" y="255960"/>
            <a:ext cx="1599840" cy="30132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55" name="TextBox 2"/>
          <p:cNvSpPr/>
          <p:nvPr/>
        </p:nvSpPr>
        <p:spPr>
          <a:xfrm>
            <a:off x="3017520" y="274320"/>
            <a:ext cx="159984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5FA0"/>
                </a:solidFill>
                <a:effectLst/>
                <a:uFillTx/>
                <a:latin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56" name="TextBox 3"/>
          <p:cNvSpPr/>
          <p:nvPr/>
        </p:nvSpPr>
        <p:spPr>
          <a:xfrm>
            <a:off x="3035880" y="713160"/>
            <a:ext cx="512028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2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Assessment Practice 4</a:t>
            </a:r>
            <a:endParaRPr lang="en-US" sz="2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57" name="TextBox 4"/>
          <p:cNvSpPr/>
          <p:nvPr/>
        </p:nvSpPr>
        <p:spPr>
          <a:xfrm>
            <a:off x="3035880" y="1051560"/>
            <a:ext cx="6857640" cy="36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F3A600"/>
                </a:solidFill>
                <a:effectLst/>
                <a:uFillTx/>
                <a:latin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59" name="Rounded Rectangle 6"/>
          <p:cNvSpPr/>
          <p:nvPr/>
        </p:nvSpPr>
        <p:spPr>
          <a:xfrm>
            <a:off x="548640" y="1877935"/>
            <a:ext cx="1755360" cy="2923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60" name="TextBox 7"/>
          <p:cNvSpPr/>
          <p:nvPr/>
        </p:nvSpPr>
        <p:spPr>
          <a:xfrm>
            <a:off x="567000" y="1914655"/>
            <a:ext cx="1691280" cy="209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04/10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61" name="Rounded Rectangle 8"/>
          <p:cNvSpPr/>
          <p:nvPr/>
        </p:nvSpPr>
        <p:spPr>
          <a:xfrm>
            <a:off x="2414160" y="1932655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62" name="Rounded Rectangle 9"/>
          <p:cNvSpPr/>
          <p:nvPr/>
        </p:nvSpPr>
        <p:spPr>
          <a:xfrm>
            <a:off x="2541960" y="1932655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63" name="Rounded Rectangle 10"/>
          <p:cNvSpPr/>
          <p:nvPr/>
        </p:nvSpPr>
        <p:spPr>
          <a:xfrm>
            <a:off x="2670120" y="1932655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64" name="Rounded Rectangle 11"/>
          <p:cNvSpPr/>
          <p:nvPr/>
        </p:nvSpPr>
        <p:spPr>
          <a:xfrm>
            <a:off x="2797920" y="1932655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65" name="Rounded Rectangle 12"/>
          <p:cNvSpPr/>
          <p:nvPr/>
        </p:nvSpPr>
        <p:spPr>
          <a:xfrm>
            <a:off x="2926080" y="1932655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66" name="Rounded Rectangle 13"/>
          <p:cNvSpPr/>
          <p:nvPr/>
        </p:nvSpPr>
        <p:spPr>
          <a:xfrm>
            <a:off x="3054240" y="1932655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67" name="Rounded Rectangle 14"/>
          <p:cNvSpPr/>
          <p:nvPr/>
        </p:nvSpPr>
        <p:spPr>
          <a:xfrm>
            <a:off x="3182040" y="1932655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68" name="Rounded Rectangle 15"/>
          <p:cNvSpPr/>
          <p:nvPr/>
        </p:nvSpPr>
        <p:spPr>
          <a:xfrm>
            <a:off x="3310200" y="1932655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69" name="Rounded Rectangle 16"/>
          <p:cNvSpPr/>
          <p:nvPr/>
        </p:nvSpPr>
        <p:spPr>
          <a:xfrm>
            <a:off x="3438000" y="1932655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70" name="Rounded Rectangle 17"/>
          <p:cNvSpPr/>
          <p:nvPr/>
        </p:nvSpPr>
        <p:spPr>
          <a:xfrm>
            <a:off x="3566160" y="1932655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71" name="Rectangle 18"/>
          <p:cNvSpPr/>
          <p:nvPr/>
        </p:nvSpPr>
        <p:spPr>
          <a:xfrm>
            <a:off x="10378440" y="1859575"/>
            <a:ext cx="502560" cy="63720"/>
          </a:xfrm>
          <a:prstGeom prst="rect">
            <a:avLst/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marL="0" algn="ctr" defTabSz="914400" rtl="1" eaLnBrk="1" latinLnBrk="0" hangingPunct="1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72" name="Rectangle 19"/>
          <p:cNvSpPr/>
          <p:nvPr/>
        </p:nvSpPr>
        <p:spPr>
          <a:xfrm>
            <a:off x="10671120" y="1932655"/>
            <a:ext cx="502560" cy="63720"/>
          </a:xfrm>
          <a:prstGeom prst="rect">
            <a:avLst/>
          </a:prstGeom>
          <a:solidFill>
            <a:srgbClr val="5EB4D2"/>
          </a:solidFill>
          <a:ln>
            <a:solidFill>
              <a:srgbClr val="5EB4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73" name="Rectangle 20"/>
          <p:cNvSpPr/>
          <p:nvPr/>
        </p:nvSpPr>
        <p:spPr>
          <a:xfrm>
            <a:off x="10963800" y="2006095"/>
            <a:ext cx="502560" cy="63720"/>
          </a:xfrm>
          <a:prstGeom prst="rect">
            <a:avLst/>
          </a:prstGeom>
          <a:solidFill>
            <a:srgbClr val="F3A600"/>
          </a:solidFill>
          <a:ln>
            <a:solidFill>
              <a:srgbClr val="F3A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marL="0" algn="ctr" defTabSz="914400" rtl="1" eaLnBrk="1" latinLnBrk="0" hangingPunct="1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74" name="Rectangle 21"/>
          <p:cNvSpPr/>
          <p:nvPr/>
        </p:nvSpPr>
        <p:spPr>
          <a:xfrm>
            <a:off x="548640" y="2179615"/>
            <a:ext cx="10835280" cy="603000"/>
          </a:xfrm>
          <a:prstGeom prst="rect">
            <a:avLst/>
          </a:prstGeom>
          <a:solidFill>
            <a:srgbClr val="F7FAFD"/>
          </a:solidFill>
          <a:ln w="12700"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75" name="TextBox 22"/>
          <p:cNvSpPr/>
          <p:nvPr/>
        </p:nvSpPr>
        <p:spPr>
          <a:xfrm>
            <a:off x="658440" y="2262055"/>
            <a:ext cx="1056096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8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 project requires $90,000 and generates $30,000 per year. What is the payback period?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76" name="Rounded Rectangle 23"/>
          <p:cNvSpPr/>
          <p:nvPr/>
        </p:nvSpPr>
        <p:spPr>
          <a:xfrm>
            <a:off x="548640" y="2993575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77" name="Rounded Rectangle 24"/>
          <p:cNvSpPr/>
          <p:nvPr/>
        </p:nvSpPr>
        <p:spPr>
          <a:xfrm>
            <a:off x="658440" y="3085015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78" name="TextBox 25"/>
          <p:cNvSpPr/>
          <p:nvPr/>
        </p:nvSpPr>
        <p:spPr>
          <a:xfrm>
            <a:off x="658440" y="3103375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79" name="TextBox 26"/>
          <p:cNvSpPr/>
          <p:nvPr/>
        </p:nvSpPr>
        <p:spPr>
          <a:xfrm>
            <a:off x="1097280" y="3048295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2 years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80" name="Rounded Rectangle 27"/>
          <p:cNvSpPr/>
          <p:nvPr/>
        </p:nvSpPr>
        <p:spPr>
          <a:xfrm>
            <a:off x="5532120" y="2993575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81" name="Rounded Rectangle 28"/>
          <p:cNvSpPr/>
          <p:nvPr/>
        </p:nvSpPr>
        <p:spPr>
          <a:xfrm>
            <a:off x="5641920" y="3085015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 w="1016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82" name="TextBox 29"/>
          <p:cNvSpPr/>
          <p:nvPr/>
        </p:nvSpPr>
        <p:spPr>
          <a:xfrm>
            <a:off x="5641920" y="3103375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B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83" name="TextBox 30"/>
          <p:cNvSpPr/>
          <p:nvPr/>
        </p:nvSpPr>
        <p:spPr>
          <a:xfrm>
            <a:off x="6080760" y="3048295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3 years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84" name="Rounded Rectangle 31"/>
          <p:cNvSpPr/>
          <p:nvPr/>
        </p:nvSpPr>
        <p:spPr>
          <a:xfrm>
            <a:off x="548640" y="3679375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85" name="Rounded Rectangle 32"/>
          <p:cNvSpPr/>
          <p:nvPr/>
        </p:nvSpPr>
        <p:spPr>
          <a:xfrm>
            <a:off x="658440" y="3770815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86" name="TextBox 33"/>
          <p:cNvSpPr/>
          <p:nvPr/>
        </p:nvSpPr>
        <p:spPr>
          <a:xfrm>
            <a:off x="658440" y="3789175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C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87" name="TextBox 34"/>
          <p:cNvSpPr/>
          <p:nvPr/>
        </p:nvSpPr>
        <p:spPr>
          <a:xfrm>
            <a:off x="1097280" y="3734095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4 years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88" name="Rounded Rectangle 35"/>
          <p:cNvSpPr/>
          <p:nvPr/>
        </p:nvSpPr>
        <p:spPr>
          <a:xfrm>
            <a:off x="5532120" y="3679375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89" name="Rounded Rectangle 36"/>
          <p:cNvSpPr/>
          <p:nvPr/>
        </p:nvSpPr>
        <p:spPr>
          <a:xfrm>
            <a:off x="5641920" y="3770815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90" name="TextBox 37"/>
          <p:cNvSpPr/>
          <p:nvPr/>
        </p:nvSpPr>
        <p:spPr>
          <a:xfrm>
            <a:off x="5641920" y="3789175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91" name="TextBox 38"/>
          <p:cNvSpPr/>
          <p:nvPr/>
        </p:nvSpPr>
        <p:spPr>
          <a:xfrm>
            <a:off x="6080760" y="3734095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5 years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92" name="Rounded Rectangle 39"/>
          <p:cNvSpPr/>
          <p:nvPr/>
        </p:nvSpPr>
        <p:spPr>
          <a:xfrm>
            <a:off x="548640" y="4492975"/>
            <a:ext cx="10835280" cy="9507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93" name="Rounded Rectangle 40"/>
          <p:cNvSpPr/>
          <p:nvPr/>
        </p:nvSpPr>
        <p:spPr>
          <a:xfrm>
            <a:off x="694800" y="4630135"/>
            <a:ext cx="895680" cy="24660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94" name="TextBox 41"/>
          <p:cNvSpPr/>
          <p:nvPr/>
        </p:nvSpPr>
        <p:spPr>
          <a:xfrm>
            <a:off x="694800" y="4666855"/>
            <a:ext cx="89568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ANSWER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95" name="Rounded Rectangle 42"/>
          <p:cNvSpPr/>
          <p:nvPr/>
        </p:nvSpPr>
        <p:spPr>
          <a:xfrm>
            <a:off x="758880" y="4968535"/>
            <a:ext cx="621360" cy="3286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96" name="TextBox 43"/>
          <p:cNvSpPr/>
          <p:nvPr/>
        </p:nvSpPr>
        <p:spPr>
          <a:xfrm>
            <a:off x="758880" y="5023615"/>
            <a:ext cx="62136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B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97" name="TextBox 44"/>
          <p:cNvSpPr/>
          <p:nvPr/>
        </p:nvSpPr>
        <p:spPr>
          <a:xfrm>
            <a:off x="1517760" y="4895455"/>
            <a:ext cx="3245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3 years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98" name="Rounded Rectangle 45"/>
          <p:cNvSpPr/>
          <p:nvPr/>
        </p:nvSpPr>
        <p:spPr>
          <a:xfrm>
            <a:off x="5074920" y="4630135"/>
            <a:ext cx="1389600" cy="246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199" name="TextBox 46"/>
          <p:cNvSpPr/>
          <p:nvPr/>
        </p:nvSpPr>
        <p:spPr>
          <a:xfrm>
            <a:off x="5074920" y="4666855"/>
            <a:ext cx="138960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EXPLANATION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00" name="TextBox 47"/>
          <p:cNvSpPr/>
          <p:nvPr/>
        </p:nvSpPr>
        <p:spPr>
          <a:xfrm>
            <a:off x="5166360" y="4877095"/>
            <a:ext cx="5531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Payback period = Initial investment ÷ annual cash flow = 90,000 ÷ 30,000 = 3 years.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01" name="Rounded Rectangle 48"/>
          <p:cNvSpPr/>
          <p:nvPr/>
        </p:nvSpPr>
        <p:spPr>
          <a:xfrm>
            <a:off x="548640" y="5590255"/>
            <a:ext cx="10835280" cy="292320"/>
          </a:xfrm>
          <a:prstGeom prst="roundRect">
            <a:avLst>
              <a:gd name="adj" fmla="val 16667"/>
            </a:avLst>
          </a:prstGeom>
          <a:solidFill>
            <a:srgbClr val="F7FAFD"/>
          </a:solidFill>
          <a:ln w="1270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02" name="TextBox 49"/>
          <p:cNvSpPr/>
          <p:nvPr/>
        </p:nvSpPr>
        <p:spPr>
          <a:xfrm>
            <a:off x="640080" y="5635975"/>
            <a:ext cx="106524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EXAM TECHNIQUE: Payback measures how quickly cash is recovered.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04" name="TextBox 51"/>
          <p:cNvSpPr/>
          <p:nvPr/>
        </p:nvSpPr>
        <p:spPr>
          <a:xfrm>
            <a:off x="10469880" y="6144840"/>
            <a:ext cx="5482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algn="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49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5" name="Rounded Rectangle 1"/>
          <p:cNvSpPr/>
          <p:nvPr/>
        </p:nvSpPr>
        <p:spPr>
          <a:xfrm>
            <a:off x="3017520" y="255960"/>
            <a:ext cx="1599840" cy="30132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06" name="TextBox 2"/>
          <p:cNvSpPr/>
          <p:nvPr/>
        </p:nvSpPr>
        <p:spPr>
          <a:xfrm>
            <a:off x="3017520" y="274320"/>
            <a:ext cx="159984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5FA0"/>
                </a:solidFill>
                <a:effectLst/>
                <a:uFillTx/>
                <a:latin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07" name="TextBox 3"/>
          <p:cNvSpPr/>
          <p:nvPr/>
        </p:nvSpPr>
        <p:spPr>
          <a:xfrm>
            <a:off x="3035880" y="713160"/>
            <a:ext cx="512028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2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Assessment Practice 5</a:t>
            </a:r>
            <a:endParaRPr lang="en-US" sz="2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08" name="TextBox 4"/>
          <p:cNvSpPr/>
          <p:nvPr/>
        </p:nvSpPr>
        <p:spPr>
          <a:xfrm>
            <a:off x="3035880" y="1051560"/>
            <a:ext cx="6857640" cy="36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F3A600"/>
                </a:solidFill>
                <a:effectLst/>
                <a:uFillTx/>
                <a:latin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10" name="Rounded Rectangle 6"/>
          <p:cNvSpPr/>
          <p:nvPr/>
        </p:nvSpPr>
        <p:spPr>
          <a:xfrm>
            <a:off x="548640" y="1891584"/>
            <a:ext cx="1755360" cy="2923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11" name="TextBox 7"/>
          <p:cNvSpPr/>
          <p:nvPr/>
        </p:nvSpPr>
        <p:spPr>
          <a:xfrm>
            <a:off x="567000" y="1928304"/>
            <a:ext cx="1691280" cy="209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05/10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12" name="Rounded Rectangle 8"/>
          <p:cNvSpPr/>
          <p:nvPr/>
        </p:nvSpPr>
        <p:spPr>
          <a:xfrm>
            <a:off x="2414160" y="194630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13" name="Rounded Rectangle 9"/>
          <p:cNvSpPr/>
          <p:nvPr/>
        </p:nvSpPr>
        <p:spPr>
          <a:xfrm>
            <a:off x="2541960" y="194630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14" name="Rounded Rectangle 10"/>
          <p:cNvSpPr/>
          <p:nvPr/>
        </p:nvSpPr>
        <p:spPr>
          <a:xfrm>
            <a:off x="2670120" y="194630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15" name="Rounded Rectangle 11"/>
          <p:cNvSpPr/>
          <p:nvPr/>
        </p:nvSpPr>
        <p:spPr>
          <a:xfrm>
            <a:off x="2797920" y="194630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16" name="Rounded Rectangle 12"/>
          <p:cNvSpPr/>
          <p:nvPr/>
        </p:nvSpPr>
        <p:spPr>
          <a:xfrm>
            <a:off x="2926080" y="194630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17" name="Rounded Rectangle 13"/>
          <p:cNvSpPr/>
          <p:nvPr/>
        </p:nvSpPr>
        <p:spPr>
          <a:xfrm>
            <a:off x="3054240" y="1946304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18" name="Rounded Rectangle 14"/>
          <p:cNvSpPr/>
          <p:nvPr/>
        </p:nvSpPr>
        <p:spPr>
          <a:xfrm>
            <a:off x="3182040" y="1946304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19" name="Rounded Rectangle 15"/>
          <p:cNvSpPr/>
          <p:nvPr/>
        </p:nvSpPr>
        <p:spPr>
          <a:xfrm>
            <a:off x="3310200" y="1946304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20" name="Rounded Rectangle 16"/>
          <p:cNvSpPr/>
          <p:nvPr/>
        </p:nvSpPr>
        <p:spPr>
          <a:xfrm>
            <a:off x="3438000" y="1946304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21" name="Rounded Rectangle 17"/>
          <p:cNvSpPr/>
          <p:nvPr/>
        </p:nvSpPr>
        <p:spPr>
          <a:xfrm>
            <a:off x="3566160" y="1946304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22" name="Rectangle 18"/>
          <p:cNvSpPr/>
          <p:nvPr/>
        </p:nvSpPr>
        <p:spPr>
          <a:xfrm>
            <a:off x="10378440" y="1873224"/>
            <a:ext cx="502560" cy="63720"/>
          </a:xfrm>
          <a:prstGeom prst="rect">
            <a:avLst/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23" name="Rectangle 19"/>
          <p:cNvSpPr/>
          <p:nvPr/>
        </p:nvSpPr>
        <p:spPr>
          <a:xfrm>
            <a:off x="10671120" y="1946304"/>
            <a:ext cx="502560" cy="63720"/>
          </a:xfrm>
          <a:prstGeom prst="rect">
            <a:avLst/>
          </a:prstGeom>
          <a:solidFill>
            <a:srgbClr val="5EB4D2"/>
          </a:solidFill>
          <a:ln>
            <a:solidFill>
              <a:srgbClr val="5EB4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24" name="Rectangle 20"/>
          <p:cNvSpPr/>
          <p:nvPr/>
        </p:nvSpPr>
        <p:spPr>
          <a:xfrm>
            <a:off x="10963800" y="2019744"/>
            <a:ext cx="502560" cy="63720"/>
          </a:xfrm>
          <a:prstGeom prst="rect">
            <a:avLst/>
          </a:prstGeom>
          <a:solidFill>
            <a:srgbClr val="F3A600"/>
          </a:solidFill>
          <a:ln>
            <a:solidFill>
              <a:srgbClr val="F3A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25" name="Rectangle 21"/>
          <p:cNvSpPr/>
          <p:nvPr/>
        </p:nvSpPr>
        <p:spPr>
          <a:xfrm>
            <a:off x="548640" y="2193264"/>
            <a:ext cx="10835280" cy="603000"/>
          </a:xfrm>
          <a:prstGeom prst="rect">
            <a:avLst/>
          </a:prstGeom>
          <a:solidFill>
            <a:srgbClr val="F7FAFD"/>
          </a:solidFill>
          <a:ln w="12700"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26" name="TextBox 22"/>
          <p:cNvSpPr/>
          <p:nvPr/>
        </p:nvSpPr>
        <p:spPr>
          <a:xfrm>
            <a:off x="658440" y="2275704"/>
            <a:ext cx="1056096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8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If PV of cash inflows is $120,000 and initial outlay is $100,000, what is NPV?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27" name="Rounded Rectangle 23"/>
          <p:cNvSpPr/>
          <p:nvPr/>
        </p:nvSpPr>
        <p:spPr>
          <a:xfrm>
            <a:off x="548640" y="3007224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28" name="Rounded Rectangle 24"/>
          <p:cNvSpPr/>
          <p:nvPr/>
        </p:nvSpPr>
        <p:spPr>
          <a:xfrm>
            <a:off x="658440" y="3098664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29" name="TextBox 25"/>
          <p:cNvSpPr/>
          <p:nvPr/>
        </p:nvSpPr>
        <p:spPr>
          <a:xfrm>
            <a:off x="658440" y="3117024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30" name="TextBox 26"/>
          <p:cNvSpPr/>
          <p:nvPr/>
        </p:nvSpPr>
        <p:spPr>
          <a:xfrm>
            <a:off x="1097280" y="3061944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-$20,000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31" name="Rounded Rectangle 27"/>
          <p:cNvSpPr/>
          <p:nvPr/>
        </p:nvSpPr>
        <p:spPr>
          <a:xfrm>
            <a:off x="5532120" y="3007224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32" name="Rounded Rectangle 28"/>
          <p:cNvSpPr/>
          <p:nvPr/>
        </p:nvSpPr>
        <p:spPr>
          <a:xfrm>
            <a:off x="5641920" y="3098664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33" name="TextBox 29"/>
          <p:cNvSpPr/>
          <p:nvPr/>
        </p:nvSpPr>
        <p:spPr>
          <a:xfrm>
            <a:off x="5641920" y="3117024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B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34" name="TextBox 30"/>
          <p:cNvSpPr/>
          <p:nvPr/>
        </p:nvSpPr>
        <p:spPr>
          <a:xfrm>
            <a:off x="6080760" y="3061944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$0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35" name="Rounded Rectangle 31"/>
          <p:cNvSpPr/>
          <p:nvPr/>
        </p:nvSpPr>
        <p:spPr>
          <a:xfrm>
            <a:off x="548640" y="3693024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36" name="Rounded Rectangle 32"/>
          <p:cNvSpPr/>
          <p:nvPr/>
        </p:nvSpPr>
        <p:spPr>
          <a:xfrm>
            <a:off x="658440" y="3784464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 w="1016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37" name="TextBox 33"/>
          <p:cNvSpPr/>
          <p:nvPr/>
        </p:nvSpPr>
        <p:spPr>
          <a:xfrm>
            <a:off x="658440" y="3802824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C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38" name="TextBox 34"/>
          <p:cNvSpPr/>
          <p:nvPr/>
        </p:nvSpPr>
        <p:spPr>
          <a:xfrm>
            <a:off x="1097280" y="3747744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$20,000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39" name="Rounded Rectangle 35"/>
          <p:cNvSpPr/>
          <p:nvPr/>
        </p:nvSpPr>
        <p:spPr>
          <a:xfrm>
            <a:off x="5532120" y="3693024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40" name="Rounded Rectangle 36"/>
          <p:cNvSpPr/>
          <p:nvPr/>
        </p:nvSpPr>
        <p:spPr>
          <a:xfrm>
            <a:off x="5641920" y="3784464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41" name="TextBox 37"/>
          <p:cNvSpPr/>
          <p:nvPr/>
        </p:nvSpPr>
        <p:spPr>
          <a:xfrm>
            <a:off x="5641920" y="3802824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42" name="TextBox 38"/>
          <p:cNvSpPr/>
          <p:nvPr/>
        </p:nvSpPr>
        <p:spPr>
          <a:xfrm>
            <a:off x="6080760" y="3747744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$220,000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43" name="Rounded Rectangle 39"/>
          <p:cNvSpPr/>
          <p:nvPr/>
        </p:nvSpPr>
        <p:spPr>
          <a:xfrm>
            <a:off x="548640" y="4506624"/>
            <a:ext cx="10835280" cy="9507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44" name="Rounded Rectangle 40"/>
          <p:cNvSpPr/>
          <p:nvPr/>
        </p:nvSpPr>
        <p:spPr>
          <a:xfrm>
            <a:off x="694800" y="4643784"/>
            <a:ext cx="895680" cy="24660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45" name="TextBox 41"/>
          <p:cNvSpPr/>
          <p:nvPr/>
        </p:nvSpPr>
        <p:spPr>
          <a:xfrm>
            <a:off x="694800" y="4680504"/>
            <a:ext cx="89568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ANSWER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46" name="Rounded Rectangle 42"/>
          <p:cNvSpPr/>
          <p:nvPr/>
        </p:nvSpPr>
        <p:spPr>
          <a:xfrm>
            <a:off x="758880" y="4982184"/>
            <a:ext cx="621360" cy="3286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47" name="TextBox 43"/>
          <p:cNvSpPr/>
          <p:nvPr/>
        </p:nvSpPr>
        <p:spPr>
          <a:xfrm>
            <a:off x="758880" y="5037264"/>
            <a:ext cx="62136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C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48" name="TextBox 44"/>
          <p:cNvSpPr/>
          <p:nvPr/>
        </p:nvSpPr>
        <p:spPr>
          <a:xfrm>
            <a:off x="1517760" y="4909104"/>
            <a:ext cx="3245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$20,000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49" name="Rounded Rectangle 45"/>
          <p:cNvSpPr/>
          <p:nvPr/>
        </p:nvSpPr>
        <p:spPr>
          <a:xfrm>
            <a:off x="5074920" y="4643784"/>
            <a:ext cx="1389600" cy="246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50" name="TextBox 46"/>
          <p:cNvSpPr/>
          <p:nvPr/>
        </p:nvSpPr>
        <p:spPr>
          <a:xfrm>
            <a:off x="5074920" y="4680504"/>
            <a:ext cx="138960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EXPLANATION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1" name="TextBox 47"/>
          <p:cNvSpPr/>
          <p:nvPr/>
        </p:nvSpPr>
        <p:spPr>
          <a:xfrm>
            <a:off x="5166360" y="4890744"/>
            <a:ext cx="5531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NPV = PV inflows − initial outlay = 120,000 − 100,000 = 20,000.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2" name="Rounded Rectangle 48"/>
          <p:cNvSpPr/>
          <p:nvPr/>
        </p:nvSpPr>
        <p:spPr>
          <a:xfrm>
            <a:off x="548640" y="5603904"/>
            <a:ext cx="10835280" cy="292320"/>
          </a:xfrm>
          <a:prstGeom prst="roundRect">
            <a:avLst>
              <a:gd name="adj" fmla="val 16667"/>
            </a:avLst>
          </a:prstGeom>
          <a:solidFill>
            <a:srgbClr val="F7FAFD"/>
          </a:solidFill>
          <a:ln w="1270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53" name="TextBox 49"/>
          <p:cNvSpPr/>
          <p:nvPr/>
        </p:nvSpPr>
        <p:spPr>
          <a:xfrm>
            <a:off x="640080" y="5649624"/>
            <a:ext cx="106524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EXAM TECHNIQUE: Positive NPV adds value and is normally acceptable.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5" name="TextBox 51"/>
          <p:cNvSpPr/>
          <p:nvPr/>
        </p:nvSpPr>
        <p:spPr>
          <a:xfrm>
            <a:off x="10469880" y="6144840"/>
            <a:ext cx="5482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algn="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50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6" name="Rounded Rectangle 1"/>
          <p:cNvSpPr/>
          <p:nvPr/>
        </p:nvSpPr>
        <p:spPr>
          <a:xfrm>
            <a:off x="3017520" y="255960"/>
            <a:ext cx="1599840" cy="30132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57" name="TextBox 2"/>
          <p:cNvSpPr/>
          <p:nvPr/>
        </p:nvSpPr>
        <p:spPr>
          <a:xfrm>
            <a:off x="3017520" y="274320"/>
            <a:ext cx="159984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5FA0"/>
                </a:solidFill>
                <a:effectLst/>
                <a:uFillTx/>
                <a:latin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8" name="TextBox 3"/>
          <p:cNvSpPr/>
          <p:nvPr/>
        </p:nvSpPr>
        <p:spPr>
          <a:xfrm>
            <a:off x="3035880" y="713160"/>
            <a:ext cx="512028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2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Assessment Practice 6</a:t>
            </a:r>
            <a:endParaRPr lang="en-US" sz="2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9" name="TextBox 4"/>
          <p:cNvSpPr/>
          <p:nvPr/>
        </p:nvSpPr>
        <p:spPr>
          <a:xfrm>
            <a:off x="3035880" y="1051560"/>
            <a:ext cx="6857640" cy="36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F3A600"/>
                </a:solidFill>
                <a:effectLst/>
                <a:uFillTx/>
                <a:latin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61" name="Rounded Rectangle 6"/>
          <p:cNvSpPr/>
          <p:nvPr/>
        </p:nvSpPr>
        <p:spPr>
          <a:xfrm>
            <a:off x="548640" y="1905229"/>
            <a:ext cx="1755360" cy="2923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62" name="TextBox 7"/>
          <p:cNvSpPr/>
          <p:nvPr/>
        </p:nvSpPr>
        <p:spPr>
          <a:xfrm>
            <a:off x="567000" y="1941949"/>
            <a:ext cx="1691280" cy="209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06/10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63" name="Rounded Rectangle 8"/>
          <p:cNvSpPr/>
          <p:nvPr/>
        </p:nvSpPr>
        <p:spPr>
          <a:xfrm>
            <a:off x="241416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64" name="Rounded Rectangle 9"/>
          <p:cNvSpPr/>
          <p:nvPr/>
        </p:nvSpPr>
        <p:spPr>
          <a:xfrm>
            <a:off x="254196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65" name="Rounded Rectangle 10"/>
          <p:cNvSpPr/>
          <p:nvPr/>
        </p:nvSpPr>
        <p:spPr>
          <a:xfrm>
            <a:off x="267012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66" name="Rounded Rectangle 11"/>
          <p:cNvSpPr/>
          <p:nvPr/>
        </p:nvSpPr>
        <p:spPr>
          <a:xfrm>
            <a:off x="279792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67" name="Rounded Rectangle 12"/>
          <p:cNvSpPr/>
          <p:nvPr/>
        </p:nvSpPr>
        <p:spPr>
          <a:xfrm>
            <a:off x="292608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68" name="Rounded Rectangle 13"/>
          <p:cNvSpPr/>
          <p:nvPr/>
        </p:nvSpPr>
        <p:spPr>
          <a:xfrm>
            <a:off x="305424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69" name="Rounded Rectangle 14"/>
          <p:cNvSpPr/>
          <p:nvPr/>
        </p:nvSpPr>
        <p:spPr>
          <a:xfrm>
            <a:off x="318204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70" name="Rounded Rectangle 15"/>
          <p:cNvSpPr/>
          <p:nvPr/>
        </p:nvSpPr>
        <p:spPr>
          <a:xfrm>
            <a:off x="331020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71" name="Rounded Rectangle 16"/>
          <p:cNvSpPr/>
          <p:nvPr/>
        </p:nvSpPr>
        <p:spPr>
          <a:xfrm>
            <a:off x="343800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72" name="Rounded Rectangle 17"/>
          <p:cNvSpPr/>
          <p:nvPr/>
        </p:nvSpPr>
        <p:spPr>
          <a:xfrm>
            <a:off x="3566160" y="1959949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73" name="Rectangle 18"/>
          <p:cNvSpPr/>
          <p:nvPr/>
        </p:nvSpPr>
        <p:spPr>
          <a:xfrm>
            <a:off x="10378440" y="1886869"/>
            <a:ext cx="502560" cy="63720"/>
          </a:xfrm>
          <a:prstGeom prst="rect">
            <a:avLst/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74" name="Rectangle 19"/>
          <p:cNvSpPr/>
          <p:nvPr/>
        </p:nvSpPr>
        <p:spPr>
          <a:xfrm>
            <a:off x="10671120" y="1959949"/>
            <a:ext cx="502560" cy="63720"/>
          </a:xfrm>
          <a:prstGeom prst="rect">
            <a:avLst/>
          </a:prstGeom>
          <a:solidFill>
            <a:srgbClr val="5EB4D2"/>
          </a:solidFill>
          <a:ln>
            <a:solidFill>
              <a:srgbClr val="5EB4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75" name="Rectangle 20"/>
          <p:cNvSpPr/>
          <p:nvPr/>
        </p:nvSpPr>
        <p:spPr>
          <a:xfrm>
            <a:off x="10963800" y="2033389"/>
            <a:ext cx="502560" cy="63720"/>
          </a:xfrm>
          <a:prstGeom prst="rect">
            <a:avLst/>
          </a:prstGeom>
          <a:solidFill>
            <a:srgbClr val="F3A600"/>
          </a:solidFill>
          <a:ln>
            <a:solidFill>
              <a:srgbClr val="F3A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76" name="Rectangle 21"/>
          <p:cNvSpPr/>
          <p:nvPr/>
        </p:nvSpPr>
        <p:spPr>
          <a:xfrm>
            <a:off x="548640" y="2206909"/>
            <a:ext cx="10835280" cy="603000"/>
          </a:xfrm>
          <a:prstGeom prst="rect">
            <a:avLst/>
          </a:prstGeom>
          <a:solidFill>
            <a:srgbClr val="F7FAFD"/>
          </a:solidFill>
          <a:ln w="12700"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77" name="TextBox 22"/>
          <p:cNvSpPr/>
          <p:nvPr/>
        </p:nvSpPr>
        <p:spPr>
          <a:xfrm>
            <a:off x="658440" y="2289349"/>
            <a:ext cx="1056096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8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What does the internal rate of return (IRR) represent?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78" name="Rounded Rectangle 23"/>
          <p:cNvSpPr/>
          <p:nvPr/>
        </p:nvSpPr>
        <p:spPr>
          <a:xfrm>
            <a:off x="548640" y="3020869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79" name="Rounded Rectangle 24"/>
          <p:cNvSpPr/>
          <p:nvPr/>
        </p:nvSpPr>
        <p:spPr>
          <a:xfrm>
            <a:off x="658440" y="3112309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 w="1016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80" name="TextBox 25"/>
          <p:cNvSpPr/>
          <p:nvPr/>
        </p:nvSpPr>
        <p:spPr>
          <a:xfrm>
            <a:off x="658440" y="3130669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1" name="TextBox 26"/>
          <p:cNvSpPr/>
          <p:nvPr/>
        </p:nvSpPr>
        <p:spPr>
          <a:xfrm>
            <a:off x="1097280" y="3075589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rate that makes NPV equal zero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2" name="Rounded Rectangle 27"/>
          <p:cNvSpPr/>
          <p:nvPr/>
        </p:nvSpPr>
        <p:spPr>
          <a:xfrm>
            <a:off x="5532120" y="3020869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83" name="Rounded Rectangle 28"/>
          <p:cNvSpPr/>
          <p:nvPr/>
        </p:nvSpPr>
        <p:spPr>
          <a:xfrm>
            <a:off x="5641920" y="3112309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84" name="TextBox 29"/>
          <p:cNvSpPr/>
          <p:nvPr/>
        </p:nvSpPr>
        <p:spPr>
          <a:xfrm>
            <a:off x="5641920" y="3130669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B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5" name="TextBox 30"/>
          <p:cNvSpPr/>
          <p:nvPr/>
        </p:nvSpPr>
        <p:spPr>
          <a:xfrm>
            <a:off x="6080760" y="3075589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accounting profit margin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6" name="Rounded Rectangle 31"/>
          <p:cNvSpPr/>
          <p:nvPr/>
        </p:nvSpPr>
        <p:spPr>
          <a:xfrm>
            <a:off x="548640" y="3706669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87" name="Rounded Rectangle 32"/>
          <p:cNvSpPr/>
          <p:nvPr/>
        </p:nvSpPr>
        <p:spPr>
          <a:xfrm>
            <a:off x="658440" y="3798109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88" name="TextBox 33"/>
          <p:cNvSpPr/>
          <p:nvPr/>
        </p:nvSpPr>
        <p:spPr>
          <a:xfrm>
            <a:off x="658440" y="3816469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C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9" name="TextBox 34"/>
          <p:cNvSpPr/>
          <p:nvPr/>
        </p:nvSpPr>
        <p:spPr>
          <a:xfrm>
            <a:off x="1097280" y="3761389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tax rate on the project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90" name="Rounded Rectangle 35"/>
          <p:cNvSpPr/>
          <p:nvPr/>
        </p:nvSpPr>
        <p:spPr>
          <a:xfrm>
            <a:off x="5532120" y="3706669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91" name="Rounded Rectangle 36"/>
          <p:cNvSpPr/>
          <p:nvPr/>
        </p:nvSpPr>
        <p:spPr>
          <a:xfrm>
            <a:off x="5641920" y="3798109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92" name="TextBox 37"/>
          <p:cNvSpPr/>
          <p:nvPr/>
        </p:nvSpPr>
        <p:spPr>
          <a:xfrm>
            <a:off x="5641920" y="3816469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93" name="TextBox 38"/>
          <p:cNvSpPr/>
          <p:nvPr/>
        </p:nvSpPr>
        <p:spPr>
          <a:xfrm>
            <a:off x="6080760" y="3761389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payback period in years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94" name="Rounded Rectangle 39"/>
          <p:cNvSpPr/>
          <p:nvPr/>
        </p:nvSpPr>
        <p:spPr>
          <a:xfrm>
            <a:off x="548640" y="4520269"/>
            <a:ext cx="10835280" cy="9507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95" name="Rounded Rectangle 40"/>
          <p:cNvSpPr/>
          <p:nvPr/>
        </p:nvSpPr>
        <p:spPr>
          <a:xfrm>
            <a:off x="694800" y="4657429"/>
            <a:ext cx="895680" cy="24660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96" name="TextBox 41"/>
          <p:cNvSpPr/>
          <p:nvPr/>
        </p:nvSpPr>
        <p:spPr>
          <a:xfrm>
            <a:off x="694800" y="4694149"/>
            <a:ext cx="89568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ANSWER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97" name="Rounded Rectangle 42"/>
          <p:cNvSpPr/>
          <p:nvPr/>
        </p:nvSpPr>
        <p:spPr>
          <a:xfrm>
            <a:off x="758880" y="4995829"/>
            <a:ext cx="621360" cy="3286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298" name="TextBox 43"/>
          <p:cNvSpPr/>
          <p:nvPr/>
        </p:nvSpPr>
        <p:spPr>
          <a:xfrm>
            <a:off x="758880" y="5050909"/>
            <a:ext cx="62136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99" name="TextBox 44"/>
          <p:cNvSpPr/>
          <p:nvPr/>
        </p:nvSpPr>
        <p:spPr>
          <a:xfrm>
            <a:off x="1517760" y="4922749"/>
            <a:ext cx="3245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rate that makes NPV equal zero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00" name="Rounded Rectangle 45"/>
          <p:cNvSpPr/>
          <p:nvPr/>
        </p:nvSpPr>
        <p:spPr>
          <a:xfrm>
            <a:off x="5074920" y="4657429"/>
            <a:ext cx="1389600" cy="246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01" name="TextBox 46"/>
          <p:cNvSpPr/>
          <p:nvPr/>
        </p:nvSpPr>
        <p:spPr>
          <a:xfrm>
            <a:off x="5074920" y="4694149"/>
            <a:ext cx="138960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EXPLANATION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02" name="TextBox 47"/>
          <p:cNvSpPr/>
          <p:nvPr/>
        </p:nvSpPr>
        <p:spPr>
          <a:xfrm>
            <a:off x="5166360" y="4904389"/>
            <a:ext cx="5531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IRR is the discount rate at which the project’s NPV equals zero.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03" name="Rounded Rectangle 48"/>
          <p:cNvSpPr/>
          <p:nvPr/>
        </p:nvSpPr>
        <p:spPr>
          <a:xfrm>
            <a:off x="548640" y="5617549"/>
            <a:ext cx="10835280" cy="292320"/>
          </a:xfrm>
          <a:prstGeom prst="roundRect">
            <a:avLst>
              <a:gd name="adj" fmla="val 16667"/>
            </a:avLst>
          </a:prstGeom>
          <a:solidFill>
            <a:srgbClr val="F7FAFD"/>
          </a:solidFill>
          <a:ln w="1270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04" name="TextBox 49"/>
          <p:cNvSpPr/>
          <p:nvPr/>
        </p:nvSpPr>
        <p:spPr>
          <a:xfrm>
            <a:off x="640080" y="5663269"/>
            <a:ext cx="106524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EXAM TECHNIQUE: IRR is a percentage return, not a dollar value.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06" name="TextBox 51"/>
          <p:cNvSpPr/>
          <p:nvPr/>
        </p:nvSpPr>
        <p:spPr>
          <a:xfrm>
            <a:off x="10469880" y="6144840"/>
            <a:ext cx="5482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algn="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51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7" name="Rounded Rectangle 1"/>
          <p:cNvSpPr/>
          <p:nvPr/>
        </p:nvSpPr>
        <p:spPr>
          <a:xfrm>
            <a:off x="3017520" y="255960"/>
            <a:ext cx="1599840" cy="30132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08" name="TextBox 2"/>
          <p:cNvSpPr/>
          <p:nvPr/>
        </p:nvSpPr>
        <p:spPr>
          <a:xfrm>
            <a:off x="3017520" y="274320"/>
            <a:ext cx="159984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5FA0"/>
                </a:solidFill>
                <a:effectLst/>
                <a:uFillTx/>
                <a:latin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09" name="TextBox 3"/>
          <p:cNvSpPr/>
          <p:nvPr/>
        </p:nvSpPr>
        <p:spPr>
          <a:xfrm>
            <a:off x="3035880" y="713160"/>
            <a:ext cx="512028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2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Assessment Practice 7</a:t>
            </a:r>
            <a:endParaRPr lang="en-US" sz="2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10" name="TextBox 4"/>
          <p:cNvSpPr/>
          <p:nvPr/>
        </p:nvSpPr>
        <p:spPr>
          <a:xfrm>
            <a:off x="3035880" y="1051560"/>
            <a:ext cx="6857640" cy="36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F3A600"/>
                </a:solidFill>
                <a:effectLst/>
                <a:uFillTx/>
                <a:latin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12" name="Rounded Rectangle 6"/>
          <p:cNvSpPr/>
          <p:nvPr/>
        </p:nvSpPr>
        <p:spPr>
          <a:xfrm>
            <a:off x="548640" y="1864288"/>
            <a:ext cx="1755360" cy="2923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13" name="TextBox 7"/>
          <p:cNvSpPr/>
          <p:nvPr/>
        </p:nvSpPr>
        <p:spPr>
          <a:xfrm>
            <a:off x="567000" y="1901008"/>
            <a:ext cx="1691280" cy="209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07/10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14" name="Rounded Rectangle 8"/>
          <p:cNvSpPr/>
          <p:nvPr/>
        </p:nvSpPr>
        <p:spPr>
          <a:xfrm>
            <a:off x="2414160" y="191900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15" name="Rounded Rectangle 9"/>
          <p:cNvSpPr/>
          <p:nvPr/>
        </p:nvSpPr>
        <p:spPr>
          <a:xfrm>
            <a:off x="2541960" y="191900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16" name="Rounded Rectangle 10"/>
          <p:cNvSpPr/>
          <p:nvPr/>
        </p:nvSpPr>
        <p:spPr>
          <a:xfrm>
            <a:off x="2670120" y="191900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17" name="Rounded Rectangle 11"/>
          <p:cNvSpPr/>
          <p:nvPr/>
        </p:nvSpPr>
        <p:spPr>
          <a:xfrm>
            <a:off x="2797920" y="191900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18" name="Rounded Rectangle 12"/>
          <p:cNvSpPr/>
          <p:nvPr/>
        </p:nvSpPr>
        <p:spPr>
          <a:xfrm>
            <a:off x="2926080" y="191900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19" name="Rounded Rectangle 13"/>
          <p:cNvSpPr/>
          <p:nvPr/>
        </p:nvSpPr>
        <p:spPr>
          <a:xfrm>
            <a:off x="3054240" y="191900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20" name="Rounded Rectangle 14"/>
          <p:cNvSpPr/>
          <p:nvPr/>
        </p:nvSpPr>
        <p:spPr>
          <a:xfrm>
            <a:off x="3182040" y="191900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21" name="Rounded Rectangle 15"/>
          <p:cNvSpPr/>
          <p:nvPr/>
        </p:nvSpPr>
        <p:spPr>
          <a:xfrm>
            <a:off x="3310200" y="1919008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22" name="Rounded Rectangle 16"/>
          <p:cNvSpPr/>
          <p:nvPr/>
        </p:nvSpPr>
        <p:spPr>
          <a:xfrm>
            <a:off x="3438000" y="1919008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23" name="Rounded Rectangle 17"/>
          <p:cNvSpPr/>
          <p:nvPr/>
        </p:nvSpPr>
        <p:spPr>
          <a:xfrm>
            <a:off x="3566160" y="1919008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24" name="Rectangle 18"/>
          <p:cNvSpPr/>
          <p:nvPr/>
        </p:nvSpPr>
        <p:spPr>
          <a:xfrm>
            <a:off x="10378440" y="1845928"/>
            <a:ext cx="502560" cy="63720"/>
          </a:xfrm>
          <a:prstGeom prst="rect">
            <a:avLst/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25" name="Rectangle 19"/>
          <p:cNvSpPr/>
          <p:nvPr/>
        </p:nvSpPr>
        <p:spPr>
          <a:xfrm>
            <a:off x="10671120" y="1919008"/>
            <a:ext cx="502560" cy="63720"/>
          </a:xfrm>
          <a:prstGeom prst="rect">
            <a:avLst/>
          </a:prstGeom>
          <a:solidFill>
            <a:srgbClr val="5EB4D2"/>
          </a:solidFill>
          <a:ln>
            <a:solidFill>
              <a:srgbClr val="5EB4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26" name="Rectangle 20"/>
          <p:cNvSpPr/>
          <p:nvPr/>
        </p:nvSpPr>
        <p:spPr>
          <a:xfrm>
            <a:off x="10963800" y="1992448"/>
            <a:ext cx="502560" cy="63720"/>
          </a:xfrm>
          <a:prstGeom prst="rect">
            <a:avLst/>
          </a:prstGeom>
          <a:solidFill>
            <a:srgbClr val="F3A600"/>
          </a:solidFill>
          <a:ln>
            <a:solidFill>
              <a:srgbClr val="F3A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27" name="Rectangle 21"/>
          <p:cNvSpPr/>
          <p:nvPr/>
        </p:nvSpPr>
        <p:spPr>
          <a:xfrm>
            <a:off x="548640" y="2165968"/>
            <a:ext cx="10835280" cy="603000"/>
          </a:xfrm>
          <a:prstGeom prst="rect">
            <a:avLst/>
          </a:prstGeom>
          <a:solidFill>
            <a:srgbClr val="F7FAFD"/>
          </a:solidFill>
          <a:ln w="12700"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28" name="TextBox 22"/>
          <p:cNvSpPr/>
          <p:nvPr/>
        </p:nvSpPr>
        <p:spPr>
          <a:xfrm>
            <a:off x="658440" y="2248408"/>
            <a:ext cx="1056096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8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 project has PV inflows of $125,000 and initial outlay of $100,000. What is the profitability index?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29" name="Rounded Rectangle 23"/>
          <p:cNvSpPr/>
          <p:nvPr/>
        </p:nvSpPr>
        <p:spPr>
          <a:xfrm>
            <a:off x="548640" y="2979928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30" name="Rounded Rectangle 24"/>
          <p:cNvSpPr/>
          <p:nvPr/>
        </p:nvSpPr>
        <p:spPr>
          <a:xfrm>
            <a:off x="658440" y="3071368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31" name="TextBox 25"/>
          <p:cNvSpPr/>
          <p:nvPr/>
        </p:nvSpPr>
        <p:spPr>
          <a:xfrm>
            <a:off x="658440" y="3089728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32" name="TextBox 26"/>
          <p:cNvSpPr/>
          <p:nvPr/>
        </p:nvSpPr>
        <p:spPr>
          <a:xfrm>
            <a:off x="1097280" y="3034648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0.80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33" name="Rounded Rectangle 27"/>
          <p:cNvSpPr/>
          <p:nvPr/>
        </p:nvSpPr>
        <p:spPr>
          <a:xfrm>
            <a:off x="5532120" y="2979928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34" name="Rounded Rectangle 28"/>
          <p:cNvSpPr/>
          <p:nvPr/>
        </p:nvSpPr>
        <p:spPr>
          <a:xfrm>
            <a:off x="5641920" y="3071368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35" name="TextBox 29"/>
          <p:cNvSpPr/>
          <p:nvPr/>
        </p:nvSpPr>
        <p:spPr>
          <a:xfrm>
            <a:off x="5641920" y="3089728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B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36" name="TextBox 30"/>
          <p:cNvSpPr/>
          <p:nvPr/>
        </p:nvSpPr>
        <p:spPr>
          <a:xfrm>
            <a:off x="6080760" y="3034648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1.00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37" name="Rounded Rectangle 31"/>
          <p:cNvSpPr/>
          <p:nvPr/>
        </p:nvSpPr>
        <p:spPr>
          <a:xfrm>
            <a:off x="548640" y="3665728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38" name="Rounded Rectangle 32"/>
          <p:cNvSpPr/>
          <p:nvPr/>
        </p:nvSpPr>
        <p:spPr>
          <a:xfrm>
            <a:off x="658440" y="3757168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 w="1016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39" name="TextBox 33"/>
          <p:cNvSpPr/>
          <p:nvPr/>
        </p:nvSpPr>
        <p:spPr>
          <a:xfrm>
            <a:off x="658440" y="3775528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C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40" name="TextBox 34"/>
          <p:cNvSpPr/>
          <p:nvPr/>
        </p:nvSpPr>
        <p:spPr>
          <a:xfrm>
            <a:off x="1097280" y="3720448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1.25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41" name="Rounded Rectangle 35"/>
          <p:cNvSpPr/>
          <p:nvPr/>
        </p:nvSpPr>
        <p:spPr>
          <a:xfrm>
            <a:off x="5532120" y="3665728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42" name="Rounded Rectangle 36"/>
          <p:cNvSpPr/>
          <p:nvPr/>
        </p:nvSpPr>
        <p:spPr>
          <a:xfrm>
            <a:off x="5641920" y="3757168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43" name="TextBox 37"/>
          <p:cNvSpPr/>
          <p:nvPr/>
        </p:nvSpPr>
        <p:spPr>
          <a:xfrm>
            <a:off x="5641920" y="3775528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44" name="TextBox 38"/>
          <p:cNvSpPr/>
          <p:nvPr/>
        </p:nvSpPr>
        <p:spPr>
          <a:xfrm>
            <a:off x="6080760" y="3720448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2.25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45" name="Rounded Rectangle 39"/>
          <p:cNvSpPr/>
          <p:nvPr/>
        </p:nvSpPr>
        <p:spPr>
          <a:xfrm>
            <a:off x="548640" y="4479328"/>
            <a:ext cx="10835280" cy="9507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46" name="Rounded Rectangle 40"/>
          <p:cNvSpPr/>
          <p:nvPr/>
        </p:nvSpPr>
        <p:spPr>
          <a:xfrm>
            <a:off x="694800" y="4616488"/>
            <a:ext cx="895680" cy="24660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47" name="TextBox 41"/>
          <p:cNvSpPr/>
          <p:nvPr/>
        </p:nvSpPr>
        <p:spPr>
          <a:xfrm>
            <a:off x="694800" y="4653208"/>
            <a:ext cx="89568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ANSWER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48" name="Rounded Rectangle 42"/>
          <p:cNvSpPr/>
          <p:nvPr/>
        </p:nvSpPr>
        <p:spPr>
          <a:xfrm>
            <a:off x="758880" y="4954888"/>
            <a:ext cx="621360" cy="3286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49" name="TextBox 43"/>
          <p:cNvSpPr/>
          <p:nvPr/>
        </p:nvSpPr>
        <p:spPr>
          <a:xfrm>
            <a:off x="758880" y="5009968"/>
            <a:ext cx="62136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C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0" name="TextBox 44"/>
          <p:cNvSpPr/>
          <p:nvPr/>
        </p:nvSpPr>
        <p:spPr>
          <a:xfrm>
            <a:off x="1517760" y="4881808"/>
            <a:ext cx="3245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1.25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1" name="Rounded Rectangle 45"/>
          <p:cNvSpPr/>
          <p:nvPr/>
        </p:nvSpPr>
        <p:spPr>
          <a:xfrm>
            <a:off x="5074920" y="4616488"/>
            <a:ext cx="1389600" cy="246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52" name="TextBox 46"/>
          <p:cNvSpPr/>
          <p:nvPr/>
        </p:nvSpPr>
        <p:spPr>
          <a:xfrm>
            <a:off x="5074920" y="4653208"/>
            <a:ext cx="138960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EXPLANATION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3" name="TextBox 47"/>
          <p:cNvSpPr/>
          <p:nvPr/>
        </p:nvSpPr>
        <p:spPr>
          <a:xfrm>
            <a:off x="5166360" y="4863448"/>
            <a:ext cx="5531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Profitability Index = PV inflows ÷ initial outlay = 125,000 ÷ 100,000 = 1.25.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4" name="Rounded Rectangle 48"/>
          <p:cNvSpPr/>
          <p:nvPr/>
        </p:nvSpPr>
        <p:spPr>
          <a:xfrm>
            <a:off x="548640" y="5576608"/>
            <a:ext cx="10835280" cy="292320"/>
          </a:xfrm>
          <a:prstGeom prst="roundRect">
            <a:avLst>
              <a:gd name="adj" fmla="val 16667"/>
            </a:avLst>
          </a:prstGeom>
          <a:solidFill>
            <a:srgbClr val="F7FAFD"/>
          </a:solidFill>
          <a:ln w="1270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55" name="TextBox 49"/>
          <p:cNvSpPr/>
          <p:nvPr/>
        </p:nvSpPr>
        <p:spPr>
          <a:xfrm>
            <a:off x="640080" y="5622328"/>
            <a:ext cx="106524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EXAM TECHNIQUE: PI above 1.00 indicates value creation.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7" name="TextBox 51"/>
          <p:cNvSpPr/>
          <p:nvPr/>
        </p:nvSpPr>
        <p:spPr>
          <a:xfrm>
            <a:off x="10469880" y="6144840"/>
            <a:ext cx="5482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algn="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52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8" name="Rounded Rectangle 1"/>
          <p:cNvSpPr/>
          <p:nvPr/>
        </p:nvSpPr>
        <p:spPr>
          <a:xfrm>
            <a:off x="3017520" y="255960"/>
            <a:ext cx="1599840" cy="30132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59" name="TextBox 2"/>
          <p:cNvSpPr/>
          <p:nvPr/>
        </p:nvSpPr>
        <p:spPr>
          <a:xfrm>
            <a:off x="3017520" y="274320"/>
            <a:ext cx="159984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5FA0"/>
                </a:solidFill>
                <a:effectLst/>
                <a:uFillTx/>
                <a:latin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0" name="TextBox 3"/>
          <p:cNvSpPr/>
          <p:nvPr/>
        </p:nvSpPr>
        <p:spPr>
          <a:xfrm>
            <a:off x="3035880" y="713160"/>
            <a:ext cx="512028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2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Assessment Practice 8</a:t>
            </a:r>
            <a:endParaRPr lang="en-US" sz="2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1" name="TextBox 4"/>
          <p:cNvSpPr/>
          <p:nvPr/>
        </p:nvSpPr>
        <p:spPr>
          <a:xfrm>
            <a:off x="3035880" y="1051560"/>
            <a:ext cx="6857640" cy="36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F3A600"/>
                </a:solidFill>
                <a:effectLst/>
                <a:uFillTx/>
                <a:latin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3" name="Rounded Rectangle 6"/>
          <p:cNvSpPr/>
          <p:nvPr/>
        </p:nvSpPr>
        <p:spPr>
          <a:xfrm>
            <a:off x="548640" y="1918876"/>
            <a:ext cx="1755360" cy="2923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64" name="TextBox 7"/>
          <p:cNvSpPr/>
          <p:nvPr/>
        </p:nvSpPr>
        <p:spPr>
          <a:xfrm>
            <a:off x="567000" y="1955596"/>
            <a:ext cx="1691280" cy="209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08/10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5" name="Rounded Rectangle 8"/>
          <p:cNvSpPr/>
          <p:nvPr/>
        </p:nvSpPr>
        <p:spPr>
          <a:xfrm>
            <a:off x="2414160" y="1973596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66" name="Rounded Rectangle 9"/>
          <p:cNvSpPr/>
          <p:nvPr/>
        </p:nvSpPr>
        <p:spPr>
          <a:xfrm>
            <a:off x="2541960" y="1973596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67" name="Rounded Rectangle 10"/>
          <p:cNvSpPr/>
          <p:nvPr/>
        </p:nvSpPr>
        <p:spPr>
          <a:xfrm>
            <a:off x="2670120" y="1973596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68" name="Rounded Rectangle 11"/>
          <p:cNvSpPr/>
          <p:nvPr/>
        </p:nvSpPr>
        <p:spPr>
          <a:xfrm>
            <a:off x="2797920" y="1973596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69" name="Rounded Rectangle 12"/>
          <p:cNvSpPr/>
          <p:nvPr/>
        </p:nvSpPr>
        <p:spPr>
          <a:xfrm>
            <a:off x="2926080" y="1973596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70" name="Rounded Rectangle 13"/>
          <p:cNvSpPr/>
          <p:nvPr/>
        </p:nvSpPr>
        <p:spPr>
          <a:xfrm>
            <a:off x="3054240" y="1973596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71" name="Rounded Rectangle 14"/>
          <p:cNvSpPr/>
          <p:nvPr/>
        </p:nvSpPr>
        <p:spPr>
          <a:xfrm>
            <a:off x="3182040" y="1973596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72" name="Rounded Rectangle 15"/>
          <p:cNvSpPr/>
          <p:nvPr/>
        </p:nvSpPr>
        <p:spPr>
          <a:xfrm>
            <a:off x="3310200" y="1973596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73" name="Rounded Rectangle 16"/>
          <p:cNvSpPr/>
          <p:nvPr/>
        </p:nvSpPr>
        <p:spPr>
          <a:xfrm>
            <a:off x="3438000" y="1973596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74" name="Rounded Rectangle 17"/>
          <p:cNvSpPr/>
          <p:nvPr/>
        </p:nvSpPr>
        <p:spPr>
          <a:xfrm>
            <a:off x="3566160" y="1973596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75" name="Rectangle 18"/>
          <p:cNvSpPr/>
          <p:nvPr/>
        </p:nvSpPr>
        <p:spPr>
          <a:xfrm>
            <a:off x="10378440" y="1900516"/>
            <a:ext cx="502560" cy="63720"/>
          </a:xfrm>
          <a:prstGeom prst="rect">
            <a:avLst/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76" name="Rectangle 19"/>
          <p:cNvSpPr/>
          <p:nvPr/>
        </p:nvSpPr>
        <p:spPr>
          <a:xfrm>
            <a:off x="10671120" y="1973596"/>
            <a:ext cx="502560" cy="63720"/>
          </a:xfrm>
          <a:prstGeom prst="rect">
            <a:avLst/>
          </a:prstGeom>
          <a:solidFill>
            <a:srgbClr val="5EB4D2"/>
          </a:solidFill>
          <a:ln>
            <a:solidFill>
              <a:srgbClr val="5EB4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77" name="Rectangle 20"/>
          <p:cNvSpPr/>
          <p:nvPr/>
        </p:nvSpPr>
        <p:spPr>
          <a:xfrm>
            <a:off x="10963800" y="2047036"/>
            <a:ext cx="502560" cy="63720"/>
          </a:xfrm>
          <a:prstGeom prst="rect">
            <a:avLst/>
          </a:prstGeom>
          <a:solidFill>
            <a:srgbClr val="F3A600"/>
          </a:solidFill>
          <a:ln>
            <a:solidFill>
              <a:srgbClr val="F3A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78" name="Rectangle 21"/>
          <p:cNvSpPr/>
          <p:nvPr/>
        </p:nvSpPr>
        <p:spPr>
          <a:xfrm>
            <a:off x="548640" y="2220556"/>
            <a:ext cx="10835280" cy="603000"/>
          </a:xfrm>
          <a:prstGeom prst="rect">
            <a:avLst/>
          </a:prstGeom>
          <a:solidFill>
            <a:srgbClr val="F7FAFD"/>
          </a:solidFill>
          <a:ln w="12700"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79" name="TextBox 22"/>
          <p:cNvSpPr/>
          <p:nvPr/>
        </p:nvSpPr>
        <p:spPr>
          <a:xfrm>
            <a:off x="658440" y="2302996"/>
            <a:ext cx="1056096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8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Annual depreciation is $20,000 and the tax rate is 30%. What is the depreciation tax shield?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80" name="Rounded Rectangle 23"/>
          <p:cNvSpPr/>
          <p:nvPr/>
        </p:nvSpPr>
        <p:spPr>
          <a:xfrm>
            <a:off x="548640" y="3034516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81" name="Rounded Rectangle 24"/>
          <p:cNvSpPr/>
          <p:nvPr/>
        </p:nvSpPr>
        <p:spPr>
          <a:xfrm>
            <a:off x="658440" y="3125956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 w="1016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82" name="TextBox 25"/>
          <p:cNvSpPr/>
          <p:nvPr/>
        </p:nvSpPr>
        <p:spPr>
          <a:xfrm>
            <a:off x="658440" y="3144316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83" name="TextBox 26"/>
          <p:cNvSpPr/>
          <p:nvPr/>
        </p:nvSpPr>
        <p:spPr>
          <a:xfrm>
            <a:off x="1097280" y="3089236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$6,000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84" name="Rounded Rectangle 27"/>
          <p:cNvSpPr/>
          <p:nvPr/>
        </p:nvSpPr>
        <p:spPr>
          <a:xfrm>
            <a:off x="5532120" y="3034516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85" name="Rounded Rectangle 28"/>
          <p:cNvSpPr/>
          <p:nvPr/>
        </p:nvSpPr>
        <p:spPr>
          <a:xfrm>
            <a:off x="5641920" y="3125956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86" name="TextBox 29"/>
          <p:cNvSpPr/>
          <p:nvPr/>
        </p:nvSpPr>
        <p:spPr>
          <a:xfrm>
            <a:off x="5641920" y="3144316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B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87" name="TextBox 30"/>
          <p:cNvSpPr/>
          <p:nvPr/>
        </p:nvSpPr>
        <p:spPr>
          <a:xfrm>
            <a:off x="6080760" y="3089236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$14,000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88" name="Rounded Rectangle 31"/>
          <p:cNvSpPr/>
          <p:nvPr/>
        </p:nvSpPr>
        <p:spPr>
          <a:xfrm>
            <a:off x="548640" y="3720316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89" name="Rounded Rectangle 32"/>
          <p:cNvSpPr/>
          <p:nvPr/>
        </p:nvSpPr>
        <p:spPr>
          <a:xfrm>
            <a:off x="658440" y="3811756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90" name="TextBox 33"/>
          <p:cNvSpPr/>
          <p:nvPr/>
        </p:nvSpPr>
        <p:spPr>
          <a:xfrm>
            <a:off x="658440" y="3830116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C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91" name="TextBox 34"/>
          <p:cNvSpPr/>
          <p:nvPr/>
        </p:nvSpPr>
        <p:spPr>
          <a:xfrm>
            <a:off x="1097280" y="3775036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$20,000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92" name="Rounded Rectangle 35"/>
          <p:cNvSpPr/>
          <p:nvPr/>
        </p:nvSpPr>
        <p:spPr>
          <a:xfrm>
            <a:off x="5532120" y="3720316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93" name="Rounded Rectangle 36"/>
          <p:cNvSpPr/>
          <p:nvPr/>
        </p:nvSpPr>
        <p:spPr>
          <a:xfrm>
            <a:off x="5641920" y="3811756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94" name="TextBox 37"/>
          <p:cNvSpPr/>
          <p:nvPr/>
        </p:nvSpPr>
        <p:spPr>
          <a:xfrm>
            <a:off x="5641920" y="3830116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95" name="TextBox 38"/>
          <p:cNvSpPr/>
          <p:nvPr/>
        </p:nvSpPr>
        <p:spPr>
          <a:xfrm>
            <a:off x="6080760" y="3775036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$30,000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96" name="Rounded Rectangle 39"/>
          <p:cNvSpPr/>
          <p:nvPr/>
        </p:nvSpPr>
        <p:spPr>
          <a:xfrm>
            <a:off x="548640" y="4533916"/>
            <a:ext cx="10835280" cy="9507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97" name="Rounded Rectangle 40"/>
          <p:cNvSpPr/>
          <p:nvPr/>
        </p:nvSpPr>
        <p:spPr>
          <a:xfrm>
            <a:off x="694800" y="4671076"/>
            <a:ext cx="895680" cy="24660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398" name="TextBox 41"/>
          <p:cNvSpPr/>
          <p:nvPr/>
        </p:nvSpPr>
        <p:spPr>
          <a:xfrm>
            <a:off x="694800" y="4707796"/>
            <a:ext cx="89568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ANSWER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99" name="Rounded Rectangle 42"/>
          <p:cNvSpPr/>
          <p:nvPr/>
        </p:nvSpPr>
        <p:spPr>
          <a:xfrm>
            <a:off x="758880" y="5009476"/>
            <a:ext cx="621360" cy="3286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00" name="TextBox 43"/>
          <p:cNvSpPr/>
          <p:nvPr/>
        </p:nvSpPr>
        <p:spPr>
          <a:xfrm>
            <a:off x="758880" y="5064556"/>
            <a:ext cx="62136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01" name="TextBox 44"/>
          <p:cNvSpPr/>
          <p:nvPr/>
        </p:nvSpPr>
        <p:spPr>
          <a:xfrm>
            <a:off x="1517760" y="4936396"/>
            <a:ext cx="3245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$6,000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02" name="Rounded Rectangle 45"/>
          <p:cNvSpPr/>
          <p:nvPr/>
        </p:nvSpPr>
        <p:spPr>
          <a:xfrm>
            <a:off x="5074920" y="4671076"/>
            <a:ext cx="1389600" cy="246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03" name="TextBox 46"/>
          <p:cNvSpPr/>
          <p:nvPr/>
        </p:nvSpPr>
        <p:spPr>
          <a:xfrm>
            <a:off x="5074920" y="4707796"/>
            <a:ext cx="138960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EXPLANATION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04" name="TextBox 47"/>
          <p:cNvSpPr/>
          <p:nvPr/>
        </p:nvSpPr>
        <p:spPr>
          <a:xfrm>
            <a:off x="5166360" y="4918036"/>
            <a:ext cx="5531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Depreciation tax shield = Depreciation × tax rate = 20,000 × 30% = 6,000.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05" name="Rounded Rectangle 48"/>
          <p:cNvSpPr/>
          <p:nvPr/>
        </p:nvSpPr>
        <p:spPr>
          <a:xfrm>
            <a:off x="548640" y="5631196"/>
            <a:ext cx="10835280" cy="292320"/>
          </a:xfrm>
          <a:prstGeom prst="roundRect">
            <a:avLst>
              <a:gd name="adj" fmla="val 16667"/>
            </a:avLst>
          </a:prstGeom>
          <a:solidFill>
            <a:srgbClr val="F7FAFD"/>
          </a:solidFill>
          <a:ln w="1270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06" name="TextBox 49"/>
          <p:cNvSpPr/>
          <p:nvPr/>
        </p:nvSpPr>
        <p:spPr>
          <a:xfrm>
            <a:off x="640080" y="5676916"/>
            <a:ext cx="106524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EXAM TECHNIQUE: Depreciation saves tax even though it is not a cash outflow.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08" name="TextBox 51"/>
          <p:cNvSpPr/>
          <p:nvPr/>
        </p:nvSpPr>
        <p:spPr>
          <a:xfrm>
            <a:off x="10469880" y="6144840"/>
            <a:ext cx="5482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algn="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53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9" name="Rounded Rectangle 1"/>
          <p:cNvSpPr/>
          <p:nvPr/>
        </p:nvSpPr>
        <p:spPr>
          <a:xfrm>
            <a:off x="3017520" y="255960"/>
            <a:ext cx="1599840" cy="30132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10" name="TextBox 2"/>
          <p:cNvSpPr/>
          <p:nvPr/>
        </p:nvSpPr>
        <p:spPr>
          <a:xfrm>
            <a:off x="3017520" y="274320"/>
            <a:ext cx="159984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5FA0"/>
                </a:solidFill>
                <a:effectLst/>
                <a:uFillTx/>
                <a:latin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11" name="TextBox 3"/>
          <p:cNvSpPr/>
          <p:nvPr/>
        </p:nvSpPr>
        <p:spPr>
          <a:xfrm>
            <a:off x="3035880" y="713160"/>
            <a:ext cx="512028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2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Assessment Practice 9</a:t>
            </a:r>
            <a:endParaRPr lang="en-US" sz="2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12" name="TextBox 4"/>
          <p:cNvSpPr/>
          <p:nvPr/>
        </p:nvSpPr>
        <p:spPr>
          <a:xfrm>
            <a:off x="3035880" y="1051560"/>
            <a:ext cx="6857640" cy="36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F3A600"/>
                </a:solidFill>
                <a:effectLst/>
                <a:uFillTx/>
                <a:latin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14" name="Rounded Rectangle 6"/>
          <p:cNvSpPr/>
          <p:nvPr/>
        </p:nvSpPr>
        <p:spPr>
          <a:xfrm>
            <a:off x="548640" y="1918878"/>
            <a:ext cx="1755360" cy="2923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15" name="TextBox 7"/>
          <p:cNvSpPr/>
          <p:nvPr/>
        </p:nvSpPr>
        <p:spPr>
          <a:xfrm>
            <a:off x="567000" y="1955598"/>
            <a:ext cx="1691280" cy="209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09/10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16" name="Rounded Rectangle 8"/>
          <p:cNvSpPr/>
          <p:nvPr/>
        </p:nvSpPr>
        <p:spPr>
          <a:xfrm>
            <a:off x="2414160" y="197359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17" name="Rounded Rectangle 9"/>
          <p:cNvSpPr/>
          <p:nvPr/>
        </p:nvSpPr>
        <p:spPr>
          <a:xfrm>
            <a:off x="2541960" y="197359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18" name="Rounded Rectangle 10"/>
          <p:cNvSpPr/>
          <p:nvPr/>
        </p:nvSpPr>
        <p:spPr>
          <a:xfrm>
            <a:off x="2670120" y="197359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19" name="Rounded Rectangle 11"/>
          <p:cNvSpPr/>
          <p:nvPr/>
        </p:nvSpPr>
        <p:spPr>
          <a:xfrm>
            <a:off x="2797920" y="197359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20" name="Rounded Rectangle 12"/>
          <p:cNvSpPr/>
          <p:nvPr/>
        </p:nvSpPr>
        <p:spPr>
          <a:xfrm>
            <a:off x="2926080" y="197359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21" name="Rounded Rectangle 13"/>
          <p:cNvSpPr/>
          <p:nvPr/>
        </p:nvSpPr>
        <p:spPr>
          <a:xfrm>
            <a:off x="3054240" y="197359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22" name="Rounded Rectangle 14"/>
          <p:cNvSpPr/>
          <p:nvPr/>
        </p:nvSpPr>
        <p:spPr>
          <a:xfrm>
            <a:off x="3182040" y="197359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23" name="Rounded Rectangle 15"/>
          <p:cNvSpPr/>
          <p:nvPr/>
        </p:nvSpPr>
        <p:spPr>
          <a:xfrm>
            <a:off x="3310200" y="197359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24" name="Rounded Rectangle 16"/>
          <p:cNvSpPr/>
          <p:nvPr/>
        </p:nvSpPr>
        <p:spPr>
          <a:xfrm>
            <a:off x="3438000" y="1973598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25" name="Rounded Rectangle 17"/>
          <p:cNvSpPr/>
          <p:nvPr/>
        </p:nvSpPr>
        <p:spPr>
          <a:xfrm>
            <a:off x="3566160" y="1973598"/>
            <a:ext cx="91080" cy="63720"/>
          </a:xfrm>
          <a:prstGeom prst="roundRect">
            <a:avLst>
              <a:gd name="adj" fmla="val 16667"/>
            </a:avLst>
          </a:prstGeom>
          <a:solidFill>
            <a:srgbClr val="D2E6F0"/>
          </a:solidFill>
          <a:ln>
            <a:solidFill>
              <a:srgbClr val="D2E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26" name="Rectangle 18"/>
          <p:cNvSpPr/>
          <p:nvPr/>
        </p:nvSpPr>
        <p:spPr>
          <a:xfrm>
            <a:off x="10378440" y="1900518"/>
            <a:ext cx="502560" cy="63720"/>
          </a:xfrm>
          <a:prstGeom prst="rect">
            <a:avLst/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27" name="Rectangle 19"/>
          <p:cNvSpPr/>
          <p:nvPr/>
        </p:nvSpPr>
        <p:spPr>
          <a:xfrm>
            <a:off x="10671120" y="1973598"/>
            <a:ext cx="502560" cy="63720"/>
          </a:xfrm>
          <a:prstGeom prst="rect">
            <a:avLst/>
          </a:prstGeom>
          <a:solidFill>
            <a:srgbClr val="5EB4D2"/>
          </a:solidFill>
          <a:ln>
            <a:solidFill>
              <a:srgbClr val="5EB4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28" name="Rectangle 20"/>
          <p:cNvSpPr/>
          <p:nvPr/>
        </p:nvSpPr>
        <p:spPr>
          <a:xfrm>
            <a:off x="10963800" y="2047038"/>
            <a:ext cx="502560" cy="63720"/>
          </a:xfrm>
          <a:prstGeom prst="rect">
            <a:avLst/>
          </a:prstGeom>
          <a:solidFill>
            <a:srgbClr val="F3A600"/>
          </a:solidFill>
          <a:ln>
            <a:solidFill>
              <a:srgbClr val="F3A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29" name="Rectangle 21"/>
          <p:cNvSpPr/>
          <p:nvPr/>
        </p:nvSpPr>
        <p:spPr>
          <a:xfrm>
            <a:off x="548640" y="2220558"/>
            <a:ext cx="10835280" cy="603000"/>
          </a:xfrm>
          <a:prstGeom prst="rect">
            <a:avLst/>
          </a:prstGeom>
          <a:solidFill>
            <a:srgbClr val="F7FAFD"/>
          </a:solidFill>
          <a:ln w="12700"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30" name="TextBox 22"/>
          <p:cNvSpPr/>
          <p:nvPr/>
        </p:nvSpPr>
        <p:spPr>
          <a:xfrm>
            <a:off x="658440" y="2302998"/>
            <a:ext cx="1056096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8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For mutually exclusive projects, which project should normally be selected?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1" name="Rounded Rectangle 23"/>
          <p:cNvSpPr/>
          <p:nvPr/>
        </p:nvSpPr>
        <p:spPr>
          <a:xfrm>
            <a:off x="548640" y="3034518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32" name="Rounded Rectangle 24"/>
          <p:cNvSpPr/>
          <p:nvPr/>
        </p:nvSpPr>
        <p:spPr>
          <a:xfrm>
            <a:off x="658440" y="3125958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33" name="TextBox 25"/>
          <p:cNvSpPr/>
          <p:nvPr/>
        </p:nvSpPr>
        <p:spPr>
          <a:xfrm>
            <a:off x="658440" y="3144318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4" name="TextBox 26"/>
          <p:cNvSpPr/>
          <p:nvPr/>
        </p:nvSpPr>
        <p:spPr>
          <a:xfrm>
            <a:off x="1097280" y="3089238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shortest project only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5" name="Rounded Rectangle 27"/>
          <p:cNvSpPr/>
          <p:nvPr/>
        </p:nvSpPr>
        <p:spPr>
          <a:xfrm>
            <a:off x="5532120" y="3034518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36" name="Rounded Rectangle 28"/>
          <p:cNvSpPr/>
          <p:nvPr/>
        </p:nvSpPr>
        <p:spPr>
          <a:xfrm>
            <a:off x="5641920" y="3125958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 w="1016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37" name="TextBox 29"/>
          <p:cNvSpPr/>
          <p:nvPr/>
        </p:nvSpPr>
        <p:spPr>
          <a:xfrm>
            <a:off x="5641920" y="3144318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B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8" name="TextBox 30"/>
          <p:cNvSpPr/>
          <p:nvPr/>
        </p:nvSpPr>
        <p:spPr>
          <a:xfrm>
            <a:off x="6080760" y="3089238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project with the highest positive NPV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9" name="Rounded Rectangle 31"/>
          <p:cNvSpPr/>
          <p:nvPr/>
        </p:nvSpPr>
        <p:spPr>
          <a:xfrm>
            <a:off x="548640" y="3720318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40" name="Rounded Rectangle 32"/>
          <p:cNvSpPr/>
          <p:nvPr/>
        </p:nvSpPr>
        <p:spPr>
          <a:xfrm>
            <a:off x="658440" y="3811758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41" name="TextBox 33"/>
          <p:cNvSpPr/>
          <p:nvPr/>
        </p:nvSpPr>
        <p:spPr>
          <a:xfrm>
            <a:off x="658440" y="3830118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C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42" name="TextBox 34"/>
          <p:cNvSpPr/>
          <p:nvPr/>
        </p:nvSpPr>
        <p:spPr>
          <a:xfrm>
            <a:off x="1097280" y="3775038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project with the lowest initial cost only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43" name="Rounded Rectangle 35"/>
          <p:cNvSpPr/>
          <p:nvPr/>
        </p:nvSpPr>
        <p:spPr>
          <a:xfrm>
            <a:off x="5532120" y="3720318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44" name="Rounded Rectangle 36"/>
          <p:cNvSpPr/>
          <p:nvPr/>
        </p:nvSpPr>
        <p:spPr>
          <a:xfrm>
            <a:off x="5641920" y="3811758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45" name="TextBox 37"/>
          <p:cNvSpPr/>
          <p:nvPr/>
        </p:nvSpPr>
        <p:spPr>
          <a:xfrm>
            <a:off x="5641920" y="3830118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46" name="TextBox 38"/>
          <p:cNvSpPr/>
          <p:nvPr/>
        </p:nvSpPr>
        <p:spPr>
          <a:xfrm>
            <a:off x="6080760" y="3775038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project with negative NPV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47" name="Rounded Rectangle 39"/>
          <p:cNvSpPr/>
          <p:nvPr/>
        </p:nvSpPr>
        <p:spPr>
          <a:xfrm>
            <a:off x="548640" y="4533918"/>
            <a:ext cx="10835280" cy="9507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48" name="Rounded Rectangle 40"/>
          <p:cNvSpPr/>
          <p:nvPr/>
        </p:nvSpPr>
        <p:spPr>
          <a:xfrm>
            <a:off x="694800" y="4671078"/>
            <a:ext cx="895680" cy="24660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49" name="TextBox 41"/>
          <p:cNvSpPr/>
          <p:nvPr/>
        </p:nvSpPr>
        <p:spPr>
          <a:xfrm>
            <a:off x="694800" y="4707798"/>
            <a:ext cx="89568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ANSWER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50" name="Rounded Rectangle 42"/>
          <p:cNvSpPr/>
          <p:nvPr/>
        </p:nvSpPr>
        <p:spPr>
          <a:xfrm>
            <a:off x="758880" y="5009478"/>
            <a:ext cx="621360" cy="3286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51" name="TextBox 43"/>
          <p:cNvSpPr/>
          <p:nvPr/>
        </p:nvSpPr>
        <p:spPr>
          <a:xfrm>
            <a:off x="758880" y="5064558"/>
            <a:ext cx="62136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B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52" name="TextBox 44"/>
          <p:cNvSpPr/>
          <p:nvPr/>
        </p:nvSpPr>
        <p:spPr>
          <a:xfrm>
            <a:off x="1517760" y="4936398"/>
            <a:ext cx="3245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project with the highest positive NPV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53" name="Rounded Rectangle 45"/>
          <p:cNvSpPr/>
          <p:nvPr/>
        </p:nvSpPr>
        <p:spPr>
          <a:xfrm>
            <a:off x="5074920" y="4671078"/>
            <a:ext cx="1389600" cy="246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54" name="TextBox 46"/>
          <p:cNvSpPr/>
          <p:nvPr/>
        </p:nvSpPr>
        <p:spPr>
          <a:xfrm>
            <a:off x="5074920" y="4707798"/>
            <a:ext cx="138960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EXPLANATION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55" name="TextBox 47"/>
          <p:cNvSpPr/>
          <p:nvPr/>
        </p:nvSpPr>
        <p:spPr>
          <a:xfrm>
            <a:off x="5166360" y="4918038"/>
            <a:ext cx="5531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When projects compete with each other, choose the alternative that creates the greatest value.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56" name="Rounded Rectangle 48"/>
          <p:cNvSpPr/>
          <p:nvPr/>
        </p:nvSpPr>
        <p:spPr>
          <a:xfrm>
            <a:off x="548640" y="5631198"/>
            <a:ext cx="10835280" cy="292320"/>
          </a:xfrm>
          <a:prstGeom prst="roundRect">
            <a:avLst>
              <a:gd name="adj" fmla="val 16667"/>
            </a:avLst>
          </a:prstGeom>
          <a:solidFill>
            <a:srgbClr val="F7FAFD"/>
          </a:solidFill>
          <a:ln w="1270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57" name="TextBox 49"/>
          <p:cNvSpPr/>
          <p:nvPr/>
        </p:nvSpPr>
        <p:spPr>
          <a:xfrm>
            <a:off x="640080" y="5676918"/>
            <a:ext cx="106524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EXAM TECHNIQUE: NPV is the strongest value-based decision rule.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59" name="TextBox 51"/>
          <p:cNvSpPr/>
          <p:nvPr/>
        </p:nvSpPr>
        <p:spPr>
          <a:xfrm>
            <a:off x="10469880" y="6144840"/>
            <a:ext cx="5482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algn="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54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0" name="Rounded Rectangle 1"/>
          <p:cNvSpPr/>
          <p:nvPr/>
        </p:nvSpPr>
        <p:spPr>
          <a:xfrm>
            <a:off x="3017520" y="255960"/>
            <a:ext cx="1599840" cy="30132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61" name="TextBox 2"/>
          <p:cNvSpPr/>
          <p:nvPr/>
        </p:nvSpPr>
        <p:spPr>
          <a:xfrm>
            <a:off x="3017520" y="274320"/>
            <a:ext cx="159984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5FA0"/>
                </a:solidFill>
                <a:effectLst/>
                <a:uFillTx/>
                <a:latin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62" name="TextBox 3"/>
          <p:cNvSpPr/>
          <p:nvPr/>
        </p:nvSpPr>
        <p:spPr>
          <a:xfrm>
            <a:off x="3035880" y="713160"/>
            <a:ext cx="512028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2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Assessment Practice 10</a:t>
            </a:r>
            <a:endParaRPr lang="en-US" sz="2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63" name="TextBox 4"/>
          <p:cNvSpPr/>
          <p:nvPr/>
        </p:nvSpPr>
        <p:spPr>
          <a:xfrm>
            <a:off x="3035880" y="1051560"/>
            <a:ext cx="6857640" cy="36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F3A600"/>
                </a:solidFill>
                <a:effectLst/>
                <a:uFillTx/>
                <a:latin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65" name="Rounded Rectangle 6"/>
          <p:cNvSpPr/>
          <p:nvPr/>
        </p:nvSpPr>
        <p:spPr>
          <a:xfrm>
            <a:off x="548640" y="1959824"/>
            <a:ext cx="1755360" cy="2923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66" name="TextBox 7"/>
          <p:cNvSpPr/>
          <p:nvPr/>
        </p:nvSpPr>
        <p:spPr>
          <a:xfrm>
            <a:off x="567000" y="1996544"/>
            <a:ext cx="1691280" cy="209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10/10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67" name="Rounded Rectangle 8"/>
          <p:cNvSpPr/>
          <p:nvPr/>
        </p:nvSpPr>
        <p:spPr>
          <a:xfrm>
            <a:off x="2414160" y="201454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68" name="Rounded Rectangle 9"/>
          <p:cNvSpPr/>
          <p:nvPr/>
        </p:nvSpPr>
        <p:spPr>
          <a:xfrm>
            <a:off x="2541960" y="201454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69" name="Rounded Rectangle 10"/>
          <p:cNvSpPr/>
          <p:nvPr/>
        </p:nvSpPr>
        <p:spPr>
          <a:xfrm>
            <a:off x="2670120" y="201454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70" name="Rounded Rectangle 11"/>
          <p:cNvSpPr/>
          <p:nvPr/>
        </p:nvSpPr>
        <p:spPr>
          <a:xfrm>
            <a:off x="2797920" y="201454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71" name="Rounded Rectangle 12"/>
          <p:cNvSpPr/>
          <p:nvPr/>
        </p:nvSpPr>
        <p:spPr>
          <a:xfrm>
            <a:off x="2926080" y="201454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72" name="Rounded Rectangle 13"/>
          <p:cNvSpPr/>
          <p:nvPr/>
        </p:nvSpPr>
        <p:spPr>
          <a:xfrm>
            <a:off x="3054240" y="201454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73" name="Rounded Rectangle 14"/>
          <p:cNvSpPr/>
          <p:nvPr/>
        </p:nvSpPr>
        <p:spPr>
          <a:xfrm>
            <a:off x="3182040" y="201454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74" name="Rounded Rectangle 15"/>
          <p:cNvSpPr/>
          <p:nvPr/>
        </p:nvSpPr>
        <p:spPr>
          <a:xfrm>
            <a:off x="3310200" y="201454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75" name="Rounded Rectangle 16"/>
          <p:cNvSpPr/>
          <p:nvPr/>
        </p:nvSpPr>
        <p:spPr>
          <a:xfrm>
            <a:off x="3438000" y="201454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76" name="Rounded Rectangle 17"/>
          <p:cNvSpPr/>
          <p:nvPr/>
        </p:nvSpPr>
        <p:spPr>
          <a:xfrm>
            <a:off x="3566160" y="2014544"/>
            <a:ext cx="91080" cy="63720"/>
          </a:xfrm>
          <a:prstGeom prst="roundRect">
            <a:avLst>
              <a:gd name="adj" fmla="val 16667"/>
            </a:avLst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2960" rIns="90000" bIns="1296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77" name="Rectangle 18"/>
          <p:cNvSpPr/>
          <p:nvPr/>
        </p:nvSpPr>
        <p:spPr>
          <a:xfrm>
            <a:off x="10378440" y="1941464"/>
            <a:ext cx="502560" cy="63720"/>
          </a:xfrm>
          <a:prstGeom prst="rect">
            <a:avLst/>
          </a:prstGeom>
          <a:solidFill>
            <a:srgbClr val="00A6DE"/>
          </a:solidFill>
          <a:ln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78" name="Rectangle 19"/>
          <p:cNvSpPr/>
          <p:nvPr/>
        </p:nvSpPr>
        <p:spPr>
          <a:xfrm>
            <a:off x="10671120" y="2014544"/>
            <a:ext cx="502560" cy="63720"/>
          </a:xfrm>
          <a:prstGeom prst="rect">
            <a:avLst/>
          </a:prstGeom>
          <a:solidFill>
            <a:srgbClr val="5EB4D2"/>
          </a:solidFill>
          <a:ln>
            <a:solidFill>
              <a:srgbClr val="5EB4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79" name="Rectangle 20"/>
          <p:cNvSpPr/>
          <p:nvPr/>
        </p:nvSpPr>
        <p:spPr>
          <a:xfrm>
            <a:off x="10963800" y="2087984"/>
            <a:ext cx="502560" cy="63720"/>
          </a:xfrm>
          <a:prstGeom prst="rect">
            <a:avLst/>
          </a:prstGeom>
          <a:solidFill>
            <a:srgbClr val="F3A600"/>
          </a:solidFill>
          <a:ln>
            <a:solidFill>
              <a:srgbClr val="F3A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19080" rIns="90000" bIns="1908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80" name="Rectangle 21"/>
          <p:cNvSpPr/>
          <p:nvPr/>
        </p:nvSpPr>
        <p:spPr>
          <a:xfrm>
            <a:off x="548640" y="2261504"/>
            <a:ext cx="10835280" cy="603000"/>
          </a:xfrm>
          <a:prstGeom prst="rect">
            <a:avLst/>
          </a:prstGeom>
          <a:solidFill>
            <a:srgbClr val="F7FAFD"/>
          </a:solidFill>
          <a:ln w="12700">
            <a:solidFill>
              <a:srgbClr val="00A6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81" name="TextBox 22"/>
          <p:cNvSpPr/>
          <p:nvPr/>
        </p:nvSpPr>
        <p:spPr>
          <a:xfrm>
            <a:off x="658440" y="2343944"/>
            <a:ext cx="10560960" cy="411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8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What does capital rationing mean?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82" name="Rounded Rectangle 23"/>
          <p:cNvSpPr/>
          <p:nvPr/>
        </p:nvSpPr>
        <p:spPr>
          <a:xfrm>
            <a:off x="548640" y="3075464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83" name="Rounded Rectangle 24"/>
          <p:cNvSpPr/>
          <p:nvPr/>
        </p:nvSpPr>
        <p:spPr>
          <a:xfrm>
            <a:off x="658440" y="3166904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84" name="TextBox 25"/>
          <p:cNvSpPr/>
          <p:nvPr/>
        </p:nvSpPr>
        <p:spPr>
          <a:xfrm>
            <a:off x="658440" y="3185264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85" name="TextBox 26"/>
          <p:cNvSpPr/>
          <p:nvPr/>
        </p:nvSpPr>
        <p:spPr>
          <a:xfrm>
            <a:off x="1097280" y="3130184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firm has unlimited funds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86" name="Rounded Rectangle 27"/>
          <p:cNvSpPr/>
          <p:nvPr/>
        </p:nvSpPr>
        <p:spPr>
          <a:xfrm>
            <a:off x="5532120" y="3075464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87" name="Rounded Rectangle 28"/>
          <p:cNvSpPr/>
          <p:nvPr/>
        </p:nvSpPr>
        <p:spPr>
          <a:xfrm>
            <a:off x="5641920" y="3166904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 w="1016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88" name="TextBox 29"/>
          <p:cNvSpPr/>
          <p:nvPr/>
        </p:nvSpPr>
        <p:spPr>
          <a:xfrm>
            <a:off x="5641920" y="3185264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B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89" name="TextBox 30"/>
          <p:cNvSpPr/>
          <p:nvPr/>
        </p:nvSpPr>
        <p:spPr>
          <a:xfrm>
            <a:off x="6080760" y="3130184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firm faces limited funds for investment projects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0" name="Rounded Rectangle 31"/>
          <p:cNvSpPr/>
          <p:nvPr/>
        </p:nvSpPr>
        <p:spPr>
          <a:xfrm>
            <a:off x="548640" y="3761264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91" name="Rounded Rectangle 32"/>
          <p:cNvSpPr/>
          <p:nvPr/>
        </p:nvSpPr>
        <p:spPr>
          <a:xfrm>
            <a:off x="658440" y="3852704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92" name="TextBox 33"/>
          <p:cNvSpPr/>
          <p:nvPr/>
        </p:nvSpPr>
        <p:spPr>
          <a:xfrm>
            <a:off x="658440" y="3871064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C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3" name="TextBox 34"/>
          <p:cNvSpPr/>
          <p:nvPr/>
        </p:nvSpPr>
        <p:spPr>
          <a:xfrm>
            <a:off x="1097280" y="3815984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firm ignores project risk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4" name="Rounded Rectangle 35"/>
          <p:cNvSpPr/>
          <p:nvPr/>
        </p:nvSpPr>
        <p:spPr>
          <a:xfrm>
            <a:off x="5532120" y="3761264"/>
            <a:ext cx="4571640" cy="493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524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95" name="Rounded Rectangle 36"/>
          <p:cNvSpPr/>
          <p:nvPr/>
        </p:nvSpPr>
        <p:spPr>
          <a:xfrm>
            <a:off x="5641920" y="3852704"/>
            <a:ext cx="328680" cy="310680"/>
          </a:xfrm>
          <a:prstGeom prst="roundRect">
            <a:avLst>
              <a:gd name="adj" fmla="val 16667"/>
            </a:avLst>
          </a:prstGeom>
          <a:solidFill>
            <a:srgbClr val="E8F5FF"/>
          </a:solidFill>
          <a:ln w="10160">
            <a:solidFill>
              <a:srgbClr val="E8F5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96" name="TextBox 37"/>
          <p:cNvSpPr/>
          <p:nvPr/>
        </p:nvSpPr>
        <p:spPr>
          <a:xfrm>
            <a:off x="5641920" y="3871064"/>
            <a:ext cx="3286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7" name="TextBox 38"/>
          <p:cNvSpPr/>
          <p:nvPr/>
        </p:nvSpPr>
        <p:spPr>
          <a:xfrm>
            <a:off x="6080760" y="3815984"/>
            <a:ext cx="388584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6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firm must accept all projects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8" name="Rounded Rectangle 39"/>
          <p:cNvSpPr/>
          <p:nvPr/>
        </p:nvSpPr>
        <p:spPr>
          <a:xfrm>
            <a:off x="548640" y="4574864"/>
            <a:ext cx="10835280" cy="950760"/>
          </a:xfrm>
          <a:prstGeom prst="roundRect">
            <a:avLst>
              <a:gd name="adj" fmla="val 16667"/>
            </a:avLst>
          </a:prstGeom>
          <a:solidFill>
            <a:srgbClr val="DEF8F0"/>
          </a:solidFill>
          <a:ln w="1524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499" name="Rounded Rectangle 40"/>
          <p:cNvSpPr/>
          <p:nvPr/>
        </p:nvSpPr>
        <p:spPr>
          <a:xfrm>
            <a:off x="694800" y="4712024"/>
            <a:ext cx="895680" cy="246600"/>
          </a:xfrm>
          <a:prstGeom prst="roundRect">
            <a:avLst>
              <a:gd name="adj" fmla="val 16667"/>
            </a:avLst>
          </a:prstGeom>
          <a:solidFill>
            <a:srgbClr val="00A078"/>
          </a:solidFill>
          <a:ln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500" name="TextBox 41"/>
          <p:cNvSpPr/>
          <p:nvPr/>
        </p:nvSpPr>
        <p:spPr>
          <a:xfrm>
            <a:off x="694800" y="4748744"/>
            <a:ext cx="89568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ANSWER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01" name="Rounded Rectangle 42"/>
          <p:cNvSpPr/>
          <p:nvPr/>
        </p:nvSpPr>
        <p:spPr>
          <a:xfrm>
            <a:off x="758880" y="5050424"/>
            <a:ext cx="621360" cy="3286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solidFill>
              <a:srgbClr val="00A0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502" name="TextBox 43"/>
          <p:cNvSpPr/>
          <p:nvPr/>
        </p:nvSpPr>
        <p:spPr>
          <a:xfrm>
            <a:off x="758880" y="5105504"/>
            <a:ext cx="62136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B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03" name="TextBox 44"/>
          <p:cNvSpPr/>
          <p:nvPr/>
        </p:nvSpPr>
        <p:spPr>
          <a:xfrm>
            <a:off x="1517760" y="4977344"/>
            <a:ext cx="3245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The firm faces limited funds for investment projects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04" name="Rounded Rectangle 45"/>
          <p:cNvSpPr/>
          <p:nvPr/>
        </p:nvSpPr>
        <p:spPr>
          <a:xfrm>
            <a:off x="5074920" y="4712024"/>
            <a:ext cx="1389600" cy="246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505" name="TextBox 46"/>
          <p:cNvSpPr/>
          <p:nvPr/>
        </p:nvSpPr>
        <p:spPr>
          <a:xfrm>
            <a:off x="5074920" y="4748744"/>
            <a:ext cx="1389600" cy="1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0A078"/>
                </a:solidFill>
                <a:effectLst/>
                <a:uFillTx/>
                <a:latin typeface="Aptos"/>
              </a:rPr>
              <a:t>EXPLANATION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06" name="TextBox 47"/>
          <p:cNvSpPr/>
          <p:nvPr/>
        </p:nvSpPr>
        <p:spPr>
          <a:xfrm>
            <a:off x="5166360" y="4958984"/>
            <a:ext cx="55317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defTabSz="914400">
              <a:lnSpc>
                <a:spcPct val="100000"/>
              </a:lnSpc>
              <a:defRPr b="1"/>
            </a:pPr>
            <a:r>
              <a:rPr lang="en-US" sz="15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Capital rationing exists when a firm cannot fund every acceptable project and must prioritize.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07" name="Rounded Rectangle 48"/>
          <p:cNvSpPr/>
          <p:nvPr/>
        </p:nvSpPr>
        <p:spPr>
          <a:xfrm>
            <a:off x="548640" y="5672144"/>
            <a:ext cx="10835280" cy="292320"/>
          </a:xfrm>
          <a:prstGeom prst="roundRect">
            <a:avLst>
              <a:gd name="adj" fmla="val 16667"/>
            </a:avLst>
          </a:prstGeom>
          <a:solidFill>
            <a:srgbClr val="F7FAFD"/>
          </a:solidFill>
          <a:ln w="12700">
            <a:solidFill>
              <a:srgbClr val="BEDC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defRPr b="1"/>
            </a:pPr>
            <a:endParaRPr lang="en-US" sz="1800" b="1" u="none" strike="noStrike">
              <a:solidFill>
                <a:schemeClr val="lt1"/>
              </a:solidFill>
              <a:effectLst/>
              <a:uFillTx/>
              <a:latin typeface="Aptos"/>
            </a:endParaRPr>
          </a:p>
        </p:txBody>
      </p:sp>
      <p:sp>
        <p:nvSpPr>
          <p:cNvPr id="1508" name="TextBox 49"/>
          <p:cNvSpPr/>
          <p:nvPr/>
        </p:nvSpPr>
        <p:spPr>
          <a:xfrm>
            <a:off x="640080" y="5717864"/>
            <a:ext cx="106524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ctr">
            <a:spAutoFit/>
          </a:bodyPr>
          <a:lstStyle/>
          <a:p>
            <a:pPr algn="ct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EXAM TECHNIQUE: Limited capital requires ranking projects by value contribution.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10" name="TextBox 51"/>
          <p:cNvSpPr/>
          <p:nvPr/>
        </p:nvSpPr>
        <p:spPr>
          <a:xfrm>
            <a:off x="10469880" y="6144840"/>
            <a:ext cx="5482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8360" rIns="45720" bIns="18360" anchor="t">
            <a:spAutoFit/>
          </a:bodyPr>
          <a:lstStyle/>
          <a:p>
            <a:pPr algn="r" defTabSz="914400">
              <a:lnSpc>
                <a:spcPct val="100000"/>
              </a:lnSpc>
              <a:defRPr b="1"/>
            </a:pPr>
            <a:r>
              <a:rPr lang="en-US" sz="1400" b="1" u="none" strike="noStrike">
                <a:solidFill>
                  <a:srgbClr val="082D4C"/>
                </a:solidFill>
                <a:effectLst/>
                <a:uFillTx/>
                <a:latin typeface="Aptos"/>
              </a:rPr>
              <a:t>55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</a:majorFont>
      <a:minorFont>
        <a:latin typeface="Aptos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</TotalTime>
  <Words>6402</Words>
  <Application>Microsoft Macintosh PowerPoint</Application>
  <PresentationFormat>Widescreen</PresentationFormat>
  <Paragraphs>1355</Paragraphs>
  <Slides>56</Slides>
  <Notes>56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6" baseType="lpstr">
      <vt:lpstr>Alexandria</vt:lpstr>
      <vt:lpstr>Aptos</vt:lpstr>
      <vt:lpstr>Aptos Display</vt:lpstr>
      <vt:lpstr>Arial</vt:lpstr>
      <vt:lpstr>Calibri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MGM237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Mohamed Gaber</cp:lastModifiedBy>
  <cp:revision>11</cp:revision>
  <dcterms:modified xsi:type="dcterms:W3CDTF">2026-07-24T12:21:28Z</dcterms:modified>
</cp:coreProperties>
</file>

<file path=docProps/core0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2026-07-10T00:52:46Z</dcterms:created>
  <dc:creator>OpenAI</dc:creator>
  <dc:description/>
  <dc:language>en-US</dc:language>
  <cp:lastModifiedBy>OpenAI</cp:lastModifiedBy>
  <dcterms:modified xsi:type="dcterms:W3CDTF">2026-07-10T00:52:46Z</dcterms:modified>
  <cp:revision>1</cp:revision>
  <dc:subject>MGM237 Introduction to Finance - Lecture 8</dc:subject>
  <dc:title>Lecture 8: Capital Budgeting and Investment Decisions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r8>45</vt:r8>
  </property>
  <property fmtid="{D5CDD505-2E9C-101B-9397-08002B2CF9AE}" pid="3" name="PresentationFormat">
    <vt:lpwstr>On-screen Show (16:9)</vt:lpwstr>
  </property>
  <property fmtid="{D5CDD505-2E9C-101B-9397-08002B2CF9AE}" pid="4" name="Slides">
    <vt:r8>45</vt:r8>
  </property>
  <property fmtid="{D5CDD505-2E9C-101B-9397-08002B2CF9AE}" pid="5" name="MSIP_Label_ea4c0c79-1302-4598-89cc-fc5f9b666c02_Enabled">
    <vt:lpwstr>true</vt:lpwstr>
  </property>
  <property fmtid="{D5CDD505-2E9C-101B-9397-08002B2CF9AE}" pid="6" name="MSIP_Label_ea4c0c79-1302-4598-89cc-fc5f9b666c02_SetDate">
    <vt:lpwstr>2026-07-22T22:54:02Z</vt:lpwstr>
  </property>
  <property fmtid="{D5CDD505-2E9C-101B-9397-08002B2CF9AE}" pid="7" name="MSIP_Label_ea4c0c79-1302-4598-89cc-fc5f9b666c02_Method">
    <vt:lpwstr>Standard</vt:lpwstr>
  </property>
  <property fmtid="{D5CDD505-2E9C-101B-9397-08002B2CF9AE}" pid="8" name="MSIP_Label_ea4c0c79-1302-4598-89cc-fc5f9b666c02_Name">
    <vt:lpwstr>defa4170-0d19-0005-0004-bc88714345d2</vt:lpwstr>
  </property>
  <property fmtid="{D5CDD505-2E9C-101B-9397-08002B2CF9AE}" pid="9" name="MSIP_Label_ea4c0c79-1302-4598-89cc-fc5f9b666c02_SiteId">
    <vt:lpwstr>d929240e-472e-4f27-9319-d188d429d45e</vt:lpwstr>
  </property>
  <property fmtid="{D5CDD505-2E9C-101B-9397-08002B2CF9AE}" pid="10" name="MSIP_Label_ea4c0c79-1302-4598-89cc-fc5f9b666c02_ActionId">
    <vt:lpwstr>dc48f05e-86ca-4835-aceb-f320e673b9e7</vt:lpwstr>
  </property>
  <property fmtid="{D5CDD505-2E9C-101B-9397-08002B2CF9AE}" pid="11" name="MSIP_Label_ea4c0c79-1302-4598-89cc-fc5f9b666c02_ContentBits">
    <vt:lpwstr>0</vt:lpwstr>
  </property>
  <property fmtid="{D5CDD505-2E9C-101B-9397-08002B2CF9AE}" pid="12" name="MSIP_Label_ea4c0c79-1302-4598-89cc-fc5f9b666c02_Tag">
    <vt:lpwstr>50, 3, 0, 1</vt:lpwstr>
  </property>
</Properties>
</file>