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303" r:id="rId2"/>
    <p:sldId id="271" r:id="rId3"/>
    <p:sldId id="313" r:id="rId4"/>
    <p:sldId id="498" r:id="rId5"/>
    <p:sldId id="514" r:id="rId6"/>
    <p:sldId id="499" r:id="rId7"/>
    <p:sldId id="500" r:id="rId8"/>
    <p:sldId id="515" r:id="rId9"/>
    <p:sldId id="501" r:id="rId10"/>
    <p:sldId id="502" r:id="rId11"/>
    <p:sldId id="503" r:id="rId12"/>
    <p:sldId id="516" r:id="rId13"/>
    <p:sldId id="517" r:id="rId14"/>
    <p:sldId id="518" r:id="rId15"/>
    <p:sldId id="520" r:id="rId16"/>
    <p:sldId id="504" r:id="rId17"/>
    <p:sldId id="519" r:id="rId18"/>
    <p:sldId id="505" r:id="rId19"/>
    <p:sldId id="506" r:id="rId20"/>
    <p:sldId id="521" r:id="rId21"/>
    <p:sldId id="507" r:id="rId22"/>
    <p:sldId id="522" r:id="rId23"/>
    <p:sldId id="523" r:id="rId24"/>
    <p:sldId id="524" r:id="rId25"/>
    <p:sldId id="525" r:id="rId26"/>
    <p:sldId id="526" r:id="rId27"/>
    <p:sldId id="527" r:id="rId28"/>
    <p:sldId id="528" r:id="rId29"/>
    <p:sldId id="508" r:id="rId30"/>
    <p:sldId id="509" r:id="rId31"/>
    <p:sldId id="481"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498"/>
            <p14:sldId id="514"/>
            <p14:sldId id="499"/>
            <p14:sldId id="500"/>
            <p14:sldId id="515"/>
            <p14:sldId id="501"/>
            <p14:sldId id="502"/>
            <p14:sldId id="503"/>
            <p14:sldId id="516"/>
            <p14:sldId id="517"/>
            <p14:sldId id="518"/>
            <p14:sldId id="520"/>
            <p14:sldId id="504"/>
            <p14:sldId id="519"/>
            <p14:sldId id="505"/>
            <p14:sldId id="506"/>
            <p14:sldId id="521"/>
            <p14:sldId id="507"/>
            <p14:sldId id="522"/>
            <p14:sldId id="523"/>
            <p14:sldId id="524"/>
            <p14:sldId id="525"/>
            <p14:sldId id="526"/>
            <p14:sldId id="527"/>
            <p14:sldId id="528"/>
            <p14:sldId id="508"/>
            <p14:sldId id="509"/>
            <p14:sldId id="4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1" d="100"/>
          <a:sy n="61" d="100"/>
        </p:scale>
        <p:origin x="9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hyperlink" Target="https://runwayml.com/" TargetMode="External"/><Relationship Id="rId7" Type="http://schemas.openxmlformats.org/officeDocument/2006/relationships/image" Target="../media/image7.png"/><Relationship Id="rId2" Type="http://schemas.openxmlformats.org/officeDocument/2006/relationships/hyperlink" Target="https://www.synthesia.io/" TargetMode="External"/><Relationship Id="rId1" Type="http://schemas.openxmlformats.org/officeDocument/2006/relationships/slideLayout" Target="../slideLayouts/slideLayout15.xml"/><Relationship Id="rId6" Type="http://schemas.openxmlformats.org/officeDocument/2006/relationships/hyperlink" Target="https://makeavideo.studio/" TargetMode="External"/><Relationship Id="rId5" Type="http://schemas.openxmlformats.org/officeDocument/2006/relationships/hyperlink" Target="https://www.topazlabs.com/topaz-video-ai" TargetMode="External"/><Relationship Id="rId4" Type="http://schemas.openxmlformats.org/officeDocument/2006/relationships/hyperlink" Target="https://wearenova.ai/"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looka.com/" TargetMode="External"/><Relationship Id="rId7" Type="http://schemas.openxmlformats.org/officeDocument/2006/relationships/image" Target="../media/image7.png"/><Relationship Id="rId2" Type="http://schemas.openxmlformats.org/officeDocument/2006/relationships/hyperlink" Target="https://fontjoy.com/" TargetMode="External"/><Relationship Id="rId1" Type="http://schemas.openxmlformats.org/officeDocument/2006/relationships/slideLayout" Target="../slideLayouts/slideLayout15.xml"/><Relationship Id="rId6" Type="http://schemas.openxmlformats.org/officeDocument/2006/relationships/hyperlink" Target="https://www.beautiful.ai/" TargetMode="External"/><Relationship Id="rId5" Type="http://schemas.openxmlformats.org/officeDocument/2006/relationships/hyperlink" Target="https://jitter.video/" TargetMode="External"/><Relationship Id="rId4" Type="http://schemas.openxmlformats.org/officeDocument/2006/relationships/hyperlink" Target="https://lnkd.in/dRVv8_gu" TargetMode="External"/></Relationships>
</file>

<file path=ppt/slides/_rels/slide23.xml.rels><?xml version="1.0" encoding="UTF-8" standalone="yes"?>
<Relationships xmlns="http://schemas.openxmlformats.org/package/2006/relationships"><Relationship Id="rId8" Type="http://schemas.openxmlformats.org/officeDocument/2006/relationships/hyperlink" Target="https://www.wordtune.com/" TargetMode="External"/><Relationship Id="rId3" Type="http://schemas.openxmlformats.org/officeDocument/2006/relationships/hyperlink" Target="https://deepai.org/chat" TargetMode="External"/><Relationship Id="rId7" Type="http://schemas.openxmlformats.org/officeDocument/2006/relationships/hyperlink" Target="https://inkforall.com/" TargetMode="External"/><Relationship Id="rId2" Type="http://schemas.openxmlformats.org/officeDocument/2006/relationships/hyperlink" Target="https://rytr.me/?via=bryan-koch&amp;gad_source=1" TargetMode="External"/><Relationship Id="rId1" Type="http://schemas.openxmlformats.org/officeDocument/2006/relationships/slideLayout" Target="../slideLayouts/slideLayout15.xml"/><Relationship Id="rId6" Type="http://schemas.openxmlformats.org/officeDocument/2006/relationships/hyperlink" Target="https://www.shortlyai.com/" TargetMode="External"/><Relationship Id="rId5" Type="http://schemas.openxmlformats.org/officeDocument/2006/relationships/hyperlink" Target="https://tldrthis.com/" TargetMode="External"/><Relationship Id="rId10" Type="http://schemas.openxmlformats.org/officeDocument/2006/relationships/image" Target="../media/image7.png"/><Relationship Id="rId4" Type="http://schemas.openxmlformats.org/officeDocument/2006/relationships/hyperlink" Target="https://www.araby.ai/" TargetMode="External"/><Relationship Id="rId9" Type="http://schemas.openxmlformats.org/officeDocument/2006/relationships/hyperlink" Target="https://www.frase.io/"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looka.com/" TargetMode="External"/><Relationship Id="rId7" Type="http://schemas.openxmlformats.org/officeDocument/2006/relationships/image" Target="../media/image7.png"/><Relationship Id="rId2" Type="http://schemas.openxmlformats.org/officeDocument/2006/relationships/hyperlink" Target="https://fontjoy.com/" TargetMode="External"/><Relationship Id="rId1" Type="http://schemas.openxmlformats.org/officeDocument/2006/relationships/slideLayout" Target="../slideLayouts/slideLayout15.xml"/><Relationship Id="rId6" Type="http://schemas.openxmlformats.org/officeDocument/2006/relationships/hyperlink" Target="https://www.beautiful.ai/" TargetMode="External"/><Relationship Id="rId5" Type="http://schemas.openxmlformats.org/officeDocument/2006/relationships/hyperlink" Target="https://jitter.video/" TargetMode="External"/><Relationship Id="rId4" Type="http://schemas.openxmlformats.org/officeDocument/2006/relationships/hyperlink" Target="https://lnkd.in/dRVv8_gu"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openai.com/research/jukebox" TargetMode="External"/><Relationship Id="rId2" Type="http://schemas.openxmlformats.org/officeDocument/2006/relationships/hyperlink" Target="https://www.aiva.ai/" TargetMode="External"/><Relationship Id="rId1" Type="http://schemas.openxmlformats.org/officeDocument/2006/relationships/slideLayout" Target="../slideLayouts/slideLayout15.xml"/><Relationship Id="rId6" Type="http://schemas.openxmlformats.org/officeDocument/2006/relationships/image" Target="../media/image7.png"/><Relationship Id="rId5" Type="http://schemas.openxmlformats.org/officeDocument/2006/relationships/hyperlink" Target="https://boomy.com/" TargetMode="External"/><Relationship Id="rId4" Type="http://schemas.openxmlformats.org/officeDocument/2006/relationships/hyperlink" Target="https://supertone.ai/"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sketch.metademolab.com/" TargetMode="External"/><Relationship Id="rId7" Type="http://schemas.openxmlformats.org/officeDocument/2006/relationships/image" Target="../media/image7.png"/><Relationship Id="rId2" Type="http://schemas.openxmlformats.org/officeDocument/2006/relationships/hyperlink" Target="https://www.autodraw.com/" TargetMode="External"/><Relationship Id="rId1" Type="http://schemas.openxmlformats.org/officeDocument/2006/relationships/slideLayout" Target="../slideLayouts/slideLayout15.xml"/><Relationship Id="rId6" Type="http://schemas.openxmlformats.org/officeDocument/2006/relationships/hyperlink" Target="https://www.craiyon.com/" TargetMode="External"/><Relationship Id="rId5" Type="http://schemas.openxmlformats.org/officeDocument/2006/relationships/hyperlink" Target="https://quickdraw.withgoogle.com/" TargetMode="External"/><Relationship Id="rId4" Type="http://schemas.openxmlformats.org/officeDocument/2006/relationships/hyperlink" Target="https://magic-sketchpad.glitch.me/" TargetMode="External"/></Relationships>
</file>

<file path=ppt/slides/_rels/slide27.xml.rels><?xml version="1.0" encoding="UTF-8" standalone="yes"?>
<Relationships xmlns="http://schemas.openxmlformats.org/package/2006/relationships"><Relationship Id="rId8" Type="http://schemas.openxmlformats.org/officeDocument/2006/relationships/hyperlink" Target="https://www.radintel.ai/" TargetMode="External"/><Relationship Id="rId3" Type="http://schemas.openxmlformats.org/officeDocument/2006/relationships/hyperlink" Target="https://textio.com/products/recruiting" TargetMode="External"/><Relationship Id="rId7" Type="http://schemas.openxmlformats.org/officeDocument/2006/relationships/hyperlink" Target="https://www.boost.ai/product/conversational-ai-platform" TargetMode="External"/><Relationship Id="rId2" Type="http://schemas.openxmlformats.org/officeDocument/2006/relationships/hyperlink" Target="https://namelix.com/" TargetMode="External"/><Relationship Id="rId1" Type="http://schemas.openxmlformats.org/officeDocument/2006/relationships/slideLayout" Target="../slideLayouts/slideLayout15.xml"/><Relationship Id="rId6" Type="http://schemas.openxmlformats.org/officeDocument/2006/relationships/hyperlink" Target="https://www.zoho.com/zia/" TargetMode="External"/><Relationship Id="rId11" Type="http://schemas.openxmlformats.org/officeDocument/2006/relationships/image" Target="../media/image7.png"/><Relationship Id="rId5" Type="http://schemas.openxmlformats.org/officeDocument/2006/relationships/hyperlink" Target="https://weblium.com/" TargetMode="External"/><Relationship Id="rId10" Type="http://schemas.openxmlformats.org/officeDocument/2006/relationships/hyperlink" Target="https://www.conversica.com/" TargetMode="External"/><Relationship Id="rId4" Type="http://schemas.openxmlformats.org/officeDocument/2006/relationships/hyperlink" Target="https://flatlogic.com/" TargetMode="External"/><Relationship Id="rId9" Type="http://schemas.openxmlformats.org/officeDocument/2006/relationships/hyperlink" Target="https://digitalgenius.com/"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https://iris.ai/" TargetMode="External"/><Relationship Id="rId7" Type="http://schemas.openxmlformats.org/officeDocument/2006/relationships/image" Target="../media/image7.png"/><Relationship Id="rId2" Type="http://schemas.openxmlformats.org/officeDocument/2006/relationships/hyperlink" Target="https://www.genei.io/" TargetMode="External"/><Relationship Id="rId1" Type="http://schemas.openxmlformats.org/officeDocument/2006/relationships/slideLayout" Target="../slideLayouts/slideLayout15.xml"/><Relationship Id="rId6" Type="http://schemas.openxmlformats.org/officeDocument/2006/relationships/hyperlink" Target="https://www.wizdom.ai/" TargetMode="External"/><Relationship Id="rId5" Type="http://schemas.openxmlformats.org/officeDocument/2006/relationships/hyperlink" Target="https://elicit.org/" TargetMode="External"/><Relationship Id="rId4" Type="http://schemas.openxmlformats.org/officeDocument/2006/relationships/hyperlink" Target="https://www.semanticscholar.org/"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10.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11255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8112112" y="2679957"/>
            <a:ext cx="264207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الإعلام الجديد</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6</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Hala Elalfy </a:t>
            </a:r>
            <a:r>
              <a:rPr lang="en-US" sz="2800" b="1" dirty="0" err="1">
                <a:solidFill>
                  <a:srgbClr val="00B0F0"/>
                </a:solidFill>
                <a:latin typeface="Times New Roman" panose="02020603050405020304" pitchFamily="18" charset="0"/>
                <a:cs typeface="Times New Roman" panose="02020603050405020304" pitchFamily="18" charset="0"/>
              </a:rPr>
              <a:t>Fawzy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FE48CABE-8E1B-4086-79F8-D7B537B23462}"/>
              </a:ext>
            </a:extLst>
          </p:cNvPr>
          <p:cNvSpPr txBox="1"/>
          <p:nvPr/>
        </p:nvSpPr>
        <p:spPr>
          <a:xfrm>
            <a:off x="7124145" y="4857502"/>
            <a:ext cx="2156360" cy="707886"/>
          </a:xfrm>
          <a:prstGeom prst="rect">
            <a:avLst/>
          </a:prstGeom>
          <a:noFill/>
        </p:spPr>
        <p:txBody>
          <a:bodyPr wrap="none" rtlCol="0">
            <a:spAutoFit/>
          </a:bodyPr>
          <a:lstStyle/>
          <a:p>
            <a:r>
              <a:rPr lang="en-GB" sz="2000" b="1" dirty="0" err="1">
                <a:effectLst/>
                <a:latin typeface="Arial" panose="020B0604020202020204" pitchFamily="34" charset="0"/>
                <a:ea typeface="Times New Roman" panose="02020603050405020304" pitchFamily="18" charset="0"/>
                <a:cs typeface="Times New Roman" panose="02020603050405020304" pitchFamily="18" charset="0"/>
              </a:rPr>
              <a:t>PRL</a:t>
            </a:r>
            <a:r>
              <a:rPr lang="en-GB" sz="2000" b="1" dirty="0">
                <a:effectLst/>
                <a:latin typeface="Arial" panose="020B0604020202020204" pitchFamily="34" charset="0"/>
                <a:ea typeface="Times New Roman" panose="02020603050405020304" pitchFamily="18" charset="0"/>
                <a:cs typeface="Times New Roman" panose="02020603050405020304" pitchFamily="18" charset="0"/>
              </a:rPr>
              <a:t> 61</a:t>
            </a:r>
            <a:r>
              <a:rPr lang="en-US" sz="2000" b="1" dirty="0">
                <a:effectLst/>
                <a:latin typeface="Arial" panose="020B0604020202020204" pitchFamily="34" charset="0"/>
                <a:ea typeface="Times New Roman" panose="02020603050405020304" pitchFamily="18" charset="0"/>
                <a:cs typeface="Times New Roman" panose="02020603050405020304" pitchFamily="18" charset="0"/>
              </a:rPr>
              <a:t>3</a:t>
            </a:r>
            <a:endParaRPr lang="ar-EG" sz="2000" b="1" dirty="0">
              <a:latin typeface="Times New Roman" panose="02020603050405020304" pitchFamily="18" charset="0"/>
              <a:cs typeface="Times New Roman" panose="02020603050405020304" pitchFamily="18" charset="0"/>
            </a:endParaRPr>
          </a:p>
          <a:p>
            <a:r>
              <a:rPr lang="ar-EG" sz="2000" b="1" dirty="0">
                <a:latin typeface="Times New Roman" panose="02020603050405020304" pitchFamily="18" charset="0"/>
                <a:cs typeface="Times New Roman" panose="02020603050405020304" pitchFamily="18" charset="0"/>
              </a:rPr>
              <a:t>ماجستير العلاقات العامة</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422143" y="2121970"/>
            <a:ext cx="9132503" cy="4237089"/>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138185" cy="1569660"/>
          </a:xfrm>
          <a:prstGeom prst="rect">
            <a:avLst/>
          </a:prstGeom>
          <a:noFill/>
        </p:spPr>
        <p:txBody>
          <a:bodyPr wrap="square" rtlCol="0">
            <a:spAutoFit/>
          </a:bodyPr>
          <a:lstStyle/>
          <a:p>
            <a:pPr algn="ctr"/>
            <a:r>
              <a:rPr lang="ar-SA" sz="3200" b="1" dirty="0">
                <a:solidFill>
                  <a:srgbClr val="00B0F0"/>
                </a:solidFill>
                <a:latin typeface="Times New Roman" panose="02020603050405020304" pitchFamily="18" charset="0"/>
                <a:cs typeface="Times New Roman" panose="02020603050405020304" pitchFamily="18" charset="0"/>
              </a:rPr>
              <a:t>أساليب إنتاج الوسائط المتعلقة بأعمال ومنتجات المؤسسة عبر توظيف تقنيات الذكاء الاصطناعي</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304252" y="1296559"/>
            <a:ext cx="4113898"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محتويات الفصل</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034641"/>
            <a:ext cx="8417320" cy="4644156"/>
          </a:xfrm>
          <a:prstGeom prst="rect">
            <a:avLst/>
          </a:prstGeom>
          <a:noFill/>
        </p:spPr>
        <p:txBody>
          <a:bodyPr wrap="square" rtlCol="0">
            <a:spAutoFit/>
          </a:bodyPr>
          <a:lstStyle/>
          <a:p>
            <a:pPr algn="just" rtl="1">
              <a:lnSpc>
                <a:spcPct val="107000"/>
              </a:lnSpc>
              <a:spcAft>
                <a:spcPts val="800"/>
              </a:spcAft>
            </a:pPr>
            <a:r>
              <a:rPr lang="ar-JO" sz="32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rPr>
              <a:t>نتناول في هذا الفصل:</a:t>
            </a:r>
            <a:endParaRPr lang="ar-EG" sz="32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just" rtl="1">
              <a:lnSpc>
                <a:spcPct val="107000"/>
              </a:lnSpc>
              <a:spcAft>
                <a:spcPts val="800"/>
              </a:spcAft>
            </a:pPr>
            <a:r>
              <a:rPr lang="ar-EG" sz="3200" kern="0" dirty="0">
                <a:solidFill>
                  <a:schemeClr val="bg1"/>
                </a:solidFill>
                <a:latin typeface="Calibri" panose="020F0502020204030204" pitchFamily="34" charset="0"/>
                <a:ea typeface="Times New Roman" panose="02020603050405020304" pitchFamily="18" charset="0"/>
                <a:cs typeface="Simplified Arabic" panose="02020603050405020304" pitchFamily="18" charset="-78"/>
              </a:rPr>
              <a:t>مفهوم الذكاء الاصطناعي والتطورات التي صاحبت نشأته، طرق توظيفه في إنتاج المحتوى.</a:t>
            </a:r>
            <a:endParaRPr lang="ar-EG" sz="4000" kern="0" dirty="0">
              <a:solidFill>
                <a:schemeClr val="bg1"/>
              </a:solidFill>
              <a:effectLst/>
              <a:latin typeface="Calibri" panose="020F0502020204030204" pitchFamily="34" charset="0"/>
              <a:ea typeface="Times New Roman" panose="02020603050405020304" pitchFamily="18" charset="0"/>
              <a:cs typeface="Simplified Arabic" panose="02020603050405020304" pitchFamily="18" charset="-78"/>
            </a:endParaRPr>
          </a:p>
          <a:p>
            <a:pPr marL="342900" marR="461010" lvl="0" indent="-342900" algn="just" rtl="0">
              <a:lnSpc>
                <a:spcPct val="107000"/>
              </a:lnSpc>
              <a:spcAft>
                <a:spcPts val="800"/>
              </a:spcAft>
              <a:buFont typeface="Wingdings" panose="05000000000000000000" pitchFamily="2" charset="2"/>
              <a:buChar char=""/>
            </a:pPr>
            <a:r>
              <a:rPr lang="en-US" sz="2400" dirty="0">
                <a:solidFill>
                  <a:schemeClr val="bg1"/>
                </a:solidFill>
                <a:effectLst/>
                <a:latin typeface="Simplified Arabic" panose="02020603050405020304" pitchFamily="18" charset="-78"/>
                <a:ea typeface="Calibri" panose="020F0502020204030204" pitchFamily="34" charset="0"/>
                <a:cs typeface="Arial" panose="020B0604020202020204" pitchFamily="34" charset="0"/>
              </a:rPr>
              <a:t>Video editing tools</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461010" lvl="0" indent="-342900" algn="just">
              <a:lnSpc>
                <a:spcPct val="107000"/>
              </a:lnSpc>
              <a:spcAft>
                <a:spcPts val="800"/>
              </a:spcAft>
              <a:buFont typeface="Wingdings" panose="05000000000000000000" pitchFamily="2" charset="2"/>
              <a:buChar char=""/>
            </a:pPr>
            <a:r>
              <a:rPr lang="en-US" sz="2400" dirty="0">
                <a:solidFill>
                  <a:schemeClr val="bg1"/>
                </a:solidFill>
                <a:effectLst/>
                <a:latin typeface="Simplified Arabic" panose="02020603050405020304" pitchFamily="18" charset="-78"/>
                <a:ea typeface="Calibri" panose="020F0502020204030204" pitchFamily="34" charset="0"/>
                <a:cs typeface="Arial" panose="020B0604020202020204" pitchFamily="34" charset="0"/>
              </a:rPr>
              <a:t>Photos editing tools</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461010" lvl="0" indent="-342900" algn="just">
              <a:lnSpc>
                <a:spcPct val="107000"/>
              </a:lnSpc>
              <a:spcAft>
                <a:spcPts val="800"/>
              </a:spcAft>
              <a:buFont typeface="Wingdings" panose="05000000000000000000" pitchFamily="2" charset="2"/>
              <a:buChar char=""/>
            </a:pPr>
            <a:r>
              <a:rPr lang="en-US" sz="2400" dirty="0">
                <a:solidFill>
                  <a:schemeClr val="bg1"/>
                </a:solidFill>
                <a:effectLst/>
                <a:latin typeface="Simplified Arabic" panose="02020603050405020304" pitchFamily="18" charset="-78"/>
                <a:ea typeface="Calibri" panose="020F0502020204030204" pitchFamily="34" charset="0"/>
                <a:cs typeface="Arial" panose="020B0604020202020204" pitchFamily="34" charset="0"/>
              </a:rPr>
              <a:t>Marketing tools</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461010" lvl="0" indent="-342900" algn="just">
              <a:lnSpc>
                <a:spcPct val="107000"/>
              </a:lnSpc>
              <a:spcAft>
                <a:spcPts val="800"/>
              </a:spcAft>
              <a:buFont typeface="Wingdings" panose="05000000000000000000" pitchFamily="2" charset="2"/>
              <a:buChar char=""/>
            </a:pPr>
            <a:r>
              <a:rPr lang="en-US" sz="2400" dirty="0">
                <a:solidFill>
                  <a:schemeClr val="bg1"/>
                </a:solidFill>
                <a:effectLst/>
                <a:latin typeface="Simplified Arabic" panose="02020603050405020304" pitchFamily="18" charset="-78"/>
                <a:ea typeface="Calibri" panose="020F0502020204030204" pitchFamily="34" charset="0"/>
                <a:cs typeface="Arial" panose="020B0604020202020204" pitchFamily="34" charset="0"/>
              </a:rPr>
              <a:t>Audio tools</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461010" lvl="0" indent="-342900" algn="just">
              <a:lnSpc>
                <a:spcPct val="107000"/>
              </a:lnSpc>
              <a:spcAft>
                <a:spcPts val="800"/>
              </a:spcAft>
              <a:buFont typeface="Wingdings" panose="05000000000000000000" pitchFamily="2" charset="2"/>
              <a:buChar char=""/>
            </a:pPr>
            <a:r>
              <a:rPr lang="en-US" sz="2400" dirty="0">
                <a:solidFill>
                  <a:schemeClr val="bg1"/>
                </a:solidFill>
                <a:effectLst/>
                <a:latin typeface="Simplified Arabic" panose="02020603050405020304" pitchFamily="18" charset="-78"/>
                <a:ea typeface="Calibri" panose="020F0502020204030204" pitchFamily="34" charset="0"/>
                <a:cs typeface="Arial" panose="020B0604020202020204" pitchFamily="34" charset="0"/>
              </a:rPr>
              <a:t>Engines</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R="459740" lvl="0" algn="r" rtl="1"/>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أشارت المفوضة الأوروبية سنة 2018 الخاصة بالذكاء الاصطناعي إلى إن الذكاء الاصطناعي يعبر عن الأنظمة التي تعرض سلوكا ذكيا، وذلك من خلال إجراءات تتسم بدرجة معينة من الاستقلالية، وذلك من أجل تحقيق أهداف معينة، حيث إن الذكاء الاصطناعي يشير إلى الكثير من السياقات والتقنيات، حيث إن الدقة هي إحدى العوامل المطلوبة بقوة من أجل تنفيذ أهداف المشروع المعتمد على الذكاء الصناعي، وتشير المفوضية الأوروبية إلى إن التطورات المستقبلية للذكاء الاصطناعي يمكن أن تؤثر على المجتمع بشكل كبير، كما فرقت المفوضية بين الأنظمة التي تعتمد على خوارزميات معقدة تعتمد على البيانات، وبين التي يتم تنفيذها بشكل تلقائي.</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7D9F3FB-E88C-3A65-B9A4-736383D7BC70}"/>
              </a:ext>
            </a:extLst>
          </p:cNvPr>
          <p:cNvSpPr/>
          <p:nvPr/>
        </p:nvSpPr>
        <p:spPr>
          <a:xfrm>
            <a:off x="2943664" y="259590"/>
            <a:ext cx="5786006" cy="11251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dirty="0"/>
              <a:t>تعريف الذكاء الاصطناعي</a:t>
            </a:r>
            <a:endParaRPr lang="en-US" sz="4000" dirty="0"/>
          </a:p>
        </p:txBody>
      </p:sp>
    </p:spTree>
    <p:extLst>
      <p:ext uri="{BB962C8B-B14F-4D97-AF65-F5344CB8AC3E}">
        <p14:creationId xmlns:p14="http://schemas.microsoft.com/office/powerpoint/2010/main" val="1449129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384995"/>
          </a:xfrm>
          <a:prstGeom prst="rect">
            <a:avLst/>
          </a:prstGeom>
          <a:noFill/>
        </p:spPr>
        <p:txBody>
          <a:bodyPr wrap="square" rtlCol="0">
            <a:spAutoFit/>
          </a:bodyPr>
          <a:lstStyle/>
          <a:p>
            <a:pPr marL="342900" indent="-3429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و</a:t>
            </a:r>
            <a:r>
              <a:rPr lang="ar-SA" sz="2800" dirty="0">
                <a:solidFill>
                  <a:srgbClr val="2D3956"/>
                </a:solidFill>
                <a:latin typeface="Times New Roman" panose="02020603050405020304" pitchFamily="18" charset="0"/>
                <a:cs typeface="Times New Roman" panose="02020603050405020304" pitchFamily="18" charset="0"/>
              </a:rPr>
              <a:t>يعبر الذكاء الاصطناعي عن علم وتكنولوجيا تستند إلى تخصصات مثل الكمبيوتر والعلوم والبيولوجيا وعلم النفس واللغويات والرياضيات والهندسة، وذلك من أجل تطوير وظائف الكمبيوتر المرتبطة بالذكاء البشري مثل التفكير والتعلم وحل المشكلات</a:t>
            </a:r>
            <a:r>
              <a:rPr lang="ar-EG" sz="2800" dirty="0">
                <a:solidFill>
                  <a:srgbClr val="2D3956"/>
                </a:solidFill>
                <a:latin typeface="Times New Roman" panose="02020603050405020304" pitchFamily="18" charset="0"/>
                <a:cs typeface="Times New Roman" panose="02020603050405020304" pitchFamily="18" charset="0"/>
              </a:rPr>
              <a:t>.</a:t>
            </a:r>
            <a:endParaRPr lang="ar-SA"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7D9F3FB-E88C-3A65-B9A4-736383D7BC70}"/>
              </a:ext>
            </a:extLst>
          </p:cNvPr>
          <p:cNvSpPr/>
          <p:nvPr/>
        </p:nvSpPr>
        <p:spPr>
          <a:xfrm>
            <a:off x="2943664" y="259590"/>
            <a:ext cx="5786006" cy="11251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dirty="0"/>
              <a:t>تعريف الذكاء الاصطناعي</a:t>
            </a:r>
            <a:endParaRPr lang="en-US" sz="4000" dirty="0"/>
          </a:p>
        </p:txBody>
      </p:sp>
    </p:spTree>
    <p:extLst>
      <p:ext uri="{BB962C8B-B14F-4D97-AF65-F5344CB8AC3E}">
        <p14:creationId xmlns:p14="http://schemas.microsoft.com/office/powerpoint/2010/main" val="2679914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200329"/>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بدأ العمل على تطوير الذكاء الاصطناعي في القرن </a:t>
            </a:r>
            <a:r>
              <a:rPr lang="ar-EG" sz="2400" dirty="0" err="1">
                <a:solidFill>
                  <a:srgbClr val="2D3956"/>
                </a:solidFill>
                <a:latin typeface="Times New Roman" panose="02020603050405020304" pitchFamily="18" charset="0"/>
                <a:cs typeface="Times New Roman" panose="02020603050405020304" pitchFamily="18" charset="0"/>
              </a:rPr>
              <a:t>ال20</a:t>
            </a:r>
            <a:r>
              <a:rPr lang="ar-EG" sz="2400" dirty="0">
                <a:solidFill>
                  <a:srgbClr val="2D3956"/>
                </a:solidFill>
                <a:latin typeface="Times New Roman" panose="02020603050405020304" pitchFamily="18" charset="0"/>
                <a:cs typeface="Times New Roman" panose="02020603050405020304" pitchFamily="18" charset="0"/>
              </a:rPr>
              <a:t> عندما بدا العلماء في استكشاف إمكانية إنشاء آلات </a:t>
            </a:r>
            <a:r>
              <a:rPr lang="ar-EG" sz="2400" dirty="0" err="1">
                <a:solidFill>
                  <a:srgbClr val="2D3956"/>
                </a:solidFill>
                <a:latin typeface="Times New Roman" panose="02020603050405020304" pitchFamily="18" charset="0"/>
                <a:cs typeface="Times New Roman" panose="02020603050405020304" pitchFamily="18" charset="0"/>
              </a:rPr>
              <a:t>یمكنھا</a:t>
            </a:r>
            <a:r>
              <a:rPr lang="ar-EG" sz="2400" dirty="0">
                <a:solidFill>
                  <a:srgbClr val="2D3956"/>
                </a:solidFill>
                <a:latin typeface="Times New Roman" panose="02020603050405020304" pitchFamily="18" charset="0"/>
                <a:cs typeface="Times New Roman" panose="02020603050405020304" pitchFamily="18" charset="0"/>
              </a:rPr>
              <a:t> </a:t>
            </a:r>
            <a:r>
              <a:rPr lang="ar-EG" sz="2400" dirty="0" err="1">
                <a:solidFill>
                  <a:srgbClr val="2D3956"/>
                </a:solidFill>
                <a:latin typeface="Times New Roman" panose="02020603050405020304" pitchFamily="18" charset="0"/>
                <a:cs typeface="Times New Roman" panose="02020603050405020304" pitchFamily="18" charset="0"/>
              </a:rPr>
              <a:t>التفكیر</a:t>
            </a:r>
            <a:r>
              <a:rPr lang="ar-EG" sz="2400" dirty="0">
                <a:solidFill>
                  <a:srgbClr val="2D3956"/>
                </a:solidFill>
                <a:latin typeface="Times New Roman" panose="02020603050405020304" pitchFamily="18" charset="0"/>
                <a:cs typeface="Times New Roman" panose="02020603050405020304" pitchFamily="18" charset="0"/>
              </a:rPr>
              <a:t> مثل البشر. ولكن مر الذكاء الاصطناعي بعدد من المحطات الهامة حتى وصل إلى ما هو عليه الآن.</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7D9F3FB-E88C-3A65-B9A4-736383D7BC70}"/>
              </a:ext>
            </a:extLst>
          </p:cNvPr>
          <p:cNvSpPr/>
          <p:nvPr/>
        </p:nvSpPr>
        <p:spPr>
          <a:xfrm>
            <a:off x="2943664" y="259590"/>
            <a:ext cx="5786006" cy="11251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dirty="0"/>
              <a:t>بداية ظهور الذكاء </a:t>
            </a:r>
            <a:r>
              <a:rPr lang="ar-EG" sz="4000" dirty="0" err="1"/>
              <a:t>الإصطناعي</a:t>
            </a:r>
            <a:endParaRPr lang="en-US" sz="4000" dirty="0"/>
          </a:p>
        </p:txBody>
      </p:sp>
    </p:spTree>
    <p:extLst>
      <p:ext uri="{BB962C8B-B14F-4D97-AF65-F5344CB8AC3E}">
        <p14:creationId xmlns:p14="http://schemas.microsoft.com/office/powerpoint/2010/main" val="1516788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R="0" lvl="0" algn="just" defTabSz="914400" rtl="1" eaLnBrk="1" fontAlgn="auto" latinLnBrk="0" hangingPunct="1">
              <a:lnSpc>
                <a:spcPct val="100000"/>
              </a:lnSpc>
              <a:spcBef>
                <a:spcPts val="0"/>
              </a:spcBef>
              <a:spcAft>
                <a:spcPts val="0"/>
              </a:spcAft>
              <a:buClrTx/>
              <a:buSzTx/>
              <a:tabLst/>
              <a:defRPr/>
            </a:pPr>
            <a:r>
              <a:rPr kumimoji="0" lang="ar-EG" sz="2800" b="0" i="0" u="none" strike="noStrike" kern="1200" cap="none" spc="0" normalizeH="0" baseline="0" noProof="0" dirty="0">
                <a:ln>
                  <a:noFill/>
                </a:ln>
                <a:solidFill>
                  <a:srgbClr val="2D3956"/>
                </a:solidFill>
                <a:effectLst/>
                <a:highlight>
                  <a:srgbClr val="FFFF00"/>
                </a:highlight>
                <a:uLnTx/>
                <a:uFillTx/>
                <a:latin typeface="Times New Roman" panose="02020603050405020304" pitchFamily="18" charset="0"/>
                <a:ea typeface="+mn-ea"/>
                <a:cs typeface="Times New Roman" panose="02020603050405020304" pitchFamily="18" charset="0"/>
              </a:rPr>
              <a:t>المحطة الأولى: في الفترة من (1970-1956)</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يعود ظهور الذكاء الاصطناعي بشكل رسمي في عام 1956، وذلك في مؤتمر تم عقده في كلية </a:t>
            </a:r>
            <a:r>
              <a:rPr kumimoji="0" lang="ar-SA" sz="2400" b="0" i="0" u="none" strike="noStrike" kern="1200" cap="none" spc="0" normalizeH="0" baseline="0" noProof="0" dirty="0" err="1">
                <a:ln>
                  <a:noFill/>
                </a:ln>
                <a:solidFill>
                  <a:srgbClr val="2D3956"/>
                </a:solidFill>
                <a:effectLst/>
                <a:uLnTx/>
                <a:uFillTx/>
                <a:latin typeface="Times New Roman" panose="02020603050405020304" pitchFamily="18" charset="0"/>
                <a:ea typeface="+mn-ea"/>
                <a:cs typeface="Times New Roman" panose="02020603050405020304" pitchFamily="18" charset="0"/>
              </a:rPr>
              <a:t>دارتموث</a:t>
            </a:r>
            <a:r>
              <a:rPr kumimoji="0" lang="ar-SA"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وقد ذكر </a:t>
            </a:r>
            <a:r>
              <a:rPr kumimoji="0" lang="ar-SA" sz="2400" b="0" i="0" u="none" strike="noStrike" kern="1200" cap="none" spc="0" normalizeH="0" baseline="0" noProof="0" dirty="0" err="1">
                <a:ln>
                  <a:noFill/>
                </a:ln>
                <a:solidFill>
                  <a:srgbClr val="2D3956"/>
                </a:solidFill>
                <a:effectLst/>
                <a:uLnTx/>
                <a:uFillTx/>
                <a:latin typeface="Times New Roman" panose="02020603050405020304" pitchFamily="18" charset="0"/>
                <a:ea typeface="+mn-ea"/>
                <a:cs typeface="Times New Roman" panose="02020603050405020304" pitchFamily="18" charset="0"/>
              </a:rPr>
              <a:t>مارفن</a:t>
            </a:r>
            <a:r>
              <a:rPr kumimoji="0" lang="ar-SA"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a:t>
            </a:r>
            <a:r>
              <a:rPr kumimoji="0" lang="ar-SA" sz="2400" b="0" i="0" u="none" strike="noStrike" kern="1200" cap="none" spc="0" normalizeH="0" baseline="0" noProof="0" dirty="0" err="1">
                <a:ln>
                  <a:noFill/>
                </a:ln>
                <a:solidFill>
                  <a:srgbClr val="2D3956"/>
                </a:solidFill>
                <a:effectLst/>
                <a:uLnTx/>
                <a:uFillTx/>
                <a:latin typeface="Times New Roman" panose="02020603050405020304" pitchFamily="18" charset="0"/>
                <a:ea typeface="+mn-ea"/>
                <a:cs typeface="Times New Roman" panose="02020603050405020304" pitchFamily="18" charset="0"/>
              </a:rPr>
              <a:t>مينسكي</a:t>
            </a:r>
            <a:r>
              <a:rPr kumimoji="0" lang="ar-SA"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في كتابه عاصفة البحث عن الذكاء الاصطناعي أن مشكلة نمذجة الذكاء الاصطناعي سيتم حلها، وكان أول نموذج للذكاء الاصطناعي تم تقديمه كان خلال تلك الفترة، وكان ذلك من خلال برامج يتم تطويرها والتي تتميز بالأشكال الهندسية التي يتم استخدامها في اختبارات الذكاء، وهو ما نتج عنه فكرة أن ذلك يمكن استغلاله في عمل أجهزة كمبيوتر</a:t>
            </a: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t>
            </a:r>
            <a:endParaRPr kumimoji="0" lang="ar-SA"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7D9F3FB-E88C-3A65-B9A4-736383D7BC70}"/>
              </a:ext>
            </a:extLst>
          </p:cNvPr>
          <p:cNvSpPr/>
          <p:nvPr/>
        </p:nvSpPr>
        <p:spPr>
          <a:xfrm>
            <a:off x="2943664" y="259590"/>
            <a:ext cx="5786006" cy="11251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dirty="0"/>
              <a:t>المحطة الأولى </a:t>
            </a:r>
            <a:endParaRPr lang="en-US" sz="4000" dirty="0"/>
          </a:p>
        </p:txBody>
      </p:sp>
    </p:spTree>
    <p:extLst>
      <p:ext uri="{BB962C8B-B14F-4D97-AF65-F5344CB8AC3E}">
        <p14:creationId xmlns:p14="http://schemas.microsoft.com/office/powerpoint/2010/main" val="3227447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261884"/>
          </a:xfrm>
          <a:prstGeom prst="rect">
            <a:avLst/>
          </a:prstGeom>
          <a:noFill/>
        </p:spPr>
        <p:txBody>
          <a:bodyPr wrap="square" rtlCol="0">
            <a:spAutoFit/>
          </a:bodyPr>
          <a:lstStyle/>
          <a:p>
            <a:pPr algn="just" rtl="1"/>
            <a:r>
              <a:rPr lang="ar-SA" sz="2800" dirty="0">
                <a:solidFill>
                  <a:srgbClr val="2D3956"/>
                </a:solidFill>
                <a:highlight>
                  <a:srgbClr val="FFFF00"/>
                </a:highlight>
                <a:latin typeface="Times New Roman" panose="02020603050405020304" pitchFamily="18" charset="0"/>
                <a:cs typeface="Times New Roman" panose="02020603050405020304" pitchFamily="18" charset="0"/>
              </a:rPr>
              <a:t>المحطة </a:t>
            </a:r>
            <a:r>
              <a:rPr lang="ar-SA" sz="2800" dirty="0" err="1">
                <a:solidFill>
                  <a:srgbClr val="2D3956"/>
                </a:solidFill>
                <a:highlight>
                  <a:srgbClr val="FFFF00"/>
                </a:highlight>
                <a:latin typeface="Times New Roman" panose="02020603050405020304" pitchFamily="18" charset="0"/>
                <a:cs typeface="Times New Roman" panose="02020603050405020304" pitchFamily="18" charset="0"/>
              </a:rPr>
              <a:t>الثانیة</a:t>
            </a:r>
            <a:r>
              <a:rPr lang="ar-SA" sz="2800" dirty="0">
                <a:solidFill>
                  <a:srgbClr val="2D3956"/>
                </a:solidFill>
                <a:highlight>
                  <a:srgbClr val="FFFF00"/>
                </a:highlight>
                <a:latin typeface="Times New Roman" panose="02020603050405020304" pitchFamily="18" charset="0"/>
                <a:cs typeface="Times New Roman" panose="02020603050405020304" pitchFamily="18" charset="0"/>
              </a:rPr>
              <a:t>: في الفترة من : (1980-1970)</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خلال هذه المرحلة كانت هناك بعض الإخفاقات والتي ترتب عنها انخفاض الاهتمام بالبحث في </a:t>
            </a:r>
            <a:r>
              <a:rPr lang="ar-SA" sz="2400" dirty="0" err="1">
                <a:solidFill>
                  <a:srgbClr val="2D3956"/>
                </a:solidFill>
                <a:latin typeface="Times New Roman" panose="02020603050405020304" pitchFamily="18" charset="0"/>
                <a:cs typeface="Times New Roman" panose="02020603050405020304" pitchFamily="18" charset="0"/>
              </a:rPr>
              <a:t>ھذا</a:t>
            </a:r>
            <a:r>
              <a:rPr lang="ar-SA" sz="2400" dirty="0">
                <a:solidFill>
                  <a:srgbClr val="2D3956"/>
                </a:solidFill>
                <a:latin typeface="Times New Roman" panose="02020603050405020304" pitchFamily="18" charset="0"/>
                <a:cs typeface="Times New Roman" panose="02020603050405020304" pitchFamily="18" charset="0"/>
              </a:rPr>
              <a:t> المجال. ولكن تم العمل على تطوير عدد من التقنيات والتي من بينها التعلم الآلي والرؤية الحاسوبية.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7D9F3FB-E88C-3A65-B9A4-736383D7BC70}"/>
              </a:ext>
            </a:extLst>
          </p:cNvPr>
          <p:cNvSpPr/>
          <p:nvPr/>
        </p:nvSpPr>
        <p:spPr>
          <a:xfrm>
            <a:off x="2943664" y="259590"/>
            <a:ext cx="5786006" cy="11251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dirty="0"/>
              <a:t>المحطة الثانية</a:t>
            </a:r>
            <a:endParaRPr lang="en-US" sz="4000" dirty="0"/>
          </a:p>
        </p:txBody>
      </p:sp>
    </p:spTree>
    <p:extLst>
      <p:ext uri="{BB962C8B-B14F-4D97-AF65-F5344CB8AC3E}">
        <p14:creationId xmlns:p14="http://schemas.microsoft.com/office/powerpoint/2010/main" val="145758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69880"/>
          </a:xfrm>
          <a:prstGeom prst="rect">
            <a:avLst/>
          </a:prstGeom>
          <a:noFill/>
        </p:spPr>
        <p:txBody>
          <a:bodyPr wrap="square" rtlCol="0">
            <a:spAutoFit/>
          </a:bodyPr>
          <a:lstStyle/>
          <a:p>
            <a:pPr algn="just" rtl="1"/>
            <a:r>
              <a:rPr lang="ar-SA" sz="2800" dirty="0">
                <a:solidFill>
                  <a:srgbClr val="2D3956"/>
                </a:solidFill>
                <a:highlight>
                  <a:srgbClr val="FFFF00"/>
                </a:highlight>
                <a:latin typeface="Times New Roman" panose="02020603050405020304" pitchFamily="18" charset="0"/>
                <a:cs typeface="Times New Roman" panose="02020603050405020304" pitchFamily="18" charset="0"/>
              </a:rPr>
              <a:t>المحطة الثالثة: في الفترة من (2000-1980)</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وهي الفترة التي </a:t>
            </a:r>
            <a:r>
              <a:rPr lang="ar-SA" sz="2400" dirty="0" err="1">
                <a:solidFill>
                  <a:srgbClr val="2D3956"/>
                </a:solidFill>
                <a:latin typeface="Times New Roman" panose="02020603050405020304" pitchFamily="18" charset="0"/>
                <a:cs typeface="Times New Roman" panose="02020603050405020304" pitchFamily="18" charset="0"/>
              </a:rPr>
              <a:t>شھدت</a:t>
            </a:r>
            <a:r>
              <a:rPr lang="ar-SA" sz="2400" dirty="0">
                <a:solidFill>
                  <a:srgbClr val="2D3956"/>
                </a:solidFill>
                <a:latin typeface="Times New Roman" panose="02020603050405020304" pitchFamily="18" charset="0"/>
                <a:cs typeface="Times New Roman" panose="02020603050405020304" pitchFamily="18" charset="0"/>
              </a:rPr>
              <a:t> انتعاشًا في الاهتمام بالذكاء الاصطناعي. بفضل التطور الرهيب في إمكانيات الحاسب الألي وكذلك ظهور الإنترنت والذي شكل طفرة في مجال الذكاء </a:t>
            </a:r>
            <a:r>
              <a:rPr lang="ar-SA" sz="2400" dirty="0" err="1">
                <a:solidFill>
                  <a:srgbClr val="2D3956"/>
                </a:solidFill>
                <a:latin typeface="Times New Roman" panose="02020603050405020304" pitchFamily="18" charset="0"/>
                <a:cs typeface="Times New Roman" panose="02020603050405020304" pitchFamily="18" charset="0"/>
              </a:rPr>
              <a:t>الإصطناعي</a:t>
            </a:r>
            <a:r>
              <a:rPr lang="ar-SA" sz="2400" dirty="0">
                <a:solidFill>
                  <a:srgbClr val="2D3956"/>
                </a:solidFill>
                <a:latin typeface="Times New Roman" panose="02020603050405020304" pitchFamily="18" charset="0"/>
                <a:cs typeface="Times New Roman" panose="02020603050405020304" pitchFamily="18" charset="0"/>
              </a:rPr>
              <a:t>، وقد تنافست خلال هذه الفترة الشركات من مختلف أنحاء العالم من أجل الاستفادة من هذه التطورات التكنولوجية، والاستفادة منها بشكل كبير.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7D9F3FB-E88C-3A65-B9A4-736383D7BC70}"/>
              </a:ext>
            </a:extLst>
          </p:cNvPr>
          <p:cNvSpPr/>
          <p:nvPr/>
        </p:nvSpPr>
        <p:spPr>
          <a:xfrm>
            <a:off x="2943664" y="259590"/>
            <a:ext cx="5786006" cy="11251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dirty="0"/>
              <a:t>المحطة الثالثة</a:t>
            </a:r>
            <a:endParaRPr lang="en-US" sz="4000" dirty="0"/>
          </a:p>
        </p:txBody>
      </p:sp>
    </p:spTree>
    <p:extLst>
      <p:ext uri="{BB962C8B-B14F-4D97-AF65-F5344CB8AC3E}">
        <p14:creationId xmlns:p14="http://schemas.microsoft.com/office/powerpoint/2010/main" val="1534879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108543"/>
          </a:xfrm>
          <a:prstGeom prst="rect">
            <a:avLst/>
          </a:prstGeom>
          <a:noFill/>
        </p:spPr>
        <p:txBody>
          <a:bodyPr wrap="square" rtlCol="0">
            <a:spAutoFit/>
          </a:bodyPr>
          <a:lstStyle/>
          <a:p>
            <a:pPr marL="342900" indent="-342900" algn="just" rtl="1">
              <a:buFont typeface="Arial" panose="020B0604020202020204" pitchFamily="34" charset="0"/>
              <a:buChar char="•"/>
            </a:pPr>
            <a:r>
              <a:rPr lang="ar-EG" sz="2800" b="1" dirty="0">
                <a:solidFill>
                  <a:srgbClr val="2D3956"/>
                </a:solidFill>
                <a:highlight>
                  <a:srgbClr val="FFFF00"/>
                </a:highlight>
                <a:latin typeface="Times New Roman" panose="02020603050405020304" pitchFamily="18" charset="0"/>
                <a:cs typeface="Times New Roman" panose="02020603050405020304" pitchFamily="18" charset="0"/>
              </a:rPr>
              <a:t>المحطة الرابعة: </a:t>
            </a:r>
            <a:r>
              <a:rPr lang="ar-SA" sz="2800" b="1" dirty="0">
                <a:solidFill>
                  <a:srgbClr val="2D3956"/>
                </a:solidFill>
                <a:highlight>
                  <a:srgbClr val="FFFF00"/>
                </a:highlight>
                <a:latin typeface="Times New Roman" panose="02020603050405020304" pitchFamily="18" charset="0"/>
                <a:cs typeface="Times New Roman" panose="02020603050405020304" pitchFamily="18" charset="0"/>
              </a:rPr>
              <a:t>منذ عام 2000</a:t>
            </a:r>
            <a:r>
              <a:rPr lang="ar-EG" sz="2800" b="1" dirty="0">
                <a:solidFill>
                  <a:srgbClr val="2D3956"/>
                </a:solidFill>
                <a:highlight>
                  <a:srgbClr val="FFFF00"/>
                </a:highlight>
                <a:latin typeface="Times New Roman" panose="02020603050405020304" pitchFamily="18" charset="0"/>
                <a:cs typeface="Times New Roman" panose="02020603050405020304" pitchFamily="18" charset="0"/>
              </a:rPr>
              <a:t>:</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شهدت مجالات الذكاء الاصطناعي تطورات مهمة وتقدماً ملحوظاً. والتي من بينها</a:t>
            </a:r>
            <a:r>
              <a:rPr lang="ar-EG" sz="2400" dirty="0">
                <a:solidFill>
                  <a:srgbClr val="2D3956"/>
                </a:solidFill>
                <a:latin typeface="Times New Roman" panose="02020603050405020304" pitchFamily="18" charset="0"/>
                <a:cs typeface="Times New Roman" panose="02020603050405020304" pitchFamily="18" charset="0"/>
              </a:rPr>
              <a:t>:</a:t>
            </a:r>
            <a:endParaRPr lang="ar-SA" sz="2400" dirty="0">
              <a:solidFill>
                <a:srgbClr val="2D3956"/>
              </a:solidFill>
              <a:latin typeface="Times New Roman" panose="02020603050405020304" pitchFamily="18" charset="0"/>
              <a:cs typeface="Times New Roman" panose="02020603050405020304" pitchFamily="18" charset="0"/>
            </a:endParaRPr>
          </a:p>
          <a:p>
            <a:pPr algn="just" rtl="1"/>
            <a:r>
              <a:rPr lang="ar-EG" sz="2800" u="sng" dirty="0">
                <a:solidFill>
                  <a:srgbClr val="2D3956"/>
                </a:solidFill>
                <a:latin typeface="Times New Roman" panose="02020603050405020304" pitchFamily="18" charset="0"/>
                <a:cs typeface="Times New Roman" panose="02020603050405020304" pitchFamily="18" charset="0"/>
              </a:rPr>
              <a:t>1. </a:t>
            </a:r>
            <a:r>
              <a:rPr lang="ar-SA" sz="2800" u="sng" dirty="0">
                <a:solidFill>
                  <a:srgbClr val="2D3956"/>
                </a:solidFill>
                <a:latin typeface="Times New Roman" panose="02020603050405020304" pitchFamily="18" charset="0"/>
                <a:cs typeface="Times New Roman" panose="02020603050405020304" pitchFamily="18" charset="0"/>
              </a:rPr>
              <a:t>تعلم الآلة العميق </a:t>
            </a:r>
            <a:r>
              <a:rPr lang="en-US" sz="2800" u="sng" dirty="0">
                <a:solidFill>
                  <a:srgbClr val="2D3956"/>
                </a:solidFill>
                <a:latin typeface="Times New Roman" panose="02020603050405020304" pitchFamily="18" charset="0"/>
                <a:cs typeface="Times New Roman" panose="02020603050405020304" pitchFamily="18" charset="0"/>
              </a:rPr>
              <a:t>Deep Learning</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ظهرت تقنيات التعلم العميق، وهي تعتمد على الاستفادة من شبكات عصبونية اصطناعية ضخمة تسمى الشبكات العصبية العميقة. وقد ساهمت هذه التقنيات في تحسين قدرة الحواسيب على فهم الصوت والصورة والنصوص، وتحقيق تقدم كبير في مجالات مثل التعرف على الكلام والترجمة الآلية والتصنيف الصوتي والرؤية الحاسوبية.</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7D9F3FB-E88C-3A65-B9A4-736383D7BC70}"/>
              </a:ext>
            </a:extLst>
          </p:cNvPr>
          <p:cNvSpPr/>
          <p:nvPr/>
        </p:nvSpPr>
        <p:spPr>
          <a:xfrm>
            <a:off x="2943664" y="259590"/>
            <a:ext cx="5786006" cy="11251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dirty="0"/>
              <a:t>المحطة الرابعة</a:t>
            </a:r>
            <a:endParaRPr lang="en-US" sz="4000" dirty="0"/>
          </a:p>
        </p:txBody>
      </p:sp>
    </p:spTree>
    <p:extLst>
      <p:ext uri="{BB962C8B-B14F-4D97-AF65-F5344CB8AC3E}">
        <p14:creationId xmlns:p14="http://schemas.microsoft.com/office/powerpoint/2010/main" val="2815446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631216"/>
          </a:xfrm>
          <a:prstGeom prst="rect">
            <a:avLst/>
          </a:prstGeom>
          <a:noFill/>
        </p:spPr>
        <p:txBody>
          <a:bodyPr wrap="square" rtlCol="0">
            <a:spAutoFit/>
          </a:bodyPr>
          <a:lstStyle/>
          <a:p>
            <a:pPr algn="just" rtl="1"/>
            <a:r>
              <a:rPr lang="ar-EG" sz="2800" b="1" u="sng" dirty="0">
                <a:solidFill>
                  <a:srgbClr val="2D3956"/>
                </a:solidFill>
                <a:latin typeface="Times New Roman" panose="02020603050405020304" pitchFamily="18" charset="0"/>
                <a:cs typeface="Times New Roman" panose="02020603050405020304" pitchFamily="18" charset="0"/>
              </a:rPr>
              <a:t>2) ا</a:t>
            </a:r>
            <a:r>
              <a:rPr lang="ar-SA" sz="2800" b="1" u="sng" dirty="0">
                <a:solidFill>
                  <a:srgbClr val="2D3956"/>
                </a:solidFill>
                <a:latin typeface="Times New Roman" panose="02020603050405020304" pitchFamily="18" charset="0"/>
                <a:cs typeface="Times New Roman" panose="02020603050405020304" pitchFamily="18" charset="0"/>
              </a:rPr>
              <a:t>لتعلم التعاوني </a:t>
            </a:r>
            <a:r>
              <a:rPr lang="en-US" sz="2800" b="1" u="sng" dirty="0">
                <a:solidFill>
                  <a:srgbClr val="2D3956"/>
                </a:solidFill>
                <a:latin typeface="Times New Roman" panose="02020603050405020304" pitchFamily="18" charset="0"/>
                <a:cs typeface="Times New Roman" panose="02020603050405020304" pitchFamily="18" charset="0"/>
              </a:rPr>
              <a:t>Reinforcement Learning</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هذا النهج يتيح للحواسيب تعلم سلوك محدد من خلال التفاعل مع بيئة معينة وتلقي مكافآت أو عقوبات. يتم استخدام التعلم التعاوني في تطوير نماذج ذكاء اصطناعي قادرة على اتخاذ قرارات واتخاذ إجراءات بناءً على الأوضاع المحيطة.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7D9F3FB-E88C-3A65-B9A4-736383D7BC70}"/>
              </a:ext>
            </a:extLst>
          </p:cNvPr>
          <p:cNvSpPr/>
          <p:nvPr/>
        </p:nvSpPr>
        <p:spPr>
          <a:xfrm>
            <a:off x="2943664" y="259590"/>
            <a:ext cx="5786006" cy="11251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dirty="0"/>
              <a:t>تابع تطورات المحطة الرابعة</a:t>
            </a:r>
            <a:endParaRPr lang="en-US" sz="4000" dirty="0"/>
          </a:p>
        </p:txBody>
      </p:sp>
    </p:spTree>
    <p:extLst>
      <p:ext uri="{BB962C8B-B14F-4D97-AF65-F5344CB8AC3E}">
        <p14:creationId xmlns:p14="http://schemas.microsoft.com/office/powerpoint/2010/main" val="737751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000548"/>
          </a:xfrm>
          <a:prstGeom prst="rect">
            <a:avLst/>
          </a:prstGeom>
          <a:noFill/>
        </p:spPr>
        <p:txBody>
          <a:bodyPr wrap="square" rtlCol="0">
            <a:spAutoFit/>
          </a:bodyPr>
          <a:lstStyle/>
          <a:p>
            <a:pPr algn="just" rtl="1"/>
            <a:r>
              <a:rPr lang="ar-EG" sz="2800" b="1" u="sng" dirty="0">
                <a:solidFill>
                  <a:srgbClr val="2D3956"/>
                </a:solidFill>
                <a:latin typeface="Times New Roman" panose="02020603050405020304" pitchFamily="18" charset="0"/>
                <a:cs typeface="Times New Roman" panose="02020603050405020304" pitchFamily="18" charset="0"/>
              </a:rPr>
              <a:t>3) </a:t>
            </a:r>
            <a:r>
              <a:rPr lang="ar-SA" sz="2800" b="1" u="sng" dirty="0">
                <a:solidFill>
                  <a:srgbClr val="2D3956"/>
                </a:solidFill>
                <a:latin typeface="Times New Roman" panose="02020603050405020304" pitchFamily="18" charset="0"/>
                <a:cs typeface="Times New Roman" panose="02020603050405020304" pitchFamily="18" charset="0"/>
              </a:rPr>
              <a:t>الشبكات العصبية العابرة للمجالات</a:t>
            </a:r>
            <a:r>
              <a:rPr lang="en-US" sz="2800" b="1" u="sng" dirty="0">
                <a:solidFill>
                  <a:srgbClr val="2D3956"/>
                </a:solidFill>
                <a:latin typeface="Times New Roman" panose="02020603050405020304" pitchFamily="18" charset="0"/>
                <a:cs typeface="Times New Roman" panose="02020603050405020304" pitchFamily="18" charset="0"/>
              </a:rPr>
              <a:t>Domain-Adaptive Neural Networks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تقنيات الشبكات العصبية العابرة للمجالات تهدف إلى تحسين قدرة النماذج الذكاء الاصطناعي على التعامل مع بيانات في مجالات غير مألوفة بنجاح. على سبيل المثال، يمكن للشبكات العصبية العابرة للمجالات أن تتعلم من الصور في مجال واحد (مثل الحيوانات) وتنطبق على مجال آخر (مثل المباني) دون الحاجة إلى إعادة التدريب من الصفر.</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7D9F3FB-E88C-3A65-B9A4-736383D7BC70}"/>
              </a:ext>
            </a:extLst>
          </p:cNvPr>
          <p:cNvSpPr/>
          <p:nvPr/>
        </p:nvSpPr>
        <p:spPr>
          <a:xfrm>
            <a:off x="2943664" y="259590"/>
            <a:ext cx="5786006" cy="11251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dirty="0"/>
              <a:t>تابع تطورات المحطة الرابعة</a:t>
            </a:r>
            <a:endParaRPr lang="en-US" sz="4000" dirty="0"/>
          </a:p>
        </p:txBody>
      </p:sp>
    </p:spTree>
    <p:extLst>
      <p:ext uri="{BB962C8B-B14F-4D97-AF65-F5344CB8AC3E}">
        <p14:creationId xmlns:p14="http://schemas.microsoft.com/office/powerpoint/2010/main" val="1190749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631216"/>
          </a:xfrm>
          <a:prstGeom prst="rect">
            <a:avLst/>
          </a:prstGeom>
          <a:noFill/>
        </p:spPr>
        <p:txBody>
          <a:bodyPr wrap="square" rtlCol="0">
            <a:spAutoFit/>
          </a:bodyPr>
          <a:lstStyle/>
          <a:p>
            <a:pPr algn="just" rtl="1"/>
            <a:r>
              <a:rPr lang="ar-EG" sz="2800" b="1" u="sng" dirty="0">
                <a:solidFill>
                  <a:srgbClr val="2D3956"/>
                </a:solidFill>
                <a:latin typeface="Times New Roman" panose="02020603050405020304" pitchFamily="18" charset="0"/>
                <a:cs typeface="Times New Roman" panose="02020603050405020304" pitchFamily="18" charset="0"/>
              </a:rPr>
              <a:t>4) </a:t>
            </a:r>
            <a:r>
              <a:rPr lang="ar-SA" sz="2800" b="1" u="sng" dirty="0">
                <a:solidFill>
                  <a:srgbClr val="2D3956"/>
                </a:solidFill>
                <a:latin typeface="Times New Roman" panose="02020603050405020304" pitchFamily="18" charset="0"/>
                <a:cs typeface="Times New Roman" panose="02020603050405020304" pitchFamily="18" charset="0"/>
              </a:rPr>
              <a:t>تطوير الروبوتات الذكية: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شهدت الروبوتات تطورًا كبيرًا في مجال الذكاء الاصطناعي. تم تطوير الروبوتات القادرة على التفاعل مع البشر وفهم أوامرهم وتنفيذ المهام المعقدة. تُستخدم الروبوتات الذكية في مجالات مثل الخدمة العملاء والطب والتصنيع والتعليم.</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7D9F3FB-E88C-3A65-B9A4-736383D7BC70}"/>
              </a:ext>
            </a:extLst>
          </p:cNvPr>
          <p:cNvSpPr/>
          <p:nvPr/>
        </p:nvSpPr>
        <p:spPr>
          <a:xfrm>
            <a:off x="2943664" y="259590"/>
            <a:ext cx="5786006" cy="11251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dirty="0"/>
              <a:t>تابع تطورات المحطة الرابعة</a:t>
            </a:r>
            <a:endParaRPr lang="en-US" sz="4000" dirty="0"/>
          </a:p>
        </p:txBody>
      </p:sp>
    </p:spTree>
    <p:extLst>
      <p:ext uri="{BB962C8B-B14F-4D97-AF65-F5344CB8AC3E}">
        <p14:creationId xmlns:p14="http://schemas.microsoft.com/office/powerpoint/2010/main" val="3360606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631216"/>
          </a:xfrm>
          <a:prstGeom prst="rect">
            <a:avLst/>
          </a:prstGeom>
          <a:noFill/>
        </p:spPr>
        <p:txBody>
          <a:bodyPr wrap="square" rtlCol="0">
            <a:spAutoFit/>
          </a:bodyPr>
          <a:lstStyle/>
          <a:p>
            <a:pPr algn="just" rtl="1"/>
            <a:r>
              <a:rPr lang="ar-EG" sz="2800" b="1" u="sng" dirty="0">
                <a:solidFill>
                  <a:srgbClr val="2D3956"/>
                </a:solidFill>
                <a:latin typeface="Times New Roman" panose="02020603050405020304" pitchFamily="18" charset="0"/>
                <a:cs typeface="Times New Roman" panose="02020603050405020304" pitchFamily="18" charset="0"/>
              </a:rPr>
              <a:t>5) </a:t>
            </a:r>
            <a:r>
              <a:rPr lang="ar-SA" sz="2800" b="1" u="sng" dirty="0">
                <a:solidFill>
                  <a:srgbClr val="2D3956"/>
                </a:solidFill>
                <a:latin typeface="Times New Roman" panose="02020603050405020304" pitchFamily="18" charset="0"/>
                <a:cs typeface="Times New Roman" panose="02020603050405020304" pitchFamily="18" charset="0"/>
              </a:rPr>
              <a:t>الذكاء الاصطناعي التطبيقي: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يوجد اليوم تطبيقات واسعة للذكاء الاصطناعي في مختلف المجالات مثل الرعاية الصحية والتجارة الإلكترونية، والنقل والأمن وغيرها. يتم استخدام التحليل الذكي للبيانات وتحسين العمليات وتوفير تجارب مستخدم مخصصة منذ عام 2000 وحتى اليوم.</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7D9F3FB-E88C-3A65-B9A4-736383D7BC70}"/>
              </a:ext>
            </a:extLst>
          </p:cNvPr>
          <p:cNvSpPr/>
          <p:nvPr/>
        </p:nvSpPr>
        <p:spPr>
          <a:xfrm>
            <a:off x="2943664" y="259590"/>
            <a:ext cx="5786006" cy="11251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dirty="0"/>
              <a:t>تابع تطورات المحطة الرابعة</a:t>
            </a:r>
            <a:endParaRPr lang="en-US" sz="4000" dirty="0"/>
          </a:p>
        </p:txBody>
      </p:sp>
    </p:spTree>
    <p:extLst>
      <p:ext uri="{BB962C8B-B14F-4D97-AF65-F5344CB8AC3E}">
        <p14:creationId xmlns:p14="http://schemas.microsoft.com/office/powerpoint/2010/main" val="1591446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631216"/>
          </a:xfrm>
          <a:prstGeom prst="rect">
            <a:avLst/>
          </a:prstGeom>
          <a:noFill/>
        </p:spPr>
        <p:txBody>
          <a:bodyPr wrap="square" rtlCol="0">
            <a:spAutoFit/>
          </a:bodyPr>
          <a:lstStyle/>
          <a:p>
            <a:pPr algn="just" rtl="1"/>
            <a:r>
              <a:rPr lang="ar-EG" sz="2800" b="1" u="sng" dirty="0">
                <a:solidFill>
                  <a:srgbClr val="2D3956"/>
                </a:solidFill>
                <a:latin typeface="Times New Roman" panose="02020603050405020304" pitchFamily="18" charset="0"/>
                <a:cs typeface="Times New Roman" panose="02020603050405020304" pitchFamily="18" charset="0"/>
              </a:rPr>
              <a:t>5) </a:t>
            </a:r>
            <a:r>
              <a:rPr lang="ar-SA" sz="2800" b="1" u="sng" dirty="0">
                <a:solidFill>
                  <a:srgbClr val="2D3956"/>
                </a:solidFill>
                <a:latin typeface="Times New Roman" panose="02020603050405020304" pitchFamily="18" charset="0"/>
                <a:cs typeface="Times New Roman" panose="02020603050405020304" pitchFamily="18" charset="0"/>
              </a:rPr>
              <a:t>الذكاء الاصطناعي التطبيقي: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يوجد اليوم تطبيقات واسعة للذكاء الاصطناعي في مختلف المجالات مثل الرعاية الصحية والتجارة الإلكترونية، والنقل والأمن وغيرها. يتم استخدام التحليل الذكي للبيانات وتحسين العمليات وتوفير تجارب مستخدم مخصصة منذ عام 2000 وحتى اليوم.</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7D9F3FB-E88C-3A65-B9A4-736383D7BC70}"/>
              </a:ext>
            </a:extLst>
          </p:cNvPr>
          <p:cNvSpPr/>
          <p:nvPr/>
        </p:nvSpPr>
        <p:spPr>
          <a:xfrm>
            <a:off x="2943664" y="259590"/>
            <a:ext cx="5786006" cy="11251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dirty="0"/>
              <a:t>تابع تطورات المحطة الرابعة</a:t>
            </a:r>
            <a:endParaRPr lang="en-US" sz="4000" dirty="0"/>
          </a:p>
        </p:txBody>
      </p:sp>
    </p:spTree>
    <p:extLst>
      <p:ext uri="{BB962C8B-B14F-4D97-AF65-F5344CB8AC3E}">
        <p14:creationId xmlns:p14="http://schemas.microsoft.com/office/powerpoint/2010/main" val="3846638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646331"/>
          </a:xfrm>
          <a:prstGeom prst="rect">
            <a:avLst/>
          </a:prstGeom>
          <a:noFill/>
        </p:spPr>
        <p:txBody>
          <a:bodyPr wrap="square" rtlCol="0">
            <a:spAutoFit/>
          </a:bodyPr>
          <a:lstStyle/>
          <a:p>
            <a:pPr marL="342900" indent="-342900" algn="ctr" rtl="1">
              <a:buFont typeface="Arial" panose="020B0604020202020204" pitchFamily="34" charset="0"/>
              <a:buChar char="•"/>
            </a:pPr>
            <a:r>
              <a:rPr lang="ar-SA" sz="3600" b="1" dirty="0">
                <a:solidFill>
                  <a:srgbClr val="FF0000"/>
                </a:solidFill>
                <a:latin typeface="Times New Roman" panose="02020603050405020304" pitchFamily="18" charset="0"/>
                <a:cs typeface="Times New Roman" panose="02020603050405020304" pitchFamily="18" charset="0"/>
              </a:rPr>
              <a:t>كيف يمكن أن يساعد الذكاء الاصطناعي وسائل الإعلام؟</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7D9F3FB-E88C-3A65-B9A4-736383D7BC70}"/>
              </a:ext>
            </a:extLst>
          </p:cNvPr>
          <p:cNvSpPr/>
          <p:nvPr/>
        </p:nvSpPr>
        <p:spPr>
          <a:xfrm>
            <a:off x="2943664" y="259590"/>
            <a:ext cx="5786006" cy="11251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dirty="0"/>
              <a:t>سؤال</a:t>
            </a:r>
            <a:endParaRPr lang="en-US" sz="4000" dirty="0"/>
          </a:p>
        </p:txBody>
      </p:sp>
    </p:spTree>
    <p:extLst>
      <p:ext uri="{BB962C8B-B14F-4D97-AF65-F5344CB8AC3E}">
        <p14:creationId xmlns:p14="http://schemas.microsoft.com/office/powerpoint/2010/main" val="4086510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يمكن للمؤسسات الإعلامية من الاعتماد على الذكاء الاصطناعي في رصد تجربة الجمهور وبناءً على ذلك تستطيع تحديد المحتوى الأفضل الذي يساعد في بناء جمهور أفضل.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يمكن أيضاً استغلاله في إطلاق الحملات الإعلامية والإعلانية عن طريق مجموعة مميزات وخصائص يوفرها مثل:(تحديد منطقة جغرافية معينة للحملة- استهداف جمهور معين - إجراء التعديلات على الحملة بعد إطلاقها- متابعة تقدم الحملة بشكل فوري وقراءة النتائج أولاً بأول).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من أهم الأشياء التي يفعلها الذكاء الاصطناعي بسهولة، الرصد المبكر للأزمات سواءً كانت أزمات مالية أو أزمات تقنية أو أزمات في نوعية المحتوى وجودته وغيرها، ويمكنه أيضاً اقتراح حلول عاجلة لهذه المشكلات.</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7D9F3FB-E88C-3A65-B9A4-736383D7BC70}"/>
              </a:ext>
            </a:extLst>
          </p:cNvPr>
          <p:cNvSpPr/>
          <p:nvPr/>
        </p:nvSpPr>
        <p:spPr>
          <a:xfrm>
            <a:off x="2943664" y="259590"/>
            <a:ext cx="5786006" cy="11251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dirty="0"/>
              <a:t>كيف يمكن أن يساعد الذكاء الاصطناعي وسائل الإعلام؟</a:t>
            </a:r>
            <a:endParaRPr lang="en-US" sz="4000" dirty="0"/>
          </a:p>
        </p:txBody>
      </p:sp>
    </p:spTree>
    <p:extLst>
      <p:ext uri="{BB962C8B-B14F-4D97-AF65-F5344CB8AC3E}">
        <p14:creationId xmlns:p14="http://schemas.microsoft.com/office/powerpoint/2010/main" val="2052501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584775"/>
          </a:xfrm>
          <a:prstGeom prst="rect">
            <a:avLst/>
          </a:prstGeom>
          <a:noFill/>
        </p:spPr>
        <p:txBody>
          <a:bodyPr wrap="square" rtlCol="0">
            <a:spAutoFit/>
          </a:bodyPr>
          <a:lstStyle/>
          <a:p>
            <a:pPr marL="342900" indent="-342900" algn="ctr" rtl="1">
              <a:buFont typeface="Arial" panose="020B0604020202020204" pitchFamily="34" charset="0"/>
              <a:buChar char="•"/>
            </a:pPr>
            <a:r>
              <a:rPr lang="ar-SA" sz="3200" b="1" dirty="0">
                <a:solidFill>
                  <a:srgbClr val="FF0000"/>
                </a:solidFill>
                <a:latin typeface="Times New Roman" panose="02020603050405020304" pitchFamily="18" charset="0"/>
                <a:cs typeface="Times New Roman" panose="02020603050405020304" pitchFamily="18" charset="0"/>
              </a:rPr>
              <a:t>كيف يساعد الذكاء الاصطناعي في تطوير وتحسين جودة المحتوى؟ </a:t>
            </a:r>
            <a:endParaRPr lang="ar-SA" sz="2800" b="1" dirty="0">
              <a:solidFill>
                <a:srgbClr val="FF000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7D9F3FB-E88C-3A65-B9A4-736383D7BC70}"/>
              </a:ext>
            </a:extLst>
          </p:cNvPr>
          <p:cNvSpPr/>
          <p:nvPr/>
        </p:nvSpPr>
        <p:spPr>
          <a:xfrm>
            <a:off x="2943664" y="259590"/>
            <a:ext cx="5786006" cy="11251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dirty="0"/>
              <a:t>سؤال</a:t>
            </a:r>
            <a:endParaRPr lang="en-US" sz="4000" dirty="0"/>
          </a:p>
        </p:txBody>
      </p:sp>
    </p:spTree>
    <p:extLst>
      <p:ext uri="{BB962C8B-B14F-4D97-AF65-F5344CB8AC3E}">
        <p14:creationId xmlns:p14="http://schemas.microsoft.com/office/powerpoint/2010/main" val="3767293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تستفيد المؤسسات الصحفية والإخبارية من تأثيرات "الذكاء الاصطناعي" عبر أتمتة العمليات المهنية وإنتاج الأخبار الروتينية، وستسهم في إنضاج المعالجات المهنية للقصص الخبرية، من جانب تقدير وتحليل الاتجاهات المُعقدة للأحداث بصورة سريعة تنبؤية، كما يوفّر الذكاء الاصطناعي أدوات لمساعدة العاملين في مجال الصحافة على تحديد الأخبار الزائفة، مما يمنح المحررين الفرصة لبناء التقارير بشكل متوازن وموضوعي غير متحيز، مستندين إلى تحليل المعلومات الدقيق وليس العاطفة الشخصية أو المسيسة، وسيكون لذلك تأثيرات إيجابية على تلك المؤسسات منها – على سبيل المثال لا الحصر – تخفيف العبء المالي عنها، وتطوير مخرجاتها الإخبارية للصمود في وجه التنافس الإعلامي الشرس، وأهم من ذلك تطوير الأداء المهني للصحفيين وقدراتهم بما يوائم متطلبات المستقبل الجديد.</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7D9F3FB-E88C-3A65-B9A4-736383D7BC70}"/>
              </a:ext>
            </a:extLst>
          </p:cNvPr>
          <p:cNvSpPr/>
          <p:nvPr/>
        </p:nvSpPr>
        <p:spPr>
          <a:xfrm>
            <a:off x="2943664" y="259590"/>
            <a:ext cx="5786006" cy="11251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dirty="0"/>
              <a:t>كيف يساعد الذكاء الاصطناعي في تطوير وتحسين جودة المحتوى؟</a:t>
            </a:r>
            <a:endParaRPr lang="en-US" sz="4000" dirty="0"/>
          </a:p>
        </p:txBody>
      </p:sp>
    </p:spTree>
    <p:extLst>
      <p:ext uri="{BB962C8B-B14F-4D97-AF65-F5344CB8AC3E}">
        <p14:creationId xmlns:p14="http://schemas.microsoft.com/office/powerpoint/2010/main" val="3876356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9297" y="1900923"/>
            <a:ext cx="10541000" cy="378565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يساهم الذكاء الاصطناعي أيضًا في تسهيل: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ضخ ومعالجة الأخبار.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جمع المعلومات والتحقق منها.</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جمع وفلترة وتحليل البيانات الضخمة.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عمل نشرات إخبارية.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تسهيل التواصل مع المراسلين.</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تأمين وصول المعلومات بين أطراف متعددة.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تفريغ محتوى المقابلات والحصول على نصوص جاهزة.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البحث عن النصوص داخل الصوت والفيديو بكل سهولة وغيرها الكثير من الإمكانيات الهائلة التي يمكن أن يوفرها.</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7D9F3FB-E88C-3A65-B9A4-736383D7BC70}"/>
              </a:ext>
            </a:extLst>
          </p:cNvPr>
          <p:cNvSpPr/>
          <p:nvPr/>
        </p:nvSpPr>
        <p:spPr>
          <a:xfrm>
            <a:off x="2943664" y="259590"/>
            <a:ext cx="5786006" cy="11251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dirty="0"/>
              <a:t>كيف يساعد الذكاء الاصطناعي في تطوير وتحسين جودة المحتوى؟</a:t>
            </a:r>
            <a:endParaRPr lang="en-US" sz="4000" dirty="0"/>
          </a:p>
        </p:txBody>
      </p:sp>
    </p:spTree>
    <p:extLst>
      <p:ext uri="{BB962C8B-B14F-4D97-AF65-F5344CB8AC3E}">
        <p14:creationId xmlns:p14="http://schemas.microsoft.com/office/powerpoint/2010/main" val="2301802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155119"/>
            <a:ext cx="10541000" cy="2986202"/>
          </a:xfrm>
          <a:prstGeom prst="rect">
            <a:avLst/>
          </a:prstGeom>
          <a:noFill/>
        </p:spPr>
        <p:txBody>
          <a:bodyPr wrap="square" rtlCol="0">
            <a:spAutoFit/>
          </a:bodyPr>
          <a:lstStyle/>
          <a:p>
            <a:pPr algn="r" rtl="1">
              <a:lnSpc>
                <a:spcPct val="107000"/>
              </a:lnSpc>
              <a:spcAft>
                <a:spcPts val="800"/>
              </a:spcAft>
            </a:pPr>
            <a:br>
              <a:rPr lang="en-US" sz="2400" b="1" dirty="0">
                <a:effectLst/>
                <a:latin typeface="Simplified Arabic" panose="02020603050405020304" pitchFamily="18" charset="-78"/>
                <a:ea typeface="Calibri" panose="020F0502020204030204" pitchFamily="34" charset="0"/>
                <a:cs typeface="Arial" panose="020B0604020202020204" pitchFamily="34" charset="0"/>
              </a:rPr>
            </a:br>
            <a:r>
              <a:rPr lang="ar-SA" sz="24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أدوات ذكاء اصطناعي خاصة بإنشاء فيديوهات</a:t>
            </a:r>
            <a:r>
              <a:rPr lang="en-US" sz="24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algn="l" rtl="1">
              <a:lnSpc>
                <a:spcPct val="107000"/>
              </a:lnSpc>
              <a:spcAft>
                <a:spcPts val="800"/>
              </a:spcAft>
            </a:pPr>
            <a:r>
              <a:rPr lang="en-US" sz="2400" u="sng"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2"/>
              </a:rPr>
              <a:t>https://</a:t>
            </a:r>
            <a:r>
              <a:rPr lang="en-US" sz="2400" u="sng"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2"/>
              </a:rPr>
              <a:t>www.synthesia.io</a:t>
            </a:r>
            <a:r>
              <a:rPr lang="en-US" sz="2400" u="sng"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2"/>
              </a:rPr>
              <a:t>/</a:t>
            </a:r>
            <a:br>
              <a:rPr lang="en-US" sz="2400" dirty="0">
                <a:effectLst/>
                <a:latin typeface="Simplified Arabic" panose="02020603050405020304" pitchFamily="18" charset="-78"/>
                <a:ea typeface="Calibri" panose="020F0502020204030204" pitchFamily="34" charset="0"/>
                <a:cs typeface="Arial" panose="020B0604020202020204" pitchFamily="34" charset="0"/>
              </a:rPr>
            </a:br>
            <a:r>
              <a:rPr lang="en-US" sz="2400" u="sng"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3"/>
              </a:rPr>
              <a:t>https://</a:t>
            </a:r>
            <a:r>
              <a:rPr lang="en-US" sz="2400" u="sng"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3"/>
              </a:rPr>
              <a:t>runwayml.com</a:t>
            </a:r>
            <a:r>
              <a:rPr lang="en-US" sz="2400" u="sng"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3"/>
              </a:rPr>
              <a: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r>
              <a:rPr lang="en-US" sz="2400" dirty="0">
                <a:solidFill>
                  <a:srgbClr val="000000"/>
                </a:solidFill>
                <a:effectLst/>
                <a:latin typeface="Simplified Arabic" panose="02020603050405020304" pitchFamily="18" charset="-78"/>
                <a:ea typeface="Calibri" panose="020F0502020204030204" pitchFamily="34" charset="0"/>
              </a:rPr>
              <a:t> </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4"/>
              </a:rPr>
              <a:t>https://</a:t>
            </a:r>
            <a:r>
              <a:rPr lang="en-US" sz="2400" u="sng" kern="0"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4"/>
              </a:rPr>
              <a:t>wearenova.ai</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4"/>
              </a:rPr>
              <a:t>/</a:t>
            </a:r>
            <a:br>
              <a:rPr lang="en-US" sz="2400" dirty="0">
                <a:effectLst/>
                <a:latin typeface="Simplified Arabic" panose="02020603050405020304" pitchFamily="18" charset="-78"/>
                <a:ea typeface="Calibri" panose="020F0502020204030204" pitchFamily="34" charset="0"/>
              </a:rPr>
            </a:br>
            <a:r>
              <a:rPr lang="en-US" sz="2000" u="sng" kern="0" dirty="0">
                <a:solidFill>
                  <a:srgbClr val="0000FF"/>
                </a:solidFill>
                <a:effectLst/>
                <a:latin typeface="Calibri" panose="020F0502020204030204" pitchFamily="34" charset="0"/>
                <a:ea typeface="Calibri" panose="020F0502020204030204" pitchFamily="34" charset="0"/>
                <a:cs typeface="Arial" panose="020B0604020202020204" pitchFamily="34" charset="0"/>
                <a:hlinkClick r:id="rId5"/>
              </a:rPr>
              <a:t>https://</a:t>
            </a:r>
            <a:r>
              <a:rPr lang="en-US" sz="2000" u="sng" kern="0" dirty="0" err="1">
                <a:solidFill>
                  <a:srgbClr val="0000FF"/>
                </a:solidFill>
                <a:effectLst/>
                <a:latin typeface="Calibri" panose="020F0502020204030204" pitchFamily="34" charset="0"/>
                <a:ea typeface="Calibri" panose="020F0502020204030204" pitchFamily="34" charset="0"/>
                <a:cs typeface="Arial" panose="020B0604020202020204" pitchFamily="34" charset="0"/>
                <a:hlinkClick r:id="rId5"/>
              </a:rPr>
              <a:t>www.topazlabs.com</a:t>
            </a:r>
            <a:r>
              <a:rPr lang="en-US" sz="2000" u="sng" kern="0" dirty="0">
                <a:solidFill>
                  <a:srgbClr val="0000FF"/>
                </a:solidFill>
                <a:effectLst/>
                <a:latin typeface="Calibri" panose="020F0502020204030204" pitchFamily="34" charset="0"/>
                <a:ea typeface="Calibri" panose="020F0502020204030204" pitchFamily="34" charset="0"/>
                <a:cs typeface="Arial" panose="020B0604020202020204" pitchFamily="34" charset="0"/>
                <a:hlinkClick r:id="rId5"/>
              </a:rPr>
              <a:t>/topaz-video-ai</a:t>
            </a:r>
            <a:r>
              <a:rPr lang="en-US" sz="2400" dirty="0">
                <a:effectLst/>
                <a:latin typeface="Simplified Arabic" panose="02020603050405020304" pitchFamily="18" charset="-78"/>
                <a:ea typeface="Calibri" panose="020F0502020204030204" pitchFamily="34" charset="0"/>
              </a:rPr>
              <a:t> </a:t>
            </a:r>
            <a:br>
              <a:rPr lang="en-US" sz="2400" dirty="0">
                <a:effectLst/>
                <a:latin typeface="Simplified Arabic" panose="02020603050405020304" pitchFamily="18" charset="-78"/>
                <a:ea typeface="Calibri" panose="020F0502020204030204" pitchFamily="34" charset="0"/>
              </a:rPr>
            </a:b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6"/>
              </a:rPr>
              <a:t>https://</a:t>
            </a:r>
            <a:r>
              <a:rPr lang="en-US" sz="2400" u="sng" kern="0"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6"/>
              </a:rPr>
              <a:t>makeavideo.studio</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6"/>
              </a:rPr>
              <a:t>/</a:t>
            </a:r>
            <a:r>
              <a:rPr lang="ar-SA" sz="24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7D9F3FB-E88C-3A65-B9A4-736383D7BC70}"/>
              </a:ext>
            </a:extLst>
          </p:cNvPr>
          <p:cNvSpPr/>
          <p:nvPr/>
        </p:nvSpPr>
        <p:spPr>
          <a:xfrm>
            <a:off x="2943664" y="259590"/>
            <a:ext cx="5786006" cy="11251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dirty="0"/>
              <a:t>أدوات إنتاج المحتوى باستخدام الذكاء </a:t>
            </a:r>
            <a:r>
              <a:rPr lang="ar-EG" sz="4000" dirty="0" err="1"/>
              <a:t>الإصطناعي</a:t>
            </a:r>
            <a:endParaRPr lang="en-US" sz="4000" dirty="0"/>
          </a:p>
        </p:txBody>
      </p:sp>
    </p:spTree>
    <p:extLst>
      <p:ext uri="{BB962C8B-B14F-4D97-AF65-F5344CB8AC3E}">
        <p14:creationId xmlns:p14="http://schemas.microsoft.com/office/powerpoint/2010/main" val="19152527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155119"/>
            <a:ext cx="10541000" cy="2986202"/>
          </a:xfrm>
          <a:prstGeom prst="rect">
            <a:avLst/>
          </a:prstGeom>
          <a:noFill/>
        </p:spPr>
        <p:txBody>
          <a:bodyPr wrap="square" rtlCol="0">
            <a:spAutoFit/>
          </a:bodyPr>
          <a:lstStyle/>
          <a:p>
            <a:pPr algn="just" rtl="1">
              <a:lnSpc>
                <a:spcPct val="107000"/>
              </a:lnSpc>
              <a:spcAft>
                <a:spcPts val="800"/>
              </a:spcAft>
            </a:pPr>
            <a:r>
              <a:rPr lang="ar-SA" sz="24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أدوات ذكاء اصطناعي خاصة بإنشاء تصميمات الجرافيك</a:t>
            </a:r>
            <a:r>
              <a:rPr lang="en-US" sz="24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algn="l" rtl="1">
              <a:lnSpc>
                <a:spcPct val="107000"/>
              </a:lnSpc>
              <a:spcAft>
                <a:spcPts val="800"/>
              </a:spcAft>
            </a:pPr>
            <a:br>
              <a:rPr lang="en-US" sz="2400" dirty="0">
                <a:effectLst/>
                <a:latin typeface="Simplified Arabic" panose="02020603050405020304" pitchFamily="18" charset="-78"/>
                <a:ea typeface="Calibri" panose="020F0502020204030204" pitchFamily="34" charset="0"/>
                <a:cs typeface="Arial" panose="020B0604020202020204" pitchFamily="34" charset="0"/>
              </a:rPr>
            </a:br>
            <a:r>
              <a:rPr lang="en-US" sz="2400" u="sng"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2"/>
              </a:rPr>
              <a:t>https://</a:t>
            </a:r>
            <a:r>
              <a:rPr lang="en-US" sz="2400" u="sng"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2"/>
              </a:rPr>
              <a:t>fontjoy.com</a:t>
            </a:r>
            <a:r>
              <a:rPr lang="en-US" sz="2400" u="sng"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2"/>
              </a:rPr>
              <a:t>/</a:t>
            </a:r>
            <a:r>
              <a:rPr lang="en-US" sz="24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r>
              <a:rPr lang="en-US" sz="2400" dirty="0">
                <a:solidFill>
                  <a:srgbClr val="000000"/>
                </a:solidFill>
                <a:effectLst/>
                <a:latin typeface="Simplified Arabic" panose="02020603050405020304" pitchFamily="18" charset="-78"/>
                <a:ea typeface="Calibri" panose="020F0502020204030204" pitchFamily="34" charset="0"/>
              </a:rPr>
              <a:t> </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3"/>
              </a:rPr>
              <a:t>https://</a:t>
            </a:r>
            <a:r>
              <a:rPr lang="en-US" sz="2400" u="sng" kern="0"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3"/>
              </a:rPr>
              <a:t>looka.com</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3"/>
              </a:rPr>
              <a:t>/</a:t>
            </a:r>
            <a:br>
              <a:rPr lang="en-US" sz="2400" dirty="0">
                <a:effectLst/>
                <a:latin typeface="Simplified Arabic" panose="02020603050405020304" pitchFamily="18" charset="-78"/>
                <a:ea typeface="Calibri" panose="020F0502020204030204" pitchFamily="34" charset="0"/>
              </a:rPr>
            </a:b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4"/>
              </a:rPr>
              <a:t>https://</a:t>
            </a:r>
            <a:r>
              <a:rPr lang="en-US" sz="2400" u="sng" kern="0"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4"/>
              </a:rPr>
              <a:t>lnkd.in</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4"/>
              </a:rPr>
              <a:t>/</a:t>
            </a:r>
            <a:r>
              <a:rPr lang="en-US" sz="2400" u="sng" kern="0"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4"/>
              </a:rPr>
              <a:t>dRVv8_gu</a:t>
            </a:r>
            <a:br>
              <a:rPr lang="en-US" sz="2400" dirty="0">
                <a:effectLst/>
                <a:latin typeface="Simplified Arabic" panose="02020603050405020304" pitchFamily="18" charset="-78"/>
                <a:ea typeface="Calibri" panose="020F0502020204030204" pitchFamily="34" charset="0"/>
              </a:rPr>
            </a:b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5"/>
              </a:rPr>
              <a:t>https://</a:t>
            </a:r>
            <a:r>
              <a:rPr lang="en-US" sz="2400" u="sng" kern="0"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5"/>
              </a:rPr>
              <a:t>jitter.video</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5"/>
              </a:rPr>
              <a:t>/</a:t>
            </a:r>
            <a:br>
              <a:rPr lang="en-US" sz="2400" dirty="0">
                <a:effectLst/>
                <a:latin typeface="Simplified Arabic" panose="02020603050405020304" pitchFamily="18" charset="-78"/>
                <a:ea typeface="Calibri" panose="020F0502020204030204" pitchFamily="34" charset="0"/>
              </a:rPr>
            </a:b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6"/>
              </a:rPr>
              <a:t>https://</a:t>
            </a:r>
            <a:r>
              <a:rPr lang="en-US" sz="2400" u="sng" kern="0"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6"/>
              </a:rPr>
              <a:t>www.beautiful.ai</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6"/>
              </a:rPr>
              <a:t>/</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7D9F3FB-E88C-3A65-B9A4-736383D7BC70}"/>
              </a:ext>
            </a:extLst>
          </p:cNvPr>
          <p:cNvSpPr/>
          <p:nvPr/>
        </p:nvSpPr>
        <p:spPr>
          <a:xfrm>
            <a:off x="2943664" y="259590"/>
            <a:ext cx="5786006" cy="11251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dirty="0"/>
              <a:t>أدوات إنتاج المحتوى باستخدام الذكاء </a:t>
            </a:r>
            <a:r>
              <a:rPr lang="ar-EG" sz="4000" dirty="0" err="1"/>
              <a:t>الإصطناعي</a:t>
            </a:r>
            <a:endParaRPr lang="en-US" sz="4000" dirty="0"/>
          </a:p>
        </p:txBody>
      </p:sp>
    </p:spTree>
    <p:extLst>
      <p:ext uri="{BB962C8B-B14F-4D97-AF65-F5344CB8AC3E}">
        <p14:creationId xmlns:p14="http://schemas.microsoft.com/office/powerpoint/2010/main" val="2165080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30953"/>
            <a:ext cx="10541000" cy="4479496"/>
          </a:xfrm>
          <a:prstGeom prst="rect">
            <a:avLst/>
          </a:prstGeom>
          <a:noFill/>
        </p:spPr>
        <p:txBody>
          <a:bodyPr wrap="square" rtlCol="0">
            <a:spAutoFit/>
          </a:bodyPr>
          <a:lstStyle/>
          <a:p>
            <a:pPr algn="r" rtl="1">
              <a:lnSpc>
                <a:spcPct val="107000"/>
              </a:lnSpc>
              <a:spcAft>
                <a:spcPts val="800"/>
              </a:spcAft>
            </a:pPr>
            <a:r>
              <a:rPr lang="ar-SA" sz="24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أدوات ذكاء اصطناعي خاصة بكتابة المحتوى</a:t>
            </a:r>
            <a:r>
              <a:rPr lang="en-US" sz="24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algn="l" rtl="1">
              <a:lnSpc>
                <a:spcPct val="107000"/>
              </a:lnSpc>
              <a:spcAft>
                <a:spcPts val="800"/>
              </a:spcAft>
            </a:pPr>
            <a:br>
              <a:rPr lang="en-US" sz="2400" dirty="0">
                <a:effectLst/>
                <a:latin typeface="Simplified Arabic" panose="02020603050405020304" pitchFamily="18" charset="-78"/>
                <a:ea typeface="Calibri" panose="020F0502020204030204" pitchFamily="34" charset="0"/>
                <a:cs typeface="Arial" panose="020B0604020202020204" pitchFamily="34" charset="0"/>
              </a:rPr>
            </a:br>
            <a:r>
              <a:rPr lang="en-US" sz="2400" u="sng"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hlinkClick r:id="rId2"/>
              </a:rPr>
              <a:t>https://</a:t>
            </a:r>
            <a:r>
              <a:rPr lang="en-US" sz="2400" u="sng" dirty="0" err="1">
                <a:solidFill>
                  <a:srgbClr val="000000"/>
                </a:solidFill>
                <a:effectLst/>
                <a:latin typeface="Simplified Arabic" panose="02020603050405020304" pitchFamily="18" charset="-78"/>
                <a:ea typeface="Calibri" panose="020F0502020204030204" pitchFamily="34" charset="0"/>
                <a:cs typeface="Arial" panose="020B0604020202020204" pitchFamily="34" charset="0"/>
                <a:hlinkClick r:id="rId2"/>
              </a:rPr>
              <a:t>rytr.me</a:t>
            </a:r>
            <a:r>
              <a:rPr lang="en-US" sz="2400" u="sng"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hlinkClick r:id="rId2"/>
              </a:rPr>
              <a:t>/?via=</a:t>
            </a:r>
            <a:r>
              <a:rPr lang="en-US" sz="2400" u="sng" dirty="0" err="1">
                <a:solidFill>
                  <a:srgbClr val="000000"/>
                </a:solidFill>
                <a:effectLst/>
                <a:latin typeface="Simplified Arabic" panose="02020603050405020304" pitchFamily="18" charset="-78"/>
                <a:ea typeface="Calibri" panose="020F0502020204030204" pitchFamily="34" charset="0"/>
                <a:cs typeface="Arial" panose="020B0604020202020204" pitchFamily="34" charset="0"/>
                <a:hlinkClick r:id="rId2"/>
              </a:rPr>
              <a:t>bryan-koch&amp;gad_source</a:t>
            </a:r>
            <a:r>
              <a:rPr lang="en-US" sz="2400" u="sng"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hlinkClick r:id="rId2"/>
              </a:rPr>
              <a:t>=1</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algn="l" rtl="1">
              <a:lnSpc>
                <a:spcPct val="107000"/>
              </a:lnSpc>
              <a:spcAft>
                <a:spcPts val="800"/>
              </a:spcAft>
            </a:pPr>
            <a:r>
              <a:rPr lang="en-US" sz="2400" u="sng"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hlinkClick r:id="rId3"/>
              </a:rPr>
              <a:t>https://</a:t>
            </a:r>
            <a:r>
              <a:rPr lang="en-US" sz="2400" u="sng" dirty="0" err="1">
                <a:solidFill>
                  <a:srgbClr val="000000"/>
                </a:solidFill>
                <a:effectLst/>
                <a:latin typeface="Simplified Arabic" panose="02020603050405020304" pitchFamily="18" charset="-78"/>
                <a:ea typeface="Calibri" panose="020F0502020204030204" pitchFamily="34" charset="0"/>
                <a:cs typeface="Arial" panose="020B0604020202020204" pitchFamily="34" charset="0"/>
                <a:hlinkClick r:id="rId3"/>
              </a:rPr>
              <a:t>deepai.org</a:t>
            </a:r>
            <a:r>
              <a:rPr lang="en-US" sz="2400" u="sng"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hlinkClick r:id="rId3"/>
              </a:rPr>
              <a:t>/chat</a:t>
            </a:r>
            <a:r>
              <a:rPr lang="en-US" sz="24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algn="l" rtl="1">
              <a:lnSpc>
                <a:spcPct val="107000"/>
              </a:lnSpc>
              <a:spcAft>
                <a:spcPts val="800"/>
              </a:spcAft>
            </a:pPr>
            <a:r>
              <a:rPr lang="en-US" sz="2400" u="sng"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hlinkClick r:id="rId4"/>
              </a:rPr>
              <a:t>https://</a:t>
            </a:r>
            <a:r>
              <a:rPr lang="en-US" sz="2400" u="sng" dirty="0" err="1">
                <a:solidFill>
                  <a:srgbClr val="000000"/>
                </a:solidFill>
                <a:effectLst/>
                <a:latin typeface="Simplified Arabic" panose="02020603050405020304" pitchFamily="18" charset="-78"/>
                <a:ea typeface="Calibri" panose="020F0502020204030204" pitchFamily="34" charset="0"/>
                <a:cs typeface="Arial" panose="020B0604020202020204" pitchFamily="34" charset="0"/>
                <a:hlinkClick r:id="rId4"/>
              </a:rPr>
              <a:t>www.araby.ai</a:t>
            </a:r>
            <a:r>
              <a:rPr lang="ar-EG" sz="2400" u="sng"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hlinkClick r:id="rId4"/>
              </a:rPr>
              <a: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algn="l" rtl="1">
              <a:lnSpc>
                <a:spcPct val="107000"/>
              </a:lnSpc>
              <a:spcAft>
                <a:spcPts val="800"/>
              </a:spcAft>
            </a:pPr>
            <a:r>
              <a:rPr lang="en-US" sz="24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a:t>
            </a:r>
            <a:r>
              <a:rPr lang="en-US" sz="2400" u="sng"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5"/>
              </a:rPr>
              <a:t>https://</a:t>
            </a:r>
            <a:r>
              <a:rPr lang="en-US" sz="2400" u="sng"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5"/>
              </a:rPr>
              <a:t>tldrthis.com</a:t>
            </a:r>
            <a:r>
              <a:rPr lang="en-US" sz="2400" u="sng"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5"/>
              </a:rPr>
              <a:t>/</a:t>
            </a:r>
            <a:br>
              <a:rPr lang="en-US" sz="2400" dirty="0">
                <a:effectLst/>
                <a:latin typeface="Simplified Arabic" panose="02020603050405020304" pitchFamily="18" charset="-78"/>
                <a:ea typeface="Calibri" panose="020F0502020204030204" pitchFamily="34" charset="0"/>
                <a:cs typeface="Arial" panose="020B0604020202020204" pitchFamily="34" charset="0"/>
              </a:rPr>
            </a:br>
            <a:r>
              <a:rPr lang="en-US" sz="2400" u="sng"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6"/>
              </a:rPr>
              <a:t>https://</a:t>
            </a:r>
            <a:r>
              <a:rPr lang="en-US" sz="2400" u="sng"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6"/>
              </a:rPr>
              <a:t>www.shortlyai.com</a:t>
            </a:r>
            <a:r>
              <a:rPr lang="en-US" sz="2400" u="sng"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6"/>
              </a:rPr>
              <a: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r>
              <a:rPr lang="en-US" sz="2400" dirty="0">
                <a:solidFill>
                  <a:srgbClr val="000000"/>
                </a:solidFill>
                <a:effectLst/>
                <a:latin typeface="Simplified Arabic" panose="02020603050405020304" pitchFamily="18" charset="-78"/>
                <a:ea typeface="Calibri" panose="020F0502020204030204" pitchFamily="34" charset="0"/>
              </a:rPr>
              <a:t> </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7"/>
              </a:rPr>
              <a:t>https://</a:t>
            </a:r>
            <a:r>
              <a:rPr lang="en-US" sz="2400" u="sng" kern="0"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7"/>
              </a:rPr>
              <a:t>inkforall.com</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7"/>
              </a:rPr>
              <a:t>/</a:t>
            </a:r>
            <a:br>
              <a:rPr lang="en-US" sz="2400" dirty="0">
                <a:effectLst/>
                <a:latin typeface="Simplified Arabic" panose="02020603050405020304" pitchFamily="18" charset="-78"/>
                <a:ea typeface="Calibri" panose="020F0502020204030204" pitchFamily="34" charset="0"/>
              </a:rPr>
            </a:b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8"/>
              </a:rPr>
              <a:t>https://</a:t>
            </a:r>
            <a:r>
              <a:rPr lang="en-US" sz="2400" u="sng" kern="0"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8"/>
              </a:rPr>
              <a:t>www.wordtune.com</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8"/>
              </a:rPr>
              <a:t>/</a:t>
            </a:r>
            <a:br>
              <a:rPr lang="en-US" sz="2400" dirty="0">
                <a:effectLst/>
                <a:latin typeface="Simplified Arabic" panose="02020603050405020304" pitchFamily="18" charset="-78"/>
                <a:ea typeface="Calibri" panose="020F0502020204030204" pitchFamily="34" charset="0"/>
              </a:rPr>
            </a:b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9"/>
              </a:rPr>
              <a:t>https://</a:t>
            </a:r>
            <a:r>
              <a:rPr lang="en-US" sz="2400" u="sng" kern="0"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9"/>
              </a:rPr>
              <a:t>www.frase.io</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9"/>
              </a:rPr>
              <a:t>/</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7D9F3FB-E88C-3A65-B9A4-736383D7BC70}"/>
              </a:ext>
            </a:extLst>
          </p:cNvPr>
          <p:cNvSpPr/>
          <p:nvPr/>
        </p:nvSpPr>
        <p:spPr>
          <a:xfrm>
            <a:off x="2943664" y="259590"/>
            <a:ext cx="5786006" cy="11251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dirty="0"/>
              <a:t>أدوات إنتاج المحتوى باستخدام الذكاء </a:t>
            </a:r>
            <a:r>
              <a:rPr lang="ar-EG" sz="4000" dirty="0" err="1"/>
              <a:t>الإصطناعي</a:t>
            </a:r>
            <a:endParaRPr lang="en-US" sz="4000" dirty="0"/>
          </a:p>
        </p:txBody>
      </p:sp>
    </p:spTree>
    <p:extLst>
      <p:ext uri="{BB962C8B-B14F-4D97-AF65-F5344CB8AC3E}">
        <p14:creationId xmlns:p14="http://schemas.microsoft.com/office/powerpoint/2010/main" val="4131577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155119"/>
            <a:ext cx="10541000" cy="2986202"/>
          </a:xfrm>
          <a:prstGeom prst="rect">
            <a:avLst/>
          </a:prstGeom>
          <a:noFill/>
        </p:spPr>
        <p:txBody>
          <a:bodyPr wrap="square" rtlCol="0">
            <a:spAutoFit/>
          </a:bodyPr>
          <a:lstStyle/>
          <a:p>
            <a:pPr algn="just" rtl="1">
              <a:lnSpc>
                <a:spcPct val="107000"/>
              </a:lnSpc>
              <a:spcAft>
                <a:spcPts val="800"/>
              </a:spcAft>
            </a:pPr>
            <a:r>
              <a:rPr lang="ar-SA" sz="24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أدوات ذكاء اصطناعي خاصة بإنشاء تصميمات الجرافيك</a:t>
            </a:r>
            <a:r>
              <a:rPr lang="en-US" sz="24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algn="l" rtl="1">
              <a:lnSpc>
                <a:spcPct val="107000"/>
              </a:lnSpc>
              <a:spcAft>
                <a:spcPts val="800"/>
              </a:spcAft>
            </a:pPr>
            <a:br>
              <a:rPr lang="en-US" sz="2400" dirty="0">
                <a:effectLst/>
                <a:latin typeface="Simplified Arabic" panose="02020603050405020304" pitchFamily="18" charset="-78"/>
                <a:ea typeface="Calibri" panose="020F0502020204030204" pitchFamily="34" charset="0"/>
                <a:cs typeface="Arial" panose="020B0604020202020204" pitchFamily="34" charset="0"/>
              </a:rPr>
            </a:br>
            <a:r>
              <a:rPr lang="en-US" sz="2400" u="sng"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2"/>
              </a:rPr>
              <a:t>https://</a:t>
            </a:r>
            <a:r>
              <a:rPr lang="en-US" sz="2400" u="sng"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2"/>
              </a:rPr>
              <a:t>fontjoy.com</a:t>
            </a:r>
            <a:r>
              <a:rPr lang="en-US" sz="2400" u="sng"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2"/>
              </a:rPr>
              <a:t>/</a:t>
            </a:r>
            <a:r>
              <a:rPr lang="en-US" sz="24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r>
              <a:rPr lang="en-US" sz="2400" dirty="0">
                <a:solidFill>
                  <a:srgbClr val="000000"/>
                </a:solidFill>
                <a:effectLst/>
                <a:latin typeface="Simplified Arabic" panose="02020603050405020304" pitchFamily="18" charset="-78"/>
                <a:ea typeface="Calibri" panose="020F0502020204030204" pitchFamily="34" charset="0"/>
              </a:rPr>
              <a:t> </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3"/>
              </a:rPr>
              <a:t>https://</a:t>
            </a:r>
            <a:r>
              <a:rPr lang="en-US" sz="2400" u="sng" kern="0"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3"/>
              </a:rPr>
              <a:t>looka.com</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3"/>
              </a:rPr>
              <a:t>/</a:t>
            </a:r>
            <a:br>
              <a:rPr lang="en-US" sz="2400" dirty="0">
                <a:effectLst/>
                <a:latin typeface="Simplified Arabic" panose="02020603050405020304" pitchFamily="18" charset="-78"/>
                <a:ea typeface="Calibri" panose="020F0502020204030204" pitchFamily="34" charset="0"/>
              </a:rPr>
            </a:b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4"/>
              </a:rPr>
              <a:t>https://</a:t>
            </a:r>
            <a:r>
              <a:rPr lang="en-US" sz="2400" u="sng" kern="0"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4"/>
              </a:rPr>
              <a:t>lnkd.in</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4"/>
              </a:rPr>
              <a:t>/</a:t>
            </a:r>
            <a:r>
              <a:rPr lang="en-US" sz="2400" u="sng" kern="0"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4"/>
              </a:rPr>
              <a:t>dRVv8_gu</a:t>
            </a:r>
            <a:br>
              <a:rPr lang="en-US" sz="2400" dirty="0">
                <a:effectLst/>
                <a:latin typeface="Simplified Arabic" panose="02020603050405020304" pitchFamily="18" charset="-78"/>
                <a:ea typeface="Calibri" panose="020F0502020204030204" pitchFamily="34" charset="0"/>
              </a:rPr>
            </a:b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5"/>
              </a:rPr>
              <a:t>https://</a:t>
            </a:r>
            <a:r>
              <a:rPr lang="en-US" sz="2400" u="sng" kern="0"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5"/>
              </a:rPr>
              <a:t>jitter.video</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5"/>
              </a:rPr>
              <a:t>/</a:t>
            </a:r>
            <a:br>
              <a:rPr lang="en-US" sz="2400" dirty="0">
                <a:effectLst/>
                <a:latin typeface="Simplified Arabic" panose="02020603050405020304" pitchFamily="18" charset="-78"/>
                <a:ea typeface="Calibri" panose="020F0502020204030204" pitchFamily="34" charset="0"/>
              </a:rPr>
            </a:b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6"/>
              </a:rPr>
              <a:t>https://</a:t>
            </a:r>
            <a:r>
              <a:rPr lang="en-US" sz="2400" u="sng" kern="0"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6"/>
              </a:rPr>
              <a:t>www.beautiful.ai</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6"/>
              </a:rPr>
              <a:t>/</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7D9F3FB-E88C-3A65-B9A4-736383D7BC70}"/>
              </a:ext>
            </a:extLst>
          </p:cNvPr>
          <p:cNvSpPr/>
          <p:nvPr/>
        </p:nvSpPr>
        <p:spPr>
          <a:xfrm>
            <a:off x="2943664" y="259590"/>
            <a:ext cx="5786006" cy="11251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dirty="0"/>
              <a:t>أدوات إنتاج المحتوى باستخدام الذكاء </a:t>
            </a:r>
            <a:r>
              <a:rPr lang="ar-EG" sz="4000" dirty="0" err="1"/>
              <a:t>الإصطناعي</a:t>
            </a:r>
            <a:endParaRPr lang="en-US" sz="4000" dirty="0"/>
          </a:p>
        </p:txBody>
      </p:sp>
    </p:spTree>
    <p:extLst>
      <p:ext uri="{BB962C8B-B14F-4D97-AF65-F5344CB8AC3E}">
        <p14:creationId xmlns:p14="http://schemas.microsoft.com/office/powerpoint/2010/main" val="3579171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155119"/>
            <a:ext cx="10541000" cy="2436757"/>
          </a:xfrm>
          <a:prstGeom prst="rect">
            <a:avLst/>
          </a:prstGeom>
          <a:noFill/>
        </p:spPr>
        <p:txBody>
          <a:bodyPr wrap="square" rtlCol="0">
            <a:spAutoFit/>
          </a:bodyPr>
          <a:lstStyle/>
          <a:p>
            <a:pPr algn="r" rtl="1">
              <a:lnSpc>
                <a:spcPct val="107000"/>
              </a:lnSpc>
              <a:spcAft>
                <a:spcPts val="800"/>
              </a:spcAft>
            </a:pPr>
            <a:r>
              <a:rPr lang="ar-SA" sz="24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أدوات ذكاء اصطناعي الخاصة بإنتاج الموسيقى</a:t>
            </a:r>
            <a:r>
              <a:rPr lang="en-US" sz="24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br>
              <a:rPr lang="en-US" sz="2400" dirty="0">
                <a:effectLst/>
                <a:latin typeface="Simplified Arabic" panose="02020603050405020304" pitchFamily="18" charset="-78"/>
                <a:ea typeface="Calibri" panose="020F0502020204030204" pitchFamily="34" charset="0"/>
              </a:rPr>
            </a:b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2"/>
              </a:rPr>
              <a:t>https://</a:t>
            </a:r>
            <a:r>
              <a:rPr lang="en-US" sz="2400" u="sng" kern="0"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2"/>
              </a:rPr>
              <a:t>www.aiva.ai</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2"/>
              </a:rPr>
              <a:t>/</a:t>
            </a:r>
            <a:br>
              <a:rPr lang="en-US" sz="2400" dirty="0">
                <a:effectLst/>
                <a:latin typeface="Simplified Arabic" panose="02020603050405020304" pitchFamily="18" charset="-78"/>
                <a:ea typeface="Calibri" panose="020F0502020204030204" pitchFamily="34" charset="0"/>
              </a:rPr>
            </a:br>
            <a:r>
              <a:rPr lang="en-US" sz="2000" u="sng" kern="0" dirty="0">
                <a:solidFill>
                  <a:srgbClr val="0000FF"/>
                </a:solidFill>
                <a:effectLst/>
                <a:latin typeface="Calibri" panose="020F0502020204030204" pitchFamily="34" charset="0"/>
                <a:ea typeface="Calibri" panose="020F0502020204030204" pitchFamily="34" charset="0"/>
                <a:cs typeface="Arial" panose="020B0604020202020204" pitchFamily="34" charset="0"/>
                <a:hlinkClick r:id="rId3"/>
              </a:rPr>
              <a:t>https://</a:t>
            </a:r>
            <a:r>
              <a:rPr lang="en-US" sz="2000" u="sng" kern="0" dirty="0" err="1">
                <a:solidFill>
                  <a:srgbClr val="0000FF"/>
                </a:solidFill>
                <a:effectLst/>
                <a:latin typeface="Calibri" panose="020F0502020204030204" pitchFamily="34" charset="0"/>
                <a:ea typeface="Calibri" panose="020F0502020204030204" pitchFamily="34" charset="0"/>
                <a:cs typeface="Arial" panose="020B0604020202020204" pitchFamily="34" charset="0"/>
                <a:hlinkClick r:id="rId3"/>
              </a:rPr>
              <a:t>openai.com</a:t>
            </a:r>
            <a:r>
              <a:rPr lang="en-US" sz="2000" u="sng" kern="0" dirty="0">
                <a:solidFill>
                  <a:srgbClr val="0000FF"/>
                </a:solidFill>
                <a:effectLst/>
                <a:latin typeface="Calibri" panose="020F0502020204030204" pitchFamily="34" charset="0"/>
                <a:ea typeface="Calibri" panose="020F0502020204030204" pitchFamily="34" charset="0"/>
                <a:cs typeface="Arial" panose="020B0604020202020204" pitchFamily="34" charset="0"/>
                <a:hlinkClick r:id="rId3"/>
              </a:rPr>
              <a:t>/research/jukebox</a:t>
            </a:r>
            <a:r>
              <a:rPr lang="en-US" sz="2400" dirty="0">
                <a:effectLst/>
                <a:latin typeface="Simplified Arabic" panose="02020603050405020304" pitchFamily="18" charset="-78"/>
                <a:ea typeface="Calibri" panose="020F0502020204030204" pitchFamily="34" charset="0"/>
              </a:rPr>
              <a:t> </a:t>
            </a:r>
            <a:br>
              <a:rPr lang="en-US" sz="2400" dirty="0">
                <a:effectLst/>
                <a:latin typeface="Simplified Arabic" panose="02020603050405020304" pitchFamily="18" charset="-78"/>
                <a:ea typeface="Calibri" panose="020F0502020204030204" pitchFamily="34" charset="0"/>
              </a:rPr>
            </a:b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4"/>
              </a:rPr>
              <a:t>https://</a:t>
            </a:r>
            <a:r>
              <a:rPr lang="en-US" sz="2400" u="sng" kern="0"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4"/>
              </a:rPr>
              <a:t>supertone.ai</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4"/>
              </a:rPr>
              <a:t>/</a:t>
            </a:r>
            <a:br>
              <a:rPr lang="en-US" sz="2400" dirty="0">
                <a:effectLst/>
                <a:latin typeface="Simplified Arabic" panose="02020603050405020304" pitchFamily="18" charset="-78"/>
                <a:ea typeface="Calibri" panose="020F0502020204030204" pitchFamily="34" charset="0"/>
              </a:rPr>
            </a:b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5"/>
              </a:rPr>
              <a:t>https://</a:t>
            </a:r>
            <a:r>
              <a:rPr lang="en-US" sz="2400" u="sng" kern="0"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5"/>
              </a:rPr>
              <a:t>boomy.com</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5"/>
              </a:rPr>
              <a:t>/</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7D9F3FB-E88C-3A65-B9A4-736383D7BC70}"/>
              </a:ext>
            </a:extLst>
          </p:cNvPr>
          <p:cNvSpPr/>
          <p:nvPr/>
        </p:nvSpPr>
        <p:spPr>
          <a:xfrm>
            <a:off x="2943664" y="259590"/>
            <a:ext cx="5786006" cy="11251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dirty="0"/>
              <a:t>أدوات إنتاج المحتوى باستخدام الذكاء </a:t>
            </a:r>
            <a:r>
              <a:rPr lang="ar-EG" sz="4000" dirty="0" err="1"/>
              <a:t>الإصطناعي</a:t>
            </a:r>
            <a:endParaRPr lang="en-US" sz="4000" dirty="0"/>
          </a:p>
        </p:txBody>
      </p:sp>
    </p:spTree>
    <p:extLst>
      <p:ext uri="{BB962C8B-B14F-4D97-AF65-F5344CB8AC3E}">
        <p14:creationId xmlns:p14="http://schemas.microsoft.com/office/powerpoint/2010/main" val="3769512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155119"/>
            <a:ext cx="10541000" cy="2806089"/>
          </a:xfrm>
          <a:prstGeom prst="rect">
            <a:avLst/>
          </a:prstGeom>
          <a:noFill/>
        </p:spPr>
        <p:txBody>
          <a:bodyPr wrap="square" rtlCol="0">
            <a:spAutoFit/>
          </a:bodyPr>
          <a:lstStyle/>
          <a:p>
            <a:pPr algn="r" rtl="1">
              <a:lnSpc>
                <a:spcPct val="107000"/>
              </a:lnSpc>
              <a:spcAft>
                <a:spcPts val="800"/>
              </a:spcAft>
            </a:pPr>
            <a:r>
              <a:rPr lang="ar-SA" sz="24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أدوات ذكاء اصطناعي خاصة بالرسم</a:t>
            </a:r>
            <a:r>
              <a:rPr lang="en-US" sz="24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br>
              <a:rPr lang="en-US" sz="2400" dirty="0">
                <a:effectLst/>
                <a:latin typeface="Simplified Arabic" panose="02020603050405020304" pitchFamily="18" charset="-78"/>
                <a:ea typeface="Calibri" panose="020F0502020204030204" pitchFamily="34" charset="0"/>
              </a:rPr>
            </a:br>
            <a:r>
              <a:rPr lang="en-US" sz="2400" dirty="0">
                <a:solidFill>
                  <a:srgbClr val="000000"/>
                </a:solidFill>
                <a:effectLst/>
                <a:latin typeface="Simplified Arabic" panose="02020603050405020304" pitchFamily="18" charset="-78"/>
                <a:ea typeface="Calibri" panose="020F0502020204030204" pitchFamily="34" charset="0"/>
              </a:rPr>
              <a:t>  </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2"/>
              </a:rPr>
              <a:t>https://</a:t>
            </a:r>
            <a:r>
              <a:rPr lang="en-US" sz="2400" u="sng" kern="0"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2"/>
              </a:rPr>
              <a:t>www.autodraw.com</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2"/>
              </a:rPr>
              <a:t>/</a:t>
            </a:r>
            <a:br>
              <a:rPr lang="en-US" sz="2400" dirty="0">
                <a:effectLst/>
                <a:latin typeface="Simplified Arabic" panose="02020603050405020304" pitchFamily="18" charset="-78"/>
                <a:ea typeface="Calibri" panose="020F0502020204030204" pitchFamily="34" charset="0"/>
              </a:rPr>
            </a:br>
            <a:r>
              <a:rPr lang="en-US" sz="2400" dirty="0">
                <a:solidFill>
                  <a:srgbClr val="000000"/>
                </a:solidFill>
                <a:effectLst/>
                <a:latin typeface="Simplified Arabic" panose="02020603050405020304" pitchFamily="18" charset="-78"/>
                <a:ea typeface="Calibri" panose="020F0502020204030204" pitchFamily="34" charset="0"/>
              </a:rPr>
              <a:t>  </a:t>
            </a:r>
            <a:r>
              <a:rPr lang="en-US" sz="2400" u="sng" dirty="0">
                <a:solidFill>
                  <a:srgbClr val="000000"/>
                </a:solidFill>
                <a:effectLst/>
                <a:latin typeface="Simplified Arabic" panose="02020603050405020304" pitchFamily="18" charset="-78"/>
                <a:ea typeface="Calibri" panose="020F0502020204030204" pitchFamily="34" charset="0"/>
                <a:hlinkClick r:id="rId3"/>
              </a:rPr>
              <a:t>https://</a:t>
            </a:r>
            <a:r>
              <a:rPr lang="en-US" sz="2400" u="sng" dirty="0" err="1">
                <a:solidFill>
                  <a:srgbClr val="000000"/>
                </a:solidFill>
                <a:effectLst/>
                <a:latin typeface="Simplified Arabic" panose="02020603050405020304" pitchFamily="18" charset="-78"/>
                <a:ea typeface="Calibri" panose="020F0502020204030204" pitchFamily="34" charset="0"/>
                <a:hlinkClick r:id="rId3"/>
              </a:rPr>
              <a:t>sketch.metademolab.com</a:t>
            </a:r>
            <a:r>
              <a:rPr lang="en-US" sz="2400" u="sng" dirty="0">
                <a:solidFill>
                  <a:srgbClr val="000000"/>
                </a:solidFill>
                <a:effectLst/>
                <a:latin typeface="Simplified Arabic" panose="02020603050405020304" pitchFamily="18" charset="-78"/>
                <a:ea typeface="Calibri" panose="020F0502020204030204" pitchFamily="34" charset="0"/>
                <a:hlinkClick r:id="rId3"/>
              </a:rPr>
              <a:t>/</a:t>
            </a:r>
            <a:r>
              <a:rPr lang="en-US" sz="2400" dirty="0">
                <a:solidFill>
                  <a:srgbClr val="000000"/>
                </a:solidFill>
                <a:effectLst/>
                <a:latin typeface="Simplified Arabic" panose="02020603050405020304" pitchFamily="18" charset="-78"/>
                <a:ea typeface="Calibri" panose="020F0502020204030204" pitchFamily="34" charset="0"/>
              </a:rPr>
              <a:t>  </a:t>
            </a:r>
            <a:r>
              <a:rPr lang="en-US" sz="2400" dirty="0">
                <a:effectLst/>
                <a:latin typeface="Simplified Arabic" panose="02020603050405020304" pitchFamily="18" charset="-78"/>
                <a:ea typeface="Calibri" panose="020F0502020204030204" pitchFamily="34" charset="0"/>
              </a:rPr>
              <a:t> </a:t>
            </a:r>
            <a:br>
              <a:rPr lang="en-US" sz="2400" dirty="0">
                <a:effectLst/>
                <a:latin typeface="Simplified Arabic" panose="02020603050405020304" pitchFamily="18" charset="-78"/>
                <a:ea typeface="Calibri" panose="020F0502020204030204" pitchFamily="34" charset="0"/>
              </a:rPr>
            </a:br>
            <a:r>
              <a:rPr lang="en-US" sz="2400" dirty="0">
                <a:solidFill>
                  <a:srgbClr val="000000"/>
                </a:solidFill>
                <a:effectLst/>
                <a:latin typeface="Simplified Arabic" panose="02020603050405020304" pitchFamily="18" charset="-78"/>
                <a:ea typeface="Calibri" panose="020F0502020204030204" pitchFamily="34" charset="0"/>
              </a:rPr>
              <a:t> </a:t>
            </a:r>
            <a:r>
              <a:rPr lang="en-US" sz="2000" u="sng" kern="0" dirty="0">
                <a:solidFill>
                  <a:srgbClr val="0000FF"/>
                </a:solidFill>
                <a:effectLst/>
                <a:latin typeface="Calibri" panose="020F0502020204030204" pitchFamily="34" charset="0"/>
                <a:ea typeface="Calibri" panose="020F0502020204030204" pitchFamily="34" charset="0"/>
                <a:cs typeface="Arial" panose="020B0604020202020204" pitchFamily="34" charset="0"/>
                <a:hlinkClick r:id="rId4"/>
              </a:rPr>
              <a:t>https://magic-</a:t>
            </a:r>
            <a:r>
              <a:rPr lang="en-US" sz="2000" u="sng" kern="0" dirty="0" err="1">
                <a:solidFill>
                  <a:srgbClr val="0000FF"/>
                </a:solidFill>
                <a:effectLst/>
                <a:latin typeface="Calibri" panose="020F0502020204030204" pitchFamily="34" charset="0"/>
                <a:ea typeface="Calibri" panose="020F0502020204030204" pitchFamily="34" charset="0"/>
                <a:cs typeface="Arial" panose="020B0604020202020204" pitchFamily="34" charset="0"/>
                <a:hlinkClick r:id="rId4"/>
              </a:rPr>
              <a:t>sketchpad.glitch.me</a:t>
            </a:r>
            <a:r>
              <a:rPr lang="en-US" sz="2000" kern="0" dirty="0">
                <a:effectLst/>
                <a:latin typeface="Calibri" panose="020F0502020204030204" pitchFamily="34" charset="0"/>
                <a:ea typeface="Calibri" panose="020F0502020204030204" pitchFamily="34" charset="0"/>
                <a:cs typeface="Arial" panose="020B0604020202020204" pitchFamily="34" charset="0"/>
              </a:rPr>
              <a:t> </a:t>
            </a:r>
            <a:br>
              <a:rPr lang="en-US" sz="2400" dirty="0">
                <a:effectLst/>
                <a:latin typeface="Simplified Arabic" panose="02020603050405020304" pitchFamily="18" charset="-78"/>
                <a:ea typeface="Calibri" panose="020F0502020204030204" pitchFamily="34" charset="0"/>
              </a:rPr>
            </a:br>
            <a:r>
              <a:rPr lang="en-US" sz="2400" dirty="0">
                <a:solidFill>
                  <a:srgbClr val="000000"/>
                </a:solidFill>
                <a:effectLst/>
                <a:latin typeface="Simplified Arabic" panose="02020603050405020304" pitchFamily="18" charset="-78"/>
                <a:ea typeface="Calibri" panose="020F0502020204030204" pitchFamily="34" charset="0"/>
              </a:rPr>
              <a:t>  </a:t>
            </a:r>
            <a:r>
              <a:rPr lang="en-US" sz="2000" u="sng" kern="0" dirty="0">
                <a:solidFill>
                  <a:srgbClr val="0000FF"/>
                </a:solidFill>
                <a:effectLst/>
                <a:latin typeface="Calibri" panose="020F0502020204030204" pitchFamily="34" charset="0"/>
                <a:ea typeface="Calibri" panose="020F0502020204030204" pitchFamily="34" charset="0"/>
                <a:cs typeface="Arial" panose="020B0604020202020204" pitchFamily="34" charset="0"/>
                <a:hlinkClick r:id="rId5"/>
              </a:rPr>
              <a:t>https://</a:t>
            </a:r>
            <a:r>
              <a:rPr lang="en-US" sz="2000" u="sng" kern="0" dirty="0" err="1">
                <a:solidFill>
                  <a:srgbClr val="0000FF"/>
                </a:solidFill>
                <a:effectLst/>
                <a:latin typeface="Calibri" panose="020F0502020204030204" pitchFamily="34" charset="0"/>
                <a:ea typeface="Calibri" panose="020F0502020204030204" pitchFamily="34" charset="0"/>
                <a:cs typeface="Arial" panose="020B0604020202020204" pitchFamily="34" charset="0"/>
                <a:hlinkClick r:id="rId5"/>
              </a:rPr>
              <a:t>quickdraw.withgoogle.com</a:t>
            </a:r>
            <a:r>
              <a:rPr lang="en-US" sz="2000" kern="0" dirty="0">
                <a:effectLst/>
                <a:latin typeface="Calibri" panose="020F0502020204030204" pitchFamily="34" charset="0"/>
                <a:ea typeface="Calibri" panose="020F0502020204030204" pitchFamily="34" charset="0"/>
                <a:cs typeface="Arial" panose="020B0604020202020204" pitchFamily="34" charset="0"/>
              </a:rPr>
              <a:t>  </a:t>
            </a:r>
            <a:br>
              <a:rPr lang="en-US" sz="2400" dirty="0">
                <a:effectLst/>
                <a:latin typeface="Simplified Arabic" panose="02020603050405020304" pitchFamily="18" charset="-78"/>
                <a:ea typeface="Calibri" panose="020F0502020204030204" pitchFamily="34" charset="0"/>
              </a:rPr>
            </a:br>
            <a:r>
              <a:rPr lang="en-US" sz="2400" dirty="0">
                <a:solidFill>
                  <a:srgbClr val="000000"/>
                </a:solidFill>
                <a:effectLst/>
                <a:latin typeface="Simplified Arabic" panose="02020603050405020304" pitchFamily="18" charset="-78"/>
                <a:ea typeface="Calibri" panose="020F0502020204030204" pitchFamily="34" charset="0"/>
              </a:rPr>
              <a:t> </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6"/>
              </a:rPr>
              <a:t>https://</a:t>
            </a:r>
            <a:r>
              <a:rPr lang="en-US" sz="2400" u="sng" kern="0"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6"/>
              </a:rPr>
              <a:t>www.craiyon.com</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6"/>
              </a:rPr>
              <a:t>/</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7D9F3FB-E88C-3A65-B9A4-736383D7BC70}"/>
              </a:ext>
            </a:extLst>
          </p:cNvPr>
          <p:cNvSpPr/>
          <p:nvPr/>
        </p:nvSpPr>
        <p:spPr>
          <a:xfrm>
            <a:off x="2943664" y="259590"/>
            <a:ext cx="5786006" cy="11251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dirty="0"/>
              <a:t>أدوات إنتاج المحتوى باستخدام الذكاء </a:t>
            </a:r>
            <a:r>
              <a:rPr lang="ar-EG" sz="4000" dirty="0" err="1"/>
              <a:t>الإصطناعي</a:t>
            </a:r>
            <a:endParaRPr lang="en-US" sz="4000" dirty="0"/>
          </a:p>
        </p:txBody>
      </p:sp>
    </p:spTree>
    <p:extLst>
      <p:ext uri="{BB962C8B-B14F-4D97-AF65-F5344CB8AC3E}">
        <p14:creationId xmlns:p14="http://schemas.microsoft.com/office/powerpoint/2010/main" val="3066782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08692" y="1728992"/>
            <a:ext cx="10541000" cy="4283417"/>
          </a:xfrm>
          <a:prstGeom prst="rect">
            <a:avLst/>
          </a:prstGeom>
          <a:noFill/>
        </p:spPr>
        <p:txBody>
          <a:bodyPr wrap="square" rtlCol="0">
            <a:spAutoFit/>
          </a:bodyPr>
          <a:lstStyle/>
          <a:p>
            <a:pPr algn="r" rtl="1">
              <a:lnSpc>
                <a:spcPct val="107000"/>
              </a:lnSpc>
              <a:spcAft>
                <a:spcPts val="800"/>
              </a:spcAft>
            </a:pPr>
            <a:r>
              <a:rPr lang="ar-SA" sz="24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أدوات ذكاء اصطناعي للأعمال</a:t>
            </a:r>
            <a:r>
              <a:rPr lang="en-US" sz="24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br>
              <a:rPr lang="en-US" sz="2400" dirty="0">
                <a:effectLst/>
                <a:latin typeface="Simplified Arabic" panose="02020603050405020304" pitchFamily="18" charset="-78"/>
                <a:ea typeface="Calibri" panose="020F0502020204030204" pitchFamily="34" charset="0"/>
              </a:rPr>
            </a:br>
            <a:r>
              <a:rPr lang="en-US" sz="2400" dirty="0">
                <a:solidFill>
                  <a:srgbClr val="000000"/>
                </a:solidFill>
                <a:effectLst/>
                <a:latin typeface="Simplified Arabic" panose="02020603050405020304" pitchFamily="18" charset="-78"/>
                <a:ea typeface="Calibri" panose="020F0502020204030204" pitchFamily="34" charset="0"/>
              </a:rPr>
              <a:t>1.      </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2"/>
              </a:rPr>
              <a:t>https://</a:t>
            </a:r>
            <a:r>
              <a:rPr lang="en-US" sz="2400" u="sng" kern="0"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2"/>
              </a:rPr>
              <a:t>namelix.com</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2"/>
              </a:rPr>
              <a:t>/</a:t>
            </a:r>
            <a:br>
              <a:rPr lang="en-US" sz="2400" dirty="0">
                <a:effectLst/>
                <a:latin typeface="Simplified Arabic" panose="02020603050405020304" pitchFamily="18" charset="-78"/>
                <a:ea typeface="Calibri" panose="020F0502020204030204" pitchFamily="34" charset="0"/>
              </a:rPr>
            </a:br>
            <a:r>
              <a:rPr lang="en-US" sz="2400" dirty="0">
                <a:solidFill>
                  <a:srgbClr val="000000"/>
                </a:solidFill>
                <a:effectLst/>
                <a:latin typeface="Simplified Arabic" panose="02020603050405020304" pitchFamily="18" charset="-78"/>
                <a:ea typeface="Calibri" panose="020F0502020204030204" pitchFamily="34" charset="0"/>
              </a:rPr>
              <a:t>2.      </a:t>
            </a:r>
            <a:r>
              <a:rPr lang="en-US" sz="2000" u="sng" kern="0" dirty="0">
                <a:solidFill>
                  <a:srgbClr val="0000FF"/>
                </a:solidFill>
                <a:effectLst/>
                <a:latin typeface="Calibri" panose="020F0502020204030204" pitchFamily="34" charset="0"/>
                <a:ea typeface="Calibri" panose="020F0502020204030204" pitchFamily="34" charset="0"/>
                <a:cs typeface="Arial" panose="020B0604020202020204" pitchFamily="34" charset="0"/>
                <a:hlinkClick r:id="rId3"/>
              </a:rPr>
              <a:t>https://</a:t>
            </a:r>
            <a:r>
              <a:rPr lang="en-US" sz="2000" u="sng" kern="0" dirty="0" err="1">
                <a:solidFill>
                  <a:srgbClr val="0000FF"/>
                </a:solidFill>
                <a:effectLst/>
                <a:latin typeface="Calibri" panose="020F0502020204030204" pitchFamily="34" charset="0"/>
                <a:ea typeface="Calibri" panose="020F0502020204030204" pitchFamily="34" charset="0"/>
                <a:cs typeface="Arial" panose="020B0604020202020204" pitchFamily="34" charset="0"/>
                <a:hlinkClick r:id="rId3"/>
              </a:rPr>
              <a:t>textio.com</a:t>
            </a:r>
            <a:r>
              <a:rPr lang="en-US" sz="2000" u="sng" kern="0" dirty="0">
                <a:solidFill>
                  <a:srgbClr val="0000FF"/>
                </a:solidFill>
                <a:effectLst/>
                <a:latin typeface="Calibri" panose="020F0502020204030204" pitchFamily="34" charset="0"/>
                <a:ea typeface="Calibri" panose="020F0502020204030204" pitchFamily="34" charset="0"/>
                <a:cs typeface="Arial" panose="020B0604020202020204" pitchFamily="34" charset="0"/>
                <a:hlinkClick r:id="rId3"/>
              </a:rPr>
              <a:t>/products/recruiting</a:t>
            </a:r>
            <a:r>
              <a:rPr lang="en-US" sz="2400" dirty="0">
                <a:effectLst/>
                <a:latin typeface="Simplified Arabic" panose="02020603050405020304" pitchFamily="18" charset="-78"/>
                <a:ea typeface="Calibri" panose="020F0502020204030204" pitchFamily="34" charset="0"/>
              </a:rPr>
              <a:t> </a:t>
            </a:r>
            <a:br>
              <a:rPr lang="en-US" sz="2400" dirty="0">
                <a:effectLst/>
                <a:latin typeface="Simplified Arabic" panose="02020603050405020304" pitchFamily="18" charset="-78"/>
                <a:ea typeface="Calibri" panose="020F0502020204030204" pitchFamily="34" charset="0"/>
              </a:rPr>
            </a:br>
            <a:r>
              <a:rPr lang="en-US" sz="2400" dirty="0">
                <a:solidFill>
                  <a:srgbClr val="000000"/>
                </a:solidFill>
                <a:effectLst/>
                <a:latin typeface="Simplified Arabic" panose="02020603050405020304" pitchFamily="18" charset="-78"/>
                <a:ea typeface="Calibri" panose="020F0502020204030204" pitchFamily="34" charset="0"/>
              </a:rPr>
              <a:t>3.      </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4"/>
              </a:rPr>
              <a:t>https://</a:t>
            </a:r>
            <a:r>
              <a:rPr lang="en-US" sz="2400" u="sng" kern="0"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4"/>
              </a:rPr>
              <a:t>flatlogic.com</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4"/>
              </a:rPr>
              <a:t>/</a:t>
            </a:r>
            <a:br>
              <a:rPr lang="en-US" sz="2400" dirty="0">
                <a:effectLst/>
                <a:latin typeface="Simplified Arabic" panose="02020603050405020304" pitchFamily="18" charset="-78"/>
                <a:ea typeface="Calibri" panose="020F0502020204030204" pitchFamily="34" charset="0"/>
              </a:rPr>
            </a:br>
            <a:r>
              <a:rPr lang="en-US" sz="2400" dirty="0">
                <a:solidFill>
                  <a:srgbClr val="000000"/>
                </a:solidFill>
                <a:effectLst/>
                <a:latin typeface="Simplified Arabic" panose="02020603050405020304" pitchFamily="18" charset="-78"/>
                <a:ea typeface="Calibri" panose="020F0502020204030204" pitchFamily="34" charset="0"/>
              </a:rPr>
              <a:t>4.      </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5"/>
              </a:rPr>
              <a:t>https://</a:t>
            </a:r>
            <a:r>
              <a:rPr lang="en-US" sz="2400" u="sng" kern="0"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5"/>
              </a:rPr>
              <a:t>weblium.com</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5"/>
              </a:rPr>
              <a:t>/</a:t>
            </a:r>
            <a:br>
              <a:rPr lang="en-US" sz="2400" dirty="0">
                <a:effectLst/>
                <a:latin typeface="Simplified Arabic" panose="02020603050405020304" pitchFamily="18" charset="-78"/>
                <a:ea typeface="Calibri" panose="020F0502020204030204" pitchFamily="34" charset="0"/>
              </a:rPr>
            </a:br>
            <a:r>
              <a:rPr lang="en-US" sz="2400" dirty="0">
                <a:solidFill>
                  <a:srgbClr val="000000"/>
                </a:solidFill>
                <a:effectLst/>
                <a:latin typeface="Simplified Arabic" panose="02020603050405020304" pitchFamily="18" charset="-78"/>
                <a:ea typeface="Calibri" panose="020F0502020204030204" pitchFamily="34" charset="0"/>
              </a:rPr>
              <a:t>5.      </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6"/>
              </a:rPr>
              <a:t>https://</a:t>
            </a:r>
            <a:r>
              <a:rPr lang="en-US" sz="2400" u="sng" kern="0"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6"/>
              </a:rPr>
              <a:t>www.zoho.com</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6"/>
              </a:rPr>
              <a:t>/</a:t>
            </a:r>
            <a:r>
              <a:rPr lang="en-US" sz="2400" u="sng" kern="0"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6"/>
              </a:rPr>
              <a:t>zia</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6"/>
              </a:rPr>
              <a:t>/</a:t>
            </a:r>
            <a:br>
              <a:rPr lang="en-US" sz="2400" dirty="0">
                <a:effectLst/>
                <a:latin typeface="Simplified Arabic" panose="02020603050405020304" pitchFamily="18" charset="-78"/>
                <a:ea typeface="Calibri" panose="020F0502020204030204" pitchFamily="34" charset="0"/>
              </a:rPr>
            </a:br>
            <a:r>
              <a:rPr lang="en-US" sz="2400" dirty="0">
                <a:solidFill>
                  <a:srgbClr val="000000"/>
                </a:solidFill>
                <a:effectLst/>
                <a:latin typeface="Simplified Arabic" panose="02020603050405020304" pitchFamily="18" charset="-78"/>
                <a:ea typeface="Calibri" panose="020F0502020204030204" pitchFamily="34" charset="0"/>
              </a:rPr>
              <a:t>6.      </a:t>
            </a:r>
            <a:r>
              <a:rPr lang="en-US" sz="2000" u="sng" kern="0" dirty="0">
                <a:solidFill>
                  <a:srgbClr val="0000FF"/>
                </a:solidFill>
                <a:effectLst/>
                <a:latin typeface="Calibri" panose="020F0502020204030204" pitchFamily="34" charset="0"/>
                <a:ea typeface="Calibri" panose="020F0502020204030204" pitchFamily="34" charset="0"/>
                <a:cs typeface="Arial" panose="020B0604020202020204" pitchFamily="34" charset="0"/>
                <a:hlinkClick r:id="rId7"/>
              </a:rPr>
              <a:t>https://</a:t>
            </a:r>
            <a:r>
              <a:rPr lang="en-US" sz="2000" u="sng" kern="0" dirty="0" err="1">
                <a:solidFill>
                  <a:srgbClr val="0000FF"/>
                </a:solidFill>
                <a:effectLst/>
                <a:latin typeface="Calibri" panose="020F0502020204030204" pitchFamily="34" charset="0"/>
                <a:ea typeface="Calibri" panose="020F0502020204030204" pitchFamily="34" charset="0"/>
                <a:cs typeface="Arial" panose="020B0604020202020204" pitchFamily="34" charset="0"/>
                <a:hlinkClick r:id="rId7"/>
              </a:rPr>
              <a:t>www.boost.ai</a:t>
            </a:r>
            <a:r>
              <a:rPr lang="en-US" sz="2000" u="sng" kern="0" dirty="0">
                <a:solidFill>
                  <a:srgbClr val="0000FF"/>
                </a:solidFill>
                <a:effectLst/>
                <a:latin typeface="Calibri" panose="020F0502020204030204" pitchFamily="34" charset="0"/>
                <a:ea typeface="Calibri" panose="020F0502020204030204" pitchFamily="34" charset="0"/>
                <a:cs typeface="Arial" panose="020B0604020202020204" pitchFamily="34" charset="0"/>
                <a:hlinkClick r:id="rId7"/>
              </a:rPr>
              <a:t>/product/conversational-ai-platform</a:t>
            </a:r>
            <a:r>
              <a:rPr lang="en-US" sz="2400" dirty="0">
                <a:effectLst/>
                <a:latin typeface="Simplified Arabic" panose="02020603050405020304" pitchFamily="18" charset="-78"/>
                <a:ea typeface="Calibri" panose="020F0502020204030204" pitchFamily="34" charset="0"/>
              </a:rPr>
              <a:t> </a:t>
            </a:r>
            <a:br>
              <a:rPr lang="en-US" sz="2400" dirty="0">
                <a:effectLst/>
                <a:latin typeface="Simplified Arabic" panose="02020603050405020304" pitchFamily="18" charset="-78"/>
                <a:ea typeface="Calibri" panose="020F0502020204030204" pitchFamily="34" charset="0"/>
              </a:rPr>
            </a:br>
            <a:r>
              <a:rPr lang="en-US" sz="2400" dirty="0">
                <a:solidFill>
                  <a:srgbClr val="000000"/>
                </a:solidFill>
                <a:effectLst/>
                <a:latin typeface="Simplified Arabic" panose="02020603050405020304" pitchFamily="18" charset="-78"/>
                <a:ea typeface="Calibri" panose="020F0502020204030204" pitchFamily="34" charset="0"/>
              </a:rPr>
              <a:t>7.      </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8"/>
              </a:rPr>
              <a:t>https://</a:t>
            </a:r>
            <a:r>
              <a:rPr lang="en-US" sz="2400" u="sng" kern="0"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8"/>
              </a:rPr>
              <a:t>www.radintel.ai</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8"/>
              </a:rPr>
              <a:t>/</a:t>
            </a:r>
            <a:br>
              <a:rPr lang="en-US" sz="2400" dirty="0">
                <a:effectLst/>
                <a:latin typeface="Simplified Arabic" panose="02020603050405020304" pitchFamily="18" charset="-78"/>
                <a:ea typeface="Calibri" panose="020F0502020204030204" pitchFamily="34" charset="0"/>
              </a:rPr>
            </a:br>
            <a:r>
              <a:rPr lang="en-US" sz="2400" dirty="0">
                <a:solidFill>
                  <a:srgbClr val="000000"/>
                </a:solidFill>
                <a:effectLst/>
                <a:latin typeface="Simplified Arabic" panose="02020603050405020304" pitchFamily="18" charset="-78"/>
                <a:ea typeface="Calibri" panose="020F0502020204030204" pitchFamily="34" charset="0"/>
              </a:rPr>
              <a:t>8.      </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9"/>
              </a:rPr>
              <a:t>https://</a:t>
            </a:r>
            <a:r>
              <a:rPr lang="en-US" sz="2400" u="sng" kern="0"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9"/>
              </a:rPr>
              <a:t>digitalgenius.com</a:t>
            </a:r>
            <a:r>
              <a:rPr lang="en-US" sz="2400" u="sng" kern="0"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9"/>
              </a:rPr>
              <a:t>/</a:t>
            </a:r>
            <a:br>
              <a:rPr lang="en-US" sz="2400" dirty="0">
                <a:effectLst/>
                <a:latin typeface="Simplified Arabic" panose="02020603050405020304" pitchFamily="18" charset="-78"/>
                <a:ea typeface="Calibri" panose="020F0502020204030204" pitchFamily="34" charset="0"/>
              </a:rPr>
            </a:br>
            <a:r>
              <a:rPr lang="en-US" sz="2400" dirty="0">
                <a:solidFill>
                  <a:srgbClr val="000000"/>
                </a:solidFill>
                <a:effectLst/>
                <a:latin typeface="Simplified Arabic" panose="02020603050405020304" pitchFamily="18" charset="-78"/>
                <a:ea typeface="Calibri" panose="020F0502020204030204" pitchFamily="34" charset="0"/>
              </a:rPr>
              <a:t>9.   </a:t>
            </a:r>
            <a:r>
              <a:rPr lang="en-US" sz="2400" dirty="0">
                <a:effectLst/>
                <a:latin typeface="Simplified Arabic" panose="02020603050405020304" pitchFamily="18" charset="-78"/>
                <a:ea typeface="Calibri" panose="020F0502020204030204" pitchFamily="34" charset="0"/>
              </a:rPr>
              <a:t> </a:t>
            </a:r>
            <a:r>
              <a:rPr lang="en-US" sz="2400" u="sng" dirty="0">
                <a:solidFill>
                  <a:srgbClr val="0000FF"/>
                </a:solidFill>
                <a:effectLst/>
                <a:latin typeface="Simplified Arabic" panose="02020603050405020304" pitchFamily="18" charset="-78"/>
                <a:ea typeface="Calibri" panose="020F0502020204030204" pitchFamily="34" charset="0"/>
                <a:hlinkClick r:id="rId10"/>
              </a:rPr>
              <a:t>https://</a:t>
            </a:r>
            <a:r>
              <a:rPr lang="en-US" sz="2400" u="sng" dirty="0" err="1">
                <a:solidFill>
                  <a:srgbClr val="0000FF"/>
                </a:solidFill>
                <a:effectLst/>
                <a:latin typeface="Simplified Arabic" panose="02020603050405020304" pitchFamily="18" charset="-78"/>
                <a:ea typeface="Calibri" panose="020F0502020204030204" pitchFamily="34" charset="0"/>
                <a:hlinkClick r:id="rId10"/>
              </a:rPr>
              <a:t>www.conversica.com</a:t>
            </a:r>
            <a:r>
              <a:rPr lang="en-US" sz="2400" dirty="0">
                <a:effectLst/>
                <a:latin typeface="Simplified Arabic" panose="02020603050405020304" pitchFamily="18" charset="-78"/>
                <a:ea typeface="Calibri" panose="020F0502020204030204" pitchFamily="34"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7D9F3FB-E88C-3A65-B9A4-736383D7BC70}"/>
              </a:ext>
            </a:extLst>
          </p:cNvPr>
          <p:cNvSpPr/>
          <p:nvPr/>
        </p:nvSpPr>
        <p:spPr>
          <a:xfrm>
            <a:off x="2943664" y="259590"/>
            <a:ext cx="5786006" cy="11251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dirty="0"/>
              <a:t>أدوات إنتاج المحتوى باستخدام الذكاء </a:t>
            </a:r>
            <a:r>
              <a:rPr lang="ar-EG" sz="4000" dirty="0" err="1"/>
              <a:t>الإصطناعي</a:t>
            </a:r>
            <a:endParaRPr lang="en-US" sz="4000" dirty="0"/>
          </a:p>
        </p:txBody>
      </p:sp>
    </p:spTree>
    <p:extLst>
      <p:ext uri="{BB962C8B-B14F-4D97-AF65-F5344CB8AC3E}">
        <p14:creationId xmlns:p14="http://schemas.microsoft.com/office/powerpoint/2010/main" val="1532556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155119"/>
            <a:ext cx="10541000" cy="3356303"/>
          </a:xfrm>
          <a:prstGeom prst="rect">
            <a:avLst/>
          </a:prstGeom>
          <a:noFill/>
        </p:spPr>
        <p:txBody>
          <a:bodyPr wrap="square" rtlCol="0">
            <a:spAutoFit/>
          </a:bodyPr>
          <a:lstStyle/>
          <a:p>
            <a:pPr algn="r" rtl="1">
              <a:lnSpc>
                <a:spcPct val="107000"/>
              </a:lnSpc>
              <a:spcAft>
                <a:spcPts val="800"/>
              </a:spcAft>
            </a:pPr>
            <a:r>
              <a:rPr lang="ar-SA" sz="24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أدوات للبحث بالذكاء الاصطناعي</a:t>
            </a:r>
            <a:r>
              <a:rPr lang="en-US" sz="24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algn="l" rtl="1">
              <a:lnSpc>
                <a:spcPct val="107000"/>
              </a:lnSpc>
              <a:spcAft>
                <a:spcPts val="800"/>
              </a:spcAft>
            </a:pPr>
            <a:br>
              <a:rPr lang="en-US" sz="2400" dirty="0">
                <a:effectLst/>
                <a:latin typeface="Simplified Arabic" panose="02020603050405020304" pitchFamily="18" charset="-78"/>
                <a:ea typeface="Calibri" panose="020F0502020204030204" pitchFamily="34" charset="0"/>
                <a:cs typeface="Arial" panose="020B0604020202020204" pitchFamily="34" charset="0"/>
              </a:rPr>
            </a:br>
            <a:r>
              <a:rPr lang="en-US" sz="24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1.      </a:t>
            </a:r>
            <a:r>
              <a:rPr lang="en-US" sz="2400" u="sng"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2"/>
              </a:rPr>
              <a:t>https://</a:t>
            </a:r>
            <a:r>
              <a:rPr lang="en-US" sz="2400" u="sng"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2"/>
              </a:rPr>
              <a:t>www.genei.io</a:t>
            </a:r>
            <a:r>
              <a:rPr lang="en-US" sz="2400" u="sng"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2"/>
              </a:rPr>
              <a:t>/</a:t>
            </a:r>
            <a:br>
              <a:rPr lang="en-US" sz="2400" dirty="0">
                <a:effectLst/>
                <a:latin typeface="Simplified Arabic" panose="02020603050405020304" pitchFamily="18" charset="-78"/>
                <a:ea typeface="Calibri" panose="020F0502020204030204" pitchFamily="34" charset="0"/>
                <a:cs typeface="Arial" panose="020B0604020202020204" pitchFamily="34" charset="0"/>
              </a:rPr>
            </a:br>
            <a:r>
              <a:rPr lang="en-US" sz="24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2.      </a:t>
            </a:r>
            <a:r>
              <a:rPr lang="en-US" sz="2400" u="sng"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3"/>
              </a:rPr>
              <a:t>https://</a:t>
            </a:r>
            <a:r>
              <a:rPr lang="en-US" sz="2400" u="sng"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3"/>
              </a:rPr>
              <a:t>iris.ai</a:t>
            </a:r>
            <a:r>
              <a:rPr lang="en-US" sz="2400" u="sng"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3"/>
              </a:rPr>
              <a:t>/</a:t>
            </a:r>
            <a:br>
              <a:rPr lang="en-US" sz="2400" dirty="0">
                <a:effectLst/>
                <a:latin typeface="Simplified Arabic" panose="02020603050405020304" pitchFamily="18" charset="-78"/>
                <a:ea typeface="Calibri" panose="020F0502020204030204" pitchFamily="34" charset="0"/>
                <a:cs typeface="Arial" panose="020B0604020202020204" pitchFamily="34" charset="0"/>
              </a:rPr>
            </a:br>
            <a:r>
              <a:rPr lang="en-US" sz="24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3.     </a:t>
            </a:r>
            <a:r>
              <a:rPr lang="en-US" sz="2400" u="sng"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hlinkClick r:id="rId4"/>
              </a:rPr>
              <a:t>https://</a:t>
            </a:r>
            <a:r>
              <a:rPr lang="en-US" sz="2400" u="sng" dirty="0" err="1">
                <a:solidFill>
                  <a:srgbClr val="000000"/>
                </a:solidFill>
                <a:effectLst/>
                <a:latin typeface="Simplified Arabic" panose="02020603050405020304" pitchFamily="18" charset="-78"/>
                <a:ea typeface="Calibri" panose="020F0502020204030204" pitchFamily="34" charset="0"/>
                <a:cs typeface="Arial" panose="020B0604020202020204" pitchFamily="34" charset="0"/>
                <a:hlinkClick r:id="rId4"/>
              </a:rPr>
              <a:t>www.semanticscholar.org</a:t>
            </a:r>
            <a:r>
              <a:rPr lang="en-US" sz="2400" u="sng"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hlinkClick r:id="rId4"/>
              </a:rPr>
              <a:t>/</a:t>
            </a:r>
            <a:r>
              <a:rPr lang="en-US" sz="24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a:t>
            </a:r>
            <a:r>
              <a:rPr lang="en-US" sz="2400" dirty="0">
                <a:effectLst/>
                <a:latin typeface="Simplified Arabic" panose="02020603050405020304" pitchFamily="18" charset="-78"/>
                <a:ea typeface="Calibri" panose="020F0502020204030204" pitchFamily="34" charset="0"/>
                <a:cs typeface="Arial" panose="020B0604020202020204" pitchFamily="34" charset="0"/>
              </a:rPr>
              <a:t> </a:t>
            </a:r>
            <a:br>
              <a:rPr lang="en-US" sz="2400" dirty="0">
                <a:effectLst/>
                <a:latin typeface="Simplified Arabic" panose="02020603050405020304" pitchFamily="18" charset="-78"/>
                <a:ea typeface="Calibri" panose="020F0502020204030204" pitchFamily="34" charset="0"/>
                <a:cs typeface="Arial" panose="020B0604020202020204" pitchFamily="34" charset="0"/>
              </a:rPr>
            </a:br>
            <a:r>
              <a:rPr lang="en-US" sz="24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4.      </a:t>
            </a:r>
            <a:r>
              <a:rPr lang="en-US" sz="2400" u="sng"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5"/>
              </a:rPr>
              <a:t>https://</a:t>
            </a:r>
            <a:r>
              <a:rPr lang="en-US" sz="2400" u="sng"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5"/>
              </a:rPr>
              <a:t>elicit.org</a:t>
            </a:r>
            <a:r>
              <a:rPr lang="en-US" sz="2400" u="sng"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5"/>
              </a:rPr>
              <a:t>/</a:t>
            </a:r>
            <a:br>
              <a:rPr lang="en-US" sz="2400" dirty="0">
                <a:effectLst/>
                <a:latin typeface="Simplified Arabic" panose="02020603050405020304" pitchFamily="18" charset="-78"/>
                <a:ea typeface="Calibri" panose="020F0502020204030204" pitchFamily="34" charset="0"/>
                <a:cs typeface="Arial" panose="020B0604020202020204" pitchFamily="34" charset="0"/>
              </a:rPr>
            </a:br>
            <a:r>
              <a:rPr lang="en-US" sz="24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5.      </a:t>
            </a:r>
            <a:r>
              <a:rPr lang="en-US" sz="2400" u="sng"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6"/>
              </a:rPr>
              <a:t>https://</a:t>
            </a:r>
            <a:r>
              <a:rPr lang="en-US" sz="2400" u="sng" dirty="0" err="1">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6"/>
              </a:rPr>
              <a:t>www.wizdom.ai</a:t>
            </a:r>
            <a:r>
              <a:rPr lang="en-US" sz="2400" u="sng" dirty="0">
                <a:solidFill>
                  <a:srgbClr val="0000FF"/>
                </a:solidFill>
                <a:effectLst/>
                <a:latin typeface="Simplified Arabic" panose="02020603050405020304" pitchFamily="18" charset="-78"/>
                <a:ea typeface="Calibri" panose="020F0502020204030204" pitchFamily="34" charset="0"/>
                <a:cs typeface="Arial" panose="020B0604020202020204" pitchFamily="34" charset="0"/>
                <a:hlinkClick r:id="rId6"/>
              </a:rPr>
              <a:t>/</a:t>
            </a:r>
            <a:br>
              <a:rPr lang="en-US" sz="2400" dirty="0">
                <a:effectLst/>
                <a:latin typeface="Simplified Arabic" panose="02020603050405020304" pitchFamily="18" charset="-78"/>
                <a:ea typeface="Calibri" panose="020F0502020204030204" pitchFamily="34" charset="0"/>
                <a:cs typeface="Arial" panose="020B0604020202020204" pitchFamily="34" charset="0"/>
              </a:rPr>
            </a:br>
            <a:r>
              <a:rPr lang="en-US" sz="2400"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7D9F3FB-E88C-3A65-B9A4-736383D7BC70}"/>
              </a:ext>
            </a:extLst>
          </p:cNvPr>
          <p:cNvSpPr/>
          <p:nvPr/>
        </p:nvSpPr>
        <p:spPr>
          <a:xfrm>
            <a:off x="2943664" y="259590"/>
            <a:ext cx="5786006" cy="11251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dirty="0"/>
              <a:t>أدوات إنتاج المحتوى باستخدام الذكاء </a:t>
            </a:r>
            <a:r>
              <a:rPr lang="ar-EG" sz="4000" dirty="0" err="1"/>
              <a:t>الإصطناعي</a:t>
            </a:r>
            <a:endParaRPr lang="en-US" sz="4000" dirty="0"/>
          </a:p>
        </p:txBody>
      </p:sp>
    </p:spTree>
    <p:extLst>
      <p:ext uri="{BB962C8B-B14F-4D97-AF65-F5344CB8AC3E}">
        <p14:creationId xmlns:p14="http://schemas.microsoft.com/office/powerpoint/2010/main" val="217883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452278" y="1716463"/>
            <a:ext cx="6725745" cy="923330"/>
          </a:xfrm>
          <a:prstGeom prst="rect">
            <a:avLst/>
          </a:prstGeom>
          <a:noFill/>
        </p:spPr>
        <p:txBody>
          <a:bodyPr wrap="square" rtlCol="0">
            <a:spAutoFit/>
          </a:bodyPr>
          <a:lstStyle/>
          <a:p>
            <a:pPr algn="ctr" rtl="1"/>
            <a:r>
              <a:rPr lang="ar-EG" sz="5400" dirty="0">
                <a:solidFill>
                  <a:srgbClr val="FF0000"/>
                </a:solidFill>
                <a:latin typeface="Times New Roman" panose="02020603050405020304" pitchFamily="18" charset="0"/>
                <a:cs typeface="Times New Roman" panose="02020603050405020304" pitchFamily="18" charset="0"/>
              </a:rPr>
              <a:t>تطبيقات عملية</a:t>
            </a:r>
            <a:endParaRPr lang="ar-SA" sz="4800" dirty="0">
              <a:solidFill>
                <a:srgbClr val="FF000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D9D211CA-27DB-6BC2-27F9-F6735B6835C1}"/>
              </a:ext>
            </a:extLst>
          </p:cNvPr>
          <p:cNvPicPr>
            <a:picLocks noChangeAspect="1"/>
          </p:cNvPicPr>
          <p:nvPr/>
        </p:nvPicPr>
        <p:blipFill>
          <a:blip r:embed="rId3"/>
          <a:stretch>
            <a:fillRect/>
          </a:stretch>
        </p:blipFill>
        <p:spPr>
          <a:xfrm>
            <a:off x="4301804" y="2498828"/>
            <a:ext cx="3443672" cy="3438760"/>
          </a:xfrm>
          <a:prstGeom prst="rect">
            <a:avLst/>
          </a:prstGeom>
        </p:spPr>
      </p:pic>
    </p:spTree>
    <p:extLst>
      <p:ext uri="{BB962C8B-B14F-4D97-AF65-F5344CB8AC3E}">
        <p14:creationId xmlns:p14="http://schemas.microsoft.com/office/powerpoint/2010/main" val="2637436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246769"/>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إ</a:t>
            </a:r>
            <a:r>
              <a:rPr lang="ar-SA" sz="2400" dirty="0">
                <a:solidFill>
                  <a:srgbClr val="2D3956"/>
                </a:solidFill>
                <a:latin typeface="Times New Roman" panose="02020603050405020304" pitchFamily="18" charset="0"/>
                <a:cs typeface="Times New Roman" panose="02020603050405020304" pitchFamily="18" charset="0"/>
              </a:rPr>
              <a:t>نتاج المحتوى باستخدام الذكاء الاصطناعي أصبح أمرًا ذا أهمية كبيرة في عصرنا الحالي. يعتبر الذكاء الاصطناعي أداة قوية يمكن استخدامها لتحسين جودة وكفاءة إنتاج المحتوى في مختلف المجالات.</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و</a:t>
            </a:r>
            <a:r>
              <a:rPr lang="ar-SA" sz="2400" dirty="0">
                <a:solidFill>
                  <a:srgbClr val="2D3956"/>
                </a:solidFill>
                <a:latin typeface="Times New Roman" panose="02020603050405020304" pitchFamily="18" charset="0"/>
                <a:cs typeface="Times New Roman" panose="02020603050405020304" pitchFamily="18" charset="0"/>
              </a:rPr>
              <a:t>بشكل عام، يمكن القول إن استخدام الذكاء الاصطناعي في إنتاج المحتوى يعزز الكفاءة والإنتاجية، ويساهم في تحسين جودة المحتوى وتجربة المستخدم، ويفتح أبوابًا جديدة للإبداع والتفاعل في مجالات متعددة.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7D9F3FB-E88C-3A65-B9A4-736383D7BC70}"/>
              </a:ext>
            </a:extLst>
          </p:cNvPr>
          <p:cNvSpPr/>
          <p:nvPr/>
        </p:nvSpPr>
        <p:spPr>
          <a:xfrm>
            <a:off x="2943664" y="259590"/>
            <a:ext cx="5786006" cy="1125123"/>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ar-EG" sz="4000" dirty="0"/>
              <a:t>الخلاصة</a:t>
            </a:r>
            <a:endParaRPr lang="en-US" sz="4000" dirty="0"/>
          </a:p>
        </p:txBody>
      </p:sp>
    </p:spTree>
    <p:extLst>
      <p:ext uri="{BB962C8B-B14F-4D97-AF65-F5344CB8AC3E}">
        <p14:creationId xmlns:p14="http://schemas.microsoft.com/office/powerpoint/2010/main" val="4152536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088995" y="2078951"/>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955</TotalTime>
  <Words>1957</Words>
  <Application>Microsoft Office PowerPoint</Application>
  <PresentationFormat>Widescreen</PresentationFormat>
  <Paragraphs>200</Paragraphs>
  <Slides>32</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Arial</vt:lpstr>
      <vt:lpstr>Calibri</vt:lpstr>
      <vt:lpstr>Calibri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25</cp:revision>
  <dcterms:created xsi:type="dcterms:W3CDTF">2023-04-29T09:08:23Z</dcterms:created>
  <dcterms:modified xsi:type="dcterms:W3CDTF">2023-11-09T10:47:19Z</dcterms:modified>
</cp:coreProperties>
</file>