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3"/>
  </p:notesMasterIdLst>
  <p:handoutMasterIdLst>
    <p:handoutMasterId r:id="rId34"/>
  </p:handoutMasterIdLst>
  <p:sldIdLst>
    <p:sldId id="303" r:id="rId5"/>
    <p:sldId id="901" r:id="rId6"/>
    <p:sldId id="902" r:id="rId7"/>
    <p:sldId id="915" r:id="rId8"/>
    <p:sldId id="916" r:id="rId9"/>
    <p:sldId id="917" r:id="rId10"/>
    <p:sldId id="906" r:id="rId11"/>
    <p:sldId id="911" r:id="rId12"/>
    <p:sldId id="920" r:id="rId13"/>
    <p:sldId id="909" r:id="rId14"/>
    <p:sldId id="666" r:id="rId15"/>
    <p:sldId id="923" r:id="rId16"/>
    <p:sldId id="924" r:id="rId17"/>
    <p:sldId id="925" r:id="rId18"/>
    <p:sldId id="926" r:id="rId19"/>
    <p:sldId id="927" r:id="rId20"/>
    <p:sldId id="928" r:id="rId21"/>
    <p:sldId id="929" r:id="rId22"/>
    <p:sldId id="930" r:id="rId23"/>
    <p:sldId id="931" r:id="rId24"/>
    <p:sldId id="932" r:id="rId25"/>
    <p:sldId id="933" r:id="rId26"/>
    <p:sldId id="934" r:id="rId27"/>
    <p:sldId id="935" r:id="rId28"/>
    <p:sldId id="936" r:id="rId29"/>
    <p:sldId id="937" r:id="rId30"/>
    <p:sldId id="943" r:id="rId31"/>
    <p:sldId id="944"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901"/>
            <p14:sldId id="902"/>
            <p14:sldId id="915"/>
            <p14:sldId id="916"/>
            <p14:sldId id="917"/>
            <p14:sldId id="906"/>
            <p14:sldId id="911"/>
            <p14:sldId id="920"/>
            <p14:sldId id="909"/>
            <p14:sldId id="666"/>
            <p14:sldId id="923"/>
            <p14:sldId id="924"/>
            <p14:sldId id="925"/>
            <p14:sldId id="926"/>
            <p14:sldId id="927"/>
            <p14:sldId id="928"/>
            <p14:sldId id="929"/>
            <p14:sldId id="930"/>
            <p14:sldId id="931"/>
            <p14:sldId id="932"/>
            <p14:sldId id="933"/>
            <p14:sldId id="934"/>
            <p14:sldId id="935"/>
            <p14:sldId id="936"/>
            <p14:sldId id="937"/>
            <p14:sldId id="943"/>
            <p14:sldId id="94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assel Alhassan" initials="BA" lastIdx="1" clrIdx="0">
    <p:extLst>
      <p:ext uri="{19B8F6BF-5375-455C-9EA6-DF929625EA0E}">
        <p15:presenceInfo xmlns:p15="http://schemas.microsoft.com/office/powerpoint/2012/main" userId="67f3a058f539cc27"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58221"/>
    <a:srgbClr val="2D3956"/>
    <a:srgbClr val="FAC748"/>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43486" autoAdjust="0"/>
    <p:restoredTop sz="64613" autoAdjust="0"/>
  </p:normalViewPr>
  <p:slideViewPr>
    <p:cSldViewPr snapToGrid="0">
      <p:cViewPr varScale="1">
        <p:scale>
          <a:sx n="53" d="100"/>
          <a:sy n="53" d="100"/>
        </p:scale>
        <p:origin x="869" y="4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commentAuthors" Target="commentAuthors.xml"/><Relationship Id="rId8" Type="http://schemas.openxmlformats.org/officeDocument/2006/relationships/slide" Target="slides/slide4.xml"/><Relationship Id="rId3"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ACF21B9-931F-4F32-8BA5-4413A83CDF64}" type="doc">
      <dgm:prSet loTypeId="urn:microsoft.com/office/officeart/2005/8/layout/process1" loCatId="process" qsTypeId="urn:microsoft.com/office/officeart/2005/8/quickstyle/simple2" qsCatId="simple" csTypeId="urn:microsoft.com/office/officeart/2005/8/colors/accent3_1" csCatId="accent3" phldr="1"/>
      <dgm:spPr/>
      <dgm:t>
        <a:bodyPr/>
        <a:lstStyle/>
        <a:p>
          <a:pPr rtl="1"/>
          <a:endParaRPr lang="ar-SY"/>
        </a:p>
      </dgm:t>
    </dgm:pt>
    <dgm:pt modelId="{03D7F865-270F-49DE-97CD-80C193A678EA}">
      <dgm:prSet phldrT="[نص]" custT="1"/>
      <dgm:spPr/>
      <dgm:t>
        <a:bodyPr/>
        <a:lstStyle/>
        <a:p>
          <a:pPr rtl="1"/>
          <a:r>
            <a:rPr lang="en-US" sz="3600" dirty="0"/>
            <a:t>S.V = BCWP – BCWS = +</a:t>
          </a:r>
          <a:r>
            <a:rPr lang="en-US" sz="3600" dirty="0" err="1"/>
            <a:t>ve</a:t>
          </a:r>
          <a:endParaRPr lang="ar-SY" sz="3600" dirty="0"/>
        </a:p>
      </dgm:t>
    </dgm:pt>
    <dgm:pt modelId="{F93BF314-9367-40A8-8D50-6A62DE753904}" type="parTrans" cxnId="{82CF4EEC-2B4E-49C8-9FFB-001C5D4BD1EB}">
      <dgm:prSet/>
      <dgm:spPr/>
      <dgm:t>
        <a:bodyPr/>
        <a:lstStyle/>
        <a:p>
          <a:pPr rtl="1"/>
          <a:endParaRPr lang="ar-SY"/>
        </a:p>
      </dgm:t>
    </dgm:pt>
    <dgm:pt modelId="{CF12E803-0E05-45ED-89AD-020117DEC191}" type="sibTrans" cxnId="{82CF4EEC-2B4E-49C8-9FFB-001C5D4BD1EB}">
      <dgm:prSet/>
      <dgm:spPr/>
      <dgm:t>
        <a:bodyPr/>
        <a:lstStyle/>
        <a:p>
          <a:pPr rtl="1"/>
          <a:endParaRPr lang="ar-SY"/>
        </a:p>
      </dgm:t>
    </dgm:pt>
    <dgm:pt modelId="{FBF631CA-AAFF-415E-8786-ADF9A043776D}">
      <dgm:prSet phldrT="[نص]" custT="1"/>
      <dgm:spPr/>
      <dgm:t>
        <a:bodyPr/>
        <a:lstStyle/>
        <a:p>
          <a:pPr rtl="1"/>
          <a:r>
            <a:rPr lang="en-US" sz="3600" kern="1200" dirty="0">
              <a:solidFill>
                <a:prstClr val="black">
                  <a:hueOff val="0"/>
                  <a:satOff val="0"/>
                  <a:lumOff val="0"/>
                  <a:alphaOff val="0"/>
                </a:prstClr>
              </a:solidFill>
              <a:latin typeface="Calibri"/>
              <a:ea typeface="+mn-ea"/>
              <a:cs typeface="+mn-cs"/>
            </a:rPr>
            <a:t>Ahead</a:t>
          </a:r>
          <a:endParaRPr lang="ar-SY" sz="3600" kern="1200" dirty="0">
            <a:solidFill>
              <a:prstClr val="black">
                <a:hueOff val="0"/>
                <a:satOff val="0"/>
                <a:lumOff val="0"/>
                <a:alphaOff val="0"/>
              </a:prstClr>
            </a:solidFill>
            <a:latin typeface="Calibri"/>
            <a:ea typeface="+mn-ea"/>
            <a:cs typeface="+mn-cs"/>
          </a:endParaRPr>
        </a:p>
      </dgm:t>
    </dgm:pt>
    <dgm:pt modelId="{84989BFD-2D2C-4F71-A3D6-390462D92F9F}" type="parTrans" cxnId="{3394BD89-31CD-4119-9817-1D3DFB6CAD8E}">
      <dgm:prSet/>
      <dgm:spPr/>
      <dgm:t>
        <a:bodyPr/>
        <a:lstStyle/>
        <a:p>
          <a:pPr rtl="1"/>
          <a:endParaRPr lang="ar-SY"/>
        </a:p>
      </dgm:t>
    </dgm:pt>
    <dgm:pt modelId="{7523A223-5610-4698-B919-CCDE53043567}" type="sibTrans" cxnId="{3394BD89-31CD-4119-9817-1D3DFB6CAD8E}">
      <dgm:prSet/>
      <dgm:spPr/>
      <dgm:t>
        <a:bodyPr/>
        <a:lstStyle/>
        <a:p>
          <a:pPr rtl="1"/>
          <a:endParaRPr lang="ar-SY"/>
        </a:p>
      </dgm:t>
    </dgm:pt>
    <dgm:pt modelId="{A66A5CFF-F5E5-441B-A443-71129CD97418}" type="pres">
      <dgm:prSet presAssocID="{3ACF21B9-931F-4F32-8BA5-4413A83CDF64}" presName="Name0" presStyleCnt="0">
        <dgm:presLayoutVars>
          <dgm:dir/>
          <dgm:resizeHandles val="exact"/>
        </dgm:presLayoutVars>
      </dgm:prSet>
      <dgm:spPr/>
    </dgm:pt>
    <dgm:pt modelId="{E9719193-38D6-454A-A3BE-4C431E26F475}" type="pres">
      <dgm:prSet presAssocID="{03D7F865-270F-49DE-97CD-80C193A678EA}" presName="node" presStyleLbl="node1" presStyleIdx="0" presStyleCnt="2" custScaleX="425709">
        <dgm:presLayoutVars>
          <dgm:bulletEnabled val="1"/>
        </dgm:presLayoutVars>
      </dgm:prSet>
      <dgm:spPr/>
    </dgm:pt>
    <dgm:pt modelId="{F865CD4F-9FBF-47F6-AE49-E1D39041A7E0}" type="pres">
      <dgm:prSet presAssocID="{CF12E803-0E05-45ED-89AD-020117DEC191}" presName="sibTrans" presStyleLbl="sibTrans2D1" presStyleIdx="0" presStyleCnt="1"/>
      <dgm:spPr/>
    </dgm:pt>
    <dgm:pt modelId="{366B5791-F7EB-42A2-ACE4-BB379E5E73EA}" type="pres">
      <dgm:prSet presAssocID="{CF12E803-0E05-45ED-89AD-020117DEC191}" presName="connectorText" presStyleLbl="sibTrans2D1" presStyleIdx="0" presStyleCnt="1"/>
      <dgm:spPr/>
    </dgm:pt>
    <dgm:pt modelId="{2CACE0CD-A080-44B5-8359-A5CC723F250E}" type="pres">
      <dgm:prSet presAssocID="{FBF631CA-AAFF-415E-8786-ADF9A043776D}" presName="node" presStyleLbl="node1" presStyleIdx="1" presStyleCnt="2" custScaleX="158045">
        <dgm:presLayoutVars>
          <dgm:bulletEnabled val="1"/>
        </dgm:presLayoutVars>
      </dgm:prSet>
      <dgm:spPr/>
    </dgm:pt>
  </dgm:ptLst>
  <dgm:cxnLst>
    <dgm:cxn modelId="{14DC8936-4FA0-46FF-9845-C76C27170B87}" type="presOf" srcId="{CF12E803-0E05-45ED-89AD-020117DEC191}" destId="{F865CD4F-9FBF-47F6-AE49-E1D39041A7E0}" srcOrd="0" destOrd="0" presId="urn:microsoft.com/office/officeart/2005/8/layout/process1"/>
    <dgm:cxn modelId="{9384D249-0B33-4A63-A9A2-C938E5C5ED15}" type="presOf" srcId="{3ACF21B9-931F-4F32-8BA5-4413A83CDF64}" destId="{A66A5CFF-F5E5-441B-A443-71129CD97418}" srcOrd="0" destOrd="0" presId="urn:microsoft.com/office/officeart/2005/8/layout/process1"/>
    <dgm:cxn modelId="{05470B78-374E-48F6-9076-4133CC962EE5}" type="presOf" srcId="{CF12E803-0E05-45ED-89AD-020117DEC191}" destId="{366B5791-F7EB-42A2-ACE4-BB379E5E73EA}" srcOrd="1" destOrd="0" presId="urn:microsoft.com/office/officeart/2005/8/layout/process1"/>
    <dgm:cxn modelId="{3394BD89-31CD-4119-9817-1D3DFB6CAD8E}" srcId="{3ACF21B9-931F-4F32-8BA5-4413A83CDF64}" destId="{FBF631CA-AAFF-415E-8786-ADF9A043776D}" srcOrd="1" destOrd="0" parTransId="{84989BFD-2D2C-4F71-A3D6-390462D92F9F}" sibTransId="{7523A223-5610-4698-B919-CCDE53043567}"/>
    <dgm:cxn modelId="{4FBEB6A6-8888-46B9-B895-08B7472C4E5F}" type="presOf" srcId="{FBF631CA-AAFF-415E-8786-ADF9A043776D}" destId="{2CACE0CD-A080-44B5-8359-A5CC723F250E}" srcOrd="0" destOrd="0" presId="urn:microsoft.com/office/officeart/2005/8/layout/process1"/>
    <dgm:cxn modelId="{0965F0AD-FFAD-43DA-855C-5F768647E99E}" type="presOf" srcId="{03D7F865-270F-49DE-97CD-80C193A678EA}" destId="{E9719193-38D6-454A-A3BE-4C431E26F475}" srcOrd="0" destOrd="0" presId="urn:microsoft.com/office/officeart/2005/8/layout/process1"/>
    <dgm:cxn modelId="{82CF4EEC-2B4E-49C8-9FFB-001C5D4BD1EB}" srcId="{3ACF21B9-931F-4F32-8BA5-4413A83CDF64}" destId="{03D7F865-270F-49DE-97CD-80C193A678EA}" srcOrd="0" destOrd="0" parTransId="{F93BF314-9367-40A8-8D50-6A62DE753904}" sibTransId="{CF12E803-0E05-45ED-89AD-020117DEC191}"/>
    <dgm:cxn modelId="{248577F5-A378-4ED6-A438-F00FA3C8CB09}" type="presParOf" srcId="{A66A5CFF-F5E5-441B-A443-71129CD97418}" destId="{E9719193-38D6-454A-A3BE-4C431E26F475}" srcOrd="0" destOrd="0" presId="urn:microsoft.com/office/officeart/2005/8/layout/process1"/>
    <dgm:cxn modelId="{D9D9F9F5-818C-4792-9D25-E1F9BD2BF922}" type="presParOf" srcId="{A66A5CFF-F5E5-441B-A443-71129CD97418}" destId="{F865CD4F-9FBF-47F6-AE49-E1D39041A7E0}" srcOrd="1" destOrd="0" presId="urn:microsoft.com/office/officeart/2005/8/layout/process1"/>
    <dgm:cxn modelId="{D804260C-E62A-41F5-BA6B-16DD9FAB44EB}" type="presParOf" srcId="{F865CD4F-9FBF-47F6-AE49-E1D39041A7E0}" destId="{366B5791-F7EB-42A2-ACE4-BB379E5E73EA}" srcOrd="0" destOrd="0" presId="urn:microsoft.com/office/officeart/2005/8/layout/process1"/>
    <dgm:cxn modelId="{214E891D-2AE6-498A-A7B4-44BE80E48FAC}" type="presParOf" srcId="{A66A5CFF-F5E5-441B-A443-71129CD97418}" destId="{2CACE0CD-A080-44B5-8359-A5CC723F250E}" srcOrd="2"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ACF21B9-931F-4F32-8BA5-4413A83CDF64}" type="doc">
      <dgm:prSet loTypeId="urn:microsoft.com/office/officeart/2005/8/layout/process1" loCatId="process" qsTypeId="urn:microsoft.com/office/officeart/2005/8/quickstyle/simple2" qsCatId="simple" csTypeId="urn:microsoft.com/office/officeart/2005/8/colors/accent3_1" csCatId="accent3" phldr="1"/>
      <dgm:spPr/>
      <dgm:t>
        <a:bodyPr/>
        <a:lstStyle/>
        <a:p>
          <a:pPr rtl="1"/>
          <a:endParaRPr lang="ar-SY"/>
        </a:p>
      </dgm:t>
    </dgm:pt>
    <dgm:pt modelId="{03D7F865-270F-49DE-97CD-80C193A678EA}">
      <dgm:prSet phldrT="[نص]" custT="1"/>
      <dgm:spPr/>
      <dgm:t>
        <a:bodyPr/>
        <a:lstStyle/>
        <a:p>
          <a:pPr>
            <a:buClrTx/>
            <a:buSzPts val="3600"/>
            <a:buFont typeface="Arial" panose="020B0604020202020204" pitchFamily="34" charset="0"/>
            <a:buChar char="•"/>
          </a:pPr>
          <a:r>
            <a:rPr lang="en-US" sz="3600" dirty="0"/>
            <a:t>S.V = BCWP – BCWS = 0.0</a:t>
          </a:r>
          <a:endParaRPr lang="ar-SY" sz="3600" dirty="0"/>
        </a:p>
      </dgm:t>
    </dgm:pt>
    <dgm:pt modelId="{F93BF314-9367-40A8-8D50-6A62DE753904}" type="parTrans" cxnId="{82CF4EEC-2B4E-49C8-9FFB-001C5D4BD1EB}">
      <dgm:prSet/>
      <dgm:spPr/>
      <dgm:t>
        <a:bodyPr/>
        <a:lstStyle/>
        <a:p>
          <a:pPr rtl="1"/>
          <a:endParaRPr lang="ar-SY"/>
        </a:p>
      </dgm:t>
    </dgm:pt>
    <dgm:pt modelId="{CF12E803-0E05-45ED-89AD-020117DEC191}" type="sibTrans" cxnId="{82CF4EEC-2B4E-49C8-9FFB-001C5D4BD1EB}">
      <dgm:prSet/>
      <dgm:spPr/>
      <dgm:t>
        <a:bodyPr/>
        <a:lstStyle/>
        <a:p>
          <a:pPr rtl="1"/>
          <a:endParaRPr lang="ar-SY"/>
        </a:p>
      </dgm:t>
    </dgm:pt>
    <dgm:pt modelId="{FBF631CA-AAFF-415E-8786-ADF9A043776D}">
      <dgm:prSet phldrT="[نص]" custT="1"/>
      <dgm:spPr/>
      <dgm:t>
        <a:bodyPr/>
        <a:lstStyle/>
        <a:p>
          <a:pPr marL="0" lvl="0" indent="0" algn="ctr" defTabSz="1600200" rtl="1">
            <a:lnSpc>
              <a:spcPct val="90000"/>
            </a:lnSpc>
            <a:spcBef>
              <a:spcPct val="0"/>
            </a:spcBef>
            <a:spcAft>
              <a:spcPct val="35000"/>
            </a:spcAft>
            <a:buNone/>
          </a:pPr>
          <a:r>
            <a:rPr lang="en-US" sz="3600" kern="1200" dirty="0">
              <a:solidFill>
                <a:prstClr val="black">
                  <a:hueOff val="0"/>
                  <a:satOff val="0"/>
                  <a:lumOff val="0"/>
                  <a:alphaOff val="0"/>
                </a:prstClr>
              </a:solidFill>
              <a:latin typeface="Calibri"/>
              <a:ea typeface="+mn-ea"/>
              <a:cs typeface="+mn-cs"/>
            </a:rPr>
            <a:t>As Planned</a:t>
          </a:r>
        </a:p>
      </dgm:t>
    </dgm:pt>
    <dgm:pt modelId="{84989BFD-2D2C-4F71-A3D6-390462D92F9F}" type="parTrans" cxnId="{3394BD89-31CD-4119-9817-1D3DFB6CAD8E}">
      <dgm:prSet/>
      <dgm:spPr/>
      <dgm:t>
        <a:bodyPr/>
        <a:lstStyle/>
        <a:p>
          <a:pPr rtl="1"/>
          <a:endParaRPr lang="ar-SY"/>
        </a:p>
      </dgm:t>
    </dgm:pt>
    <dgm:pt modelId="{7523A223-5610-4698-B919-CCDE53043567}" type="sibTrans" cxnId="{3394BD89-31CD-4119-9817-1D3DFB6CAD8E}">
      <dgm:prSet/>
      <dgm:spPr/>
      <dgm:t>
        <a:bodyPr/>
        <a:lstStyle/>
        <a:p>
          <a:pPr rtl="1"/>
          <a:endParaRPr lang="ar-SY"/>
        </a:p>
      </dgm:t>
    </dgm:pt>
    <dgm:pt modelId="{A66A5CFF-F5E5-441B-A443-71129CD97418}" type="pres">
      <dgm:prSet presAssocID="{3ACF21B9-931F-4F32-8BA5-4413A83CDF64}" presName="Name0" presStyleCnt="0">
        <dgm:presLayoutVars>
          <dgm:dir/>
          <dgm:resizeHandles val="exact"/>
        </dgm:presLayoutVars>
      </dgm:prSet>
      <dgm:spPr/>
    </dgm:pt>
    <dgm:pt modelId="{E9719193-38D6-454A-A3BE-4C431E26F475}" type="pres">
      <dgm:prSet presAssocID="{03D7F865-270F-49DE-97CD-80C193A678EA}" presName="node" presStyleLbl="node1" presStyleIdx="0" presStyleCnt="2" custScaleX="425709">
        <dgm:presLayoutVars>
          <dgm:bulletEnabled val="1"/>
        </dgm:presLayoutVars>
      </dgm:prSet>
      <dgm:spPr/>
    </dgm:pt>
    <dgm:pt modelId="{F865CD4F-9FBF-47F6-AE49-E1D39041A7E0}" type="pres">
      <dgm:prSet presAssocID="{CF12E803-0E05-45ED-89AD-020117DEC191}" presName="sibTrans" presStyleLbl="sibTrans2D1" presStyleIdx="0" presStyleCnt="1"/>
      <dgm:spPr/>
    </dgm:pt>
    <dgm:pt modelId="{366B5791-F7EB-42A2-ACE4-BB379E5E73EA}" type="pres">
      <dgm:prSet presAssocID="{CF12E803-0E05-45ED-89AD-020117DEC191}" presName="connectorText" presStyleLbl="sibTrans2D1" presStyleIdx="0" presStyleCnt="1"/>
      <dgm:spPr/>
    </dgm:pt>
    <dgm:pt modelId="{2CACE0CD-A080-44B5-8359-A5CC723F250E}" type="pres">
      <dgm:prSet presAssocID="{FBF631CA-AAFF-415E-8786-ADF9A043776D}" presName="node" presStyleLbl="node1" presStyleIdx="1" presStyleCnt="2" custScaleX="158045">
        <dgm:presLayoutVars>
          <dgm:bulletEnabled val="1"/>
        </dgm:presLayoutVars>
      </dgm:prSet>
      <dgm:spPr/>
    </dgm:pt>
  </dgm:ptLst>
  <dgm:cxnLst>
    <dgm:cxn modelId="{14DC8936-4FA0-46FF-9845-C76C27170B87}" type="presOf" srcId="{CF12E803-0E05-45ED-89AD-020117DEC191}" destId="{F865CD4F-9FBF-47F6-AE49-E1D39041A7E0}" srcOrd="0" destOrd="0" presId="urn:microsoft.com/office/officeart/2005/8/layout/process1"/>
    <dgm:cxn modelId="{9384D249-0B33-4A63-A9A2-C938E5C5ED15}" type="presOf" srcId="{3ACF21B9-931F-4F32-8BA5-4413A83CDF64}" destId="{A66A5CFF-F5E5-441B-A443-71129CD97418}" srcOrd="0" destOrd="0" presId="urn:microsoft.com/office/officeart/2005/8/layout/process1"/>
    <dgm:cxn modelId="{05470B78-374E-48F6-9076-4133CC962EE5}" type="presOf" srcId="{CF12E803-0E05-45ED-89AD-020117DEC191}" destId="{366B5791-F7EB-42A2-ACE4-BB379E5E73EA}" srcOrd="1" destOrd="0" presId="urn:microsoft.com/office/officeart/2005/8/layout/process1"/>
    <dgm:cxn modelId="{3394BD89-31CD-4119-9817-1D3DFB6CAD8E}" srcId="{3ACF21B9-931F-4F32-8BA5-4413A83CDF64}" destId="{FBF631CA-AAFF-415E-8786-ADF9A043776D}" srcOrd="1" destOrd="0" parTransId="{84989BFD-2D2C-4F71-A3D6-390462D92F9F}" sibTransId="{7523A223-5610-4698-B919-CCDE53043567}"/>
    <dgm:cxn modelId="{4FBEB6A6-8888-46B9-B895-08B7472C4E5F}" type="presOf" srcId="{FBF631CA-AAFF-415E-8786-ADF9A043776D}" destId="{2CACE0CD-A080-44B5-8359-A5CC723F250E}" srcOrd="0" destOrd="0" presId="urn:microsoft.com/office/officeart/2005/8/layout/process1"/>
    <dgm:cxn modelId="{0965F0AD-FFAD-43DA-855C-5F768647E99E}" type="presOf" srcId="{03D7F865-270F-49DE-97CD-80C193A678EA}" destId="{E9719193-38D6-454A-A3BE-4C431E26F475}" srcOrd="0" destOrd="0" presId="urn:microsoft.com/office/officeart/2005/8/layout/process1"/>
    <dgm:cxn modelId="{82CF4EEC-2B4E-49C8-9FFB-001C5D4BD1EB}" srcId="{3ACF21B9-931F-4F32-8BA5-4413A83CDF64}" destId="{03D7F865-270F-49DE-97CD-80C193A678EA}" srcOrd="0" destOrd="0" parTransId="{F93BF314-9367-40A8-8D50-6A62DE753904}" sibTransId="{CF12E803-0E05-45ED-89AD-020117DEC191}"/>
    <dgm:cxn modelId="{248577F5-A378-4ED6-A438-F00FA3C8CB09}" type="presParOf" srcId="{A66A5CFF-F5E5-441B-A443-71129CD97418}" destId="{E9719193-38D6-454A-A3BE-4C431E26F475}" srcOrd="0" destOrd="0" presId="urn:microsoft.com/office/officeart/2005/8/layout/process1"/>
    <dgm:cxn modelId="{D9D9F9F5-818C-4792-9D25-E1F9BD2BF922}" type="presParOf" srcId="{A66A5CFF-F5E5-441B-A443-71129CD97418}" destId="{F865CD4F-9FBF-47F6-AE49-E1D39041A7E0}" srcOrd="1" destOrd="0" presId="urn:microsoft.com/office/officeart/2005/8/layout/process1"/>
    <dgm:cxn modelId="{D804260C-E62A-41F5-BA6B-16DD9FAB44EB}" type="presParOf" srcId="{F865CD4F-9FBF-47F6-AE49-E1D39041A7E0}" destId="{366B5791-F7EB-42A2-ACE4-BB379E5E73EA}" srcOrd="0" destOrd="0" presId="urn:microsoft.com/office/officeart/2005/8/layout/process1"/>
    <dgm:cxn modelId="{214E891D-2AE6-498A-A7B4-44BE80E48FAC}" type="presParOf" srcId="{A66A5CFF-F5E5-441B-A443-71129CD97418}" destId="{2CACE0CD-A080-44B5-8359-A5CC723F250E}" srcOrd="2" destOrd="0" presId="urn:microsoft.com/office/officeart/2005/8/layout/process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ACF21B9-931F-4F32-8BA5-4413A83CDF64}" type="doc">
      <dgm:prSet loTypeId="urn:microsoft.com/office/officeart/2005/8/layout/process1" loCatId="process" qsTypeId="urn:microsoft.com/office/officeart/2005/8/quickstyle/simple2" qsCatId="simple" csTypeId="urn:microsoft.com/office/officeart/2005/8/colors/accent3_1" csCatId="accent3" phldr="1"/>
      <dgm:spPr/>
      <dgm:t>
        <a:bodyPr/>
        <a:lstStyle/>
        <a:p>
          <a:pPr rtl="1"/>
          <a:endParaRPr lang="ar-SY"/>
        </a:p>
      </dgm:t>
    </dgm:pt>
    <dgm:pt modelId="{03D7F865-270F-49DE-97CD-80C193A678EA}">
      <dgm:prSet phldrT="[نص]" custT="1"/>
      <dgm:spPr/>
      <dgm:t>
        <a:bodyPr/>
        <a:lstStyle/>
        <a:p>
          <a:pPr>
            <a:buClrTx/>
            <a:buSzPts val="3600"/>
            <a:buFont typeface="Arial" panose="020B0604020202020204" pitchFamily="34" charset="0"/>
            <a:buChar char="•"/>
          </a:pPr>
          <a:r>
            <a:rPr lang="en-US" sz="3600" dirty="0"/>
            <a:t>S.V = BCWP – BCWS = -</a:t>
          </a:r>
          <a:r>
            <a:rPr lang="en-US" sz="3600" dirty="0" err="1"/>
            <a:t>ve</a:t>
          </a:r>
          <a:r>
            <a:rPr lang="en-US" sz="3600" dirty="0"/>
            <a:t> </a:t>
          </a:r>
          <a:endParaRPr lang="ar-SY" sz="3600" dirty="0"/>
        </a:p>
      </dgm:t>
    </dgm:pt>
    <dgm:pt modelId="{F93BF314-9367-40A8-8D50-6A62DE753904}" type="parTrans" cxnId="{82CF4EEC-2B4E-49C8-9FFB-001C5D4BD1EB}">
      <dgm:prSet/>
      <dgm:spPr/>
      <dgm:t>
        <a:bodyPr/>
        <a:lstStyle/>
        <a:p>
          <a:pPr rtl="1"/>
          <a:endParaRPr lang="ar-SY"/>
        </a:p>
      </dgm:t>
    </dgm:pt>
    <dgm:pt modelId="{CF12E803-0E05-45ED-89AD-020117DEC191}" type="sibTrans" cxnId="{82CF4EEC-2B4E-49C8-9FFB-001C5D4BD1EB}">
      <dgm:prSet/>
      <dgm:spPr/>
      <dgm:t>
        <a:bodyPr/>
        <a:lstStyle/>
        <a:p>
          <a:pPr rtl="1"/>
          <a:endParaRPr lang="ar-SY"/>
        </a:p>
      </dgm:t>
    </dgm:pt>
    <dgm:pt modelId="{FBF631CA-AAFF-415E-8786-ADF9A043776D}">
      <dgm:prSet phldrT="[نص]" custT="1"/>
      <dgm:spPr/>
      <dgm:t>
        <a:bodyPr/>
        <a:lstStyle/>
        <a:p>
          <a:pPr marL="0" lvl="0" indent="0" algn="ctr" defTabSz="1600200" rtl="1">
            <a:lnSpc>
              <a:spcPct val="90000"/>
            </a:lnSpc>
            <a:spcBef>
              <a:spcPct val="0"/>
            </a:spcBef>
            <a:spcAft>
              <a:spcPct val="35000"/>
            </a:spcAft>
            <a:buNone/>
          </a:pPr>
          <a:r>
            <a:rPr lang="en-US" sz="3600" kern="1200" dirty="0">
              <a:solidFill>
                <a:prstClr val="black">
                  <a:hueOff val="0"/>
                  <a:satOff val="0"/>
                  <a:lumOff val="0"/>
                  <a:alphaOff val="0"/>
                </a:prstClr>
              </a:solidFill>
              <a:latin typeface="Calibri"/>
              <a:ea typeface="+mn-ea"/>
              <a:cs typeface="+mn-cs"/>
            </a:rPr>
            <a:t>Behind &amp; Delay</a:t>
          </a:r>
          <a:endParaRPr lang="ar-SY" sz="3600" kern="1200" dirty="0">
            <a:solidFill>
              <a:prstClr val="black">
                <a:hueOff val="0"/>
                <a:satOff val="0"/>
                <a:lumOff val="0"/>
                <a:alphaOff val="0"/>
              </a:prstClr>
            </a:solidFill>
            <a:latin typeface="Calibri"/>
            <a:ea typeface="+mn-ea"/>
            <a:cs typeface="+mn-cs"/>
          </a:endParaRPr>
        </a:p>
      </dgm:t>
    </dgm:pt>
    <dgm:pt modelId="{84989BFD-2D2C-4F71-A3D6-390462D92F9F}" type="parTrans" cxnId="{3394BD89-31CD-4119-9817-1D3DFB6CAD8E}">
      <dgm:prSet/>
      <dgm:spPr/>
      <dgm:t>
        <a:bodyPr/>
        <a:lstStyle/>
        <a:p>
          <a:pPr rtl="1"/>
          <a:endParaRPr lang="ar-SY"/>
        </a:p>
      </dgm:t>
    </dgm:pt>
    <dgm:pt modelId="{7523A223-5610-4698-B919-CCDE53043567}" type="sibTrans" cxnId="{3394BD89-31CD-4119-9817-1D3DFB6CAD8E}">
      <dgm:prSet/>
      <dgm:spPr/>
      <dgm:t>
        <a:bodyPr/>
        <a:lstStyle/>
        <a:p>
          <a:pPr rtl="1"/>
          <a:endParaRPr lang="ar-SY"/>
        </a:p>
      </dgm:t>
    </dgm:pt>
    <dgm:pt modelId="{A66A5CFF-F5E5-441B-A443-71129CD97418}" type="pres">
      <dgm:prSet presAssocID="{3ACF21B9-931F-4F32-8BA5-4413A83CDF64}" presName="Name0" presStyleCnt="0">
        <dgm:presLayoutVars>
          <dgm:dir/>
          <dgm:resizeHandles val="exact"/>
        </dgm:presLayoutVars>
      </dgm:prSet>
      <dgm:spPr/>
    </dgm:pt>
    <dgm:pt modelId="{E9719193-38D6-454A-A3BE-4C431E26F475}" type="pres">
      <dgm:prSet presAssocID="{03D7F865-270F-49DE-97CD-80C193A678EA}" presName="node" presStyleLbl="node1" presStyleIdx="0" presStyleCnt="2" custScaleX="425709">
        <dgm:presLayoutVars>
          <dgm:bulletEnabled val="1"/>
        </dgm:presLayoutVars>
      </dgm:prSet>
      <dgm:spPr/>
    </dgm:pt>
    <dgm:pt modelId="{F865CD4F-9FBF-47F6-AE49-E1D39041A7E0}" type="pres">
      <dgm:prSet presAssocID="{CF12E803-0E05-45ED-89AD-020117DEC191}" presName="sibTrans" presStyleLbl="sibTrans2D1" presStyleIdx="0" presStyleCnt="1"/>
      <dgm:spPr/>
    </dgm:pt>
    <dgm:pt modelId="{366B5791-F7EB-42A2-ACE4-BB379E5E73EA}" type="pres">
      <dgm:prSet presAssocID="{CF12E803-0E05-45ED-89AD-020117DEC191}" presName="connectorText" presStyleLbl="sibTrans2D1" presStyleIdx="0" presStyleCnt="1"/>
      <dgm:spPr/>
    </dgm:pt>
    <dgm:pt modelId="{2CACE0CD-A080-44B5-8359-A5CC723F250E}" type="pres">
      <dgm:prSet presAssocID="{FBF631CA-AAFF-415E-8786-ADF9A043776D}" presName="node" presStyleLbl="node1" presStyleIdx="1" presStyleCnt="2" custScaleX="158045" custScaleY="86154">
        <dgm:presLayoutVars>
          <dgm:bulletEnabled val="1"/>
        </dgm:presLayoutVars>
      </dgm:prSet>
      <dgm:spPr/>
    </dgm:pt>
  </dgm:ptLst>
  <dgm:cxnLst>
    <dgm:cxn modelId="{14DC8936-4FA0-46FF-9845-C76C27170B87}" type="presOf" srcId="{CF12E803-0E05-45ED-89AD-020117DEC191}" destId="{F865CD4F-9FBF-47F6-AE49-E1D39041A7E0}" srcOrd="0" destOrd="0" presId="urn:microsoft.com/office/officeart/2005/8/layout/process1"/>
    <dgm:cxn modelId="{9384D249-0B33-4A63-A9A2-C938E5C5ED15}" type="presOf" srcId="{3ACF21B9-931F-4F32-8BA5-4413A83CDF64}" destId="{A66A5CFF-F5E5-441B-A443-71129CD97418}" srcOrd="0" destOrd="0" presId="urn:microsoft.com/office/officeart/2005/8/layout/process1"/>
    <dgm:cxn modelId="{05470B78-374E-48F6-9076-4133CC962EE5}" type="presOf" srcId="{CF12E803-0E05-45ED-89AD-020117DEC191}" destId="{366B5791-F7EB-42A2-ACE4-BB379E5E73EA}" srcOrd="1" destOrd="0" presId="urn:microsoft.com/office/officeart/2005/8/layout/process1"/>
    <dgm:cxn modelId="{3394BD89-31CD-4119-9817-1D3DFB6CAD8E}" srcId="{3ACF21B9-931F-4F32-8BA5-4413A83CDF64}" destId="{FBF631CA-AAFF-415E-8786-ADF9A043776D}" srcOrd="1" destOrd="0" parTransId="{84989BFD-2D2C-4F71-A3D6-390462D92F9F}" sibTransId="{7523A223-5610-4698-B919-CCDE53043567}"/>
    <dgm:cxn modelId="{4FBEB6A6-8888-46B9-B895-08B7472C4E5F}" type="presOf" srcId="{FBF631CA-AAFF-415E-8786-ADF9A043776D}" destId="{2CACE0CD-A080-44B5-8359-A5CC723F250E}" srcOrd="0" destOrd="0" presId="urn:microsoft.com/office/officeart/2005/8/layout/process1"/>
    <dgm:cxn modelId="{0965F0AD-FFAD-43DA-855C-5F768647E99E}" type="presOf" srcId="{03D7F865-270F-49DE-97CD-80C193A678EA}" destId="{E9719193-38D6-454A-A3BE-4C431E26F475}" srcOrd="0" destOrd="0" presId="urn:microsoft.com/office/officeart/2005/8/layout/process1"/>
    <dgm:cxn modelId="{82CF4EEC-2B4E-49C8-9FFB-001C5D4BD1EB}" srcId="{3ACF21B9-931F-4F32-8BA5-4413A83CDF64}" destId="{03D7F865-270F-49DE-97CD-80C193A678EA}" srcOrd="0" destOrd="0" parTransId="{F93BF314-9367-40A8-8D50-6A62DE753904}" sibTransId="{CF12E803-0E05-45ED-89AD-020117DEC191}"/>
    <dgm:cxn modelId="{248577F5-A378-4ED6-A438-F00FA3C8CB09}" type="presParOf" srcId="{A66A5CFF-F5E5-441B-A443-71129CD97418}" destId="{E9719193-38D6-454A-A3BE-4C431E26F475}" srcOrd="0" destOrd="0" presId="urn:microsoft.com/office/officeart/2005/8/layout/process1"/>
    <dgm:cxn modelId="{D9D9F9F5-818C-4792-9D25-E1F9BD2BF922}" type="presParOf" srcId="{A66A5CFF-F5E5-441B-A443-71129CD97418}" destId="{F865CD4F-9FBF-47F6-AE49-E1D39041A7E0}" srcOrd="1" destOrd="0" presId="urn:microsoft.com/office/officeart/2005/8/layout/process1"/>
    <dgm:cxn modelId="{D804260C-E62A-41F5-BA6B-16DD9FAB44EB}" type="presParOf" srcId="{F865CD4F-9FBF-47F6-AE49-E1D39041A7E0}" destId="{366B5791-F7EB-42A2-ACE4-BB379E5E73EA}" srcOrd="0" destOrd="0" presId="urn:microsoft.com/office/officeart/2005/8/layout/process1"/>
    <dgm:cxn modelId="{214E891D-2AE6-498A-A7B4-44BE80E48FAC}" type="presParOf" srcId="{A66A5CFF-F5E5-441B-A443-71129CD97418}" destId="{2CACE0CD-A080-44B5-8359-A5CC723F250E}" srcOrd="2" destOrd="0" presId="urn:microsoft.com/office/officeart/2005/8/layout/process1"/>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ACF21B9-931F-4F32-8BA5-4413A83CDF64}" type="doc">
      <dgm:prSet loTypeId="urn:microsoft.com/office/officeart/2005/8/layout/process1" loCatId="process" qsTypeId="urn:microsoft.com/office/officeart/2005/8/quickstyle/simple2" qsCatId="simple" csTypeId="urn:microsoft.com/office/officeart/2005/8/colors/accent3_1" csCatId="accent3" phldr="1"/>
      <dgm:spPr/>
      <dgm:t>
        <a:bodyPr/>
        <a:lstStyle/>
        <a:p>
          <a:pPr rtl="1"/>
          <a:endParaRPr lang="ar-SY"/>
        </a:p>
      </dgm:t>
    </dgm:pt>
    <dgm:pt modelId="{03D7F865-270F-49DE-97CD-80C193A678EA}">
      <dgm:prSet phldrT="[نص]" custT="1"/>
      <dgm:spPr/>
      <dgm:t>
        <a:bodyPr/>
        <a:lstStyle/>
        <a:p>
          <a:pPr rtl="1"/>
          <a:r>
            <a:rPr lang="en-US" sz="3600" dirty="0"/>
            <a:t>SPI = BCWP / BCWS = &gt; 1</a:t>
          </a:r>
          <a:endParaRPr lang="ar-SY" sz="3600" dirty="0"/>
        </a:p>
      </dgm:t>
    </dgm:pt>
    <dgm:pt modelId="{F93BF314-9367-40A8-8D50-6A62DE753904}" type="parTrans" cxnId="{82CF4EEC-2B4E-49C8-9FFB-001C5D4BD1EB}">
      <dgm:prSet/>
      <dgm:spPr/>
      <dgm:t>
        <a:bodyPr/>
        <a:lstStyle/>
        <a:p>
          <a:pPr rtl="1"/>
          <a:endParaRPr lang="ar-SY"/>
        </a:p>
      </dgm:t>
    </dgm:pt>
    <dgm:pt modelId="{CF12E803-0E05-45ED-89AD-020117DEC191}" type="sibTrans" cxnId="{82CF4EEC-2B4E-49C8-9FFB-001C5D4BD1EB}">
      <dgm:prSet/>
      <dgm:spPr/>
      <dgm:t>
        <a:bodyPr/>
        <a:lstStyle/>
        <a:p>
          <a:pPr rtl="1"/>
          <a:endParaRPr lang="ar-SY"/>
        </a:p>
      </dgm:t>
    </dgm:pt>
    <dgm:pt modelId="{FBF631CA-AAFF-415E-8786-ADF9A043776D}">
      <dgm:prSet phldrT="[نص]" custT="1"/>
      <dgm:spPr/>
      <dgm:t>
        <a:bodyPr/>
        <a:lstStyle/>
        <a:p>
          <a:pPr rtl="1"/>
          <a:r>
            <a:rPr lang="en-US" sz="2400" dirty="0"/>
            <a:t>Ahead</a:t>
          </a:r>
          <a:endParaRPr lang="ar-SY" sz="2400" dirty="0"/>
        </a:p>
        <a:p>
          <a:pPr rtl="1"/>
          <a:r>
            <a:rPr lang="en-US" sz="2400" dirty="0"/>
            <a:t> </a:t>
          </a:r>
          <a:endParaRPr lang="ar-SY" sz="2400" dirty="0"/>
        </a:p>
      </dgm:t>
    </dgm:pt>
    <dgm:pt modelId="{84989BFD-2D2C-4F71-A3D6-390462D92F9F}" type="parTrans" cxnId="{3394BD89-31CD-4119-9817-1D3DFB6CAD8E}">
      <dgm:prSet/>
      <dgm:spPr/>
      <dgm:t>
        <a:bodyPr/>
        <a:lstStyle/>
        <a:p>
          <a:pPr rtl="1"/>
          <a:endParaRPr lang="ar-SY"/>
        </a:p>
      </dgm:t>
    </dgm:pt>
    <dgm:pt modelId="{7523A223-5610-4698-B919-CCDE53043567}" type="sibTrans" cxnId="{3394BD89-31CD-4119-9817-1D3DFB6CAD8E}">
      <dgm:prSet/>
      <dgm:spPr/>
      <dgm:t>
        <a:bodyPr/>
        <a:lstStyle/>
        <a:p>
          <a:pPr rtl="1"/>
          <a:endParaRPr lang="ar-SY"/>
        </a:p>
      </dgm:t>
    </dgm:pt>
    <dgm:pt modelId="{A66A5CFF-F5E5-441B-A443-71129CD97418}" type="pres">
      <dgm:prSet presAssocID="{3ACF21B9-931F-4F32-8BA5-4413A83CDF64}" presName="Name0" presStyleCnt="0">
        <dgm:presLayoutVars>
          <dgm:dir/>
          <dgm:resizeHandles val="exact"/>
        </dgm:presLayoutVars>
      </dgm:prSet>
      <dgm:spPr/>
    </dgm:pt>
    <dgm:pt modelId="{E9719193-38D6-454A-A3BE-4C431E26F475}" type="pres">
      <dgm:prSet presAssocID="{03D7F865-270F-49DE-97CD-80C193A678EA}" presName="node" presStyleLbl="node1" presStyleIdx="0" presStyleCnt="2" custScaleX="425709">
        <dgm:presLayoutVars>
          <dgm:bulletEnabled val="1"/>
        </dgm:presLayoutVars>
      </dgm:prSet>
      <dgm:spPr/>
    </dgm:pt>
    <dgm:pt modelId="{F865CD4F-9FBF-47F6-AE49-E1D39041A7E0}" type="pres">
      <dgm:prSet presAssocID="{CF12E803-0E05-45ED-89AD-020117DEC191}" presName="sibTrans" presStyleLbl="sibTrans2D1" presStyleIdx="0" presStyleCnt="1"/>
      <dgm:spPr/>
    </dgm:pt>
    <dgm:pt modelId="{366B5791-F7EB-42A2-ACE4-BB379E5E73EA}" type="pres">
      <dgm:prSet presAssocID="{CF12E803-0E05-45ED-89AD-020117DEC191}" presName="connectorText" presStyleLbl="sibTrans2D1" presStyleIdx="0" presStyleCnt="1"/>
      <dgm:spPr/>
    </dgm:pt>
    <dgm:pt modelId="{2CACE0CD-A080-44B5-8359-A5CC723F250E}" type="pres">
      <dgm:prSet presAssocID="{FBF631CA-AAFF-415E-8786-ADF9A043776D}" presName="node" presStyleLbl="node1" presStyleIdx="1" presStyleCnt="2" custScaleX="158045">
        <dgm:presLayoutVars>
          <dgm:bulletEnabled val="1"/>
        </dgm:presLayoutVars>
      </dgm:prSet>
      <dgm:spPr/>
    </dgm:pt>
  </dgm:ptLst>
  <dgm:cxnLst>
    <dgm:cxn modelId="{14DC8936-4FA0-46FF-9845-C76C27170B87}" type="presOf" srcId="{CF12E803-0E05-45ED-89AD-020117DEC191}" destId="{F865CD4F-9FBF-47F6-AE49-E1D39041A7E0}" srcOrd="0" destOrd="0" presId="urn:microsoft.com/office/officeart/2005/8/layout/process1"/>
    <dgm:cxn modelId="{9384D249-0B33-4A63-A9A2-C938E5C5ED15}" type="presOf" srcId="{3ACF21B9-931F-4F32-8BA5-4413A83CDF64}" destId="{A66A5CFF-F5E5-441B-A443-71129CD97418}" srcOrd="0" destOrd="0" presId="urn:microsoft.com/office/officeart/2005/8/layout/process1"/>
    <dgm:cxn modelId="{05470B78-374E-48F6-9076-4133CC962EE5}" type="presOf" srcId="{CF12E803-0E05-45ED-89AD-020117DEC191}" destId="{366B5791-F7EB-42A2-ACE4-BB379E5E73EA}" srcOrd="1" destOrd="0" presId="urn:microsoft.com/office/officeart/2005/8/layout/process1"/>
    <dgm:cxn modelId="{3394BD89-31CD-4119-9817-1D3DFB6CAD8E}" srcId="{3ACF21B9-931F-4F32-8BA5-4413A83CDF64}" destId="{FBF631CA-AAFF-415E-8786-ADF9A043776D}" srcOrd="1" destOrd="0" parTransId="{84989BFD-2D2C-4F71-A3D6-390462D92F9F}" sibTransId="{7523A223-5610-4698-B919-CCDE53043567}"/>
    <dgm:cxn modelId="{4FBEB6A6-8888-46B9-B895-08B7472C4E5F}" type="presOf" srcId="{FBF631CA-AAFF-415E-8786-ADF9A043776D}" destId="{2CACE0CD-A080-44B5-8359-A5CC723F250E}" srcOrd="0" destOrd="0" presId="urn:microsoft.com/office/officeart/2005/8/layout/process1"/>
    <dgm:cxn modelId="{0965F0AD-FFAD-43DA-855C-5F768647E99E}" type="presOf" srcId="{03D7F865-270F-49DE-97CD-80C193A678EA}" destId="{E9719193-38D6-454A-A3BE-4C431E26F475}" srcOrd="0" destOrd="0" presId="urn:microsoft.com/office/officeart/2005/8/layout/process1"/>
    <dgm:cxn modelId="{82CF4EEC-2B4E-49C8-9FFB-001C5D4BD1EB}" srcId="{3ACF21B9-931F-4F32-8BA5-4413A83CDF64}" destId="{03D7F865-270F-49DE-97CD-80C193A678EA}" srcOrd="0" destOrd="0" parTransId="{F93BF314-9367-40A8-8D50-6A62DE753904}" sibTransId="{CF12E803-0E05-45ED-89AD-020117DEC191}"/>
    <dgm:cxn modelId="{248577F5-A378-4ED6-A438-F00FA3C8CB09}" type="presParOf" srcId="{A66A5CFF-F5E5-441B-A443-71129CD97418}" destId="{E9719193-38D6-454A-A3BE-4C431E26F475}" srcOrd="0" destOrd="0" presId="urn:microsoft.com/office/officeart/2005/8/layout/process1"/>
    <dgm:cxn modelId="{D9D9F9F5-818C-4792-9D25-E1F9BD2BF922}" type="presParOf" srcId="{A66A5CFF-F5E5-441B-A443-71129CD97418}" destId="{F865CD4F-9FBF-47F6-AE49-E1D39041A7E0}" srcOrd="1" destOrd="0" presId="urn:microsoft.com/office/officeart/2005/8/layout/process1"/>
    <dgm:cxn modelId="{D804260C-E62A-41F5-BA6B-16DD9FAB44EB}" type="presParOf" srcId="{F865CD4F-9FBF-47F6-AE49-E1D39041A7E0}" destId="{366B5791-F7EB-42A2-ACE4-BB379E5E73EA}" srcOrd="0" destOrd="0" presId="urn:microsoft.com/office/officeart/2005/8/layout/process1"/>
    <dgm:cxn modelId="{214E891D-2AE6-498A-A7B4-44BE80E48FAC}" type="presParOf" srcId="{A66A5CFF-F5E5-441B-A443-71129CD97418}" destId="{2CACE0CD-A080-44B5-8359-A5CC723F250E}" srcOrd="2"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ACF21B9-931F-4F32-8BA5-4413A83CDF64}" type="doc">
      <dgm:prSet loTypeId="urn:microsoft.com/office/officeart/2005/8/layout/process1" loCatId="process" qsTypeId="urn:microsoft.com/office/officeart/2005/8/quickstyle/simple2" qsCatId="simple" csTypeId="urn:microsoft.com/office/officeart/2005/8/colors/accent3_1" csCatId="accent3" phldr="1"/>
      <dgm:spPr/>
      <dgm:t>
        <a:bodyPr/>
        <a:lstStyle/>
        <a:p>
          <a:pPr rtl="1"/>
          <a:endParaRPr lang="ar-SY"/>
        </a:p>
      </dgm:t>
    </dgm:pt>
    <dgm:pt modelId="{03D7F865-270F-49DE-97CD-80C193A678EA}">
      <dgm:prSet phldrT="[نص]" custT="1"/>
      <dgm:spPr/>
      <dgm:t>
        <a:bodyPr/>
        <a:lstStyle/>
        <a:p>
          <a:pPr>
            <a:buClrTx/>
            <a:buSzPts val="3600"/>
            <a:buFont typeface="Arial" panose="020B0604020202020204" pitchFamily="34" charset="0"/>
            <a:buChar char="•"/>
          </a:pPr>
          <a:r>
            <a:rPr lang="en-US" sz="3600" dirty="0"/>
            <a:t>SPI = BCWP / BCWS = 1</a:t>
          </a:r>
          <a:endParaRPr lang="ar-SY" sz="3600" dirty="0"/>
        </a:p>
      </dgm:t>
    </dgm:pt>
    <dgm:pt modelId="{F93BF314-9367-40A8-8D50-6A62DE753904}" type="parTrans" cxnId="{82CF4EEC-2B4E-49C8-9FFB-001C5D4BD1EB}">
      <dgm:prSet/>
      <dgm:spPr/>
      <dgm:t>
        <a:bodyPr/>
        <a:lstStyle/>
        <a:p>
          <a:pPr rtl="1"/>
          <a:endParaRPr lang="ar-SY"/>
        </a:p>
      </dgm:t>
    </dgm:pt>
    <dgm:pt modelId="{CF12E803-0E05-45ED-89AD-020117DEC191}" type="sibTrans" cxnId="{82CF4EEC-2B4E-49C8-9FFB-001C5D4BD1EB}">
      <dgm:prSet/>
      <dgm:spPr/>
      <dgm:t>
        <a:bodyPr/>
        <a:lstStyle/>
        <a:p>
          <a:pPr rtl="1"/>
          <a:endParaRPr lang="ar-SY"/>
        </a:p>
      </dgm:t>
    </dgm:pt>
    <dgm:pt modelId="{FBF631CA-AAFF-415E-8786-ADF9A043776D}">
      <dgm:prSet phldrT="[نص]" custT="1"/>
      <dgm:spPr/>
      <dgm:t>
        <a:bodyPr/>
        <a:lstStyle/>
        <a:p>
          <a:r>
            <a:rPr lang="en-US" sz="2400" dirty="0"/>
            <a:t>As Planned</a:t>
          </a:r>
        </a:p>
        <a:p>
          <a:r>
            <a:rPr lang="en-US" sz="2400" dirty="0"/>
            <a:t> </a:t>
          </a:r>
          <a:endParaRPr lang="ar-SY" sz="2400" dirty="0"/>
        </a:p>
      </dgm:t>
    </dgm:pt>
    <dgm:pt modelId="{84989BFD-2D2C-4F71-A3D6-390462D92F9F}" type="parTrans" cxnId="{3394BD89-31CD-4119-9817-1D3DFB6CAD8E}">
      <dgm:prSet/>
      <dgm:spPr/>
      <dgm:t>
        <a:bodyPr/>
        <a:lstStyle/>
        <a:p>
          <a:pPr rtl="1"/>
          <a:endParaRPr lang="ar-SY"/>
        </a:p>
      </dgm:t>
    </dgm:pt>
    <dgm:pt modelId="{7523A223-5610-4698-B919-CCDE53043567}" type="sibTrans" cxnId="{3394BD89-31CD-4119-9817-1D3DFB6CAD8E}">
      <dgm:prSet/>
      <dgm:spPr/>
      <dgm:t>
        <a:bodyPr/>
        <a:lstStyle/>
        <a:p>
          <a:pPr rtl="1"/>
          <a:endParaRPr lang="ar-SY"/>
        </a:p>
      </dgm:t>
    </dgm:pt>
    <dgm:pt modelId="{A66A5CFF-F5E5-441B-A443-71129CD97418}" type="pres">
      <dgm:prSet presAssocID="{3ACF21B9-931F-4F32-8BA5-4413A83CDF64}" presName="Name0" presStyleCnt="0">
        <dgm:presLayoutVars>
          <dgm:dir/>
          <dgm:resizeHandles val="exact"/>
        </dgm:presLayoutVars>
      </dgm:prSet>
      <dgm:spPr/>
    </dgm:pt>
    <dgm:pt modelId="{E9719193-38D6-454A-A3BE-4C431E26F475}" type="pres">
      <dgm:prSet presAssocID="{03D7F865-270F-49DE-97CD-80C193A678EA}" presName="node" presStyleLbl="node1" presStyleIdx="0" presStyleCnt="2" custScaleX="425709">
        <dgm:presLayoutVars>
          <dgm:bulletEnabled val="1"/>
        </dgm:presLayoutVars>
      </dgm:prSet>
      <dgm:spPr/>
    </dgm:pt>
    <dgm:pt modelId="{F865CD4F-9FBF-47F6-AE49-E1D39041A7E0}" type="pres">
      <dgm:prSet presAssocID="{CF12E803-0E05-45ED-89AD-020117DEC191}" presName="sibTrans" presStyleLbl="sibTrans2D1" presStyleIdx="0" presStyleCnt="1"/>
      <dgm:spPr/>
    </dgm:pt>
    <dgm:pt modelId="{366B5791-F7EB-42A2-ACE4-BB379E5E73EA}" type="pres">
      <dgm:prSet presAssocID="{CF12E803-0E05-45ED-89AD-020117DEC191}" presName="connectorText" presStyleLbl="sibTrans2D1" presStyleIdx="0" presStyleCnt="1"/>
      <dgm:spPr/>
    </dgm:pt>
    <dgm:pt modelId="{2CACE0CD-A080-44B5-8359-A5CC723F250E}" type="pres">
      <dgm:prSet presAssocID="{FBF631CA-AAFF-415E-8786-ADF9A043776D}" presName="node" presStyleLbl="node1" presStyleIdx="1" presStyleCnt="2" custScaleX="158045">
        <dgm:presLayoutVars>
          <dgm:bulletEnabled val="1"/>
        </dgm:presLayoutVars>
      </dgm:prSet>
      <dgm:spPr/>
    </dgm:pt>
  </dgm:ptLst>
  <dgm:cxnLst>
    <dgm:cxn modelId="{14DC8936-4FA0-46FF-9845-C76C27170B87}" type="presOf" srcId="{CF12E803-0E05-45ED-89AD-020117DEC191}" destId="{F865CD4F-9FBF-47F6-AE49-E1D39041A7E0}" srcOrd="0" destOrd="0" presId="urn:microsoft.com/office/officeart/2005/8/layout/process1"/>
    <dgm:cxn modelId="{9384D249-0B33-4A63-A9A2-C938E5C5ED15}" type="presOf" srcId="{3ACF21B9-931F-4F32-8BA5-4413A83CDF64}" destId="{A66A5CFF-F5E5-441B-A443-71129CD97418}" srcOrd="0" destOrd="0" presId="urn:microsoft.com/office/officeart/2005/8/layout/process1"/>
    <dgm:cxn modelId="{05470B78-374E-48F6-9076-4133CC962EE5}" type="presOf" srcId="{CF12E803-0E05-45ED-89AD-020117DEC191}" destId="{366B5791-F7EB-42A2-ACE4-BB379E5E73EA}" srcOrd="1" destOrd="0" presId="urn:microsoft.com/office/officeart/2005/8/layout/process1"/>
    <dgm:cxn modelId="{3394BD89-31CD-4119-9817-1D3DFB6CAD8E}" srcId="{3ACF21B9-931F-4F32-8BA5-4413A83CDF64}" destId="{FBF631CA-AAFF-415E-8786-ADF9A043776D}" srcOrd="1" destOrd="0" parTransId="{84989BFD-2D2C-4F71-A3D6-390462D92F9F}" sibTransId="{7523A223-5610-4698-B919-CCDE53043567}"/>
    <dgm:cxn modelId="{4FBEB6A6-8888-46B9-B895-08B7472C4E5F}" type="presOf" srcId="{FBF631CA-AAFF-415E-8786-ADF9A043776D}" destId="{2CACE0CD-A080-44B5-8359-A5CC723F250E}" srcOrd="0" destOrd="0" presId="urn:microsoft.com/office/officeart/2005/8/layout/process1"/>
    <dgm:cxn modelId="{0965F0AD-FFAD-43DA-855C-5F768647E99E}" type="presOf" srcId="{03D7F865-270F-49DE-97CD-80C193A678EA}" destId="{E9719193-38D6-454A-A3BE-4C431E26F475}" srcOrd="0" destOrd="0" presId="urn:microsoft.com/office/officeart/2005/8/layout/process1"/>
    <dgm:cxn modelId="{82CF4EEC-2B4E-49C8-9FFB-001C5D4BD1EB}" srcId="{3ACF21B9-931F-4F32-8BA5-4413A83CDF64}" destId="{03D7F865-270F-49DE-97CD-80C193A678EA}" srcOrd="0" destOrd="0" parTransId="{F93BF314-9367-40A8-8D50-6A62DE753904}" sibTransId="{CF12E803-0E05-45ED-89AD-020117DEC191}"/>
    <dgm:cxn modelId="{248577F5-A378-4ED6-A438-F00FA3C8CB09}" type="presParOf" srcId="{A66A5CFF-F5E5-441B-A443-71129CD97418}" destId="{E9719193-38D6-454A-A3BE-4C431E26F475}" srcOrd="0" destOrd="0" presId="urn:microsoft.com/office/officeart/2005/8/layout/process1"/>
    <dgm:cxn modelId="{D9D9F9F5-818C-4792-9D25-E1F9BD2BF922}" type="presParOf" srcId="{A66A5CFF-F5E5-441B-A443-71129CD97418}" destId="{F865CD4F-9FBF-47F6-AE49-E1D39041A7E0}" srcOrd="1" destOrd="0" presId="urn:microsoft.com/office/officeart/2005/8/layout/process1"/>
    <dgm:cxn modelId="{D804260C-E62A-41F5-BA6B-16DD9FAB44EB}" type="presParOf" srcId="{F865CD4F-9FBF-47F6-AE49-E1D39041A7E0}" destId="{366B5791-F7EB-42A2-ACE4-BB379E5E73EA}" srcOrd="0" destOrd="0" presId="urn:microsoft.com/office/officeart/2005/8/layout/process1"/>
    <dgm:cxn modelId="{214E891D-2AE6-498A-A7B4-44BE80E48FAC}" type="presParOf" srcId="{A66A5CFF-F5E5-441B-A443-71129CD97418}" destId="{2CACE0CD-A080-44B5-8359-A5CC723F250E}" srcOrd="2" destOrd="0" presId="urn:microsoft.com/office/officeart/2005/8/layout/process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ACF21B9-931F-4F32-8BA5-4413A83CDF64}" type="doc">
      <dgm:prSet loTypeId="urn:microsoft.com/office/officeart/2005/8/layout/process1" loCatId="process" qsTypeId="urn:microsoft.com/office/officeart/2005/8/quickstyle/simple2" qsCatId="simple" csTypeId="urn:microsoft.com/office/officeart/2005/8/colors/accent3_1" csCatId="accent3" phldr="1"/>
      <dgm:spPr/>
      <dgm:t>
        <a:bodyPr/>
        <a:lstStyle/>
        <a:p>
          <a:pPr rtl="1"/>
          <a:endParaRPr lang="ar-SY"/>
        </a:p>
      </dgm:t>
    </dgm:pt>
    <dgm:pt modelId="{03D7F865-270F-49DE-97CD-80C193A678EA}">
      <dgm:prSet phldrT="[نص]" custT="1"/>
      <dgm:spPr/>
      <dgm:t>
        <a:bodyPr/>
        <a:lstStyle/>
        <a:p>
          <a:pPr>
            <a:buClrTx/>
            <a:buSzPts val="3600"/>
            <a:buFont typeface="Arial" panose="020B0604020202020204" pitchFamily="34" charset="0"/>
            <a:buChar char="•"/>
          </a:pPr>
          <a:r>
            <a:rPr lang="en-US" sz="3600" dirty="0"/>
            <a:t>SPI = BCWP / BCWS &lt; 1</a:t>
          </a:r>
          <a:endParaRPr lang="ar-SY" sz="3600" dirty="0"/>
        </a:p>
      </dgm:t>
    </dgm:pt>
    <dgm:pt modelId="{F93BF314-9367-40A8-8D50-6A62DE753904}" type="parTrans" cxnId="{82CF4EEC-2B4E-49C8-9FFB-001C5D4BD1EB}">
      <dgm:prSet/>
      <dgm:spPr/>
      <dgm:t>
        <a:bodyPr/>
        <a:lstStyle/>
        <a:p>
          <a:pPr rtl="1"/>
          <a:endParaRPr lang="ar-SY"/>
        </a:p>
      </dgm:t>
    </dgm:pt>
    <dgm:pt modelId="{CF12E803-0E05-45ED-89AD-020117DEC191}" type="sibTrans" cxnId="{82CF4EEC-2B4E-49C8-9FFB-001C5D4BD1EB}">
      <dgm:prSet/>
      <dgm:spPr/>
      <dgm:t>
        <a:bodyPr/>
        <a:lstStyle/>
        <a:p>
          <a:pPr rtl="1"/>
          <a:endParaRPr lang="ar-SY"/>
        </a:p>
      </dgm:t>
    </dgm:pt>
    <dgm:pt modelId="{FBF631CA-AAFF-415E-8786-ADF9A043776D}">
      <dgm:prSet phldrT="[نص]" custT="1"/>
      <dgm:spPr/>
      <dgm:t>
        <a:bodyPr/>
        <a:lstStyle/>
        <a:p>
          <a:r>
            <a:rPr lang="en-US" sz="2400" dirty="0"/>
            <a:t>Behind &amp; Delay</a:t>
          </a:r>
          <a:endParaRPr lang="ar-SY" sz="2400" dirty="0"/>
        </a:p>
        <a:p>
          <a:r>
            <a:rPr lang="en-US" sz="2400" dirty="0"/>
            <a:t> </a:t>
          </a:r>
          <a:endParaRPr lang="ar-SY" sz="2400" dirty="0"/>
        </a:p>
      </dgm:t>
    </dgm:pt>
    <dgm:pt modelId="{84989BFD-2D2C-4F71-A3D6-390462D92F9F}" type="parTrans" cxnId="{3394BD89-31CD-4119-9817-1D3DFB6CAD8E}">
      <dgm:prSet/>
      <dgm:spPr/>
      <dgm:t>
        <a:bodyPr/>
        <a:lstStyle/>
        <a:p>
          <a:pPr rtl="1"/>
          <a:endParaRPr lang="ar-SY"/>
        </a:p>
      </dgm:t>
    </dgm:pt>
    <dgm:pt modelId="{7523A223-5610-4698-B919-CCDE53043567}" type="sibTrans" cxnId="{3394BD89-31CD-4119-9817-1D3DFB6CAD8E}">
      <dgm:prSet/>
      <dgm:spPr/>
      <dgm:t>
        <a:bodyPr/>
        <a:lstStyle/>
        <a:p>
          <a:pPr rtl="1"/>
          <a:endParaRPr lang="ar-SY"/>
        </a:p>
      </dgm:t>
    </dgm:pt>
    <dgm:pt modelId="{A66A5CFF-F5E5-441B-A443-71129CD97418}" type="pres">
      <dgm:prSet presAssocID="{3ACF21B9-931F-4F32-8BA5-4413A83CDF64}" presName="Name0" presStyleCnt="0">
        <dgm:presLayoutVars>
          <dgm:dir/>
          <dgm:resizeHandles val="exact"/>
        </dgm:presLayoutVars>
      </dgm:prSet>
      <dgm:spPr/>
    </dgm:pt>
    <dgm:pt modelId="{E9719193-38D6-454A-A3BE-4C431E26F475}" type="pres">
      <dgm:prSet presAssocID="{03D7F865-270F-49DE-97CD-80C193A678EA}" presName="node" presStyleLbl="node1" presStyleIdx="0" presStyleCnt="2" custScaleX="425709">
        <dgm:presLayoutVars>
          <dgm:bulletEnabled val="1"/>
        </dgm:presLayoutVars>
      </dgm:prSet>
      <dgm:spPr/>
    </dgm:pt>
    <dgm:pt modelId="{F865CD4F-9FBF-47F6-AE49-E1D39041A7E0}" type="pres">
      <dgm:prSet presAssocID="{CF12E803-0E05-45ED-89AD-020117DEC191}" presName="sibTrans" presStyleLbl="sibTrans2D1" presStyleIdx="0" presStyleCnt="1"/>
      <dgm:spPr/>
    </dgm:pt>
    <dgm:pt modelId="{366B5791-F7EB-42A2-ACE4-BB379E5E73EA}" type="pres">
      <dgm:prSet presAssocID="{CF12E803-0E05-45ED-89AD-020117DEC191}" presName="connectorText" presStyleLbl="sibTrans2D1" presStyleIdx="0" presStyleCnt="1"/>
      <dgm:spPr/>
    </dgm:pt>
    <dgm:pt modelId="{2CACE0CD-A080-44B5-8359-A5CC723F250E}" type="pres">
      <dgm:prSet presAssocID="{FBF631CA-AAFF-415E-8786-ADF9A043776D}" presName="node" presStyleLbl="node1" presStyleIdx="1" presStyleCnt="2" custScaleX="158045" custScaleY="86154">
        <dgm:presLayoutVars>
          <dgm:bulletEnabled val="1"/>
        </dgm:presLayoutVars>
      </dgm:prSet>
      <dgm:spPr/>
    </dgm:pt>
  </dgm:ptLst>
  <dgm:cxnLst>
    <dgm:cxn modelId="{14DC8936-4FA0-46FF-9845-C76C27170B87}" type="presOf" srcId="{CF12E803-0E05-45ED-89AD-020117DEC191}" destId="{F865CD4F-9FBF-47F6-AE49-E1D39041A7E0}" srcOrd="0" destOrd="0" presId="urn:microsoft.com/office/officeart/2005/8/layout/process1"/>
    <dgm:cxn modelId="{9384D249-0B33-4A63-A9A2-C938E5C5ED15}" type="presOf" srcId="{3ACF21B9-931F-4F32-8BA5-4413A83CDF64}" destId="{A66A5CFF-F5E5-441B-A443-71129CD97418}" srcOrd="0" destOrd="0" presId="urn:microsoft.com/office/officeart/2005/8/layout/process1"/>
    <dgm:cxn modelId="{05470B78-374E-48F6-9076-4133CC962EE5}" type="presOf" srcId="{CF12E803-0E05-45ED-89AD-020117DEC191}" destId="{366B5791-F7EB-42A2-ACE4-BB379E5E73EA}" srcOrd="1" destOrd="0" presId="urn:microsoft.com/office/officeart/2005/8/layout/process1"/>
    <dgm:cxn modelId="{3394BD89-31CD-4119-9817-1D3DFB6CAD8E}" srcId="{3ACF21B9-931F-4F32-8BA5-4413A83CDF64}" destId="{FBF631CA-AAFF-415E-8786-ADF9A043776D}" srcOrd="1" destOrd="0" parTransId="{84989BFD-2D2C-4F71-A3D6-390462D92F9F}" sibTransId="{7523A223-5610-4698-B919-CCDE53043567}"/>
    <dgm:cxn modelId="{4FBEB6A6-8888-46B9-B895-08B7472C4E5F}" type="presOf" srcId="{FBF631CA-AAFF-415E-8786-ADF9A043776D}" destId="{2CACE0CD-A080-44B5-8359-A5CC723F250E}" srcOrd="0" destOrd="0" presId="urn:microsoft.com/office/officeart/2005/8/layout/process1"/>
    <dgm:cxn modelId="{0965F0AD-FFAD-43DA-855C-5F768647E99E}" type="presOf" srcId="{03D7F865-270F-49DE-97CD-80C193A678EA}" destId="{E9719193-38D6-454A-A3BE-4C431E26F475}" srcOrd="0" destOrd="0" presId="urn:microsoft.com/office/officeart/2005/8/layout/process1"/>
    <dgm:cxn modelId="{82CF4EEC-2B4E-49C8-9FFB-001C5D4BD1EB}" srcId="{3ACF21B9-931F-4F32-8BA5-4413A83CDF64}" destId="{03D7F865-270F-49DE-97CD-80C193A678EA}" srcOrd="0" destOrd="0" parTransId="{F93BF314-9367-40A8-8D50-6A62DE753904}" sibTransId="{CF12E803-0E05-45ED-89AD-020117DEC191}"/>
    <dgm:cxn modelId="{248577F5-A378-4ED6-A438-F00FA3C8CB09}" type="presParOf" srcId="{A66A5CFF-F5E5-441B-A443-71129CD97418}" destId="{E9719193-38D6-454A-A3BE-4C431E26F475}" srcOrd="0" destOrd="0" presId="urn:microsoft.com/office/officeart/2005/8/layout/process1"/>
    <dgm:cxn modelId="{D9D9F9F5-818C-4792-9D25-E1F9BD2BF922}" type="presParOf" srcId="{A66A5CFF-F5E5-441B-A443-71129CD97418}" destId="{F865CD4F-9FBF-47F6-AE49-E1D39041A7E0}" srcOrd="1" destOrd="0" presId="urn:microsoft.com/office/officeart/2005/8/layout/process1"/>
    <dgm:cxn modelId="{D804260C-E62A-41F5-BA6B-16DD9FAB44EB}" type="presParOf" srcId="{F865CD4F-9FBF-47F6-AE49-E1D39041A7E0}" destId="{366B5791-F7EB-42A2-ACE4-BB379E5E73EA}" srcOrd="0" destOrd="0" presId="urn:microsoft.com/office/officeart/2005/8/layout/process1"/>
    <dgm:cxn modelId="{214E891D-2AE6-498A-A7B4-44BE80E48FAC}" type="presParOf" srcId="{A66A5CFF-F5E5-441B-A443-71129CD97418}" destId="{2CACE0CD-A080-44B5-8359-A5CC723F250E}" srcOrd="2" destOrd="0" presId="urn:microsoft.com/office/officeart/2005/8/layout/process1"/>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ACF21B9-931F-4F32-8BA5-4413A83CDF64}" type="doc">
      <dgm:prSet loTypeId="urn:microsoft.com/office/officeart/2005/8/layout/process1" loCatId="process" qsTypeId="urn:microsoft.com/office/officeart/2005/8/quickstyle/simple2" qsCatId="simple" csTypeId="urn:microsoft.com/office/officeart/2005/8/colors/accent3_1" csCatId="accent3" phldr="1"/>
      <dgm:spPr/>
      <dgm:t>
        <a:bodyPr/>
        <a:lstStyle/>
        <a:p>
          <a:pPr rtl="1"/>
          <a:endParaRPr lang="ar-SY"/>
        </a:p>
      </dgm:t>
    </dgm:pt>
    <dgm:pt modelId="{03D7F865-270F-49DE-97CD-80C193A678EA}">
      <dgm:prSet phldrT="[نص]" custT="1"/>
      <dgm:spPr/>
      <dgm:t>
        <a:bodyPr/>
        <a:lstStyle/>
        <a:p>
          <a:pPr>
            <a:buClrTx/>
            <a:buSzPts val="3200"/>
            <a:buFont typeface="Arial" panose="020B0604020202020204" pitchFamily="34" charset="0"/>
            <a:buChar char="•"/>
          </a:pPr>
          <a:r>
            <a:rPr lang="en-US" sz="3600" dirty="0"/>
            <a:t>C.V = BCWP – ACWP = +</a:t>
          </a:r>
          <a:r>
            <a:rPr lang="en-US" sz="3600" dirty="0" err="1"/>
            <a:t>ve</a:t>
          </a:r>
          <a:r>
            <a:rPr lang="en-US" sz="3600" dirty="0"/>
            <a:t> </a:t>
          </a:r>
          <a:endParaRPr lang="ar-SY" sz="3600" dirty="0"/>
        </a:p>
      </dgm:t>
    </dgm:pt>
    <dgm:pt modelId="{F93BF314-9367-40A8-8D50-6A62DE753904}" type="parTrans" cxnId="{82CF4EEC-2B4E-49C8-9FFB-001C5D4BD1EB}">
      <dgm:prSet/>
      <dgm:spPr/>
      <dgm:t>
        <a:bodyPr/>
        <a:lstStyle/>
        <a:p>
          <a:pPr rtl="1"/>
          <a:endParaRPr lang="ar-SY"/>
        </a:p>
      </dgm:t>
    </dgm:pt>
    <dgm:pt modelId="{CF12E803-0E05-45ED-89AD-020117DEC191}" type="sibTrans" cxnId="{82CF4EEC-2B4E-49C8-9FFB-001C5D4BD1EB}">
      <dgm:prSet/>
      <dgm:spPr/>
      <dgm:t>
        <a:bodyPr/>
        <a:lstStyle/>
        <a:p>
          <a:pPr rtl="1"/>
          <a:endParaRPr lang="ar-SY"/>
        </a:p>
      </dgm:t>
    </dgm:pt>
    <dgm:pt modelId="{FBF631CA-AAFF-415E-8786-ADF9A043776D}">
      <dgm:prSet phldrT="[نص]" custT="1"/>
      <dgm:spPr/>
      <dgm:t>
        <a:bodyPr/>
        <a:lstStyle/>
        <a:p>
          <a:r>
            <a:rPr lang="en-US" sz="2400" dirty="0"/>
            <a:t>Under Budget</a:t>
          </a:r>
        </a:p>
      </dgm:t>
    </dgm:pt>
    <dgm:pt modelId="{84989BFD-2D2C-4F71-A3D6-390462D92F9F}" type="parTrans" cxnId="{3394BD89-31CD-4119-9817-1D3DFB6CAD8E}">
      <dgm:prSet/>
      <dgm:spPr/>
      <dgm:t>
        <a:bodyPr/>
        <a:lstStyle/>
        <a:p>
          <a:pPr rtl="1"/>
          <a:endParaRPr lang="ar-SY"/>
        </a:p>
      </dgm:t>
    </dgm:pt>
    <dgm:pt modelId="{7523A223-5610-4698-B919-CCDE53043567}" type="sibTrans" cxnId="{3394BD89-31CD-4119-9817-1D3DFB6CAD8E}">
      <dgm:prSet/>
      <dgm:spPr/>
      <dgm:t>
        <a:bodyPr/>
        <a:lstStyle/>
        <a:p>
          <a:pPr rtl="1"/>
          <a:endParaRPr lang="ar-SY"/>
        </a:p>
      </dgm:t>
    </dgm:pt>
    <dgm:pt modelId="{A66A5CFF-F5E5-441B-A443-71129CD97418}" type="pres">
      <dgm:prSet presAssocID="{3ACF21B9-931F-4F32-8BA5-4413A83CDF64}" presName="Name0" presStyleCnt="0">
        <dgm:presLayoutVars>
          <dgm:dir/>
          <dgm:resizeHandles val="exact"/>
        </dgm:presLayoutVars>
      </dgm:prSet>
      <dgm:spPr/>
    </dgm:pt>
    <dgm:pt modelId="{E9719193-38D6-454A-A3BE-4C431E26F475}" type="pres">
      <dgm:prSet presAssocID="{03D7F865-270F-49DE-97CD-80C193A678EA}" presName="node" presStyleLbl="node1" presStyleIdx="0" presStyleCnt="2" custScaleX="425709">
        <dgm:presLayoutVars>
          <dgm:bulletEnabled val="1"/>
        </dgm:presLayoutVars>
      </dgm:prSet>
      <dgm:spPr/>
    </dgm:pt>
    <dgm:pt modelId="{F865CD4F-9FBF-47F6-AE49-E1D39041A7E0}" type="pres">
      <dgm:prSet presAssocID="{CF12E803-0E05-45ED-89AD-020117DEC191}" presName="sibTrans" presStyleLbl="sibTrans2D1" presStyleIdx="0" presStyleCnt="1"/>
      <dgm:spPr/>
    </dgm:pt>
    <dgm:pt modelId="{366B5791-F7EB-42A2-ACE4-BB379E5E73EA}" type="pres">
      <dgm:prSet presAssocID="{CF12E803-0E05-45ED-89AD-020117DEC191}" presName="connectorText" presStyleLbl="sibTrans2D1" presStyleIdx="0" presStyleCnt="1"/>
      <dgm:spPr/>
    </dgm:pt>
    <dgm:pt modelId="{2CACE0CD-A080-44B5-8359-A5CC723F250E}" type="pres">
      <dgm:prSet presAssocID="{FBF631CA-AAFF-415E-8786-ADF9A043776D}" presName="node" presStyleLbl="node1" presStyleIdx="1" presStyleCnt="2" custScaleX="158045" custScaleY="62614">
        <dgm:presLayoutVars>
          <dgm:bulletEnabled val="1"/>
        </dgm:presLayoutVars>
      </dgm:prSet>
      <dgm:spPr/>
    </dgm:pt>
  </dgm:ptLst>
  <dgm:cxnLst>
    <dgm:cxn modelId="{14DC8936-4FA0-46FF-9845-C76C27170B87}" type="presOf" srcId="{CF12E803-0E05-45ED-89AD-020117DEC191}" destId="{F865CD4F-9FBF-47F6-AE49-E1D39041A7E0}" srcOrd="0" destOrd="0" presId="urn:microsoft.com/office/officeart/2005/8/layout/process1"/>
    <dgm:cxn modelId="{9384D249-0B33-4A63-A9A2-C938E5C5ED15}" type="presOf" srcId="{3ACF21B9-931F-4F32-8BA5-4413A83CDF64}" destId="{A66A5CFF-F5E5-441B-A443-71129CD97418}" srcOrd="0" destOrd="0" presId="urn:microsoft.com/office/officeart/2005/8/layout/process1"/>
    <dgm:cxn modelId="{05470B78-374E-48F6-9076-4133CC962EE5}" type="presOf" srcId="{CF12E803-0E05-45ED-89AD-020117DEC191}" destId="{366B5791-F7EB-42A2-ACE4-BB379E5E73EA}" srcOrd="1" destOrd="0" presId="urn:microsoft.com/office/officeart/2005/8/layout/process1"/>
    <dgm:cxn modelId="{3394BD89-31CD-4119-9817-1D3DFB6CAD8E}" srcId="{3ACF21B9-931F-4F32-8BA5-4413A83CDF64}" destId="{FBF631CA-AAFF-415E-8786-ADF9A043776D}" srcOrd="1" destOrd="0" parTransId="{84989BFD-2D2C-4F71-A3D6-390462D92F9F}" sibTransId="{7523A223-5610-4698-B919-CCDE53043567}"/>
    <dgm:cxn modelId="{4FBEB6A6-8888-46B9-B895-08B7472C4E5F}" type="presOf" srcId="{FBF631CA-AAFF-415E-8786-ADF9A043776D}" destId="{2CACE0CD-A080-44B5-8359-A5CC723F250E}" srcOrd="0" destOrd="0" presId="urn:microsoft.com/office/officeart/2005/8/layout/process1"/>
    <dgm:cxn modelId="{0965F0AD-FFAD-43DA-855C-5F768647E99E}" type="presOf" srcId="{03D7F865-270F-49DE-97CD-80C193A678EA}" destId="{E9719193-38D6-454A-A3BE-4C431E26F475}" srcOrd="0" destOrd="0" presId="urn:microsoft.com/office/officeart/2005/8/layout/process1"/>
    <dgm:cxn modelId="{82CF4EEC-2B4E-49C8-9FFB-001C5D4BD1EB}" srcId="{3ACF21B9-931F-4F32-8BA5-4413A83CDF64}" destId="{03D7F865-270F-49DE-97CD-80C193A678EA}" srcOrd="0" destOrd="0" parTransId="{F93BF314-9367-40A8-8D50-6A62DE753904}" sibTransId="{CF12E803-0E05-45ED-89AD-020117DEC191}"/>
    <dgm:cxn modelId="{248577F5-A378-4ED6-A438-F00FA3C8CB09}" type="presParOf" srcId="{A66A5CFF-F5E5-441B-A443-71129CD97418}" destId="{E9719193-38D6-454A-A3BE-4C431E26F475}" srcOrd="0" destOrd="0" presId="urn:microsoft.com/office/officeart/2005/8/layout/process1"/>
    <dgm:cxn modelId="{D9D9F9F5-818C-4792-9D25-E1F9BD2BF922}" type="presParOf" srcId="{A66A5CFF-F5E5-441B-A443-71129CD97418}" destId="{F865CD4F-9FBF-47F6-AE49-E1D39041A7E0}" srcOrd="1" destOrd="0" presId="urn:microsoft.com/office/officeart/2005/8/layout/process1"/>
    <dgm:cxn modelId="{D804260C-E62A-41F5-BA6B-16DD9FAB44EB}" type="presParOf" srcId="{F865CD4F-9FBF-47F6-AE49-E1D39041A7E0}" destId="{366B5791-F7EB-42A2-ACE4-BB379E5E73EA}" srcOrd="0" destOrd="0" presId="urn:microsoft.com/office/officeart/2005/8/layout/process1"/>
    <dgm:cxn modelId="{214E891D-2AE6-498A-A7B4-44BE80E48FAC}" type="presParOf" srcId="{A66A5CFF-F5E5-441B-A443-71129CD97418}" destId="{2CACE0CD-A080-44B5-8359-A5CC723F250E}" srcOrd="2"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3ACF21B9-931F-4F32-8BA5-4413A83CDF64}" type="doc">
      <dgm:prSet loTypeId="urn:microsoft.com/office/officeart/2005/8/layout/process1" loCatId="process" qsTypeId="urn:microsoft.com/office/officeart/2005/8/quickstyle/simple2" qsCatId="simple" csTypeId="urn:microsoft.com/office/officeart/2005/8/colors/accent3_1" csCatId="accent3" phldr="1"/>
      <dgm:spPr/>
      <dgm:t>
        <a:bodyPr/>
        <a:lstStyle/>
        <a:p>
          <a:pPr rtl="1"/>
          <a:endParaRPr lang="ar-SY"/>
        </a:p>
      </dgm:t>
    </dgm:pt>
    <dgm:pt modelId="{03D7F865-270F-49DE-97CD-80C193A678EA}">
      <dgm:prSet phldrT="[نص]" custT="1"/>
      <dgm:spPr/>
      <dgm:t>
        <a:bodyPr/>
        <a:lstStyle/>
        <a:p>
          <a:pPr>
            <a:buClrTx/>
            <a:buSzPts val="3200"/>
            <a:buFont typeface="Arial" panose="020B0604020202020204" pitchFamily="34" charset="0"/>
            <a:buChar char="•"/>
          </a:pPr>
          <a:r>
            <a:rPr lang="en-US" sz="3600" dirty="0"/>
            <a:t>C.V = BCWP – ACWP = 0.0</a:t>
          </a:r>
          <a:endParaRPr lang="ar-SY" sz="3600" dirty="0"/>
        </a:p>
      </dgm:t>
    </dgm:pt>
    <dgm:pt modelId="{F93BF314-9367-40A8-8D50-6A62DE753904}" type="parTrans" cxnId="{82CF4EEC-2B4E-49C8-9FFB-001C5D4BD1EB}">
      <dgm:prSet/>
      <dgm:spPr/>
      <dgm:t>
        <a:bodyPr/>
        <a:lstStyle/>
        <a:p>
          <a:pPr rtl="1"/>
          <a:endParaRPr lang="ar-SY"/>
        </a:p>
      </dgm:t>
    </dgm:pt>
    <dgm:pt modelId="{CF12E803-0E05-45ED-89AD-020117DEC191}" type="sibTrans" cxnId="{82CF4EEC-2B4E-49C8-9FFB-001C5D4BD1EB}">
      <dgm:prSet/>
      <dgm:spPr/>
      <dgm:t>
        <a:bodyPr/>
        <a:lstStyle/>
        <a:p>
          <a:pPr rtl="1"/>
          <a:endParaRPr lang="ar-SY"/>
        </a:p>
      </dgm:t>
    </dgm:pt>
    <dgm:pt modelId="{FBF631CA-AAFF-415E-8786-ADF9A043776D}">
      <dgm:prSet phldrT="[نص]" custT="1"/>
      <dgm:spPr/>
      <dgm:t>
        <a:bodyPr/>
        <a:lstStyle/>
        <a:p>
          <a:r>
            <a:rPr lang="en-US" sz="2400" dirty="0"/>
            <a:t>As Budget</a:t>
          </a:r>
        </a:p>
      </dgm:t>
    </dgm:pt>
    <dgm:pt modelId="{84989BFD-2D2C-4F71-A3D6-390462D92F9F}" type="parTrans" cxnId="{3394BD89-31CD-4119-9817-1D3DFB6CAD8E}">
      <dgm:prSet/>
      <dgm:spPr/>
      <dgm:t>
        <a:bodyPr/>
        <a:lstStyle/>
        <a:p>
          <a:pPr rtl="1"/>
          <a:endParaRPr lang="ar-SY"/>
        </a:p>
      </dgm:t>
    </dgm:pt>
    <dgm:pt modelId="{7523A223-5610-4698-B919-CCDE53043567}" type="sibTrans" cxnId="{3394BD89-31CD-4119-9817-1D3DFB6CAD8E}">
      <dgm:prSet/>
      <dgm:spPr/>
      <dgm:t>
        <a:bodyPr/>
        <a:lstStyle/>
        <a:p>
          <a:pPr rtl="1"/>
          <a:endParaRPr lang="ar-SY"/>
        </a:p>
      </dgm:t>
    </dgm:pt>
    <dgm:pt modelId="{A66A5CFF-F5E5-441B-A443-71129CD97418}" type="pres">
      <dgm:prSet presAssocID="{3ACF21B9-931F-4F32-8BA5-4413A83CDF64}" presName="Name0" presStyleCnt="0">
        <dgm:presLayoutVars>
          <dgm:dir/>
          <dgm:resizeHandles val="exact"/>
        </dgm:presLayoutVars>
      </dgm:prSet>
      <dgm:spPr/>
    </dgm:pt>
    <dgm:pt modelId="{E9719193-38D6-454A-A3BE-4C431E26F475}" type="pres">
      <dgm:prSet presAssocID="{03D7F865-270F-49DE-97CD-80C193A678EA}" presName="node" presStyleLbl="node1" presStyleIdx="0" presStyleCnt="2" custScaleX="425709">
        <dgm:presLayoutVars>
          <dgm:bulletEnabled val="1"/>
        </dgm:presLayoutVars>
      </dgm:prSet>
      <dgm:spPr/>
    </dgm:pt>
    <dgm:pt modelId="{F865CD4F-9FBF-47F6-AE49-E1D39041A7E0}" type="pres">
      <dgm:prSet presAssocID="{CF12E803-0E05-45ED-89AD-020117DEC191}" presName="sibTrans" presStyleLbl="sibTrans2D1" presStyleIdx="0" presStyleCnt="1"/>
      <dgm:spPr/>
    </dgm:pt>
    <dgm:pt modelId="{366B5791-F7EB-42A2-ACE4-BB379E5E73EA}" type="pres">
      <dgm:prSet presAssocID="{CF12E803-0E05-45ED-89AD-020117DEC191}" presName="connectorText" presStyleLbl="sibTrans2D1" presStyleIdx="0" presStyleCnt="1"/>
      <dgm:spPr/>
    </dgm:pt>
    <dgm:pt modelId="{2CACE0CD-A080-44B5-8359-A5CC723F250E}" type="pres">
      <dgm:prSet presAssocID="{FBF631CA-AAFF-415E-8786-ADF9A043776D}" presName="node" presStyleLbl="node1" presStyleIdx="1" presStyleCnt="2" custScaleX="158045" custScaleY="64316" custLinFactNeighborX="1559" custLinFactNeighborY="3186">
        <dgm:presLayoutVars>
          <dgm:bulletEnabled val="1"/>
        </dgm:presLayoutVars>
      </dgm:prSet>
      <dgm:spPr/>
    </dgm:pt>
  </dgm:ptLst>
  <dgm:cxnLst>
    <dgm:cxn modelId="{14DC8936-4FA0-46FF-9845-C76C27170B87}" type="presOf" srcId="{CF12E803-0E05-45ED-89AD-020117DEC191}" destId="{F865CD4F-9FBF-47F6-AE49-E1D39041A7E0}" srcOrd="0" destOrd="0" presId="urn:microsoft.com/office/officeart/2005/8/layout/process1"/>
    <dgm:cxn modelId="{9384D249-0B33-4A63-A9A2-C938E5C5ED15}" type="presOf" srcId="{3ACF21B9-931F-4F32-8BA5-4413A83CDF64}" destId="{A66A5CFF-F5E5-441B-A443-71129CD97418}" srcOrd="0" destOrd="0" presId="urn:microsoft.com/office/officeart/2005/8/layout/process1"/>
    <dgm:cxn modelId="{05470B78-374E-48F6-9076-4133CC962EE5}" type="presOf" srcId="{CF12E803-0E05-45ED-89AD-020117DEC191}" destId="{366B5791-F7EB-42A2-ACE4-BB379E5E73EA}" srcOrd="1" destOrd="0" presId="urn:microsoft.com/office/officeart/2005/8/layout/process1"/>
    <dgm:cxn modelId="{3394BD89-31CD-4119-9817-1D3DFB6CAD8E}" srcId="{3ACF21B9-931F-4F32-8BA5-4413A83CDF64}" destId="{FBF631CA-AAFF-415E-8786-ADF9A043776D}" srcOrd="1" destOrd="0" parTransId="{84989BFD-2D2C-4F71-A3D6-390462D92F9F}" sibTransId="{7523A223-5610-4698-B919-CCDE53043567}"/>
    <dgm:cxn modelId="{4FBEB6A6-8888-46B9-B895-08B7472C4E5F}" type="presOf" srcId="{FBF631CA-AAFF-415E-8786-ADF9A043776D}" destId="{2CACE0CD-A080-44B5-8359-A5CC723F250E}" srcOrd="0" destOrd="0" presId="urn:microsoft.com/office/officeart/2005/8/layout/process1"/>
    <dgm:cxn modelId="{0965F0AD-FFAD-43DA-855C-5F768647E99E}" type="presOf" srcId="{03D7F865-270F-49DE-97CD-80C193A678EA}" destId="{E9719193-38D6-454A-A3BE-4C431E26F475}" srcOrd="0" destOrd="0" presId="urn:microsoft.com/office/officeart/2005/8/layout/process1"/>
    <dgm:cxn modelId="{82CF4EEC-2B4E-49C8-9FFB-001C5D4BD1EB}" srcId="{3ACF21B9-931F-4F32-8BA5-4413A83CDF64}" destId="{03D7F865-270F-49DE-97CD-80C193A678EA}" srcOrd="0" destOrd="0" parTransId="{F93BF314-9367-40A8-8D50-6A62DE753904}" sibTransId="{CF12E803-0E05-45ED-89AD-020117DEC191}"/>
    <dgm:cxn modelId="{248577F5-A378-4ED6-A438-F00FA3C8CB09}" type="presParOf" srcId="{A66A5CFF-F5E5-441B-A443-71129CD97418}" destId="{E9719193-38D6-454A-A3BE-4C431E26F475}" srcOrd="0" destOrd="0" presId="urn:microsoft.com/office/officeart/2005/8/layout/process1"/>
    <dgm:cxn modelId="{D9D9F9F5-818C-4792-9D25-E1F9BD2BF922}" type="presParOf" srcId="{A66A5CFF-F5E5-441B-A443-71129CD97418}" destId="{F865CD4F-9FBF-47F6-AE49-E1D39041A7E0}" srcOrd="1" destOrd="0" presId="urn:microsoft.com/office/officeart/2005/8/layout/process1"/>
    <dgm:cxn modelId="{D804260C-E62A-41F5-BA6B-16DD9FAB44EB}" type="presParOf" srcId="{F865CD4F-9FBF-47F6-AE49-E1D39041A7E0}" destId="{366B5791-F7EB-42A2-ACE4-BB379E5E73EA}" srcOrd="0" destOrd="0" presId="urn:microsoft.com/office/officeart/2005/8/layout/process1"/>
    <dgm:cxn modelId="{214E891D-2AE6-498A-A7B4-44BE80E48FAC}" type="presParOf" srcId="{A66A5CFF-F5E5-441B-A443-71129CD97418}" destId="{2CACE0CD-A080-44B5-8359-A5CC723F250E}" srcOrd="2" destOrd="0" presId="urn:microsoft.com/office/officeart/2005/8/layout/process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ACF21B9-931F-4F32-8BA5-4413A83CDF64}" type="doc">
      <dgm:prSet loTypeId="urn:microsoft.com/office/officeart/2005/8/layout/process1" loCatId="process" qsTypeId="urn:microsoft.com/office/officeart/2005/8/quickstyle/simple2" qsCatId="simple" csTypeId="urn:microsoft.com/office/officeart/2005/8/colors/accent3_1" csCatId="accent3" phldr="1"/>
      <dgm:spPr/>
      <dgm:t>
        <a:bodyPr/>
        <a:lstStyle/>
        <a:p>
          <a:pPr rtl="1"/>
          <a:endParaRPr lang="ar-SY"/>
        </a:p>
      </dgm:t>
    </dgm:pt>
    <dgm:pt modelId="{03D7F865-270F-49DE-97CD-80C193A678EA}">
      <dgm:prSet phldrT="[نص]" custT="1"/>
      <dgm:spPr/>
      <dgm:t>
        <a:bodyPr/>
        <a:lstStyle/>
        <a:p>
          <a:pPr>
            <a:buClrTx/>
            <a:buSzPts val="3200"/>
            <a:buFont typeface="Arial" panose="020B0604020202020204" pitchFamily="34" charset="0"/>
            <a:buChar char="•"/>
          </a:pPr>
          <a:r>
            <a:rPr lang="en-US" sz="3600" dirty="0"/>
            <a:t>C.V = BCWP – ACWP = -</a:t>
          </a:r>
          <a:r>
            <a:rPr lang="en-US" sz="3600" dirty="0" err="1"/>
            <a:t>ve</a:t>
          </a:r>
          <a:r>
            <a:rPr lang="en-US" sz="3600" dirty="0"/>
            <a:t> </a:t>
          </a:r>
          <a:endParaRPr lang="ar-SY" sz="3600" dirty="0"/>
        </a:p>
      </dgm:t>
    </dgm:pt>
    <dgm:pt modelId="{F93BF314-9367-40A8-8D50-6A62DE753904}" type="parTrans" cxnId="{82CF4EEC-2B4E-49C8-9FFB-001C5D4BD1EB}">
      <dgm:prSet/>
      <dgm:spPr/>
      <dgm:t>
        <a:bodyPr/>
        <a:lstStyle/>
        <a:p>
          <a:pPr rtl="1"/>
          <a:endParaRPr lang="ar-SY"/>
        </a:p>
      </dgm:t>
    </dgm:pt>
    <dgm:pt modelId="{CF12E803-0E05-45ED-89AD-020117DEC191}" type="sibTrans" cxnId="{82CF4EEC-2B4E-49C8-9FFB-001C5D4BD1EB}">
      <dgm:prSet/>
      <dgm:spPr/>
      <dgm:t>
        <a:bodyPr/>
        <a:lstStyle/>
        <a:p>
          <a:pPr rtl="1"/>
          <a:endParaRPr lang="ar-SY"/>
        </a:p>
      </dgm:t>
    </dgm:pt>
    <dgm:pt modelId="{FBF631CA-AAFF-415E-8786-ADF9A043776D}">
      <dgm:prSet phldrT="[نص]" custT="1"/>
      <dgm:spPr/>
      <dgm:t>
        <a:bodyPr/>
        <a:lstStyle/>
        <a:p>
          <a:r>
            <a:rPr lang="en-US" sz="2400" dirty="0"/>
            <a:t>Over Budget</a:t>
          </a:r>
        </a:p>
      </dgm:t>
    </dgm:pt>
    <dgm:pt modelId="{84989BFD-2D2C-4F71-A3D6-390462D92F9F}" type="parTrans" cxnId="{3394BD89-31CD-4119-9817-1D3DFB6CAD8E}">
      <dgm:prSet/>
      <dgm:spPr/>
      <dgm:t>
        <a:bodyPr/>
        <a:lstStyle/>
        <a:p>
          <a:pPr rtl="1"/>
          <a:endParaRPr lang="ar-SY"/>
        </a:p>
      </dgm:t>
    </dgm:pt>
    <dgm:pt modelId="{7523A223-5610-4698-B919-CCDE53043567}" type="sibTrans" cxnId="{3394BD89-31CD-4119-9817-1D3DFB6CAD8E}">
      <dgm:prSet/>
      <dgm:spPr/>
      <dgm:t>
        <a:bodyPr/>
        <a:lstStyle/>
        <a:p>
          <a:pPr rtl="1"/>
          <a:endParaRPr lang="ar-SY"/>
        </a:p>
      </dgm:t>
    </dgm:pt>
    <dgm:pt modelId="{A66A5CFF-F5E5-441B-A443-71129CD97418}" type="pres">
      <dgm:prSet presAssocID="{3ACF21B9-931F-4F32-8BA5-4413A83CDF64}" presName="Name0" presStyleCnt="0">
        <dgm:presLayoutVars>
          <dgm:dir/>
          <dgm:resizeHandles val="exact"/>
        </dgm:presLayoutVars>
      </dgm:prSet>
      <dgm:spPr/>
    </dgm:pt>
    <dgm:pt modelId="{E9719193-38D6-454A-A3BE-4C431E26F475}" type="pres">
      <dgm:prSet presAssocID="{03D7F865-270F-49DE-97CD-80C193A678EA}" presName="node" presStyleLbl="node1" presStyleIdx="0" presStyleCnt="2" custScaleX="425709">
        <dgm:presLayoutVars>
          <dgm:bulletEnabled val="1"/>
        </dgm:presLayoutVars>
      </dgm:prSet>
      <dgm:spPr/>
    </dgm:pt>
    <dgm:pt modelId="{F865CD4F-9FBF-47F6-AE49-E1D39041A7E0}" type="pres">
      <dgm:prSet presAssocID="{CF12E803-0E05-45ED-89AD-020117DEC191}" presName="sibTrans" presStyleLbl="sibTrans2D1" presStyleIdx="0" presStyleCnt="1"/>
      <dgm:spPr/>
    </dgm:pt>
    <dgm:pt modelId="{366B5791-F7EB-42A2-ACE4-BB379E5E73EA}" type="pres">
      <dgm:prSet presAssocID="{CF12E803-0E05-45ED-89AD-020117DEC191}" presName="connectorText" presStyleLbl="sibTrans2D1" presStyleIdx="0" presStyleCnt="1"/>
      <dgm:spPr/>
    </dgm:pt>
    <dgm:pt modelId="{2CACE0CD-A080-44B5-8359-A5CC723F250E}" type="pres">
      <dgm:prSet presAssocID="{FBF631CA-AAFF-415E-8786-ADF9A043776D}" presName="node" presStyleLbl="node1" presStyleIdx="1" presStyleCnt="2" custScaleX="158045" custScaleY="65993">
        <dgm:presLayoutVars>
          <dgm:bulletEnabled val="1"/>
        </dgm:presLayoutVars>
      </dgm:prSet>
      <dgm:spPr/>
    </dgm:pt>
  </dgm:ptLst>
  <dgm:cxnLst>
    <dgm:cxn modelId="{14DC8936-4FA0-46FF-9845-C76C27170B87}" type="presOf" srcId="{CF12E803-0E05-45ED-89AD-020117DEC191}" destId="{F865CD4F-9FBF-47F6-AE49-E1D39041A7E0}" srcOrd="0" destOrd="0" presId="urn:microsoft.com/office/officeart/2005/8/layout/process1"/>
    <dgm:cxn modelId="{9384D249-0B33-4A63-A9A2-C938E5C5ED15}" type="presOf" srcId="{3ACF21B9-931F-4F32-8BA5-4413A83CDF64}" destId="{A66A5CFF-F5E5-441B-A443-71129CD97418}" srcOrd="0" destOrd="0" presId="urn:microsoft.com/office/officeart/2005/8/layout/process1"/>
    <dgm:cxn modelId="{05470B78-374E-48F6-9076-4133CC962EE5}" type="presOf" srcId="{CF12E803-0E05-45ED-89AD-020117DEC191}" destId="{366B5791-F7EB-42A2-ACE4-BB379E5E73EA}" srcOrd="1" destOrd="0" presId="urn:microsoft.com/office/officeart/2005/8/layout/process1"/>
    <dgm:cxn modelId="{3394BD89-31CD-4119-9817-1D3DFB6CAD8E}" srcId="{3ACF21B9-931F-4F32-8BA5-4413A83CDF64}" destId="{FBF631CA-AAFF-415E-8786-ADF9A043776D}" srcOrd="1" destOrd="0" parTransId="{84989BFD-2D2C-4F71-A3D6-390462D92F9F}" sibTransId="{7523A223-5610-4698-B919-CCDE53043567}"/>
    <dgm:cxn modelId="{4FBEB6A6-8888-46B9-B895-08B7472C4E5F}" type="presOf" srcId="{FBF631CA-AAFF-415E-8786-ADF9A043776D}" destId="{2CACE0CD-A080-44B5-8359-A5CC723F250E}" srcOrd="0" destOrd="0" presId="urn:microsoft.com/office/officeart/2005/8/layout/process1"/>
    <dgm:cxn modelId="{0965F0AD-FFAD-43DA-855C-5F768647E99E}" type="presOf" srcId="{03D7F865-270F-49DE-97CD-80C193A678EA}" destId="{E9719193-38D6-454A-A3BE-4C431E26F475}" srcOrd="0" destOrd="0" presId="urn:microsoft.com/office/officeart/2005/8/layout/process1"/>
    <dgm:cxn modelId="{82CF4EEC-2B4E-49C8-9FFB-001C5D4BD1EB}" srcId="{3ACF21B9-931F-4F32-8BA5-4413A83CDF64}" destId="{03D7F865-270F-49DE-97CD-80C193A678EA}" srcOrd="0" destOrd="0" parTransId="{F93BF314-9367-40A8-8D50-6A62DE753904}" sibTransId="{CF12E803-0E05-45ED-89AD-020117DEC191}"/>
    <dgm:cxn modelId="{248577F5-A378-4ED6-A438-F00FA3C8CB09}" type="presParOf" srcId="{A66A5CFF-F5E5-441B-A443-71129CD97418}" destId="{E9719193-38D6-454A-A3BE-4C431E26F475}" srcOrd="0" destOrd="0" presId="urn:microsoft.com/office/officeart/2005/8/layout/process1"/>
    <dgm:cxn modelId="{D9D9F9F5-818C-4792-9D25-E1F9BD2BF922}" type="presParOf" srcId="{A66A5CFF-F5E5-441B-A443-71129CD97418}" destId="{F865CD4F-9FBF-47F6-AE49-E1D39041A7E0}" srcOrd="1" destOrd="0" presId="urn:microsoft.com/office/officeart/2005/8/layout/process1"/>
    <dgm:cxn modelId="{D804260C-E62A-41F5-BA6B-16DD9FAB44EB}" type="presParOf" srcId="{F865CD4F-9FBF-47F6-AE49-E1D39041A7E0}" destId="{366B5791-F7EB-42A2-ACE4-BB379E5E73EA}" srcOrd="0" destOrd="0" presId="urn:microsoft.com/office/officeart/2005/8/layout/process1"/>
    <dgm:cxn modelId="{214E891D-2AE6-498A-A7B4-44BE80E48FAC}" type="presParOf" srcId="{A66A5CFF-F5E5-441B-A443-71129CD97418}" destId="{2CACE0CD-A080-44B5-8359-A5CC723F250E}" srcOrd="2" destOrd="0" presId="urn:microsoft.com/office/officeart/2005/8/layout/process1"/>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3ACF21B9-931F-4F32-8BA5-4413A83CDF64}" type="doc">
      <dgm:prSet loTypeId="urn:microsoft.com/office/officeart/2005/8/layout/process1" loCatId="process" qsTypeId="urn:microsoft.com/office/officeart/2005/8/quickstyle/simple2" qsCatId="simple" csTypeId="urn:microsoft.com/office/officeart/2005/8/colors/accent3_1" csCatId="accent3" phldr="1"/>
      <dgm:spPr/>
      <dgm:t>
        <a:bodyPr/>
        <a:lstStyle/>
        <a:p>
          <a:pPr rtl="1"/>
          <a:endParaRPr lang="ar-SY"/>
        </a:p>
      </dgm:t>
    </dgm:pt>
    <dgm:pt modelId="{03D7F865-270F-49DE-97CD-80C193A678EA}">
      <dgm:prSet phldrT="[نص]" custT="1"/>
      <dgm:spPr/>
      <dgm:t>
        <a:bodyPr/>
        <a:lstStyle/>
        <a:p>
          <a:pPr>
            <a:buClrTx/>
            <a:buSzPts val="3600"/>
            <a:buFont typeface="Arial" panose="020B0604020202020204" pitchFamily="34" charset="0"/>
            <a:buChar char="•"/>
          </a:pPr>
          <a:r>
            <a:rPr lang="en-US" sz="3600" dirty="0"/>
            <a:t>CPI = BCWP / ACWP = &gt; 1</a:t>
          </a:r>
          <a:endParaRPr lang="ar-SY" sz="3600" dirty="0"/>
        </a:p>
      </dgm:t>
    </dgm:pt>
    <dgm:pt modelId="{F93BF314-9367-40A8-8D50-6A62DE753904}" type="parTrans" cxnId="{82CF4EEC-2B4E-49C8-9FFB-001C5D4BD1EB}">
      <dgm:prSet/>
      <dgm:spPr/>
      <dgm:t>
        <a:bodyPr/>
        <a:lstStyle/>
        <a:p>
          <a:pPr rtl="1"/>
          <a:endParaRPr lang="ar-SY"/>
        </a:p>
      </dgm:t>
    </dgm:pt>
    <dgm:pt modelId="{CF12E803-0E05-45ED-89AD-020117DEC191}" type="sibTrans" cxnId="{82CF4EEC-2B4E-49C8-9FFB-001C5D4BD1EB}">
      <dgm:prSet/>
      <dgm:spPr/>
      <dgm:t>
        <a:bodyPr/>
        <a:lstStyle/>
        <a:p>
          <a:pPr rtl="1"/>
          <a:endParaRPr lang="ar-SY"/>
        </a:p>
      </dgm:t>
    </dgm:pt>
    <dgm:pt modelId="{FBF631CA-AAFF-415E-8786-ADF9A043776D}">
      <dgm:prSet phldrT="[نص]" custT="1"/>
      <dgm:spPr/>
      <dgm:t>
        <a:bodyPr/>
        <a:lstStyle/>
        <a:p>
          <a:pPr>
            <a:buClrTx/>
            <a:buSzPts val="2400"/>
            <a:buFont typeface="Arial" panose="020B0604020202020204" pitchFamily="34" charset="0"/>
            <a:buChar char="•"/>
          </a:pPr>
          <a:r>
            <a:rPr lang="en-US" sz="2400" dirty="0"/>
            <a:t>Under Budget</a:t>
          </a:r>
          <a:endParaRPr lang="ar-SY" sz="2400" dirty="0"/>
        </a:p>
      </dgm:t>
    </dgm:pt>
    <dgm:pt modelId="{84989BFD-2D2C-4F71-A3D6-390462D92F9F}" type="parTrans" cxnId="{3394BD89-31CD-4119-9817-1D3DFB6CAD8E}">
      <dgm:prSet/>
      <dgm:spPr/>
      <dgm:t>
        <a:bodyPr/>
        <a:lstStyle/>
        <a:p>
          <a:pPr rtl="1"/>
          <a:endParaRPr lang="ar-SY"/>
        </a:p>
      </dgm:t>
    </dgm:pt>
    <dgm:pt modelId="{7523A223-5610-4698-B919-CCDE53043567}" type="sibTrans" cxnId="{3394BD89-31CD-4119-9817-1D3DFB6CAD8E}">
      <dgm:prSet/>
      <dgm:spPr/>
      <dgm:t>
        <a:bodyPr/>
        <a:lstStyle/>
        <a:p>
          <a:pPr rtl="1"/>
          <a:endParaRPr lang="ar-SY"/>
        </a:p>
      </dgm:t>
    </dgm:pt>
    <dgm:pt modelId="{A66A5CFF-F5E5-441B-A443-71129CD97418}" type="pres">
      <dgm:prSet presAssocID="{3ACF21B9-931F-4F32-8BA5-4413A83CDF64}" presName="Name0" presStyleCnt="0">
        <dgm:presLayoutVars>
          <dgm:dir/>
          <dgm:resizeHandles val="exact"/>
        </dgm:presLayoutVars>
      </dgm:prSet>
      <dgm:spPr/>
    </dgm:pt>
    <dgm:pt modelId="{E9719193-38D6-454A-A3BE-4C431E26F475}" type="pres">
      <dgm:prSet presAssocID="{03D7F865-270F-49DE-97CD-80C193A678EA}" presName="node" presStyleLbl="node1" presStyleIdx="0" presStyleCnt="2" custScaleX="425709">
        <dgm:presLayoutVars>
          <dgm:bulletEnabled val="1"/>
        </dgm:presLayoutVars>
      </dgm:prSet>
      <dgm:spPr/>
    </dgm:pt>
    <dgm:pt modelId="{F865CD4F-9FBF-47F6-AE49-E1D39041A7E0}" type="pres">
      <dgm:prSet presAssocID="{CF12E803-0E05-45ED-89AD-020117DEC191}" presName="sibTrans" presStyleLbl="sibTrans2D1" presStyleIdx="0" presStyleCnt="1"/>
      <dgm:spPr/>
    </dgm:pt>
    <dgm:pt modelId="{366B5791-F7EB-42A2-ACE4-BB379E5E73EA}" type="pres">
      <dgm:prSet presAssocID="{CF12E803-0E05-45ED-89AD-020117DEC191}" presName="connectorText" presStyleLbl="sibTrans2D1" presStyleIdx="0" presStyleCnt="1"/>
      <dgm:spPr/>
    </dgm:pt>
    <dgm:pt modelId="{2CACE0CD-A080-44B5-8359-A5CC723F250E}" type="pres">
      <dgm:prSet presAssocID="{FBF631CA-AAFF-415E-8786-ADF9A043776D}" presName="node" presStyleLbl="node1" presStyleIdx="1" presStyleCnt="2" custScaleX="158045">
        <dgm:presLayoutVars>
          <dgm:bulletEnabled val="1"/>
        </dgm:presLayoutVars>
      </dgm:prSet>
      <dgm:spPr/>
    </dgm:pt>
  </dgm:ptLst>
  <dgm:cxnLst>
    <dgm:cxn modelId="{14DC8936-4FA0-46FF-9845-C76C27170B87}" type="presOf" srcId="{CF12E803-0E05-45ED-89AD-020117DEC191}" destId="{F865CD4F-9FBF-47F6-AE49-E1D39041A7E0}" srcOrd="0" destOrd="0" presId="urn:microsoft.com/office/officeart/2005/8/layout/process1"/>
    <dgm:cxn modelId="{9384D249-0B33-4A63-A9A2-C938E5C5ED15}" type="presOf" srcId="{3ACF21B9-931F-4F32-8BA5-4413A83CDF64}" destId="{A66A5CFF-F5E5-441B-A443-71129CD97418}" srcOrd="0" destOrd="0" presId="urn:microsoft.com/office/officeart/2005/8/layout/process1"/>
    <dgm:cxn modelId="{05470B78-374E-48F6-9076-4133CC962EE5}" type="presOf" srcId="{CF12E803-0E05-45ED-89AD-020117DEC191}" destId="{366B5791-F7EB-42A2-ACE4-BB379E5E73EA}" srcOrd="1" destOrd="0" presId="urn:microsoft.com/office/officeart/2005/8/layout/process1"/>
    <dgm:cxn modelId="{3394BD89-31CD-4119-9817-1D3DFB6CAD8E}" srcId="{3ACF21B9-931F-4F32-8BA5-4413A83CDF64}" destId="{FBF631CA-AAFF-415E-8786-ADF9A043776D}" srcOrd="1" destOrd="0" parTransId="{84989BFD-2D2C-4F71-A3D6-390462D92F9F}" sibTransId="{7523A223-5610-4698-B919-CCDE53043567}"/>
    <dgm:cxn modelId="{4FBEB6A6-8888-46B9-B895-08B7472C4E5F}" type="presOf" srcId="{FBF631CA-AAFF-415E-8786-ADF9A043776D}" destId="{2CACE0CD-A080-44B5-8359-A5CC723F250E}" srcOrd="0" destOrd="0" presId="urn:microsoft.com/office/officeart/2005/8/layout/process1"/>
    <dgm:cxn modelId="{0965F0AD-FFAD-43DA-855C-5F768647E99E}" type="presOf" srcId="{03D7F865-270F-49DE-97CD-80C193A678EA}" destId="{E9719193-38D6-454A-A3BE-4C431E26F475}" srcOrd="0" destOrd="0" presId="urn:microsoft.com/office/officeart/2005/8/layout/process1"/>
    <dgm:cxn modelId="{82CF4EEC-2B4E-49C8-9FFB-001C5D4BD1EB}" srcId="{3ACF21B9-931F-4F32-8BA5-4413A83CDF64}" destId="{03D7F865-270F-49DE-97CD-80C193A678EA}" srcOrd="0" destOrd="0" parTransId="{F93BF314-9367-40A8-8D50-6A62DE753904}" sibTransId="{CF12E803-0E05-45ED-89AD-020117DEC191}"/>
    <dgm:cxn modelId="{248577F5-A378-4ED6-A438-F00FA3C8CB09}" type="presParOf" srcId="{A66A5CFF-F5E5-441B-A443-71129CD97418}" destId="{E9719193-38D6-454A-A3BE-4C431E26F475}" srcOrd="0" destOrd="0" presId="urn:microsoft.com/office/officeart/2005/8/layout/process1"/>
    <dgm:cxn modelId="{D9D9F9F5-818C-4792-9D25-E1F9BD2BF922}" type="presParOf" srcId="{A66A5CFF-F5E5-441B-A443-71129CD97418}" destId="{F865CD4F-9FBF-47F6-AE49-E1D39041A7E0}" srcOrd="1" destOrd="0" presId="urn:microsoft.com/office/officeart/2005/8/layout/process1"/>
    <dgm:cxn modelId="{D804260C-E62A-41F5-BA6B-16DD9FAB44EB}" type="presParOf" srcId="{F865CD4F-9FBF-47F6-AE49-E1D39041A7E0}" destId="{366B5791-F7EB-42A2-ACE4-BB379E5E73EA}" srcOrd="0" destOrd="0" presId="urn:microsoft.com/office/officeart/2005/8/layout/process1"/>
    <dgm:cxn modelId="{214E891D-2AE6-498A-A7B4-44BE80E48FAC}" type="presParOf" srcId="{A66A5CFF-F5E5-441B-A443-71129CD97418}" destId="{2CACE0CD-A080-44B5-8359-A5CC723F250E}" srcOrd="2"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3ACF21B9-931F-4F32-8BA5-4413A83CDF64}" type="doc">
      <dgm:prSet loTypeId="urn:microsoft.com/office/officeart/2005/8/layout/process1" loCatId="process" qsTypeId="urn:microsoft.com/office/officeart/2005/8/quickstyle/simple2" qsCatId="simple" csTypeId="urn:microsoft.com/office/officeart/2005/8/colors/accent3_1" csCatId="accent3" phldr="1"/>
      <dgm:spPr/>
      <dgm:t>
        <a:bodyPr/>
        <a:lstStyle/>
        <a:p>
          <a:pPr rtl="1"/>
          <a:endParaRPr lang="ar-SY"/>
        </a:p>
      </dgm:t>
    </dgm:pt>
    <dgm:pt modelId="{03D7F865-270F-49DE-97CD-80C193A678EA}">
      <dgm:prSet phldrT="[نص]" custT="1"/>
      <dgm:spPr/>
      <dgm:t>
        <a:bodyPr/>
        <a:lstStyle/>
        <a:p>
          <a:pPr>
            <a:buClrTx/>
            <a:buSzPts val="3600"/>
            <a:buFont typeface="Arial" panose="020B0604020202020204" pitchFamily="34" charset="0"/>
            <a:buChar char="•"/>
          </a:pPr>
          <a:r>
            <a:rPr lang="en-US" sz="3600" dirty="0"/>
            <a:t>CPI = BCWP / ACWP = 1</a:t>
          </a:r>
          <a:endParaRPr lang="ar-SY" sz="3600" dirty="0"/>
        </a:p>
      </dgm:t>
    </dgm:pt>
    <dgm:pt modelId="{F93BF314-9367-40A8-8D50-6A62DE753904}" type="parTrans" cxnId="{82CF4EEC-2B4E-49C8-9FFB-001C5D4BD1EB}">
      <dgm:prSet/>
      <dgm:spPr/>
      <dgm:t>
        <a:bodyPr/>
        <a:lstStyle/>
        <a:p>
          <a:pPr rtl="1"/>
          <a:endParaRPr lang="ar-SY"/>
        </a:p>
      </dgm:t>
    </dgm:pt>
    <dgm:pt modelId="{CF12E803-0E05-45ED-89AD-020117DEC191}" type="sibTrans" cxnId="{82CF4EEC-2B4E-49C8-9FFB-001C5D4BD1EB}">
      <dgm:prSet/>
      <dgm:spPr/>
      <dgm:t>
        <a:bodyPr/>
        <a:lstStyle/>
        <a:p>
          <a:pPr rtl="1"/>
          <a:endParaRPr lang="ar-SY"/>
        </a:p>
      </dgm:t>
    </dgm:pt>
    <dgm:pt modelId="{FBF631CA-AAFF-415E-8786-ADF9A043776D}">
      <dgm:prSet phldrT="[نص]" custT="1"/>
      <dgm:spPr/>
      <dgm:t>
        <a:bodyPr/>
        <a:lstStyle/>
        <a:p>
          <a:pPr>
            <a:buClrTx/>
            <a:buSzPts val="2400"/>
            <a:buFont typeface="Arial" panose="020B0604020202020204" pitchFamily="34" charset="0"/>
            <a:buChar char="•"/>
          </a:pPr>
          <a:r>
            <a:rPr lang="en-US" sz="2400" dirty="0"/>
            <a:t>As Budget</a:t>
          </a:r>
          <a:endParaRPr lang="ar-SY" sz="2400" dirty="0"/>
        </a:p>
      </dgm:t>
    </dgm:pt>
    <dgm:pt modelId="{84989BFD-2D2C-4F71-A3D6-390462D92F9F}" type="parTrans" cxnId="{3394BD89-31CD-4119-9817-1D3DFB6CAD8E}">
      <dgm:prSet/>
      <dgm:spPr/>
      <dgm:t>
        <a:bodyPr/>
        <a:lstStyle/>
        <a:p>
          <a:pPr rtl="1"/>
          <a:endParaRPr lang="ar-SY"/>
        </a:p>
      </dgm:t>
    </dgm:pt>
    <dgm:pt modelId="{7523A223-5610-4698-B919-CCDE53043567}" type="sibTrans" cxnId="{3394BD89-31CD-4119-9817-1D3DFB6CAD8E}">
      <dgm:prSet/>
      <dgm:spPr/>
      <dgm:t>
        <a:bodyPr/>
        <a:lstStyle/>
        <a:p>
          <a:pPr rtl="1"/>
          <a:endParaRPr lang="ar-SY"/>
        </a:p>
      </dgm:t>
    </dgm:pt>
    <dgm:pt modelId="{A66A5CFF-F5E5-441B-A443-71129CD97418}" type="pres">
      <dgm:prSet presAssocID="{3ACF21B9-931F-4F32-8BA5-4413A83CDF64}" presName="Name0" presStyleCnt="0">
        <dgm:presLayoutVars>
          <dgm:dir/>
          <dgm:resizeHandles val="exact"/>
        </dgm:presLayoutVars>
      </dgm:prSet>
      <dgm:spPr/>
    </dgm:pt>
    <dgm:pt modelId="{E9719193-38D6-454A-A3BE-4C431E26F475}" type="pres">
      <dgm:prSet presAssocID="{03D7F865-270F-49DE-97CD-80C193A678EA}" presName="node" presStyleLbl="node1" presStyleIdx="0" presStyleCnt="2" custScaleX="425709">
        <dgm:presLayoutVars>
          <dgm:bulletEnabled val="1"/>
        </dgm:presLayoutVars>
      </dgm:prSet>
      <dgm:spPr/>
    </dgm:pt>
    <dgm:pt modelId="{F865CD4F-9FBF-47F6-AE49-E1D39041A7E0}" type="pres">
      <dgm:prSet presAssocID="{CF12E803-0E05-45ED-89AD-020117DEC191}" presName="sibTrans" presStyleLbl="sibTrans2D1" presStyleIdx="0" presStyleCnt="1"/>
      <dgm:spPr/>
    </dgm:pt>
    <dgm:pt modelId="{366B5791-F7EB-42A2-ACE4-BB379E5E73EA}" type="pres">
      <dgm:prSet presAssocID="{CF12E803-0E05-45ED-89AD-020117DEC191}" presName="connectorText" presStyleLbl="sibTrans2D1" presStyleIdx="0" presStyleCnt="1"/>
      <dgm:spPr/>
    </dgm:pt>
    <dgm:pt modelId="{2CACE0CD-A080-44B5-8359-A5CC723F250E}" type="pres">
      <dgm:prSet presAssocID="{FBF631CA-AAFF-415E-8786-ADF9A043776D}" presName="node" presStyleLbl="node1" presStyleIdx="1" presStyleCnt="2" custScaleX="158045">
        <dgm:presLayoutVars>
          <dgm:bulletEnabled val="1"/>
        </dgm:presLayoutVars>
      </dgm:prSet>
      <dgm:spPr/>
    </dgm:pt>
  </dgm:ptLst>
  <dgm:cxnLst>
    <dgm:cxn modelId="{14DC8936-4FA0-46FF-9845-C76C27170B87}" type="presOf" srcId="{CF12E803-0E05-45ED-89AD-020117DEC191}" destId="{F865CD4F-9FBF-47F6-AE49-E1D39041A7E0}" srcOrd="0" destOrd="0" presId="urn:microsoft.com/office/officeart/2005/8/layout/process1"/>
    <dgm:cxn modelId="{9384D249-0B33-4A63-A9A2-C938E5C5ED15}" type="presOf" srcId="{3ACF21B9-931F-4F32-8BA5-4413A83CDF64}" destId="{A66A5CFF-F5E5-441B-A443-71129CD97418}" srcOrd="0" destOrd="0" presId="urn:microsoft.com/office/officeart/2005/8/layout/process1"/>
    <dgm:cxn modelId="{05470B78-374E-48F6-9076-4133CC962EE5}" type="presOf" srcId="{CF12E803-0E05-45ED-89AD-020117DEC191}" destId="{366B5791-F7EB-42A2-ACE4-BB379E5E73EA}" srcOrd="1" destOrd="0" presId="urn:microsoft.com/office/officeart/2005/8/layout/process1"/>
    <dgm:cxn modelId="{3394BD89-31CD-4119-9817-1D3DFB6CAD8E}" srcId="{3ACF21B9-931F-4F32-8BA5-4413A83CDF64}" destId="{FBF631CA-AAFF-415E-8786-ADF9A043776D}" srcOrd="1" destOrd="0" parTransId="{84989BFD-2D2C-4F71-A3D6-390462D92F9F}" sibTransId="{7523A223-5610-4698-B919-CCDE53043567}"/>
    <dgm:cxn modelId="{4FBEB6A6-8888-46B9-B895-08B7472C4E5F}" type="presOf" srcId="{FBF631CA-AAFF-415E-8786-ADF9A043776D}" destId="{2CACE0CD-A080-44B5-8359-A5CC723F250E}" srcOrd="0" destOrd="0" presId="urn:microsoft.com/office/officeart/2005/8/layout/process1"/>
    <dgm:cxn modelId="{0965F0AD-FFAD-43DA-855C-5F768647E99E}" type="presOf" srcId="{03D7F865-270F-49DE-97CD-80C193A678EA}" destId="{E9719193-38D6-454A-A3BE-4C431E26F475}" srcOrd="0" destOrd="0" presId="urn:microsoft.com/office/officeart/2005/8/layout/process1"/>
    <dgm:cxn modelId="{82CF4EEC-2B4E-49C8-9FFB-001C5D4BD1EB}" srcId="{3ACF21B9-931F-4F32-8BA5-4413A83CDF64}" destId="{03D7F865-270F-49DE-97CD-80C193A678EA}" srcOrd="0" destOrd="0" parTransId="{F93BF314-9367-40A8-8D50-6A62DE753904}" sibTransId="{CF12E803-0E05-45ED-89AD-020117DEC191}"/>
    <dgm:cxn modelId="{248577F5-A378-4ED6-A438-F00FA3C8CB09}" type="presParOf" srcId="{A66A5CFF-F5E5-441B-A443-71129CD97418}" destId="{E9719193-38D6-454A-A3BE-4C431E26F475}" srcOrd="0" destOrd="0" presId="urn:microsoft.com/office/officeart/2005/8/layout/process1"/>
    <dgm:cxn modelId="{D9D9F9F5-818C-4792-9D25-E1F9BD2BF922}" type="presParOf" srcId="{A66A5CFF-F5E5-441B-A443-71129CD97418}" destId="{F865CD4F-9FBF-47F6-AE49-E1D39041A7E0}" srcOrd="1" destOrd="0" presId="urn:microsoft.com/office/officeart/2005/8/layout/process1"/>
    <dgm:cxn modelId="{D804260C-E62A-41F5-BA6B-16DD9FAB44EB}" type="presParOf" srcId="{F865CD4F-9FBF-47F6-AE49-E1D39041A7E0}" destId="{366B5791-F7EB-42A2-ACE4-BB379E5E73EA}" srcOrd="0" destOrd="0" presId="urn:microsoft.com/office/officeart/2005/8/layout/process1"/>
    <dgm:cxn modelId="{214E891D-2AE6-498A-A7B4-44BE80E48FAC}" type="presParOf" srcId="{A66A5CFF-F5E5-441B-A443-71129CD97418}" destId="{2CACE0CD-A080-44B5-8359-A5CC723F250E}" srcOrd="2" destOrd="0" presId="urn:microsoft.com/office/officeart/2005/8/layout/process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3ACF21B9-931F-4F32-8BA5-4413A83CDF64}" type="doc">
      <dgm:prSet loTypeId="urn:microsoft.com/office/officeart/2005/8/layout/process1" loCatId="process" qsTypeId="urn:microsoft.com/office/officeart/2005/8/quickstyle/simple2" qsCatId="simple" csTypeId="urn:microsoft.com/office/officeart/2005/8/colors/accent3_1" csCatId="accent3" phldr="1"/>
      <dgm:spPr/>
      <dgm:t>
        <a:bodyPr/>
        <a:lstStyle/>
        <a:p>
          <a:pPr rtl="1"/>
          <a:endParaRPr lang="ar-SY"/>
        </a:p>
      </dgm:t>
    </dgm:pt>
    <dgm:pt modelId="{03D7F865-270F-49DE-97CD-80C193A678EA}">
      <dgm:prSet phldrT="[نص]" custT="1"/>
      <dgm:spPr/>
      <dgm:t>
        <a:bodyPr/>
        <a:lstStyle/>
        <a:p>
          <a:r>
            <a:rPr lang="en-US" sz="3600" dirty="0"/>
            <a:t>CPI = BCWP / ACWP &lt; 1</a:t>
          </a:r>
          <a:endParaRPr lang="ar-SY" sz="3600" dirty="0"/>
        </a:p>
      </dgm:t>
    </dgm:pt>
    <dgm:pt modelId="{F93BF314-9367-40A8-8D50-6A62DE753904}" type="parTrans" cxnId="{82CF4EEC-2B4E-49C8-9FFB-001C5D4BD1EB}">
      <dgm:prSet/>
      <dgm:spPr/>
      <dgm:t>
        <a:bodyPr/>
        <a:lstStyle/>
        <a:p>
          <a:pPr rtl="1"/>
          <a:endParaRPr lang="ar-SY"/>
        </a:p>
      </dgm:t>
    </dgm:pt>
    <dgm:pt modelId="{CF12E803-0E05-45ED-89AD-020117DEC191}" type="sibTrans" cxnId="{82CF4EEC-2B4E-49C8-9FFB-001C5D4BD1EB}">
      <dgm:prSet/>
      <dgm:spPr/>
      <dgm:t>
        <a:bodyPr/>
        <a:lstStyle/>
        <a:p>
          <a:pPr rtl="1"/>
          <a:endParaRPr lang="ar-SY"/>
        </a:p>
      </dgm:t>
    </dgm:pt>
    <dgm:pt modelId="{FBF631CA-AAFF-415E-8786-ADF9A043776D}">
      <dgm:prSet phldrT="[نص]" custT="1"/>
      <dgm:spPr/>
      <dgm:t>
        <a:bodyPr/>
        <a:lstStyle/>
        <a:p>
          <a:pPr>
            <a:buClrTx/>
            <a:buSzPts val="2400"/>
            <a:buFont typeface="Arial" panose="020B0604020202020204" pitchFamily="34" charset="0"/>
            <a:buChar char="•"/>
          </a:pPr>
          <a:r>
            <a:rPr lang="en-US" sz="2400" dirty="0"/>
            <a:t>Over Budget</a:t>
          </a:r>
          <a:endParaRPr lang="ar-SY" sz="2400" dirty="0"/>
        </a:p>
      </dgm:t>
    </dgm:pt>
    <dgm:pt modelId="{84989BFD-2D2C-4F71-A3D6-390462D92F9F}" type="parTrans" cxnId="{3394BD89-31CD-4119-9817-1D3DFB6CAD8E}">
      <dgm:prSet/>
      <dgm:spPr/>
      <dgm:t>
        <a:bodyPr/>
        <a:lstStyle/>
        <a:p>
          <a:pPr rtl="1"/>
          <a:endParaRPr lang="ar-SY"/>
        </a:p>
      </dgm:t>
    </dgm:pt>
    <dgm:pt modelId="{7523A223-5610-4698-B919-CCDE53043567}" type="sibTrans" cxnId="{3394BD89-31CD-4119-9817-1D3DFB6CAD8E}">
      <dgm:prSet/>
      <dgm:spPr/>
      <dgm:t>
        <a:bodyPr/>
        <a:lstStyle/>
        <a:p>
          <a:pPr rtl="1"/>
          <a:endParaRPr lang="ar-SY"/>
        </a:p>
      </dgm:t>
    </dgm:pt>
    <dgm:pt modelId="{A66A5CFF-F5E5-441B-A443-71129CD97418}" type="pres">
      <dgm:prSet presAssocID="{3ACF21B9-931F-4F32-8BA5-4413A83CDF64}" presName="Name0" presStyleCnt="0">
        <dgm:presLayoutVars>
          <dgm:dir/>
          <dgm:resizeHandles val="exact"/>
        </dgm:presLayoutVars>
      </dgm:prSet>
      <dgm:spPr/>
    </dgm:pt>
    <dgm:pt modelId="{E9719193-38D6-454A-A3BE-4C431E26F475}" type="pres">
      <dgm:prSet presAssocID="{03D7F865-270F-49DE-97CD-80C193A678EA}" presName="node" presStyleLbl="node1" presStyleIdx="0" presStyleCnt="2" custScaleX="425709">
        <dgm:presLayoutVars>
          <dgm:bulletEnabled val="1"/>
        </dgm:presLayoutVars>
      </dgm:prSet>
      <dgm:spPr/>
    </dgm:pt>
    <dgm:pt modelId="{F865CD4F-9FBF-47F6-AE49-E1D39041A7E0}" type="pres">
      <dgm:prSet presAssocID="{CF12E803-0E05-45ED-89AD-020117DEC191}" presName="sibTrans" presStyleLbl="sibTrans2D1" presStyleIdx="0" presStyleCnt="1"/>
      <dgm:spPr/>
    </dgm:pt>
    <dgm:pt modelId="{366B5791-F7EB-42A2-ACE4-BB379E5E73EA}" type="pres">
      <dgm:prSet presAssocID="{CF12E803-0E05-45ED-89AD-020117DEC191}" presName="connectorText" presStyleLbl="sibTrans2D1" presStyleIdx="0" presStyleCnt="1"/>
      <dgm:spPr/>
    </dgm:pt>
    <dgm:pt modelId="{2CACE0CD-A080-44B5-8359-A5CC723F250E}" type="pres">
      <dgm:prSet presAssocID="{FBF631CA-AAFF-415E-8786-ADF9A043776D}" presName="node" presStyleLbl="node1" presStyleIdx="1" presStyleCnt="2" custScaleX="158045" custScaleY="86154">
        <dgm:presLayoutVars>
          <dgm:bulletEnabled val="1"/>
        </dgm:presLayoutVars>
      </dgm:prSet>
      <dgm:spPr/>
    </dgm:pt>
  </dgm:ptLst>
  <dgm:cxnLst>
    <dgm:cxn modelId="{14DC8936-4FA0-46FF-9845-C76C27170B87}" type="presOf" srcId="{CF12E803-0E05-45ED-89AD-020117DEC191}" destId="{F865CD4F-9FBF-47F6-AE49-E1D39041A7E0}" srcOrd="0" destOrd="0" presId="urn:microsoft.com/office/officeart/2005/8/layout/process1"/>
    <dgm:cxn modelId="{9384D249-0B33-4A63-A9A2-C938E5C5ED15}" type="presOf" srcId="{3ACF21B9-931F-4F32-8BA5-4413A83CDF64}" destId="{A66A5CFF-F5E5-441B-A443-71129CD97418}" srcOrd="0" destOrd="0" presId="urn:microsoft.com/office/officeart/2005/8/layout/process1"/>
    <dgm:cxn modelId="{05470B78-374E-48F6-9076-4133CC962EE5}" type="presOf" srcId="{CF12E803-0E05-45ED-89AD-020117DEC191}" destId="{366B5791-F7EB-42A2-ACE4-BB379E5E73EA}" srcOrd="1" destOrd="0" presId="urn:microsoft.com/office/officeart/2005/8/layout/process1"/>
    <dgm:cxn modelId="{3394BD89-31CD-4119-9817-1D3DFB6CAD8E}" srcId="{3ACF21B9-931F-4F32-8BA5-4413A83CDF64}" destId="{FBF631CA-AAFF-415E-8786-ADF9A043776D}" srcOrd="1" destOrd="0" parTransId="{84989BFD-2D2C-4F71-A3D6-390462D92F9F}" sibTransId="{7523A223-5610-4698-B919-CCDE53043567}"/>
    <dgm:cxn modelId="{4FBEB6A6-8888-46B9-B895-08B7472C4E5F}" type="presOf" srcId="{FBF631CA-AAFF-415E-8786-ADF9A043776D}" destId="{2CACE0CD-A080-44B5-8359-A5CC723F250E}" srcOrd="0" destOrd="0" presId="urn:microsoft.com/office/officeart/2005/8/layout/process1"/>
    <dgm:cxn modelId="{0965F0AD-FFAD-43DA-855C-5F768647E99E}" type="presOf" srcId="{03D7F865-270F-49DE-97CD-80C193A678EA}" destId="{E9719193-38D6-454A-A3BE-4C431E26F475}" srcOrd="0" destOrd="0" presId="urn:microsoft.com/office/officeart/2005/8/layout/process1"/>
    <dgm:cxn modelId="{82CF4EEC-2B4E-49C8-9FFB-001C5D4BD1EB}" srcId="{3ACF21B9-931F-4F32-8BA5-4413A83CDF64}" destId="{03D7F865-270F-49DE-97CD-80C193A678EA}" srcOrd="0" destOrd="0" parTransId="{F93BF314-9367-40A8-8D50-6A62DE753904}" sibTransId="{CF12E803-0E05-45ED-89AD-020117DEC191}"/>
    <dgm:cxn modelId="{248577F5-A378-4ED6-A438-F00FA3C8CB09}" type="presParOf" srcId="{A66A5CFF-F5E5-441B-A443-71129CD97418}" destId="{E9719193-38D6-454A-A3BE-4C431E26F475}" srcOrd="0" destOrd="0" presId="urn:microsoft.com/office/officeart/2005/8/layout/process1"/>
    <dgm:cxn modelId="{D9D9F9F5-818C-4792-9D25-E1F9BD2BF922}" type="presParOf" srcId="{A66A5CFF-F5E5-441B-A443-71129CD97418}" destId="{F865CD4F-9FBF-47F6-AE49-E1D39041A7E0}" srcOrd="1" destOrd="0" presId="urn:microsoft.com/office/officeart/2005/8/layout/process1"/>
    <dgm:cxn modelId="{D804260C-E62A-41F5-BA6B-16DD9FAB44EB}" type="presParOf" srcId="{F865CD4F-9FBF-47F6-AE49-E1D39041A7E0}" destId="{366B5791-F7EB-42A2-ACE4-BB379E5E73EA}" srcOrd="0" destOrd="0" presId="urn:microsoft.com/office/officeart/2005/8/layout/process1"/>
    <dgm:cxn modelId="{214E891D-2AE6-498A-A7B4-44BE80E48FAC}" type="presParOf" srcId="{A66A5CFF-F5E5-441B-A443-71129CD97418}" destId="{2CACE0CD-A080-44B5-8359-A5CC723F250E}" srcOrd="2" destOrd="0" presId="urn:microsoft.com/office/officeart/2005/8/layout/process1"/>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719193-38D6-454A-A3BE-4C431E26F475}">
      <dsp:nvSpPr>
        <dsp:cNvPr id="0" name=""/>
        <dsp:cNvSpPr/>
      </dsp:nvSpPr>
      <dsp:spPr>
        <a:xfrm>
          <a:off x="8617" y="412921"/>
          <a:ext cx="5885649" cy="830342"/>
        </a:xfrm>
        <a:prstGeom prst="roundRect">
          <a:avLst>
            <a:gd name="adj" fmla="val 10000"/>
          </a:avLst>
        </a:prstGeom>
        <a:solidFill>
          <a:schemeClr val="lt1">
            <a:hueOff val="0"/>
            <a:satOff val="0"/>
            <a:lumOff val="0"/>
            <a:alphaOff val="0"/>
          </a:schemeClr>
        </a:solidFill>
        <a:ln w="19050" cap="flat" cmpd="sng" algn="ctr">
          <a:solidFill>
            <a:schemeClr val="accent3">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rtl="1">
            <a:lnSpc>
              <a:spcPct val="90000"/>
            </a:lnSpc>
            <a:spcBef>
              <a:spcPct val="0"/>
            </a:spcBef>
            <a:spcAft>
              <a:spcPct val="35000"/>
            </a:spcAft>
            <a:buNone/>
          </a:pPr>
          <a:r>
            <a:rPr lang="en-US" sz="3600" kern="1200" dirty="0"/>
            <a:t>S.V = BCWP – BCWS = +</a:t>
          </a:r>
          <a:r>
            <a:rPr lang="en-US" sz="3600" kern="1200" dirty="0" err="1"/>
            <a:t>ve</a:t>
          </a:r>
          <a:endParaRPr lang="ar-SY" sz="3600" kern="1200" dirty="0"/>
        </a:p>
      </dsp:txBody>
      <dsp:txXfrm>
        <a:off x="32937" y="437241"/>
        <a:ext cx="5837009" cy="781702"/>
      </dsp:txXfrm>
    </dsp:sp>
    <dsp:sp modelId="{F865CD4F-9FBF-47F6-AE49-E1D39041A7E0}">
      <dsp:nvSpPr>
        <dsp:cNvPr id="0" name=""/>
        <dsp:cNvSpPr/>
      </dsp:nvSpPr>
      <dsp:spPr>
        <a:xfrm>
          <a:off x="6032522" y="656656"/>
          <a:ext cx="293101" cy="342872"/>
        </a:xfrm>
        <a:prstGeom prst="rightArrow">
          <a:avLst>
            <a:gd name="adj1" fmla="val 60000"/>
            <a:gd name="adj2" fmla="val 50000"/>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rtl="1">
            <a:lnSpc>
              <a:spcPct val="90000"/>
            </a:lnSpc>
            <a:spcBef>
              <a:spcPct val="0"/>
            </a:spcBef>
            <a:spcAft>
              <a:spcPct val="35000"/>
            </a:spcAft>
            <a:buNone/>
          </a:pPr>
          <a:endParaRPr lang="ar-SY" sz="1500" kern="1200"/>
        </a:p>
      </dsp:txBody>
      <dsp:txXfrm>
        <a:off x="6032522" y="725230"/>
        <a:ext cx="205171" cy="205724"/>
      </dsp:txXfrm>
    </dsp:sp>
    <dsp:sp modelId="{2CACE0CD-A080-44B5-8359-A5CC723F250E}">
      <dsp:nvSpPr>
        <dsp:cNvPr id="0" name=""/>
        <dsp:cNvSpPr/>
      </dsp:nvSpPr>
      <dsp:spPr>
        <a:xfrm>
          <a:off x="6447287" y="412921"/>
          <a:ext cx="2185054" cy="830342"/>
        </a:xfrm>
        <a:prstGeom prst="roundRect">
          <a:avLst>
            <a:gd name="adj" fmla="val 10000"/>
          </a:avLst>
        </a:prstGeom>
        <a:solidFill>
          <a:schemeClr val="lt1">
            <a:hueOff val="0"/>
            <a:satOff val="0"/>
            <a:lumOff val="0"/>
            <a:alphaOff val="0"/>
          </a:schemeClr>
        </a:solidFill>
        <a:ln w="19050" cap="flat" cmpd="sng" algn="ctr">
          <a:solidFill>
            <a:schemeClr val="accent3">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rtl="1">
            <a:lnSpc>
              <a:spcPct val="90000"/>
            </a:lnSpc>
            <a:spcBef>
              <a:spcPct val="0"/>
            </a:spcBef>
            <a:spcAft>
              <a:spcPct val="35000"/>
            </a:spcAft>
            <a:buNone/>
          </a:pPr>
          <a:r>
            <a:rPr lang="en-US" sz="3600" kern="1200" dirty="0">
              <a:solidFill>
                <a:prstClr val="black">
                  <a:hueOff val="0"/>
                  <a:satOff val="0"/>
                  <a:lumOff val="0"/>
                  <a:alphaOff val="0"/>
                </a:prstClr>
              </a:solidFill>
              <a:latin typeface="Calibri"/>
              <a:ea typeface="+mn-ea"/>
              <a:cs typeface="+mn-cs"/>
            </a:rPr>
            <a:t>Ahead</a:t>
          </a:r>
          <a:endParaRPr lang="ar-SY" sz="3600" kern="1200" dirty="0">
            <a:solidFill>
              <a:prstClr val="black">
                <a:hueOff val="0"/>
                <a:satOff val="0"/>
                <a:lumOff val="0"/>
                <a:alphaOff val="0"/>
              </a:prstClr>
            </a:solidFill>
            <a:latin typeface="Calibri"/>
            <a:ea typeface="+mn-ea"/>
            <a:cs typeface="+mn-cs"/>
          </a:endParaRPr>
        </a:p>
      </dsp:txBody>
      <dsp:txXfrm>
        <a:off x="6471607" y="437241"/>
        <a:ext cx="2136414" cy="78170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719193-38D6-454A-A3BE-4C431E26F475}">
      <dsp:nvSpPr>
        <dsp:cNvPr id="0" name=""/>
        <dsp:cNvSpPr/>
      </dsp:nvSpPr>
      <dsp:spPr>
        <a:xfrm>
          <a:off x="8617" y="147547"/>
          <a:ext cx="5885649" cy="1361089"/>
        </a:xfrm>
        <a:prstGeom prst="roundRect">
          <a:avLst>
            <a:gd name="adj" fmla="val 10000"/>
          </a:avLst>
        </a:prstGeom>
        <a:solidFill>
          <a:schemeClr val="lt1">
            <a:hueOff val="0"/>
            <a:satOff val="0"/>
            <a:lumOff val="0"/>
            <a:alphaOff val="0"/>
          </a:schemeClr>
        </a:solidFill>
        <a:ln w="19050" cap="flat" cmpd="sng" algn="ctr">
          <a:solidFill>
            <a:schemeClr val="accent3">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ClrTx/>
            <a:buSzPts val="3600"/>
            <a:buFont typeface="Arial" panose="020B0604020202020204" pitchFamily="34" charset="0"/>
            <a:buNone/>
          </a:pPr>
          <a:r>
            <a:rPr lang="en-US" sz="3600" kern="1200" dirty="0"/>
            <a:t>S.V = BCWP – BCWS = 0.0</a:t>
          </a:r>
          <a:endParaRPr lang="ar-SY" sz="3600" kern="1200" dirty="0"/>
        </a:p>
      </dsp:txBody>
      <dsp:txXfrm>
        <a:off x="48482" y="187412"/>
        <a:ext cx="5805919" cy="1281359"/>
      </dsp:txXfrm>
    </dsp:sp>
    <dsp:sp modelId="{F865CD4F-9FBF-47F6-AE49-E1D39041A7E0}">
      <dsp:nvSpPr>
        <dsp:cNvPr id="0" name=""/>
        <dsp:cNvSpPr/>
      </dsp:nvSpPr>
      <dsp:spPr>
        <a:xfrm>
          <a:off x="6032522" y="656656"/>
          <a:ext cx="293101" cy="342872"/>
        </a:xfrm>
        <a:prstGeom prst="rightArrow">
          <a:avLst>
            <a:gd name="adj1" fmla="val 60000"/>
            <a:gd name="adj2" fmla="val 50000"/>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rtl="1">
            <a:lnSpc>
              <a:spcPct val="90000"/>
            </a:lnSpc>
            <a:spcBef>
              <a:spcPct val="0"/>
            </a:spcBef>
            <a:spcAft>
              <a:spcPct val="35000"/>
            </a:spcAft>
            <a:buNone/>
          </a:pPr>
          <a:endParaRPr lang="ar-SY" sz="1500" kern="1200"/>
        </a:p>
      </dsp:txBody>
      <dsp:txXfrm>
        <a:off x="6032522" y="725230"/>
        <a:ext cx="205171" cy="205724"/>
      </dsp:txXfrm>
    </dsp:sp>
    <dsp:sp modelId="{2CACE0CD-A080-44B5-8359-A5CC723F250E}">
      <dsp:nvSpPr>
        <dsp:cNvPr id="0" name=""/>
        <dsp:cNvSpPr/>
      </dsp:nvSpPr>
      <dsp:spPr>
        <a:xfrm>
          <a:off x="6447287" y="147547"/>
          <a:ext cx="2185054" cy="1361089"/>
        </a:xfrm>
        <a:prstGeom prst="roundRect">
          <a:avLst>
            <a:gd name="adj" fmla="val 10000"/>
          </a:avLst>
        </a:prstGeom>
        <a:solidFill>
          <a:schemeClr val="lt1">
            <a:hueOff val="0"/>
            <a:satOff val="0"/>
            <a:lumOff val="0"/>
            <a:alphaOff val="0"/>
          </a:schemeClr>
        </a:solidFill>
        <a:ln w="19050" cap="flat" cmpd="sng" algn="ctr">
          <a:solidFill>
            <a:schemeClr val="accent3">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rtl="1">
            <a:lnSpc>
              <a:spcPct val="90000"/>
            </a:lnSpc>
            <a:spcBef>
              <a:spcPct val="0"/>
            </a:spcBef>
            <a:spcAft>
              <a:spcPct val="35000"/>
            </a:spcAft>
            <a:buNone/>
          </a:pPr>
          <a:r>
            <a:rPr lang="en-US" sz="3600" kern="1200" dirty="0">
              <a:solidFill>
                <a:prstClr val="black">
                  <a:hueOff val="0"/>
                  <a:satOff val="0"/>
                  <a:lumOff val="0"/>
                  <a:alphaOff val="0"/>
                </a:prstClr>
              </a:solidFill>
              <a:latin typeface="Calibri"/>
              <a:ea typeface="+mn-ea"/>
              <a:cs typeface="+mn-cs"/>
            </a:rPr>
            <a:t>As Planned</a:t>
          </a:r>
        </a:p>
      </dsp:txBody>
      <dsp:txXfrm>
        <a:off x="6487152" y="187412"/>
        <a:ext cx="2105324" cy="128135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719193-38D6-454A-A3BE-4C431E26F475}">
      <dsp:nvSpPr>
        <dsp:cNvPr id="0" name=""/>
        <dsp:cNvSpPr/>
      </dsp:nvSpPr>
      <dsp:spPr>
        <a:xfrm>
          <a:off x="8617" y="147547"/>
          <a:ext cx="5885649" cy="1361089"/>
        </a:xfrm>
        <a:prstGeom prst="roundRect">
          <a:avLst>
            <a:gd name="adj" fmla="val 10000"/>
          </a:avLst>
        </a:prstGeom>
        <a:solidFill>
          <a:schemeClr val="lt1">
            <a:hueOff val="0"/>
            <a:satOff val="0"/>
            <a:lumOff val="0"/>
            <a:alphaOff val="0"/>
          </a:schemeClr>
        </a:solidFill>
        <a:ln w="19050" cap="flat" cmpd="sng" algn="ctr">
          <a:solidFill>
            <a:schemeClr val="accent3">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ClrTx/>
            <a:buSzPts val="3600"/>
            <a:buFont typeface="Arial" panose="020B0604020202020204" pitchFamily="34" charset="0"/>
            <a:buNone/>
          </a:pPr>
          <a:r>
            <a:rPr lang="en-US" sz="3600" kern="1200" dirty="0"/>
            <a:t>S.V = BCWP – BCWS = -</a:t>
          </a:r>
          <a:r>
            <a:rPr lang="en-US" sz="3600" kern="1200" dirty="0" err="1"/>
            <a:t>ve</a:t>
          </a:r>
          <a:r>
            <a:rPr lang="en-US" sz="3600" kern="1200" dirty="0"/>
            <a:t> </a:t>
          </a:r>
          <a:endParaRPr lang="ar-SY" sz="3600" kern="1200" dirty="0"/>
        </a:p>
      </dsp:txBody>
      <dsp:txXfrm>
        <a:off x="48482" y="187412"/>
        <a:ext cx="5805919" cy="1281359"/>
      </dsp:txXfrm>
    </dsp:sp>
    <dsp:sp modelId="{F865CD4F-9FBF-47F6-AE49-E1D39041A7E0}">
      <dsp:nvSpPr>
        <dsp:cNvPr id="0" name=""/>
        <dsp:cNvSpPr/>
      </dsp:nvSpPr>
      <dsp:spPr>
        <a:xfrm>
          <a:off x="6032522" y="656656"/>
          <a:ext cx="293101" cy="342872"/>
        </a:xfrm>
        <a:prstGeom prst="rightArrow">
          <a:avLst>
            <a:gd name="adj1" fmla="val 60000"/>
            <a:gd name="adj2" fmla="val 50000"/>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rtl="1">
            <a:lnSpc>
              <a:spcPct val="90000"/>
            </a:lnSpc>
            <a:spcBef>
              <a:spcPct val="0"/>
            </a:spcBef>
            <a:spcAft>
              <a:spcPct val="35000"/>
            </a:spcAft>
            <a:buNone/>
          </a:pPr>
          <a:endParaRPr lang="ar-SY" sz="1500" kern="1200"/>
        </a:p>
      </dsp:txBody>
      <dsp:txXfrm>
        <a:off x="6032522" y="725230"/>
        <a:ext cx="205171" cy="205724"/>
      </dsp:txXfrm>
    </dsp:sp>
    <dsp:sp modelId="{2CACE0CD-A080-44B5-8359-A5CC723F250E}">
      <dsp:nvSpPr>
        <dsp:cNvPr id="0" name=""/>
        <dsp:cNvSpPr/>
      </dsp:nvSpPr>
      <dsp:spPr>
        <a:xfrm>
          <a:off x="6447287" y="241775"/>
          <a:ext cx="2185054" cy="1172633"/>
        </a:xfrm>
        <a:prstGeom prst="roundRect">
          <a:avLst>
            <a:gd name="adj" fmla="val 10000"/>
          </a:avLst>
        </a:prstGeom>
        <a:solidFill>
          <a:schemeClr val="lt1">
            <a:hueOff val="0"/>
            <a:satOff val="0"/>
            <a:lumOff val="0"/>
            <a:alphaOff val="0"/>
          </a:schemeClr>
        </a:solidFill>
        <a:ln w="19050" cap="flat" cmpd="sng" algn="ctr">
          <a:solidFill>
            <a:schemeClr val="accent3">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rtl="1">
            <a:lnSpc>
              <a:spcPct val="90000"/>
            </a:lnSpc>
            <a:spcBef>
              <a:spcPct val="0"/>
            </a:spcBef>
            <a:spcAft>
              <a:spcPct val="35000"/>
            </a:spcAft>
            <a:buNone/>
          </a:pPr>
          <a:r>
            <a:rPr lang="en-US" sz="3600" kern="1200" dirty="0">
              <a:solidFill>
                <a:prstClr val="black">
                  <a:hueOff val="0"/>
                  <a:satOff val="0"/>
                  <a:lumOff val="0"/>
                  <a:alphaOff val="0"/>
                </a:prstClr>
              </a:solidFill>
              <a:latin typeface="Calibri"/>
              <a:ea typeface="+mn-ea"/>
              <a:cs typeface="+mn-cs"/>
            </a:rPr>
            <a:t>Behind &amp; Delay</a:t>
          </a:r>
          <a:endParaRPr lang="ar-SY" sz="3600" kern="1200" dirty="0">
            <a:solidFill>
              <a:prstClr val="black">
                <a:hueOff val="0"/>
                <a:satOff val="0"/>
                <a:lumOff val="0"/>
                <a:alphaOff val="0"/>
              </a:prstClr>
            </a:solidFill>
            <a:latin typeface="Calibri"/>
            <a:ea typeface="+mn-ea"/>
            <a:cs typeface="+mn-cs"/>
          </a:endParaRPr>
        </a:p>
      </dsp:txBody>
      <dsp:txXfrm>
        <a:off x="6481632" y="276120"/>
        <a:ext cx="2116364" cy="110394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719193-38D6-454A-A3BE-4C431E26F475}">
      <dsp:nvSpPr>
        <dsp:cNvPr id="0" name=""/>
        <dsp:cNvSpPr/>
      </dsp:nvSpPr>
      <dsp:spPr>
        <a:xfrm>
          <a:off x="8617" y="295095"/>
          <a:ext cx="5885649" cy="1065994"/>
        </a:xfrm>
        <a:prstGeom prst="roundRect">
          <a:avLst>
            <a:gd name="adj" fmla="val 10000"/>
          </a:avLst>
        </a:prstGeom>
        <a:solidFill>
          <a:schemeClr val="lt1">
            <a:hueOff val="0"/>
            <a:satOff val="0"/>
            <a:lumOff val="0"/>
            <a:alphaOff val="0"/>
          </a:schemeClr>
        </a:solidFill>
        <a:ln w="19050" cap="flat" cmpd="sng" algn="ctr">
          <a:solidFill>
            <a:schemeClr val="accent3">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rtl="1">
            <a:lnSpc>
              <a:spcPct val="90000"/>
            </a:lnSpc>
            <a:spcBef>
              <a:spcPct val="0"/>
            </a:spcBef>
            <a:spcAft>
              <a:spcPct val="35000"/>
            </a:spcAft>
            <a:buNone/>
          </a:pPr>
          <a:r>
            <a:rPr lang="en-US" sz="3600" kern="1200" dirty="0"/>
            <a:t>SPI = BCWP / BCWS = &gt; 1</a:t>
          </a:r>
          <a:endParaRPr lang="ar-SY" sz="3600" kern="1200" dirty="0"/>
        </a:p>
      </dsp:txBody>
      <dsp:txXfrm>
        <a:off x="39839" y="326317"/>
        <a:ext cx="5823205" cy="1003550"/>
      </dsp:txXfrm>
    </dsp:sp>
    <dsp:sp modelId="{F865CD4F-9FBF-47F6-AE49-E1D39041A7E0}">
      <dsp:nvSpPr>
        <dsp:cNvPr id="0" name=""/>
        <dsp:cNvSpPr/>
      </dsp:nvSpPr>
      <dsp:spPr>
        <a:xfrm>
          <a:off x="6032522" y="656656"/>
          <a:ext cx="293101" cy="342872"/>
        </a:xfrm>
        <a:prstGeom prst="rightArrow">
          <a:avLst>
            <a:gd name="adj1" fmla="val 60000"/>
            <a:gd name="adj2" fmla="val 50000"/>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rtl="1">
            <a:lnSpc>
              <a:spcPct val="90000"/>
            </a:lnSpc>
            <a:spcBef>
              <a:spcPct val="0"/>
            </a:spcBef>
            <a:spcAft>
              <a:spcPct val="35000"/>
            </a:spcAft>
            <a:buNone/>
          </a:pPr>
          <a:endParaRPr lang="ar-SY" sz="1500" kern="1200"/>
        </a:p>
      </dsp:txBody>
      <dsp:txXfrm>
        <a:off x="6032522" y="725230"/>
        <a:ext cx="205171" cy="205724"/>
      </dsp:txXfrm>
    </dsp:sp>
    <dsp:sp modelId="{2CACE0CD-A080-44B5-8359-A5CC723F250E}">
      <dsp:nvSpPr>
        <dsp:cNvPr id="0" name=""/>
        <dsp:cNvSpPr/>
      </dsp:nvSpPr>
      <dsp:spPr>
        <a:xfrm>
          <a:off x="6447287" y="295095"/>
          <a:ext cx="2185054" cy="1065994"/>
        </a:xfrm>
        <a:prstGeom prst="roundRect">
          <a:avLst>
            <a:gd name="adj" fmla="val 10000"/>
          </a:avLst>
        </a:prstGeom>
        <a:solidFill>
          <a:schemeClr val="lt1">
            <a:hueOff val="0"/>
            <a:satOff val="0"/>
            <a:lumOff val="0"/>
            <a:alphaOff val="0"/>
          </a:schemeClr>
        </a:solidFill>
        <a:ln w="19050" cap="flat" cmpd="sng" algn="ctr">
          <a:solidFill>
            <a:schemeClr val="accent3">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en-US" sz="2400" kern="1200" dirty="0"/>
            <a:t>Ahead</a:t>
          </a:r>
          <a:endParaRPr lang="ar-SY" sz="2400" kern="1200" dirty="0"/>
        </a:p>
        <a:p>
          <a:pPr marL="0" lvl="0" indent="0" algn="ctr" defTabSz="1066800" rtl="1">
            <a:lnSpc>
              <a:spcPct val="90000"/>
            </a:lnSpc>
            <a:spcBef>
              <a:spcPct val="0"/>
            </a:spcBef>
            <a:spcAft>
              <a:spcPct val="35000"/>
            </a:spcAft>
            <a:buNone/>
          </a:pPr>
          <a:r>
            <a:rPr lang="en-US" sz="2400" kern="1200" dirty="0"/>
            <a:t> </a:t>
          </a:r>
          <a:endParaRPr lang="ar-SY" sz="2400" kern="1200" dirty="0"/>
        </a:p>
      </dsp:txBody>
      <dsp:txXfrm>
        <a:off x="6478509" y="326317"/>
        <a:ext cx="2122610" cy="100355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719193-38D6-454A-A3BE-4C431E26F475}">
      <dsp:nvSpPr>
        <dsp:cNvPr id="0" name=""/>
        <dsp:cNvSpPr/>
      </dsp:nvSpPr>
      <dsp:spPr>
        <a:xfrm>
          <a:off x="8617" y="295095"/>
          <a:ext cx="5885649" cy="1065994"/>
        </a:xfrm>
        <a:prstGeom prst="roundRect">
          <a:avLst>
            <a:gd name="adj" fmla="val 10000"/>
          </a:avLst>
        </a:prstGeom>
        <a:solidFill>
          <a:schemeClr val="lt1">
            <a:hueOff val="0"/>
            <a:satOff val="0"/>
            <a:lumOff val="0"/>
            <a:alphaOff val="0"/>
          </a:schemeClr>
        </a:solidFill>
        <a:ln w="19050" cap="flat" cmpd="sng" algn="ctr">
          <a:solidFill>
            <a:schemeClr val="accent3">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ClrTx/>
            <a:buSzPts val="3600"/>
            <a:buFont typeface="Arial" panose="020B0604020202020204" pitchFamily="34" charset="0"/>
            <a:buNone/>
          </a:pPr>
          <a:r>
            <a:rPr lang="en-US" sz="3600" kern="1200" dirty="0"/>
            <a:t>SPI = BCWP / BCWS = 1</a:t>
          </a:r>
          <a:endParaRPr lang="ar-SY" sz="3600" kern="1200" dirty="0"/>
        </a:p>
      </dsp:txBody>
      <dsp:txXfrm>
        <a:off x="39839" y="326317"/>
        <a:ext cx="5823205" cy="1003550"/>
      </dsp:txXfrm>
    </dsp:sp>
    <dsp:sp modelId="{F865CD4F-9FBF-47F6-AE49-E1D39041A7E0}">
      <dsp:nvSpPr>
        <dsp:cNvPr id="0" name=""/>
        <dsp:cNvSpPr/>
      </dsp:nvSpPr>
      <dsp:spPr>
        <a:xfrm>
          <a:off x="6032522" y="656656"/>
          <a:ext cx="293101" cy="342872"/>
        </a:xfrm>
        <a:prstGeom prst="rightArrow">
          <a:avLst>
            <a:gd name="adj1" fmla="val 60000"/>
            <a:gd name="adj2" fmla="val 50000"/>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rtl="1">
            <a:lnSpc>
              <a:spcPct val="90000"/>
            </a:lnSpc>
            <a:spcBef>
              <a:spcPct val="0"/>
            </a:spcBef>
            <a:spcAft>
              <a:spcPct val="35000"/>
            </a:spcAft>
            <a:buNone/>
          </a:pPr>
          <a:endParaRPr lang="ar-SY" sz="1500" kern="1200"/>
        </a:p>
      </dsp:txBody>
      <dsp:txXfrm>
        <a:off x="6032522" y="725230"/>
        <a:ext cx="205171" cy="205724"/>
      </dsp:txXfrm>
    </dsp:sp>
    <dsp:sp modelId="{2CACE0CD-A080-44B5-8359-A5CC723F250E}">
      <dsp:nvSpPr>
        <dsp:cNvPr id="0" name=""/>
        <dsp:cNvSpPr/>
      </dsp:nvSpPr>
      <dsp:spPr>
        <a:xfrm>
          <a:off x="6447287" y="295095"/>
          <a:ext cx="2185054" cy="1065994"/>
        </a:xfrm>
        <a:prstGeom prst="roundRect">
          <a:avLst>
            <a:gd name="adj" fmla="val 10000"/>
          </a:avLst>
        </a:prstGeom>
        <a:solidFill>
          <a:schemeClr val="lt1">
            <a:hueOff val="0"/>
            <a:satOff val="0"/>
            <a:lumOff val="0"/>
            <a:alphaOff val="0"/>
          </a:schemeClr>
        </a:solidFill>
        <a:ln w="19050" cap="flat" cmpd="sng" algn="ctr">
          <a:solidFill>
            <a:schemeClr val="accent3">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As Planned</a:t>
          </a:r>
        </a:p>
        <a:p>
          <a:pPr marL="0" lvl="0" indent="0" algn="ctr" defTabSz="1066800">
            <a:lnSpc>
              <a:spcPct val="90000"/>
            </a:lnSpc>
            <a:spcBef>
              <a:spcPct val="0"/>
            </a:spcBef>
            <a:spcAft>
              <a:spcPct val="35000"/>
            </a:spcAft>
            <a:buNone/>
          </a:pPr>
          <a:r>
            <a:rPr lang="en-US" sz="2400" kern="1200" dirty="0"/>
            <a:t> </a:t>
          </a:r>
          <a:endParaRPr lang="ar-SY" sz="2400" kern="1200" dirty="0"/>
        </a:p>
      </dsp:txBody>
      <dsp:txXfrm>
        <a:off x="6478509" y="326317"/>
        <a:ext cx="2122610" cy="100355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719193-38D6-454A-A3BE-4C431E26F475}">
      <dsp:nvSpPr>
        <dsp:cNvPr id="0" name=""/>
        <dsp:cNvSpPr/>
      </dsp:nvSpPr>
      <dsp:spPr>
        <a:xfrm>
          <a:off x="8617" y="295095"/>
          <a:ext cx="5885649" cy="1065994"/>
        </a:xfrm>
        <a:prstGeom prst="roundRect">
          <a:avLst>
            <a:gd name="adj" fmla="val 10000"/>
          </a:avLst>
        </a:prstGeom>
        <a:solidFill>
          <a:schemeClr val="lt1">
            <a:hueOff val="0"/>
            <a:satOff val="0"/>
            <a:lumOff val="0"/>
            <a:alphaOff val="0"/>
          </a:schemeClr>
        </a:solidFill>
        <a:ln w="19050" cap="flat" cmpd="sng" algn="ctr">
          <a:solidFill>
            <a:schemeClr val="accent3">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ClrTx/>
            <a:buSzPts val="3600"/>
            <a:buFont typeface="Arial" panose="020B0604020202020204" pitchFamily="34" charset="0"/>
            <a:buNone/>
          </a:pPr>
          <a:r>
            <a:rPr lang="en-US" sz="3600" kern="1200" dirty="0"/>
            <a:t>SPI = BCWP / BCWS &lt; 1</a:t>
          </a:r>
          <a:endParaRPr lang="ar-SY" sz="3600" kern="1200" dirty="0"/>
        </a:p>
      </dsp:txBody>
      <dsp:txXfrm>
        <a:off x="39839" y="326317"/>
        <a:ext cx="5823205" cy="1003550"/>
      </dsp:txXfrm>
    </dsp:sp>
    <dsp:sp modelId="{F865CD4F-9FBF-47F6-AE49-E1D39041A7E0}">
      <dsp:nvSpPr>
        <dsp:cNvPr id="0" name=""/>
        <dsp:cNvSpPr/>
      </dsp:nvSpPr>
      <dsp:spPr>
        <a:xfrm>
          <a:off x="6032522" y="656656"/>
          <a:ext cx="293101" cy="342872"/>
        </a:xfrm>
        <a:prstGeom prst="rightArrow">
          <a:avLst>
            <a:gd name="adj1" fmla="val 60000"/>
            <a:gd name="adj2" fmla="val 50000"/>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rtl="1">
            <a:lnSpc>
              <a:spcPct val="90000"/>
            </a:lnSpc>
            <a:spcBef>
              <a:spcPct val="0"/>
            </a:spcBef>
            <a:spcAft>
              <a:spcPct val="35000"/>
            </a:spcAft>
            <a:buNone/>
          </a:pPr>
          <a:endParaRPr lang="ar-SY" sz="1500" kern="1200"/>
        </a:p>
      </dsp:txBody>
      <dsp:txXfrm>
        <a:off x="6032522" y="725230"/>
        <a:ext cx="205171" cy="205724"/>
      </dsp:txXfrm>
    </dsp:sp>
    <dsp:sp modelId="{2CACE0CD-A080-44B5-8359-A5CC723F250E}">
      <dsp:nvSpPr>
        <dsp:cNvPr id="0" name=""/>
        <dsp:cNvSpPr/>
      </dsp:nvSpPr>
      <dsp:spPr>
        <a:xfrm>
          <a:off x="6447287" y="368893"/>
          <a:ext cx="2185054" cy="918397"/>
        </a:xfrm>
        <a:prstGeom prst="roundRect">
          <a:avLst>
            <a:gd name="adj" fmla="val 10000"/>
          </a:avLst>
        </a:prstGeom>
        <a:solidFill>
          <a:schemeClr val="lt1">
            <a:hueOff val="0"/>
            <a:satOff val="0"/>
            <a:lumOff val="0"/>
            <a:alphaOff val="0"/>
          </a:schemeClr>
        </a:solidFill>
        <a:ln w="19050" cap="flat" cmpd="sng" algn="ctr">
          <a:solidFill>
            <a:schemeClr val="accent3">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Behind &amp; Delay</a:t>
          </a:r>
          <a:endParaRPr lang="ar-SY" sz="2400" kern="1200" dirty="0"/>
        </a:p>
        <a:p>
          <a:pPr marL="0" lvl="0" indent="0" algn="ctr" defTabSz="1066800">
            <a:lnSpc>
              <a:spcPct val="90000"/>
            </a:lnSpc>
            <a:spcBef>
              <a:spcPct val="0"/>
            </a:spcBef>
            <a:spcAft>
              <a:spcPct val="35000"/>
            </a:spcAft>
            <a:buNone/>
          </a:pPr>
          <a:r>
            <a:rPr lang="en-US" sz="2400" kern="1200" dirty="0"/>
            <a:t> </a:t>
          </a:r>
          <a:endParaRPr lang="ar-SY" sz="2400" kern="1200" dirty="0"/>
        </a:p>
      </dsp:txBody>
      <dsp:txXfrm>
        <a:off x="6474186" y="395792"/>
        <a:ext cx="2131256" cy="86459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719193-38D6-454A-A3BE-4C431E26F475}">
      <dsp:nvSpPr>
        <dsp:cNvPr id="0" name=""/>
        <dsp:cNvSpPr/>
      </dsp:nvSpPr>
      <dsp:spPr>
        <a:xfrm>
          <a:off x="8617" y="0"/>
          <a:ext cx="5885649" cy="1656185"/>
        </a:xfrm>
        <a:prstGeom prst="roundRect">
          <a:avLst>
            <a:gd name="adj" fmla="val 10000"/>
          </a:avLst>
        </a:prstGeom>
        <a:solidFill>
          <a:schemeClr val="lt1">
            <a:hueOff val="0"/>
            <a:satOff val="0"/>
            <a:lumOff val="0"/>
            <a:alphaOff val="0"/>
          </a:schemeClr>
        </a:solidFill>
        <a:ln w="19050" cap="flat" cmpd="sng" algn="ctr">
          <a:solidFill>
            <a:schemeClr val="accent3">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ClrTx/>
            <a:buSzPts val="3200"/>
            <a:buFont typeface="Arial" panose="020B0604020202020204" pitchFamily="34" charset="0"/>
            <a:buNone/>
          </a:pPr>
          <a:r>
            <a:rPr lang="en-US" sz="3600" kern="1200" dirty="0"/>
            <a:t>C.V = BCWP – ACWP = +</a:t>
          </a:r>
          <a:r>
            <a:rPr lang="en-US" sz="3600" kern="1200" dirty="0" err="1"/>
            <a:t>ve</a:t>
          </a:r>
          <a:r>
            <a:rPr lang="en-US" sz="3600" kern="1200" dirty="0"/>
            <a:t> </a:t>
          </a:r>
          <a:endParaRPr lang="ar-SY" sz="3600" kern="1200" dirty="0"/>
        </a:p>
      </dsp:txBody>
      <dsp:txXfrm>
        <a:off x="57125" y="48508"/>
        <a:ext cx="5788633" cy="1559169"/>
      </dsp:txXfrm>
    </dsp:sp>
    <dsp:sp modelId="{F865CD4F-9FBF-47F6-AE49-E1D39041A7E0}">
      <dsp:nvSpPr>
        <dsp:cNvPr id="0" name=""/>
        <dsp:cNvSpPr/>
      </dsp:nvSpPr>
      <dsp:spPr>
        <a:xfrm>
          <a:off x="6032522" y="656656"/>
          <a:ext cx="293101" cy="342872"/>
        </a:xfrm>
        <a:prstGeom prst="rightArrow">
          <a:avLst>
            <a:gd name="adj1" fmla="val 60000"/>
            <a:gd name="adj2" fmla="val 50000"/>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rtl="1">
            <a:lnSpc>
              <a:spcPct val="90000"/>
            </a:lnSpc>
            <a:spcBef>
              <a:spcPct val="0"/>
            </a:spcBef>
            <a:spcAft>
              <a:spcPct val="35000"/>
            </a:spcAft>
            <a:buNone/>
          </a:pPr>
          <a:endParaRPr lang="ar-SY" sz="1500" kern="1200"/>
        </a:p>
      </dsp:txBody>
      <dsp:txXfrm>
        <a:off x="6032522" y="725230"/>
        <a:ext cx="205171" cy="205724"/>
      </dsp:txXfrm>
    </dsp:sp>
    <dsp:sp modelId="{2CACE0CD-A080-44B5-8359-A5CC723F250E}">
      <dsp:nvSpPr>
        <dsp:cNvPr id="0" name=""/>
        <dsp:cNvSpPr/>
      </dsp:nvSpPr>
      <dsp:spPr>
        <a:xfrm>
          <a:off x="6447287" y="309590"/>
          <a:ext cx="2185054" cy="1037003"/>
        </a:xfrm>
        <a:prstGeom prst="roundRect">
          <a:avLst>
            <a:gd name="adj" fmla="val 10000"/>
          </a:avLst>
        </a:prstGeom>
        <a:solidFill>
          <a:schemeClr val="lt1">
            <a:hueOff val="0"/>
            <a:satOff val="0"/>
            <a:lumOff val="0"/>
            <a:alphaOff val="0"/>
          </a:schemeClr>
        </a:solidFill>
        <a:ln w="19050" cap="flat" cmpd="sng" algn="ctr">
          <a:solidFill>
            <a:schemeClr val="accent3">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Under Budget</a:t>
          </a:r>
        </a:p>
      </dsp:txBody>
      <dsp:txXfrm>
        <a:off x="6477660" y="339963"/>
        <a:ext cx="2124308" cy="97625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719193-38D6-454A-A3BE-4C431E26F475}">
      <dsp:nvSpPr>
        <dsp:cNvPr id="0" name=""/>
        <dsp:cNvSpPr/>
      </dsp:nvSpPr>
      <dsp:spPr>
        <a:xfrm>
          <a:off x="8617" y="0"/>
          <a:ext cx="5885649" cy="1656185"/>
        </a:xfrm>
        <a:prstGeom prst="roundRect">
          <a:avLst>
            <a:gd name="adj" fmla="val 10000"/>
          </a:avLst>
        </a:prstGeom>
        <a:solidFill>
          <a:schemeClr val="lt1">
            <a:hueOff val="0"/>
            <a:satOff val="0"/>
            <a:lumOff val="0"/>
            <a:alphaOff val="0"/>
          </a:schemeClr>
        </a:solidFill>
        <a:ln w="19050" cap="flat" cmpd="sng" algn="ctr">
          <a:solidFill>
            <a:schemeClr val="accent3">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ClrTx/>
            <a:buSzPts val="3200"/>
            <a:buFont typeface="Arial" panose="020B0604020202020204" pitchFamily="34" charset="0"/>
            <a:buNone/>
          </a:pPr>
          <a:r>
            <a:rPr lang="en-US" sz="3600" kern="1200" dirty="0"/>
            <a:t>C.V = BCWP – ACWP = 0.0</a:t>
          </a:r>
          <a:endParaRPr lang="ar-SY" sz="3600" kern="1200" dirty="0"/>
        </a:p>
      </dsp:txBody>
      <dsp:txXfrm>
        <a:off x="57125" y="48508"/>
        <a:ext cx="5788633" cy="1559169"/>
      </dsp:txXfrm>
    </dsp:sp>
    <dsp:sp modelId="{F865CD4F-9FBF-47F6-AE49-E1D39041A7E0}">
      <dsp:nvSpPr>
        <dsp:cNvPr id="0" name=""/>
        <dsp:cNvSpPr/>
      </dsp:nvSpPr>
      <dsp:spPr>
        <a:xfrm rot="39458">
          <a:off x="6034666" y="693754"/>
          <a:ext cx="297687" cy="342872"/>
        </a:xfrm>
        <a:prstGeom prst="rightArrow">
          <a:avLst>
            <a:gd name="adj1" fmla="val 60000"/>
            <a:gd name="adj2" fmla="val 50000"/>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rtl="1">
            <a:lnSpc>
              <a:spcPct val="90000"/>
            </a:lnSpc>
            <a:spcBef>
              <a:spcPct val="0"/>
            </a:spcBef>
            <a:spcAft>
              <a:spcPct val="35000"/>
            </a:spcAft>
            <a:buNone/>
          </a:pPr>
          <a:endParaRPr lang="ar-SY" sz="1500" kern="1200"/>
        </a:p>
      </dsp:txBody>
      <dsp:txXfrm>
        <a:off x="6034669" y="761815"/>
        <a:ext cx="208381" cy="205724"/>
      </dsp:txXfrm>
    </dsp:sp>
    <dsp:sp modelId="{2CACE0CD-A080-44B5-8359-A5CC723F250E}">
      <dsp:nvSpPr>
        <dsp:cNvPr id="0" name=""/>
        <dsp:cNvSpPr/>
      </dsp:nvSpPr>
      <dsp:spPr>
        <a:xfrm>
          <a:off x="6455905" y="348262"/>
          <a:ext cx="2185054" cy="1065191"/>
        </a:xfrm>
        <a:prstGeom prst="roundRect">
          <a:avLst>
            <a:gd name="adj" fmla="val 10000"/>
          </a:avLst>
        </a:prstGeom>
        <a:solidFill>
          <a:schemeClr val="lt1">
            <a:hueOff val="0"/>
            <a:satOff val="0"/>
            <a:lumOff val="0"/>
            <a:alphaOff val="0"/>
          </a:schemeClr>
        </a:solidFill>
        <a:ln w="19050" cap="flat" cmpd="sng" algn="ctr">
          <a:solidFill>
            <a:schemeClr val="accent3">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As Budget</a:t>
          </a:r>
        </a:p>
      </dsp:txBody>
      <dsp:txXfrm>
        <a:off x="6487103" y="379460"/>
        <a:ext cx="2122658" cy="100279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719193-38D6-454A-A3BE-4C431E26F475}">
      <dsp:nvSpPr>
        <dsp:cNvPr id="0" name=""/>
        <dsp:cNvSpPr/>
      </dsp:nvSpPr>
      <dsp:spPr>
        <a:xfrm>
          <a:off x="8617" y="0"/>
          <a:ext cx="5885649" cy="1656185"/>
        </a:xfrm>
        <a:prstGeom prst="roundRect">
          <a:avLst>
            <a:gd name="adj" fmla="val 10000"/>
          </a:avLst>
        </a:prstGeom>
        <a:solidFill>
          <a:schemeClr val="lt1">
            <a:hueOff val="0"/>
            <a:satOff val="0"/>
            <a:lumOff val="0"/>
            <a:alphaOff val="0"/>
          </a:schemeClr>
        </a:solidFill>
        <a:ln w="19050" cap="flat" cmpd="sng" algn="ctr">
          <a:solidFill>
            <a:schemeClr val="accent3">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ClrTx/>
            <a:buSzPts val="3200"/>
            <a:buFont typeface="Arial" panose="020B0604020202020204" pitchFamily="34" charset="0"/>
            <a:buNone/>
          </a:pPr>
          <a:r>
            <a:rPr lang="en-US" sz="3600" kern="1200" dirty="0"/>
            <a:t>C.V = BCWP – ACWP = -</a:t>
          </a:r>
          <a:r>
            <a:rPr lang="en-US" sz="3600" kern="1200" dirty="0" err="1"/>
            <a:t>ve</a:t>
          </a:r>
          <a:r>
            <a:rPr lang="en-US" sz="3600" kern="1200" dirty="0"/>
            <a:t> </a:t>
          </a:r>
          <a:endParaRPr lang="ar-SY" sz="3600" kern="1200" dirty="0"/>
        </a:p>
      </dsp:txBody>
      <dsp:txXfrm>
        <a:off x="57125" y="48508"/>
        <a:ext cx="5788633" cy="1559169"/>
      </dsp:txXfrm>
    </dsp:sp>
    <dsp:sp modelId="{F865CD4F-9FBF-47F6-AE49-E1D39041A7E0}">
      <dsp:nvSpPr>
        <dsp:cNvPr id="0" name=""/>
        <dsp:cNvSpPr/>
      </dsp:nvSpPr>
      <dsp:spPr>
        <a:xfrm>
          <a:off x="6032522" y="656656"/>
          <a:ext cx="293101" cy="342872"/>
        </a:xfrm>
        <a:prstGeom prst="rightArrow">
          <a:avLst>
            <a:gd name="adj1" fmla="val 60000"/>
            <a:gd name="adj2" fmla="val 50000"/>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rtl="1">
            <a:lnSpc>
              <a:spcPct val="90000"/>
            </a:lnSpc>
            <a:spcBef>
              <a:spcPct val="0"/>
            </a:spcBef>
            <a:spcAft>
              <a:spcPct val="35000"/>
            </a:spcAft>
            <a:buNone/>
          </a:pPr>
          <a:endParaRPr lang="ar-SY" sz="1500" kern="1200"/>
        </a:p>
      </dsp:txBody>
      <dsp:txXfrm>
        <a:off x="6032522" y="725230"/>
        <a:ext cx="205171" cy="205724"/>
      </dsp:txXfrm>
    </dsp:sp>
    <dsp:sp modelId="{2CACE0CD-A080-44B5-8359-A5CC723F250E}">
      <dsp:nvSpPr>
        <dsp:cNvPr id="0" name=""/>
        <dsp:cNvSpPr/>
      </dsp:nvSpPr>
      <dsp:spPr>
        <a:xfrm>
          <a:off x="6447287" y="281609"/>
          <a:ext cx="2185054" cy="1092966"/>
        </a:xfrm>
        <a:prstGeom prst="roundRect">
          <a:avLst>
            <a:gd name="adj" fmla="val 10000"/>
          </a:avLst>
        </a:prstGeom>
        <a:solidFill>
          <a:schemeClr val="lt1">
            <a:hueOff val="0"/>
            <a:satOff val="0"/>
            <a:lumOff val="0"/>
            <a:alphaOff val="0"/>
          </a:schemeClr>
        </a:solidFill>
        <a:ln w="19050" cap="flat" cmpd="sng" algn="ctr">
          <a:solidFill>
            <a:schemeClr val="accent3">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Over Budget</a:t>
          </a:r>
        </a:p>
      </dsp:txBody>
      <dsp:txXfrm>
        <a:off x="6479299" y="313621"/>
        <a:ext cx="2121030" cy="102894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719193-38D6-454A-A3BE-4C431E26F475}">
      <dsp:nvSpPr>
        <dsp:cNvPr id="0" name=""/>
        <dsp:cNvSpPr/>
      </dsp:nvSpPr>
      <dsp:spPr>
        <a:xfrm>
          <a:off x="8617" y="412921"/>
          <a:ext cx="5885649" cy="830342"/>
        </a:xfrm>
        <a:prstGeom prst="roundRect">
          <a:avLst>
            <a:gd name="adj" fmla="val 10000"/>
          </a:avLst>
        </a:prstGeom>
        <a:solidFill>
          <a:schemeClr val="lt1">
            <a:hueOff val="0"/>
            <a:satOff val="0"/>
            <a:lumOff val="0"/>
            <a:alphaOff val="0"/>
          </a:schemeClr>
        </a:solidFill>
        <a:ln w="19050" cap="flat" cmpd="sng" algn="ctr">
          <a:solidFill>
            <a:schemeClr val="accent3">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ClrTx/>
            <a:buSzPts val="3600"/>
            <a:buFont typeface="Arial" panose="020B0604020202020204" pitchFamily="34" charset="0"/>
            <a:buNone/>
          </a:pPr>
          <a:r>
            <a:rPr lang="en-US" sz="3600" kern="1200" dirty="0"/>
            <a:t>CPI = BCWP / ACWP = &gt; 1</a:t>
          </a:r>
          <a:endParaRPr lang="ar-SY" sz="3600" kern="1200" dirty="0"/>
        </a:p>
      </dsp:txBody>
      <dsp:txXfrm>
        <a:off x="32937" y="437241"/>
        <a:ext cx="5837009" cy="781702"/>
      </dsp:txXfrm>
    </dsp:sp>
    <dsp:sp modelId="{F865CD4F-9FBF-47F6-AE49-E1D39041A7E0}">
      <dsp:nvSpPr>
        <dsp:cNvPr id="0" name=""/>
        <dsp:cNvSpPr/>
      </dsp:nvSpPr>
      <dsp:spPr>
        <a:xfrm>
          <a:off x="6032522" y="656656"/>
          <a:ext cx="293101" cy="342872"/>
        </a:xfrm>
        <a:prstGeom prst="rightArrow">
          <a:avLst>
            <a:gd name="adj1" fmla="val 60000"/>
            <a:gd name="adj2" fmla="val 50000"/>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rtl="1">
            <a:lnSpc>
              <a:spcPct val="90000"/>
            </a:lnSpc>
            <a:spcBef>
              <a:spcPct val="0"/>
            </a:spcBef>
            <a:spcAft>
              <a:spcPct val="35000"/>
            </a:spcAft>
            <a:buNone/>
          </a:pPr>
          <a:endParaRPr lang="ar-SY" sz="1500" kern="1200"/>
        </a:p>
      </dsp:txBody>
      <dsp:txXfrm>
        <a:off x="6032522" y="725230"/>
        <a:ext cx="205171" cy="205724"/>
      </dsp:txXfrm>
    </dsp:sp>
    <dsp:sp modelId="{2CACE0CD-A080-44B5-8359-A5CC723F250E}">
      <dsp:nvSpPr>
        <dsp:cNvPr id="0" name=""/>
        <dsp:cNvSpPr/>
      </dsp:nvSpPr>
      <dsp:spPr>
        <a:xfrm>
          <a:off x="6447287" y="412921"/>
          <a:ext cx="2185054" cy="830342"/>
        </a:xfrm>
        <a:prstGeom prst="roundRect">
          <a:avLst>
            <a:gd name="adj" fmla="val 10000"/>
          </a:avLst>
        </a:prstGeom>
        <a:solidFill>
          <a:schemeClr val="lt1">
            <a:hueOff val="0"/>
            <a:satOff val="0"/>
            <a:lumOff val="0"/>
            <a:alphaOff val="0"/>
          </a:schemeClr>
        </a:solidFill>
        <a:ln w="19050" cap="flat" cmpd="sng" algn="ctr">
          <a:solidFill>
            <a:schemeClr val="accent3">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ClrTx/>
            <a:buSzPts val="2400"/>
            <a:buFont typeface="Arial" panose="020B0604020202020204" pitchFamily="34" charset="0"/>
            <a:buNone/>
          </a:pPr>
          <a:r>
            <a:rPr lang="en-US" sz="2400" kern="1200" dirty="0"/>
            <a:t>Under Budget</a:t>
          </a:r>
          <a:endParaRPr lang="ar-SY" sz="2400" kern="1200" dirty="0"/>
        </a:p>
      </dsp:txBody>
      <dsp:txXfrm>
        <a:off x="6471607" y="437241"/>
        <a:ext cx="2136414" cy="78170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719193-38D6-454A-A3BE-4C431E26F475}">
      <dsp:nvSpPr>
        <dsp:cNvPr id="0" name=""/>
        <dsp:cNvSpPr/>
      </dsp:nvSpPr>
      <dsp:spPr>
        <a:xfrm>
          <a:off x="8617" y="412921"/>
          <a:ext cx="5885649" cy="830342"/>
        </a:xfrm>
        <a:prstGeom prst="roundRect">
          <a:avLst>
            <a:gd name="adj" fmla="val 10000"/>
          </a:avLst>
        </a:prstGeom>
        <a:solidFill>
          <a:schemeClr val="lt1">
            <a:hueOff val="0"/>
            <a:satOff val="0"/>
            <a:lumOff val="0"/>
            <a:alphaOff val="0"/>
          </a:schemeClr>
        </a:solidFill>
        <a:ln w="19050" cap="flat" cmpd="sng" algn="ctr">
          <a:solidFill>
            <a:schemeClr val="accent3">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ClrTx/>
            <a:buSzPts val="3600"/>
            <a:buFont typeface="Arial" panose="020B0604020202020204" pitchFamily="34" charset="0"/>
            <a:buNone/>
          </a:pPr>
          <a:r>
            <a:rPr lang="en-US" sz="3600" kern="1200" dirty="0"/>
            <a:t>CPI = BCWP / ACWP = 1</a:t>
          </a:r>
          <a:endParaRPr lang="ar-SY" sz="3600" kern="1200" dirty="0"/>
        </a:p>
      </dsp:txBody>
      <dsp:txXfrm>
        <a:off x="32937" y="437241"/>
        <a:ext cx="5837009" cy="781702"/>
      </dsp:txXfrm>
    </dsp:sp>
    <dsp:sp modelId="{F865CD4F-9FBF-47F6-AE49-E1D39041A7E0}">
      <dsp:nvSpPr>
        <dsp:cNvPr id="0" name=""/>
        <dsp:cNvSpPr/>
      </dsp:nvSpPr>
      <dsp:spPr>
        <a:xfrm>
          <a:off x="6032522" y="656656"/>
          <a:ext cx="293101" cy="342872"/>
        </a:xfrm>
        <a:prstGeom prst="rightArrow">
          <a:avLst>
            <a:gd name="adj1" fmla="val 60000"/>
            <a:gd name="adj2" fmla="val 50000"/>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rtl="1">
            <a:lnSpc>
              <a:spcPct val="90000"/>
            </a:lnSpc>
            <a:spcBef>
              <a:spcPct val="0"/>
            </a:spcBef>
            <a:spcAft>
              <a:spcPct val="35000"/>
            </a:spcAft>
            <a:buNone/>
          </a:pPr>
          <a:endParaRPr lang="ar-SY" sz="1500" kern="1200"/>
        </a:p>
      </dsp:txBody>
      <dsp:txXfrm>
        <a:off x="6032522" y="725230"/>
        <a:ext cx="205171" cy="205724"/>
      </dsp:txXfrm>
    </dsp:sp>
    <dsp:sp modelId="{2CACE0CD-A080-44B5-8359-A5CC723F250E}">
      <dsp:nvSpPr>
        <dsp:cNvPr id="0" name=""/>
        <dsp:cNvSpPr/>
      </dsp:nvSpPr>
      <dsp:spPr>
        <a:xfrm>
          <a:off x="6447287" y="412921"/>
          <a:ext cx="2185054" cy="830342"/>
        </a:xfrm>
        <a:prstGeom prst="roundRect">
          <a:avLst>
            <a:gd name="adj" fmla="val 10000"/>
          </a:avLst>
        </a:prstGeom>
        <a:solidFill>
          <a:schemeClr val="lt1">
            <a:hueOff val="0"/>
            <a:satOff val="0"/>
            <a:lumOff val="0"/>
            <a:alphaOff val="0"/>
          </a:schemeClr>
        </a:solidFill>
        <a:ln w="19050" cap="flat" cmpd="sng" algn="ctr">
          <a:solidFill>
            <a:schemeClr val="accent3">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ClrTx/>
            <a:buSzPts val="2400"/>
            <a:buFont typeface="Arial" panose="020B0604020202020204" pitchFamily="34" charset="0"/>
            <a:buNone/>
          </a:pPr>
          <a:r>
            <a:rPr lang="en-US" sz="2400" kern="1200" dirty="0"/>
            <a:t>As Budget</a:t>
          </a:r>
          <a:endParaRPr lang="ar-SY" sz="2400" kern="1200" dirty="0"/>
        </a:p>
      </dsp:txBody>
      <dsp:txXfrm>
        <a:off x="6471607" y="437241"/>
        <a:ext cx="2136414" cy="781702"/>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719193-38D6-454A-A3BE-4C431E26F475}">
      <dsp:nvSpPr>
        <dsp:cNvPr id="0" name=""/>
        <dsp:cNvSpPr/>
      </dsp:nvSpPr>
      <dsp:spPr>
        <a:xfrm>
          <a:off x="8617" y="412921"/>
          <a:ext cx="5885649" cy="830342"/>
        </a:xfrm>
        <a:prstGeom prst="roundRect">
          <a:avLst>
            <a:gd name="adj" fmla="val 10000"/>
          </a:avLst>
        </a:prstGeom>
        <a:solidFill>
          <a:schemeClr val="lt1">
            <a:hueOff val="0"/>
            <a:satOff val="0"/>
            <a:lumOff val="0"/>
            <a:alphaOff val="0"/>
          </a:schemeClr>
        </a:solidFill>
        <a:ln w="19050" cap="flat" cmpd="sng" algn="ctr">
          <a:solidFill>
            <a:schemeClr val="accent3">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kern="1200" dirty="0"/>
            <a:t>CPI = BCWP / ACWP &lt; 1</a:t>
          </a:r>
          <a:endParaRPr lang="ar-SY" sz="3600" kern="1200" dirty="0"/>
        </a:p>
      </dsp:txBody>
      <dsp:txXfrm>
        <a:off x="32937" y="437241"/>
        <a:ext cx="5837009" cy="781702"/>
      </dsp:txXfrm>
    </dsp:sp>
    <dsp:sp modelId="{F865CD4F-9FBF-47F6-AE49-E1D39041A7E0}">
      <dsp:nvSpPr>
        <dsp:cNvPr id="0" name=""/>
        <dsp:cNvSpPr/>
      </dsp:nvSpPr>
      <dsp:spPr>
        <a:xfrm>
          <a:off x="6032522" y="656656"/>
          <a:ext cx="293101" cy="342872"/>
        </a:xfrm>
        <a:prstGeom prst="rightArrow">
          <a:avLst>
            <a:gd name="adj1" fmla="val 60000"/>
            <a:gd name="adj2" fmla="val 50000"/>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rtl="1">
            <a:lnSpc>
              <a:spcPct val="90000"/>
            </a:lnSpc>
            <a:spcBef>
              <a:spcPct val="0"/>
            </a:spcBef>
            <a:spcAft>
              <a:spcPct val="35000"/>
            </a:spcAft>
            <a:buNone/>
          </a:pPr>
          <a:endParaRPr lang="ar-SY" sz="1500" kern="1200"/>
        </a:p>
      </dsp:txBody>
      <dsp:txXfrm>
        <a:off x="6032522" y="725230"/>
        <a:ext cx="205171" cy="205724"/>
      </dsp:txXfrm>
    </dsp:sp>
    <dsp:sp modelId="{2CACE0CD-A080-44B5-8359-A5CC723F250E}">
      <dsp:nvSpPr>
        <dsp:cNvPr id="0" name=""/>
        <dsp:cNvSpPr/>
      </dsp:nvSpPr>
      <dsp:spPr>
        <a:xfrm>
          <a:off x="6447287" y="470405"/>
          <a:ext cx="2185054" cy="715373"/>
        </a:xfrm>
        <a:prstGeom prst="roundRect">
          <a:avLst>
            <a:gd name="adj" fmla="val 10000"/>
          </a:avLst>
        </a:prstGeom>
        <a:solidFill>
          <a:schemeClr val="lt1">
            <a:hueOff val="0"/>
            <a:satOff val="0"/>
            <a:lumOff val="0"/>
            <a:alphaOff val="0"/>
          </a:schemeClr>
        </a:solidFill>
        <a:ln w="19050" cap="flat" cmpd="sng" algn="ctr">
          <a:solidFill>
            <a:schemeClr val="accent3">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ClrTx/>
            <a:buSzPts val="2400"/>
            <a:buFont typeface="Arial" panose="020B0604020202020204" pitchFamily="34" charset="0"/>
            <a:buNone/>
          </a:pPr>
          <a:r>
            <a:rPr lang="en-US" sz="2400" kern="1200" dirty="0"/>
            <a:t>Over Budget</a:t>
          </a:r>
          <a:endParaRPr lang="ar-SY" sz="2400" kern="1200" dirty="0"/>
        </a:p>
      </dsp:txBody>
      <dsp:txXfrm>
        <a:off x="6468240" y="491358"/>
        <a:ext cx="2143148" cy="673467"/>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10/08/1447</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264919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1"/>
            <a:r>
              <a:rPr lang="ar-AE" dirty="0">
                <a:effectLst/>
              </a:rPr>
              <a:t>“</a:t>
            </a:r>
            <a:r>
              <a:rPr lang="en-US" dirty="0">
                <a:effectLst/>
              </a:rPr>
              <a:t> </a:t>
            </a:r>
            <a:endParaRPr lang="ar-AE" dirty="0"/>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6428344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1"/>
            <a:r>
              <a:rPr lang="en-US" dirty="0">
                <a:effectLst/>
              </a:rPr>
              <a:t> </a:t>
            </a:r>
            <a:endParaRPr lang="ar-AE" dirty="0"/>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4412378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1"/>
            <a:r>
              <a:rPr lang="en-US" dirty="0">
                <a:effectLst/>
              </a:rPr>
              <a:t> </a:t>
            </a:r>
            <a:endParaRPr lang="ar-AE" dirty="0"/>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2155766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1"/>
            <a:r>
              <a:rPr lang="en-US" dirty="0">
                <a:effectLst/>
              </a:rPr>
              <a:t>  </a:t>
            </a:r>
            <a:endParaRPr lang="ar-AE" dirty="0"/>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1881314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1"/>
            <a:r>
              <a:rPr lang="en-US" dirty="0">
                <a:effectLst/>
              </a:rPr>
              <a:t> </a:t>
            </a:r>
            <a:endParaRPr lang="ar-AE" dirty="0"/>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2900437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1"/>
            <a:r>
              <a:rPr lang="en-US" dirty="0">
                <a:effectLst/>
              </a:rPr>
              <a:t> </a:t>
            </a:r>
            <a:endParaRPr lang="ar-AE" dirty="0"/>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5218219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A57E40-E5C0-452B-CCC4-637E9E3B7F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F8AB1D-AA90-7010-5BD8-9313A83674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452C49-B623-1228-D8F9-E95BEF91F08F}"/>
              </a:ext>
            </a:extLst>
          </p:cNvPr>
          <p:cNvSpPr>
            <a:spLocks noGrp="1"/>
          </p:cNvSpPr>
          <p:nvPr>
            <p:ph type="body" idx="1"/>
          </p:nvPr>
        </p:nvSpPr>
        <p:spPr/>
        <p:txBody>
          <a:bodyPr/>
          <a:lstStyle/>
          <a:p>
            <a:r>
              <a:rPr lang="en-US" dirty="0"/>
              <a:t> </a:t>
            </a:r>
            <a:endParaRPr lang="ar-AE" dirty="0"/>
          </a:p>
          <a:p>
            <a:r>
              <a:rPr lang="en-US" dirty="0"/>
              <a:t> </a:t>
            </a:r>
            <a:endParaRPr lang="ar-AE" dirty="0"/>
          </a:p>
          <a:p>
            <a:endParaRPr lang="en-US" dirty="0"/>
          </a:p>
        </p:txBody>
      </p:sp>
      <p:sp>
        <p:nvSpPr>
          <p:cNvPr id="4" name="Slide Number Placeholder 3">
            <a:extLst>
              <a:ext uri="{FF2B5EF4-FFF2-40B4-BE49-F238E27FC236}">
                <a16:creationId xmlns:a16="http://schemas.microsoft.com/office/drawing/2014/main" id="{B59FCE56-0631-313E-0260-B716A06E6F01}"/>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9348422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0"/>
            <a:r>
              <a:rPr lang="en-US" b="1" dirty="0">
                <a:effectLst/>
              </a:rPr>
              <a:t> </a:t>
            </a:r>
            <a:endParaRPr lang="ar-AE" dirty="0"/>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3956864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7484052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bg1"/>
                </a:solidFill>
                <a:effectLst/>
              </a:rPr>
              <a:t> </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472663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bg1"/>
                </a:solidFill>
                <a:effectLst/>
              </a:rPr>
              <a:t> </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1151979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1B7DB1-5ED8-2261-DA35-0ED2E98E65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69F6B9-FE5A-030D-DE18-55E97EBDBB6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CB8E895-CFA1-D724-3172-882A9F76648E}"/>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bg1"/>
                </a:solidFill>
                <a:effectLst/>
              </a:rPr>
              <a:t> </a:t>
            </a:r>
          </a:p>
          <a:p>
            <a:endParaRPr lang="en-US" dirty="0"/>
          </a:p>
        </p:txBody>
      </p:sp>
      <p:sp>
        <p:nvSpPr>
          <p:cNvPr id="4" name="Slide Number Placeholder 3">
            <a:extLst>
              <a:ext uri="{FF2B5EF4-FFF2-40B4-BE49-F238E27FC236}">
                <a16:creationId xmlns:a16="http://schemas.microsoft.com/office/drawing/2014/main" id="{C52BB80C-AD0A-D304-C64C-DC30BBF4087E}"/>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7674605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5" r:id="rId13"/>
    <p:sldLayoutId id="2147483666" r:id="rId14"/>
  </p:sldLayoutIdLst>
  <mc:AlternateContent xmlns:mc="http://schemas.openxmlformats.org/markup-compatibility/2006" xmlns:p14="http://schemas.microsoft.com/office/powerpoint/2010/main">
    <mc:Choice Requires="p14">
      <p:transition p14:dur="10" advTm="0"/>
    </mc:Choice>
    <mc:Fallback xmlns="">
      <p:transition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diagramData" Target="../diagrams/data3.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17" Type="http://schemas.microsoft.com/office/2007/relationships/diagramDrawing" Target="../diagrams/drawing3.xml"/><Relationship Id="rId2" Type="http://schemas.openxmlformats.org/officeDocument/2006/relationships/image" Target="../media/image3.png"/><Relationship Id="rId16" Type="http://schemas.openxmlformats.org/officeDocument/2006/relationships/diagramColors" Target="../diagrams/colors3.xml"/><Relationship Id="rId1" Type="http://schemas.openxmlformats.org/officeDocument/2006/relationships/slideLayout" Target="../slideLayouts/slideLayout14.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5" Type="http://schemas.openxmlformats.org/officeDocument/2006/relationships/diagramQuickStyle" Target="../diagrams/quickStyle3.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 Id="rId14" Type="http://schemas.openxmlformats.org/officeDocument/2006/relationships/diagramLayout" Target="../diagrams/layout3.xml"/></Relationships>
</file>

<file path=ppt/slides/_rels/slide20.xml.rels><?xml version="1.0" encoding="UTF-8" standalone="yes"?>
<Relationships xmlns="http://schemas.openxmlformats.org/package/2006/relationships"><Relationship Id="rId8" Type="http://schemas.openxmlformats.org/officeDocument/2006/relationships/diagramData" Target="../diagrams/data5.xml"/><Relationship Id="rId13" Type="http://schemas.openxmlformats.org/officeDocument/2006/relationships/diagramData" Target="../diagrams/data6.xml"/><Relationship Id="rId3" Type="http://schemas.openxmlformats.org/officeDocument/2006/relationships/diagramData" Target="../diagrams/data4.xml"/><Relationship Id="rId7" Type="http://schemas.microsoft.com/office/2007/relationships/diagramDrawing" Target="../diagrams/drawing4.xml"/><Relationship Id="rId12" Type="http://schemas.microsoft.com/office/2007/relationships/diagramDrawing" Target="../diagrams/drawing5.xml"/><Relationship Id="rId17" Type="http://schemas.microsoft.com/office/2007/relationships/diagramDrawing" Target="../diagrams/drawing6.xml"/><Relationship Id="rId2" Type="http://schemas.openxmlformats.org/officeDocument/2006/relationships/image" Target="../media/image3.png"/><Relationship Id="rId16" Type="http://schemas.openxmlformats.org/officeDocument/2006/relationships/diagramColors" Target="../diagrams/colors6.xml"/><Relationship Id="rId1" Type="http://schemas.openxmlformats.org/officeDocument/2006/relationships/slideLayout" Target="../slideLayouts/slideLayout14.xml"/><Relationship Id="rId6" Type="http://schemas.openxmlformats.org/officeDocument/2006/relationships/diagramColors" Target="../diagrams/colors4.xml"/><Relationship Id="rId11" Type="http://schemas.openxmlformats.org/officeDocument/2006/relationships/diagramColors" Target="../diagrams/colors5.xml"/><Relationship Id="rId5" Type="http://schemas.openxmlformats.org/officeDocument/2006/relationships/diagramQuickStyle" Target="../diagrams/quickStyle4.xml"/><Relationship Id="rId15" Type="http://schemas.openxmlformats.org/officeDocument/2006/relationships/diagramQuickStyle" Target="../diagrams/quickStyle6.xml"/><Relationship Id="rId10" Type="http://schemas.openxmlformats.org/officeDocument/2006/relationships/diagramQuickStyle" Target="../diagrams/quickStyle5.xml"/><Relationship Id="rId4" Type="http://schemas.openxmlformats.org/officeDocument/2006/relationships/diagramLayout" Target="../diagrams/layout4.xml"/><Relationship Id="rId9" Type="http://schemas.openxmlformats.org/officeDocument/2006/relationships/diagramLayout" Target="../diagrams/layout5.xml"/><Relationship Id="rId14" Type="http://schemas.openxmlformats.org/officeDocument/2006/relationships/diagramLayout" Target="../diagrams/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8" Type="http://schemas.openxmlformats.org/officeDocument/2006/relationships/diagramData" Target="../diagrams/data8.xml"/><Relationship Id="rId13" Type="http://schemas.openxmlformats.org/officeDocument/2006/relationships/diagramData" Target="../diagrams/data9.xml"/><Relationship Id="rId3" Type="http://schemas.openxmlformats.org/officeDocument/2006/relationships/diagramData" Target="../diagrams/data7.xml"/><Relationship Id="rId7" Type="http://schemas.microsoft.com/office/2007/relationships/diagramDrawing" Target="../diagrams/drawing7.xml"/><Relationship Id="rId12" Type="http://schemas.microsoft.com/office/2007/relationships/diagramDrawing" Target="../diagrams/drawing8.xml"/><Relationship Id="rId17" Type="http://schemas.microsoft.com/office/2007/relationships/diagramDrawing" Target="../diagrams/drawing9.xml"/><Relationship Id="rId2" Type="http://schemas.openxmlformats.org/officeDocument/2006/relationships/image" Target="../media/image3.png"/><Relationship Id="rId16" Type="http://schemas.openxmlformats.org/officeDocument/2006/relationships/diagramColors" Target="../diagrams/colors9.xml"/><Relationship Id="rId1" Type="http://schemas.openxmlformats.org/officeDocument/2006/relationships/slideLayout" Target="../slideLayouts/slideLayout14.xml"/><Relationship Id="rId6" Type="http://schemas.openxmlformats.org/officeDocument/2006/relationships/diagramColors" Target="../diagrams/colors7.xml"/><Relationship Id="rId11" Type="http://schemas.openxmlformats.org/officeDocument/2006/relationships/diagramColors" Target="../diagrams/colors8.xml"/><Relationship Id="rId5" Type="http://schemas.openxmlformats.org/officeDocument/2006/relationships/diagramQuickStyle" Target="../diagrams/quickStyle7.xml"/><Relationship Id="rId15" Type="http://schemas.openxmlformats.org/officeDocument/2006/relationships/diagramQuickStyle" Target="../diagrams/quickStyle9.xml"/><Relationship Id="rId10" Type="http://schemas.openxmlformats.org/officeDocument/2006/relationships/diagramQuickStyle" Target="../diagrams/quickStyle8.xml"/><Relationship Id="rId4" Type="http://schemas.openxmlformats.org/officeDocument/2006/relationships/diagramLayout" Target="../diagrams/layout7.xml"/><Relationship Id="rId9" Type="http://schemas.openxmlformats.org/officeDocument/2006/relationships/diagramLayout" Target="../diagrams/layout8.xml"/><Relationship Id="rId14" Type="http://schemas.openxmlformats.org/officeDocument/2006/relationships/diagramLayout" Target="../diagrams/layout9.xml"/></Relationships>
</file>

<file path=ppt/slides/_rels/slide23.xml.rels><?xml version="1.0" encoding="UTF-8" standalone="yes"?>
<Relationships xmlns="http://schemas.openxmlformats.org/package/2006/relationships"><Relationship Id="rId8" Type="http://schemas.openxmlformats.org/officeDocument/2006/relationships/diagramData" Target="../diagrams/data11.xml"/><Relationship Id="rId13" Type="http://schemas.openxmlformats.org/officeDocument/2006/relationships/diagramData" Target="../diagrams/data12.xml"/><Relationship Id="rId3" Type="http://schemas.openxmlformats.org/officeDocument/2006/relationships/diagramData" Target="../diagrams/data10.xml"/><Relationship Id="rId7" Type="http://schemas.microsoft.com/office/2007/relationships/diagramDrawing" Target="../diagrams/drawing10.xml"/><Relationship Id="rId12" Type="http://schemas.microsoft.com/office/2007/relationships/diagramDrawing" Target="../diagrams/drawing11.xml"/><Relationship Id="rId17" Type="http://schemas.microsoft.com/office/2007/relationships/diagramDrawing" Target="../diagrams/drawing12.xml"/><Relationship Id="rId2" Type="http://schemas.openxmlformats.org/officeDocument/2006/relationships/image" Target="../media/image3.png"/><Relationship Id="rId16" Type="http://schemas.openxmlformats.org/officeDocument/2006/relationships/diagramColors" Target="../diagrams/colors12.xml"/><Relationship Id="rId1" Type="http://schemas.openxmlformats.org/officeDocument/2006/relationships/slideLayout" Target="../slideLayouts/slideLayout14.xml"/><Relationship Id="rId6" Type="http://schemas.openxmlformats.org/officeDocument/2006/relationships/diagramColors" Target="../diagrams/colors10.xml"/><Relationship Id="rId11" Type="http://schemas.openxmlformats.org/officeDocument/2006/relationships/diagramColors" Target="../diagrams/colors11.xml"/><Relationship Id="rId5" Type="http://schemas.openxmlformats.org/officeDocument/2006/relationships/diagramQuickStyle" Target="../diagrams/quickStyle10.xml"/><Relationship Id="rId15" Type="http://schemas.openxmlformats.org/officeDocument/2006/relationships/diagramQuickStyle" Target="../diagrams/quickStyle12.xml"/><Relationship Id="rId10" Type="http://schemas.openxmlformats.org/officeDocument/2006/relationships/diagramQuickStyle" Target="../diagrams/quickStyle11.xml"/><Relationship Id="rId4" Type="http://schemas.openxmlformats.org/officeDocument/2006/relationships/diagramLayout" Target="../diagrams/layout10.xml"/><Relationship Id="rId9" Type="http://schemas.openxmlformats.org/officeDocument/2006/relationships/diagramLayout" Target="../diagrams/layout11.xml"/><Relationship Id="rId14" Type="http://schemas.openxmlformats.org/officeDocument/2006/relationships/diagramLayout" Target="../diagrams/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14.png"/></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3.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9" name="TextBox 8"/>
          <p:cNvSpPr txBox="1"/>
          <p:nvPr/>
        </p:nvSpPr>
        <p:spPr>
          <a:xfrm>
            <a:off x="7376114" y="2180548"/>
            <a:ext cx="5336415"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PROJECT MONITORING  </a:t>
            </a:r>
          </a:p>
        </p:txBody>
      </p:sp>
      <p:sp>
        <p:nvSpPr>
          <p:cNvPr id="10" name="Rectangle: Rounded Corners 9"/>
          <p:cNvSpPr/>
          <p:nvPr/>
        </p:nvSpPr>
        <p:spPr>
          <a:xfrm>
            <a:off x="5345648" y="3825537"/>
            <a:ext cx="3314016"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00</a:t>
            </a:r>
          </a:p>
        </p:txBody>
      </p:sp>
      <p:sp>
        <p:nvSpPr>
          <p:cNvPr id="11" name="TextBox 10"/>
          <p:cNvSpPr txBox="1"/>
          <p:nvPr/>
        </p:nvSpPr>
        <p:spPr>
          <a:xfrm>
            <a:off x="7450847" y="3281131"/>
            <a:ext cx="3531122" cy="400110"/>
          </a:xfrm>
          <a:prstGeom prst="rect">
            <a:avLst/>
          </a:prstGeom>
          <a:noFill/>
        </p:spPr>
        <p:txBody>
          <a:bodyPr wrap="square" rtlCol="0">
            <a:spAutoFit/>
          </a:bodyPr>
          <a:lstStyle/>
          <a:p>
            <a:r>
              <a:rPr lang="en-US" sz="2000" dirty="0">
                <a:latin typeface="Alexandria" charset="0"/>
                <a:cs typeface="Alexandria" charset="0"/>
              </a:rPr>
              <a:t>PMG333</a:t>
            </a: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Bassel </a:t>
            </a:r>
            <a:r>
              <a:rPr lang="en-US" sz="2400" b="1" dirty="0" err="1">
                <a:solidFill>
                  <a:srgbClr val="00B0F0"/>
                </a:solidFill>
                <a:latin typeface="Alexandria" charset="0"/>
                <a:cs typeface="Alexandria" charset="0"/>
              </a:rPr>
              <a:t>alhassan</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5090317" y="4249012"/>
            <a:ext cx="6383134" cy="1121150"/>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400" b="1" dirty="0">
              <a:latin typeface="+mn-lt"/>
              <a:cs typeface="Times New Roman" panose="02020603050405020304" pitchFamily="18" charset="0"/>
            </a:endParaRPr>
          </a:p>
          <a:p>
            <a:r>
              <a:rPr lang="en-US" sz="2400" b="1" dirty="0">
                <a:latin typeface="+mn-lt"/>
                <a:cs typeface="+mn-cs"/>
              </a:rPr>
              <a:t> INTRODUCTION TO PROJECT MONITORING </a:t>
            </a:r>
            <a:endParaRPr lang="ar-EG" sz="2400" b="1" dirty="0">
              <a:latin typeface="+mn-lt"/>
              <a:cs typeface="+mn-cs"/>
            </a:endParaRPr>
          </a:p>
        </p:txBody>
      </p:sp>
      <p:pic>
        <p:nvPicPr>
          <p:cNvPr id="27" name="Picture Placeholder 26">
            <a:extLst>
              <a:ext uri="{FF2B5EF4-FFF2-40B4-BE49-F238E27FC236}">
                <a16:creationId xmlns:a16="http://schemas.microsoft.com/office/drawing/2014/main" id="{9A21D400-EB0C-0311-6AC6-6F505C40C283}"/>
              </a:ext>
            </a:extLst>
          </p:cNvPr>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4341" r="4341"/>
          <a:stretch>
            <a:fillRect/>
          </a:stretch>
        </p:blipFill>
        <p:spPr>
          <a:xfrm>
            <a:off x="1" y="0"/>
            <a:ext cx="8350897" cy="5111795"/>
          </a:xfr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9" y="1685495"/>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268965"/>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7"/>
            <a:ext cx="8968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914377">
              <a:spcAft>
                <a:spcPts val="600"/>
              </a:spcAft>
              <a:defRPr/>
            </a:pPr>
            <a:r>
              <a:rPr lang="en-US" sz="1600" dirty="0">
                <a:solidFill>
                  <a:srgbClr val="44546A"/>
                </a:solidFill>
              </a:rPr>
              <a:t>1 - </a:t>
            </a:r>
            <a:fld id="{5243D4E2-DDE0-4C06-B5FB-826A4756DCAD}" type="slidenum">
              <a:rPr lang="en-US" sz="1600">
                <a:solidFill>
                  <a:srgbClr val="44546A"/>
                </a:solidFill>
              </a:rPr>
              <a:pPr defTabSz="914377">
                <a:spcAft>
                  <a:spcPts val="600"/>
                </a:spcAft>
                <a:defRPr/>
              </a:pPr>
              <a:t>2</a:t>
            </a:fld>
            <a:endParaRPr lang="en-US" sz="1600" dirty="0">
              <a:solidFill>
                <a:srgbClr val="44546A"/>
              </a:solidFill>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nvGraphicFramePr>
        <p:xfrm>
          <a:off x="981698" y="2246863"/>
          <a:ext cx="10108753" cy="3547301"/>
        </p:xfrm>
        <a:graphic>
          <a:graphicData uri="http://schemas.openxmlformats.org/drawingml/2006/table">
            <a:tbl>
              <a:tblPr firstRow="1" firstCol="1" bandRow="1">
                <a:tableStyleId>{2D5ABB26-0587-4C30-8999-92F81FD0307C}</a:tableStyleId>
              </a:tblPr>
              <a:tblGrid>
                <a:gridCol w="5050613">
                  <a:extLst>
                    <a:ext uri="{9D8B030D-6E8A-4147-A177-3AD203B41FA5}">
                      <a16:colId xmlns:a16="http://schemas.microsoft.com/office/drawing/2014/main" val="1232974083"/>
                    </a:ext>
                  </a:extLst>
                </a:gridCol>
                <a:gridCol w="171027">
                  <a:extLst>
                    <a:ext uri="{9D8B030D-6E8A-4147-A177-3AD203B41FA5}">
                      <a16:colId xmlns:a16="http://schemas.microsoft.com/office/drawing/2014/main" val="3567660669"/>
                    </a:ext>
                  </a:extLst>
                </a:gridCol>
                <a:gridCol w="4887113">
                  <a:extLst>
                    <a:ext uri="{9D8B030D-6E8A-4147-A177-3AD203B41FA5}">
                      <a16:colId xmlns:a16="http://schemas.microsoft.com/office/drawing/2014/main" val="1444719435"/>
                    </a:ext>
                  </a:extLst>
                </a:gridCol>
              </a:tblGrid>
              <a:tr h="3547301">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endParaRPr lang="en-US" sz="23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endParaRPr lang="en-US" sz="23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justLow" defTabSz="860425" rtl="1" eaLnBrk="1" fontAlgn="auto" latinLnBrk="0" hangingPunct="1">
                        <a:lnSpc>
                          <a:spcPct val="150000"/>
                        </a:lnSpc>
                        <a:spcBef>
                          <a:spcPts val="1200"/>
                        </a:spcBef>
                        <a:spcAft>
                          <a:spcPts val="1200"/>
                        </a:spcAft>
                        <a:buClrTx/>
                        <a:buSzTx/>
                        <a:buFont typeface="Wingdings" panose="05000000000000000000" pitchFamily="2" charset="2"/>
                        <a:buNone/>
                        <a:tabLst/>
                        <a:defRPr/>
                      </a:pPr>
                      <a:endParaRPr lang="en-US" sz="2300" b="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869838" y="43609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892038" y="485585"/>
            <a:ext cx="1404457" cy="1096982"/>
            <a:chOff x="887030" y="385117"/>
            <a:chExt cx="1404457" cy="1096980"/>
          </a:xfrm>
        </p:grpSpPr>
        <p:sp>
          <p:nvSpPr>
            <p:cNvPr id="12" name="TextBox 11">
              <a:extLst>
                <a:ext uri="{FF2B5EF4-FFF2-40B4-BE49-F238E27FC236}">
                  <a16:creationId xmlns:a16="http://schemas.microsoft.com/office/drawing/2014/main" id="{0E60CDC8-0D61-E7A2-E68E-EA312F894101}"/>
                </a:ext>
              </a:extLst>
            </p:cNvPr>
            <p:cNvSpPr txBox="1"/>
            <p:nvPr/>
          </p:nvSpPr>
          <p:spPr>
            <a:xfrm>
              <a:off x="887030" y="385117"/>
              <a:ext cx="1404457" cy="400109"/>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887030" y="651101"/>
              <a:ext cx="1360060" cy="830996"/>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00</a:t>
              </a:r>
              <a:endParaRPr lang="en-US" sz="1400" b="1" dirty="0">
                <a:solidFill>
                  <a:schemeClr val="bg1"/>
                </a:solidFill>
                <a:cs typeface="Times New Roman" panose="02020603050405020304" pitchFamily="18" charset="0"/>
              </a:endParaRPr>
            </a:p>
          </p:txBody>
        </p:sp>
      </p:grpSp>
      <p:pic>
        <p:nvPicPr>
          <p:cNvPr id="2" name="Image 1" descr="preencoded.png">
            <a:extLst>
              <a:ext uri="{FF2B5EF4-FFF2-40B4-BE49-F238E27FC236}">
                <a16:creationId xmlns:a16="http://schemas.microsoft.com/office/drawing/2014/main" id="{25636057-5B95-470A-79C4-3A81A9B46F9F}"/>
              </a:ext>
            </a:extLst>
          </p:cNvPr>
          <p:cNvPicPr>
            <a:picLocks noChangeAspect="1"/>
          </p:cNvPicPr>
          <p:nvPr/>
        </p:nvPicPr>
        <p:blipFill>
          <a:blip r:embed="rId3"/>
          <a:stretch>
            <a:fillRect/>
          </a:stretch>
        </p:blipFill>
        <p:spPr>
          <a:xfrm>
            <a:off x="675467" y="1761590"/>
            <a:ext cx="10574227" cy="4666095"/>
          </a:xfrm>
          <a:prstGeom prst="rect">
            <a:avLst/>
          </a:prstGeom>
        </p:spPr>
      </p:pic>
    </p:spTree>
    <p:extLst>
      <p:ext uri="{BB962C8B-B14F-4D97-AF65-F5344CB8AC3E}">
        <p14:creationId xmlns:p14="http://schemas.microsoft.com/office/powerpoint/2010/main" val="17121196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F777FB-AAA6-3ACE-7C94-350DF73561BB}"/>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C1096C91-180C-4F2D-DEC1-B6D7398A743A}"/>
              </a:ext>
            </a:extLst>
          </p:cNvPr>
          <p:cNvSpPr/>
          <p:nvPr/>
        </p:nvSpPr>
        <p:spPr>
          <a:xfrm>
            <a:off x="573739" y="1685495"/>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a:extLst>
              <a:ext uri="{FF2B5EF4-FFF2-40B4-BE49-F238E27FC236}">
                <a16:creationId xmlns:a16="http://schemas.microsoft.com/office/drawing/2014/main" id="{AE2DA52D-4FEF-8EA2-E117-D5D325FB819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268965"/>
            <a:ext cx="2305141" cy="1076343"/>
          </a:xfrm>
          <a:prstGeom prst="rect">
            <a:avLst/>
          </a:prstGeom>
        </p:spPr>
      </p:pic>
      <p:sp>
        <p:nvSpPr>
          <p:cNvPr id="23" name="Slide Number Placeholder 4">
            <a:extLst>
              <a:ext uri="{FF2B5EF4-FFF2-40B4-BE49-F238E27FC236}">
                <a16:creationId xmlns:a16="http://schemas.microsoft.com/office/drawing/2014/main" id="{AC8FCE70-57C1-1E75-80E5-EEF662483B95}"/>
              </a:ext>
            </a:extLst>
          </p:cNvPr>
          <p:cNvSpPr txBox="1">
            <a:spLocks/>
          </p:cNvSpPr>
          <p:nvPr/>
        </p:nvSpPr>
        <p:spPr>
          <a:xfrm>
            <a:off x="11292115" y="6323077"/>
            <a:ext cx="8968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914377">
              <a:spcAft>
                <a:spcPts val="600"/>
              </a:spcAft>
              <a:defRPr/>
            </a:pPr>
            <a:r>
              <a:rPr lang="en-US" sz="1600" dirty="0">
                <a:solidFill>
                  <a:srgbClr val="44546A"/>
                </a:solidFill>
              </a:rPr>
              <a:t>1 - </a:t>
            </a:r>
            <a:fld id="{5243D4E2-DDE0-4C06-B5FB-826A4756DCAD}" type="slidenum">
              <a:rPr lang="en-US" sz="1600">
                <a:solidFill>
                  <a:srgbClr val="44546A"/>
                </a:solidFill>
              </a:rPr>
              <a:pPr defTabSz="914377">
                <a:spcAft>
                  <a:spcPts val="600"/>
                </a:spcAft>
                <a:defRPr/>
              </a:pPr>
              <a:t>3</a:t>
            </a:fld>
            <a:endParaRPr lang="en-US" sz="1600" dirty="0">
              <a:solidFill>
                <a:srgbClr val="44546A"/>
              </a:solidFill>
            </a:endParaRPr>
          </a:p>
        </p:txBody>
      </p:sp>
      <p:graphicFrame>
        <p:nvGraphicFramePr>
          <p:cNvPr id="4" name="Table 3">
            <a:extLst>
              <a:ext uri="{FF2B5EF4-FFF2-40B4-BE49-F238E27FC236}">
                <a16:creationId xmlns:a16="http://schemas.microsoft.com/office/drawing/2014/main" id="{C61CB97D-52B7-E1B0-637E-D6EE05F63E70}"/>
              </a:ext>
            </a:extLst>
          </p:cNvPr>
          <p:cNvGraphicFramePr>
            <a:graphicFrameLocks noGrp="1"/>
          </p:cNvGraphicFramePr>
          <p:nvPr/>
        </p:nvGraphicFramePr>
        <p:xfrm>
          <a:off x="981698" y="2246863"/>
          <a:ext cx="10108753" cy="3547301"/>
        </p:xfrm>
        <a:graphic>
          <a:graphicData uri="http://schemas.openxmlformats.org/drawingml/2006/table">
            <a:tbl>
              <a:tblPr firstRow="1" firstCol="1" bandRow="1">
                <a:tableStyleId>{2D5ABB26-0587-4C30-8999-92F81FD0307C}</a:tableStyleId>
              </a:tblPr>
              <a:tblGrid>
                <a:gridCol w="5050613">
                  <a:extLst>
                    <a:ext uri="{9D8B030D-6E8A-4147-A177-3AD203B41FA5}">
                      <a16:colId xmlns:a16="http://schemas.microsoft.com/office/drawing/2014/main" val="1232974083"/>
                    </a:ext>
                  </a:extLst>
                </a:gridCol>
                <a:gridCol w="171027">
                  <a:extLst>
                    <a:ext uri="{9D8B030D-6E8A-4147-A177-3AD203B41FA5}">
                      <a16:colId xmlns:a16="http://schemas.microsoft.com/office/drawing/2014/main" val="3567660669"/>
                    </a:ext>
                  </a:extLst>
                </a:gridCol>
                <a:gridCol w="4887113">
                  <a:extLst>
                    <a:ext uri="{9D8B030D-6E8A-4147-A177-3AD203B41FA5}">
                      <a16:colId xmlns:a16="http://schemas.microsoft.com/office/drawing/2014/main" val="1444719435"/>
                    </a:ext>
                  </a:extLst>
                </a:gridCol>
              </a:tblGrid>
              <a:tr h="3547301">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endParaRPr lang="en-US" sz="23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endParaRPr lang="en-US" sz="23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justLow" defTabSz="860425" rtl="1" eaLnBrk="1" fontAlgn="auto" latinLnBrk="0" hangingPunct="1">
                        <a:lnSpc>
                          <a:spcPct val="150000"/>
                        </a:lnSpc>
                        <a:spcBef>
                          <a:spcPts val="1200"/>
                        </a:spcBef>
                        <a:spcAft>
                          <a:spcPts val="1200"/>
                        </a:spcAft>
                        <a:buClrTx/>
                        <a:buSzTx/>
                        <a:buFont typeface="Wingdings" panose="05000000000000000000" pitchFamily="2" charset="2"/>
                        <a:buNone/>
                        <a:tabLst/>
                        <a:defRPr/>
                      </a:pPr>
                      <a:endParaRPr lang="en-US" sz="2300" b="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a:extLst>
              <a:ext uri="{FF2B5EF4-FFF2-40B4-BE49-F238E27FC236}">
                <a16:creationId xmlns:a16="http://schemas.microsoft.com/office/drawing/2014/main" id="{27D0E610-AE46-7A52-8FFA-6FAE1D59E858}"/>
              </a:ext>
            </a:extLst>
          </p:cNvPr>
          <p:cNvSpPr/>
          <p:nvPr/>
        </p:nvSpPr>
        <p:spPr>
          <a:xfrm>
            <a:off x="869838" y="43609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a:extLst>
              <a:ext uri="{FF2B5EF4-FFF2-40B4-BE49-F238E27FC236}">
                <a16:creationId xmlns:a16="http://schemas.microsoft.com/office/drawing/2014/main" id="{3552EBBD-D66C-1E55-BA10-013061BBA45D}"/>
              </a:ext>
            </a:extLst>
          </p:cNvPr>
          <p:cNvGrpSpPr/>
          <p:nvPr/>
        </p:nvGrpSpPr>
        <p:grpSpPr>
          <a:xfrm>
            <a:off x="892038" y="485585"/>
            <a:ext cx="1404457" cy="1096982"/>
            <a:chOff x="887030" y="385117"/>
            <a:chExt cx="1404457" cy="1096980"/>
          </a:xfrm>
        </p:grpSpPr>
        <p:sp>
          <p:nvSpPr>
            <p:cNvPr id="12" name="TextBox 11">
              <a:extLst>
                <a:ext uri="{FF2B5EF4-FFF2-40B4-BE49-F238E27FC236}">
                  <a16:creationId xmlns:a16="http://schemas.microsoft.com/office/drawing/2014/main" id="{5B3C8535-13D3-01B5-5409-B10404E52A64}"/>
                </a:ext>
              </a:extLst>
            </p:cNvPr>
            <p:cNvSpPr txBox="1"/>
            <p:nvPr/>
          </p:nvSpPr>
          <p:spPr>
            <a:xfrm>
              <a:off x="887030" y="385117"/>
              <a:ext cx="1404457" cy="400109"/>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71BD0E3C-CA9E-89BC-20D8-24ECA9487BCD}"/>
                </a:ext>
              </a:extLst>
            </p:cNvPr>
            <p:cNvSpPr txBox="1"/>
            <p:nvPr/>
          </p:nvSpPr>
          <p:spPr>
            <a:xfrm>
              <a:off x="887030" y="651101"/>
              <a:ext cx="1360060" cy="830996"/>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00</a:t>
              </a:r>
              <a:endParaRPr lang="en-US" sz="1400" b="1" dirty="0">
                <a:solidFill>
                  <a:schemeClr val="bg1"/>
                </a:solidFill>
                <a:cs typeface="Times New Roman" panose="02020603050405020304" pitchFamily="18" charset="0"/>
              </a:endParaRPr>
            </a:p>
          </p:txBody>
        </p:sp>
      </p:grpSp>
      <p:pic>
        <p:nvPicPr>
          <p:cNvPr id="5" name="Picture 4">
            <a:extLst>
              <a:ext uri="{FF2B5EF4-FFF2-40B4-BE49-F238E27FC236}">
                <a16:creationId xmlns:a16="http://schemas.microsoft.com/office/drawing/2014/main" id="{684F535D-CEAE-1DC1-5670-E78C049BC271}"/>
              </a:ext>
            </a:extLst>
          </p:cNvPr>
          <p:cNvPicPr>
            <a:picLocks noChangeAspect="1"/>
          </p:cNvPicPr>
          <p:nvPr/>
        </p:nvPicPr>
        <p:blipFill>
          <a:blip r:embed="rId4"/>
          <a:srcRect b="32766"/>
          <a:stretch>
            <a:fillRect/>
          </a:stretch>
        </p:blipFill>
        <p:spPr>
          <a:xfrm>
            <a:off x="805540" y="1772815"/>
            <a:ext cx="10404761" cy="4550261"/>
          </a:xfrm>
          <a:prstGeom prst="rect">
            <a:avLst/>
          </a:prstGeom>
        </p:spPr>
      </p:pic>
      <p:sp>
        <p:nvSpPr>
          <p:cNvPr id="6" name="TextBox 5">
            <a:extLst>
              <a:ext uri="{FF2B5EF4-FFF2-40B4-BE49-F238E27FC236}">
                <a16:creationId xmlns:a16="http://schemas.microsoft.com/office/drawing/2014/main" id="{9776DE7C-524F-E1A2-5DFA-02EB0F2B37DF}"/>
              </a:ext>
            </a:extLst>
          </p:cNvPr>
          <p:cNvSpPr txBox="1"/>
          <p:nvPr/>
        </p:nvSpPr>
        <p:spPr>
          <a:xfrm>
            <a:off x="2373513" y="828404"/>
            <a:ext cx="7327538" cy="830997"/>
          </a:xfrm>
          <a:prstGeom prst="rect">
            <a:avLst/>
          </a:prstGeom>
          <a:noFill/>
        </p:spPr>
        <p:txBody>
          <a:bodyPr wrap="square" rtlCol="0">
            <a:spAutoFit/>
          </a:bodyPr>
          <a:lstStyle/>
          <a:p>
            <a:r>
              <a:rPr lang="en-US" sz="2400" b="1" dirty="0">
                <a:solidFill>
                  <a:srgbClr val="00B0F0"/>
                </a:solidFill>
              </a:rPr>
              <a:t>Failing to Plan is Planning to Fail </a:t>
            </a:r>
          </a:p>
          <a:p>
            <a:r>
              <a:rPr lang="en-US" sz="2400" b="1" dirty="0">
                <a:solidFill>
                  <a:srgbClr val="00B0F0"/>
                </a:solidFill>
                <a:cs typeface="+mj-cs"/>
              </a:rPr>
              <a:t> </a:t>
            </a:r>
            <a:endParaRPr lang="ar-EG" sz="2400" b="1" dirty="0">
              <a:solidFill>
                <a:srgbClr val="00B0F0"/>
              </a:solidFill>
              <a:cs typeface="+mj-cs"/>
            </a:endParaRPr>
          </a:p>
        </p:txBody>
      </p:sp>
    </p:spTree>
    <p:extLst>
      <p:ext uri="{BB962C8B-B14F-4D97-AF65-F5344CB8AC3E}">
        <p14:creationId xmlns:p14="http://schemas.microsoft.com/office/powerpoint/2010/main" val="19842324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C4C3D8-4F3D-F4C6-6B2F-CD11549B40ED}"/>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5F1A99CB-5579-B6EB-FBA7-5C314786ED38}"/>
              </a:ext>
            </a:extLst>
          </p:cNvPr>
          <p:cNvSpPr/>
          <p:nvPr/>
        </p:nvSpPr>
        <p:spPr>
          <a:xfrm>
            <a:off x="573739" y="1685495"/>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a:extLst>
              <a:ext uri="{FF2B5EF4-FFF2-40B4-BE49-F238E27FC236}">
                <a16:creationId xmlns:a16="http://schemas.microsoft.com/office/drawing/2014/main" id="{8CCBE996-5E5C-E36C-5E7F-27D7A2E221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268965"/>
            <a:ext cx="2305141" cy="1076343"/>
          </a:xfrm>
          <a:prstGeom prst="rect">
            <a:avLst/>
          </a:prstGeom>
        </p:spPr>
      </p:pic>
      <p:sp>
        <p:nvSpPr>
          <p:cNvPr id="23" name="Slide Number Placeholder 4">
            <a:extLst>
              <a:ext uri="{FF2B5EF4-FFF2-40B4-BE49-F238E27FC236}">
                <a16:creationId xmlns:a16="http://schemas.microsoft.com/office/drawing/2014/main" id="{0201E8E7-7D4C-A17C-0E58-B37709DC3AB2}"/>
              </a:ext>
            </a:extLst>
          </p:cNvPr>
          <p:cNvSpPr txBox="1">
            <a:spLocks/>
          </p:cNvSpPr>
          <p:nvPr/>
        </p:nvSpPr>
        <p:spPr>
          <a:xfrm>
            <a:off x="11292115" y="6323077"/>
            <a:ext cx="8968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914377">
              <a:spcAft>
                <a:spcPts val="600"/>
              </a:spcAft>
              <a:defRPr/>
            </a:pPr>
            <a:r>
              <a:rPr lang="en-US" sz="1600" dirty="0">
                <a:solidFill>
                  <a:srgbClr val="44546A"/>
                </a:solidFill>
              </a:rPr>
              <a:t>1 - </a:t>
            </a:r>
            <a:fld id="{5243D4E2-DDE0-4C06-B5FB-826A4756DCAD}" type="slidenum">
              <a:rPr lang="en-US" sz="1600">
                <a:solidFill>
                  <a:srgbClr val="44546A"/>
                </a:solidFill>
              </a:rPr>
              <a:pPr defTabSz="914377">
                <a:spcAft>
                  <a:spcPts val="600"/>
                </a:spcAft>
                <a:defRPr/>
              </a:pPr>
              <a:t>4</a:t>
            </a:fld>
            <a:endParaRPr lang="en-US" sz="1600" dirty="0">
              <a:solidFill>
                <a:srgbClr val="44546A"/>
              </a:solidFill>
            </a:endParaRPr>
          </a:p>
        </p:txBody>
      </p:sp>
      <p:sp>
        <p:nvSpPr>
          <p:cNvPr id="15" name="Rectangle 14">
            <a:extLst>
              <a:ext uri="{FF2B5EF4-FFF2-40B4-BE49-F238E27FC236}">
                <a16:creationId xmlns:a16="http://schemas.microsoft.com/office/drawing/2014/main" id="{B4CB72D2-2C58-338D-8300-4DB47EEE1401}"/>
              </a:ext>
            </a:extLst>
          </p:cNvPr>
          <p:cNvSpPr/>
          <p:nvPr/>
        </p:nvSpPr>
        <p:spPr>
          <a:xfrm>
            <a:off x="869838" y="43609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a:extLst>
              <a:ext uri="{FF2B5EF4-FFF2-40B4-BE49-F238E27FC236}">
                <a16:creationId xmlns:a16="http://schemas.microsoft.com/office/drawing/2014/main" id="{A7D53856-D4F4-9023-5209-F39C6BB3539D}"/>
              </a:ext>
            </a:extLst>
          </p:cNvPr>
          <p:cNvGrpSpPr/>
          <p:nvPr/>
        </p:nvGrpSpPr>
        <p:grpSpPr>
          <a:xfrm>
            <a:off x="892038" y="485585"/>
            <a:ext cx="1404457" cy="1096982"/>
            <a:chOff x="887030" y="385117"/>
            <a:chExt cx="1404457" cy="1096980"/>
          </a:xfrm>
        </p:grpSpPr>
        <p:sp>
          <p:nvSpPr>
            <p:cNvPr id="12" name="TextBox 11">
              <a:extLst>
                <a:ext uri="{FF2B5EF4-FFF2-40B4-BE49-F238E27FC236}">
                  <a16:creationId xmlns:a16="http://schemas.microsoft.com/office/drawing/2014/main" id="{9D3B2158-4063-3112-0CC7-17DD0E49703A}"/>
                </a:ext>
              </a:extLst>
            </p:cNvPr>
            <p:cNvSpPr txBox="1"/>
            <p:nvPr/>
          </p:nvSpPr>
          <p:spPr>
            <a:xfrm>
              <a:off x="887030" y="385117"/>
              <a:ext cx="1404457" cy="400109"/>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5AAC0FB6-F100-6173-3BEF-C758D1A7E0F5}"/>
                </a:ext>
              </a:extLst>
            </p:cNvPr>
            <p:cNvSpPr txBox="1"/>
            <p:nvPr/>
          </p:nvSpPr>
          <p:spPr>
            <a:xfrm>
              <a:off x="887030" y="651101"/>
              <a:ext cx="1360060" cy="830996"/>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00</a:t>
              </a:r>
              <a:endParaRPr lang="en-US" sz="1400" b="1" dirty="0">
                <a:solidFill>
                  <a:schemeClr val="bg1"/>
                </a:solidFill>
                <a:cs typeface="Times New Roman" panose="02020603050405020304" pitchFamily="18" charset="0"/>
              </a:endParaRPr>
            </a:p>
          </p:txBody>
        </p:sp>
      </p:grpSp>
      <p:sp>
        <p:nvSpPr>
          <p:cNvPr id="6" name="TextBox 5">
            <a:extLst>
              <a:ext uri="{FF2B5EF4-FFF2-40B4-BE49-F238E27FC236}">
                <a16:creationId xmlns:a16="http://schemas.microsoft.com/office/drawing/2014/main" id="{554EDEE5-3706-11E0-7F49-0532A4451932}"/>
              </a:ext>
            </a:extLst>
          </p:cNvPr>
          <p:cNvSpPr txBox="1"/>
          <p:nvPr/>
        </p:nvSpPr>
        <p:spPr>
          <a:xfrm>
            <a:off x="2312804" y="775798"/>
            <a:ext cx="7327538" cy="830997"/>
          </a:xfrm>
          <a:prstGeom prst="rect">
            <a:avLst/>
          </a:prstGeom>
          <a:noFill/>
        </p:spPr>
        <p:txBody>
          <a:bodyPr wrap="square" rtlCol="0">
            <a:spAutoFit/>
          </a:bodyPr>
          <a:lstStyle/>
          <a:p>
            <a:r>
              <a:rPr lang="en-US" sz="2400" b="1" dirty="0">
                <a:solidFill>
                  <a:srgbClr val="00B0F0"/>
                </a:solidFill>
              </a:rPr>
              <a:t>From Pyramids to Rockets: The Evolution of Project Management Through History </a:t>
            </a:r>
            <a:endParaRPr lang="ar-EG" sz="2400" b="1" dirty="0">
              <a:solidFill>
                <a:srgbClr val="00B0F0"/>
              </a:solidFill>
            </a:endParaRPr>
          </a:p>
        </p:txBody>
      </p:sp>
      <p:graphicFrame>
        <p:nvGraphicFramePr>
          <p:cNvPr id="2" name="Table 1">
            <a:extLst>
              <a:ext uri="{FF2B5EF4-FFF2-40B4-BE49-F238E27FC236}">
                <a16:creationId xmlns:a16="http://schemas.microsoft.com/office/drawing/2014/main" id="{695D339A-6099-1A0D-F4E3-CB7ABE330AE5}"/>
              </a:ext>
            </a:extLst>
          </p:cNvPr>
          <p:cNvGraphicFramePr>
            <a:graphicFrameLocks noGrp="1"/>
          </p:cNvGraphicFramePr>
          <p:nvPr>
            <p:extLst>
              <p:ext uri="{D42A27DB-BD31-4B8C-83A1-F6EECF244321}">
                <p14:modId xmlns:p14="http://schemas.microsoft.com/office/powerpoint/2010/main" val="3121193134"/>
              </p:ext>
            </p:extLst>
          </p:nvPr>
        </p:nvGraphicFramePr>
        <p:xfrm>
          <a:off x="710119" y="1848551"/>
          <a:ext cx="10486418" cy="4573357"/>
        </p:xfrm>
        <a:graphic>
          <a:graphicData uri="http://schemas.openxmlformats.org/drawingml/2006/table">
            <a:tbl>
              <a:tblPr firstRow="1" bandRow="1">
                <a:tableStyleId>{5FD0F851-EC5A-4D38-B0AD-8093EC10F338}</a:tableStyleId>
              </a:tblPr>
              <a:tblGrid>
                <a:gridCol w="5243209">
                  <a:extLst>
                    <a:ext uri="{9D8B030D-6E8A-4147-A177-3AD203B41FA5}">
                      <a16:colId xmlns:a16="http://schemas.microsoft.com/office/drawing/2014/main" val="1303302744"/>
                    </a:ext>
                  </a:extLst>
                </a:gridCol>
                <a:gridCol w="5243209">
                  <a:extLst>
                    <a:ext uri="{9D8B030D-6E8A-4147-A177-3AD203B41FA5}">
                      <a16:colId xmlns:a16="http://schemas.microsoft.com/office/drawing/2014/main" val="1939918670"/>
                    </a:ext>
                  </a:extLst>
                </a:gridCol>
              </a:tblGrid>
              <a:tr h="4573357">
                <a:tc>
                  <a:txBody>
                    <a:bodyPr/>
                    <a:lstStyle/>
                    <a:p>
                      <a:pPr marL="285750" indent="-285750">
                        <a:buFont typeface="Wingdings" panose="05000000000000000000" pitchFamily="2" charset="2"/>
                        <a:buChar char="q"/>
                      </a:pPr>
                      <a:endParaRPr lang="en-US" sz="2000" b="1" kern="0" dirty="0">
                        <a:solidFill>
                          <a:srgbClr val="0070C0"/>
                        </a:solidFill>
                        <a:effectLst/>
                        <a:latin typeface="+mn-lt"/>
                        <a:ea typeface="+mn-ea"/>
                        <a:cs typeface="Times New Roman" panose="02020603050405020304" pitchFamily="18" charset="0"/>
                      </a:endParaRPr>
                    </a:p>
                    <a:p>
                      <a:pPr marL="285750" indent="-285750">
                        <a:buFont typeface="Wingdings" panose="05000000000000000000" pitchFamily="2" charset="2"/>
                        <a:buChar char="q"/>
                      </a:pPr>
                      <a:endParaRPr lang="en-US" sz="2000" b="1" kern="0" dirty="0">
                        <a:solidFill>
                          <a:srgbClr val="0070C0"/>
                        </a:solidFill>
                        <a:effectLst/>
                        <a:latin typeface="+mn-lt"/>
                        <a:ea typeface="+mn-ea"/>
                        <a:cs typeface="Times New Roman" panose="02020603050405020304" pitchFamily="18" charset="0"/>
                      </a:endParaRPr>
                    </a:p>
                    <a:p>
                      <a:pPr marL="285750" indent="-285750">
                        <a:buFont typeface="Wingdings" panose="05000000000000000000" pitchFamily="2" charset="2"/>
                        <a:buChar char="q"/>
                      </a:pPr>
                      <a:endParaRPr lang="en-US" sz="2000" b="1" kern="0" dirty="0">
                        <a:solidFill>
                          <a:srgbClr val="0070C0"/>
                        </a:solidFill>
                        <a:effectLst/>
                        <a:latin typeface="+mn-lt"/>
                        <a:ea typeface="+mn-ea"/>
                        <a:cs typeface="Times New Roman" panose="02020603050405020304" pitchFamily="18" charset="0"/>
                      </a:endParaRPr>
                    </a:p>
                    <a:p>
                      <a:pPr marL="285750" indent="-285750">
                        <a:buFont typeface="Wingdings" panose="05000000000000000000" pitchFamily="2" charset="2"/>
                        <a:buChar char="q"/>
                      </a:pPr>
                      <a:r>
                        <a:rPr lang="en-US" sz="2000" b="1" kern="0" dirty="0">
                          <a:solidFill>
                            <a:srgbClr val="0070C0"/>
                          </a:solidFill>
                          <a:effectLst/>
                          <a:latin typeface="+mn-lt"/>
                          <a:ea typeface="+mn-ea"/>
                          <a:cs typeface="Times New Roman" panose="02020603050405020304" pitchFamily="18" charset="0"/>
                        </a:rPr>
                        <a:t>Is Project Management a Modern Science?</a:t>
                      </a:r>
                      <a:endParaRPr lang="ar-SY" sz="2000" b="1" kern="0" dirty="0">
                        <a:solidFill>
                          <a:srgbClr val="0070C0"/>
                        </a:solidFill>
                        <a:effectLst/>
                        <a:latin typeface="+mn-lt"/>
                        <a:ea typeface="+mn-ea"/>
                        <a:cs typeface="Times New Roman" panose="02020603050405020304" pitchFamily="18" charset="0"/>
                      </a:endParaRPr>
                    </a:p>
                    <a:p>
                      <a:endParaRPr lang="en-US" sz="1800" b="0" kern="0" dirty="0">
                        <a:solidFill>
                          <a:schemeClr val="tx1"/>
                        </a:solidFill>
                        <a:effectLst/>
                        <a:latin typeface="+mn-lt"/>
                        <a:ea typeface="+mn-ea"/>
                        <a:cs typeface="Times New Roman" panose="02020603050405020304" pitchFamily="18" charset="0"/>
                      </a:endParaRPr>
                    </a:p>
                    <a:p>
                      <a:pPr marL="285750" indent="-285750" algn="just">
                        <a:buFont typeface="Wingdings" panose="05000000000000000000" pitchFamily="2" charset="2"/>
                        <a:buChar char="q"/>
                      </a:pPr>
                      <a:r>
                        <a:rPr lang="en-US" sz="1800" b="0" kern="0" dirty="0">
                          <a:solidFill>
                            <a:schemeClr val="tx1"/>
                          </a:solidFill>
                          <a:effectLst/>
                          <a:latin typeface="+mn-lt"/>
                          <a:ea typeface="+mn-ea"/>
                          <a:cs typeface="Times New Roman" panose="02020603050405020304" pitchFamily="18" charset="0"/>
                        </a:rPr>
                        <a:t>The designation of Project Management as a formal profession is relatively new, dating back only to the middle of the last century. However, project management as an activity and practice is an ancient process that dates back thousands of years.</a:t>
                      </a:r>
                    </a:p>
                    <a:p>
                      <a:endParaRPr lang="en-US" dirty="0"/>
                    </a:p>
                  </a:txBody>
                  <a:tcPr/>
                </a:tc>
                <a:tc>
                  <a:txBody>
                    <a:bodyPr/>
                    <a:lstStyle/>
                    <a:p>
                      <a:endParaRPr lang="en-US" dirty="0"/>
                    </a:p>
                  </a:txBody>
                  <a:tcPr/>
                </a:tc>
                <a:extLst>
                  <a:ext uri="{0D108BD9-81ED-4DB2-BD59-A6C34878D82A}">
                    <a16:rowId xmlns:a16="http://schemas.microsoft.com/office/drawing/2014/main" val="178505432"/>
                  </a:ext>
                </a:extLst>
              </a:tr>
            </a:tbl>
          </a:graphicData>
        </a:graphic>
      </p:graphicFrame>
      <p:pic>
        <p:nvPicPr>
          <p:cNvPr id="4" name="Picture 3">
            <a:extLst>
              <a:ext uri="{FF2B5EF4-FFF2-40B4-BE49-F238E27FC236}">
                <a16:creationId xmlns:a16="http://schemas.microsoft.com/office/drawing/2014/main" id="{16A7DEAC-0F01-3691-70A1-A0BAB03EC42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96000" y="2059748"/>
            <a:ext cx="5196115" cy="3916963"/>
          </a:xfrm>
          <a:prstGeom prst="rect">
            <a:avLst/>
          </a:prstGeom>
        </p:spPr>
      </p:pic>
    </p:spTree>
    <p:extLst>
      <p:ext uri="{BB962C8B-B14F-4D97-AF65-F5344CB8AC3E}">
        <p14:creationId xmlns:p14="http://schemas.microsoft.com/office/powerpoint/2010/main" val="11678058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65797A-F3DB-F1F4-69D3-217A86EA5A1C}"/>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54B97749-2B26-4C82-289A-FC361D350410}"/>
              </a:ext>
            </a:extLst>
          </p:cNvPr>
          <p:cNvSpPr/>
          <p:nvPr/>
        </p:nvSpPr>
        <p:spPr>
          <a:xfrm>
            <a:off x="573739" y="1685495"/>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a:extLst>
              <a:ext uri="{FF2B5EF4-FFF2-40B4-BE49-F238E27FC236}">
                <a16:creationId xmlns:a16="http://schemas.microsoft.com/office/drawing/2014/main" id="{2788C9E7-61D1-3C32-02FA-22EEAA4BEB6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268965"/>
            <a:ext cx="2305141" cy="1076343"/>
          </a:xfrm>
          <a:prstGeom prst="rect">
            <a:avLst/>
          </a:prstGeom>
        </p:spPr>
      </p:pic>
      <p:sp>
        <p:nvSpPr>
          <p:cNvPr id="23" name="Slide Number Placeholder 4">
            <a:extLst>
              <a:ext uri="{FF2B5EF4-FFF2-40B4-BE49-F238E27FC236}">
                <a16:creationId xmlns:a16="http://schemas.microsoft.com/office/drawing/2014/main" id="{E82A7055-78E0-2C3F-5069-3C969DCD8106}"/>
              </a:ext>
            </a:extLst>
          </p:cNvPr>
          <p:cNvSpPr txBox="1">
            <a:spLocks/>
          </p:cNvSpPr>
          <p:nvPr/>
        </p:nvSpPr>
        <p:spPr>
          <a:xfrm>
            <a:off x="11292115" y="6323077"/>
            <a:ext cx="8968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914377">
              <a:spcAft>
                <a:spcPts val="600"/>
              </a:spcAft>
              <a:defRPr/>
            </a:pPr>
            <a:r>
              <a:rPr lang="en-US" sz="1600" dirty="0">
                <a:solidFill>
                  <a:srgbClr val="44546A"/>
                </a:solidFill>
              </a:rPr>
              <a:t>1 - </a:t>
            </a:r>
            <a:fld id="{5243D4E2-DDE0-4C06-B5FB-826A4756DCAD}" type="slidenum">
              <a:rPr lang="en-US" sz="1600">
                <a:solidFill>
                  <a:srgbClr val="44546A"/>
                </a:solidFill>
              </a:rPr>
              <a:pPr defTabSz="914377">
                <a:spcAft>
                  <a:spcPts val="600"/>
                </a:spcAft>
                <a:defRPr/>
              </a:pPr>
              <a:t>5</a:t>
            </a:fld>
            <a:endParaRPr lang="en-US" sz="1600" dirty="0">
              <a:solidFill>
                <a:srgbClr val="44546A"/>
              </a:solidFill>
            </a:endParaRPr>
          </a:p>
        </p:txBody>
      </p:sp>
      <p:sp>
        <p:nvSpPr>
          <p:cNvPr id="15" name="Rectangle 14">
            <a:extLst>
              <a:ext uri="{FF2B5EF4-FFF2-40B4-BE49-F238E27FC236}">
                <a16:creationId xmlns:a16="http://schemas.microsoft.com/office/drawing/2014/main" id="{82644982-1CD7-6117-CBFB-4C9F9732E1E1}"/>
              </a:ext>
            </a:extLst>
          </p:cNvPr>
          <p:cNvSpPr/>
          <p:nvPr/>
        </p:nvSpPr>
        <p:spPr>
          <a:xfrm>
            <a:off x="869838" y="43609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a:extLst>
              <a:ext uri="{FF2B5EF4-FFF2-40B4-BE49-F238E27FC236}">
                <a16:creationId xmlns:a16="http://schemas.microsoft.com/office/drawing/2014/main" id="{5C570E21-A3F3-413E-D849-EAE216E64FDF}"/>
              </a:ext>
            </a:extLst>
          </p:cNvPr>
          <p:cNvGrpSpPr/>
          <p:nvPr/>
        </p:nvGrpSpPr>
        <p:grpSpPr>
          <a:xfrm>
            <a:off x="892038" y="485585"/>
            <a:ext cx="1404457" cy="1096982"/>
            <a:chOff x="887030" y="385117"/>
            <a:chExt cx="1404457" cy="1096980"/>
          </a:xfrm>
        </p:grpSpPr>
        <p:sp>
          <p:nvSpPr>
            <p:cNvPr id="12" name="TextBox 11">
              <a:extLst>
                <a:ext uri="{FF2B5EF4-FFF2-40B4-BE49-F238E27FC236}">
                  <a16:creationId xmlns:a16="http://schemas.microsoft.com/office/drawing/2014/main" id="{5C040CA1-A626-7937-E298-A820CCD65F2E}"/>
                </a:ext>
              </a:extLst>
            </p:cNvPr>
            <p:cNvSpPr txBox="1"/>
            <p:nvPr/>
          </p:nvSpPr>
          <p:spPr>
            <a:xfrm>
              <a:off x="887030" y="385117"/>
              <a:ext cx="1404457" cy="400109"/>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F70A4289-EA68-6A51-DC12-952DB085BA35}"/>
                </a:ext>
              </a:extLst>
            </p:cNvPr>
            <p:cNvSpPr txBox="1"/>
            <p:nvPr/>
          </p:nvSpPr>
          <p:spPr>
            <a:xfrm>
              <a:off x="887030" y="651101"/>
              <a:ext cx="1360060" cy="830996"/>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00</a:t>
              </a:r>
              <a:endParaRPr lang="en-US" sz="1400" b="1" dirty="0">
                <a:solidFill>
                  <a:schemeClr val="bg1"/>
                </a:solidFill>
                <a:cs typeface="Times New Roman" panose="02020603050405020304" pitchFamily="18" charset="0"/>
              </a:endParaRPr>
            </a:p>
          </p:txBody>
        </p:sp>
      </p:grpSp>
      <p:sp>
        <p:nvSpPr>
          <p:cNvPr id="6" name="TextBox 5">
            <a:extLst>
              <a:ext uri="{FF2B5EF4-FFF2-40B4-BE49-F238E27FC236}">
                <a16:creationId xmlns:a16="http://schemas.microsoft.com/office/drawing/2014/main" id="{0C4679EC-D913-1E52-BDDC-749552DC1869}"/>
              </a:ext>
            </a:extLst>
          </p:cNvPr>
          <p:cNvSpPr txBox="1"/>
          <p:nvPr/>
        </p:nvSpPr>
        <p:spPr>
          <a:xfrm>
            <a:off x="2274295" y="602049"/>
            <a:ext cx="7327538" cy="830997"/>
          </a:xfrm>
          <a:prstGeom prst="rect">
            <a:avLst/>
          </a:prstGeom>
          <a:noFill/>
        </p:spPr>
        <p:txBody>
          <a:bodyPr wrap="square" rtlCol="0">
            <a:spAutoFit/>
          </a:bodyPr>
          <a:lstStyle/>
          <a:p>
            <a:r>
              <a:rPr lang="en-US" sz="2400" b="1" dirty="0">
                <a:solidFill>
                  <a:srgbClr val="00B0F0"/>
                </a:solidFill>
              </a:rPr>
              <a:t>Project Management: Integrating Knowledge, Skills, and Tools to Achieve Result </a:t>
            </a:r>
            <a:endParaRPr lang="ar-EG" sz="2400" b="1" dirty="0">
              <a:solidFill>
                <a:srgbClr val="00B0F0"/>
              </a:solidFill>
            </a:endParaRPr>
          </a:p>
        </p:txBody>
      </p:sp>
      <p:graphicFrame>
        <p:nvGraphicFramePr>
          <p:cNvPr id="2" name="Table 1">
            <a:extLst>
              <a:ext uri="{FF2B5EF4-FFF2-40B4-BE49-F238E27FC236}">
                <a16:creationId xmlns:a16="http://schemas.microsoft.com/office/drawing/2014/main" id="{4E7A44F8-FD4E-EA55-682C-EF71C2EF0DE4}"/>
              </a:ext>
            </a:extLst>
          </p:cNvPr>
          <p:cNvGraphicFramePr>
            <a:graphicFrameLocks noGrp="1"/>
          </p:cNvGraphicFramePr>
          <p:nvPr>
            <p:extLst>
              <p:ext uri="{D42A27DB-BD31-4B8C-83A1-F6EECF244321}">
                <p14:modId xmlns:p14="http://schemas.microsoft.com/office/powerpoint/2010/main" val="4281819275"/>
              </p:ext>
            </p:extLst>
          </p:nvPr>
        </p:nvGraphicFramePr>
        <p:xfrm>
          <a:off x="710119" y="1848551"/>
          <a:ext cx="10486418" cy="4573357"/>
        </p:xfrm>
        <a:graphic>
          <a:graphicData uri="http://schemas.openxmlformats.org/drawingml/2006/table">
            <a:tbl>
              <a:tblPr firstRow="1" bandRow="1">
                <a:tableStyleId>{5FD0F851-EC5A-4D38-B0AD-8093EC10F338}</a:tableStyleId>
              </a:tblPr>
              <a:tblGrid>
                <a:gridCol w="5243209">
                  <a:extLst>
                    <a:ext uri="{9D8B030D-6E8A-4147-A177-3AD203B41FA5}">
                      <a16:colId xmlns:a16="http://schemas.microsoft.com/office/drawing/2014/main" val="1303302744"/>
                    </a:ext>
                  </a:extLst>
                </a:gridCol>
                <a:gridCol w="5243209">
                  <a:extLst>
                    <a:ext uri="{9D8B030D-6E8A-4147-A177-3AD203B41FA5}">
                      <a16:colId xmlns:a16="http://schemas.microsoft.com/office/drawing/2014/main" val="1939918670"/>
                    </a:ext>
                  </a:extLst>
                </a:gridCol>
              </a:tblGrid>
              <a:tr h="4573357">
                <a:tc>
                  <a:txBody>
                    <a:bodyPr/>
                    <a:lstStyle/>
                    <a:p>
                      <a:pPr marL="285750" indent="-285750">
                        <a:buFont typeface="Wingdings" panose="05000000000000000000" pitchFamily="2" charset="2"/>
                        <a:buChar char="q"/>
                      </a:pPr>
                      <a:endParaRPr lang="en-US" sz="2000" b="1" kern="0" dirty="0">
                        <a:solidFill>
                          <a:srgbClr val="0070C0"/>
                        </a:solidFill>
                        <a:effectLst/>
                        <a:latin typeface="+mn-lt"/>
                        <a:ea typeface="+mn-ea"/>
                        <a:cs typeface="Times New Roman" panose="02020603050405020304" pitchFamily="18" charset="0"/>
                      </a:endParaRPr>
                    </a:p>
                    <a:p>
                      <a:pPr marL="285750" indent="-285750">
                        <a:buFont typeface="Wingdings" panose="05000000000000000000" pitchFamily="2" charset="2"/>
                        <a:buChar char="q"/>
                      </a:pPr>
                      <a:endParaRPr lang="en-US" sz="2000" b="1" kern="0" dirty="0">
                        <a:solidFill>
                          <a:srgbClr val="0070C0"/>
                        </a:solidFill>
                        <a:effectLst/>
                        <a:latin typeface="+mn-lt"/>
                        <a:ea typeface="+mn-ea"/>
                        <a:cs typeface="Times New Roman" panose="02020603050405020304" pitchFamily="18" charset="0"/>
                      </a:endParaRPr>
                    </a:p>
                    <a:p>
                      <a:pPr marL="285750" indent="-285750">
                        <a:buFont typeface="Wingdings" panose="05000000000000000000" pitchFamily="2" charset="2"/>
                        <a:buChar char="q"/>
                      </a:pPr>
                      <a:endParaRPr lang="en-US" sz="2000" b="1" kern="0" dirty="0">
                        <a:solidFill>
                          <a:srgbClr val="0070C0"/>
                        </a:solidFill>
                        <a:effectLst/>
                        <a:latin typeface="+mn-lt"/>
                        <a:ea typeface="+mn-ea"/>
                        <a:cs typeface="Times New Roman" panose="02020603050405020304" pitchFamily="18" charset="0"/>
                      </a:endParaRPr>
                    </a:p>
                  </a:txBody>
                  <a:tcPr/>
                </a:tc>
                <a:tc>
                  <a:txBody>
                    <a:bodyPr/>
                    <a:lstStyle/>
                    <a:p>
                      <a:endParaRPr lang="en-US" dirty="0"/>
                    </a:p>
                  </a:txBody>
                  <a:tcPr/>
                </a:tc>
                <a:extLst>
                  <a:ext uri="{0D108BD9-81ED-4DB2-BD59-A6C34878D82A}">
                    <a16:rowId xmlns:a16="http://schemas.microsoft.com/office/drawing/2014/main" val="178505432"/>
                  </a:ext>
                </a:extLst>
              </a:tr>
            </a:tbl>
          </a:graphicData>
        </a:graphic>
      </p:graphicFrame>
      <p:pic>
        <p:nvPicPr>
          <p:cNvPr id="3" name="Picture 2">
            <a:extLst>
              <a:ext uri="{FF2B5EF4-FFF2-40B4-BE49-F238E27FC236}">
                <a16:creationId xmlns:a16="http://schemas.microsoft.com/office/drawing/2014/main" id="{DE362BB6-C3BE-9A07-7B45-F859082E906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80922" y="1996750"/>
            <a:ext cx="5311193" cy="4161453"/>
          </a:xfrm>
          <a:prstGeom prst="rect">
            <a:avLst/>
          </a:prstGeom>
        </p:spPr>
      </p:pic>
      <p:sp>
        <p:nvSpPr>
          <p:cNvPr id="5" name="TextBox 4">
            <a:extLst>
              <a:ext uri="{FF2B5EF4-FFF2-40B4-BE49-F238E27FC236}">
                <a16:creationId xmlns:a16="http://schemas.microsoft.com/office/drawing/2014/main" id="{244B2269-3308-5E1C-E986-D0C4DF76326E}"/>
              </a:ext>
            </a:extLst>
          </p:cNvPr>
          <p:cNvSpPr txBox="1"/>
          <p:nvPr/>
        </p:nvSpPr>
        <p:spPr>
          <a:xfrm>
            <a:off x="805541" y="2401892"/>
            <a:ext cx="4231532" cy="2308324"/>
          </a:xfrm>
          <a:prstGeom prst="rect">
            <a:avLst/>
          </a:prstGeom>
          <a:noFill/>
        </p:spPr>
        <p:txBody>
          <a:bodyPr wrap="square" rtlCol="0">
            <a:spAutoFit/>
          </a:bodyPr>
          <a:lstStyle/>
          <a:p>
            <a:pPr indent="-285750" algn="just">
              <a:buFont typeface="Wingdings" panose="05000000000000000000" pitchFamily="2" charset="2"/>
              <a:buChar char="q"/>
            </a:pPr>
            <a:r>
              <a:rPr lang="en-US" kern="0" dirty="0">
                <a:cs typeface="Times New Roman" panose="02020603050405020304" pitchFamily="18" charset="0"/>
              </a:rPr>
              <a:t>Project management is the application </a:t>
            </a:r>
            <a:endParaRPr lang="ar-SY" kern="0" dirty="0">
              <a:cs typeface="Times New Roman" panose="02020603050405020304" pitchFamily="18" charset="0"/>
            </a:endParaRPr>
          </a:p>
          <a:p>
            <a:pPr algn="just"/>
            <a:r>
              <a:rPr lang="en-US" kern="0" dirty="0">
                <a:cs typeface="Times New Roman" panose="02020603050405020304" pitchFamily="18" charset="0"/>
              </a:rPr>
              <a:t>of knowledge, skills, tools, and techniques </a:t>
            </a:r>
            <a:endParaRPr lang="ar-SY" kern="0" dirty="0">
              <a:cs typeface="Times New Roman" panose="02020603050405020304" pitchFamily="18" charset="0"/>
            </a:endParaRPr>
          </a:p>
          <a:p>
            <a:pPr algn="just"/>
            <a:r>
              <a:rPr lang="en-US" kern="0" dirty="0">
                <a:cs typeface="Times New Roman" panose="02020603050405020304" pitchFamily="18" charset="0"/>
              </a:rPr>
              <a:t>to project activities to meet the project</a:t>
            </a:r>
            <a:endParaRPr lang="ar-SY" kern="0" dirty="0">
              <a:cs typeface="Times New Roman" panose="02020603050405020304" pitchFamily="18" charset="0"/>
            </a:endParaRPr>
          </a:p>
          <a:p>
            <a:pPr algn="just"/>
            <a:r>
              <a:rPr lang="en-US" kern="0" dirty="0">
                <a:cs typeface="Times New Roman" panose="02020603050405020304" pitchFamily="18" charset="0"/>
              </a:rPr>
              <a:t> requirements.</a:t>
            </a:r>
            <a:r>
              <a:rPr lang="ar-SY" kern="0" dirty="0">
                <a:cs typeface="Times New Roman" panose="02020603050405020304" pitchFamily="18" charset="0"/>
              </a:rPr>
              <a:t> </a:t>
            </a:r>
            <a:r>
              <a:rPr lang="en-US" kern="0" dirty="0">
                <a:cs typeface="Times New Roman" panose="02020603050405020304" pitchFamily="18" charset="0"/>
              </a:rPr>
              <a:t>Project management is</a:t>
            </a:r>
            <a:endParaRPr lang="ar-SY" kern="0" dirty="0">
              <a:cs typeface="Times New Roman" panose="02020603050405020304" pitchFamily="18" charset="0"/>
            </a:endParaRPr>
          </a:p>
          <a:p>
            <a:pPr algn="just"/>
            <a:r>
              <a:rPr lang="en-US" kern="0" dirty="0">
                <a:cs typeface="Times New Roman" panose="02020603050405020304" pitchFamily="18" charset="0"/>
              </a:rPr>
              <a:t> accomplished through</a:t>
            </a:r>
            <a:r>
              <a:rPr lang="ar-SY" kern="0" dirty="0">
                <a:cs typeface="Times New Roman" panose="02020603050405020304" pitchFamily="18" charset="0"/>
              </a:rPr>
              <a:t> </a:t>
            </a:r>
            <a:r>
              <a:rPr lang="en-US" kern="0" dirty="0">
                <a:cs typeface="Times New Roman" panose="02020603050405020304" pitchFamily="18" charset="0"/>
              </a:rPr>
              <a:t>the appropriate </a:t>
            </a:r>
            <a:endParaRPr lang="ar-SY" kern="0" dirty="0">
              <a:cs typeface="Times New Roman" panose="02020603050405020304" pitchFamily="18" charset="0"/>
            </a:endParaRPr>
          </a:p>
          <a:p>
            <a:pPr algn="just"/>
            <a:r>
              <a:rPr lang="en-US" kern="0" dirty="0">
                <a:cs typeface="Times New Roman" panose="02020603050405020304" pitchFamily="18" charset="0"/>
              </a:rPr>
              <a:t>application and integration </a:t>
            </a:r>
            <a:r>
              <a:rPr lang="ar-SY" kern="0" dirty="0">
                <a:cs typeface="Times New Roman" panose="02020603050405020304" pitchFamily="18" charset="0"/>
              </a:rPr>
              <a:t> </a:t>
            </a:r>
            <a:r>
              <a:rPr lang="en-US" kern="0" dirty="0">
                <a:cs typeface="Times New Roman" panose="02020603050405020304" pitchFamily="18" charset="0"/>
              </a:rPr>
              <a:t>of the project </a:t>
            </a:r>
            <a:endParaRPr lang="ar-SY" kern="0" dirty="0">
              <a:cs typeface="Times New Roman" panose="02020603050405020304" pitchFamily="18" charset="0"/>
            </a:endParaRPr>
          </a:p>
          <a:p>
            <a:pPr algn="just"/>
            <a:r>
              <a:rPr lang="en-US" kern="0" dirty="0">
                <a:cs typeface="Times New Roman" panose="02020603050405020304" pitchFamily="18" charset="0"/>
              </a:rPr>
              <a:t>management processes identified</a:t>
            </a:r>
            <a:endParaRPr lang="ar-SY" kern="0" dirty="0">
              <a:cs typeface="Times New Roman" panose="02020603050405020304" pitchFamily="18" charset="0"/>
            </a:endParaRPr>
          </a:p>
          <a:p>
            <a:pPr algn="just"/>
            <a:r>
              <a:rPr lang="en-US" kern="0" dirty="0">
                <a:cs typeface="Times New Roman" panose="02020603050405020304" pitchFamily="18" charset="0"/>
              </a:rPr>
              <a:t> for the project</a:t>
            </a:r>
          </a:p>
        </p:txBody>
      </p:sp>
    </p:spTree>
    <p:extLst>
      <p:ext uri="{BB962C8B-B14F-4D97-AF65-F5344CB8AC3E}">
        <p14:creationId xmlns:p14="http://schemas.microsoft.com/office/powerpoint/2010/main" val="26488764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EE64AF-7BE1-A3DF-6FC6-8F65F89B4490}"/>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0616ECC1-5875-BCBE-6AC4-823EED197DA5}"/>
              </a:ext>
            </a:extLst>
          </p:cNvPr>
          <p:cNvSpPr/>
          <p:nvPr/>
        </p:nvSpPr>
        <p:spPr>
          <a:xfrm>
            <a:off x="573739" y="1685495"/>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a:extLst>
              <a:ext uri="{FF2B5EF4-FFF2-40B4-BE49-F238E27FC236}">
                <a16:creationId xmlns:a16="http://schemas.microsoft.com/office/drawing/2014/main" id="{A41D2811-3D7A-B662-E9E2-2D651524449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268965"/>
            <a:ext cx="2305141" cy="1076343"/>
          </a:xfrm>
          <a:prstGeom prst="rect">
            <a:avLst/>
          </a:prstGeom>
        </p:spPr>
      </p:pic>
      <p:sp>
        <p:nvSpPr>
          <p:cNvPr id="23" name="Slide Number Placeholder 4">
            <a:extLst>
              <a:ext uri="{FF2B5EF4-FFF2-40B4-BE49-F238E27FC236}">
                <a16:creationId xmlns:a16="http://schemas.microsoft.com/office/drawing/2014/main" id="{FADA7C9D-8A31-7569-3024-686F471533F0}"/>
              </a:ext>
            </a:extLst>
          </p:cNvPr>
          <p:cNvSpPr txBox="1">
            <a:spLocks/>
          </p:cNvSpPr>
          <p:nvPr/>
        </p:nvSpPr>
        <p:spPr>
          <a:xfrm>
            <a:off x="11292115" y="6323077"/>
            <a:ext cx="8968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914377">
              <a:spcAft>
                <a:spcPts val="600"/>
              </a:spcAft>
              <a:defRPr/>
            </a:pPr>
            <a:r>
              <a:rPr lang="en-US" sz="1600" dirty="0">
                <a:solidFill>
                  <a:srgbClr val="44546A"/>
                </a:solidFill>
              </a:rPr>
              <a:t>1 - </a:t>
            </a:r>
            <a:fld id="{5243D4E2-DDE0-4C06-B5FB-826A4756DCAD}" type="slidenum">
              <a:rPr lang="en-US" sz="1600">
                <a:solidFill>
                  <a:srgbClr val="44546A"/>
                </a:solidFill>
              </a:rPr>
              <a:pPr defTabSz="914377">
                <a:spcAft>
                  <a:spcPts val="600"/>
                </a:spcAft>
                <a:defRPr/>
              </a:pPr>
              <a:t>6</a:t>
            </a:fld>
            <a:endParaRPr lang="en-US" sz="1600" dirty="0">
              <a:solidFill>
                <a:srgbClr val="44546A"/>
              </a:solidFill>
            </a:endParaRPr>
          </a:p>
        </p:txBody>
      </p:sp>
      <p:sp>
        <p:nvSpPr>
          <p:cNvPr id="15" name="Rectangle 14">
            <a:extLst>
              <a:ext uri="{FF2B5EF4-FFF2-40B4-BE49-F238E27FC236}">
                <a16:creationId xmlns:a16="http://schemas.microsoft.com/office/drawing/2014/main" id="{03612A8F-9DA2-6B5E-CAB2-88468EDFD7FD}"/>
              </a:ext>
            </a:extLst>
          </p:cNvPr>
          <p:cNvSpPr/>
          <p:nvPr/>
        </p:nvSpPr>
        <p:spPr>
          <a:xfrm>
            <a:off x="869838" y="43609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a:extLst>
              <a:ext uri="{FF2B5EF4-FFF2-40B4-BE49-F238E27FC236}">
                <a16:creationId xmlns:a16="http://schemas.microsoft.com/office/drawing/2014/main" id="{2DF644DB-B400-04AB-EFF8-8D31FA467744}"/>
              </a:ext>
            </a:extLst>
          </p:cNvPr>
          <p:cNvGrpSpPr/>
          <p:nvPr/>
        </p:nvGrpSpPr>
        <p:grpSpPr>
          <a:xfrm>
            <a:off x="892038" y="485585"/>
            <a:ext cx="1404457" cy="1096982"/>
            <a:chOff x="887030" y="385117"/>
            <a:chExt cx="1404457" cy="1096980"/>
          </a:xfrm>
        </p:grpSpPr>
        <p:sp>
          <p:nvSpPr>
            <p:cNvPr id="12" name="TextBox 11">
              <a:extLst>
                <a:ext uri="{FF2B5EF4-FFF2-40B4-BE49-F238E27FC236}">
                  <a16:creationId xmlns:a16="http://schemas.microsoft.com/office/drawing/2014/main" id="{C751AFAB-5C8A-57FF-DA9A-DB9284C716C8}"/>
                </a:ext>
              </a:extLst>
            </p:cNvPr>
            <p:cNvSpPr txBox="1"/>
            <p:nvPr/>
          </p:nvSpPr>
          <p:spPr>
            <a:xfrm>
              <a:off x="887030" y="385117"/>
              <a:ext cx="1404457" cy="400109"/>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5AC2D112-540F-303D-891C-CEAA20406138}"/>
                </a:ext>
              </a:extLst>
            </p:cNvPr>
            <p:cNvSpPr txBox="1"/>
            <p:nvPr/>
          </p:nvSpPr>
          <p:spPr>
            <a:xfrm>
              <a:off x="887030" y="651101"/>
              <a:ext cx="1360060" cy="830996"/>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00</a:t>
              </a:r>
              <a:endParaRPr lang="en-US" sz="1400" b="1" dirty="0">
                <a:solidFill>
                  <a:schemeClr val="bg1"/>
                </a:solidFill>
                <a:cs typeface="Times New Roman" panose="02020603050405020304" pitchFamily="18" charset="0"/>
              </a:endParaRPr>
            </a:p>
          </p:txBody>
        </p:sp>
      </p:grpSp>
      <p:sp>
        <p:nvSpPr>
          <p:cNvPr id="6" name="TextBox 5">
            <a:extLst>
              <a:ext uri="{FF2B5EF4-FFF2-40B4-BE49-F238E27FC236}">
                <a16:creationId xmlns:a16="http://schemas.microsoft.com/office/drawing/2014/main" id="{1DB022EE-DC60-CCD9-A534-B17BABCA61F4}"/>
              </a:ext>
            </a:extLst>
          </p:cNvPr>
          <p:cNvSpPr txBox="1"/>
          <p:nvPr/>
        </p:nvSpPr>
        <p:spPr>
          <a:xfrm>
            <a:off x="2312804" y="775798"/>
            <a:ext cx="7327538" cy="461665"/>
          </a:xfrm>
          <a:prstGeom prst="rect">
            <a:avLst/>
          </a:prstGeom>
          <a:noFill/>
        </p:spPr>
        <p:txBody>
          <a:bodyPr wrap="square" rtlCol="0">
            <a:spAutoFit/>
          </a:bodyPr>
          <a:lstStyle/>
          <a:p>
            <a:r>
              <a:rPr lang="en-US" sz="2400" b="1" dirty="0">
                <a:solidFill>
                  <a:srgbClr val="00B0F0"/>
                </a:solidFill>
              </a:rPr>
              <a:t>What is a Project? </a:t>
            </a:r>
            <a:r>
              <a:rPr lang="ar-SY" sz="2400" b="1" dirty="0">
                <a:solidFill>
                  <a:srgbClr val="00B0F0"/>
                </a:solidFill>
              </a:rPr>
              <a:t> </a:t>
            </a:r>
            <a:endParaRPr lang="ar-EG" sz="2400" b="1" dirty="0">
              <a:solidFill>
                <a:srgbClr val="00B0F0"/>
              </a:solidFill>
            </a:endParaRPr>
          </a:p>
        </p:txBody>
      </p:sp>
      <p:graphicFrame>
        <p:nvGraphicFramePr>
          <p:cNvPr id="2" name="Table 1">
            <a:extLst>
              <a:ext uri="{FF2B5EF4-FFF2-40B4-BE49-F238E27FC236}">
                <a16:creationId xmlns:a16="http://schemas.microsoft.com/office/drawing/2014/main" id="{C4CF4090-1151-8A4D-5C9A-A5BDE81F5537}"/>
              </a:ext>
            </a:extLst>
          </p:cNvPr>
          <p:cNvGraphicFramePr>
            <a:graphicFrameLocks noGrp="1"/>
          </p:cNvGraphicFramePr>
          <p:nvPr/>
        </p:nvGraphicFramePr>
        <p:xfrm>
          <a:off x="710119" y="1848551"/>
          <a:ext cx="10486418" cy="4573357"/>
        </p:xfrm>
        <a:graphic>
          <a:graphicData uri="http://schemas.openxmlformats.org/drawingml/2006/table">
            <a:tbl>
              <a:tblPr firstRow="1" bandRow="1">
                <a:tableStyleId>{5FD0F851-EC5A-4D38-B0AD-8093EC10F338}</a:tableStyleId>
              </a:tblPr>
              <a:tblGrid>
                <a:gridCol w="5243209">
                  <a:extLst>
                    <a:ext uri="{9D8B030D-6E8A-4147-A177-3AD203B41FA5}">
                      <a16:colId xmlns:a16="http://schemas.microsoft.com/office/drawing/2014/main" val="1303302744"/>
                    </a:ext>
                  </a:extLst>
                </a:gridCol>
                <a:gridCol w="5243209">
                  <a:extLst>
                    <a:ext uri="{9D8B030D-6E8A-4147-A177-3AD203B41FA5}">
                      <a16:colId xmlns:a16="http://schemas.microsoft.com/office/drawing/2014/main" val="1939918670"/>
                    </a:ext>
                  </a:extLst>
                </a:gridCol>
              </a:tblGrid>
              <a:tr h="4573357">
                <a:tc>
                  <a:txBody>
                    <a:bodyPr/>
                    <a:lstStyle/>
                    <a:p>
                      <a:pPr marL="285750" indent="-285750">
                        <a:buFont typeface="Wingdings" panose="05000000000000000000" pitchFamily="2" charset="2"/>
                        <a:buChar char="q"/>
                      </a:pPr>
                      <a:endParaRPr lang="en-US" sz="2000" b="1" kern="0" dirty="0">
                        <a:solidFill>
                          <a:srgbClr val="0070C0"/>
                        </a:solidFill>
                        <a:effectLst/>
                        <a:latin typeface="+mn-lt"/>
                        <a:ea typeface="+mn-ea"/>
                        <a:cs typeface="Times New Roman" panose="02020603050405020304" pitchFamily="18" charset="0"/>
                      </a:endParaRPr>
                    </a:p>
                    <a:p>
                      <a:pPr marL="285750" indent="-285750">
                        <a:buFont typeface="Wingdings" panose="05000000000000000000" pitchFamily="2" charset="2"/>
                        <a:buChar char="q"/>
                      </a:pPr>
                      <a:endParaRPr lang="en-US" sz="2000" b="1" kern="0" dirty="0">
                        <a:solidFill>
                          <a:srgbClr val="0070C0"/>
                        </a:solidFill>
                        <a:effectLst/>
                        <a:latin typeface="+mn-lt"/>
                        <a:ea typeface="+mn-ea"/>
                        <a:cs typeface="Times New Roman" panose="02020603050405020304" pitchFamily="18" charset="0"/>
                      </a:endParaRPr>
                    </a:p>
                    <a:p>
                      <a:pPr marL="285750" indent="-285750">
                        <a:buFont typeface="Wingdings" panose="05000000000000000000" pitchFamily="2" charset="2"/>
                        <a:buChar char="q"/>
                      </a:pPr>
                      <a:endParaRPr lang="en-US" sz="2000" b="1" kern="0" dirty="0">
                        <a:solidFill>
                          <a:srgbClr val="0070C0"/>
                        </a:solidFill>
                        <a:effectLst/>
                        <a:latin typeface="+mn-lt"/>
                        <a:ea typeface="+mn-ea"/>
                        <a:cs typeface="Times New Roman" panose="02020603050405020304" pitchFamily="18" charset="0"/>
                      </a:endParaRPr>
                    </a:p>
                  </a:txBody>
                  <a:tcPr/>
                </a:tc>
                <a:tc>
                  <a:txBody>
                    <a:bodyPr/>
                    <a:lstStyle/>
                    <a:p>
                      <a:endParaRPr lang="en-US" dirty="0"/>
                    </a:p>
                  </a:txBody>
                  <a:tcPr/>
                </a:tc>
                <a:extLst>
                  <a:ext uri="{0D108BD9-81ED-4DB2-BD59-A6C34878D82A}">
                    <a16:rowId xmlns:a16="http://schemas.microsoft.com/office/drawing/2014/main" val="178505432"/>
                  </a:ext>
                </a:extLst>
              </a:tr>
            </a:tbl>
          </a:graphicData>
        </a:graphic>
      </p:graphicFrame>
      <p:sp>
        <p:nvSpPr>
          <p:cNvPr id="5" name="TextBox 4">
            <a:extLst>
              <a:ext uri="{FF2B5EF4-FFF2-40B4-BE49-F238E27FC236}">
                <a16:creationId xmlns:a16="http://schemas.microsoft.com/office/drawing/2014/main" id="{DC180631-EFBF-3770-034F-40596D2F1E99}"/>
              </a:ext>
            </a:extLst>
          </p:cNvPr>
          <p:cNvSpPr txBox="1"/>
          <p:nvPr/>
        </p:nvSpPr>
        <p:spPr>
          <a:xfrm>
            <a:off x="709963" y="1927068"/>
            <a:ext cx="5081037" cy="4539704"/>
          </a:xfrm>
          <a:prstGeom prst="rect">
            <a:avLst/>
          </a:prstGeom>
          <a:noFill/>
        </p:spPr>
        <p:txBody>
          <a:bodyPr wrap="square" rtlCol="0">
            <a:spAutoFit/>
          </a:bodyPr>
          <a:lstStyle/>
          <a:p>
            <a:pPr algn="just">
              <a:spcBef>
                <a:spcPts val="600"/>
              </a:spcBef>
              <a:spcAft>
                <a:spcPts val="600"/>
              </a:spcAft>
              <a:defRPr sz="1600">
                <a:solidFill>
                  <a:srgbClr val="333333"/>
                </a:solidFill>
              </a:defRPr>
            </a:pPr>
            <a:r>
              <a:rPr lang="en-US" kern="0" dirty="0">
                <a:cs typeface="Times New Roman" panose="02020603050405020304" pitchFamily="18" charset="0"/>
              </a:rPr>
              <a:t> </a:t>
            </a:r>
            <a:r>
              <a:rPr lang="en-US" b="1" kern="0" dirty="0">
                <a:solidFill>
                  <a:srgbClr val="0070C0"/>
                </a:solidFill>
                <a:cs typeface="Times New Roman" panose="02020603050405020304" pitchFamily="18" charset="0"/>
              </a:rPr>
              <a:t>Definition (PMI): A project is a temporary endeavor undertaken to create a unique product, service, or result</a:t>
            </a:r>
          </a:p>
          <a:p>
            <a:pPr algn="just">
              <a:spcBef>
                <a:spcPts val="600"/>
              </a:spcBef>
              <a:spcAft>
                <a:spcPts val="600"/>
              </a:spcAft>
              <a:defRPr sz="1600">
                <a:solidFill>
                  <a:srgbClr val="333333"/>
                </a:solidFill>
              </a:defRPr>
            </a:pPr>
            <a:r>
              <a:rPr lang="en-US" b="1" kern="0" dirty="0">
                <a:solidFill>
                  <a:srgbClr val="0070C0"/>
                </a:solidFill>
                <a:cs typeface="Times New Roman" panose="02020603050405020304" pitchFamily="18" charset="0"/>
              </a:rPr>
              <a:t>Key characteristics:</a:t>
            </a:r>
          </a:p>
          <a:p>
            <a:pPr marL="457200" indent="-457200" algn="just">
              <a:spcBef>
                <a:spcPts val="600"/>
              </a:spcBef>
              <a:spcAft>
                <a:spcPts val="600"/>
              </a:spcAft>
              <a:buFont typeface="Wingdings" panose="05000000000000000000" pitchFamily="2" charset="2"/>
              <a:buChar char="q"/>
              <a:defRPr sz="1600">
                <a:solidFill>
                  <a:srgbClr val="333333"/>
                </a:solidFill>
              </a:defRPr>
            </a:pPr>
            <a:r>
              <a:rPr lang="en-US" b="1" kern="0" dirty="0">
                <a:solidFill>
                  <a:srgbClr val="0070C0"/>
                </a:solidFill>
                <a:cs typeface="Times New Roman" panose="02020603050405020304" pitchFamily="18" charset="0"/>
              </a:rPr>
              <a:t>Temporary: </a:t>
            </a:r>
            <a:r>
              <a:rPr lang="en-US" kern="0" dirty="0">
                <a:cs typeface="Times New Roman" panose="02020603050405020304" pitchFamily="18" charset="0"/>
              </a:rPr>
              <a:t>Has a defined beginning and end</a:t>
            </a:r>
          </a:p>
          <a:p>
            <a:pPr marL="342900" indent="-342900" algn="just">
              <a:spcBef>
                <a:spcPts val="600"/>
              </a:spcBef>
              <a:spcAft>
                <a:spcPts val="600"/>
              </a:spcAft>
              <a:buFont typeface="Wingdings" panose="05000000000000000000" pitchFamily="2" charset="2"/>
              <a:buChar char="q"/>
              <a:defRPr sz="1600">
                <a:solidFill>
                  <a:srgbClr val="333333"/>
                </a:solidFill>
              </a:defRPr>
            </a:pPr>
            <a:r>
              <a:rPr lang="en-US" b="1" kern="0" dirty="0">
                <a:solidFill>
                  <a:srgbClr val="0070C0"/>
                </a:solidFill>
                <a:cs typeface="Times New Roman" panose="02020603050405020304" pitchFamily="18" charset="0"/>
              </a:rPr>
              <a:t>Unique: </a:t>
            </a:r>
            <a:r>
              <a:rPr lang="en-US" kern="0" dirty="0">
                <a:cs typeface="Times New Roman" panose="02020603050405020304" pitchFamily="18" charset="0"/>
              </a:rPr>
              <a:t>Creates something new or different</a:t>
            </a:r>
          </a:p>
          <a:p>
            <a:pPr marL="342900" indent="-342900" algn="just">
              <a:spcBef>
                <a:spcPts val="600"/>
              </a:spcBef>
              <a:spcAft>
                <a:spcPts val="600"/>
              </a:spcAft>
              <a:buFont typeface="Wingdings" panose="05000000000000000000" pitchFamily="2" charset="2"/>
              <a:buChar char="q"/>
              <a:defRPr sz="1600">
                <a:solidFill>
                  <a:srgbClr val="333333"/>
                </a:solidFill>
              </a:defRPr>
            </a:pPr>
            <a:r>
              <a:rPr lang="en-US" b="1" kern="0" dirty="0">
                <a:solidFill>
                  <a:srgbClr val="0070C0"/>
                </a:solidFill>
                <a:cs typeface="Times New Roman" panose="02020603050405020304" pitchFamily="18" charset="0"/>
              </a:rPr>
              <a:t>Specific objectives: </a:t>
            </a:r>
            <a:r>
              <a:rPr lang="en-US" kern="0" dirty="0">
                <a:cs typeface="Times New Roman" panose="02020603050405020304" pitchFamily="18" charset="0"/>
              </a:rPr>
              <a:t>Clear goals and deliverables</a:t>
            </a:r>
          </a:p>
          <a:p>
            <a:pPr marL="342900" indent="-342900" algn="just">
              <a:spcBef>
                <a:spcPts val="600"/>
              </a:spcBef>
              <a:spcAft>
                <a:spcPts val="600"/>
              </a:spcAft>
              <a:buFont typeface="Wingdings" panose="05000000000000000000" pitchFamily="2" charset="2"/>
              <a:buChar char="q"/>
              <a:defRPr sz="1600">
                <a:solidFill>
                  <a:srgbClr val="333333"/>
                </a:solidFill>
              </a:defRPr>
            </a:pPr>
            <a:r>
              <a:rPr lang="en-US" b="1" kern="0" dirty="0">
                <a:solidFill>
                  <a:srgbClr val="0070C0"/>
                </a:solidFill>
                <a:cs typeface="Times New Roman" panose="02020603050405020304" pitchFamily="18" charset="0"/>
              </a:rPr>
              <a:t>Organized effort: </a:t>
            </a:r>
            <a:r>
              <a:rPr lang="en-US" kern="0" dirty="0">
                <a:cs typeface="Times New Roman" panose="02020603050405020304" pitchFamily="18" charset="0"/>
              </a:rPr>
              <a:t>Requires coordination and resources</a:t>
            </a:r>
          </a:p>
          <a:p>
            <a:pPr algn="just">
              <a:spcBef>
                <a:spcPts val="600"/>
              </a:spcBef>
              <a:spcAft>
                <a:spcPts val="600"/>
              </a:spcAft>
              <a:defRPr sz="1600">
                <a:solidFill>
                  <a:srgbClr val="333333"/>
                </a:solidFill>
              </a:defRPr>
            </a:pPr>
            <a:r>
              <a:rPr lang="en-US" b="1" kern="0" dirty="0">
                <a:solidFill>
                  <a:srgbClr val="0070C0"/>
                </a:solidFill>
                <a:cs typeface="Times New Roman" panose="02020603050405020304" pitchFamily="18" charset="0"/>
              </a:rPr>
              <a:t>Practical Examples:</a:t>
            </a:r>
          </a:p>
          <a:p>
            <a:pPr marL="342900" indent="-342900" algn="just">
              <a:spcBef>
                <a:spcPts val="600"/>
              </a:spcBef>
              <a:spcAft>
                <a:spcPts val="600"/>
              </a:spcAft>
              <a:buFont typeface="Wingdings" panose="05000000000000000000" pitchFamily="2" charset="2"/>
              <a:buChar char="q"/>
              <a:defRPr sz="1600">
                <a:solidFill>
                  <a:srgbClr val="333333"/>
                </a:solidFill>
              </a:defRPr>
            </a:pPr>
            <a:r>
              <a:rPr lang="en-US" kern="0" dirty="0">
                <a:cs typeface="Times New Roman" panose="02020603050405020304" pitchFamily="18" charset="0"/>
              </a:rPr>
              <a:t>Building construction (12-24 months)</a:t>
            </a:r>
          </a:p>
          <a:p>
            <a:pPr marL="342900" indent="-342900" algn="just">
              <a:spcBef>
                <a:spcPts val="600"/>
              </a:spcBef>
              <a:spcAft>
                <a:spcPts val="600"/>
              </a:spcAft>
              <a:buFont typeface="Wingdings" panose="05000000000000000000" pitchFamily="2" charset="2"/>
              <a:buChar char="q"/>
              <a:defRPr sz="1600">
                <a:solidFill>
                  <a:srgbClr val="333333"/>
                </a:solidFill>
              </a:defRPr>
            </a:pPr>
            <a:r>
              <a:rPr lang="en-US" kern="0" dirty="0">
                <a:cs typeface="Times New Roman" panose="02020603050405020304" pitchFamily="18" charset="0"/>
              </a:rPr>
              <a:t>Software development (release date)</a:t>
            </a:r>
          </a:p>
          <a:p>
            <a:pPr marL="342900" indent="-342900" algn="just">
              <a:spcBef>
                <a:spcPts val="600"/>
              </a:spcBef>
              <a:spcAft>
                <a:spcPts val="600"/>
              </a:spcAft>
              <a:buFont typeface="Wingdings" panose="05000000000000000000" pitchFamily="2" charset="2"/>
              <a:buChar char="q"/>
              <a:defRPr sz="1600">
                <a:solidFill>
                  <a:srgbClr val="333333"/>
                </a:solidFill>
              </a:defRPr>
            </a:pPr>
            <a:r>
              <a:rPr lang="en-US" kern="0" dirty="0">
                <a:cs typeface="Times New Roman" panose="02020603050405020304" pitchFamily="18" charset="0"/>
              </a:rPr>
              <a:t>Marketing campaign (3-6 months)</a:t>
            </a:r>
          </a:p>
          <a:p>
            <a:pPr indent="-285750" algn="just">
              <a:buFont typeface="Wingdings" panose="05000000000000000000" pitchFamily="2" charset="2"/>
              <a:buChar char="q"/>
            </a:pPr>
            <a:endParaRPr lang="en-US" kern="0" dirty="0">
              <a:cs typeface="Times New Roman" panose="02020603050405020304" pitchFamily="18" charset="0"/>
            </a:endParaRPr>
          </a:p>
        </p:txBody>
      </p:sp>
      <p:pic>
        <p:nvPicPr>
          <p:cNvPr id="8" name="Picture 7">
            <a:extLst>
              <a:ext uri="{FF2B5EF4-FFF2-40B4-BE49-F238E27FC236}">
                <a16:creationId xmlns:a16="http://schemas.microsoft.com/office/drawing/2014/main" id="{D5004F1E-CBBE-8E42-ECE6-243995E07040}"/>
              </a:ext>
            </a:extLst>
          </p:cNvPr>
          <p:cNvPicPr>
            <a:picLocks noChangeAspect="1"/>
          </p:cNvPicPr>
          <p:nvPr/>
        </p:nvPicPr>
        <p:blipFill>
          <a:blip r:embed="rId4"/>
          <a:stretch>
            <a:fillRect/>
          </a:stretch>
        </p:blipFill>
        <p:spPr>
          <a:xfrm>
            <a:off x="6096000" y="1927068"/>
            <a:ext cx="5100537" cy="4298634"/>
          </a:xfrm>
          <a:prstGeom prst="rect">
            <a:avLst/>
          </a:prstGeom>
        </p:spPr>
      </p:pic>
    </p:spTree>
    <p:extLst>
      <p:ext uri="{BB962C8B-B14F-4D97-AF65-F5344CB8AC3E}">
        <p14:creationId xmlns:p14="http://schemas.microsoft.com/office/powerpoint/2010/main" val="4276702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7A9096-8605-9306-7604-C9671F416F03}"/>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51D86954-167C-9F3D-565B-7D93C16522D0}"/>
              </a:ext>
            </a:extLst>
          </p:cNvPr>
          <p:cNvSpPr/>
          <p:nvPr/>
        </p:nvSpPr>
        <p:spPr>
          <a:xfrm>
            <a:off x="573739" y="1685495"/>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a:extLst>
              <a:ext uri="{FF2B5EF4-FFF2-40B4-BE49-F238E27FC236}">
                <a16:creationId xmlns:a16="http://schemas.microsoft.com/office/drawing/2014/main" id="{6F3458BC-DC96-0682-5E71-464B215106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268965"/>
            <a:ext cx="2305141" cy="1076343"/>
          </a:xfrm>
          <a:prstGeom prst="rect">
            <a:avLst/>
          </a:prstGeom>
        </p:spPr>
      </p:pic>
      <p:sp>
        <p:nvSpPr>
          <p:cNvPr id="23" name="Slide Number Placeholder 4">
            <a:extLst>
              <a:ext uri="{FF2B5EF4-FFF2-40B4-BE49-F238E27FC236}">
                <a16:creationId xmlns:a16="http://schemas.microsoft.com/office/drawing/2014/main" id="{4AAE8741-E86A-BD9C-7827-106AD2D67A02}"/>
              </a:ext>
            </a:extLst>
          </p:cNvPr>
          <p:cNvSpPr txBox="1">
            <a:spLocks/>
          </p:cNvSpPr>
          <p:nvPr/>
        </p:nvSpPr>
        <p:spPr>
          <a:xfrm>
            <a:off x="11292115" y="6323077"/>
            <a:ext cx="8968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914377">
              <a:spcAft>
                <a:spcPts val="600"/>
              </a:spcAft>
              <a:defRPr/>
            </a:pPr>
            <a:r>
              <a:rPr lang="en-US" sz="1600" dirty="0">
                <a:solidFill>
                  <a:srgbClr val="44546A"/>
                </a:solidFill>
              </a:rPr>
              <a:t>1 - </a:t>
            </a:r>
            <a:fld id="{5243D4E2-DDE0-4C06-B5FB-826A4756DCAD}" type="slidenum">
              <a:rPr lang="en-US" sz="1600">
                <a:solidFill>
                  <a:srgbClr val="44546A"/>
                </a:solidFill>
              </a:rPr>
              <a:pPr defTabSz="914377">
                <a:spcAft>
                  <a:spcPts val="600"/>
                </a:spcAft>
                <a:defRPr/>
              </a:pPr>
              <a:t>7</a:t>
            </a:fld>
            <a:endParaRPr lang="en-US" sz="1600" dirty="0">
              <a:solidFill>
                <a:srgbClr val="44546A"/>
              </a:solidFill>
            </a:endParaRPr>
          </a:p>
        </p:txBody>
      </p:sp>
      <p:sp>
        <p:nvSpPr>
          <p:cNvPr id="15" name="Rectangle 14">
            <a:extLst>
              <a:ext uri="{FF2B5EF4-FFF2-40B4-BE49-F238E27FC236}">
                <a16:creationId xmlns:a16="http://schemas.microsoft.com/office/drawing/2014/main" id="{E5D2D113-CE2A-5169-5407-2BC5BAECBAC2}"/>
              </a:ext>
            </a:extLst>
          </p:cNvPr>
          <p:cNvSpPr/>
          <p:nvPr/>
        </p:nvSpPr>
        <p:spPr>
          <a:xfrm>
            <a:off x="869838" y="43609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a:extLst>
              <a:ext uri="{FF2B5EF4-FFF2-40B4-BE49-F238E27FC236}">
                <a16:creationId xmlns:a16="http://schemas.microsoft.com/office/drawing/2014/main" id="{C368DEEC-063A-F212-D238-C20F9F41A00F}"/>
              </a:ext>
            </a:extLst>
          </p:cNvPr>
          <p:cNvGrpSpPr/>
          <p:nvPr/>
        </p:nvGrpSpPr>
        <p:grpSpPr>
          <a:xfrm>
            <a:off x="892038" y="485585"/>
            <a:ext cx="1404457" cy="1096982"/>
            <a:chOff x="887030" y="385117"/>
            <a:chExt cx="1404457" cy="1096980"/>
          </a:xfrm>
        </p:grpSpPr>
        <p:sp>
          <p:nvSpPr>
            <p:cNvPr id="12" name="TextBox 11">
              <a:extLst>
                <a:ext uri="{FF2B5EF4-FFF2-40B4-BE49-F238E27FC236}">
                  <a16:creationId xmlns:a16="http://schemas.microsoft.com/office/drawing/2014/main" id="{C1BDF4CA-1234-00F0-3558-FB9535AB30B1}"/>
                </a:ext>
              </a:extLst>
            </p:cNvPr>
            <p:cNvSpPr txBox="1"/>
            <p:nvPr/>
          </p:nvSpPr>
          <p:spPr>
            <a:xfrm>
              <a:off x="887030" y="385117"/>
              <a:ext cx="1404457" cy="400109"/>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2C801E50-73CB-9A00-F75F-ECAB136BD039}"/>
                </a:ext>
              </a:extLst>
            </p:cNvPr>
            <p:cNvSpPr txBox="1"/>
            <p:nvPr/>
          </p:nvSpPr>
          <p:spPr>
            <a:xfrm>
              <a:off x="887030" y="651101"/>
              <a:ext cx="1360060" cy="830996"/>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00</a:t>
              </a:r>
              <a:endParaRPr lang="en-US" sz="1400" b="1" dirty="0">
                <a:solidFill>
                  <a:schemeClr val="bg1"/>
                </a:solidFill>
                <a:cs typeface="Times New Roman" panose="02020603050405020304" pitchFamily="18" charset="0"/>
              </a:endParaRPr>
            </a:p>
          </p:txBody>
        </p:sp>
      </p:grpSp>
      <p:sp>
        <p:nvSpPr>
          <p:cNvPr id="6" name="TextBox 5">
            <a:extLst>
              <a:ext uri="{FF2B5EF4-FFF2-40B4-BE49-F238E27FC236}">
                <a16:creationId xmlns:a16="http://schemas.microsoft.com/office/drawing/2014/main" id="{5CC9B666-8A62-F59C-F2F7-1EC990EBD79B}"/>
              </a:ext>
            </a:extLst>
          </p:cNvPr>
          <p:cNvSpPr txBox="1"/>
          <p:nvPr/>
        </p:nvSpPr>
        <p:spPr>
          <a:xfrm>
            <a:off x="2312804" y="685431"/>
            <a:ext cx="7327538" cy="1200329"/>
          </a:xfrm>
          <a:prstGeom prst="rect">
            <a:avLst/>
          </a:prstGeom>
          <a:noFill/>
        </p:spPr>
        <p:txBody>
          <a:bodyPr wrap="square" rtlCol="0">
            <a:spAutoFit/>
          </a:bodyPr>
          <a:lstStyle/>
          <a:p>
            <a:r>
              <a:rPr lang="en-US" sz="2400" b="1" dirty="0">
                <a:solidFill>
                  <a:srgbClr val="00B0F0"/>
                </a:solidFill>
              </a:rPr>
              <a:t>The Five Phases of Project Management Lifecycle</a:t>
            </a:r>
          </a:p>
          <a:p>
            <a:r>
              <a:rPr lang="en-US" sz="2400" b="1" dirty="0">
                <a:solidFill>
                  <a:srgbClr val="00B0F0"/>
                </a:solidFill>
                <a:cs typeface="Alexandria" charset="0"/>
              </a:rPr>
              <a:t> </a:t>
            </a:r>
          </a:p>
          <a:p>
            <a:r>
              <a:rPr lang="en-US" sz="2400" b="1" dirty="0">
                <a:solidFill>
                  <a:srgbClr val="00B0F0"/>
                </a:solidFill>
                <a:cs typeface="+mj-cs"/>
              </a:rPr>
              <a:t> </a:t>
            </a:r>
            <a:endParaRPr lang="ar-EG" sz="2400" b="1" dirty="0">
              <a:solidFill>
                <a:srgbClr val="00B0F0"/>
              </a:solidFill>
              <a:cs typeface="+mj-cs"/>
            </a:endParaRPr>
          </a:p>
        </p:txBody>
      </p:sp>
      <p:sp>
        <p:nvSpPr>
          <p:cNvPr id="2" name="TextBox 1">
            <a:extLst>
              <a:ext uri="{FF2B5EF4-FFF2-40B4-BE49-F238E27FC236}">
                <a16:creationId xmlns:a16="http://schemas.microsoft.com/office/drawing/2014/main" id="{28B62577-D356-67EE-8539-99D3920ABAB9}"/>
              </a:ext>
            </a:extLst>
          </p:cNvPr>
          <p:cNvSpPr txBox="1"/>
          <p:nvPr/>
        </p:nvSpPr>
        <p:spPr>
          <a:xfrm>
            <a:off x="740225" y="1942278"/>
            <a:ext cx="5072745" cy="4066635"/>
          </a:xfrm>
          <a:prstGeom prst="rect">
            <a:avLst/>
          </a:prstGeom>
          <a:noFill/>
        </p:spPr>
        <p:txBody>
          <a:bodyPr wrap="square">
            <a:spAutoFit/>
          </a:bodyPr>
          <a:lstStyle/>
          <a:p>
            <a:pPr algn="just">
              <a:spcBef>
                <a:spcPts val="200"/>
              </a:spcBef>
              <a:spcAft>
                <a:spcPts val="200"/>
              </a:spcAft>
              <a:defRPr sz="1300">
                <a:solidFill>
                  <a:srgbClr val="333333"/>
                </a:solidFill>
              </a:defRPr>
            </a:pPr>
            <a:r>
              <a:rPr sz="2000" b="1" kern="0" dirty="0">
                <a:solidFill>
                  <a:srgbClr val="0070C0"/>
                </a:solidFill>
                <a:cs typeface="Times New Roman" panose="02020603050405020304" pitchFamily="18" charset="0"/>
              </a:rPr>
              <a:t>Phase 1 </a:t>
            </a:r>
            <a:r>
              <a:rPr sz="2000" kern="0" dirty="0">
                <a:cs typeface="Times New Roman" panose="02020603050405020304" pitchFamily="18" charset="0"/>
              </a:rPr>
              <a:t>- Initiation: Define project, obtain authorization</a:t>
            </a:r>
          </a:p>
          <a:p>
            <a:pPr algn="just">
              <a:spcBef>
                <a:spcPts val="200"/>
              </a:spcBef>
              <a:spcAft>
                <a:spcPts val="200"/>
              </a:spcAft>
              <a:defRPr sz="1300">
                <a:solidFill>
                  <a:srgbClr val="333333"/>
                </a:solidFill>
              </a:defRPr>
            </a:pPr>
            <a:r>
              <a:rPr sz="2000" b="1" kern="0" dirty="0">
                <a:solidFill>
                  <a:srgbClr val="0070C0"/>
                </a:solidFill>
                <a:cs typeface="Times New Roman" panose="02020603050405020304" pitchFamily="18" charset="0"/>
              </a:rPr>
              <a:t>Phase 2</a:t>
            </a:r>
            <a:r>
              <a:rPr sz="2000" kern="0" dirty="0">
                <a:cs typeface="Times New Roman" panose="02020603050405020304" pitchFamily="18" charset="0"/>
              </a:rPr>
              <a:t> - Planning: Develop detailed plans, define scope, schedule, budget</a:t>
            </a:r>
          </a:p>
          <a:p>
            <a:pPr algn="just">
              <a:spcBef>
                <a:spcPts val="200"/>
              </a:spcBef>
              <a:spcAft>
                <a:spcPts val="200"/>
              </a:spcAft>
              <a:defRPr sz="1300">
                <a:solidFill>
                  <a:srgbClr val="333333"/>
                </a:solidFill>
              </a:defRPr>
            </a:pPr>
            <a:r>
              <a:rPr sz="2000" b="1" kern="0" dirty="0">
                <a:solidFill>
                  <a:srgbClr val="0070C0"/>
                </a:solidFill>
                <a:cs typeface="Times New Roman" panose="02020603050405020304" pitchFamily="18" charset="0"/>
              </a:rPr>
              <a:t>Phase 3 </a:t>
            </a:r>
            <a:r>
              <a:rPr sz="2000" kern="0" dirty="0">
                <a:cs typeface="Times New Roman" panose="02020603050405020304" pitchFamily="18" charset="0"/>
              </a:rPr>
              <a:t>- Execution: Perform project work, produce deliverables</a:t>
            </a:r>
          </a:p>
          <a:p>
            <a:pPr algn="just">
              <a:spcBef>
                <a:spcPts val="200"/>
              </a:spcBef>
              <a:spcAft>
                <a:spcPts val="200"/>
              </a:spcAft>
              <a:defRPr sz="1300">
                <a:solidFill>
                  <a:srgbClr val="333333"/>
                </a:solidFill>
              </a:defRPr>
            </a:pPr>
            <a:r>
              <a:rPr sz="2000" b="1" kern="0" dirty="0">
                <a:solidFill>
                  <a:srgbClr val="0070C0"/>
                </a:solidFill>
                <a:cs typeface="Times New Roman" panose="02020603050405020304" pitchFamily="18" charset="0"/>
              </a:rPr>
              <a:t>Phase 4 </a:t>
            </a:r>
            <a:r>
              <a:rPr sz="2000" kern="0" dirty="0">
                <a:cs typeface="Times New Roman" panose="02020603050405020304" pitchFamily="18" charset="0"/>
              </a:rPr>
              <a:t>- Monitoring &amp; Control: Track progress, measure performance</a:t>
            </a:r>
          </a:p>
          <a:p>
            <a:pPr algn="just">
              <a:spcBef>
                <a:spcPts val="200"/>
              </a:spcBef>
              <a:spcAft>
                <a:spcPts val="200"/>
              </a:spcAft>
              <a:defRPr sz="1300">
                <a:solidFill>
                  <a:srgbClr val="333333"/>
                </a:solidFill>
              </a:defRPr>
            </a:pPr>
            <a:r>
              <a:rPr sz="2000" b="1" kern="0" dirty="0">
                <a:solidFill>
                  <a:srgbClr val="0070C0"/>
                </a:solidFill>
                <a:cs typeface="Times New Roman" panose="02020603050405020304" pitchFamily="18" charset="0"/>
              </a:rPr>
              <a:t>Phase 5</a:t>
            </a:r>
            <a:r>
              <a:rPr sz="2000" kern="0" dirty="0">
                <a:cs typeface="Times New Roman" panose="02020603050405020304" pitchFamily="18" charset="0"/>
              </a:rPr>
              <a:t> -Closure: Archive knowledge, release resources</a:t>
            </a:r>
          </a:p>
          <a:p>
            <a:pPr algn="just">
              <a:spcBef>
                <a:spcPts val="200"/>
              </a:spcBef>
              <a:spcAft>
                <a:spcPts val="200"/>
              </a:spcAft>
              <a:defRPr sz="1300">
                <a:solidFill>
                  <a:srgbClr val="333333"/>
                </a:solidFill>
              </a:defRPr>
            </a:pPr>
            <a:r>
              <a:rPr sz="2000" b="1" kern="0" dirty="0">
                <a:solidFill>
                  <a:srgbClr val="0070C0"/>
                </a:solidFill>
                <a:cs typeface="Times New Roman" panose="02020603050405020304" pitchFamily="18" charset="0"/>
              </a:rPr>
              <a:t>Key Principle</a:t>
            </a:r>
            <a:r>
              <a:rPr sz="2000" kern="0" dirty="0">
                <a:cs typeface="Times New Roman" panose="02020603050405020304" pitchFamily="18" charset="0"/>
              </a:rPr>
              <a:t>: Monitoring and control occur throughout all phases</a:t>
            </a:r>
          </a:p>
        </p:txBody>
      </p:sp>
      <p:pic>
        <p:nvPicPr>
          <p:cNvPr id="4" name="Picture 3" descr="project_lifecycle.png">
            <a:extLst>
              <a:ext uri="{FF2B5EF4-FFF2-40B4-BE49-F238E27FC236}">
                <a16:creationId xmlns:a16="http://schemas.microsoft.com/office/drawing/2014/main" id="{752AA548-2EC6-D84E-23D8-426EB1AFCA02}"/>
              </a:ext>
            </a:extLst>
          </p:cNvPr>
          <p:cNvPicPr>
            <a:picLocks noChangeAspect="1"/>
          </p:cNvPicPr>
          <p:nvPr/>
        </p:nvPicPr>
        <p:blipFill>
          <a:blip r:embed="rId4"/>
          <a:srcRect l="10111" t="6925" r="12314" b="5394"/>
          <a:stretch>
            <a:fillRect/>
          </a:stretch>
        </p:blipFill>
        <p:spPr>
          <a:xfrm>
            <a:off x="6020889" y="2225947"/>
            <a:ext cx="5157651" cy="3620376"/>
          </a:xfrm>
          <a:prstGeom prst="rect">
            <a:avLst/>
          </a:prstGeom>
        </p:spPr>
      </p:pic>
    </p:spTree>
    <p:extLst>
      <p:ext uri="{BB962C8B-B14F-4D97-AF65-F5344CB8AC3E}">
        <p14:creationId xmlns:p14="http://schemas.microsoft.com/office/powerpoint/2010/main" val="2896223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D6709E-D48D-4810-882C-251ADF08A40D}"/>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960A4D6B-15C3-9CB3-1F1B-7045C4605CE9}"/>
              </a:ext>
            </a:extLst>
          </p:cNvPr>
          <p:cNvSpPr/>
          <p:nvPr/>
        </p:nvSpPr>
        <p:spPr>
          <a:xfrm>
            <a:off x="573739" y="1685495"/>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a:extLst>
              <a:ext uri="{FF2B5EF4-FFF2-40B4-BE49-F238E27FC236}">
                <a16:creationId xmlns:a16="http://schemas.microsoft.com/office/drawing/2014/main" id="{61CDC9B0-750B-1C2F-AA17-80597A3EB1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268965"/>
            <a:ext cx="2305141" cy="1076343"/>
          </a:xfrm>
          <a:prstGeom prst="rect">
            <a:avLst/>
          </a:prstGeom>
        </p:spPr>
      </p:pic>
      <p:sp>
        <p:nvSpPr>
          <p:cNvPr id="23" name="Slide Number Placeholder 4">
            <a:extLst>
              <a:ext uri="{FF2B5EF4-FFF2-40B4-BE49-F238E27FC236}">
                <a16:creationId xmlns:a16="http://schemas.microsoft.com/office/drawing/2014/main" id="{E0AAFB27-3DC4-52E6-FE59-EC2709FE73C5}"/>
              </a:ext>
            </a:extLst>
          </p:cNvPr>
          <p:cNvSpPr txBox="1">
            <a:spLocks/>
          </p:cNvSpPr>
          <p:nvPr/>
        </p:nvSpPr>
        <p:spPr>
          <a:xfrm>
            <a:off x="11292115" y="6323077"/>
            <a:ext cx="8968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914377">
              <a:spcAft>
                <a:spcPts val="600"/>
              </a:spcAft>
              <a:defRPr/>
            </a:pPr>
            <a:r>
              <a:rPr lang="en-US" sz="1600" dirty="0">
                <a:solidFill>
                  <a:srgbClr val="44546A"/>
                </a:solidFill>
              </a:rPr>
              <a:t>1 - </a:t>
            </a:r>
            <a:fld id="{5243D4E2-DDE0-4C06-B5FB-826A4756DCAD}" type="slidenum">
              <a:rPr lang="en-US" sz="1600">
                <a:solidFill>
                  <a:srgbClr val="44546A"/>
                </a:solidFill>
              </a:rPr>
              <a:pPr defTabSz="914377">
                <a:spcAft>
                  <a:spcPts val="600"/>
                </a:spcAft>
                <a:defRPr/>
              </a:pPr>
              <a:t>8</a:t>
            </a:fld>
            <a:endParaRPr lang="en-US" sz="1600" dirty="0">
              <a:solidFill>
                <a:srgbClr val="44546A"/>
              </a:solidFill>
            </a:endParaRPr>
          </a:p>
        </p:txBody>
      </p:sp>
      <p:sp>
        <p:nvSpPr>
          <p:cNvPr id="15" name="Rectangle 14">
            <a:extLst>
              <a:ext uri="{FF2B5EF4-FFF2-40B4-BE49-F238E27FC236}">
                <a16:creationId xmlns:a16="http://schemas.microsoft.com/office/drawing/2014/main" id="{7147F40D-F356-5460-34ED-AA0B66B6568A}"/>
              </a:ext>
            </a:extLst>
          </p:cNvPr>
          <p:cNvSpPr/>
          <p:nvPr/>
        </p:nvSpPr>
        <p:spPr>
          <a:xfrm>
            <a:off x="869838" y="43609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a:extLst>
              <a:ext uri="{FF2B5EF4-FFF2-40B4-BE49-F238E27FC236}">
                <a16:creationId xmlns:a16="http://schemas.microsoft.com/office/drawing/2014/main" id="{ECAFFB02-597C-CA89-88F7-8D7F6CC86327}"/>
              </a:ext>
            </a:extLst>
          </p:cNvPr>
          <p:cNvGrpSpPr/>
          <p:nvPr/>
        </p:nvGrpSpPr>
        <p:grpSpPr>
          <a:xfrm>
            <a:off x="892038" y="485585"/>
            <a:ext cx="1404457" cy="1096982"/>
            <a:chOff x="887030" y="385117"/>
            <a:chExt cx="1404457" cy="1096980"/>
          </a:xfrm>
        </p:grpSpPr>
        <p:sp>
          <p:nvSpPr>
            <p:cNvPr id="12" name="TextBox 11">
              <a:extLst>
                <a:ext uri="{FF2B5EF4-FFF2-40B4-BE49-F238E27FC236}">
                  <a16:creationId xmlns:a16="http://schemas.microsoft.com/office/drawing/2014/main" id="{B2123EB9-2664-E621-543C-3E5B79892B5E}"/>
                </a:ext>
              </a:extLst>
            </p:cNvPr>
            <p:cNvSpPr txBox="1"/>
            <p:nvPr/>
          </p:nvSpPr>
          <p:spPr>
            <a:xfrm>
              <a:off x="887030" y="385117"/>
              <a:ext cx="1404457" cy="400109"/>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99A63ABC-D1D6-2A4D-844C-4C581609DCD4}"/>
                </a:ext>
              </a:extLst>
            </p:cNvPr>
            <p:cNvSpPr txBox="1"/>
            <p:nvPr/>
          </p:nvSpPr>
          <p:spPr>
            <a:xfrm>
              <a:off x="887030" y="651101"/>
              <a:ext cx="1360060" cy="830996"/>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00</a:t>
              </a:r>
              <a:endParaRPr lang="en-US" sz="1400" b="1" dirty="0">
                <a:solidFill>
                  <a:schemeClr val="bg1"/>
                </a:solidFill>
                <a:cs typeface="Times New Roman" panose="02020603050405020304" pitchFamily="18" charset="0"/>
              </a:endParaRPr>
            </a:p>
          </p:txBody>
        </p:sp>
      </p:grpSp>
      <p:sp>
        <p:nvSpPr>
          <p:cNvPr id="6" name="TextBox 5">
            <a:extLst>
              <a:ext uri="{FF2B5EF4-FFF2-40B4-BE49-F238E27FC236}">
                <a16:creationId xmlns:a16="http://schemas.microsoft.com/office/drawing/2014/main" id="{E47EA69E-B75F-C986-A347-9F5E00DF7605}"/>
              </a:ext>
            </a:extLst>
          </p:cNvPr>
          <p:cNvSpPr txBox="1"/>
          <p:nvPr/>
        </p:nvSpPr>
        <p:spPr>
          <a:xfrm>
            <a:off x="2312804" y="775798"/>
            <a:ext cx="7327538" cy="830997"/>
          </a:xfrm>
          <a:prstGeom prst="rect">
            <a:avLst/>
          </a:prstGeom>
          <a:noFill/>
        </p:spPr>
        <p:txBody>
          <a:bodyPr wrap="square" rtlCol="0">
            <a:spAutoFit/>
          </a:bodyPr>
          <a:lstStyle/>
          <a:p>
            <a:r>
              <a:rPr lang="en-US" sz="2400" b="1" dirty="0">
                <a:solidFill>
                  <a:srgbClr val="00B0F0"/>
                </a:solidFill>
                <a:cs typeface="Alexandria" charset="0"/>
              </a:rPr>
              <a:t>Project Monitoring Definition</a:t>
            </a:r>
          </a:p>
          <a:p>
            <a:r>
              <a:rPr lang="en-US" sz="2400" b="1" dirty="0">
                <a:solidFill>
                  <a:srgbClr val="00B0F0"/>
                </a:solidFill>
                <a:cs typeface="+mj-cs"/>
              </a:rPr>
              <a:t> </a:t>
            </a:r>
            <a:endParaRPr lang="ar-EG" sz="2400" b="1" dirty="0">
              <a:solidFill>
                <a:srgbClr val="00B0F0"/>
              </a:solidFill>
              <a:cs typeface="+mj-cs"/>
            </a:endParaRPr>
          </a:p>
        </p:txBody>
      </p:sp>
      <p:sp>
        <p:nvSpPr>
          <p:cNvPr id="5" name="TextBox 4">
            <a:extLst>
              <a:ext uri="{FF2B5EF4-FFF2-40B4-BE49-F238E27FC236}">
                <a16:creationId xmlns:a16="http://schemas.microsoft.com/office/drawing/2014/main" id="{503B2187-77FD-EEE2-331D-ED2D069ADBC8}"/>
              </a:ext>
            </a:extLst>
          </p:cNvPr>
          <p:cNvSpPr txBox="1"/>
          <p:nvPr/>
        </p:nvSpPr>
        <p:spPr>
          <a:xfrm>
            <a:off x="805542" y="1921046"/>
            <a:ext cx="5167242" cy="4057521"/>
          </a:xfrm>
          <a:prstGeom prst="rect">
            <a:avLst/>
          </a:prstGeom>
          <a:noFill/>
        </p:spPr>
        <p:txBody>
          <a:bodyPr wrap="square">
            <a:spAutoFit/>
          </a:bodyPr>
          <a:lstStyle/>
          <a:p>
            <a:pPr algn="just">
              <a:spcBef>
                <a:spcPts val="200"/>
              </a:spcBef>
              <a:spcAft>
                <a:spcPts val="200"/>
              </a:spcAft>
              <a:defRPr sz="1300">
                <a:solidFill>
                  <a:srgbClr val="333333"/>
                </a:solidFill>
              </a:defRPr>
            </a:pPr>
            <a:r>
              <a:rPr sz="1900" kern="0" dirty="0">
                <a:solidFill>
                  <a:srgbClr val="333333"/>
                </a:solidFill>
                <a:cs typeface="Times New Roman" panose="02020603050405020304" pitchFamily="18" charset="0"/>
              </a:rPr>
              <a:t>Definition: Project monitoring is the continuous process of collecting, measuring, and analyzing project performance data</a:t>
            </a:r>
          </a:p>
          <a:p>
            <a:pPr algn="just">
              <a:spcBef>
                <a:spcPts val="200"/>
              </a:spcBef>
              <a:spcAft>
                <a:spcPts val="200"/>
              </a:spcAft>
              <a:defRPr sz="1300">
                <a:solidFill>
                  <a:srgbClr val="333333"/>
                </a:solidFill>
              </a:defRPr>
            </a:pPr>
            <a:r>
              <a:rPr sz="2000" b="1" kern="0" dirty="0">
                <a:solidFill>
                  <a:srgbClr val="0070C0"/>
                </a:solidFill>
                <a:cs typeface="Times New Roman" panose="02020603050405020304" pitchFamily="18" charset="0"/>
              </a:rPr>
              <a:t>Purpose:</a:t>
            </a:r>
          </a:p>
          <a:p>
            <a:pPr marL="342900" indent="-342900" algn="just">
              <a:spcBef>
                <a:spcPts val="200"/>
              </a:spcBef>
              <a:spcAft>
                <a:spcPts val="200"/>
              </a:spcAft>
              <a:buFont typeface="Wingdings" panose="05000000000000000000" pitchFamily="2" charset="2"/>
              <a:buChar char="q"/>
              <a:defRPr sz="1300">
                <a:solidFill>
                  <a:srgbClr val="333333"/>
                </a:solidFill>
              </a:defRPr>
            </a:pPr>
            <a:r>
              <a:rPr sz="1900" kern="0" dirty="0">
                <a:solidFill>
                  <a:srgbClr val="333333"/>
                </a:solidFill>
                <a:cs typeface="Times New Roman" panose="02020603050405020304" pitchFamily="18" charset="0"/>
              </a:rPr>
              <a:t> Ensure project stays on track with schedule and budget</a:t>
            </a:r>
          </a:p>
          <a:p>
            <a:pPr marL="342900" indent="-342900" algn="just">
              <a:spcBef>
                <a:spcPts val="200"/>
              </a:spcBef>
              <a:spcAft>
                <a:spcPts val="200"/>
              </a:spcAft>
              <a:buFont typeface="Wingdings" panose="05000000000000000000" pitchFamily="2" charset="2"/>
              <a:buChar char="q"/>
              <a:defRPr sz="1300">
                <a:solidFill>
                  <a:srgbClr val="333333"/>
                </a:solidFill>
              </a:defRPr>
            </a:pPr>
            <a:r>
              <a:rPr sz="1900" kern="0" dirty="0">
                <a:solidFill>
                  <a:srgbClr val="333333"/>
                </a:solidFill>
                <a:cs typeface="Times New Roman" panose="02020603050405020304" pitchFamily="18" charset="0"/>
              </a:rPr>
              <a:t> Identify issues and risks early</a:t>
            </a:r>
          </a:p>
          <a:p>
            <a:pPr marL="342900" indent="-342900" algn="just">
              <a:spcBef>
                <a:spcPts val="200"/>
              </a:spcBef>
              <a:spcAft>
                <a:spcPts val="200"/>
              </a:spcAft>
              <a:buFont typeface="Wingdings" panose="05000000000000000000" pitchFamily="2" charset="2"/>
              <a:buChar char="q"/>
              <a:defRPr sz="1300">
                <a:solidFill>
                  <a:srgbClr val="333333"/>
                </a:solidFill>
              </a:defRPr>
            </a:pPr>
            <a:r>
              <a:rPr sz="1900" kern="0" dirty="0">
                <a:solidFill>
                  <a:srgbClr val="333333"/>
                </a:solidFill>
                <a:cs typeface="Times New Roman" panose="02020603050405020304" pitchFamily="18" charset="0"/>
              </a:rPr>
              <a:t> Enable timely corrective actions</a:t>
            </a:r>
          </a:p>
          <a:p>
            <a:pPr marL="342900" indent="-342900" algn="just">
              <a:spcBef>
                <a:spcPts val="200"/>
              </a:spcBef>
              <a:spcAft>
                <a:spcPts val="200"/>
              </a:spcAft>
              <a:buFont typeface="Wingdings" panose="05000000000000000000" pitchFamily="2" charset="2"/>
              <a:buChar char="q"/>
              <a:defRPr sz="1300">
                <a:solidFill>
                  <a:srgbClr val="333333"/>
                </a:solidFill>
              </a:defRPr>
            </a:pPr>
            <a:r>
              <a:rPr sz="1900" kern="0" dirty="0">
                <a:solidFill>
                  <a:srgbClr val="333333"/>
                </a:solidFill>
                <a:cs typeface="Times New Roman" panose="02020603050405020304" pitchFamily="18" charset="0"/>
              </a:rPr>
              <a:t>Maintain stakeholder confidence</a:t>
            </a:r>
          </a:p>
          <a:p>
            <a:pPr algn="just">
              <a:spcBef>
                <a:spcPts val="200"/>
              </a:spcBef>
              <a:spcAft>
                <a:spcPts val="200"/>
              </a:spcAft>
              <a:defRPr sz="1300">
                <a:solidFill>
                  <a:srgbClr val="333333"/>
                </a:solidFill>
              </a:defRPr>
            </a:pPr>
            <a:r>
              <a:rPr sz="2000" b="1" kern="0" dirty="0">
                <a:solidFill>
                  <a:srgbClr val="0070C0"/>
                </a:solidFill>
                <a:cs typeface="Times New Roman" panose="02020603050405020304" pitchFamily="18" charset="0"/>
              </a:rPr>
              <a:t>Monitoring vs. Control:</a:t>
            </a:r>
          </a:p>
          <a:p>
            <a:pPr marL="342900" indent="-342900" algn="just">
              <a:spcBef>
                <a:spcPts val="200"/>
              </a:spcBef>
              <a:spcAft>
                <a:spcPts val="200"/>
              </a:spcAft>
              <a:buFont typeface="Wingdings" panose="05000000000000000000" pitchFamily="2" charset="2"/>
              <a:buChar char="q"/>
              <a:defRPr sz="1300">
                <a:solidFill>
                  <a:srgbClr val="333333"/>
                </a:solidFill>
              </a:defRPr>
            </a:pPr>
            <a:r>
              <a:rPr sz="1900" kern="0" dirty="0">
                <a:solidFill>
                  <a:srgbClr val="333333"/>
                </a:solidFill>
                <a:cs typeface="Times New Roman" panose="02020603050405020304" pitchFamily="18" charset="0"/>
              </a:rPr>
              <a:t> Monitoring: Observation and measurement</a:t>
            </a:r>
          </a:p>
          <a:p>
            <a:pPr marL="342900" indent="-342900" algn="just">
              <a:spcBef>
                <a:spcPts val="200"/>
              </a:spcBef>
              <a:spcAft>
                <a:spcPts val="200"/>
              </a:spcAft>
              <a:buFont typeface="Wingdings" panose="05000000000000000000" pitchFamily="2" charset="2"/>
              <a:buChar char="q"/>
              <a:defRPr sz="1300">
                <a:solidFill>
                  <a:srgbClr val="333333"/>
                </a:solidFill>
              </a:defRPr>
            </a:pPr>
            <a:r>
              <a:rPr sz="1900" kern="0" dirty="0">
                <a:solidFill>
                  <a:srgbClr val="333333"/>
                </a:solidFill>
                <a:cs typeface="Times New Roman" panose="02020603050405020304" pitchFamily="18" charset="0"/>
              </a:rPr>
              <a:t>Control: Taking corrective actions</a:t>
            </a:r>
          </a:p>
        </p:txBody>
      </p:sp>
      <p:pic>
        <p:nvPicPr>
          <p:cNvPr id="7" name="Picture 6" descr="four_pillars.png">
            <a:extLst>
              <a:ext uri="{FF2B5EF4-FFF2-40B4-BE49-F238E27FC236}">
                <a16:creationId xmlns:a16="http://schemas.microsoft.com/office/drawing/2014/main" id="{152DE3BB-57CC-B218-BD14-1BCF653591D8}"/>
              </a:ext>
            </a:extLst>
          </p:cNvPr>
          <p:cNvPicPr>
            <a:picLocks noChangeAspect="1"/>
          </p:cNvPicPr>
          <p:nvPr/>
        </p:nvPicPr>
        <p:blipFill>
          <a:blip r:embed="rId4"/>
          <a:srcRect l="6231" r="6318"/>
          <a:stretch>
            <a:fillRect/>
          </a:stretch>
        </p:blipFill>
        <p:spPr>
          <a:xfrm>
            <a:off x="6539863" y="1946983"/>
            <a:ext cx="4630366" cy="4135219"/>
          </a:xfrm>
          <a:prstGeom prst="rect">
            <a:avLst/>
          </a:prstGeom>
        </p:spPr>
      </p:pic>
    </p:spTree>
    <p:extLst>
      <p:ext uri="{BB962C8B-B14F-4D97-AF65-F5344CB8AC3E}">
        <p14:creationId xmlns:p14="http://schemas.microsoft.com/office/powerpoint/2010/main" val="801856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0FC036-1871-4F0A-2E20-D0BB08FD41D3}"/>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C40B666F-5704-0DDC-1425-A5E1CE9CE6F3}"/>
              </a:ext>
            </a:extLst>
          </p:cNvPr>
          <p:cNvSpPr/>
          <p:nvPr/>
        </p:nvSpPr>
        <p:spPr>
          <a:xfrm>
            <a:off x="573739" y="1728186"/>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a:extLst>
              <a:ext uri="{FF2B5EF4-FFF2-40B4-BE49-F238E27FC236}">
                <a16:creationId xmlns:a16="http://schemas.microsoft.com/office/drawing/2014/main" id="{22BAC423-3FFC-3972-21C2-0D16081F540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268965"/>
            <a:ext cx="2305141" cy="1076343"/>
          </a:xfrm>
          <a:prstGeom prst="rect">
            <a:avLst/>
          </a:prstGeom>
        </p:spPr>
      </p:pic>
      <p:sp>
        <p:nvSpPr>
          <p:cNvPr id="23" name="Slide Number Placeholder 4">
            <a:extLst>
              <a:ext uri="{FF2B5EF4-FFF2-40B4-BE49-F238E27FC236}">
                <a16:creationId xmlns:a16="http://schemas.microsoft.com/office/drawing/2014/main" id="{16B108D9-18D6-BE19-6359-BFEA60858E81}"/>
              </a:ext>
            </a:extLst>
          </p:cNvPr>
          <p:cNvSpPr txBox="1">
            <a:spLocks/>
          </p:cNvSpPr>
          <p:nvPr/>
        </p:nvSpPr>
        <p:spPr>
          <a:xfrm>
            <a:off x="11292115" y="6323077"/>
            <a:ext cx="8968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914377">
              <a:spcAft>
                <a:spcPts val="600"/>
              </a:spcAft>
              <a:defRPr/>
            </a:pPr>
            <a:r>
              <a:rPr lang="en-US" sz="1600" dirty="0">
                <a:solidFill>
                  <a:srgbClr val="44546A"/>
                </a:solidFill>
              </a:rPr>
              <a:t>1 - </a:t>
            </a:r>
            <a:fld id="{5243D4E2-DDE0-4C06-B5FB-826A4756DCAD}" type="slidenum">
              <a:rPr lang="en-US" sz="1600">
                <a:solidFill>
                  <a:srgbClr val="44546A"/>
                </a:solidFill>
              </a:rPr>
              <a:pPr defTabSz="914377">
                <a:spcAft>
                  <a:spcPts val="600"/>
                </a:spcAft>
                <a:defRPr/>
              </a:pPr>
              <a:t>9</a:t>
            </a:fld>
            <a:endParaRPr lang="en-US" sz="1600" dirty="0">
              <a:solidFill>
                <a:srgbClr val="44546A"/>
              </a:solidFill>
            </a:endParaRPr>
          </a:p>
        </p:txBody>
      </p:sp>
      <p:sp>
        <p:nvSpPr>
          <p:cNvPr id="15" name="Rectangle 14">
            <a:extLst>
              <a:ext uri="{FF2B5EF4-FFF2-40B4-BE49-F238E27FC236}">
                <a16:creationId xmlns:a16="http://schemas.microsoft.com/office/drawing/2014/main" id="{48A9F882-12FD-D54C-A80E-C28E875D84B0}"/>
              </a:ext>
            </a:extLst>
          </p:cNvPr>
          <p:cNvSpPr/>
          <p:nvPr/>
        </p:nvSpPr>
        <p:spPr>
          <a:xfrm>
            <a:off x="869838" y="43609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a:extLst>
              <a:ext uri="{FF2B5EF4-FFF2-40B4-BE49-F238E27FC236}">
                <a16:creationId xmlns:a16="http://schemas.microsoft.com/office/drawing/2014/main" id="{40A09DA2-AB01-BC92-48F7-BCCF22392555}"/>
              </a:ext>
            </a:extLst>
          </p:cNvPr>
          <p:cNvGrpSpPr/>
          <p:nvPr/>
        </p:nvGrpSpPr>
        <p:grpSpPr>
          <a:xfrm>
            <a:off x="892038" y="485585"/>
            <a:ext cx="1404457" cy="1096982"/>
            <a:chOff x="887030" y="385117"/>
            <a:chExt cx="1404457" cy="1096980"/>
          </a:xfrm>
        </p:grpSpPr>
        <p:sp>
          <p:nvSpPr>
            <p:cNvPr id="12" name="TextBox 11">
              <a:extLst>
                <a:ext uri="{FF2B5EF4-FFF2-40B4-BE49-F238E27FC236}">
                  <a16:creationId xmlns:a16="http://schemas.microsoft.com/office/drawing/2014/main" id="{8AEF35AF-F907-ADEA-C0EB-BC91D92C25AA}"/>
                </a:ext>
              </a:extLst>
            </p:cNvPr>
            <p:cNvSpPr txBox="1"/>
            <p:nvPr/>
          </p:nvSpPr>
          <p:spPr>
            <a:xfrm>
              <a:off x="887030" y="385117"/>
              <a:ext cx="1404457" cy="400109"/>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366F5523-2473-BA2F-E85C-265BA1863BD4}"/>
                </a:ext>
              </a:extLst>
            </p:cNvPr>
            <p:cNvSpPr txBox="1"/>
            <p:nvPr/>
          </p:nvSpPr>
          <p:spPr>
            <a:xfrm>
              <a:off x="887030" y="651101"/>
              <a:ext cx="1360060" cy="830996"/>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00</a:t>
              </a:r>
              <a:endParaRPr lang="en-US" sz="1400" b="1" dirty="0">
                <a:solidFill>
                  <a:schemeClr val="bg1"/>
                </a:solidFill>
                <a:cs typeface="Times New Roman" panose="02020603050405020304" pitchFamily="18" charset="0"/>
              </a:endParaRPr>
            </a:p>
          </p:txBody>
        </p:sp>
      </p:grpSp>
      <p:sp>
        <p:nvSpPr>
          <p:cNvPr id="6" name="TextBox 5">
            <a:extLst>
              <a:ext uri="{FF2B5EF4-FFF2-40B4-BE49-F238E27FC236}">
                <a16:creationId xmlns:a16="http://schemas.microsoft.com/office/drawing/2014/main" id="{971CFF70-6DE2-9E51-7509-69B76CE77336}"/>
              </a:ext>
            </a:extLst>
          </p:cNvPr>
          <p:cNvSpPr txBox="1"/>
          <p:nvPr/>
        </p:nvSpPr>
        <p:spPr>
          <a:xfrm>
            <a:off x="2312804" y="775798"/>
            <a:ext cx="7327538" cy="830997"/>
          </a:xfrm>
          <a:prstGeom prst="rect">
            <a:avLst/>
          </a:prstGeom>
          <a:noFill/>
        </p:spPr>
        <p:txBody>
          <a:bodyPr wrap="square" rtlCol="0">
            <a:spAutoFit/>
          </a:bodyPr>
          <a:lstStyle/>
          <a:p>
            <a:r>
              <a:rPr lang="en-US" sz="2400" b="1" dirty="0">
                <a:solidFill>
                  <a:srgbClr val="00B0F0"/>
                </a:solidFill>
                <a:cs typeface="Alexandria" charset="0"/>
              </a:rPr>
              <a:t>Project Monitoring Definition</a:t>
            </a:r>
          </a:p>
          <a:p>
            <a:r>
              <a:rPr lang="en-US" sz="2400" b="1" dirty="0">
                <a:solidFill>
                  <a:srgbClr val="00B0F0"/>
                </a:solidFill>
                <a:cs typeface="+mj-cs"/>
              </a:rPr>
              <a:t> </a:t>
            </a:r>
            <a:endParaRPr lang="ar-EG" sz="2400" b="1" dirty="0">
              <a:solidFill>
                <a:srgbClr val="00B0F0"/>
              </a:solidFill>
              <a:cs typeface="+mj-cs"/>
            </a:endParaRPr>
          </a:p>
        </p:txBody>
      </p:sp>
      <p:sp>
        <p:nvSpPr>
          <p:cNvPr id="5" name="TextBox 4">
            <a:extLst>
              <a:ext uri="{FF2B5EF4-FFF2-40B4-BE49-F238E27FC236}">
                <a16:creationId xmlns:a16="http://schemas.microsoft.com/office/drawing/2014/main" id="{72897EAD-0E88-6BD0-169D-79ADEF838870}"/>
              </a:ext>
            </a:extLst>
          </p:cNvPr>
          <p:cNvSpPr txBox="1"/>
          <p:nvPr/>
        </p:nvSpPr>
        <p:spPr>
          <a:xfrm>
            <a:off x="805542" y="1921046"/>
            <a:ext cx="5167242" cy="384721"/>
          </a:xfrm>
          <a:prstGeom prst="rect">
            <a:avLst/>
          </a:prstGeom>
          <a:noFill/>
        </p:spPr>
        <p:txBody>
          <a:bodyPr wrap="square">
            <a:spAutoFit/>
          </a:bodyPr>
          <a:lstStyle/>
          <a:p>
            <a:pPr algn="just">
              <a:spcBef>
                <a:spcPts val="200"/>
              </a:spcBef>
              <a:spcAft>
                <a:spcPts val="200"/>
              </a:spcAft>
              <a:defRPr sz="1300">
                <a:solidFill>
                  <a:srgbClr val="333333"/>
                </a:solidFill>
              </a:defRPr>
            </a:pPr>
            <a:r>
              <a:rPr lang="ar-SY" sz="1900" kern="0" dirty="0">
                <a:solidFill>
                  <a:srgbClr val="333333"/>
                </a:solidFill>
                <a:cs typeface="Times New Roman" panose="02020603050405020304" pitchFamily="18" charset="0"/>
              </a:rPr>
              <a:t> </a:t>
            </a:r>
            <a:endParaRPr sz="1900" kern="0" dirty="0">
              <a:solidFill>
                <a:srgbClr val="333333"/>
              </a:solidFill>
              <a:cs typeface="Times New Roman" panose="02020603050405020304" pitchFamily="18" charset="0"/>
            </a:endParaRPr>
          </a:p>
        </p:txBody>
      </p:sp>
      <p:sp>
        <p:nvSpPr>
          <p:cNvPr id="2" name="TextBox 1">
            <a:extLst>
              <a:ext uri="{FF2B5EF4-FFF2-40B4-BE49-F238E27FC236}">
                <a16:creationId xmlns:a16="http://schemas.microsoft.com/office/drawing/2014/main" id="{22678CC0-5A2C-BCD8-B10E-3A5CFAAAE45A}"/>
              </a:ext>
            </a:extLst>
          </p:cNvPr>
          <p:cNvSpPr txBox="1"/>
          <p:nvPr/>
        </p:nvSpPr>
        <p:spPr>
          <a:xfrm>
            <a:off x="805541" y="2113406"/>
            <a:ext cx="5159927" cy="3754874"/>
          </a:xfrm>
          <a:prstGeom prst="rect">
            <a:avLst/>
          </a:prstGeom>
          <a:noFill/>
        </p:spPr>
        <p:txBody>
          <a:bodyPr wrap="square">
            <a:spAutoFit/>
          </a:bodyPr>
          <a:lstStyle/>
          <a:p>
            <a:r>
              <a:rPr lang="ar-SY" sz="2000" kern="0" dirty="0">
                <a:solidFill>
                  <a:srgbClr val="333333"/>
                </a:solidFill>
                <a:cs typeface="Times New Roman" panose="02020603050405020304" pitchFamily="18" charset="0"/>
              </a:rPr>
              <a:t> </a:t>
            </a:r>
            <a:r>
              <a:rPr lang="en-US" sz="2400" b="1" kern="0" dirty="0">
                <a:solidFill>
                  <a:srgbClr val="0070C0"/>
                </a:solidFill>
                <a:cs typeface="Times New Roman" panose="02020603050405020304" pitchFamily="18" charset="0"/>
              </a:rPr>
              <a:t>MONITORING</a:t>
            </a:r>
          </a:p>
          <a:p>
            <a:endParaRPr lang="en-US" sz="2000" dirty="0"/>
          </a:p>
          <a:p>
            <a:pPr marL="342900" indent="-342900">
              <a:buFont typeface="Wingdings" panose="05000000000000000000" pitchFamily="2" charset="2"/>
              <a:buChar char="q"/>
            </a:pPr>
            <a:r>
              <a:rPr lang="en-US" sz="2400" b="1" kern="0" dirty="0">
                <a:solidFill>
                  <a:srgbClr val="0070C0"/>
                </a:solidFill>
                <a:cs typeface="Times New Roman" panose="02020603050405020304" pitchFamily="18" charset="0"/>
              </a:rPr>
              <a:t>Timing</a:t>
            </a:r>
            <a:r>
              <a:rPr lang="en-US" sz="2000" kern="0" dirty="0">
                <a:solidFill>
                  <a:srgbClr val="333333"/>
                </a:solidFill>
                <a:cs typeface="Times New Roman" panose="02020603050405020304" pitchFamily="18" charset="0"/>
              </a:rPr>
              <a:t>: Continuous and regular throughout the project lifecycle.</a:t>
            </a:r>
          </a:p>
          <a:p>
            <a:pPr marL="342900" indent="-342900">
              <a:buFont typeface="Wingdings" panose="05000000000000000000" pitchFamily="2" charset="2"/>
              <a:buChar char="q"/>
            </a:pPr>
            <a:r>
              <a:rPr lang="en-US" sz="2000" kern="0" dirty="0">
                <a:solidFill>
                  <a:srgbClr val="333333"/>
                </a:solidFill>
                <a:cs typeface="Times New Roman" panose="02020603050405020304" pitchFamily="18" charset="0"/>
              </a:rPr>
              <a:t> </a:t>
            </a:r>
            <a:r>
              <a:rPr lang="en-US" sz="2400" b="1" kern="0" dirty="0">
                <a:solidFill>
                  <a:srgbClr val="0070C0"/>
                </a:solidFill>
                <a:cs typeface="Times New Roman" panose="02020603050405020304" pitchFamily="18" charset="0"/>
              </a:rPr>
              <a:t>Focus</a:t>
            </a:r>
            <a:r>
              <a:rPr lang="en-US" sz="2000" kern="0" dirty="0">
                <a:solidFill>
                  <a:srgbClr val="333333"/>
                </a:solidFill>
                <a:cs typeface="Times New Roman" panose="02020603050405020304" pitchFamily="18" charset="0"/>
              </a:rPr>
              <a:t>: Inputs, activities, outputs, and deliverables.</a:t>
            </a:r>
          </a:p>
          <a:p>
            <a:pPr marL="342900" indent="-342900">
              <a:buFont typeface="Wingdings" panose="05000000000000000000" pitchFamily="2" charset="2"/>
              <a:buChar char="q"/>
            </a:pPr>
            <a:r>
              <a:rPr lang="en-US" sz="2400" b="1" kern="0" dirty="0">
                <a:solidFill>
                  <a:srgbClr val="0070C0"/>
                </a:solidFill>
                <a:cs typeface="Times New Roman" panose="02020603050405020304" pitchFamily="18" charset="0"/>
              </a:rPr>
              <a:t>Core Question</a:t>
            </a:r>
            <a:r>
              <a:rPr lang="en-US" sz="2000" kern="0" dirty="0">
                <a:solidFill>
                  <a:srgbClr val="333333"/>
                </a:solidFill>
                <a:cs typeface="Times New Roman" panose="02020603050405020304" pitchFamily="18" charset="0"/>
              </a:rPr>
              <a:t>: "Is the work being done correctly?" (Compliance).</a:t>
            </a:r>
          </a:p>
          <a:p>
            <a:pPr marL="342900" indent="-342900">
              <a:buFont typeface="Wingdings" panose="05000000000000000000" pitchFamily="2" charset="2"/>
              <a:buChar char="q"/>
            </a:pPr>
            <a:r>
              <a:rPr lang="en-US" sz="2400" b="1" kern="0" dirty="0">
                <a:solidFill>
                  <a:srgbClr val="0070C0"/>
                </a:solidFill>
                <a:cs typeface="Times New Roman" panose="02020603050405020304" pitchFamily="18" charset="0"/>
              </a:rPr>
              <a:t>Example</a:t>
            </a:r>
            <a:r>
              <a:rPr lang="en-US" sz="2000" kern="0" dirty="0">
                <a:solidFill>
                  <a:srgbClr val="333333"/>
                </a:solidFill>
                <a:cs typeface="Times New Roman" panose="02020603050405020304" pitchFamily="18" charset="0"/>
              </a:rPr>
              <a:t>: Did we distribute the food baskets on time as scheduled</a:t>
            </a:r>
          </a:p>
          <a:p>
            <a:endParaRPr sz="2000" kern="0" dirty="0">
              <a:solidFill>
                <a:srgbClr val="333333"/>
              </a:solidFill>
              <a:cs typeface="Times New Roman" panose="02020603050405020304" pitchFamily="18" charset="0"/>
            </a:endParaRPr>
          </a:p>
        </p:txBody>
      </p:sp>
      <p:sp>
        <p:nvSpPr>
          <p:cNvPr id="3" name="TextBox 2">
            <a:extLst>
              <a:ext uri="{FF2B5EF4-FFF2-40B4-BE49-F238E27FC236}">
                <a16:creationId xmlns:a16="http://schemas.microsoft.com/office/drawing/2014/main" id="{09E88DE5-AD61-CBB6-2EBC-CCFE05917970}"/>
              </a:ext>
            </a:extLst>
          </p:cNvPr>
          <p:cNvSpPr txBox="1"/>
          <p:nvPr/>
        </p:nvSpPr>
        <p:spPr>
          <a:xfrm>
            <a:off x="5980099" y="2173333"/>
            <a:ext cx="5159927" cy="3477875"/>
          </a:xfrm>
          <a:prstGeom prst="rect">
            <a:avLst/>
          </a:prstGeom>
          <a:noFill/>
        </p:spPr>
        <p:txBody>
          <a:bodyPr wrap="square">
            <a:spAutoFit/>
          </a:bodyPr>
          <a:lstStyle/>
          <a:p>
            <a:r>
              <a:rPr lang="en-US" sz="2400" b="1" kern="0" dirty="0">
                <a:solidFill>
                  <a:srgbClr val="0070C0"/>
                </a:solidFill>
                <a:cs typeface="Times New Roman" panose="02020603050405020304" pitchFamily="18" charset="0"/>
              </a:rPr>
              <a:t>EVALUATION</a:t>
            </a:r>
            <a:endParaRPr lang="en-US" sz="2000" dirty="0"/>
          </a:p>
          <a:p>
            <a:endParaRPr lang="en-US" sz="2000" dirty="0"/>
          </a:p>
          <a:p>
            <a:pPr marL="342900" indent="-342900">
              <a:buFont typeface="Wingdings" panose="05000000000000000000" pitchFamily="2" charset="2"/>
              <a:buChar char="q"/>
            </a:pPr>
            <a:r>
              <a:rPr lang="en-US" sz="2400" b="1" kern="0" dirty="0">
                <a:solidFill>
                  <a:srgbClr val="0070C0"/>
                </a:solidFill>
                <a:cs typeface="Times New Roman" panose="02020603050405020304" pitchFamily="18" charset="0"/>
              </a:rPr>
              <a:t>Timing</a:t>
            </a:r>
            <a:r>
              <a:rPr lang="en-US" sz="2000" kern="0" dirty="0">
                <a:solidFill>
                  <a:srgbClr val="333333"/>
                </a:solidFill>
                <a:cs typeface="Times New Roman" panose="02020603050405020304" pitchFamily="18" charset="0"/>
              </a:rPr>
              <a:t>: At specific phases (beginning, middle, end).</a:t>
            </a:r>
          </a:p>
          <a:p>
            <a:pPr marL="342900" indent="-342900">
              <a:buFont typeface="Wingdings" panose="05000000000000000000" pitchFamily="2" charset="2"/>
              <a:buChar char="q"/>
            </a:pPr>
            <a:r>
              <a:rPr lang="en-US" sz="2000" kern="0" dirty="0">
                <a:solidFill>
                  <a:srgbClr val="333333"/>
                </a:solidFill>
                <a:cs typeface="Times New Roman" panose="02020603050405020304" pitchFamily="18" charset="0"/>
              </a:rPr>
              <a:t> </a:t>
            </a:r>
            <a:r>
              <a:rPr lang="en-US" sz="2400" b="1" kern="0" dirty="0">
                <a:solidFill>
                  <a:srgbClr val="0070C0"/>
                </a:solidFill>
                <a:cs typeface="Times New Roman" panose="02020603050405020304" pitchFamily="18" charset="0"/>
              </a:rPr>
              <a:t>Focus</a:t>
            </a:r>
            <a:r>
              <a:rPr lang="en-US" sz="2000" kern="0" dirty="0">
                <a:solidFill>
                  <a:srgbClr val="333333"/>
                </a:solidFill>
                <a:cs typeface="Times New Roman" panose="02020603050405020304" pitchFamily="18" charset="0"/>
              </a:rPr>
              <a:t>: Results and outcomes.</a:t>
            </a:r>
          </a:p>
          <a:p>
            <a:pPr marL="342900" indent="-342900">
              <a:buFont typeface="Wingdings" panose="05000000000000000000" pitchFamily="2" charset="2"/>
              <a:buChar char="q"/>
            </a:pPr>
            <a:r>
              <a:rPr lang="en-US" sz="2400" b="1" kern="0" dirty="0">
                <a:solidFill>
                  <a:srgbClr val="0070C0"/>
                </a:solidFill>
                <a:cs typeface="Times New Roman" panose="02020603050405020304" pitchFamily="18" charset="0"/>
              </a:rPr>
              <a:t>Core Question</a:t>
            </a:r>
            <a:r>
              <a:rPr lang="en-US" sz="2000" kern="0" dirty="0">
                <a:solidFill>
                  <a:srgbClr val="333333"/>
                </a:solidFill>
                <a:cs typeface="Times New Roman" panose="02020603050405020304" pitchFamily="18" charset="0"/>
              </a:rPr>
              <a:t>: "Did the work achieve its intended goal?" (Effectiveness).</a:t>
            </a:r>
          </a:p>
          <a:p>
            <a:pPr marL="342900" indent="-342900">
              <a:buFont typeface="Wingdings" panose="05000000000000000000" pitchFamily="2" charset="2"/>
              <a:buChar char="q"/>
            </a:pPr>
            <a:r>
              <a:rPr lang="en-US" sz="2400" b="1" kern="0" dirty="0">
                <a:solidFill>
                  <a:srgbClr val="0070C0"/>
                </a:solidFill>
                <a:cs typeface="Times New Roman" panose="02020603050405020304" pitchFamily="18" charset="0"/>
              </a:rPr>
              <a:t>Example</a:t>
            </a:r>
            <a:r>
              <a:rPr lang="en-US" sz="2000" kern="0" dirty="0">
                <a:solidFill>
                  <a:srgbClr val="333333"/>
                </a:solidFill>
                <a:cs typeface="Times New Roman" panose="02020603050405020304" pitchFamily="18" charset="0"/>
              </a:rPr>
              <a:t>: Did malnutrition rates decrease in the region?</a:t>
            </a:r>
          </a:p>
          <a:p>
            <a:endParaRPr sz="2000" kern="0" dirty="0">
              <a:solidFill>
                <a:srgbClr val="333333"/>
              </a:solidFill>
              <a:cs typeface="Times New Roman" panose="02020603050405020304" pitchFamily="18" charset="0"/>
            </a:endParaRPr>
          </a:p>
        </p:txBody>
      </p:sp>
    </p:spTree>
    <p:extLst>
      <p:ext uri="{BB962C8B-B14F-4D97-AF65-F5344CB8AC3E}">
        <p14:creationId xmlns:p14="http://schemas.microsoft.com/office/powerpoint/2010/main" val="42137710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D2CFC3-AC39-C66F-E7B1-DF7AAF9D199D}"/>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B522D93C-AE1B-49AC-998C-2EF3C343BDD2}"/>
              </a:ext>
            </a:extLst>
          </p:cNvPr>
          <p:cNvSpPr/>
          <p:nvPr/>
        </p:nvSpPr>
        <p:spPr>
          <a:xfrm>
            <a:off x="573739" y="1685495"/>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Robust Monitoring Improves Performance by 30-40%</a:t>
            </a:r>
          </a:p>
        </p:txBody>
      </p:sp>
      <p:pic>
        <p:nvPicPr>
          <p:cNvPr id="22" name="Graphic 21">
            <a:extLst>
              <a:ext uri="{FF2B5EF4-FFF2-40B4-BE49-F238E27FC236}">
                <a16:creationId xmlns:a16="http://schemas.microsoft.com/office/drawing/2014/main" id="{C65024F0-F7EB-ED3F-C004-AEC9E616648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268965"/>
            <a:ext cx="2305141" cy="1076343"/>
          </a:xfrm>
          <a:prstGeom prst="rect">
            <a:avLst/>
          </a:prstGeom>
        </p:spPr>
      </p:pic>
      <p:sp>
        <p:nvSpPr>
          <p:cNvPr id="23" name="Slide Number Placeholder 4">
            <a:extLst>
              <a:ext uri="{FF2B5EF4-FFF2-40B4-BE49-F238E27FC236}">
                <a16:creationId xmlns:a16="http://schemas.microsoft.com/office/drawing/2014/main" id="{B84DBC76-6A14-2CDF-D367-EFF42B85F1A2}"/>
              </a:ext>
            </a:extLst>
          </p:cNvPr>
          <p:cNvSpPr txBox="1">
            <a:spLocks/>
          </p:cNvSpPr>
          <p:nvPr/>
        </p:nvSpPr>
        <p:spPr>
          <a:xfrm>
            <a:off x="11292115" y="6323077"/>
            <a:ext cx="8968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914377">
              <a:spcAft>
                <a:spcPts val="600"/>
              </a:spcAft>
              <a:defRPr/>
            </a:pPr>
            <a:r>
              <a:rPr lang="en-US" sz="1600" dirty="0">
                <a:solidFill>
                  <a:srgbClr val="44546A"/>
                </a:solidFill>
              </a:rPr>
              <a:t>1 - </a:t>
            </a:r>
            <a:fld id="{5243D4E2-DDE0-4C06-B5FB-826A4756DCAD}" type="slidenum">
              <a:rPr lang="en-US" sz="1600">
                <a:solidFill>
                  <a:srgbClr val="44546A"/>
                </a:solidFill>
              </a:rPr>
              <a:pPr defTabSz="914377">
                <a:spcAft>
                  <a:spcPts val="600"/>
                </a:spcAft>
                <a:defRPr/>
              </a:pPr>
              <a:t>10</a:t>
            </a:fld>
            <a:endParaRPr lang="en-US" sz="1600" dirty="0">
              <a:solidFill>
                <a:srgbClr val="44546A"/>
              </a:solidFill>
            </a:endParaRPr>
          </a:p>
        </p:txBody>
      </p:sp>
      <p:sp>
        <p:nvSpPr>
          <p:cNvPr id="15" name="Rectangle 14">
            <a:extLst>
              <a:ext uri="{FF2B5EF4-FFF2-40B4-BE49-F238E27FC236}">
                <a16:creationId xmlns:a16="http://schemas.microsoft.com/office/drawing/2014/main" id="{DE5D2B02-220C-3036-673B-1043C33FFE04}"/>
              </a:ext>
            </a:extLst>
          </p:cNvPr>
          <p:cNvSpPr/>
          <p:nvPr/>
        </p:nvSpPr>
        <p:spPr>
          <a:xfrm>
            <a:off x="869838" y="43609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a:extLst>
              <a:ext uri="{FF2B5EF4-FFF2-40B4-BE49-F238E27FC236}">
                <a16:creationId xmlns:a16="http://schemas.microsoft.com/office/drawing/2014/main" id="{77D3F271-B29B-2073-5E8F-EFA6EEA73516}"/>
              </a:ext>
            </a:extLst>
          </p:cNvPr>
          <p:cNvGrpSpPr/>
          <p:nvPr/>
        </p:nvGrpSpPr>
        <p:grpSpPr>
          <a:xfrm>
            <a:off x="892038" y="485585"/>
            <a:ext cx="1404457" cy="1096982"/>
            <a:chOff x="887030" y="385117"/>
            <a:chExt cx="1404457" cy="1096980"/>
          </a:xfrm>
        </p:grpSpPr>
        <p:sp>
          <p:nvSpPr>
            <p:cNvPr id="12" name="TextBox 11">
              <a:extLst>
                <a:ext uri="{FF2B5EF4-FFF2-40B4-BE49-F238E27FC236}">
                  <a16:creationId xmlns:a16="http://schemas.microsoft.com/office/drawing/2014/main" id="{6C9C5D40-8A3C-4F28-50B9-0557CD79302D}"/>
                </a:ext>
              </a:extLst>
            </p:cNvPr>
            <p:cNvSpPr txBox="1"/>
            <p:nvPr/>
          </p:nvSpPr>
          <p:spPr>
            <a:xfrm>
              <a:off x="887030" y="385117"/>
              <a:ext cx="1404457" cy="400109"/>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CD5FD8A8-C889-50FF-D293-EC1C792B9A02}"/>
                </a:ext>
              </a:extLst>
            </p:cNvPr>
            <p:cNvSpPr txBox="1"/>
            <p:nvPr/>
          </p:nvSpPr>
          <p:spPr>
            <a:xfrm>
              <a:off x="887030" y="651101"/>
              <a:ext cx="1360060" cy="830996"/>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00</a:t>
              </a:r>
              <a:endParaRPr lang="en-US" sz="1400" b="1" dirty="0">
                <a:solidFill>
                  <a:schemeClr val="bg1"/>
                </a:solidFill>
                <a:cs typeface="Times New Roman" panose="02020603050405020304" pitchFamily="18" charset="0"/>
              </a:endParaRPr>
            </a:p>
          </p:txBody>
        </p:sp>
      </p:grpSp>
      <p:sp>
        <p:nvSpPr>
          <p:cNvPr id="6" name="TextBox 5">
            <a:extLst>
              <a:ext uri="{FF2B5EF4-FFF2-40B4-BE49-F238E27FC236}">
                <a16:creationId xmlns:a16="http://schemas.microsoft.com/office/drawing/2014/main" id="{560C14C7-E58B-D9B0-AB3B-A8D124788DA9}"/>
              </a:ext>
            </a:extLst>
          </p:cNvPr>
          <p:cNvSpPr txBox="1"/>
          <p:nvPr/>
        </p:nvSpPr>
        <p:spPr>
          <a:xfrm>
            <a:off x="2312804" y="775798"/>
            <a:ext cx="7327538" cy="830997"/>
          </a:xfrm>
          <a:prstGeom prst="rect">
            <a:avLst/>
          </a:prstGeom>
          <a:noFill/>
        </p:spPr>
        <p:txBody>
          <a:bodyPr wrap="square" rtlCol="0">
            <a:spAutoFit/>
          </a:bodyPr>
          <a:lstStyle/>
          <a:p>
            <a:r>
              <a:rPr lang="en-US" sz="2400" b="1" dirty="0">
                <a:solidFill>
                  <a:srgbClr val="00B0F0"/>
                </a:solidFill>
                <a:cs typeface="Alexandria" charset="0"/>
              </a:rPr>
              <a:t>Why Project Monitoring Matters? </a:t>
            </a:r>
          </a:p>
          <a:p>
            <a:r>
              <a:rPr lang="en-US" sz="2400" b="1" dirty="0">
                <a:solidFill>
                  <a:srgbClr val="00B0F0"/>
                </a:solidFill>
                <a:cs typeface="+mj-cs"/>
              </a:rPr>
              <a:t> </a:t>
            </a:r>
            <a:endParaRPr lang="ar-EG" sz="2400" b="1" dirty="0">
              <a:solidFill>
                <a:srgbClr val="00B0F0"/>
              </a:solidFill>
              <a:cs typeface="+mj-cs"/>
            </a:endParaRPr>
          </a:p>
        </p:txBody>
      </p:sp>
      <p:graphicFrame>
        <p:nvGraphicFramePr>
          <p:cNvPr id="5" name="Table 4">
            <a:extLst>
              <a:ext uri="{FF2B5EF4-FFF2-40B4-BE49-F238E27FC236}">
                <a16:creationId xmlns:a16="http://schemas.microsoft.com/office/drawing/2014/main" id="{9F92053E-376A-354C-5077-CC560F6CFCC9}"/>
              </a:ext>
            </a:extLst>
          </p:cNvPr>
          <p:cNvGraphicFramePr>
            <a:graphicFrameLocks noGrp="1"/>
          </p:cNvGraphicFramePr>
          <p:nvPr>
            <p:extLst>
              <p:ext uri="{D42A27DB-BD31-4B8C-83A1-F6EECF244321}">
                <p14:modId xmlns:p14="http://schemas.microsoft.com/office/powerpoint/2010/main" val="3389687168"/>
              </p:ext>
            </p:extLst>
          </p:nvPr>
        </p:nvGraphicFramePr>
        <p:xfrm>
          <a:off x="996010" y="1922755"/>
          <a:ext cx="9961126" cy="4183676"/>
        </p:xfrm>
        <a:graphic>
          <a:graphicData uri="http://schemas.openxmlformats.org/drawingml/2006/table">
            <a:tbl>
              <a:tblPr firstRow="1" bandRow="1">
                <a:tableStyleId>{2D5ABB26-0587-4C30-8999-92F81FD0307C}</a:tableStyleId>
              </a:tblPr>
              <a:tblGrid>
                <a:gridCol w="4980563">
                  <a:extLst>
                    <a:ext uri="{9D8B030D-6E8A-4147-A177-3AD203B41FA5}">
                      <a16:colId xmlns:a16="http://schemas.microsoft.com/office/drawing/2014/main" val="2979163241"/>
                    </a:ext>
                  </a:extLst>
                </a:gridCol>
                <a:gridCol w="4980563">
                  <a:extLst>
                    <a:ext uri="{9D8B030D-6E8A-4147-A177-3AD203B41FA5}">
                      <a16:colId xmlns:a16="http://schemas.microsoft.com/office/drawing/2014/main" val="1047504820"/>
                    </a:ext>
                  </a:extLst>
                </a:gridCol>
              </a:tblGrid>
              <a:tr h="4183676">
                <a:tc>
                  <a:txBody>
                    <a:bodyPr/>
                    <a:lstStyle/>
                    <a:p>
                      <a:endParaRPr lang="ar-SY" dirty="0"/>
                    </a:p>
                    <a:p>
                      <a:endParaRPr lang="ar-SY" dirty="0"/>
                    </a:p>
                    <a:p>
                      <a:endParaRPr lang="ar-SY" sz="2400" dirty="0"/>
                    </a:p>
                    <a:p>
                      <a:r>
                        <a:rPr lang="en-US" sz="2400" dirty="0"/>
                        <a:t>Robust Monitoring Improves Performance by 30-40%</a:t>
                      </a:r>
                    </a:p>
                    <a:p>
                      <a:r>
                        <a:rPr lang="en-US" sz="2800" b="1" kern="0" dirty="0">
                          <a:solidFill>
                            <a:srgbClr val="0070C0"/>
                          </a:solidFill>
                          <a:latin typeface="+mn-lt"/>
                          <a:ea typeface="+mn-ea"/>
                          <a:cs typeface="Times New Roman" panose="02020603050405020304" pitchFamily="18" charset="0"/>
                        </a:rPr>
                        <a:t>Key benefit: </a:t>
                      </a:r>
                    </a:p>
                    <a:p>
                      <a:r>
                        <a:rPr lang="en-US" sz="2400" dirty="0"/>
                        <a:t>30-40% Better</a:t>
                      </a:r>
                    </a:p>
                    <a:p>
                      <a:r>
                        <a:rPr lang="en-US" sz="2400" dirty="0"/>
                        <a:t>Performance   (PMI Research)</a:t>
                      </a:r>
                    </a:p>
                    <a:p>
                      <a:endParaRPr lang="en-US" dirty="0"/>
                    </a:p>
                    <a:p>
                      <a:pPr marL="0" indent="0">
                        <a:buFont typeface="Wingdings" panose="05000000000000000000" pitchFamily="2" charset="2"/>
                        <a:buNone/>
                      </a:pPr>
                      <a:endParaRPr lang="en-US" dirty="0"/>
                    </a:p>
                  </a:txBody>
                  <a:tcPr/>
                </a:tc>
                <a:tc>
                  <a:txBody>
                    <a:bodyPr/>
                    <a:lstStyle/>
                    <a:p>
                      <a:endParaRPr lang="en-US" dirty="0"/>
                    </a:p>
                  </a:txBody>
                  <a:tcPr/>
                </a:tc>
                <a:extLst>
                  <a:ext uri="{0D108BD9-81ED-4DB2-BD59-A6C34878D82A}">
                    <a16:rowId xmlns:a16="http://schemas.microsoft.com/office/drawing/2014/main" val="1217395964"/>
                  </a:ext>
                </a:extLst>
              </a:tr>
            </a:tbl>
          </a:graphicData>
        </a:graphic>
      </p:graphicFrame>
      <p:pic>
        <p:nvPicPr>
          <p:cNvPr id="8" name="Picture 7">
            <a:extLst>
              <a:ext uri="{FF2B5EF4-FFF2-40B4-BE49-F238E27FC236}">
                <a16:creationId xmlns:a16="http://schemas.microsoft.com/office/drawing/2014/main" id="{4D0D54A1-ED1C-84D1-6875-899145323A6D}"/>
              </a:ext>
            </a:extLst>
          </p:cNvPr>
          <p:cNvPicPr>
            <a:picLocks noChangeAspect="1"/>
          </p:cNvPicPr>
          <p:nvPr/>
        </p:nvPicPr>
        <p:blipFill>
          <a:blip r:embed="rId4"/>
          <a:srcRect l="58804" t="39433" r="16622" b="22553"/>
          <a:stretch>
            <a:fillRect/>
          </a:stretch>
        </p:blipFill>
        <p:spPr>
          <a:xfrm>
            <a:off x="5804453" y="1837917"/>
            <a:ext cx="5391538" cy="4521295"/>
          </a:xfrm>
          <a:prstGeom prst="rect">
            <a:avLst/>
          </a:prstGeom>
        </p:spPr>
      </p:pic>
    </p:spTree>
    <p:extLst>
      <p:ext uri="{BB962C8B-B14F-4D97-AF65-F5344CB8AC3E}">
        <p14:creationId xmlns:p14="http://schemas.microsoft.com/office/powerpoint/2010/main" val="23781201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1450927" y="1763832"/>
            <a:ext cx="9768016" cy="48969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dirty="0" err="1"/>
              <a:t>فا</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5" name="Rectangle 14"/>
          <p:cNvSpPr/>
          <p:nvPr/>
        </p:nvSpPr>
        <p:spPr>
          <a:xfrm>
            <a:off x="694780" y="5720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grpSp>
        <p:nvGrpSpPr>
          <p:cNvPr id="11" name="Group 10"/>
          <p:cNvGrpSpPr/>
          <p:nvPr/>
        </p:nvGrpSpPr>
        <p:grpSpPr>
          <a:xfrm>
            <a:off x="675526" y="632354"/>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00</a:t>
              </a:r>
              <a:endParaRPr lang="en-US" sz="1400" b="1" dirty="0">
                <a:solidFill>
                  <a:schemeClr val="bg1"/>
                </a:solidFill>
                <a:cs typeface="Times New Roman" panose="02020603050405020304" pitchFamily="18" charset="0"/>
              </a:endParaRPr>
            </a:p>
          </p:txBody>
        </p:sp>
      </p:grpSp>
      <p:pic>
        <p:nvPicPr>
          <p:cNvPr id="16" name="Picture 15">
            <a:extLst>
              <a:ext uri="{FF2B5EF4-FFF2-40B4-BE49-F238E27FC236}">
                <a16:creationId xmlns:a16="http://schemas.microsoft.com/office/drawing/2014/main" id="{30D33313-889E-4C70-8CB6-4FB31E537B26}"/>
              </a:ext>
            </a:extLst>
          </p:cNvPr>
          <p:cNvPicPr>
            <a:picLocks noChangeAspect="1"/>
          </p:cNvPicPr>
          <p:nvPr/>
        </p:nvPicPr>
        <p:blipFill rotWithShape="1">
          <a:blip r:embed="rId3">
            <a:extLst>
              <a:ext uri="{28A0092B-C50C-407E-A947-70E740481C1C}">
                <a14:useLocalDpi xmlns:a14="http://schemas.microsoft.com/office/drawing/2010/main" val="0"/>
              </a:ext>
            </a:extLst>
          </a:blip>
          <a:srcRect l="15499" r="15347" b="7692"/>
          <a:stretch/>
        </p:blipFill>
        <p:spPr>
          <a:xfrm>
            <a:off x="7875328" y="3041459"/>
            <a:ext cx="1152128" cy="864096"/>
          </a:xfrm>
          <a:prstGeom prst="rect">
            <a:avLst/>
          </a:prstGeom>
        </p:spPr>
      </p:pic>
      <p:pic>
        <p:nvPicPr>
          <p:cNvPr id="17" name="Picture 16">
            <a:extLst>
              <a:ext uri="{FF2B5EF4-FFF2-40B4-BE49-F238E27FC236}">
                <a16:creationId xmlns:a16="http://schemas.microsoft.com/office/drawing/2014/main" id="{292CFB4D-8AA5-4DE8-8963-246FD5054CFA}"/>
              </a:ext>
            </a:extLst>
          </p:cNvPr>
          <p:cNvPicPr>
            <a:picLocks noChangeAspect="1"/>
          </p:cNvPicPr>
          <p:nvPr/>
        </p:nvPicPr>
        <p:blipFill rotWithShape="1">
          <a:blip r:embed="rId3">
            <a:extLst>
              <a:ext uri="{28A0092B-C50C-407E-A947-70E740481C1C}">
                <a14:useLocalDpi xmlns:a14="http://schemas.microsoft.com/office/drawing/2010/main" val="0"/>
              </a:ext>
            </a:extLst>
          </a:blip>
          <a:srcRect l="15499" r="15347" b="7692"/>
          <a:stretch/>
        </p:blipFill>
        <p:spPr>
          <a:xfrm>
            <a:off x="5238846" y="3064431"/>
            <a:ext cx="1152128" cy="864096"/>
          </a:xfrm>
          <a:prstGeom prst="rect">
            <a:avLst/>
          </a:prstGeom>
        </p:spPr>
      </p:pic>
      <p:pic>
        <p:nvPicPr>
          <p:cNvPr id="18" name="Picture 17">
            <a:extLst>
              <a:ext uri="{FF2B5EF4-FFF2-40B4-BE49-F238E27FC236}">
                <a16:creationId xmlns:a16="http://schemas.microsoft.com/office/drawing/2014/main" id="{A9BA1FE8-EF54-4678-8B90-EEA7E843A0C5}"/>
              </a:ext>
            </a:extLst>
          </p:cNvPr>
          <p:cNvPicPr>
            <a:picLocks noChangeAspect="1"/>
          </p:cNvPicPr>
          <p:nvPr/>
        </p:nvPicPr>
        <p:blipFill rotWithShape="1">
          <a:blip r:embed="rId3">
            <a:extLst>
              <a:ext uri="{28A0092B-C50C-407E-A947-70E740481C1C}">
                <a14:useLocalDpi xmlns:a14="http://schemas.microsoft.com/office/drawing/2010/main" val="0"/>
              </a:ext>
            </a:extLst>
          </a:blip>
          <a:srcRect l="15499" r="15347" b="7692"/>
          <a:stretch/>
        </p:blipFill>
        <p:spPr>
          <a:xfrm>
            <a:off x="6557087" y="3064431"/>
            <a:ext cx="1152128" cy="864096"/>
          </a:xfrm>
          <a:prstGeom prst="rect">
            <a:avLst/>
          </a:prstGeom>
        </p:spPr>
      </p:pic>
      <p:pic>
        <p:nvPicPr>
          <p:cNvPr id="19" name="Picture 18">
            <a:extLst>
              <a:ext uri="{FF2B5EF4-FFF2-40B4-BE49-F238E27FC236}">
                <a16:creationId xmlns:a16="http://schemas.microsoft.com/office/drawing/2014/main" id="{12208337-E5BD-4F3D-AA88-44706B72F89D}"/>
              </a:ext>
            </a:extLst>
          </p:cNvPr>
          <p:cNvPicPr>
            <a:picLocks noChangeAspect="1"/>
          </p:cNvPicPr>
          <p:nvPr/>
        </p:nvPicPr>
        <p:blipFill rotWithShape="1">
          <a:blip r:embed="rId3">
            <a:extLst>
              <a:ext uri="{28A0092B-C50C-407E-A947-70E740481C1C}">
                <a14:useLocalDpi xmlns:a14="http://schemas.microsoft.com/office/drawing/2010/main" val="0"/>
              </a:ext>
            </a:extLst>
          </a:blip>
          <a:srcRect l="15499" r="15347" b="7692"/>
          <a:stretch/>
        </p:blipFill>
        <p:spPr>
          <a:xfrm>
            <a:off x="3772369" y="3064431"/>
            <a:ext cx="1152128" cy="864096"/>
          </a:xfrm>
          <a:prstGeom prst="rect">
            <a:avLst/>
          </a:prstGeom>
        </p:spPr>
      </p:pic>
      <p:pic>
        <p:nvPicPr>
          <p:cNvPr id="20" name="Picture 19">
            <a:extLst>
              <a:ext uri="{FF2B5EF4-FFF2-40B4-BE49-F238E27FC236}">
                <a16:creationId xmlns:a16="http://schemas.microsoft.com/office/drawing/2014/main" id="{2143EEBB-A041-442D-B05E-263083E136D4}"/>
              </a:ext>
            </a:extLst>
          </p:cNvPr>
          <p:cNvPicPr>
            <a:picLocks noChangeAspect="1"/>
          </p:cNvPicPr>
          <p:nvPr/>
        </p:nvPicPr>
        <p:blipFill rotWithShape="1">
          <a:blip r:embed="rId3">
            <a:extLst>
              <a:ext uri="{28A0092B-C50C-407E-A947-70E740481C1C}">
                <a14:useLocalDpi xmlns:a14="http://schemas.microsoft.com/office/drawing/2010/main" val="0"/>
              </a:ext>
            </a:extLst>
          </a:blip>
          <a:srcRect l="15499" r="15347" b="7692"/>
          <a:stretch/>
        </p:blipFill>
        <p:spPr>
          <a:xfrm>
            <a:off x="2319664" y="3067237"/>
            <a:ext cx="1152128" cy="864096"/>
          </a:xfrm>
          <a:prstGeom prst="rect">
            <a:avLst/>
          </a:prstGeom>
        </p:spPr>
      </p:pic>
      <p:pic>
        <p:nvPicPr>
          <p:cNvPr id="21" name="Picture 20">
            <a:extLst>
              <a:ext uri="{FF2B5EF4-FFF2-40B4-BE49-F238E27FC236}">
                <a16:creationId xmlns:a16="http://schemas.microsoft.com/office/drawing/2014/main" id="{F128589F-D1EE-4A0F-B674-81F877D6F0AB}"/>
              </a:ext>
            </a:extLst>
          </p:cNvPr>
          <p:cNvPicPr>
            <a:picLocks noChangeAspect="1"/>
          </p:cNvPicPr>
          <p:nvPr/>
        </p:nvPicPr>
        <p:blipFill rotWithShape="1">
          <a:blip r:embed="rId3">
            <a:extLst>
              <a:ext uri="{28A0092B-C50C-407E-A947-70E740481C1C}">
                <a14:useLocalDpi xmlns:a14="http://schemas.microsoft.com/office/drawing/2010/main" val="0"/>
              </a:ext>
            </a:extLst>
          </a:blip>
          <a:srcRect l="15499" r="15347" b="7692"/>
          <a:stretch/>
        </p:blipFill>
        <p:spPr>
          <a:xfrm>
            <a:off x="7875328" y="4119216"/>
            <a:ext cx="1152128" cy="864096"/>
          </a:xfrm>
          <a:prstGeom prst="rect">
            <a:avLst/>
          </a:prstGeom>
        </p:spPr>
      </p:pic>
      <p:pic>
        <p:nvPicPr>
          <p:cNvPr id="24" name="Picture 23">
            <a:extLst>
              <a:ext uri="{FF2B5EF4-FFF2-40B4-BE49-F238E27FC236}">
                <a16:creationId xmlns:a16="http://schemas.microsoft.com/office/drawing/2014/main" id="{1C90773F-3414-48ED-9CAD-0D75EB664BA7}"/>
              </a:ext>
            </a:extLst>
          </p:cNvPr>
          <p:cNvPicPr>
            <a:picLocks noChangeAspect="1"/>
          </p:cNvPicPr>
          <p:nvPr/>
        </p:nvPicPr>
        <p:blipFill rotWithShape="1">
          <a:blip r:embed="rId3">
            <a:extLst>
              <a:ext uri="{28A0092B-C50C-407E-A947-70E740481C1C}">
                <a14:useLocalDpi xmlns:a14="http://schemas.microsoft.com/office/drawing/2010/main" val="0"/>
              </a:ext>
            </a:extLst>
          </a:blip>
          <a:srcRect l="15499" r="15347" b="7692"/>
          <a:stretch/>
        </p:blipFill>
        <p:spPr>
          <a:xfrm>
            <a:off x="6557087" y="4171001"/>
            <a:ext cx="1152128" cy="864096"/>
          </a:xfrm>
          <a:prstGeom prst="rect">
            <a:avLst/>
          </a:prstGeom>
        </p:spPr>
      </p:pic>
      <p:pic>
        <p:nvPicPr>
          <p:cNvPr id="25" name="Picture 24">
            <a:extLst>
              <a:ext uri="{FF2B5EF4-FFF2-40B4-BE49-F238E27FC236}">
                <a16:creationId xmlns:a16="http://schemas.microsoft.com/office/drawing/2014/main" id="{8F34B613-15BF-4B9A-BD91-7C7A6E343F16}"/>
              </a:ext>
            </a:extLst>
          </p:cNvPr>
          <p:cNvPicPr>
            <a:picLocks noChangeAspect="1"/>
          </p:cNvPicPr>
          <p:nvPr/>
        </p:nvPicPr>
        <p:blipFill rotWithShape="1">
          <a:blip r:embed="rId3">
            <a:extLst>
              <a:ext uri="{28A0092B-C50C-407E-A947-70E740481C1C}">
                <a14:useLocalDpi xmlns:a14="http://schemas.microsoft.com/office/drawing/2010/main" val="0"/>
              </a:ext>
            </a:extLst>
          </a:blip>
          <a:srcRect l="15499" r="15347" b="7692"/>
          <a:stretch/>
        </p:blipFill>
        <p:spPr>
          <a:xfrm>
            <a:off x="5238846" y="4171001"/>
            <a:ext cx="1152128" cy="864096"/>
          </a:xfrm>
          <a:prstGeom prst="rect">
            <a:avLst/>
          </a:prstGeom>
        </p:spPr>
      </p:pic>
      <p:pic>
        <p:nvPicPr>
          <p:cNvPr id="26" name="Picture 25">
            <a:extLst>
              <a:ext uri="{FF2B5EF4-FFF2-40B4-BE49-F238E27FC236}">
                <a16:creationId xmlns:a16="http://schemas.microsoft.com/office/drawing/2014/main" id="{0EA02318-6869-4BD3-8F3F-637BA1D47095}"/>
              </a:ext>
            </a:extLst>
          </p:cNvPr>
          <p:cNvPicPr>
            <a:picLocks noChangeAspect="1"/>
          </p:cNvPicPr>
          <p:nvPr/>
        </p:nvPicPr>
        <p:blipFill rotWithShape="1">
          <a:blip r:embed="rId3">
            <a:extLst>
              <a:ext uri="{28A0092B-C50C-407E-A947-70E740481C1C}">
                <a14:useLocalDpi xmlns:a14="http://schemas.microsoft.com/office/drawing/2010/main" val="0"/>
              </a:ext>
            </a:extLst>
          </a:blip>
          <a:srcRect l="15499" r="15347" b="7692"/>
          <a:stretch/>
        </p:blipFill>
        <p:spPr>
          <a:xfrm>
            <a:off x="3772369" y="4204173"/>
            <a:ext cx="1152128" cy="864096"/>
          </a:xfrm>
          <a:prstGeom prst="rect">
            <a:avLst/>
          </a:prstGeom>
        </p:spPr>
      </p:pic>
      <p:pic>
        <p:nvPicPr>
          <p:cNvPr id="27" name="Picture 26">
            <a:extLst>
              <a:ext uri="{FF2B5EF4-FFF2-40B4-BE49-F238E27FC236}">
                <a16:creationId xmlns:a16="http://schemas.microsoft.com/office/drawing/2014/main" id="{B7B3C66A-F78E-4986-BDD8-88EDFD8A0B06}"/>
              </a:ext>
            </a:extLst>
          </p:cNvPr>
          <p:cNvPicPr>
            <a:picLocks noChangeAspect="1"/>
          </p:cNvPicPr>
          <p:nvPr/>
        </p:nvPicPr>
        <p:blipFill rotWithShape="1">
          <a:blip r:embed="rId3">
            <a:extLst>
              <a:ext uri="{28A0092B-C50C-407E-A947-70E740481C1C}">
                <a14:useLocalDpi xmlns:a14="http://schemas.microsoft.com/office/drawing/2010/main" val="0"/>
              </a:ext>
            </a:extLst>
          </a:blip>
          <a:srcRect l="15499" r="15347" b="7692"/>
          <a:stretch/>
        </p:blipFill>
        <p:spPr>
          <a:xfrm>
            <a:off x="2299769" y="4171001"/>
            <a:ext cx="1152128" cy="864096"/>
          </a:xfrm>
          <a:prstGeom prst="rect">
            <a:avLst/>
          </a:prstGeom>
        </p:spPr>
      </p:pic>
      <p:sp>
        <p:nvSpPr>
          <p:cNvPr id="30" name="Rounded Rectangle 4">
            <a:extLst>
              <a:ext uri="{FF2B5EF4-FFF2-40B4-BE49-F238E27FC236}">
                <a16:creationId xmlns:a16="http://schemas.microsoft.com/office/drawing/2014/main" id="{E1609012-DDFB-4A41-BCD4-4E99128E58DA}"/>
              </a:ext>
            </a:extLst>
          </p:cNvPr>
          <p:cNvSpPr txBox="1"/>
          <p:nvPr/>
        </p:nvSpPr>
        <p:spPr>
          <a:xfrm>
            <a:off x="1876651" y="1933239"/>
            <a:ext cx="8058074" cy="1143927"/>
          </a:xfrm>
          <a:prstGeom prst="rect">
            <a:avLst/>
          </a:prstGeom>
          <a:noFill/>
          <a:ln>
            <a:noFill/>
          </a:ln>
          <a:effectLst/>
        </p:spPr>
        <p:txBody>
          <a:bodyPr spcFirstLastPara="0" vert="horz" wrap="square" lIns="121920" tIns="121920" rIns="121920" bIns="121920" numCol="1" spcCol="1270" anchor="ctr" anchorCtr="0">
            <a:noAutofit/>
          </a:bodyPr>
          <a:lstStyle/>
          <a:p>
            <a:pPr lvl="0" defTabSz="1422400" rtl="1">
              <a:lnSpc>
                <a:spcPct val="90000"/>
              </a:lnSpc>
              <a:spcBef>
                <a:spcPct val="0"/>
              </a:spcBef>
              <a:spcAft>
                <a:spcPct val="35000"/>
              </a:spcAft>
              <a:defRPr/>
            </a:pPr>
            <a:r>
              <a:rPr lang="ar-AE" sz="2400" b="1" kern="0" dirty="0">
                <a:solidFill>
                  <a:srgbClr val="0070C0"/>
                </a:solidFill>
                <a:cs typeface="Times New Roman" panose="02020603050405020304" pitchFamily="18" charset="0"/>
              </a:rPr>
              <a:t> </a:t>
            </a:r>
            <a:r>
              <a:rPr lang="en-US" sz="2400" b="1" kern="0" dirty="0">
                <a:solidFill>
                  <a:srgbClr val="0070C0"/>
                </a:solidFill>
                <a:cs typeface="Times New Roman" panose="02020603050405020304" pitchFamily="18" charset="0"/>
              </a:rPr>
              <a:t>The requirement is to deliver ten tables in ten days at a cost of one thousand per table</a:t>
            </a:r>
            <a:endParaRPr lang="ar-SY" sz="2400" b="1" kern="0" dirty="0">
              <a:solidFill>
                <a:srgbClr val="0070C0"/>
              </a:solidFill>
              <a:cs typeface="Times New Roman" panose="02020603050405020304" pitchFamily="18" charset="0"/>
            </a:endParaRPr>
          </a:p>
        </p:txBody>
      </p:sp>
      <p:sp>
        <p:nvSpPr>
          <p:cNvPr id="2" name="TextBox 1">
            <a:extLst>
              <a:ext uri="{FF2B5EF4-FFF2-40B4-BE49-F238E27FC236}">
                <a16:creationId xmlns:a16="http://schemas.microsoft.com/office/drawing/2014/main" id="{B6465E7A-1016-C97E-897B-C15BB6062240}"/>
              </a:ext>
            </a:extLst>
          </p:cNvPr>
          <p:cNvSpPr txBox="1"/>
          <p:nvPr/>
        </p:nvSpPr>
        <p:spPr>
          <a:xfrm>
            <a:off x="2111952" y="5844448"/>
            <a:ext cx="9180163" cy="461665"/>
          </a:xfrm>
          <a:prstGeom prst="rect">
            <a:avLst/>
          </a:prstGeom>
          <a:noFill/>
        </p:spPr>
        <p:txBody>
          <a:bodyPr wrap="square" rtlCol="0">
            <a:spAutoFit/>
          </a:bodyPr>
          <a:lstStyle/>
          <a:p>
            <a:r>
              <a:rPr lang="en-US" sz="2400" b="1" kern="0" dirty="0">
                <a:solidFill>
                  <a:srgbClr val="0070C0"/>
                </a:solidFill>
                <a:cs typeface="Times New Roman" panose="02020603050405020304" pitchFamily="18" charset="0"/>
              </a:rPr>
              <a:t>As a result, one table is delivered daily at a unit cost of one thousand</a:t>
            </a:r>
          </a:p>
        </p:txBody>
      </p:sp>
      <p:sp>
        <p:nvSpPr>
          <p:cNvPr id="3" name="TextBox 2">
            <a:extLst>
              <a:ext uri="{FF2B5EF4-FFF2-40B4-BE49-F238E27FC236}">
                <a16:creationId xmlns:a16="http://schemas.microsoft.com/office/drawing/2014/main" id="{10B06EE5-CA20-C25A-7B11-50548CD24900}"/>
              </a:ext>
            </a:extLst>
          </p:cNvPr>
          <p:cNvSpPr txBox="1"/>
          <p:nvPr/>
        </p:nvSpPr>
        <p:spPr>
          <a:xfrm>
            <a:off x="2278140" y="917370"/>
            <a:ext cx="7327538" cy="830997"/>
          </a:xfrm>
          <a:prstGeom prst="rect">
            <a:avLst/>
          </a:prstGeom>
          <a:noFill/>
        </p:spPr>
        <p:txBody>
          <a:bodyPr wrap="square" rtlCol="0">
            <a:spAutoFit/>
          </a:bodyPr>
          <a:lstStyle/>
          <a:p>
            <a:r>
              <a:rPr lang="en-US" sz="2400" b="1" dirty="0">
                <a:solidFill>
                  <a:srgbClr val="00B0F0"/>
                </a:solidFill>
              </a:rPr>
              <a:t>Case study  </a:t>
            </a:r>
          </a:p>
          <a:p>
            <a:r>
              <a:rPr lang="en-US" sz="2400" b="1" dirty="0">
                <a:solidFill>
                  <a:srgbClr val="00B0F0"/>
                </a:solidFill>
                <a:cs typeface="+mj-cs"/>
              </a:rPr>
              <a:t> </a:t>
            </a:r>
            <a:endParaRPr lang="ar-EG" sz="2400" b="1" dirty="0">
              <a:solidFill>
                <a:srgbClr val="00B0F0"/>
              </a:solidFill>
              <a:cs typeface="+mj-cs"/>
            </a:endParaRPr>
          </a:p>
        </p:txBody>
      </p:sp>
    </p:spTree>
    <p:extLst>
      <p:ext uri="{BB962C8B-B14F-4D97-AF65-F5344CB8AC3E}">
        <p14:creationId xmlns:p14="http://schemas.microsoft.com/office/powerpoint/2010/main" val="3894590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439271" y="1282436"/>
            <a:ext cx="10852844" cy="494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5" name="Rectangle 14"/>
          <p:cNvSpPr/>
          <p:nvPr/>
        </p:nvSpPr>
        <p:spPr>
          <a:xfrm>
            <a:off x="755944" y="4452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grpSp>
        <p:nvGrpSpPr>
          <p:cNvPr id="11" name="Group 10"/>
          <p:cNvGrpSpPr/>
          <p:nvPr/>
        </p:nvGrpSpPr>
        <p:grpSpPr>
          <a:xfrm>
            <a:off x="769592" y="176780"/>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00</a:t>
              </a:r>
              <a:endParaRPr lang="en-US" sz="1400" b="1" dirty="0">
                <a:solidFill>
                  <a:schemeClr val="bg1"/>
                </a:solidFill>
                <a:cs typeface="Times New Roman" panose="02020603050405020304" pitchFamily="18" charset="0"/>
              </a:endParaRPr>
            </a:p>
          </p:txBody>
        </p:sp>
      </p:grpSp>
      <p:pic>
        <p:nvPicPr>
          <p:cNvPr id="16" name="Picture 15">
            <a:extLst>
              <a:ext uri="{FF2B5EF4-FFF2-40B4-BE49-F238E27FC236}">
                <a16:creationId xmlns:a16="http://schemas.microsoft.com/office/drawing/2014/main" id="{1A5E2157-06AE-4EBC-AAEC-128DC6D0DBD3}"/>
              </a:ext>
            </a:extLst>
          </p:cNvPr>
          <p:cNvPicPr>
            <a:picLocks noChangeAspect="1"/>
          </p:cNvPicPr>
          <p:nvPr/>
        </p:nvPicPr>
        <p:blipFill rotWithShape="1">
          <a:blip r:embed="rId3">
            <a:extLst>
              <a:ext uri="{28A0092B-C50C-407E-A947-70E740481C1C}">
                <a14:useLocalDpi xmlns:a14="http://schemas.microsoft.com/office/drawing/2010/main" val="0"/>
              </a:ext>
            </a:extLst>
          </a:blip>
          <a:srcRect l="15499" r="15347" b="7692"/>
          <a:stretch/>
        </p:blipFill>
        <p:spPr>
          <a:xfrm>
            <a:off x="8550071" y="4138427"/>
            <a:ext cx="1152128" cy="864096"/>
          </a:xfrm>
          <a:prstGeom prst="rect">
            <a:avLst/>
          </a:prstGeom>
        </p:spPr>
      </p:pic>
      <p:pic>
        <p:nvPicPr>
          <p:cNvPr id="17" name="Picture 16">
            <a:extLst>
              <a:ext uri="{FF2B5EF4-FFF2-40B4-BE49-F238E27FC236}">
                <a16:creationId xmlns:a16="http://schemas.microsoft.com/office/drawing/2014/main" id="{BEBCDBB5-5F8D-451E-A0F4-46BD9FCF739F}"/>
              </a:ext>
            </a:extLst>
          </p:cNvPr>
          <p:cNvPicPr>
            <a:picLocks noChangeAspect="1"/>
          </p:cNvPicPr>
          <p:nvPr/>
        </p:nvPicPr>
        <p:blipFill rotWithShape="1">
          <a:blip r:embed="rId3">
            <a:extLst>
              <a:ext uri="{28A0092B-C50C-407E-A947-70E740481C1C}">
                <a14:useLocalDpi xmlns:a14="http://schemas.microsoft.com/office/drawing/2010/main" val="0"/>
              </a:ext>
            </a:extLst>
          </a:blip>
          <a:srcRect l="15499" r="15347" b="7692"/>
          <a:stretch/>
        </p:blipFill>
        <p:spPr>
          <a:xfrm>
            <a:off x="3108714" y="4138427"/>
            <a:ext cx="1152128" cy="864096"/>
          </a:xfrm>
          <a:prstGeom prst="rect">
            <a:avLst/>
          </a:prstGeom>
        </p:spPr>
      </p:pic>
      <p:pic>
        <p:nvPicPr>
          <p:cNvPr id="18" name="Picture 17">
            <a:extLst>
              <a:ext uri="{FF2B5EF4-FFF2-40B4-BE49-F238E27FC236}">
                <a16:creationId xmlns:a16="http://schemas.microsoft.com/office/drawing/2014/main" id="{E0248233-CE6E-4616-8E7F-24ABDF2115AF}"/>
              </a:ext>
            </a:extLst>
          </p:cNvPr>
          <p:cNvPicPr>
            <a:picLocks noChangeAspect="1"/>
          </p:cNvPicPr>
          <p:nvPr/>
        </p:nvPicPr>
        <p:blipFill rotWithShape="1">
          <a:blip r:embed="rId3">
            <a:extLst>
              <a:ext uri="{28A0092B-C50C-407E-A947-70E740481C1C}">
                <a14:useLocalDpi xmlns:a14="http://schemas.microsoft.com/office/drawing/2010/main" val="0"/>
              </a:ext>
            </a:extLst>
          </a:blip>
          <a:srcRect l="15499" r="15347" b="7692"/>
          <a:stretch/>
        </p:blipFill>
        <p:spPr>
          <a:xfrm>
            <a:off x="4877112" y="4138427"/>
            <a:ext cx="1152128" cy="864096"/>
          </a:xfrm>
          <a:prstGeom prst="rect">
            <a:avLst/>
          </a:prstGeom>
        </p:spPr>
      </p:pic>
      <p:pic>
        <p:nvPicPr>
          <p:cNvPr id="19" name="Picture 18">
            <a:extLst>
              <a:ext uri="{FF2B5EF4-FFF2-40B4-BE49-F238E27FC236}">
                <a16:creationId xmlns:a16="http://schemas.microsoft.com/office/drawing/2014/main" id="{1259FDE6-8FA3-4537-8901-3B43F6E10524}"/>
              </a:ext>
            </a:extLst>
          </p:cNvPr>
          <p:cNvPicPr>
            <a:picLocks noChangeAspect="1"/>
          </p:cNvPicPr>
          <p:nvPr/>
        </p:nvPicPr>
        <p:blipFill rotWithShape="1">
          <a:blip r:embed="rId3">
            <a:extLst>
              <a:ext uri="{28A0092B-C50C-407E-A947-70E740481C1C}">
                <a14:useLocalDpi xmlns:a14="http://schemas.microsoft.com/office/drawing/2010/main" val="0"/>
              </a:ext>
            </a:extLst>
          </a:blip>
          <a:srcRect l="15499" r="15347" b="7692"/>
          <a:stretch/>
        </p:blipFill>
        <p:spPr>
          <a:xfrm>
            <a:off x="6781673" y="4138660"/>
            <a:ext cx="1152128" cy="864096"/>
          </a:xfrm>
          <a:prstGeom prst="rect">
            <a:avLst/>
          </a:prstGeom>
        </p:spPr>
      </p:pic>
      <p:sp>
        <p:nvSpPr>
          <p:cNvPr id="2" name="Rounded Rectangle 4">
            <a:extLst>
              <a:ext uri="{FF2B5EF4-FFF2-40B4-BE49-F238E27FC236}">
                <a16:creationId xmlns:a16="http://schemas.microsoft.com/office/drawing/2014/main" id="{4B9399EF-F92A-46CA-4041-91EE6B896070}"/>
              </a:ext>
            </a:extLst>
          </p:cNvPr>
          <p:cNvSpPr txBox="1"/>
          <p:nvPr/>
        </p:nvSpPr>
        <p:spPr>
          <a:xfrm>
            <a:off x="2000203" y="2798047"/>
            <a:ext cx="8058074" cy="1143927"/>
          </a:xfrm>
          <a:prstGeom prst="rect">
            <a:avLst/>
          </a:prstGeom>
          <a:noFill/>
          <a:ln>
            <a:noFill/>
          </a:ln>
          <a:effectLst/>
        </p:spPr>
        <p:txBody>
          <a:bodyPr spcFirstLastPara="0" vert="horz" wrap="square" lIns="121920" tIns="121920" rIns="121920" bIns="121920" numCol="1" spcCol="1270" anchor="ctr" anchorCtr="0">
            <a:noAutofit/>
          </a:bodyPr>
          <a:lstStyle/>
          <a:p>
            <a:pPr lvl="0" defTabSz="1422400" rtl="1">
              <a:lnSpc>
                <a:spcPct val="90000"/>
              </a:lnSpc>
              <a:spcBef>
                <a:spcPct val="0"/>
              </a:spcBef>
              <a:spcAft>
                <a:spcPct val="35000"/>
              </a:spcAft>
              <a:defRPr/>
            </a:pPr>
            <a:r>
              <a:rPr lang="ar-AE" sz="2400" b="1" kern="0" dirty="0">
                <a:solidFill>
                  <a:srgbClr val="0070C0"/>
                </a:solidFill>
                <a:cs typeface="Times New Roman" panose="02020603050405020304" pitchFamily="18" charset="0"/>
              </a:rPr>
              <a:t> </a:t>
            </a:r>
            <a:r>
              <a:rPr lang="en-US" sz="2400" b="1" kern="0" dirty="0">
                <a:solidFill>
                  <a:srgbClr val="0070C0"/>
                </a:solidFill>
                <a:cs typeface="Times New Roman" panose="02020603050405020304" pitchFamily="18" charset="0"/>
              </a:rPr>
              <a:t>By day four, the planned completion is four tables at a cost of 4,000</a:t>
            </a:r>
            <a:endParaRPr lang="ar-SY" sz="2400" b="1" kern="0" dirty="0">
              <a:solidFill>
                <a:srgbClr val="0070C0"/>
              </a:solidFill>
              <a:cs typeface="Times New Roman" panose="02020603050405020304" pitchFamily="18" charset="0"/>
            </a:endParaRPr>
          </a:p>
        </p:txBody>
      </p:sp>
      <p:sp>
        <p:nvSpPr>
          <p:cNvPr id="3" name="TextBox 2">
            <a:extLst>
              <a:ext uri="{FF2B5EF4-FFF2-40B4-BE49-F238E27FC236}">
                <a16:creationId xmlns:a16="http://schemas.microsoft.com/office/drawing/2014/main" id="{61A5E2E3-3D68-B2CE-867F-E6D043297728}"/>
              </a:ext>
            </a:extLst>
          </p:cNvPr>
          <p:cNvSpPr txBox="1"/>
          <p:nvPr/>
        </p:nvSpPr>
        <p:spPr>
          <a:xfrm>
            <a:off x="2249032" y="268963"/>
            <a:ext cx="7327538" cy="830997"/>
          </a:xfrm>
          <a:prstGeom prst="rect">
            <a:avLst/>
          </a:prstGeom>
          <a:noFill/>
        </p:spPr>
        <p:txBody>
          <a:bodyPr wrap="square" rtlCol="0">
            <a:spAutoFit/>
          </a:bodyPr>
          <a:lstStyle/>
          <a:p>
            <a:r>
              <a:rPr lang="en-US" sz="2400" b="1" dirty="0">
                <a:solidFill>
                  <a:srgbClr val="00B0F0"/>
                </a:solidFill>
              </a:rPr>
              <a:t>Case study  </a:t>
            </a:r>
          </a:p>
          <a:p>
            <a:r>
              <a:rPr lang="en-US" sz="2400" b="1" dirty="0">
                <a:solidFill>
                  <a:srgbClr val="00B0F0"/>
                </a:solidFill>
                <a:cs typeface="+mj-cs"/>
              </a:rPr>
              <a:t> </a:t>
            </a:r>
            <a:endParaRPr lang="ar-EG" sz="2400" b="1" dirty="0">
              <a:solidFill>
                <a:srgbClr val="00B0F0"/>
              </a:solidFill>
              <a:cs typeface="+mj-cs"/>
            </a:endParaRPr>
          </a:p>
        </p:txBody>
      </p:sp>
    </p:spTree>
    <p:extLst>
      <p:ext uri="{BB962C8B-B14F-4D97-AF65-F5344CB8AC3E}">
        <p14:creationId xmlns:p14="http://schemas.microsoft.com/office/powerpoint/2010/main" val="6549119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439271" y="1282436"/>
            <a:ext cx="10852844" cy="494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5" name="Rectangle 14"/>
          <p:cNvSpPr/>
          <p:nvPr/>
        </p:nvSpPr>
        <p:spPr>
          <a:xfrm>
            <a:off x="747030" y="7425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grpSp>
        <p:nvGrpSpPr>
          <p:cNvPr id="11" name="Group 10"/>
          <p:cNvGrpSpPr/>
          <p:nvPr/>
        </p:nvGrpSpPr>
        <p:grpSpPr>
          <a:xfrm>
            <a:off x="716281" y="176780"/>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00</a:t>
              </a:r>
              <a:endParaRPr kumimoji="0" lang="en-US" sz="14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endParaRPr>
            </a:p>
          </p:txBody>
        </p:sp>
      </p:grpSp>
      <p:pic>
        <p:nvPicPr>
          <p:cNvPr id="9" name="Picture 8">
            <a:extLst>
              <a:ext uri="{FF2B5EF4-FFF2-40B4-BE49-F238E27FC236}">
                <a16:creationId xmlns:a16="http://schemas.microsoft.com/office/drawing/2014/main" id="{52D328CE-ADD0-4B59-94D8-E0013274F745}"/>
              </a:ext>
            </a:extLst>
          </p:cNvPr>
          <p:cNvPicPr>
            <a:picLocks noChangeAspect="1"/>
          </p:cNvPicPr>
          <p:nvPr/>
        </p:nvPicPr>
        <p:blipFill rotWithShape="1">
          <a:blip r:embed="rId3">
            <a:extLst>
              <a:ext uri="{28A0092B-C50C-407E-A947-70E740481C1C}">
                <a14:useLocalDpi xmlns:a14="http://schemas.microsoft.com/office/drawing/2010/main" val="0"/>
              </a:ext>
            </a:extLst>
          </a:blip>
          <a:srcRect l="15499" r="15347" b="7692"/>
          <a:stretch/>
        </p:blipFill>
        <p:spPr>
          <a:xfrm>
            <a:off x="7372219" y="4140313"/>
            <a:ext cx="1152128" cy="864096"/>
          </a:xfrm>
          <a:prstGeom prst="rect">
            <a:avLst/>
          </a:prstGeom>
        </p:spPr>
      </p:pic>
      <p:pic>
        <p:nvPicPr>
          <p:cNvPr id="10" name="Picture 9">
            <a:extLst>
              <a:ext uri="{FF2B5EF4-FFF2-40B4-BE49-F238E27FC236}">
                <a16:creationId xmlns:a16="http://schemas.microsoft.com/office/drawing/2014/main" id="{318F8F5B-2F3C-4E78-BCA4-4A3B3FE5A612}"/>
              </a:ext>
            </a:extLst>
          </p:cNvPr>
          <p:cNvPicPr>
            <a:picLocks noChangeAspect="1"/>
          </p:cNvPicPr>
          <p:nvPr/>
        </p:nvPicPr>
        <p:blipFill rotWithShape="1">
          <a:blip r:embed="rId3">
            <a:extLst>
              <a:ext uri="{28A0092B-C50C-407E-A947-70E740481C1C}">
                <a14:useLocalDpi xmlns:a14="http://schemas.microsoft.com/office/drawing/2010/main" val="0"/>
              </a:ext>
            </a:extLst>
          </a:blip>
          <a:srcRect l="15499" r="15347" b="7692"/>
          <a:stretch/>
        </p:blipFill>
        <p:spPr>
          <a:xfrm>
            <a:off x="3739372" y="4106273"/>
            <a:ext cx="1152128" cy="864096"/>
          </a:xfrm>
          <a:prstGeom prst="rect">
            <a:avLst/>
          </a:prstGeom>
        </p:spPr>
      </p:pic>
      <p:pic>
        <p:nvPicPr>
          <p:cNvPr id="16" name="Picture 15">
            <a:extLst>
              <a:ext uri="{FF2B5EF4-FFF2-40B4-BE49-F238E27FC236}">
                <a16:creationId xmlns:a16="http://schemas.microsoft.com/office/drawing/2014/main" id="{C82A5639-DD7E-4063-9028-3D00AF941D5A}"/>
              </a:ext>
            </a:extLst>
          </p:cNvPr>
          <p:cNvPicPr>
            <a:picLocks noChangeAspect="1"/>
          </p:cNvPicPr>
          <p:nvPr/>
        </p:nvPicPr>
        <p:blipFill rotWithShape="1">
          <a:blip r:embed="rId3">
            <a:extLst>
              <a:ext uri="{28A0092B-C50C-407E-A947-70E740481C1C}">
                <a14:useLocalDpi xmlns:a14="http://schemas.microsoft.com/office/drawing/2010/main" val="0"/>
              </a:ext>
            </a:extLst>
          </a:blip>
          <a:srcRect l="15499" r="15347" b="7692"/>
          <a:stretch/>
        </p:blipFill>
        <p:spPr>
          <a:xfrm>
            <a:off x="5519936" y="4140313"/>
            <a:ext cx="1152128" cy="864096"/>
          </a:xfrm>
          <a:prstGeom prst="rect">
            <a:avLst/>
          </a:prstGeom>
        </p:spPr>
      </p:pic>
      <p:sp>
        <p:nvSpPr>
          <p:cNvPr id="2" name="TextBox 1">
            <a:extLst>
              <a:ext uri="{FF2B5EF4-FFF2-40B4-BE49-F238E27FC236}">
                <a16:creationId xmlns:a16="http://schemas.microsoft.com/office/drawing/2014/main" id="{94485695-022C-17A8-82A4-F8BA7ABA65C3}"/>
              </a:ext>
            </a:extLst>
          </p:cNvPr>
          <p:cNvSpPr txBox="1"/>
          <p:nvPr/>
        </p:nvSpPr>
        <p:spPr>
          <a:xfrm>
            <a:off x="2320563" y="358834"/>
            <a:ext cx="7327538" cy="830997"/>
          </a:xfrm>
          <a:prstGeom prst="rect">
            <a:avLst/>
          </a:prstGeom>
          <a:noFill/>
        </p:spPr>
        <p:txBody>
          <a:bodyPr wrap="square" rtlCol="0">
            <a:spAutoFit/>
          </a:bodyPr>
          <a:lstStyle/>
          <a:p>
            <a:r>
              <a:rPr lang="en-US" sz="2400" b="1" dirty="0">
                <a:solidFill>
                  <a:srgbClr val="00B0F0"/>
                </a:solidFill>
              </a:rPr>
              <a:t>Case study  </a:t>
            </a:r>
          </a:p>
          <a:p>
            <a:r>
              <a:rPr lang="en-US" sz="2400" b="1" dirty="0">
                <a:solidFill>
                  <a:srgbClr val="00B0F0"/>
                </a:solidFill>
                <a:cs typeface="+mj-cs"/>
              </a:rPr>
              <a:t> </a:t>
            </a:r>
            <a:endParaRPr lang="ar-EG" sz="2400" b="1" dirty="0">
              <a:solidFill>
                <a:srgbClr val="00B0F0"/>
              </a:solidFill>
              <a:cs typeface="+mj-cs"/>
            </a:endParaRPr>
          </a:p>
        </p:txBody>
      </p:sp>
      <p:sp>
        <p:nvSpPr>
          <p:cNvPr id="3" name="TextBox 2">
            <a:extLst>
              <a:ext uri="{FF2B5EF4-FFF2-40B4-BE49-F238E27FC236}">
                <a16:creationId xmlns:a16="http://schemas.microsoft.com/office/drawing/2014/main" id="{996BE3CB-AAA1-017D-EA09-0FF8AC2E94B1}"/>
              </a:ext>
            </a:extLst>
          </p:cNvPr>
          <p:cNvSpPr txBox="1"/>
          <p:nvPr/>
        </p:nvSpPr>
        <p:spPr>
          <a:xfrm>
            <a:off x="2026180" y="2751727"/>
            <a:ext cx="7621921" cy="830997"/>
          </a:xfrm>
          <a:prstGeom prst="rect">
            <a:avLst/>
          </a:prstGeom>
          <a:noFill/>
        </p:spPr>
        <p:txBody>
          <a:bodyPr wrap="square" rtlCol="0">
            <a:spAutoFit/>
          </a:bodyPr>
          <a:lstStyle/>
          <a:p>
            <a:r>
              <a:rPr lang="en-US" sz="2400" b="1" kern="0" dirty="0">
                <a:solidFill>
                  <a:srgbClr val="0070C0"/>
                </a:solidFill>
                <a:cs typeface="Times New Roman" panose="02020603050405020304" pitchFamily="18" charset="0"/>
              </a:rPr>
              <a:t>However, upon reviewing the actual progress on day four, three tables had been completed at a cost of 5,000</a:t>
            </a:r>
          </a:p>
        </p:txBody>
      </p:sp>
    </p:spTree>
    <p:extLst>
      <p:ext uri="{BB962C8B-B14F-4D97-AF65-F5344CB8AC3E}">
        <p14:creationId xmlns:p14="http://schemas.microsoft.com/office/powerpoint/2010/main" val="28672852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439271" y="1282436"/>
            <a:ext cx="10852844" cy="494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5" name="Rectangle 14"/>
          <p:cNvSpPr/>
          <p:nvPr/>
        </p:nvSpPr>
        <p:spPr>
          <a:xfrm>
            <a:off x="623077" y="55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grpSp>
        <p:nvGrpSpPr>
          <p:cNvPr id="11" name="Group 10"/>
          <p:cNvGrpSpPr/>
          <p:nvPr/>
        </p:nvGrpSpPr>
        <p:grpSpPr>
          <a:xfrm>
            <a:off x="653826" y="234268"/>
            <a:ext cx="1419832" cy="1001865"/>
            <a:chOff x="821535" y="236435"/>
            <a:chExt cx="1419832" cy="1001865"/>
          </a:xfrm>
        </p:grpSpPr>
        <p:sp>
          <p:nvSpPr>
            <p:cNvPr id="12" name="TextBox 11">
              <a:extLst>
                <a:ext uri="{FF2B5EF4-FFF2-40B4-BE49-F238E27FC236}">
                  <a16:creationId xmlns:a16="http://schemas.microsoft.com/office/drawing/2014/main" id="{0E60CDC8-0D61-E7A2-E68E-EA312F894101}"/>
                </a:ext>
              </a:extLst>
            </p:cNvPr>
            <p:cNvSpPr txBox="1"/>
            <p:nvPr/>
          </p:nvSpPr>
          <p:spPr>
            <a:xfrm>
              <a:off x="821535" y="236435"/>
              <a:ext cx="140445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881307" y="407303"/>
              <a:ext cx="136006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00</a:t>
              </a:r>
              <a:endParaRPr kumimoji="0" lang="en-US" sz="14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endParaRPr>
            </a:p>
          </p:txBody>
        </p:sp>
      </p:grpSp>
      <p:sp>
        <p:nvSpPr>
          <p:cNvPr id="3" name="Flowchart: Data 2">
            <a:extLst>
              <a:ext uri="{FF2B5EF4-FFF2-40B4-BE49-F238E27FC236}">
                <a16:creationId xmlns:a16="http://schemas.microsoft.com/office/drawing/2014/main" id="{45F5F256-8028-44C2-8B2F-CD508DA622B7}"/>
              </a:ext>
            </a:extLst>
          </p:cNvPr>
          <p:cNvSpPr/>
          <p:nvPr/>
        </p:nvSpPr>
        <p:spPr>
          <a:xfrm>
            <a:off x="977153" y="2196353"/>
            <a:ext cx="2949388" cy="3630706"/>
          </a:xfrm>
          <a:prstGeom prst="flowChartInputOutp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lowchart: Data 15">
            <a:extLst>
              <a:ext uri="{FF2B5EF4-FFF2-40B4-BE49-F238E27FC236}">
                <a16:creationId xmlns:a16="http://schemas.microsoft.com/office/drawing/2014/main" id="{86766D22-94F0-4667-8ADF-709AD40ADA0E}"/>
              </a:ext>
            </a:extLst>
          </p:cNvPr>
          <p:cNvSpPr/>
          <p:nvPr/>
        </p:nvSpPr>
        <p:spPr>
          <a:xfrm>
            <a:off x="7804845" y="2196353"/>
            <a:ext cx="2949388" cy="3630706"/>
          </a:xfrm>
          <a:prstGeom prst="flowChartInputOutp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AEEF"/>
              </a:solidFill>
            </a:endParaRPr>
          </a:p>
        </p:txBody>
      </p:sp>
      <p:sp>
        <p:nvSpPr>
          <p:cNvPr id="17" name="Flowchart: Data 16">
            <a:extLst>
              <a:ext uri="{FF2B5EF4-FFF2-40B4-BE49-F238E27FC236}">
                <a16:creationId xmlns:a16="http://schemas.microsoft.com/office/drawing/2014/main" id="{435B5558-9FA0-4E95-ACE7-884DFB073AC8}"/>
              </a:ext>
            </a:extLst>
          </p:cNvPr>
          <p:cNvSpPr/>
          <p:nvPr/>
        </p:nvSpPr>
        <p:spPr>
          <a:xfrm>
            <a:off x="4163581" y="2196353"/>
            <a:ext cx="2949388" cy="3630706"/>
          </a:xfrm>
          <a:prstGeom prst="flowChartInputOutp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AEEF"/>
              </a:solidFill>
            </a:endParaRPr>
          </a:p>
        </p:txBody>
      </p:sp>
      <p:sp>
        <p:nvSpPr>
          <p:cNvPr id="4" name="TextBox 3">
            <a:extLst>
              <a:ext uri="{FF2B5EF4-FFF2-40B4-BE49-F238E27FC236}">
                <a16:creationId xmlns:a16="http://schemas.microsoft.com/office/drawing/2014/main" id="{BFA7CD72-7F91-4E68-8BC5-55972AC692D6}"/>
              </a:ext>
            </a:extLst>
          </p:cNvPr>
          <p:cNvSpPr txBox="1"/>
          <p:nvPr/>
        </p:nvSpPr>
        <p:spPr>
          <a:xfrm>
            <a:off x="8460949" y="2495363"/>
            <a:ext cx="1866391" cy="2308324"/>
          </a:xfrm>
          <a:prstGeom prst="rect">
            <a:avLst/>
          </a:prstGeom>
          <a:noFill/>
        </p:spPr>
        <p:txBody>
          <a:bodyPr wrap="square" rtlCol="0">
            <a:spAutoFit/>
          </a:bodyPr>
          <a:lstStyle/>
          <a:p>
            <a:r>
              <a:rPr lang="en-US" sz="2400" dirty="0">
                <a:solidFill>
                  <a:schemeClr val="bg1"/>
                </a:solidFill>
              </a:rPr>
              <a:t>Actual Cost of Work Performed (ACWP)= 5000</a:t>
            </a:r>
          </a:p>
          <a:p>
            <a:r>
              <a:rPr lang="en-US" sz="2400" dirty="0">
                <a:solidFill>
                  <a:schemeClr val="bg1"/>
                </a:solidFill>
              </a:rPr>
              <a:t> </a:t>
            </a:r>
            <a:endParaRPr lang="ar-SY" sz="2400" dirty="0">
              <a:solidFill>
                <a:schemeClr val="bg1"/>
              </a:solidFill>
            </a:endParaRPr>
          </a:p>
        </p:txBody>
      </p:sp>
      <p:sp>
        <p:nvSpPr>
          <p:cNvPr id="5" name="TextBox 4">
            <a:extLst>
              <a:ext uri="{FF2B5EF4-FFF2-40B4-BE49-F238E27FC236}">
                <a16:creationId xmlns:a16="http://schemas.microsoft.com/office/drawing/2014/main" id="{006DF9CA-9ACB-414A-A040-5A609FCEFB1A}"/>
              </a:ext>
            </a:extLst>
          </p:cNvPr>
          <p:cNvSpPr txBox="1"/>
          <p:nvPr/>
        </p:nvSpPr>
        <p:spPr>
          <a:xfrm>
            <a:off x="5040941" y="2448436"/>
            <a:ext cx="1712258" cy="2308324"/>
          </a:xfrm>
          <a:prstGeom prst="rect">
            <a:avLst/>
          </a:prstGeom>
          <a:noFill/>
        </p:spPr>
        <p:txBody>
          <a:bodyPr wrap="square" rtlCol="0">
            <a:spAutoFit/>
          </a:bodyPr>
          <a:lstStyle/>
          <a:p>
            <a:r>
              <a:rPr lang="en-US" sz="2400" dirty="0">
                <a:solidFill>
                  <a:schemeClr val="bg1"/>
                </a:solidFill>
              </a:rPr>
              <a:t>Budget Cost of Work Schedule (BCWS)= 4000</a:t>
            </a:r>
          </a:p>
          <a:p>
            <a:r>
              <a:rPr lang="en-US" sz="2400" dirty="0">
                <a:solidFill>
                  <a:schemeClr val="bg1"/>
                </a:solidFill>
              </a:rPr>
              <a:t> </a:t>
            </a:r>
            <a:endParaRPr lang="ar-SY" sz="2400" dirty="0">
              <a:solidFill>
                <a:schemeClr val="bg1"/>
              </a:solidFill>
            </a:endParaRPr>
          </a:p>
        </p:txBody>
      </p:sp>
      <p:sp>
        <p:nvSpPr>
          <p:cNvPr id="6" name="TextBox 5">
            <a:extLst>
              <a:ext uri="{FF2B5EF4-FFF2-40B4-BE49-F238E27FC236}">
                <a16:creationId xmlns:a16="http://schemas.microsoft.com/office/drawing/2014/main" id="{5E5A8701-C003-4A9A-A8D2-6396237350BF}"/>
              </a:ext>
            </a:extLst>
          </p:cNvPr>
          <p:cNvSpPr txBox="1"/>
          <p:nvPr/>
        </p:nvSpPr>
        <p:spPr>
          <a:xfrm>
            <a:off x="1412539" y="2964874"/>
            <a:ext cx="2078617" cy="1938992"/>
          </a:xfrm>
          <a:prstGeom prst="rect">
            <a:avLst/>
          </a:prstGeom>
          <a:noFill/>
        </p:spPr>
        <p:txBody>
          <a:bodyPr wrap="square" rtlCol="0">
            <a:spAutoFit/>
          </a:bodyPr>
          <a:lstStyle/>
          <a:p>
            <a:r>
              <a:rPr lang="en-US" sz="2400" dirty="0">
                <a:solidFill>
                  <a:schemeClr val="bg1"/>
                </a:solidFill>
              </a:rPr>
              <a:t>Budget Cost of Work Performed (BCWP)=3000</a:t>
            </a:r>
          </a:p>
          <a:p>
            <a:r>
              <a:rPr lang="en-US" sz="2400" dirty="0">
                <a:solidFill>
                  <a:schemeClr val="bg1"/>
                </a:solidFill>
              </a:rPr>
              <a:t> </a:t>
            </a:r>
          </a:p>
        </p:txBody>
      </p:sp>
      <p:sp>
        <p:nvSpPr>
          <p:cNvPr id="2" name="TextBox 1">
            <a:extLst>
              <a:ext uri="{FF2B5EF4-FFF2-40B4-BE49-F238E27FC236}">
                <a16:creationId xmlns:a16="http://schemas.microsoft.com/office/drawing/2014/main" id="{0C3BC179-4F47-B91D-946B-005AC77E5012}"/>
              </a:ext>
            </a:extLst>
          </p:cNvPr>
          <p:cNvSpPr txBox="1"/>
          <p:nvPr/>
        </p:nvSpPr>
        <p:spPr>
          <a:xfrm>
            <a:off x="2320563" y="358834"/>
            <a:ext cx="7327538" cy="830997"/>
          </a:xfrm>
          <a:prstGeom prst="rect">
            <a:avLst/>
          </a:prstGeom>
          <a:noFill/>
        </p:spPr>
        <p:txBody>
          <a:bodyPr wrap="square" rtlCol="0">
            <a:spAutoFit/>
          </a:bodyPr>
          <a:lstStyle/>
          <a:p>
            <a:r>
              <a:rPr lang="en-US" sz="2400" b="1" dirty="0">
                <a:solidFill>
                  <a:srgbClr val="00B0F0"/>
                </a:solidFill>
              </a:rPr>
              <a:t>Case study  </a:t>
            </a:r>
          </a:p>
          <a:p>
            <a:r>
              <a:rPr lang="en-US" sz="2400" b="1" dirty="0">
                <a:solidFill>
                  <a:srgbClr val="00B0F0"/>
                </a:solidFill>
                <a:cs typeface="+mj-cs"/>
              </a:rPr>
              <a:t> </a:t>
            </a:r>
            <a:endParaRPr lang="ar-EG" sz="2400" b="1" dirty="0">
              <a:solidFill>
                <a:srgbClr val="00B0F0"/>
              </a:solidFill>
              <a:cs typeface="+mj-cs"/>
            </a:endParaRPr>
          </a:p>
        </p:txBody>
      </p:sp>
    </p:spTree>
    <p:extLst>
      <p:ext uri="{BB962C8B-B14F-4D97-AF65-F5344CB8AC3E}">
        <p14:creationId xmlns:p14="http://schemas.microsoft.com/office/powerpoint/2010/main" val="4153549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73725" y="1437587"/>
            <a:ext cx="10852844" cy="494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eaLnBrk="1" fontAlgn="auto" latinLnBrk="0" hangingPunct="1">
              <a:lnSpc>
                <a:spcPct val="100000"/>
              </a:lnSpc>
              <a:spcBef>
                <a:spcPts val="0"/>
              </a:spcBef>
              <a:spcAft>
                <a:spcPts val="0"/>
              </a:spcAft>
              <a:buClrTx/>
              <a:buSzTx/>
              <a:buFontTx/>
              <a:buNone/>
              <a:tabLst/>
              <a:defRPr/>
            </a:pPr>
            <a:endParaRPr kumimoji="0" lang="ar-SY" sz="2000" b="1" i="0" u="none" strike="noStrike" kern="0" cap="none" spc="0" normalizeH="0" baseline="0" noProof="0" dirty="0">
              <a:ln>
                <a:noFill/>
              </a:ln>
              <a:solidFill>
                <a:sysClr val="windowText" lastClr="000000"/>
              </a:solidFill>
              <a:effectLst/>
              <a:uLnTx/>
              <a:uFillTx/>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5" name="Rectangle 14"/>
          <p:cNvSpPr/>
          <p:nvPr/>
        </p:nvSpPr>
        <p:spPr>
          <a:xfrm>
            <a:off x="691043" y="8598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grpSp>
        <p:nvGrpSpPr>
          <p:cNvPr id="11" name="Group 10"/>
          <p:cNvGrpSpPr/>
          <p:nvPr/>
        </p:nvGrpSpPr>
        <p:grpSpPr>
          <a:xfrm>
            <a:off x="713241" y="472378"/>
            <a:ext cx="1416411" cy="1815851"/>
            <a:chOff x="925347" y="-544621"/>
            <a:chExt cx="1416411" cy="1815851"/>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25347" y="-544621"/>
              <a:ext cx="136006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00</a:t>
              </a:r>
              <a:endParaRPr kumimoji="0" lang="en-US" sz="14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endParaRPr>
            </a:p>
          </p:txBody>
        </p:sp>
      </p:grpSp>
      <p:grpSp>
        <p:nvGrpSpPr>
          <p:cNvPr id="9" name="Group 8">
            <a:extLst>
              <a:ext uri="{FF2B5EF4-FFF2-40B4-BE49-F238E27FC236}">
                <a16:creationId xmlns:a16="http://schemas.microsoft.com/office/drawing/2014/main" id="{E3939881-8F04-4C4A-BE4E-8924F8DE8480}"/>
              </a:ext>
            </a:extLst>
          </p:cNvPr>
          <p:cNvGrpSpPr/>
          <p:nvPr/>
        </p:nvGrpSpPr>
        <p:grpSpPr>
          <a:xfrm>
            <a:off x="591671" y="2728351"/>
            <a:ext cx="4258235" cy="1754537"/>
            <a:chOff x="5301504" y="3197383"/>
            <a:chExt cx="3196200" cy="1917720"/>
          </a:xfrm>
          <a:solidFill>
            <a:srgbClr val="00B0F0"/>
          </a:solidFill>
        </p:grpSpPr>
        <p:sp>
          <p:nvSpPr>
            <p:cNvPr id="10" name="Rounded Rectangle 6">
              <a:extLst>
                <a:ext uri="{FF2B5EF4-FFF2-40B4-BE49-F238E27FC236}">
                  <a16:creationId xmlns:a16="http://schemas.microsoft.com/office/drawing/2014/main" id="{CA2CA69E-64FB-430C-81BD-3A29FBDD9626}"/>
                </a:ext>
              </a:extLst>
            </p:cNvPr>
            <p:cNvSpPr/>
            <p:nvPr/>
          </p:nvSpPr>
          <p:spPr>
            <a:xfrm>
              <a:off x="5301504" y="3197383"/>
              <a:ext cx="3196200" cy="1917720"/>
            </a:xfrm>
            <a:prstGeom prst="roundRect">
              <a:avLst>
                <a:gd name="adj" fmla="val 10000"/>
              </a:avLst>
            </a:prstGeom>
            <a:grpFill/>
            <a:ln w="38100" cap="flat" cmpd="sng" algn="ctr">
              <a:solidFill>
                <a:sysClr val="window" lastClr="FFFFFF">
                  <a:hueOff val="0"/>
                  <a:satOff val="0"/>
                  <a:lumOff val="0"/>
                  <a:alphaOff val="0"/>
                </a:sysClr>
              </a:solidFill>
              <a:prstDash val="solid"/>
            </a:ln>
            <a:effectLst>
              <a:outerShdw blurRad="57150" dist="38100" dir="5400000" algn="ctr" rotWithShape="0">
                <a:srgbClr val="009DD9">
                  <a:hueOff val="-838123"/>
                  <a:satOff val="-9658"/>
                  <a:lumOff val="2159"/>
                  <a:alphaOff val="0"/>
                  <a:shade val="9000"/>
                  <a:alpha val="48000"/>
                  <a:satMod val="105000"/>
                </a:srgbClr>
              </a:outerShdw>
            </a:effectLst>
          </p:spPr>
        </p:sp>
        <p:sp>
          <p:nvSpPr>
            <p:cNvPr id="16" name="Rounded Rectangle 4">
              <a:extLst>
                <a:ext uri="{FF2B5EF4-FFF2-40B4-BE49-F238E27FC236}">
                  <a16:creationId xmlns:a16="http://schemas.microsoft.com/office/drawing/2014/main" id="{9F396821-5902-4366-8FBB-0246AC06BB59}"/>
                </a:ext>
              </a:extLst>
            </p:cNvPr>
            <p:cNvSpPr txBox="1"/>
            <p:nvPr/>
          </p:nvSpPr>
          <p:spPr>
            <a:xfrm>
              <a:off x="5357672" y="3253551"/>
              <a:ext cx="3083864" cy="1805384"/>
            </a:xfrm>
            <a:prstGeom prst="rect">
              <a:avLst/>
            </a:prstGeom>
            <a:grpFill/>
            <a:ln>
              <a:noFill/>
            </a:ln>
            <a:effectLst/>
          </p:spPr>
          <p:txBody>
            <a:bodyPr spcFirstLastPara="0" vert="horz" wrap="square" lIns="121920" tIns="121920" rIns="121920" bIns="121920" numCol="1" spcCol="1270" anchor="ctr" anchorCtr="0">
              <a:noAutofit/>
            </a:bodyPr>
            <a:lstStyle/>
            <a:p>
              <a:pPr marL="0" marR="0" lvl="0" indent="0" algn="justLow" defTabSz="1422400" rtl="1" eaLnBrk="1" fontAlgn="auto" latinLnBrk="0" hangingPunct="1">
                <a:lnSpc>
                  <a:spcPct val="90000"/>
                </a:lnSpc>
                <a:spcBef>
                  <a:spcPct val="0"/>
                </a:spcBef>
                <a:spcAft>
                  <a:spcPct val="35000"/>
                </a:spcAft>
                <a:buClrTx/>
                <a:buSzTx/>
                <a:buFontTx/>
                <a:buNone/>
                <a:tabLst/>
                <a:defRPr/>
              </a:pPr>
              <a:endParaRPr kumimoji="0" lang="en-US" sz="3200" b="0" i="0" u="none" strike="noStrike" kern="0" cap="none" spc="0" normalizeH="0" baseline="0" noProof="0" dirty="0">
                <a:ln>
                  <a:noFill/>
                </a:ln>
                <a:solidFill>
                  <a:prstClr val="white"/>
                </a:solidFill>
                <a:effectLst/>
                <a:uLnTx/>
                <a:uFillTx/>
                <a:latin typeface="Constantia"/>
                <a:ea typeface="+mn-ea"/>
                <a:cs typeface="+mn-cs"/>
              </a:endParaRPr>
            </a:p>
          </p:txBody>
        </p:sp>
      </p:grpSp>
      <p:sp>
        <p:nvSpPr>
          <p:cNvPr id="17" name="TextBox 16">
            <a:extLst>
              <a:ext uri="{FF2B5EF4-FFF2-40B4-BE49-F238E27FC236}">
                <a16:creationId xmlns:a16="http://schemas.microsoft.com/office/drawing/2014/main" id="{3BE27F67-AD6B-4F97-A7D2-25EACAFCBAFF}"/>
              </a:ext>
            </a:extLst>
          </p:cNvPr>
          <p:cNvSpPr txBox="1"/>
          <p:nvPr/>
        </p:nvSpPr>
        <p:spPr>
          <a:xfrm>
            <a:off x="769592" y="2987484"/>
            <a:ext cx="3784479" cy="1200329"/>
          </a:xfrm>
          <a:prstGeom prst="rect">
            <a:avLst/>
          </a:prstGeom>
          <a:noFill/>
        </p:spPr>
        <p:txBody>
          <a:bodyPr wrap="square">
            <a:spAutoFit/>
          </a:bodyPr>
          <a:lstStyle/>
          <a:p>
            <a:r>
              <a:rPr lang="en-US" sz="2400" dirty="0">
                <a:solidFill>
                  <a:schemeClr val="bg1"/>
                </a:solidFill>
              </a:rPr>
              <a:t>Schedule Variance (SV)</a:t>
            </a:r>
            <a:endParaRPr lang="ar-SY" sz="2400" dirty="0">
              <a:solidFill>
                <a:schemeClr val="bg1"/>
              </a:solidFill>
            </a:endParaRPr>
          </a:p>
          <a:p>
            <a:r>
              <a:rPr lang="ar-SY" sz="2400" dirty="0">
                <a:solidFill>
                  <a:schemeClr val="bg1"/>
                </a:solidFill>
              </a:rPr>
              <a:t> = </a:t>
            </a:r>
            <a:r>
              <a:rPr lang="en-US" sz="2400" dirty="0">
                <a:solidFill>
                  <a:schemeClr val="bg1"/>
                </a:solidFill>
              </a:rPr>
              <a:t>BCWP-BCWS</a:t>
            </a:r>
          </a:p>
          <a:p>
            <a:r>
              <a:rPr lang="en-US" sz="2400" dirty="0">
                <a:solidFill>
                  <a:schemeClr val="bg1"/>
                </a:solidFill>
              </a:rPr>
              <a:t>= 3000-4000=-1000&lt;0</a:t>
            </a:r>
          </a:p>
        </p:txBody>
      </p:sp>
      <p:grpSp>
        <p:nvGrpSpPr>
          <p:cNvPr id="18" name="Group 17">
            <a:extLst>
              <a:ext uri="{FF2B5EF4-FFF2-40B4-BE49-F238E27FC236}">
                <a16:creationId xmlns:a16="http://schemas.microsoft.com/office/drawing/2014/main" id="{C78A013C-7840-490C-AF69-D5745B070ED9}"/>
              </a:ext>
            </a:extLst>
          </p:cNvPr>
          <p:cNvGrpSpPr/>
          <p:nvPr/>
        </p:nvGrpSpPr>
        <p:grpSpPr>
          <a:xfrm>
            <a:off x="6409765" y="2800750"/>
            <a:ext cx="4258235" cy="1754537"/>
            <a:chOff x="5301504" y="3197383"/>
            <a:chExt cx="3196200" cy="1917720"/>
          </a:xfrm>
          <a:solidFill>
            <a:srgbClr val="00B0F0"/>
          </a:solidFill>
        </p:grpSpPr>
        <p:sp>
          <p:nvSpPr>
            <p:cNvPr id="19" name="Rounded Rectangle 6">
              <a:extLst>
                <a:ext uri="{FF2B5EF4-FFF2-40B4-BE49-F238E27FC236}">
                  <a16:creationId xmlns:a16="http://schemas.microsoft.com/office/drawing/2014/main" id="{A9CD1DA4-17F4-483B-B07D-322E6B2D2A21}"/>
                </a:ext>
              </a:extLst>
            </p:cNvPr>
            <p:cNvSpPr/>
            <p:nvPr/>
          </p:nvSpPr>
          <p:spPr>
            <a:xfrm>
              <a:off x="5301504" y="3197383"/>
              <a:ext cx="3196200" cy="1917720"/>
            </a:xfrm>
            <a:prstGeom prst="roundRect">
              <a:avLst>
                <a:gd name="adj" fmla="val 10000"/>
              </a:avLst>
            </a:prstGeom>
            <a:grpFill/>
            <a:ln w="38100" cap="flat" cmpd="sng" algn="ctr">
              <a:solidFill>
                <a:sysClr val="window" lastClr="FFFFFF">
                  <a:hueOff val="0"/>
                  <a:satOff val="0"/>
                  <a:lumOff val="0"/>
                  <a:alphaOff val="0"/>
                </a:sysClr>
              </a:solidFill>
              <a:prstDash val="solid"/>
            </a:ln>
            <a:effectLst>
              <a:outerShdw blurRad="57150" dist="38100" dir="5400000" algn="ctr" rotWithShape="0">
                <a:srgbClr val="009DD9">
                  <a:hueOff val="-838123"/>
                  <a:satOff val="-9658"/>
                  <a:lumOff val="2159"/>
                  <a:alphaOff val="0"/>
                  <a:shade val="9000"/>
                  <a:alpha val="48000"/>
                  <a:satMod val="105000"/>
                </a:srgbClr>
              </a:outerShdw>
            </a:effectLst>
          </p:spPr>
        </p:sp>
        <p:sp>
          <p:nvSpPr>
            <p:cNvPr id="20" name="Rounded Rectangle 4">
              <a:extLst>
                <a:ext uri="{FF2B5EF4-FFF2-40B4-BE49-F238E27FC236}">
                  <a16:creationId xmlns:a16="http://schemas.microsoft.com/office/drawing/2014/main" id="{90FF6B50-A227-47E6-899A-D99C60EBAD5A}"/>
                </a:ext>
              </a:extLst>
            </p:cNvPr>
            <p:cNvSpPr txBox="1"/>
            <p:nvPr/>
          </p:nvSpPr>
          <p:spPr>
            <a:xfrm>
              <a:off x="5357672" y="3253551"/>
              <a:ext cx="3083864" cy="1805384"/>
            </a:xfrm>
            <a:prstGeom prst="rect">
              <a:avLst/>
            </a:prstGeom>
            <a:grpFill/>
            <a:ln>
              <a:noFill/>
            </a:ln>
            <a:effectLst/>
          </p:spPr>
          <p:txBody>
            <a:bodyPr spcFirstLastPara="0" vert="horz" wrap="square" lIns="121920" tIns="121920" rIns="121920" bIns="121920" numCol="1" spcCol="1270" anchor="ctr" anchorCtr="0">
              <a:noAutofit/>
            </a:bodyPr>
            <a:lstStyle/>
            <a:p>
              <a:pPr marL="0" marR="0" lvl="0" indent="0" algn="justLow" defTabSz="1422400" rtl="1" eaLnBrk="1" fontAlgn="auto" latinLnBrk="0" hangingPunct="1">
                <a:lnSpc>
                  <a:spcPct val="90000"/>
                </a:lnSpc>
                <a:spcBef>
                  <a:spcPct val="0"/>
                </a:spcBef>
                <a:spcAft>
                  <a:spcPct val="35000"/>
                </a:spcAft>
                <a:buClrTx/>
                <a:buSzTx/>
                <a:buFontTx/>
                <a:buNone/>
                <a:tabLst/>
                <a:defRPr/>
              </a:pPr>
              <a:endParaRPr kumimoji="0" lang="en-US" sz="3200" b="0" i="0" u="none" strike="noStrike" kern="0" cap="none" spc="0" normalizeH="0" baseline="0" noProof="0" dirty="0">
                <a:ln>
                  <a:noFill/>
                </a:ln>
                <a:solidFill>
                  <a:prstClr val="white"/>
                </a:solidFill>
                <a:effectLst/>
                <a:uLnTx/>
                <a:uFillTx/>
                <a:latin typeface="Constantia"/>
                <a:ea typeface="+mn-ea"/>
                <a:cs typeface="+mn-cs"/>
              </a:endParaRPr>
            </a:p>
          </p:txBody>
        </p:sp>
      </p:grpSp>
      <p:sp>
        <p:nvSpPr>
          <p:cNvPr id="21" name="TextBox 20">
            <a:extLst>
              <a:ext uri="{FF2B5EF4-FFF2-40B4-BE49-F238E27FC236}">
                <a16:creationId xmlns:a16="http://schemas.microsoft.com/office/drawing/2014/main" id="{955C298E-3FAF-4E89-B96B-E6508A2CB16C}"/>
              </a:ext>
            </a:extLst>
          </p:cNvPr>
          <p:cNvSpPr txBox="1"/>
          <p:nvPr/>
        </p:nvSpPr>
        <p:spPr>
          <a:xfrm>
            <a:off x="6908801" y="2729100"/>
            <a:ext cx="6096000" cy="1200329"/>
          </a:xfrm>
          <a:prstGeom prst="rect">
            <a:avLst/>
          </a:prstGeom>
          <a:noFill/>
        </p:spPr>
        <p:txBody>
          <a:bodyPr wrap="square">
            <a:spAutoFit/>
          </a:bodyPr>
          <a:lstStyle/>
          <a:p>
            <a:pPr lvl="0" rtl="1"/>
            <a:r>
              <a:rPr lang="en-US" sz="3600" b="1" dirty="0">
                <a:solidFill>
                  <a:srgbClr val="FFC000"/>
                </a:solidFill>
              </a:rPr>
              <a:t> </a:t>
            </a:r>
            <a:endParaRPr lang="ar-AE" sz="3600" b="1" dirty="0">
              <a:solidFill>
                <a:srgbClr val="FFC000"/>
              </a:solidFill>
            </a:endParaRPr>
          </a:p>
          <a:p>
            <a:pPr lvl="0" rtl="1"/>
            <a:r>
              <a:rPr lang="en-US" sz="3600" b="1" dirty="0">
                <a:solidFill>
                  <a:srgbClr val="FFC000"/>
                </a:solidFill>
              </a:rPr>
              <a:t>behind schedule</a:t>
            </a:r>
            <a:endParaRPr lang="en-US" sz="3600" dirty="0">
              <a:solidFill>
                <a:srgbClr val="FFC000"/>
              </a:solidFill>
            </a:endParaRPr>
          </a:p>
        </p:txBody>
      </p:sp>
      <p:sp>
        <p:nvSpPr>
          <p:cNvPr id="4" name="Arrow: Right 3">
            <a:extLst>
              <a:ext uri="{FF2B5EF4-FFF2-40B4-BE49-F238E27FC236}">
                <a16:creationId xmlns:a16="http://schemas.microsoft.com/office/drawing/2014/main" id="{5615BFF1-73A4-4150-8E08-A283D301B3E5}"/>
              </a:ext>
            </a:extLst>
          </p:cNvPr>
          <p:cNvSpPr/>
          <p:nvPr/>
        </p:nvSpPr>
        <p:spPr>
          <a:xfrm>
            <a:off x="5123480" y="3313874"/>
            <a:ext cx="1153334" cy="726676"/>
          </a:xfrm>
          <a:prstGeom prst="rightArrow">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19F8B97-D96A-3B8D-C924-5E3782DCBECE}"/>
              </a:ext>
            </a:extLst>
          </p:cNvPr>
          <p:cNvSpPr txBox="1"/>
          <p:nvPr/>
        </p:nvSpPr>
        <p:spPr>
          <a:xfrm>
            <a:off x="691043" y="220935"/>
            <a:ext cx="140445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Lecture</a:t>
            </a:r>
          </a:p>
        </p:txBody>
      </p:sp>
      <p:sp>
        <p:nvSpPr>
          <p:cNvPr id="5" name="TextBox 4">
            <a:extLst>
              <a:ext uri="{FF2B5EF4-FFF2-40B4-BE49-F238E27FC236}">
                <a16:creationId xmlns:a16="http://schemas.microsoft.com/office/drawing/2014/main" id="{565A6BF1-E92F-4567-6756-4EF41B8709A4}"/>
              </a:ext>
            </a:extLst>
          </p:cNvPr>
          <p:cNvSpPr txBox="1"/>
          <p:nvPr/>
        </p:nvSpPr>
        <p:spPr>
          <a:xfrm>
            <a:off x="2320563" y="358834"/>
            <a:ext cx="7327538" cy="830997"/>
          </a:xfrm>
          <a:prstGeom prst="rect">
            <a:avLst/>
          </a:prstGeom>
          <a:noFill/>
        </p:spPr>
        <p:txBody>
          <a:bodyPr wrap="square" rtlCol="0">
            <a:spAutoFit/>
          </a:bodyPr>
          <a:lstStyle/>
          <a:p>
            <a:r>
              <a:rPr lang="en-US" sz="2400" b="1" dirty="0">
                <a:solidFill>
                  <a:srgbClr val="00B0F0"/>
                </a:solidFill>
              </a:rPr>
              <a:t>Case study  </a:t>
            </a:r>
          </a:p>
          <a:p>
            <a:r>
              <a:rPr lang="en-US" sz="2400" b="1" dirty="0">
                <a:solidFill>
                  <a:srgbClr val="00B0F0"/>
                </a:solidFill>
                <a:cs typeface="+mj-cs"/>
              </a:rPr>
              <a:t> </a:t>
            </a:r>
            <a:endParaRPr lang="ar-EG" sz="2400" b="1" dirty="0">
              <a:solidFill>
                <a:srgbClr val="00B0F0"/>
              </a:solidFill>
              <a:cs typeface="+mj-cs"/>
            </a:endParaRPr>
          </a:p>
        </p:txBody>
      </p:sp>
    </p:spTree>
    <p:extLst>
      <p:ext uri="{BB962C8B-B14F-4D97-AF65-F5344CB8AC3E}">
        <p14:creationId xmlns:p14="http://schemas.microsoft.com/office/powerpoint/2010/main" val="3844445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377371" y="1469008"/>
            <a:ext cx="10914744" cy="44340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eaLnBrk="1" fontAlgn="auto" latinLnBrk="0" hangingPunct="1">
              <a:lnSpc>
                <a:spcPct val="100000"/>
              </a:lnSpc>
              <a:spcBef>
                <a:spcPts val="0"/>
              </a:spcBef>
              <a:spcAft>
                <a:spcPts val="0"/>
              </a:spcAft>
              <a:buClrTx/>
              <a:buSzTx/>
              <a:buFontTx/>
              <a:buNone/>
              <a:tabLst/>
              <a:defRPr/>
            </a:pPr>
            <a:endParaRPr kumimoji="0" lang="ar-SY" sz="2000" b="1" i="0" u="none" strike="noStrike" kern="0" cap="none" spc="0" normalizeH="0" baseline="0" noProof="0" dirty="0">
              <a:ln>
                <a:noFill/>
              </a:ln>
              <a:solidFill>
                <a:sysClr val="windowText" lastClr="000000"/>
              </a:solidFill>
              <a:effectLst/>
              <a:uLnTx/>
              <a:uFillTx/>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5" name="Rectangle 14"/>
          <p:cNvSpPr/>
          <p:nvPr/>
        </p:nvSpPr>
        <p:spPr>
          <a:xfrm>
            <a:off x="578023" y="108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grpSp>
        <p:nvGrpSpPr>
          <p:cNvPr id="11" name="Group 10"/>
          <p:cNvGrpSpPr/>
          <p:nvPr/>
        </p:nvGrpSpPr>
        <p:grpSpPr>
          <a:xfrm>
            <a:off x="578021" y="160741"/>
            <a:ext cx="1404458" cy="1110174"/>
            <a:chOff x="923651" y="777555"/>
            <a:chExt cx="1404458" cy="1110174"/>
          </a:xfrm>
        </p:grpSpPr>
        <p:sp>
          <p:nvSpPr>
            <p:cNvPr id="12" name="TextBox 11">
              <a:extLst>
                <a:ext uri="{FF2B5EF4-FFF2-40B4-BE49-F238E27FC236}">
                  <a16:creationId xmlns:a16="http://schemas.microsoft.com/office/drawing/2014/main" id="{0E60CDC8-0D61-E7A2-E68E-EA312F894101}"/>
                </a:ext>
              </a:extLst>
            </p:cNvPr>
            <p:cNvSpPr txBox="1"/>
            <p:nvPr/>
          </p:nvSpPr>
          <p:spPr>
            <a:xfrm>
              <a:off x="923652" y="777555"/>
              <a:ext cx="140445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23651" y="1056732"/>
              <a:ext cx="136006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00</a:t>
              </a:r>
              <a:endParaRPr kumimoji="0" lang="en-US" sz="14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endParaRPr>
            </a:p>
          </p:txBody>
        </p:sp>
      </p:grpSp>
      <p:grpSp>
        <p:nvGrpSpPr>
          <p:cNvPr id="9" name="Group 8">
            <a:extLst>
              <a:ext uri="{FF2B5EF4-FFF2-40B4-BE49-F238E27FC236}">
                <a16:creationId xmlns:a16="http://schemas.microsoft.com/office/drawing/2014/main" id="{E3939881-8F04-4C4A-BE4E-8924F8DE8480}"/>
              </a:ext>
            </a:extLst>
          </p:cNvPr>
          <p:cNvGrpSpPr/>
          <p:nvPr/>
        </p:nvGrpSpPr>
        <p:grpSpPr>
          <a:xfrm>
            <a:off x="591671" y="2728351"/>
            <a:ext cx="4258235" cy="1754537"/>
            <a:chOff x="5301504" y="3197383"/>
            <a:chExt cx="3196200" cy="1917720"/>
          </a:xfrm>
          <a:solidFill>
            <a:srgbClr val="00B0F0"/>
          </a:solidFill>
        </p:grpSpPr>
        <p:sp>
          <p:nvSpPr>
            <p:cNvPr id="10" name="Rounded Rectangle 6">
              <a:extLst>
                <a:ext uri="{FF2B5EF4-FFF2-40B4-BE49-F238E27FC236}">
                  <a16:creationId xmlns:a16="http://schemas.microsoft.com/office/drawing/2014/main" id="{CA2CA69E-64FB-430C-81BD-3A29FBDD9626}"/>
                </a:ext>
              </a:extLst>
            </p:cNvPr>
            <p:cNvSpPr/>
            <p:nvPr/>
          </p:nvSpPr>
          <p:spPr>
            <a:xfrm>
              <a:off x="5301504" y="3197383"/>
              <a:ext cx="3196200" cy="1917720"/>
            </a:xfrm>
            <a:prstGeom prst="roundRect">
              <a:avLst>
                <a:gd name="adj" fmla="val 10000"/>
              </a:avLst>
            </a:prstGeom>
            <a:grpFill/>
            <a:ln w="38100" cap="flat" cmpd="sng" algn="ctr">
              <a:solidFill>
                <a:sysClr val="window" lastClr="FFFFFF">
                  <a:hueOff val="0"/>
                  <a:satOff val="0"/>
                  <a:lumOff val="0"/>
                  <a:alphaOff val="0"/>
                </a:sysClr>
              </a:solidFill>
              <a:prstDash val="solid"/>
            </a:ln>
            <a:effectLst>
              <a:outerShdw blurRad="57150" dist="38100" dir="5400000" algn="ctr" rotWithShape="0">
                <a:srgbClr val="009DD9">
                  <a:hueOff val="-838123"/>
                  <a:satOff val="-9658"/>
                  <a:lumOff val="2159"/>
                  <a:alphaOff val="0"/>
                  <a:shade val="9000"/>
                  <a:alpha val="48000"/>
                  <a:satMod val="105000"/>
                </a:srgbClr>
              </a:outerShdw>
            </a:effectLst>
          </p:spPr>
        </p:sp>
        <p:sp>
          <p:nvSpPr>
            <p:cNvPr id="16" name="Rounded Rectangle 4">
              <a:extLst>
                <a:ext uri="{FF2B5EF4-FFF2-40B4-BE49-F238E27FC236}">
                  <a16:creationId xmlns:a16="http://schemas.microsoft.com/office/drawing/2014/main" id="{9F396821-5902-4366-8FBB-0246AC06BB59}"/>
                </a:ext>
              </a:extLst>
            </p:cNvPr>
            <p:cNvSpPr txBox="1"/>
            <p:nvPr/>
          </p:nvSpPr>
          <p:spPr>
            <a:xfrm>
              <a:off x="5357672" y="3253551"/>
              <a:ext cx="3083864" cy="1805384"/>
            </a:xfrm>
            <a:prstGeom prst="rect">
              <a:avLst/>
            </a:prstGeom>
            <a:grpFill/>
            <a:ln>
              <a:noFill/>
            </a:ln>
            <a:effectLst/>
          </p:spPr>
          <p:txBody>
            <a:bodyPr spcFirstLastPara="0" vert="horz" wrap="square" lIns="121920" tIns="121920" rIns="121920" bIns="121920" numCol="1" spcCol="1270" anchor="ctr" anchorCtr="0">
              <a:noAutofit/>
            </a:bodyPr>
            <a:lstStyle/>
            <a:p>
              <a:pPr marL="0" marR="0" lvl="0" indent="0" algn="justLow" defTabSz="1422400" rtl="1" eaLnBrk="1" fontAlgn="auto" latinLnBrk="0" hangingPunct="1">
                <a:lnSpc>
                  <a:spcPct val="90000"/>
                </a:lnSpc>
                <a:spcBef>
                  <a:spcPct val="0"/>
                </a:spcBef>
                <a:spcAft>
                  <a:spcPct val="35000"/>
                </a:spcAft>
                <a:buClrTx/>
                <a:buSzTx/>
                <a:buFontTx/>
                <a:buNone/>
                <a:tabLst/>
                <a:defRPr/>
              </a:pPr>
              <a:endParaRPr kumimoji="0" lang="en-US" sz="3200" b="0" i="0" u="none" strike="noStrike" kern="0" cap="none" spc="0" normalizeH="0" baseline="0" noProof="0" dirty="0">
                <a:ln>
                  <a:noFill/>
                </a:ln>
                <a:solidFill>
                  <a:prstClr val="white"/>
                </a:solidFill>
                <a:effectLst/>
                <a:uLnTx/>
                <a:uFillTx/>
                <a:latin typeface="Constantia"/>
                <a:ea typeface="+mn-ea"/>
                <a:cs typeface="+mn-cs"/>
              </a:endParaRPr>
            </a:p>
          </p:txBody>
        </p:sp>
      </p:grpSp>
      <p:sp>
        <p:nvSpPr>
          <p:cNvPr id="17" name="TextBox 16">
            <a:extLst>
              <a:ext uri="{FF2B5EF4-FFF2-40B4-BE49-F238E27FC236}">
                <a16:creationId xmlns:a16="http://schemas.microsoft.com/office/drawing/2014/main" id="{3BE27F67-AD6B-4F97-A7D2-25EACAFCBAFF}"/>
              </a:ext>
            </a:extLst>
          </p:cNvPr>
          <p:cNvSpPr txBox="1"/>
          <p:nvPr/>
        </p:nvSpPr>
        <p:spPr>
          <a:xfrm>
            <a:off x="828548" y="3005454"/>
            <a:ext cx="3784479" cy="1200329"/>
          </a:xfrm>
          <a:prstGeom prst="rect">
            <a:avLst/>
          </a:prstGeom>
          <a:noFill/>
        </p:spPr>
        <p:txBody>
          <a:bodyPr wrap="square">
            <a:spAutoFit/>
          </a:bodyPr>
          <a:lstStyle/>
          <a:p>
            <a:pPr marL="347472" indent="-347472">
              <a:spcBef>
                <a:spcPts val="0"/>
              </a:spcBef>
              <a:spcAft>
                <a:spcPts val="0"/>
              </a:spcAft>
              <a:buClrTx/>
              <a:buSzPts val="2400"/>
              <a:buFont typeface="Arial" panose="020B0604020202020204" pitchFamily="34" charset="0"/>
              <a:buChar char="•"/>
            </a:pPr>
            <a:r>
              <a:rPr lang="en-US" sz="2400" b="1" dirty="0">
                <a:solidFill>
                  <a:schemeClr val="bg1"/>
                </a:solidFill>
                <a:effectLst/>
              </a:rPr>
              <a:t>Cost Variance (CV)</a:t>
            </a:r>
            <a:endParaRPr lang="en-US" sz="2400" dirty="0">
              <a:solidFill>
                <a:schemeClr val="bg1"/>
              </a:solidFill>
              <a:effectLst/>
            </a:endParaRPr>
          </a:p>
          <a:p>
            <a:pPr marL="347472" indent="-347472" rtl="1">
              <a:spcBef>
                <a:spcPts val="0"/>
              </a:spcBef>
              <a:spcAft>
                <a:spcPts val="0"/>
              </a:spcAft>
            </a:pPr>
            <a:r>
              <a:rPr lang="en-US" sz="2400" b="1" dirty="0">
                <a:solidFill>
                  <a:schemeClr val="bg1"/>
                </a:solidFill>
                <a:effectLst/>
              </a:rPr>
              <a:t>= BCWP-ACWP</a:t>
            </a:r>
            <a:endParaRPr lang="en-US" sz="2400" dirty="0">
              <a:solidFill>
                <a:schemeClr val="bg1"/>
              </a:solidFill>
              <a:effectLst/>
            </a:endParaRPr>
          </a:p>
          <a:p>
            <a:pPr marL="347472" indent="-347472" rtl="1">
              <a:spcBef>
                <a:spcPts val="0"/>
              </a:spcBef>
              <a:spcAft>
                <a:spcPts val="0"/>
              </a:spcAft>
            </a:pPr>
            <a:r>
              <a:rPr lang="en-US" sz="2400" b="1" dirty="0">
                <a:solidFill>
                  <a:schemeClr val="bg1"/>
                </a:solidFill>
                <a:effectLst/>
              </a:rPr>
              <a:t>= 3000- 5000= -2000&lt;0</a:t>
            </a:r>
            <a:endParaRPr lang="en-US" sz="2400" dirty="0">
              <a:solidFill>
                <a:schemeClr val="bg1"/>
              </a:solidFill>
              <a:effectLst/>
            </a:endParaRPr>
          </a:p>
        </p:txBody>
      </p:sp>
      <p:grpSp>
        <p:nvGrpSpPr>
          <p:cNvPr id="18" name="Group 17">
            <a:extLst>
              <a:ext uri="{FF2B5EF4-FFF2-40B4-BE49-F238E27FC236}">
                <a16:creationId xmlns:a16="http://schemas.microsoft.com/office/drawing/2014/main" id="{C78A013C-7840-490C-AF69-D5745B070ED9}"/>
              </a:ext>
            </a:extLst>
          </p:cNvPr>
          <p:cNvGrpSpPr/>
          <p:nvPr/>
        </p:nvGrpSpPr>
        <p:grpSpPr>
          <a:xfrm>
            <a:off x="6394573" y="2809804"/>
            <a:ext cx="4258235" cy="1754537"/>
            <a:chOff x="5301504" y="3197383"/>
            <a:chExt cx="3196200" cy="1917720"/>
          </a:xfrm>
          <a:solidFill>
            <a:srgbClr val="00B0F0"/>
          </a:solidFill>
        </p:grpSpPr>
        <p:sp>
          <p:nvSpPr>
            <p:cNvPr id="19" name="Rounded Rectangle 6">
              <a:extLst>
                <a:ext uri="{FF2B5EF4-FFF2-40B4-BE49-F238E27FC236}">
                  <a16:creationId xmlns:a16="http://schemas.microsoft.com/office/drawing/2014/main" id="{A9CD1DA4-17F4-483B-B07D-322E6B2D2A21}"/>
                </a:ext>
              </a:extLst>
            </p:cNvPr>
            <p:cNvSpPr/>
            <p:nvPr/>
          </p:nvSpPr>
          <p:spPr>
            <a:xfrm>
              <a:off x="5301504" y="3197383"/>
              <a:ext cx="3196200" cy="1917720"/>
            </a:xfrm>
            <a:prstGeom prst="roundRect">
              <a:avLst>
                <a:gd name="adj" fmla="val 10000"/>
              </a:avLst>
            </a:prstGeom>
            <a:grpFill/>
            <a:ln w="38100" cap="flat" cmpd="sng" algn="ctr">
              <a:solidFill>
                <a:sysClr val="window" lastClr="FFFFFF">
                  <a:hueOff val="0"/>
                  <a:satOff val="0"/>
                  <a:lumOff val="0"/>
                  <a:alphaOff val="0"/>
                </a:sysClr>
              </a:solidFill>
              <a:prstDash val="solid"/>
            </a:ln>
            <a:effectLst>
              <a:outerShdw blurRad="57150" dist="38100" dir="5400000" algn="ctr" rotWithShape="0">
                <a:srgbClr val="009DD9">
                  <a:hueOff val="-838123"/>
                  <a:satOff val="-9658"/>
                  <a:lumOff val="2159"/>
                  <a:alphaOff val="0"/>
                  <a:shade val="9000"/>
                  <a:alpha val="48000"/>
                  <a:satMod val="105000"/>
                </a:srgbClr>
              </a:outerShdw>
            </a:effectLst>
          </p:spPr>
        </p:sp>
        <p:sp>
          <p:nvSpPr>
            <p:cNvPr id="20" name="Rounded Rectangle 4">
              <a:extLst>
                <a:ext uri="{FF2B5EF4-FFF2-40B4-BE49-F238E27FC236}">
                  <a16:creationId xmlns:a16="http://schemas.microsoft.com/office/drawing/2014/main" id="{90FF6B50-A227-47E6-899A-D99C60EBAD5A}"/>
                </a:ext>
              </a:extLst>
            </p:cNvPr>
            <p:cNvSpPr txBox="1"/>
            <p:nvPr/>
          </p:nvSpPr>
          <p:spPr>
            <a:xfrm>
              <a:off x="5357672" y="3253551"/>
              <a:ext cx="3083864" cy="1805384"/>
            </a:xfrm>
            <a:prstGeom prst="rect">
              <a:avLst/>
            </a:prstGeom>
            <a:grpFill/>
            <a:ln>
              <a:noFill/>
            </a:ln>
            <a:effectLst/>
          </p:spPr>
          <p:txBody>
            <a:bodyPr spcFirstLastPara="0" vert="horz" wrap="square" lIns="121920" tIns="121920" rIns="121920" bIns="121920" numCol="1" spcCol="1270" anchor="ctr" anchorCtr="0">
              <a:noAutofit/>
            </a:bodyPr>
            <a:lstStyle/>
            <a:p>
              <a:pPr marL="0" marR="0" lvl="0" indent="0" algn="justLow" defTabSz="1422400" rtl="1" eaLnBrk="1" fontAlgn="auto" latinLnBrk="0" hangingPunct="1">
                <a:lnSpc>
                  <a:spcPct val="90000"/>
                </a:lnSpc>
                <a:spcBef>
                  <a:spcPct val="0"/>
                </a:spcBef>
                <a:spcAft>
                  <a:spcPct val="35000"/>
                </a:spcAft>
                <a:buClrTx/>
                <a:buSzTx/>
                <a:buFontTx/>
                <a:buNone/>
                <a:tabLst/>
                <a:defRPr/>
              </a:pPr>
              <a:endParaRPr kumimoji="0" lang="en-US" sz="3200" b="0" i="0" u="none" strike="noStrike" kern="0" cap="none" spc="0" normalizeH="0" baseline="0" noProof="0" dirty="0">
                <a:ln>
                  <a:noFill/>
                </a:ln>
                <a:solidFill>
                  <a:prstClr val="white"/>
                </a:solidFill>
                <a:effectLst/>
                <a:uLnTx/>
                <a:uFillTx/>
                <a:latin typeface="Constantia"/>
                <a:ea typeface="+mn-ea"/>
                <a:cs typeface="+mn-cs"/>
              </a:endParaRPr>
            </a:p>
          </p:txBody>
        </p:sp>
      </p:grpSp>
      <p:sp>
        <p:nvSpPr>
          <p:cNvPr id="21" name="TextBox 20">
            <a:extLst>
              <a:ext uri="{FF2B5EF4-FFF2-40B4-BE49-F238E27FC236}">
                <a16:creationId xmlns:a16="http://schemas.microsoft.com/office/drawing/2014/main" id="{955C298E-3FAF-4E89-B96B-E6508A2CB16C}"/>
              </a:ext>
            </a:extLst>
          </p:cNvPr>
          <p:cNvSpPr txBox="1"/>
          <p:nvPr/>
        </p:nvSpPr>
        <p:spPr>
          <a:xfrm>
            <a:off x="6748642" y="3236318"/>
            <a:ext cx="3543871" cy="646331"/>
          </a:xfrm>
          <a:prstGeom prst="rect">
            <a:avLst/>
          </a:prstGeom>
          <a:noFill/>
        </p:spPr>
        <p:txBody>
          <a:bodyPr wrap="square">
            <a:spAutoFit/>
          </a:bodyPr>
          <a:lstStyle/>
          <a:p>
            <a:pPr marL="347472" indent="-347472" algn="ctr" rtl="1">
              <a:spcBef>
                <a:spcPts val="0"/>
              </a:spcBef>
              <a:spcAft>
                <a:spcPts val="0"/>
              </a:spcAft>
            </a:pPr>
            <a:r>
              <a:rPr lang="en-US" sz="3600" b="1" dirty="0">
                <a:solidFill>
                  <a:srgbClr val="FFC000"/>
                </a:solidFill>
                <a:effectLst/>
              </a:rPr>
              <a:t>over budget</a:t>
            </a:r>
            <a:r>
              <a:rPr lang="ar-AE" sz="3600" b="1" dirty="0">
                <a:solidFill>
                  <a:srgbClr val="FFC000"/>
                </a:solidFill>
                <a:effectLst/>
              </a:rPr>
              <a:t> </a:t>
            </a:r>
            <a:r>
              <a:rPr lang="en-US" sz="3600" b="1" dirty="0">
                <a:solidFill>
                  <a:srgbClr val="FFC000"/>
                </a:solidFill>
                <a:effectLst/>
              </a:rPr>
              <a:t> </a:t>
            </a:r>
            <a:endParaRPr lang="en-US" sz="3600" dirty="0">
              <a:solidFill>
                <a:srgbClr val="FFC000"/>
              </a:solidFill>
              <a:effectLst/>
            </a:endParaRPr>
          </a:p>
        </p:txBody>
      </p:sp>
      <p:sp>
        <p:nvSpPr>
          <p:cNvPr id="4" name="Arrow: Right 3">
            <a:extLst>
              <a:ext uri="{FF2B5EF4-FFF2-40B4-BE49-F238E27FC236}">
                <a16:creationId xmlns:a16="http://schemas.microsoft.com/office/drawing/2014/main" id="{5615BFF1-73A4-4150-8E08-A283D301B3E5}"/>
              </a:ext>
            </a:extLst>
          </p:cNvPr>
          <p:cNvSpPr/>
          <p:nvPr/>
        </p:nvSpPr>
        <p:spPr>
          <a:xfrm>
            <a:off x="5123480" y="3313874"/>
            <a:ext cx="1153334" cy="726676"/>
          </a:xfrm>
          <a:prstGeom prst="rightArrow">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7250088-7789-B9D9-3502-BD31F7271C85}"/>
              </a:ext>
            </a:extLst>
          </p:cNvPr>
          <p:cNvSpPr txBox="1"/>
          <p:nvPr/>
        </p:nvSpPr>
        <p:spPr>
          <a:xfrm>
            <a:off x="2320563" y="358834"/>
            <a:ext cx="7327538" cy="830997"/>
          </a:xfrm>
          <a:prstGeom prst="rect">
            <a:avLst/>
          </a:prstGeom>
          <a:noFill/>
        </p:spPr>
        <p:txBody>
          <a:bodyPr wrap="square" rtlCol="0">
            <a:spAutoFit/>
          </a:bodyPr>
          <a:lstStyle/>
          <a:p>
            <a:r>
              <a:rPr lang="en-US" sz="2400" b="1" dirty="0">
                <a:solidFill>
                  <a:srgbClr val="00B0F0"/>
                </a:solidFill>
              </a:rPr>
              <a:t>Case study  </a:t>
            </a:r>
          </a:p>
          <a:p>
            <a:r>
              <a:rPr lang="en-US" sz="2400" b="1" dirty="0">
                <a:solidFill>
                  <a:srgbClr val="00B0F0"/>
                </a:solidFill>
                <a:cs typeface="+mj-cs"/>
              </a:rPr>
              <a:t> </a:t>
            </a:r>
            <a:endParaRPr lang="ar-EG" sz="2400" b="1" dirty="0">
              <a:solidFill>
                <a:srgbClr val="00B0F0"/>
              </a:solidFill>
              <a:cs typeface="+mj-cs"/>
            </a:endParaRPr>
          </a:p>
        </p:txBody>
      </p:sp>
    </p:spTree>
    <p:extLst>
      <p:ext uri="{BB962C8B-B14F-4D97-AF65-F5344CB8AC3E}">
        <p14:creationId xmlns:p14="http://schemas.microsoft.com/office/powerpoint/2010/main" val="38739623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468363" y="1667497"/>
            <a:ext cx="10463567" cy="43333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SY" sz="2000" b="1" i="0" u="none" strike="noStrike" kern="0" cap="none" spc="0" normalizeH="0" baseline="0" noProof="0" dirty="0">
              <a:ln>
                <a:noFill/>
              </a:ln>
              <a:solidFill>
                <a:sysClr val="windowText" lastClr="000000"/>
              </a:solidFill>
              <a:effectLst/>
              <a:uLnTx/>
              <a:uFillTx/>
              <a:latin typeface="Calibri"/>
              <a:ea typeface="+mn-ea"/>
              <a:cs typeface="Arial" panose="020B0604020202020204" pitchFamily="34"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5" name="Rectangle 14"/>
          <p:cNvSpPr/>
          <p:nvPr/>
        </p:nvSpPr>
        <p:spPr>
          <a:xfrm>
            <a:off x="707278" y="2396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grpSp>
        <p:nvGrpSpPr>
          <p:cNvPr id="11" name="Group 10"/>
          <p:cNvGrpSpPr/>
          <p:nvPr/>
        </p:nvGrpSpPr>
        <p:grpSpPr>
          <a:xfrm>
            <a:off x="720926" y="239650"/>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00</a:t>
              </a:r>
              <a:endParaRPr kumimoji="0" lang="en-US" sz="14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endParaRPr>
            </a:p>
          </p:txBody>
        </p:sp>
      </p:grpSp>
      <p:grpSp>
        <p:nvGrpSpPr>
          <p:cNvPr id="9" name="Group 8">
            <a:extLst>
              <a:ext uri="{FF2B5EF4-FFF2-40B4-BE49-F238E27FC236}">
                <a16:creationId xmlns:a16="http://schemas.microsoft.com/office/drawing/2014/main" id="{E3939881-8F04-4C4A-BE4E-8924F8DE8480}"/>
              </a:ext>
            </a:extLst>
          </p:cNvPr>
          <p:cNvGrpSpPr/>
          <p:nvPr/>
        </p:nvGrpSpPr>
        <p:grpSpPr>
          <a:xfrm>
            <a:off x="591671" y="2728351"/>
            <a:ext cx="4258235" cy="2273955"/>
            <a:chOff x="5301504" y="3197383"/>
            <a:chExt cx="3196200" cy="1917720"/>
          </a:xfrm>
          <a:solidFill>
            <a:srgbClr val="00B0F0"/>
          </a:solidFill>
        </p:grpSpPr>
        <p:sp>
          <p:nvSpPr>
            <p:cNvPr id="10" name="Rounded Rectangle 6">
              <a:extLst>
                <a:ext uri="{FF2B5EF4-FFF2-40B4-BE49-F238E27FC236}">
                  <a16:creationId xmlns:a16="http://schemas.microsoft.com/office/drawing/2014/main" id="{CA2CA69E-64FB-430C-81BD-3A29FBDD9626}"/>
                </a:ext>
              </a:extLst>
            </p:cNvPr>
            <p:cNvSpPr/>
            <p:nvPr/>
          </p:nvSpPr>
          <p:spPr>
            <a:xfrm>
              <a:off x="5301504" y="3197383"/>
              <a:ext cx="3196200" cy="1917720"/>
            </a:xfrm>
            <a:prstGeom prst="roundRect">
              <a:avLst>
                <a:gd name="adj" fmla="val 10000"/>
              </a:avLst>
            </a:prstGeom>
            <a:grpFill/>
            <a:ln w="38100" cap="flat" cmpd="sng" algn="ctr">
              <a:solidFill>
                <a:sysClr val="window" lastClr="FFFFFF">
                  <a:hueOff val="0"/>
                  <a:satOff val="0"/>
                  <a:lumOff val="0"/>
                  <a:alphaOff val="0"/>
                </a:sysClr>
              </a:solidFill>
              <a:prstDash val="solid"/>
            </a:ln>
            <a:effectLst>
              <a:outerShdw blurRad="57150" dist="38100" dir="5400000" algn="ctr" rotWithShape="0">
                <a:srgbClr val="009DD9">
                  <a:hueOff val="-838123"/>
                  <a:satOff val="-9658"/>
                  <a:lumOff val="2159"/>
                  <a:alphaOff val="0"/>
                  <a:shade val="9000"/>
                  <a:alpha val="48000"/>
                  <a:satMod val="105000"/>
                </a:srgbClr>
              </a:outerShdw>
            </a:effectLst>
          </p:spPr>
        </p:sp>
        <p:sp>
          <p:nvSpPr>
            <p:cNvPr id="16" name="Rounded Rectangle 4">
              <a:extLst>
                <a:ext uri="{FF2B5EF4-FFF2-40B4-BE49-F238E27FC236}">
                  <a16:creationId xmlns:a16="http://schemas.microsoft.com/office/drawing/2014/main" id="{9F396821-5902-4366-8FBB-0246AC06BB59}"/>
                </a:ext>
              </a:extLst>
            </p:cNvPr>
            <p:cNvSpPr txBox="1"/>
            <p:nvPr/>
          </p:nvSpPr>
          <p:spPr>
            <a:xfrm>
              <a:off x="5357672" y="3253551"/>
              <a:ext cx="3083864" cy="1805384"/>
            </a:xfrm>
            <a:prstGeom prst="rect">
              <a:avLst/>
            </a:prstGeom>
            <a:grpFill/>
            <a:ln>
              <a:noFill/>
            </a:ln>
            <a:effectLst/>
          </p:spPr>
          <p:txBody>
            <a:bodyPr spcFirstLastPara="0" vert="horz" wrap="square" lIns="121920" tIns="121920" rIns="121920" bIns="121920" numCol="1" spcCol="1270" anchor="ctr" anchorCtr="0">
              <a:noAutofit/>
            </a:bodyPr>
            <a:lstStyle/>
            <a:p>
              <a:pPr marL="0" marR="0" lvl="0" indent="0" algn="justLow" defTabSz="1422400" rtl="1" eaLnBrk="1" fontAlgn="auto" latinLnBrk="0" hangingPunct="1">
                <a:lnSpc>
                  <a:spcPct val="90000"/>
                </a:lnSpc>
                <a:spcBef>
                  <a:spcPct val="0"/>
                </a:spcBef>
                <a:spcAft>
                  <a:spcPct val="35000"/>
                </a:spcAft>
                <a:buClrTx/>
                <a:buSzTx/>
                <a:buFontTx/>
                <a:buNone/>
                <a:tabLst/>
                <a:defRPr/>
              </a:pPr>
              <a:endParaRPr kumimoji="0" lang="en-US" sz="3200" b="0" i="0" u="none" strike="noStrike" kern="0" cap="none" spc="0" normalizeH="0" baseline="0" noProof="0" dirty="0">
                <a:ln>
                  <a:noFill/>
                </a:ln>
                <a:solidFill>
                  <a:prstClr val="white"/>
                </a:solidFill>
                <a:effectLst/>
                <a:uLnTx/>
                <a:uFillTx/>
                <a:latin typeface="Constantia"/>
                <a:ea typeface="+mn-ea"/>
                <a:cs typeface="+mn-cs"/>
              </a:endParaRPr>
            </a:p>
          </p:txBody>
        </p:sp>
      </p:grpSp>
      <p:sp>
        <p:nvSpPr>
          <p:cNvPr id="17" name="TextBox 16">
            <a:extLst>
              <a:ext uri="{FF2B5EF4-FFF2-40B4-BE49-F238E27FC236}">
                <a16:creationId xmlns:a16="http://schemas.microsoft.com/office/drawing/2014/main" id="{3BE27F67-AD6B-4F97-A7D2-25EACAFCBAFF}"/>
              </a:ext>
            </a:extLst>
          </p:cNvPr>
          <p:cNvSpPr txBox="1"/>
          <p:nvPr/>
        </p:nvSpPr>
        <p:spPr>
          <a:xfrm>
            <a:off x="828548" y="2794953"/>
            <a:ext cx="3784479" cy="1569660"/>
          </a:xfrm>
          <a:prstGeom prst="rect">
            <a:avLst/>
          </a:prstGeom>
          <a:noFill/>
        </p:spPr>
        <p:txBody>
          <a:bodyPr wrap="square">
            <a:spAutoFit/>
          </a:bodyPr>
          <a:lstStyle/>
          <a:p>
            <a:pPr marL="347472" indent="-347472">
              <a:spcBef>
                <a:spcPts val="0"/>
              </a:spcBef>
              <a:spcAft>
                <a:spcPts val="0"/>
              </a:spcAft>
              <a:buClrTx/>
              <a:buSzPts val="2800"/>
              <a:buFont typeface="Arial" panose="020B0604020202020204" pitchFamily="34" charset="0"/>
              <a:buChar char="•"/>
            </a:pPr>
            <a:r>
              <a:rPr lang="en-US" sz="2400" b="1" dirty="0">
                <a:solidFill>
                  <a:schemeClr val="bg1"/>
                </a:solidFill>
                <a:effectLst/>
              </a:rPr>
              <a:t>Schedule performance  Index (SPI)</a:t>
            </a:r>
            <a:r>
              <a:rPr lang="ar-SY" sz="2400" b="1" dirty="0">
                <a:solidFill>
                  <a:schemeClr val="bg1"/>
                </a:solidFill>
                <a:effectLst/>
              </a:rPr>
              <a:t> </a:t>
            </a:r>
            <a:r>
              <a:rPr lang="en-US" sz="2400" b="1" dirty="0">
                <a:solidFill>
                  <a:schemeClr val="bg1"/>
                </a:solidFill>
                <a:effectLst/>
              </a:rPr>
              <a:t> </a:t>
            </a:r>
            <a:endParaRPr lang="en-US" sz="2400" dirty="0">
              <a:solidFill>
                <a:schemeClr val="bg1"/>
              </a:solidFill>
              <a:effectLst/>
            </a:endParaRPr>
          </a:p>
          <a:p>
            <a:pPr marL="347472" indent="-347472" rtl="1">
              <a:spcBef>
                <a:spcPts val="0"/>
              </a:spcBef>
              <a:spcAft>
                <a:spcPts val="0"/>
              </a:spcAft>
            </a:pPr>
            <a:r>
              <a:rPr lang="en-US" sz="2400" b="1" dirty="0">
                <a:solidFill>
                  <a:schemeClr val="bg1"/>
                </a:solidFill>
                <a:effectLst/>
              </a:rPr>
              <a:t>= BCWP / BCWS</a:t>
            </a:r>
            <a:endParaRPr lang="en-US" sz="2400" dirty="0">
              <a:solidFill>
                <a:schemeClr val="bg1"/>
              </a:solidFill>
              <a:effectLst/>
            </a:endParaRPr>
          </a:p>
          <a:p>
            <a:pPr marL="347472" indent="-347472" rtl="1">
              <a:spcBef>
                <a:spcPts val="0"/>
              </a:spcBef>
              <a:spcAft>
                <a:spcPts val="0"/>
              </a:spcAft>
            </a:pPr>
            <a:r>
              <a:rPr lang="en-US" sz="2400" b="1" dirty="0">
                <a:solidFill>
                  <a:schemeClr val="bg1"/>
                </a:solidFill>
                <a:effectLst/>
              </a:rPr>
              <a:t>= 3000/4000=0.75&lt;1</a:t>
            </a:r>
            <a:endParaRPr lang="en-US" sz="2400" dirty="0">
              <a:solidFill>
                <a:schemeClr val="bg1"/>
              </a:solidFill>
              <a:effectLst/>
            </a:endParaRPr>
          </a:p>
        </p:txBody>
      </p:sp>
      <p:grpSp>
        <p:nvGrpSpPr>
          <p:cNvPr id="18" name="Group 17">
            <a:extLst>
              <a:ext uri="{FF2B5EF4-FFF2-40B4-BE49-F238E27FC236}">
                <a16:creationId xmlns:a16="http://schemas.microsoft.com/office/drawing/2014/main" id="{C78A013C-7840-490C-AF69-D5745B070ED9}"/>
              </a:ext>
            </a:extLst>
          </p:cNvPr>
          <p:cNvGrpSpPr/>
          <p:nvPr/>
        </p:nvGrpSpPr>
        <p:grpSpPr>
          <a:xfrm>
            <a:off x="6409765" y="2800750"/>
            <a:ext cx="4258235" cy="1754537"/>
            <a:chOff x="5301504" y="3197383"/>
            <a:chExt cx="3196200" cy="1917720"/>
          </a:xfrm>
          <a:solidFill>
            <a:srgbClr val="00B0F0"/>
          </a:solidFill>
        </p:grpSpPr>
        <p:sp>
          <p:nvSpPr>
            <p:cNvPr id="19" name="Rounded Rectangle 6">
              <a:extLst>
                <a:ext uri="{FF2B5EF4-FFF2-40B4-BE49-F238E27FC236}">
                  <a16:creationId xmlns:a16="http://schemas.microsoft.com/office/drawing/2014/main" id="{A9CD1DA4-17F4-483B-B07D-322E6B2D2A21}"/>
                </a:ext>
              </a:extLst>
            </p:cNvPr>
            <p:cNvSpPr/>
            <p:nvPr/>
          </p:nvSpPr>
          <p:spPr>
            <a:xfrm>
              <a:off x="5301504" y="3197383"/>
              <a:ext cx="3196200" cy="1917720"/>
            </a:xfrm>
            <a:prstGeom prst="roundRect">
              <a:avLst>
                <a:gd name="adj" fmla="val 10000"/>
              </a:avLst>
            </a:prstGeom>
            <a:grpFill/>
            <a:ln w="38100" cap="flat" cmpd="sng" algn="ctr">
              <a:solidFill>
                <a:sysClr val="window" lastClr="FFFFFF">
                  <a:hueOff val="0"/>
                  <a:satOff val="0"/>
                  <a:lumOff val="0"/>
                  <a:alphaOff val="0"/>
                </a:sysClr>
              </a:solidFill>
              <a:prstDash val="solid"/>
            </a:ln>
            <a:effectLst>
              <a:outerShdw blurRad="57150" dist="38100" dir="5400000" algn="ctr" rotWithShape="0">
                <a:srgbClr val="009DD9">
                  <a:hueOff val="-838123"/>
                  <a:satOff val="-9658"/>
                  <a:lumOff val="2159"/>
                  <a:alphaOff val="0"/>
                  <a:shade val="9000"/>
                  <a:alpha val="48000"/>
                  <a:satMod val="105000"/>
                </a:srgbClr>
              </a:outerShdw>
            </a:effectLst>
          </p:spPr>
        </p:sp>
        <p:sp>
          <p:nvSpPr>
            <p:cNvPr id="20" name="Rounded Rectangle 4">
              <a:extLst>
                <a:ext uri="{FF2B5EF4-FFF2-40B4-BE49-F238E27FC236}">
                  <a16:creationId xmlns:a16="http://schemas.microsoft.com/office/drawing/2014/main" id="{90FF6B50-A227-47E6-899A-D99C60EBAD5A}"/>
                </a:ext>
              </a:extLst>
            </p:cNvPr>
            <p:cNvSpPr txBox="1"/>
            <p:nvPr/>
          </p:nvSpPr>
          <p:spPr>
            <a:xfrm>
              <a:off x="5357672" y="3253551"/>
              <a:ext cx="3083864" cy="1805384"/>
            </a:xfrm>
            <a:prstGeom prst="rect">
              <a:avLst/>
            </a:prstGeom>
            <a:grpFill/>
            <a:ln>
              <a:noFill/>
            </a:ln>
            <a:effectLst/>
          </p:spPr>
          <p:txBody>
            <a:bodyPr spcFirstLastPara="0" vert="horz" wrap="square" lIns="121920" tIns="121920" rIns="121920" bIns="121920" numCol="1" spcCol="1270" anchor="ctr" anchorCtr="0">
              <a:noAutofit/>
            </a:bodyPr>
            <a:lstStyle/>
            <a:p>
              <a:pPr marL="0" marR="0" lvl="0" indent="0" algn="justLow" defTabSz="1422400" rtl="1" eaLnBrk="1" fontAlgn="auto" latinLnBrk="0" hangingPunct="1">
                <a:lnSpc>
                  <a:spcPct val="90000"/>
                </a:lnSpc>
                <a:spcBef>
                  <a:spcPct val="0"/>
                </a:spcBef>
                <a:spcAft>
                  <a:spcPct val="35000"/>
                </a:spcAft>
                <a:buClrTx/>
                <a:buSzTx/>
                <a:buFontTx/>
                <a:buNone/>
                <a:tabLst/>
                <a:defRPr/>
              </a:pPr>
              <a:endParaRPr kumimoji="0" lang="en-US" sz="3200" b="0" i="0" u="none" strike="noStrike" kern="0" cap="none" spc="0" normalizeH="0" baseline="0" noProof="0" dirty="0">
                <a:ln>
                  <a:noFill/>
                </a:ln>
                <a:solidFill>
                  <a:prstClr val="white"/>
                </a:solidFill>
                <a:effectLst/>
                <a:uLnTx/>
                <a:uFillTx/>
                <a:latin typeface="Constantia"/>
                <a:ea typeface="+mn-ea"/>
                <a:cs typeface="+mn-cs"/>
              </a:endParaRPr>
            </a:p>
          </p:txBody>
        </p:sp>
      </p:grpSp>
      <p:sp>
        <p:nvSpPr>
          <p:cNvPr id="21" name="TextBox 20">
            <a:extLst>
              <a:ext uri="{FF2B5EF4-FFF2-40B4-BE49-F238E27FC236}">
                <a16:creationId xmlns:a16="http://schemas.microsoft.com/office/drawing/2014/main" id="{955C298E-3FAF-4E89-B96B-E6508A2CB16C}"/>
              </a:ext>
            </a:extLst>
          </p:cNvPr>
          <p:cNvSpPr txBox="1"/>
          <p:nvPr/>
        </p:nvSpPr>
        <p:spPr>
          <a:xfrm>
            <a:off x="6879772" y="3187859"/>
            <a:ext cx="6096000" cy="646331"/>
          </a:xfrm>
          <a:prstGeom prst="rect">
            <a:avLst/>
          </a:prstGeom>
          <a:noFill/>
        </p:spPr>
        <p:txBody>
          <a:bodyPr wrap="square">
            <a:spAutoFit/>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FFC000"/>
                </a:solidFill>
                <a:effectLst/>
                <a:uLnTx/>
                <a:uFillTx/>
                <a:latin typeface="Calibri"/>
                <a:ea typeface="+mn-ea"/>
                <a:cs typeface="Arial" panose="020B0604020202020204" pitchFamily="34" charset="0"/>
              </a:rPr>
              <a:t> </a:t>
            </a:r>
            <a:r>
              <a:rPr kumimoji="0" lang="en-US" sz="3600" b="1" i="0" u="none" strike="noStrike" kern="1200" cap="none" spc="0" normalizeH="0" baseline="0" noProof="0" dirty="0">
                <a:ln>
                  <a:noFill/>
                </a:ln>
                <a:solidFill>
                  <a:srgbClr val="FFC000"/>
                </a:solidFill>
                <a:effectLst/>
                <a:uLnTx/>
                <a:uFillTx/>
                <a:latin typeface="Calibri"/>
                <a:ea typeface="+mn-ea"/>
                <a:cs typeface="+mn-cs"/>
              </a:rPr>
              <a:t>behind schedule</a:t>
            </a:r>
            <a:endParaRPr kumimoji="0" lang="en-US" sz="3600" b="0" i="0" u="none" strike="noStrike" kern="1200" cap="none" spc="0" normalizeH="0" baseline="0" noProof="0" dirty="0">
              <a:ln>
                <a:noFill/>
              </a:ln>
              <a:solidFill>
                <a:srgbClr val="FFC000"/>
              </a:solidFill>
              <a:effectLst/>
              <a:uLnTx/>
              <a:uFillTx/>
              <a:latin typeface="Calibri"/>
              <a:ea typeface="+mn-ea"/>
              <a:cs typeface="+mn-cs"/>
            </a:endParaRPr>
          </a:p>
        </p:txBody>
      </p:sp>
      <p:sp>
        <p:nvSpPr>
          <p:cNvPr id="4" name="Arrow: Right 3">
            <a:extLst>
              <a:ext uri="{FF2B5EF4-FFF2-40B4-BE49-F238E27FC236}">
                <a16:creationId xmlns:a16="http://schemas.microsoft.com/office/drawing/2014/main" id="{5615BFF1-73A4-4150-8E08-A283D301B3E5}"/>
              </a:ext>
            </a:extLst>
          </p:cNvPr>
          <p:cNvSpPr/>
          <p:nvPr/>
        </p:nvSpPr>
        <p:spPr>
          <a:xfrm>
            <a:off x="5123480" y="3313874"/>
            <a:ext cx="1153334" cy="726676"/>
          </a:xfrm>
          <a:prstGeom prst="rightArrow">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F0B4235-A778-38FE-8EA6-F8AA89ABD29D}"/>
              </a:ext>
            </a:extLst>
          </p:cNvPr>
          <p:cNvSpPr txBox="1"/>
          <p:nvPr/>
        </p:nvSpPr>
        <p:spPr>
          <a:xfrm>
            <a:off x="2320563" y="358834"/>
            <a:ext cx="7327538" cy="830997"/>
          </a:xfrm>
          <a:prstGeom prst="rect">
            <a:avLst/>
          </a:prstGeom>
          <a:noFill/>
        </p:spPr>
        <p:txBody>
          <a:bodyPr wrap="square" rtlCol="0">
            <a:spAutoFit/>
          </a:bodyPr>
          <a:lstStyle/>
          <a:p>
            <a:r>
              <a:rPr lang="en-US" sz="2400" b="1" dirty="0">
                <a:solidFill>
                  <a:srgbClr val="00B0F0"/>
                </a:solidFill>
              </a:rPr>
              <a:t>Case study  </a:t>
            </a:r>
          </a:p>
          <a:p>
            <a:r>
              <a:rPr lang="en-US" sz="2400" b="1" dirty="0">
                <a:solidFill>
                  <a:srgbClr val="00B0F0"/>
                </a:solidFill>
                <a:cs typeface="+mj-cs"/>
              </a:rPr>
              <a:t> </a:t>
            </a:r>
            <a:endParaRPr lang="ar-EG" sz="2400" b="1" dirty="0">
              <a:solidFill>
                <a:srgbClr val="00B0F0"/>
              </a:solidFill>
              <a:cs typeface="+mj-cs"/>
            </a:endParaRPr>
          </a:p>
        </p:txBody>
      </p:sp>
    </p:spTree>
    <p:extLst>
      <p:ext uri="{BB962C8B-B14F-4D97-AF65-F5344CB8AC3E}">
        <p14:creationId xmlns:p14="http://schemas.microsoft.com/office/powerpoint/2010/main" val="33966578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439271" y="1069008"/>
            <a:ext cx="10852844" cy="494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SY" sz="2000" b="1" i="0" u="none" strike="noStrike" kern="0" cap="none" spc="0" normalizeH="0" baseline="0" noProof="0" dirty="0">
              <a:ln>
                <a:noFill/>
              </a:ln>
              <a:solidFill>
                <a:sysClr val="windowText" lastClr="000000"/>
              </a:solidFill>
              <a:effectLst/>
              <a:uLnTx/>
              <a:uFillTx/>
              <a:latin typeface="Calibri"/>
              <a:ea typeface="+mn-ea"/>
              <a:cs typeface="Arial" panose="020B0604020202020204" pitchFamily="34"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5" name="Rectangle 14"/>
          <p:cNvSpPr/>
          <p:nvPr/>
        </p:nvSpPr>
        <p:spPr>
          <a:xfrm>
            <a:off x="652855" y="346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grpSp>
        <p:nvGrpSpPr>
          <p:cNvPr id="11" name="Group 10"/>
          <p:cNvGrpSpPr/>
          <p:nvPr/>
        </p:nvGrpSpPr>
        <p:grpSpPr>
          <a:xfrm>
            <a:off x="666503" y="217574"/>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00</a:t>
              </a:r>
              <a:endParaRPr kumimoji="0" lang="en-US" sz="14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endParaRPr>
            </a:p>
          </p:txBody>
        </p:sp>
      </p:grpSp>
      <p:grpSp>
        <p:nvGrpSpPr>
          <p:cNvPr id="9" name="Group 8">
            <a:extLst>
              <a:ext uri="{FF2B5EF4-FFF2-40B4-BE49-F238E27FC236}">
                <a16:creationId xmlns:a16="http://schemas.microsoft.com/office/drawing/2014/main" id="{E3939881-8F04-4C4A-BE4E-8924F8DE8480}"/>
              </a:ext>
            </a:extLst>
          </p:cNvPr>
          <p:cNvGrpSpPr/>
          <p:nvPr/>
        </p:nvGrpSpPr>
        <p:grpSpPr>
          <a:xfrm>
            <a:off x="591671" y="2728351"/>
            <a:ext cx="4258235" cy="2201344"/>
            <a:chOff x="5301504" y="3197383"/>
            <a:chExt cx="3196200" cy="1917720"/>
          </a:xfrm>
          <a:solidFill>
            <a:srgbClr val="00B0F0"/>
          </a:solidFill>
        </p:grpSpPr>
        <p:sp>
          <p:nvSpPr>
            <p:cNvPr id="10" name="Rounded Rectangle 6">
              <a:extLst>
                <a:ext uri="{FF2B5EF4-FFF2-40B4-BE49-F238E27FC236}">
                  <a16:creationId xmlns:a16="http://schemas.microsoft.com/office/drawing/2014/main" id="{CA2CA69E-64FB-430C-81BD-3A29FBDD9626}"/>
                </a:ext>
              </a:extLst>
            </p:cNvPr>
            <p:cNvSpPr/>
            <p:nvPr/>
          </p:nvSpPr>
          <p:spPr>
            <a:xfrm>
              <a:off x="5301504" y="3197383"/>
              <a:ext cx="3196200" cy="1917720"/>
            </a:xfrm>
            <a:prstGeom prst="roundRect">
              <a:avLst>
                <a:gd name="adj" fmla="val 10000"/>
              </a:avLst>
            </a:prstGeom>
            <a:grpFill/>
            <a:ln w="38100" cap="flat" cmpd="sng" algn="ctr">
              <a:solidFill>
                <a:sysClr val="window" lastClr="FFFFFF">
                  <a:hueOff val="0"/>
                  <a:satOff val="0"/>
                  <a:lumOff val="0"/>
                  <a:alphaOff val="0"/>
                </a:sysClr>
              </a:solidFill>
              <a:prstDash val="solid"/>
            </a:ln>
            <a:effectLst>
              <a:outerShdw blurRad="57150" dist="38100" dir="5400000" algn="ctr" rotWithShape="0">
                <a:srgbClr val="009DD9">
                  <a:hueOff val="-838123"/>
                  <a:satOff val="-9658"/>
                  <a:lumOff val="2159"/>
                  <a:alphaOff val="0"/>
                  <a:shade val="9000"/>
                  <a:alpha val="48000"/>
                  <a:satMod val="105000"/>
                </a:srgbClr>
              </a:outerShdw>
            </a:effectLst>
          </p:spPr>
        </p:sp>
        <p:sp>
          <p:nvSpPr>
            <p:cNvPr id="16" name="Rounded Rectangle 4">
              <a:extLst>
                <a:ext uri="{FF2B5EF4-FFF2-40B4-BE49-F238E27FC236}">
                  <a16:creationId xmlns:a16="http://schemas.microsoft.com/office/drawing/2014/main" id="{9F396821-5902-4366-8FBB-0246AC06BB59}"/>
                </a:ext>
              </a:extLst>
            </p:cNvPr>
            <p:cNvSpPr txBox="1"/>
            <p:nvPr/>
          </p:nvSpPr>
          <p:spPr>
            <a:xfrm>
              <a:off x="5357672" y="3253551"/>
              <a:ext cx="3083864" cy="1805384"/>
            </a:xfrm>
            <a:prstGeom prst="rect">
              <a:avLst/>
            </a:prstGeom>
            <a:grpFill/>
            <a:ln>
              <a:noFill/>
            </a:ln>
            <a:effectLst/>
          </p:spPr>
          <p:txBody>
            <a:bodyPr spcFirstLastPara="0" vert="horz" wrap="square" lIns="121920" tIns="121920" rIns="121920" bIns="121920" numCol="1" spcCol="1270" anchor="ctr" anchorCtr="0">
              <a:noAutofit/>
            </a:bodyPr>
            <a:lstStyle/>
            <a:p>
              <a:pPr marL="0" marR="0" lvl="0" indent="0" algn="justLow" defTabSz="1422400" rtl="1" eaLnBrk="1" fontAlgn="auto" latinLnBrk="0" hangingPunct="1">
                <a:lnSpc>
                  <a:spcPct val="90000"/>
                </a:lnSpc>
                <a:spcBef>
                  <a:spcPct val="0"/>
                </a:spcBef>
                <a:spcAft>
                  <a:spcPct val="35000"/>
                </a:spcAft>
                <a:buClrTx/>
                <a:buSzTx/>
                <a:buFontTx/>
                <a:buNone/>
                <a:tabLst/>
                <a:defRPr/>
              </a:pPr>
              <a:endParaRPr kumimoji="0" lang="en-US" sz="3200" b="0" i="0" u="none" strike="noStrike" kern="0" cap="none" spc="0" normalizeH="0" baseline="0" noProof="0" dirty="0">
                <a:ln>
                  <a:noFill/>
                </a:ln>
                <a:solidFill>
                  <a:prstClr val="white"/>
                </a:solidFill>
                <a:effectLst/>
                <a:uLnTx/>
                <a:uFillTx/>
                <a:latin typeface="Constantia"/>
                <a:ea typeface="+mn-ea"/>
                <a:cs typeface="+mn-cs"/>
              </a:endParaRPr>
            </a:p>
          </p:txBody>
        </p:sp>
      </p:grpSp>
      <p:sp>
        <p:nvSpPr>
          <p:cNvPr id="17" name="TextBox 16">
            <a:extLst>
              <a:ext uri="{FF2B5EF4-FFF2-40B4-BE49-F238E27FC236}">
                <a16:creationId xmlns:a16="http://schemas.microsoft.com/office/drawing/2014/main" id="{3BE27F67-AD6B-4F97-A7D2-25EACAFCBAFF}"/>
              </a:ext>
            </a:extLst>
          </p:cNvPr>
          <p:cNvSpPr txBox="1"/>
          <p:nvPr/>
        </p:nvSpPr>
        <p:spPr>
          <a:xfrm>
            <a:off x="769592" y="2820789"/>
            <a:ext cx="3784479" cy="1569660"/>
          </a:xfrm>
          <a:prstGeom prst="rect">
            <a:avLst/>
          </a:prstGeom>
          <a:noFill/>
        </p:spPr>
        <p:txBody>
          <a:bodyPr wrap="square">
            <a:spAutoFit/>
          </a:bodyPr>
          <a:lstStyle/>
          <a:p>
            <a:pPr marL="347472" indent="-347472">
              <a:spcBef>
                <a:spcPts val="0"/>
              </a:spcBef>
              <a:spcAft>
                <a:spcPts val="0"/>
              </a:spcAft>
              <a:buClrTx/>
              <a:buSzPts val="2400"/>
              <a:buFont typeface="Arial" panose="020B0604020202020204" pitchFamily="34" charset="0"/>
              <a:buChar char="•"/>
            </a:pPr>
            <a:r>
              <a:rPr lang="en-US" sz="2400" b="1" dirty="0">
                <a:solidFill>
                  <a:schemeClr val="bg1"/>
                </a:solidFill>
                <a:effectLst/>
              </a:rPr>
              <a:t>Cost performance Index (CPI)  </a:t>
            </a:r>
            <a:endParaRPr lang="en-US" sz="2400" dirty="0">
              <a:solidFill>
                <a:schemeClr val="bg1"/>
              </a:solidFill>
              <a:effectLst/>
            </a:endParaRPr>
          </a:p>
          <a:p>
            <a:pPr marL="347472" indent="-347472" rtl="1">
              <a:spcBef>
                <a:spcPts val="0"/>
              </a:spcBef>
              <a:spcAft>
                <a:spcPts val="0"/>
              </a:spcAft>
            </a:pPr>
            <a:r>
              <a:rPr lang="en-US" sz="2400" b="1" dirty="0">
                <a:solidFill>
                  <a:schemeClr val="bg1"/>
                </a:solidFill>
                <a:effectLst/>
              </a:rPr>
              <a:t>= BCWP / ACWP</a:t>
            </a:r>
            <a:endParaRPr lang="en-US" sz="2400" dirty="0">
              <a:solidFill>
                <a:schemeClr val="bg1"/>
              </a:solidFill>
              <a:effectLst/>
            </a:endParaRPr>
          </a:p>
          <a:p>
            <a:pPr marL="347472" indent="-347472" rtl="1">
              <a:spcBef>
                <a:spcPts val="0"/>
              </a:spcBef>
              <a:spcAft>
                <a:spcPts val="0"/>
              </a:spcAft>
            </a:pPr>
            <a:r>
              <a:rPr lang="en-US" sz="2400" b="1" dirty="0">
                <a:solidFill>
                  <a:schemeClr val="bg1"/>
                </a:solidFill>
                <a:effectLst/>
              </a:rPr>
              <a:t>= 3000/5000=0.6&lt;1 </a:t>
            </a:r>
            <a:endParaRPr lang="en-US" sz="2400" dirty="0">
              <a:solidFill>
                <a:schemeClr val="bg1"/>
              </a:solidFill>
              <a:effectLst/>
            </a:endParaRPr>
          </a:p>
        </p:txBody>
      </p:sp>
      <p:grpSp>
        <p:nvGrpSpPr>
          <p:cNvPr id="18" name="Group 17">
            <a:extLst>
              <a:ext uri="{FF2B5EF4-FFF2-40B4-BE49-F238E27FC236}">
                <a16:creationId xmlns:a16="http://schemas.microsoft.com/office/drawing/2014/main" id="{C78A013C-7840-490C-AF69-D5745B070ED9}"/>
              </a:ext>
            </a:extLst>
          </p:cNvPr>
          <p:cNvGrpSpPr/>
          <p:nvPr/>
        </p:nvGrpSpPr>
        <p:grpSpPr>
          <a:xfrm>
            <a:off x="6409765" y="2800750"/>
            <a:ext cx="4258235" cy="1754537"/>
            <a:chOff x="5301504" y="3197383"/>
            <a:chExt cx="3196200" cy="1917720"/>
          </a:xfrm>
          <a:solidFill>
            <a:srgbClr val="00B0F0"/>
          </a:solidFill>
        </p:grpSpPr>
        <p:sp>
          <p:nvSpPr>
            <p:cNvPr id="19" name="Rounded Rectangle 6">
              <a:extLst>
                <a:ext uri="{FF2B5EF4-FFF2-40B4-BE49-F238E27FC236}">
                  <a16:creationId xmlns:a16="http://schemas.microsoft.com/office/drawing/2014/main" id="{A9CD1DA4-17F4-483B-B07D-322E6B2D2A21}"/>
                </a:ext>
              </a:extLst>
            </p:cNvPr>
            <p:cNvSpPr/>
            <p:nvPr/>
          </p:nvSpPr>
          <p:spPr>
            <a:xfrm>
              <a:off x="5301504" y="3197383"/>
              <a:ext cx="3196200" cy="1917720"/>
            </a:xfrm>
            <a:prstGeom prst="roundRect">
              <a:avLst>
                <a:gd name="adj" fmla="val 10000"/>
              </a:avLst>
            </a:prstGeom>
            <a:grpFill/>
            <a:ln w="38100" cap="flat" cmpd="sng" algn="ctr">
              <a:solidFill>
                <a:sysClr val="window" lastClr="FFFFFF">
                  <a:hueOff val="0"/>
                  <a:satOff val="0"/>
                  <a:lumOff val="0"/>
                  <a:alphaOff val="0"/>
                </a:sysClr>
              </a:solidFill>
              <a:prstDash val="solid"/>
            </a:ln>
            <a:effectLst>
              <a:outerShdw blurRad="57150" dist="38100" dir="5400000" algn="ctr" rotWithShape="0">
                <a:srgbClr val="009DD9">
                  <a:hueOff val="-838123"/>
                  <a:satOff val="-9658"/>
                  <a:lumOff val="2159"/>
                  <a:alphaOff val="0"/>
                  <a:shade val="9000"/>
                  <a:alpha val="48000"/>
                  <a:satMod val="105000"/>
                </a:srgbClr>
              </a:outerShdw>
            </a:effectLst>
          </p:spPr>
        </p:sp>
        <p:sp>
          <p:nvSpPr>
            <p:cNvPr id="20" name="Rounded Rectangle 4">
              <a:extLst>
                <a:ext uri="{FF2B5EF4-FFF2-40B4-BE49-F238E27FC236}">
                  <a16:creationId xmlns:a16="http://schemas.microsoft.com/office/drawing/2014/main" id="{90FF6B50-A227-47E6-899A-D99C60EBAD5A}"/>
                </a:ext>
              </a:extLst>
            </p:cNvPr>
            <p:cNvSpPr txBox="1"/>
            <p:nvPr/>
          </p:nvSpPr>
          <p:spPr>
            <a:xfrm>
              <a:off x="5357672" y="3253551"/>
              <a:ext cx="3083864" cy="1805384"/>
            </a:xfrm>
            <a:prstGeom prst="rect">
              <a:avLst/>
            </a:prstGeom>
            <a:grpFill/>
            <a:ln>
              <a:noFill/>
            </a:ln>
            <a:effectLst/>
          </p:spPr>
          <p:txBody>
            <a:bodyPr spcFirstLastPara="0" vert="horz" wrap="square" lIns="121920" tIns="121920" rIns="121920" bIns="121920" numCol="1" spcCol="1270" anchor="ctr" anchorCtr="0">
              <a:noAutofit/>
            </a:bodyPr>
            <a:lstStyle/>
            <a:p>
              <a:pPr marL="0" marR="0" lvl="0" indent="0" algn="justLow" defTabSz="1422400" rtl="1" eaLnBrk="1" fontAlgn="auto" latinLnBrk="0" hangingPunct="1">
                <a:lnSpc>
                  <a:spcPct val="90000"/>
                </a:lnSpc>
                <a:spcBef>
                  <a:spcPct val="0"/>
                </a:spcBef>
                <a:spcAft>
                  <a:spcPct val="35000"/>
                </a:spcAft>
                <a:buClrTx/>
                <a:buSzTx/>
                <a:buFontTx/>
                <a:buNone/>
                <a:tabLst/>
                <a:defRPr/>
              </a:pPr>
              <a:endParaRPr kumimoji="0" lang="en-US" sz="3200" b="0" i="0" u="none" strike="noStrike" kern="0" cap="none" spc="0" normalizeH="0" baseline="0" noProof="0" dirty="0">
                <a:ln>
                  <a:noFill/>
                </a:ln>
                <a:solidFill>
                  <a:prstClr val="white"/>
                </a:solidFill>
                <a:effectLst/>
                <a:uLnTx/>
                <a:uFillTx/>
                <a:latin typeface="Constantia"/>
                <a:ea typeface="+mn-ea"/>
                <a:cs typeface="+mn-cs"/>
              </a:endParaRPr>
            </a:p>
          </p:txBody>
        </p:sp>
      </p:grpSp>
      <p:sp>
        <p:nvSpPr>
          <p:cNvPr id="4" name="Arrow: Right 3">
            <a:extLst>
              <a:ext uri="{FF2B5EF4-FFF2-40B4-BE49-F238E27FC236}">
                <a16:creationId xmlns:a16="http://schemas.microsoft.com/office/drawing/2014/main" id="{5615BFF1-73A4-4150-8E08-A283D301B3E5}"/>
              </a:ext>
            </a:extLst>
          </p:cNvPr>
          <p:cNvSpPr/>
          <p:nvPr/>
        </p:nvSpPr>
        <p:spPr>
          <a:xfrm>
            <a:off x="5123480" y="3313874"/>
            <a:ext cx="1153334" cy="726676"/>
          </a:xfrm>
          <a:prstGeom prst="rightArrow">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BC34A167-66DD-43CF-A0FB-CC58C1476AC7}"/>
              </a:ext>
            </a:extLst>
          </p:cNvPr>
          <p:cNvSpPr txBox="1"/>
          <p:nvPr/>
        </p:nvSpPr>
        <p:spPr>
          <a:xfrm>
            <a:off x="6484597" y="2735183"/>
            <a:ext cx="3543871" cy="1200329"/>
          </a:xfrm>
          <a:prstGeom prst="rect">
            <a:avLst/>
          </a:prstGeom>
          <a:noFill/>
        </p:spPr>
        <p:txBody>
          <a:bodyPr wrap="square">
            <a:spAutoFit/>
          </a:bodyPr>
          <a:lstStyle/>
          <a:p>
            <a:pPr algn="ctr" rtl="1">
              <a:spcBef>
                <a:spcPts val="0"/>
              </a:spcBef>
              <a:spcAft>
                <a:spcPts val="0"/>
              </a:spcAft>
              <a:buClrTx/>
              <a:buSzPts val="3900"/>
            </a:pPr>
            <a:endParaRPr lang="en-US" sz="3600" dirty="0">
              <a:solidFill>
                <a:srgbClr val="FFC000"/>
              </a:solidFill>
              <a:effectLst/>
            </a:endParaRPr>
          </a:p>
          <a:p>
            <a:pPr marL="347472" indent="-347472" algn="ctr" rtl="1">
              <a:spcBef>
                <a:spcPts val="0"/>
              </a:spcBef>
              <a:spcAft>
                <a:spcPts val="0"/>
              </a:spcAft>
            </a:pPr>
            <a:r>
              <a:rPr lang="en-US" sz="3600" b="1" dirty="0">
                <a:solidFill>
                  <a:srgbClr val="FFC000"/>
                </a:solidFill>
                <a:effectLst/>
              </a:rPr>
              <a:t>over budget</a:t>
            </a:r>
            <a:r>
              <a:rPr lang="ar-AE" sz="3600" b="1" dirty="0">
                <a:solidFill>
                  <a:srgbClr val="FFC000"/>
                </a:solidFill>
                <a:effectLst/>
              </a:rPr>
              <a:t> </a:t>
            </a:r>
            <a:r>
              <a:rPr lang="en-US" sz="3600" b="1" dirty="0">
                <a:solidFill>
                  <a:srgbClr val="FFC000"/>
                </a:solidFill>
                <a:effectLst/>
              </a:rPr>
              <a:t> </a:t>
            </a:r>
            <a:endParaRPr lang="en-US" sz="3600" dirty="0">
              <a:solidFill>
                <a:srgbClr val="FFC000"/>
              </a:solidFill>
              <a:effectLst/>
            </a:endParaRPr>
          </a:p>
        </p:txBody>
      </p:sp>
      <p:sp>
        <p:nvSpPr>
          <p:cNvPr id="3" name="TextBox 2">
            <a:extLst>
              <a:ext uri="{FF2B5EF4-FFF2-40B4-BE49-F238E27FC236}">
                <a16:creationId xmlns:a16="http://schemas.microsoft.com/office/drawing/2014/main" id="{2B434414-0DDF-05DE-4020-E14A6CD6C0E9}"/>
              </a:ext>
            </a:extLst>
          </p:cNvPr>
          <p:cNvSpPr txBox="1"/>
          <p:nvPr/>
        </p:nvSpPr>
        <p:spPr>
          <a:xfrm>
            <a:off x="2320563" y="358834"/>
            <a:ext cx="7327538" cy="830997"/>
          </a:xfrm>
          <a:prstGeom prst="rect">
            <a:avLst/>
          </a:prstGeom>
          <a:noFill/>
        </p:spPr>
        <p:txBody>
          <a:bodyPr wrap="square" rtlCol="0">
            <a:spAutoFit/>
          </a:bodyPr>
          <a:lstStyle/>
          <a:p>
            <a:r>
              <a:rPr lang="en-US" sz="2400" b="1" dirty="0">
                <a:solidFill>
                  <a:srgbClr val="00B0F0"/>
                </a:solidFill>
              </a:rPr>
              <a:t>Case study  </a:t>
            </a:r>
          </a:p>
          <a:p>
            <a:r>
              <a:rPr lang="en-US" sz="2400" b="1" dirty="0">
                <a:solidFill>
                  <a:srgbClr val="00B0F0"/>
                </a:solidFill>
                <a:cs typeface="+mj-cs"/>
              </a:rPr>
              <a:t> </a:t>
            </a:r>
            <a:endParaRPr lang="ar-EG" sz="2400" b="1" dirty="0">
              <a:solidFill>
                <a:srgbClr val="00B0F0"/>
              </a:solidFill>
              <a:cs typeface="+mj-cs"/>
            </a:endParaRPr>
          </a:p>
        </p:txBody>
      </p:sp>
    </p:spTree>
    <p:extLst>
      <p:ext uri="{BB962C8B-B14F-4D97-AF65-F5344CB8AC3E}">
        <p14:creationId xmlns:p14="http://schemas.microsoft.com/office/powerpoint/2010/main" val="27033072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08009" y="1270862"/>
            <a:ext cx="11433245" cy="494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5" name="Rectangle 14"/>
          <p:cNvSpPr/>
          <p:nvPr/>
        </p:nvSpPr>
        <p:spPr>
          <a:xfrm>
            <a:off x="460710" y="21248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grpSp>
        <p:nvGrpSpPr>
          <p:cNvPr id="11" name="Group 10"/>
          <p:cNvGrpSpPr/>
          <p:nvPr/>
        </p:nvGrpSpPr>
        <p:grpSpPr>
          <a:xfrm>
            <a:off x="550745" y="408944"/>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00</a:t>
              </a:r>
              <a:endParaRPr kumimoji="0" lang="en-US" sz="14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endParaRPr>
            </a:p>
          </p:txBody>
        </p:sp>
      </p:grpSp>
      <p:sp>
        <p:nvSpPr>
          <p:cNvPr id="9" name="عنوان 1">
            <a:extLst>
              <a:ext uri="{FF2B5EF4-FFF2-40B4-BE49-F238E27FC236}">
                <a16:creationId xmlns:a16="http://schemas.microsoft.com/office/drawing/2014/main" id="{8704BE4E-A576-455D-9B2B-A767874491F0}"/>
              </a:ext>
            </a:extLst>
          </p:cNvPr>
          <p:cNvSpPr txBox="1">
            <a:spLocks/>
          </p:cNvSpPr>
          <p:nvPr/>
        </p:nvSpPr>
        <p:spPr>
          <a:xfrm>
            <a:off x="1865167" y="1472272"/>
            <a:ext cx="8712968" cy="548640"/>
          </a:xfrm>
          <a:prstGeom prst="rect">
            <a:avLst/>
          </a:prstGeom>
        </p:spPr>
        <p:txBody>
          <a:bodyPr vert="horz" lIns="0" rIns="0" bIns="0" anchor="b">
            <a:normAutofit lnSpcReduction="10000"/>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en-US" sz="3200" b="1" i="0" u="none" strike="noStrike" kern="1200" cap="none" spc="0" normalizeH="0" baseline="0" noProof="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38100" dist="38100" dir="2700000" algn="tl">
                    <a:srgbClr val="000000">
                      <a:alpha val="43137"/>
                    </a:srgbClr>
                  </a:outerShdw>
                </a:effectLst>
                <a:uLnTx/>
                <a:uFillTx/>
                <a:latin typeface="Calibri"/>
                <a:ea typeface="+mj-ea"/>
                <a:cs typeface="Traditional Arabic" panose="02020603050405020304" pitchFamily="18" charset="-78"/>
              </a:rPr>
              <a:t> </a:t>
            </a:r>
            <a:r>
              <a:rPr lang="en-US" sz="3600" dirty="0">
                <a:solidFill>
                  <a:prstClr val="black">
                    <a:hueOff val="0"/>
                    <a:satOff val="0"/>
                    <a:lumOff val="0"/>
                    <a:alphaOff val="0"/>
                  </a:prstClr>
                </a:solidFill>
                <a:latin typeface="Calibri"/>
                <a:ea typeface="+mn-ea"/>
                <a:cs typeface="+mn-cs"/>
              </a:rPr>
              <a:t>Schedule Variance</a:t>
            </a:r>
            <a:endParaRPr lang="ar-SY" sz="3600" dirty="0">
              <a:solidFill>
                <a:prstClr val="black">
                  <a:hueOff val="0"/>
                  <a:satOff val="0"/>
                  <a:lumOff val="0"/>
                  <a:alphaOff val="0"/>
                </a:prstClr>
              </a:solidFill>
              <a:latin typeface="Calibri"/>
              <a:ea typeface="+mn-ea"/>
              <a:cs typeface="+mn-cs"/>
            </a:endParaRPr>
          </a:p>
        </p:txBody>
      </p:sp>
      <p:graphicFrame>
        <p:nvGraphicFramePr>
          <p:cNvPr id="10" name="عنصر نائب للمحتوى 3">
            <a:extLst>
              <a:ext uri="{FF2B5EF4-FFF2-40B4-BE49-F238E27FC236}">
                <a16:creationId xmlns:a16="http://schemas.microsoft.com/office/drawing/2014/main" id="{FCEC983F-6A60-40A0-BD58-5C7CCF986ACE}"/>
              </a:ext>
            </a:extLst>
          </p:cNvPr>
          <p:cNvGraphicFramePr>
            <a:graphicFrameLocks/>
          </p:cNvGraphicFramePr>
          <p:nvPr>
            <p:extLst>
              <p:ext uri="{D42A27DB-BD31-4B8C-83A1-F6EECF244321}">
                <p14:modId xmlns:p14="http://schemas.microsoft.com/office/powerpoint/2010/main" val="583823683"/>
              </p:ext>
            </p:extLst>
          </p:nvPr>
        </p:nvGraphicFramePr>
        <p:xfrm>
          <a:off x="948805" y="1958478"/>
          <a:ext cx="8640960" cy="16561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6" name="عنصر نائب للمحتوى 3">
            <a:extLst>
              <a:ext uri="{FF2B5EF4-FFF2-40B4-BE49-F238E27FC236}">
                <a16:creationId xmlns:a16="http://schemas.microsoft.com/office/drawing/2014/main" id="{D76068F8-133A-4696-A2D4-D29E89201E8A}"/>
              </a:ext>
            </a:extLst>
          </p:cNvPr>
          <p:cNvGraphicFramePr>
            <a:graphicFrameLocks/>
          </p:cNvGraphicFramePr>
          <p:nvPr>
            <p:extLst>
              <p:ext uri="{D42A27DB-BD31-4B8C-83A1-F6EECF244321}">
                <p14:modId xmlns:p14="http://schemas.microsoft.com/office/powerpoint/2010/main" val="4085098698"/>
              </p:ext>
            </p:extLst>
          </p:nvPr>
        </p:nvGraphicFramePr>
        <p:xfrm>
          <a:off x="948805" y="3180904"/>
          <a:ext cx="8640960" cy="165618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17" name="عنصر نائب للمحتوى 3">
            <a:extLst>
              <a:ext uri="{FF2B5EF4-FFF2-40B4-BE49-F238E27FC236}">
                <a16:creationId xmlns:a16="http://schemas.microsoft.com/office/drawing/2014/main" id="{3AADCCFA-EE7A-4B81-A7B9-4F2CB0C759C8}"/>
              </a:ext>
            </a:extLst>
          </p:cNvPr>
          <p:cNvGraphicFramePr>
            <a:graphicFrameLocks/>
          </p:cNvGraphicFramePr>
          <p:nvPr>
            <p:extLst>
              <p:ext uri="{D42A27DB-BD31-4B8C-83A1-F6EECF244321}">
                <p14:modId xmlns:p14="http://schemas.microsoft.com/office/powerpoint/2010/main" val="667652493"/>
              </p:ext>
            </p:extLst>
          </p:nvPr>
        </p:nvGraphicFramePr>
        <p:xfrm>
          <a:off x="948805" y="4469681"/>
          <a:ext cx="8640960" cy="1656185"/>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3" name="TextBox 2">
            <a:extLst>
              <a:ext uri="{FF2B5EF4-FFF2-40B4-BE49-F238E27FC236}">
                <a16:creationId xmlns:a16="http://schemas.microsoft.com/office/drawing/2014/main" id="{1B2E9D6A-1DFB-D14E-31E3-2A36DA037A4D}"/>
              </a:ext>
            </a:extLst>
          </p:cNvPr>
          <p:cNvSpPr txBox="1"/>
          <p:nvPr/>
        </p:nvSpPr>
        <p:spPr>
          <a:xfrm>
            <a:off x="2320563" y="358834"/>
            <a:ext cx="7327538" cy="830997"/>
          </a:xfrm>
          <a:prstGeom prst="rect">
            <a:avLst/>
          </a:prstGeom>
          <a:noFill/>
        </p:spPr>
        <p:txBody>
          <a:bodyPr wrap="square" rtlCol="0">
            <a:spAutoFit/>
          </a:bodyPr>
          <a:lstStyle/>
          <a:p>
            <a:r>
              <a:rPr lang="en-US" sz="2400" b="1" dirty="0">
                <a:solidFill>
                  <a:srgbClr val="00B0F0"/>
                </a:solidFill>
              </a:rPr>
              <a:t>Case study  </a:t>
            </a:r>
          </a:p>
          <a:p>
            <a:r>
              <a:rPr lang="en-US" sz="2400" b="1" dirty="0">
                <a:solidFill>
                  <a:srgbClr val="00B0F0"/>
                </a:solidFill>
                <a:cs typeface="+mj-cs"/>
              </a:rPr>
              <a:t> </a:t>
            </a:r>
            <a:endParaRPr lang="ar-EG" sz="2400" b="1" dirty="0">
              <a:solidFill>
                <a:srgbClr val="00B0F0"/>
              </a:solidFill>
              <a:cs typeface="+mj-cs"/>
            </a:endParaRPr>
          </a:p>
        </p:txBody>
      </p:sp>
    </p:spTree>
    <p:extLst>
      <p:ext uri="{BB962C8B-B14F-4D97-AF65-F5344CB8AC3E}">
        <p14:creationId xmlns:p14="http://schemas.microsoft.com/office/powerpoint/2010/main" val="4178573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08009" y="1270862"/>
            <a:ext cx="11433245" cy="494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5" name="Rectangle 14"/>
          <p:cNvSpPr/>
          <p:nvPr/>
        </p:nvSpPr>
        <p:spPr>
          <a:xfrm>
            <a:off x="537098" y="487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grpSp>
        <p:nvGrpSpPr>
          <p:cNvPr id="11" name="Group 10"/>
          <p:cNvGrpSpPr/>
          <p:nvPr/>
        </p:nvGrpSpPr>
        <p:grpSpPr>
          <a:xfrm>
            <a:off x="550746" y="188122"/>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00</a:t>
              </a:r>
              <a:endParaRPr kumimoji="0" lang="en-US" sz="14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endParaRPr>
            </a:p>
          </p:txBody>
        </p:sp>
      </p:grpSp>
      <p:graphicFrame>
        <p:nvGraphicFramePr>
          <p:cNvPr id="10" name="عنصر نائب للمحتوى 3">
            <a:extLst>
              <a:ext uri="{FF2B5EF4-FFF2-40B4-BE49-F238E27FC236}">
                <a16:creationId xmlns:a16="http://schemas.microsoft.com/office/drawing/2014/main" id="{FCEC983F-6A60-40A0-BD58-5C7CCF986ACE}"/>
              </a:ext>
            </a:extLst>
          </p:cNvPr>
          <p:cNvGraphicFramePr>
            <a:graphicFrameLocks/>
          </p:cNvGraphicFramePr>
          <p:nvPr>
            <p:extLst>
              <p:ext uri="{D42A27DB-BD31-4B8C-83A1-F6EECF244321}">
                <p14:modId xmlns:p14="http://schemas.microsoft.com/office/powerpoint/2010/main" val="2321325031"/>
              </p:ext>
            </p:extLst>
          </p:nvPr>
        </p:nvGraphicFramePr>
        <p:xfrm>
          <a:off x="948805" y="1958478"/>
          <a:ext cx="8640960" cy="16561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6" name="عنصر نائب للمحتوى 3">
            <a:extLst>
              <a:ext uri="{FF2B5EF4-FFF2-40B4-BE49-F238E27FC236}">
                <a16:creationId xmlns:a16="http://schemas.microsoft.com/office/drawing/2014/main" id="{D76068F8-133A-4696-A2D4-D29E89201E8A}"/>
              </a:ext>
            </a:extLst>
          </p:cNvPr>
          <p:cNvGraphicFramePr>
            <a:graphicFrameLocks/>
          </p:cNvGraphicFramePr>
          <p:nvPr>
            <p:extLst>
              <p:ext uri="{D42A27DB-BD31-4B8C-83A1-F6EECF244321}">
                <p14:modId xmlns:p14="http://schemas.microsoft.com/office/powerpoint/2010/main" val="634788405"/>
              </p:ext>
            </p:extLst>
          </p:nvPr>
        </p:nvGraphicFramePr>
        <p:xfrm>
          <a:off x="948805" y="3180904"/>
          <a:ext cx="8640960" cy="165618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17" name="عنصر نائب للمحتوى 3">
            <a:extLst>
              <a:ext uri="{FF2B5EF4-FFF2-40B4-BE49-F238E27FC236}">
                <a16:creationId xmlns:a16="http://schemas.microsoft.com/office/drawing/2014/main" id="{3AADCCFA-EE7A-4B81-A7B9-4F2CB0C759C8}"/>
              </a:ext>
            </a:extLst>
          </p:cNvPr>
          <p:cNvGraphicFramePr>
            <a:graphicFrameLocks/>
          </p:cNvGraphicFramePr>
          <p:nvPr>
            <p:extLst>
              <p:ext uri="{D42A27DB-BD31-4B8C-83A1-F6EECF244321}">
                <p14:modId xmlns:p14="http://schemas.microsoft.com/office/powerpoint/2010/main" val="267271705"/>
              </p:ext>
            </p:extLst>
          </p:nvPr>
        </p:nvGraphicFramePr>
        <p:xfrm>
          <a:off x="948805" y="4469681"/>
          <a:ext cx="8640960" cy="1656185"/>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18" name="عنوان 1">
            <a:extLst>
              <a:ext uri="{FF2B5EF4-FFF2-40B4-BE49-F238E27FC236}">
                <a16:creationId xmlns:a16="http://schemas.microsoft.com/office/drawing/2014/main" id="{3710F5A2-E25A-47CC-8484-9447728CBF3B}"/>
              </a:ext>
            </a:extLst>
          </p:cNvPr>
          <p:cNvSpPr txBox="1">
            <a:spLocks/>
          </p:cNvSpPr>
          <p:nvPr/>
        </p:nvSpPr>
        <p:spPr>
          <a:xfrm>
            <a:off x="2232211" y="1437170"/>
            <a:ext cx="8229600" cy="521308"/>
          </a:xfrm>
          <a:prstGeom prst="rect">
            <a:avLst/>
          </a:prstGeom>
        </p:spPr>
        <p:txBody>
          <a:bodyPr vert="horz" lIns="0" rIns="0" bIns="0" anchor="b">
            <a:normAutofit fontScale="92500" lnSpcReduction="10000"/>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en-US" sz="3200" b="1" i="0" u="none" strike="noStrike" kern="1200" cap="none" spc="0" normalizeH="0" baseline="0" noProof="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38100" dist="38100" dir="2700000" algn="tl">
                    <a:srgbClr val="000000">
                      <a:alpha val="43137"/>
                    </a:srgbClr>
                  </a:outerShdw>
                </a:effectLst>
                <a:uLnTx/>
                <a:uFillTx/>
                <a:latin typeface="Calibri"/>
                <a:ea typeface="+mj-ea"/>
                <a:cs typeface="Traditional Arabic" panose="02020603050405020304" pitchFamily="18" charset="-78"/>
              </a:rPr>
              <a:t> </a:t>
            </a:r>
            <a:r>
              <a:rPr lang="en-US" sz="3600" dirty="0">
                <a:solidFill>
                  <a:prstClr val="black">
                    <a:hueOff val="0"/>
                    <a:satOff val="0"/>
                    <a:lumOff val="0"/>
                    <a:alphaOff val="0"/>
                  </a:prstClr>
                </a:solidFill>
                <a:latin typeface="Calibri"/>
                <a:ea typeface="+mn-ea"/>
                <a:cs typeface="+mn-cs"/>
              </a:rPr>
              <a:t>Schedule Performance Index</a:t>
            </a:r>
          </a:p>
        </p:txBody>
      </p:sp>
      <p:sp>
        <p:nvSpPr>
          <p:cNvPr id="3" name="TextBox 2">
            <a:extLst>
              <a:ext uri="{FF2B5EF4-FFF2-40B4-BE49-F238E27FC236}">
                <a16:creationId xmlns:a16="http://schemas.microsoft.com/office/drawing/2014/main" id="{40E5A26C-B4E1-9F22-1F7C-822FE1D76D7E}"/>
              </a:ext>
            </a:extLst>
          </p:cNvPr>
          <p:cNvSpPr txBox="1"/>
          <p:nvPr/>
        </p:nvSpPr>
        <p:spPr>
          <a:xfrm>
            <a:off x="2320563" y="358834"/>
            <a:ext cx="7327538" cy="830997"/>
          </a:xfrm>
          <a:prstGeom prst="rect">
            <a:avLst/>
          </a:prstGeom>
          <a:noFill/>
        </p:spPr>
        <p:txBody>
          <a:bodyPr wrap="square" rtlCol="0">
            <a:spAutoFit/>
          </a:bodyPr>
          <a:lstStyle/>
          <a:p>
            <a:r>
              <a:rPr lang="en-US" sz="2400" b="1" dirty="0">
                <a:solidFill>
                  <a:srgbClr val="00B0F0"/>
                </a:solidFill>
              </a:rPr>
              <a:t>Case study  </a:t>
            </a:r>
          </a:p>
          <a:p>
            <a:r>
              <a:rPr lang="en-US" sz="2400" b="1" dirty="0">
                <a:solidFill>
                  <a:srgbClr val="00B0F0"/>
                </a:solidFill>
                <a:cs typeface="+mj-cs"/>
              </a:rPr>
              <a:t> </a:t>
            </a:r>
            <a:endParaRPr lang="ar-EG" sz="2400" b="1" dirty="0">
              <a:solidFill>
                <a:srgbClr val="00B0F0"/>
              </a:solidFill>
              <a:cs typeface="+mj-cs"/>
            </a:endParaRPr>
          </a:p>
        </p:txBody>
      </p:sp>
    </p:spTree>
    <p:extLst>
      <p:ext uri="{BB962C8B-B14F-4D97-AF65-F5344CB8AC3E}">
        <p14:creationId xmlns:p14="http://schemas.microsoft.com/office/powerpoint/2010/main" val="1926181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439271" y="1282436"/>
            <a:ext cx="10852844" cy="494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5" name="Rectangle 14"/>
          <p:cNvSpPr/>
          <p:nvPr/>
        </p:nvSpPr>
        <p:spPr>
          <a:xfrm>
            <a:off x="681265" y="1164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grpSp>
        <p:nvGrpSpPr>
          <p:cNvPr id="11" name="Group 10"/>
          <p:cNvGrpSpPr/>
          <p:nvPr/>
        </p:nvGrpSpPr>
        <p:grpSpPr>
          <a:xfrm>
            <a:off x="650516" y="258334"/>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00</a:t>
              </a:r>
              <a:endParaRPr kumimoji="0" lang="en-US" sz="14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endParaRPr>
            </a:p>
          </p:txBody>
        </p:sp>
      </p:grpSp>
      <p:sp>
        <p:nvSpPr>
          <p:cNvPr id="20" name="عنوان 1">
            <a:extLst>
              <a:ext uri="{FF2B5EF4-FFF2-40B4-BE49-F238E27FC236}">
                <a16:creationId xmlns:a16="http://schemas.microsoft.com/office/drawing/2014/main" id="{1E4B1E11-04AB-4F38-B5DD-9D08363FE5F0}"/>
              </a:ext>
            </a:extLst>
          </p:cNvPr>
          <p:cNvSpPr txBox="1">
            <a:spLocks/>
          </p:cNvSpPr>
          <p:nvPr/>
        </p:nvSpPr>
        <p:spPr>
          <a:xfrm>
            <a:off x="2729728" y="1490274"/>
            <a:ext cx="6393444" cy="484335"/>
          </a:xfrm>
          <a:prstGeom prst="rect">
            <a:avLst/>
          </a:prstGeom>
        </p:spPr>
        <p:txBody>
          <a:bodyPr vert="horz" lIns="0" rIns="0" bIns="0" anchor="b">
            <a:normAutofit fontScale="77500" lnSpcReduction="20000"/>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en-US" sz="4400" b="1" dirty="0">
                <a:solidFill>
                  <a:schemeClr val="tx1"/>
                </a:solidFill>
                <a:latin typeface="+mn-lt"/>
                <a:ea typeface="+mn-ea"/>
                <a:cs typeface="+mn-cs"/>
              </a:rPr>
              <a:t>Estimated Final Time (EFT)</a:t>
            </a:r>
            <a:endParaRPr lang="ar-SY" sz="4400" b="1" dirty="0">
              <a:solidFill>
                <a:schemeClr val="tx1"/>
              </a:solidFill>
              <a:latin typeface="+mn-lt"/>
              <a:ea typeface="+mn-ea"/>
              <a:cs typeface="+mn-cs"/>
            </a:endParaRPr>
          </a:p>
        </p:txBody>
      </p:sp>
      <p:sp>
        <p:nvSpPr>
          <p:cNvPr id="24" name="TextBox 23">
            <a:extLst>
              <a:ext uri="{FF2B5EF4-FFF2-40B4-BE49-F238E27FC236}">
                <a16:creationId xmlns:a16="http://schemas.microsoft.com/office/drawing/2014/main" id="{EAD98BFF-98B8-43B3-8786-EBB811517E92}"/>
              </a:ext>
            </a:extLst>
          </p:cNvPr>
          <p:cNvSpPr txBox="1"/>
          <p:nvPr/>
        </p:nvSpPr>
        <p:spPr>
          <a:xfrm>
            <a:off x="2054973" y="2859682"/>
            <a:ext cx="8776447" cy="769441"/>
          </a:xfrm>
          <a:prstGeom prst="rect">
            <a:avLst/>
          </a:prstGeom>
          <a:solidFill>
            <a:srgbClr val="00AEEF"/>
          </a:solidFill>
          <a:ln w="57150">
            <a:solidFill>
              <a:schemeClr val="tx1"/>
            </a:solidFill>
          </a:ln>
        </p:spPr>
        <p:txBody>
          <a:bodyPr wrap="square" rtlCol="0">
            <a:spAutoFit/>
          </a:bodyPr>
          <a:lstStyle/>
          <a:p>
            <a:pPr lvl="0" algn="ctr" rtl="1"/>
            <a:r>
              <a:rPr lang="en-US" sz="4400" b="1" dirty="0"/>
              <a:t>EFT = TAC / SPI</a:t>
            </a:r>
            <a:endParaRPr lang="ar-SY" sz="4400" dirty="0"/>
          </a:p>
        </p:txBody>
      </p:sp>
      <p:sp>
        <p:nvSpPr>
          <p:cNvPr id="25" name="TextBox 24">
            <a:extLst>
              <a:ext uri="{FF2B5EF4-FFF2-40B4-BE49-F238E27FC236}">
                <a16:creationId xmlns:a16="http://schemas.microsoft.com/office/drawing/2014/main" id="{931A9606-FB34-44EF-A2C6-01CAB142C394}"/>
              </a:ext>
            </a:extLst>
          </p:cNvPr>
          <p:cNvSpPr txBox="1"/>
          <p:nvPr/>
        </p:nvSpPr>
        <p:spPr>
          <a:xfrm>
            <a:off x="2160401" y="4683149"/>
            <a:ext cx="8794376" cy="523220"/>
          </a:xfrm>
          <a:prstGeom prst="rect">
            <a:avLst/>
          </a:prstGeom>
          <a:solidFill>
            <a:srgbClr val="00AEEF"/>
          </a:solidFill>
        </p:spPr>
        <p:txBody>
          <a:bodyPr wrap="square" rtlCol="0">
            <a:spAutoFit/>
          </a:bodyPr>
          <a:lstStyle/>
          <a:p>
            <a:pPr lvl="0" algn="ctr" rtl="1">
              <a:buNone/>
            </a:pPr>
            <a:r>
              <a:rPr lang="en-US" sz="2800" dirty="0">
                <a:solidFill>
                  <a:schemeClr val="bg1"/>
                </a:solidFill>
                <a:latin typeface="Times New Roman" panose="02020603050405020304" pitchFamily="18" charset="0"/>
                <a:cs typeface="Times New Roman" panose="02020603050405020304" pitchFamily="18" charset="0"/>
              </a:rPr>
              <a:t>EFT= 10/0.75= 13.33= 14  </a:t>
            </a:r>
            <a:endParaRPr lang="ar-SY"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BCFB049-DC55-17F0-2DDD-055FD9032C62}"/>
              </a:ext>
            </a:extLst>
          </p:cNvPr>
          <p:cNvSpPr txBox="1"/>
          <p:nvPr/>
        </p:nvSpPr>
        <p:spPr>
          <a:xfrm>
            <a:off x="2320563" y="358834"/>
            <a:ext cx="7327538" cy="830997"/>
          </a:xfrm>
          <a:prstGeom prst="rect">
            <a:avLst/>
          </a:prstGeom>
          <a:noFill/>
        </p:spPr>
        <p:txBody>
          <a:bodyPr wrap="square" rtlCol="0">
            <a:spAutoFit/>
          </a:bodyPr>
          <a:lstStyle/>
          <a:p>
            <a:r>
              <a:rPr lang="en-US" sz="2400" b="1" dirty="0">
                <a:solidFill>
                  <a:srgbClr val="00B0F0"/>
                </a:solidFill>
              </a:rPr>
              <a:t>Case study  </a:t>
            </a:r>
          </a:p>
          <a:p>
            <a:r>
              <a:rPr lang="en-US" sz="2400" b="1" dirty="0">
                <a:solidFill>
                  <a:srgbClr val="00B0F0"/>
                </a:solidFill>
                <a:cs typeface="+mj-cs"/>
              </a:rPr>
              <a:t> </a:t>
            </a:r>
            <a:endParaRPr lang="ar-EG" sz="2400" b="1" dirty="0">
              <a:solidFill>
                <a:srgbClr val="00B0F0"/>
              </a:solidFill>
              <a:cs typeface="+mj-cs"/>
            </a:endParaRPr>
          </a:p>
        </p:txBody>
      </p:sp>
    </p:spTree>
    <p:extLst>
      <p:ext uri="{BB962C8B-B14F-4D97-AF65-F5344CB8AC3E}">
        <p14:creationId xmlns:p14="http://schemas.microsoft.com/office/powerpoint/2010/main" val="23795243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08009" y="1270862"/>
            <a:ext cx="11433245" cy="494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5" name="Rectangle 14"/>
          <p:cNvSpPr/>
          <p:nvPr/>
        </p:nvSpPr>
        <p:spPr>
          <a:xfrm>
            <a:off x="659561" y="487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grpSp>
        <p:nvGrpSpPr>
          <p:cNvPr id="11" name="Group 10"/>
          <p:cNvGrpSpPr/>
          <p:nvPr/>
        </p:nvGrpSpPr>
        <p:grpSpPr>
          <a:xfrm>
            <a:off x="673209" y="1992"/>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00</a:t>
              </a:r>
              <a:endParaRPr kumimoji="0" lang="en-US" sz="14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endParaRPr>
            </a:p>
          </p:txBody>
        </p:sp>
      </p:grpSp>
      <p:sp>
        <p:nvSpPr>
          <p:cNvPr id="9" name="عنوان 1">
            <a:extLst>
              <a:ext uri="{FF2B5EF4-FFF2-40B4-BE49-F238E27FC236}">
                <a16:creationId xmlns:a16="http://schemas.microsoft.com/office/drawing/2014/main" id="{8704BE4E-A576-455D-9B2B-A767874491F0}"/>
              </a:ext>
            </a:extLst>
          </p:cNvPr>
          <p:cNvSpPr txBox="1">
            <a:spLocks/>
          </p:cNvSpPr>
          <p:nvPr/>
        </p:nvSpPr>
        <p:spPr>
          <a:xfrm>
            <a:off x="1883097" y="1409838"/>
            <a:ext cx="8712968" cy="548640"/>
          </a:xfrm>
          <a:prstGeom prst="rect">
            <a:avLst/>
          </a:prstGeom>
        </p:spPr>
        <p:txBody>
          <a:bodyPr vert="horz" lIns="0" rIns="0" bIns="0" anchor="b">
            <a:normAutofit lnSpcReduction="10000"/>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en-US" sz="3200" b="1" i="0" u="none" strike="noStrike" kern="1200" cap="none" spc="0" normalizeH="0" baseline="0" noProof="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38100" dist="38100" dir="2700000" algn="tl">
                    <a:srgbClr val="000000">
                      <a:alpha val="43137"/>
                    </a:srgbClr>
                  </a:outerShdw>
                </a:effectLst>
                <a:uLnTx/>
                <a:uFillTx/>
                <a:latin typeface="Calibri"/>
                <a:ea typeface="+mj-ea"/>
                <a:cs typeface="Traditional Arabic" panose="02020603050405020304" pitchFamily="18" charset="-78"/>
              </a:rPr>
              <a:t> </a:t>
            </a:r>
            <a:r>
              <a:rPr lang="en-US" sz="3600" dirty="0">
                <a:solidFill>
                  <a:prstClr val="black">
                    <a:hueOff val="0"/>
                    <a:satOff val="0"/>
                    <a:lumOff val="0"/>
                    <a:alphaOff val="0"/>
                  </a:prstClr>
                </a:solidFill>
                <a:latin typeface="Calibri"/>
                <a:ea typeface="+mn-ea"/>
                <a:cs typeface="+mn-cs"/>
              </a:rPr>
              <a:t>Cost Variance</a:t>
            </a:r>
            <a:r>
              <a:rPr lang="ar-SY" sz="3600" dirty="0">
                <a:solidFill>
                  <a:prstClr val="black">
                    <a:hueOff val="0"/>
                    <a:satOff val="0"/>
                    <a:lumOff val="0"/>
                    <a:alphaOff val="0"/>
                  </a:prstClr>
                </a:solidFill>
                <a:latin typeface="Calibri"/>
                <a:ea typeface="+mn-ea"/>
                <a:cs typeface="+mn-cs"/>
              </a:rPr>
              <a:t> </a:t>
            </a:r>
          </a:p>
        </p:txBody>
      </p:sp>
      <p:graphicFrame>
        <p:nvGraphicFramePr>
          <p:cNvPr id="10" name="عنصر نائب للمحتوى 3">
            <a:extLst>
              <a:ext uri="{FF2B5EF4-FFF2-40B4-BE49-F238E27FC236}">
                <a16:creationId xmlns:a16="http://schemas.microsoft.com/office/drawing/2014/main" id="{FCEC983F-6A60-40A0-BD58-5C7CCF986ACE}"/>
              </a:ext>
            </a:extLst>
          </p:cNvPr>
          <p:cNvGraphicFramePr>
            <a:graphicFrameLocks/>
          </p:cNvGraphicFramePr>
          <p:nvPr>
            <p:extLst>
              <p:ext uri="{D42A27DB-BD31-4B8C-83A1-F6EECF244321}">
                <p14:modId xmlns:p14="http://schemas.microsoft.com/office/powerpoint/2010/main" val="2628773132"/>
              </p:ext>
            </p:extLst>
          </p:nvPr>
        </p:nvGraphicFramePr>
        <p:xfrm>
          <a:off x="948805" y="1958478"/>
          <a:ext cx="8640960" cy="16561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6" name="عنصر نائب للمحتوى 3">
            <a:extLst>
              <a:ext uri="{FF2B5EF4-FFF2-40B4-BE49-F238E27FC236}">
                <a16:creationId xmlns:a16="http://schemas.microsoft.com/office/drawing/2014/main" id="{D76068F8-133A-4696-A2D4-D29E89201E8A}"/>
              </a:ext>
            </a:extLst>
          </p:cNvPr>
          <p:cNvGraphicFramePr>
            <a:graphicFrameLocks/>
          </p:cNvGraphicFramePr>
          <p:nvPr>
            <p:extLst>
              <p:ext uri="{D42A27DB-BD31-4B8C-83A1-F6EECF244321}">
                <p14:modId xmlns:p14="http://schemas.microsoft.com/office/powerpoint/2010/main" val="606928075"/>
              </p:ext>
            </p:extLst>
          </p:nvPr>
        </p:nvGraphicFramePr>
        <p:xfrm>
          <a:off x="948805" y="3180904"/>
          <a:ext cx="8640960" cy="165618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17" name="عنصر نائب للمحتوى 3">
            <a:extLst>
              <a:ext uri="{FF2B5EF4-FFF2-40B4-BE49-F238E27FC236}">
                <a16:creationId xmlns:a16="http://schemas.microsoft.com/office/drawing/2014/main" id="{3AADCCFA-EE7A-4B81-A7B9-4F2CB0C759C8}"/>
              </a:ext>
            </a:extLst>
          </p:cNvPr>
          <p:cNvGraphicFramePr>
            <a:graphicFrameLocks/>
          </p:cNvGraphicFramePr>
          <p:nvPr>
            <p:extLst>
              <p:ext uri="{D42A27DB-BD31-4B8C-83A1-F6EECF244321}">
                <p14:modId xmlns:p14="http://schemas.microsoft.com/office/powerpoint/2010/main" val="585757618"/>
              </p:ext>
            </p:extLst>
          </p:nvPr>
        </p:nvGraphicFramePr>
        <p:xfrm>
          <a:off x="948805" y="4469681"/>
          <a:ext cx="8640960" cy="1656185"/>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3" name="TextBox 2">
            <a:extLst>
              <a:ext uri="{FF2B5EF4-FFF2-40B4-BE49-F238E27FC236}">
                <a16:creationId xmlns:a16="http://schemas.microsoft.com/office/drawing/2014/main" id="{9CE9CBFD-9810-82F4-34B8-6F3F244166B1}"/>
              </a:ext>
            </a:extLst>
          </p:cNvPr>
          <p:cNvSpPr txBox="1"/>
          <p:nvPr/>
        </p:nvSpPr>
        <p:spPr>
          <a:xfrm>
            <a:off x="2320563" y="358834"/>
            <a:ext cx="7327538" cy="830997"/>
          </a:xfrm>
          <a:prstGeom prst="rect">
            <a:avLst/>
          </a:prstGeom>
          <a:noFill/>
        </p:spPr>
        <p:txBody>
          <a:bodyPr wrap="square" rtlCol="0">
            <a:spAutoFit/>
          </a:bodyPr>
          <a:lstStyle/>
          <a:p>
            <a:r>
              <a:rPr lang="en-US" sz="2400" b="1" dirty="0">
                <a:solidFill>
                  <a:srgbClr val="00B0F0"/>
                </a:solidFill>
              </a:rPr>
              <a:t>Case study  </a:t>
            </a:r>
          </a:p>
          <a:p>
            <a:r>
              <a:rPr lang="en-US" sz="2400" b="1" dirty="0">
                <a:solidFill>
                  <a:srgbClr val="00B0F0"/>
                </a:solidFill>
                <a:cs typeface="+mj-cs"/>
              </a:rPr>
              <a:t> </a:t>
            </a:r>
            <a:endParaRPr lang="ar-EG" sz="2400" b="1" dirty="0">
              <a:solidFill>
                <a:srgbClr val="00B0F0"/>
              </a:solidFill>
              <a:cs typeface="+mj-cs"/>
            </a:endParaRPr>
          </a:p>
        </p:txBody>
      </p:sp>
    </p:spTree>
    <p:extLst>
      <p:ext uri="{BB962C8B-B14F-4D97-AF65-F5344CB8AC3E}">
        <p14:creationId xmlns:p14="http://schemas.microsoft.com/office/powerpoint/2010/main" val="1882332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379377" y="1382528"/>
            <a:ext cx="11433245" cy="494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5" name="Rectangle 14"/>
          <p:cNvSpPr/>
          <p:nvPr/>
        </p:nvSpPr>
        <p:spPr>
          <a:xfrm>
            <a:off x="478198" y="1420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grpSp>
        <p:nvGrpSpPr>
          <p:cNvPr id="11" name="Group 10"/>
          <p:cNvGrpSpPr/>
          <p:nvPr/>
        </p:nvGrpSpPr>
        <p:grpSpPr>
          <a:xfrm>
            <a:off x="491846" y="296485"/>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00</a:t>
              </a:r>
              <a:endParaRPr kumimoji="0" lang="en-US" sz="14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endParaRPr>
            </a:p>
          </p:txBody>
        </p:sp>
      </p:grpSp>
      <p:graphicFrame>
        <p:nvGraphicFramePr>
          <p:cNvPr id="10" name="عنصر نائب للمحتوى 3">
            <a:extLst>
              <a:ext uri="{FF2B5EF4-FFF2-40B4-BE49-F238E27FC236}">
                <a16:creationId xmlns:a16="http://schemas.microsoft.com/office/drawing/2014/main" id="{FCEC983F-6A60-40A0-BD58-5C7CCF986ACE}"/>
              </a:ext>
            </a:extLst>
          </p:cNvPr>
          <p:cNvGraphicFramePr>
            <a:graphicFrameLocks/>
          </p:cNvGraphicFramePr>
          <p:nvPr>
            <p:extLst>
              <p:ext uri="{D42A27DB-BD31-4B8C-83A1-F6EECF244321}">
                <p14:modId xmlns:p14="http://schemas.microsoft.com/office/powerpoint/2010/main" val="3747352502"/>
              </p:ext>
            </p:extLst>
          </p:nvPr>
        </p:nvGraphicFramePr>
        <p:xfrm>
          <a:off x="948805" y="1958478"/>
          <a:ext cx="8640960" cy="16561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6" name="عنصر نائب للمحتوى 3">
            <a:extLst>
              <a:ext uri="{FF2B5EF4-FFF2-40B4-BE49-F238E27FC236}">
                <a16:creationId xmlns:a16="http://schemas.microsoft.com/office/drawing/2014/main" id="{D76068F8-133A-4696-A2D4-D29E89201E8A}"/>
              </a:ext>
            </a:extLst>
          </p:cNvPr>
          <p:cNvGraphicFramePr>
            <a:graphicFrameLocks/>
          </p:cNvGraphicFramePr>
          <p:nvPr/>
        </p:nvGraphicFramePr>
        <p:xfrm>
          <a:off x="948805" y="3180904"/>
          <a:ext cx="8640960" cy="165618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17" name="عنصر نائب للمحتوى 3">
            <a:extLst>
              <a:ext uri="{FF2B5EF4-FFF2-40B4-BE49-F238E27FC236}">
                <a16:creationId xmlns:a16="http://schemas.microsoft.com/office/drawing/2014/main" id="{3AADCCFA-EE7A-4B81-A7B9-4F2CB0C759C8}"/>
              </a:ext>
            </a:extLst>
          </p:cNvPr>
          <p:cNvGraphicFramePr>
            <a:graphicFrameLocks/>
          </p:cNvGraphicFramePr>
          <p:nvPr/>
        </p:nvGraphicFramePr>
        <p:xfrm>
          <a:off x="948805" y="4469681"/>
          <a:ext cx="8640960" cy="1656185"/>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18" name="عنوان 1">
            <a:extLst>
              <a:ext uri="{FF2B5EF4-FFF2-40B4-BE49-F238E27FC236}">
                <a16:creationId xmlns:a16="http://schemas.microsoft.com/office/drawing/2014/main" id="{C6AC4595-9C39-4C01-8F9F-E98E735E5B9B}"/>
              </a:ext>
            </a:extLst>
          </p:cNvPr>
          <p:cNvSpPr txBox="1">
            <a:spLocks/>
          </p:cNvSpPr>
          <p:nvPr/>
        </p:nvSpPr>
        <p:spPr>
          <a:xfrm>
            <a:off x="1676848" y="1345306"/>
            <a:ext cx="8229600" cy="613172"/>
          </a:xfrm>
          <a:prstGeom prst="rect">
            <a:avLst/>
          </a:prstGeom>
        </p:spPr>
        <p:txBody>
          <a:bodyPr vert="horz" lIns="0" rIns="0" bIns="0" anchor="b">
            <a:norm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ar-SA" sz="3600" dirty="0">
                <a:solidFill>
                  <a:prstClr val="black">
                    <a:hueOff val="0"/>
                    <a:satOff val="0"/>
                    <a:lumOff val="0"/>
                    <a:alphaOff val="0"/>
                  </a:prstClr>
                </a:solidFill>
                <a:latin typeface="Calibri"/>
                <a:ea typeface="+mn-ea"/>
                <a:cs typeface="+mn-cs"/>
              </a:rPr>
              <a:t> </a:t>
            </a:r>
            <a:r>
              <a:rPr lang="en-US" sz="3600" dirty="0">
                <a:solidFill>
                  <a:prstClr val="black">
                    <a:hueOff val="0"/>
                    <a:satOff val="0"/>
                    <a:lumOff val="0"/>
                    <a:alphaOff val="0"/>
                  </a:prstClr>
                </a:solidFill>
                <a:latin typeface="Calibri"/>
                <a:ea typeface="+mn-ea"/>
                <a:cs typeface="+mn-cs"/>
              </a:rPr>
              <a:t>Cost Performance Index</a:t>
            </a:r>
          </a:p>
        </p:txBody>
      </p:sp>
      <p:sp>
        <p:nvSpPr>
          <p:cNvPr id="3" name="TextBox 2">
            <a:extLst>
              <a:ext uri="{FF2B5EF4-FFF2-40B4-BE49-F238E27FC236}">
                <a16:creationId xmlns:a16="http://schemas.microsoft.com/office/drawing/2014/main" id="{B76C1CF8-FE15-C1EF-518B-66B352CDFBE9}"/>
              </a:ext>
            </a:extLst>
          </p:cNvPr>
          <p:cNvSpPr txBox="1"/>
          <p:nvPr/>
        </p:nvSpPr>
        <p:spPr>
          <a:xfrm>
            <a:off x="2320563" y="358834"/>
            <a:ext cx="7327538" cy="830997"/>
          </a:xfrm>
          <a:prstGeom prst="rect">
            <a:avLst/>
          </a:prstGeom>
          <a:noFill/>
        </p:spPr>
        <p:txBody>
          <a:bodyPr wrap="square" rtlCol="0">
            <a:spAutoFit/>
          </a:bodyPr>
          <a:lstStyle/>
          <a:p>
            <a:r>
              <a:rPr lang="en-US" sz="2400" b="1" dirty="0">
                <a:solidFill>
                  <a:srgbClr val="00B0F0"/>
                </a:solidFill>
              </a:rPr>
              <a:t>Case study  </a:t>
            </a:r>
          </a:p>
          <a:p>
            <a:r>
              <a:rPr lang="en-US" sz="2400" b="1" dirty="0">
                <a:solidFill>
                  <a:srgbClr val="00B0F0"/>
                </a:solidFill>
                <a:cs typeface="+mj-cs"/>
              </a:rPr>
              <a:t> </a:t>
            </a:r>
            <a:endParaRPr lang="ar-EG" sz="2400" b="1" dirty="0">
              <a:solidFill>
                <a:srgbClr val="00B0F0"/>
              </a:solidFill>
              <a:cs typeface="+mj-cs"/>
            </a:endParaRPr>
          </a:p>
        </p:txBody>
      </p:sp>
    </p:spTree>
    <p:extLst>
      <p:ext uri="{BB962C8B-B14F-4D97-AF65-F5344CB8AC3E}">
        <p14:creationId xmlns:p14="http://schemas.microsoft.com/office/powerpoint/2010/main" val="1099896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69578" y="1409796"/>
            <a:ext cx="10852844" cy="494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5" name="Rectangle 14"/>
          <p:cNvSpPr/>
          <p:nvPr/>
        </p:nvSpPr>
        <p:spPr>
          <a:xfrm>
            <a:off x="769592" y="2101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grpSp>
        <p:nvGrpSpPr>
          <p:cNvPr id="11" name="Group 10"/>
          <p:cNvGrpSpPr/>
          <p:nvPr/>
        </p:nvGrpSpPr>
        <p:grpSpPr>
          <a:xfrm>
            <a:off x="778142" y="330480"/>
            <a:ext cx="1404457" cy="1134157"/>
            <a:chOff x="945851" y="332647"/>
            <a:chExt cx="1404457" cy="1134157"/>
          </a:xfrm>
        </p:grpSpPr>
        <p:sp>
          <p:nvSpPr>
            <p:cNvPr id="12" name="TextBox 11">
              <a:extLst>
                <a:ext uri="{FF2B5EF4-FFF2-40B4-BE49-F238E27FC236}">
                  <a16:creationId xmlns:a16="http://schemas.microsoft.com/office/drawing/2014/main" id="{0E60CDC8-0D61-E7A2-E68E-EA312F894101}"/>
                </a:ext>
              </a:extLst>
            </p:cNvPr>
            <p:cNvSpPr txBox="1"/>
            <p:nvPr/>
          </p:nvSpPr>
          <p:spPr>
            <a:xfrm>
              <a:off x="945851" y="332647"/>
              <a:ext cx="140445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81698" y="635807"/>
              <a:ext cx="136006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00</a:t>
              </a:r>
              <a:endParaRPr kumimoji="0" lang="en-US" sz="14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endParaRPr>
            </a:p>
          </p:txBody>
        </p:sp>
      </p:grpSp>
      <p:sp>
        <p:nvSpPr>
          <p:cNvPr id="2" name="TextBox 1">
            <a:extLst>
              <a:ext uri="{FF2B5EF4-FFF2-40B4-BE49-F238E27FC236}">
                <a16:creationId xmlns:a16="http://schemas.microsoft.com/office/drawing/2014/main" id="{436DE6A8-9980-4202-842B-E164FDDE29A1}"/>
              </a:ext>
            </a:extLst>
          </p:cNvPr>
          <p:cNvSpPr txBox="1"/>
          <p:nvPr/>
        </p:nvSpPr>
        <p:spPr>
          <a:xfrm>
            <a:off x="2006757" y="1887826"/>
            <a:ext cx="9027243" cy="954107"/>
          </a:xfrm>
          <a:prstGeom prst="rect">
            <a:avLst/>
          </a:prstGeom>
          <a:solidFill>
            <a:schemeClr val="bg1"/>
          </a:solidFill>
        </p:spPr>
        <p:txBody>
          <a:bodyPr wrap="square" rtlCol="0">
            <a:spAutoFit/>
          </a:bodyPr>
          <a:lstStyle/>
          <a:p>
            <a:pPr algn="ctr" rtl="1"/>
            <a:endParaRPr lang="en-US" sz="2800" dirty="0">
              <a:effectLst/>
            </a:endParaRP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ar-SY" sz="2800" b="0" i="0" u="none" strike="noStrike" kern="1200" cap="none" spc="0" normalizeH="0" baseline="0" noProof="0" dirty="0">
              <a:ln>
                <a:noFill/>
              </a:ln>
              <a:solidFill>
                <a:prstClr val="white"/>
              </a:solidFill>
              <a:effectLst/>
              <a:uLnTx/>
              <a:uFillTx/>
              <a:latin typeface="Constantia"/>
              <a:ea typeface="+mn-ea"/>
              <a:cs typeface="Arial" panose="020B0604020202020204" pitchFamily="34" charset="0"/>
            </a:endParaRPr>
          </a:p>
        </p:txBody>
      </p:sp>
      <p:sp>
        <p:nvSpPr>
          <p:cNvPr id="24" name="TextBox 23">
            <a:extLst>
              <a:ext uri="{FF2B5EF4-FFF2-40B4-BE49-F238E27FC236}">
                <a16:creationId xmlns:a16="http://schemas.microsoft.com/office/drawing/2014/main" id="{EAD98BFF-98B8-43B3-8786-EBB811517E92}"/>
              </a:ext>
            </a:extLst>
          </p:cNvPr>
          <p:cNvSpPr txBox="1"/>
          <p:nvPr/>
        </p:nvSpPr>
        <p:spPr>
          <a:xfrm>
            <a:off x="1912414" y="2001525"/>
            <a:ext cx="8776447" cy="646331"/>
          </a:xfrm>
          <a:prstGeom prst="rect">
            <a:avLst/>
          </a:prstGeom>
          <a:solidFill>
            <a:schemeClr val="bg1"/>
          </a:solidFill>
          <a:ln w="57150">
            <a:solidFill>
              <a:schemeClr val="tx1"/>
            </a:solidFill>
          </a:ln>
        </p:spPr>
        <p:txBody>
          <a:bodyPr wrap="square" rtlCol="0">
            <a:spAutoFit/>
          </a:bodyPr>
          <a:lstStyle/>
          <a:p>
            <a:pPr algn="ctr" rtl="1">
              <a:spcBef>
                <a:spcPts val="0"/>
              </a:spcBef>
              <a:spcAft>
                <a:spcPts val="0"/>
              </a:spcAft>
              <a:buClrTx/>
              <a:buSzPts val="4000"/>
            </a:pPr>
            <a:r>
              <a:rPr lang="en-US" sz="3600" dirty="0">
                <a:solidFill>
                  <a:prstClr val="black">
                    <a:hueOff val="0"/>
                    <a:satOff val="0"/>
                    <a:lumOff val="0"/>
                    <a:alphaOff val="0"/>
                  </a:prstClr>
                </a:solidFill>
                <a:latin typeface="Calibri"/>
              </a:rPr>
              <a:t>EAC = BAC / CPI</a:t>
            </a:r>
          </a:p>
        </p:txBody>
      </p:sp>
      <p:sp>
        <p:nvSpPr>
          <p:cNvPr id="25" name="TextBox 24">
            <a:extLst>
              <a:ext uri="{FF2B5EF4-FFF2-40B4-BE49-F238E27FC236}">
                <a16:creationId xmlns:a16="http://schemas.microsoft.com/office/drawing/2014/main" id="{931A9606-FB34-44EF-A2C6-01CAB142C394}"/>
              </a:ext>
            </a:extLst>
          </p:cNvPr>
          <p:cNvSpPr txBox="1"/>
          <p:nvPr/>
        </p:nvSpPr>
        <p:spPr>
          <a:xfrm>
            <a:off x="1967553" y="2824860"/>
            <a:ext cx="8790094" cy="1089529"/>
          </a:xfrm>
          <a:prstGeom prst="rect">
            <a:avLst/>
          </a:prstGeom>
          <a:solidFill>
            <a:schemeClr val="bg1"/>
          </a:solidFill>
          <a:ln w="12700">
            <a:solidFill>
              <a:schemeClr val="tx1"/>
            </a:solidFill>
          </a:ln>
        </p:spPr>
        <p:txBody>
          <a:bodyPr wrap="square" rtlCol="0">
            <a:spAutoFit/>
          </a:bodyPr>
          <a:lstStyle/>
          <a:p>
            <a:pPr marL="1657350" lvl="4" indent="-285750" algn="ctr" defTabSz="1778000" rtl="1">
              <a:lnSpc>
                <a:spcPct val="90000"/>
              </a:lnSpc>
              <a:spcBef>
                <a:spcPct val="0"/>
              </a:spcBef>
              <a:spcAft>
                <a:spcPct val="20000"/>
              </a:spcAft>
              <a:buChar char="•"/>
            </a:pPr>
            <a:r>
              <a:rPr lang="en-US" sz="3600" dirty="0">
                <a:solidFill>
                  <a:prstClr val="black">
                    <a:hueOff val="0"/>
                    <a:satOff val="0"/>
                    <a:lumOff val="0"/>
                    <a:alphaOff val="0"/>
                  </a:prstClr>
                </a:solidFill>
                <a:latin typeface="Calibri"/>
              </a:rPr>
              <a:t>EAC = 10000 / 0.6=16667</a:t>
            </a:r>
            <a:r>
              <a:rPr lang="ar-SY" sz="3600" dirty="0">
                <a:solidFill>
                  <a:prstClr val="black">
                    <a:hueOff val="0"/>
                    <a:satOff val="0"/>
                    <a:lumOff val="0"/>
                    <a:alphaOff val="0"/>
                  </a:prstClr>
                </a:solidFill>
                <a:latin typeface="Calibri"/>
              </a:rPr>
              <a:t>(</a:t>
            </a:r>
            <a:r>
              <a:rPr lang="en-US" sz="3600" dirty="0">
                <a:solidFill>
                  <a:prstClr val="black">
                    <a:hueOff val="0"/>
                    <a:satOff val="0"/>
                    <a:lumOff val="0"/>
                    <a:alphaOff val="0"/>
                  </a:prstClr>
                </a:solidFill>
                <a:latin typeface="Calibri"/>
              </a:rPr>
              <a:t>Estimated at complete</a:t>
            </a:r>
            <a:r>
              <a:rPr lang="en-US" sz="2400" dirty="0"/>
              <a:t> </a:t>
            </a:r>
            <a:r>
              <a:rPr lang="ar-SY" sz="2400" dirty="0"/>
              <a:t>)</a:t>
            </a:r>
            <a:endParaRPr lang="en-US" sz="2400" dirty="0"/>
          </a:p>
        </p:txBody>
      </p:sp>
      <p:sp>
        <p:nvSpPr>
          <p:cNvPr id="16" name="عنوان 1">
            <a:extLst>
              <a:ext uri="{FF2B5EF4-FFF2-40B4-BE49-F238E27FC236}">
                <a16:creationId xmlns:a16="http://schemas.microsoft.com/office/drawing/2014/main" id="{B035D752-048C-42C9-B083-06BF743A76A0}"/>
              </a:ext>
            </a:extLst>
          </p:cNvPr>
          <p:cNvSpPr>
            <a:spLocks noGrp="1"/>
          </p:cNvSpPr>
          <p:nvPr/>
        </p:nvSpPr>
        <p:spPr>
          <a:xfrm>
            <a:off x="1981200" y="1471536"/>
            <a:ext cx="8229600" cy="479922"/>
          </a:xfrm>
          <a:prstGeom prst="rect">
            <a:avLst/>
          </a:prstGeom>
        </p:spPr>
        <p:txBody>
          <a:bodyPr vert="horz" lIns="0" rIns="0" bIns="0" anchor="b">
            <a:normAutofit fontScale="92500" lnSpcReduction="20000"/>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en-US" sz="3600" dirty="0">
                <a:solidFill>
                  <a:prstClr val="black">
                    <a:hueOff val="0"/>
                    <a:satOff val="0"/>
                    <a:lumOff val="0"/>
                    <a:alphaOff val="0"/>
                  </a:prstClr>
                </a:solidFill>
                <a:latin typeface="Calibri"/>
                <a:ea typeface="+mn-ea"/>
                <a:cs typeface="+mn-cs"/>
              </a:rPr>
              <a:t>Estimated Cost At Completion (EAC)</a:t>
            </a:r>
            <a:endParaRPr lang="ar-SY" sz="3600" dirty="0">
              <a:solidFill>
                <a:prstClr val="black">
                  <a:hueOff val="0"/>
                  <a:satOff val="0"/>
                  <a:lumOff val="0"/>
                  <a:alphaOff val="0"/>
                </a:prstClr>
              </a:solidFill>
              <a:latin typeface="Calibri"/>
              <a:ea typeface="+mn-ea"/>
              <a:cs typeface="+mn-cs"/>
            </a:endParaRPr>
          </a:p>
        </p:txBody>
      </p:sp>
      <p:sp>
        <p:nvSpPr>
          <p:cNvPr id="17" name="TextBox 16">
            <a:extLst>
              <a:ext uri="{FF2B5EF4-FFF2-40B4-BE49-F238E27FC236}">
                <a16:creationId xmlns:a16="http://schemas.microsoft.com/office/drawing/2014/main" id="{E4790A97-AF6A-424A-98FB-90A1B049D884}"/>
              </a:ext>
            </a:extLst>
          </p:cNvPr>
          <p:cNvSpPr txBox="1"/>
          <p:nvPr/>
        </p:nvSpPr>
        <p:spPr>
          <a:xfrm>
            <a:off x="1967552" y="3999169"/>
            <a:ext cx="8790095" cy="646331"/>
          </a:xfrm>
          <a:prstGeom prst="rect">
            <a:avLst/>
          </a:prstGeom>
          <a:solidFill>
            <a:schemeClr val="bg1"/>
          </a:solidFill>
          <a:ln w="12700">
            <a:solidFill>
              <a:schemeClr val="tx1"/>
            </a:solidFill>
          </a:ln>
        </p:spPr>
        <p:txBody>
          <a:bodyPr wrap="square" rtlCol="0">
            <a:spAutoFit/>
          </a:bodyPr>
          <a:lstStyle/>
          <a:p>
            <a:pPr marL="0" lvl="1" algn="ctr"/>
            <a:r>
              <a:rPr lang="en-US" sz="3600" dirty="0">
                <a:solidFill>
                  <a:prstClr val="black">
                    <a:hueOff val="0"/>
                    <a:satOff val="0"/>
                    <a:lumOff val="0"/>
                    <a:alphaOff val="0"/>
                  </a:prstClr>
                </a:solidFill>
                <a:latin typeface="Calibri"/>
              </a:rPr>
              <a:t>EAC = ACWP+ Original Remaining Budget</a:t>
            </a:r>
            <a:endParaRPr lang="ar-SY" sz="3600" dirty="0">
              <a:solidFill>
                <a:prstClr val="black">
                  <a:hueOff val="0"/>
                  <a:satOff val="0"/>
                  <a:lumOff val="0"/>
                  <a:alphaOff val="0"/>
                </a:prstClr>
              </a:solidFill>
              <a:latin typeface="Calibri"/>
            </a:endParaRPr>
          </a:p>
        </p:txBody>
      </p:sp>
      <p:sp>
        <p:nvSpPr>
          <p:cNvPr id="18" name="TextBox 17">
            <a:extLst>
              <a:ext uri="{FF2B5EF4-FFF2-40B4-BE49-F238E27FC236}">
                <a16:creationId xmlns:a16="http://schemas.microsoft.com/office/drawing/2014/main" id="{024CE38F-4354-4186-802A-6CE2CA4B5231}"/>
              </a:ext>
            </a:extLst>
          </p:cNvPr>
          <p:cNvSpPr txBox="1"/>
          <p:nvPr/>
        </p:nvSpPr>
        <p:spPr>
          <a:xfrm>
            <a:off x="1981199" y="4730280"/>
            <a:ext cx="8762799" cy="1089529"/>
          </a:xfrm>
          <a:prstGeom prst="rect">
            <a:avLst/>
          </a:prstGeom>
          <a:solidFill>
            <a:schemeClr val="bg1"/>
          </a:solidFill>
          <a:ln w="12700">
            <a:solidFill>
              <a:schemeClr val="tx1"/>
            </a:solidFill>
          </a:ln>
        </p:spPr>
        <p:txBody>
          <a:bodyPr wrap="square" rtlCol="0">
            <a:spAutoFit/>
          </a:bodyPr>
          <a:lstStyle/>
          <a:p>
            <a:pPr marL="2286000" lvl="6" defTabSz="1244600">
              <a:lnSpc>
                <a:spcPct val="90000"/>
              </a:lnSpc>
              <a:spcBef>
                <a:spcPct val="0"/>
              </a:spcBef>
              <a:spcAft>
                <a:spcPct val="20000"/>
              </a:spcAft>
            </a:pPr>
            <a:r>
              <a:rPr lang="en-US" sz="3600" dirty="0">
                <a:solidFill>
                  <a:prstClr val="black">
                    <a:hueOff val="0"/>
                    <a:satOff val="0"/>
                    <a:lumOff val="0"/>
                    <a:alphaOff val="0"/>
                  </a:prstClr>
                </a:solidFill>
                <a:latin typeface="Calibri"/>
              </a:rPr>
              <a:t>EAC = ACWP + New Budget for the remaining work</a:t>
            </a:r>
            <a:endParaRPr lang="ar-SY" sz="3600" dirty="0">
              <a:solidFill>
                <a:prstClr val="black">
                  <a:hueOff val="0"/>
                  <a:satOff val="0"/>
                  <a:lumOff val="0"/>
                  <a:alphaOff val="0"/>
                </a:prstClr>
              </a:solidFill>
              <a:latin typeface="Calibri"/>
            </a:endParaRPr>
          </a:p>
        </p:txBody>
      </p:sp>
      <p:sp>
        <p:nvSpPr>
          <p:cNvPr id="4" name="TextBox 3">
            <a:extLst>
              <a:ext uri="{FF2B5EF4-FFF2-40B4-BE49-F238E27FC236}">
                <a16:creationId xmlns:a16="http://schemas.microsoft.com/office/drawing/2014/main" id="{4CFE4BE7-3F64-EB2F-34D4-D9D0D0234C95}"/>
              </a:ext>
            </a:extLst>
          </p:cNvPr>
          <p:cNvSpPr txBox="1"/>
          <p:nvPr/>
        </p:nvSpPr>
        <p:spPr>
          <a:xfrm>
            <a:off x="2320563" y="358834"/>
            <a:ext cx="7327538" cy="830997"/>
          </a:xfrm>
          <a:prstGeom prst="rect">
            <a:avLst/>
          </a:prstGeom>
          <a:noFill/>
        </p:spPr>
        <p:txBody>
          <a:bodyPr wrap="square" rtlCol="0">
            <a:spAutoFit/>
          </a:bodyPr>
          <a:lstStyle/>
          <a:p>
            <a:r>
              <a:rPr lang="en-US" sz="2400" b="1" dirty="0">
                <a:solidFill>
                  <a:srgbClr val="00B0F0"/>
                </a:solidFill>
              </a:rPr>
              <a:t>Case study  </a:t>
            </a:r>
          </a:p>
          <a:p>
            <a:r>
              <a:rPr lang="en-US" sz="2400" b="1" dirty="0">
                <a:solidFill>
                  <a:srgbClr val="00B0F0"/>
                </a:solidFill>
                <a:cs typeface="+mj-cs"/>
              </a:rPr>
              <a:t> </a:t>
            </a:r>
            <a:endParaRPr lang="ar-EG" sz="2400" b="1" dirty="0">
              <a:solidFill>
                <a:srgbClr val="00B0F0"/>
              </a:solidFill>
              <a:cs typeface="+mj-cs"/>
            </a:endParaRPr>
          </a:p>
        </p:txBody>
      </p:sp>
    </p:spTree>
    <p:extLst>
      <p:ext uri="{BB962C8B-B14F-4D97-AF65-F5344CB8AC3E}">
        <p14:creationId xmlns:p14="http://schemas.microsoft.com/office/powerpoint/2010/main" val="13172109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69578" y="1147659"/>
            <a:ext cx="10852844" cy="494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5" name="Rectangle 14"/>
          <p:cNvSpPr/>
          <p:nvPr/>
        </p:nvSpPr>
        <p:spPr>
          <a:xfrm>
            <a:off x="755944" y="16799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grpSp>
        <p:nvGrpSpPr>
          <p:cNvPr id="11" name="Group 10"/>
          <p:cNvGrpSpPr/>
          <p:nvPr/>
        </p:nvGrpSpPr>
        <p:grpSpPr>
          <a:xfrm>
            <a:off x="769592" y="268963"/>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00</a:t>
              </a:r>
              <a:endParaRPr kumimoji="0" lang="en-US" sz="14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endParaRPr>
            </a:p>
          </p:txBody>
        </p:sp>
      </p:grpSp>
      <p:sp>
        <p:nvSpPr>
          <p:cNvPr id="24" name="TextBox 23">
            <a:extLst>
              <a:ext uri="{FF2B5EF4-FFF2-40B4-BE49-F238E27FC236}">
                <a16:creationId xmlns:a16="http://schemas.microsoft.com/office/drawing/2014/main" id="{EAD98BFF-98B8-43B3-8786-EBB811517E92}"/>
              </a:ext>
            </a:extLst>
          </p:cNvPr>
          <p:cNvSpPr txBox="1"/>
          <p:nvPr/>
        </p:nvSpPr>
        <p:spPr>
          <a:xfrm>
            <a:off x="2054973" y="2828835"/>
            <a:ext cx="8776447" cy="1200329"/>
          </a:xfrm>
          <a:prstGeom prst="rect">
            <a:avLst/>
          </a:prstGeom>
          <a:solidFill>
            <a:srgbClr val="00AEEF"/>
          </a:solidFill>
          <a:ln w="57150">
            <a:solidFill>
              <a:schemeClr val="tx1"/>
            </a:solidFill>
          </a:ln>
        </p:spPr>
        <p:txBody>
          <a:bodyPr wrap="square" rtlCol="0">
            <a:spAutoFit/>
          </a:bodyPr>
          <a:lstStyle/>
          <a:p>
            <a:pPr algn="ctr" rtl="1">
              <a:spcBef>
                <a:spcPts val="0"/>
              </a:spcBef>
              <a:spcAft>
                <a:spcPts val="0"/>
              </a:spcAft>
              <a:buClrTx/>
              <a:buSzPts val="2800"/>
            </a:pPr>
            <a:r>
              <a:rPr lang="en-US" sz="3600" b="1" dirty="0">
                <a:effectLst/>
              </a:rPr>
              <a:t>ETC = EAC – ACWP</a:t>
            </a:r>
            <a:r>
              <a:rPr lang="ar-SY" sz="3600" b="1" dirty="0">
                <a:effectLst/>
              </a:rPr>
              <a:t>(</a:t>
            </a:r>
            <a:r>
              <a:rPr lang="en-US" sz="3600" b="1" dirty="0">
                <a:effectLst/>
              </a:rPr>
              <a:t>estimated to complete </a:t>
            </a:r>
            <a:r>
              <a:rPr lang="ar-SY" sz="3600" b="1" dirty="0">
                <a:effectLst/>
              </a:rPr>
              <a:t>)</a:t>
            </a:r>
            <a:endParaRPr lang="en-US" sz="3600" b="1" dirty="0">
              <a:effectLst/>
            </a:endParaRPr>
          </a:p>
          <a:p>
            <a:pPr algn="ctr" rtl="1">
              <a:spcBef>
                <a:spcPts val="0"/>
              </a:spcBef>
              <a:spcAft>
                <a:spcPts val="0"/>
              </a:spcAft>
            </a:pPr>
            <a:r>
              <a:rPr lang="en-US" sz="3600" b="1" dirty="0">
                <a:effectLst/>
              </a:rPr>
              <a:t>ETC= 16667-5000=11667</a:t>
            </a:r>
          </a:p>
        </p:txBody>
      </p:sp>
      <p:sp>
        <p:nvSpPr>
          <p:cNvPr id="17" name="عنوان 1">
            <a:extLst>
              <a:ext uri="{FF2B5EF4-FFF2-40B4-BE49-F238E27FC236}">
                <a16:creationId xmlns:a16="http://schemas.microsoft.com/office/drawing/2014/main" id="{27A8F76B-19AB-4F4B-9C0F-270A2ECDCBC0}"/>
              </a:ext>
            </a:extLst>
          </p:cNvPr>
          <p:cNvSpPr txBox="1">
            <a:spLocks/>
          </p:cNvSpPr>
          <p:nvPr/>
        </p:nvSpPr>
        <p:spPr>
          <a:xfrm>
            <a:off x="2462305" y="1345306"/>
            <a:ext cx="8229600" cy="471378"/>
          </a:xfrm>
          <a:prstGeom prst="rect">
            <a:avLst/>
          </a:prstGeom>
        </p:spPr>
        <p:txBody>
          <a:bodyPr vert="horz" lIns="0" rIns="0" bIns="0" anchor="b">
            <a:normAutofit fontScale="92500" lnSpcReduction="20000"/>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en-US" sz="3600" b="1" dirty="0">
                <a:solidFill>
                  <a:schemeClr val="tx1"/>
                </a:solidFill>
                <a:latin typeface="+mn-lt"/>
                <a:ea typeface="+mn-ea"/>
                <a:cs typeface="+mn-cs"/>
              </a:rPr>
              <a:t>Estimated To Complete (ETC)</a:t>
            </a:r>
            <a:endParaRPr lang="ar-SY" sz="3600" b="1" dirty="0">
              <a:solidFill>
                <a:schemeClr val="tx1"/>
              </a:solidFill>
              <a:latin typeface="+mn-lt"/>
              <a:ea typeface="+mn-ea"/>
              <a:cs typeface="+mn-cs"/>
            </a:endParaRPr>
          </a:p>
        </p:txBody>
      </p:sp>
      <p:sp>
        <p:nvSpPr>
          <p:cNvPr id="4" name="TextBox 3">
            <a:extLst>
              <a:ext uri="{FF2B5EF4-FFF2-40B4-BE49-F238E27FC236}">
                <a16:creationId xmlns:a16="http://schemas.microsoft.com/office/drawing/2014/main" id="{583C5E56-73E8-1559-74DC-2632089EADB5}"/>
              </a:ext>
            </a:extLst>
          </p:cNvPr>
          <p:cNvSpPr txBox="1"/>
          <p:nvPr/>
        </p:nvSpPr>
        <p:spPr>
          <a:xfrm>
            <a:off x="2320563" y="358834"/>
            <a:ext cx="7327538" cy="830997"/>
          </a:xfrm>
          <a:prstGeom prst="rect">
            <a:avLst/>
          </a:prstGeom>
          <a:noFill/>
        </p:spPr>
        <p:txBody>
          <a:bodyPr wrap="square" rtlCol="0">
            <a:spAutoFit/>
          </a:bodyPr>
          <a:lstStyle/>
          <a:p>
            <a:r>
              <a:rPr lang="en-US" sz="2400" b="1" dirty="0">
                <a:solidFill>
                  <a:srgbClr val="00B0F0"/>
                </a:solidFill>
              </a:rPr>
              <a:t>Case study  </a:t>
            </a:r>
          </a:p>
          <a:p>
            <a:r>
              <a:rPr lang="en-US" sz="2400" b="1" dirty="0">
                <a:solidFill>
                  <a:srgbClr val="00B0F0"/>
                </a:solidFill>
                <a:cs typeface="+mj-cs"/>
              </a:rPr>
              <a:t> </a:t>
            </a:r>
            <a:endParaRPr lang="ar-EG" sz="2400" b="1" dirty="0">
              <a:solidFill>
                <a:srgbClr val="00B0F0"/>
              </a:solidFill>
              <a:cs typeface="+mj-cs"/>
            </a:endParaRPr>
          </a:p>
        </p:txBody>
      </p:sp>
    </p:spTree>
    <p:extLst>
      <p:ext uri="{BB962C8B-B14F-4D97-AF65-F5344CB8AC3E}">
        <p14:creationId xmlns:p14="http://schemas.microsoft.com/office/powerpoint/2010/main" val="16976533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439271" y="1241932"/>
            <a:ext cx="10852844" cy="494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5" name="Rectangle 14"/>
          <p:cNvSpPr/>
          <p:nvPr/>
        </p:nvSpPr>
        <p:spPr>
          <a:xfrm>
            <a:off x="607492" y="75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grpSp>
        <p:nvGrpSpPr>
          <p:cNvPr id="11" name="Group 10"/>
          <p:cNvGrpSpPr/>
          <p:nvPr/>
        </p:nvGrpSpPr>
        <p:grpSpPr>
          <a:xfrm>
            <a:off x="576743" y="-18044"/>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00</a:t>
              </a:r>
              <a:endParaRPr kumimoji="0" lang="en-US" sz="14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endParaRPr>
            </a:p>
          </p:txBody>
        </p:sp>
      </p:grpSp>
      <p:sp>
        <p:nvSpPr>
          <p:cNvPr id="24" name="TextBox 23">
            <a:extLst>
              <a:ext uri="{FF2B5EF4-FFF2-40B4-BE49-F238E27FC236}">
                <a16:creationId xmlns:a16="http://schemas.microsoft.com/office/drawing/2014/main" id="{EAD98BFF-98B8-43B3-8786-EBB811517E92}"/>
              </a:ext>
            </a:extLst>
          </p:cNvPr>
          <p:cNvSpPr txBox="1"/>
          <p:nvPr/>
        </p:nvSpPr>
        <p:spPr>
          <a:xfrm>
            <a:off x="1707776" y="2988082"/>
            <a:ext cx="8776447" cy="1200329"/>
          </a:xfrm>
          <a:prstGeom prst="rect">
            <a:avLst/>
          </a:prstGeom>
          <a:solidFill>
            <a:srgbClr val="00AEEF"/>
          </a:solidFill>
          <a:ln w="57150">
            <a:solidFill>
              <a:schemeClr val="tx1"/>
            </a:solidFill>
          </a:ln>
        </p:spPr>
        <p:txBody>
          <a:bodyPr wrap="square" rtlCol="0">
            <a:spAutoFit/>
          </a:bodyPr>
          <a:lstStyle/>
          <a:p>
            <a:pPr lvl="0" algn="ctr" rtl="1"/>
            <a:r>
              <a:rPr lang="en-US" sz="3600" b="1" dirty="0"/>
              <a:t>VAC = BAC – EAC</a:t>
            </a:r>
            <a:endParaRPr lang="ar-SY" sz="3600" dirty="0"/>
          </a:p>
          <a:p>
            <a:pPr lvl="0" algn="ctr" rtl="1"/>
            <a:r>
              <a:rPr lang="en-US" sz="3600" dirty="0"/>
              <a:t>VAC= 10000-16667=-6667</a:t>
            </a:r>
            <a:endParaRPr lang="ar-SY" sz="3600" dirty="0"/>
          </a:p>
        </p:txBody>
      </p:sp>
      <p:sp>
        <p:nvSpPr>
          <p:cNvPr id="16" name="عنوان 1">
            <a:extLst>
              <a:ext uri="{FF2B5EF4-FFF2-40B4-BE49-F238E27FC236}">
                <a16:creationId xmlns:a16="http://schemas.microsoft.com/office/drawing/2014/main" id="{3100AEF3-9B65-423B-BDCC-AADBE4E7BC8B}"/>
              </a:ext>
            </a:extLst>
          </p:cNvPr>
          <p:cNvSpPr txBox="1">
            <a:spLocks/>
          </p:cNvSpPr>
          <p:nvPr/>
        </p:nvSpPr>
        <p:spPr>
          <a:xfrm>
            <a:off x="1981200" y="1397625"/>
            <a:ext cx="8229600" cy="444679"/>
          </a:xfrm>
          <a:prstGeom prst="rect">
            <a:avLst/>
          </a:prstGeom>
        </p:spPr>
        <p:txBody>
          <a:bodyPr vert="horz" lIns="0" rIns="0" bIns="0" anchor="b">
            <a:normAutofit fontScale="90000" lnSpcReduction="20000"/>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marR="0" indent="0" algn="ctr" fontAlgn="auto">
              <a:lnSpc>
                <a:spcPct val="100000"/>
              </a:lnSpc>
              <a:spcBef>
                <a:spcPct val="0"/>
              </a:spcBef>
              <a:spcAft>
                <a:spcPts val="0"/>
              </a:spcAft>
              <a:buClrTx/>
              <a:buSzTx/>
              <a:buFontTx/>
              <a:buNone/>
              <a:tabLst/>
              <a:defRPr/>
            </a:pPr>
            <a:r>
              <a:rPr lang="en-US" sz="3600" b="1" dirty="0">
                <a:solidFill>
                  <a:schemeClr val="tx1"/>
                </a:solidFill>
                <a:latin typeface="+mn-lt"/>
                <a:ea typeface="+mn-ea"/>
                <a:cs typeface="+mn-cs"/>
              </a:rPr>
              <a:t>Variance At Completion (VAC)</a:t>
            </a:r>
            <a:endParaRPr lang="ar-SY" sz="3600" b="1" dirty="0">
              <a:solidFill>
                <a:schemeClr val="tx1"/>
              </a:solidFill>
              <a:latin typeface="+mn-lt"/>
              <a:ea typeface="+mn-ea"/>
              <a:cs typeface="+mn-cs"/>
            </a:endParaRPr>
          </a:p>
        </p:txBody>
      </p:sp>
      <p:sp>
        <p:nvSpPr>
          <p:cNvPr id="18" name="مربع نص 2">
            <a:extLst>
              <a:ext uri="{FF2B5EF4-FFF2-40B4-BE49-F238E27FC236}">
                <a16:creationId xmlns:a16="http://schemas.microsoft.com/office/drawing/2014/main" id="{36D958F6-943F-4368-ABA6-9DD48E1A4541}"/>
              </a:ext>
            </a:extLst>
          </p:cNvPr>
          <p:cNvSpPr txBox="1"/>
          <p:nvPr/>
        </p:nvSpPr>
        <p:spPr>
          <a:xfrm>
            <a:off x="1413009" y="5474155"/>
            <a:ext cx="9879106" cy="677108"/>
          </a:xfrm>
          <a:prstGeom prst="rect">
            <a:avLst/>
          </a:prstGeom>
          <a:noFill/>
        </p:spPr>
        <p:txBody>
          <a:bodyPr wrap="square" rtlCol="1">
            <a:spAutoFit/>
          </a:bodyPr>
          <a:lstStyle/>
          <a:p>
            <a:pPr algn="ctr" rtl="1"/>
            <a:r>
              <a:rPr lang="en-US" sz="2000" dirty="0">
                <a:solidFill>
                  <a:prstClr val="black"/>
                </a:solidFill>
                <a:latin typeface="Constantia"/>
              </a:rPr>
              <a:t>Variance At Completion= Budget Cost At Completion - Estimated Cost At Completion</a:t>
            </a:r>
          </a:p>
          <a:p>
            <a:pPr algn="ctr" rtl="1"/>
            <a:endParaRPr lang="ar-SY" dirty="0">
              <a:solidFill>
                <a:prstClr val="black"/>
              </a:solidFill>
              <a:latin typeface="Constantia"/>
            </a:endParaRPr>
          </a:p>
        </p:txBody>
      </p:sp>
      <p:sp>
        <p:nvSpPr>
          <p:cNvPr id="4" name="TextBox 3">
            <a:extLst>
              <a:ext uri="{FF2B5EF4-FFF2-40B4-BE49-F238E27FC236}">
                <a16:creationId xmlns:a16="http://schemas.microsoft.com/office/drawing/2014/main" id="{109A78E5-E6B2-E668-7985-A418393074E5}"/>
              </a:ext>
            </a:extLst>
          </p:cNvPr>
          <p:cNvSpPr txBox="1"/>
          <p:nvPr/>
        </p:nvSpPr>
        <p:spPr>
          <a:xfrm>
            <a:off x="2320563" y="358834"/>
            <a:ext cx="7327538" cy="830997"/>
          </a:xfrm>
          <a:prstGeom prst="rect">
            <a:avLst/>
          </a:prstGeom>
          <a:noFill/>
        </p:spPr>
        <p:txBody>
          <a:bodyPr wrap="square" rtlCol="0">
            <a:spAutoFit/>
          </a:bodyPr>
          <a:lstStyle/>
          <a:p>
            <a:r>
              <a:rPr lang="en-US" sz="2400" b="1" dirty="0">
                <a:solidFill>
                  <a:srgbClr val="00B0F0"/>
                </a:solidFill>
              </a:rPr>
              <a:t>Case study  </a:t>
            </a:r>
          </a:p>
          <a:p>
            <a:r>
              <a:rPr lang="en-US" sz="2400" b="1" dirty="0">
                <a:solidFill>
                  <a:srgbClr val="00B0F0"/>
                </a:solidFill>
                <a:cs typeface="+mj-cs"/>
              </a:rPr>
              <a:t> </a:t>
            </a:r>
            <a:endParaRPr lang="ar-EG" sz="2400" b="1" dirty="0">
              <a:solidFill>
                <a:srgbClr val="00B0F0"/>
              </a:solidFill>
              <a:cs typeface="+mj-cs"/>
            </a:endParaRPr>
          </a:p>
        </p:txBody>
      </p:sp>
    </p:spTree>
    <p:extLst>
      <p:ext uri="{BB962C8B-B14F-4D97-AF65-F5344CB8AC3E}">
        <p14:creationId xmlns:p14="http://schemas.microsoft.com/office/powerpoint/2010/main" val="13156731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8F738A-47A8-3220-4025-DFFE4E20680C}"/>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52B4172C-713E-2C81-39EA-23ECF44E3F2A}"/>
              </a:ext>
            </a:extLst>
          </p:cNvPr>
          <p:cNvSpPr/>
          <p:nvPr/>
        </p:nvSpPr>
        <p:spPr>
          <a:xfrm>
            <a:off x="439271" y="1241932"/>
            <a:ext cx="10852844" cy="494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22" name="Graphic 21">
            <a:extLst>
              <a:ext uri="{FF2B5EF4-FFF2-40B4-BE49-F238E27FC236}">
                <a16:creationId xmlns:a16="http://schemas.microsoft.com/office/drawing/2014/main" id="{E42DA0B8-DDC9-6DCA-3B9D-0B5C242177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E108884C-17CC-40A6-F855-DE244CD76DB4}"/>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5" name="Rectangle 14">
            <a:extLst>
              <a:ext uri="{FF2B5EF4-FFF2-40B4-BE49-F238E27FC236}">
                <a16:creationId xmlns:a16="http://schemas.microsoft.com/office/drawing/2014/main" id="{8FBF9E0B-0CED-761B-C29C-4DED1396B704}"/>
              </a:ext>
            </a:extLst>
          </p:cNvPr>
          <p:cNvSpPr/>
          <p:nvPr/>
        </p:nvSpPr>
        <p:spPr>
          <a:xfrm>
            <a:off x="607492" y="75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grpSp>
        <p:nvGrpSpPr>
          <p:cNvPr id="11" name="Group 10">
            <a:extLst>
              <a:ext uri="{FF2B5EF4-FFF2-40B4-BE49-F238E27FC236}">
                <a16:creationId xmlns:a16="http://schemas.microsoft.com/office/drawing/2014/main" id="{BFD68594-34FB-41E8-CC16-D0542CD29935}"/>
              </a:ext>
            </a:extLst>
          </p:cNvPr>
          <p:cNvGrpSpPr/>
          <p:nvPr/>
        </p:nvGrpSpPr>
        <p:grpSpPr>
          <a:xfrm>
            <a:off x="576743" y="-18044"/>
            <a:ext cx="1404457" cy="1105656"/>
            <a:chOff x="937301" y="871120"/>
            <a:chExt cx="1404457" cy="1105656"/>
          </a:xfrm>
        </p:grpSpPr>
        <p:sp>
          <p:nvSpPr>
            <p:cNvPr id="12" name="TextBox 11">
              <a:extLst>
                <a:ext uri="{FF2B5EF4-FFF2-40B4-BE49-F238E27FC236}">
                  <a16:creationId xmlns:a16="http://schemas.microsoft.com/office/drawing/2014/main" id="{FCA4531B-CF9B-F6D9-2D52-6EBFEC5C9618}"/>
                </a:ext>
              </a:extLst>
            </p:cNvPr>
            <p:cNvSpPr txBox="1"/>
            <p:nvPr/>
          </p:nvSpPr>
          <p:spPr>
            <a:xfrm>
              <a:off x="937301" y="871120"/>
              <a:ext cx="140445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Lecture</a:t>
              </a:r>
            </a:p>
          </p:txBody>
        </p:sp>
        <p:sp>
          <p:nvSpPr>
            <p:cNvPr id="13" name="TextBox 12">
              <a:extLst>
                <a:ext uri="{FF2B5EF4-FFF2-40B4-BE49-F238E27FC236}">
                  <a16:creationId xmlns:a16="http://schemas.microsoft.com/office/drawing/2014/main" id="{007BE310-8667-1F9A-CBD7-84E98BEB8542}"/>
                </a:ext>
              </a:extLst>
            </p:cNvPr>
            <p:cNvSpPr txBox="1"/>
            <p:nvPr/>
          </p:nvSpPr>
          <p:spPr>
            <a:xfrm>
              <a:off x="968050" y="1145779"/>
              <a:ext cx="136006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00</a:t>
              </a:r>
              <a:endParaRPr kumimoji="0" lang="en-US" sz="14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endParaRPr>
            </a:p>
          </p:txBody>
        </p:sp>
      </p:grpSp>
      <p:sp>
        <p:nvSpPr>
          <p:cNvPr id="16" name="عنوان 1">
            <a:extLst>
              <a:ext uri="{FF2B5EF4-FFF2-40B4-BE49-F238E27FC236}">
                <a16:creationId xmlns:a16="http://schemas.microsoft.com/office/drawing/2014/main" id="{5A2512B9-D06D-2D44-4F55-42FB61F5D384}"/>
              </a:ext>
            </a:extLst>
          </p:cNvPr>
          <p:cNvSpPr txBox="1">
            <a:spLocks/>
          </p:cNvSpPr>
          <p:nvPr/>
        </p:nvSpPr>
        <p:spPr>
          <a:xfrm>
            <a:off x="1981200" y="1397625"/>
            <a:ext cx="8229600" cy="444679"/>
          </a:xfrm>
          <a:prstGeom prst="rect">
            <a:avLst/>
          </a:prstGeom>
        </p:spPr>
        <p:txBody>
          <a:bodyPr vert="horz" lIns="0" rIns="0" bIns="0" anchor="b">
            <a:normAutofit fontScale="90000" lnSpcReduction="20000"/>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marR="0" indent="0" algn="ctr" fontAlgn="auto">
              <a:lnSpc>
                <a:spcPct val="100000"/>
              </a:lnSpc>
              <a:spcBef>
                <a:spcPct val="0"/>
              </a:spcBef>
              <a:spcAft>
                <a:spcPts val="0"/>
              </a:spcAft>
              <a:buClrTx/>
              <a:buSzTx/>
              <a:buFontTx/>
              <a:buNone/>
              <a:tabLst/>
              <a:defRPr/>
            </a:pPr>
            <a:r>
              <a:rPr lang="en-US" sz="3600" b="1" dirty="0">
                <a:solidFill>
                  <a:schemeClr val="tx1"/>
                </a:solidFill>
                <a:latin typeface="+mn-lt"/>
                <a:ea typeface="+mn-ea"/>
                <a:cs typeface="+mn-cs"/>
              </a:rPr>
              <a:t> </a:t>
            </a:r>
            <a:endParaRPr lang="ar-SY" sz="3600" b="1" dirty="0">
              <a:solidFill>
                <a:schemeClr val="tx1"/>
              </a:solidFill>
              <a:latin typeface="+mn-lt"/>
              <a:ea typeface="+mn-ea"/>
              <a:cs typeface="+mn-cs"/>
            </a:endParaRPr>
          </a:p>
        </p:txBody>
      </p:sp>
      <p:sp>
        <p:nvSpPr>
          <p:cNvPr id="18" name="مربع نص 2">
            <a:extLst>
              <a:ext uri="{FF2B5EF4-FFF2-40B4-BE49-F238E27FC236}">
                <a16:creationId xmlns:a16="http://schemas.microsoft.com/office/drawing/2014/main" id="{6C2F06B6-8FE6-FD45-08B2-617C5B1D4546}"/>
              </a:ext>
            </a:extLst>
          </p:cNvPr>
          <p:cNvSpPr txBox="1"/>
          <p:nvPr/>
        </p:nvSpPr>
        <p:spPr>
          <a:xfrm>
            <a:off x="1413009" y="5474155"/>
            <a:ext cx="9879106" cy="677108"/>
          </a:xfrm>
          <a:prstGeom prst="rect">
            <a:avLst/>
          </a:prstGeom>
          <a:noFill/>
        </p:spPr>
        <p:txBody>
          <a:bodyPr wrap="square" rtlCol="1">
            <a:spAutoFit/>
          </a:bodyPr>
          <a:lstStyle/>
          <a:p>
            <a:pPr algn="ctr" rtl="1"/>
            <a:r>
              <a:rPr lang="en-US" sz="2000" dirty="0">
                <a:solidFill>
                  <a:prstClr val="black"/>
                </a:solidFill>
                <a:latin typeface="Constantia"/>
              </a:rPr>
              <a:t> </a:t>
            </a:r>
          </a:p>
          <a:p>
            <a:pPr algn="ctr" rtl="1"/>
            <a:endParaRPr lang="ar-SY" dirty="0">
              <a:solidFill>
                <a:prstClr val="black"/>
              </a:solidFill>
              <a:latin typeface="Constantia"/>
            </a:endParaRPr>
          </a:p>
        </p:txBody>
      </p:sp>
      <p:sp>
        <p:nvSpPr>
          <p:cNvPr id="2" name="TextBox 1">
            <a:extLst>
              <a:ext uri="{FF2B5EF4-FFF2-40B4-BE49-F238E27FC236}">
                <a16:creationId xmlns:a16="http://schemas.microsoft.com/office/drawing/2014/main" id="{5885CE57-7B5C-BC29-D39B-B993A0BCE765}"/>
              </a:ext>
            </a:extLst>
          </p:cNvPr>
          <p:cNvSpPr txBox="1"/>
          <p:nvPr/>
        </p:nvSpPr>
        <p:spPr>
          <a:xfrm>
            <a:off x="676836" y="1645920"/>
            <a:ext cx="8229600" cy="4585871"/>
          </a:xfrm>
          <a:prstGeom prst="rect">
            <a:avLst/>
          </a:prstGeom>
          <a:noFill/>
        </p:spPr>
        <p:txBody>
          <a:bodyPr wrap="square">
            <a:spAutoFit/>
          </a:bodyPr>
          <a:lstStyle/>
          <a:p>
            <a:pPr>
              <a:spcBef>
                <a:spcPts val="600"/>
              </a:spcBef>
              <a:spcAft>
                <a:spcPts val="600"/>
              </a:spcAft>
              <a:defRPr sz="1600">
                <a:solidFill>
                  <a:srgbClr val="333333"/>
                </a:solidFill>
              </a:defRPr>
            </a:pPr>
            <a:r>
              <a:rPr sz="3200" b="1" kern="0" dirty="0">
                <a:solidFill>
                  <a:srgbClr val="0070C0"/>
                </a:solidFill>
                <a:cs typeface="Times New Roman" panose="02020603050405020304" pitchFamily="18" charset="0"/>
              </a:rPr>
              <a:t>Best Practices:</a:t>
            </a:r>
          </a:p>
          <a:p>
            <a:pPr>
              <a:spcBef>
                <a:spcPts val="600"/>
              </a:spcBef>
              <a:spcAft>
                <a:spcPts val="600"/>
              </a:spcAft>
              <a:defRPr sz="1600">
                <a:solidFill>
                  <a:srgbClr val="333333"/>
                </a:solidFill>
              </a:defRPr>
            </a:pPr>
            <a:r>
              <a:rPr kern="0" dirty="0">
                <a:solidFill>
                  <a:srgbClr val="333333"/>
                </a:solidFill>
                <a:cs typeface="Times New Roman" panose="02020603050405020304" pitchFamily="18" charset="0"/>
              </a:rPr>
              <a:t>1. Establish clear baseline before execution</a:t>
            </a:r>
          </a:p>
          <a:p>
            <a:pPr>
              <a:spcBef>
                <a:spcPts val="600"/>
              </a:spcBef>
              <a:spcAft>
                <a:spcPts val="600"/>
              </a:spcAft>
              <a:defRPr sz="1600">
                <a:solidFill>
                  <a:srgbClr val="333333"/>
                </a:solidFill>
              </a:defRPr>
            </a:pPr>
            <a:r>
              <a:rPr kern="0" dirty="0">
                <a:solidFill>
                  <a:srgbClr val="333333"/>
                </a:solidFill>
                <a:cs typeface="Times New Roman" panose="02020603050405020304" pitchFamily="18" charset="0"/>
              </a:rPr>
              <a:t>2. Collect data regularly (daily to weekly)</a:t>
            </a:r>
          </a:p>
          <a:p>
            <a:pPr>
              <a:spcBef>
                <a:spcPts val="600"/>
              </a:spcBef>
              <a:spcAft>
                <a:spcPts val="600"/>
              </a:spcAft>
              <a:defRPr sz="1600">
                <a:solidFill>
                  <a:srgbClr val="333333"/>
                </a:solidFill>
              </a:defRPr>
            </a:pPr>
            <a:r>
              <a:rPr kern="0" dirty="0">
                <a:solidFill>
                  <a:srgbClr val="333333"/>
                </a:solidFill>
                <a:cs typeface="Times New Roman" panose="02020603050405020304" pitchFamily="18" charset="0"/>
              </a:rPr>
              <a:t>3. Measure against plan consistently</a:t>
            </a:r>
          </a:p>
          <a:p>
            <a:pPr>
              <a:spcBef>
                <a:spcPts val="600"/>
              </a:spcBef>
              <a:spcAft>
                <a:spcPts val="600"/>
              </a:spcAft>
              <a:defRPr sz="1600">
                <a:solidFill>
                  <a:srgbClr val="333333"/>
                </a:solidFill>
              </a:defRPr>
            </a:pPr>
            <a:r>
              <a:rPr kern="0" dirty="0">
                <a:solidFill>
                  <a:srgbClr val="333333"/>
                </a:solidFill>
                <a:cs typeface="Times New Roman" panose="02020603050405020304" pitchFamily="18" charset="0"/>
              </a:rPr>
              <a:t>4. Analyze trends, not just individual data points</a:t>
            </a:r>
          </a:p>
          <a:p>
            <a:pPr>
              <a:spcBef>
                <a:spcPts val="600"/>
              </a:spcBef>
              <a:spcAft>
                <a:spcPts val="600"/>
              </a:spcAft>
              <a:defRPr sz="1600">
                <a:solidFill>
                  <a:srgbClr val="333333"/>
                </a:solidFill>
              </a:defRPr>
            </a:pPr>
            <a:r>
              <a:rPr kern="0" dirty="0">
                <a:solidFill>
                  <a:srgbClr val="333333"/>
                </a:solidFill>
                <a:cs typeface="Times New Roman" panose="02020603050405020304" pitchFamily="18" charset="0"/>
              </a:rPr>
              <a:t>5. Communicate transparently</a:t>
            </a:r>
          </a:p>
          <a:p>
            <a:pPr>
              <a:spcBef>
                <a:spcPts val="600"/>
              </a:spcBef>
              <a:spcAft>
                <a:spcPts val="600"/>
              </a:spcAft>
              <a:defRPr sz="1600">
                <a:solidFill>
                  <a:srgbClr val="333333"/>
                </a:solidFill>
              </a:defRPr>
            </a:pPr>
            <a:r>
              <a:rPr kern="0" dirty="0">
                <a:solidFill>
                  <a:srgbClr val="333333"/>
                </a:solidFill>
                <a:cs typeface="Times New Roman" panose="02020603050405020304" pitchFamily="18" charset="0"/>
              </a:rPr>
              <a:t>6. Take corrective action quickly</a:t>
            </a:r>
          </a:p>
          <a:p>
            <a:pPr>
              <a:spcBef>
                <a:spcPts val="600"/>
              </a:spcBef>
              <a:spcAft>
                <a:spcPts val="600"/>
              </a:spcAft>
              <a:defRPr sz="1600">
                <a:solidFill>
                  <a:srgbClr val="333333"/>
                </a:solidFill>
              </a:defRPr>
            </a:pPr>
            <a:r>
              <a:rPr kern="0" dirty="0">
                <a:solidFill>
                  <a:srgbClr val="333333"/>
                </a:solidFill>
                <a:cs typeface="Times New Roman" panose="02020603050405020304" pitchFamily="18" charset="0"/>
              </a:rPr>
              <a:t>7. Involve stakeholders throughout</a:t>
            </a:r>
          </a:p>
          <a:p>
            <a:pPr>
              <a:spcBef>
                <a:spcPts val="600"/>
              </a:spcBef>
              <a:spcAft>
                <a:spcPts val="600"/>
              </a:spcAft>
              <a:defRPr sz="1600">
                <a:solidFill>
                  <a:srgbClr val="333333"/>
                </a:solidFill>
              </a:defRPr>
            </a:pPr>
            <a:r>
              <a:rPr kern="0" dirty="0">
                <a:solidFill>
                  <a:srgbClr val="333333"/>
                </a:solidFill>
                <a:cs typeface="Times New Roman" panose="02020603050405020304" pitchFamily="18" charset="0"/>
              </a:rPr>
              <a:t>8. Use tools effectively</a:t>
            </a:r>
          </a:p>
          <a:p>
            <a:pPr>
              <a:spcBef>
                <a:spcPts val="600"/>
              </a:spcBef>
              <a:spcAft>
                <a:spcPts val="600"/>
              </a:spcAft>
              <a:defRPr sz="1600">
                <a:solidFill>
                  <a:srgbClr val="333333"/>
                </a:solidFill>
              </a:defRPr>
            </a:pPr>
            <a:r>
              <a:rPr kern="0" dirty="0">
                <a:solidFill>
                  <a:srgbClr val="333333"/>
                </a:solidFill>
                <a:cs typeface="Times New Roman" panose="02020603050405020304" pitchFamily="18" charset="0"/>
              </a:rPr>
              <a:t>9. Adapt to changes</a:t>
            </a:r>
          </a:p>
          <a:p>
            <a:pPr>
              <a:spcBef>
                <a:spcPts val="600"/>
              </a:spcBef>
              <a:spcAft>
                <a:spcPts val="600"/>
              </a:spcAft>
              <a:defRPr sz="1600">
                <a:solidFill>
                  <a:srgbClr val="333333"/>
                </a:solidFill>
              </a:defRPr>
            </a:pPr>
            <a:r>
              <a:rPr kern="0" dirty="0">
                <a:solidFill>
                  <a:srgbClr val="333333"/>
                </a:solidFill>
                <a:cs typeface="Times New Roman" panose="02020603050405020304" pitchFamily="18" charset="0"/>
              </a:rPr>
              <a:t>10. Document everything</a:t>
            </a:r>
          </a:p>
        </p:txBody>
      </p:sp>
      <p:sp>
        <p:nvSpPr>
          <p:cNvPr id="4" name="TextBox 3">
            <a:extLst>
              <a:ext uri="{FF2B5EF4-FFF2-40B4-BE49-F238E27FC236}">
                <a16:creationId xmlns:a16="http://schemas.microsoft.com/office/drawing/2014/main" id="{5A9FB462-EF63-F9B9-BDDF-6B9231C6D44B}"/>
              </a:ext>
            </a:extLst>
          </p:cNvPr>
          <p:cNvSpPr txBox="1"/>
          <p:nvPr/>
        </p:nvSpPr>
        <p:spPr>
          <a:xfrm>
            <a:off x="1967552" y="315671"/>
            <a:ext cx="7327538" cy="1200329"/>
          </a:xfrm>
          <a:prstGeom prst="rect">
            <a:avLst/>
          </a:prstGeom>
          <a:noFill/>
        </p:spPr>
        <p:txBody>
          <a:bodyPr wrap="square" rtlCol="0">
            <a:spAutoFit/>
          </a:bodyPr>
          <a:lstStyle/>
          <a:p>
            <a:r>
              <a:rPr lang="en-US" sz="2400" b="1" dirty="0">
                <a:solidFill>
                  <a:srgbClr val="00B0F0"/>
                </a:solidFill>
              </a:rPr>
              <a:t> Best Practices for Effective Project Monitoring</a:t>
            </a:r>
          </a:p>
          <a:p>
            <a:r>
              <a:rPr lang="en-US" sz="2400" b="1" dirty="0">
                <a:solidFill>
                  <a:srgbClr val="00B0F0"/>
                </a:solidFill>
              </a:rPr>
              <a:t>  </a:t>
            </a:r>
          </a:p>
          <a:p>
            <a:r>
              <a:rPr lang="en-US" sz="2400" b="1" dirty="0">
                <a:solidFill>
                  <a:srgbClr val="00B0F0"/>
                </a:solidFill>
                <a:cs typeface="+mj-cs"/>
              </a:rPr>
              <a:t> </a:t>
            </a:r>
            <a:endParaRPr lang="ar-EG" sz="2400" b="1" dirty="0">
              <a:solidFill>
                <a:srgbClr val="00B0F0"/>
              </a:solidFill>
              <a:cs typeface="+mj-cs"/>
            </a:endParaRPr>
          </a:p>
        </p:txBody>
      </p:sp>
      <p:pic>
        <p:nvPicPr>
          <p:cNvPr id="7" name="Picture 6">
            <a:extLst>
              <a:ext uri="{FF2B5EF4-FFF2-40B4-BE49-F238E27FC236}">
                <a16:creationId xmlns:a16="http://schemas.microsoft.com/office/drawing/2014/main" id="{9D9FB803-6034-D184-5296-D3A572E012AD}"/>
              </a:ext>
            </a:extLst>
          </p:cNvPr>
          <p:cNvPicPr>
            <a:picLocks noChangeAspect="1"/>
          </p:cNvPicPr>
          <p:nvPr/>
        </p:nvPicPr>
        <p:blipFill>
          <a:blip r:embed="rId4"/>
          <a:stretch>
            <a:fillRect/>
          </a:stretch>
        </p:blipFill>
        <p:spPr>
          <a:xfrm>
            <a:off x="5109028" y="1475227"/>
            <a:ext cx="6000749" cy="4195312"/>
          </a:xfrm>
          <a:prstGeom prst="rect">
            <a:avLst/>
          </a:prstGeom>
        </p:spPr>
      </p:pic>
    </p:spTree>
    <p:extLst>
      <p:ext uri="{BB962C8B-B14F-4D97-AF65-F5344CB8AC3E}">
        <p14:creationId xmlns:p14="http://schemas.microsoft.com/office/powerpoint/2010/main" val="1022471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8CC3F-98DB-A24F-AEE2-12A059DB28C8}"/>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1A4FDD50-C9BE-FAD9-2938-FACBC071B3F0}"/>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72BA74AF-F778-283B-1E06-4890BC00C19C}"/>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99F3F926-C9F6-8403-FBCD-DA05824E56B4}"/>
              </a:ext>
            </a:extLst>
          </p:cNvPr>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a:extLst>
              <a:ext uri="{FF2B5EF4-FFF2-40B4-BE49-F238E27FC236}">
                <a16:creationId xmlns:a16="http://schemas.microsoft.com/office/drawing/2014/main" id="{21342D6E-32CF-F08D-812E-F8E0E4ED889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01800711-E345-08BF-E471-FA10B7E8D038}"/>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4C843D90-56DA-FFE7-FE18-BEC0D0CAE0E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41841652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documentManagement/types"/>
    <ds:schemaRef ds:uri="http://purl.org/dc/terms/"/>
    <ds:schemaRef ds:uri="http://purl.org/dc/dcmitype/"/>
    <ds:schemaRef ds:uri="d13aca44-ef33-4cf4-9980-7f0b00e6eeb9"/>
    <ds:schemaRef ds:uri="http://schemas.microsoft.com/office/2006/metadata/properties"/>
    <ds:schemaRef ds:uri="49100919-8a76-4266-be0c-7dc583902cb4"/>
    <ds:schemaRef ds:uri="http://purl.org/dc/elements/1.1/"/>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33B35E20-0F26-4085-94ED-C5884B089F3D}"/>
</file>

<file path=docProps/app.xml><?xml version="1.0" encoding="utf-8"?>
<Properties xmlns="http://schemas.openxmlformats.org/officeDocument/2006/extended-properties" xmlns:vt="http://schemas.openxmlformats.org/officeDocument/2006/docPropsVTypes">
  <TotalTime>10016</TotalTime>
  <Words>1189</Words>
  <Application>Microsoft Office PowerPoint</Application>
  <PresentationFormat>Widescreen</PresentationFormat>
  <Paragraphs>311</Paragraphs>
  <Slides>28</Slides>
  <Notes>13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28</vt:i4>
      </vt:variant>
    </vt:vector>
  </HeadingPairs>
  <TitlesOfParts>
    <vt:vector size="37" baseType="lpstr">
      <vt:lpstr>Alexandria</vt:lpstr>
      <vt:lpstr>Arial</vt:lpstr>
      <vt:lpstr>Calibri</vt:lpstr>
      <vt:lpstr>Calibri Light</vt:lpstr>
      <vt:lpstr>Constantia</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Bassel Alhassan</cp:lastModifiedBy>
  <cp:revision>1121</cp:revision>
  <dcterms:created xsi:type="dcterms:W3CDTF">2023-04-29T09:08:00Z</dcterms:created>
  <dcterms:modified xsi:type="dcterms:W3CDTF">2026-01-28T15:22:52Z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