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56" r:id="rId7"/>
    <p:sldId id="496" r:id="rId8"/>
    <p:sldId id="497" r:id="rId9"/>
    <p:sldId id="498" r:id="rId10"/>
    <p:sldId id="499" r:id="rId11"/>
    <p:sldId id="535" r:id="rId12"/>
    <p:sldId id="502" r:id="rId13"/>
    <p:sldId id="503" r:id="rId14"/>
    <p:sldId id="504" r:id="rId15"/>
    <p:sldId id="505" r:id="rId16"/>
    <p:sldId id="506" r:id="rId17"/>
    <p:sldId id="507" r:id="rId18"/>
    <p:sldId id="511" r:id="rId19"/>
    <p:sldId id="508" r:id="rId20"/>
    <p:sldId id="509" r:id="rId21"/>
    <p:sldId id="510" r:id="rId22"/>
    <p:sldId id="512" r:id="rId23"/>
    <p:sldId id="513" r:id="rId24"/>
    <p:sldId id="514" r:id="rId25"/>
    <p:sldId id="515" r:id="rId26"/>
    <p:sldId id="516" r:id="rId27"/>
    <p:sldId id="518" r:id="rId28"/>
    <p:sldId id="517" r:id="rId29"/>
    <p:sldId id="519" r:id="rId30"/>
    <p:sldId id="520" r:id="rId31"/>
    <p:sldId id="521" r:id="rId32"/>
    <p:sldId id="522" r:id="rId33"/>
    <p:sldId id="523" r:id="rId34"/>
    <p:sldId id="524" r:id="rId35"/>
    <p:sldId id="534" r:id="rId36"/>
    <p:sldId id="526" r:id="rId37"/>
    <p:sldId id="527" r:id="rId38"/>
    <p:sldId id="531" r:id="rId39"/>
    <p:sldId id="533" r:id="rId40"/>
    <p:sldId id="529" r:id="rId41"/>
    <p:sldId id="530" r:id="rId42"/>
    <p:sldId id="53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96"/>
            <p14:sldId id="497"/>
            <p14:sldId id="498"/>
            <p14:sldId id="499"/>
            <p14:sldId id="535"/>
            <p14:sldId id="502"/>
            <p14:sldId id="503"/>
            <p14:sldId id="504"/>
            <p14:sldId id="505"/>
            <p14:sldId id="506"/>
            <p14:sldId id="507"/>
            <p14:sldId id="511"/>
            <p14:sldId id="508"/>
            <p14:sldId id="509"/>
            <p14:sldId id="510"/>
            <p14:sldId id="512"/>
            <p14:sldId id="513"/>
            <p14:sldId id="514"/>
            <p14:sldId id="515"/>
            <p14:sldId id="516"/>
            <p14:sldId id="518"/>
            <p14:sldId id="517"/>
            <p14:sldId id="519"/>
            <p14:sldId id="520"/>
            <p14:sldId id="521"/>
            <p14:sldId id="522"/>
            <p14:sldId id="523"/>
            <p14:sldId id="524"/>
            <p14:sldId id="534"/>
            <p14:sldId id="526"/>
            <p14:sldId id="527"/>
            <p14:sldId id="531"/>
            <p14:sldId id="533"/>
            <p14:sldId id="529"/>
            <p14:sldId id="530"/>
            <p14:sldId id="53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42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cwauthors.com/article/Reference-Citation-Including-accurate-citations-and-references-in-your-research-paper"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pitchFamily="2" charset="-78"/>
                <a:cs typeface="Alexandria" pitchFamily="2" charset="-78"/>
              </a:rPr>
              <a:t>Prepared by Dr. Fayez </a:t>
            </a:r>
            <a:r>
              <a:rPr lang="en-US" sz="2000" b="1" dirty="0" err="1">
                <a:latin typeface="Alexandria" pitchFamily="2" charset="-78"/>
                <a:cs typeface="Alexandria" pitchFamily="2" charset="-78"/>
              </a:rPr>
              <a:t>Jrad</a:t>
            </a:r>
            <a:endParaRPr lang="en-US" sz="2000" b="1" dirty="0">
              <a:latin typeface="Alexandria" pitchFamily="2" charset="-78"/>
              <a:cs typeface="Alexandria" pitchFamily="2" charset="-78"/>
            </a:endParaRPr>
          </a:p>
        </p:txBody>
      </p:sp>
      <p:sp>
        <p:nvSpPr>
          <p:cNvPr id="31" name="TextBox 30"/>
          <p:cNvSpPr txBox="1"/>
          <p:nvPr/>
        </p:nvSpPr>
        <p:spPr>
          <a:xfrm>
            <a:off x="673669" y="2424037"/>
            <a:ext cx="4285147" cy="769441"/>
          </a:xfrm>
          <a:prstGeom prst="rect">
            <a:avLst/>
          </a:prstGeom>
          <a:noFill/>
        </p:spPr>
        <p:txBody>
          <a:bodyPr wrap="none" rtlCol="0">
            <a:spAutoFit/>
          </a:bodyPr>
          <a:lstStyle/>
          <a:p>
            <a:r>
              <a:rPr lang="en-US" sz="4400" b="1" dirty="0" smtClean="0">
                <a:solidFill>
                  <a:srgbClr val="00B0F0"/>
                </a:solidFill>
                <a:latin typeface="Alexandria" pitchFamily="2" charset="-78"/>
                <a:cs typeface="Alexandria" pitchFamily="2" charset="-78"/>
              </a:rPr>
              <a:t>Research Plan</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Alexandria" pitchFamily="2" charset="-78"/>
                <a:cs typeface="Alexandria" pitchFamily="2" charset="-78"/>
              </a:rPr>
              <a:t>Lecture 0 Orientation</a:t>
            </a:r>
            <a:endParaRPr lang="en-US" sz="2000"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673669" y="5316974"/>
            <a:ext cx="1245854" cy="369332"/>
          </a:xfrm>
          <a:prstGeom prst="rect">
            <a:avLst/>
          </a:prstGeom>
        </p:spPr>
        <p:txBody>
          <a:bodyPr wrap="none">
            <a:spAutoFit/>
          </a:bodyPr>
          <a:lstStyle/>
          <a:p>
            <a:r>
              <a:rPr lang="en-US" b="1" dirty="0" smtClean="0">
                <a:latin typeface="Alexandria" pitchFamily="2" charset="-78"/>
                <a:cs typeface="Alexandria" pitchFamily="2" charset="-78"/>
              </a:rPr>
              <a:t>(RPC001)</a:t>
            </a:r>
            <a:endParaRPr lang="en-US" b="1" dirty="0">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85147" cy="769441"/>
          </a:xfrm>
          <a:prstGeom prst="rect">
            <a:avLst/>
          </a:prstGeom>
          <a:noFill/>
        </p:spPr>
        <p:txBody>
          <a:bodyPr wrap="none" rtlCol="0">
            <a:spAutoFit/>
          </a:bodyPr>
          <a:lstStyle/>
          <a:p>
            <a:r>
              <a:rPr lang="en-US" sz="4400" b="1" dirty="0" smtClean="0">
                <a:solidFill>
                  <a:srgbClr val="00B0F0"/>
                </a:solidFill>
                <a:latin typeface="Alexandria" pitchFamily="2" charset="-78"/>
                <a:cs typeface="Alexandria" pitchFamily="2" charset="-78"/>
              </a:rPr>
              <a:t>Research Plan</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0</a:t>
            </a:r>
            <a:endParaRPr lang="en-US" sz="2800" b="1" dirty="0">
              <a:solidFill>
                <a:schemeClr val="tx1"/>
              </a:solidFill>
              <a:latin typeface="Alexandria" charset="0"/>
              <a:cs typeface="Alexandria" charset="0"/>
            </a:endParaRPr>
          </a:p>
        </p:txBody>
      </p:sp>
      <p:sp>
        <p:nvSpPr>
          <p:cNvPr id="11" name="TextBox 10"/>
          <p:cNvSpPr txBox="1"/>
          <p:nvPr/>
        </p:nvSpPr>
        <p:spPr>
          <a:xfrm>
            <a:off x="7453884" y="4761427"/>
            <a:ext cx="1085554" cy="369332"/>
          </a:xfrm>
          <a:prstGeom prst="rect">
            <a:avLst/>
          </a:prstGeom>
          <a:noFill/>
        </p:spPr>
        <p:txBody>
          <a:bodyPr wrap="none" rtlCol="0">
            <a:spAutoFit/>
          </a:bodyPr>
          <a:lstStyle/>
          <a:p>
            <a:pPr lvl="0"/>
            <a:r>
              <a:rPr lang="en-US" b="1" dirty="0" smtClean="0">
                <a:latin typeface="Alexandria" pitchFamily="2" charset="-78"/>
                <a:cs typeface="Alexandria" pitchFamily="2" charset="-78"/>
              </a:rPr>
              <a:t>RPC001</a:t>
            </a:r>
            <a:endParaRPr lang="en-US" sz="2000" b="1" dirty="0">
              <a:latin typeface="Alexandria" pitchFamily="2" charset="-78"/>
              <a:cs typeface="Alexandria" pitchFamily="2" charset="-78"/>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924151"/>
          </a:xfrm>
          <a:prstGeom prst="rect">
            <a:avLst/>
          </a:prstGeom>
          <a:noFill/>
        </p:spPr>
        <p:txBody>
          <a:bodyPr wrap="square" rtlCol="0">
            <a:spAutoFit/>
          </a:bodyPr>
          <a:lstStyle/>
          <a:p>
            <a:pPr lvl="0" algn="ctr"/>
            <a:r>
              <a:rPr lang="en-US" sz="2000" b="1" dirty="0">
                <a:latin typeface="Alexandria" pitchFamily="2" charset="-78"/>
                <a:cs typeface="Alexandria" pitchFamily="2" charset="-78"/>
              </a:rPr>
              <a:t>Course </a:t>
            </a:r>
            <a:r>
              <a:rPr lang="en-US" sz="2000" b="1" dirty="0" smtClean="0">
                <a:latin typeface="Alexandria" pitchFamily="2" charset="-78"/>
                <a:cs typeface="Alexandria" pitchFamily="2" charset="-78"/>
              </a:rPr>
              <a:t>Guide</a:t>
            </a:r>
          </a:p>
          <a:p>
            <a:pPr lvl="0" algn="ctr"/>
            <a:endParaRPr lang="en-US" sz="2000" b="1" dirty="0">
              <a:latin typeface="Alexandria" pitchFamily="2" charset="-78"/>
              <a:cs typeface="Alexandria" pitchFamily="2" charset="-78"/>
            </a:endParaRPr>
          </a:p>
          <a:p>
            <a:pPr lvl="0" algn="ctr"/>
            <a:endParaRPr lang="en-US" sz="2000" b="1" dirty="0">
              <a:latin typeface="Alexandria" pitchFamily="2" charset="-78"/>
              <a:cs typeface="Alexandria" pitchFamily="2" charset="-78"/>
            </a:endParaRPr>
          </a:p>
          <a:p>
            <a:pPr algn="just">
              <a:lnSpc>
                <a:spcPct val="150000"/>
              </a:lnSpc>
            </a:pPr>
            <a:r>
              <a:rPr lang="en-US" dirty="0" smtClean="0">
                <a:latin typeface="Alexandria" pitchFamily="2" charset="-78"/>
                <a:ea typeface="Calibri" panose="020F0502020204030204" pitchFamily="34" charset="0"/>
                <a:cs typeface="Alexandria" pitchFamily="2" charset="-78"/>
              </a:rPr>
              <a:t>Gr</a:t>
            </a:r>
            <a:r>
              <a:rPr lang="en-US" dirty="0" smtClean="0">
                <a:latin typeface="Alexandria" pitchFamily="2" charset="-78"/>
                <a:ea typeface="Times New Roman" panose="02020603050405020304" pitchFamily="18" charset="0"/>
                <a:cs typeface="Alexandria" pitchFamily="2" charset="-78"/>
              </a:rPr>
              <a:t>aduation </a:t>
            </a:r>
            <a:r>
              <a:rPr lang="en-US" dirty="0">
                <a:latin typeface="Alexandria" pitchFamily="2" charset="-78"/>
                <a:ea typeface="Times New Roman" panose="02020603050405020304" pitchFamily="18" charset="0"/>
                <a:cs typeface="Alexandria" pitchFamily="2" charset="-78"/>
              </a:rPr>
              <a:t>projects are the fundamental building block for students and researchers to begin a prosperous future because they are a crucial practical experience that will serve as a bridge to their working lives after graduation and </a:t>
            </a:r>
            <a:r>
              <a:rPr lang="ar-SA" dirty="0" err="1">
                <a:latin typeface="Alexandria" pitchFamily="2" charset="-78"/>
                <a:ea typeface="Times New Roman" panose="02020603050405020304" pitchFamily="18" charset="0"/>
                <a:cs typeface="Alexandria" pitchFamily="2" charset="-78"/>
              </a:rPr>
              <a:t>an</a:t>
            </a:r>
            <a:r>
              <a:rPr lang="ar-SA" dirty="0">
                <a:latin typeface="Alexandria" pitchFamily="2" charset="-78"/>
                <a:ea typeface="Times New Roman" panose="02020603050405020304" pitchFamily="18" charset="0"/>
                <a:cs typeface="Alexandria" pitchFamily="2" charset="-78"/>
              </a:rPr>
              <a:t> actual</a:t>
            </a:r>
            <a:r>
              <a:rPr lang="en-US" dirty="0">
                <a:latin typeface="Alexandria" pitchFamily="2" charset="-78"/>
                <a:ea typeface="Times New Roman" panose="02020603050405020304" pitchFamily="18" charset="0"/>
                <a:cs typeface="Alexandria" pitchFamily="2" charset="-78"/>
              </a:rPr>
              <a:t> test of their abilities to analyze problems and come up with new solutions.</a:t>
            </a:r>
          </a:p>
          <a:p>
            <a:endParaRPr lang="en-US" dirty="0" smtClean="0">
              <a:solidFill>
                <a:srgbClr val="2D3956"/>
              </a:solidFill>
              <a:latin typeface="Alexandria" charset="0"/>
              <a:cs typeface="Alexandria" charset="0"/>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3700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Course </a:t>
            </a:r>
            <a:r>
              <a:rPr lang="en-US" sz="2000" b="1" dirty="0" smtClean="0">
                <a:latin typeface="Alexandria" pitchFamily="2" charset="-78"/>
                <a:cs typeface="Alexandria" pitchFamily="2" charset="-78"/>
              </a:rPr>
              <a:t>Guide</a:t>
            </a:r>
          </a:p>
          <a:p>
            <a:pPr lvl="0" algn="ctr"/>
            <a:endParaRPr lang="en-US" sz="1400" b="1" dirty="0">
              <a:latin typeface="Alexandria" pitchFamily="2" charset="-78"/>
              <a:cs typeface="Alexandria" pitchFamily="2" charset="-78"/>
            </a:endParaRPr>
          </a:p>
          <a:p>
            <a:pPr lvl="0" algn="ctr"/>
            <a:endParaRPr lang="en-US" sz="1400" b="1" dirty="0">
              <a:latin typeface="Alexandria" pitchFamily="2" charset="-78"/>
              <a:cs typeface="Alexandria" pitchFamily="2" charset="-78"/>
            </a:endParaRPr>
          </a:p>
          <a:p>
            <a:pPr marL="173038" lvl="0" indent="-173038" algn="just">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From this vantage point, </a:t>
            </a:r>
            <a:r>
              <a:rPr lang="en-US" sz="1600" dirty="0" err="1">
                <a:solidFill>
                  <a:prstClr val="black"/>
                </a:solidFill>
                <a:latin typeface="Alexandria" pitchFamily="2" charset="-78"/>
                <a:ea typeface="Times New Roman" panose="02020603050405020304" pitchFamily="18" charset="0"/>
                <a:cs typeface="Alexandria" pitchFamily="2" charset="-78"/>
              </a:rPr>
              <a:t>Midocean</a:t>
            </a:r>
            <a:r>
              <a:rPr lang="en-US" sz="1600" dirty="0">
                <a:solidFill>
                  <a:prstClr val="black"/>
                </a:solidFill>
                <a:latin typeface="Alexandria" pitchFamily="2" charset="-78"/>
                <a:ea typeface="Times New Roman" panose="02020603050405020304" pitchFamily="18" charset="0"/>
                <a:cs typeface="Alexandria" pitchFamily="2" charset="-78"/>
              </a:rPr>
              <a:t> University</a:t>
            </a:r>
            <a:r>
              <a:rPr lang="ar-SA" sz="1600" dirty="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ea typeface="Times New Roman" panose="02020603050405020304" pitchFamily="18" charset="0"/>
                <a:cs typeface="Alexandria" pitchFamily="2" charset="-78"/>
              </a:rPr>
              <a:t>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p>
          <a:p>
            <a:endParaRPr lang="en-US" sz="1400" dirty="0" smtClean="0">
              <a:solidFill>
                <a:srgbClr val="2D3956"/>
              </a:solidFill>
              <a:latin typeface="Alexandria" charset="0"/>
              <a:cs typeface="Alexandria" charset="0"/>
            </a:endParaRPr>
          </a:p>
          <a:p>
            <a:endParaRPr lang="en-US" sz="1400" dirty="0">
              <a:solidFill>
                <a:srgbClr val="2D3956"/>
              </a:solidFill>
              <a:latin typeface="Alexandria" charset="0"/>
              <a:cs typeface="Alexandria" charset="0"/>
            </a:endParaRPr>
          </a:p>
          <a:p>
            <a:endParaRPr lang="en-US" sz="1400"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64715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77930"/>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marL="344488" indent="-344488">
              <a:lnSpc>
                <a:spcPct val="200000"/>
              </a:lnSpc>
              <a:spcAft>
                <a:spcPts val="1000"/>
              </a:spcAft>
            </a:pPr>
            <a:r>
              <a:rPr lang="en-US" sz="1400" dirty="0" smtClean="0">
                <a:latin typeface="Alexandria" pitchFamily="2" charset="-78"/>
                <a:ea typeface="Times New Roman" panose="02020603050405020304" pitchFamily="18" charset="0"/>
                <a:cs typeface="Alexandria" pitchFamily="2" charset="-78"/>
              </a:rPr>
              <a:t>A</a:t>
            </a:r>
            <a:r>
              <a:rPr lang="en-US" sz="1400" dirty="0">
                <a:latin typeface="Alexandria" pitchFamily="2" charset="-78"/>
                <a:ea typeface="Times New Roman" panose="02020603050405020304" pitchFamily="18" charset="0"/>
                <a:cs typeface="Alexandria" pitchFamily="2" charset="-78"/>
              </a:rPr>
              <a:t>. Describe the nature of the scientific method and the traits of scientific thinking to the student.</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B. Defining the fundamental ideas in management research and related domains (management - project management - risk management).</a:t>
            </a:r>
          </a:p>
          <a:p>
            <a:pPr marL="344488" indent="-344488">
              <a:lnSpc>
                <a:spcPct val="200000"/>
              </a:lnSpc>
              <a:spcAft>
                <a:spcPts val="1000"/>
              </a:spcAft>
            </a:pPr>
            <a:r>
              <a:rPr lang="en-US" sz="1400" dirty="0">
                <a:latin typeface="Alexandria" pitchFamily="2" charset="-78"/>
                <a:ea typeface="Times New Roman" panose="02020603050405020304" pitchFamily="18" charset="0"/>
                <a:cs typeface="Alexandria" pitchFamily="2" charset="-78"/>
              </a:rPr>
              <a:t>C. Introduce the student to several scientific research techniques and outline each one's applications in the student's area of concentration.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55331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7262"/>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D) Give the student the ability to recognize the procedures, curriculum, and resources used in administrative research for gathering and analyzing data and information.</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E) Teach the student how to create a proposed plan for administrative research using data-gathering methods.</a:t>
            </a:r>
          </a:p>
          <a:p>
            <a:pPr marL="225425" lvl="0" indent="-225425">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H) Making a proposed study strategy using scientific research techniques.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204039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82364"/>
          </a:xfrm>
          <a:prstGeom prst="rect">
            <a:avLst/>
          </a:prstGeom>
          <a:noFill/>
        </p:spPr>
        <p:txBody>
          <a:bodyPr wrap="square" rtlCol="0">
            <a:spAutoFit/>
          </a:bodyPr>
          <a:lstStyle/>
          <a:p>
            <a:pPr marL="344488" indent="-344488" algn="ctr">
              <a:lnSpc>
                <a:spcPct val="200000"/>
              </a:lnSpc>
              <a:spcAft>
                <a:spcPts val="1000"/>
              </a:spcAft>
            </a:pPr>
            <a:r>
              <a:rPr lang="en-US" sz="2000" b="1" dirty="0">
                <a:latin typeface="Alexandria" pitchFamily="2" charset="-78"/>
                <a:cs typeface="Alexandria" pitchFamily="2" charset="-78"/>
              </a:rPr>
              <a:t>Graduation Project Objectives</a:t>
            </a:r>
          </a:p>
          <a:p>
            <a:pPr lvl="0" algn="just">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As a result, this guide was divided into two main sections: </a:t>
            </a:r>
          </a:p>
          <a:p>
            <a:pPr marL="285750" lvl="0" indent="-285750" algn="just">
              <a:lnSpc>
                <a:spcPct val="200000"/>
              </a:lnSpc>
              <a:spcAft>
                <a:spcPts val="1000"/>
              </a:spcAft>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 first discusses the </a:t>
            </a:r>
            <a:r>
              <a:rPr lang="en-US" sz="1600" b="1" dirty="0">
                <a:solidFill>
                  <a:srgbClr val="FF0000"/>
                </a:solidFill>
                <a:latin typeface="Alexandria" pitchFamily="2" charset="-78"/>
                <a:ea typeface="Times New Roman" panose="02020603050405020304" pitchFamily="18" charset="0"/>
                <a:cs typeface="Alexandria" pitchFamily="2" charset="-78"/>
              </a:rPr>
              <a:t>components that must be included in the proposal </a:t>
            </a:r>
            <a:r>
              <a:rPr lang="en-US" sz="1600" dirty="0">
                <a:solidFill>
                  <a:prstClr val="black"/>
                </a:solidFill>
                <a:latin typeface="Alexandria" pitchFamily="2" charset="-78"/>
                <a:ea typeface="Times New Roman" panose="02020603050405020304" pitchFamily="18" charset="0"/>
                <a:cs typeface="Alexandria" pitchFamily="2" charset="-78"/>
              </a:rPr>
              <a:t>for the graduation project, along with a thorough explanation of each </a:t>
            </a:r>
            <a:r>
              <a:rPr lang="ar-SA" sz="1600" dirty="0" err="1">
                <a:solidFill>
                  <a:prstClr val="black"/>
                </a:solidFill>
                <a:latin typeface="Alexandria" pitchFamily="2" charset="-78"/>
                <a:ea typeface="Times New Roman" panose="02020603050405020304" pitchFamily="18" charset="0"/>
                <a:cs typeface="Alexandria" pitchFamily="2" charset="-78"/>
              </a:rPr>
              <a:t>element</a:t>
            </a:r>
            <a:r>
              <a:rPr lang="en-US" sz="1600" dirty="0">
                <a:solidFill>
                  <a:prstClr val="black"/>
                </a:solidFill>
                <a:latin typeface="Alexandria" pitchFamily="2" charset="-78"/>
                <a:ea typeface="Times New Roman" panose="02020603050405020304" pitchFamily="18" charset="0"/>
                <a:cs typeface="Alexandria" pitchFamily="2" charset="-78"/>
              </a:rPr>
              <a:t>.</a:t>
            </a:r>
          </a:p>
          <a:p>
            <a:pPr marL="285750" lvl="0" indent="-285750" algn="just">
              <a:lnSpc>
                <a:spcPct val="200000"/>
              </a:lnSpc>
              <a:spcAft>
                <a:spcPts val="1000"/>
              </a:spcAft>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 The second </a:t>
            </a:r>
            <a:r>
              <a:rPr lang="ar-SA" sz="1600" dirty="0" err="1">
                <a:solidFill>
                  <a:prstClr val="black"/>
                </a:solidFill>
                <a:latin typeface="Alexandria" pitchFamily="2" charset="-78"/>
                <a:ea typeface="Times New Roman" panose="02020603050405020304" pitchFamily="18" charset="0"/>
                <a:cs typeface="Alexandria" pitchFamily="2" charset="-78"/>
              </a:rPr>
              <a:t>concerns</a:t>
            </a:r>
            <a:r>
              <a:rPr lang="en-US" sz="1600" b="1" dirty="0">
                <a:solidFill>
                  <a:srgbClr val="FF0000"/>
                </a:solidFill>
                <a:latin typeface="Alexandria" pitchFamily="2" charset="-78"/>
                <a:ea typeface="Times New Roman" panose="02020603050405020304" pitchFamily="18" charset="0"/>
                <a:cs typeface="Alexandria" pitchFamily="2" charset="-78"/>
              </a:rPr>
              <a:t> setting up, managing, and directing the graduating project (Thesis).</a:t>
            </a:r>
            <a:endParaRPr lang="en-US" sz="1600" b="1" dirty="0">
              <a:solidFill>
                <a:srgbClr val="FF0000"/>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81198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41470" y="6292631"/>
            <a:ext cx="2616200" cy="400110"/>
          </a:xfrm>
          <a:prstGeom prst="rect">
            <a:avLst/>
          </a:prstGeom>
          <a:noFill/>
        </p:spPr>
        <p:txBody>
          <a:bodyPr wrap="square" rtlCol="0">
            <a:spAutoFit/>
          </a:bodyPr>
          <a:lstStyle/>
          <a:p>
            <a:pPr algn="ctr"/>
            <a:r>
              <a:rPr lang="en-US" sz="2000" b="1" dirty="0"/>
              <a:t>www.midocean.ae</a:t>
            </a:r>
          </a:p>
        </p:txBody>
      </p:sp>
      <p:sp>
        <p:nvSpPr>
          <p:cNvPr id="3" name="TextBox 2"/>
          <p:cNvSpPr txBox="1"/>
          <p:nvPr/>
        </p:nvSpPr>
        <p:spPr>
          <a:xfrm>
            <a:off x="2999534" y="1124407"/>
            <a:ext cx="5502989" cy="523220"/>
          </a:xfrm>
          <a:prstGeom prst="rect">
            <a:avLst/>
          </a:prstGeom>
          <a:solidFill>
            <a:srgbClr val="00B0F0"/>
          </a:solidFill>
        </p:spPr>
        <p:txBody>
          <a:bodyPr wrap="square" rtlCol="0">
            <a:spAutoFit/>
          </a:bodyPr>
          <a:lstStyle/>
          <a:p>
            <a:pPr algn="ctr" rtl="1"/>
            <a:r>
              <a:rPr lang="ar-SY" sz="2800" b="1" dirty="0" smtClean="0">
                <a:latin typeface="Times New Roman" panose="02020603050405020304" pitchFamily="18" charset="0"/>
                <a:cs typeface="Times New Roman" panose="02020603050405020304" pitchFamily="18" charset="0"/>
              </a:rPr>
              <a:t>مواعيد </a:t>
            </a:r>
            <a:r>
              <a:rPr lang="ar-SY" sz="2800" b="1" dirty="0" err="1" smtClean="0">
                <a:latin typeface="Times New Roman" panose="02020603050405020304" pitchFamily="18" charset="0"/>
                <a:cs typeface="Times New Roman" panose="02020603050405020304" pitchFamily="18" charset="0"/>
              </a:rPr>
              <a:t>تسليمات</a:t>
            </a:r>
            <a:r>
              <a:rPr lang="ar-SY" sz="2800" b="1" dirty="0" smtClean="0">
                <a:latin typeface="Times New Roman" panose="02020603050405020304" pitchFamily="18" charset="0"/>
                <a:cs typeface="Times New Roman" panose="02020603050405020304" pitchFamily="18" charset="0"/>
              </a:rPr>
              <a:t> دورة خطة المشروع البحثي</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2663962" y="583449"/>
            <a:ext cx="48876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5286612"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بداية موعد التسليم</a:t>
            </a:r>
            <a:endParaRPr lang="en-US" sz="2400" b="1" dirty="0"/>
          </a:p>
        </p:txBody>
      </p:sp>
      <p:sp>
        <p:nvSpPr>
          <p:cNvPr id="6" name="Rounded Rectangle 5"/>
          <p:cNvSpPr/>
          <p:nvPr/>
        </p:nvSpPr>
        <p:spPr>
          <a:xfrm>
            <a:off x="8135357" y="2235188"/>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المطلوب</a:t>
            </a:r>
            <a:endParaRPr lang="en-US" sz="2400" b="1" dirty="0"/>
          </a:p>
        </p:txBody>
      </p:sp>
      <p:sp>
        <p:nvSpPr>
          <p:cNvPr id="7" name="Rounded Rectangle 6"/>
          <p:cNvSpPr/>
          <p:nvPr/>
        </p:nvSpPr>
        <p:spPr>
          <a:xfrm>
            <a:off x="2524519" y="2223313"/>
            <a:ext cx="1818339" cy="74930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400" b="1" dirty="0"/>
              <a:t>نهاية موعد التسليم</a:t>
            </a:r>
            <a:endParaRPr lang="en-US" sz="2400" b="1" dirty="0"/>
          </a:p>
        </p:txBody>
      </p:sp>
      <p:sp>
        <p:nvSpPr>
          <p:cNvPr id="8" name="Rounded Rectangle 7"/>
          <p:cNvSpPr/>
          <p:nvPr/>
        </p:nvSpPr>
        <p:spPr>
          <a:xfrm>
            <a:off x="2113805" y="3289293"/>
            <a:ext cx="2525943" cy="119957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smtClean="0"/>
              <a:t>الجمعة</a:t>
            </a:r>
            <a:endParaRPr lang="ar-SY" sz="2400" b="1" dirty="0" smtClean="0"/>
          </a:p>
          <a:p>
            <a:pPr algn="ctr" rtl="1"/>
            <a:r>
              <a:rPr lang="ar-SY" sz="2400" b="1" dirty="0" smtClean="0"/>
              <a:t>لمدة أسبوعين من بداية الخامس</a:t>
            </a:r>
            <a:endParaRPr lang="ar-EG" sz="2400" b="1" dirty="0"/>
          </a:p>
        </p:txBody>
      </p:sp>
      <p:sp>
        <p:nvSpPr>
          <p:cNvPr id="10" name="Rounded Rectangle 9"/>
          <p:cNvSpPr/>
          <p:nvPr/>
        </p:nvSpPr>
        <p:spPr>
          <a:xfrm>
            <a:off x="4999512" y="3289293"/>
            <a:ext cx="2387933" cy="119957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SY" sz="2400" b="1" dirty="0" smtClean="0"/>
              <a:t>يوم </a:t>
            </a:r>
            <a:r>
              <a:rPr lang="ar-EG" sz="2400" b="1" dirty="0" smtClean="0"/>
              <a:t>السبت</a:t>
            </a:r>
            <a:endParaRPr lang="ar-EG" sz="2400" b="1" dirty="0"/>
          </a:p>
          <a:p>
            <a:pPr algn="ctr" rtl="1"/>
            <a:r>
              <a:rPr lang="ar-SY" sz="2400" b="1" dirty="0" smtClean="0"/>
              <a:t>بداية الأسبوع الخامس</a:t>
            </a:r>
            <a:endParaRPr lang="en-US" sz="2400" b="1" dirty="0"/>
          </a:p>
        </p:txBody>
      </p:sp>
      <p:sp>
        <p:nvSpPr>
          <p:cNvPr id="13" name="Rounded Rectangle 12"/>
          <p:cNvSpPr/>
          <p:nvPr/>
        </p:nvSpPr>
        <p:spPr>
          <a:xfrm>
            <a:off x="7908966" y="3289293"/>
            <a:ext cx="2518558" cy="119957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SY" sz="2400" b="1" dirty="0" smtClean="0"/>
              <a:t>تسليم العنوان والعرض المبدئي</a:t>
            </a:r>
            <a:endParaRPr lang="en-US" sz="2400" b="1" dirty="0"/>
          </a:p>
        </p:txBody>
      </p:sp>
      <p:sp>
        <p:nvSpPr>
          <p:cNvPr id="14" name="Rounded Rectangle 13"/>
          <p:cNvSpPr/>
          <p:nvPr/>
        </p:nvSpPr>
        <p:spPr>
          <a:xfrm>
            <a:off x="2113806" y="5082640"/>
            <a:ext cx="7822053" cy="87408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1"/>
            <a:r>
              <a:rPr lang="ar-EG" sz="2400" b="1" dirty="0"/>
              <a:t>موعد البداية والنهاية الساعة العاشرة </a:t>
            </a:r>
            <a:r>
              <a:rPr lang="ar-EG" sz="2400" b="1" dirty="0" smtClean="0"/>
              <a:t>مساءً</a:t>
            </a:r>
            <a:r>
              <a:rPr lang="ar-SY" sz="2400" b="1" dirty="0" smtClean="0"/>
              <a:t> بتوقيت مكة المكرمة</a:t>
            </a:r>
          </a:p>
          <a:p>
            <a:pPr algn="ctr" rtl="1"/>
            <a:r>
              <a:rPr lang="ar-SY" sz="2400" b="1" dirty="0" smtClean="0"/>
              <a:t>متابعة </a:t>
            </a:r>
            <a:r>
              <a:rPr lang="ar-SY" sz="2400" b="1" dirty="0"/>
              <a:t>جميع التنويهات والمواعيد على </a:t>
            </a:r>
            <a:r>
              <a:rPr lang="ar-SY" sz="2400" b="1" dirty="0" err="1"/>
              <a:t>الموودل</a:t>
            </a:r>
            <a:endParaRPr lang="en-US" sz="2400" b="1" dirty="0"/>
          </a:p>
        </p:txBody>
      </p:sp>
      <p:sp>
        <p:nvSpPr>
          <p:cNvPr id="15" name="Slide Number Placeholder 1"/>
          <p:cNvSpPr>
            <a:spLocks noGrp="1"/>
          </p:cNvSpPr>
          <p:nvPr>
            <p:ph type="sldNum" sz="quarter" idx="12"/>
          </p:nvPr>
        </p:nvSpPr>
        <p:spPr>
          <a:xfrm>
            <a:off x="7387445" y="6356350"/>
            <a:ext cx="2743200" cy="365125"/>
          </a:xfrm>
        </p:spPr>
        <p:txBody>
          <a:bodyPr/>
          <a:lstStyle/>
          <a:p>
            <a:fld id="{F7542ADD-394E-41F3-B704-951748884AEE}" type="slidenum">
              <a:rPr lang="en-US" smtClean="0"/>
              <a:t>8</a:t>
            </a:fld>
            <a:endParaRPr lang="en-US"/>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97388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62541"/>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a:t>
            </a:r>
            <a:r>
              <a:rPr lang="en-US" sz="2000" b="1" dirty="0" smtClean="0">
                <a:latin typeface="Alexandria" pitchFamily="2" charset="-78"/>
                <a:cs typeface="Alexandria" pitchFamily="2" charset="-78"/>
              </a:rPr>
              <a:t>Projects</a:t>
            </a:r>
          </a:p>
          <a:p>
            <a:pPr algn="ctr"/>
            <a:endParaRPr lang="en-US" sz="2000" b="1" dirty="0">
              <a:latin typeface="Alexandria" pitchFamily="2" charset="-78"/>
              <a:cs typeface="Alexandria" pitchFamily="2" charset="-78"/>
            </a:endParaRPr>
          </a:p>
          <a:p>
            <a:pPr marL="285750" lvl="0" indent="-285750">
              <a:lnSpc>
                <a:spcPct val="200000"/>
              </a:lnSpc>
              <a:buFontTx/>
              <a:buChar char="-"/>
            </a:pPr>
            <a:r>
              <a:rPr lang="en-US" sz="1600" dirty="0">
                <a:solidFill>
                  <a:prstClr val="black"/>
                </a:solidFill>
                <a:latin typeface="Alexandria" pitchFamily="2" charset="-78"/>
                <a:ea typeface="Times New Roman" panose="02020603050405020304" pitchFamily="18" charset="0"/>
                <a:cs typeface="Alexandria" pitchFamily="2" charset="-78"/>
              </a:rPr>
              <a:t>The student is committed to actively participating in the </a:t>
            </a:r>
            <a:r>
              <a:rPr lang="en-US" sz="1600" b="1" dirty="0" smtClean="0">
                <a:solidFill>
                  <a:prstClr val="black"/>
                </a:solidFill>
                <a:latin typeface="Alexandria" pitchFamily="2" charset="-78"/>
                <a:ea typeface="Times New Roman" panose="02020603050405020304" pitchFamily="18" charset="0"/>
                <a:cs typeface="Alexandria" pitchFamily="2" charset="-78"/>
              </a:rPr>
              <a:t>team</a:t>
            </a:r>
            <a:r>
              <a:rPr lang="en-US" sz="1600" dirty="0" smtClean="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ea typeface="Times New Roman" panose="02020603050405020304" pitchFamily="18" charset="0"/>
                <a:cs typeface="Alexandria" pitchFamily="2" charset="-78"/>
              </a:rPr>
              <a:t>graduation project's work plan in accordance with the methodologies used in scientific research.</a:t>
            </a:r>
          </a:p>
          <a:p>
            <a:pPr marL="285750" lvl="0" indent="-28575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Commitment of all team members to participate in the application of the practical part of the project (survey - interview - observation - workshops - training - analysis of data -..... Etc.)</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21787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45277" y="2002921"/>
            <a:ext cx="8417320" cy="2112758"/>
          </a:xfrm>
          <a:prstGeom prst="rect">
            <a:avLst/>
          </a:prstGeom>
          <a:noFill/>
        </p:spPr>
        <p:txBody>
          <a:bodyPr wrap="square" rtlCol="0">
            <a:spAutoFit/>
          </a:bodyPr>
          <a:lstStyle/>
          <a:p>
            <a:pPr algn="ctr"/>
            <a:r>
              <a:rPr lang="en-US" sz="2000" b="1" dirty="0">
                <a:latin typeface="Alexandria" pitchFamily="2" charset="-78"/>
                <a:cs typeface="Alexandria" pitchFamily="2" charset="-78"/>
              </a:rPr>
              <a:t>Graduation </a:t>
            </a:r>
            <a:r>
              <a:rPr lang="en-US" sz="2000" b="1" dirty="0" smtClean="0">
                <a:latin typeface="Alexandria" pitchFamily="2" charset="-78"/>
                <a:cs typeface="Alexandria" pitchFamily="2" charset="-78"/>
              </a:rPr>
              <a:t>Projects</a:t>
            </a:r>
          </a:p>
          <a:p>
            <a:pPr algn="ctr"/>
            <a:endParaRPr lang="en-US" sz="2000" b="1" dirty="0">
              <a:latin typeface="Alexandria" pitchFamily="2" charset="-78"/>
              <a:cs typeface="Alexandria" pitchFamily="2" charset="-78"/>
            </a:endParaRPr>
          </a:p>
          <a:p>
            <a:pPr marL="166688" lvl="0" indent="-166688">
              <a:lnSpc>
                <a:spcPct val="200000"/>
              </a:lnSpc>
            </a:pPr>
            <a:r>
              <a:rPr lang="en-US" sz="1600" dirty="0">
                <a:solidFill>
                  <a:prstClr val="black"/>
                </a:solidFill>
                <a:latin typeface="Alexandria" pitchFamily="2" charset="-78"/>
                <a:cs typeface="Alexandria" pitchFamily="2" charset="-78"/>
              </a:rPr>
              <a:t>- Examination of the plagiarism percentage provided that it does not </a:t>
            </a:r>
            <a:r>
              <a:rPr lang="en-US" sz="1600" b="1" u="sng" dirty="0">
                <a:solidFill>
                  <a:prstClr val="black"/>
                </a:solidFill>
                <a:latin typeface="Alexandria" pitchFamily="2" charset="-78"/>
                <a:cs typeface="Alexandria" pitchFamily="2" charset="-78"/>
              </a:rPr>
              <a:t>exceed 25%, </a:t>
            </a:r>
            <a:r>
              <a:rPr lang="en-US" sz="1600" dirty="0">
                <a:solidFill>
                  <a:prstClr val="black"/>
                </a:solidFill>
                <a:latin typeface="Alexandria" pitchFamily="2" charset="-78"/>
                <a:cs typeface="Alexandria" pitchFamily="2" charset="-78"/>
              </a:rPr>
              <a:t>which means the total percentage of plagiarism from all sources relied on by the researcher in the preparation of the same research</a:t>
            </a:r>
            <a:r>
              <a:rPr lang="en-US" sz="1600" dirty="0" smtClean="0">
                <a:solidFill>
                  <a:prstClr val="black"/>
                </a:solidFill>
                <a:latin typeface="Alexandria" pitchFamily="2" charset="-78"/>
                <a:cs typeface="Alexandria" pitchFamily="2" charset="-78"/>
              </a:rPr>
              <a:t>.</a:t>
            </a: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22975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1990580" y="998501"/>
            <a:ext cx="8158321" cy="461665"/>
          </a:xfrm>
          <a:prstGeom prst="rect">
            <a:avLst/>
          </a:prstGeom>
          <a:noFill/>
        </p:spPr>
        <p:txBody>
          <a:bodyPr wrap="square" rtlCol="0">
            <a:spAutoFit/>
          </a:bodyPr>
          <a:lstStyle/>
          <a:p>
            <a:pPr algn="ctr"/>
            <a:r>
              <a:rPr lang="en-US" sz="2400" b="1" dirty="0" smtClean="0">
                <a:latin typeface="Alexandria" pitchFamily="2" charset="-78"/>
                <a:cs typeface="Alexandria" pitchFamily="2" charset="-78"/>
              </a:rPr>
              <a:t>Research Plan Components</a:t>
            </a:r>
            <a:endParaRPr lang="en-US" sz="2400" b="1" dirty="0">
              <a:latin typeface="Alexandria" pitchFamily="2" charset="-78"/>
              <a:cs typeface="Alexandria" pitchFamily="2" charset="-78"/>
            </a:endParaRPr>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466502" y="635200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628" y="59789"/>
            <a:ext cx="2305141" cy="1076343"/>
          </a:xfrm>
          <a:prstGeom prst="rect">
            <a:avLst/>
          </a:prstGeom>
        </p:spPr>
      </p:pic>
      <p:graphicFrame>
        <p:nvGraphicFramePr>
          <p:cNvPr id="8" name="Table 7">
            <a:extLst>
              <a:ext uri="{FF2B5EF4-FFF2-40B4-BE49-F238E27FC236}">
                <a16:creationId xmlns:a16="http://schemas.microsoft.com/office/drawing/2014/main" id="{797EE501-F212-C93A-FDE4-894EDDA58FC4}"/>
              </a:ext>
            </a:extLst>
          </p:cNvPr>
          <p:cNvGraphicFramePr>
            <a:graphicFrameLocks noGrp="1"/>
          </p:cNvGraphicFramePr>
          <p:nvPr>
            <p:extLst>
              <p:ext uri="{D42A27DB-BD31-4B8C-83A1-F6EECF244321}">
                <p14:modId xmlns:p14="http://schemas.microsoft.com/office/powerpoint/2010/main" val="947215680"/>
              </p:ext>
            </p:extLst>
          </p:nvPr>
        </p:nvGraphicFramePr>
        <p:xfrm>
          <a:off x="2280063" y="1578916"/>
          <a:ext cx="6804560" cy="4560627"/>
        </p:xfrm>
        <a:graphic>
          <a:graphicData uri="http://schemas.openxmlformats.org/drawingml/2006/table">
            <a:tbl>
              <a:tblPr firstRow="1" firstCol="1" bandRow="1">
                <a:tableStyleId>{5C22544A-7EE6-4342-B048-85BDC9FD1C3A}</a:tableStyleId>
              </a:tblPr>
              <a:tblGrid>
                <a:gridCol w="6804560">
                  <a:extLst>
                    <a:ext uri="{9D8B030D-6E8A-4147-A177-3AD203B41FA5}">
                      <a16:colId xmlns:a16="http://schemas.microsoft.com/office/drawing/2014/main" val="2088565421"/>
                    </a:ext>
                  </a:extLst>
                </a:gridCol>
              </a:tblGrid>
              <a:tr h="4560627">
                <a:tc>
                  <a:txBody>
                    <a:bodyPr/>
                    <a:lstStyle/>
                    <a:p>
                      <a:pPr>
                        <a:lnSpc>
                          <a:spcPct val="150000"/>
                        </a:lnSpc>
                        <a:spcAft>
                          <a:spcPts val="800"/>
                        </a:spcAft>
                      </a:pPr>
                      <a:r>
                        <a:rPr lang="en-US" sz="2000" b="1" kern="0" dirty="0">
                          <a:solidFill>
                            <a:schemeClr val="tx1"/>
                          </a:solidFill>
                          <a:effectLst/>
                          <a:highlight>
                            <a:srgbClr val="C0C0C0"/>
                          </a:highlight>
                          <a:latin typeface="Alexandria" pitchFamily="2" charset="-78"/>
                          <a:cs typeface="Alexandria" pitchFamily="2" charset="-78"/>
                        </a:rPr>
                        <a:t>Scientific Research</a:t>
                      </a:r>
                      <a:endParaRPr lang="en-US" sz="2000" b="1" kern="100" dirty="0">
                        <a:solidFill>
                          <a:schemeClr val="tx1"/>
                        </a:solidFill>
                        <a:effectLst/>
                        <a:latin typeface="Alexandria" pitchFamily="2" charset="-78"/>
                        <a:cs typeface="Alexandria" pitchFamily="2" charset="-78"/>
                      </a:endParaRPr>
                    </a:p>
                    <a:p>
                      <a:pPr marL="342900" lvl="0" indent="-342900" algn="l" rtl="0">
                        <a:lnSpc>
                          <a:spcPct val="150000"/>
                        </a:lnSpc>
                        <a:buFont typeface="Arial" panose="020B0604020202020204" pitchFamily="34" charset="0"/>
                        <a:buChar char="-"/>
                      </a:pPr>
                      <a:r>
                        <a:rPr lang="en-US" sz="2000" dirty="0">
                          <a:effectLst/>
                          <a:latin typeface="Alexandria" pitchFamily="2" charset="-78"/>
                          <a:cs typeface="Alexandria" pitchFamily="2" charset="-78"/>
                        </a:rPr>
                        <a:t>The concept of scientific research</a:t>
                      </a:r>
                    </a:p>
                    <a:p>
                      <a:pPr marL="342900" lvl="0" indent="-342900" algn="l" rtl="0">
                        <a:lnSpc>
                          <a:spcPct val="150000"/>
                        </a:lnSpc>
                        <a:buFont typeface="Arial" panose="020B0604020202020204" pitchFamily="34" charset="0"/>
                        <a:buChar char="-"/>
                      </a:pPr>
                      <a:r>
                        <a:rPr lang="en-US" sz="2000" dirty="0">
                          <a:effectLst/>
                          <a:latin typeface="Alexandria" pitchFamily="2" charset="-78"/>
                          <a:cs typeface="Alexandria" pitchFamily="2" charset="-78"/>
                        </a:rPr>
                        <a:t>Fields of scientific research </a:t>
                      </a:r>
                      <a:endParaRPr lang="en-US" sz="2000" dirty="0" smtClean="0">
                        <a:effectLst/>
                        <a:latin typeface="Alexandria" pitchFamily="2" charset="-78"/>
                        <a:cs typeface="Alexandria" pitchFamily="2" charset="-78"/>
                      </a:endParaRPr>
                    </a:p>
                    <a:p>
                      <a:pPr marL="342900" lvl="0" indent="-342900" algn="l" rtl="0">
                        <a:lnSpc>
                          <a:spcPct val="150000"/>
                        </a:lnSpc>
                        <a:buFont typeface="Arial" panose="020B0604020202020204" pitchFamily="34" charset="0"/>
                        <a:buChar char="-"/>
                      </a:pPr>
                      <a:r>
                        <a:rPr lang="en-US" sz="2000" dirty="0" smtClean="0">
                          <a:effectLst/>
                          <a:latin typeface="Alexandria" pitchFamily="2" charset="-78"/>
                          <a:cs typeface="Alexandria" pitchFamily="2" charset="-78"/>
                        </a:rPr>
                        <a:t>Research </a:t>
                      </a:r>
                      <a:r>
                        <a:rPr lang="en-US" sz="2000" dirty="0">
                          <a:effectLst/>
                          <a:latin typeface="Alexandria" pitchFamily="2" charset="-78"/>
                          <a:cs typeface="Alexandria" pitchFamily="2" charset="-78"/>
                        </a:rPr>
                        <a:t>types</a:t>
                      </a:r>
                    </a:p>
                    <a:p>
                      <a:pPr marL="342900" lvl="0" indent="-342900" algn="l" rtl="0">
                        <a:lnSpc>
                          <a:spcPct val="150000"/>
                        </a:lnSpc>
                        <a:spcAft>
                          <a:spcPts val="1000"/>
                        </a:spcAft>
                        <a:buFont typeface="Arial" panose="020B0604020202020204" pitchFamily="34" charset="0"/>
                        <a:buChar char="-"/>
                      </a:pPr>
                      <a:r>
                        <a:rPr lang="en-US" sz="2000" dirty="0">
                          <a:effectLst/>
                          <a:latin typeface="Alexandria" pitchFamily="2" charset="-78"/>
                          <a:cs typeface="Alexandria" pitchFamily="2" charset="-78"/>
                        </a:rPr>
                        <a:t>Scientific research goals</a:t>
                      </a:r>
                    </a:p>
                    <a:p>
                      <a:pPr>
                        <a:lnSpc>
                          <a:spcPct val="150000"/>
                        </a:lnSpc>
                        <a:spcAft>
                          <a:spcPts val="800"/>
                        </a:spcAft>
                        <a:tabLst>
                          <a:tab pos="457200" algn="l"/>
                        </a:tabLst>
                      </a:pPr>
                      <a:r>
                        <a:rPr lang="en-US" sz="2000" b="1" kern="0" dirty="0">
                          <a:effectLst/>
                          <a:highlight>
                            <a:srgbClr val="C0C0C0"/>
                          </a:highlight>
                          <a:latin typeface="Alexandria" pitchFamily="2" charset="-78"/>
                          <a:cs typeface="Alexandria" pitchFamily="2" charset="-78"/>
                        </a:rPr>
                        <a:t>Research Proposal</a:t>
                      </a:r>
                      <a:endParaRPr lang="en-US" sz="2000" b="1" kern="100" dirty="0">
                        <a:effectLst/>
                        <a:latin typeface="Alexandria" pitchFamily="2" charset="-78"/>
                        <a:cs typeface="Alexandria" pitchFamily="2" charset="-78"/>
                      </a:endParaRPr>
                    </a:p>
                    <a:p>
                      <a:pPr marL="342900" lvl="0" indent="-342900">
                        <a:lnSpc>
                          <a:spcPct val="150000"/>
                        </a:lnSpc>
                        <a:spcAft>
                          <a:spcPts val="800"/>
                        </a:spcAft>
                        <a:buFont typeface="Times New Roman" panose="02020603050405020304" pitchFamily="18" charset="0"/>
                        <a:buChar char="-"/>
                        <a:tabLst>
                          <a:tab pos="285750" algn="l"/>
                          <a:tab pos="457200" algn="l"/>
                        </a:tabLst>
                      </a:pPr>
                      <a:r>
                        <a:rPr lang="en-US" sz="2000" kern="0" dirty="0">
                          <a:effectLst/>
                          <a:latin typeface="Alexandria" pitchFamily="2" charset="-78"/>
                          <a:cs typeface="Alexandria" pitchFamily="2" charset="-78"/>
                        </a:rPr>
                        <a:t>The stages of the research process</a:t>
                      </a:r>
                      <a:endParaRPr lang="en-US" sz="2000" kern="100" dirty="0">
                        <a:effectLst/>
                        <a:latin typeface="Alexandria" pitchFamily="2" charset="-78"/>
                        <a:cs typeface="Alexandria" pitchFamily="2" charset="-78"/>
                      </a:endParaRPr>
                    </a:p>
                    <a:p>
                      <a:pPr marL="342900" lvl="0" indent="-342900">
                        <a:lnSpc>
                          <a:spcPct val="150000"/>
                        </a:lnSpc>
                        <a:spcAft>
                          <a:spcPts val="800"/>
                        </a:spcAft>
                        <a:buFont typeface="Times New Roman" panose="02020603050405020304" pitchFamily="18" charset="0"/>
                        <a:buChar char="-"/>
                        <a:tabLst>
                          <a:tab pos="285750" algn="l"/>
                          <a:tab pos="457200" algn="l"/>
                        </a:tabLst>
                      </a:pPr>
                      <a:r>
                        <a:rPr lang="en-US" sz="2000" u="none" kern="0" dirty="0">
                          <a:effectLst/>
                          <a:latin typeface="Alexandria" pitchFamily="2" charset="-78"/>
                          <a:cs typeface="Alexandria" pitchFamily="2" charset="-78"/>
                        </a:rPr>
                        <a:t>Research Proposal </a:t>
                      </a:r>
                      <a:r>
                        <a:rPr lang="en-US" sz="2000" u="none" kern="0" dirty="0" smtClean="0">
                          <a:effectLst/>
                          <a:latin typeface="Alexandria" pitchFamily="2" charset="-78"/>
                          <a:cs typeface="Alexandria" pitchFamily="2" charset="-78"/>
                        </a:rPr>
                        <a:t>components</a:t>
                      </a:r>
                      <a:endParaRPr lang="en-US" sz="2000" u="none" kern="1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4181374773"/>
                  </a:ext>
                </a:extLst>
              </a:tr>
            </a:tbl>
          </a:graphicData>
        </a:graphic>
      </p:graphicFrame>
    </p:spTree>
    <p:extLst>
      <p:ext uri="{BB962C8B-B14F-4D97-AF65-F5344CB8AC3E}">
        <p14:creationId xmlns:p14="http://schemas.microsoft.com/office/powerpoint/2010/main" val="3160008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6690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3377" y="59789"/>
            <a:ext cx="2305141" cy="1076343"/>
          </a:xfrm>
          <a:prstGeom prst="rect">
            <a:avLst/>
          </a:prstGeom>
        </p:spPr>
      </p:pic>
      <p:graphicFrame>
        <p:nvGraphicFramePr>
          <p:cNvPr id="8" name="Table 7">
            <a:extLst>
              <a:ext uri="{FF2B5EF4-FFF2-40B4-BE49-F238E27FC236}">
                <a16:creationId xmlns:a16="http://schemas.microsoft.com/office/drawing/2014/main" id="{7370E480-DD66-88BC-220F-CDE152B6A45D}"/>
              </a:ext>
            </a:extLst>
          </p:cNvPr>
          <p:cNvGraphicFramePr>
            <a:graphicFrameLocks noGrp="1"/>
          </p:cNvGraphicFramePr>
          <p:nvPr>
            <p:extLst>
              <p:ext uri="{D42A27DB-BD31-4B8C-83A1-F6EECF244321}">
                <p14:modId xmlns:p14="http://schemas.microsoft.com/office/powerpoint/2010/main" val="513769137"/>
              </p:ext>
            </p:extLst>
          </p:nvPr>
        </p:nvGraphicFramePr>
        <p:xfrm>
          <a:off x="2956956" y="1426729"/>
          <a:ext cx="6222670" cy="4865901"/>
        </p:xfrm>
        <a:graphic>
          <a:graphicData uri="http://schemas.openxmlformats.org/drawingml/2006/table">
            <a:tbl>
              <a:tblPr firstRow="1" firstCol="1" bandRow="1">
                <a:tableStyleId>{5C22544A-7EE6-4342-B048-85BDC9FD1C3A}</a:tableStyleId>
              </a:tblPr>
              <a:tblGrid>
                <a:gridCol w="6222670">
                  <a:extLst>
                    <a:ext uri="{9D8B030D-6E8A-4147-A177-3AD203B41FA5}">
                      <a16:colId xmlns:a16="http://schemas.microsoft.com/office/drawing/2014/main" val="1548947032"/>
                    </a:ext>
                  </a:extLst>
                </a:gridCol>
              </a:tblGrid>
              <a:tr h="1103425">
                <a:tc>
                  <a:txBody>
                    <a:bodyPr/>
                    <a:lstStyle/>
                    <a:p>
                      <a:pPr>
                        <a:lnSpc>
                          <a:spcPct val="100000"/>
                        </a:lnSpc>
                        <a:spcAft>
                          <a:spcPts val="800"/>
                        </a:spcAft>
                      </a:pPr>
                      <a:r>
                        <a:rPr lang="en-US" sz="2000" b="1" kern="0" dirty="0" smtClean="0">
                          <a:solidFill>
                            <a:schemeClr val="tx1"/>
                          </a:solidFill>
                          <a:effectLst/>
                          <a:highlight>
                            <a:srgbClr val="C0C0C0"/>
                          </a:highlight>
                          <a:latin typeface="Alexandria" pitchFamily="2" charset="-78"/>
                          <a:cs typeface="Alexandria" pitchFamily="2" charset="-78"/>
                        </a:rPr>
                        <a:t>Research </a:t>
                      </a:r>
                      <a:r>
                        <a:rPr lang="en-US" sz="2000" b="1" kern="0" dirty="0">
                          <a:solidFill>
                            <a:schemeClr val="tx1"/>
                          </a:solidFill>
                          <a:effectLst/>
                          <a:highlight>
                            <a:srgbClr val="C0C0C0"/>
                          </a:highlight>
                          <a:latin typeface="Alexandria" pitchFamily="2" charset="-78"/>
                          <a:cs typeface="Alexandria" pitchFamily="2" charset="-78"/>
                        </a:rPr>
                        <a:t>Methods</a:t>
                      </a:r>
                      <a:endParaRPr lang="en-US" sz="2000" b="1" kern="100" dirty="0">
                        <a:solidFill>
                          <a:schemeClr val="tx1"/>
                        </a:solidFill>
                        <a:effectLst/>
                        <a:latin typeface="Alexandria" pitchFamily="2" charset="-78"/>
                        <a:cs typeface="Alexandria" pitchFamily="2" charset="-78"/>
                      </a:endParaRPr>
                    </a:p>
                    <a:p>
                      <a:pPr marL="342900" lvl="0" indent="-342900">
                        <a:lnSpc>
                          <a:spcPct val="100000"/>
                        </a:lnSpc>
                        <a:spcAft>
                          <a:spcPts val="800"/>
                        </a:spcAft>
                        <a:buFont typeface="Times New Roman" panose="02020603050405020304" pitchFamily="18" charset="0"/>
                        <a:buChar char="-"/>
                        <a:tabLst>
                          <a:tab pos="285750" algn="l"/>
                        </a:tabLst>
                      </a:pPr>
                      <a:r>
                        <a:rPr lang="en-US" sz="2000" kern="0" dirty="0">
                          <a:effectLst/>
                          <a:latin typeface="Alexandria" pitchFamily="2" charset="-78"/>
                          <a:cs typeface="Alexandria" pitchFamily="2" charset="-78"/>
                        </a:rPr>
                        <a:t>Types of research methods</a:t>
                      </a:r>
                      <a:endParaRPr lang="en-US" sz="2000" kern="1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3413307494"/>
                  </a:ext>
                </a:extLst>
              </a:tr>
              <a:tr h="3762476">
                <a:tc>
                  <a:txBody>
                    <a:bodyPr/>
                    <a:lstStyle/>
                    <a:p>
                      <a:pPr>
                        <a:lnSpc>
                          <a:spcPct val="107000"/>
                        </a:lnSpc>
                        <a:spcAft>
                          <a:spcPts val="800"/>
                        </a:spcAft>
                      </a:pPr>
                      <a:r>
                        <a:rPr lang="en-US" sz="2000" b="1" kern="0" dirty="0">
                          <a:effectLst/>
                          <a:highlight>
                            <a:srgbClr val="C0C0C0"/>
                          </a:highlight>
                          <a:latin typeface="Alexandria" pitchFamily="2" charset="-78"/>
                          <a:cs typeface="Alexandria" pitchFamily="2" charset="-78"/>
                        </a:rPr>
                        <a:t>Population and Sampling</a:t>
                      </a:r>
                      <a:r>
                        <a:rPr lang="en-US" sz="2000" b="1" kern="0" dirty="0">
                          <a:effectLst/>
                          <a:latin typeface="Alexandria" pitchFamily="2" charset="-78"/>
                          <a:cs typeface="Alexandria" pitchFamily="2" charset="-78"/>
                        </a:rPr>
                        <a:t> </a:t>
                      </a:r>
                      <a:endParaRPr lang="en-US" sz="20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concept of population and research sample</a:t>
                      </a: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Sample type</a:t>
                      </a:r>
                    </a:p>
                    <a:p>
                      <a:pPr marL="342900" lvl="0" indent="-342900" algn="l" rtl="0">
                        <a:lnSpc>
                          <a:spcPct val="115000"/>
                        </a:lnSpc>
                        <a:spcAft>
                          <a:spcPts val="1000"/>
                        </a:spcAft>
                        <a:buFont typeface="+mj-lt"/>
                        <a:buAutoNum type="alphaUcPeriod"/>
                      </a:pPr>
                      <a:r>
                        <a:rPr lang="en-US" sz="2000" u="sng" dirty="0">
                          <a:effectLst/>
                          <a:latin typeface="Alexandria" pitchFamily="2" charset="-78"/>
                          <a:cs typeface="Alexandria" pitchFamily="2" charset="-78"/>
                        </a:rPr>
                        <a:t>Random sample (probability)</a:t>
                      </a:r>
                      <a:endParaRPr lang="en-US" sz="2000" dirty="0">
                        <a:effectLst/>
                        <a:latin typeface="Alexandria" pitchFamily="2" charset="-78"/>
                        <a:cs typeface="Alexandria" pitchFamily="2" charset="-78"/>
                      </a:endParaRPr>
                    </a:p>
                    <a:p>
                      <a:pPr>
                        <a:lnSpc>
                          <a:spcPct val="107000"/>
                        </a:lnSpc>
                        <a:spcAft>
                          <a:spcPts val="800"/>
                        </a:spcAft>
                      </a:pPr>
                      <a:r>
                        <a:rPr lang="en-US" sz="2000" b="1" kern="0" dirty="0">
                          <a:effectLst/>
                          <a:highlight>
                            <a:srgbClr val="C0C0C0"/>
                          </a:highlight>
                          <a:latin typeface="Alexandria" pitchFamily="2" charset="-78"/>
                          <a:cs typeface="Alexandria" pitchFamily="2" charset="-78"/>
                        </a:rPr>
                        <a:t>Population and Sampling</a:t>
                      </a:r>
                      <a:r>
                        <a:rPr lang="en-US" sz="2000" b="1" kern="0" dirty="0">
                          <a:effectLst/>
                          <a:latin typeface="Alexandria" pitchFamily="2" charset="-78"/>
                          <a:cs typeface="Alexandria" pitchFamily="2" charset="-78"/>
                        </a:rPr>
                        <a:t> </a:t>
                      </a:r>
                      <a:endParaRPr lang="en-US" sz="2000" b="1" kern="100" dirty="0">
                        <a:effectLst/>
                        <a:latin typeface="Alexandria" pitchFamily="2" charset="-78"/>
                        <a:cs typeface="Alexandria" pitchFamily="2" charset="-78"/>
                      </a:endParaRPr>
                    </a:p>
                    <a:p>
                      <a:pPr marL="342900" lvl="0" indent="-342900" algn="l" rtl="0">
                        <a:lnSpc>
                          <a:spcPct val="115000"/>
                        </a:lnSpc>
                        <a:buFont typeface="+mj-lt"/>
                        <a:buAutoNum type="alphaUcPeriod"/>
                      </a:pPr>
                      <a:r>
                        <a:rPr lang="en-US" sz="2000" u="sng" dirty="0">
                          <a:effectLst/>
                          <a:latin typeface="Alexandria" pitchFamily="2" charset="-78"/>
                          <a:cs typeface="Alexandria" pitchFamily="2" charset="-78"/>
                        </a:rPr>
                        <a:t>Non-random samples</a:t>
                      </a:r>
                      <a:endParaRPr lang="en-US" sz="20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Sample selection steps</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Specify the sample size</a:t>
                      </a:r>
                      <a:endParaRPr lang="en-US" sz="20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859707648"/>
                  </a:ext>
                </a:extLst>
              </a:tr>
            </a:tbl>
          </a:graphicData>
        </a:graphic>
      </p:graphicFrame>
      <p:sp>
        <p:nvSpPr>
          <p:cNvPr id="9" name="TextBox 8"/>
          <p:cNvSpPr txBox="1"/>
          <p:nvPr/>
        </p:nvSpPr>
        <p:spPr>
          <a:xfrm>
            <a:off x="1990580" y="903500"/>
            <a:ext cx="8158321" cy="461665"/>
          </a:xfrm>
          <a:prstGeom prst="rect">
            <a:avLst/>
          </a:prstGeom>
          <a:noFill/>
        </p:spPr>
        <p:txBody>
          <a:bodyPr wrap="square" rtlCol="0">
            <a:spAutoFit/>
          </a:bodyPr>
          <a:lstStyle/>
          <a:p>
            <a:pPr algn="ctr"/>
            <a:r>
              <a:rPr lang="en-US" sz="2400" b="1" dirty="0" smtClean="0">
                <a:latin typeface="Alexandria" pitchFamily="2" charset="-78"/>
                <a:cs typeface="Alexandria" pitchFamily="2" charset="-78"/>
              </a:rPr>
              <a:t>Research Plan Components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3072726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6344" y="642298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0" y="178542"/>
            <a:ext cx="2305141" cy="1076343"/>
          </a:xfrm>
          <a:prstGeom prst="rect">
            <a:avLst/>
          </a:prstGeom>
        </p:spPr>
      </p:pic>
      <p:graphicFrame>
        <p:nvGraphicFramePr>
          <p:cNvPr id="8" name="Table 7">
            <a:extLst>
              <a:ext uri="{FF2B5EF4-FFF2-40B4-BE49-F238E27FC236}">
                <a16:creationId xmlns:a16="http://schemas.microsoft.com/office/drawing/2014/main" id="{D550E817-EA64-E823-A442-33D0EDDEE5F5}"/>
              </a:ext>
            </a:extLst>
          </p:cNvPr>
          <p:cNvGraphicFramePr>
            <a:graphicFrameLocks noGrp="1"/>
          </p:cNvGraphicFramePr>
          <p:nvPr>
            <p:extLst>
              <p:ext uri="{D42A27DB-BD31-4B8C-83A1-F6EECF244321}">
                <p14:modId xmlns:p14="http://schemas.microsoft.com/office/powerpoint/2010/main" val="1566711767"/>
              </p:ext>
            </p:extLst>
          </p:nvPr>
        </p:nvGraphicFramePr>
        <p:xfrm>
          <a:off x="3656015" y="1454703"/>
          <a:ext cx="6492886" cy="5265928"/>
        </p:xfrm>
        <a:graphic>
          <a:graphicData uri="http://schemas.openxmlformats.org/drawingml/2006/table">
            <a:tbl>
              <a:tblPr firstRow="1" firstCol="1" bandRow="1">
                <a:tableStyleId>{5C22544A-7EE6-4342-B048-85BDC9FD1C3A}</a:tableStyleId>
              </a:tblPr>
              <a:tblGrid>
                <a:gridCol w="6492886">
                  <a:extLst>
                    <a:ext uri="{9D8B030D-6E8A-4147-A177-3AD203B41FA5}">
                      <a16:colId xmlns:a16="http://schemas.microsoft.com/office/drawing/2014/main" val="1494971776"/>
                    </a:ext>
                  </a:extLst>
                </a:gridCol>
              </a:tblGrid>
              <a:tr h="1576383">
                <a:tc>
                  <a:txBody>
                    <a:bodyPr/>
                    <a:lstStyle/>
                    <a:p>
                      <a:pPr>
                        <a:lnSpc>
                          <a:spcPct val="107000"/>
                        </a:lnSpc>
                        <a:spcAft>
                          <a:spcPts val="800"/>
                        </a:spcAft>
                      </a:pPr>
                      <a:r>
                        <a:rPr lang="en-US" sz="2000" kern="0" dirty="0" smtClean="0">
                          <a:solidFill>
                            <a:schemeClr val="tx1"/>
                          </a:solidFill>
                          <a:effectLst/>
                          <a:highlight>
                            <a:srgbClr val="C0C0C0"/>
                          </a:highlight>
                        </a:rPr>
                        <a:t>Data Collection</a:t>
                      </a:r>
                      <a:endParaRPr lang="en-US" sz="2000" kern="100" dirty="0" smtClean="0">
                        <a:solidFill>
                          <a:schemeClr val="tx1"/>
                        </a:solidFill>
                        <a:effectLst/>
                      </a:endParaRPr>
                    </a:p>
                    <a:p>
                      <a:pPr marL="1143000" lvl="2" indent="-228600" algn="l" rtl="0">
                        <a:lnSpc>
                          <a:spcPct val="115000"/>
                        </a:lnSpc>
                        <a:buFont typeface="Times New Roman" panose="02020603050405020304" pitchFamily="18" charset="0"/>
                        <a:buChar char="-"/>
                        <a:tabLst>
                          <a:tab pos="285750" algn="l"/>
                        </a:tabLst>
                      </a:pPr>
                      <a:r>
                        <a:rPr lang="en-US" sz="2000" dirty="0" smtClean="0">
                          <a:effectLst/>
                        </a:rPr>
                        <a:t>Primary data and secondary data</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smtClean="0">
                          <a:effectLst/>
                        </a:rPr>
                        <a:t>Methods for collecting primary data</a:t>
                      </a:r>
                    </a:p>
                    <a:p>
                      <a:pPr>
                        <a:lnSpc>
                          <a:spcPct val="107000"/>
                        </a:lnSpc>
                        <a:spcAft>
                          <a:spcPts val="800"/>
                        </a:spcAft>
                      </a:pPr>
                      <a:r>
                        <a:rPr lang="en-US" sz="2000" b="1" kern="0" dirty="0" smtClean="0">
                          <a:solidFill>
                            <a:schemeClr val="tx1"/>
                          </a:solidFill>
                          <a:effectLst/>
                          <a:highlight>
                            <a:srgbClr val="C0C0C0"/>
                          </a:highlight>
                        </a:rPr>
                        <a:t>Validity and Reliability</a:t>
                      </a:r>
                      <a:endParaRPr lang="en-US" sz="2000" b="1" kern="100" dirty="0" smtClean="0">
                        <a:solidFill>
                          <a:schemeClr val="tx1"/>
                        </a:solidFill>
                        <a:effectLst/>
                      </a:endParaRPr>
                    </a:p>
                    <a:p>
                      <a:pPr marL="342900" lvl="0" indent="-342900" algn="l" rtl="0">
                        <a:lnSpc>
                          <a:spcPct val="115000"/>
                        </a:lnSpc>
                        <a:buFont typeface="+mj-lt"/>
                        <a:buAutoNum type="alphaUcPeriod"/>
                      </a:pPr>
                      <a:r>
                        <a:rPr lang="en-US" sz="2000" dirty="0" smtClean="0">
                          <a:effectLst/>
                        </a:rPr>
                        <a:t>First:  Validity </a:t>
                      </a:r>
                    </a:p>
                    <a:p>
                      <a:pPr marL="342900" lvl="0" indent="-342900" algn="l" rtl="0">
                        <a:lnSpc>
                          <a:spcPct val="115000"/>
                        </a:lnSpc>
                        <a:spcAft>
                          <a:spcPts val="1000"/>
                        </a:spcAft>
                        <a:buFont typeface="+mj-lt"/>
                        <a:buAutoNum type="alphaUcPeriod" startAt="2"/>
                      </a:pPr>
                      <a:r>
                        <a:rPr lang="en-US" sz="2000" dirty="0" smtClean="0">
                          <a:effectLst/>
                        </a:rPr>
                        <a:t>Second: Reliability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858" marR="47858" marT="0" marB="0"/>
                </a:tc>
                <a:extLst>
                  <a:ext uri="{0D108BD9-81ED-4DB2-BD59-A6C34878D82A}">
                    <a16:rowId xmlns:a16="http://schemas.microsoft.com/office/drawing/2014/main" val="3153798524"/>
                  </a:ext>
                </a:extLst>
              </a:tr>
              <a:tr h="2774955">
                <a:tc>
                  <a:txBody>
                    <a:bodyPr/>
                    <a:lstStyle/>
                    <a:p>
                      <a:pPr>
                        <a:lnSpc>
                          <a:spcPct val="107000"/>
                        </a:lnSpc>
                        <a:spcAft>
                          <a:spcPts val="800"/>
                        </a:spcAft>
                      </a:pPr>
                      <a:r>
                        <a:rPr lang="en-US" sz="2000" b="1" kern="0" dirty="0">
                          <a:effectLst/>
                          <a:highlight>
                            <a:srgbClr val="C0C0C0"/>
                          </a:highlight>
                          <a:latin typeface="Alexandria" pitchFamily="2" charset="-78"/>
                          <a:cs typeface="Alexandria" pitchFamily="2" charset="-78"/>
                        </a:rPr>
                        <a:t>Data Types: (Quantitative &amp; Qualitative)</a:t>
                      </a:r>
                      <a:endParaRPr lang="en-US" sz="2000" b="1" kern="100" dirty="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first stage: Presentation and analysis of data using the SPSS program</a:t>
                      </a:r>
                    </a:p>
                    <a:p>
                      <a:pPr marL="1143000" lvl="2" indent="-228600" algn="l" rtl="0">
                        <a:lnSpc>
                          <a:spcPct val="115000"/>
                        </a:lnSpc>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second stage: Describing the data using statistical measures.</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a:effectLst/>
                          <a:latin typeface="Alexandria" pitchFamily="2" charset="-78"/>
                          <a:cs typeface="Alexandria" pitchFamily="2" charset="-78"/>
                        </a:rPr>
                        <a:t>The third stage: Data analysis using SPSS </a:t>
                      </a:r>
                    </a:p>
                  </a:txBody>
                  <a:tcPr marL="47858" marR="47858" marT="0" marB="0"/>
                </a:tc>
                <a:extLst>
                  <a:ext uri="{0D108BD9-81ED-4DB2-BD59-A6C34878D82A}">
                    <a16:rowId xmlns:a16="http://schemas.microsoft.com/office/drawing/2014/main" val="1857981667"/>
                  </a:ext>
                </a:extLst>
              </a:tr>
            </a:tbl>
          </a:graphicData>
        </a:graphic>
      </p:graphicFrame>
      <p:sp>
        <p:nvSpPr>
          <p:cNvPr id="9" name="Slide Number Placeholder 3"/>
          <p:cNvSpPr>
            <a:spLocks noGrp="1"/>
          </p:cNvSpPr>
          <p:nvPr>
            <p:ph type="sldNum" sz="quarter" idx="12"/>
          </p:nvPr>
        </p:nvSpPr>
        <p:spPr>
          <a:xfrm>
            <a:off x="8610600" y="6356350"/>
            <a:ext cx="2743200" cy="365125"/>
          </a:xfrm>
        </p:spPr>
        <p:txBody>
          <a:bodyPr/>
          <a:lstStyle/>
          <a:p>
            <a:fld id="{F7542ADD-394E-41F3-B704-951748884AEE}" type="slidenum">
              <a:rPr lang="en-US" smtClean="0"/>
              <a:t>13</a:t>
            </a:fld>
            <a:endParaRPr lang="en-US"/>
          </a:p>
        </p:txBody>
      </p:sp>
      <p:sp>
        <p:nvSpPr>
          <p:cNvPr id="10" name="TextBox 9"/>
          <p:cNvSpPr txBox="1"/>
          <p:nvPr/>
        </p:nvSpPr>
        <p:spPr>
          <a:xfrm>
            <a:off x="1990580" y="903500"/>
            <a:ext cx="8158321" cy="461665"/>
          </a:xfrm>
          <a:prstGeom prst="rect">
            <a:avLst/>
          </a:prstGeom>
          <a:noFill/>
        </p:spPr>
        <p:txBody>
          <a:bodyPr wrap="square" rtlCol="0">
            <a:spAutoFit/>
          </a:bodyPr>
          <a:lstStyle/>
          <a:p>
            <a:pPr algn="ctr"/>
            <a:r>
              <a:rPr lang="en-US" sz="2400" b="1" dirty="0" smtClean="0">
                <a:latin typeface="Alexandria" pitchFamily="2" charset="-78"/>
                <a:cs typeface="Alexandria" pitchFamily="2" charset="-78"/>
              </a:rPr>
              <a:t>Research Plan Components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82129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8379" y="59789"/>
            <a:ext cx="2305141" cy="1076343"/>
          </a:xfrm>
          <a:prstGeom prst="rect">
            <a:avLst/>
          </a:prstGeom>
        </p:spPr>
      </p:pic>
      <p:graphicFrame>
        <p:nvGraphicFramePr>
          <p:cNvPr id="7" name="Table 6">
            <a:extLst>
              <a:ext uri="{FF2B5EF4-FFF2-40B4-BE49-F238E27FC236}">
                <a16:creationId xmlns:a16="http://schemas.microsoft.com/office/drawing/2014/main" id="{98147178-8057-5575-0838-DCEFDD022172}"/>
              </a:ext>
            </a:extLst>
          </p:cNvPr>
          <p:cNvGraphicFramePr>
            <a:graphicFrameLocks noGrp="1"/>
          </p:cNvGraphicFramePr>
          <p:nvPr>
            <p:extLst>
              <p:ext uri="{D42A27DB-BD31-4B8C-83A1-F6EECF244321}">
                <p14:modId xmlns:p14="http://schemas.microsoft.com/office/powerpoint/2010/main" val="994604715"/>
              </p:ext>
            </p:extLst>
          </p:nvPr>
        </p:nvGraphicFramePr>
        <p:xfrm>
          <a:off x="3513756" y="2037519"/>
          <a:ext cx="5190857" cy="2810743"/>
        </p:xfrm>
        <a:graphic>
          <a:graphicData uri="http://schemas.openxmlformats.org/drawingml/2006/table">
            <a:tbl>
              <a:tblPr firstRow="1" firstCol="1" bandRow="1">
                <a:tableStyleId>{5C22544A-7EE6-4342-B048-85BDC9FD1C3A}</a:tableStyleId>
              </a:tblPr>
              <a:tblGrid>
                <a:gridCol w="5190857">
                  <a:extLst>
                    <a:ext uri="{9D8B030D-6E8A-4147-A177-3AD203B41FA5}">
                      <a16:colId xmlns:a16="http://schemas.microsoft.com/office/drawing/2014/main" val="4008875673"/>
                    </a:ext>
                  </a:extLst>
                </a:gridCol>
              </a:tblGrid>
              <a:tr h="1264531">
                <a:tc>
                  <a:txBody>
                    <a:bodyPr/>
                    <a:lstStyle/>
                    <a:p>
                      <a:pPr>
                        <a:lnSpc>
                          <a:spcPct val="107000"/>
                        </a:lnSpc>
                        <a:spcAft>
                          <a:spcPts val="800"/>
                        </a:spcAft>
                      </a:pPr>
                      <a:r>
                        <a:rPr lang="en-US" sz="2000" b="1" kern="0" dirty="0" smtClean="0">
                          <a:effectLst/>
                          <a:highlight>
                            <a:srgbClr val="C0C0C0"/>
                          </a:highlight>
                          <a:latin typeface="Alexandria" pitchFamily="2" charset="-78"/>
                          <a:cs typeface="Alexandria" pitchFamily="2" charset="-78"/>
                        </a:rPr>
                        <a:t>Research Conclusion: -</a:t>
                      </a:r>
                      <a:r>
                        <a:rPr lang="en-US" sz="2000" b="1" kern="0" dirty="0" smtClean="0">
                          <a:effectLst/>
                          <a:latin typeface="Alexandria" pitchFamily="2" charset="-78"/>
                          <a:cs typeface="Alexandria" pitchFamily="2" charset="-78"/>
                        </a:rPr>
                        <a:t> </a:t>
                      </a:r>
                      <a:endParaRPr lang="en-US" sz="2000" b="1" kern="100" dirty="0" smtClean="0">
                        <a:effectLst/>
                        <a:latin typeface="Alexandria" pitchFamily="2" charset="-78"/>
                        <a:cs typeface="Alexandria" pitchFamily="2" charset="-78"/>
                      </a:endParaRPr>
                    </a:p>
                    <a:p>
                      <a:pPr marL="1143000" lvl="2" indent="-228600" algn="l" rtl="0">
                        <a:lnSpc>
                          <a:spcPct val="115000"/>
                        </a:lnSpc>
                        <a:buFont typeface="Times New Roman" panose="02020603050405020304" pitchFamily="18" charset="0"/>
                        <a:buChar char="-"/>
                        <a:tabLst>
                          <a:tab pos="285750" algn="l"/>
                        </a:tabLst>
                      </a:pPr>
                      <a:r>
                        <a:rPr lang="en-US" sz="2000" dirty="0" smtClean="0">
                          <a:effectLst/>
                          <a:latin typeface="Alexandria" pitchFamily="2" charset="-78"/>
                          <a:cs typeface="Alexandria" pitchFamily="2" charset="-78"/>
                        </a:rPr>
                        <a:t>Research Findings</a:t>
                      </a:r>
                    </a:p>
                    <a:p>
                      <a:pPr marL="1143000" lvl="2" indent="-228600" algn="l" rtl="0">
                        <a:lnSpc>
                          <a:spcPct val="115000"/>
                        </a:lnSpc>
                        <a:buFont typeface="Times New Roman" panose="02020603050405020304" pitchFamily="18" charset="0"/>
                        <a:buChar char="-"/>
                        <a:tabLst>
                          <a:tab pos="285750" algn="l"/>
                        </a:tabLst>
                      </a:pPr>
                      <a:r>
                        <a:rPr lang="en-US" sz="2000" dirty="0" smtClean="0">
                          <a:effectLst/>
                          <a:latin typeface="Alexandria" pitchFamily="2" charset="-78"/>
                          <a:cs typeface="Alexandria" pitchFamily="2" charset="-78"/>
                        </a:rPr>
                        <a:t>Research Recommendations</a:t>
                      </a:r>
                    </a:p>
                    <a:p>
                      <a:pPr marL="1143000" lvl="2" indent="-228600" algn="l" rtl="0">
                        <a:lnSpc>
                          <a:spcPct val="115000"/>
                        </a:lnSpc>
                        <a:spcAft>
                          <a:spcPts val="1000"/>
                        </a:spcAft>
                        <a:buFont typeface="Times New Roman" panose="02020603050405020304" pitchFamily="18" charset="0"/>
                        <a:buChar char="-"/>
                        <a:tabLst>
                          <a:tab pos="285750" algn="l"/>
                        </a:tabLst>
                      </a:pPr>
                      <a:r>
                        <a:rPr lang="en-US" sz="2000" dirty="0" smtClean="0">
                          <a:effectLst/>
                          <a:latin typeface="Alexandria" pitchFamily="2" charset="-78"/>
                          <a:cs typeface="Alexandria" pitchFamily="2" charset="-78"/>
                        </a:rPr>
                        <a:t>Research References</a:t>
                      </a:r>
                      <a:endParaRPr lang="en-US" sz="2000" dirty="0" smtClean="0">
                        <a:effectLst/>
                        <a:latin typeface="Alexandria" pitchFamily="2" charset="-78"/>
                        <a:ea typeface="Calibri" panose="020F0502020204030204" pitchFamily="34" charset="0"/>
                        <a:cs typeface="Alexandria" pitchFamily="2" charset="-78"/>
                      </a:endParaRPr>
                    </a:p>
                    <a:p>
                      <a:pPr marL="914400" lvl="2" indent="0" algn="l" rtl="0">
                        <a:lnSpc>
                          <a:spcPct val="115000"/>
                        </a:lnSpc>
                        <a:spcAft>
                          <a:spcPts val="1000"/>
                        </a:spcAft>
                        <a:buFont typeface="Times New Roman" panose="02020603050405020304" pitchFamily="18" charset="0"/>
                        <a:buNone/>
                        <a:tabLst>
                          <a:tab pos="285750" algn="l"/>
                        </a:tabLst>
                      </a:pPr>
                      <a:endParaRPr lang="en-US" sz="20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3284970447"/>
                  </a:ext>
                </a:extLst>
              </a:tr>
              <a:tr h="853927">
                <a:tc>
                  <a:txBody>
                    <a:bodyPr/>
                    <a:lstStyle/>
                    <a:p>
                      <a:pPr algn="ctr">
                        <a:lnSpc>
                          <a:spcPct val="107000"/>
                        </a:lnSpc>
                        <a:spcAft>
                          <a:spcPts val="800"/>
                        </a:spcAft>
                      </a:pPr>
                      <a:r>
                        <a:rPr lang="en-US" sz="2000" kern="100" dirty="0" smtClean="0">
                          <a:effectLst/>
                          <a:latin typeface="Alexandria" pitchFamily="2" charset="-78"/>
                          <a:ea typeface="Calibri" panose="020F0502020204030204" pitchFamily="34" charset="0"/>
                          <a:cs typeface="Alexandria" pitchFamily="2" charset="-78"/>
                        </a:rPr>
                        <a:t>Scientific</a:t>
                      </a:r>
                      <a:r>
                        <a:rPr lang="en-US" sz="2000" kern="100" baseline="0" dirty="0" smtClean="0">
                          <a:effectLst/>
                          <a:latin typeface="Alexandria" pitchFamily="2" charset="-78"/>
                          <a:ea typeface="Calibri" panose="020F0502020204030204" pitchFamily="34" charset="0"/>
                          <a:cs typeface="Alexandria" pitchFamily="2" charset="-78"/>
                        </a:rPr>
                        <a:t> Publishing</a:t>
                      </a:r>
                      <a:endParaRPr lang="en-US" sz="2000" kern="100" dirty="0">
                        <a:effectLst/>
                        <a:latin typeface="Alexandria" pitchFamily="2" charset="-78"/>
                        <a:ea typeface="Calibri" panose="020F0502020204030204" pitchFamily="34" charset="0"/>
                        <a:cs typeface="Alexandria" pitchFamily="2" charset="-78"/>
                      </a:endParaRPr>
                    </a:p>
                  </a:txBody>
                  <a:tcPr marL="68580" marR="68580" marT="0" marB="0"/>
                </a:tc>
                <a:extLst>
                  <a:ext uri="{0D108BD9-81ED-4DB2-BD59-A6C34878D82A}">
                    <a16:rowId xmlns:a16="http://schemas.microsoft.com/office/drawing/2014/main" val="1385955900"/>
                  </a:ext>
                </a:extLst>
              </a:tr>
            </a:tbl>
          </a:graphicData>
        </a:graphic>
      </p:graphicFrame>
      <p:sp>
        <p:nvSpPr>
          <p:cNvPr id="9" name="Slide Number Placeholder 3"/>
          <p:cNvSpPr>
            <a:spLocks noGrp="1"/>
          </p:cNvSpPr>
          <p:nvPr>
            <p:ph type="sldNum" sz="quarter" idx="12"/>
          </p:nvPr>
        </p:nvSpPr>
        <p:spPr>
          <a:xfrm>
            <a:off x="8610600" y="6356350"/>
            <a:ext cx="2743200" cy="365125"/>
          </a:xfrm>
        </p:spPr>
        <p:txBody>
          <a:bodyPr/>
          <a:lstStyle/>
          <a:p>
            <a:fld id="{F7542ADD-394E-41F3-B704-951748884AEE}" type="slidenum">
              <a:rPr lang="en-US" smtClean="0"/>
              <a:t>14</a:t>
            </a:fld>
            <a:endParaRPr lang="en-US"/>
          </a:p>
        </p:txBody>
      </p:sp>
      <p:sp>
        <p:nvSpPr>
          <p:cNvPr id="10" name="TextBox 9"/>
          <p:cNvSpPr txBox="1"/>
          <p:nvPr/>
        </p:nvSpPr>
        <p:spPr>
          <a:xfrm>
            <a:off x="1990580" y="903500"/>
            <a:ext cx="8158321" cy="461665"/>
          </a:xfrm>
          <a:prstGeom prst="rect">
            <a:avLst/>
          </a:prstGeom>
          <a:noFill/>
        </p:spPr>
        <p:txBody>
          <a:bodyPr wrap="square" rtlCol="0">
            <a:spAutoFit/>
          </a:bodyPr>
          <a:lstStyle/>
          <a:p>
            <a:pPr algn="ctr"/>
            <a:r>
              <a:rPr lang="en-US" sz="2400" b="1" dirty="0" smtClean="0">
                <a:latin typeface="Alexandria" pitchFamily="2" charset="-78"/>
                <a:cs typeface="Alexandria" pitchFamily="2" charset="-78"/>
              </a:rPr>
              <a:t>Research Plan Components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6585967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7256"/>
          </a:xfrm>
          <a:prstGeom prst="rect">
            <a:avLst/>
          </a:prstGeom>
          <a:noFill/>
        </p:spPr>
        <p:txBody>
          <a:bodyPr wrap="square" rtlCol="0">
            <a:spAutoFit/>
          </a:bodyPr>
          <a:lstStyle/>
          <a:p>
            <a:pPr algn="ctr">
              <a:lnSpc>
                <a:spcPct val="115000"/>
              </a:lnSpc>
            </a:pPr>
            <a:r>
              <a:rPr lang="en-US" sz="2000" b="1" dirty="0">
                <a:solidFill>
                  <a:schemeClr val="accent1"/>
                </a:solidFill>
                <a:latin typeface="Alexandria" pitchFamily="2" charset="-78"/>
                <a:cs typeface="Alexandria" pitchFamily="2" charset="-78"/>
              </a:rPr>
              <a:t> </a:t>
            </a:r>
            <a:r>
              <a:rPr lang="en-US" sz="2000" b="1" u="sng" dirty="0">
                <a:solidFill>
                  <a:schemeClr val="accent1"/>
                </a:solidFill>
                <a:latin typeface="Alexandria" pitchFamily="2" charset="-78"/>
                <a:ea typeface="Times New Roman" panose="02020603050405020304" pitchFamily="18" charset="0"/>
                <a:cs typeface="Alexandria" pitchFamily="2" charset="-78"/>
              </a:rPr>
              <a:t>Part One</a:t>
            </a:r>
            <a:endParaRPr lang="en-US" sz="2000"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pPr>
            <a:r>
              <a:rPr lang="en-US" b="1" dirty="0">
                <a:latin typeface="Alexandria" pitchFamily="2" charset="-78"/>
                <a:ea typeface="Times New Roman" panose="02020603050405020304" pitchFamily="18" charset="0"/>
                <a:cs typeface="Alexandria" pitchFamily="2" charset="-78"/>
              </a:rPr>
              <a:t>Preparation of graduation project plan </a:t>
            </a:r>
            <a:endParaRPr lang="en-US"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150000"/>
              </a:lnSpc>
            </a:pPr>
            <a:r>
              <a:rPr lang="en-US" sz="1600" b="1" u="sng" dirty="0">
                <a:solidFill>
                  <a:prstClr val="black"/>
                </a:solidFill>
                <a:latin typeface="Alexandria" pitchFamily="2" charset="-78"/>
                <a:ea typeface="Times New Roman" panose="02020603050405020304" pitchFamily="18" charset="0"/>
                <a:cs typeface="Alexandria" pitchFamily="2" charset="-78"/>
              </a:rPr>
              <a:t>The student must submit the plan according to the following steps:</a:t>
            </a:r>
            <a:endParaRPr lang="en-US" sz="1600" b="1" u="sng"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Research Title.</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Introduction.</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Study problem.</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The importance of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Objectives of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Study questions.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150000"/>
              </a:lnSpc>
            </a:pPr>
            <a:r>
              <a:rPr lang="en-US" sz="1600" dirty="0">
                <a:solidFill>
                  <a:prstClr val="black"/>
                </a:solidFill>
                <a:latin typeface="Alexandria" pitchFamily="2" charset="-78"/>
                <a:ea typeface="Times New Roman" panose="02020603050405020304" pitchFamily="18" charset="0"/>
                <a:cs typeface="Alexandria" pitchFamily="2" charset="-78"/>
              </a:rPr>
              <a:t>- Previous studies and theoretical framework.</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38415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7256"/>
          </a:xfrm>
          <a:prstGeom prst="rect">
            <a:avLst/>
          </a:prstGeom>
          <a:noFill/>
        </p:spPr>
        <p:txBody>
          <a:bodyPr wrap="square" rtlCol="0">
            <a:spAutoFit/>
          </a:bodyPr>
          <a:lstStyle/>
          <a:p>
            <a:pPr algn="ctr">
              <a:lnSpc>
                <a:spcPct val="115000"/>
              </a:lnSpc>
            </a:pPr>
            <a:r>
              <a:rPr lang="en-US" sz="2000" b="1" dirty="0">
                <a:solidFill>
                  <a:schemeClr val="accent1"/>
                </a:solidFill>
                <a:latin typeface="Alexandria" pitchFamily="2" charset="-78"/>
                <a:cs typeface="Alexandria" pitchFamily="2" charset="-78"/>
              </a:rPr>
              <a:t> </a:t>
            </a:r>
            <a:r>
              <a:rPr lang="en-US" sz="2000" b="1" u="sng" dirty="0">
                <a:solidFill>
                  <a:schemeClr val="accent1"/>
                </a:solidFill>
                <a:latin typeface="Alexandria" pitchFamily="2" charset="-78"/>
                <a:ea typeface="Times New Roman" panose="02020603050405020304" pitchFamily="18" charset="0"/>
                <a:cs typeface="Alexandria" pitchFamily="2" charset="-78"/>
              </a:rPr>
              <a:t>Part One</a:t>
            </a:r>
            <a:endParaRPr lang="en-US" sz="2000"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pPr>
            <a:r>
              <a:rPr lang="en-US" b="1" dirty="0">
                <a:latin typeface="Alexandria" pitchFamily="2" charset="-78"/>
                <a:ea typeface="Times New Roman" panose="02020603050405020304" pitchFamily="18" charset="0"/>
                <a:cs typeface="Alexandria" pitchFamily="2" charset="-78"/>
              </a:rPr>
              <a:t>Preparation of graduation project plan </a:t>
            </a:r>
            <a:endParaRPr lang="en-US"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Theoretical premises of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Methodology and research methods.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sz="1600" dirty="0">
                <a:solidFill>
                  <a:prstClr val="black"/>
                </a:solidFill>
                <a:latin typeface="Alexandria" pitchFamily="2" charset="-78"/>
                <a:ea typeface="Times New Roman" panose="02020603050405020304" pitchFamily="18" charset="0"/>
                <a:cs typeface="Alexandria" pitchFamily="2" charset="-78"/>
              </a:rPr>
              <a:t>- </a:t>
            </a:r>
            <a:r>
              <a:rPr lang="en-US" sz="1600" dirty="0">
                <a:solidFill>
                  <a:prstClr val="black"/>
                </a:solidFill>
                <a:latin typeface="Alexandria" pitchFamily="2" charset="-78"/>
                <a:cs typeface="Alexandria" pitchFamily="2" charset="-78"/>
              </a:rPr>
              <a:t>Study tools (data Collection tools).</a:t>
            </a:r>
          </a:p>
          <a:p>
            <a:pPr lvl="0">
              <a:lnSpc>
                <a:spcPct val="200000"/>
              </a:lnSpc>
            </a:pPr>
            <a:r>
              <a:rPr lang="en-US" sz="1600" dirty="0">
                <a:solidFill>
                  <a:prstClr val="black"/>
                </a:solidFill>
                <a:latin typeface="Alexandria" pitchFamily="2" charset="-78"/>
                <a:cs typeface="Alexandria" pitchFamily="2" charset="-78"/>
              </a:rPr>
              <a:t>- Study Limitation.</a:t>
            </a:r>
          </a:p>
          <a:p>
            <a:pPr lvl="0">
              <a:lnSpc>
                <a:spcPct val="200000"/>
              </a:lnSpc>
            </a:pPr>
            <a:r>
              <a:rPr lang="en-US" sz="1600" dirty="0">
                <a:solidFill>
                  <a:prstClr val="black"/>
                </a:solidFill>
                <a:latin typeface="Alexandria" pitchFamily="2" charset="-78"/>
                <a:cs typeface="Alexandria" pitchFamily="2" charset="-78"/>
              </a:rPr>
              <a:t>- List of references and preliminary sources.</a:t>
            </a:r>
          </a:p>
          <a:p>
            <a:pPr lvl="0">
              <a:lnSpc>
                <a:spcPct val="200000"/>
              </a:lnSpc>
            </a:pPr>
            <a:r>
              <a:rPr lang="en-US" sz="1600" dirty="0">
                <a:solidFill>
                  <a:prstClr val="black"/>
                </a:solidFill>
                <a:latin typeface="Alexandria" pitchFamily="2" charset="-78"/>
                <a:cs typeface="Alexandria" pitchFamily="2" charset="-78"/>
              </a:rPr>
              <a:t>(Taking into account the privacy of the programs).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58570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96443"/>
          </a:xfrm>
          <a:prstGeom prst="rect">
            <a:avLst/>
          </a:prstGeom>
          <a:noFill/>
        </p:spPr>
        <p:txBody>
          <a:bodyPr wrap="square" rtlCol="0">
            <a:spAutoFit/>
          </a:bodyPr>
          <a:lstStyle/>
          <a:p>
            <a:pPr algn="ctr"/>
            <a:r>
              <a:rPr lang="en-US" sz="2000" b="1" dirty="0">
                <a:latin typeface="Alexandria" pitchFamily="2" charset="-78"/>
                <a:cs typeface="Alexandria" pitchFamily="2" charset="-78"/>
              </a:rPr>
              <a:t>Research Title</a:t>
            </a:r>
            <a:r>
              <a:rPr lang="en-US" sz="2000" b="1"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express the project </a:t>
            </a:r>
            <a:r>
              <a:rPr lang="ar-SA" dirty="0" err="1">
                <a:solidFill>
                  <a:prstClr val="black"/>
                </a:solidFill>
                <a:latin typeface="Alexandria" pitchFamily="2" charset="-78"/>
                <a:ea typeface="Times New Roman" panose="02020603050405020304" pitchFamily="18" charset="0"/>
                <a:cs typeface="Alexandria" pitchFamily="2" charset="-78"/>
              </a:rPr>
              <a:t>exactly</a:t>
            </a:r>
            <a:r>
              <a:rPr lang="ar-SA" dirty="0">
                <a:solidFill>
                  <a:prstClr val="black"/>
                </a:solidFill>
                <a:latin typeface="Alexandria" pitchFamily="2" charset="-78"/>
                <a:ea typeface="Times New Roman" panose="02020603050405020304" pitchFamily="18" charset="0"/>
                <a:cs typeface="Alexandria" pitchFamily="2" charset="-78"/>
              </a:rPr>
              <a:t> </a:t>
            </a:r>
            <a:r>
              <a:rPr lang="ar-SA" dirty="0" err="1">
                <a:solidFill>
                  <a:prstClr val="black"/>
                </a:solidFill>
                <a:latin typeface="Alexandria" pitchFamily="2" charset="-78"/>
                <a:ea typeface="Times New Roman" panose="02020603050405020304" pitchFamily="18" charset="0"/>
                <a:cs typeface="Alexandria" pitchFamily="2" charset="-78"/>
              </a:rPr>
              <a:t>and</a:t>
            </a:r>
            <a:r>
              <a:rPr lang="ar-SA" dirty="0">
                <a:solidFill>
                  <a:prstClr val="black"/>
                </a:solidFill>
                <a:latin typeface="Alexandria" pitchFamily="2" charset="-78"/>
                <a:ea typeface="Times New Roman" panose="02020603050405020304" pitchFamily="18" charset="0"/>
                <a:cs typeface="Alexandria" pitchFamily="2" charset="-78"/>
              </a:rPr>
              <a:t> </a:t>
            </a:r>
            <a:r>
              <a:rPr lang="ar-SA" dirty="0" err="1">
                <a:solidFill>
                  <a:prstClr val="black"/>
                </a:solidFill>
                <a:latin typeface="Alexandria" pitchFamily="2" charset="-78"/>
                <a:ea typeface="Times New Roman" panose="02020603050405020304" pitchFamily="18" charset="0"/>
                <a:cs typeface="Alexandria" pitchFamily="2" charset="-78"/>
              </a:rPr>
              <a:t>transparently</a:t>
            </a:r>
            <a:r>
              <a:rPr lang="en-US" dirty="0">
                <a:solidFill>
                  <a:prstClr val="black"/>
                </a:solidFill>
                <a:latin typeface="Alexandria" pitchFamily="2" charset="-78"/>
                <a:ea typeface="Times New Roman" panose="02020603050405020304" pitchFamily="18" charset="0"/>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a:p>
            <a:pPr marL="173038" lvl="0" indent="-173038">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express the researcher as an idea that provokes the mind of the researcher.</a:t>
            </a:r>
            <a:endParaRPr lang="en-US"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Be concise and non-meaningful.</a:t>
            </a:r>
            <a:endParaRPr lang="en-US" dirty="0">
              <a:solidFill>
                <a:prstClr val="black"/>
              </a:solidFill>
              <a:latin typeface="Alexandria" pitchFamily="2" charset="-78"/>
              <a:ea typeface="Calibri" panose="020F0502020204030204" pitchFamily="34" charset="0"/>
              <a:cs typeface="Alexandria" pitchFamily="2" charset="-78"/>
            </a:endParaRPr>
          </a:p>
          <a:p>
            <a:pPr lvl="0">
              <a:lnSpc>
                <a:spcPct val="200000"/>
              </a:lnSpc>
            </a:pPr>
            <a:r>
              <a:rPr lang="en-US" dirty="0">
                <a:solidFill>
                  <a:prstClr val="black"/>
                </a:solidFill>
                <a:latin typeface="Alexandria" pitchFamily="2" charset="-78"/>
                <a:ea typeface="Times New Roman" panose="02020603050405020304" pitchFamily="18" charset="0"/>
                <a:cs typeface="Alexandria" pitchFamily="2" charset="-78"/>
              </a:rPr>
              <a:t>- To be a new and non-duplicate title for previous studies</a:t>
            </a:r>
            <a:r>
              <a:rPr lang="en-US" dirty="0" smtClean="0">
                <a:solidFill>
                  <a:prstClr val="black"/>
                </a:solidFill>
                <a:latin typeface="Alexandria" pitchFamily="2" charset="-78"/>
                <a:ea typeface="Times New Roman" panose="02020603050405020304" pitchFamily="18" charset="0"/>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8957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5717"/>
          </a:xfrm>
          <a:prstGeom prst="rect">
            <a:avLst/>
          </a:prstGeom>
          <a:noFill/>
        </p:spPr>
        <p:txBody>
          <a:bodyPr wrap="square" rtlCol="0">
            <a:spAutoFit/>
          </a:bodyPr>
          <a:lstStyle/>
          <a:p>
            <a:pPr algn="ctr"/>
            <a:r>
              <a:rPr lang="en-US" sz="2000" b="1" dirty="0">
                <a:latin typeface="Alexandria" pitchFamily="2" charset="-78"/>
                <a:cs typeface="Alexandria" pitchFamily="2" charset="-78"/>
              </a:rPr>
              <a:t>The Introduction</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To introduce the project's subject matter.</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Expanding on the reasons for selecting this particular topic.</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Providing historical context for the project's concept.</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Emphasizing the study's significance and its relevance to society.</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Structure the plan </a:t>
            </a:r>
            <a:r>
              <a:rPr lang="ar-SA" sz="1600" dirty="0" err="1">
                <a:solidFill>
                  <a:prstClr val="black"/>
                </a:solidFill>
                <a:latin typeface="Alexandria" pitchFamily="2" charset="-78"/>
                <a:ea typeface="Times New Roman" panose="02020603050405020304" pitchFamily="18" charset="0"/>
                <a:cs typeface="Alexandria" pitchFamily="2" charset="-78"/>
              </a:rPr>
              <a:t>progressively</a:t>
            </a:r>
            <a:r>
              <a:rPr lang="en-US" sz="1600" dirty="0">
                <a:solidFill>
                  <a:prstClr val="black"/>
                </a:solidFill>
                <a:latin typeface="Alexandria" pitchFamily="2" charset="-78"/>
                <a:ea typeface="Times New Roman" panose="02020603050405020304" pitchFamily="18" charset="0"/>
                <a:cs typeface="Alexandria" pitchFamily="2" charset="-78"/>
              </a:rPr>
              <a:t>, from broad to specific.</a:t>
            </a:r>
            <a:endParaRPr lang="en-US" sz="1600" dirty="0">
              <a:solidFill>
                <a:prstClr val="black"/>
              </a:solidFill>
              <a:latin typeface="Alexandria" pitchFamily="2" charset="-78"/>
              <a:ea typeface="Calibri" panose="020F0502020204030204" pitchFamily="34" charset="0"/>
              <a:cs typeface="Alexandria" pitchFamily="2" charset="-78"/>
            </a:endParaRPr>
          </a:p>
          <a:p>
            <a:pPr lvl="0"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Describing the issue and connecting it to existing knowledge.</a:t>
            </a:r>
            <a:endParaRPr lang="en-US" sz="1600" dirty="0">
              <a:solidFill>
                <a:prstClr val="black"/>
              </a:solidFill>
              <a:latin typeface="Alexandria" pitchFamily="2" charset="-78"/>
              <a:ea typeface="Calibri" panose="020F0502020204030204" pitchFamily="34" charset="0"/>
              <a:cs typeface="Alexandria" pitchFamily="2" charset="-78"/>
            </a:endParaRPr>
          </a:p>
          <a:p>
            <a:pPr marL="119063" lvl="0" indent="-119063" algn="just">
              <a:lnSpc>
                <a:spcPct val="115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Drawing connections to prior research in the field to build upon existing perspectives, leverage their insights, and identify emerging data </a:t>
            </a:r>
            <a:r>
              <a:rPr lang="ar-SA" sz="1600" dirty="0" err="1">
                <a:solidFill>
                  <a:prstClr val="black"/>
                </a:solidFill>
                <a:latin typeface="Alexandria" pitchFamily="2" charset="-78"/>
                <a:ea typeface="Times New Roman" panose="02020603050405020304" pitchFamily="18" charset="0"/>
                <a:cs typeface="Alexandria" pitchFamily="2" charset="-78"/>
              </a:rPr>
              <a:t>by</a:t>
            </a:r>
            <a:r>
              <a:rPr lang="ar-SA" sz="1600" dirty="0">
                <a:solidFill>
                  <a:prstClr val="black"/>
                </a:solidFill>
                <a:latin typeface="Alexandria" pitchFamily="2" charset="-78"/>
                <a:ea typeface="Times New Roman" panose="02020603050405020304" pitchFamily="18" charset="0"/>
                <a:cs typeface="Alexandria" pitchFamily="2" charset="-78"/>
              </a:rPr>
              <a:t> </a:t>
            </a:r>
            <a:r>
              <a:rPr lang="ar-SA" sz="1600" dirty="0" err="1">
                <a:solidFill>
                  <a:prstClr val="black"/>
                </a:solidFill>
                <a:latin typeface="Alexandria" pitchFamily="2" charset="-78"/>
                <a:ea typeface="Times New Roman" panose="02020603050405020304" pitchFamily="18" charset="0"/>
                <a:cs typeface="Alexandria" pitchFamily="2" charset="-78"/>
              </a:rPr>
              <a:t>examining</a:t>
            </a:r>
            <a:r>
              <a:rPr lang="en-US" sz="1600" dirty="0">
                <a:solidFill>
                  <a:prstClr val="black"/>
                </a:solidFill>
                <a:latin typeface="Alexandria" pitchFamily="2" charset="-78"/>
                <a:ea typeface="Times New Roman" panose="02020603050405020304" pitchFamily="18" charset="0"/>
                <a:cs typeface="Alexandria" pitchFamily="2" charset="-78"/>
              </a:rPr>
              <a:t> previous studies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83963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554819"/>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Importance of the study</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a:lnSpc>
                <a:spcPct val="200000"/>
              </a:lnSpc>
              <a:spcAft>
                <a:spcPts val="1000"/>
              </a:spcAft>
            </a:pPr>
            <a:r>
              <a:rPr lang="en-US" sz="1600" b="1" i="1" dirty="0">
                <a:latin typeface="Alexandria" pitchFamily="2" charset="-78"/>
                <a:ea typeface="Times New Roman" panose="02020603050405020304" pitchFamily="18" charset="0"/>
                <a:cs typeface="Alexandria" pitchFamily="2" charset="-78"/>
              </a:rPr>
              <a:t>The following aspects of significance should be addressed:</a:t>
            </a:r>
            <a:endParaRPr lang="en-US" sz="1600" b="1"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Clearly articulate the theoretical significance.</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Clearly outline the anticipated practical significance.</a:t>
            </a:r>
            <a:endParaRPr lang="en-US" sz="1600" dirty="0">
              <a:latin typeface="Alexandria" pitchFamily="2" charset="-78"/>
              <a:ea typeface="Calibri" panose="020F0502020204030204" pitchFamily="34" charset="0"/>
              <a:cs typeface="Alexandria" pitchFamily="2" charset="-78"/>
            </a:endParaRPr>
          </a:p>
          <a:p>
            <a:pPr marL="173038" indent="-173038">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a:t>
            </a:r>
            <a:r>
              <a:rPr lang="ar-SA" sz="1600" dirty="0" err="1">
                <a:latin typeface="Alexandria" pitchFamily="2" charset="-78"/>
                <a:ea typeface="Times New Roman" panose="02020603050405020304" pitchFamily="18" charset="0"/>
                <a:cs typeface="Alexandria" pitchFamily="2" charset="-78"/>
              </a:rPr>
              <a:t>Identify</a:t>
            </a:r>
            <a:r>
              <a:rPr lang="en-US" sz="1600" dirty="0">
                <a:latin typeface="Alexandria" pitchFamily="2" charset="-78"/>
                <a:ea typeface="Times New Roman" panose="02020603050405020304" pitchFamily="18" charset="0"/>
                <a:cs typeface="Alexandria" pitchFamily="2" charset="-78"/>
              </a:rPr>
              <a:t> the individuals or entities that will benefit from the study's findings and specify the domains of this benefit.</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62841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683060"/>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Study Questions</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a:lnSpc>
                <a:spcPct val="200000"/>
              </a:lnSpc>
              <a:spcAft>
                <a:spcPts val="1000"/>
              </a:spcAft>
            </a:pPr>
            <a:r>
              <a:rPr lang="en-US" sz="1600" b="1" i="1" dirty="0">
                <a:latin typeface="Alexandria" pitchFamily="2" charset="-78"/>
                <a:ea typeface="Times New Roman" panose="02020603050405020304" pitchFamily="18" charset="0"/>
                <a:cs typeface="Alexandria" pitchFamily="2" charset="-78"/>
              </a:rPr>
              <a:t>The following aspects of significance should be addressed:</a:t>
            </a:r>
            <a:endParaRPr lang="en-US" sz="1600" b="1"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Clarify the main question that the study seeks to answer.</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Clarify the sub-questions of the study.</a:t>
            </a:r>
            <a:endParaRPr lang="en-US" sz="1600" dirty="0">
              <a:latin typeface="Alexandria" pitchFamily="2" charset="-78"/>
              <a:ea typeface="Calibri" panose="020F0502020204030204" pitchFamily="34" charset="0"/>
              <a:cs typeface="Alexandria" pitchFamily="2" charset="-78"/>
            </a:endParaRPr>
          </a:p>
          <a:p>
            <a:pPr rtl="1">
              <a:lnSpc>
                <a:spcPct val="200000"/>
              </a:lnSpc>
              <a:spcAft>
                <a:spcPts val="1000"/>
              </a:spcAft>
            </a:pPr>
            <a:r>
              <a:rPr lang="en-US" sz="1600" dirty="0">
                <a:latin typeface="Alexandria" pitchFamily="2" charset="-78"/>
                <a:ea typeface="Calibri" panose="020F0502020204030204" pitchFamily="34" charset="0"/>
                <a:cs typeface="Alexandria" pitchFamily="2" charset="-78"/>
              </a:rPr>
              <a:t>- Validate the alignment of the study questions with the research problem.</a:t>
            </a:r>
          </a:p>
          <a:p>
            <a:pPr rtl="1">
              <a:lnSpc>
                <a:spcPct val="200000"/>
              </a:lnSpc>
              <a:spcAft>
                <a:spcPts val="1000"/>
              </a:spcAft>
            </a:pPr>
            <a:r>
              <a:rPr lang="en-US" sz="1600" dirty="0">
                <a:latin typeface="Alexandria" pitchFamily="2" charset="-78"/>
                <a:ea typeface="Calibri" panose="020F0502020204030204" pitchFamily="34" charset="0"/>
                <a:cs typeface="Alexandria" pitchFamily="2" charset="-78"/>
              </a:rPr>
              <a:t>- Highlight that the questions are in accordance with the study's objectives.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75377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062377"/>
          </a:xfrm>
          <a:prstGeom prst="rect">
            <a:avLst/>
          </a:prstGeom>
          <a:noFill/>
        </p:spPr>
        <p:txBody>
          <a:bodyPr wrap="square" rtlCol="0">
            <a:spAutoFit/>
          </a:bodyPr>
          <a:lstStyle/>
          <a:p>
            <a:pPr algn="ctr"/>
            <a:r>
              <a:rPr lang="en-US" sz="2000" b="1" dirty="0">
                <a:latin typeface="Alexandria" pitchFamily="2" charset="-78"/>
                <a:ea typeface="Times New Roman" panose="02020603050405020304" pitchFamily="18" charset="0"/>
                <a:cs typeface="Alexandria" pitchFamily="2" charset="-78"/>
              </a:rPr>
              <a:t>Previous studies and theoretical framework</a:t>
            </a:r>
            <a:endParaRPr lang="en-US" sz="2000" dirty="0">
              <a:latin typeface="Alexandria" pitchFamily="2" charset="-78"/>
              <a:cs typeface="Alexandria" pitchFamily="2" charset="-78"/>
            </a:endParaRPr>
          </a:p>
          <a:p>
            <a:pPr algn="ctr"/>
            <a:endParaRPr lang="en-US" sz="2000" b="1" dirty="0">
              <a:latin typeface="Alexandria" pitchFamily="2" charset="-78"/>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Start from where others have ended.</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Obtain sufficient and accurate data and information.</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Start in terms of the results of the previous studies.</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Avoid the cons of those studies.</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69721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83694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Theoretical premises of the study</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Theory and research are interdependent, as theory represents a consolidation of knowledge and the outcome of scientific inquiry.</a:t>
            </a: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 With scientific research, theories would evolve and have the opportunity to validate their hypotheses. </a:t>
            </a:r>
          </a:p>
          <a:p>
            <a:pPr marL="285750" lvl="0" indent="-285750">
              <a:lnSpc>
                <a:spcPct val="200000"/>
              </a:lnSpc>
              <a:buFont typeface="Arial" panose="020B0604020202020204" pitchFamily="34" charset="0"/>
              <a:buChar char="•"/>
            </a:pPr>
            <a:r>
              <a:rPr lang="en-US" sz="1600" dirty="0">
                <a:solidFill>
                  <a:prstClr val="black"/>
                </a:solidFill>
                <a:latin typeface="Alexandria" pitchFamily="2" charset="-78"/>
                <a:ea typeface="Times New Roman" panose="02020603050405020304" pitchFamily="18" charset="0"/>
                <a:cs typeface="Alexandria" pitchFamily="2" charset="-78"/>
              </a:rPr>
              <a:t>The relationship between theory and research is not one of separation but rather one where theory </a:t>
            </a:r>
            <a:r>
              <a:rPr lang="ar-SA" sz="1600" dirty="0" err="1">
                <a:solidFill>
                  <a:prstClr val="black"/>
                </a:solidFill>
                <a:latin typeface="Alexandria" pitchFamily="2" charset="-78"/>
                <a:ea typeface="Times New Roman" panose="02020603050405020304" pitchFamily="18" charset="0"/>
                <a:cs typeface="Alexandria" pitchFamily="2" charset="-78"/>
              </a:rPr>
              <a:t>underpins</a:t>
            </a:r>
            <a:r>
              <a:rPr lang="en-US" sz="1600" dirty="0">
                <a:solidFill>
                  <a:prstClr val="black"/>
                </a:solidFill>
                <a:latin typeface="Alexandria" pitchFamily="2" charset="-78"/>
                <a:ea typeface="Times New Roman" panose="02020603050405020304" pitchFamily="18" charset="0"/>
                <a:cs typeface="Alexandria" pitchFamily="2" charset="-78"/>
              </a:rPr>
              <a:t> research endeavors.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08332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03608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a:t>
            </a:r>
            <a:r>
              <a:rPr lang="en-US" sz="2000" b="1" dirty="0">
                <a:latin typeface="Alexandria" pitchFamily="2" charset="-78"/>
                <a:cs typeface="Alexandria" pitchFamily="2" charset="-78"/>
              </a:rPr>
              <a:t>Research Methodology</a:t>
            </a:r>
          </a:p>
          <a:p>
            <a:pPr algn="ctr"/>
            <a:endParaRPr lang="en-US" sz="2000" b="1" dirty="0">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Identify the research methodology applied in the study.</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Explain the connection between the curriculum and the study's subject matter.</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Elaborate on the approaches for utilizing both the curriculum and research methods.</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75322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487861"/>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Study Tools</a:t>
            </a:r>
            <a:r>
              <a:rPr lang="en-US" sz="2000" dirty="0">
                <a:latin typeface="Alexandria" pitchFamily="2" charset="-78"/>
                <a:ea typeface="Roboto Light" panose="02000000000000000000" pitchFamily="2" charset="0"/>
                <a:cs typeface="Alexandria" pitchFamily="2" charset="-78"/>
              </a:rPr>
              <a:t> </a:t>
            </a:r>
          </a:p>
          <a:p>
            <a:pPr algn="ctr"/>
            <a:endParaRPr lang="en-US" sz="2000" b="1" dirty="0">
              <a:latin typeface="Alexandria" pitchFamily="2" charset="-78"/>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Recognize the instruments for data collection, ensuring their validity and reliability.</a:t>
            </a:r>
            <a:endParaRPr lang="en-US" sz="1600" dirty="0">
              <a:latin typeface="Alexandria" pitchFamily="2" charset="-78"/>
              <a:ea typeface="Calibri" panose="020F0502020204030204" pitchFamily="34" charset="0"/>
              <a:cs typeface="Alexandria" pitchFamily="2" charset="-78"/>
            </a:endParaRPr>
          </a:p>
          <a:p>
            <a:pPr>
              <a:lnSpc>
                <a:spcPct val="200000"/>
              </a:lnSpc>
              <a:spcAft>
                <a:spcPts val="1000"/>
              </a:spcAft>
            </a:pPr>
            <a:r>
              <a:rPr lang="en-US" sz="1600" dirty="0">
                <a:latin typeface="Alexandria" pitchFamily="2" charset="-78"/>
                <a:ea typeface="Times New Roman" panose="02020603050405020304" pitchFamily="18" charset="0"/>
                <a:cs typeface="Alexandria" pitchFamily="2" charset="-78"/>
              </a:rPr>
              <a:t>- Specify the tools employed for data analysis.</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34106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54364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 Study Limitation</a:t>
            </a:r>
            <a:endParaRPr lang="en-US" sz="2000" b="1" dirty="0">
              <a:latin typeface="Alexandria" pitchFamily="2" charset="-78"/>
              <a:cs typeface="Alexandria" pitchFamily="2" charset="-78"/>
            </a:endParaRPr>
          </a:p>
          <a:p>
            <a:pPr algn="ctr"/>
            <a:endParaRPr lang="en-US" sz="2000" b="1" dirty="0">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Scope of the Study. </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Researcher Bias.</a:t>
            </a:r>
            <a:endParaRPr lang="en-US" sz="1600" dirty="0">
              <a:solidFill>
                <a:prstClr val="black"/>
              </a:solidFill>
              <a:latin typeface="Alexandria" pitchFamily="2" charset="-78"/>
              <a:ea typeface="Calibri" panose="020F0502020204030204" pitchFamily="34" charset="0"/>
              <a:cs typeface="Alexandria" pitchFamily="2" charset="-78"/>
            </a:endParaRPr>
          </a:p>
          <a:p>
            <a:pPr lvl="0">
              <a:lnSpc>
                <a:spcPct val="20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 Time Constraints</a:t>
            </a:r>
            <a:r>
              <a:rPr lang="en-US" sz="1600" dirty="0" smtClean="0">
                <a:solidFill>
                  <a:prstClr val="black"/>
                </a:solidFill>
                <a:latin typeface="Alexandria" pitchFamily="2" charset="-78"/>
                <a:ea typeface="Times New Roman" panose="02020603050405020304" pitchFamily="18" charset="0"/>
                <a:cs typeface="Alexandria" pitchFamily="2" charset="-78"/>
              </a:rPr>
              <a:t>.</a:t>
            </a:r>
            <a:r>
              <a:rPr lang="en-US" sz="1600" dirty="0" smtClean="0">
                <a:latin typeface="Alexandria" pitchFamily="2" charset="-78"/>
                <a:ea typeface="Times New Roman" panose="02020603050405020304" pitchFamily="18" charset="0"/>
                <a:cs typeface="Alexandria" pitchFamily="2" charset="-78"/>
              </a:rPr>
              <a:t>.</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64116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86274"/>
          </a:xfrm>
          <a:prstGeom prst="rect">
            <a:avLst/>
          </a:prstGeom>
          <a:noFill/>
        </p:spPr>
        <p:txBody>
          <a:bodyPr wrap="square" rtlCol="0">
            <a:spAutoFit/>
          </a:bodyPr>
          <a:lstStyle/>
          <a:p>
            <a:pPr algn="ctr">
              <a:lnSpc>
                <a:spcPct val="115000"/>
              </a:lnSpc>
              <a:spcAft>
                <a:spcPts val="1000"/>
              </a:spcAft>
            </a:pPr>
            <a:r>
              <a:rPr lang="en-US" sz="2000" b="1" u="sng" dirty="0">
                <a:solidFill>
                  <a:schemeClr val="accent1"/>
                </a:solidFill>
                <a:latin typeface="Alexandria" pitchFamily="2" charset="-78"/>
                <a:ea typeface="Times New Roman" panose="02020603050405020304" pitchFamily="18" charset="0"/>
                <a:cs typeface="Alexandria" pitchFamily="2" charset="-78"/>
              </a:rPr>
              <a:t>Second Part</a:t>
            </a:r>
            <a:endParaRPr lang="en-US" sz="2000" u="sng" dirty="0">
              <a:solidFill>
                <a:schemeClr val="accent1"/>
              </a:solidFill>
              <a:latin typeface="Alexandria" pitchFamily="2" charset="-78"/>
              <a:ea typeface="Calibri" panose="020F0502020204030204" pitchFamily="34" charset="0"/>
              <a:cs typeface="Alexandria" pitchFamily="2" charset="-78"/>
            </a:endParaRPr>
          </a:p>
          <a:p>
            <a:pPr algn="ctr">
              <a:lnSpc>
                <a:spcPct val="115000"/>
              </a:lnSpc>
              <a:spcAft>
                <a:spcPts val="1000"/>
              </a:spcAft>
            </a:pPr>
            <a:r>
              <a:rPr lang="en-US" b="1" dirty="0">
                <a:latin typeface="Alexandria" pitchFamily="2" charset="-78"/>
                <a:ea typeface="Times New Roman" panose="02020603050405020304" pitchFamily="18" charset="0"/>
                <a:cs typeface="Alexandria" pitchFamily="2" charset="-78"/>
              </a:rPr>
              <a:t>Formal rules for organizing and directing the graduation project</a:t>
            </a:r>
          </a:p>
          <a:p>
            <a:pPr algn="ctr"/>
            <a:endParaRPr lang="en-US" sz="1000" b="1" dirty="0">
              <a:latin typeface="Alexandria" pitchFamily="2" charset="-78"/>
              <a:cs typeface="Alexandria" pitchFamily="2" charset="-78"/>
            </a:endParaRPr>
          </a:p>
          <a:p>
            <a:pPr>
              <a:lnSpc>
                <a:spcPct val="150000"/>
              </a:lnSpc>
              <a:spcAft>
                <a:spcPts val="1000"/>
              </a:spcAft>
            </a:pPr>
            <a:r>
              <a:rPr lang="en-US" sz="1600" b="1" u="sng" dirty="0">
                <a:latin typeface="Alexandria" pitchFamily="2" charset="-78"/>
                <a:ea typeface="Times New Roman" panose="02020603050405020304" pitchFamily="18" charset="0"/>
                <a:cs typeface="Alexandria" pitchFamily="2" charset="-78"/>
              </a:rPr>
              <a:t>The general framework for writing the graduation project.</a:t>
            </a:r>
            <a:endParaRPr lang="en-US" sz="1600" b="1" u="sng"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Graduation project contents.</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Part one: the introduction.</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The second part is the theoretical framework of the study.</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Third part: The practical study and its methodological procedure.</a:t>
            </a:r>
            <a:endParaRPr lang="en-US" sz="1600" dirty="0">
              <a:latin typeface="Alexandria" pitchFamily="2" charset="-78"/>
              <a:ea typeface="Calibri" panose="020F0502020204030204" pitchFamily="34"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 Fourth Part: The appendix of the study.</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190762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724096"/>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lvl="0">
              <a:lnSpc>
                <a:spcPct val="150000"/>
              </a:lnSpc>
              <a:spcAft>
                <a:spcPts val="1000"/>
              </a:spcAft>
            </a:pPr>
            <a:r>
              <a:rPr lang="en-US" sz="1600" dirty="0">
                <a:solidFill>
                  <a:prstClr val="black"/>
                </a:solidFill>
                <a:latin typeface="Alexandria" pitchFamily="2" charset="-78"/>
                <a:ea typeface="Times New Roman" panose="02020603050405020304" pitchFamily="18" charset="0"/>
                <a:cs typeface="Alexandria" pitchFamily="2" charset="-78"/>
              </a:rPr>
              <a:t>The student must follow </a:t>
            </a:r>
            <a:r>
              <a:rPr lang="en-US" sz="1600" b="1" dirty="0">
                <a:solidFill>
                  <a:prstClr val="black"/>
                </a:solidFill>
                <a:latin typeface="Alexandria" pitchFamily="2" charset="-78"/>
                <a:ea typeface="Times New Roman" panose="02020603050405020304" pitchFamily="18" charset="0"/>
                <a:cs typeface="Alexandria" pitchFamily="2" charset="-78"/>
              </a:rPr>
              <a:t>academic guidelines </a:t>
            </a:r>
            <a:r>
              <a:rPr lang="en-US" sz="1600" dirty="0">
                <a:solidFill>
                  <a:prstClr val="black"/>
                </a:solidFill>
                <a:latin typeface="Alexandria" pitchFamily="2" charset="-78"/>
                <a:ea typeface="Times New Roman" panose="02020603050405020304" pitchFamily="18" charset="0"/>
                <a:cs typeface="Alexandria" pitchFamily="2" charset="-78"/>
              </a:rPr>
              <a:t>when writing the report, including the proper inclusion and scientific formatting of references.</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When writing the scientific material for the project, the student shall commit to using the scientific language “concepts, terms, definitions, quotations</a:t>
            </a:r>
            <a:r>
              <a:rPr lang="ar-SA" sz="1600" dirty="0">
                <a:solidFill>
                  <a:prstClr val="black"/>
                </a:solidFill>
                <a:latin typeface="Alexandria" pitchFamily="2" charset="-78"/>
                <a:ea typeface="Times New Roman" panose="02020603050405020304" pitchFamily="18" charset="0"/>
                <a:cs typeface="Alexandria" pitchFamily="2" charset="-78"/>
              </a:rPr>
              <a:t>,</a:t>
            </a:r>
            <a:r>
              <a:rPr lang="en-US" sz="1600" dirty="0">
                <a:solidFill>
                  <a:prstClr val="black"/>
                </a:solidFill>
                <a:latin typeface="Alexandria" pitchFamily="2" charset="-78"/>
                <a:ea typeface="Times New Roman" panose="02020603050405020304" pitchFamily="18" charset="0"/>
                <a:cs typeface="Alexandria" pitchFamily="2" charset="-78"/>
              </a:rPr>
              <a:t> and theories</a:t>
            </a:r>
            <a:r>
              <a:rPr lang="ar-SA" sz="1600" dirty="0">
                <a:solidFill>
                  <a:prstClr val="black"/>
                </a:solidFill>
                <a:latin typeface="Alexandria" pitchFamily="2" charset="-78"/>
                <a:ea typeface="Times New Roman" panose="02020603050405020304" pitchFamily="18" charset="0"/>
                <a:cs typeface="Alexandria" pitchFamily="2" charset="-78"/>
              </a:rPr>
              <a:t>.”</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titles should be consistent with the specialization and the subject of the study, as well as translated into Arabic and English</a:t>
            </a:r>
            <a:r>
              <a:rPr lang="en-US" sz="1600" dirty="0" smtClean="0">
                <a:solidFill>
                  <a:prstClr val="black"/>
                </a:solidFill>
                <a:latin typeface="Alexandria" pitchFamily="2" charset="-78"/>
                <a:ea typeface="Times New Roman" panose="02020603050405020304" pitchFamily="18" charset="0"/>
                <a:cs typeface="Alexandria" pitchFamily="2" charset="-78"/>
              </a:rPr>
              <a:t>.</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02562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965188"/>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dirty="0">
              <a:latin typeface="Alexandria" pitchFamily="2" charset="-78"/>
              <a:ea typeface="Calibri" panose="020F0502020204030204" pitchFamily="34" charset="0"/>
              <a:cs typeface="Alexandria" pitchFamily="2" charset="-78"/>
            </a:endParaRPr>
          </a:p>
          <a:p>
            <a:pPr algn="ctr"/>
            <a:endParaRPr lang="en-US" sz="2000" b="1" dirty="0">
              <a:latin typeface="Alexandria" pitchFamily="2" charset="-78"/>
              <a:cs typeface="Alexandria" pitchFamily="2" charset="-78"/>
            </a:endParaRP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study can be written in </a:t>
            </a:r>
            <a:r>
              <a:rPr lang="en-US" sz="1600" b="1" u="sng" dirty="0">
                <a:solidFill>
                  <a:prstClr val="black"/>
                </a:solidFill>
                <a:latin typeface="Alexandria" pitchFamily="2" charset="-78"/>
                <a:ea typeface="Times New Roman" panose="02020603050405020304" pitchFamily="18" charset="0"/>
                <a:cs typeface="Alexandria" pitchFamily="2" charset="-78"/>
              </a:rPr>
              <a:t>Arabic or English</a:t>
            </a:r>
            <a:r>
              <a:rPr lang="en-US" sz="1600" dirty="0">
                <a:solidFill>
                  <a:prstClr val="black"/>
                </a:solidFill>
                <a:latin typeface="Alexandria" pitchFamily="2" charset="-78"/>
                <a:ea typeface="Times New Roman" panose="02020603050405020304" pitchFamily="18" charset="0"/>
                <a:cs typeface="Alexandria" pitchFamily="2" charset="-78"/>
              </a:rPr>
              <a:t>, and it should be written in a proper language to avoid any grammatical or spelling errors.</a:t>
            </a: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Calibri" panose="020F0502020204030204" pitchFamily="34" charset="0"/>
                <a:cs typeface="Alexandria" pitchFamily="2" charset="-78"/>
              </a:rPr>
              <a:t>Students must use one of the recognized academic writing styles, such as APA (American Psychological Association), MLA (Modern Language Association), Chicago, and others, focus on formatting, citations, and references rather than font choices.</a:t>
            </a:r>
            <a:endParaRPr lang="en-US" sz="1400" kern="1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48664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26783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b="1" dirty="0" smtClean="0">
              <a:latin typeface="Alexandria" pitchFamily="2" charset="-78"/>
              <a:ea typeface="Times New Roman" panose="02020603050405020304" pitchFamily="18" charset="0"/>
              <a:cs typeface="Alexandria" pitchFamily="2" charset="-78"/>
            </a:endParaRPr>
          </a:p>
          <a:p>
            <a:pPr algn="ctr">
              <a:lnSpc>
                <a:spcPct val="115000"/>
              </a:lnSpc>
              <a:spcAft>
                <a:spcPts val="1000"/>
              </a:spcAft>
            </a:pPr>
            <a:endParaRPr lang="en-US" sz="1100" dirty="0">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To ensure that all sources are fully documented in the project's reference list</a:t>
            </a:r>
            <a:r>
              <a:rPr lang="ar-SA" sz="1600" dirty="0">
                <a:solidFill>
                  <a:prstClr val="black"/>
                </a:solidFill>
                <a:latin typeface="Alexandria" pitchFamily="2" charset="-78"/>
                <a:ea typeface="Times New Roman" panose="02020603050405020304" pitchFamily="18" charset="0"/>
                <a:cs typeface="Alexandria" pitchFamily="2" charset="-78"/>
              </a:rPr>
              <a:t> </a:t>
            </a:r>
            <a:r>
              <a:rPr lang="ar-SA" sz="1600" dirty="0" err="1">
                <a:solidFill>
                  <a:prstClr val="black"/>
                </a:solidFill>
                <a:latin typeface="Alexandria" pitchFamily="2" charset="-78"/>
                <a:ea typeface="Times New Roman" panose="02020603050405020304" pitchFamily="18" charset="0"/>
                <a:cs typeface="Alexandria" pitchFamily="2" charset="-78"/>
              </a:rPr>
              <a:t>and</a:t>
            </a:r>
            <a:r>
              <a:rPr lang="en-US" sz="1600" dirty="0">
                <a:solidFill>
                  <a:prstClr val="black"/>
                </a:solidFill>
                <a:latin typeface="Alexandria" pitchFamily="2" charset="-78"/>
                <a:ea typeface="Times New Roman" panose="02020603050405020304" pitchFamily="18" charset="0"/>
                <a:cs typeface="Alexandria" pitchFamily="2" charset="-78"/>
              </a:rPr>
              <a:t> having identifying references in the main body of the text.</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References should be grouped at the end of the project and in order of precedence or alphabetical order.</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All the appendixes that were used in the practical application, from the tools of data collection and the list of arbitrators for those tools or correspondence with the institutions in which the application was applied, should be included</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1072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3856825"/>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b="1" dirty="0" smtClean="0">
              <a:latin typeface="Alexandria" pitchFamily="2" charset="-78"/>
              <a:ea typeface="Times New Roman" panose="02020603050405020304" pitchFamily="18" charset="0"/>
              <a:cs typeface="Alexandria" pitchFamily="2" charset="-78"/>
            </a:endParaRPr>
          </a:p>
          <a:p>
            <a:pPr algn="ctr">
              <a:lnSpc>
                <a:spcPct val="115000"/>
              </a:lnSpc>
              <a:spcAft>
                <a:spcPts val="1000"/>
              </a:spcAft>
            </a:pPr>
            <a:endParaRPr lang="en-US" sz="2000" b="1" dirty="0" smtClean="0">
              <a:latin typeface="Alexandria" pitchFamily="2" charset="-78"/>
              <a:ea typeface="Times New Roman" panose="02020603050405020304" pitchFamily="18" charset="0"/>
              <a:cs typeface="Alexandria" pitchFamily="2" charset="-78"/>
            </a:endParaRPr>
          </a:p>
          <a:p>
            <a:pPr>
              <a:lnSpc>
                <a:spcPct val="150000"/>
              </a:lnSpc>
              <a:spcAft>
                <a:spcPts val="1000"/>
              </a:spcAft>
            </a:pPr>
            <a:r>
              <a:rPr lang="en-US" sz="1600" dirty="0">
                <a:latin typeface="Alexandria" pitchFamily="2" charset="-78"/>
                <a:ea typeface="Times New Roman" panose="02020603050405020304" pitchFamily="18" charset="0"/>
                <a:cs typeface="Alexandria" pitchFamily="2" charset="-78"/>
              </a:rPr>
              <a:t>In the end, the abstract shall be written in </a:t>
            </a:r>
            <a:r>
              <a:rPr lang="en-US" sz="1600" b="1" u="sng" dirty="0">
                <a:latin typeface="Alexandria" pitchFamily="2" charset="-78"/>
                <a:ea typeface="Times New Roman" panose="02020603050405020304" pitchFamily="18" charset="0"/>
                <a:cs typeface="Alexandria" pitchFamily="2" charset="-78"/>
              </a:rPr>
              <a:t>Arabic and English</a:t>
            </a:r>
            <a:r>
              <a:rPr lang="en-US" sz="1600" dirty="0">
                <a:latin typeface="Alexandria" pitchFamily="2" charset="-78"/>
                <a:ea typeface="Times New Roman" panose="02020603050405020304" pitchFamily="18" charset="0"/>
                <a:cs typeface="Alexandria" pitchFamily="2" charset="-78"/>
              </a:rPr>
              <a:t> for each project, regardless of the written language of the project, and it includes at least four main paragraphs, including the following:</a:t>
            </a:r>
            <a:endParaRPr lang="en-US" sz="1600" dirty="0">
              <a:latin typeface="Alexandria" pitchFamily="2" charset="-78"/>
              <a:ea typeface="Calibri" panose="020F0502020204030204" pitchFamily="34" charset="0"/>
              <a:cs typeface="Alexandria" pitchFamily="2" charset="-78"/>
            </a:endParaRPr>
          </a:p>
          <a:p>
            <a:pPr marL="342900" lvl="0" indent="-342900">
              <a:lnSpc>
                <a:spcPct val="150000"/>
              </a:lnSpc>
              <a:spcAft>
                <a:spcPts val="1000"/>
              </a:spcAft>
              <a:buFont typeface="Times New Roman" panose="02020603050405020304" pitchFamily="18" charset="0"/>
              <a:buChar char="-"/>
              <a:tabLst>
                <a:tab pos="285750" algn="l"/>
              </a:tabLst>
            </a:pPr>
            <a:r>
              <a:rPr lang="en-US" sz="1600" dirty="0">
                <a:latin typeface="Alexandria" pitchFamily="2" charset="-78"/>
                <a:ea typeface="Times New Roman" panose="02020603050405020304" pitchFamily="18" charset="0"/>
                <a:cs typeface="Alexandria" pitchFamily="2" charset="-78"/>
              </a:rPr>
              <a:t>The problem of the study, the reason for its selection, and the importance of addressing it on a theoretical and practical level.</a:t>
            </a:r>
            <a:endParaRPr lang="en-US" sz="1600" dirty="0">
              <a:latin typeface="Alexandria" pitchFamily="2" charset="-78"/>
              <a:ea typeface="Calibri" panose="020F0502020204030204" pitchFamily="34" charset="0"/>
              <a:cs typeface="Alexandria" pitchFamily="2" charset="-78"/>
            </a:endParaRPr>
          </a:p>
          <a:p>
            <a:pPr marL="342900" indent="-342900">
              <a:lnSpc>
                <a:spcPct val="150000"/>
              </a:lnSpc>
              <a:spcAft>
                <a:spcPts val="1000"/>
              </a:spcAft>
              <a:buFont typeface="Times New Roman" panose="02020603050405020304" pitchFamily="18" charset="0"/>
              <a:buChar char="-"/>
              <a:tabLst>
                <a:tab pos="285750" algn="l"/>
              </a:tabLst>
            </a:pPr>
            <a:r>
              <a:rPr lang="en-US" sz="1600" dirty="0">
                <a:latin typeface="Alexandria" pitchFamily="2" charset="-78"/>
                <a:ea typeface="Times New Roman" panose="02020603050405020304" pitchFamily="18" charset="0"/>
                <a:cs typeface="Alexandria" pitchFamily="2" charset="-78"/>
              </a:rPr>
              <a:t>The type of study, its scope, methodology, and the research tools relied upon to achieve its objectives.</a:t>
            </a:r>
            <a:endParaRPr lang="en-US" sz="16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9455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2461571"/>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Times New Roman" panose="02020603050405020304" pitchFamily="18" charset="0"/>
                <a:cs typeface="Alexandria" pitchFamily="2" charset="-78"/>
              </a:rPr>
              <a:t>General framework for writing the graduation project </a:t>
            </a:r>
            <a:endParaRPr lang="en-US" sz="2000" b="1" dirty="0" smtClean="0">
              <a:latin typeface="Alexandria" pitchFamily="2" charset="-78"/>
              <a:ea typeface="Times New Roman" panose="02020603050405020304" pitchFamily="18" charset="0"/>
              <a:cs typeface="Alexandria" pitchFamily="2" charset="-78"/>
            </a:endParaRPr>
          </a:p>
          <a:p>
            <a:pPr algn="ctr">
              <a:lnSpc>
                <a:spcPct val="115000"/>
              </a:lnSpc>
              <a:spcAft>
                <a:spcPts val="1000"/>
              </a:spcAft>
            </a:pPr>
            <a:endParaRPr lang="en-US" sz="2000" b="1" dirty="0" smtClean="0">
              <a:latin typeface="Alexandria" pitchFamily="2" charset="-78"/>
              <a:ea typeface="Times New Roman" panose="02020603050405020304" pitchFamily="18" charset="0"/>
              <a:cs typeface="Alexandria" pitchFamily="2" charset="-78"/>
            </a:endParaRPr>
          </a:p>
          <a:p>
            <a:pPr marL="342900" lvl="0" indent="-342900">
              <a:lnSpc>
                <a:spcPct val="200000"/>
              </a:lnSpc>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most important results of the project that can be used.</a:t>
            </a:r>
            <a:endParaRPr lang="en-US" sz="1600" dirty="0">
              <a:solidFill>
                <a:prstClr val="black"/>
              </a:solidFill>
              <a:latin typeface="Alexandria" pitchFamily="2" charset="-78"/>
              <a:ea typeface="Calibri" panose="020F0502020204030204" pitchFamily="34" charset="0"/>
              <a:cs typeface="Alexandria" pitchFamily="2" charset="-78"/>
            </a:endParaRPr>
          </a:p>
          <a:p>
            <a:pPr marL="342900" lvl="0" indent="-342900">
              <a:lnSpc>
                <a:spcPct val="200000"/>
              </a:lnSpc>
              <a:spcAft>
                <a:spcPts val="1000"/>
              </a:spcAft>
              <a:buFont typeface="Times New Roman" panose="02020603050405020304" pitchFamily="18" charset="0"/>
              <a:buChar char="-"/>
              <a:tabLst>
                <a:tab pos="285750" algn="l"/>
              </a:tabLst>
            </a:pPr>
            <a:r>
              <a:rPr lang="en-US" sz="1600" dirty="0">
                <a:solidFill>
                  <a:prstClr val="black"/>
                </a:solidFill>
                <a:latin typeface="Alexandria" pitchFamily="2" charset="-78"/>
                <a:ea typeface="Times New Roman" panose="02020603050405020304" pitchFamily="18" charset="0"/>
                <a:cs typeface="Alexandria" pitchFamily="2" charset="-78"/>
              </a:rPr>
              <a:t>The significance of the results and the possibility of applying them practically, in addition to the professional proposal.</a:t>
            </a:r>
            <a:endParaRPr lang="en-US" sz="16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213796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93172122"/>
              </p:ext>
            </p:extLst>
          </p:nvPr>
        </p:nvGraphicFramePr>
        <p:xfrm>
          <a:off x="2066306" y="2101932"/>
          <a:ext cx="8217725" cy="4049486"/>
        </p:xfrm>
        <a:graphic>
          <a:graphicData uri="http://schemas.openxmlformats.org/drawingml/2006/table">
            <a:tbl>
              <a:tblPr firstRow="1" firstCol="1" bandRow="1">
                <a:tableStyleId>{5C22544A-7EE6-4342-B048-85BDC9FD1C3A}</a:tableStyleId>
              </a:tblPr>
              <a:tblGrid>
                <a:gridCol w="2137751">
                  <a:extLst>
                    <a:ext uri="{9D8B030D-6E8A-4147-A177-3AD203B41FA5}">
                      <a16:colId xmlns:a16="http://schemas.microsoft.com/office/drawing/2014/main" val="3128983800"/>
                    </a:ext>
                  </a:extLst>
                </a:gridCol>
                <a:gridCol w="1456909">
                  <a:extLst>
                    <a:ext uri="{9D8B030D-6E8A-4147-A177-3AD203B41FA5}">
                      <a16:colId xmlns:a16="http://schemas.microsoft.com/office/drawing/2014/main" val="3528977508"/>
                    </a:ext>
                  </a:extLst>
                </a:gridCol>
                <a:gridCol w="1799710">
                  <a:extLst>
                    <a:ext uri="{9D8B030D-6E8A-4147-A177-3AD203B41FA5}">
                      <a16:colId xmlns:a16="http://schemas.microsoft.com/office/drawing/2014/main" val="3625022427"/>
                    </a:ext>
                  </a:extLst>
                </a:gridCol>
                <a:gridCol w="2823355">
                  <a:extLst>
                    <a:ext uri="{9D8B030D-6E8A-4147-A177-3AD203B41FA5}">
                      <a16:colId xmlns:a16="http://schemas.microsoft.com/office/drawing/2014/main" val="1300847801"/>
                    </a:ext>
                  </a:extLst>
                </a:gridCol>
              </a:tblGrid>
              <a:tr h="368136">
                <a:tc gridSpan="2">
                  <a:txBody>
                    <a:bodyPr/>
                    <a:lstStyle/>
                    <a:p>
                      <a:pPr marL="0" marR="0" algn="ctr">
                        <a:lnSpc>
                          <a:spcPct val="107000"/>
                        </a:lnSpc>
                        <a:spcBef>
                          <a:spcPts val="0"/>
                        </a:spcBef>
                        <a:spcAft>
                          <a:spcPts val="0"/>
                        </a:spcAft>
                      </a:pPr>
                      <a:r>
                        <a:rPr lang="ar-SA" sz="1800" dirty="0">
                          <a:effectLst/>
                        </a:rPr>
                        <a:t>يوم </a:t>
                      </a:r>
                      <a:r>
                        <a:rPr lang="ar-SY" sz="1800" dirty="0" smtClean="0">
                          <a:effectLst/>
                        </a:rPr>
                        <a:t>الأحد/</a:t>
                      </a:r>
                      <a:r>
                        <a:rPr lang="ar-SA" sz="1800" dirty="0" smtClean="0">
                          <a:effectLst/>
                        </a:rPr>
                        <a:t> </a:t>
                      </a:r>
                      <a:r>
                        <a:rPr lang="ar-SA" sz="1800" dirty="0">
                          <a:effectLst/>
                        </a:rPr>
                        <a:t>الساعة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rtl="1">
                        <a:lnSpc>
                          <a:spcPct val="107000"/>
                        </a:lnSpc>
                        <a:spcBef>
                          <a:spcPts val="0"/>
                        </a:spcBef>
                        <a:spcAft>
                          <a:spcPts val="0"/>
                        </a:spcAft>
                      </a:pPr>
                      <a:r>
                        <a:rPr lang="ar-SA" sz="1800">
                          <a:effectLst/>
                        </a:rPr>
                        <a:t>الاسبوع</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a:effectLst/>
                        </a:rPr>
                        <a:t>حلقة النقاش</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91433309"/>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Y" sz="1800" dirty="0" smtClean="0">
                          <a:effectLst/>
                        </a:rPr>
                        <a:t>الأسبوع</a:t>
                      </a:r>
                      <a:r>
                        <a:rPr lang="ar-SY" sz="1800" baseline="0" dirty="0" smtClean="0">
                          <a:effectLst/>
                        </a:rPr>
                        <a:t> الثاني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smtClean="0">
                          <a:effectLst/>
                        </a:rPr>
                        <a:t>ا</a:t>
                      </a:r>
                      <a:r>
                        <a:rPr lang="ar-SY" sz="1800" dirty="0" err="1" smtClean="0">
                          <a:effectLst/>
                        </a:rPr>
                        <a:t>لسيمينار</a:t>
                      </a:r>
                      <a:r>
                        <a:rPr lang="ar-SY" sz="1800" baseline="0" dirty="0" smtClean="0">
                          <a:effectLst/>
                        </a:rPr>
                        <a:t> البحثي الأول</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88965272"/>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a:t>
                      </a:r>
                      <a:r>
                        <a:rPr lang="ar-SA" sz="1800" dirty="0" err="1" smtClean="0">
                          <a:effectLst/>
                        </a:rPr>
                        <a:t>الثا</a:t>
                      </a:r>
                      <a:r>
                        <a:rPr lang="ar-SY" sz="1800" dirty="0" smtClean="0">
                          <a:effectLst/>
                        </a:rPr>
                        <a:t>لث</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smtClean="0">
                          <a:effectLst/>
                        </a:rPr>
                        <a:t>ا</a:t>
                      </a:r>
                      <a:r>
                        <a:rPr lang="ar-SY" sz="1800" dirty="0" err="1" smtClean="0">
                          <a:effectLst/>
                        </a:rPr>
                        <a:t>لسيمينار</a:t>
                      </a:r>
                      <a:r>
                        <a:rPr lang="ar-SY" sz="1800" baseline="0" dirty="0" smtClean="0">
                          <a:effectLst/>
                        </a:rPr>
                        <a:t> البحثي الثاني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384921511"/>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a:t>
                      </a:r>
                      <a:r>
                        <a:rPr lang="ar-SA" sz="1800" dirty="0" smtClean="0">
                          <a:effectLst/>
                        </a:rPr>
                        <a:t>ال</a:t>
                      </a:r>
                      <a:r>
                        <a:rPr lang="ar-SY" sz="1800" dirty="0" smtClean="0">
                          <a:effectLst/>
                        </a:rPr>
                        <a:t>خامس</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smtClean="0">
                          <a:effectLst/>
                        </a:rPr>
                        <a:t>ا</a:t>
                      </a:r>
                      <a:r>
                        <a:rPr lang="ar-SY" sz="1800" dirty="0" err="1" smtClean="0">
                          <a:effectLst/>
                        </a:rPr>
                        <a:t>لسيمينار</a:t>
                      </a:r>
                      <a:r>
                        <a:rPr lang="ar-SY" sz="1800" baseline="0" dirty="0" smtClean="0">
                          <a:effectLst/>
                        </a:rPr>
                        <a:t> البحثي الثالث</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53843132"/>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a:t>
                      </a:r>
                      <a:r>
                        <a:rPr lang="ar-SA" sz="1800" dirty="0" smtClean="0">
                          <a:effectLst/>
                        </a:rPr>
                        <a:t>الس</a:t>
                      </a:r>
                      <a:r>
                        <a:rPr lang="ar-SY" sz="1800" dirty="0" smtClean="0">
                          <a:effectLst/>
                        </a:rPr>
                        <a:t>ابع</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smtClean="0">
                          <a:effectLst/>
                        </a:rPr>
                        <a:t>ا</a:t>
                      </a:r>
                      <a:r>
                        <a:rPr lang="ar-SY" sz="1800" dirty="0" err="1" smtClean="0">
                          <a:effectLst/>
                        </a:rPr>
                        <a:t>لسيمينار</a:t>
                      </a:r>
                      <a:r>
                        <a:rPr lang="ar-SY" sz="1800" baseline="0" dirty="0" smtClean="0">
                          <a:effectLst/>
                        </a:rPr>
                        <a:t> البحثي الرابع</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95348699"/>
                  </a:ext>
                </a:extLst>
              </a:tr>
              <a:tr h="736270">
                <a:tc>
                  <a:txBody>
                    <a:bodyPr/>
                    <a:lstStyle/>
                    <a:p>
                      <a:pPr marL="0" marR="0" rtl="1">
                        <a:lnSpc>
                          <a:spcPct val="107000"/>
                        </a:lnSpc>
                        <a:spcBef>
                          <a:spcPts val="0"/>
                        </a:spcBef>
                        <a:spcAft>
                          <a:spcPts val="0"/>
                        </a:spcAft>
                      </a:pPr>
                      <a:r>
                        <a:rPr lang="ar-SA" sz="1800">
                          <a:effectLst/>
                        </a:rPr>
                        <a:t>7:00-8:00  </a:t>
                      </a:r>
                      <a:r>
                        <a:rPr lang="ar-SY" sz="1800">
                          <a:effectLst/>
                        </a:rPr>
                        <a:t> مساءاَ</a:t>
                      </a:r>
                      <a:endParaRPr lang="en-US" sz="1800">
                        <a:effectLst/>
                      </a:endParaRPr>
                    </a:p>
                    <a:p>
                      <a:pPr marL="0" marR="0">
                        <a:lnSpc>
                          <a:spcPct val="107000"/>
                        </a:lnSpc>
                        <a:spcBef>
                          <a:spcPts val="0"/>
                        </a:spcBef>
                        <a:spcAft>
                          <a:spcPts val="0"/>
                        </a:spcAft>
                      </a:pPr>
                      <a:r>
                        <a:rPr lang="ar-SY" sz="1800">
                          <a:effectLst/>
                        </a:rPr>
                        <a:t>بتوقيت مكة المكرمة</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rt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a:effectLst/>
                        </a:rPr>
                        <a:t>الأسبوع </a:t>
                      </a:r>
                      <a:r>
                        <a:rPr lang="ar-SA" sz="1800" dirty="0" smtClean="0">
                          <a:effectLst/>
                        </a:rPr>
                        <a:t>ال</a:t>
                      </a:r>
                      <a:r>
                        <a:rPr lang="ar-SY" sz="1800" dirty="0" smtClean="0">
                          <a:effectLst/>
                        </a:rPr>
                        <a:t>تاسع</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1800" dirty="0" smtClean="0">
                          <a:effectLst/>
                        </a:rPr>
                        <a:t>ا</a:t>
                      </a:r>
                      <a:r>
                        <a:rPr lang="ar-SY" sz="1800" dirty="0" err="1" smtClean="0">
                          <a:effectLst/>
                        </a:rPr>
                        <a:t>لسيمينار</a:t>
                      </a:r>
                      <a:r>
                        <a:rPr lang="ar-SY" sz="1800" baseline="0" dirty="0" smtClean="0">
                          <a:effectLst/>
                        </a:rPr>
                        <a:t> البحثي الخامس</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94008382"/>
                  </a:ext>
                </a:extLst>
              </a:tr>
            </a:tbl>
          </a:graphicData>
        </a:graphic>
      </p:graphicFrame>
      <p:sp>
        <p:nvSpPr>
          <p:cNvPr id="3" name="TextBox 2"/>
          <p:cNvSpPr txBox="1"/>
          <p:nvPr/>
        </p:nvSpPr>
        <p:spPr>
          <a:xfrm>
            <a:off x="3302329" y="741869"/>
            <a:ext cx="5402283" cy="877163"/>
          </a:xfrm>
          <a:prstGeom prst="rect">
            <a:avLst/>
          </a:prstGeom>
          <a:solidFill>
            <a:srgbClr val="00B0F0"/>
          </a:solidFill>
        </p:spPr>
        <p:txBody>
          <a:bodyPr wrap="square" rtlCol="0">
            <a:spAutoFit/>
          </a:bodyPr>
          <a:lstStyle/>
          <a:p>
            <a:pPr algn="ctr" rtl="1">
              <a:lnSpc>
                <a:spcPct val="150000"/>
              </a:lnSpc>
            </a:pPr>
            <a:r>
              <a:rPr lang="ar-EG" sz="1700" b="1" dirty="0">
                <a:latin typeface="Alexandria" pitchFamily="2" charset="-78"/>
                <a:cs typeface="Alexandria" pitchFamily="2" charset="-78"/>
              </a:rPr>
              <a:t>مواعيد </a:t>
            </a:r>
            <a:r>
              <a:rPr lang="ar-SY" sz="1700" b="1" dirty="0" smtClean="0">
                <a:latin typeface="Alexandria" pitchFamily="2" charset="-78"/>
                <a:cs typeface="Alexandria" pitchFamily="2" charset="-78"/>
              </a:rPr>
              <a:t>حلقات النقاش لدورة خطة المشروع البحثي</a:t>
            </a:r>
            <a:endParaRPr lang="en-US" sz="1700" b="1" dirty="0">
              <a:latin typeface="Alexandria" pitchFamily="2" charset="-78"/>
              <a:cs typeface="Alexandria" pitchFamily="2" charset="-78"/>
            </a:endParaRPr>
          </a:p>
          <a:p>
            <a:pPr algn="ctr" rtl="1">
              <a:lnSpc>
                <a:spcPct val="150000"/>
              </a:lnSpc>
            </a:pPr>
            <a:endParaRPr lang="en-US" sz="1700" b="1" dirty="0">
              <a:latin typeface="Alexandria" pitchFamily="2" charset="-78"/>
              <a:cs typeface="Alexandria" pitchFamily="2" charset="-78"/>
            </a:endParaRP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2126" y="59789"/>
            <a:ext cx="2305141" cy="1076343"/>
          </a:xfrm>
          <a:prstGeom prst="rect">
            <a:avLst/>
          </a:prstGeom>
        </p:spPr>
      </p:pic>
    </p:spTree>
    <p:extLst>
      <p:ext uri="{BB962C8B-B14F-4D97-AF65-F5344CB8AC3E}">
        <p14:creationId xmlns:p14="http://schemas.microsoft.com/office/powerpoint/2010/main" val="981754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022640"/>
          </a:xfrm>
          <a:prstGeom prst="rect">
            <a:avLst/>
          </a:prstGeom>
          <a:noFill/>
        </p:spPr>
        <p:txBody>
          <a:bodyPr wrap="square" rtlCol="0">
            <a:spAutoFit/>
          </a:bodyPr>
          <a:lstStyle/>
          <a:p>
            <a:pPr lvl="0" algn="ctr">
              <a:lnSpc>
                <a:spcPct val="115000"/>
              </a:lnSpc>
              <a:spcAft>
                <a:spcPts val="1000"/>
              </a:spcAft>
            </a:pPr>
            <a:r>
              <a:rPr lang="en-US" sz="2000" b="1" dirty="0">
                <a:latin typeface="Alexandria" pitchFamily="2" charset="-78"/>
                <a:ea typeface="Calibri" panose="020F0502020204030204" pitchFamily="34" charset="0"/>
                <a:cs typeface="Alexandria" pitchFamily="2" charset="-78"/>
              </a:rPr>
              <a:t>The Importance of scientific publishing</a:t>
            </a:r>
          </a:p>
          <a:p>
            <a:pPr algn="ctr">
              <a:lnSpc>
                <a:spcPct val="115000"/>
              </a:lnSpc>
              <a:spcAft>
                <a:spcPts val="1000"/>
              </a:spcAft>
            </a:pPr>
            <a:endParaRPr lang="en-US" sz="1600" b="1" dirty="0" smtClean="0">
              <a:latin typeface="Alexandria" pitchFamily="2" charset="-78"/>
              <a:ea typeface="Times New Roman" panose="02020603050405020304" pitchFamily="18" charset="0"/>
              <a:cs typeface="Alexandria" pitchFamily="2" charset="-78"/>
            </a:endParaRPr>
          </a:p>
          <a:p>
            <a:pPr lvl="0">
              <a:lnSpc>
                <a:spcPct val="200000"/>
              </a:lnSpc>
              <a:spcAft>
                <a:spcPts val="1000"/>
              </a:spcAft>
            </a:pPr>
            <a:r>
              <a:rPr lang="en-US" sz="1600" dirty="0">
                <a:solidFill>
                  <a:prstClr val="black"/>
                </a:solidFill>
                <a:latin typeface="Alexandria" pitchFamily="2" charset="-78"/>
                <a:cs typeface="Alexandria" pitchFamily="2" charset="-78"/>
              </a:rPr>
              <a:t>1. Enhancing the academic </a:t>
            </a:r>
            <a:r>
              <a:rPr lang="en-US" sz="1600" dirty="0" smtClean="0">
                <a:solidFill>
                  <a:prstClr val="black"/>
                </a:solidFill>
                <a:latin typeface="Alexandria" pitchFamily="2" charset="-78"/>
                <a:cs typeface="Alexandria" pitchFamily="2" charset="-78"/>
              </a:rPr>
              <a:t>path</a:t>
            </a:r>
            <a:r>
              <a:rPr lang="en-US" sz="1600" dirty="0">
                <a:solidFill>
                  <a:prstClr val="black"/>
                </a:solidFill>
                <a:latin typeface="Alexandria" pitchFamily="2" charset="-78"/>
                <a:cs typeface="Alexandria" pitchFamily="2" charset="-78"/>
              </a:rPr>
              <a:t>.</a:t>
            </a:r>
          </a:p>
          <a:p>
            <a:pPr lvl="0">
              <a:lnSpc>
                <a:spcPct val="200000"/>
              </a:lnSpc>
              <a:spcAft>
                <a:spcPts val="1000"/>
              </a:spcAft>
            </a:pPr>
            <a:r>
              <a:rPr lang="en-US" sz="1600" dirty="0">
                <a:solidFill>
                  <a:prstClr val="black"/>
                </a:solidFill>
                <a:latin typeface="Alexandria" pitchFamily="2" charset="-78"/>
                <a:cs typeface="Alexandria" pitchFamily="2" charset="-78"/>
              </a:rPr>
              <a:t>2. Knowledge </a:t>
            </a:r>
            <a:r>
              <a:rPr lang="en-US" sz="1600" dirty="0" smtClean="0">
                <a:solidFill>
                  <a:prstClr val="black"/>
                </a:solidFill>
                <a:latin typeface="Alexandria" pitchFamily="2" charset="-78"/>
                <a:cs typeface="Alexandria" pitchFamily="2" charset="-78"/>
              </a:rPr>
              <a:t>exchange. </a:t>
            </a:r>
            <a:endParaRPr lang="en-US" sz="1600" dirty="0">
              <a:solidFill>
                <a:prstClr val="black"/>
              </a:solidFill>
              <a:latin typeface="Alexandria" pitchFamily="2" charset="-78"/>
              <a:cs typeface="Alexandria" pitchFamily="2" charset="-78"/>
            </a:endParaRPr>
          </a:p>
          <a:p>
            <a:pPr lvl="0">
              <a:lnSpc>
                <a:spcPct val="200000"/>
              </a:lnSpc>
              <a:spcAft>
                <a:spcPts val="1000"/>
              </a:spcAft>
            </a:pPr>
            <a:r>
              <a:rPr lang="en-US" sz="1600" dirty="0">
                <a:solidFill>
                  <a:prstClr val="black"/>
                </a:solidFill>
                <a:latin typeface="Alexandria" pitchFamily="2" charset="-78"/>
                <a:cs typeface="Alexandria" pitchFamily="2" charset="-78"/>
              </a:rPr>
              <a:t>3. Improving research </a:t>
            </a:r>
            <a:r>
              <a:rPr lang="en-US" sz="1600" dirty="0" smtClean="0">
                <a:solidFill>
                  <a:prstClr val="black"/>
                </a:solidFill>
                <a:latin typeface="Alexandria" pitchFamily="2" charset="-78"/>
                <a:cs typeface="Alexandria" pitchFamily="2" charset="-78"/>
              </a:rPr>
              <a:t>skills</a:t>
            </a:r>
            <a:r>
              <a:rPr lang="en-US" sz="1600" dirty="0">
                <a:solidFill>
                  <a:prstClr val="black"/>
                </a:solidFill>
                <a:latin typeface="Alexandria" pitchFamily="2" charset="-78"/>
                <a:cs typeface="Alexandria" pitchFamily="2" charset="-78"/>
              </a:rPr>
              <a:t>.</a:t>
            </a:r>
          </a:p>
          <a:p>
            <a:pPr lvl="0">
              <a:lnSpc>
                <a:spcPct val="200000"/>
              </a:lnSpc>
              <a:spcAft>
                <a:spcPts val="1000"/>
              </a:spcAft>
            </a:pPr>
            <a:r>
              <a:rPr lang="en-US" sz="1600" dirty="0">
                <a:solidFill>
                  <a:prstClr val="black"/>
                </a:solidFill>
                <a:latin typeface="Alexandria" pitchFamily="2" charset="-78"/>
                <a:cs typeface="Alexandria" pitchFamily="2" charset="-78"/>
              </a:rPr>
              <a:t>4. Increasing job </a:t>
            </a:r>
            <a:r>
              <a:rPr lang="en-US" sz="1600" dirty="0" smtClean="0">
                <a:solidFill>
                  <a:prstClr val="black"/>
                </a:solidFill>
                <a:latin typeface="Alexandria" pitchFamily="2" charset="-78"/>
                <a:cs typeface="Alexandria" pitchFamily="2" charset="-78"/>
              </a:rPr>
              <a:t>opportunities</a:t>
            </a:r>
            <a:r>
              <a:rPr lang="en-US" sz="1600" dirty="0">
                <a:solidFill>
                  <a:prstClr val="black"/>
                </a:solidFill>
                <a:latin typeface="Alexandria" pitchFamily="2" charset="-78"/>
                <a:cs typeface="Alexandria" pitchFamily="2" charset="-78"/>
              </a:rPr>
              <a:t>.</a:t>
            </a:r>
          </a:p>
          <a:p>
            <a:pPr lvl="0">
              <a:lnSpc>
                <a:spcPct val="200000"/>
              </a:lnSpc>
              <a:spcAft>
                <a:spcPts val="1000"/>
              </a:spcAft>
            </a:pPr>
            <a:r>
              <a:rPr lang="en-US" sz="1600" dirty="0">
                <a:solidFill>
                  <a:prstClr val="black"/>
                </a:solidFill>
                <a:latin typeface="Alexandria" pitchFamily="2" charset="-78"/>
                <a:cs typeface="Alexandria" pitchFamily="2" charset="-78"/>
              </a:rPr>
              <a:t>5. Providing new </a:t>
            </a:r>
            <a:r>
              <a:rPr lang="en-US" sz="1600" dirty="0" smtClean="0">
                <a:solidFill>
                  <a:prstClr val="black"/>
                </a:solidFill>
                <a:latin typeface="Alexandria" pitchFamily="2" charset="-78"/>
                <a:cs typeface="Alexandria" pitchFamily="2" charset="-78"/>
              </a:rPr>
              <a:t>analyses</a:t>
            </a:r>
            <a:r>
              <a:rPr lang="en-US" dirty="0">
                <a:solidFill>
                  <a:prstClr val="black"/>
                </a:solidFill>
                <a:latin typeface="Alexandria" pitchFamily="2" charset="-78"/>
                <a:cs typeface="Alexandria" pitchFamily="2" charset="-78"/>
              </a:rPr>
              <a:t>.</a:t>
            </a:r>
            <a:endParaRPr lang="en-US"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0300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26194"/>
          </a:xfrm>
          <a:prstGeom prst="rect">
            <a:avLst/>
          </a:prstGeom>
          <a:noFill/>
        </p:spPr>
        <p:txBody>
          <a:bodyPr wrap="square" rtlCol="0">
            <a:spAutoFit/>
          </a:bodyPr>
          <a:lstStyle/>
          <a:p>
            <a:pPr algn="ctr">
              <a:lnSpc>
                <a:spcPct val="115000"/>
              </a:lnSpc>
              <a:spcAft>
                <a:spcPts val="1000"/>
              </a:spcAft>
            </a:pPr>
            <a:r>
              <a:rPr lang="en-US" sz="2000" b="1" dirty="0">
                <a:latin typeface="Alexandria" pitchFamily="2" charset="-78"/>
                <a:ea typeface="Calibri" panose="020F0502020204030204" pitchFamily="34" charset="0"/>
                <a:cs typeface="Alexandria" pitchFamily="2" charset="-78"/>
              </a:rPr>
              <a:t>Classification of scientific journals</a:t>
            </a:r>
            <a:endParaRPr lang="en-US" sz="2000" dirty="0">
              <a:latin typeface="Alexandria" pitchFamily="2" charset="-78"/>
              <a:ea typeface="Calibri" panose="020F0502020204030204" pitchFamily="34" charset="0"/>
              <a:cs typeface="Alexandria" pitchFamily="2" charset="-78"/>
            </a:endParaRPr>
          </a:p>
          <a:p>
            <a:pPr algn="ctr">
              <a:lnSpc>
                <a:spcPct val="150000"/>
              </a:lnSpc>
              <a:spcAft>
                <a:spcPts val="1000"/>
              </a:spcAft>
            </a:pPr>
            <a:endParaRPr lang="en-US" sz="1000" b="1" dirty="0" smtClean="0">
              <a:latin typeface="Alexandria" pitchFamily="2" charset="-78"/>
              <a:ea typeface="Times New Roman" panose="02020603050405020304" pitchFamily="18" charset="0"/>
              <a:cs typeface="Alexandria" pitchFamily="2" charset="-78"/>
            </a:endParaRP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Journals are </a:t>
            </a:r>
            <a:r>
              <a:rPr lang="en-US" sz="1500" dirty="0" err="1">
                <a:latin typeface="Alexandria" pitchFamily="2" charset="-78"/>
                <a:cs typeface="Alexandria" pitchFamily="2" charset="-78"/>
              </a:rPr>
              <a:t>categorised</a:t>
            </a:r>
            <a:r>
              <a:rPr lang="en-US" sz="1500" dirty="0">
                <a:latin typeface="Alexandria" pitchFamily="2" charset="-78"/>
                <a:cs typeface="Alexandria" pitchFamily="2" charset="-78"/>
              </a:rPr>
              <a:t> into four </a:t>
            </a:r>
            <a:r>
              <a:rPr lang="en-US" sz="1500" b="1" dirty="0">
                <a:latin typeface="Alexandria" pitchFamily="2" charset="-78"/>
                <a:cs typeface="Alexandria" pitchFamily="2" charset="-78"/>
              </a:rPr>
              <a:t>quartiles</a:t>
            </a:r>
            <a:r>
              <a:rPr lang="en-US" sz="1500" dirty="0">
                <a:latin typeface="Alexandria" pitchFamily="2" charset="-78"/>
                <a:cs typeface="Alexandria" pitchFamily="2" charset="-78"/>
              </a:rPr>
              <a:t>: Q1, Q2, Q3 and Q4. Journals in Q1 and Q2 are considered top-tier journals while the lower-tier journals are classified as Q3 and Q4.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Q1 and Q2 journals have a higher impact factor than Q3 and Q4 ranked journals.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Some of the factors considered in the </a:t>
            </a:r>
            <a:r>
              <a:rPr lang="en-US" sz="1500" dirty="0" err="1">
                <a:latin typeface="Alexandria" pitchFamily="2" charset="-78"/>
                <a:cs typeface="Alexandria" pitchFamily="2" charset="-78"/>
              </a:rPr>
              <a:t>categorisation</a:t>
            </a:r>
            <a:r>
              <a:rPr lang="en-US" sz="1500" dirty="0">
                <a:latin typeface="Alexandria" pitchFamily="2" charset="-78"/>
                <a:cs typeface="Alexandria" pitchFamily="2" charset="-78"/>
              </a:rPr>
              <a:t> include the aim and scope of the journal, the quality of its board, the impact factor, external opinions about the journal and quality of the papers. </a:t>
            </a:r>
          </a:p>
          <a:p>
            <a:pPr marL="285750" indent="-285750">
              <a:lnSpc>
                <a:spcPct val="150000"/>
              </a:lnSpc>
              <a:buFont typeface="Arial" panose="020B0604020202020204" pitchFamily="34" charset="0"/>
              <a:buChar char="•"/>
            </a:pPr>
            <a:r>
              <a:rPr lang="en-US" sz="1500" dirty="0">
                <a:latin typeface="Alexandria" pitchFamily="2" charset="-78"/>
                <a:cs typeface="Alexandria" pitchFamily="2" charset="-78"/>
              </a:rPr>
              <a:t>The number of </a:t>
            </a:r>
            <a:r>
              <a:rPr lang="en-US" sz="1500" u="sng" dirty="0">
                <a:latin typeface="Alexandria" pitchFamily="2" charset="-78"/>
                <a:cs typeface="Alexandria" pitchFamily="2" charset="-78"/>
                <a:hlinkClick r:id="rId2"/>
              </a:rPr>
              <a:t>citations</a:t>
            </a:r>
            <a:r>
              <a:rPr lang="en-US" sz="1500" dirty="0">
                <a:latin typeface="Alexandria" pitchFamily="2" charset="-78"/>
                <a:cs typeface="Alexandria" pitchFamily="2" charset="-78"/>
              </a:rPr>
              <a:t> for journal publications is an influencing factor, called the impact factor, which is used to rank journal ranks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26881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067780"/>
          </a:xfrm>
          <a:prstGeom prst="rect">
            <a:avLst/>
          </a:prstGeom>
          <a:noFill/>
        </p:spPr>
        <p:txBody>
          <a:bodyPr wrap="square" rtlCol="0">
            <a:spAutoFit/>
          </a:bodyPr>
          <a:lstStyle/>
          <a:p>
            <a:pPr lvl="0" algn="ctr">
              <a:lnSpc>
                <a:spcPct val="115000"/>
              </a:lnSpc>
              <a:spcAft>
                <a:spcPts val="1000"/>
              </a:spcAft>
            </a:pPr>
            <a:r>
              <a:rPr lang="ar-SY" sz="2000" b="1" dirty="0">
                <a:latin typeface="Alexandria" pitchFamily="2" charset="-78"/>
                <a:ea typeface="Calibri" panose="020F0502020204030204" pitchFamily="34" charset="0"/>
                <a:cs typeface="Alexandria" pitchFamily="2" charset="-78"/>
              </a:rPr>
              <a:t>كيفية اختيار المجلات</a:t>
            </a:r>
            <a:endParaRPr lang="en-US" sz="2000" dirty="0">
              <a:latin typeface="Alexandria" pitchFamily="2" charset="-78"/>
              <a:ea typeface="Calibri" panose="020F0502020204030204" pitchFamily="34" charset="0"/>
              <a:cs typeface="Alexandria" pitchFamily="2" charset="-78"/>
            </a:endParaRPr>
          </a:p>
          <a:p>
            <a:pPr algn="ctr">
              <a:lnSpc>
                <a:spcPct val="150000"/>
              </a:lnSpc>
              <a:spcAft>
                <a:spcPts val="1000"/>
              </a:spcAft>
            </a:pPr>
            <a:endParaRPr lang="en-US" sz="1000" b="1" dirty="0" smtClean="0">
              <a:latin typeface="Alexandria" pitchFamily="2" charset="-78"/>
              <a:ea typeface="Times New Roman" panose="02020603050405020304" pitchFamily="18" charset="0"/>
              <a:cs typeface="Alexandria" pitchFamily="2" charset="-78"/>
            </a:endParaRP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1. قم بإجراء بحث شامل للمجلات المتاحة التي تغطي مجال بحثك، وتأكد من أن المجلة تنشر الأبحاث التي تتعلق بموضوع بحثك.</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2. قم بمراجعة معايير النشر في المجلة وتأكد من أن بحثك يلبي متطلباتها، مثل طابع الأصالة والأهمية العلمية.</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3. إذا كانت المجلة تعتمد نظام المراجعة النظرية (</a:t>
            </a:r>
            <a:r>
              <a:rPr lang="en-US" sz="1200" dirty="0">
                <a:solidFill>
                  <a:prstClr val="black"/>
                </a:solidFill>
                <a:latin typeface="Alexandria" pitchFamily="2" charset="-78"/>
                <a:ea typeface="Calibri" panose="020F0502020204030204" pitchFamily="34" charset="0"/>
                <a:cs typeface="Alexandria" pitchFamily="2" charset="-78"/>
              </a:rPr>
              <a:t>Peer </a:t>
            </a:r>
            <a:r>
              <a:rPr lang="en-US" sz="1200" dirty="0" smtClean="0">
                <a:solidFill>
                  <a:prstClr val="black"/>
                </a:solidFill>
                <a:latin typeface="Alexandria" pitchFamily="2" charset="-78"/>
                <a:ea typeface="Calibri" panose="020F0502020204030204" pitchFamily="34" charset="0"/>
                <a:cs typeface="Alexandria" pitchFamily="2" charset="-78"/>
              </a:rPr>
              <a:t>Review</a:t>
            </a:r>
            <a:r>
              <a:rPr lang="ar-SY" sz="1200" dirty="0" smtClean="0">
                <a:solidFill>
                  <a:prstClr val="black"/>
                </a:solidFill>
                <a:latin typeface="Alexandria" pitchFamily="2" charset="-78"/>
                <a:ea typeface="Calibri" panose="020F0502020204030204" pitchFamily="34" charset="0"/>
                <a:cs typeface="Alexandria" pitchFamily="2" charset="-78"/>
              </a:rPr>
              <a:t>)</a:t>
            </a:r>
            <a:r>
              <a:rPr lang="en-US" sz="1200" dirty="0" smtClean="0">
                <a:solidFill>
                  <a:prstClr val="black"/>
                </a:solidFill>
                <a:latin typeface="Alexandria" pitchFamily="2" charset="-78"/>
                <a:ea typeface="Calibri" panose="020F0502020204030204" pitchFamily="34" charset="0"/>
                <a:cs typeface="Alexandria" pitchFamily="2" charset="-78"/>
              </a:rPr>
              <a:t>، </a:t>
            </a:r>
            <a:r>
              <a:rPr lang="ar-SY" sz="1200" dirty="0">
                <a:solidFill>
                  <a:prstClr val="black"/>
                </a:solidFill>
                <a:latin typeface="Alexandria" pitchFamily="2" charset="-78"/>
                <a:ea typeface="Calibri" panose="020F0502020204030204" pitchFamily="34" charset="0"/>
                <a:cs typeface="Alexandria" pitchFamily="2" charset="-78"/>
              </a:rPr>
              <a:t>فتأكد من جودة هذا النظام واحترامه لأصول البحث العلمي.</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4. قد تحتاج أيضًا إلى النظر في زمن ومهلة النشر في المجلة المختارة ومن ثم قرار إذا كان يتناسب مع جدولك.</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5. قم بمراجعة تكاليف النشر في المجلة، حيث تختلف هذه التكاليف من مجلة إلى أخرى.</a:t>
            </a:r>
          </a:p>
          <a:p>
            <a:pPr lvl="0" algn="r" rtl="1">
              <a:lnSpc>
                <a:spcPct val="150000"/>
              </a:lnSpc>
              <a:spcAft>
                <a:spcPts val="1000"/>
              </a:spcAft>
            </a:pPr>
            <a:r>
              <a:rPr lang="ar-SY" sz="1200" dirty="0">
                <a:solidFill>
                  <a:prstClr val="black"/>
                </a:solidFill>
                <a:latin typeface="Alexandria" pitchFamily="2" charset="-78"/>
                <a:ea typeface="Calibri" panose="020F0502020204030204" pitchFamily="34" charset="0"/>
                <a:cs typeface="Alexandria" pitchFamily="2" charset="-78"/>
              </a:rPr>
              <a:t>6. تأكد من أنك تتوافق مع نوعية ومستوى المجلة، فإذا كان بحثك ذو مستوى عالٍ، فقد ترغب في التوجه إلى مجلات علمية عالية المستوى</a:t>
            </a:r>
            <a:endParaRPr lang="en-US" sz="1200" dirty="0">
              <a:solidFill>
                <a:prstClr val="black"/>
              </a:solidFill>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378557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3472" y="1416140"/>
            <a:ext cx="8417320" cy="4175502"/>
          </a:xfrm>
          <a:prstGeom prst="rect">
            <a:avLst/>
          </a:prstGeom>
          <a:noFill/>
        </p:spPr>
        <p:txBody>
          <a:bodyPr wrap="square" rtlCol="0">
            <a:spAutoFit/>
          </a:bodyPr>
          <a:lstStyle/>
          <a:p>
            <a:pPr algn="ctr">
              <a:lnSpc>
                <a:spcPct val="115000"/>
              </a:lnSpc>
              <a:spcAft>
                <a:spcPts val="1000"/>
              </a:spcAft>
            </a:pPr>
            <a:r>
              <a:rPr lang="ar-SY" sz="2000" b="1" dirty="0">
                <a:latin typeface="Alexandria" pitchFamily="2" charset="-78"/>
                <a:ea typeface="Calibri" panose="020F0502020204030204" pitchFamily="34" charset="0"/>
                <a:cs typeface="Alexandria" pitchFamily="2" charset="-78"/>
              </a:rPr>
              <a:t>كتابة البحث واعداده للنشر</a:t>
            </a:r>
            <a:endParaRPr lang="en-US" sz="2000" dirty="0">
              <a:latin typeface="Alexandria" pitchFamily="2" charset="-78"/>
              <a:ea typeface="Calibri" panose="020F0502020204030204" pitchFamily="34" charset="0"/>
              <a:cs typeface="Alexandria" pitchFamily="2" charset="-78"/>
            </a:endParaRPr>
          </a:p>
          <a:p>
            <a:pPr marL="285750" lvl="0" indent="-285750" algn="r" rtl="1">
              <a:lnSpc>
                <a:spcPct val="150000"/>
              </a:lnSpc>
              <a:buFont typeface="Wingdings" panose="05000000000000000000" pitchFamily="2" charset="2"/>
              <a:buChar char="ü"/>
            </a:pPr>
            <a:r>
              <a:rPr lang="ar-SY" sz="1200" dirty="0" smtClean="0">
                <a:solidFill>
                  <a:prstClr val="black"/>
                </a:solidFill>
                <a:latin typeface="Alexandria" pitchFamily="2" charset="-78"/>
                <a:ea typeface="Calibri" panose="020F0502020204030204" pitchFamily="34" charset="0"/>
                <a:cs typeface="Alexandria" pitchFamily="2" charset="-78"/>
              </a:rPr>
              <a:t>1</a:t>
            </a:r>
            <a:r>
              <a:rPr lang="ar-EG" sz="1200" b="1" dirty="0">
                <a:latin typeface="Alexandria" pitchFamily="2" charset="-78"/>
                <a:cs typeface="Alexandria" pitchFamily="2" charset="-78"/>
              </a:rPr>
              <a:t>الأخطاء العامة قبل الكتابة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كتابة البحث</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كيف نكتب العنوان</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معلومات الباحثين</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الملخص والكلمات المفتاحية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كتابة المقدمة</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مواد البحث وطرائقه</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نتائج البحث</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مناقشة النتائج</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انشاء الاشكال </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الجداول</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الاعتماد على المراجع</a:t>
            </a:r>
            <a:endParaRPr lang="en-US" sz="1200" b="1" dirty="0">
              <a:latin typeface="Alexandria" pitchFamily="2" charset="-78"/>
              <a:cs typeface="Alexandria" pitchFamily="2" charset="-78"/>
            </a:endParaRPr>
          </a:p>
          <a:p>
            <a:pPr marL="285750" lvl="0" indent="-285750" algn="r" rtl="1">
              <a:lnSpc>
                <a:spcPct val="150000"/>
              </a:lnSpc>
              <a:buFont typeface="Wingdings" panose="05000000000000000000" pitchFamily="2" charset="2"/>
              <a:buChar char="ü"/>
            </a:pPr>
            <a:r>
              <a:rPr lang="ar-EG" sz="1200" b="1" dirty="0">
                <a:latin typeface="Alexandria" pitchFamily="2" charset="-78"/>
                <a:cs typeface="Alexandria" pitchFamily="2" charset="-78"/>
              </a:rPr>
              <a:t>تقديم البحث للمجلة</a:t>
            </a:r>
            <a:endParaRPr lang="en-US" sz="12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44424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Rectangle 13"/>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15" name="Table 14"/>
          <p:cNvGraphicFramePr>
            <a:graphicFrameLocks noGrp="1"/>
          </p:cNvGraphicFramePr>
          <p:nvPr>
            <p:extLst>
              <p:ext uri="{D42A27DB-BD31-4B8C-83A1-F6EECF244321}">
                <p14:modId xmlns:p14="http://schemas.microsoft.com/office/powerpoint/2010/main" val="98938969"/>
              </p:ext>
            </p:extLst>
          </p:nvPr>
        </p:nvGraphicFramePr>
        <p:xfrm>
          <a:off x="3314885" y="1568551"/>
          <a:ext cx="6054746" cy="4711255"/>
        </p:xfrm>
        <a:graphic>
          <a:graphicData uri="http://schemas.openxmlformats.org/drawingml/2006/table">
            <a:tbl>
              <a:tblPr firstRow="1" firstCol="1" lastRow="1" lastCol="1" bandRow="1" bandCol="1">
                <a:tableStyleId>{5C22544A-7EE6-4342-B048-85BDC9FD1C3A}</a:tableStyleId>
              </a:tblPr>
              <a:tblGrid>
                <a:gridCol w="251706">
                  <a:extLst>
                    <a:ext uri="{9D8B030D-6E8A-4147-A177-3AD203B41FA5}">
                      <a16:colId xmlns:a16="http://schemas.microsoft.com/office/drawing/2014/main" val="2024902314"/>
                    </a:ext>
                  </a:extLst>
                </a:gridCol>
                <a:gridCol w="2471435">
                  <a:extLst>
                    <a:ext uri="{9D8B030D-6E8A-4147-A177-3AD203B41FA5}">
                      <a16:colId xmlns:a16="http://schemas.microsoft.com/office/drawing/2014/main" val="181991833"/>
                    </a:ext>
                  </a:extLst>
                </a:gridCol>
                <a:gridCol w="3331605">
                  <a:extLst>
                    <a:ext uri="{9D8B030D-6E8A-4147-A177-3AD203B41FA5}">
                      <a16:colId xmlns:a16="http://schemas.microsoft.com/office/drawing/2014/main" val="222621766"/>
                    </a:ext>
                  </a:extLst>
                </a:gridCol>
              </a:tblGrid>
              <a:tr h="819842">
                <a:tc>
                  <a:txBody>
                    <a:bodyPr/>
                    <a:lstStyle/>
                    <a:p>
                      <a:pPr marL="0" marR="0" indent="0">
                        <a:lnSpc>
                          <a:spcPct val="150000"/>
                        </a:lnSpc>
                        <a:spcBef>
                          <a:spcPts val="0"/>
                        </a:spcBef>
                        <a:spcAft>
                          <a:spcPts val="0"/>
                        </a:spcAft>
                      </a:pPr>
                      <a:r>
                        <a:rPr lang="en-US"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702310" marR="698500" indent="0" algn="ctr">
                        <a:lnSpc>
                          <a:spcPct val="150000"/>
                        </a:lnSpc>
                        <a:spcBef>
                          <a:spcPts val="0"/>
                        </a:spcBef>
                        <a:spcAft>
                          <a:spcPts val="0"/>
                        </a:spcAft>
                      </a:pPr>
                      <a:r>
                        <a:rPr lang="en-US" sz="1400" dirty="0">
                          <a:effectLst/>
                          <a:latin typeface="Alexandria" pitchFamily="2" charset="-78"/>
                          <a:cs typeface="Alexandria" pitchFamily="2" charset="-78"/>
                        </a:rPr>
                        <a:t>Sections</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836930" marR="832485" indent="0" algn="ctr">
                        <a:lnSpc>
                          <a:spcPct val="150000"/>
                        </a:lnSpc>
                        <a:spcBef>
                          <a:spcPts val="0"/>
                        </a:spcBef>
                        <a:spcAft>
                          <a:spcPts val="0"/>
                        </a:spcAft>
                      </a:pPr>
                      <a:r>
                        <a:rPr lang="en-US" sz="1400" dirty="0">
                          <a:effectLst/>
                          <a:latin typeface="Alexandria" pitchFamily="2" charset="-78"/>
                          <a:cs typeface="Alexandria" pitchFamily="2" charset="-78"/>
                        </a:rPr>
                        <a:t>Content</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2352476954"/>
                  </a:ext>
                </a:extLst>
              </a:tr>
              <a:tr h="1583465">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1</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35"/>
                        </a:spcBef>
                        <a:spcAft>
                          <a:spcPts val="0"/>
                        </a:spcAft>
                      </a:pPr>
                      <a:r>
                        <a:rPr lang="en-US" sz="1400">
                          <a:effectLst/>
                          <a:latin typeface="Alexandria" pitchFamily="2" charset="-78"/>
                          <a:cs typeface="Alexandria" pitchFamily="2" charset="-78"/>
                        </a:rPr>
                        <a:t> </a:t>
                      </a:r>
                    </a:p>
                    <a:p>
                      <a:pPr marL="106680" marR="1108075" indent="-38100">
                        <a:lnSpc>
                          <a:spcPct val="150000"/>
                        </a:lnSpc>
                        <a:spcBef>
                          <a:spcPts val="0"/>
                        </a:spcBef>
                        <a:spcAft>
                          <a:spcPts val="0"/>
                        </a:spcAft>
                      </a:pPr>
                      <a:r>
                        <a:rPr lang="en-US" sz="1400">
                          <a:effectLst/>
                          <a:latin typeface="Alexandria" pitchFamily="2" charset="-78"/>
                          <a:cs typeface="Alexandria" pitchFamily="2" charset="-78"/>
                        </a:rPr>
                        <a:t>Introduction</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Cover</a:t>
                      </a:r>
                      <a:r>
                        <a:rPr lang="ar-SA"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Acknowledgments</a:t>
                      </a:r>
                    </a:p>
                    <a:p>
                      <a:pPr marL="342900" marR="0" lvl="0" indent="-342900">
                        <a:lnSpc>
                          <a:spcPct val="150000"/>
                        </a:lnSpc>
                        <a:spcBef>
                          <a:spcPts val="5"/>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List</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of Content</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Tables</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and</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charts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1520957780"/>
                  </a:ext>
                </a:extLst>
              </a:tr>
              <a:tr h="2307948">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2</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1146175" indent="0">
                        <a:lnSpc>
                          <a:spcPct val="150000"/>
                        </a:lnSpc>
                        <a:spcBef>
                          <a:spcPts val="0"/>
                        </a:spcBef>
                        <a:spcAft>
                          <a:spcPts val="0"/>
                        </a:spcAft>
                      </a:pPr>
                      <a:r>
                        <a:rPr lang="en-US" sz="1400" dirty="0">
                          <a:effectLst/>
                          <a:latin typeface="Alexandria" pitchFamily="2" charset="-78"/>
                          <a:cs typeface="Alexandria" pitchFamily="2" charset="-78"/>
                        </a:rPr>
                        <a:t>Chapter 1:</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Introduction</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Problem</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Statement</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Purposes</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 Importance </a:t>
                      </a: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Study</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Questions</a:t>
                      </a:r>
                      <a:r>
                        <a:rPr lang="ar-SA"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Hypotheses</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Theoretical</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Model</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485053721"/>
                  </a:ext>
                </a:extLst>
              </a:tr>
            </a:tbl>
          </a:graphicData>
        </a:graphic>
      </p:graphicFrame>
    </p:spTree>
    <p:extLst>
      <p:ext uri="{BB962C8B-B14F-4D97-AF65-F5344CB8AC3E}">
        <p14:creationId xmlns:p14="http://schemas.microsoft.com/office/powerpoint/2010/main" val="8159356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7" name="Table 6"/>
          <p:cNvGraphicFramePr>
            <a:graphicFrameLocks noGrp="1"/>
          </p:cNvGraphicFramePr>
          <p:nvPr>
            <p:extLst>
              <p:ext uri="{D42A27DB-BD31-4B8C-83A1-F6EECF244321}">
                <p14:modId xmlns:p14="http://schemas.microsoft.com/office/powerpoint/2010/main" val="3927171367"/>
              </p:ext>
            </p:extLst>
          </p:nvPr>
        </p:nvGraphicFramePr>
        <p:xfrm>
          <a:off x="3241965" y="1419359"/>
          <a:ext cx="6875812" cy="4954577"/>
        </p:xfrm>
        <a:graphic>
          <a:graphicData uri="http://schemas.openxmlformats.org/drawingml/2006/table">
            <a:tbl>
              <a:tblPr firstRow="1" firstCol="1" lastRow="1" lastCol="1" bandRow="1" bandCol="1">
                <a:tableStyleId>{5C22544A-7EE6-4342-B048-85BDC9FD1C3A}</a:tableStyleId>
              </a:tblPr>
              <a:tblGrid>
                <a:gridCol w="264859">
                  <a:extLst>
                    <a:ext uri="{9D8B030D-6E8A-4147-A177-3AD203B41FA5}">
                      <a16:colId xmlns:a16="http://schemas.microsoft.com/office/drawing/2014/main" val="2601975961"/>
                    </a:ext>
                  </a:extLst>
                </a:gridCol>
                <a:gridCol w="2600576">
                  <a:extLst>
                    <a:ext uri="{9D8B030D-6E8A-4147-A177-3AD203B41FA5}">
                      <a16:colId xmlns:a16="http://schemas.microsoft.com/office/drawing/2014/main" val="4078206752"/>
                    </a:ext>
                  </a:extLst>
                </a:gridCol>
                <a:gridCol w="4010377">
                  <a:extLst>
                    <a:ext uri="{9D8B030D-6E8A-4147-A177-3AD203B41FA5}">
                      <a16:colId xmlns:a16="http://schemas.microsoft.com/office/drawing/2014/main" val="1320484467"/>
                    </a:ext>
                  </a:extLst>
                </a:gridCol>
              </a:tblGrid>
              <a:tr h="2029435">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3</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2:</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68580" marR="0" indent="0">
                        <a:lnSpc>
                          <a:spcPct val="150000"/>
                        </a:lnSpc>
                        <a:spcBef>
                          <a:spcPts val="890"/>
                        </a:spcBef>
                        <a:spcAft>
                          <a:spcPts val="0"/>
                        </a:spcAft>
                      </a:pPr>
                      <a:r>
                        <a:rPr lang="en-US" sz="1400" dirty="0">
                          <a:effectLst/>
                          <a:latin typeface="Alexandria" pitchFamily="2" charset="-78"/>
                          <a:cs typeface="Alexandria" pitchFamily="2" charset="-78"/>
                        </a:rPr>
                        <a:t>Literature</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review</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a:lnSpc>
                          <a:spcPct val="150000"/>
                        </a:lnSpc>
                        <a:spcBef>
                          <a:spcPts val="5"/>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Dependent</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Variable</a:t>
                      </a:r>
                    </a:p>
                    <a:p>
                      <a:pPr marL="342900" marR="0"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Independent</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Variable</a:t>
                      </a:r>
                    </a:p>
                    <a:p>
                      <a:pPr marL="342900" marR="0" lvl="0" indent="-342900">
                        <a:lnSpc>
                          <a:spcPct val="150000"/>
                        </a:lnSpc>
                        <a:spcBef>
                          <a:spcPts val="1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Summary</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Past</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studies</a:t>
                      </a:r>
                    </a:p>
                    <a:p>
                      <a:pPr marL="342900" marR="100965" lvl="0" indent="-342900">
                        <a:lnSpc>
                          <a:spcPct val="150000"/>
                        </a:lnSpc>
                        <a:spcBef>
                          <a:spcPts val="0"/>
                        </a:spcBef>
                        <a:spcAft>
                          <a:spcPts val="0"/>
                        </a:spcAft>
                        <a:buSzPts val="1100"/>
                        <a:buFont typeface="Times New Roman" panose="02020603050405020304" pitchFamily="18" charset="0"/>
                        <a:buChar char="-"/>
                        <a:tabLst>
                          <a:tab pos="525780" algn="l"/>
                          <a:tab pos="526415" algn="l"/>
                        </a:tabLst>
                      </a:pPr>
                      <a:r>
                        <a:rPr lang="en-US" sz="1400" dirty="0">
                          <a:effectLst/>
                          <a:latin typeface="Alexandria" pitchFamily="2" charset="-78"/>
                          <a:cs typeface="Alexandria" pitchFamily="2" charset="-78"/>
                        </a:rPr>
                        <a:t>Theoretical Framework of the</a:t>
                      </a:r>
                      <a:r>
                        <a:rPr lang="en-US" sz="1400" spc="-260"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3359278446"/>
                  </a:ext>
                </a:extLst>
              </a:tr>
              <a:tr h="2925142">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4</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3:</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106680" marR="0" indent="0">
                        <a:lnSpc>
                          <a:spcPct val="150000"/>
                        </a:lnSpc>
                        <a:spcBef>
                          <a:spcPts val="890"/>
                        </a:spcBef>
                        <a:spcAft>
                          <a:spcPts val="0"/>
                        </a:spcAf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Methodology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Introduction</a:t>
                      </a:r>
                    </a:p>
                    <a:p>
                      <a:pPr marL="342900" marR="0" lvl="0" indent="-342900">
                        <a:lnSpc>
                          <a:spcPct val="150000"/>
                        </a:lnSpc>
                        <a:spcBef>
                          <a:spcPts val="190"/>
                        </a:spcBef>
                        <a:spcAft>
                          <a:spcPts val="0"/>
                        </a:spcAft>
                        <a:buSzPts val="1100"/>
                        <a:buFont typeface="Arial MT"/>
                        <a:buChar char="-"/>
                        <a:tabLst>
                          <a:tab pos="560705" algn="l"/>
                          <a:tab pos="561340"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Design</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Population</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20" dirty="0">
                          <a:effectLst/>
                          <a:latin typeface="Alexandria" pitchFamily="2" charset="-78"/>
                          <a:cs typeface="Alexandria" pitchFamily="2" charset="-78"/>
                        </a:rPr>
                        <a:t> </a:t>
                      </a:r>
                      <a:r>
                        <a:rPr lang="en-US" sz="1400" dirty="0">
                          <a:effectLst/>
                          <a:latin typeface="Alexandria" pitchFamily="2" charset="-78"/>
                          <a:cs typeface="Alexandria" pitchFamily="2" charset="-78"/>
                        </a:rPr>
                        <a:t>the</a:t>
                      </a:r>
                      <a:r>
                        <a:rPr lang="en-US" sz="1400" spc="-5"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Sample</a:t>
                      </a:r>
                      <a:r>
                        <a:rPr lang="en-US" sz="1400" spc="-20" dirty="0">
                          <a:effectLst/>
                          <a:latin typeface="Alexandria" pitchFamily="2" charset="-78"/>
                          <a:cs typeface="Alexandria" pitchFamily="2" charset="-78"/>
                        </a:rPr>
                        <a:t> </a:t>
                      </a:r>
                      <a:r>
                        <a:rPr lang="en-US" sz="1400" dirty="0">
                          <a:effectLst/>
                          <a:latin typeface="Alexandria" pitchFamily="2" charset="-78"/>
                          <a:cs typeface="Alexandria" pitchFamily="2" charset="-78"/>
                        </a:rPr>
                        <a:t>Characteristic</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Sample</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Size</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Determination</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Data</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Collections</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procedures</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Study Determinants</a:t>
                      </a:r>
                    </a:p>
                    <a:p>
                      <a:pPr marL="342900" marR="0" lvl="0" indent="-342900">
                        <a:lnSpc>
                          <a:spcPct val="150000"/>
                        </a:lnSpc>
                        <a:spcBef>
                          <a:spcPts val="18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Method</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of</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Analysis</a:t>
                      </a:r>
                      <a:r>
                        <a:rPr lang="ar-SA" sz="1400" dirty="0">
                          <a:effectLst/>
                          <a:latin typeface="Alexandria" pitchFamily="2" charset="-78"/>
                          <a:cs typeface="Alexandria" pitchFamily="2" charset="-78"/>
                        </a:rPr>
                        <a:t> </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429660548"/>
                  </a:ext>
                </a:extLst>
              </a:tr>
            </a:tbl>
          </a:graphicData>
        </a:graphic>
      </p:graphicFrame>
    </p:spTree>
    <p:extLst>
      <p:ext uri="{BB962C8B-B14F-4D97-AF65-F5344CB8AC3E}">
        <p14:creationId xmlns:p14="http://schemas.microsoft.com/office/powerpoint/2010/main" val="187347814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76578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p:cNvSpPr/>
          <p:nvPr/>
        </p:nvSpPr>
        <p:spPr>
          <a:xfrm>
            <a:off x="2733224" y="617697"/>
            <a:ext cx="7443760"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lexandria" pitchFamily="2" charset="-78"/>
                <a:cs typeface="Alexandria" pitchFamily="2" charset="-78"/>
              </a:rPr>
              <a:t>Evaluation of the final project</a:t>
            </a:r>
          </a:p>
        </p:txBody>
      </p:sp>
      <p:graphicFrame>
        <p:nvGraphicFramePr>
          <p:cNvPr id="7" name="Table 6"/>
          <p:cNvGraphicFramePr>
            <a:graphicFrameLocks noGrp="1"/>
          </p:cNvGraphicFramePr>
          <p:nvPr>
            <p:extLst>
              <p:ext uri="{D42A27DB-BD31-4B8C-83A1-F6EECF244321}">
                <p14:modId xmlns:p14="http://schemas.microsoft.com/office/powerpoint/2010/main" val="855764370"/>
              </p:ext>
            </p:extLst>
          </p:nvPr>
        </p:nvGraphicFramePr>
        <p:xfrm>
          <a:off x="3376112" y="1453677"/>
          <a:ext cx="6373530" cy="4271010"/>
        </p:xfrm>
        <a:graphic>
          <a:graphicData uri="http://schemas.openxmlformats.org/drawingml/2006/table">
            <a:tbl>
              <a:tblPr firstRow="1" firstCol="1" lastRow="1" lastCol="1" bandRow="1" bandCol="1">
                <a:tableStyleId>{5C22544A-7EE6-4342-B048-85BDC9FD1C3A}</a:tableStyleId>
              </a:tblPr>
              <a:tblGrid>
                <a:gridCol w="260467">
                  <a:extLst>
                    <a:ext uri="{9D8B030D-6E8A-4147-A177-3AD203B41FA5}">
                      <a16:colId xmlns:a16="http://schemas.microsoft.com/office/drawing/2014/main" val="4013139615"/>
                    </a:ext>
                  </a:extLst>
                </a:gridCol>
                <a:gridCol w="2557457">
                  <a:extLst>
                    <a:ext uri="{9D8B030D-6E8A-4147-A177-3AD203B41FA5}">
                      <a16:colId xmlns:a16="http://schemas.microsoft.com/office/drawing/2014/main" val="96243030"/>
                    </a:ext>
                  </a:extLst>
                </a:gridCol>
                <a:gridCol w="3555606">
                  <a:extLst>
                    <a:ext uri="{9D8B030D-6E8A-4147-A177-3AD203B41FA5}">
                      <a16:colId xmlns:a16="http://schemas.microsoft.com/office/drawing/2014/main" val="937748505"/>
                    </a:ext>
                  </a:extLst>
                </a:gridCol>
              </a:tblGrid>
              <a:tr h="701040">
                <a:tc>
                  <a:txBody>
                    <a:bodyPr/>
                    <a:lstStyle/>
                    <a:p>
                      <a:pPr marL="5080" marR="0" indent="0" algn="ctr" rtl="1">
                        <a:lnSpc>
                          <a:spcPct val="150000"/>
                        </a:lnSpc>
                        <a:spcBef>
                          <a:spcPts val="0"/>
                        </a:spcBef>
                        <a:spcAft>
                          <a:spcPts val="0"/>
                        </a:spcAft>
                      </a:pPr>
                      <a:r>
                        <a:rPr lang="ar-SA" sz="1400" dirty="0">
                          <a:effectLst/>
                          <a:latin typeface="Alexandria" pitchFamily="2" charset="-78"/>
                          <a:cs typeface="Alexandria" pitchFamily="2" charset="-78"/>
                        </a:rPr>
                        <a:t>5</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Chapter</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4:</a:t>
                      </a:r>
                    </a:p>
                    <a:p>
                      <a:pPr marL="0" marR="0" indent="0">
                        <a:lnSpc>
                          <a:spcPct val="150000"/>
                        </a:lnSpc>
                        <a:spcBef>
                          <a:spcPts val="0"/>
                        </a:spcBef>
                        <a:spcAft>
                          <a:spcPts val="0"/>
                        </a:spcAft>
                      </a:pPr>
                      <a:r>
                        <a:rPr lang="en-US" sz="1400" dirty="0">
                          <a:effectLst/>
                          <a:latin typeface="Alexandria" pitchFamily="2" charset="-78"/>
                          <a:cs typeface="Alexandria" pitchFamily="2" charset="-78"/>
                        </a:rPr>
                        <a:t> </a:t>
                      </a:r>
                    </a:p>
                    <a:p>
                      <a:pPr marL="68580" marR="0" indent="0">
                        <a:lnSpc>
                          <a:spcPct val="150000"/>
                        </a:lnSpc>
                        <a:spcBef>
                          <a:spcPts val="0"/>
                        </a:spcBef>
                        <a:spcAft>
                          <a:spcPts val="0"/>
                        </a:spcAft>
                      </a:pPr>
                      <a:r>
                        <a:rPr lang="en-US" sz="1400" dirty="0">
                          <a:effectLst/>
                          <a:latin typeface="Alexandria" pitchFamily="2" charset="-78"/>
                          <a:cs typeface="Alexandria" pitchFamily="2" charset="-78"/>
                        </a:rPr>
                        <a:t>Practical</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Study</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Research</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Findings</a:t>
                      </a:r>
                    </a:p>
                    <a:p>
                      <a:pPr marL="342900" marR="0" lvl="0" indent="-342900">
                        <a:lnSpc>
                          <a:spcPct val="150000"/>
                        </a:lnSpc>
                        <a:spcBef>
                          <a:spcPts val="19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Research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Recommendations</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Arabic</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and</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English</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references</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457215941"/>
                  </a:ext>
                </a:extLst>
              </a:tr>
              <a:tr h="1104296">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6</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Appendixes</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0"/>
                        </a:spcBef>
                        <a:spcAft>
                          <a:spcPts val="0"/>
                        </a:spcAft>
                        <a:tabLst>
                          <a:tab pos="525780" algn="l"/>
                          <a:tab pos="526415" algn="l"/>
                        </a:tabLst>
                      </a:pPr>
                      <a:r>
                        <a:rPr lang="en-US" sz="1400" dirty="0">
                          <a:effectLst/>
                          <a:latin typeface="Alexandria" pitchFamily="2" charset="-78"/>
                          <a:cs typeface="Alexandria" pitchFamily="2" charset="-78"/>
                        </a:rPr>
                        <a:t> </a:t>
                      </a:r>
                    </a:p>
                    <a:p>
                      <a:pPr marL="342900" marR="0" lvl="0" indent="-342900">
                        <a:lnSpc>
                          <a:spcPct val="150000"/>
                        </a:lnSpc>
                        <a:spcBef>
                          <a:spcPts val="190"/>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Appendixes for example </a:t>
                      </a:r>
                      <a:r>
                        <a:rPr lang="en-US" sz="1400">
                          <a:effectLst/>
                          <a:latin typeface="Alexandria" pitchFamily="2" charset="-78"/>
                          <a:cs typeface="Alexandria" pitchFamily="2" charset="-78"/>
                        </a:rPr>
                        <a:t>(questionnaire</a:t>
                      </a:r>
                      <a:r>
                        <a:rPr lang="ar-SA" sz="1400">
                          <a:effectLst/>
                          <a:latin typeface="Alexandria" pitchFamily="2" charset="-78"/>
                          <a:cs typeface="Alexandria" pitchFamily="2" charset="-78"/>
                        </a:rPr>
                        <a:t> </a:t>
                      </a:r>
                      <a:r>
                        <a:rPr lang="en-US" sz="1400" dirty="0">
                          <a:effectLst/>
                          <a:latin typeface="Alexandria" pitchFamily="2" charset="-78"/>
                          <a:cs typeface="Alexandria" pitchFamily="2" charset="-78"/>
                        </a:rPr>
                        <a:t>….</a:t>
                      </a:r>
                      <a:r>
                        <a:rPr lang="en-US" sz="1400" dirty="0" err="1">
                          <a:effectLst/>
                          <a:latin typeface="Alexandria" pitchFamily="2" charset="-78"/>
                          <a:cs typeface="Alexandria" pitchFamily="2" charset="-78"/>
                        </a:rPr>
                        <a:t>etc</a:t>
                      </a:r>
                      <a:r>
                        <a:rPr lang="en-US" sz="1400" dirty="0">
                          <a:effectLst/>
                          <a:latin typeface="Alexandria" pitchFamily="2" charset="-78"/>
                          <a:cs typeface="Alexandria" pitchFamily="2" charset="-78"/>
                        </a:rPr>
                        <a:t>)</a:t>
                      </a:r>
                    </a:p>
                    <a:p>
                      <a:pPr marL="342900" marR="0" lvl="0" indent="-342900">
                        <a:lnSpc>
                          <a:spcPct val="150000"/>
                        </a:lnSpc>
                        <a:spcBef>
                          <a:spcPts val="18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Arabic</a:t>
                      </a:r>
                      <a:r>
                        <a:rPr lang="en-US" sz="1400" spc="-15" dirty="0">
                          <a:effectLst/>
                          <a:latin typeface="Alexandria" pitchFamily="2" charset="-78"/>
                          <a:cs typeface="Alexandria" pitchFamily="2" charset="-78"/>
                        </a:rPr>
                        <a:t> </a:t>
                      </a:r>
                      <a:r>
                        <a:rPr lang="en-US" sz="1400" dirty="0">
                          <a:effectLst/>
                          <a:latin typeface="Alexandria" pitchFamily="2" charset="-78"/>
                          <a:cs typeface="Alexandria" pitchFamily="2" charset="-78"/>
                        </a:rPr>
                        <a:t>abstract</a:t>
                      </a:r>
                    </a:p>
                    <a:p>
                      <a:pPr marL="342900" marR="0" lvl="0" indent="-342900">
                        <a:lnSpc>
                          <a:spcPct val="150000"/>
                        </a:lnSpc>
                        <a:spcBef>
                          <a:spcPts val="195"/>
                        </a:spcBef>
                        <a:spcAft>
                          <a:spcPts val="0"/>
                        </a:spcAft>
                        <a:buSzPts val="1100"/>
                        <a:buFont typeface="Arial MT"/>
                        <a:buChar char="-"/>
                        <a:tabLst>
                          <a:tab pos="525780" algn="l"/>
                          <a:tab pos="526415" algn="l"/>
                        </a:tabLst>
                      </a:pPr>
                      <a:r>
                        <a:rPr lang="en-US" sz="1400" dirty="0">
                          <a:effectLst/>
                          <a:latin typeface="Alexandria" pitchFamily="2" charset="-78"/>
                          <a:cs typeface="Alexandria" pitchFamily="2" charset="-78"/>
                        </a:rPr>
                        <a:t>English</a:t>
                      </a:r>
                      <a:r>
                        <a:rPr lang="en-US" sz="1400" spc="-10" dirty="0">
                          <a:effectLst/>
                          <a:latin typeface="Alexandria" pitchFamily="2" charset="-78"/>
                          <a:cs typeface="Alexandria" pitchFamily="2" charset="-78"/>
                        </a:rPr>
                        <a:t> </a:t>
                      </a:r>
                      <a:r>
                        <a:rPr lang="en-US" sz="1400" dirty="0">
                          <a:effectLst/>
                          <a:latin typeface="Alexandria" pitchFamily="2" charset="-78"/>
                          <a:cs typeface="Alexandria" pitchFamily="2" charset="-78"/>
                        </a:rPr>
                        <a:t>abstract</a:t>
                      </a:r>
                      <a:endParaRPr lang="en-US" sz="1400" dirty="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3206241516"/>
                  </a:ext>
                </a:extLst>
              </a:tr>
              <a:tr h="791845">
                <a:tc>
                  <a:txBody>
                    <a:bodyPr/>
                    <a:lstStyle/>
                    <a:p>
                      <a:pPr marL="5080" marR="0" indent="0" algn="ctr" rtl="1">
                        <a:lnSpc>
                          <a:spcPct val="150000"/>
                        </a:lnSpc>
                        <a:spcBef>
                          <a:spcPts val="0"/>
                        </a:spcBef>
                        <a:spcAft>
                          <a:spcPts val="0"/>
                        </a:spcAft>
                      </a:pPr>
                      <a:r>
                        <a:rPr lang="ar-SA" sz="1400">
                          <a:effectLst/>
                          <a:latin typeface="Alexandria" pitchFamily="2" charset="-78"/>
                          <a:cs typeface="Alexandria" pitchFamily="2" charset="-78"/>
                        </a:rPr>
                        <a:t>7</a:t>
                      </a:r>
                      <a:endParaRPr lang="en-US" sz="140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Scientific Research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342900" marR="0" lvl="0" indent="-342900" rtl="0">
                        <a:lnSpc>
                          <a:spcPct val="150000"/>
                        </a:lnSpc>
                        <a:spcBef>
                          <a:spcPts val="0"/>
                        </a:spcBef>
                        <a:spcAft>
                          <a:spcPts val="0"/>
                        </a:spcAft>
                        <a:buSzPts val="1100"/>
                        <a:buFont typeface="Arial MT"/>
                        <a:buChar char="-"/>
                        <a:tabLst>
                          <a:tab pos="525780" algn="l"/>
                          <a:tab pos="526415" algn="l"/>
                        </a:tabLst>
                      </a:pPr>
                      <a:r>
                        <a:rPr lang="en-US" sz="1400">
                          <a:effectLst/>
                          <a:latin typeface="Alexandria" pitchFamily="2" charset="-78"/>
                          <a:cs typeface="Alexandria" pitchFamily="2" charset="-78"/>
                        </a:rPr>
                        <a:t>Published Pabers Q1&amp; Q2</a:t>
                      </a:r>
                    </a:p>
                    <a:p>
                      <a:pPr marL="342900" marR="0" lvl="0" indent="-342900">
                        <a:lnSpc>
                          <a:spcPct val="150000"/>
                        </a:lnSpc>
                        <a:spcBef>
                          <a:spcPts val="0"/>
                        </a:spcBef>
                        <a:spcAft>
                          <a:spcPts val="0"/>
                        </a:spcAft>
                        <a:buSzPts val="1100"/>
                        <a:buFont typeface="Arial MT"/>
                        <a:buChar char="-"/>
                        <a:tabLst>
                          <a:tab pos="525780" algn="l"/>
                          <a:tab pos="526415" algn="l"/>
                        </a:tabLst>
                      </a:pPr>
                      <a:r>
                        <a:rPr lang="en-US" sz="1400">
                          <a:effectLst/>
                          <a:latin typeface="Alexandria" pitchFamily="2" charset="-78"/>
                          <a:cs typeface="Alexandria" pitchFamily="2" charset="-78"/>
                        </a:rPr>
                        <a:t>Published Pabers</a:t>
                      </a:r>
                      <a:endParaRPr lang="en-US" sz="1400">
                        <a:effectLst/>
                        <a:latin typeface="Alexandria" pitchFamily="2" charset="-78"/>
                        <a:ea typeface="Arial MT"/>
                        <a:cs typeface="Alexandria" pitchFamily="2" charset="-78"/>
                      </a:endParaRPr>
                    </a:p>
                  </a:txBody>
                  <a:tcPr marL="0" marR="0" marT="0" marB="0"/>
                </a:tc>
                <a:extLst>
                  <a:ext uri="{0D108BD9-81ED-4DB2-BD59-A6C34878D82A}">
                    <a16:rowId xmlns:a16="http://schemas.microsoft.com/office/drawing/2014/main" val="1646774814"/>
                  </a:ext>
                </a:extLst>
              </a:tr>
              <a:tr h="791845">
                <a:tc>
                  <a:txBody>
                    <a:bodyPr/>
                    <a:lstStyle/>
                    <a:p>
                      <a:pPr marL="5080" marR="0" indent="0" algn="ctr">
                        <a:lnSpc>
                          <a:spcPct val="150000"/>
                        </a:lnSpc>
                        <a:spcBef>
                          <a:spcPts val="0"/>
                        </a:spcBef>
                        <a:spcAft>
                          <a:spcPts val="0"/>
                        </a:spcAft>
                      </a:pP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68580" marR="0" indent="0">
                        <a:lnSpc>
                          <a:spcPct val="150000"/>
                        </a:lnSpc>
                        <a:spcBef>
                          <a:spcPts val="0"/>
                        </a:spcBef>
                        <a:spcAft>
                          <a:spcPts val="0"/>
                        </a:spcAft>
                      </a:pPr>
                      <a:r>
                        <a:rPr lang="en-US" sz="1400" dirty="0">
                          <a:effectLst/>
                          <a:latin typeface="Alexandria" pitchFamily="2" charset="-78"/>
                          <a:cs typeface="Alexandria" pitchFamily="2" charset="-78"/>
                        </a:rPr>
                        <a:t>Total</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tc>
                  <a:txBody>
                    <a:bodyPr/>
                    <a:lstStyle/>
                    <a:p>
                      <a:pPr marL="0" marR="0" indent="0">
                        <a:lnSpc>
                          <a:spcPct val="150000"/>
                        </a:lnSpc>
                        <a:spcBef>
                          <a:spcPts val="0"/>
                        </a:spcBef>
                        <a:spcAft>
                          <a:spcPts val="0"/>
                        </a:spcAft>
                        <a:tabLst>
                          <a:tab pos="525780" algn="l"/>
                          <a:tab pos="526415" algn="l"/>
                        </a:tabLst>
                      </a:pPr>
                      <a:r>
                        <a:rPr lang="en-US"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0" marR="0" marT="0" marB="0"/>
                </a:tc>
                <a:extLst>
                  <a:ext uri="{0D108BD9-81ED-4DB2-BD59-A6C34878D82A}">
                    <a16:rowId xmlns:a16="http://schemas.microsoft.com/office/drawing/2014/main" val="3609446418"/>
                  </a:ext>
                </a:extLst>
              </a:tr>
            </a:tbl>
          </a:graphicData>
        </a:graphic>
      </p:graphicFrame>
    </p:spTree>
    <p:extLst>
      <p:ext uri="{BB962C8B-B14F-4D97-AF65-F5344CB8AC3E}">
        <p14:creationId xmlns:p14="http://schemas.microsoft.com/office/powerpoint/2010/main" val="32867072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1F3D28-C8F0-421D-8428-11E9C2C5AC51}"/>
</file>

<file path=customXml/itemProps2.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688354b5-287c-4cda-825e-1d7935aea40e"/>
    <ds:schemaRef ds:uri="http://purl.org/dc/terms/"/>
    <ds:schemaRef ds:uri="http://schemas.microsoft.com/office/2006/metadata/properties"/>
    <ds:schemaRef ds:uri="http://www.w3.org/XML/1998/namespace"/>
    <ds:schemaRef ds:uri="http://purl.org/dc/elements/1.1/"/>
    <ds:schemaRef ds:uri="http://purl.org/dc/dcmitype/"/>
    <ds:schemaRef ds:uri="http://schemas.microsoft.com/office/2006/documentManagement/typ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510</TotalTime>
  <Words>2040</Words>
  <Application>Microsoft Office PowerPoint</Application>
  <PresentationFormat>Widescreen</PresentationFormat>
  <Paragraphs>356</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Arial MT</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76</cp:revision>
  <dcterms:created xsi:type="dcterms:W3CDTF">2023-04-29T09:08:00Z</dcterms:created>
  <dcterms:modified xsi:type="dcterms:W3CDTF">2024-09-25T08:51:09Z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